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6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2" r:id="rId2"/>
    <p:sldId id="296" r:id="rId3"/>
    <p:sldId id="975" r:id="rId4"/>
    <p:sldId id="976" r:id="rId5"/>
    <p:sldId id="986" r:id="rId6"/>
    <p:sldId id="324" r:id="rId7"/>
    <p:sldId id="985" r:id="rId8"/>
    <p:sldId id="971" r:id="rId9"/>
    <p:sldId id="297" r:id="rId10"/>
    <p:sldId id="987" r:id="rId11"/>
    <p:sldId id="300" r:id="rId12"/>
    <p:sldId id="980" r:id="rId13"/>
    <p:sldId id="982" r:id="rId14"/>
    <p:sldId id="988" r:id="rId15"/>
    <p:sldId id="983" r:id="rId16"/>
    <p:sldId id="968" r:id="rId17"/>
    <p:sldId id="969" r:id="rId18"/>
    <p:sldId id="990" r:id="rId19"/>
    <p:sldId id="964" r:id="rId20"/>
    <p:sldId id="965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>
    <p:extLst>
      <p:ext uri="{19B8F6BF-5375-455C-9EA6-DF929625EA0E}">
        <p15:presenceInfo xmlns:p15="http://schemas.microsoft.com/office/powerpoint/2012/main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600"/>
    <a:srgbClr val="3B79CE"/>
    <a:srgbClr val="0000FF"/>
    <a:srgbClr val="FF9900"/>
    <a:srgbClr val="759E00"/>
    <a:srgbClr val="3366FF"/>
    <a:srgbClr val="4B76FF"/>
    <a:srgbClr val="638600"/>
    <a:srgbClr val="7199C9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9" autoAdjust="0"/>
    <p:restoredTop sz="94608" autoAdjust="0"/>
  </p:normalViewPr>
  <p:slideViewPr>
    <p:cSldViewPr>
      <p:cViewPr varScale="1">
        <p:scale>
          <a:sx n="104" d="100"/>
          <a:sy n="104" d="100"/>
        </p:scale>
        <p:origin x="107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85" d="100"/>
          <a:sy n="85" d="100"/>
        </p:scale>
        <p:origin x="316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787CF-DF26-4A86-A01F-7CD7536027AC}" type="datetimeFigureOut">
              <a:rPr lang="zh-CN" altLang="en-US" smtClean="0"/>
              <a:t>2023/3/30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69B33-E269-410F-A93E-DBDAB0AF58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60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0D183-6031-4C32-B44B-14746A336CF0}" type="datetimeFigureOut">
              <a:rPr lang="zh-CN" altLang="en-US" smtClean="0"/>
              <a:pPr/>
              <a:t>2023/3/30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895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图标-单色.tif"/>
          <p:cNvPicPr>
            <a:picLocks noChangeAspect="1"/>
          </p:cNvPicPr>
          <p:nvPr userDrawn="1"/>
        </p:nvPicPr>
        <p:blipFill>
          <a:blip r:embed="rId2" cstate="email">
            <a:lum brigh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348880"/>
            <a:ext cx="5580112" cy="45091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DD93-4389-43A1-B6A6-324EB326FA98}" type="datetime1">
              <a:rPr lang="zh-CN" altLang="en-US" smtClean="0"/>
              <a:t>2023/3/30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9144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857357" y="6750024"/>
            <a:ext cx="7286644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9144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29454" y="-2"/>
            <a:ext cx="2214546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840303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800"/>
              </a:spcBef>
              <a:spcAft>
                <a:spcPts val="5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4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 marL="742950" indent="-285750">
              <a:buFont typeface="Wingdings" panose="05000000000000000000" pitchFamily="2" charset="2"/>
              <a:buChar char="Ø"/>
              <a:defRPr sz="20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C54E-EC9F-49A6-944B-D9C80DF90956}" type="datetime1">
              <a:rPr lang="zh-CN" altLang="en-US" smtClean="0"/>
              <a:t>2023/3/30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9144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1857357" y="6750024"/>
            <a:ext cx="7286644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9144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14282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202F-9DF5-4300-9C6A-D78B92D8844A}" type="datetime1">
              <a:rPr lang="zh-CN" altLang="en-US" smtClean="0"/>
              <a:t>2023/3/30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17B5-36B9-4733-BD5E-65A0540D282D}" type="datetime1">
              <a:rPr lang="zh-CN" altLang="en-US" smtClean="0"/>
              <a:t>2023/3/30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07E1-D71C-41BA-A46F-7D59ABA25668}" type="datetime1">
              <a:rPr lang="zh-CN" altLang="en-US" smtClean="0"/>
              <a:t>2023/3/30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16889-027D-4052-8D72-88A2CBDA31F4}" type="datetime1">
              <a:rPr lang="zh-CN" altLang="en-US" smtClean="0"/>
              <a:t>2023/3/30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1" r:id="rId3"/>
    <p:sldLayoutId id="2147483652" r:id="rId4"/>
    <p:sldLayoutId id="2147483655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43658"/>
          </a:xfrm>
        </p:spPr>
        <p:txBody>
          <a:bodyPr/>
          <a:lstStyle/>
          <a:p>
            <a:r>
              <a:rPr lang="en-US" altLang="zh-CN" sz="4400" dirty="0"/>
              <a:t>MDI accelerator mechanics</a:t>
            </a:r>
            <a:endParaRPr lang="zh-CN" altLang="en-US" sz="4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6600" cy="2207096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err="1"/>
              <a:t>Haijing</a:t>
            </a:r>
            <a:r>
              <a:rPr lang="en-US" altLang="zh-CN" dirty="0"/>
              <a:t> Wang</a:t>
            </a:r>
          </a:p>
          <a:p>
            <a:r>
              <a:rPr lang="en-US" altLang="zh-CN" sz="3000" dirty="0"/>
              <a:t>On behalf of CEPC mechanics group</a:t>
            </a:r>
          </a:p>
          <a:p>
            <a:endParaRPr lang="en-US" altLang="zh-CN" sz="2400" dirty="0"/>
          </a:p>
          <a:p>
            <a:r>
              <a:rPr lang="en-US" altLang="zh-CN" sz="2400" dirty="0"/>
              <a:t>The 2022 CEPC MDI Workshop</a:t>
            </a:r>
          </a:p>
          <a:p>
            <a:r>
              <a:rPr lang="en-US" altLang="zh-CN" sz="2400" dirty="0"/>
              <a:t>30</a:t>
            </a:r>
            <a:r>
              <a:rPr lang="en-US" altLang="zh-CN" sz="2400" baseline="30000" dirty="0"/>
              <a:t>th</a:t>
            </a:r>
            <a:r>
              <a:rPr lang="en-US" altLang="zh-CN" sz="2400" dirty="0"/>
              <a:t> Mar-1</a:t>
            </a:r>
            <a:r>
              <a:rPr lang="en-US" altLang="zh-CN" sz="2400" baseline="30000" dirty="0"/>
              <a:t>st</a:t>
            </a:r>
            <a:r>
              <a:rPr lang="en-US" altLang="zh-CN" sz="2400" dirty="0"/>
              <a:t> Apr, 2023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1860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9038CA9-D51A-4B1B-8CAD-31D3C9D1C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46B3F5AA-E3FB-4305-B495-6E6D888C1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 magnet support system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E077C3C5-35C0-4CDA-B3A4-1853707722A0}"/>
              </a:ext>
            </a:extLst>
          </p:cNvPr>
          <p:cNvGrpSpPr/>
          <p:nvPr/>
        </p:nvGrpSpPr>
        <p:grpSpPr>
          <a:xfrm>
            <a:off x="484981" y="1202517"/>
            <a:ext cx="8174038" cy="2625520"/>
            <a:chOff x="439022" y="2155257"/>
            <a:chExt cx="8174038" cy="293670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3AE8AD3-E6F6-4B77-9C69-CFAEA6917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022" y="2155257"/>
              <a:ext cx="8174038" cy="2511012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33D8401-4418-4221-9A47-43C141DEE5C9}"/>
                </a:ext>
              </a:extLst>
            </p:cNvPr>
            <p:cNvSpPr txBox="1"/>
            <p:nvPr/>
          </p:nvSpPr>
          <p:spPr>
            <a:xfrm>
              <a:off x="683568" y="2492896"/>
              <a:ext cx="936104" cy="646331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Vacuum vessel</a:t>
              </a:r>
              <a:endParaRPr lang="zh-CN" altLang="en-US" dirty="0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1F0812E3-8B3B-435D-B6CD-C1665C954945}"/>
                </a:ext>
              </a:extLst>
            </p:cNvPr>
            <p:cNvSpPr txBox="1"/>
            <p:nvPr/>
          </p:nvSpPr>
          <p:spPr>
            <a:xfrm>
              <a:off x="3996715" y="2286507"/>
              <a:ext cx="936104" cy="646331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Helium vessel</a:t>
              </a:r>
              <a:endParaRPr lang="zh-CN" altLang="en-US" dirty="0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05F9DBE-F63E-44EF-B0CC-E000F706F79E}"/>
                </a:ext>
              </a:extLst>
            </p:cNvPr>
            <p:cNvSpPr txBox="1"/>
            <p:nvPr/>
          </p:nvSpPr>
          <p:spPr>
            <a:xfrm>
              <a:off x="4274312" y="4722627"/>
              <a:ext cx="1440159" cy="369332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Support rods</a:t>
              </a:r>
              <a:endParaRPr lang="zh-CN" altLang="en-US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37AA920E-1899-46EB-87DD-A6FA2D518C03}"/>
                </a:ext>
              </a:extLst>
            </p:cNvPr>
            <p:cNvSpPr txBox="1"/>
            <p:nvPr/>
          </p:nvSpPr>
          <p:spPr>
            <a:xfrm>
              <a:off x="2095205" y="2787735"/>
              <a:ext cx="620941" cy="413106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Q1a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F78A988-7D11-48F2-81B4-DE9A3A5AD913}"/>
                </a:ext>
              </a:extLst>
            </p:cNvPr>
            <p:cNvSpPr txBox="1"/>
            <p:nvPr/>
          </p:nvSpPr>
          <p:spPr>
            <a:xfrm>
              <a:off x="5567548" y="2288498"/>
              <a:ext cx="620941" cy="413106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Q2</a:t>
              </a:r>
              <a:endParaRPr lang="zh-CN" altLang="en-US" dirty="0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C07559D4-C0AC-47D8-87DD-A9F552346FE3}"/>
                </a:ext>
              </a:extLst>
            </p:cNvPr>
            <p:cNvSpPr txBox="1"/>
            <p:nvPr/>
          </p:nvSpPr>
          <p:spPr>
            <a:xfrm>
              <a:off x="1519141" y="4704774"/>
              <a:ext cx="1440160" cy="369332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Anti-solenoid</a:t>
              </a:r>
              <a:endParaRPr lang="zh-CN" altLang="en-US" dirty="0"/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DBD66F56-49CE-4E5D-945A-9C6AB4D08840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>
              <a:off x="1151620" y="3139227"/>
              <a:ext cx="136071" cy="7601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20C61162-0CF9-42BE-8C3B-3810676A311C}"/>
                </a:ext>
              </a:extLst>
            </p:cNvPr>
            <p:cNvCxnSpPr/>
            <p:nvPr/>
          </p:nvCxnSpPr>
          <p:spPr>
            <a:xfrm>
              <a:off x="2405675" y="3196054"/>
              <a:ext cx="0" cy="740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9AADF193-DE5A-4EAD-9B5E-13A7C5074DC1}"/>
                </a:ext>
              </a:extLst>
            </p:cNvPr>
            <p:cNvCxnSpPr/>
            <p:nvPr/>
          </p:nvCxnSpPr>
          <p:spPr>
            <a:xfrm>
              <a:off x="5878019" y="2706931"/>
              <a:ext cx="177626" cy="499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A6B3F974-B8EC-45B0-AD22-CC7CF7A2F077}"/>
                </a:ext>
              </a:extLst>
            </p:cNvPr>
            <p:cNvCxnSpPr>
              <a:stCxn id="12" idx="2"/>
            </p:cNvCxnSpPr>
            <p:nvPr/>
          </p:nvCxnSpPr>
          <p:spPr>
            <a:xfrm flipH="1">
              <a:off x="4111429" y="2932838"/>
              <a:ext cx="353338" cy="586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3D965EF8-CF0A-4E9E-BC31-B9B0BEBB97F1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>
              <a:off x="4464767" y="2932838"/>
              <a:ext cx="726782" cy="2632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69121F4C-0A81-49EB-8C9A-F96821D9A733}"/>
                </a:ext>
              </a:extLst>
            </p:cNvPr>
            <p:cNvCxnSpPr/>
            <p:nvPr/>
          </p:nvCxnSpPr>
          <p:spPr>
            <a:xfrm flipH="1" flipV="1">
              <a:off x="1519141" y="4423417"/>
              <a:ext cx="720080" cy="267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B27133AA-526F-4B74-8D41-9E09FC6F147D}"/>
                </a:ext>
              </a:extLst>
            </p:cNvPr>
            <p:cNvCxnSpPr>
              <a:stCxn id="16" idx="0"/>
            </p:cNvCxnSpPr>
            <p:nvPr/>
          </p:nvCxnSpPr>
          <p:spPr>
            <a:xfrm flipV="1">
              <a:off x="2239221" y="4060433"/>
              <a:ext cx="1224136" cy="6443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23EB61AE-6786-4679-B492-D506DD666E3E}"/>
                </a:ext>
              </a:extLst>
            </p:cNvPr>
            <p:cNvCxnSpPr>
              <a:stCxn id="16" idx="0"/>
            </p:cNvCxnSpPr>
            <p:nvPr/>
          </p:nvCxnSpPr>
          <p:spPr>
            <a:xfrm flipV="1">
              <a:off x="2239221" y="3818806"/>
              <a:ext cx="3024336" cy="8859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DB392F01-AC48-4B94-AA81-18E6F98D30F3}"/>
                </a:ext>
              </a:extLst>
            </p:cNvPr>
            <p:cNvCxnSpPr>
              <a:stCxn id="13" idx="0"/>
            </p:cNvCxnSpPr>
            <p:nvPr/>
          </p:nvCxnSpPr>
          <p:spPr>
            <a:xfrm flipH="1" flipV="1">
              <a:off x="3103317" y="4334810"/>
              <a:ext cx="1891075" cy="3878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0846FC81-14AE-499A-8D7D-BDCF15C8BDCA}"/>
                </a:ext>
              </a:extLst>
            </p:cNvPr>
            <p:cNvCxnSpPr>
              <a:stCxn id="13" idx="0"/>
            </p:cNvCxnSpPr>
            <p:nvPr/>
          </p:nvCxnSpPr>
          <p:spPr>
            <a:xfrm flipV="1">
              <a:off x="4994392" y="3818806"/>
              <a:ext cx="1925349" cy="9038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文本框 13">
            <a:extLst>
              <a:ext uri="{FF2B5EF4-FFF2-40B4-BE49-F238E27FC236}">
                <a16:creationId xmlns:a16="http://schemas.microsoft.com/office/drawing/2014/main" id="{37AA920E-1899-46EB-87DD-A6FA2D518C03}"/>
              </a:ext>
            </a:extLst>
          </p:cNvPr>
          <p:cNvSpPr txBox="1"/>
          <p:nvPr/>
        </p:nvSpPr>
        <p:spPr>
          <a:xfrm>
            <a:off x="3077268" y="1536481"/>
            <a:ext cx="620941" cy="36933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Q1b</a:t>
            </a:r>
          </a:p>
        </p:txBody>
      </p: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20C61162-0CF9-42BE-8C3B-3810676A311C}"/>
              </a:ext>
            </a:extLst>
          </p:cNvPr>
          <p:cNvCxnSpPr/>
          <p:nvPr/>
        </p:nvCxnSpPr>
        <p:spPr>
          <a:xfrm>
            <a:off x="3387738" y="1901533"/>
            <a:ext cx="121578" cy="571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14">
            <a:extLst>
              <a:ext uri="{FF2B5EF4-FFF2-40B4-BE49-F238E27FC236}">
                <a16:creationId xmlns:a16="http://schemas.microsoft.com/office/drawing/2014/main" id="{0F78A988-7D11-48F2-81B4-DE9A3A5AD913}"/>
              </a:ext>
            </a:extLst>
          </p:cNvPr>
          <p:cNvSpPr txBox="1"/>
          <p:nvPr/>
        </p:nvSpPr>
        <p:spPr>
          <a:xfrm>
            <a:off x="7147449" y="2920739"/>
            <a:ext cx="1008111" cy="646331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Thermal shield</a:t>
            </a:r>
            <a:endParaRPr lang="zh-CN" altLang="en-US" dirty="0"/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9AADF193-DE5A-4EAD-9B5E-13A7C5074DC1}"/>
              </a:ext>
            </a:extLst>
          </p:cNvPr>
          <p:cNvCxnSpPr>
            <a:cxnSpLocks/>
          </p:cNvCxnSpPr>
          <p:nvPr/>
        </p:nvCxnSpPr>
        <p:spPr>
          <a:xfrm flipV="1">
            <a:off x="7647700" y="2484538"/>
            <a:ext cx="0" cy="421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内容占位符 1">
            <a:extLst>
              <a:ext uri="{FF2B5EF4-FFF2-40B4-BE49-F238E27FC236}">
                <a16:creationId xmlns:a16="http://schemas.microsoft.com/office/drawing/2014/main" id="{7F1F60B6-32D6-4508-B9C2-762C321CF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84" y="5823037"/>
            <a:ext cx="8252084" cy="7920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zh-CN" sz="2000" dirty="0"/>
              <a:t>After the optimization of the supports in the cryostat, the total weight of the cryostat and the devices inside is 2790 Kg.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表格 32">
                <a:extLst>
                  <a:ext uri="{FF2B5EF4-FFF2-40B4-BE49-F238E27FC236}">
                    <a16:creationId xmlns:a16="http://schemas.microsoft.com/office/drawing/2014/main" id="{99ACFBFA-093E-4EAB-99F9-CAB08825D0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8862165"/>
                  </p:ext>
                </p:extLst>
              </p:nvPr>
            </p:nvGraphicFramePr>
            <p:xfrm>
              <a:off x="695660" y="4703397"/>
              <a:ext cx="5008816" cy="108521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9440">
                      <a:extLst>
                        <a:ext uri="{9D8B030D-6E8A-4147-A177-3AD203B41FA5}">
                          <a16:colId xmlns:a16="http://schemas.microsoft.com/office/drawing/2014/main" val="66432629"/>
                        </a:ext>
                      </a:extLst>
                    </a:gridCol>
                    <a:gridCol w="1249440">
                      <a:extLst>
                        <a:ext uri="{9D8B030D-6E8A-4147-A177-3AD203B41FA5}">
                          <a16:colId xmlns:a16="http://schemas.microsoft.com/office/drawing/2014/main" val="3948677498"/>
                        </a:ext>
                      </a:extLst>
                    </a:gridCol>
                    <a:gridCol w="2509936">
                      <a:extLst>
                        <a:ext uri="{9D8B030D-6E8A-4147-A177-3AD203B41FA5}">
                          <a16:colId xmlns:a16="http://schemas.microsoft.com/office/drawing/2014/main" val="4220317773"/>
                        </a:ext>
                      </a:extLst>
                    </a:gridCol>
                  </a:tblGrid>
                  <a:tr h="400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Material 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Density (kg/m3)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Specific stiffness (Nm/kg 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10</a:t>
                          </a:r>
                          <a:r>
                            <a:rPr lang="en-US" sz="1400" baseline="30000">
                              <a:effectLst/>
                            </a:rPr>
                            <a:t>3</a:t>
                          </a:r>
                          <a:r>
                            <a:rPr lang="en-US" sz="1400">
                              <a:effectLst/>
                            </a:rPr>
                            <a:t>)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599623385"/>
                      </a:ext>
                    </a:extLst>
                  </a:tr>
                  <a:tr h="692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Stainless steel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8000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945976124"/>
                      </a:ext>
                    </a:extLst>
                  </a:tr>
                  <a:tr h="692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Ti-6Al-4V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4430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25.7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973419015"/>
                      </a:ext>
                    </a:extLst>
                  </a:tr>
                  <a:tr h="692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A6061 (Al)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2700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25.5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007737639"/>
                      </a:ext>
                    </a:extLst>
                  </a:tr>
                  <a:tr h="692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Copper (Cu)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8960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12.3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0434167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表格 32">
                <a:extLst>
                  <a:ext uri="{FF2B5EF4-FFF2-40B4-BE49-F238E27FC236}">
                    <a16:creationId xmlns:a16="http://schemas.microsoft.com/office/drawing/2014/main" id="{99ACFBFA-093E-4EAB-99F9-CAB08825D0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8862165"/>
                  </p:ext>
                </p:extLst>
              </p:nvPr>
            </p:nvGraphicFramePr>
            <p:xfrm>
              <a:off x="695660" y="4703397"/>
              <a:ext cx="5008816" cy="108521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9440">
                      <a:extLst>
                        <a:ext uri="{9D8B030D-6E8A-4147-A177-3AD203B41FA5}">
                          <a16:colId xmlns:a16="http://schemas.microsoft.com/office/drawing/2014/main" val="66432629"/>
                        </a:ext>
                      </a:extLst>
                    </a:gridCol>
                    <a:gridCol w="1249440">
                      <a:extLst>
                        <a:ext uri="{9D8B030D-6E8A-4147-A177-3AD203B41FA5}">
                          <a16:colId xmlns:a16="http://schemas.microsoft.com/office/drawing/2014/main" val="3948677498"/>
                        </a:ext>
                      </a:extLst>
                    </a:gridCol>
                    <a:gridCol w="2509936">
                      <a:extLst>
                        <a:ext uri="{9D8B030D-6E8A-4147-A177-3AD203B41FA5}">
                          <a16:colId xmlns:a16="http://schemas.microsoft.com/office/drawing/2014/main" val="4220317773"/>
                        </a:ext>
                      </a:extLst>
                    </a:gridCol>
                  </a:tblGrid>
                  <a:tr h="2170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Material 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Density (kg/m3)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>
                          <a:blip r:embed="rId3"/>
                          <a:stretch>
                            <a:fillRect l="-99757" t="-22222" r="-971" b="-447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9623385"/>
                      </a:ext>
                    </a:extLst>
                  </a:tr>
                  <a:tr h="2170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Stainless steel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8000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945976124"/>
                      </a:ext>
                    </a:extLst>
                  </a:tr>
                  <a:tr h="2170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Ti-6Al-4V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4430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25.7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973419015"/>
                      </a:ext>
                    </a:extLst>
                  </a:tr>
                  <a:tr h="2170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A6061 (Al)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2700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25.5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007737639"/>
                      </a:ext>
                    </a:extLst>
                  </a:tr>
                  <a:tr h="2170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Copper (Cu)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8960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3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12.3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04341674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4" name="文本框 33">
            <a:extLst>
              <a:ext uri="{FF2B5EF4-FFF2-40B4-BE49-F238E27FC236}">
                <a16:creationId xmlns:a16="http://schemas.microsoft.com/office/drawing/2014/main" id="{36AFB8CB-5E60-49E5-9E45-F75226312078}"/>
              </a:ext>
            </a:extLst>
          </p:cNvPr>
          <p:cNvSpPr txBox="1"/>
          <p:nvPr/>
        </p:nvSpPr>
        <p:spPr>
          <a:xfrm>
            <a:off x="827584" y="4365104"/>
            <a:ext cx="4785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Candidate materials for supports inside</a:t>
            </a: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597DA83A-D8BE-4B3C-8228-A300B1ABDC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381" y="4030409"/>
            <a:ext cx="2520000" cy="1829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3755109F-E448-4566-B6A7-551BCA82D2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82505" y="3781233"/>
                <a:ext cx="2520000" cy="629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~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𝐸𝐼</m:t>
                              </m:r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3755109F-E448-4566-B6A7-551BCA82D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505" y="3781233"/>
                <a:ext cx="2520000" cy="629275"/>
              </a:xfrm>
              <a:prstGeom prst="rect">
                <a:avLst/>
              </a:prstGeom>
              <a:blipFill>
                <a:blip r:embed="rId5"/>
                <a:stretch>
                  <a:fillRect r="-21739" b="-6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7783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6543527-B8C3-4036-B0CC-DFB58B611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4830688" cy="547260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zh-CN" sz="2000" dirty="0"/>
              <a:t>Magnets to helium vessels</a:t>
            </a:r>
          </a:p>
          <a:p>
            <a:pPr lvl="1">
              <a:spcBef>
                <a:spcPts val="0"/>
              </a:spcBef>
            </a:pPr>
            <a:r>
              <a:rPr lang="en-US" altLang="zh-CN" sz="1800" dirty="0">
                <a:solidFill>
                  <a:srgbClr val="FF0000"/>
                </a:solidFill>
              </a:rPr>
              <a:t>Skeleton with outer ring support </a:t>
            </a:r>
            <a:r>
              <a:rPr lang="en-US" altLang="zh-CN" sz="1800" dirty="0"/>
              <a:t>can minimize weight and reducing deformation.</a:t>
            </a:r>
          </a:p>
          <a:p>
            <a:pPr>
              <a:spcBef>
                <a:spcPts val="0"/>
              </a:spcBef>
            </a:pPr>
            <a:r>
              <a:rPr lang="en-US" altLang="zh-CN" sz="2000" dirty="0"/>
              <a:t>Helium vessel to vacuum vessel</a:t>
            </a:r>
          </a:p>
          <a:p>
            <a:pPr lvl="1">
              <a:spcBef>
                <a:spcPts val="0"/>
              </a:spcBef>
            </a:pPr>
            <a:r>
              <a:rPr lang="en-US" altLang="zh-CN" sz="1800" dirty="0"/>
              <a:t>Support blocks, 60mm x 20mm.</a:t>
            </a:r>
          </a:p>
          <a:p>
            <a:pPr>
              <a:spcBef>
                <a:spcPts val="0"/>
              </a:spcBef>
            </a:pPr>
            <a:r>
              <a:rPr lang="en-US" altLang="zh-CN" sz="2000" dirty="0"/>
              <a:t>Aim: minimize the SC magnets </a:t>
            </a:r>
            <a:r>
              <a:rPr lang="en-US" altLang="zh-CN" sz="2000" dirty="0">
                <a:solidFill>
                  <a:srgbClr val="FF0000"/>
                </a:solidFill>
              </a:rPr>
              <a:t>deformation</a:t>
            </a:r>
            <a:r>
              <a:rPr lang="en-US" altLang="zh-CN" sz="2000" dirty="0"/>
              <a:t>, enhance </a:t>
            </a:r>
            <a:r>
              <a:rPr lang="en-US" altLang="zh-CN" sz="2000" dirty="0">
                <a:solidFill>
                  <a:srgbClr val="FF0000"/>
                </a:solidFill>
              </a:rPr>
              <a:t>stability</a:t>
            </a:r>
            <a:r>
              <a:rPr lang="en-US" altLang="zh-CN" sz="2000" dirty="0"/>
              <a:t>.</a:t>
            </a:r>
          </a:p>
          <a:p>
            <a:pPr>
              <a:spcBef>
                <a:spcPts val="0"/>
              </a:spcBef>
            </a:pPr>
            <a:endParaRPr lang="zh-CN" altLang="en-US" sz="20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9470E58-8499-4659-AD6D-B322365AF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65273010-26BB-4445-BE54-BA2E92010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 magnet support system</a:t>
            </a:r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EF6685F-3468-4D23-BDA6-EA11E62E4B54}"/>
              </a:ext>
            </a:extLst>
          </p:cNvPr>
          <p:cNvSpPr txBox="1"/>
          <p:nvPr/>
        </p:nvSpPr>
        <p:spPr>
          <a:xfrm>
            <a:off x="5508104" y="341970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Sketch of skeleton support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6797182-416A-40FD-97FB-60E7513EAC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" t="10870" r="6678" b="19610"/>
          <a:stretch/>
        </p:blipFill>
        <p:spPr>
          <a:xfrm>
            <a:off x="134494" y="4293096"/>
            <a:ext cx="4412207" cy="196098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F8394018-FF42-493F-AA64-73F3389374F3}"/>
              </a:ext>
            </a:extLst>
          </p:cNvPr>
          <p:cNvSpPr txBox="1"/>
          <p:nvPr/>
        </p:nvSpPr>
        <p:spPr>
          <a:xfrm>
            <a:off x="1619672" y="6254078"/>
            <a:ext cx="2962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Sketch of support blocks</a:t>
            </a:r>
            <a:endParaRPr lang="zh-CN" altLang="en-US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D9705068-F5DE-4AFF-A0A7-5F048A123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703505"/>
              </p:ext>
            </p:extLst>
          </p:nvPr>
        </p:nvGraphicFramePr>
        <p:xfrm>
          <a:off x="4644008" y="4005064"/>
          <a:ext cx="388843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1730424205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0184204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Models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materials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232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Q1a/Q1b/Q2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err="1"/>
                        <a:t>Nb</a:t>
                      </a:r>
                      <a:r>
                        <a:rPr lang="en-US" altLang="zh-CN" sz="1600" dirty="0"/>
                        <a:t>-Ti </a:t>
                      </a:r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alloy</a:t>
                      </a:r>
                      <a:r>
                        <a:rPr lang="en-US" altLang="zh-CN" sz="1600" baseline="0" dirty="0"/>
                        <a:t>+ SS + </a:t>
                      </a:r>
                      <a:r>
                        <a:rPr lang="en-US" altLang="zh-CN" sz="1600" dirty="0" err="1"/>
                        <a:t>FeCoV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567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Anti-solenoid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SS + Cu + AL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626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Vessels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SS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329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Magnet supports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SS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637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Vacuum chamber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SS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2" name="图片 11">
            <a:extLst>
              <a:ext uri="{FF2B5EF4-FFF2-40B4-BE49-F238E27FC236}">
                <a16:creationId xmlns:a16="http://schemas.microsoft.com/office/drawing/2014/main" id="{08D1C64F-F173-4B32-951C-51A0424178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1" b="25277"/>
          <a:stretch/>
        </p:blipFill>
        <p:spPr>
          <a:xfrm>
            <a:off x="5027144" y="1268760"/>
            <a:ext cx="4001942" cy="207109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8D1C64F-F173-4B32-951C-51A0424178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2" b="25277"/>
          <a:stretch/>
        </p:blipFill>
        <p:spPr>
          <a:xfrm>
            <a:off x="5027144" y="1268760"/>
            <a:ext cx="4001940" cy="207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7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D8D97E6-7D5E-44A7-ACB6-022C8B48D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60D64589-55A9-4817-8B01-99D437A5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 magnet support system</a:t>
            </a:r>
            <a:endParaRPr lang="zh-CN" altLang="en-US" dirty="0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D6C2FD7-8F76-4B02-BD07-CA7D040DCF7C}"/>
              </a:ext>
            </a:extLst>
          </p:cNvPr>
          <p:cNvGrpSpPr/>
          <p:nvPr/>
        </p:nvGrpSpPr>
        <p:grpSpPr>
          <a:xfrm>
            <a:off x="360484" y="4149080"/>
            <a:ext cx="4220307" cy="1548685"/>
            <a:chOff x="4814468" y="2862228"/>
            <a:chExt cx="4220307" cy="1548685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AEE163C8-91B0-4107-B249-093BBF67C3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477" r="9168"/>
            <a:stretch/>
          </p:blipFill>
          <p:spPr>
            <a:xfrm>
              <a:off x="4814468" y="2862228"/>
              <a:ext cx="4220307" cy="1548685"/>
            </a:xfrm>
            <a:prstGeom prst="rect">
              <a:avLst/>
            </a:prstGeom>
          </p:spPr>
        </p:pic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5469712B-2372-45C3-BB95-07607639D6EB}"/>
                </a:ext>
              </a:extLst>
            </p:cNvPr>
            <p:cNvCxnSpPr/>
            <p:nvPr/>
          </p:nvCxnSpPr>
          <p:spPr>
            <a:xfrm>
              <a:off x="6635248" y="3582308"/>
              <a:ext cx="0" cy="50405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AAD3CB8D-F587-4300-ABF0-23E34CBB72B4}"/>
                </a:ext>
              </a:extLst>
            </p:cNvPr>
            <p:cNvCxnSpPr/>
            <p:nvPr/>
          </p:nvCxnSpPr>
          <p:spPr>
            <a:xfrm>
              <a:off x="5195088" y="3615483"/>
              <a:ext cx="36004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D61C997F-A96E-4E1B-8BAC-1C1C6C501DE8}"/>
                </a:ext>
              </a:extLst>
            </p:cNvPr>
            <p:cNvCxnSpPr/>
            <p:nvPr/>
          </p:nvCxnSpPr>
          <p:spPr>
            <a:xfrm>
              <a:off x="6059184" y="3582308"/>
              <a:ext cx="43204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77DBFED3-605F-4CE3-87B7-49D0DAAE6EA9}"/>
                </a:ext>
              </a:extLst>
            </p:cNvPr>
            <p:cNvCxnSpPr/>
            <p:nvPr/>
          </p:nvCxnSpPr>
          <p:spPr>
            <a:xfrm>
              <a:off x="7369800" y="3510300"/>
              <a:ext cx="50405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B2DAAA1-5015-4BA7-8FC1-12701F751B39}"/>
                </a:ext>
              </a:extLst>
            </p:cNvPr>
            <p:cNvSpPr txBox="1"/>
            <p:nvPr/>
          </p:nvSpPr>
          <p:spPr>
            <a:xfrm>
              <a:off x="6553200" y="4005064"/>
              <a:ext cx="395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G</a:t>
              </a:r>
              <a:endParaRPr lang="zh-CN" altLang="en-US" dirty="0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A8509E2D-1D60-4502-A53E-F2A7FD60D607}"/>
                </a:ext>
              </a:extLst>
            </p:cNvPr>
            <p:cNvSpPr txBox="1"/>
            <p:nvPr/>
          </p:nvSpPr>
          <p:spPr>
            <a:xfrm>
              <a:off x="5098576" y="374655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Fz1</a:t>
              </a:r>
              <a:endParaRPr lang="zh-CN" altLang="en-US" dirty="0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B70DC81C-E0AF-437F-AFD1-C4EE4CDA0252}"/>
                </a:ext>
              </a:extLst>
            </p:cNvPr>
            <p:cNvSpPr txBox="1"/>
            <p:nvPr/>
          </p:nvSpPr>
          <p:spPr>
            <a:xfrm>
              <a:off x="5907018" y="3697671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Fz2</a:t>
              </a:r>
              <a:endParaRPr lang="zh-CN" altLang="en-US" dirty="0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F7235D23-4F66-4F57-AD14-5389B27B7E8F}"/>
                </a:ext>
              </a:extLst>
            </p:cNvPr>
            <p:cNvSpPr txBox="1"/>
            <p:nvPr/>
          </p:nvSpPr>
          <p:spPr>
            <a:xfrm>
              <a:off x="7369800" y="371703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Fz3</a:t>
              </a:r>
              <a:endParaRPr lang="zh-CN" altLang="en-US" dirty="0"/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EA7C3A3-AAAF-4BDF-858B-1080C155B74F}"/>
              </a:ext>
            </a:extLst>
          </p:cNvPr>
          <p:cNvGrpSpPr/>
          <p:nvPr/>
        </p:nvGrpSpPr>
        <p:grpSpPr>
          <a:xfrm>
            <a:off x="1284616" y="2383614"/>
            <a:ext cx="6239712" cy="1435912"/>
            <a:chOff x="919082" y="5166947"/>
            <a:chExt cx="5375527" cy="1155975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A57ACF15-0DAB-4782-A0D7-617D3595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071" t="88459" r="2602" b="815"/>
            <a:stretch/>
          </p:blipFill>
          <p:spPr>
            <a:xfrm>
              <a:off x="919082" y="5983556"/>
              <a:ext cx="5375527" cy="339366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9AF6392D-5C4D-423F-8DFF-5FE66B359F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071" r="2602" b="73736"/>
            <a:stretch/>
          </p:blipFill>
          <p:spPr>
            <a:xfrm>
              <a:off x="919082" y="5166947"/>
              <a:ext cx="5375526" cy="830889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87"/>
          <a:stretch/>
        </p:blipFill>
        <p:spPr>
          <a:xfrm>
            <a:off x="4644008" y="3967502"/>
            <a:ext cx="4249347" cy="2269810"/>
          </a:xfrm>
          <a:prstGeom prst="rect">
            <a:avLst/>
          </a:prstGeom>
        </p:spPr>
      </p:pic>
      <p:sp>
        <p:nvSpPr>
          <p:cNvPr id="28" name="内容占位符 1">
            <a:extLst>
              <a:ext uri="{FF2B5EF4-FFF2-40B4-BE49-F238E27FC236}">
                <a16:creationId xmlns:a16="http://schemas.microsoft.com/office/drawing/2014/main" id="{2F30B9D4-630B-4D7A-9AC2-5600E14EBDCF}"/>
              </a:ext>
            </a:extLst>
          </p:cNvPr>
          <p:cNvSpPr txBox="1">
            <a:spLocks/>
          </p:cNvSpPr>
          <p:nvPr/>
        </p:nvSpPr>
        <p:spPr>
          <a:xfrm>
            <a:off x="482016" y="1196752"/>
            <a:ext cx="8050424" cy="1368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spcAft>
                <a:spcPts val="5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200" dirty="0"/>
              <a:t>Integral FEA</a:t>
            </a:r>
          </a:p>
          <a:p>
            <a:pPr lvl="1"/>
            <a:r>
              <a:rPr lang="en-US" altLang="zh-CN" sz="1900" dirty="0"/>
              <a:t>Loads</a:t>
            </a:r>
            <a:r>
              <a:rPr lang="zh-CN" altLang="en-US" sz="1900" dirty="0"/>
              <a:t>：</a:t>
            </a:r>
            <a:r>
              <a:rPr lang="en-US" altLang="zh-CN" sz="1900" dirty="0"/>
              <a:t>gravity, Lorentz force </a:t>
            </a:r>
            <a:r>
              <a:rPr lang="en-US" altLang="zh-CN" sz="1900" dirty="0" err="1"/>
              <a:t>Fz</a:t>
            </a:r>
            <a:r>
              <a:rPr lang="en-US" altLang="zh-CN" sz="1900" dirty="0"/>
              <a:t> with detector solenoid operation</a:t>
            </a:r>
          </a:p>
          <a:p>
            <a:pPr lvl="1"/>
            <a:r>
              <a:rPr lang="en-US" altLang="zh-CN" sz="1900" dirty="0"/>
              <a:t>Alignment cannot based on the displacement.</a:t>
            </a:r>
          </a:p>
          <a:p>
            <a:pPr lvl="1"/>
            <a:r>
              <a:rPr lang="en-US" altLang="zh-CN" sz="1900" dirty="0"/>
              <a:t>To </a:t>
            </a:r>
            <a:r>
              <a:rPr lang="en-US" altLang="zh-CN" sz="1900" dirty="0">
                <a:solidFill>
                  <a:srgbClr val="FF0000"/>
                </a:solidFill>
              </a:rPr>
              <a:t>pre-align</a:t>
            </a:r>
            <a:r>
              <a:rPr lang="en-US" altLang="zh-CN" sz="1900" dirty="0"/>
              <a:t> the magnet to </a:t>
            </a:r>
            <a:r>
              <a:rPr lang="en-US" altLang="zh-CN" sz="1900" dirty="0">
                <a:solidFill>
                  <a:srgbClr val="FF0000"/>
                </a:solidFill>
              </a:rPr>
              <a:t>compensate the absolute displacement</a:t>
            </a:r>
            <a:r>
              <a:rPr lang="en-US" altLang="zh-CN" sz="1900" dirty="0"/>
              <a:t>.</a:t>
            </a:r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29855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D8D97E6-7D5E-44A7-ACB6-022C8B48D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60D64589-55A9-4817-8B01-99D437A5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 magnet support system</a:t>
            </a:r>
            <a:endParaRPr lang="zh-CN" altLang="en-US" dirty="0"/>
          </a:p>
        </p:txBody>
      </p:sp>
      <p:graphicFrame>
        <p:nvGraphicFramePr>
          <p:cNvPr id="33" name="表格 32">
            <a:extLst>
              <a:ext uri="{FF2B5EF4-FFF2-40B4-BE49-F238E27FC236}">
                <a16:creationId xmlns:a16="http://schemas.microsoft.com/office/drawing/2014/main" id="{1E935EF4-4A4A-4FE5-9C2B-D5000F1DAE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244688"/>
              </p:ext>
            </p:extLst>
          </p:nvPr>
        </p:nvGraphicFramePr>
        <p:xfrm>
          <a:off x="107505" y="4996264"/>
          <a:ext cx="8928993" cy="152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245">
                  <a:extLst>
                    <a:ext uri="{9D8B030D-6E8A-4147-A177-3AD203B41FA5}">
                      <a16:colId xmlns:a16="http://schemas.microsoft.com/office/drawing/2014/main" val="3362621275"/>
                    </a:ext>
                  </a:extLst>
                </a:gridCol>
                <a:gridCol w="825369">
                  <a:extLst>
                    <a:ext uri="{9D8B030D-6E8A-4147-A177-3AD203B41FA5}">
                      <a16:colId xmlns:a16="http://schemas.microsoft.com/office/drawing/2014/main" val="2533399765"/>
                    </a:ext>
                  </a:extLst>
                </a:gridCol>
                <a:gridCol w="1111397">
                  <a:extLst>
                    <a:ext uri="{9D8B030D-6E8A-4147-A177-3AD203B41FA5}">
                      <a16:colId xmlns:a16="http://schemas.microsoft.com/office/drawing/2014/main" val="1797164176"/>
                    </a:ext>
                  </a:extLst>
                </a:gridCol>
                <a:gridCol w="914510">
                  <a:extLst>
                    <a:ext uri="{9D8B030D-6E8A-4147-A177-3AD203B41FA5}">
                      <a16:colId xmlns:a16="http://schemas.microsoft.com/office/drawing/2014/main" val="2639845139"/>
                    </a:ext>
                  </a:extLst>
                </a:gridCol>
                <a:gridCol w="1125503">
                  <a:extLst>
                    <a:ext uri="{9D8B030D-6E8A-4147-A177-3AD203B41FA5}">
                      <a16:colId xmlns:a16="http://schemas.microsoft.com/office/drawing/2014/main" val="51601445"/>
                    </a:ext>
                  </a:extLst>
                </a:gridCol>
                <a:gridCol w="9004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04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04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269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altLang="zh-CN" sz="1600" dirty="0"/>
                        <a:t>Magnet support </a:t>
                      </a:r>
                      <a:endParaRPr lang="zh-CN" alt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1600" dirty="0"/>
                        <a:t>uneven deformation in Q1a (um)</a:t>
                      </a:r>
                      <a:endParaRPr lang="zh-CN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uneven deformation in Q1b (um)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uneven deformation in Q2 (um)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1600" dirty="0"/>
                        <a:t>Max. displacement of cryostat (mm)</a:t>
                      </a:r>
                      <a:endParaRPr lang="zh-CN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92277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Vertical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Horizontal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Vertical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/>
                        <a:t>Horizontal </a:t>
                      </a:r>
                      <a:endParaRPr lang="zh-CN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Vertical </a:t>
                      </a:r>
                      <a:endParaRPr lang="zh-CN" altLang="en-US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Horizontal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Vertical </a:t>
                      </a:r>
                      <a:endParaRPr lang="zh-CN" altLang="en-US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Horizontal 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838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TDR</a:t>
                      </a:r>
                      <a:r>
                        <a:rPr lang="en-US" altLang="zh-CN" sz="1600" baseline="0" dirty="0"/>
                        <a:t> </a:t>
                      </a:r>
                      <a:r>
                        <a:rPr lang="en-US" altLang="zh-CN" sz="1600" dirty="0"/>
                        <a:t>s-o support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5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1.2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15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3.5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14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4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1.79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0.08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" name="内容占位符 1">
            <a:extLst>
              <a:ext uri="{FF2B5EF4-FFF2-40B4-BE49-F238E27FC236}">
                <a16:creationId xmlns:a16="http://schemas.microsoft.com/office/drawing/2014/main" id="{2F30B9D4-630B-4D7A-9AC2-5600E14EBDCF}"/>
              </a:ext>
            </a:extLst>
          </p:cNvPr>
          <p:cNvSpPr txBox="1">
            <a:spLocks/>
          </p:cNvSpPr>
          <p:nvPr/>
        </p:nvSpPr>
        <p:spPr>
          <a:xfrm>
            <a:off x="482016" y="1196752"/>
            <a:ext cx="8050424" cy="1368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spcAft>
                <a:spcPts val="5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200" dirty="0"/>
              <a:t>Integral FEA</a:t>
            </a:r>
          </a:p>
          <a:p>
            <a:pPr lvl="1"/>
            <a:r>
              <a:rPr lang="en-US" altLang="zh-CN" sz="1900" dirty="0"/>
              <a:t>Loads</a:t>
            </a:r>
            <a:r>
              <a:rPr lang="zh-CN" altLang="en-US" sz="1900" dirty="0"/>
              <a:t>：</a:t>
            </a:r>
            <a:r>
              <a:rPr lang="en-US" altLang="zh-CN" sz="1900" dirty="0"/>
              <a:t>gravity, Lorentz force </a:t>
            </a:r>
            <a:r>
              <a:rPr lang="en-US" altLang="zh-CN" sz="1900" dirty="0" err="1"/>
              <a:t>Fz</a:t>
            </a:r>
            <a:r>
              <a:rPr lang="en-US" altLang="zh-CN" sz="1900" dirty="0"/>
              <a:t> with detector solenoid operation</a:t>
            </a:r>
          </a:p>
          <a:p>
            <a:pPr lvl="1"/>
            <a:r>
              <a:rPr lang="en-US" altLang="zh-CN" sz="1900" dirty="0"/>
              <a:t>Alignment cannot based on the displacement.</a:t>
            </a:r>
          </a:p>
          <a:p>
            <a:pPr lvl="1"/>
            <a:r>
              <a:rPr lang="en-US" altLang="zh-CN" sz="1900" dirty="0"/>
              <a:t>To </a:t>
            </a:r>
            <a:r>
              <a:rPr lang="en-US" altLang="zh-CN" sz="1900" dirty="0">
                <a:solidFill>
                  <a:srgbClr val="FF0000"/>
                </a:solidFill>
              </a:rPr>
              <a:t>pre-align</a:t>
            </a:r>
            <a:r>
              <a:rPr lang="en-US" altLang="zh-CN" sz="1900" dirty="0"/>
              <a:t> the magnet to </a:t>
            </a:r>
            <a:r>
              <a:rPr lang="en-US" altLang="zh-CN" sz="1900" dirty="0">
                <a:solidFill>
                  <a:srgbClr val="FF0000"/>
                </a:solidFill>
              </a:rPr>
              <a:t>compensate the absolute displacement</a:t>
            </a:r>
            <a:r>
              <a:rPr lang="en-US" altLang="zh-CN" sz="1900" dirty="0"/>
              <a:t>.</a:t>
            </a:r>
          </a:p>
          <a:p>
            <a:endParaRPr lang="zh-CN" altLang="en-US" sz="2000" dirty="0"/>
          </a:p>
        </p:txBody>
      </p:sp>
      <p:sp>
        <p:nvSpPr>
          <p:cNvPr id="27" name="内容占位符 2"/>
          <p:cNvSpPr>
            <a:spLocks noGrp="1"/>
          </p:cNvSpPr>
          <p:nvPr>
            <p:ph idx="1"/>
          </p:nvPr>
        </p:nvSpPr>
        <p:spPr>
          <a:xfrm>
            <a:off x="482016" y="2564904"/>
            <a:ext cx="7762392" cy="13681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sz="2000" dirty="0"/>
              <a:t>Requirements: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The alignment accuracy of SC magnets: </a:t>
            </a:r>
            <a:r>
              <a:rPr lang="zh-CN" altLang="en-US" dirty="0"/>
              <a:t>≤</a:t>
            </a:r>
            <a:r>
              <a:rPr lang="en-US" altLang="zh-CN" dirty="0"/>
              <a:t>100 </a:t>
            </a:r>
            <a:r>
              <a:rPr lang="el-GR" altLang="zh-CN" dirty="0"/>
              <a:t>μ</a:t>
            </a:r>
            <a:r>
              <a:rPr lang="en-US" altLang="zh-CN" dirty="0"/>
              <a:t>m.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1" r="4395" b="52313"/>
          <a:stretch/>
        </p:blipFill>
        <p:spPr>
          <a:xfrm>
            <a:off x="449960" y="3662608"/>
            <a:ext cx="4177253" cy="119923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1" t="47687" r="4395" b="4626"/>
          <a:stretch/>
        </p:blipFill>
        <p:spPr>
          <a:xfrm>
            <a:off x="4608840" y="3632066"/>
            <a:ext cx="4283640" cy="122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4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内容占位符 7">
            <a:extLst>
              <a:ext uri="{FF2B5EF4-FFF2-40B4-BE49-F238E27FC236}">
                <a16:creationId xmlns:a16="http://schemas.microsoft.com/office/drawing/2014/main" id="{528CA7B0-881B-4F2F-BCF3-C0BA2DDC5D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3323899"/>
              </p:ext>
            </p:extLst>
          </p:nvPr>
        </p:nvGraphicFramePr>
        <p:xfrm>
          <a:off x="1529796" y="4153819"/>
          <a:ext cx="6012969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9924">
                  <a:extLst>
                    <a:ext uri="{9D8B030D-6E8A-4147-A177-3AD203B41FA5}">
                      <a16:colId xmlns:a16="http://schemas.microsoft.com/office/drawing/2014/main" val="1587508450"/>
                    </a:ext>
                  </a:extLst>
                </a:gridCol>
                <a:gridCol w="1499924">
                  <a:extLst>
                    <a:ext uri="{9D8B030D-6E8A-4147-A177-3AD203B41FA5}">
                      <a16:colId xmlns:a16="http://schemas.microsoft.com/office/drawing/2014/main" val="2318530252"/>
                    </a:ext>
                  </a:extLst>
                </a:gridCol>
                <a:gridCol w="3013121">
                  <a:extLst>
                    <a:ext uri="{9D8B030D-6E8A-4147-A177-3AD203B41FA5}">
                      <a16:colId xmlns:a16="http://schemas.microsoft.com/office/drawing/2014/main" val="8702124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No. of order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Frequency (Hz)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Mode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87109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14.5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Integral vertical sway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75368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14.9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Integral horizontal sway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09950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51.7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Integral vertical wave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4317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53.7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Integral horizontal wave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88617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89.7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Vertical wave of helium vessel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6353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91.4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Horizon wave of helium vessel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68244112"/>
                  </a:ext>
                </a:extLst>
              </a:tr>
            </a:tbl>
          </a:graphicData>
        </a:graphic>
      </p:graphicFrame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0FFC1D2-CEA7-4D1E-AA45-CEF7E41AF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2D4ABBFD-1A29-4EB1-9E1D-BDBD55DB3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 magnet support system</a:t>
            </a:r>
          </a:p>
        </p:txBody>
      </p:sp>
      <p:pic>
        <p:nvPicPr>
          <p:cNvPr id="5" name="图片 4" descr="C:\Users\wangh\AppData\Local\Temp\WeChat Files\5c1cc3ba90205473335fe4518dbe4d5.png">
            <a:extLst>
              <a:ext uri="{FF2B5EF4-FFF2-40B4-BE49-F238E27FC236}">
                <a16:creationId xmlns:a16="http://schemas.microsoft.com/office/drawing/2014/main" id="{673364BA-B474-4C49-9CFA-17D6559D64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5"/>
            <a:ext cx="3600000" cy="2274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 descr="C:\Users\wangh\AppData\Local\Temp\WeChat Files\7e63939a1f4aecb3221458c4f7b0a5f.png">
            <a:extLst>
              <a:ext uri="{FF2B5EF4-FFF2-40B4-BE49-F238E27FC236}">
                <a16:creationId xmlns:a16="http://schemas.microsoft.com/office/drawing/2014/main" id="{898D4EE4-2494-444A-A2D0-27366B5111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08335"/>
            <a:ext cx="3600000" cy="22742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4012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D8D97E6-7D5E-44A7-ACB6-022C8B48D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60D64589-55A9-4817-8B01-99D437A5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 magnet support system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294" y="1170840"/>
            <a:ext cx="2446309" cy="170121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8B4B615-EE0D-4A4C-ABAB-3D532DA78C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05" y="2997192"/>
            <a:ext cx="4320000" cy="216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ABC08F2-52C1-44C0-8AD8-5DB57570D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696" y="2668376"/>
            <a:ext cx="2751160" cy="188722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454B540-3ECA-477E-AA7C-2016A842F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040" y="4774843"/>
            <a:ext cx="2751160" cy="1836828"/>
          </a:xfrm>
          <a:prstGeom prst="rect">
            <a:avLst/>
          </a:prstGeom>
        </p:spPr>
      </p:pic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F56147A-1686-4CE2-860A-485365F0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52736"/>
            <a:ext cx="6368766" cy="1944456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Auxiliary support of cryostat </a:t>
            </a:r>
          </a:p>
          <a:p>
            <a:pPr lvl="1"/>
            <a:r>
              <a:rPr lang="en-US" altLang="zh-CN" sz="1600" dirty="0"/>
              <a:t>Auxiliary constraint: V groove, </a:t>
            </a:r>
            <a:r>
              <a:rPr lang="en-US" altLang="zh-CN" sz="1600" dirty="0">
                <a:solidFill>
                  <a:srgbClr val="FF0000"/>
                </a:solidFill>
              </a:rPr>
              <a:t>translational</a:t>
            </a:r>
            <a:r>
              <a:rPr lang="en-US" altLang="zh-CN" sz="1600" dirty="0"/>
              <a:t> in beam direction</a:t>
            </a:r>
          </a:p>
          <a:p>
            <a:pPr lvl="1"/>
            <a:r>
              <a:rPr lang="en-US" altLang="zh-CN" sz="1600" dirty="0"/>
              <a:t>Range: 4 m to 5.9 m from IP (on inner wall of  detector yoke) </a:t>
            </a:r>
          </a:p>
          <a:p>
            <a:pPr lvl="1"/>
            <a:r>
              <a:rPr lang="en-US" altLang="zh-CN" sz="1600" dirty="0"/>
              <a:t>Can </a:t>
            </a:r>
            <a:r>
              <a:rPr lang="en-US" altLang="zh-CN" sz="1600" dirty="0">
                <a:solidFill>
                  <a:srgbClr val="FF0000"/>
                </a:solidFill>
              </a:rPr>
              <a:t>decrease the uneven deformation</a:t>
            </a:r>
            <a:r>
              <a:rPr lang="en-US" altLang="zh-CN" sz="1600" dirty="0"/>
              <a:t> as well as </a:t>
            </a:r>
            <a:r>
              <a:rPr lang="en-US" altLang="zh-CN" sz="1600" dirty="0">
                <a:solidFill>
                  <a:srgbClr val="FF0000"/>
                </a:solidFill>
              </a:rPr>
              <a:t>enhance natural frequency largely</a:t>
            </a:r>
            <a:r>
              <a:rPr lang="en-US" altLang="zh-CN" sz="1600" dirty="0"/>
              <a:t>.</a:t>
            </a:r>
          </a:p>
          <a:p>
            <a:pPr lvl="1"/>
            <a:endParaRPr lang="en-US" altLang="zh-CN" sz="1600" dirty="0"/>
          </a:p>
        </p:txBody>
      </p:sp>
      <p:sp>
        <p:nvSpPr>
          <p:cNvPr id="13" name="内容占位符 1">
            <a:extLst>
              <a:ext uri="{FF2B5EF4-FFF2-40B4-BE49-F238E27FC236}">
                <a16:creationId xmlns:a16="http://schemas.microsoft.com/office/drawing/2014/main" id="{CFD70D4E-012A-4C2B-A603-AB644882D99D}"/>
              </a:ext>
            </a:extLst>
          </p:cNvPr>
          <p:cNvSpPr txBox="1">
            <a:spLocks/>
          </p:cNvSpPr>
          <p:nvPr/>
        </p:nvSpPr>
        <p:spPr>
          <a:xfrm>
            <a:off x="3738920" y="5157192"/>
            <a:ext cx="5009366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spcAft>
                <a:spcPts val="5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/>
              <a:t>Harmonic response</a:t>
            </a:r>
          </a:p>
          <a:p>
            <a:pPr lvl="1"/>
            <a:r>
              <a:rPr lang="en-US" altLang="zh-CN" sz="1600" dirty="0"/>
              <a:t>Frequency 1~50 Hz.</a:t>
            </a:r>
          </a:p>
          <a:p>
            <a:pPr lvl="1"/>
            <a:r>
              <a:rPr lang="en-US" altLang="zh-CN" sz="1600" dirty="0"/>
              <a:t>The auxiliary support can </a:t>
            </a:r>
            <a:r>
              <a:rPr lang="en-US" altLang="zh-CN" sz="1600" dirty="0">
                <a:solidFill>
                  <a:srgbClr val="FF0000"/>
                </a:solidFill>
              </a:rPr>
              <a:t>reduce the response amplitude largely</a:t>
            </a:r>
            <a:r>
              <a:rPr lang="en-US" altLang="zh-CN" sz="1600" dirty="0"/>
              <a:t>.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6FC6E02-2EF7-4AB7-910B-A8FED8125CCF}"/>
              </a:ext>
            </a:extLst>
          </p:cNvPr>
          <p:cNvSpPr/>
          <p:nvPr/>
        </p:nvSpPr>
        <p:spPr>
          <a:xfrm>
            <a:off x="608842" y="6464369"/>
            <a:ext cx="25950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/>
              <a:t>Natural frequency VS support location </a:t>
            </a:r>
            <a:endParaRPr lang="zh-CN" altLang="en-US" sz="12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70CDFE4-62A4-4A7C-A07D-7BCBA57CF8C2}"/>
              </a:ext>
            </a:extLst>
          </p:cNvPr>
          <p:cNvSpPr/>
          <p:nvPr/>
        </p:nvSpPr>
        <p:spPr>
          <a:xfrm>
            <a:off x="582940" y="4448145"/>
            <a:ext cx="27649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/>
              <a:t>Uneven deformation VS support location </a:t>
            </a:r>
            <a:endParaRPr lang="zh-CN" altLang="en-US" sz="12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958E2F9-6772-42BC-9596-55FA0DCFC48D}"/>
              </a:ext>
            </a:extLst>
          </p:cNvPr>
          <p:cNvSpPr txBox="1"/>
          <p:nvPr/>
        </p:nvSpPr>
        <p:spPr>
          <a:xfrm>
            <a:off x="3635896" y="2492896"/>
            <a:ext cx="2751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 Not for the latest magnet version. Updates are undergoing.</a:t>
            </a:r>
          </a:p>
        </p:txBody>
      </p:sp>
    </p:spTree>
    <p:extLst>
      <p:ext uri="{BB962C8B-B14F-4D97-AF65-F5344CB8AC3E}">
        <p14:creationId xmlns:p14="http://schemas.microsoft.com/office/powerpoint/2010/main" val="2713865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E22F6277-5AEA-43A2-9497-5DD7A8628180}"/>
              </a:ext>
            </a:extLst>
          </p:cNvPr>
          <p:cNvSpPr/>
          <p:nvPr/>
        </p:nvSpPr>
        <p:spPr>
          <a:xfrm>
            <a:off x="-931" y="6207695"/>
            <a:ext cx="6685384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altLang="zh-CN" sz="1200" dirty="0"/>
              <a:t>Modification suggestion of vacuum chamber for the collider ring</a:t>
            </a:r>
            <a:r>
              <a:rPr lang="zh-CN" altLang="en-US" sz="1200" dirty="0"/>
              <a:t>，</a:t>
            </a:r>
            <a:r>
              <a:rPr lang="en-US" altLang="zh-CN" sz="1200" dirty="0"/>
              <a:t>Liu Yu Dong for CEPC accelerator physical group</a:t>
            </a:r>
            <a:r>
              <a:rPr lang="zh-CN" altLang="en-US" sz="1200" dirty="0"/>
              <a:t>，</a:t>
            </a:r>
            <a:r>
              <a:rPr lang="en-US" altLang="zh-CN" sz="1200" dirty="0"/>
              <a:t>2021/3/25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8B5BD27-EAE1-4FD7-87AE-6EF110D027A3}"/>
              </a:ext>
            </a:extLst>
          </p:cNvPr>
          <p:cNvGrpSpPr>
            <a:grpSpLocks noChangeAspect="1"/>
          </p:cNvGrpSpPr>
          <p:nvPr/>
        </p:nvGrpSpPr>
        <p:grpSpPr>
          <a:xfrm>
            <a:off x="607659" y="1556792"/>
            <a:ext cx="2092133" cy="1408007"/>
            <a:chOff x="703583" y="469731"/>
            <a:chExt cx="4731301" cy="3036443"/>
          </a:xfrm>
        </p:grpSpPr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A31EFD55-9C85-4056-AFFF-C7854F858F74}"/>
                </a:ext>
              </a:extLst>
            </p:cNvPr>
            <p:cNvCxnSpPr>
              <a:cxnSpLocks/>
              <a:endCxn id="15" idx="2"/>
            </p:cNvCxnSpPr>
            <p:nvPr/>
          </p:nvCxnSpPr>
          <p:spPr>
            <a:xfrm flipH="1">
              <a:off x="703583" y="1987953"/>
              <a:ext cx="2331570" cy="0"/>
            </a:xfrm>
            <a:prstGeom prst="straightConnector1">
              <a:avLst/>
            </a:prstGeom>
            <a:ln w="952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4BB8C8D2-0E75-4BCB-90A0-F020B3912599}"/>
                </a:ext>
              </a:extLst>
            </p:cNvPr>
            <p:cNvGrpSpPr/>
            <p:nvPr/>
          </p:nvGrpSpPr>
          <p:grpSpPr>
            <a:xfrm>
              <a:off x="703583" y="469731"/>
              <a:ext cx="4731301" cy="3036443"/>
              <a:chOff x="703583" y="469731"/>
              <a:chExt cx="4731301" cy="3036443"/>
            </a:xfrm>
          </p:grpSpPr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1ED2A1E2-4A5B-4074-AF80-1E6B2EA5A5D3}"/>
                  </a:ext>
                </a:extLst>
              </p:cNvPr>
              <p:cNvSpPr/>
              <p:nvPr/>
            </p:nvSpPr>
            <p:spPr>
              <a:xfrm>
                <a:off x="703583" y="469731"/>
                <a:ext cx="4731301" cy="3036443"/>
              </a:xfrm>
              <a:prstGeom prst="ellipse">
                <a:avLst/>
              </a:prstGeom>
              <a:noFill/>
              <a:ln w="6350">
                <a:solidFill>
                  <a:schemeClr val="accent1">
                    <a:lumMod val="5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16" name="直接箭头连接符 15">
                <a:extLst>
                  <a:ext uri="{FF2B5EF4-FFF2-40B4-BE49-F238E27FC236}">
                    <a16:creationId xmlns:a16="http://schemas.microsoft.com/office/drawing/2014/main" id="{7F4BE085-D3CE-45C7-AAD9-9302D654CA38}"/>
                  </a:ext>
                </a:extLst>
              </p:cNvPr>
              <p:cNvCxnSpPr>
                <a:cxnSpLocks/>
                <a:endCxn id="15" idx="4"/>
              </p:cNvCxnSpPr>
              <p:nvPr/>
            </p:nvCxnSpPr>
            <p:spPr>
              <a:xfrm>
                <a:off x="3036865" y="1987955"/>
                <a:ext cx="32368" cy="1518219"/>
              </a:xfrm>
              <a:prstGeom prst="straightConnector1">
                <a:avLst/>
              </a:prstGeom>
              <a:ln w="9525"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CAAE8B7-C2E4-4004-933F-C1D7567AEA0B}"/>
                  </a:ext>
                </a:extLst>
              </p:cNvPr>
              <p:cNvSpPr txBox="1"/>
              <p:nvPr/>
            </p:nvSpPr>
            <p:spPr>
              <a:xfrm>
                <a:off x="897233" y="1228841"/>
                <a:ext cx="2095867" cy="1341936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2">
                        <a:lumMod val="50000"/>
                      </a:schemeClr>
                    </a:solidFill>
                  </a:rPr>
                  <a:t>37.5mm</a:t>
                </a:r>
                <a:endParaRPr lang="zh-CN" altLang="en-US" sz="16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5188BF7-F640-4410-AA20-F33F998A3656}"/>
                  </a:ext>
                </a:extLst>
              </p:cNvPr>
              <p:cNvSpPr txBox="1"/>
              <p:nvPr/>
            </p:nvSpPr>
            <p:spPr>
              <a:xfrm rot="16200000">
                <a:off x="1964944" y="2099753"/>
                <a:ext cx="1652406" cy="1035881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2">
                        <a:lumMod val="50000"/>
                      </a:schemeClr>
                    </a:solidFill>
                  </a:rPr>
                  <a:t>28mm</a:t>
                </a:r>
                <a:endParaRPr lang="zh-CN" altLang="en-US" sz="16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1FDF1393-F490-496A-8BFE-1D697E43DF25}"/>
              </a:ext>
            </a:extLst>
          </p:cNvPr>
          <p:cNvGrpSpPr/>
          <p:nvPr/>
        </p:nvGrpSpPr>
        <p:grpSpPr>
          <a:xfrm>
            <a:off x="983501" y="1589277"/>
            <a:ext cx="1565984" cy="1365122"/>
            <a:chOff x="8028545" y="469731"/>
            <a:chExt cx="3443495" cy="3017473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7DF530B7-A9E8-482D-B10A-C78736F51C20}"/>
                </a:ext>
              </a:extLst>
            </p:cNvPr>
            <p:cNvSpPr/>
            <p:nvPr/>
          </p:nvSpPr>
          <p:spPr>
            <a:xfrm>
              <a:off x="8028545" y="469731"/>
              <a:ext cx="3034408" cy="301747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02EAE171-B196-465F-B8EB-5DD2704BBAFE}"/>
                </a:ext>
              </a:extLst>
            </p:cNvPr>
            <p:cNvCxnSpPr/>
            <p:nvPr/>
          </p:nvCxnSpPr>
          <p:spPr>
            <a:xfrm flipV="1">
              <a:off x="9448413" y="480462"/>
              <a:ext cx="0" cy="151822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6B417081-DEE3-4237-AE16-A32AF944F72A}"/>
                </a:ext>
              </a:extLst>
            </p:cNvPr>
            <p:cNvCxnSpPr/>
            <p:nvPr/>
          </p:nvCxnSpPr>
          <p:spPr>
            <a:xfrm flipV="1">
              <a:off x="9450191" y="1949003"/>
              <a:ext cx="1616686" cy="2607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72230921-89CF-4617-9070-78D80C72EE75}"/>
                </a:ext>
              </a:extLst>
            </p:cNvPr>
            <p:cNvSpPr txBox="1"/>
            <p:nvPr/>
          </p:nvSpPr>
          <p:spPr>
            <a:xfrm>
              <a:off x="9414551" y="1863184"/>
              <a:ext cx="2057489" cy="74834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28mm</a:t>
              </a:r>
              <a:endParaRPr lang="zh-CN" altLang="en-US" sz="1600" dirty="0"/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F1942FB7-3DC8-4EA4-A7CD-08FCE8ED9B15}"/>
              </a:ext>
            </a:extLst>
          </p:cNvPr>
          <p:cNvSpPr txBox="1"/>
          <p:nvPr/>
        </p:nvSpPr>
        <p:spPr>
          <a:xfrm rot="16200000">
            <a:off x="1420491" y="1750797"/>
            <a:ext cx="720069" cy="338554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28mm</a:t>
            </a:r>
            <a:endParaRPr lang="zh-CN" altLang="en-US" sz="1600" dirty="0"/>
          </a:p>
        </p:txBody>
      </p:sp>
      <p:sp>
        <p:nvSpPr>
          <p:cNvPr id="30" name="箭头: 右 29">
            <a:extLst>
              <a:ext uri="{FF2B5EF4-FFF2-40B4-BE49-F238E27FC236}">
                <a16:creationId xmlns:a16="http://schemas.microsoft.com/office/drawing/2014/main" id="{35418C6E-307E-428E-8BB7-8B0C9CD36FDA}"/>
              </a:ext>
            </a:extLst>
          </p:cNvPr>
          <p:cNvSpPr/>
          <p:nvPr/>
        </p:nvSpPr>
        <p:spPr>
          <a:xfrm>
            <a:off x="1547664" y="4941168"/>
            <a:ext cx="293914" cy="1184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左大括号 31">
            <a:extLst>
              <a:ext uri="{FF2B5EF4-FFF2-40B4-BE49-F238E27FC236}">
                <a16:creationId xmlns:a16="http://schemas.microsoft.com/office/drawing/2014/main" id="{76508D96-0A2F-4413-8D35-DDBB2FEF0A7C}"/>
              </a:ext>
            </a:extLst>
          </p:cNvPr>
          <p:cNvSpPr/>
          <p:nvPr/>
        </p:nvSpPr>
        <p:spPr>
          <a:xfrm>
            <a:off x="1835696" y="4708097"/>
            <a:ext cx="174059" cy="697796"/>
          </a:xfrm>
          <a:prstGeom prst="leftBrace">
            <a:avLst>
              <a:gd name="adj1" fmla="val 8333"/>
              <a:gd name="adj2" fmla="val 50921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59495A9-84E1-4764-A74F-0E6AA778FBC7}"/>
              </a:ext>
            </a:extLst>
          </p:cNvPr>
          <p:cNvSpPr txBox="1"/>
          <p:nvPr/>
        </p:nvSpPr>
        <p:spPr>
          <a:xfrm>
            <a:off x="1979712" y="4581128"/>
            <a:ext cx="63328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600" dirty="0">
                <a:latin typeface="Arial" panose="020B0604020202020204" pitchFamily="34" charset="0"/>
                <a:ea typeface="微软雅黑" pitchFamily="34" charset="-122"/>
              </a:rPr>
              <a:t>The synchrotron radiation load reduced from 9.3KW to</a:t>
            </a:r>
            <a:r>
              <a:rPr lang="zh-CN" altLang="en-US" sz="1600" dirty="0">
                <a:latin typeface="Arial" panose="020B0604020202020204" pitchFamily="34" charset="0"/>
                <a:ea typeface="微软雅黑" pitchFamily="34" charset="-122"/>
              </a:rPr>
              <a:t> 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</a:rPr>
              <a:t>7.5KW</a:t>
            </a:r>
            <a:endParaRPr lang="zh-CN" altLang="en-US" sz="1600" dirty="0">
              <a:solidFill>
                <a:srgbClr val="FF0000"/>
              </a:solidFill>
              <a:latin typeface="Arial" panose="020B0604020202020204" pitchFamily="34" charset="0"/>
              <a:ea typeface="微软雅黑" pitchFamily="34" charset="-122"/>
            </a:endParaRPr>
          </a:p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346C3437-107B-4690-A84C-B3FD39F4D2E3}"/>
              </a:ext>
            </a:extLst>
          </p:cNvPr>
          <p:cNvSpPr txBox="1"/>
          <p:nvPr/>
        </p:nvSpPr>
        <p:spPr>
          <a:xfrm>
            <a:off x="1979712" y="5250686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ea typeface="微软雅黑" pitchFamily="34" charset="-122"/>
              </a:rPr>
              <a:t>The inclination of  block ramp smaller.</a:t>
            </a:r>
            <a:endParaRPr lang="zh-CN" altLang="en-US" sz="1600" dirty="0">
              <a:latin typeface="Arial" panose="020B0604020202020204" pitchFamily="34" charset="0"/>
              <a:ea typeface="微软雅黑" pitchFamily="34" charset="-122"/>
            </a:endParaRPr>
          </a:p>
        </p:txBody>
      </p:sp>
      <p:sp>
        <p:nvSpPr>
          <p:cNvPr id="37" name="左大括号 36">
            <a:extLst>
              <a:ext uri="{FF2B5EF4-FFF2-40B4-BE49-F238E27FC236}">
                <a16:creationId xmlns:a16="http://schemas.microsoft.com/office/drawing/2014/main" id="{C190B616-7079-4B11-8095-F77995C987C8}"/>
              </a:ext>
            </a:extLst>
          </p:cNvPr>
          <p:cNvSpPr/>
          <p:nvPr/>
        </p:nvSpPr>
        <p:spPr>
          <a:xfrm>
            <a:off x="5431128" y="5182074"/>
            <a:ext cx="76976" cy="532461"/>
          </a:xfrm>
          <a:prstGeom prst="leftBrace">
            <a:avLst>
              <a:gd name="adj1" fmla="val 8333"/>
              <a:gd name="adj2" fmla="val 46457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FF4D09EB-8E2D-4CD3-B3D5-123A56E22893}"/>
              </a:ext>
            </a:extLst>
          </p:cNvPr>
          <p:cNvSpPr txBox="1"/>
          <p:nvPr/>
        </p:nvSpPr>
        <p:spPr>
          <a:xfrm>
            <a:off x="5436096" y="4936218"/>
            <a:ext cx="221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</a:t>
            </a:r>
            <a:r>
              <a:rPr lang="en-US" altLang="zh-CN" b="1" dirty="0"/>
              <a:t>thermal power density </a:t>
            </a:r>
            <a:r>
              <a:rPr lang="en-US" altLang="zh-CN" dirty="0"/>
              <a:t>decreases</a:t>
            </a:r>
            <a:endParaRPr lang="zh-CN" altLang="en-US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5C0D4A96-F73B-4753-8878-9D89E2E8C44A}"/>
              </a:ext>
            </a:extLst>
          </p:cNvPr>
          <p:cNvSpPr txBox="1"/>
          <p:nvPr/>
        </p:nvSpPr>
        <p:spPr>
          <a:xfrm>
            <a:off x="5436096" y="5571133"/>
            <a:ext cx="2073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Beam loss  </a:t>
            </a:r>
            <a:r>
              <a:rPr lang="en-US" altLang="zh-CN" dirty="0"/>
              <a:t>reduced</a:t>
            </a:r>
            <a:endParaRPr lang="zh-CN" altLang="en-US" dirty="0"/>
          </a:p>
        </p:txBody>
      </p:sp>
      <p:sp>
        <p:nvSpPr>
          <p:cNvPr id="44" name="箭头: 右 43">
            <a:extLst>
              <a:ext uri="{FF2B5EF4-FFF2-40B4-BE49-F238E27FC236}">
                <a16:creationId xmlns:a16="http://schemas.microsoft.com/office/drawing/2014/main" id="{7F1448B8-F307-4B11-8A3B-7E06F6046F08}"/>
              </a:ext>
            </a:extLst>
          </p:cNvPr>
          <p:cNvSpPr/>
          <p:nvPr/>
        </p:nvSpPr>
        <p:spPr>
          <a:xfrm>
            <a:off x="7293630" y="5348978"/>
            <a:ext cx="293914" cy="1138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235865F-0FC8-412E-9317-88144835E642}"/>
              </a:ext>
            </a:extLst>
          </p:cNvPr>
          <p:cNvSpPr txBox="1"/>
          <p:nvPr/>
        </p:nvSpPr>
        <p:spPr>
          <a:xfrm>
            <a:off x="7655936" y="4869160"/>
            <a:ext cx="1648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reduce the temperature</a:t>
            </a:r>
            <a:endParaRPr lang="zh-CN" altLang="en-US" dirty="0"/>
          </a:p>
        </p:txBody>
      </p:sp>
      <p:sp>
        <p:nvSpPr>
          <p:cNvPr id="46" name="左大括号 45">
            <a:extLst>
              <a:ext uri="{FF2B5EF4-FFF2-40B4-BE49-F238E27FC236}">
                <a16:creationId xmlns:a16="http://schemas.microsoft.com/office/drawing/2014/main" id="{85F79CB3-F443-47DB-B720-479194D25B86}"/>
              </a:ext>
            </a:extLst>
          </p:cNvPr>
          <p:cNvSpPr/>
          <p:nvPr/>
        </p:nvSpPr>
        <p:spPr>
          <a:xfrm>
            <a:off x="7537346" y="5041189"/>
            <a:ext cx="203006" cy="764075"/>
          </a:xfrm>
          <a:prstGeom prst="leftBrace">
            <a:avLst>
              <a:gd name="adj1" fmla="val 8333"/>
              <a:gd name="adj2" fmla="val 46457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C0042221-82D6-45B5-862E-A9241344379E}"/>
              </a:ext>
            </a:extLst>
          </p:cNvPr>
          <p:cNvSpPr txBox="1"/>
          <p:nvPr/>
        </p:nvSpPr>
        <p:spPr>
          <a:xfrm>
            <a:off x="7677102" y="5507940"/>
            <a:ext cx="167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reduce stress</a:t>
            </a:r>
            <a:endParaRPr lang="zh-CN" altLang="en-US" dirty="0"/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67A72696-7D71-467E-A8B8-65D32B080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39" y="5397883"/>
            <a:ext cx="530400" cy="699755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B1133DDA-D5BA-4732-9EEF-429BC84DF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154" y="5466121"/>
            <a:ext cx="527860" cy="64418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4F128FB-CC0D-4D6E-8AAF-D9B516ECD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1052736"/>
            <a:ext cx="5802238" cy="3443942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2AA11E6E-6831-4F16-ACA6-FA3879A21B33}"/>
              </a:ext>
            </a:extLst>
          </p:cNvPr>
          <p:cNvSpPr txBox="1"/>
          <p:nvPr/>
        </p:nvSpPr>
        <p:spPr>
          <a:xfrm>
            <a:off x="36114" y="4613387"/>
            <a:ext cx="1678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itchFamily="34" charset="0"/>
                <a:cs typeface="Arial" pitchFamily="34" charset="0"/>
              </a:rPr>
              <a:t>The diameter in the X direction </a:t>
            </a:r>
            <a:r>
              <a:rPr lang="en-US" altLang="zh-CN" sz="1600" b="1" dirty="0">
                <a:latin typeface="Arial" pitchFamily="34" charset="0"/>
                <a:cs typeface="Arial" pitchFamily="34" charset="0"/>
              </a:rPr>
              <a:t>smaller</a:t>
            </a:r>
            <a:endParaRPr lang="zh-CN" alt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F5E9C2DF-36C9-42D1-BC49-536FF17F32DC}"/>
              </a:ext>
            </a:extLst>
          </p:cNvPr>
          <p:cNvSpPr/>
          <p:nvPr/>
        </p:nvSpPr>
        <p:spPr>
          <a:xfrm>
            <a:off x="45590" y="3156861"/>
            <a:ext cx="3882962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0000"/>
              </a:lnSpc>
              <a:spcBef>
                <a:spcPts val="800"/>
              </a:spcBef>
              <a:spcAft>
                <a:spcPts val="5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en-US" altLang="zh-CN" dirty="0">
                <a:latin typeface="Arial" panose="020B0604020202020204" pitchFamily="34" charset="0"/>
                <a:ea typeface="微软雅黑" pitchFamily="34" charset="-122"/>
              </a:rPr>
              <a:t>The cross section of the vacuum pipe is changed from ellipse to circle, and the collimator is adjusted accordingly.</a:t>
            </a:r>
            <a:endParaRPr lang="zh-CN" altLang="en-US" dirty="0">
              <a:latin typeface="Arial" panose="020B0604020202020204" pitchFamily="34" charset="0"/>
              <a:ea typeface="微软雅黑" pitchFamily="34" charset="-122"/>
            </a:endParaRPr>
          </a:p>
        </p:txBody>
      </p:sp>
      <p:sp>
        <p:nvSpPr>
          <p:cNvPr id="35" name="标题 3">
            <a:extLst>
              <a:ext uri="{FF2B5EF4-FFF2-40B4-BE49-F238E27FC236}">
                <a16:creationId xmlns:a16="http://schemas.microsoft.com/office/drawing/2014/main" id="{60D64589-55A9-4817-8B01-99D437A5FE59}"/>
              </a:ext>
            </a:extLst>
          </p:cNvPr>
          <p:cNvSpPr txBox="1">
            <a:spLocks/>
          </p:cNvSpPr>
          <p:nvPr/>
        </p:nvSpPr>
        <p:spPr>
          <a:xfrm>
            <a:off x="323528" y="142852"/>
            <a:ext cx="8820472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  <a:cs typeface="+mj-cs"/>
              </a:defRPr>
            </a:lvl1pPr>
          </a:lstStyle>
          <a:p>
            <a:r>
              <a:rPr lang="en-US" altLang="zh-CN" dirty="0"/>
              <a:t>Movable collimators 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A2B0049F-D2E8-499F-9438-F9B492249047}"/>
              </a:ext>
            </a:extLst>
          </p:cNvPr>
          <p:cNvSpPr/>
          <p:nvPr/>
        </p:nvSpPr>
        <p:spPr>
          <a:xfrm>
            <a:off x="45590" y="1090940"/>
            <a:ext cx="4886450" cy="3734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10000"/>
              </a:lnSpc>
              <a:spcBef>
                <a:spcPts val="800"/>
              </a:spcBef>
              <a:spcAft>
                <a:spcPts val="5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en-US" altLang="zh-CN" dirty="0">
                <a:latin typeface="Arial" panose="020B0604020202020204" pitchFamily="34" charset="0"/>
                <a:ea typeface="微软雅黑" pitchFamily="34" charset="-122"/>
              </a:rPr>
              <a:t>Collimators for background decreasing</a:t>
            </a:r>
            <a:endParaRPr lang="zh-CN" altLang="en-US" dirty="0">
              <a:latin typeface="Arial" panose="020B0604020202020204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8945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508E281-93E2-421F-BB44-98E65DFEE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96752"/>
            <a:ext cx="3592113" cy="196341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27F9E33-DFF3-4FA9-96C1-F6E72A9E7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1196752"/>
            <a:ext cx="2088232" cy="199724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044B0B1-6BB1-4E89-A00F-287B6EF8D8BE}"/>
              </a:ext>
            </a:extLst>
          </p:cNvPr>
          <p:cNvSpPr txBox="1"/>
          <p:nvPr/>
        </p:nvSpPr>
        <p:spPr>
          <a:xfrm>
            <a:off x="467544" y="3212976"/>
            <a:ext cx="8424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Arial" pitchFamily="34" charset="0"/>
                <a:cs typeface="Arial" pitchFamily="34" charset="0"/>
              </a:rPr>
              <a:t>  183</a:t>
            </a:r>
            <a:r>
              <a:rPr lang="zh-CN" altLang="en-US" sz="1600" dirty="0">
                <a:latin typeface="Arial" pitchFamily="34" charset="0"/>
                <a:cs typeface="Arial" pitchFamily="34" charset="0"/>
              </a:rPr>
              <a:t>℃ （</a:t>
            </a:r>
            <a:r>
              <a:rPr lang="en-US" altLang="zh-CN" sz="1600" dirty="0">
                <a:latin typeface="Arial" pitchFamily="34" charset="0"/>
                <a:cs typeface="Arial" pitchFamily="34" charset="0"/>
              </a:rPr>
              <a:t>original version, i.e. ellipse vacuum pipe</a:t>
            </a:r>
            <a:r>
              <a:rPr lang="zh-CN" altLang="en-US" sz="1600" dirty="0">
                <a:latin typeface="Arial" pitchFamily="34" charset="0"/>
                <a:cs typeface="Arial" pitchFamily="34" charset="0"/>
              </a:rPr>
              <a:t>） →  </a:t>
            </a:r>
            <a:r>
              <a:rPr lang="en-US" altLang="zh-CN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147</a:t>
            </a:r>
            <a:r>
              <a:rPr lang="zh-CN" alt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℃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D27F02B-6756-4409-B1F3-F5BD30DC3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3529056"/>
            <a:ext cx="2808312" cy="295347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C561EA0-26BB-4E91-BBFA-4EC0B9D43D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993" y="3712970"/>
            <a:ext cx="4074718" cy="2599954"/>
          </a:xfrm>
          <a:prstGeom prst="rect">
            <a:avLst/>
          </a:prstGeom>
        </p:spPr>
      </p:pic>
      <p:sp>
        <p:nvSpPr>
          <p:cNvPr id="8" name="文本框 5">
            <a:extLst>
              <a:ext uri="{FF2B5EF4-FFF2-40B4-BE49-F238E27FC236}">
                <a16:creationId xmlns:a16="http://schemas.microsoft.com/office/drawing/2014/main" id="{06D04672-3BDE-4F18-8CEC-3F14E6433A22}"/>
              </a:ext>
            </a:extLst>
          </p:cNvPr>
          <p:cNvSpPr txBox="1"/>
          <p:nvPr/>
        </p:nvSpPr>
        <p:spPr>
          <a:xfrm>
            <a:off x="225492" y="6330806"/>
            <a:ext cx="4426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itchFamily="34" charset="0"/>
                <a:cs typeface="Arial" pitchFamily="34" charset="0"/>
              </a:rPr>
              <a:t>129.31MPa (original version)</a:t>
            </a:r>
            <a:r>
              <a:rPr lang="zh-CN" altLang="en-US" sz="1600" dirty="0">
                <a:latin typeface="Arial" pitchFamily="34" charset="0"/>
                <a:cs typeface="Arial" pitchFamily="34" charset="0"/>
              </a:rPr>
              <a:t> →  </a:t>
            </a:r>
            <a:r>
              <a:rPr lang="en-US" altLang="zh-CN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89.7MPa</a:t>
            </a:r>
            <a:endParaRPr lang="zh-CN" alt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id="{85CBF6C6-E46F-41F7-8179-245339954C7D}"/>
              </a:ext>
            </a:extLst>
          </p:cNvPr>
          <p:cNvSpPr txBox="1"/>
          <p:nvPr/>
        </p:nvSpPr>
        <p:spPr>
          <a:xfrm>
            <a:off x="4796420" y="6093296"/>
            <a:ext cx="416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itchFamily="34" charset="0"/>
                <a:cs typeface="Arial" pitchFamily="34" charset="0"/>
              </a:rPr>
              <a:t>1.89mm (original version)</a:t>
            </a:r>
            <a:r>
              <a:rPr lang="zh-CN" altLang="en-US" sz="1600" dirty="0">
                <a:latin typeface="Arial" pitchFamily="34" charset="0"/>
                <a:cs typeface="Arial" pitchFamily="34" charset="0"/>
              </a:rPr>
              <a:t>→  </a:t>
            </a:r>
            <a:r>
              <a:rPr lang="en-US" altLang="zh-CN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1.53mm</a:t>
            </a:r>
            <a:endParaRPr lang="zh-CN" alt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标题 3">
            <a:extLst>
              <a:ext uri="{FF2B5EF4-FFF2-40B4-BE49-F238E27FC236}">
                <a16:creationId xmlns:a16="http://schemas.microsoft.com/office/drawing/2014/main" id="{55C2CF0F-A108-4888-909B-94E649CEA508}"/>
              </a:ext>
            </a:extLst>
          </p:cNvPr>
          <p:cNvSpPr txBox="1">
            <a:spLocks/>
          </p:cNvSpPr>
          <p:nvPr/>
        </p:nvSpPr>
        <p:spPr>
          <a:xfrm>
            <a:off x="323528" y="142852"/>
            <a:ext cx="8820472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  <a:cs typeface="+mj-cs"/>
              </a:defRPr>
            </a:lvl1pPr>
          </a:lstStyle>
          <a:p>
            <a:r>
              <a:rPr lang="en-US" altLang="zh-CN" dirty="0"/>
              <a:t>Movable collimators </a:t>
            </a:r>
          </a:p>
        </p:txBody>
      </p:sp>
    </p:spTree>
    <p:extLst>
      <p:ext uri="{BB962C8B-B14F-4D97-AF65-F5344CB8AC3E}">
        <p14:creationId xmlns:p14="http://schemas.microsoft.com/office/powerpoint/2010/main" val="1695057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40C89401-093A-4C0A-84BC-6E805A5EE6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734"/>
          <a:stretch/>
        </p:blipFill>
        <p:spPr>
          <a:xfrm>
            <a:off x="5050887" y="1052736"/>
            <a:ext cx="3409545" cy="291174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E67639F-A033-49FB-8A28-5098B8898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124744"/>
            <a:ext cx="4171581" cy="255170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B9F034A-6292-4992-8EF9-189EA5E52B53}"/>
              </a:ext>
            </a:extLst>
          </p:cNvPr>
          <p:cNvSpPr txBox="1"/>
          <p:nvPr/>
        </p:nvSpPr>
        <p:spPr>
          <a:xfrm>
            <a:off x="2148510" y="3645024"/>
            <a:ext cx="4511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 dirty="0"/>
              <a:t>  141</a:t>
            </a:r>
            <a:r>
              <a:rPr lang="zh-CN" altLang="en-US" dirty="0"/>
              <a:t>℃ </a:t>
            </a:r>
            <a:r>
              <a:rPr lang="en-US" altLang="zh-CN" dirty="0"/>
              <a:t>(original version)</a:t>
            </a:r>
            <a:r>
              <a:rPr lang="zh-CN" altLang="en-US" dirty="0"/>
              <a:t> →  </a:t>
            </a:r>
            <a:r>
              <a:rPr lang="en-US" altLang="zh-CN" dirty="0">
                <a:solidFill>
                  <a:srgbClr val="FF0000"/>
                </a:solidFill>
              </a:rPr>
              <a:t>124</a:t>
            </a:r>
            <a:r>
              <a:rPr lang="zh-CN" altLang="en-US" dirty="0">
                <a:solidFill>
                  <a:srgbClr val="FF0000"/>
                </a:solidFill>
              </a:rPr>
              <a:t>℃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3751599-C39E-4D6B-A5F8-52CE3A9CE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0313" y="4077072"/>
            <a:ext cx="3166103" cy="235891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E23C3D0-B565-46AA-8491-19D7629194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148" y="4077072"/>
            <a:ext cx="3937699" cy="2371882"/>
          </a:xfrm>
          <a:prstGeom prst="rect">
            <a:avLst/>
          </a:prstGeom>
        </p:spPr>
      </p:pic>
      <p:sp>
        <p:nvSpPr>
          <p:cNvPr id="10" name="文本框 8">
            <a:extLst>
              <a:ext uri="{FF2B5EF4-FFF2-40B4-BE49-F238E27FC236}">
                <a16:creationId xmlns:a16="http://schemas.microsoft.com/office/drawing/2014/main" id="{F5E5F25B-5E97-48E5-852D-87C1FA4E6668}"/>
              </a:ext>
            </a:extLst>
          </p:cNvPr>
          <p:cNvSpPr txBox="1"/>
          <p:nvPr/>
        </p:nvSpPr>
        <p:spPr>
          <a:xfrm>
            <a:off x="1656125" y="6381328"/>
            <a:ext cx="5652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 dirty="0"/>
              <a:t>132MPa (original version)</a:t>
            </a:r>
            <a:r>
              <a:rPr lang="zh-CN" altLang="en-US" dirty="0"/>
              <a:t> →  </a:t>
            </a:r>
            <a:r>
              <a:rPr lang="en-US" altLang="zh-CN" dirty="0">
                <a:solidFill>
                  <a:srgbClr val="FF0000"/>
                </a:solidFill>
              </a:rPr>
              <a:t>110MPa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标题 3">
            <a:extLst>
              <a:ext uri="{FF2B5EF4-FFF2-40B4-BE49-F238E27FC236}">
                <a16:creationId xmlns:a16="http://schemas.microsoft.com/office/drawing/2014/main" id="{7B3A22A1-1671-4D29-A8CE-22073E2CBCB2}"/>
              </a:ext>
            </a:extLst>
          </p:cNvPr>
          <p:cNvSpPr txBox="1">
            <a:spLocks/>
          </p:cNvSpPr>
          <p:nvPr/>
        </p:nvSpPr>
        <p:spPr>
          <a:xfrm>
            <a:off x="323528" y="142852"/>
            <a:ext cx="8820472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  <a:cs typeface="+mj-cs"/>
              </a:defRPr>
            </a:lvl1pPr>
          </a:lstStyle>
          <a:p>
            <a:r>
              <a:rPr lang="en-US" altLang="zh-CN" dirty="0"/>
              <a:t>Movable collimators </a:t>
            </a:r>
          </a:p>
        </p:txBody>
      </p:sp>
    </p:spTree>
    <p:extLst>
      <p:ext uri="{BB962C8B-B14F-4D97-AF65-F5344CB8AC3E}">
        <p14:creationId xmlns:p14="http://schemas.microsoft.com/office/powerpoint/2010/main" val="3869175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BB84F1C-C842-4D62-835B-1A35DE0A5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CN" dirty="0"/>
              <a:t>We have updated the cryostat and MDI layout. </a:t>
            </a:r>
          </a:p>
          <a:p>
            <a:pPr marL="342900" lvl="1" indent="-342900" algn="just">
              <a:lnSpc>
                <a:spcPct val="110000"/>
              </a:lnSpc>
              <a:spcBef>
                <a:spcPts val="800"/>
              </a:spcBef>
              <a:spcAft>
                <a:spcPts val="5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en-US" altLang="zh-CN" sz="2400" dirty="0"/>
              <a:t>The SC magnet supports inside the cryostat are under design and optimization. </a:t>
            </a:r>
          </a:p>
          <a:p>
            <a:pPr marL="342900" lvl="1" indent="-342900" algn="just">
              <a:lnSpc>
                <a:spcPct val="110000"/>
              </a:lnSpc>
              <a:spcBef>
                <a:spcPts val="800"/>
              </a:spcBef>
              <a:spcAft>
                <a:spcPts val="5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en-US" altLang="zh-CN" sz="2400" dirty="0"/>
              <a:t>The stability of the TDR cryostat is being studied.</a:t>
            </a:r>
          </a:p>
          <a:p>
            <a:pPr marL="342900" lvl="1" indent="-342900" algn="just">
              <a:lnSpc>
                <a:spcPct val="110000"/>
              </a:lnSpc>
              <a:spcBef>
                <a:spcPts val="800"/>
              </a:spcBef>
              <a:spcAft>
                <a:spcPts val="5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en-US" altLang="zh-CN" sz="2400" dirty="0"/>
              <a:t>Integral FEA with thermal contraction and adjustment components will be studied next step.</a:t>
            </a:r>
          </a:p>
          <a:p>
            <a:pPr marL="342900" lvl="1" indent="-342900" algn="just">
              <a:lnSpc>
                <a:spcPct val="110000"/>
              </a:lnSpc>
              <a:spcBef>
                <a:spcPts val="800"/>
              </a:spcBef>
              <a:spcAft>
                <a:spcPts val="5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en-US" altLang="zh-CN" sz="2400" dirty="0"/>
              <a:t>Structure design and thermal-mechanics analyses of movable collimators for background decreasing have been done.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61E7BDE-D425-42DD-92B0-46C5C8FB4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759F0DC3-583A-4344-BA15-E5B8C5668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1631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00034" y="1412776"/>
            <a:ext cx="8229600" cy="4840303"/>
          </a:xfrm>
        </p:spPr>
        <p:txBody>
          <a:bodyPr>
            <a:normAutofit/>
          </a:bodyPr>
          <a:lstStyle/>
          <a:p>
            <a:r>
              <a:rPr lang="en-US" altLang="zh-CN" dirty="0"/>
              <a:t>Integration of the MDI devices</a:t>
            </a:r>
          </a:p>
          <a:p>
            <a:r>
              <a:rPr lang="en-US" altLang="zh-CN" dirty="0"/>
              <a:t>Remote vacuum connector</a:t>
            </a:r>
          </a:p>
          <a:p>
            <a:r>
              <a:rPr lang="en-US" altLang="zh-CN" dirty="0"/>
              <a:t>SC magnet support system in cryostat</a:t>
            </a:r>
          </a:p>
          <a:p>
            <a:r>
              <a:rPr lang="en-US" altLang="zh-CN" dirty="0"/>
              <a:t>Movable collimators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1642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5552E51C-C857-4742-9E54-2225BAD88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CN" sz="5400" dirty="0"/>
          </a:p>
          <a:p>
            <a:pPr marL="0" indent="0">
              <a:buNone/>
            </a:pPr>
            <a:r>
              <a:rPr lang="en-US" altLang="zh-CN" sz="5400"/>
              <a:t>Thanks </a:t>
            </a:r>
            <a:r>
              <a:rPr lang="en-US" altLang="zh-CN" sz="5400" dirty="0"/>
              <a:t>for your attention!</a:t>
            </a:r>
            <a:endParaRPr lang="zh-CN" altLang="en-US" sz="54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83196D5-4B5F-4AB6-B750-929D99E5A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F482EB43-8267-470E-BA6F-B37A05FF8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488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F69FDF37-62FF-4498-B6F3-8FA23221E3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580" b="28818"/>
          <a:stretch/>
        </p:blipFill>
        <p:spPr>
          <a:xfrm>
            <a:off x="0" y="623952"/>
            <a:ext cx="9144000" cy="612068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A0E1F509-D725-436F-B636-FDB53116AF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69"/>
          <a:stretch/>
        </p:blipFill>
        <p:spPr>
          <a:xfrm>
            <a:off x="6084168" y="1052736"/>
            <a:ext cx="2880000" cy="2115607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A6A2292-6B49-4D58-86AE-F3F0816FF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BC9CD3D9-8DB2-45C4-AB8C-94B90BA96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Integration of the MDI devices</a:t>
            </a:r>
          </a:p>
        </p:txBody>
      </p:sp>
      <p:sp>
        <p:nvSpPr>
          <p:cNvPr id="17" name="内容占位符 16">
            <a:extLst>
              <a:ext uri="{FF2B5EF4-FFF2-40B4-BE49-F238E27FC236}">
                <a16:creationId xmlns:a16="http://schemas.microsoft.com/office/drawing/2014/main" id="{FD2CD72E-A3CD-418A-B956-9DA95B673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7"/>
            <a:ext cx="5410944" cy="1437918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The devices at MDI are integrated together.</a:t>
            </a:r>
          </a:p>
          <a:p>
            <a:pPr lvl="1"/>
            <a:r>
              <a:rPr lang="en-US" sz="1800" dirty="0"/>
              <a:t>Detective angle: acos0.99</a:t>
            </a:r>
          </a:p>
          <a:p>
            <a:pPr lvl="1"/>
            <a:r>
              <a:rPr lang="en-US" sz="1800" dirty="0"/>
              <a:t>IP chamber:-700mm~700mm</a:t>
            </a:r>
          </a:p>
          <a:p>
            <a:pPr lvl="1"/>
            <a:r>
              <a:rPr lang="en-US" altLang="zh-CN" sz="1800" dirty="0"/>
              <a:t>Detector York length: 9620mm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83172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9ACB5AE-EDC7-48D0-9CC2-AF6D017AF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59" y="1041475"/>
            <a:ext cx="7200000" cy="3683368"/>
          </a:xfrm>
          <a:prstGeom prst="rect">
            <a:avLst/>
          </a:prstGeom>
        </p:spPr>
      </p:pic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ECBB553-3807-4486-8A72-2EDBE5E27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66" y="6338496"/>
            <a:ext cx="8229600" cy="376652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/>
              <a:t>All the devices are within the detective angle, acos0.99.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74400FB-C75F-45D2-91BE-F37C0AC6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BFF466FC-7671-4911-94FC-561F58F43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Integration of the MDI devices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1B34E5A-50B7-4B87-A76D-D4286167CCF1}"/>
              </a:ext>
            </a:extLst>
          </p:cNvPr>
          <p:cNvSpPr txBox="1"/>
          <p:nvPr/>
        </p:nvSpPr>
        <p:spPr>
          <a:xfrm>
            <a:off x="147014" y="5140864"/>
            <a:ext cx="504056" cy="369332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IP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1EE8493-B426-442A-AA5B-C13FE0E03154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399042" y="2492896"/>
            <a:ext cx="1072132" cy="26479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D1653051-B62D-400D-B5BA-B45B57359901}"/>
              </a:ext>
            </a:extLst>
          </p:cNvPr>
          <p:cNvSpPr txBox="1"/>
          <p:nvPr/>
        </p:nvSpPr>
        <p:spPr>
          <a:xfrm>
            <a:off x="735546" y="5132169"/>
            <a:ext cx="1569854" cy="1107996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Be-Al chamber</a:t>
            </a:r>
          </a:p>
          <a:p>
            <a:r>
              <a:rPr lang="en-US" altLang="zh-CN" sz="1600" dirty="0">
                <a:solidFill>
                  <a:srgbClr val="0000FF"/>
                </a:solidFill>
              </a:rPr>
              <a:t>Z: -700~700mm</a:t>
            </a:r>
          </a:p>
          <a:p>
            <a:r>
              <a:rPr lang="en-US" altLang="zh-CN" sz="1600" dirty="0">
                <a:solidFill>
                  <a:srgbClr val="0000FF"/>
                </a:solidFill>
              </a:rPr>
              <a:t>With 1 BPM inside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8DB7F0B8-4C3F-4DCF-9B47-B5C0A975A170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1520473" y="2492896"/>
            <a:ext cx="472432" cy="26392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5757AA82-BD64-4915-B730-CD70202F23DA}"/>
              </a:ext>
            </a:extLst>
          </p:cNvPr>
          <p:cNvSpPr txBox="1"/>
          <p:nvPr/>
        </p:nvSpPr>
        <p:spPr>
          <a:xfrm>
            <a:off x="2339752" y="5150023"/>
            <a:ext cx="1457489" cy="1169551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Remote Vacuum Connector</a:t>
            </a:r>
          </a:p>
          <a:p>
            <a:r>
              <a:rPr lang="en-US" altLang="zh-CN" sz="1600" dirty="0">
                <a:solidFill>
                  <a:srgbClr val="0000FF"/>
                </a:solidFill>
              </a:rPr>
              <a:t>Z: 700~783mm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1F1F4D69-6C8F-4EA1-9A7B-C3C18B58F466}"/>
              </a:ext>
            </a:extLst>
          </p:cNvPr>
          <p:cNvCxnSpPr>
            <a:cxnSpLocks/>
          </p:cNvCxnSpPr>
          <p:nvPr/>
        </p:nvCxnSpPr>
        <p:spPr>
          <a:xfrm>
            <a:off x="2930688" y="2564904"/>
            <a:ext cx="166686" cy="25851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C846A654-5A73-4606-925D-5B70F2269BE0}"/>
              </a:ext>
            </a:extLst>
          </p:cNvPr>
          <p:cNvSpPr txBox="1"/>
          <p:nvPr/>
        </p:nvSpPr>
        <p:spPr>
          <a:xfrm>
            <a:off x="5331074" y="5150023"/>
            <a:ext cx="1500874" cy="615553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IP BPMs</a:t>
            </a:r>
          </a:p>
          <a:p>
            <a:r>
              <a:rPr lang="en-US" altLang="zh-CN" sz="1600" dirty="0">
                <a:solidFill>
                  <a:srgbClr val="0000FF"/>
                </a:solidFill>
              </a:rPr>
              <a:t>Z: 855~950mm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1166CAAA-098F-4CAF-94BA-1A6FDBA010C8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3235182" y="2492896"/>
            <a:ext cx="2846329" cy="26571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F80B4DB3-C1B5-48B6-921D-96AB424B4280}"/>
              </a:ext>
            </a:extLst>
          </p:cNvPr>
          <p:cNvSpPr txBox="1"/>
          <p:nvPr/>
        </p:nvSpPr>
        <p:spPr>
          <a:xfrm>
            <a:off x="3834592" y="5150023"/>
            <a:ext cx="1457488" cy="615553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Y chamber</a:t>
            </a:r>
          </a:p>
          <a:p>
            <a:r>
              <a:rPr lang="en-US" altLang="zh-CN" sz="1600" dirty="0">
                <a:solidFill>
                  <a:srgbClr val="0000FF"/>
                </a:solidFill>
              </a:rPr>
              <a:t>Z: 783~855mm</a:t>
            </a: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60C7D129-9D60-431E-BC85-460747E99841}"/>
              </a:ext>
            </a:extLst>
          </p:cNvPr>
          <p:cNvCxnSpPr>
            <a:cxnSpLocks/>
            <a:stCxn id="25" idx="0"/>
          </p:cNvCxnSpPr>
          <p:nvPr/>
        </p:nvCxnSpPr>
        <p:spPr>
          <a:xfrm flipH="1" flipV="1">
            <a:off x="3068496" y="2492897"/>
            <a:ext cx="1494840" cy="26571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4F6B946F-451A-4C0A-896E-B7FCC6A819D6}"/>
              </a:ext>
            </a:extLst>
          </p:cNvPr>
          <p:cNvSpPr txBox="1"/>
          <p:nvPr/>
        </p:nvSpPr>
        <p:spPr>
          <a:xfrm>
            <a:off x="6788563" y="5150023"/>
            <a:ext cx="1539868" cy="615553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err="1"/>
              <a:t>Lumical</a:t>
            </a:r>
            <a:r>
              <a:rPr lang="en-US" altLang="zh-CN" dirty="0"/>
              <a:t> body</a:t>
            </a:r>
          </a:p>
          <a:p>
            <a:r>
              <a:rPr lang="en-US" altLang="zh-CN" sz="1600" dirty="0">
                <a:solidFill>
                  <a:srgbClr val="0000FF"/>
                </a:solidFill>
              </a:rPr>
              <a:t>Z: 940-1100mm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76E51EFB-5292-45F7-B21C-650CB4A60580}"/>
              </a:ext>
            </a:extLst>
          </p:cNvPr>
          <p:cNvSpPr txBox="1"/>
          <p:nvPr/>
        </p:nvSpPr>
        <p:spPr>
          <a:xfrm>
            <a:off x="7508327" y="5802352"/>
            <a:ext cx="1635673" cy="615553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CN" dirty="0"/>
              <a:t>Q1a Q1b</a:t>
            </a:r>
          </a:p>
          <a:p>
            <a:r>
              <a:rPr lang="en-US" altLang="zh-CN" sz="1600" dirty="0">
                <a:solidFill>
                  <a:srgbClr val="0000FF"/>
                </a:solidFill>
              </a:rPr>
              <a:t>Z: 1855~4440mm</a:t>
            </a:r>
            <a:endParaRPr lang="zh-CN" altLang="en-US" sz="1600" dirty="0">
              <a:solidFill>
                <a:srgbClr val="0000FF"/>
              </a:solidFill>
            </a:endParaRPr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F86A512D-5270-4397-A8D2-7B88936D07F4}"/>
              </a:ext>
            </a:extLst>
          </p:cNvPr>
          <p:cNvCxnSpPr>
            <a:cxnSpLocks/>
          </p:cNvCxnSpPr>
          <p:nvPr/>
        </p:nvCxnSpPr>
        <p:spPr>
          <a:xfrm>
            <a:off x="6749569" y="2564904"/>
            <a:ext cx="1746712" cy="32403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EEB568E8-D477-4E7F-876A-C605EE614C48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3430505" y="2564904"/>
            <a:ext cx="4127992" cy="25851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886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id="{B5C7224B-3C52-45DB-8F2D-E17B7281D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32" y="1152022"/>
            <a:ext cx="4320000" cy="2210021"/>
          </a:xfrm>
          <a:prstGeom prst="rect">
            <a:avLst/>
          </a:prstGeom>
        </p:spPr>
      </p:pic>
      <p:sp>
        <p:nvSpPr>
          <p:cNvPr id="2" name="内容占位符 1">
            <a:extLst>
              <a:ext uri="{FF2B5EF4-FFF2-40B4-BE49-F238E27FC236}">
                <a16:creationId xmlns:a16="http://schemas.microsoft.com/office/drawing/2014/main" id="{AB83D207-1E40-4CA6-8BAD-9A8441A75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38" y="3509021"/>
            <a:ext cx="4114800" cy="3088331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Distance to detective angle</a:t>
            </a:r>
          </a:p>
          <a:p>
            <a:pPr lvl="1"/>
            <a:r>
              <a:rPr lang="en-US" altLang="zh-CN" sz="1800" dirty="0"/>
              <a:t>IP chamber flange: 5.34mm</a:t>
            </a:r>
          </a:p>
          <a:p>
            <a:pPr lvl="1"/>
            <a:r>
              <a:rPr lang="en-US" altLang="zh-CN" sz="1800" dirty="0"/>
              <a:t>RVC: 19.65      14.91mm</a:t>
            </a:r>
          </a:p>
          <a:p>
            <a:pPr lvl="1"/>
            <a:r>
              <a:rPr lang="en-US" altLang="zh-CN" sz="1800" dirty="0"/>
              <a:t>Cryostat:26.49mm</a:t>
            </a:r>
          </a:p>
          <a:p>
            <a:endParaRPr lang="zh-CN" altLang="en-US" sz="20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EECB0EA-782B-4FB3-BDAF-A84F148FA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935C99D5-3E13-4B10-9224-F098BC584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Integration of the MDI devices</a:t>
            </a:r>
            <a:endParaRPr lang="zh-CN" altLang="en-US" dirty="0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0B1689FA-52B7-4430-897D-19CE814866E0}"/>
              </a:ext>
            </a:extLst>
          </p:cNvPr>
          <p:cNvSpPr/>
          <p:nvPr/>
        </p:nvSpPr>
        <p:spPr>
          <a:xfrm>
            <a:off x="1506149" y="1900639"/>
            <a:ext cx="504056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A7BF1319-6D35-4D89-A855-E8175665E8E1}"/>
              </a:ext>
            </a:extLst>
          </p:cNvPr>
          <p:cNvCxnSpPr>
            <a:cxnSpLocks/>
            <a:stCxn id="7" idx="5"/>
          </p:cNvCxnSpPr>
          <p:nvPr/>
        </p:nvCxnSpPr>
        <p:spPr>
          <a:xfrm>
            <a:off x="1936388" y="2146490"/>
            <a:ext cx="2203564" cy="8504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内容占位符 1">
            <a:extLst>
              <a:ext uri="{FF2B5EF4-FFF2-40B4-BE49-F238E27FC236}">
                <a16:creationId xmlns:a16="http://schemas.microsoft.com/office/drawing/2014/main" id="{07411C42-3E5F-453B-A48D-57DFCF55AE16}"/>
              </a:ext>
            </a:extLst>
          </p:cNvPr>
          <p:cNvSpPr txBox="1">
            <a:spLocks/>
          </p:cNvSpPr>
          <p:nvPr/>
        </p:nvSpPr>
        <p:spPr>
          <a:xfrm>
            <a:off x="246538" y="5140279"/>
            <a:ext cx="4114800" cy="1216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spcAft>
                <a:spcPts val="5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/>
              <a:t>Pressure tube of RVC has been added</a:t>
            </a:r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F5E34D98-8159-43C2-A625-DD0BA11EB283}"/>
              </a:ext>
            </a:extLst>
          </p:cNvPr>
          <p:cNvSpPr/>
          <p:nvPr/>
        </p:nvSpPr>
        <p:spPr>
          <a:xfrm>
            <a:off x="2299994" y="4367401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1B1BDE0-BCCD-4825-8AE9-4513DD7BC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000" y="1062684"/>
            <a:ext cx="2880000" cy="275724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B6C6DD3-0AE1-40F9-A12A-6B513162B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902" y="4538010"/>
            <a:ext cx="3600000" cy="193054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D2E045A4-2940-48F1-9DA1-DFF126A394E2}"/>
              </a:ext>
            </a:extLst>
          </p:cNvPr>
          <p:cNvSpPr txBox="1"/>
          <p:nvPr/>
        </p:nvSpPr>
        <p:spPr>
          <a:xfrm>
            <a:off x="7491838" y="1156229"/>
            <a:ext cx="1152128" cy="58477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/>
              <a:t>IP chamber flange</a:t>
            </a:r>
            <a:endParaRPr lang="zh-CN" altLang="en-US" sz="16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6271C73-25E8-4609-85D1-A49348C9482C}"/>
              </a:ext>
            </a:extLst>
          </p:cNvPr>
          <p:cNvSpPr txBox="1"/>
          <p:nvPr/>
        </p:nvSpPr>
        <p:spPr>
          <a:xfrm>
            <a:off x="7498262" y="1979337"/>
            <a:ext cx="652152" cy="33855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/>
              <a:t>RVC</a:t>
            </a:r>
            <a:endParaRPr lang="zh-CN" altLang="en-US" sz="16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DB3C512-D992-41C1-B072-F7709FA7682D}"/>
              </a:ext>
            </a:extLst>
          </p:cNvPr>
          <p:cNvSpPr txBox="1"/>
          <p:nvPr/>
        </p:nvSpPr>
        <p:spPr>
          <a:xfrm>
            <a:off x="7491838" y="2426115"/>
            <a:ext cx="1338658" cy="33855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/>
              <a:t>BPM &amp; cable</a:t>
            </a:r>
            <a:endParaRPr lang="zh-CN" altLang="en-US" sz="16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71DD0A0-C1CF-44D7-90AD-66F3406524EC}"/>
              </a:ext>
            </a:extLst>
          </p:cNvPr>
          <p:cNvSpPr txBox="1"/>
          <p:nvPr/>
        </p:nvSpPr>
        <p:spPr>
          <a:xfrm>
            <a:off x="7498262" y="2884329"/>
            <a:ext cx="1074266" cy="58477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err="1"/>
              <a:t>Lumical</a:t>
            </a:r>
            <a:r>
              <a:rPr lang="en-US" altLang="zh-CN" sz="1600" dirty="0"/>
              <a:t>&amp; support</a:t>
            </a:r>
            <a:endParaRPr lang="zh-CN" altLang="en-US" sz="16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F5A1E3F-9C45-430B-90D9-E4BB0759D54D}"/>
              </a:ext>
            </a:extLst>
          </p:cNvPr>
          <p:cNvSpPr txBox="1"/>
          <p:nvPr/>
        </p:nvSpPr>
        <p:spPr>
          <a:xfrm>
            <a:off x="7491838" y="3615606"/>
            <a:ext cx="968594" cy="33855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/>
              <a:t>Cryostat</a:t>
            </a:r>
            <a:endParaRPr lang="zh-CN" altLang="en-US" sz="1600" dirty="0"/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A12DC24E-D9D8-4F5B-B1AD-B23EAAD409E6}"/>
              </a:ext>
            </a:extLst>
          </p:cNvPr>
          <p:cNvCxnSpPr>
            <a:stCxn id="13" idx="1"/>
          </p:cNvCxnSpPr>
          <p:nvPr/>
        </p:nvCxnSpPr>
        <p:spPr>
          <a:xfrm flipH="1">
            <a:off x="4820034" y="1448617"/>
            <a:ext cx="2671804" cy="11162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C88E3F9-D940-45EA-A4D7-A92CB7BAA545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4937082" y="2148614"/>
            <a:ext cx="2561180" cy="5183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52BCCF79-6B61-48C4-9193-CAA66DAF38BE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5436096" y="2595392"/>
            <a:ext cx="2055742" cy="2889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D8019FE5-1D66-4C2C-BD69-8F0282874A3B}"/>
              </a:ext>
            </a:extLst>
          </p:cNvPr>
          <p:cNvCxnSpPr>
            <a:endCxn id="16" idx="1"/>
          </p:cNvCxnSpPr>
          <p:nvPr/>
        </p:nvCxnSpPr>
        <p:spPr>
          <a:xfrm flipV="1">
            <a:off x="6012160" y="3176717"/>
            <a:ext cx="1486102" cy="362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2BD4E9EF-54A9-44B9-99F2-F4EA8C873036}"/>
              </a:ext>
            </a:extLst>
          </p:cNvPr>
          <p:cNvCxnSpPr>
            <a:endCxn id="17" idx="1"/>
          </p:cNvCxnSpPr>
          <p:nvPr/>
        </p:nvCxnSpPr>
        <p:spPr>
          <a:xfrm>
            <a:off x="6553200" y="3429000"/>
            <a:ext cx="938638" cy="3558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31830AD8-C235-4820-B42F-FE54E727F785}"/>
              </a:ext>
            </a:extLst>
          </p:cNvPr>
          <p:cNvSpPr txBox="1"/>
          <p:nvPr/>
        </p:nvSpPr>
        <p:spPr>
          <a:xfrm>
            <a:off x="4948360" y="4115817"/>
            <a:ext cx="1999904" cy="33855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/>
              <a:t>Pressure tube of RVC</a:t>
            </a:r>
            <a:endParaRPr lang="zh-CN" altLang="en-US" sz="1600" dirty="0"/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9A951651-5D5D-4F68-B1CD-B8B2F2EAF526}"/>
              </a:ext>
            </a:extLst>
          </p:cNvPr>
          <p:cNvCxnSpPr>
            <a:stCxn id="31" idx="2"/>
          </p:cNvCxnSpPr>
          <p:nvPr/>
        </p:nvCxnSpPr>
        <p:spPr>
          <a:xfrm flipH="1">
            <a:off x="5580112" y="4454371"/>
            <a:ext cx="368200" cy="14229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350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253D4E9-8F89-4CC2-B7CF-F0991BA55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34" name="内容占位符 1">
            <a:extLst>
              <a:ext uri="{FF2B5EF4-FFF2-40B4-BE49-F238E27FC236}">
                <a16:creationId xmlns:a16="http://schemas.microsoft.com/office/drawing/2014/main" id="{D1018540-100F-4F4D-8385-58045DDBE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528198" cy="1145347"/>
          </a:xfrm>
        </p:spPr>
        <p:txBody>
          <a:bodyPr>
            <a:normAutofit/>
          </a:bodyPr>
          <a:lstStyle/>
          <a:p>
            <a:r>
              <a:rPr lang="en-US" altLang="zh-CN" sz="1800" dirty="0"/>
              <a:t>Vacuum layout</a:t>
            </a:r>
          </a:p>
          <a:p>
            <a:pPr lvl="1"/>
            <a:r>
              <a:rPr lang="en-US" altLang="zh-CN" sz="1600" dirty="0"/>
              <a:t>Inner diameter at IP: 28 mm</a:t>
            </a:r>
            <a:r>
              <a:rPr lang="en-US" altLang="zh-CN" sz="1600" dirty="0">
                <a:sym typeface="Wingdings" panose="05000000000000000000" pitchFamily="2" charset="2"/>
              </a:rPr>
              <a:t>20mm</a:t>
            </a:r>
          </a:p>
          <a:p>
            <a:pPr lvl="1"/>
            <a:r>
              <a:rPr lang="en-US" altLang="zh-CN" sz="1600" dirty="0">
                <a:sym typeface="Wingdings" panose="05000000000000000000" pitchFamily="2" charset="2"/>
              </a:rPr>
              <a:t>Y-chamber cross section: circle (d40 mm)  racetrack (35mm-20mm)</a:t>
            </a:r>
            <a:endParaRPr lang="en-US" altLang="zh-CN" sz="16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EF2378B-8E15-4598-96F5-72AEFE7968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18" b="-1"/>
          <a:stretch/>
        </p:blipFill>
        <p:spPr>
          <a:xfrm>
            <a:off x="679571" y="3068960"/>
            <a:ext cx="7200000" cy="3589258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80D9B57B-1628-4AA3-BA91-04021CB622C3}"/>
              </a:ext>
            </a:extLst>
          </p:cNvPr>
          <p:cNvCxnSpPr>
            <a:cxnSpLocks/>
          </p:cNvCxnSpPr>
          <p:nvPr/>
        </p:nvCxnSpPr>
        <p:spPr>
          <a:xfrm>
            <a:off x="1436625" y="4066167"/>
            <a:ext cx="0" cy="21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24B26191-641C-45BD-9F3D-74F01E304828}"/>
              </a:ext>
            </a:extLst>
          </p:cNvPr>
          <p:cNvSpPr txBox="1"/>
          <p:nvPr/>
        </p:nvSpPr>
        <p:spPr>
          <a:xfrm>
            <a:off x="1220601" y="3706127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Be</a:t>
            </a:r>
            <a:endParaRPr lang="zh-CN" altLang="en-US" sz="16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B4FE33D-AD2A-4264-82CE-A32DEE3ABE5C}"/>
              </a:ext>
            </a:extLst>
          </p:cNvPr>
          <p:cNvSpPr txBox="1"/>
          <p:nvPr/>
        </p:nvSpPr>
        <p:spPr>
          <a:xfrm>
            <a:off x="2982782" y="3706127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Al</a:t>
            </a:r>
            <a:endParaRPr lang="zh-CN" altLang="en-US" sz="16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34DF671-BB10-473B-A512-3939E505463C}"/>
              </a:ext>
            </a:extLst>
          </p:cNvPr>
          <p:cNvSpPr txBox="1"/>
          <p:nvPr/>
        </p:nvSpPr>
        <p:spPr>
          <a:xfrm>
            <a:off x="5909191" y="3681117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Cu</a:t>
            </a:r>
            <a:endParaRPr lang="zh-CN" altLang="en-US" sz="1600" dirty="0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ADBFC646-E399-442F-B5DF-1222BEED7199}"/>
              </a:ext>
            </a:extLst>
          </p:cNvPr>
          <p:cNvCxnSpPr>
            <a:cxnSpLocks/>
          </p:cNvCxnSpPr>
          <p:nvPr/>
        </p:nvCxnSpPr>
        <p:spPr>
          <a:xfrm>
            <a:off x="1032960" y="2703916"/>
            <a:ext cx="3827072" cy="3077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465E7380-DBEB-4B7D-82E1-7B13C7EDD6FC}"/>
              </a:ext>
            </a:extLst>
          </p:cNvPr>
          <p:cNvSpPr txBox="1"/>
          <p:nvPr/>
        </p:nvSpPr>
        <p:spPr>
          <a:xfrm>
            <a:off x="2647040" y="2301666"/>
            <a:ext cx="1293022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/>
              <a:t>IP chamber</a:t>
            </a: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63BB926C-39AC-4D60-A7E9-BBFB46084113}"/>
              </a:ext>
            </a:extLst>
          </p:cNvPr>
          <p:cNvCxnSpPr>
            <a:cxnSpLocks/>
          </p:cNvCxnSpPr>
          <p:nvPr/>
        </p:nvCxnSpPr>
        <p:spPr>
          <a:xfrm flipV="1">
            <a:off x="5788278" y="2745753"/>
            <a:ext cx="1098840" cy="76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B0A2D4F6-1895-4E74-82E5-3410D60E27A9}"/>
              </a:ext>
            </a:extLst>
          </p:cNvPr>
          <p:cNvSpPr txBox="1"/>
          <p:nvPr/>
        </p:nvSpPr>
        <p:spPr>
          <a:xfrm>
            <a:off x="5820325" y="2242568"/>
            <a:ext cx="1098840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/>
              <a:t>Y chamber</a:t>
            </a:r>
            <a:endParaRPr lang="zh-CN" altLang="en-US" sz="16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922E2D5-E794-4CDD-8DAF-850BD482623D}"/>
              </a:ext>
            </a:extLst>
          </p:cNvPr>
          <p:cNvSpPr txBox="1"/>
          <p:nvPr/>
        </p:nvSpPr>
        <p:spPr>
          <a:xfrm>
            <a:off x="7950651" y="2043516"/>
            <a:ext cx="10347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/>
              <a:t>Cryostat  chamber</a:t>
            </a:r>
            <a:endParaRPr lang="zh-CN" altLang="en-US" sz="16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44D77F5-EF5D-4EC2-9D41-EB5E68039CBC}"/>
              </a:ext>
            </a:extLst>
          </p:cNvPr>
          <p:cNvSpPr txBox="1"/>
          <p:nvPr/>
        </p:nvSpPr>
        <p:spPr>
          <a:xfrm>
            <a:off x="502952" y="4653136"/>
            <a:ext cx="40925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IP</a:t>
            </a:r>
            <a:endParaRPr lang="zh-CN" altLang="en-US" dirty="0"/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99C646E2-2291-40A0-8AFD-1767FB228D47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707578" y="4386737"/>
            <a:ext cx="409252" cy="2663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99E6C905-3E66-4F31-A06D-40E254C7B5A2}"/>
              </a:ext>
            </a:extLst>
          </p:cNvPr>
          <p:cNvSpPr txBox="1"/>
          <p:nvPr/>
        </p:nvSpPr>
        <p:spPr>
          <a:xfrm>
            <a:off x="6268541" y="5286109"/>
            <a:ext cx="1359958" cy="646331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IP BPM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/>
              <a:t>Lumical</a:t>
            </a:r>
            <a:r>
              <a:rPr lang="en-US" altLang="zh-CN" dirty="0"/>
              <a:t> </a:t>
            </a: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5BC789B4-2BBC-4018-A9F1-01AB332D3AF8}"/>
              </a:ext>
            </a:extLst>
          </p:cNvPr>
          <p:cNvCxnSpPr>
            <a:cxnSpLocks/>
          </p:cNvCxnSpPr>
          <p:nvPr/>
        </p:nvCxnSpPr>
        <p:spPr>
          <a:xfrm flipH="1">
            <a:off x="7838995" y="2708950"/>
            <a:ext cx="1258061" cy="8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17D2881F-05C6-424E-A5BD-26DFE08AB4C9}"/>
              </a:ext>
            </a:extLst>
          </p:cNvPr>
          <p:cNvSpPr txBox="1"/>
          <p:nvPr/>
        </p:nvSpPr>
        <p:spPr>
          <a:xfrm>
            <a:off x="2536041" y="2741797"/>
            <a:ext cx="1679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Water cooled</a:t>
            </a:r>
            <a:endParaRPr lang="zh-CN" altLang="en-US" sz="1600" dirty="0"/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10EF6992-B1EE-4340-BDAB-BFA18415F2FE}"/>
              </a:ext>
            </a:extLst>
          </p:cNvPr>
          <p:cNvCxnSpPr>
            <a:cxnSpLocks/>
          </p:cNvCxnSpPr>
          <p:nvPr/>
        </p:nvCxnSpPr>
        <p:spPr>
          <a:xfrm flipV="1">
            <a:off x="5076056" y="2753497"/>
            <a:ext cx="571804" cy="98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735F83EE-1D7C-4A96-BDC3-E6492AC3C15D}"/>
              </a:ext>
            </a:extLst>
          </p:cNvPr>
          <p:cNvSpPr txBox="1"/>
          <p:nvPr/>
        </p:nvSpPr>
        <p:spPr>
          <a:xfrm>
            <a:off x="5102316" y="2278742"/>
            <a:ext cx="600745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/>
              <a:t>RVC</a:t>
            </a:r>
            <a:endParaRPr lang="zh-CN" altLang="en-US" sz="1600" dirty="0"/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1030CF9E-1AF4-4082-A8CD-DBAB00D02BD2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6553200" y="4506749"/>
            <a:ext cx="395320" cy="779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458D716D-E191-4A67-8743-E852EA3F59BA}"/>
              </a:ext>
            </a:extLst>
          </p:cNvPr>
          <p:cNvSpPr txBox="1"/>
          <p:nvPr/>
        </p:nvSpPr>
        <p:spPr>
          <a:xfrm>
            <a:off x="4941011" y="2752990"/>
            <a:ext cx="94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No forced cooling</a:t>
            </a:r>
            <a:endParaRPr lang="zh-CN" altLang="en-US" sz="1400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2A58376-1264-4E58-B5F8-0A4181C19724}"/>
              </a:ext>
            </a:extLst>
          </p:cNvPr>
          <p:cNvSpPr txBox="1"/>
          <p:nvPr/>
        </p:nvSpPr>
        <p:spPr>
          <a:xfrm>
            <a:off x="5081584" y="3711894"/>
            <a:ext cx="975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RF bellows</a:t>
            </a:r>
            <a:endParaRPr lang="zh-CN" altLang="en-US" sz="1400" dirty="0"/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7969A9A9-44D7-4923-BC5F-F511E599E7B1}"/>
              </a:ext>
            </a:extLst>
          </p:cNvPr>
          <p:cNvCxnSpPr>
            <a:cxnSpLocks/>
          </p:cNvCxnSpPr>
          <p:nvPr/>
        </p:nvCxnSpPr>
        <p:spPr>
          <a:xfrm>
            <a:off x="3148495" y="4075459"/>
            <a:ext cx="0" cy="21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35AE5440-A661-459F-A937-0EBAD162D0BA}"/>
              </a:ext>
            </a:extLst>
          </p:cNvPr>
          <p:cNvCxnSpPr>
            <a:cxnSpLocks/>
          </p:cNvCxnSpPr>
          <p:nvPr/>
        </p:nvCxnSpPr>
        <p:spPr>
          <a:xfrm>
            <a:off x="5492117" y="4021195"/>
            <a:ext cx="0" cy="21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CEB7A00D-9C98-4228-9D22-E0BCC17401A6}"/>
              </a:ext>
            </a:extLst>
          </p:cNvPr>
          <p:cNvCxnSpPr>
            <a:cxnSpLocks/>
          </p:cNvCxnSpPr>
          <p:nvPr/>
        </p:nvCxnSpPr>
        <p:spPr>
          <a:xfrm>
            <a:off x="6117717" y="3995575"/>
            <a:ext cx="0" cy="21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A0163F61-0C3D-4A81-858D-92944C9F5F7A}"/>
              </a:ext>
            </a:extLst>
          </p:cNvPr>
          <p:cNvSpPr txBox="1"/>
          <p:nvPr/>
        </p:nvSpPr>
        <p:spPr>
          <a:xfrm>
            <a:off x="5755338" y="2744303"/>
            <a:ext cx="1679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Water cooled</a:t>
            </a:r>
            <a:endParaRPr lang="zh-CN" altLang="en-US" sz="1600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7D9AB10-419A-4654-8492-EEE46E4AA016}"/>
              </a:ext>
            </a:extLst>
          </p:cNvPr>
          <p:cNvSpPr txBox="1"/>
          <p:nvPr/>
        </p:nvSpPr>
        <p:spPr>
          <a:xfrm>
            <a:off x="989939" y="2719663"/>
            <a:ext cx="1679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Paraffin cooled</a:t>
            </a:r>
            <a:endParaRPr lang="zh-CN" altLang="en-US" sz="1600" dirty="0"/>
          </a:p>
        </p:txBody>
      </p:sp>
      <p:sp>
        <p:nvSpPr>
          <p:cNvPr id="32" name="标题 3">
            <a:extLst>
              <a:ext uri="{FF2B5EF4-FFF2-40B4-BE49-F238E27FC236}">
                <a16:creationId xmlns:a16="http://schemas.microsoft.com/office/drawing/2014/main" id="{5541E12C-668D-4811-B3F1-F073DD908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725470"/>
          </a:xfrm>
        </p:spPr>
        <p:txBody>
          <a:bodyPr/>
          <a:lstStyle/>
          <a:p>
            <a:r>
              <a:rPr lang="en-US" altLang="zh-CN" dirty="0"/>
              <a:t>Integration of the MDI devices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7643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Remote vacuum connector</a:t>
            </a:r>
            <a:endParaRPr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895972" y="1252563"/>
            <a:ext cx="245189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800" b="0" dirty="0">
                <a:solidFill>
                  <a:schemeClr val="tx1"/>
                </a:solidFill>
              </a:rPr>
              <a:t>Improved inflatable seal</a:t>
            </a:r>
            <a:endParaRPr lang="zh-CN" altLang="en-US" sz="1800" b="0" dirty="0">
              <a:solidFill>
                <a:schemeClr val="tx1"/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7C71627E-C6A1-4D88-8FAD-37BDBAF70D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45" b="9198"/>
          <a:stretch/>
        </p:blipFill>
        <p:spPr>
          <a:xfrm>
            <a:off x="4860032" y="1274871"/>
            <a:ext cx="3600000" cy="3909006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92D43267-38B7-43E0-A7F4-0233E0EA7867}"/>
              </a:ext>
            </a:extLst>
          </p:cNvPr>
          <p:cNvSpPr txBox="1"/>
          <p:nvPr/>
        </p:nvSpPr>
        <p:spPr>
          <a:xfrm>
            <a:off x="4414804" y="4921788"/>
            <a:ext cx="1818713" cy="646331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Two layers of edge sealing </a:t>
            </a:r>
            <a:endParaRPr lang="zh-CN" altLang="en-US" dirty="0"/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6AB7BE3B-FE09-4861-B695-3BE19AF20F93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5324161" y="3872466"/>
            <a:ext cx="77710" cy="104932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内容占位符 5">
            <a:extLst>
              <a:ext uri="{FF2B5EF4-FFF2-40B4-BE49-F238E27FC236}">
                <a16:creationId xmlns:a16="http://schemas.microsoft.com/office/drawing/2014/main" id="{D25669F7-A743-464B-B93B-0BC63C9927D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7504" y="5911908"/>
            <a:ext cx="5416839" cy="88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/>
              <a:t>Replace the sealing membranes by two layers of edge sealing.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0C44B33-1E35-41DC-BF43-04A4056DF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440" y="3645024"/>
            <a:ext cx="2520000" cy="226688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37485A2-FA13-4A54-82F2-94C82BCC19A5}"/>
              </a:ext>
            </a:extLst>
          </p:cNvPr>
          <p:cNvSpPr txBox="1"/>
          <p:nvPr/>
        </p:nvSpPr>
        <p:spPr>
          <a:xfrm>
            <a:off x="339248" y="4166196"/>
            <a:ext cx="108012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RF finger</a:t>
            </a:r>
            <a:endParaRPr lang="zh-CN" altLang="en-US" dirty="0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683D324A-C0DA-4263-9A4C-B3AD477B5C12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1419368" y="4350862"/>
            <a:ext cx="1813206" cy="59916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ED0EEB2A-FF9A-4B12-9F6E-05C5E19DFED7}"/>
              </a:ext>
            </a:extLst>
          </p:cNvPr>
          <p:cNvSpPr txBox="1"/>
          <p:nvPr/>
        </p:nvSpPr>
        <p:spPr>
          <a:xfrm>
            <a:off x="5404176" y="5665759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800" b="0" dirty="0">
                <a:solidFill>
                  <a:schemeClr val="tx1"/>
                </a:solidFill>
              </a:rPr>
              <a:t>Dimensions: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1800" b="0" dirty="0">
                <a:solidFill>
                  <a:schemeClr val="tx1"/>
                </a:solidFill>
                <a:cs typeface="Times New Roman" panose="02020603050405020304" pitchFamily="18" charset="0"/>
              </a:rPr>
              <a:t>Transversal: Max. </a:t>
            </a:r>
            <a:r>
              <a:rPr lang="el-GR" altLang="zh-CN" sz="1800" b="0" dirty="0">
                <a:solidFill>
                  <a:schemeClr val="tx1"/>
                </a:solidFill>
                <a:cs typeface="Times New Roman" panose="02020603050405020304" pitchFamily="18" charset="0"/>
              </a:rPr>
              <a:t>ϕ</a:t>
            </a:r>
            <a:r>
              <a:rPr lang="en-US" altLang="zh-CN" sz="1800" b="0" dirty="0">
                <a:solidFill>
                  <a:schemeClr val="tx1"/>
                </a:solidFill>
                <a:cs typeface="Times New Roman" panose="02020603050405020304" pitchFamily="18" charset="0"/>
              </a:rPr>
              <a:t>174</a:t>
            </a:r>
            <a:r>
              <a:rPr lang="en-US" altLang="zh-CN" sz="1800" b="0" dirty="0">
                <a:solidFill>
                  <a:schemeClr val="tx1"/>
                </a:solidFill>
              </a:rPr>
              <a:t>mm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1800" b="0" dirty="0">
                <a:solidFill>
                  <a:schemeClr val="tx1"/>
                </a:solidFill>
              </a:rPr>
              <a:t>Longitudinal: ~83mm</a:t>
            </a:r>
            <a:endParaRPr lang="zh-CN" altLang="en-US" sz="1800" b="0" dirty="0">
              <a:solidFill>
                <a:schemeClr val="tx1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C8169B3-D872-4FF1-9084-F273FEC98367}"/>
              </a:ext>
            </a:extLst>
          </p:cNvPr>
          <p:cNvSpPr txBox="1"/>
          <p:nvPr/>
        </p:nvSpPr>
        <p:spPr>
          <a:xfrm>
            <a:off x="4211960" y="1252563"/>
            <a:ext cx="144016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Low vacuum</a:t>
            </a:r>
            <a:endParaRPr lang="zh-CN" altLang="en-US" dirty="0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7B52D73-C4BC-4ACA-B61B-8E3B0A1A1EC5}"/>
              </a:ext>
            </a:extLst>
          </p:cNvPr>
          <p:cNvCxnSpPr/>
          <p:nvPr/>
        </p:nvCxnSpPr>
        <p:spPr>
          <a:xfrm>
            <a:off x="4932040" y="1644203"/>
            <a:ext cx="864098" cy="459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9438CB70-3B20-4890-A4BB-E51936C26B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961" y="1806561"/>
            <a:ext cx="2880000" cy="1881460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CA5F59B6-0834-4FF4-8BC7-99E1F6DC9FE8}"/>
              </a:ext>
            </a:extLst>
          </p:cNvPr>
          <p:cNvSpPr/>
          <p:nvPr/>
        </p:nvSpPr>
        <p:spPr>
          <a:xfrm>
            <a:off x="2815923" y="2045648"/>
            <a:ext cx="819973" cy="845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1F80DAE0-8EA5-41A7-B612-B46F00C456DA}"/>
              </a:ext>
            </a:extLst>
          </p:cNvPr>
          <p:cNvCxnSpPr>
            <a:cxnSpLocks/>
            <a:stCxn id="4" idx="6"/>
          </p:cNvCxnSpPr>
          <p:nvPr/>
        </p:nvCxnSpPr>
        <p:spPr>
          <a:xfrm flipV="1">
            <a:off x="3635896" y="2288443"/>
            <a:ext cx="1440160" cy="180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503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:a16="http://schemas.microsoft.com/office/drawing/2014/main" id="{75AF1416-A6E4-44F1-A414-7F8D267A40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82"/>
          <a:stretch/>
        </p:blipFill>
        <p:spPr>
          <a:xfrm>
            <a:off x="6084488" y="1172377"/>
            <a:ext cx="2880000" cy="1925562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69D24CCC-A3BE-485D-9888-F165F60C0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142875"/>
            <a:ext cx="8072437" cy="725488"/>
          </a:xfrm>
        </p:spPr>
        <p:txBody>
          <a:bodyPr>
            <a:normAutofit/>
          </a:bodyPr>
          <a:lstStyle/>
          <a:p>
            <a:r>
              <a:rPr lang="en-US" altLang="zh-CN" dirty="0"/>
              <a:t>Remote vacuum connector</a:t>
            </a:r>
            <a:endParaRPr lang="zh-CN" altLang="en-US" dirty="0"/>
          </a:p>
        </p:txBody>
      </p:sp>
      <p:sp>
        <p:nvSpPr>
          <p:cNvPr id="20" name="内容占位符 1">
            <a:extLst>
              <a:ext uri="{FF2B5EF4-FFF2-40B4-BE49-F238E27FC236}">
                <a16:creationId xmlns:a16="http://schemas.microsoft.com/office/drawing/2014/main" id="{73EE2DB1-CD09-476B-94F6-9611EF248AD9}"/>
              </a:ext>
            </a:extLst>
          </p:cNvPr>
          <p:cNvSpPr txBox="1">
            <a:spLocks/>
          </p:cNvSpPr>
          <p:nvPr/>
        </p:nvSpPr>
        <p:spPr>
          <a:xfrm>
            <a:off x="457200" y="1052737"/>
            <a:ext cx="8229600" cy="832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spcAft>
                <a:spcPts val="5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/>
              <a:t>Difficulties:</a:t>
            </a:r>
          </a:p>
          <a:p>
            <a:pPr lvl="1"/>
            <a:r>
              <a:rPr lang="en-US" altLang="zh-CN" sz="1800" dirty="0"/>
              <a:t>Space limitation, leak rate, thermal dissipation…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1B3CFDC8-6761-42A3-BFC5-48950EFC0CED}"/>
                  </a:ext>
                </a:extLst>
              </p:cNvPr>
              <p:cNvSpPr/>
              <p:nvPr/>
            </p:nvSpPr>
            <p:spPr>
              <a:xfrm>
                <a:off x="886779" y="2069476"/>
                <a:ext cx="3699218" cy="33855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=34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（</m:t>
                          </m:r>
                          <m:f>
                            <m:fPr>
                              <m:type m:val="li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den>
                          </m:f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）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𝑒𝑥</m:t>
                          </m:r>
                          <m:func>
                            <m:func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fName>
                            <m:e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</m:e>
                          </m:func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−3</m:t>
                          </m:r>
                          <m:f>
                            <m:fPr>
                              <m:type m:val="li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num>
                            <m:den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den>
                          </m:f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𝐿𝑤𝑅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1B3CFDC8-6761-42A3-BFC5-48950EFC0C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79" y="2069476"/>
                <a:ext cx="3699218" cy="338554"/>
              </a:xfrm>
              <a:prstGeom prst="rect">
                <a:avLst/>
              </a:prstGeom>
              <a:blipFill>
                <a:blip r:embed="rId3"/>
                <a:stretch>
                  <a:fillRect t="-98333" r="-9493" b="-15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内容占位符 1">
                <a:extLst>
                  <a:ext uri="{FF2B5EF4-FFF2-40B4-BE49-F238E27FC236}">
                    <a16:creationId xmlns:a16="http://schemas.microsoft.com/office/drawing/2014/main" id="{13D24B0C-B00F-4BAD-B880-8887B725D5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3180" y="2954706"/>
                <a:ext cx="5369894" cy="155441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lnSpc>
                    <a:spcPct val="110000"/>
                  </a:lnSpc>
                  <a:spcBef>
                    <a:spcPts val="800"/>
                  </a:spcBef>
                  <a:spcAft>
                    <a:spcPts val="500"/>
                  </a:spcAft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  <a:defRPr sz="2400" b="0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itchFamily="34" charset="-122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2000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itchFamily="34" charset="-122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:r>
                  <a:rPr lang="en-US" sz="1700" dirty="0"/>
                  <a:t>For sealings with the same </a:t>
                </a:r>
                <a:r>
                  <a:rPr lang="en-US" sz="1700" i="1" dirty="0"/>
                  <a:t>F/L</a:t>
                </a:r>
              </a:p>
              <a:p>
                <a:pPr marL="0" lvl="1">
                  <a:buFont typeface="Arial" panose="020B0604020202020204" pitchFamily="34" charset="0"/>
                  <a:buChar char="•"/>
                </a:pPr>
                <a:r>
                  <a:rPr lang="en-US" sz="1700" dirty="0"/>
                  <a:t>Decrease roughness A</a:t>
                </a:r>
              </a:p>
              <a:p>
                <a:pPr marL="0" lvl="1">
                  <a:buFont typeface="Arial" panose="020B0604020202020204" pitchFamily="34" charset="0"/>
                  <a:buChar char="•"/>
                </a:pPr>
                <a:r>
                  <a:rPr lang="en-US" sz="1700" dirty="0"/>
                  <a:t>Perimeter L: determined by layout</a:t>
                </a:r>
              </a:p>
              <a:p>
                <a:pPr marL="0"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Decrease gasket hardness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600" dirty="0"/>
                  <a:t> copper instead of SS</a:t>
                </a:r>
              </a:p>
              <a:p>
                <a:pPr marL="0"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Decrease the seal width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600" dirty="0"/>
                  <a:t>: knife-edge seal</a:t>
                </a:r>
                <a:endParaRPr lang="en-US" altLang="zh-CN" sz="2000" dirty="0"/>
              </a:p>
            </p:txBody>
          </p:sp>
        </mc:Choice>
        <mc:Fallback xmlns="">
          <p:sp>
            <p:nvSpPr>
              <p:cNvPr id="30" name="内容占位符 1">
                <a:extLst>
                  <a:ext uri="{FF2B5EF4-FFF2-40B4-BE49-F238E27FC236}">
                    <a16:creationId xmlns:a16="http://schemas.microsoft.com/office/drawing/2014/main" id="{13D24B0C-B00F-4BAD-B880-8887B725D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80" y="2954706"/>
                <a:ext cx="5369894" cy="1554414"/>
              </a:xfrm>
              <a:prstGeom prst="rect">
                <a:avLst/>
              </a:prstGeom>
              <a:blipFill>
                <a:blip r:embed="rId4"/>
                <a:stretch>
                  <a:fillRect l="-452" t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箭头: 下 21">
            <a:extLst>
              <a:ext uri="{FF2B5EF4-FFF2-40B4-BE49-F238E27FC236}">
                <a16:creationId xmlns:a16="http://schemas.microsoft.com/office/drawing/2014/main" id="{BB0FB712-FAF9-44F3-90CD-95D39199FD7E}"/>
              </a:ext>
            </a:extLst>
          </p:cNvPr>
          <p:cNvSpPr/>
          <p:nvPr/>
        </p:nvSpPr>
        <p:spPr>
          <a:xfrm>
            <a:off x="2328456" y="2489343"/>
            <a:ext cx="385333" cy="4476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C95EE671-56D7-4F9B-A787-BE13C8C7E88F}"/>
              </a:ext>
            </a:extLst>
          </p:cNvPr>
          <p:cNvCxnSpPr>
            <a:cxnSpLocks/>
          </p:cNvCxnSpPr>
          <p:nvPr/>
        </p:nvCxnSpPr>
        <p:spPr>
          <a:xfrm flipV="1">
            <a:off x="3462636" y="2519701"/>
            <a:ext cx="2621852" cy="91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21C70DF7-3DD1-47B1-968F-6901FBDDD84D}"/>
              </a:ext>
            </a:extLst>
          </p:cNvPr>
          <p:cNvSpPr txBox="1"/>
          <p:nvPr/>
        </p:nvSpPr>
        <p:spPr>
          <a:xfrm rot="20519798">
            <a:off x="3345248" y="2696468"/>
            <a:ext cx="2481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Demonstrated by J-PARC</a:t>
            </a:r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8529D32A-55FA-4312-8A6A-93EC8FAB6C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2979" y="3078128"/>
            <a:ext cx="2880000" cy="2607495"/>
          </a:xfrm>
          <a:prstGeom prst="rect">
            <a:avLst/>
          </a:prstGeom>
        </p:spPr>
      </p:pic>
      <p:sp>
        <p:nvSpPr>
          <p:cNvPr id="85" name="文本框 84">
            <a:extLst>
              <a:ext uri="{FF2B5EF4-FFF2-40B4-BE49-F238E27FC236}">
                <a16:creationId xmlns:a16="http://schemas.microsoft.com/office/drawing/2014/main" id="{886ED4C2-F54E-4894-801F-5E80640E9F1B}"/>
              </a:ext>
            </a:extLst>
          </p:cNvPr>
          <p:cNvSpPr txBox="1"/>
          <p:nvPr/>
        </p:nvSpPr>
        <p:spPr>
          <a:xfrm>
            <a:off x="5397326" y="5651374"/>
            <a:ext cx="3746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Picture from Roth Alexander, Vacuum technology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DEFBAD2-3379-4B76-9184-075B409C184A}"/>
              </a:ext>
            </a:extLst>
          </p:cNvPr>
          <p:cNvSpPr txBox="1"/>
          <p:nvPr/>
        </p:nvSpPr>
        <p:spPr>
          <a:xfrm>
            <a:off x="4572000" y="6003947"/>
            <a:ext cx="4450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leak rate is estimated in theory in the TDR stage. No prototype has been developed.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6A4D2A19-B084-4790-AAA2-27352B9B18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334" y="4747113"/>
            <a:ext cx="2160000" cy="1808521"/>
          </a:xfrm>
          <a:prstGeom prst="rect">
            <a:avLst/>
          </a:prstGeom>
        </p:spPr>
      </p:pic>
      <p:sp>
        <p:nvSpPr>
          <p:cNvPr id="25" name="内容占位符 1">
            <a:extLst>
              <a:ext uri="{FF2B5EF4-FFF2-40B4-BE49-F238E27FC236}">
                <a16:creationId xmlns:a16="http://schemas.microsoft.com/office/drawing/2014/main" id="{AC8B625D-5F17-42AE-9535-E9E68E03B579}"/>
              </a:ext>
            </a:extLst>
          </p:cNvPr>
          <p:cNvSpPr txBox="1">
            <a:spLocks/>
          </p:cNvSpPr>
          <p:nvPr/>
        </p:nvSpPr>
        <p:spPr>
          <a:xfrm>
            <a:off x="2620" y="4747655"/>
            <a:ext cx="2400713" cy="1633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spcAft>
                <a:spcPts val="5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CN" sz="1800" dirty="0"/>
              <a:t>Can endure a heat flux of 1 W/cm2, the HOM power is acceptable.</a:t>
            </a:r>
          </a:p>
        </p:txBody>
      </p:sp>
    </p:spTree>
    <p:extLst>
      <p:ext uri="{BB962C8B-B14F-4D97-AF65-F5344CB8AC3E}">
        <p14:creationId xmlns:p14="http://schemas.microsoft.com/office/powerpoint/2010/main" val="2055669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5B79954B-1CB9-4CA9-8A66-D9431D7DE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26360"/>
            <a:ext cx="8467441" cy="484030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zh-CN" sz="2000" dirty="0"/>
              <a:t>The cryostat is about 5.6m long. The cantilever length is </a:t>
            </a:r>
            <a:r>
              <a:rPr lang="en-US" altLang="zh-CN" sz="2000" dirty="0">
                <a:solidFill>
                  <a:srgbClr val="FF0000"/>
                </a:solidFill>
              </a:rPr>
              <a:t>5283mm. </a:t>
            </a:r>
          </a:p>
          <a:p>
            <a:pPr lvl="1">
              <a:spcBef>
                <a:spcPts val="0"/>
              </a:spcBef>
            </a:pPr>
            <a:r>
              <a:rPr lang="en-US" altLang="zh-CN" sz="1800" dirty="0"/>
              <a:t>Movement mechanism: has high precision rails, motion range 6 m.</a:t>
            </a:r>
          </a:p>
          <a:p>
            <a:pPr lvl="1">
              <a:spcBef>
                <a:spcPts val="0"/>
              </a:spcBef>
            </a:pPr>
            <a:r>
              <a:rPr lang="en-US" altLang="zh-CN" sz="1800" dirty="0"/>
              <a:t>Support bed: steel bed with ribs inside. </a:t>
            </a:r>
          </a:p>
          <a:p>
            <a:pPr lvl="1">
              <a:spcBef>
                <a:spcPts val="0"/>
              </a:spcBef>
            </a:pPr>
            <a:r>
              <a:rPr lang="en-US" altLang="zh-CN" sz="1800" dirty="0"/>
              <a:t>Adjusting mechanism: Auto driven wedge jacks for adjusting. </a:t>
            </a:r>
          </a:p>
          <a:p>
            <a:pPr>
              <a:spcBef>
                <a:spcPts val="0"/>
              </a:spcBef>
            </a:pPr>
            <a:r>
              <a:rPr lang="en-US" altLang="zh-CN" sz="2000" dirty="0"/>
              <a:t>The resolution requirement of the adjusting mechanism &lt; 5 </a:t>
            </a:r>
            <a:r>
              <a:rPr lang="en-US" altLang="zh-CN" sz="2000" dirty="0" err="1"/>
              <a:t>μm</a:t>
            </a:r>
            <a:r>
              <a:rPr lang="en-US" altLang="zh-CN" sz="2000" dirty="0"/>
              <a:t>.</a:t>
            </a:r>
            <a:endParaRPr lang="zh-CN" altLang="en-US" sz="20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9038CA9-D51A-4B1B-8CAD-31D3C9D1C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46B3F5AA-E3FB-4305-B495-6E6D888C1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 magnet support system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775546C-C561-40B7-81CD-FA0C08748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93" y="3242985"/>
            <a:ext cx="4320000" cy="2139861"/>
          </a:xfrm>
          <a:prstGeom prst="rect">
            <a:avLst/>
          </a:prstGeom>
        </p:spPr>
      </p:pic>
      <p:sp>
        <p:nvSpPr>
          <p:cNvPr id="30" name="内容占位符 2">
            <a:extLst>
              <a:ext uri="{FF2B5EF4-FFF2-40B4-BE49-F238E27FC236}">
                <a16:creationId xmlns:a16="http://schemas.microsoft.com/office/drawing/2014/main" id="{D6DA6882-117E-4721-8F9C-B36BE7A3E127}"/>
              </a:ext>
            </a:extLst>
          </p:cNvPr>
          <p:cNvSpPr txBox="1">
            <a:spLocks/>
          </p:cNvSpPr>
          <p:nvPr/>
        </p:nvSpPr>
        <p:spPr>
          <a:xfrm>
            <a:off x="5153216" y="3422366"/>
            <a:ext cx="3533584" cy="1781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spcAft>
                <a:spcPts val="5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altLang="zh-CN" sz="2000" dirty="0"/>
              <a:t>Key points</a:t>
            </a:r>
          </a:p>
          <a:p>
            <a:pPr lvl="1">
              <a:spcBef>
                <a:spcPts val="500"/>
              </a:spcBef>
            </a:pPr>
            <a:r>
              <a:rPr lang="en-US" altLang="zh-CN" sz="1800" dirty="0"/>
              <a:t>Stability (static and modal)</a:t>
            </a:r>
          </a:p>
          <a:p>
            <a:pPr lvl="1">
              <a:spcBef>
                <a:spcPts val="500"/>
              </a:spcBef>
            </a:pPr>
            <a:r>
              <a:rPr lang="en-US" altLang="zh-CN" sz="1800" dirty="0"/>
              <a:t>Accuracy</a:t>
            </a:r>
          </a:p>
          <a:p>
            <a:pPr lvl="1">
              <a:spcBef>
                <a:spcPts val="500"/>
              </a:spcBef>
            </a:pPr>
            <a:r>
              <a:rPr lang="en-US" altLang="zh-CN" sz="1800" dirty="0"/>
              <a:t>Easy-operating</a:t>
            </a:r>
          </a:p>
          <a:p>
            <a:pPr lvl="1">
              <a:spcBef>
                <a:spcPts val="500"/>
              </a:spcBef>
            </a:pPr>
            <a:r>
              <a:rPr lang="en-US" altLang="zh-CN" sz="1800" dirty="0"/>
              <a:t>Dimensions </a:t>
            </a:r>
          </a:p>
        </p:txBody>
      </p:sp>
    </p:spTree>
    <p:extLst>
      <p:ext uri="{BB962C8B-B14F-4D97-AF65-F5344CB8AC3E}">
        <p14:creationId xmlns:p14="http://schemas.microsoft.com/office/powerpoint/2010/main" val="365498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36784</TotalTime>
  <Words>1072</Words>
  <Application>Microsoft Office PowerPoint</Application>
  <PresentationFormat>全屏显示(4:3)</PresentationFormat>
  <Paragraphs>260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MS Mincho</vt:lpstr>
      <vt:lpstr>宋体</vt:lpstr>
      <vt:lpstr>微软雅黑</vt:lpstr>
      <vt:lpstr>Arial</vt:lpstr>
      <vt:lpstr>Arial Black</vt:lpstr>
      <vt:lpstr>Calibri</vt:lpstr>
      <vt:lpstr>Cambria Math</vt:lpstr>
      <vt:lpstr>Times New Roman</vt:lpstr>
      <vt:lpstr>Wingdings</vt:lpstr>
      <vt:lpstr>Office 主题</vt:lpstr>
      <vt:lpstr>MDI accelerator mechanics</vt:lpstr>
      <vt:lpstr>Outline</vt:lpstr>
      <vt:lpstr>Integration of the MDI devices</vt:lpstr>
      <vt:lpstr>Integration of the MDI devices</vt:lpstr>
      <vt:lpstr>Integration of the MDI devices</vt:lpstr>
      <vt:lpstr>Integration of the MDI devices</vt:lpstr>
      <vt:lpstr>Remote vacuum connector</vt:lpstr>
      <vt:lpstr>Remote vacuum connector</vt:lpstr>
      <vt:lpstr>SC magnet support system</vt:lpstr>
      <vt:lpstr>SC magnet support system</vt:lpstr>
      <vt:lpstr>SC magnet support system</vt:lpstr>
      <vt:lpstr>SC magnet support system</vt:lpstr>
      <vt:lpstr>SC magnet support system</vt:lpstr>
      <vt:lpstr>SC magnet support system</vt:lpstr>
      <vt:lpstr>SC magnet support system</vt:lpstr>
      <vt:lpstr>PowerPoint 演示文稿</vt:lpstr>
      <vt:lpstr>PowerPoint 演示文稿</vt:lpstr>
      <vt:lpstr>PowerPoint 演示文稿</vt:lpstr>
      <vt:lpstr>Conclusion 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wanghaijing</cp:lastModifiedBy>
  <cp:revision>2017</cp:revision>
  <cp:lastPrinted>2013-10-17T01:59:13Z</cp:lastPrinted>
  <dcterms:created xsi:type="dcterms:W3CDTF">2012-09-04T11:33:36Z</dcterms:created>
  <dcterms:modified xsi:type="dcterms:W3CDTF">2023-03-30T03:37:47Z</dcterms:modified>
</cp:coreProperties>
</file>