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8"/>
  </p:notesMasterIdLst>
  <p:handoutMasterIdLst>
    <p:handoutMasterId r:id="rId29"/>
  </p:handoutMasterIdLst>
  <p:sldIdLst>
    <p:sldId id="387" r:id="rId2"/>
    <p:sldId id="385" r:id="rId3"/>
    <p:sldId id="360" r:id="rId4"/>
    <p:sldId id="420" r:id="rId5"/>
    <p:sldId id="459" r:id="rId6"/>
    <p:sldId id="460" r:id="rId7"/>
    <p:sldId id="424" r:id="rId8"/>
    <p:sldId id="462" r:id="rId9"/>
    <p:sldId id="461" r:id="rId10"/>
    <p:sldId id="464" r:id="rId11"/>
    <p:sldId id="467" r:id="rId12"/>
    <p:sldId id="463" r:id="rId13"/>
    <p:sldId id="469" r:id="rId14"/>
    <p:sldId id="440" r:id="rId15"/>
    <p:sldId id="441" r:id="rId16"/>
    <p:sldId id="445" r:id="rId17"/>
    <p:sldId id="455" r:id="rId18"/>
    <p:sldId id="421" r:id="rId19"/>
    <p:sldId id="465" r:id="rId20"/>
    <p:sldId id="470" r:id="rId21"/>
    <p:sldId id="471" r:id="rId22"/>
    <p:sldId id="439" r:id="rId23"/>
    <p:sldId id="423" r:id="rId24"/>
    <p:sldId id="419" r:id="rId25"/>
    <p:sldId id="431" r:id="rId26"/>
    <p:sldId id="426" r:id="rId27"/>
  </p:sldIdLst>
  <p:sldSz cx="9144000" cy="6858000" type="screen4x3"/>
  <p:notesSz cx="6858000" cy="9144000"/>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9900"/>
    <a:srgbClr val="FF33CC"/>
    <a:srgbClr val="FF9966"/>
    <a:srgbClr val="FF6600"/>
    <a:srgbClr val="CCFF99"/>
    <a:srgbClr val="333333"/>
    <a:srgbClr val="C3C3EB"/>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9265" autoAdjust="0"/>
  </p:normalViewPr>
  <p:slideViewPr>
    <p:cSldViewPr>
      <p:cViewPr varScale="1">
        <p:scale>
          <a:sx n="114" d="100"/>
          <a:sy n="114" d="100"/>
        </p:scale>
        <p:origin x="1962" y="108"/>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2023/4/1</a:t>
            </a:fld>
            <a:endParaRPr lang="en-US" altLang="zh-CN"/>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a:p>
        </p:txBody>
      </p:sp>
    </p:spTree>
    <p:extLst>
      <p:ext uri="{BB962C8B-B14F-4D97-AF65-F5344CB8AC3E}">
        <p14:creationId xmlns:p14="http://schemas.microsoft.com/office/powerpoint/2010/main" val="9173895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a:solidFill>
                  <a:schemeClr val="tx1"/>
                </a:solidFill>
                <a:effectLst/>
                <a:latin typeface="Tahoma" pitchFamily="34" charset="0"/>
                <a:ea typeface="+mn-ea"/>
              </a:defRPr>
            </a:lvl1pPr>
          </a:lstStyle>
          <a:p>
            <a:pPr>
              <a:defRPr/>
            </a:pPr>
            <a:fld id="{61FFC5FB-8FAD-4A82-A31A-6D07400DB7BC}" type="datetimeFigureOut">
              <a:rPr lang="zh-CN" altLang="en-US"/>
              <a:pPr>
                <a:defRPr/>
              </a:pPr>
              <a:t>2023/4/1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val="169295448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199087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3479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descr="高能所图标-单色.tif"/>
          <p:cNvPicPr>
            <a:picLocks noChangeAspect="1"/>
          </p:cNvPicPr>
          <p:nvPr userDrawn="1"/>
        </p:nvPicPr>
        <p:blipFill>
          <a:blip r:embed="rId2" cstate="email">
            <a:lum bright="5000"/>
            <a:extLst>
              <a:ext uri="{28A0092B-C50C-407E-A947-70E740481C1C}">
                <a14:useLocalDpi xmlns:a14="http://schemas.microsoft.com/office/drawing/2010/main"/>
              </a:ext>
            </a:extLst>
          </a:blip>
          <a:srcRect/>
          <a:stretch>
            <a:fillRect/>
          </a:stretch>
        </p:blipFill>
        <p:spPr>
          <a:xfrm>
            <a:off x="0" y="2057943"/>
            <a:ext cx="5940152" cy="4800057"/>
          </a:xfrm>
          <a:prstGeom prst="rect">
            <a:avLst/>
          </a:prstGeom>
        </p:spPr>
      </p:pic>
      <p:sp>
        <p:nvSpPr>
          <p:cNvPr id="2" name="标题 1"/>
          <p:cNvSpPr>
            <a:spLocks noGrp="1"/>
          </p:cNvSpPr>
          <p:nvPr>
            <p:ph type="ctrTitle"/>
          </p:nvPr>
        </p:nvSpPr>
        <p:spPr>
          <a:xfrm>
            <a:off x="685800" y="2130425"/>
            <a:ext cx="77724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8" name="矩形 7"/>
          <p:cNvSpPr/>
          <p:nvPr userDrawn="1"/>
        </p:nvSpPr>
        <p:spPr>
          <a:xfrm>
            <a:off x="0" y="6750024"/>
            <a:ext cx="9144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9" name="矩形 8"/>
          <p:cNvSpPr/>
          <p:nvPr userDrawn="1"/>
        </p:nvSpPr>
        <p:spPr>
          <a:xfrm>
            <a:off x="1857357" y="6750024"/>
            <a:ext cx="7286644"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10" name="矩形 9"/>
          <p:cNvSpPr/>
          <p:nvPr userDrawn="1"/>
        </p:nvSpPr>
        <p:spPr>
          <a:xfrm>
            <a:off x="-1" y="0"/>
            <a:ext cx="9144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11" name="矩形 10"/>
          <p:cNvSpPr/>
          <p:nvPr userDrawn="1"/>
        </p:nvSpPr>
        <p:spPr>
          <a:xfrm>
            <a:off x="6929454" y="-2"/>
            <a:ext cx="2214546"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Tree>
    <p:extLst>
      <p:ext uri="{BB962C8B-B14F-4D97-AF65-F5344CB8AC3E}">
        <p14:creationId xmlns:p14="http://schemas.microsoft.com/office/powerpoint/2010/main" val="178751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85860"/>
            <a:ext cx="82296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标题 1"/>
          <p:cNvSpPr>
            <a:spLocks noGrp="1"/>
          </p:cNvSpPr>
          <p:nvPr>
            <p:ph type="title"/>
          </p:nvPr>
        </p:nvSpPr>
        <p:spPr>
          <a:xfrm>
            <a:off x="500034" y="142852"/>
            <a:ext cx="8072494"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9144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16" name="矩形 15"/>
          <p:cNvSpPr/>
          <p:nvPr userDrawn="1"/>
        </p:nvSpPr>
        <p:spPr>
          <a:xfrm>
            <a:off x="1857357" y="6750024"/>
            <a:ext cx="7286644"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18" name="矩形 17"/>
          <p:cNvSpPr/>
          <p:nvPr userDrawn="1"/>
        </p:nvSpPr>
        <p:spPr>
          <a:xfrm>
            <a:off x="-1" y="908720"/>
            <a:ext cx="9144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23" name="矩形 22"/>
          <p:cNvSpPr/>
          <p:nvPr userDrawn="1"/>
        </p:nvSpPr>
        <p:spPr>
          <a:xfrm>
            <a:off x="0" y="0"/>
            <a:ext cx="214282"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zh-CN" altLang="en-US" sz="1800" b="0">
              <a:solidFill>
                <a:prstClr val="white"/>
              </a:solidFill>
            </a:endParaRPr>
          </a:p>
        </p:txBody>
      </p:sp>
      <p:sp>
        <p:nvSpPr>
          <p:cNvPr id="9" name="灯片编号占位符 5"/>
          <p:cNvSpPr>
            <a:spLocks noGrp="1"/>
          </p:cNvSpPr>
          <p:nvPr>
            <p:ph type="sldNum" sz="quarter" idx="4"/>
          </p:nvPr>
        </p:nvSpPr>
        <p:spPr>
          <a:xfrm>
            <a:off x="6569528" y="6434534"/>
            <a:ext cx="2133600" cy="365125"/>
          </a:xfrm>
          <a:prstGeom prst="rect">
            <a:avLst/>
          </a:prstGeom>
        </p:spPr>
        <p:txBody>
          <a:bodyPr vert="horz" lIns="91440" tIns="45720" rIns="91440" bIns="45720" rtlCol="0" anchor="ctr"/>
          <a:lstStyle>
            <a:lvl1pPr algn="r">
              <a:defRPr sz="1200" b="1">
                <a:solidFill>
                  <a:srgbClr val="0000FF"/>
                </a:solidFill>
              </a:defRPr>
            </a:lvl1p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a:t>
            </a:fld>
            <a:r>
              <a:rPr lang="en-US" altLang="zh-CN">
                <a:ea typeface="宋体"/>
                <a:cs typeface="Times New Roman" panose="02020603050405020304" pitchFamily="18" charset="0"/>
              </a:rPr>
              <a:t>/24</a:t>
            </a:r>
            <a:endParaRPr lang="zh-CN" altLang="en-US" dirty="0">
              <a:latin typeface="Calibri"/>
              <a:ea typeface="宋体"/>
            </a:endParaRPr>
          </a:p>
        </p:txBody>
      </p:sp>
      <p:pic>
        <p:nvPicPr>
          <p:cNvPr id="4" name="图片 3"/>
          <p:cNvPicPr>
            <a:picLocks noChangeAspect="1"/>
          </p:cNvPicPr>
          <p:nvPr userDrawn="1"/>
        </p:nvPicPr>
        <p:blipFill>
          <a:blip r:embed="rId2"/>
          <a:stretch>
            <a:fillRect/>
          </a:stretch>
        </p:blipFill>
        <p:spPr>
          <a:xfrm>
            <a:off x="7927473" y="77100"/>
            <a:ext cx="1187579" cy="825824"/>
          </a:xfrm>
          <a:prstGeom prst="rect">
            <a:avLst/>
          </a:prstGeom>
        </p:spPr>
      </p:pic>
    </p:spTree>
    <p:extLst>
      <p:ext uri="{BB962C8B-B14F-4D97-AF65-F5344CB8AC3E}">
        <p14:creationId xmlns:p14="http://schemas.microsoft.com/office/powerpoint/2010/main" val="40941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ogo Bottom: Title Only">
    <p:spTree>
      <p:nvGrpSpPr>
        <p:cNvPr id="1" name=""/>
        <p:cNvGrpSpPr/>
        <p:nvPr/>
      </p:nvGrpSpPr>
      <p:grpSpPr>
        <a:xfrm>
          <a:off x="0" y="0"/>
          <a:ext cx="0" cy="0"/>
          <a:chOff x="0" y="0"/>
          <a:chExt cx="0" cy="0"/>
        </a:xfrm>
      </p:grpSpPr>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灯片编号占位符 5">
            <a:extLst>
              <a:ext uri="{FF2B5EF4-FFF2-40B4-BE49-F238E27FC236}">
                <a16:creationId xmlns:a16="http://schemas.microsoft.com/office/drawing/2014/main" id="{388A8CDB-EDF5-43D0-ACFA-1E9715B88D8F}"/>
              </a:ext>
            </a:extLst>
          </p:cNvPr>
          <p:cNvSpPr>
            <a:spLocks noGrp="1"/>
          </p:cNvSpPr>
          <p:nvPr>
            <p:ph type="sldNum" sz="quarter" idx="4"/>
          </p:nvPr>
        </p:nvSpPr>
        <p:spPr>
          <a:xfrm>
            <a:off x="6569528" y="6434534"/>
            <a:ext cx="2133600" cy="365125"/>
          </a:xfrm>
          <a:prstGeom prst="rect">
            <a:avLst/>
          </a:prstGeom>
        </p:spPr>
        <p:txBody>
          <a:bodyPr vert="horz" lIns="91440" tIns="45720" rIns="91440" bIns="45720" rtlCol="0" anchor="ctr"/>
          <a:lstStyle>
            <a:lvl1pPr algn="r">
              <a:defRPr sz="1200" b="1">
                <a:solidFill>
                  <a:srgbClr val="0000FF"/>
                </a:solidFill>
              </a:defRPr>
            </a:lvl1p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39040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pPr>
              <a:defRPr/>
            </a:pPr>
            <a:endParaRPr lang="en-US" dirty="0"/>
          </a:p>
        </p:txBody>
      </p:sp>
      <p:sp>
        <p:nvSpPr>
          <p:cNvPr id="5" name="灯片编号占位符 4"/>
          <p:cNvSpPr>
            <a:spLocks noGrp="1"/>
          </p:cNvSpPr>
          <p:nvPr>
            <p:ph type="sldNum" sz="quarter" idx="12"/>
          </p:nvPr>
        </p:nvSpPr>
        <p:spPr/>
        <p:txBody>
          <a:bodyPr/>
          <a:lstStyle/>
          <a:p>
            <a:fld id="{92147B28-9311-4EAD-BE76-E0CB3C9F2346}" type="slidenum">
              <a:rPr lang="zh-CN" altLang="en-US" smtClean="0"/>
              <a:pPr/>
              <a:t>‹#›</a:t>
            </a:fld>
            <a:endParaRPr lang="zh-CN" altLang="en-US"/>
          </a:p>
        </p:txBody>
      </p:sp>
    </p:spTree>
    <p:extLst>
      <p:ext uri="{BB962C8B-B14F-4D97-AF65-F5344CB8AC3E}">
        <p14:creationId xmlns:p14="http://schemas.microsoft.com/office/powerpoint/2010/main" val="260321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TextBox 8"/>
          <p:cNvSpPr txBox="1"/>
          <p:nvPr userDrawn="1"/>
        </p:nvSpPr>
        <p:spPr>
          <a:xfrm>
            <a:off x="323528" y="6469812"/>
            <a:ext cx="2520280" cy="276999"/>
          </a:xfrm>
          <a:prstGeom prst="rect">
            <a:avLst/>
          </a:prstGeom>
          <a:noFill/>
        </p:spPr>
        <p:txBody>
          <a:bodyPr wrap="square" rtlCol="0">
            <a:spAutoFit/>
          </a:bodyPr>
          <a:lstStyle/>
          <a:p>
            <a:r>
              <a:rPr lang="en-US" altLang="zh-CN" sz="1200" b="1">
                <a:solidFill>
                  <a:srgbClr val="9933FF"/>
                </a:solidFill>
              </a:rPr>
              <a:t>CEPC MDI Workshop</a:t>
            </a:r>
            <a:endParaRPr lang="zh-CN" altLang="en-US" sz="1200" b="1" dirty="0">
              <a:solidFill>
                <a:srgbClr val="9933FF"/>
              </a:solidFill>
            </a:endParaRPr>
          </a:p>
        </p:txBody>
      </p:sp>
      <p:sp>
        <p:nvSpPr>
          <p:cNvPr id="12" name="灯片编号占位符 5"/>
          <p:cNvSpPr>
            <a:spLocks noGrp="1"/>
          </p:cNvSpPr>
          <p:nvPr>
            <p:ph type="sldNum" sz="quarter" idx="4"/>
          </p:nvPr>
        </p:nvSpPr>
        <p:spPr>
          <a:xfrm>
            <a:off x="6569528" y="6376243"/>
            <a:ext cx="2133600" cy="365125"/>
          </a:xfrm>
          <a:prstGeom prst="rect">
            <a:avLst/>
          </a:prstGeom>
        </p:spPr>
        <p:txBody>
          <a:bodyPr vert="horz" lIns="91440" tIns="45720" rIns="91440" bIns="45720" rtlCol="0" anchor="ctr"/>
          <a:lstStyle>
            <a:lvl1pPr algn="r">
              <a:defRPr sz="1200" b="1">
                <a:solidFill>
                  <a:srgbClr val="0000FF"/>
                </a:solidFill>
              </a:defRPr>
            </a:lvl1p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a:t>
            </a:fld>
            <a:r>
              <a:rPr lang="en-US" altLang="zh-CN">
                <a:ea typeface="宋体"/>
                <a:cs typeface="Times New Roman" panose="02020603050405020304" pitchFamily="18" charset="0"/>
              </a:rPr>
              <a:t>/24</a:t>
            </a:r>
            <a:endParaRPr lang="zh-CN" altLang="en-US" dirty="0">
              <a:latin typeface="Calibri"/>
              <a:ea typeface="宋体"/>
            </a:endParaRPr>
          </a:p>
        </p:txBody>
      </p:sp>
      <p:sp>
        <p:nvSpPr>
          <p:cNvPr id="7" name="TextBox 7"/>
          <p:cNvSpPr txBox="1"/>
          <p:nvPr userDrawn="1"/>
        </p:nvSpPr>
        <p:spPr>
          <a:xfrm>
            <a:off x="3509022" y="6469812"/>
            <a:ext cx="2808312" cy="276999"/>
          </a:xfrm>
          <a:prstGeom prst="rect">
            <a:avLst/>
          </a:prstGeom>
          <a:noFill/>
        </p:spPr>
        <p:txBody>
          <a:bodyPr wrap="square" rtlCol="0">
            <a:spAutoFit/>
          </a:bodyPr>
          <a:lstStyle/>
          <a:p>
            <a:r>
              <a:rPr lang="en-US" altLang="zh-CN" sz="1200" b="1">
                <a:solidFill>
                  <a:srgbClr val="FF0000"/>
                </a:solidFill>
                <a:latin typeface="宋体" panose="02010600030101010101" pitchFamily="2" charset="-122"/>
                <a:ea typeface="宋体" panose="02010600030101010101" pitchFamily="2" charset="-122"/>
              </a:rPr>
              <a:t>IP BPM</a:t>
            </a:r>
            <a:r>
              <a:rPr lang="zh-CN" altLang="en-US" sz="1200" b="1">
                <a:solidFill>
                  <a:srgbClr val="FF0000"/>
                </a:solidFill>
                <a:latin typeface="宋体" panose="02010600030101010101" pitchFamily="2" charset="-122"/>
                <a:ea typeface="宋体" panose="02010600030101010101" pitchFamily="2" charset="-122"/>
              </a:rPr>
              <a:t>    </a:t>
            </a:r>
            <a:r>
              <a:rPr lang="en-US" altLang="zh-CN" sz="1200" b="1">
                <a:solidFill>
                  <a:srgbClr val="FF0000"/>
                </a:solidFill>
                <a:latin typeface="宋体" panose="02010600030101010101" pitchFamily="2" charset="-122"/>
                <a:ea typeface="宋体" panose="02010600030101010101" pitchFamily="2" charset="-122"/>
              </a:rPr>
              <a:t>Jun He</a:t>
            </a:r>
            <a:r>
              <a:rPr lang="zh-CN" altLang="en-US" sz="1200" b="1">
                <a:solidFill>
                  <a:srgbClr val="FF0000"/>
                </a:solidFill>
                <a:latin typeface="宋体" panose="02010600030101010101" pitchFamily="2" charset="-122"/>
                <a:ea typeface="宋体" panose="02010600030101010101" pitchFamily="2" charset="-122"/>
              </a:rPr>
              <a:t>    </a:t>
            </a:r>
            <a:endParaRPr lang="zh-CN" altLang="en-US" sz="1200" b="1"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29571899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395536" y="1999523"/>
            <a:ext cx="8388424" cy="1224136"/>
          </a:xfrm>
        </p:spPr>
        <p:txBody>
          <a:bodyPr/>
          <a:lstStyle/>
          <a:p>
            <a:r>
              <a:rPr lang="en-US" altLang="zh-CN" sz="4800">
                <a:solidFill>
                  <a:srgbClr val="C00000"/>
                </a:solidFill>
                <a:latin typeface="Times New Roman" panose="02020603050405020304" pitchFamily="18" charset="0"/>
                <a:cs typeface="Times New Roman" panose="02020603050405020304" pitchFamily="18" charset="0"/>
              </a:rPr>
              <a:t>CEPC IP Beam position monitor</a:t>
            </a:r>
            <a:endParaRPr lang="zh-CN" altLang="en-US" sz="3200" dirty="0">
              <a:latin typeface="Times New Roman" panose="02020603050405020304" pitchFamily="18" charset="0"/>
              <a:cs typeface="Times New Roman" panose="02020603050405020304" pitchFamily="18" charset="0"/>
            </a:endParaRPr>
          </a:p>
        </p:txBody>
      </p:sp>
      <p:sp>
        <p:nvSpPr>
          <p:cNvPr id="5" name="副标题 4"/>
          <p:cNvSpPr>
            <a:spLocks noGrp="1"/>
          </p:cNvSpPr>
          <p:nvPr>
            <p:ph type="subTitle" idx="1"/>
          </p:nvPr>
        </p:nvSpPr>
        <p:spPr>
          <a:xfrm>
            <a:off x="1259632" y="4005064"/>
            <a:ext cx="7092280" cy="1656184"/>
          </a:xfrm>
        </p:spPr>
        <p:txBody>
          <a:bodyPr>
            <a:noAutofit/>
          </a:bodyPr>
          <a:lstStyle/>
          <a:p>
            <a:r>
              <a:rPr lang="en-US" altLang="zh-CN" sz="2800">
                <a:solidFill>
                  <a:srgbClr val="3333FF"/>
                </a:solidFill>
                <a:latin typeface="Times New Roman" panose="02020603050405020304" pitchFamily="18" charset="0"/>
                <a:cs typeface="Times New Roman" panose="02020603050405020304" pitchFamily="18" charset="0"/>
              </a:rPr>
              <a:t>On behalf of beam instrumentation group</a:t>
            </a:r>
            <a:endParaRPr lang="en-US" altLang="zh-CN" sz="2800" dirty="0">
              <a:solidFill>
                <a:srgbClr val="3333FF"/>
              </a:solidFill>
              <a:latin typeface="Times New Roman" panose="02020603050405020304" pitchFamily="18" charset="0"/>
              <a:cs typeface="Times New Roman" panose="02020603050405020304" pitchFamily="18" charset="0"/>
            </a:endParaRPr>
          </a:p>
          <a:p>
            <a:r>
              <a:rPr lang="en-US" altLang="zh-CN" sz="2000">
                <a:solidFill>
                  <a:srgbClr val="3333FF"/>
                </a:solidFill>
                <a:latin typeface="Times New Roman" panose="02020603050405020304" pitchFamily="18" charset="0"/>
                <a:ea typeface="微软雅黑" pitchFamily="34" charset="-122"/>
                <a:cs typeface="Times New Roman" panose="02020603050405020304" pitchFamily="18" charset="0"/>
              </a:rPr>
              <a:t>March 30- April 1, 2023 </a:t>
            </a:r>
            <a:r>
              <a:rPr lang="en-US" altLang="zh-CN" sz="2800">
                <a:solidFill>
                  <a:srgbClr val="3333FF"/>
                </a:solidFill>
                <a:latin typeface="Times New Roman" panose="02020603050405020304" pitchFamily="18" charset="0"/>
                <a:ea typeface="微软雅黑" pitchFamily="34" charset="-122"/>
                <a:cs typeface="Times New Roman" panose="02020603050405020304" pitchFamily="18" charset="0"/>
              </a:rPr>
              <a:t> </a:t>
            </a:r>
          </a:p>
          <a:p>
            <a:r>
              <a:rPr lang="en-US" altLang="zh-CN" sz="2000">
                <a:solidFill>
                  <a:srgbClr val="3333FF"/>
                </a:solidFill>
                <a:latin typeface="Times New Roman" panose="02020603050405020304" pitchFamily="18" charset="0"/>
                <a:ea typeface="微软雅黑" pitchFamily="34" charset="-122"/>
                <a:cs typeface="Times New Roman" panose="02020603050405020304" pitchFamily="18" charset="0"/>
              </a:rPr>
              <a:t>Hunan,</a:t>
            </a:r>
            <a:r>
              <a:rPr lang="zh-CN" altLang="en-US" sz="2000">
                <a:solidFill>
                  <a:srgbClr val="3333FF"/>
                </a:solidFill>
                <a:latin typeface="Times New Roman" panose="02020603050405020304" pitchFamily="18" charset="0"/>
                <a:ea typeface="微软雅黑" pitchFamily="34" charset="-122"/>
                <a:cs typeface="Times New Roman" panose="02020603050405020304" pitchFamily="18" charset="0"/>
              </a:rPr>
              <a:t> </a:t>
            </a:r>
            <a:r>
              <a:rPr lang="en-US" altLang="zh-CN" sz="2000">
                <a:solidFill>
                  <a:srgbClr val="3333FF"/>
                </a:solidFill>
                <a:latin typeface="Times New Roman" panose="02020603050405020304" pitchFamily="18" charset="0"/>
                <a:ea typeface="微软雅黑" pitchFamily="34" charset="-122"/>
                <a:cs typeface="Times New Roman" panose="02020603050405020304" pitchFamily="18" charset="0"/>
              </a:rPr>
              <a:t>Hengyang</a:t>
            </a:r>
            <a:endParaRPr lang="en-US" altLang="zh-CN" sz="2000" dirty="0">
              <a:solidFill>
                <a:srgbClr val="3333FF"/>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76228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B2EA20C-96F0-4D73-B2C8-9AF84B4F1AF9}"/>
              </a:ext>
            </a:extLst>
          </p:cNvPr>
          <p:cNvSpPr>
            <a:spLocks noGrp="1"/>
          </p:cNvSpPr>
          <p:nvPr>
            <p:ph type="title"/>
          </p:nvPr>
        </p:nvSpPr>
        <p:spPr/>
        <p:txBody>
          <a:bodyPr/>
          <a:lstStyle/>
          <a:p>
            <a:r>
              <a:rPr lang="en-US" altLang="zh-CN">
                <a:solidFill>
                  <a:srgbClr val="3333FF"/>
                </a:solidFill>
              </a:rPr>
              <a:t>4 Feedthrough + pipe = BPM pickup</a:t>
            </a:r>
            <a:endParaRPr lang="zh-CN" altLang="en-US"/>
          </a:p>
        </p:txBody>
      </p:sp>
      <p:pic>
        <p:nvPicPr>
          <p:cNvPr id="5" name="图片 4">
            <a:extLst>
              <a:ext uri="{FF2B5EF4-FFF2-40B4-BE49-F238E27FC236}">
                <a16:creationId xmlns:a16="http://schemas.microsoft.com/office/drawing/2014/main" id="{914E4C2F-E454-46CC-B0B5-E53CAD0B49A7}"/>
              </a:ext>
            </a:extLst>
          </p:cNvPr>
          <p:cNvPicPr>
            <a:picLocks noChangeAspect="1"/>
          </p:cNvPicPr>
          <p:nvPr/>
        </p:nvPicPr>
        <p:blipFill>
          <a:blip r:embed="rId2"/>
          <a:stretch>
            <a:fillRect/>
          </a:stretch>
        </p:blipFill>
        <p:spPr>
          <a:xfrm>
            <a:off x="1403648" y="1162958"/>
            <a:ext cx="6588224" cy="3195541"/>
          </a:xfrm>
          <a:prstGeom prst="rect">
            <a:avLst/>
          </a:prstGeom>
        </p:spPr>
      </p:pic>
      <p:sp>
        <p:nvSpPr>
          <p:cNvPr id="6" name="文本框 5">
            <a:extLst>
              <a:ext uri="{FF2B5EF4-FFF2-40B4-BE49-F238E27FC236}">
                <a16:creationId xmlns:a16="http://schemas.microsoft.com/office/drawing/2014/main" id="{B6C9F9F2-C20B-41E8-9A33-BBC2586992BD}"/>
              </a:ext>
            </a:extLst>
          </p:cNvPr>
          <p:cNvSpPr txBox="1"/>
          <p:nvPr/>
        </p:nvSpPr>
        <p:spPr>
          <a:xfrm>
            <a:off x="737320" y="4406466"/>
            <a:ext cx="7920880" cy="1938992"/>
          </a:xfrm>
          <a:prstGeom prst="rect">
            <a:avLst/>
          </a:prstGeom>
          <a:noFill/>
        </p:spPr>
        <p:txBody>
          <a:bodyPr wrap="square" rtlCol="0">
            <a:spAutoFit/>
          </a:bodyPr>
          <a:lstStyle/>
          <a:p>
            <a:pPr algn="just"/>
            <a:r>
              <a:rPr lang="en-US" altLang="zh-CN" sz="2400" b="0">
                <a:solidFill>
                  <a:schemeClr val="tx1"/>
                </a:solidFill>
              </a:rPr>
              <a:t>Installation space requirement: </a:t>
            </a:r>
            <a:r>
              <a:rPr lang="en-US" altLang="zh-CN" sz="2400" b="0">
                <a:solidFill>
                  <a:srgbClr val="FF0000"/>
                </a:solidFill>
              </a:rPr>
              <a:t>10</a:t>
            </a:r>
            <a:r>
              <a:rPr lang="zh-CN" altLang="en-US" sz="2400" b="0">
                <a:solidFill>
                  <a:srgbClr val="FF0000"/>
                </a:solidFill>
              </a:rPr>
              <a:t>　</a:t>
            </a:r>
            <a:r>
              <a:rPr lang="en-US" altLang="zh-CN" sz="2400" b="0">
                <a:solidFill>
                  <a:srgbClr val="FF0000"/>
                </a:solidFill>
              </a:rPr>
              <a:t>mm in </a:t>
            </a:r>
            <a:r>
              <a:rPr lang="en-US" altLang="zh-CN" sz="2400" b="0">
                <a:solidFill>
                  <a:schemeClr val="tx1"/>
                </a:solidFill>
              </a:rPr>
              <a:t>longitudinal direction, </a:t>
            </a:r>
            <a:r>
              <a:rPr lang="en-US" altLang="zh-CN" sz="2400" b="0">
                <a:solidFill>
                  <a:srgbClr val="FF0000"/>
                </a:solidFill>
              </a:rPr>
              <a:t>30</a:t>
            </a:r>
            <a:r>
              <a:rPr lang="zh-CN" altLang="en-US" sz="2400" b="0">
                <a:solidFill>
                  <a:srgbClr val="FF0000"/>
                </a:solidFill>
              </a:rPr>
              <a:t>　</a:t>
            </a:r>
            <a:r>
              <a:rPr lang="en-US" altLang="zh-CN" sz="2400" b="0">
                <a:solidFill>
                  <a:srgbClr val="FF0000"/>
                </a:solidFill>
              </a:rPr>
              <a:t>mm</a:t>
            </a:r>
            <a:r>
              <a:rPr lang="zh-CN" altLang="en-US" sz="2400" b="0">
                <a:solidFill>
                  <a:schemeClr val="tx1"/>
                </a:solidFill>
              </a:rPr>
              <a:t> </a:t>
            </a:r>
            <a:r>
              <a:rPr lang="en-US" altLang="zh-CN" sz="2400" b="0">
                <a:solidFill>
                  <a:schemeClr val="tx1"/>
                </a:solidFill>
              </a:rPr>
              <a:t>in</a:t>
            </a:r>
            <a:r>
              <a:rPr lang="zh-CN" altLang="en-US" sz="2400" b="0">
                <a:solidFill>
                  <a:schemeClr val="tx1"/>
                </a:solidFill>
              </a:rPr>
              <a:t> </a:t>
            </a:r>
            <a:r>
              <a:rPr lang="en-US" altLang="zh-CN" sz="2400" b="0">
                <a:solidFill>
                  <a:schemeClr val="tx1"/>
                </a:solidFill>
              </a:rPr>
              <a:t>radial direction </a:t>
            </a:r>
          </a:p>
          <a:p>
            <a:pPr algn="just"/>
            <a:r>
              <a:rPr lang="en-US" altLang="zh-CN" sz="2400" b="0">
                <a:solidFill>
                  <a:schemeClr val="tx1"/>
                </a:solidFill>
              </a:rPr>
              <a:t>Welding between  the feedthrough housing and the beam pipe, optional materials for housing: stainless steel, Kovar (nickel cobalt ferrous alloy),</a:t>
            </a:r>
            <a:r>
              <a:rPr lang="zh-CN" altLang="en-US" sz="2400" b="0">
                <a:solidFill>
                  <a:schemeClr val="tx1"/>
                </a:solidFill>
              </a:rPr>
              <a:t> </a:t>
            </a:r>
            <a:r>
              <a:rPr lang="en-US" altLang="zh-CN" sz="2400" b="0">
                <a:solidFill>
                  <a:schemeClr val="tx1"/>
                </a:solidFill>
              </a:rPr>
              <a:t>titanium, etc</a:t>
            </a:r>
            <a:endParaRPr lang="zh-CN" altLang="en-US" sz="2400" b="0" dirty="0">
              <a:solidFill>
                <a:schemeClr val="tx1"/>
              </a:solidFill>
            </a:endParaRPr>
          </a:p>
        </p:txBody>
      </p:sp>
      <p:sp>
        <p:nvSpPr>
          <p:cNvPr id="7" name="灯片编号占位符 6">
            <a:extLst>
              <a:ext uri="{FF2B5EF4-FFF2-40B4-BE49-F238E27FC236}">
                <a16:creationId xmlns:a16="http://schemas.microsoft.com/office/drawing/2014/main" id="{154AEEDB-5AE3-4BC8-BA1C-094A458D13D1}"/>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10</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334098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02E8001-EE4A-405E-A2CB-B524DAC0B76A}"/>
              </a:ext>
            </a:extLst>
          </p:cNvPr>
          <p:cNvSpPr>
            <a:spLocks noGrp="1"/>
          </p:cNvSpPr>
          <p:nvPr>
            <p:ph type="title"/>
          </p:nvPr>
        </p:nvSpPr>
        <p:spPr/>
        <p:txBody>
          <a:bodyPr/>
          <a:lstStyle/>
          <a:p>
            <a:r>
              <a:rPr lang="en-US" altLang="zh-CN">
                <a:solidFill>
                  <a:srgbClr val="3333FF"/>
                </a:solidFill>
              </a:rPr>
              <a:t>The wakefield of BPM</a:t>
            </a:r>
            <a:endParaRPr lang="zh-CN" altLang="en-US">
              <a:solidFill>
                <a:srgbClr val="3333FF"/>
              </a:solidFill>
            </a:endParaRPr>
          </a:p>
        </p:txBody>
      </p:sp>
      <p:pic>
        <p:nvPicPr>
          <p:cNvPr id="5" name="图片 4">
            <a:extLst>
              <a:ext uri="{FF2B5EF4-FFF2-40B4-BE49-F238E27FC236}">
                <a16:creationId xmlns:a16="http://schemas.microsoft.com/office/drawing/2014/main" id="{8B854D3E-9FC0-47B1-9688-E971EE054067}"/>
              </a:ext>
            </a:extLst>
          </p:cNvPr>
          <p:cNvPicPr>
            <a:picLocks noChangeAspect="1"/>
          </p:cNvPicPr>
          <p:nvPr/>
        </p:nvPicPr>
        <p:blipFill>
          <a:blip r:embed="rId2"/>
          <a:stretch>
            <a:fillRect/>
          </a:stretch>
        </p:blipFill>
        <p:spPr>
          <a:xfrm>
            <a:off x="107504" y="4058439"/>
            <a:ext cx="5040560" cy="2168993"/>
          </a:xfrm>
          <a:prstGeom prst="rect">
            <a:avLst/>
          </a:prstGeom>
          <a:ln w="19050">
            <a:solidFill>
              <a:schemeClr val="tx2">
                <a:lumMod val="60000"/>
                <a:lumOff val="40000"/>
              </a:schemeClr>
            </a:solidFill>
          </a:ln>
        </p:spPr>
      </p:pic>
      <p:pic>
        <p:nvPicPr>
          <p:cNvPr id="7" name="图片 6">
            <a:extLst>
              <a:ext uri="{FF2B5EF4-FFF2-40B4-BE49-F238E27FC236}">
                <a16:creationId xmlns:a16="http://schemas.microsoft.com/office/drawing/2014/main" id="{A7F73107-7A4D-4316-B2DF-3005AA5DB442}"/>
              </a:ext>
            </a:extLst>
          </p:cNvPr>
          <p:cNvPicPr>
            <a:picLocks noChangeAspect="1"/>
          </p:cNvPicPr>
          <p:nvPr/>
        </p:nvPicPr>
        <p:blipFill>
          <a:blip r:embed="rId3"/>
          <a:stretch>
            <a:fillRect/>
          </a:stretch>
        </p:blipFill>
        <p:spPr>
          <a:xfrm>
            <a:off x="107504" y="1077903"/>
            <a:ext cx="4968552" cy="2448272"/>
          </a:xfrm>
          <a:prstGeom prst="rect">
            <a:avLst/>
          </a:prstGeom>
          <a:ln w="19050">
            <a:solidFill>
              <a:schemeClr val="tx2">
                <a:lumMod val="60000"/>
                <a:lumOff val="40000"/>
              </a:schemeClr>
            </a:solidFill>
          </a:ln>
        </p:spPr>
      </p:pic>
      <p:pic>
        <p:nvPicPr>
          <p:cNvPr id="9" name="内容占位符 8">
            <a:extLst>
              <a:ext uri="{FF2B5EF4-FFF2-40B4-BE49-F238E27FC236}">
                <a16:creationId xmlns:a16="http://schemas.microsoft.com/office/drawing/2014/main" id="{2B28B180-FE44-4D94-9792-65330A0B286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495902" y="1077903"/>
            <a:ext cx="4536504" cy="2448272"/>
          </a:xfrm>
          <a:ln w="19050">
            <a:solidFill>
              <a:schemeClr val="tx2">
                <a:lumMod val="60000"/>
                <a:lumOff val="40000"/>
              </a:schemeClr>
            </a:solidFill>
          </a:ln>
        </p:spPr>
      </p:pic>
      <p:sp>
        <p:nvSpPr>
          <p:cNvPr id="11" name="文本框 10">
            <a:extLst>
              <a:ext uri="{FF2B5EF4-FFF2-40B4-BE49-F238E27FC236}">
                <a16:creationId xmlns:a16="http://schemas.microsoft.com/office/drawing/2014/main" id="{C58BE6CC-4F4E-418E-8CA3-777ADF57AF8E}"/>
              </a:ext>
            </a:extLst>
          </p:cNvPr>
          <p:cNvSpPr txBox="1"/>
          <p:nvPr/>
        </p:nvSpPr>
        <p:spPr>
          <a:xfrm>
            <a:off x="687884" y="3526175"/>
            <a:ext cx="3589444" cy="369332"/>
          </a:xfrm>
          <a:prstGeom prst="rect">
            <a:avLst/>
          </a:prstGeom>
          <a:noFill/>
        </p:spPr>
        <p:txBody>
          <a:bodyPr wrap="none" rtlCol="0">
            <a:spAutoFit/>
          </a:bodyPr>
          <a:lstStyle/>
          <a:p>
            <a:r>
              <a:rPr lang="en-US" altLang="zh-CN" sz="1800" b="0">
                <a:solidFill>
                  <a:schemeClr val="tx1"/>
                </a:solidFill>
              </a:rPr>
              <a:t>The signal of BPM electrode outputs</a:t>
            </a:r>
            <a:endParaRPr lang="zh-CN" altLang="en-US" sz="1800" b="0" dirty="0">
              <a:solidFill>
                <a:schemeClr val="tx1"/>
              </a:solidFill>
            </a:endParaRPr>
          </a:p>
        </p:txBody>
      </p:sp>
      <p:sp>
        <p:nvSpPr>
          <p:cNvPr id="12" name="文本框 11">
            <a:extLst>
              <a:ext uri="{FF2B5EF4-FFF2-40B4-BE49-F238E27FC236}">
                <a16:creationId xmlns:a16="http://schemas.microsoft.com/office/drawing/2014/main" id="{38DCEF72-4639-4C5A-BC5F-E6895D9C009F}"/>
              </a:ext>
            </a:extLst>
          </p:cNvPr>
          <p:cNvSpPr txBox="1"/>
          <p:nvPr/>
        </p:nvSpPr>
        <p:spPr>
          <a:xfrm>
            <a:off x="107504" y="6205698"/>
            <a:ext cx="4480715" cy="369332"/>
          </a:xfrm>
          <a:prstGeom prst="rect">
            <a:avLst/>
          </a:prstGeom>
          <a:noFill/>
        </p:spPr>
        <p:txBody>
          <a:bodyPr wrap="none" rtlCol="0">
            <a:spAutoFit/>
          </a:bodyPr>
          <a:lstStyle/>
          <a:p>
            <a:r>
              <a:rPr lang="en-US" altLang="zh-CN" sz="1800" b="0">
                <a:solidFill>
                  <a:schemeClr val="tx1"/>
                </a:solidFill>
              </a:rPr>
              <a:t>The longitudinal wakefield potential of BPM </a:t>
            </a:r>
            <a:endParaRPr lang="zh-CN" altLang="en-US" sz="1800" b="0" dirty="0">
              <a:solidFill>
                <a:schemeClr val="tx1"/>
              </a:solidFill>
            </a:endParaRPr>
          </a:p>
        </p:txBody>
      </p:sp>
      <p:sp>
        <p:nvSpPr>
          <p:cNvPr id="13" name="文本框 12">
            <a:extLst>
              <a:ext uri="{FF2B5EF4-FFF2-40B4-BE49-F238E27FC236}">
                <a16:creationId xmlns:a16="http://schemas.microsoft.com/office/drawing/2014/main" id="{A7144495-5E56-462A-9A22-455F6EDD44FB}"/>
              </a:ext>
            </a:extLst>
          </p:cNvPr>
          <p:cNvSpPr txBox="1"/>
          <p:nvPr/>
        </p:nvSpPr>
        <p:spPr>
          <a:xfrm>
            <a:off x="4654831" y="3575489"/>
            <a:ext cx="4429419" cy="369332"/>
          </a:xfrm>
          <a:prstGeom prst="rect">
            <a:avLst/>
          </a:prstGeom>
          <a:noFill/>
        </p:spPr>
        <p:txBody>
          <a:bodyPr wrap="none" rtlCol="0">
            <a:spAutoFit/>
          </a:bodyPr>
          <a:lstStyle/>
          <a:p>
            <a:r>
              <a:rPr lang="en-US" altLang="zh-CN" sz="1800" b="0">
                <a:solidFill>
                  <a:schemeClr val="tx1"/>
                </a:solidFill>
              </a:rPr>
              <a:t>The electric field in bpm during beam passby </a:t>
            </a:r>
            <a:endParaRPr lang="zh-CN" altLang="en-US" sz="1800" b="0" dirty="0">
              <a:solidFill>
                <a:schemeClr val="tx1"/>
              </a:solidFill>
            </a:endParaRPr>
          </a:p>
        </p:txBody>
      </p:sp>
      <p:pic>
        <p:nvPicPr>
          <p:cNvPr id="15" name="图片 14">
            <a:extLst>
              <a:ext uri="{FF2B5EF4-FFF2-40B4-BE49-F238E27FC236}">
                <a16:creationId xmlns:a16="http://schemas.microsoft.com/office/drawing/2014/main" id="{6511104D-1B50-416D-BE42-61DFCF126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7034" y="4070422"/>
            <a:ext cx="4555372" cy="2157010"/>
          </a:xfrm>
          <a:prstGeom prst="rect">
            <a:avLst/>
          </a:prstGeom>
          <a:ln w="15875">
            <a:solidFill>
              <a:schemeClr val="tx2">
                <a:lumMod val="60000"/>
                <a:lumOff val="40000"/>
              </a:schemeClr>
            </a:solidFill>
          </a:ln>
        </p:spPr>
      </p:pic>
      <p:sp>
        <p:nvSpPr>
          <p:cNvPr id="16" name="文本框 15">
            <a:extLst>
              <a:ext uri="{FF2B5EF4-FFF2-40B4-BE49-F238E27FC236}">
                <a16:creationId xmlns:a16="http://schemas.microsoft.com/office/drawing/2014/main" id="{06B6E469-04D6-441D-96FF-5D4C9CAFFAF1}"/>
              </a:ext>
            </a:extLst>
          </p:cNvPr>
          <p:cNvSpPr txBox="1"/>
          <p:nvPr/>
        </p:nvSpPr>
        <p:spPr>
          <a:xfrm>
            <a:off x="4770184" y="6216243"/>
            <a:ext cx="4314066" cy="369332"/>
          </a:xfrm>
          <a:prstGeom prst="rect">
            <a:avLst/>
          </a:prstGeom>
          <a:noFill/>
        </p:spPr>
        <p:txBody>
          <a:bodyPr wrap="none" rtlCol="0">
            <a:spAutoFit/>
          </a:bodyPr>
          <a:lstStyle/>
          <a:p>
            <a:r>
              <a:rPr lang="en-US" altLang="zh-CN" sz="1800" b="0">
                <a:solidFill>
                  <a:schemeClr val="tx1"/>
                </a:solidFill>
              </a:rPr>
              <a:t>A high-order mode captured  by feedthrough</a:t>
            </a:r>
            <a:endParaRPr lang="zh-CN" altLang="en-US" sz="1800" b="0" dirty="0">
              <a:solidFill>
                <a:schemeClr val="tx1"/>
              </a:solidFill>
            </a:endParaRPr>
          </a:p>
        </p:txBody>
      </p:sp>
      <p:sp>
        <p:nvSpPr>
          <p:cNvPr id="17" name="灯片编号占位符 16">
            <a:extLst>
              <a:ext uri="{FF2B5EF4-FFF2-40B4-BE49-F238E27FC236}">
                <a16:creationId xmlns:a16="http://schemas.microsoft.com/office/drawing/2014/main" id="{8546589B-573E-40B9-9983-94D0B6369B88}"/>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11</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362673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F380DC8-C9EB-4AB3-B720-C7BD5C5855B9}"/>
              </a:ext>
            </a:extLst>
          </p:cNvPr>
          <p:cNvSpPr>
            <a:spLocks noGrp="1"/>
          </p:cNvSpPr>
          <p:nvPr>
            <p:ph type="title"/>
          </p:nvPr>
        </p:nvSpPr>
        <p:spPr/>
        <p:txBody>
          <a:bodyPr/>
          <a:lstStyle/>
          <a:p>
            <a:r>
              <a:rPr lang="en-US" altLang="zh-CN"/>
              <a:t>Design of feedthrough</a:t>
            </a:r>
            <a:endParaRPr lang="zh-CN" altLang="en-US"/>
          </a:p>
        </p:txBody>
      </p:sp>
      <p:sp>
        <p:nvSpPr>
          <p:cNvPr id="6" name="文本框 5">
            <a:extLst>
              <a:ext uri="{FF2B5EF4-FFF2-40B4-BE49-F238E27FC236}">
                <a16:creationId xmlns:a16="http://schemas.microsoft.com/office/drawing/2014/main" id="{4CAF06A9-195C-4A21-9C34-911FAA6E2524}"/>
              </a:ext>
            </a:extLst>
          </p:cNvPr>
          <p:cNvSpPr txBox="1"/>
          <p:nvPr/>
        </p:nvSpPr>
        <p:spPr>
          <a:xfrm>
            <a:off x="500034" y="1063769"/>
            <a:ext cx="7639207" cy="2000548"/>
          </a:xfrm>
          <a:prstGeom prst="rect">
            <a:avLst/>
          </a:prstGeom>
          <a:noFill/>
        </p:spPr>
        <p:txBody>
          <a:bodyPr wrap="none" rtlCol="0">
            <a:spAutoFit/>
          </a:bodyPr>
          <a:lstStyle/>
          <a:p>
            <a:pPr marL="457200" indent="-457200" algn="l">
              <a:buAutoNum type="arabicPeriod"/>
            </a:pPr>
            <a:r>
              <a:rPr lang="en-US" altLang="zh-CN" sz="2000" b="0">
                <a:solidFill>
                  <a:schemeClr val="tx1"/>
                </a:solidFill>
              </a:rPr>
              <a:t>Reduce the volume of the gap and the sealing material</a:t>
            </a:r>
          </a:p>
          <a:p>
            <a:pPr marL="457200" indent="-457200" algn="l">
              <a:buAutoNum type="arabicPeriod"/>
            </a:pPr>
            <a:r>
              <a:rPr lang="en-US" altLang="zh-CN" sz="2000" b="0">
                <a:solidFill>
                  <a:schemeClr val="tx1"/>
                </a:solidFill>
              </a:rPr>
              <a:t> A lower dielectric sealing material,</a:t>
            </a:r>
            <a:r>
              <a:rPr lang="zh-CN" altLang="en-US" sz="2000" b="0">
                <a:solidFill>
                  <a:schemeClr val="tx1"/>
                </a:solidFill>
              </a:rPr>
              <a:t> </a:t>
            </a:r>
            <a:r>
              <a:rPr lang="en-US" altLang="zh-CN" sz="2000" b="0">
                <a:solidFill>
                  <a:schemeClr val="tx1"/>
                </a:solidFill>
              </a:rPr>
              <a:t> glass instead of ceramics</a:t>
            </a:r>
          </a:p>
          <a:p>
            <a:pPr marL="457200" indent="-457200" algn="l">
              <a:buAutoNum type="arabicPeriod"/>
            </a:pPr>
            <a:r>
              <a:rPr lang="en-US" altLang="zh-CN" sz="2000" b="0">
                <a:solidFill>
                  <a:schemeClr val="tx1"/>
                </a:solidFill>
              </a:rPr>
              <a:t> A asymmetric structure</a:t>
            </a:r>
          </a:p>
          <a:p>
            <a:pPr marL="457200" indent="-457200" algn="l">
              <a:buAutoNum type="arabicPeriod"/>
            </a:pPr>
            <a:r>
              <a:rPr lang="en-US" altLang="zh-CN" sz="2000" b="0">
                <a:solidFill>
                  <a:schemeClr val="tx1"/>
                </a:solidFill>
              </a:rPr>
              <a:t>Transmission structure optimization, a bigger coupling a smaller Q</a:t>
            </a:r>
            <a:r>
              <a:rPr lang="en-US" altLang="zh-CN" sz="2000" b="0" baseline="-25000">
                <a:solidFill>
                  <a:schemeClr val="tx1"/>
                </a:solidFill>
              </a:rPr>
              <a:t>ext</a:t>
            </a:r>
          </a:p>
          <a:p>
            <a:pPr marL="457200" indent="-457200" algn="l">
              <a:buAutoNum type="arabicPeriod"/>
            </a:pPr>
            <a:r>
              <a:rPr lang="en-US" altLang="zh-CN" sz="2000" b="0">
                <a:solidFill>
                  <a:schemeClr val="tx1"/>
                </a:solidFill>
              </a:rPr>
              <a:t>Special structure  …</a:t>
            </a:r>
          </a:p>
          <a:p>
            <a:pPr algn="l"/>
            <a:endParaRPr lang="zh-CN" altLang="en-US" sz="2400" dirty="0">
              <a:solidFill>
                <a:srgbClr val="3333FF"/>
              </a:solidFill>
            </a:endParaRPr>
          </a:p>
        </p:txBody>
      </p:sp>
      <p:pic>
        <p:nvPicPr>
          <p:cNvPr id="8" name="图片 7">
            <a:extLst>
              <a:ext uri="{FF2B5EF4-FFF2-40B4-BE49-F238E27FC236}">
                <a16:creationId xmlns:a16="http://schemas.microsoft.com/office/drawing/2014/main" id="{1FB9C9B8-6E14-4519-AAA8-4F52DE718BA9}"/>
              </a:ext>
            </a:extLst>
          </p:cNvPr>
          <p:cNvPicPr>
            <a:picLocks noChangeAspect="1"/>
          </p:cNvPicPr>
          <p:nvPr/>
        </p:nvPicPr>
        <p:blipFill>
          <a:blip r:embed="rId2"/>
          <a:stretch>
            <a:fillRect/>
          </a:stretch>
        </p:blipFill>
        <p:spPr>
          <a:xfrm>
            <a:off x="708707" y="2708920"/>
            <a:ext cx="3844395" cy="3672408"/>
          </a:xfrm>
          <a:prstGeom prst="rect">
            <a:avLst/>
          </a:prstGeom>
          <a:noFill/>
          <a:ln w="12700">
            <a:solidFill>
              <a:schemeClr val="tx2">
                <a:lumMod val="60000"/>
                <a:lumOff val="40000"/>
              </a:schemeClr>
            </a:solidFill>
          </a:ln>
        </p:spPr>
      </p:pic>
      <p:sp>
        <p:nvSpPr>
          <p:cNvPr id="11" name="文本框 10">
            <a:extLst>
              <a:ext uri="{FF2B5EF4-FFF2-40B4-BE49-F238E27FC236}">
                <a16:creationId xmlns:a16="http://schemas.microsoft.com/office/drawing/2014/main" id="{E63AB522-70BB-4243-BDDF-F09F237BC236}"/>
              </a:ext>
            </a:extLst>
          </p:cNvPr>
          <p:cNvSpPr txBox="1"/>
          <p:nvPr/>
        </p:nvSpPr>
        <p:spPr>
          <a:xfrm>
            <a:off x="1356669" y="2945272"/>
            <a:ext cx="338555" cy="461665"/>
          </a:xfrm>
          <a:prstGeom prst="rect">
            <a:avLst/>
          </a:prstGeom>
          <a:noFill/>
        </p:spPr>
        <p:txBody>
          <a:bodyPr wrap="none" rtlCol="0">
            <a:spAutoFit/>
          </a:bodyPr>
          <a:lstStyle/>
          <a:p>
            <a:r>
              <a:rPr lang="en-US" altLang="zh-CN" sz="2400">
                <a:solidFill>
                  <a:srgbClr val="3333FF"/>
                </a:solidFill>
              </a:rPr>
              <a:t>1</a:t>
            </a:r>
            <a:endParaRPr lang="zh-CN" altLang="en-US" sz="2400" dirty="0">
              <a:solidFill>
                <a:srgbClr val="3333FF"/>
              </a:solidFill>
            </a:endParaRPr>
          </a:p>
        </p:txBody>
      </p:sp>
      <p:pic>
        <p:nvPicPr>
          <p:cNvPr id="17" name="图片 16">
            <a:extLst>
              <a:ext uri="{FF2B5EF4-FFF2-40B4-BE49-F238E27FC236}">
                <a16:creationId xmlns:a16="http://schemas.microsoft.com/office/drawing/2014/main" id="{27B36723-DE90-44AF-B433-0C5F0E0DAC1A}"/>
              </a:ext>
            </a:extLst>
          </p:cNvPr>
          <p:cNvPicPr>
            <a:picLocks noChangeAspect="1"/>
          </p:cNvPicPr>
          <p:nvPr/>
        </p:nvPicPr>
        <p:blipFill>
          <a:blip r:embed="rId3"/>
          <a:stretch>
            <a:fillRect/>
          </a:stretch>
        </p:blipFill>
        <p:spPr>
          <a:xfrm>
            <a:off x="5101560" y="2679209"/>
            <a:ext cx="3376330" cy="929606"/>
          </a:xfrm>
          <a:prstGeom prst="rect">
            <a:avLst/>
          </a:prstGeom>
          <a:ln w="15875">
            <a:solidFill>
              <a:schemeClr val="tx2">
                <a:lumMod val="60000"/>
                <a:lumOff val="40000"/>
              </a:schemeClr>
            </a:solidFill>
          </a:ln>
        </p:spPr>
      </p:pic>
      <p:sp>
        <p:nvSpPr>
          <p:cNvPr id="18" name="文本框 17">
            <a:extLst>
              <a:ext uri="{FF2B5EF4-FFF2-40B4-BE49-F238E27FC236}">
                <a16:creationId xmlns:a16="http://schemas.microsoft.com/office/drawing/2014/main" id="{083FA109-9B49-4467-A57F-D5550F8DFF95}"/>
              </a:ext>
            </a:extLst>
          </p:cNvPr>
          <p:cNvSpPr txBox="1"/>
          <p:nvPr/>
        </p:nvSpPr>
        <p:spPr>
          <a:xfrm>
            <a:off x="5101560" y="2614684"/>
            <a:ext cx="338555" cy="461665"/>
          </a:xfrm>
          <a:prstGeom prst="rect">
            <a:avLst/>
          </a:prstGeom>
          <a:noFill/>
        </p:spPr>
        <p:txBody>
          <a:bodyPr wrap="none" rtlCol="0">
            <a:spAutoFit/>
          </a:bodyPr>
          <a:lstStyle/>
          <a:p>
            <a:r>
              <a:rPr lang="en-US" altLang="zh-CN" sz="2400">
                <a:solidFill>
                  <a:srgbClr val="3333FF"/>
                </a:solidFill>
              </a:rPr>
              <a:t>2</a:t>
            </a:r>
            <a:endParaRPr lang="zh-CN" altLang="en-US" sz="2400" dirty="0">
              <a:solidFill>
                <a:srgbClr val="3333FF"/>
              </a:solidFill>
            </a:endParaRPr>
          </a:p>
        </p:txBody>
      </p:sp>
      <p:sp>
        <p:nvSpPr>
          <p:cNvPr id="19" name="文本框 18">
            <a:extLst>
              <a:ext uri="{FF2B5EF4-FFF2-40B4-BE49-F238E27FC236}">
                <a16:creationId xmlns:a16="http://schemas.microsoft.com/office/drawing/2014/main" id="{D7C706F9-FC78-4D31-9479-6E20C3A8A7DD}"/>
              </a:ext>
            </a:extLst>
          </p:cNvPr>
          <p:cNvSpPr txBox="1"/>
          <p:nvPr/>
        </p:nvSpPr>
        <p:spPr>
          <a:xfrm>
            <a:off x="4891656" y="3898290"/>
            <a:ext cx="4037581" cy="2246769"/>
          </a:xfrm>
          <a:prstGeom prst="rect">
            <a:avLst/>
          </a:prstGeom>
          <a:noFill/>
        </p:spPr>
        <p:txBody>
          <a:bodyPr wrap="square" rtlCol="0">
            <a:spAutoFit/>
          </a:bodyPr>
          <a:lstStyle/>
          <a:p>
            <a:pPr algn="just"/>
            <a:r>
              <a:rPr lang="en-US" altLang="zh-CN" sz="2000" b="0">
                <a:solidFill>
                  <a:schemeClr val="tx1"/>
                </a:solidFill>
                <a:cs typeface="Times New Roman" panose="02020603050405020304" pitchFamily="18" charset="0"/>
              </a:rPr>
              <a:t> f </a:t>
            </a:r>
            <a:r>
              <a:rPr lang="zh-CN" altLang="en-US" sz="2000" b="0">
                <a:solidFill>
                  <a:schemeClr val="tx1"/>
                </a:solidFill>
                <a:cs typeface="Times New Roman" panose="02020603050405020304" pitchFamily="18" charset="0"/>
              </a:rPr>
              <a:t>∝</a:t>
            </a:r>
            <a:r>
              <a:rPr lang="en-US" altLang="zh-CN" sz="2000" b="0">
                <a:solidFill>
                  <a:schemeClr val="tx1"/>
                </a:solidFill>
                <a:cs typeface="Times New Roman" panose="02020603050405020304" pitchFamily="18" charset="0"/>
              </a:rPr>
              <a:t>1/(</a:t>
            </a:r>
            <a:r>
              <a:rPr lang="el-GR" altLang="zh-CN" sz="2000" b="0">
                <a:solidFill>
                  <a:schemeClr val="tx1"/>
                </a:solidFill>
                <a:cs typeface="Times New Roman" panose="02020603050405020304" pitchFamily="18" charset="0"/>
              </a:rPr>
              <a:t>ε</a:t>
            </a:r>
            <a:r>
              <a:rPr lang="en-US" altLang="zh-CN" sz="2000" b="0" baseline="-25000">
                <a:solidFill>
                  <a:schemeClr val="tx1"/>
                </a:solidFill>
                <a:cs typeface="Times New Roman" panose="02020603050405020304" pitchFamily="18" charset="0"/>
              </a:rPr>
              <a:t>r</a:t>
            </a:r>
            <a:r>
              <a:rPr lang="en-US" altLang="zh-CN" sz="2000" b="0">
                <a:solidFill>
                  <a:schemeClr val="tx1"/>
                </a:solidFill>
                <a:cs typeface="Times New Roman" panose="02020603050405020304" pitchFamily="18" charset="0"/>
              </a:rPr>
              <a:t>)</a:t>
            </a:r>
            <a:r>
              <a:rPr lang="en-US" altLang="zh-CN" sz="2000" b="0" baseline="30000">
                <a:solidFill>
                  <a:schemeClr val="tx1"/>
                </a:solidFill>
                <a:cs typeface="Times New Roman" panose="02020603050405020304" pitchFamily="18" charset="0"/>
              </a:rPr>
              <a:t>0.5</a:t>
            </a:r>
            <a:r>
              <a:rPr lang="zh-CN" altLang="en-US" sz="2000" b="0">
                <a:solidFill>
                  <a:schemeClr val="tx1"/>
                </a:solidFill>
                <a:cs typeface="Times New Roman" panose="02020603050405020304" pitchFamily="18" charset="0"/>
              </a:rPr>
              <a:t>，</a:t>
            </a:r>
            <a:r>
              <a:rPr lang="en-US" altLang="zh-CN" sz="2000" b="0">
                <a:solidFill>
                  <a:schemeClr val="tx1"/>
                </a:solidFill>
                <a:cs typeface="Times New Roman" panose="02020603050405020304" pitchFamily="18" charset="0"/>
              </a:rPr>
              <a:t>ceramics: 9.5 glass:</a:t>
            </a:r>
            <a:r>
              <a:rPr lang="zh-CN" altLang="en-US" sz="2000" b="0">
                <a:solidFill>
                  <a:schemeClr val="tx1"/>
                </a:solidFill>
                <a:cs typeface="Times New Roman" panose="02020603050405020304" pitchFamily="18" charset="0"/>
              </a:rPr>
              <a:t> </a:t>
            </a:r>
            <a:r>
              <a:rPr lang="en-US" altLang="zh-CN" sz="2000" b="0">
                <a:solidFill>
                  <a:schemeClr val="tx1"/>
                </a:solidFill>
                <a:cs typeface="Times New Roman" panose="02020603050405020304" pitchFamily="18" charset="0"/>
              </a:rPr>
              <a:t>3~5.</a:t>
            </a:r>
          </a:p>
          <a:p>
            <a:pPr algn="just"/>
            <a:r>
              <a:rPr lang="en-US" altLang="zh-CN" sz="2000" b="0">
                <a:solidFill>
                  <a:srgbClr val="FF0000"/>
                </a:solidFill>
                <a:cs typeface="Times New Roman" panose="02020603050405020304" pitchFamily="18" charset="0"/>
              </a:rPr>
              <a:t>Three main parameters for BPM</a:t>
            </a:r>
          </a:p>
          <a:p>
            <a:pPr algn="just"/>
            <a:r>
              <a:rPr lang="en-US" altLang="zh-CN" sz="2000" b="0">
                <a:solidFill>
                  <a:schemeClr val="tx1"/>
                </a:solidFill>
                <a:cs typeface="Times New Roman" panose="02020603050405020304" pitchFamily="18" charset="0"/>
              </a:rPr>
              <a:t>Radius and height of button </a:t>
            </a:r>
            <a:r>
              <a:rPr lang="en-US" altLang="zh-CN" sz="2000">
                <a:solidFill>
                  <a:srgbClr val="FF0000"/>
                </a:solidFill>
                <a:cs typeface="Times New Roman" panose="02020603050405020304" pitchFamily="18" charset="0"/>
              </a:rPr>
              <a:t>rb</a:t>
            </a:r>
            <a:r>
              <a:rPr lang="zh-CN" altLang="en-US" sz="2000">
                <a:solidFill>
                  <a:srgbClr val="FF0000"/>
                </a:solidFill>
                <a:cs typeface="Times New Roman" panose="02020603050405020304" pitchFamily="18" charset="0"/>
              </a:rPr>
              <a:t>，</a:t>
            </a:r>
            <a:r>
              <a:rPr lang="en-US" altLang="zh-CN" sz="2000">
                <a:solidFill>
                  <a:srgbClr val="FF0000"/>
                </a:solidFill>
                <a:cs typeface="Times New Roman" panose="02020603050405020304" pitchFamily="18" charset="0"/>
              </a:rPr>
              <a:t>tb</a:t>
            </a:r>
            <a:r>
              <a:rPr lang="zh-CN" altLang="en-US" sz="2000" b="0">
                <a:solidFill>
                  <a:srgbClr val="FF0000"/>
                </a:solidFill>
                <a:cs typeface="Times New Roman" panose="02020603050405020304" pitchFamily="18" charset="0"/>
              </a:rPr>
              <a:t>，</a:t>
            </a:r>
            <a:r>
              <a:rPr lang="en-US" altLang="zh-CN" sz="2000" b="0">
                <a:solidFill>
                  <a:schemeClr val="tx1"/>
                </a:solidFill>
                <a:cs typeface="Times New Roman" panose="02020603050405020304" pitchFamily="18" charset="0"/>
              </a:rPr>
              <a:t>gap </a:t>
            </a:r>
            <a:r>
              <a:rPr lang="en-US" altLang="zh-CN" sz="2000">
                <a:solidFill>
                  <a:srgbClr val="FF0000"/>
                </a:solidFill>
                <a:cs typeface="Times New Roman" panose="02020603050405020304" pitchFamily="18" charset="0"/>
              </a:rPr>
              <a:t>gb</a:t>
            </a:r>
            <a:r>
              <a:rPr lang="zh-CN" altLang="en-US" sz="2000" b="0">
                <a:solidFill>
                  <a:schemeClr val="tx1"/>
                </a:solidFill>
                <a:cs typeface="Times New Roman" panose="02020603050405020304" pitchFamily="18" charset="0"/>
              </a:rPr>
              <a:t>，</a:t>
            </a:r>
            <a:r>
              <a:rPr lang="en-US" altLang="zh-CN" sz="2000" b="0">
                <a:solidFill>
                  <a:schemeClr val="tx1"/>
                </a:solidFill>
                <a:cs typeface="Times New Roman" panose="02020603050405020304" pitchFamily="18" charset="0"/>
              </a:rPr>
              <a:t>a set of typical parameter (rb=3mm, gb=0.25mm,</a:t>
            </a:r>
            <a:r>
              <a:rPr lang="zh-CN" altLang="en-US" sz="2000" b="0">
                <a:solidFill>
                  <a:schemeClr val="tx1"/>
                </a:solidFill>
                <a:cs typeface="Times New Roman" panose="02020603050405020304" pitchFamily="18" charset="0"/>
              </a:rPr>
              <a:t> </a:t>
            </a:r>
            <a:r>
              <a:rPr lang="en-US" altLang="zh-CN" sz="2000" b="0">
                <a:solidFill>
                  <a:schemeClr val="tx1"/>
                </a:solidFill>
                <a:cs typeface="Times New Roman" panose="02020603050405020304" pitchFamily="18" charset="0"/>
              </a:rPr>
              <a:t>tb=3 mm)</a:t>
            </a:r>
            <a:r>
              <a:rPr lang="zh-CN" altLang="en-US" sz="2000" b="0">
                <a:solidFill>
                  <a:schemeClr val="tx1"/>
                </a:solidFill>
                <a:cs typeface="Times New Roman" panose="02020603050405020304" pitchFamily="18" charset="0"/>
              </a:rPr>
              <a:t>，</a:t>
            </a:r>
            <a:r>
              <a:rPr lang="en-US" altLang="zh-CN" sz="2000" b="0">
                <a:solidFill>
                  <a:schemeClr val="tx1"/>
                </a:solidFill>
                <a:cs typeface="Times New Roman" panose="02020603050405020304" pitchFamily="18" charset="0"/>
              </a:rPr>
              <a:t>f</a:t>
            </a:r>
            <a:r>
              <a:rPr lang="en-US" altLang="zh-CN" sz="2000" b="0" baseline="-25000">
                <a:solidFill>
                  <a:schemeClr val="tx1"/>
                </a:solidFill>
                <a:cs typeface="Times New Roman" panose="02020603050405020304" pitchFamily="18" charset="0"/>
              </a:rPr>
              <a:t>H110 </a:t>
            </a:r>
            <a:r>
              <a:rPr lang="en-US" altLang="zh-CN" sz="2000" b="0">
                <a:solidFill>
                  <a:schemeClr val="tx1"/>
                </a:solidFill>
                <a:cs typeface="Times New Roman" panose="02020603050405020304" pitchFamily="18" charset="0"/>
              </a:rPr>
              <a:t>: 5.1 GHz,</a:t>
            </a:r>
            <a:r>
              <a:rPr lang="zh-CN" altLang="en-US" sz="2000" b="0">
                <a:solidFill>
                  <a:schemeClr val="tx1"/>
                </a:solidFill>
                <a:cs typeface="Times New Roman" panose="02020603050405020304" pitchFamily="18" charset="0"/>
              </a:rPr>
              <a:t> </a:t>
            </a:r>
            <a:r>
              <a:rPr lang="en-US" altLang="zh-CN" sz="2000" b="0">
                <a:solidFill>
                  <a:schemeClr val="tx1"/>
                </a:solidFill>
                <a:cs typeface="Times New Roman" panose="02020603050405020304" pitchFamily="18" charset="0"/>
              </a:rPr>
              <a:t>7.6 GHz</a:t>
            </a:r>
            <a:endParaRPr lang="zh-CN" altLang="en-US" sz="2000" b="0" dirty="0">
              <a:solidFill>
                <a:schemeClr val="tx1"/>
              </a:solidFill>
              <a:cs typeface="Times New Roman" panose="02020603050405020304" pitchFamily="18" charset="0"/>
            </a:endParaRPr>
          </a:p>
        </p:txBody>
      </p:sp>
      <p:sp>
        <p:nvSpPr>
          <p:cNvPr id="20" name="文本框 19">
            <a:extLst>
              <a:ext uri="{FF2B5EF4-FFF2-40B4-BE49-F238E27FC236}">
                <a16:creationId xmlns:a16="http://schemas.microsoft.com/office/drawing/2014/main" id="{73DD8A40-6CE0-4AAF-84E8-BB4D9046F5C7}"/>
              </a:ext>
            </a:extLst>
          </p:cNvPr>
          <p:cNvSpPr txBox="1"/>
          <p:nvPr/>
        </p:nvSpPr>
        <p:spPr>
          <a:xfrm>
            <a:off x="4739468" y="3886258"/>
            <a:ext cx="304376" cy="461665"/>
          </a:xfrm>
          <a:prstGeom prst="rect">
            <a:avLst/>
          </a:prstGeom>
          <a:noFill/>
        </p:spPr>
        <p:txBody>
          <a:bodyPr wrap="square" rtlCol="0">
            <a:spAutoFit/>
          </a:bodyPr>
          <a:lstStyle/>
          <a:p>
            <a:r>
              <a:rPr lang="en-US" altLang="zh-CN" sz="2400">
                <a:solidFill>
                  <a:srgbClr val="3333FF"/>
                </a:solidFill>
              </a:rPr>
              <a:t>2</a:t>
            </a:r>
            <a:endParaRPr lang="zh-CN" altLang="en-US" sz="2400" dirty="0">
              <a:solidFill>
                <a:srgbClr val="3333FF"/>
              </a:solidFill>
            </a:endParaRPr>
          </a:p>
        </p:txBody>
      </p:sp>
      <p:sp>
        <p:nvSpPr>
          <p:cNvPr id="21" name="灯片编号占位符 20">
            <a:extLst>
              <a:ext uri="{FF2B5EF4-FFF2-40B4-BE49-F238E27FC236}">
                <a16:creationId xmlns:a16="http://schemas.microsoft.com/office/drawing/2014/main" id="{D37E66B3-709A-46E4-90BC-B3000F0851F0}"/>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12</a:t>
            </a:fld>
            <a:r>
              <a:rPr lang="en-US" altLang="zh-CN">
                <a:ea typeface="宋体"/>
                <a:cs typeface="Times New Roman" panose="02020603050405020304" pitchFamily="18" charset="0"/>
              </a:rPr>
              <a:t>/24</a:t>
            </a:r>
            <a:endParaRPr lang="zh-CN" altLang="en-US" dirty="0">
              <a:latin typeface="Calibri"/>
              <a:ea typeface="宋体"/>
            </a:endParaRPr>
          </a:p>
        </p:txBody>
      </p:sp>
      <p:sp>
        <p:nvSpPr>
          <p:cNvPr id="22" name="文本框 21">
            <a:extLst>
              <a:ext uri="{FF2B5EF4-FFF2-40B4-BE49-F238E27FC236}">
                <a16:creationId xmlns:a16="http://schemas.microsoft.com/office/drawing/2014/main" id="{0154162C-E228-4752-88B6-5F660E1BD573}"/>
              </a:ext>
            </a:extLst>
          </p:cNvPr>
          <p:cNvSpPr txBox="1"/>
          <p:nvPr/>
        </p:nvSpPr>
        <p:spPr>
          <a:xfrm>
            <a:off x="1031267" y="6251833"/>
            <a:ext cx="3730508" cy="338554"/>
          </a:xfrm>
          <a:prstGeom prst="rect">
            <a:avLst/>
          </a:prstGeom>
          <a:noFill/>
        </p:spPr>
        <p:txBody>
          <a:bodyPr wrap="none" rtlCol="0">
            <a:spAutoFit/>
          </a:bodyPr>
          <a:lstStyle/>
          <a:p>
            <a:r>
              <a:rPr lang="en-US" altLang="zh-CN" sz="1600" b="0">
                <a:solidFill>
                  <a:schemeClr val="tx1"/>
                </a:solidFill>
              </a:rPr>
              <a:t>Smaller the better (Mechanical processing)</a:t>
            </a:r>
            <a:endParaRPr lang="zh-CN" altLang="en-US" sz="1600" b="0" dirty="0">
              <a:solidFill>
                <a:schemeClr val="tx1"/>
              </a:solidFill>
            </a:endParaRPr>
          </a:p>
        </p:txBody>
      </p:sp>
    </p:spTree>
    <p:extLst>
      <p:ext uri="{BB962C8B-B14F-4D97-AF65-F5344CB8AC3E}">
        <p14:creationId xmlns:p14="http://schemas.microsoft.com/office/powerpoint/2010/main" val="43983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B3B2C82-C8E5-4FDD-8DC4-15E658EDEA3A}"/>
              </a:ext>
            </a:extLst>
          </p:cNvPr>
          <p:cNvSpPr>
            <a:spLocks noGrp="1"/>
          </p:cNvSpPr>
          <p:nvPr>
            <p:ph type="title"/>
          </p:nvPr>
        </p:nvSpPr>
        <p:spPr/>
        <p:txBody>
          <a:bodyPr/>
          <a:lstStyle/>
          <a:p>
            <a:r>
              <a:rPr lang="en-US" altLang="zh-CN"/>
              <a:t>Design of feedthrough</a:t>
            </a:r>
            <a:endParaRPr lang="zh-CN" altLang="en-US"/>
          </a:p>
        </p:txBody>
      </p:sp>
      <p:pic>
        <p:nvPicPr>
          <p:cNvPr id="5" name="图片 4">
            <a:extLst>
              <a:ext uri="{FF2B5EF4-FFF2-40B4-BE49-F238E27FC236}">
                <a16:creationId xmlns:a16="http://schemas.microsoft.com/office/drawing/2014/main" id="{B7842BBF-9092-4AFE-B7A7-E3CA9C12B17C}"/>
              </a:ext>
            </a:extLst>
          </p:cNvPr>
          <p:cNvPicPr>
            <a:picLocks noChangeAspect="1"/>
          </p:cNvPicPr>
          <p:nvPr/>
        </p:nvPicPr>
        <p:blipFill>
          <a:blip r:embed="rId2"/>
          <a:stretch>
            <a:fillRect/>
          </a:stretch>
        </p:blipFill>
        <p:spPr>
          <a:xfrm>
            <a:off x="4218562" y="1124744"/>
            <a:ext cx="4320530" cy="3020985"/>
          </a:xfrm>
          <a:prstGeom prst="rect">
            <a:avLst/>
          </a:prstGeom>
          <a:ln w="15875">
            <a:solidFill>
              <a:schemeClr val="tx2">
                <a:lumMod val="60000"/>
                <a:lumOff val="40000"/>
              </a:schemeClr>
            </a:solidFill>
          </a:ln>
        </p:spPr>
      </p:pic>
      <p:pic>
        <p:nvPicPr>
          <p:cNvPr id="9" name="图片 8">
            <a:extLst>
              <a:ext uri="{FF2B5EF4-FFF2-40B4-BE49-F238E27FC236}">
                <a16:creationId xmlns:a16="http://schemas.microsoft.com/office/drawing/2014/main" id="{15BFC503-E4D5-41D7-A860-558FEEE85963}"/>
              </a:ext>
            </a:extLst>
          </p:cNvPr>
          <p:cNvPicPr>
            <a:picLocks noChangeAspect="1"/>
          </p:cNvPicPr>
          <p:nvPr/>
        </p:nvPicPr>
        <p:blipFill>
          <a:blip r:embed="rId3"/>
          <a:stretch>
            <a:fillRect/>
          </a:stretch>
        </p:blipFill>
        <p:spPr>
          <a:xfrm>
            <a:off x="533943" y="1124744"/>
            <a:ext cx="3599734" cy="3020985"/>
          </a:xfrm>
          <a:prstGeom prst="rect">
            <a:avLst/>
          </a:prstGeom>
          <a:ln w="15875">
            <a:solidFill>
              <a:schemeClr val="tx2">
                <a:lumMod val="60000"/>
                <a:lumOff val="40000"/>
              </a:schemeClr>
            </a:solidFill>
          </a:ln>
        </p:spPr>
      </p:pic>
      <p:sp>
        <p:nvSpPr>
          <p:cNvPr id="10" name="文本框 9">
            <a:extLst>
              <a:ext uri="{FF2B5EF4-FFF2-40B4-BE49-F238E27FC236}">
                <a16:creationId xmlns:a16="http://schemas.microsoft.com/office/drawing/2014/main" id="{7698299E-3014-437E-8CE4-AFD28492B791}"/>
              </a:ext>
            </a:extLst>
          </p:cNvPr>
          <p:cNvSpPr txBox="1"/>
          <p:nvPr/>
        </p:nvSpPr>
        <p:spPr>
          <a:xfrm>
            <a:off x="633598" y="1144896"/>
            <a:ext cx="338555" cy="461665"/>
          </a:xfrm>
          <a:prstGeom prst="rect">
            <a:avLst/>
          </a:prstGeom>
          <a:noFill/>
        </p:spPr>
        <p:txBody>
          <a:bodyPr wrap="none" rtlCol="0">
            <a:spAutoFit/>
          </a:bodyPr>
          <a:lstStyle/>
          <a:p>
            <a:r>
              <a:rPr lang="en-US" altLang="zh-CN" sz="2400">
                <a:solidFill>
                  <a:srgbClr val="3333FF"/>
                </a:solidFill>
              </a:rPr>
              <a:t>3</a:t>
            </a:r>
            <a:endParaRPr lang="zh-CN" altLang="en-US" sz="2400" dirty="0">
              <a:solidFill>
                <a:srgbClr val="3333FF"/>
              </a:solidFill>
            </a:endParaRPr>
          </a:p>
        </p:txBody>
      </p:sp>
      <p:sp>
        <p:nvSpPr>
          <p:cNvPr id="11" name="文本框 10">
            <a:extLst>
              <a:ext uri="{FF2B5EF4-FFF2-40B4-BE49-F238E27FC236}">
                <a16:creationId xmlns:a16="http://schemas.microsoft.com/office/drawing/2014/main" id="{E0C8F1EA-59A5-4AF8-A4D8-101F38DBB78E}"/>
              </a:ext>
            </a:extLst>
          </p:cNvPr>
          <p:cNvSpPr txBox="1"/>
          <p:nvPr/>
        </p:nvSpPr>
        <p:spPr>
          <a:xfrm>
            <a:off x="4233445" y="1144896"/>
            <a:ext cx="338555" cy="461665"/>
          </a:xfrm>
          <a:prstGeom prst="rect">
            <a:avLst/>
          </a:prstGeom>
          <a:noFill/>
        </p:spPr>
        <p:txBody>
          <a:bodyPr wrap="none" rtlCol="0">
            <a:spAutoFit/>
          </a:bodyPr>
          <a:lstStyle/>
          <a:p>
            <a:r>
              <a:rPr lang="en-US" altLang="zh-CN" sz="2400">
                <a:solidFill>
                  <a:srgbClr val="3333FF"/>
                </a:solidFill>
              </a:rPr>
              <a:t>3</a:t>
            </a:r>
            <a:endParaRPr lang="zh-CN" altLang="en-US" sz="2400" dirty="0">
              <a:solidFill>
                <a:srgbClr val="3333FF"/>
              </a:solidFill>
            </a:endParaRPr>
          </a:p>
        </p:txBody>
      </p:sp>
      <p:cxnSp>
        <p:nvCxnSpPr>
          <p:cNvPr id="13" name="直接箭头连接符 12">
            <a:extLst>
              <a:ext uri="{FF2B5EF4-FFF2-40B4-BE49-F238E27FC236}">
                <a16:creationId xmlns:a16="http://schemas.microsoft.com/office/drawing/2014/main" id="{CA8D739B-8A80-4B4D-AC84-BC764F8F379B}"/>
              </a:ext>
            </a:extLst>
          </p:cNvPr>
          <p:cNvCxnSpPr>
            <a:cxnSpLocks/>
          </p:cNvCxnSpPr>
          <p:nvPr/>
        </p:nvCxnSpPr>
        <p:spPr>
          <a:xfrm>
            <a:off x="2375217" y="3861048"/>
            <a:ext cx="1080120" cy="0"/>
          </a:xfrm>
          <a:prstGeom prst="straightConnector1">
            <a:avLst/>
          </a:prstGeom>
          <a:ln w="28575">
            <a:solidFill>
              <a:srgbClr val="C0000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5FF67CE5-DCB2-45C2-8FC0-116BAB98F802}"/>
              </a:ext>
            </a:extLst>
          </p:cNvPr>
          <p:cNvCxnSpPr>
            <a:cxnSpLocks/>
          </p:cNvCxnSpPr>
          <p:nvPr/>
        </p:nvCxnSpPr>
        <p:spPr>
          <a:xfrm>
            <a:off x="2291224" y="1116355"/>
            <a:ext cx="0" cy="3020985"/>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3DEFAB2E-782A-43D8-BC21-88E2DE691ECC}"/>
              </a:ext>
            </a:extLst>
          </p:cNvPr>
          <p:cNvSpPr txBox="1"/>
          <p:nvPr/>
        </p:nvSpPr>
        <p:spPr>
          <a:xfrm>
            <a:off x="2392888" y="3198167"/>
            <a:ext cx="902812" cy="461665"/>
          </a:xfrm>
          <a:prstGeom prst="rect">
            <a:avLst/>
          </a:prstGeom>
          <a:noFill/>
        </p:spPr>
        <p:txBody>
          <a:bodyPr wrap="none" rtlCol="0">
            <a:spAutoFit/>
          </a:bodyPr>
          <a:lstStyle/>
          <a:p>
            <a:r>
              <a:rPr lang="en-US" altLang="zh-CN" sz="2400">
                <a:solidFill>
                  <a:srgbClr val="C00000"/>
                </a:solidFill>
              </a:rPr>
              <a:t>offset</a:t>
            </a:r>
            <a:endParaRPr lang="zh-CN" altLang="en-US" sz="2400" dirty="0">
              <a:solidFill>
                <a:srgbClr val="C00000"/>
              </a:solidFill>
            </a:endParaRPr>
          </a:p>
        </p:txBody>
      </p:sp>
      <p:sp>
        <p:nvSpPr>
          <p:cNvPr id="22" name="文本框 21">
            <a:extLst>
              <a:ext uri="{FF2B5EF4-FFF2-40B4-BE49-F238E27FC236}">
                <a16:creationId xmlns:a16="http://schemas.microsoft.com/office/drawing/2014/main" id="{21418CD5-660F-4FCB-AA6C-C8E3C3FED036}"/>
              </a:ext>
            </a:extLst>
          </p:cNvPr>
          <p:cNvSpPr txBox="1"/>
          <p:nvPr/>
        </p:nvSpPr>
        <p:spPr>
          <a:xfrm>
            <a:off x="7044308" y="4238241"/>
            <a:ext cx="338555" cy="461665"/>
          </a:xfrm>
          <a:prstGeom prst="rect">
            <a:avLst/>
          </a:prstGeom>
          <a:noFill/>
        </p:spPr>
        <p:txBody>
          <a:bodyPr wrap="none" rtlCol="0">
            <a:spAutoFit/>
          </a:bodyPr>
          <a:lstStyle/>
          <a:p>
            <a:r>
              <a:rPr lang="en-US" altLang="zh-CN" sz="2400">
                <a:solidFill>
                  <a:srgbClr val="3333FF"/>
                </a:solidFill>
              </a:rPr>
              <a:t>5</a:t>
            </a:r>
            <a:endParaRPr lang="zh-CN" altLang="en-US" sz="2400" dirty="0">
              <a:solidFill>
                <a:srgbClr val="3333FF"/>
              </a:solidFill>
            </a:endParaRPr>
          </a:p>
        </p:txBody>
      </p:sp>
      <p:pic>
        <p:nvPicPr>
          <p:cNvPr id="23" name="图片 22">
            <a:extLst>
              <a:ext uri="{FF2B5EF4-FFF2-40B4-BE49-F238E27FC236}">
                <a16:creationId xmlns:a16="http://schemas.microsoft.com/office/drawing/2014/main" id="{B0689436-4825-4CD7-A8E6-0BE30A1C25BC}"/>
              </a:ext>
            </a:extLst>
          </p:cNvPr>
          <p:cNvPicPr>
            <a:picLocks noChangeAspect="1"/>
          </p:cNvPicPr>
          <p:nvPr/>
        </p:nvPicPr>
        <p:blipFill>
          <a:blip r:embed="rId4"/>
          <a:stretch>
            <a:fillRect/>
          </a:stretch>
        </p:blipFill>
        <p:spPr>
          <a:xfrm>
            <a:off x="539053" y="4187228"/>
            <a:ext cx="2415243" cy="2310002"/>
          </a:xfrm>
          <a:prstGeom prst="rect">
            <a:avLst/>
          </a:prstGeom>
          <a:ln w="12700">
            <a:solidFill>
              <a:schemeClr val="tx2">
                <a:lumMod val="60000"/>
                <a:lumOff val="40000"/>
              </a:schemeClr>
            </a:solidFill>
          </a:ln>
        </p:spPr>
      </p:pic>
      <p:pic>
        <p:nvPicPr>
          <p:cNvPr id="24" name="图片 23">
            <a:extLst>
              <a:ext uri="{FF2B5EF4-FFF2-40B4-BE49-F238E27FC236}">
                <a16:creationId xmlns:a16="http://schemas.microsoft.com/office/drawing/2014/main" id="{D4EFA129-ED5D-413D-9C5D-8CD3E7AC321C}"/>
              </a:ext>
            </a:extLst>
          </p:cNvPr>
          <p:cNvPicPr>
            <a:picLocks noChangeAspect="1"/>
          </p:cNvPicPr>
          <p:nvPr/>
        </p:nvPicPr>
        <p:blipFill>
          <a:blip r:embed="rId5"/>
          <a:stretch>
            <a:fillRect/>
          </a:stretch>
        </p:blipFill>
        <p:spPr>
          <a:xfrm>
            <a:off x="3486530" y="4198476"/>
            <a:ext cx="2290273" cy="2309997"/>
          </a:xfrm>
          <a:prstGeom prst="rect">
            <a:avLst/>
          </a:prstGeom>
          <a:ln w="12700">
            <a:solidFill>
              <a:schemeClr val="tx2">
                <a:lumMod val="60000"/>
                <a:lumOff val="40000"/>
              </a:schemeClr>
            </a:solidFill>
          </a:ln>
        </p:spPr>
      </p:pic>
      <p:pic>
        <p:nvPicPr>
          <p:cNvPr id="25" name="图片 24">
            <a:extLst>
              <a:ext uri="{FF2B5EF4-FFF2-40B4-BE49-F238E27FC236}">
                <a16:creationId xmlns:a16="http://schemas.microsoft.com/office/drawing/2014/main" id="{57CB5A16-6713-4EEA-8C3A-351E4D29C15A}"/>
              </a:ext>
            </a:extLst>
          </p:cNvPr>
          <p:cNvPicPr>
            <a:picLocks noChangeAspect="1"/>
          </p:cNvPicPr>
          <p:nvPr/>
        </p:nvPicPr>
        <p:blipFill>
          <a:blip r:embed="rId6"/>
          <a:stretch>
            <a:fillRect/>
          </a:stretch>
        </p:blipFill>
        <p:spPr>
          <a:xfrm>
            <a:off x="6444208" y="4198476"/>
            <a:ext cx="1685402" cy="2258989"/>
          </a:xfrm>
          <a:prstGeom prst="rect">
            <a:avLst/>
          </a:prstGeom>
          <a:ln w="19050">
            <a:solidFill>
              <a:schemeClr val="tx2">
                <a:lumMod val="60000"/>
                <a:lumOff val="40000"/>
              </a:schemeClr>
            </a:solidFill>
          </a:ln>
        </p:spPr>
      </p:pic>
      <p:sp>
        <p:nvSpPr>
          <p:cNvPr id="26" name="文本框 25">
            <a:extLst>
              <a:ext uri="{FF2B5EF4-FFF2-40B4-BE49-F238E27FC236}">
                <a16:creationId xmlns:a16="http://schemas.microsoft.com/office/drawing/2014/main" id="{5D77E3A4-F30F-4A6F-9BA8-E0A41E287EDD}"/>
              </a:ext>
            </a:extLst>
          </p:cNvPr>
          <p:cNvSpPr txBox="1"/>
          <p:nvPr/>
        </p:nvSpPr>
        <p:spPr>
          <a:xfrm>
            <a:off x="6641478" y="4198476"/>
            <a:ext cx="338555" cy="461665"/>
          </a:xfrm>
          <a:prstGeom prst="rect">
            <a:avLst/>
          </a:prstGeom>
          <a:noFill/>
        </p:spPr>
        <p:txBody>
          <a:bodyPr wrap="none" rtlCol="0">
            <a:spAutoFit/>
          </a:bodyPr>
          <a:lstStyle/>
          <a:p>
            <a:r>
              <a:rPr lang="en-US" altLang="zh-CN" sz="2400">
                <a:solidFill>
                  <a:srgbClr val="3333FF"/>
                </a:solidFill>
              </a:rPr>
              <a:t>5</a:t>
            </a:r>
            <a:endParaRPr lang="zh-CN" altLang="en-US" sz="2400" dirty="0">
              <a:solidFill>
                <a:srgbClr val="3333FF"/>
              </a:solidFill>
            </a:endParaRPr>
          </a:p>
        </p:txBody>
      </p:sp>
      <p:sp>
        <p:nvSpPr>
          <p:cNvPr id="27" name="文本框 26">
            <a:extLst>
              <a:ext uri="{FF2B5EF4-FFF2-40B4-BE49-F238E27FC236}">
                <a16:creationId xmlns:a16="http://schemas.microsoft.com/office/drawing/2014/main" id="{93717AA0-559C-4B22-9A10-CC183230D54F}"/>
              </a:ext>
            </a:extLst>
          </p:cNvPr>
          <p:cNvSpPr txBox="1"/>
          <p:nvPr/>
        </p:nvSpPr>
        <p:spPr>
          <a:xfrm>
            <a:off x="3707904" y="4252950"/>
            <a:ext cx="338555" cy="461665"/>
          </a:xfrm>
          <a:prstGeom prst="rect">
            <a:avLst/>
          </a:prstGeom>
          <a:noFill/>
        </p:spPr>
        <p:txBody>
          <a:bodyPr wrap="none" rtlCol="0">
            <a:spAutoFit/>
          </a:bodyPr>
          <a:lstStyle/>
          <a:p>
            <a:r>
              <a:rPr lang="en-US" altLang="zh-CN" sz="2400">
                <a:solidFill>
                  <a:srgbClr val="3333FF"/>
                </a:solidFill>
              </a:rPr>
              <a:t>4</a:t>
            </a:r>
            <a:endParaRPr lang="zh-CN" altLang="en-US" sz="2400" dirty="0">
              <a:solidFill>
                <a:srgbClr val="3333FF"/>
              </a:solidFill>
            </a:endParaRPr>
          </a:p>
        </p:txBody>
      </p:sp>
      <p:sp>
        <p:nvSpPr>
          <p:cNvPr id="28" name="文本框 27">
            <a:extLst>
              <a:ext uri="{FF2B5EF4-FFF2-40B4-BE49-F238E27FC236}">
                <a16:creationId xmlns:a16="http://schemas.microsoft.com/office/drawing/2014/main" id="{C398C6BF-FDA9-4A34-95C1-C65D18B4F389}"/>
              </a:ext>
            </a:extLst>
          </p:cNvPr>
          <p:cNvSpPr txBox="1"/>
          <p:nvPr/>
        </p:nvSpPr>
        <p:spPr>
          <a:xfrm>
            <a:off x="675835" y="4187228"/>
            <a:ext cx="338555" cy="461665"/>
          </a:xfrm>
          <a:prstGeom prst="rect">
            <a:avLst/>
          </a:prstGeom>
          <a:noFill/>
        </p:spPr>
        <p:txBody>
          <a:bodyPr wrap="none" rtlCol="0">
            <a:spAutoFit/>
          </a:bodyPr>
          <a:lstStyle/>
          <a:p>
            <a:r>
              <a:rPr lang="en-US" altLang="zh-CN" sz="2400">
                <a:solidFill>
                  <a:srgbClr val="3333FF"/>
                </a:solidFill>
              </a:rPr>
              <a:t>4</a:t>
            </a:r>
            <a:endParaRPr lang="zh-CN" altLang="en-US" sz="2400" dirty="0">
              <a:solidFill>
                <a:srgbClr val="3333FF"/>
              </a:solidFill>
            </a:endParaRPr>
          </a:p>
        </p:txBody>
      </p:sp>
      <p:cxnSp>
        <p:nvCxnSpPr>
          <p:cNvPr id="30" name="直接箭头连接符 29">
            <a:extLst>
              <a:ext uri="{FF2B5EF4-FFF2-40B4-BE49-F238E27FC236}">
                <a16:creationId xmlns:a16="http://schemas.microsoft.com/office/drawing/2014/main" id="{52B13BAC-F8E6-4690-B71A-D2751FFCFB30}"/>
              </a:ext>
            </a:extLst>
          </p:cNvPr>
          <p:cNvCxnSpPr>
            <a:cxnSpLocks/>
          </p:cNvCxnSpPr>
          <p:nvPr/>
        </p:nvCxnSpPr>
        <p:spPr>
          <a:xfrm>
            <a:off x="2165754" y="5085184"/>
            <a:ext cx="2550262" cy="0"/>
          </a:xfrm>
          <a:prstGeom prst="straightConnector1">
            <a:avLst/>
          </a:prstGeom>
          <a:ln w="317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灯片编号占位符 31">
            <a:extLst>
              <a:ext uri="{FF2B5EF4-FFF2-40B4-BE49-F238E27FC236}">
                <a16:creationId xmlns:a16="http://schemas.microsoft.com/office/drawing/2014/main" id="{9427FD84-6D49-4E06-8EA1-C83013DAAD19}"/>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13</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24569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AC831DC-819F-46F2-8B7B-9D16C9DBB11B}"/>
              </a:ext>
            </a:extLst>
          </p:cNvPr>
          <p:cNvSpPr>
            <a:spLocks noGrp="1"/>
          </p:cNvSpPr>
          <p:nvPr>
            <p:ph idx="1"/>
          </p:nvPr>
        </p:nvSpPr>
        <p:spPr>
          <a:xfrm>
            <a:off x="375542" y="4412180"/>
            <a:ext cx="4628506" cy="1969148"/>
          </a:xfrm>
        </p:spPr>
        <p:txBody>
          <a:bodyPr>
            <a:normAutofit fontScale="85000" lnSpcReduction="10000"/>
          </a:bodyPr>
          <a:lstStyle/>
          <a:p>
            <a:pPr algn="just"/>
            <a:r>
              <a:rPr lang="en-US" altLang="zh-CN" sz="2400">
                <a:latin typeface="Times New Roman" panose="02020603050405020304" pitchFamily="18" charset="0"/>
                <a:cs typeface="Times New Roman" panose="02020603050405020304" pitchFamily="18" charset="0"/>
              </a:rPr>
              <a:t>Time interval between two beam pass through the same BPM </a:t>
            </a:r>
            <a:r>
              <a:rPr lang="el-GR" altLang="zh-CN" sz="2400">
                <a:latin typeface="Times New Roman" panose="02020603050405020304" pitchFamily="18" charset="0"/>
                <a:cs typeface="Times New Roman" panose="02020603050405020304" pitchFamily="18" charset="0"/>
              </a:rPr>
              <a:t>Δ</a:t>
            </a:r>
            <a:r>
              <a:rPr lang="en-US" altLang="zh-CN" sz="2400">
                <a:latin typeface="Times New Roman" panose="02020603050405020304" pitchFamily="18" charset="0"/>
                <a:cs typeface="Times New Roman" panose="02020603050405020304" pitchFamily="18" charset="0"/>
              </a:rPr>
              <a:t>T :</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2×L/c</a:t>
            </a:r>
          </a:p>
          <a:p>
            <a:pPr algn="just"/>
            <a:r>
              <a:rPr lang="en-US" altLang="zh-CN" sz="2400">
                <a:latin typeface="Times New Roman" panose="02020603050405020304" pitchFamily="18" charset="0"/>
                <a:cs typeface="Times New Roman" panose="02020603050405020304" pitchFamily="18" charset="0"/>
              </a:rPr>
              <a:t>CEPC IP BPM </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s=640mm</a:t>
            </a:r>
            <a:r>
              <a:rPr lang="zh-CN" altLang="en-US" sz="2400">
                <a:latin typeface="Times New Roman" panose="02020603050405020304" pitchFamily="18" charset="0"/>
                <a:cs typeface="Times New Roman" panose="02020603050405020304" pitchFamily="18" charset="0"/>
              </a:rPr>
              <a:t>）</a:t>
            </a:r>
            <a:r>
              <a:rPr lang="el-GR" altLang="zh-CN" sz="2400">
                <a:latin typeface="Times New Roman" panose="02020603050405020304" pitchFamily="18" charset="0"/>
                <a:cs typeface="Times New Roman" panose="02020603050405020304" pitchFamily="18" charset="0"/>
              </a:rPr>
              <a:t>Δ</a:t>
            </a:r>
            <a:r>
              <a:rPr lang="en-US" altLang="zh-CN" sz="2400">
                <a:latin typeface="Times New Roman" panose="02020603050405020304" pitchFamily="18" charset="0"/>
                <a:cs typeface="Times New Roman" panose="02020603050405020304" pitchFamily="18" charset="0"/>
              </a:rPr>
              <a:t>T:</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4.26 ns,</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Signal width after the filter T1&gt;Bunch gap T2&gt;</a:t>
            </a:r>
            <a:r>
              <a:rPr lang="el-GR" altLang="zh-CN" sz="2400">
                <a:latin typeface="Times New Roman" panose="02020603050405020304" pitchFamily="18" charset="0"/>
                <a:cs typeface="Times New Roman" panose="02020603050405020304" pitchFamily="18" charset="0"/>
              </a:rPr>
              <a:t>Δ</a:t>
            </a:r>
            <a:r>
              <a:rPr lang="en-US" altLang="zh-CN" sz="2400">
                <a:latin typeface="Times New Roman" panose="02020603050405020304" pitchFamily="18" charset="0"/>
                <a:cs typeface="Times New Roman" panose="02020603050405020304" pitchFamily="18" charset="0"/>
              </a:rPr>
              <a:t>T</a:t>
            </a:r>
          </a:p>
          <a:p>
            <a:endParaRPr lang="zh-CN" altLang="en-US">
              <a:solidFill>
                <a:srgbClr val="FF0000"/>
              </a:solidFill>
            </a:endParaRPr>
          </a:p>
        </p:txBody>
      </p:sp>
      <p:sp>
        <p:nvSpPr>
          <p:cNvPr id="3" name="标题 2">
            <a:extLst>
              <a:ext uri="{FF2B5EF4-FFF2-40B4-BE49-F238E27FC236}">
                <a16:creationId xmlns:a16="http://schemas.microsoft.com/office/drawing/2014/main" id="{37B34C5C-8431-415A-B083-C00D5346FC39}"/>
              </a:ext>
            </a:extLst>
          </p:cNvPr>
          <p:cNvSpPr>
            <a:spLocks noGrp="1"/>
          </p:cNvSpPr>
          <p:nvPr>
            <p:ph type="title"/>
          </p:nvPr>
        </p:nvSpPr>
        <p:spPr/>
        <p:txBody>
          <a:bodyPr/>
          <a:lstStyle/>
          <a:p>
            <a:r>
              <a:rPr lang="en-US" altLang="zh-CN">
                <a:solidFill>
                  <a:srgbClr val="3333FF"/>
                </a:solidFill>
              </a:rPr>
              <a:t>Signal interference</a:t>
            </a:r>
            <a:endParaRPr lang="zh-CN" altLang="en-US">
              <a:solidFill>
                <a:srgbClr val="3333FF"/>
              </a:solidFill>
            </a:endParaRPr>
          </a:p>
        </p:txBody>
      </p:sp>
      <p:pic>
        <p:nvPicPr>
          <p:cNvPr id="4" name="图片 3">
            <a:extLst>
              <a:ext uri="{FF2B5EF4-FFF2-40B4-BE49-F238E27FC236}">
                <a16:creationId xmlns:a16="http://schemas.microsoft.com/office/drawing/2014/main" id="{3AF6708F-53E5-4309-825D-24F4F436A34E}"/>
              </a:ext>
            </a:extLst>
          </p:cNvPr>
          <p:cNvPicPr>
            <a:picLocks noChangeAspect="1"/>
          </p:cNvPicPr>
          <p:nvPr/>
        </p:nvPicPr>
        <p:blipFill>
          <a:blip r:embed="rId2"/>
          <a:stretch>
            <a:fillRect/>
          </a:stretch>
        </p:blipFill>
        <p:spPr>
          <a:xfrm>
            <a:off x="500034" y="1142248"/>
            <a:ext cx="4264533" cy="2996006"/>
          </a:xfrm>
          <a:prstGeom prst="rect">
            <a:avLst/>
          </a:prstGeom>
          <a:ln w="19050">
            <a:solidFill>
              <a:schemeClr val="tx2">
                <a:lumMod val="60000"/>
                <a:lumOff val="40000"/>
              </a:schemeClr>
            </a:solidFill>
          </a:ln>
        </p:spPr>
      </p:pic>
      <p:pic>
        <p:nvPicPr>
          <p:cNvPr id="5" name="图片 4">
            <a:extLst>
              <a:ext uri="{FF2B5EF4-FFF2-40B4-BE49-F238E27FC236}">
                <a16:creationId xmlns:a16="http://schemas.microsoft.com/office/drawing/2014/main" id="{0B56D1B9-BA9B-42A4-AAA1-F473D2592DD2}"/>
              </a:ext>
            </a:extLst>
          </p:cNvPr>
          <p:cNvPicPr>
            <a:picLocks noChangeAspect="1"/>
          </p:cNvPicPr>
          <p:nvPr/>
        </p:nvPicPr>
        <p:blipFill>
          <a:blip r:embed="rId3"/>
          <a:stretch>
            <a:fillRect/>
          </a:stretch>
        </p:blipFill>
        <p:spPr>
          <a:xfrm>
            <a:off x="5076056" y="1124744"/>
            <a:ext cx="3884675" cy="2900383"/>
          </a:xfrm>
          <a:prstGeom prst="rect">
            <a:avLst/>
          </a:prstGeom>
          <a:ln w="19050">
            <a:solidFill>
              <a:schemeClr val="tx2">
                <a:lumMod val="60000"/>
                <a:lumOff val="40000"/>
              </a:schemeClr>
            </a:solidFill>
          </a:ln>
        </p:spPr>
      </p:pic>
      <p:sp>
        <p:nvSpPr>
          <p:cNvPr id="6" name="文本框 5">
            <a:extLst>
              <a:ext uri="{FF2B5EF4-FFF2-40B4-BE49-F238E27FC236}">
                <a16:creationId xmlns:a16="http://schemas.microsoft.com/office/drawing/2014/main" id="{89BD2971-0372-4A5D-9F4E-2EC825BE2B72}"/>
              </a:ext>
            </a:extLst>
          </p:cNvPr>
          <p:cNvSpPr txBox="1"/>
          <p:nvPr/>
        </p:nvSpPr>
        <p:spPr>
          <a:xfrm>
            <a:off x="2096764" y="2651355"/>
            <a:ext cx="1531380" cy="400110"/>
          </a:xfrm>
          <a:prstGeom prst="rect">
            <a:avLst/>
          </a:prstGeom>
          <a:noFill/>
        </p:spPr>
        <p:txBody>
          <a:bodyPr wrap="none" rtlCol="0">
            <a:spAutoFit/>
          </a:bodyPr>
          <a:lstStyle/>
          <a:p>
            <a:r>
              <a:rPr lang="en-US" altLang="zh-CN" sz="2000"/>
              <a:t>4 electrodes</a:t>
            </a:r>
            <a:r>
              <a:rPr lang="zh-CN" altLang="en-US" sz="2000"/>
              <a:t> </a:t>
            </a:r>
            <a:endParaRPr lang="zh-CN" altLang="en-US" sz="2000" dirty="0"/>
          </a:p>
        </p:txBody>
      </p:sp>
      <p:sp>
        <p:nvSpPr>
          <p:cNvPr id="7" name="文本框 6">
            <a:extLst>
              <a:ext uri="{FF2B5EF4-FFF2-40B4-BE49-F238E27FC236}">
                <a16:creationId xmlns:a16="http://schemas.microsoft.com/office/drawing/2014/main" id="{97EE05FE-5DA0-4B07-BC36-8972B8747767}"/>
              </a:ext>
            </a:extLst>
          </p:cNvPr>
          <p:cNvSpPr txBox="1"/>
          <p:nvPr/>
        </p:nvSpPr>
        <p:spPr>
          <a:xfrm>
            <a:off x="1139881" y="1256791"/>
            <a:ext cx="3240182" cy="707886"/>
          </a:xfrm>
          <a:prstGeom prst="rect">
            <a:avLst/>
          </a:prstGeom>
          <a:noFill/>
        </p:spPr>
        <p:txBody>
          <a:bodyPr wrap="none" rtlCol="0">
            <a:spAutoFit/>
          </a:bodyPr>
          <a:lstStyle/>
          <a:p>
            <a:r>
              <a:rPr lang="en-US" altLang="zh-CN" sz="2000"/>
              <a:t>BII 8</a:t>
            </a:r>
            <a:r>
              <a:rPr lang="zh-CN" altLang="en-US" sz="2000"/>
              <a:t> </a:t>
            </a:r>
            <a:r>
              <a:rPr lang="en-US" altLang="zh-CN" sz="2000"/>
              <a:t>electrodes BPM signal</a:t>
            </a:r>
            <a:endParaRPr lang="zh-CN" altLang="en-US" sz="2000"/>
          </a:p>
          <a:p>
            <a:endParaRPr lang="zh-CN" altLang="en-US" sz="2000" dirty="0">
              <a:solidFill>
                <a:srgbClr val="3333FF"/>
              </a:solidFill>
            </a:endParaRPr>
          </a:p>
        </p:txBody>
      </p:sp>
      <p:pic>
        <p:nvPicPr>
          <p:cNvPr id="8" name="图片 7">
            <a:extLst>
              <a:ext uri="{FF2B5EF4-FFF2-40B4-BE49-F238E27FC236}">
                <a16:creationId xmlns:a16="http://schemas.microsoft.com/office/drawing/2014/main" id="{4796A561-C147-4B6F-85DB-DF9734A6E08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1043" y="4082011"/>
            <a:ext cx="3314700" cy="2385695"/>
          </a:xfrm>
          <a:prstGeom prst="rect">
            <a:avLst/>
          </a:prstGeom>
          <a:noFill/>
          <a:ln w="15875">
            <a:solidFill>
              <a:schemeClr val="tx2">
                <a:lumMod val="60000"/>
                <a:lumOff val="40000"/>
              </a:schemeClr>
            </a:solidFill>
          </a:ln>
        </p:spPr>
      </p:pic>
      <p:sp>
        <p:nvSpPr>
          <p:cNvPr id="9" name="灯片编号占位符 8">
            <a:extLst>
              <a:ext uri="{FF2B5EF4-FFF2-40B4-BE49-F238E27FC236}">
                <a16:creationId xmlns:a16="http://schemas.microsoft.com/office/drawing/2014/main" id="{90C0D50B-009B-484A-8ECA-8D2148F35707}"/>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14</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384036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2C01B39-73D3-4A61-973F-95679C492B76}"/>
              </a:ext>
            </a:extLst>
          </p:cNvPr>
          <p:cNvSpPr>
            <a:spLocks noGrp="1"/>
          </p:cNvSpPr>
          <p:nvPr>
            <p:ph idx="1"/>
          </p:nvPr>
        </p:nvSpPr>
        <p:spPr>
          <a:xfrm>
            <a:off x="128110" y="4433374"/>
            <a:ext cx="4233292" cy="1698379"/>
          </a:xfrm>
        </p:spPr>
        <p:txBody>
          <a:bodyPr>
            <a:normAutofit/>
          </a:bodyPr>
          <a:lstStyle/>
          <a:p>
            <a:r>
              <a:rPr lang="en-US" altLang="zh-CN" sz="2400">
                <a:latin typeface="Times New Roman" panose="02020603050405020304" pitchFamily="18" charset="0"/>
                <a:cs typeface="Times New Roman" panose="02020603050405020304" pitchFamily="18" charset="0"/>
              </a:rPr>
              <a:t>Operation mode of BPM readout electronics: CW mode Sampling rate ~100MHz.</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different with scope GHz</a:t>
            </a:r>
            <a:r>
              <a:rPr lang="zh-CN" altLang="en-US" sz="2400">
                <a:latin typeface="Times New Roman" panose="02020603050405020304" pitchFamily="18" charset="0"/>
                <a:cs typeface="Times New Roman" panose="02020603050405020304" pitchFamily="18" charset="0"/>
              </a:rPr>
              <a:t>）</a:t>
            </a:r>
            <a:endParaRPr lang="en-US" altLang="zh-CN" sz="2400">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id="{BC938AB8-6300-44E4-8884-71A59A254115}"/>
              </a:ext>
            </a:extLst>
          </p:cNvPr>
          <p:cNvSpPr>
            <a:spLocks noGrp="1"/>
          </p:cNvSpPr>
          <p:nvPr>
            <p:ph type="title"/>
          </p:nvPr>
        </p:nvSpPr>
        <p:spPr/>
        <p:txBody>
          <a:bodyPr/>
          <a:lstStyle/>
          <a:p>
            <a:r>
              <a:rPr lang="en-US" altLang="zh-CN" sz="3200">
                <a:solidFill>
                  <a:srgbClr val="0000FF"/>
                </a:solidFill>
                <a:ea typeface="宋体" charset="-122"/>
              </a:rPr>
              <a:t>The challenge in a shared pipe</a:t>
            </a:r>
            <a:endParaRPr lang="zh-CN" altLang="en-US"/>
          </a:p>
        </p:txBody>
      </p:sp>
      <p:pic>
        <p:nvPicPr>
          <p:cNvPr id="8" name="图片 7">
            <a:extLst>
              <a:ext uri="{FF2B5EF4-FFF2-40B4-BE49-F238E27FC236}">
                <a16:creationId xmlns:a16="http://schemas.microsoft.com/office/drawing/2014/main" id="{A54D7020-1A51-43E9-BAC7-C03E1363577C}"/>
              </a:ext>
            </a:extLst>
          </p:cNvPr>
          <p:cNvPicPr>
            <a:picLocks noChangeAspect="1"/>
          </p:cNvPicPr>
          <p:nvPr/>
        </p:nvPicPr>
        <p:blipFill>
          <a:blip r:embed="rId2"/>
          <a:stretch>
            <a:fillRect/>
          </a:stretch>
        </p:blipFill>
        <p:spPr>
          <a:xfrm>
            <a:off x="179512" y="1268760"/>
            <a:ext cx="3960440" cy="2932207"/>
          </a:xfrm>
          <a:prstGeom prst="rect">
            <a:avLst/>
          </a:prstGeom>
          <a:ln w="19050">
            <a:solidFill>
              <a:schemeClr val="tx2">
                <a:lumMod val="60000"/>
                <a:lumOff val="40000"/>
              </a:schemeClr>
            </a:solidFill>
          </a:ln>
        </p:spPr>
      </p:pic>
      <p:pic>
        <p:nvPicPr>
          <p:cNvPr id="9" name="图片 8">
            <a:extLst>
              <a:ext uri="{FF2B5EF4-FFF2-40B4-BE49-F238E27FC236}">
                <a16:creationId xmlns:a16="http://schemas.microsoft.com/office/drawing/2014/main" id="{86F88DB6-A490-4FCC-87E2-84B7856341A9}"/>
              </a:ext>
            </a:extLst>
          </p:cNvPr>
          <p:cNvPicPr>
            <a:picLocks noChangeAspect="1"/>
          </p:cNvPicPr>
          <p:nvPr/>
        </p:nvPicPr>
        <p:blipFill>
          <a:blip r:embed="rId3"/>
          <a:stretch>
            <a:fillRect/>
          </a:stretch>
        </p:blipFill>
        <p:spPr>
          <a:xfrm>
            <a:off x="4427984" y="1124744"/>
            <a:ext cx="4233292" cy="1189625"/>
          </a:xfrm>
          <a:prstGeom prst="rect">
            <a:avLst/>
          </a:prstGeom>
        </p:spPr>
      </p:pic>
      <p:pic>
        <p:nvPicPr>
          <p:cNvPr id="10" name="图片 9">
            <a:extLst>
              <a:ext uri="{FF2B5EF4-FFF2-40B4-BE49-F238E27FC236}">
                <a16:creationId xmlns:a16="http://schemas.microsoft.com/office/drawing/2014/main" id="{69F46E53-058E-40C6-B8F1-BFD11F0567B5}"/>
              </a:ext>
            </a:extLst>
          </p:cNvPr>
          <p:cNvPicPr>
            <a:picLocks noChangeAspect="1"/>
          </p:cNvPicPr>
          <p:nvPr/>
        </p:nvPicPr>
        <p:blipFill>
          <a:blip r:embed="rId4"/>
          <a:stretch>
            <a:fillRect/>
          </a:stretch>
        </p:blipFill>
        <p:spPr>
          <a:xfrm>
            <a:off x="4427984" y="2167367"/>
            <a:ext cx="4233292" cy="1189625"/>
          </a:xfrm>
          <a:prstGeom prst="rect">
            <a:avLst/>
          </a:prstGeom>
        </p:spPr>
      </p:pic>
      <p:pic>
        <p:nvPicPr>
          <p:cNvPr id="11" name="图片 10">
            <a:extLst>
              <a:ext uri="{FF2B5EF4-FFF2-40B4-BE49-F238E27FC236}">
                <a16:creationId xmlns:a16="http://schemas.microsoft.com/office/drawing/2014/main" id="{4525498B-706D-48BB-A3CA-DA60560A6EC0}"/>
              </a:ext>
            </a:extLst>
          </p:cNvPr>
          <p:cNvPicPr>
            <a:picLocks noChangeAspect="1"/>
          </p:cNvPicPr>
          <p:nvPr/>
        </p:nvPicPr>
        <p:blipFill>
          <a:blip r:embed="rId5"/>
          <a:stretch>
            <a:fillRect/>
          </a:stretch>
        </p:blipFill>
        <p:spPr>
          <a:xfrm>
            <a:off x="4427984" y="3215271"/>
            <a:ext cx="4233292" cy="1309511"/>
          </a:xfrm>
          <a:prstGeom prst="rect">
            <a:avLst/>
          </a:prstGeom>
        </p:spPr>
      </p:pic>
      <p:pic>
        <p:nvPicPr>
          <p:cNvPr id="12" name="图片 11">
            <a:extLst>
              <a:ext uri="{FF2B5EF4-FFF2-40B4-BE49-F238E27FC236}">
                <a16:creationId xmlns:a16="http://schemas.microsoft.com/office/drawing/2014/main" id="{99FE18E9-6F5F-4124-8429-851DFD6E315F}"/>
              </a:ext>
            </a:extLst>
          </p:cNvPr>
          <p:cNvPicPr>
            <a:picLocks noChangeAspect="1"/>
          </p:cNvPicPr>
          <p:nvPr/>
        </p:nvPicPr>
        <p:blipFill>
          <a:blip r:embed="rId6"/>
          <a:stretch>
            <a:fillRect/>
          </a:stretch>
        </p:blipFill>
        <p:spPr>
          <a:xfrm>
            <a:off x="4391980" y="4442492"/>
            <a:ext cx="4305300" cy="1309512"/>
          </a:xfrm>
          <a:prstGeom prst="rect">
            <a:avLst/>
          </a:prstGeom>
        </p:spPr>
      </p:pic>
      <p:sp>
        <p:nvSpPr>
          <p:cNvPr id="13" name="文本框 12">
            <a:extLst>
              <a:ext uri="{FF2B5EF4-FFF2-40B4-BE49-F238E27FC236}">
                <a16:creationId xmlns:a16="http://schemas.microsoft.com/office/drawing/2014/main" id="{32915E3F-5F3C-4D9E-A0BF-754F9901C3CE}"/>
              </a:ext>
            </a:extLst>
          </p:cNvPr>
          <p:cNvSpPr txBox="1"/>
          <p:nvPr/>
        </p:nvSpPr>
        <p:spPr>
          <a:xfrm>
            <a:off x="7238078" y="1704114"/>
            <a:ext cx="1794082" cy="369332"/>
          </a:xfrm>
          <a:prstGeom prst="rect">
            <a:avLst/>
          </a:prstGeom>
          <a:noFill/>
        </p:spPr>
        <p:txBody>
          <a:bodyPr wrap="none" rtlCol="0">
            <a:spAutoFit/>
          </a:bodyPr>
          <a:lstStyle/>
          <a:p>
            <a:r>
              <a:rPr lang="en-US" altLang="zh-CN" sz="1800" b="0">
                <a:solidFill>
                  <a:srgbClr val="3333FF"/>
                </a:solidFill>
              </a:rPr>
              <a:t>Bunch gap: 48 ns</a:t>
            </a:r>
            <a:endParaRPr lang="zh-CN" altLang="en-US" sz="1800" b="0" dirty="0">
              <a:solidFill>
                <a:srgbClr val="3333FF"/>
              </a:solidFill>
            </a:endParaRPr>
          </a:p>
        </p:txBody>
      </p:sp>
      <p:sp>
        <p:nvSpPr>
          <p:cNvPr id="14" name="文本框 13">
            <a:extLst>
              <a:ext uri="{FF2B5EF4-FFF2-40B4-BE49-F238E27FC236}">
                <a16:creationId xmlns:a16="http://schemas.microsoft.com/office/drawing/2014/main" id="{9FA2DB4E-1D67-4457-AC38-3767BDFA7080}"/>
              </a:ext>
            </a:extLst>
          </p:cNvPr>
          <p:cNvSpPr txBox="1"/>
          <p:nvPr/>
        </p:nvSpPr>
        <p:spPr>
          <a:xfrm>
            <a:off x="7209567" y="2789614"/>
            <a:ext cx="1794082" cy="369332"/>
          </a:xfrm>
          <a:prstGeom prst="rect">
            <a:avLst/>
          </a:prstGeom>
          <a:noFill/>
        </p:spPr>
        <p:txBody>
          <a:bodyPr wrap="none" rtlCol="0">
            <a:spAutoFit/>
          </a:bodyPr>
          <a:lstStyle/>
          <a:p>
            <a:r>
              <a:rPr lang="en-US" altLang="zh-CN" sz="1800" b="0">
                <a:solidFill>
                  <a:srgbClr val="3333FF"/>
                </a:solidFill>
              </a:rPr>
              <a:t>Bunch gap: 24 ns</a:t>
            </a:r>
            <a:endParaRPr lang="zh-CN" altLang="en-US" sz="1800" b="0" dirty="0">
              <a:solidFill>
                <a:srgbClr val="3333FF"/>
              </a:solidFill>
            </a:endParaRPr>
          </a:p>
        </p:txBody>
      </p:sp>
      <p:sp>
        <p:nvSpPr>
          <p:cNvPr id="15" name="文本框 14">
            <a:extLst>
              <a:ext uri="{FF2B5EF4-FFF2-40B4-BE49-F238E27FC236}">
                <a16:creationId xmlns:a16="http://schemas.microsoft.com/office/drawing/2014/main" id="{BE4755AD-0DC0-4621-8285-39E04932D1E8}"/>
              </a:ext>
            </a:extLst>
          </p:cNvPr>
          <p:cNvSpPr txBox="1"/>
          <p:nvPr/>
        </p:nvSpPr>
        <p:spPr>
          <a:xfrm>
            <a:off x="7512033" y="4030283"/>
            <a:ext cx="1184941" cy="369332"/>
          </a:xfrm>
          <a:prstGeom prst="rect">
            <a:avLst/>
          </a:prstGeom>
          <a:noFill/>
        </p:spPr>
        <p:txBody>
          <a:bodyPr wrap="none" rtlCol="0">
            <a:spAutoFit/>
          </a:bodyPr>
          <a:lstStyle/>
          <a:p>
            <a:r>
              <a:rPr lang="en-US" altLang="zh-CN" sz="1800" b="0">
                <a:solidFill>
                  <a:srgbClr val="3333FF"/>
                </a:solidFill>
              </a:rPr>
              <a:t>Gap: 12 ns</a:t>
            </a:r>
            <a:endParaRPr lang="zh-CN" altLang="en-US" sz="1800" b="0" dirty="0">
              <a:solidFill>
                <a:srgbClr val="3333FF"/>
              </a:solidFill>
            </a:endParaRPr>
          </a:p>
        </p:txBody>
      </p:sp>
      <p:sp>
        <p:nvSpPr>
          <p:cNvPr id="16" name="文本框 15">
            <a:extLst>
              <a:ext uri="{FF2B5EF4-FFF2-40B4-BE49-F238E27FC236}">
                <a16:creationId xmlns:a16="http://schemas.microsoft.com/office/drawing/2014/main" id="{2C4A6FEE-261A-448A-8534-FC64C171081C}"/>
              </a:ext>
            </a:extLst>
          </p:cNvPr>
          <p:cNvSpPr txBox="1"/>
          <p:nvPr/>
        </p:nvSpPr>
        <p:spPr>
          <a:xfrm>
            <a:off x="4519755" y="5733256"/>
            <a:ext cx="4624245" cy="707886"/>
          </a:xfrm>
          <a:prstGeom prst="rect">
            <a:avLst/>
          </a:prstGeom>
          <a:noFill/>
        </p:spPr>
        <p:txBody>
          <a:bodyPr wrap="square" rtlCol="0">
            <a:spAutoFit/>
          </a:bodyPr>
          <a:lstStyle/>
          <a:p>
            <a:pPr algn="just"/>
            <a:r>
              <a:rPr lang="en-US" altLang="zh-CN" sz="2000" b="0">
                <a:solidFill>
                  <a:schemeClr val="tx1"/>
                </a:solidFill>
              </a:rPr>
              <a:t>The filter will bring a long tail which make the detection become difficult</a:t>
            </a:r>
            <a:r>
              <a:rPr lang="en-US" altLang="zh-CN" sz="2000" b="0">
                <a:solidFill>
                  <a:srgbClr val="3333FF"/>
                </a:solidFill>
              </a:rPr>
              <a:t> </a:t>
            </a:r>
            <a:endParaRPr lang="zh-CN" altLang="en-US" sz="2000" b="0" dirty="0">
              <a:solidFill>
                <a:srgbClr val="3333FF"/>
              </a:solidFill>
            </a:endParaRPr>
          </a:p>
        </p:txBody>
      </p:sp>
      <p:sp>
        <p:nvSpPr>
          <p:cNvPr id="4" name="灯片编号占位符 3">
            <a:extLst>
              <a:ext uri="{FF2B5EF4-FFF2-40B4-BE49-F238E27FC236}">
                <a16:creationId xmlns:a16="http://schemas.microsoft.com/office/drawing/2014/main" id="{F98C0AF8-BA7F-47CA-B372-E0EE383F50DB}"/>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15</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15527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268F697-FE7C-411B-888C-2735EEE9FA8B}"/>
              </a:ext>
            </a:extLst>
          </p:cNvPr>
          <p:cNvSpPr>
            <a:spLocks noGrp="1"/>
          </p:cNvSpPr>
          <p:nvPr>
            <p:ph type="title"/>
          </p:nvPr>
        </p:nvSpPr>
        <p:spPr/>
        <p:txBody>
          <a:bodyPr/>
          <a:lstStyle/>
          <a:p>
            <a:r>
              <a:rPr lang="en-US" altLang="zh-CN">
                <a:solidFill>
                  <a:srgbClr val="3333FF"/>
                </a:solidFill>
              </a:rPr>
              <a:t>The accurancy for off axis beam </a:t>
            </a:r>
            <a:endParaRPr lang="zh-CN" altLang="en-US">
              <a:solidFill>
                <a:srgbClr val="3333FF"/>
              </a:solidFill>
            </a:endParaRPr>
          </a:p>
        </p:txBody>
      </p:sp>
      <p:pic>
        <p:nvPicPr>
          <p:cNvPr id="4" name="图片 3">
            <a:extLst>
              <a:ext uri="{FF2B5EF4-FFF2-40B4-BE49-F238E27FC236}">
                <a16:creationId xmlns:a16="http://schemas.microsoft.com/office/drawing/2014/main" id="{5C964B20-A598-474F-9409-CECE8FD7FEBC}"/>
              </a:ext>
            </a:extLst>
          </p:cNvPr>
          <p:cNvPicPr>
            <a:picLocks noChangeAspect="1"/>
          </p:cNvPicPr>
          <p:nvPr/>
        </p:nvPicPr>
        <p:blipFill>
          <a:blip r:embed="rId2"/>
          <a:stretch>
            <a:fillRect/>
          </a:stretch>
        </p:blipFill>
        <p:spPr>
          <a:xfrm>
            <a:off x="49572" y="1124744"/>
            <a:ext cx="2232248" cy="1800200"/>
          </a:xfrm>
          <a:prstGeom prst="rect">
            <a:avLst/>
          </a:prstGeom>
          <a:ln w="19050">
            <a:solidFill>
              <a:schemeClr val="tx2">
                <a:lumMod val="60000"/>
                <a:lumOff val="40000"/>
              </a:schemeClr>
            </a:solidFill>
          </a:ln>
        </p:spPr>
      </p:pic>
      <p:pic>
        <p:nvPicPr>
          <p:cNvPr id="5" name="图片 4">
            <a:extLst>
              <a:ext uri="{FF2B5EF4-FFF2-40B4-BE49-F238E27FC236}">
                <a16:creationId xmlns:a16="http://schemas.microsoft.com/office/drawing/2014/main" id="{529CA75E-A548-47F8-A298-EF1A41B07AF5}"/>
              </a:ext>
            </a:extLst>
          </p:cNvPr>
          <p:cNvPicPr>
            <a:picLocks noChangeAspect="1"/>
          </p:cNvPicPr>
          <p:nvPr/>
        </p:nvPicPr>
        <p:blipFill>
          <a:blip r:embed="rId3"/>
          <a:stretch>
            <a:fillRect/>
          </a:stretch>
        </p:blipFill>
        <p:spPr>
          <a:xfrm>
            <a:off x="2494276" y="1131157"/>
            <a:ext cx="2232248" cy="1800200"/>
          </a:xfrm>
          <a:prstGeom prst="rect">
            <a:avLst/>
          </a:prstGeom>
          <a:ln w="19050">
            <a:solidFill>
              <a:schemeClr val="tx2">
                <a:lumMod val="60000"/>
                <a:lumOff val="40000"/>
              </a:schemeClr>
            </a:solidFill>
          </a:ln>
        </p:spPr>
      </p:pic>
      <p:pic>
        <p:nvPicPr>
          <p:cNvPr id="7" name="图片 6">
            <a:extLst>
              <a:ext uri="{FF2B5EF4-FFF2-40B4-BE49-F238E27FC236}">
                <a16:creationId xmlns:a16="http://schemas.microsoft.com/office/drawing/2014/main" id="{D9C46A77-85A2-4F6B-BAFB-FEBFD43EC9F1}"/>
              </a:ext>
            </a:extLst>
          </p:cNvPr>
          <p:cNvPicPr>
            <a:picLocks noChangeAspect="1"/>
          </p:cNvPicPr>
          <p:nvPr/>
        </p:nvPicPr>
        <p:blipFill>
          <a:blip r:embed="rId4"/>
          <a:stretch>
            <a:fillRect/>
          </a:stretch>
        </p:blipFill>
        <p:spPr>
          <a:xfrm>
            <a:off x="4840983" y="1131156"/>
            <a:ext cx="2098772" cy="1800199"/>
          </a:xfrm>
          <a:prstGeom prst="rect">
            <a:avLst/>
          </a:prstGeom>
          <a:ln w="19050">
            <a:solidFill>
              <a:schemeClr val="tx2">
                <a:lumMod val="60000"/>
                <a:lumOff val="40000"/>
              </a:schemeClr>
            </a:solidFill>
          </a:ln>
        </p:spPr>
      </p:pic>
      <p:pic>
        <p:nvPicPr>
          <p:cNvPr id="8" name="图片 7">
            <a:extLst>
              <a:ext uri="{FF2B5EF4-FFF2-40B4-BE49-F238E27FC236}">
                <a16:creationId xmlns:a16="http://schemas.microsoft.com/office/drawing/2014/main" id="{BEBA11B2-9945-4244-9196-787C01AAA580}"/>
              </a:ext>
            </a:extLst>
          </p:cNvPr>
          <p:cNvPicPr>
            <a:picLocks noChangeAspect="1"/>
          </p:cNvPicPr>
          <p:nvPr/>
        </p:nvPicPr>
        <p:blipFill>
          <a:blip r:embed="rId5"/>
          <a:stretch>
            <a:fillRect/>
          </a:stretch>
        </p:blipFill>
        <p:spPr>
          <a:xfrm>
            <a:off x="7035693" y="1134964"/>
            <a:ext cx="2098772" cy="1806611"/>
          </a:xfrm>
          <a:prstGeom prst="rect">
            <a:avLst/>
          </a:prstGeom>
          <a:ln w="19050">
            <a:solidFill>
              <a:schemeClr val="tx2">
                <a:lumMod val="60000"/>
                <a:lumOff val="40000"/>
              </a:schemeClr>
            </a:solidFill>
          </a:ln>
        </p:spPr>
      </p:pic>
      <p:sp>
        <p:nvSpPr>
          <p:cNvPr id="9" name="文本框 8">
            <a:extLst>
              <a:ext uri="{FF2B5EF4-FFF2-40B4-BE49-F238E27FC236}">
                <a16:creationId xmlns:a16="http://schemas.microsoft.com/office/drawing/2014/main" id="{A22C1F2B-8C17-454C-83E5-9F83DDAA64E8}"/>
              </a:ext>
            </a:extLst>
          </p:cNvPr>
          <p:cNvSpPr txBox="1"/>
          <p:nvPr/>
        </p:nvSpPr>
        <p:spPr>
          <a:xfrm>
            <a:off x="500034" y="2750142"/>
            <a:ext cx="1462260" cy="461665"/>
          </a:xfrm>
          <a:prstGeom prst="rect">
            <a:avLst/>
          </a:prstGeom>
          <a:noFill/>
        </p:spPr>
        <p:txBody>
          <a:bodyPr wrap="none" rtlCol="0">
            <a:spAutoFit/>
          </a:bodyPr>
          <a:lstStyle/>
          <a:p>
            <a:r>
              <a:rPr lang="zh-CN" altLang="en-US" sz="2400">
                <a:solidFill>
                  <a:schemeClr val="tx1"/>
                </a:solidFill>
              </a:rPr>
              <a:t>＜</a:t>
            </a:r>
            <a:r>
              <a:rPr lang="en-US" altLang="zh-CN" sz="2400">
                <a:solidFill>
                  <a:schemeClr val="tx1"/>
                </a:solidFill>
              </a:rPr>
              <a:t>200 μm</a:t>
            </a:r>
            <a:endParaRPr lang="zh-CN" altLang="en-US" sz="2400" dirty="0">
              <a:solidFill>
                <a:schemeClr val="tx1"/>
              </a:solidFill>
            </a:endParaRPr>
          </a:p>
        </p:txBody>
      </p:sp>
      <p:sp>
        <p:nvSpPr>
          <p:cNvPr id="10" name="文本框 9">
            <a:extLst>
              <a:ext uri="{FF2B5EF4-FFF2-40B4-BE49-F238E27FC236}">
                <a16:creationId xmlns:a16="http://schemas.microsoft.com/office/drawing/2014/main" id="{4E1B352C-1052-4D14-AE60-9AAC49C2EF17}"/>
              </a:ext>
            </a:extLst>
          </p:cNvPr>
          <p:cNvSpPr txBox="1"/>
          <p:nvPr/>
        </p:nvSpPr>
        <p:spPr>
          <a:xfrm>
            <a:off x="2858742" y="2750926"/>
            <a:ext cx="1462260" cy="461665"/>
          </a:xfrm>
          <a:prstGeom prst="rect">
            <a:avLst/>
          </a:prstGeom>
          <a:noFill/>
        </p:spPr>
        <p:txBody>
          <a:bodyPr wrap="none" rtlCol="0">
            <a:spAutoFit/>
          </a:bodyPr>
          <a:lstStyle/>
          <a:p>
            <a:r>
              <a:rPr lang="zh-CN" altLang="en-US" sz="2400">
                <a:solidFill>
                  <a:schemeClr val="tx1"/>
                </a:solidFill>
              </a:rPr>
              <a:t>＜</a:t>
            </a:r>
            <a:r>
              <a:rPr lang="en-US" altLang="zh-CN" sz="2400">
                <a:solidFill>
                  <a:schemeClr val="tx1"/>
                </a:solidFill>
              </a:rPr>
              <a:t>100 μm</a:t>
            </a:r>
            <a:endParaRPr lang="zh-CN" altLang="en-US" sz="2400" dirty="0">
              <a:solidFill>
                <a:schemeClr val="tx1"/>
              </a:solidFill>
            </a:endParaRPr>
          </a:p>
        </p:txBody>
      </p:sp>
      <p:sp>
        <p:nvSpPr>
          <p:cNvPr id="11" name="文本框 10">
            <a:extLst>
              <a:ext uri="{FF2B5EF4-FFF2-40B4-BE49-F238E27FC236}">
                <a16:creationId xmlns:a16="http://schemas.microsoft.com/office/drawing/2014/main" id="{B2BD6499-135A-49AE-B42A-0475C72233BC}"/>
              </a:ext>
            </a:extLst>
          </p:cNvPr>
          <p:cNvSpPr txBox="1"/>
          <p:nvPr/>
        </p:nvSpPr>
        <p:spPr>
          <a:xfrm>
            <a:off x="5217450" y="2750142"/>
            <a:ext cx="1308371" cy="461665"/>
          </a:xfrm>
          <a:prstGeom prst="rect">
            <a:avLst/>
          </a:prstGeom>
          <a:noFill/>
        </p:spPr>
        <p:txBody>
          <a:bodyPr wrap="none" rtlCol="0">
            <a:spAutoFit/>
          </a:bodyPr>
          <a:lstStyle/>
          <a:p>
            <a:r>
              <a:rPr lang="zh-CN" altLang="en-US" sz="2400">
                <a:solidFill>
                  <a:schemeClr val="tx1"/>
                </a:solidFill>
              </a:rPr>
              <a:t>＜</a:t>
            </a:r>
            <a:r>
              <a:rPr lang="en-US" altLang="zh-CN" sz="2400">
                <a:solidFill>
                  <a:schemeClr val="tx1"/>
                </a:solidFill>
              </a:rPr>
              <a:t>60 μm</a:t>
            </a:r>
            <a:endParaRPr lang="zh-CN" altLang="en-US" sz="2400" dirty="0">
              <a:solidFill>
                <a:schemeClr val="tx1"/>
              </a:solidFill>
            </a:endParaRPr>
          </a:p>
        </p:txBody>
      </p:sp>
      <p:sp>
        <p:nvSpPr>
          <p:cNvPr id="12" name="文本框 11">
            <a:extLst>
              <a:ext uri="{FF2B5EF4-FFF2-40B4-BE49-F238E27FC236}">
                <a16:creationId xmlns:a16="http://schemas.microsoft.com/office/drawing/2014/main" id="{361C38FB-BF50-4C3B-9AD3-0699F7980C69}"/>
              </a:ext>
            </a:extLst>
          </p:cNvPr>
          <p:cNvSpPr txBox="1"/>
          <p:nvPr/>
        </p:nvSpPr>
        <p:spPr>
          <a:xfrm>
            <a:off x="7451180" y="2760013"/>
            <a:ext cx="1308371" cy="461665"/>
          </a:xfrm>
          <a:prstGeom prst="rect">
            <a:avLst/>
          </a:prstGeom>
          <a:noFill/>
        </p:spPr>
        <p:txBody>
          <a:bodyPr wrap="none" rtlCol="0">
            <a:spAutoFit/>
          </a:bodyPr>
          <a:lstStyle/>
          <a:p>
            <a:r>
              <a:rPr lang="zh-CN" altLang="en-US" sz="2400">
                <a:solidFill>
                  <a:schemeClr val="tx1"/>
                </a:solidFill>
              </a:rPr>
              <a:t>＜</a:t>
            </a:r>
            <a:r>
              <a:rPr lang="en-US" altLang="zh-CN" sz="2400">
                <a:solidFill>
                  <a:schemeClr val="tx1"/>
                </a:solidFill>
              </a:rPr>
              <a:t>30 μm</a:t>
            </a:r>
            <a:endParaRPr lang="zh-CN" altLang="en-US" sz="2400" dirty="0">
              <a:solidFill>
                <a:schemeClr val="tx1"/>
              </a:solidFill>
            </a:endParaRPr>
          </a:p>
        </p:txBody>
      </p:sp>
      <p:sp>
        <p:nvSpPr>
          <p:cNvPr id="14" name="文本框 13">
            <a:extLst>
              <a:ext uri="{FF2B5EF4-FFF2-40B4-BE49-F238E27FC236}">
                <a16:creationId xmlns:a16="http://schemas.microsoft.com/office/drawing/2014/main" id="{5F6BEBA3-5888-4341-BA63-EFA943D7610E}"/>
              </a:ext>
            </a:extLst>
          </p:cNvPr>
          <p:cNvSpPr txBox="1"/>
          <p:nvPr/>
        </p:nvSpPr>
        <p:spPr>
          <a:xfrm>
            <a:off x="-1021" y="3308851"/>
            <a:ext cx="9020157" cy="461665"/>
          </a:xfrm>
          <a:prstGeom prst="rect">
            <a:avLst/>
          </a:prstGeom>
          <a:noFill/>
        </p:spPr>
        <p:txBody>
          <a:bodyPr wrap="square">
            <a:spAutoFit/>
          </a:bodyPr>
          <a:lstStyle/>
          <a:p>
            <a:r>
              <a:rPr lang="en-US" altLang="zh-CN" sz="2400" b="0">
                <a:solidFill>
                  <a:srgbClr val="3333FF"/>
                </a:solidFill>
              </a:rPr>
              <a:t>The error distribution in a round pipe (x = A</a:t>
            </a:r>
            <a:r>
              <a:rPr lang="en-US" altLang="zh-CN" sz="2400" b="0" baseline="-25000">
                <a:solidFill>
                  <a:srgbClr val="3333FF"/>
                </a:solidFill>
              </a:rPr>
              <a:t>0</a:t>
            </a:r>
            <a:r>
              <a:rPr lang="en-US" altLang="zh-CN" sz="2400" b="0">
                <a:solidFill>
                  <a:srgbClr val="3333FF"/>
                </a:solidFill>
              </a:rPr>
              <a:t>+kU+A</a:t>
            </a:r>
            <a:r>
              <a:rPr lang="en-US" altLang="zh-CN" sz="2400" b="0" baseline="-25000">
                <a:solidFill>
                  <a:srgbClr val="3333FF"/>
                </a:solidFill>
              </a:rPr>
              <a:t>2</a:t>
            </a:r>
            <a:r>
              <a:rPr lang="en-US" altLang="zh-CN" sz="2400" b="0">
                <a:solidFill>
                  <a:srgbClr val="3333FF"/>
                </a:solidFill>
              </a:rPr>
              <a:t>V n=1)</a:t>
            </a:r>
            <a:endParaRPr lang="zh-CN" altLang="en-US" sz="2400" b="0">
              <a:solidFill>
                <a:srgbClr val="3333FF"/>
              </a:solidFill>
            </a:endParaRPr>
          </a:p>
        </p:txBody>
      </p:sp>
      <p:sp>
        <p:nvSpPr>
          <p:cNvPr id="6" name="灯片编号占位符 5">
            <a:extLst>
              <a:ext uri="{FF2B5EF4-FFF2-40B4-BE49-F238E27FC236}">
                <a16:creationId xmlns:a16="http://schemas.microsoft.com/office/drawing/2014/main" id="{B2A7CF66-D65D-4FBC-8EB9-791419412A18}"/>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16</a:t>
            </a:fld>
            <a:r>
              <a:rPr lang="en-US" altLang="zh-CN">
                <a:ea typeface="宋体"/>
                <a:cs typeface="Times New Roman" panose="02020603050405020304" pitchFamily="18" charset="0"/>
              </a:rPr>
              <a:t>/24</a:t>
            </a:r>
            <a:endParaRPr lang="zh-CN" altLang="en-US" dirty="0">
              <a:latin typeface="Calibri"/>
              <a:ea typeface="宋体"/>
            </a:endParaRPr>
          </a:p>
        </p:txBody>
      </p:sp>
      <p:pic>
        <p:nvPicPr>
          <p:cNvPr id="15" name="图片 14">
            <a:extLst>
              <a:ext uri="{FF2B5EF4-FFF2-40B4-BE49-F238E27FC236}">
                <a16:creationId xmlns:a16="http://schemas.microsoft.com/office/drawing/2014/main" id="{1C4A006B-CBA9-4E66-B62C-E42C75B7CDE3}"/>
              </a:ext>
            </a:extLst>
          </p:cNvPr>
          <p:cNvPicPr>
            <a:picLocks noChangeAspect="1"/>
          </p:cNvPicPr>
          <p:nvPr/>
        </p:nvPicPr>
        <p:blipFill>
          <a:blip r:embed="rId6"/>
          <a:stretch>
            <a:fillRect/>
          </a:stretch>
        </p:blipFill>
        <p:spPr>
          <a:xfrm>
            <a:off x="49572" y="4005064"/>
            <a:ext cx="2016224" cy="2026786"/>
          </a:xfrm>
          <a:prstGeom prst="rect">
            <a:avLst/>
          </a:prstGeom>
          <a:ln w="12700">
            <a:solidFill>
              <a:schemeClr val="tx2">
                <a:lumMod val="60000"/>
                <a:lumOff val="40000"/>
              </a:schemeClr>
            </a:solidFill>
          </a:ln>
        </p:spPr>
      </p:pic>
      <p:pic>
        <p:nvPicPr>
          <p:cNvPr id="16" name="图片 15">
            <a:extLst>
              <a:ext uri="{FF2B5EF4-FFF2-40B4-BE49-F238E27FC236}">
                <a16:creationId xmlns:a16="http://schemas.microsoft.com/office/drawing/2014/main" id="{3204101F-4391-44E4-A712-D336DC42BA93}"/>
              </a:ext>
            </a:extLst>
          </p:cNvPr>
          <p:cNvPicPr>
            <a:picLocks noChangeAspect="1"/>
          </p:cNvPicPr>
          <p:nvPr/>
        </p:nvPicPr>
        <p:blipFill>
          <a:blip r:embed="rId7"/>
          <a:stretch>
            <a:fillRect/>
          </a:stretch>
        </p:blipFill>
        <p:spPr>
          <a:xfrm>
            <a:off x="2219650" y="4005064"/>
            <a:ext cx="2168061" cy="2026786"/>
          </a:xfrm>
          <a:prstGeom prst="rect">
            <a:avLst/>
          </a:prstGeom>
          <a:ln w="12700">
            <a:solidFill>
              <a:schemeClr val="tx2">
                <a:lumMod val="60000"/>
                <a:lumOff val="40000"/>
              </a:schemeClr>
            </a:solidFill>
          </a:ln>
        </p:spPr>
      </p:pic>
      <p:pic>
        <p:nvPicPr>
          <p:cNvPr id="17" name="图片 16">
            <a:extLst>
              <a:ext uri="{FF2B5EF4-FFF2-40B4-BE49-F238E27FC236}">
                <a16:creationId xmlns:a16="http://schemas.microsoft.com/office/drawing/2014/main" id="{98A42461-896F-4EAE-8D0A-A6A70BCBC6EF}"/>
              </a:ext>
            </a:extLst>
          </p:cNvPr>
          <p:cNvPicPr>
            <a:picLocks noChangeAspect="1"/>
          </p:cNvPicPr>
          <p:nvPr/>
        </p:nvPicPr>
        <p:blipFill>
          <a:blip r:embed="rId8"/>
          <a:stretch>
            <a:fillRect/>
          </a:stretch>
        </p:blipFill>
        <p:spPr>
          <a:xfrm>
            <a:off x="4558775" y="4005064"/>
            <a:ext cx="2224728" cy="2026786"/>
          </a:xfrm>
          <a:prstGeom prst="rect">
            <a:avLst/>
          </a:prstGeom>
          <a:ln w="12700">
            <a:solidFill>
              <a:schemeClr val="tx2">
                <a:lumMod val="60000"/>
                <a:lumOff val="40000"/>
              </a:schemeClr>
            </a:solidFill>
          </a:ln>
        </p:spPr>
      </p:pic>
      <p:pic>
        <p:nvPicPr>
          <p:cNvPr id="19" name="图片 18">
            <a:extLst>
              <a:ext uri="{FF2B5EF4-FFF2-40B4-BE49-F238E27FC236}">
                <a16:creationId xmlns:a16="http://schemas.microsoft.com/office/drawing/2014/main" id="{6CA4A1EC-F9F9-4A59-B8A1-E6A269875181}"/>
              </a:ext>
            </a:extLst>
          </p:cNvPr>
          <p:cNvPicPr>
            <a:picLocks noChangeAspect="1"/>
          </p:cNvPicPr>
          <p:nvPr/>
        </p:nvPicPr>
        <p:blipFill>
          <a:blip r:embed="rId9"/>
          <a:stretch>
            <a:fillRect/>
          </a:stretch>
        </p:blipFill>
        <p:spPr>
          <a:xfrm>
            <a:off x="6972175" y="4032503"/>
            <a:ext cx="2168061" cy="2026786"/>
          </a:xfrm>
          <a:prstGeom prst="rect">
            <a:avLst/>
          </a:prstGeom>
          <a:ln w="12700">
            <a:solidFill>
              <a:schemeClr val="tx2">
                <a:lumMod val="60000"/>
                <a:lumOff val="40000"/>
              </a:schemeClr>
            </a:solidFill>
          </a:ln>
        </p:spPr>
      </p:pic>
      <p:sp>
        <p:nvSpPr>
          <p:cNvPr id="20" name="文本框 19">
            <a:extLst>
              <a:ext uri="{FF2B5EF4-FFF2-40B4-BE49-F238E27FC236}">
                <a16:creationId xmlns:a16="http://schemas.microsoft.com/office/drawing/2014/main" id="{84E42091-E46C-4EB9-AE99-83AF7BD7D11D}"/>
              </a:ext>
            </a:extLst>
          </p:cNvPr>
          <p:cNvSpPr txBox="1"/>
          <p:nvPr/>
        </p:nvSpPr>
        <p:spPr>
          <a:xfrm>
            <a:off x="1389581" y="3859827"/>
            <a:ext cx="761747" cy="461665"/>
          </a:xfrm>
          <a:prstGeom prst="rect">
            <a:avLst/>
          </a:prstGeom>
          <a:noFill/>
        </p:spPr>
        <p:txBody>
          <a:bodyPr wrap="none" rtlCol="0">
            <a:spAutoFit/>
          </a:bodyPr>
          <a:lstStyle/>
          <a:p>
            <a:r>
              <a:rPr lang="en-US" altLang="zh-CN" sz="2400">
                <a:solidFill>
                  <a:schemeClr val="tx1"/>
                </a:solidFill>
              </a:rPr>
              <a:t>n=1 </a:t>
            </a:r>
            <a:endParaRPr lang="zh-CN" altLang="en-US" sz="2400" dirty="0">
              <a:solidFill>
                <a:schemeClr val="tx1"/>
              </a:solidFill>
            </a:endParaRPr>
          </a:p>
        </p:txBody>
      </p:sp>
      <p:sp>
        <p:nvSpPr>
          <p:cNvPr id="25" name="文本框 24">
            <a:extLst>
              <a:ext uri="{FF2B5EF4-FFF2-40B4-BE49-F238E27FC236}">
                <a16:creationId xmlns:a16="http://schemas.microsoft.com/office/drawing/2014/main" id="{FE094550-2B4C-4334-8BC4-0288E8DAA240}"/>
              </a:ext>
            </a:extLst>
          </p:cNvPr>
          <p:cNvSpPr txBox="1"/>
          <p:nvPr/>
        </p:nvSpPr>
        <p:spPr>
          <a:xfrm>
            <a:off x="535983" y="6011211"/>
            <a:ext cx="1249060" cy="400110"/>
          </a:xfrm>
          <a:prstGeom prst="rect">
            <a:avLst/>
          </a:prstGeom>
          <a:noFill/>
        </p:spPr>
        <p:txBody>
          <a:bodyPr wrap="none" rtlCol="0">
            <a:spAutoFit/>
          </a:bodyPr>
          <a:lstStyle/>
          <a:p>
            <a:r>
              <a:rPr lang="zh-CN" altLang="en-US" sz="2000">
                <a:solidFill>
                  <a:schemeClr val="tx1"/>
                </a:solidFill>
              </a:rPr>
              <a:t>＜</a:t>
            </a:r>
            <a:r>
              <a:rPr lang="en-US" altLang="zh-CN" sz="2000">
                <a:solidFill>
                  <a:schemeClr val="tx1"/>
                </a:solidFill>
              </a:rPr>
              <a:t>100 μm</a:t>
            </a:r>
            <a:endParaRPr lang="zh-CN" altLang="en-US" sz="2000" dirty="0">
              <a:solidFill>
                <a:schemeClr val="tx1"/>
              </a:solidFill>
            </a:endParaRPr>
          </a:p>
        </p:txBody>
      </p:sp>
      <p:sp>
        <p:nvSpPr>
          <p:cNvPr id="26" name="文本框 25">
            <a:extLst>
              <a:ext uri="{FF2B5EF4-FFF2-40B4-BE49-F238E27FC236}">
                <a16:creationId xmlns:a16="http://schemas.microsoft.com/office/drawing/2014/main" id="{F516F3B6-C18B-480F-9D97-C3CC14AD3A1F}"/>
              </a:ext>
            </a:extLst>
          </p:cNvPr>
          <p:cNvSpPr txBox="1"/>
          <p:nvPr/>
        </p:nvSpPr>
        <p:spPr>
          <a:xfrm>
            <a:off x="4953323" y="6032062"/>
            <a:ext cx="1249060" cy="400110"/>
          </a:xfrm>
          <a:prstGeom prst="rect">
            <a:avLst/>
          </a:prstGeom>
          <a:noFill/>
        </p:spPr>
        <p:txBody>
          <a:bodyPr wrap="none" rtlCol="0">
            <a:spAutoFit/>
          </a:bodyPr>
          <a:lstStyle/>
          <a:p>
            <a:r>
              <a:rPr lang="zh-CN" altLang="en-US" sz="2000">
                <a:solidFill>
                  <a:schemeClr val="tx1"/>
                </a:solidFill>
              </a:rPr>
              <a:t>＜</a:t>
            </a:r>
            <a:r>
              <a:rPr lang="en-US" altLang="zh-CN" sz="2000">
                <a:solidFill>
                  <a:schemeClr val="tx1"/>
                </a:solidFill>
              </a:rPr>
              <a:t>100 μm</a:t>
            </a:r>
            <a:endParaRPr lang="zh-CN" altLang="en-US" sz="2000" dirty="0">
              <a:solidFill>
                <a:schemeClr val="tx1"/>
              </a:solidFill>
            </a:endParaRPr>
          </a:p>
        </p:txBody>
      </p:sp>
      <p:sp>
        <p:nvSpPr>
          <p:cNvPr id="27" name="文本框 26">
            <a:extLst>
              <a:ext uri="{FF2B5EF4-FFF2-40B4-BE49-F238E27FC236}">
                <a16:creationId xmlns:a16="http://schemas.microsoft.com/office/drawing/2014/main" id="{60E01C48-F591-484D-83C9-E74F31C01173}"/>
              </a:ext>
            </a:extLst>
          </p:cNvPr>
          <p:cNvSpPr txBox="1"/>
          <p:nvPr/>
        </p:nvSpPr>
        <p:spPr>
          <a:xfrm>
            <a:off x="7303818" y="6061863"/>
            <a:ext cx="1120820" cy="400110"/>
          </a:xfrm>
          <a:prstGeom prst="rect">
            <a:avLst/>
          </a:prstGeom>
          <a:noFill/>
        </p:spPr>
        <p:txBody>
          <a:bodyPr wrap="none" rtlCol="0">
            <a:spAutoFit/>
          </a:bodyPr>
          <a:lstStyle/>
          <a:p>
            <a:r>
              <a:rPr lang="zh-CN" altLang="en-US" sz="2000">
                <a:solidFill>
                  <a:schemeClr val="tx1"/>
                </a:solidFill>
              </a:rPr>
              <a:t>＜</a:t>
            </a:r>
            <a:r>
              <a:rPr lang="en-US" altLang="zh-CN" sz="2000">
                <a:solidFill>
                  <a:schemeClr val="tx1"/>
                </a:solidFill>
              </a:rPr>
              <a:t>50 μm</a:t>
            </a:r>
            <a:endParaRPr lang="zh-CN" altLang="en-US" sz="2000" dirty="0">
              <a:solidFill>
                <a:schemeClr val="tx1"/>
              </a:solidFill>
            </a:endParaRPr>
          </a:p>
        </p:txBody>
      </p:sp>
      <p:sp>
        <p:nvSpPr>
          <p:cNvPr id="28" name="文本框 27">
            <a:extLst>
              <a:ext uri="{FF2B5EF4-FFF2-40B4-BE49-F238E27FC236}">
                <a16:creationId xmlns:a16="http://schemas.microsoft.com/office/drawing/2014/main" id="{3D0C0F5D-7299-4B20-B014-76F029AB330A}"/>
              </a:ext>
            </a:extLst>
          </p:cNvPr>
          <p:cNvSpPr txBox="1"/>
          <p:nvPr/>
        </p:nvSpPr>
        <p:spPr>
          <a:xfrm>
            <a:off x="2616141" y="6011211"/>
            <a:ext cx="1249060" cy="400110"/>
          </a:xfrm>
          <a:prstGeom prst="rect">
            <a:avLst/>
          </a:prstGeom>
          <a:noFill/>
        </p:spPr>
        <p:txBody>
          <a:bodyPr wrap="none" rtlCol="0">
            <a:spAutoFit/>
          </a:bodyPr>
          <a:lstStyle/>
          <a:p>
            <a:r>
              <a:rPr lang="zh-CN" altLang="en-US" sz="2000">
                <a:solidFill>
                  <a:schemeClr val="tx1"/>
                </a:solidFill>
              </a:rPr>
              <a:t>＜</a:t>
            </a:r>
            <a:r>
              <a:rPr lang="en-US" altLang="zh-CN" sz="2000">
                <a:solidFill>
                  <a:schemeClr val="tx1"/>
                </a:solidFill>
              </a:rPr>
              <a:t>100 μm</a:t>
            </a:r>
            <a:endParaRPr lang="zh-CN" altLang="en-US" sz="2000" dirty="0">
              <a:solidFill>
                <a:schemeClr val="tx1"/>
              </a:solidFill>
            </a:endParaRPr>
          </a:p>
        </p:txBody>
      </p:sp>
      <p:sp>
        <p:nvSpPr>
          <p:cNvPr id="29" name="文本框 28">
            <a:extLst>
              <a:ext uri="{FF2B5EF4-FFF2-40B4-BE49-F238E27FC236}">
                <a16:creationId xmlns:a16="http://schemas.microsoft.com/office/drawing/2014/main" id="{24C7C97F-3B4E-427A-A52C-A3F7F2629311}"/>
              </a:ext>
            </a:extLst>
          </p:cNvPr>
          <p:cNvSpPr txBox="1"/>
          <p:nvPr/>
        </p:nvSpPr>
        <p:spPr>
          <a:xfrm>
            <a:off x="3774534" y="3859827"/>
            <a:ext cx="761747" cy="461665"/>
          </a:xfrm>
          <a:prstGeom prst="rect">
            <a:avLst/>
          </a:prstGeom>
          <a:noFill/>
        </p:spPr>
        <p:txBody>
          <a:bodyPr wrap="none" rtlCol="0">
            <a:spAutoFit/>
          </a:bodyPr>
          <a:lstStyle/>
          <a:p>
            <a:r>
              <a:rPr lang="en-US" altLang="zh-CN" sz="2400">
                <a:solidFill>
                  <a:schemeClr val="tx1"/>
                </a:solidFill>
              </a:rPr>
              <a:t>n=3 </a:t>
            </a:r>
            <a:endParaRPr lang="zh-CN" altLang="en-US" sz="2400" dirty="0">
              <a:solidFill>
                <a:schemeClr val="tx1"/>
              </a:solidFill>
            </a:endParaRPr>
          </a:p>
        </p:txBody>
      </p:sp>
      <p:sp>
        <p:nvSpPr>
          <p:cNvPr id="30" name="文本框 29">
            <a:extLst>
              <a:ext uri="{FF2B5EF4-FFF2-40B4-BE49-F238E27FC236}">
                <a16:creationId xmlns:a16="http://schemas.microsoft.com/office/drawing/2014/main" id="{56AF26CF-82B1-4F24-A2BA-2C2340D8F32D}"/>
              </a:ext>
            </a:extLst>
          </p:cNvPr>
          <p:cNvSpPr txBox="1"/>
          <p:nvPr/>
        </p:nvSpPr>
        <p:spPr>
          <a:xfrm>
            <a:off x="6144947" y="3889554"/>
            <a:ext cx="761747" cy="461665"/>
          </a:xfrm>
          <a:prstGeom prst="rect">
            <a:avLst/>
          </a:prstGeom>
          <a:noFill/>
        </p:spPr>
        <p:txBody>
          <a:bodyPr wrap="none" rtlCol="0">
            <a:spAutoFit/>
          </a:bodyPr>
          <a:lstStyle/>
          <a:p>
            <a:r>
              <a:rPr lang="en-US" altLang="zh-CN" sz="2400">
                <a:solidFill>
                  <a:schemeClr val="tx1"/>
                </a:solidFill>
              </a:rPr>
              <a:t>n=5 </a:t>
            </a:r>
            <a:endParaRPr lang="zh-CN" altLang="en-US" sz="2400" dirty="0">
              <a:solidFill>
                <a:schemeClr val="tx1"/>
              </a:solidFill>
            </a:endParaRPr>
          </a:p>
        </p:txBody>
      </p:sp>
      <p:sp>
        <p:nvSpPr>
          <p:cNvPr id="31" name="文本框 30">
            <a:extLst>
              <a:ext uri="{FF2B5EF4-FFF2-40B4-BE49-F238E27FC236}">
                <a16:creationId xmlns:a16="http://schemas.microsoft.com/office/drawing/2014/main" id="{5ABB0FF4-4611-4751-87B1-3D90A10CE775}"/>
              </a:ext>
            </a:extLst>
          </p:cNvPr>
          <p:cNvSpPr txBox="1"/>
          <p:nvPr/>
        </p:nvSpPr>
        <p:spPr>
          <a:xfrm>
            <a:off x="8492866" y="3895005"/>
            <a:ext cx="761747" cy="461665"/>
          </a:xfrm>
          <a:prstGeom prst="rect">
            <a:avLst/>
          </a:prstGeom>
          <a:noFill/>
        </p:spPr>
        <p:txBody>
          <a:bodyPr wrap="none" rtlCol="0">
            <a:spAutoFit/>
          </a:bodyPr>
          <a:lstStyle/>
          <a:p>
            <a:r>
              <a:rPr lang="en-US" altLang="zh-CN" sz="2400">
                <a:solidFill>
                  <a:schemeClr val="tx1"/>
                </a:solidFill>
              </a:rPr>
              <a:t>n=7 </a:t>
            </a:r>
            <a:endParaRPr lang="zh-CN" altLang="en-US" sz="2400" dirty="0">
              <a:solidFill>
                <a:schemeClr val="tx1"/>
              </a:solidFill>
            </a:endParaRPr>
          </a:p>
        </p:txBody>
      </p:sp>
      <p:sp>
        <p:nvSpPr>
          <p:cNvPr id="32" name="文本框 31">
            <a:extLst>
              <a:ext uri="{FF2B5EF4-FFF2-40B4-BE49-F238E27FC236}">
                <a16:creationId xmlns:a16="http://schemas.microsoft.com/office/drawing/2014/main" id="{1DFCF1BD-D1BD-4FBD-B66E-DBBE531A01B3}"/>
              </a:ext>
            </a:extLst>
          </p:cNvPr>
          <p:cNvSpPr txBox="1"/>
          <p:nvPr/>
        </p:nvSpPr>
        <p:spPr>
          <a:xfrm>
            <a:off x="6698464" y="2223296"/>
            <a:ext cx="2556149" cy="461665"/>
          </a:xfrm>
          <a:prstGeom prst="rect">
            <a:avLst/>
          </a:prstGeom>
          <a:noFill/>
        </p:spPr>
        <p:txBody>
          <a:bodyPr wrap="none" rtlCol="0">
            <a:spAutoFit/>
          </a:bodyPr>
          <a:lstStyle/>
          <a:p>
            <a:r>
              <a:rPr lang="en-US" altLang="zh-CN" sz="2400">
                <a:solidFill>
                  <a:srgbClr val="3333FF"/>
                </a:solidFill>
              </a:rPr>
              <a:t>IP BPM b=10 mm</a:t>
            </a:r>
            <a:endParaRPr lang="zh-CN" altLang="en-US" sz="2400" dirty="0">
              <a:solidFill>
                <a:srgbClr val="3333FF"/>
              </a:solidFill>
            </a:endParaRPr>
          </a:p>
        </p:txBody>
      </p:sp>
      <p:sp>
        <p:nvSpPr>
          <p:cNvPr id="33" name="文本框 32">
            <a:extLst>
              <a:ext uri="{FF2B5EF4-FFF2-40B4-BE49-F238E27FC236}">
                <a16:creationId xmlns:a16="http://schemas.microsoft.com/office/drawing/2014/main" id="{AE58C3E4-7B40-4EA0-97D9-8FFEDA97D8EE}"/>
              </a:ext>
            </a:extLst>
          </p:cNvPr>
          <p:cNvSpPr txBox="1"/>
          <p:nvPr/>
        </p:nvSpPr>
        <p:spPr>
          <a:xfrm>
            <a:off x="7066193" y="5735122"/>
            <a:ext cx="2188420" cy="461665"/>
          </a:xfrm>
          <a:prstGeom prst="rect">
            <a:avLst/>
          </a:prstGeom>
          <a:noFill/>
        </p:spPr>
        <p:txBody>
          <a:bodyPr wrap="none" rtlCol="0">
            <a:spAutoFit/>
          </a:bodyPr>
          <a:lstStyle/>
          <a:p>
            <a:r>
              <a:rPr lang="en-US" altLang="zh-CN" sz="2400">
                <a:solidFill>
                  <a:srgbClr val="3333FF"/>
                </a:solidFill>
              </a:rPr>
              <a:t>BPM b=28 mm</a:t>
            </a:r>
            <a:endParaRPr lang="zh-CN" altLang="en-US" sz="2400" dirty="0">
              <a:solidFill>
                <a:srgbClr val="3333FF"/>
              </a:solidFill>
            </a:endParaRPr>
          </a:p>
        </p:txBody>
      </p:sp>
    </p:spTree>
    <p:extLst>
      <p:ext uri="{BB962C8B-B14F-4D97-AF65-F5344CB8AC3E}">
        <p14:creationId xmlns:p14="http://schemas.microsoft.com/office/powerpoint/2010/main" val="303075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0493500-A58E-4519-9EF8-1CFFBACEF55F}"/>
              </a:ext>
            </a:extLst>
          </p:cNvPr>
          <p:cNvPicPr>
            <a:picLocks noChangeAspect="1"/>
          </p:cNvPicPr>
          <p:nvPr/>
        </p:nvPicPr>
        <p:blipFill>
          <a:blip r:embed="rId2"/>
          <a:stretch>
            <a:fillRect/>
          </a:stretch>
        </p:blipFill>
        <p:spPr>
          <a:xfrm>
            <a:off x="136359" y="3461864"/>
            <a:ext cx="3527278" cy="2706595"/>
          </a:xfrm>
          <a:prstGeom prst="rect">
            <a:avLst/>
          </a:prstGeom>
          <a:ln w="19050">
            <a:solidFill>
              <a:schemeClr val="tx2">
                <a:lumMod val="60000"/>
                <a:lumOff val="40000"/>
              </a:schemeClr>
            </a:solidFill>
          </a:ln>
        </p:spPr>
      </p:pic>
      <p:sp>
        <p:nvSpPr>
          <p:cNvPr id="3" name="标题 2">
            <a:extLst>
              <a:ext uri="{FF2B5EF4-FFF2-40B4-BE49-F238E27FC236}">
                <a16:creationId xmlns:a16="http://schemas.microsoft.com/office/drawing/2014/main" id="{09D234FE-2E0B-4A6B-9E89-FA3AE435FB31}"/>
              </a:ext>
            </a:extLst>
          </p:cNvPr>
          <p:cNvSpPr>
            <a:spLocks noGrp="1"/>
          </p:cNvSpPr>
          <p:nvPr>
            <p:ph type="title"/>
          </p:nvPr>
        </p:nvSpPr>
        <p:spPr/>
        <p:txBody>
          <a:bodyPr/>
          <a:lstStyle/>
          <a:p>
            <a:r>
              <a:rPr lang="en-US" altLang="zh-CN">
                <a:solidFill>
                  <a:srgbClr val="3333FF"/>
                </a:solidFill>
              </a:rPr>
              <a:t>The error distribution </a:t>
            </a:r>
            <a:endParaRPr lang="zh-CN" altLang="en-US">
              <a:solidFill>
                <a:srgbClr val="3333FF"/>
              </a:solidFill>
            </a:endParaRPr>
          </a:p>
        </p:txBody>
      </p:sp>
      <p:sp>
        <p:nvSpPr>
          <p:cNvPr id="4" name="矩形 3">
            <a:extLst>
              <a:ext uri="{FF2B5EF4-FFF2-40B4-BE49-F238E27FC236}">
                <a16:creationId xmlns:a16="http://schemas.microsoft.com/office/drawing/2014/main" id="{CBD570EE-B1A7-449D-AC14-3727378015A5}"/>
              </a:ext>
            </a:extLst>
          </p:cNvPr>
          <p:cNvSpPr/>
          <p:nvPr/>
        </p:nvSpPr>
        <p:spPr>
          <a:xfrm>
            <a:off x="1277635" y="1156683"/>
            <a:ext cx="108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不完整圆 4">
            <a:extLst>
              <a:ext uri="{FF2B5EF4-FFF2-40B4-BE49-F238E27FC236}">
                <a16:creationId xmlns:a16="http://schemas.microsoft.com/office/drawing/2014/main" id="{27C41A8C-B6A7-4DF4-9DB0-41708BEEE26D}"/>
              </a:ext>
            </a:extLst>
          </p:cNvPr>
          <p:cNvSpPr/>
          <p:nvPr/>
        </p:nvSpPr>
        <p:spPr>
          <a:xfrm rot="10800000">
            <a:off x="1709683" y="1156682"/>
            <a:ext cx="1332146" cy="1440000"/>
          </a:xfrm>
          <a:prstGeom prst="pie">
            <a:avLst>
              <a:gd name="adj1" fmla="val 5414141"/>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不完整圆 5">
            <a:extLst>
              <a:ext uri="{FF2B5EF4-FFF2-40B4-BE49-F238E27FC236}">
                <a16:creationId xmlns:a16="http://schemas.microsoft.com/office/drawing/2014/main" id="{9A2CDCD6-1DE8-4E5B-B976-6BFCCC636D72}"/>
              </a:ext>
            </a:extLst>
          </p:cNvPr>
          <p:cNvSpPr/>
          <p:nvPr/>
        </p:nvSpPr>
        <p:spPr>
          <a:xfrm>
            <a:off x="611560" y="1156683"/>
            <a:ext cx="1332147" cy="1440000"/>
          </a:xfrm>
          <a:prstGeom prst="pie">
            <a:avLst>
              <a:gd name="adj1" fmla="val 5467871"/>
              <a:gd name="adj2" fmla="val 162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文本框 6">
            <a:extLst>
              <a:ext uri="{FF2B5EF4-FFF2-40B4-BE49-F238E27FC236}">
                <a16:creationId xmlns:a16="http://schemas.microsoft.com/office/drawing/2014/main" id="{A7567829-2ADF-44F3-B079-A21EB56FB0C8}"/>
              </a:ext>
            </a:extLst>
          </p:cNvPr>
          <p:cNvSpPr txBox="1"/>
          <p:nvPr/>
        </p:nvSpPr>
        <p:spPr>
          <a:xfrm>
            <a:off x="1618855" y="2668850"/>
            <a:ext cx="441146" cy="400110"/>
          </a:xfrm>
          <a:prstGeom prst="rect">
            <a:avLst/>
          </a:prstGeom>
          <a:noFill/>
        </p:spPr>
        <p:txBody>
          <a:bodyPr wrap="none" rtlCol="0">
            <a:spAutoFit/>
          </a:bodyPr>
          <a:lstStyle/>
          <a:p>
            <a:r>
              <a:rPr lang="en-US" altLang="zh-CN" sz="2000" b="0">
                <a:solidFill>
                  <a:srgbClr val="3333FF"/>
                </a:solidFill>
              </a:rPr>
              <a:t>15</a:t>
            </a:r>
            <a:endParaRPr lang="zh-CN" altLang="en-US" sz="2000" b="0" dirty="0">
              <a:solidFill>
                <a:srgbClr val="3333FF"/>
              </a:solidFill>
            </a:endParaRPr>
          </a:p>
        </p:txBody>
      </p:sp>
      <p:pic>
        <p:nvPicPr>
          <p:cNvPr id="8" name="图片 7">
            <a:extLst>
              <a:ext uri="{FF2B5EF4-FFF2-40B4-BE49-F238E27FC236}">
                <a16:creationId xmlns:a16="http://schemas.microsoft.com/office/drawing/2014/main" id="{309A4EC4-FE6F-4C1C-9558-3AE4520EDA53}"/>
              </a:ext>
            </a:extLst>
          </p:cNvPr>
          <p:cNvPicPr preferRelativeResize="0">
            <a:picLocks/>
          </p:cNvPicPr>
          <p:nvPr/>
        </p:nvPicPr>
        <p:blipFill>
          <a:blip r:embed="rId3"/>
          <a:stretch>
            <a:fillRect/>
          </a:stretch>
        </p:blipFill>
        <p:spPr>
          <a:xfrm>
            <a:off x="2315754" y="1184453"/>
            <a:ext cx="108000" cy="1404000"/>
          </a:xfrm>
          <a:prstGeom prst="rect">
            <a:avLst/>
          </a:prstGeom>
        </p:spPr>
      </p:pic>
      <p:pic>
        <p:nvPicPr>
          <p:cNvPr id="9" name="图片 8">
            <a:extLst>
              <a:ext uri="{FF2B5EF4-FFF2-40B4-BE49-F238E27FC236}">
                <a16:creationId xmlns:a16="http://schemas.microsoft.com/office/drawing/2014/main" id="{8380CAF1-AA12-484C-A4BD-9A3DD5A20F3A}"/>
              </a:ext>
            </a:extLst>
          </p:cNvPr>
          <p:cNvPicPr preferRelativeResize="0">
            <a:picLocks/>
          </p:cNvPicPr>
          <p:nvPr/>
        </p:nvPicPr>
        <p:blipFill>
          <a:blip r:embed="rId3"/>
          <a:stretch>
            <a:fillRect/>
          </a:stretch>
        </p:blipFill>
        <p:spPr>
          <a:xfrm>
            <a:off x="1226078" y="1181824"/>
            <a:ext cx="108000" cy="1404000"/>
          </a:xfrm>
          <a:prstGeom prst="rect">
            <a:avLst/>
          </a:prstGeom>
        </p:spPr>
      </p:pic>
      <p:sp>
        <p:nvSpPr>
          <p:cNvPr id="13" name="文本框 12">
            <a:extLst>
              <a:ext uri="{FF2B5EF4-FFF2-40B4-BE49-F238E27FC236}">
                <a16:creationId xmlns:a16="http://schemas.microsoft.com/office/drawing/2014/main" id="{70A0D474-4228-4D17-8C5D-0FD71899B224}"/>
              </a:ext>
            </a:extLst>
          </p:cNvPr>
          <p:cNvSpPr txBox="1"/>
          <p:nvPr/>
        </p:nvSpPr>
        <p:spPr>
          <a:xfrm>
            <a:off x="4388353" y="2319263"/>
            <a:ext cx="184730" cy="461665"/>
          </a:xfrm>
          <a:prstGeom prst="rect">
            <a:avLst/>
          </a:prstGeom>
          <a:noFill/>
        </p:spPr>
        <p:txBody>
          <a:bodyPr wrap="none" rtlCol="0">
            <a:spAutoFit/>
          </a:bodyPr>
          <a:lstStyle/>
          <a:p>
            <a:endParaRPr lang="zh-CN" altLang="en-US" sz="2400" dirty="0">
              <a:solidFill>
                <a:srgbClr val="3333FF"/>
              </a:solidFill>
            </a:endParaRPr>
          </a:p>
        </p:txBody>
      </p:sp>
      <p:sp>
        <p:nvSpPr>
          <p:cNvPr id="14" name="矩形 13">
            <a:extLst>
              <a:ext uri="{FF2B5EF4-FFF2-40B4-BE49-F238E27FC236}">
                <a16:creationId xmlns:a16="http://schemas.microsoft.com/office/drawing/2014/main" id="{CA64BC25-025D-4CAD-B03C-EADDF48BBB88}"/>
              </a:ext>
            </a:extLst>
          </p:cNvPr>
          <p:cNvSpPr/>
          <p:nvPr/>
        </p:nvSpPr>
        <p:spPr>
          <a:xfrm>
            <a:off x="739120" y="1616184"/>
            <a:ext cx="2160000" cy="43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id="{4E0D0871-5AAC-491F-AE9F-0A8CA8FA2443}"/>
              </a:ext>
            </a:extLst>
          </p:cNvPr>
          <p:cNvCxnSpPr>
            <a:cxnSpLocks/>
          </p:cNvCxnSpPr>
          <p:nvPr/>
        </p:nvCxnSpPr>
        <p:spPr>
          <a:xfrm flipH="1">
            <a:off x="1277633" y="2668850"/>
            <a:ext cx="1088394" cy="0"/>
          </a:xfrm>
          <a:prstGeom prst="straightConnector1">
            <a:avLst/>
          </a:prstGeom>
          <a:ln w="190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95935E8F-85EF-4065-BF9D-500E50048F3D}"/>
              </a:ext>
            </a:extLst>
          </p:cNvPr>
          <p:cNvPicPr>
            <a:picLocks noChangeAspect="1"/>
          </p:cNvPicPr>
          <p:nvPr/>
        </p:nvPicPr>
        <p:blipFill>
          <a:blip r:embed="rId4"/>
          <a:stretch>
            <a:fillRect/>
          </a:stretch>
        </p:blipFill>
        <p:spPr>
          <a:xfrm>
            <a:off x="4143242" y="3407180"/>
            <a:ext cx="3753404" cy="2830132"/>
          </a:xfrm>
          <a:prstGeom prst="rect">
            <a:avLst/>
          </a:prstGeom>
          <a:ln w="19050">
            <a:solidFill>
              <a:schemeClr val="tx2">
                <a:lumMod val="60000"/>
                <a:lumOff val="40000"/>
              </a:schemeClr>
            </a:solidFill>
          </a:ln>
        </p:spPr>
      </p:pic>
      <p:cxnSp>
        <p:nvCxnSpPr>
          <p:cNvPr id="22" name="直接箭头连接符 21">
            <a:extLst>
              <a:ext uri="{FF2B5EF4-FFF2-40B4-BE49-F238E27FC236}">
                <a16:creationId xmlns:a16="http://schemas.microsoft.com/office/drawing/2014/main" id="{DD5834D9-4FE5-41EA-A1F9-C43CF85CE3AD}"/>
              </a:ext>
            </a:extLst>
          </p:cNvPr>
          <p:cNvCxnSpPr>
            <a:cxnSpLocks/>
            <a:endCxn id="42" idx="1"/>
          </p:cNvCxnSpPr>
          <p:nvPr/>
        </p:nvCxnSpPr>
        <p:spPr>
          <a:xfrm>
            <a:off x="2908536" y="2003629"/>
            <a:ext cx="903198" cy="315634"/>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4BB538A-72FF-49C4-8F05-70B421250E11}"/>
              </a:ext>
            </a:extLst>
          </p:cNvPr>
          <p:cNvCxnSpPr>
            <a:cxnSpLocks/>
          </p:cNvCxnSpPr>
          <p:nvPr/>
        </p:nvCxnSpPr>
        <p:spPr>
          <a:xfrm>
            <a:off x="3190571" y="4653136"/>
            <a:ext cx="936254" cy="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EB66253-E070-4ECD-A9BE-B905062E3ADD}"/>
              </a:ext>
            </a:extLst>
          </p:cNvPr>
          <p:cNvCxnSpPr>
            <a:cxnSpLocks/>
          </p:cNvCxnSpPr>
          <p:nvPr/>
        </p:nvCxnSpPr>
        <p:spPr>
          <a:xfrm flipH="1">
            <a:off x="163610" y="2048184"/>
            <a:ext cx="575510" cy="141368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A07A4410-0965-4E91-81A3-A1D297D56344}"/>
              </a:ext>
            </a:extLst>
          </p:cNvPr>
          <p:cNvCxnSpPr>
            <a:cxnSpLocks/>
          </p:cNvCxnSpPr>
          <p:nvPr/>
        </p:nvCxnSpPr>
        <p:spPr>
          <a:xfrm>
            <a:off x="2983415" y="2072111"/>
            <a:ext cx="687847" cy="142153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0B2F32F-B00C-4F0E-AD2D-90A89CBD2D02}"/>
              </a:ext>
            </a:extLst>
          </p:cNvPr>
          <p:cNvSpPr txBox="1"/>
          <p:nvPr/>
        </p:nvSpPr>
        <p:spPr>
          <a:xfrm>
            <a:off x="2571219" y="975383"/>
            <a:ext cx="470609" cy="461665"/>
          </a:xfrm>
          <a:prstGeom prst="rect">
            <a:avLst/>
          </a:prstGeom>
          <a:noFill/>
        </p:spPr>
        <p:txBody>
          <a:bodyPr wrap="square" rtlCol="0">
            <a:spAutoFit/>
          </a:bodyPr>
          <a:lstStyle/>
          <a:p>
            <a:r>
              <a:rPr lang="en-US" altLang="zh-CN" sz="2400">
                <a:solidFill>
                  <a:srgbClr val="3333FF"/>
                </a:solidFill>
              </a:rPr>
              <a:t>A</a:t>
            </a:r>
            <a:endParaRPr lang="zh-CN" altLang="en-US" sz="2400" dirty="0">
              <a:solidFill>
                <a:srgbClr val="3333FF"/>
              </a:solidFill>
            </a:endParaRPr>
          </a:p>
        </p:txBody>
      </p:sp>
      <p:sp>
        <p:nvSpPr>
          <p:cNvPr id="30" name="文本框 29">
            <a:extLst>
              <a:ext uri="{FF2B5EF4-FFF2-40B4-BE49-F238E27FC236}">
                <a16:creationId xmlns:a16="http://schemas.microsoft.com/office/drawing/2014/main" id="{37B6F277-2A1A-4E17-91FA-0CC82686FE30}"/>
              </a:ext>
            </a:extLst>
          </p:cNvPr>
          <p:cNvSpPr txBox="1"/>
          <p:nvPr/>
        </p:nvSpPr>
        <p:spPr>
          <a:xfrm>
            <a:off x="2017466" y="875818"/>
            <a:ext cx="389850" cy="461665"/>
          </a:xfrm>
          <a:prstGeom prst="rect">
            <a:avLst/>
          </a:prstGeom>
          <a:noFill/>
        </p:spPr>
        <p:txBody>
          <a:bodyPr wrap="none" rtlCol="0">
            <a:spAutoFit/>
          </a:bodyPr>
          <a:lstStyle/>
          <a:p>
            <a:r>
              <a:rPr lang="en-US" altLang="zh-CN" sz="2400">
                <a:solidFill>
                  <a:srgbClr val="3333FF"/>
                </a:solidFill>
              </a:rPr>
              <a:t>B</a:t>
            </a:r>
            <a:endParaRPr lang="zh-CN" altLang="en-US" sz="2400" dirty="0">
              <a:solidFill>
                <a:srgbClr val="3333FF"/>
              </a:solidFill>
            </a:endParaRPr>
          </a:p>
        </p:txBody>
      </p:sp>
      <p:sp>
        <p:nvSpPr>
          <p:cNvPr id="31" name="文本框 30">
            <a:extLst>
              <a:ext uri="{FF2B5EF4-FFF2-40B4-BE49-F238E27FC236}">
                <a16:creationId xmlns:a16="http://schemas.microsoft.com/office/drawing/2014/main" id="{0A1BCA25-EAD6-4DE6-9DF0-B4D3F1B878FA}"/>
              </a:ext>
            </a:extLst>
          </p:cNvPr>
          <p:cNvSpPr txBox="1"/>
          <p:nvPr/>
        </p:nvSpPr>
        <p:spPr>
          <a:xfrm>
            <a:off x="1247768" y="887603"/>
            <a:ext cx="407484" cy="461665"/>
          </a:xfrm>
          <a:prstGeom prst="rect">
            <a:avLst/>
          </a:prstGeom>
          <a:noFill/>
        </p:spPr>
        <p:txBody>
          <a:bodyPr wrap="none" rtlCol="0">
            <a:spAutoFit/>
          </a:bodyPr>
          <a:lstStyle/>
          <a:p>
            <a:r>
              <a:rPr lang="en-US" altLang="zh-CN" sz="2400">
                <a:solidFill>
                  <a:srgbClr val="3333FF"/>
                </a:solidFill>
              </a:rPr>
              <a:t>C</a:t>
            </a:r>
            <a:endParaRPr lang="zh-CN" altLang="en-US" sz="2400" dirty="0">
              <a:solidFill>
                <a:srgbClr val="3333FF"/>
              </a:solidFill>
            </a:endParaRPr>
          </a:p>
        </p:txBody>
      </p:sp>
      <p:sp>
        <p:nvSpPr>
          <p:cNvPr id="32" name="文本框 31">
            <a:extLst>
              <a:ext uri="{FF2B5EF4-FFF2-40B4-BE49-F238E27FC236}">
                <a16:creationId xmlns:a16="http://schemas.microsoft.com/office/drawing/2014/main" id="{62BC292B-6B72-4C2D-B7FE-1747F543868C}"/>
              </a:ext>
            </a:extLst>
          </p:cNvPr>
          <p:cNvSpPr txBox="1"/>
          <p:nvPr/>
        </p:nvSpPr>
        <p:spPr>
          <a:xfrm>
            <a:off x="456223" y="1040541"/>
            <a:ext cx="407484" cy="461665"/>
          </a:xfrm>
          <a:prstGeom prst="rect">
            <a:avLst/>
          </a:prstGeom>
          <a:noFill/>
        </p:spPr>
        <p:txBody>
          <a:bodyPr wrap="none" rtlCol="0">
            <a:spAutoFit/>
          </a:bodyPr>
          <a:lstStyle/>
          <a:p>
            <a:r>
              <a:rPr lang="en-US" altLang="zh-CN" sz="2400">
                <a:solidFill>
                  <a:srgbClr val="3333FF"/>
                </a:solidFill>
              </a:rPr>
              <a:t>D</a:t>
            </a:r>
            <a:endParaRPr lang="zh-CN" altLang="en-US" sz="2400" dirty="0">
              <a:solidFill>
                <a:srgbClr val="3333FF"/>
              </a:solidFill>
            </a:endParaRPr>
          </a:p>
        </p:txBody>
      </p:sp>
      <p:sp>
        <p:nvSpPr>
          <p:cNvPr id="33" name="文本框 32">
            <a:extLst>
              <a:ext uri="{FF2B5EF4-FFF2-40B4-BE49-F238E27FC236}">
                <a16:creationId xmlns:a16="http://schemas.microsoft.com/office/drawing/2014/main" id="{9E7A091D-2385-4271-B812-7DF56E39FE45}"/>
              </a:ext>
            </a:extLst>
          </p:cNvPr>
          <p:cNvSpPr txBox="1"/>
          <p:nvPr/>
        </p:nvSpPr>
        <p:spPr>
          <a:xfrm>
            <a:off x="2582540" y="2038081"/>
            <a:ext cx="470609" cy="461665"/>
          </a:xfrm>
          <a:prstGeom prst="rect">
            <a:avLst/>
          </a:prstGeom>
          <a:noFill/>
        </p:spPr>
        <p:txBody>
          <a:bodyPr wrap="square" rtlCol="0">
            <a:spAutoFit/>
          </a:bodyPr>
          <a:lstStyle/>
          <a:p>
            <a:r>
              <a:rPr lang="en-US" altLang="zh-CN" sz="2400">
                <a:solidFill>
                  <a:srgbClr val="3333FF"/>
                </a:solidFill>
              </a:rPr>
              <a:t>H</a:t>
            </a:r>
            <a:endParaRPr lang="zh-CN" altLang="en-US" sz="2400" dirty="0">
              <a:solidFill>
                <a:srgbClr val="3333FF"/>
              </a:solidFill>
            </a:endParaRPr>
          </a:p>
        </p:txBody>
      </p:sp>
      <p:sp>
        <p:nvSpPr>
          <p:cNvPr id="34" name="文本框 33">
            <a:extLst>
              <a:ext uri="{FF2B5EF4-FFF2-40B4-BE49-F238E27FC236}">
                <a16:creationId xmlns:a16="http://schemas.microsoft.com/office/drawing/2014/main" id="{25785F0A-5021-40D5-B1EC-C308148F735F}"/>
              </a:ext>
            </a:extLst>
          </p:cNvPr>
          <p:cNvSpPr txBox="1"/>
          <p:nvPr/>
        </p:nvSpPr>
        <p:spPr>
          <a:xfrm>
            <a:off x="2019787" y="2187051"/>
            <a:ext cx="423514" cy="461665"/>
          </a:xfrm>
          <a:prstGeom prst="rect">
            <a:avLst/>
          </a:prstGeom>
          <a:noFill/>
        </p:spPr>
        <p:txBody>
          <a:bodyPr wrap="none" rtlCol="0">
            <a:spAutoFit/>
          </a:bodyPr>
          <a:lstStyle/>
          <a:p>
            <a:r>
              <a:rPr lang="en-US" altLang="zh-CN" sz="2400">
                <a:solidFill>
                  <a:srgbClr val="3333FF"/>
                </a:solidFill>
              </a:rPr>
              <a:t>G</a:t>
            </a:r>
            <a:endParaRPr lang="zh-CN" altLang="en-US" sz="2400" dirty="0">
              <a:solidFill>
                <a:srgbClr val="3333FF"/>
              </a:solidFill>
            </a:endParaRPr>
          </a:p>
        </p:txBody>
      </p:sp>
      <p:sp>
        <p:nvSpPr>
          <p:cNvPr id="35" name="文本框 34">
            <a:extLst>
              <a:ext uri="{FF2B5EF4-FFF2-40B4-BE49-F238E27FC236}">
                <a16:creationId xmlns:a16="http://schemas.microsoft.com/office/drawing/2014/main" id="{9E9FC1C7-B49F-4CBB-9C1C-B69778A3FE03}"/>
              </a:ext>
            </a:extLst>
          </p:cNvPr>
          <p:cNvSpPr txBox="1"/>
          <p:nvPr/>
        </p:nvSpPr>
        <p:spPr>
          <a:xfrm>
            <a:off x="1259089" y="2227320"/>
            <a:ext cx="376834" cy="461665"/>
          </a:xfrm>
          <a:prstGeom prst="rect">
            <a:avLst/>
          </a:prstGeom>
          <a:noFill/>
        </p:spPr>
        <p:txBody>
          <a:bodyPr wrap="square" rtlCol="0">
            <a:spAutoFit/>
          </a:bodyPr>
          <a:lstStyle/>
          <a:p>
            <a:r>
              <a:rPr lang="en-US" altLang="zh-CN" sz="2400">
                <a:solidFill>
                  <a:srgbClr val="3333FF"/>
                </a:solidFill>
              </a:rPr>
              <a:t>F</a:t>
            </a:r>
            <a:endParaRPr lang="zh-CN" altLang="en-US" sz="2400" dirty="0">
              <a:solidFill>
                <a:srgbClr val="3333FF"/>
              </a:solidFill>
            </a:endParaRPr>
          </a:p>
        </p:txBody>
      </p:sp>
      <p:sp>
        <p:nvSpPr>
          <p:cNvPr id="36" name="文本框 35">
            <a:extLst>
              <a:ext uri="{FF2B5EF4-FFF2-40B4-BE49-F238E27FC236}">
                <a16:creationId xmlns:a16="http://schemas.microsoft.com/office/drawing/2014/main" id="{C4D3BB63-A9A8-4C36-A6C7-95C05F875637}"/>
              </a:ext>
            </a:extLst>
          </p:cNvPr>
          <p:cNvSpPr txBox="1"/>
          <p:nvPr/>
        </p:nvSpPr>
        <p:spPr>
          <a:xfrm>
            <a:off x="476361" y="2103239"/>
            <a:ext cx="389850" cy="461665"/>
          </a:xfrm>
          <a:prstGeom prst="rect">
            <a:avLst/>
          </a:prstGeom>
          <a:noFill/>
        </p:spPr>
        <p:txBody>
          <a:bodyPr wrap="none" rtlCol="0">
            <a:spAutoFit/>
          </a:bodyPr>
          <a:lstStyle/>
          <a:p>
            <a:r>
              <a:rPr lang="en-US" altLang="zh-CN" sz="2400">
                <a:solidFill>
                  <a:srgbClr val="3333FF"/>
                </a:solidFill>
              </a:rPr>
              <a:t>E</a:t>
            </a:r>
            <a:endParaRPr lang="zh-CN" altLang="en-US" sz="2400" dirty="0">
              <a:solidFill>
                <a:srgbClr val="3333FF"/>
              </a:solidFill>
            </a:endParaRPr>
          </a:p>
        </p:txBody>
      </p:sp>
      <p:cxnSp>
        <p:nvCxnSpPr>
          <p:cNvPr id="38" name="直接箭头连接符 37">
            <a:extLst>
              <a:ext uri="{FF2B5EF4-FFF2-40B4-BE49-F238E27FC236}">
                <a16:creationId xmlns:a16="http://schemas.microsoft.com/office/drawing/2014/main" id="{63C31732-A1ED-4F48-8EC2-968B20F7B701}"/>
              </a:ext>
            </a:extLst>
          </p:cNvPr>
          <p:cNvCxnSpPr>
            <a:cxnSpLocks/>
          </p:cNvCxnSpPr>
          <p:nvPr/>
        </p:nvCxnSpPr>
        <p:spPr>
          <a:xfrm flipH="1">
            <a:off x="1238840" y="1156682"/>
            <a:ext cx="10833" cy="1425525"/>
          </a:xfrm>
          <a:prstGeom prst="straightConnector1">
            <a:avLst/>
          </a:prstGeom>
          <a:ln w="190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E129CA7B-2206-4300-9779-7D0322E0679B}"/>
              </a:ext>
            </a:extLst>
          </p:cNvPr>
          <p:cNvSpPr txBox="1"/>
          <p:nvPr/>
        </p:nvSpPr>
        <p:spPr>
          <a:xfrm>
            <a:off x="905230" y="1627969"/>
            <a:ext cx="441146" cy="400110"/>
          </a:xfrm>
          <a:prstGeom prst="rect">
            <a:avLst/>
          </a:prstGeom>
          <a:noFill/>
        </p:spPr>
        <p:txBody>
          <a:bodyPr wrap="none" rtlCol="0">
            <a:spAutoFit/>
          </a:bodyPr>
          <a:lstStyle/>
          <a:p>
            <a:r>
              <a:rPr lang="en-US" altLang="zh-CN" sz="2000" b="0">
                <a:solidFill>
                  <a:srgbClr val="3333FF"/>
                </a:solidFill>
              </a:rPr>
              <a:t>20</a:t>
            </a:r>
            <a:endParaRPr lang="zh-CN" altLang="en-US" sz="2000" b="0" dirty="0">
              <a:solidFill>
                <a:srgbClr val="3333FF"/>
              </a:solidFill>
            </a:endParaRPr>
          </a:p>
        </p:txBody>
      </p:sp>
      <p:sp>
        <p:nvSpPr>
          <p:cNvPr id="41" name="文本框 40">
            <a:extLst>
              <a:ext uri="{FF2B5EF4-FFF2-40B4-BE49-F238E27FC236}">
                <a16:creationId xmlns:a16="http://schemas.microsoft.com/office/drawing/2014/main" id="{B3F75672-B556-4841-945E-D9028F24DDA6}"/>
              </a:ext>
            </a:extLst>
          </p:cNvPr>
          <p:cNvSpPr txBox="1"/>
          <p:nvPr/>
        </p:nvSpPr>
        <p:spPr>
          <a:xfrm>
            <a:off x="3713954" y="1183647"/>
            <a:ext cx="2064989" cy="707886"/>
          </a:xfrm>
          <a:prstGeom prst="rect">
            <a:avLst/>
          </a:prstGeom>
          <a:noFill/>
        </p:spPr>
        <p:txBody>
          <a:bodyPr wrap="none" rtlCol="0">
            <a:spAutoFit/>
          </a:bodyPr>
          <a:lstStyle/>
          <a:p>
            <a:r>
              <a:rPr lang="en-US" altLang="zh-CN" sz="2000" b="0">
                <a:solidFill>
                  <a:srgbClr val="3333FF"/>
                </a:solidFill>
              </a:rPr>
              <a:t>e+e-</a:t>
            </a:r>
            <a:r>
              <a:rPr lang="zh-CN" altLang="en-US" sz="2000" b="0">
                <a:solidFill>
                  <a:srgbClr val="3333FF"/>
                </a:solidFill>
              </a:rPr>
              <a:t>：</a:t>
            </a:r>
            <a:r>
              <a:rPr lang="en-US" altLang="zh-CN" sz="2000" b="0">
                <a:solidFill>
                  <a:srgbClr val="3333FF"/>
                </a:solidFill>
              </a:rPr>
              <a:t>±10.6 mm</a:t>
            </a:r>
          </a:p>
          <a:p>
            <a:r>
              <a:rPr lang="el-GR" altLang="zh-CN" sz="2000" b="0">
                <a:solidFill>
                  <a:srgbClr val="3333FF"/>
                </a:solidFill>
              </a:rPr>
              <a:t>Δ</a:t>
            </a:r>
            <a:r>
              <a:rPr lang="en-US" altLang="zh-CN" sz="2000" b="0">
                <a:solidFill>
                  <a:srgbClr val="3333FF"/>
                </a:solidFill>
              </a:rPr>
              <a:t>t = 4.26 ns</a:t>
            </a:r>
            <a:endParaRPr lang="zh-CN" altLang="en-US" sz="2000" b="0">
              <a:solidFill>
                <a:srgbClr val="3333FF"/>
              </a:solidFill>
            </a:endParaRPr>
          </a:p>
        </p:txBody>
      </p:sp>
      <p:sp>
        <p:nvSpPr>
          <p:cNvPr id="42" name="文本框 41">
            <a:extLst>
              <a:ext uri="{FF2B5EF4-FFF2-40B4-BE49-F238E27FC236}">
                <a16:creationId xmlns:a16="http://schemas.microsoft.com/office/drawing/2014/main" id="{AD9CD342-D0D0-4E89-AFCF-4BECB3FEF963}"/>
              </a:ext>
            </a:extLst>
          </p:cNvPr>
          <p:cNvSpPr txBox="1"/>
          <p:nvPr/>
        </p:nvSpPr>
        <p:spPr>
          <a:xfrm>
            <a:off x="3811734" y="2119208"/>
            <a:ext cx="2262158" cy="400110"/>
          </a:xfrm>
          <a:prstGeom prst="rect">
            <a:avLst/>
          </a:prstGeom>
          <a:noFill/>
        </p:spPr>
        <p:txBody>
          <a:bodyPr wrap="none" rtlCol="0">
            <a:spAutoFit/>
          </a:bodyPr>
          <a:lstStyle/>
          <a:p>
            <a:r>
              <a:rPr lang="en-US" altLang="zh-CN" sz="2000" b="0">
                <a:solidFill>
                  <a:srgbClr val="FF0000"/>
                </a:solidFill>
              </a:rPr>
              <a:t>±3mm ×±15 mm</a:t>
            </a:r>
          </a:p>
        </p:txBody>
      </p:sp>
      <p:pic>
        <p:nvPicPr>
          <p:cNvPr id="43" name="图片 42">
            <a:extLst>
              <a:ext uri="{FF2B5EF4-FFF2-40B4-BE49-F238E27FC236}">
                <a16:creationId xmlns:a16="http://schemas.microsoft.com/office/drawing/2014/main" id="{C013E621-7C53-45B9-97E6-9744D4B1D31D}"/>
              </a:ext>
            </a:extLst>
          </p:cNvPr>
          <p:cNvPicPr>
            <a:picLocks noChangeAspect="1"/>
          </p:cNvPicPr>
          <p:nvPr/>
        </p:nvPicPr>
        <p:blipFill>
          <a:blip r:embed="rId5"/>
          <a:stretch>
            <a:fillRect/>
          </a:stretch>
        </p:blipFill>
        <p:spPr>
          <a:xfrm>
            <a:off x="6333621" y="1055192"/>
            <a:ext cx="2507520" cy="2390721"/>
          </a:xfrm>
          <a:prstGeom prst="rect">
            <a:avLst/>
          </a:prstGeom>
          <a:ln w="12700">
            <a:solidFill>
              <a:schemeClr val="tx2">
                <a:lumMod val="60000"/>
                <a:lumOff val="40000"/>
              </a:schemeClr>
            </a:solidFill>
          </a:ln>
        </p:spPr>
      </p:pic>
      <p:sp>
        <p:nvSpPr>
          <p:cNvPr id="25" name="椭圆 24">
            <a:extLst>
              <a:ext uri="{FF2B5EF4-FFF2-40B4-BE49-F238E27FC236}">
                <a16:creationId xmlns:a16="http://schemas.microsoft.com/office/drawing/2014/main" id="{515692E1-7487-4EA1-B4D3-1DFF292D848E}"/>
              </a:ext>
            </a:extLst>
          </p:cNvPr>
          <p:cNvSpPr/>
          <p:nvPr/>
        </p:nvSpPr>
        <p:spPr>
          <a:xfrm rot="5400000">
            <a:off x="7120854" y="2118596"/>
            <a:ext cx="143162" cy="1935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124C32D2-0CC3-4E3D-9EEC-AA8DC9ABA7F0}"/>
              </a:ext>
            </a:extLst>
          </p:cNvPr>
          <p:cNvSpPr/>
          <p:nvPr/>
        </p:nvSpPr>
        <p:spPr>
          <a:xfrm rot="5400000">
            <a:off x="7718346" y="2121408"/>
            <a:ext cx="143162" cy="193568"/>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E28C2C76-B55E-4D3C-9326-C3858B4A195B}"/>
              </a:ext>
            </a:extLst>
          </p:cNvPr>
          <p:cNvSpPr/>
          <p:nvPr/>
        </p:nvSpPr>
        <p:spPr>
          <a:xfrm rot="5400000">
            <a:off x="4810516" y="4584575"/>
            <a:ext cx="143162" cy="1935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D5F0DBAE-0A15-4F07-8EB1-A4AD2FFB6BC3}"/>
              </a:ext>
            </a:extLst>
          </p:cNvPr>
          <p:cNvSpPr/>
          <p:nvPr/>
        </p:nvSpPr>
        <p:spPr>
          <a:xfrm rot="5400000">
            <a:off x="6685435" y="4556724"/>
            <a:ext cx="143162" cy="193568"/>
          </a:xfrm>
          <a:prstGeom prst="ellipse">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灯片编号占位符 27">
            <a:extLst>
              <a:ext uri="{FF2B5EF4-FFF2-40B4-BE49-F238E27FC236}">
                <a16:creationId xmlns:a16="http://schemas.microsoft.com/office/drawing/2014/main" id="{5A1BFE14-595D-4575-8E5C-93062EA07D82}"/>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17</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32748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E079A58-24DB-4C53-8A2E-732C1C258F29}"/>
              </a:ext>
            </a:extLst>
          </p:cNvPr>
          <p:cNvSpPr>
            <a:spLocks noGrp="1"/>
          </p:cNvSpPr>
          <p:nvPr>
            <p:ph type="title"/>
          </p:nvPr>
        </p:nvSpPr>
        <p:spPr/>
        <p:txBody>
          <a:bodyPr/>
          <a:lstStyle/>
          <a:p>
            <a:r>
              <a:rPr lang="en-US" altLang="zh-CN"/>
              <a:t>IP BPM distributions </a:t>
            </a:r>
            <a:endParaRPr lang="zh-CN" altLang="en-US"/>
          </a:p>
        </p:txBody>
      </p:sp>
      <p:pic>
        <p:nvPicPr>
          <p:cNvPr id="4" name="图片 3">
            <a:extLst>
              <a:ext uri="{FF2B5EF4-FFF2-40B4-BE49-F238E27FC236}">
                <a16:creationId xmlns:a16="http://schemas.microsoft.com/office/drawing/2014/main" id="{06553EA2-C5FC-4FDB-B03F-3C383AB89A1D}"/>
              </a:ext>
            </a:extLst>
          </p:cNvPr>
          <p:cNvPicPr>
            <a:picLocks noChangeAspect="1"/>
          </p:cNvPicPr>
          <p:nvPr/>
        </p:nvPicPr>
        <p:blipFill>
          <a:blip r:embed="rId2"/>
          <a:stretch>
            <a:fillRect/>
          </a:stretch>
        </p:blipFill>
        <p:spPr>
          <a:xfrm>
            <a:off x="323528" y="4005064"/>
            <a:ext cx="8352928" cy="2389150"/>
          </a:xfrm>
          <a:prstGeom prst="rect">
            <a:avLst/>
          </a:prstGeom>
          <a:ln w="19050">
            <a:solidFill>
              <a:schemeClr val="tx2">
                <a:lumMod val="60000"/>
                <a:lumOff val="40000"/>
              </a:schemeClr>
            </a:solidFill>
          </a:ln>
        </p:spPr>
      </p:pic>
      <p:cxnSp>
        <p:nvCxnSpPr>
          <p:cNvPr id="6" name="直接箭头连接符 5">
            <a:extLst>
              <a:ext uri="{FF2B5EF4-FFF2-40B4-BE49-F238E27FC236}">
                <a16:creationId xmlns:a16="http://schemas.microsoft.com/office/drawing/2014/main" id="{F8E22E80-3DA4-49DF-AA8C-E9A2686F10CA}"/>
              </a:ext>
            </a:extLst>
          </p:cNvPr>
          <p:cNvCxnSpPr/>
          <p:nvPr/>
        </p:nvCxnSpPr>
        <p:spPr>
          <a:xfrm flipV="1">
            <a:off x="395536" y="1268760"/>
            <a:ext cx="8496944" cy="12241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C22589B9-CFE3-4C02-85BD-9340C7BBB61D}"/>
              </a:ext>
            </a:extLst>
          </p:cNvPr>
          <p:cNvCxnSpPr>
            <a:cxnSpLocks/>
          </p:cNvCxnSpPr>
          <p:nvPr/>
        </p:nvCxnSpPr>
        <p:spPr>
          <a:xfrm flipH="1" flipV="1">
            <a:off x="395536" y="1268760"/>
            <a:ext cx="8352928" cy="1368152"/>
          </a:xfrm>
          <a:prstGeom prst="straightConnector1">
            <a:avLst/>
          </a:prstGeom>
          <a:ln w="1905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905AE7AF-7CFA-4558-B3FA-7FF710EB6069}"/>
              </a:ext>
            </a:extLst>
          </p:cNvPr>
          <p:cNvSpPr/>
          <p:nvPr/>
        </p:nvSpPr>
        <p:spPr>
          <a:xfrm rot="15815545">
            <a:off x="3002599" y="1954837"/>
            <a:ext cx="120399"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57BF78E3-5966-45D2-9AFF-DC474F9ACDE4}"/>
              </a:ext>
            </a:extLst>
          </p:cNvPr>
          <p:cNvSpPr/>
          <p:nvPr/>
        </p:nvSpPr>
        <p:spPr>
          <a:xfrm rot="16721379">
            <a:off x="5966733" y="2039993"/>
            <a:ext cx="120399" cy="288032"/>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a:extLst>
              <a:ext uri="{FF2B5EF4-FFF2-40B4-BE49-F238E27FC236}">
                <a16:creationId xmlns:a16="http://schemas.microsoft.com/office/drawing/2014/main" id="{35D05D68-ABDF-4712-B8A1-4A5DBEE3D937}"/>
              </a:ext>
            </a:extLst>
          </p:cNvPr>
          <p:cNvCxnSpPr/>
          <p:nvPr/>
        </p:nvCxnSpPr>
        <p:spPr>
          <a:xfrm>
            <a:off x="3419872" y="1089877"/>
            <a:ext cx="0" cy="1619043"/>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040B7886-456B-4650-B31F-75B314B33C5C}"/>
              </a:ext>
            </a:extLst>
          </p:cNvPr>
          <p:cNvCxnSpPr/>
          <p:nvPr/>
        </p:nvCxnSpPr>
        <p:spPr>
          <a:xfrm>
            <a:off x="5436096" y="1089877"/>
            <a:ext cx="0" cy="1619043"/>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07ECB7A5-CCCA-4691-BE35-CA01921A8405}"/>
              </a:ext>
            </a:extLst>
          </p:cNvPr>
          <p:cNvCxnSpPr>
            <a:cxnSpLocks/>
          </p:cNvCxnSpPr>
          <p:nvPr/>
        </p:nvCxnSpPr>
        <p:spPr>
          <a:xfrm flipH="1">
            <a:off x="1979711" y="1138702"/>
            <a:ext cx="72009" cy="706122"/>
          </a:xfrm>
          <a:prstGeom prst="straightConnector1">
            <a:avLst/>
          </a:prstGeom>
          <a:ln w="444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2B7BA699-F8E0-4AE8-865B-5539C0499961}"/>
              </a:ext>
            </a:extLst>
          </p:cNvPr>
          <p:cNvCxnSpPr>
            <a:cxnSpLocks/>
          </p:cNvCxnSpPr>
          <p:nvPr/>
        </p:nvCxnSpPr>
        <p:spPr>
          <a:xfrm>
            <a:off x="1858846" y="1948442"/>
            <a:ext cx="94559" cy="674512"/>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9CBDF0CF-5BC9-4449-95C7-AC76CDC9E432}"/>
              </a:ext>
            </a:extLst>
          </p:cNvPr>
          <p:cNvCxnSpPr>
            <a:cxnSpLocks/>
          </p:cNvCxnSpPr>
          <p:nvPr/>
        </p:nvCxnSpPr>
        <p:spPr>
          <a:xfrm>
            <a:off x="6732239" y="1244203"/>
            <a:ext cx="144017" cy="653038"/>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8F3E97AF-2E4C-4F37-AAFE-1959AB0CB9BE}"/>
              </a:ext>
            </a:extLst>
          </p:cNvPr>
          <p:cNvCxnSpPr>
            <a:cxnSpLocks/>
          </p:cNvCxnSpPr>
          <p:nvPr/>
        </p:nvCxnSpPr>
        <p:spPr>
          <a:xfrm flipH="1">
            <a:off x="6948264" y="1972836"/>
            <a:ext cx="72009" cy="706122"/>
          </a:xfrm>
          <a:prstGeom prst="straightConnector1">
            <a:avLst/>
          </a:prstGeom>
          <a:ln w="4445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F9C31CC7-9755-48F2-9082-A7F8FD2890B7}"/>
              </a:ext>
            </a:extLst>
          </p:cNvPr>
          <p:cNvSpPr txBox="1"/>
          <p:nvPr/>
        </p:nvSpPr>
        <p:spPr>
          <a:xfrm>
            <a:off x="107504" y="2911379"/>
            <a:ext cx="8928991" cy="830997"/>
          </a:xfrm>
          <a:prstGeom prst="rect">
            <a:avLst/>
          </a:prstGeom>
          <a:noFill/>
        </p:spPr>
        <p:txBody>
          <a:bodyPr wrap="square" rtlCol="0">
            <a:spAutoFit/>
          </a:bodyPr>
          <a:lstStyle/>
          <a:p>
            <a:pPr algn="l"/>
            <a:r>
              <a:rPr lang="en-US" altLang="zh-CN" sz="2400" b="0">
                <a:solidFill>
                  <a:schemeClr val="tx1"/>
                </a:solidFill>
              </a:rPr>
              <a:t>4 electrodes: blue / red in separated pipe for position measurement</a:t>
            </a:r>
          </a:p>
          <a:p>
            <a:pPr algn="l"/>
            <a:r>
              <a:rPr lang="en-US" altLang="zh-CN" sz="2400" b="0">
                <a:solidFill>
                  <a:schemeClr val="tx1"/>
                </a:solidFill>
              </a:rPr>
              <a:t>8 electrodes: black in shared pipe for position/arrive time measurement</a:t>
            </a:r>
            <a:endParaRPr lang="zh-CN" altLang="en-US" sz="2400" b="0" dirty="0">
              <a:solidFill>
                <a:schemeClr val="tx1"/>
              </a:solidFill>
            </a:endParaRPr>
          </a:p>
        </p:txBody>
      </p:sp>
      <p:cxnSp>
        <p:nvCxnSpPr>
          <p:cNvPr id="36" name="直接箭头连接符 35">
            <a:extLst>
              <a:ext uri="{FF2B5EF4-FFF2-40B4-BE49-F238E27FC236}">
                <a16:creationId xmlns:a16="http://schemas.microsoft.com/office/drawing/2014/main" id="{32C6F6CE-E0D6-441B-97ED-FFFFBFE573B4}"/>
              </a:ext>
            </a:extLst>
          </p:cNvPr>
          <p:cNvCxnSpPr/>
          <p:nvPr/>
        </p:nvCxnSpPr>
        <p:spPr>
          <a:xfrm>
            <a:off x="3203848" y="4365104"/>
            <a:ext cx="0" cy="57606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5A6B930D-9D3A-4602-BF68-266DF685011F}"/>
              </a:ext>
            </a:extLst>
          </p:cNvPr>
          <p:cNvCxnSpPr/>
          <p:nvPr/>
        </p:nvCxnSpPr>
        <p:spPr>
          <a:xfrm>
            <a:off x="971650" y="4188055"/>
            <a:ext cx="0" cy="576064"/>
          </a:xfrm>
          <a:prstGeom prst="straightConnector1">
            <a:avLst/>
          </a:prstGeom>
          <a:ln w="4445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7CF5BF77-1A8F-4E3C-8C5E-7BF8BC3DFF7E}"/>
              </a:ext>
            </a:extLst>
          </p:cNvPr>
          <p:cNvCxnSpPr>
            <a:cxnSpLocks/>
          </p:cNvCxnSpPr>
          <p:nvPr/>
        </p:nvCxnSpPr>
        <p:spPr>
          <a:xfrm flipV="1">
            <a:off x="1043558" y="5413729"/>
            <a:ext cx="50" cy="57606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0AE4EBA7-E1F4-43CA-BDB4-1C878E6EDDEB}"/>
              </a:ext>
            </a:extLst>
          </p:cNvPr>
          <p:cNvSpPr txBox="1"/>
          <p:nvPr/>
        </p:nvSpPr>
        <p:spPr>
          <a:xfrm>
            <a:off x="1110866" y="3969451"/>
            <a:ext cx="1685078" cy="461665"/>
          </a:xfrm>
          <a:prstGeom prst="rect">
            <a:avLst/>
          </a:prstGeom>
          <a:noFill/>
        </p:spPr>
        <p:txBody>
          <a:bodyPr wrap="none" rtlCol="0">
            <a:spAutoFit/>
          </a:bodyPr>
          <a:lstStyle/>
          <a:p>
            <a:r>
              <a:rPr lang="en-US" altLang="zh-CN" sz="2400">
                <a:solidFill>
                  <a:srgbClr val="3333FF"/>
                </a:solidFill>
              </a:rPr>
              <a:t>s = 885 mm</a:t>
            </a:r>
            <a:endParaRPr lang="zh-CN" altLang="en-US" sz="2400" dirty="0">
              <a:solidFill>
                <a:srgbClr val="3333FF"/>
              </a:solidFill>
            </a:endParaRPr>
          </a:p>
        </p:txBody>
      </p:sp>
      <p:sp>
        <p:nvSpPr>
          <p:cNvPr id="20" name="文本框 19">
            <a:extLst>
              <a:ext uri="{FF2B5EF4-FFF2-40B4-BE49-F238E27FC236}">
                <a16:creationId xmlns:a16="http://schemas.microsoft.com/office/drawing/2014/main" id="{DE829B02-C44B-45C1-BFAA-3AE4B8D60DC9}"/>
              </a:ext>
            </a:extLst>
          </p:cNvPr>
          <p:cNvSpPr txBox="1"/>
          <p:nvPr/>
        </p:nvSpPr>
        <p:spPr>
          <a:xfrm>
            <a:off x="1043558" y="5772503"/>
            <a:ext cx="1685077" cy="461665"/>
          </a:xfrm>
          <a:prstGeom prst="rect">
            <a:avLst/>
          </a:prstGeom>
          <a:noFill/>
        </p:spPr>
        <p:txBody>
          <a:bodyPr wrap="none" rtlCol="0">
            <a:spAutoFit/>
          </a:bodyPr>
          <a:lstStyle/>
          <a:p>
            <a:r>
              <a:rPr lang="en-US" altLang="zh-CN" sz="2400">
                <a:solidFill>
                  <a:srgbClr val="FF0000"/>
                </a:solidFill>
              </a:rPr>
              <a:t>s = 915 mm</a:t>
            </a:r>
            <a:endParaRPr lang="zh-CN" altLang="en-US" sz="2400" dirty="0">
              <a:solidFill>
                <a:srgbClr val="FF0000"/>
              </a:solidFill>
            </a:endParaRPr>
          </a:p>
        </p:txBody>
      </p:sp>
      <p:sp>
        <p:nvSpPr>
          <p:cNvPr id="22" name="文本框 21">
            <a:extLst>
              <a:ext uri="{FF2B5EF4-FFF2-40B4-BE49-F238E27FC236}">
                <a16:creationId xmlns:a16="http://schemas.microsoft.com/office/drawing/2014/main" id="{99C8F92F-78BA-424F-8E87-DD248A74AFAB}"/>
              </a:ext>
            </a:extLst>
          </p:cNvPr>
          <p:cNvSpPr txBox="1"/>
          <p:nvPr/>
        </p:nvSpPr>
        <p:spPr>
          <a:xfrm>
            <a:off x="2935159" y="3930026"/>
            <a:ext cx="1685078" cy="461665"/>
          </a:xfrm>
          <a:prstGeom prst="rect">
            <a:avLst/>
          </a:prstGeom>
          <a:noFill/>
        </p:spPr>
        <p:txBody>
          <a:bodyPr wrap="none" rtlCol="0">
            <a:spAutoFit/>
          </a:bodyPr>
          <a:lstStyle/>
          <a:p>
            <a:r>
              <a:rPr lang="en-US" altLang="zh-CN" sz="2400">
                <a:solidFill>
                  <a:schemeClr val="tx1"/>
                </a:solidFill>
              </a:rPr>
              <a:t>s = 630 mm</a:t>
            </a:r>
            <a:endParaRPr lang="zh-CN" altLang="en-US" sz="2400" dirty="0">
              <a:solidFill>
                <a:schemeClr val="tx1"/>
              </a:solidFill>
            </a:endParaRPr>
          </a:p>
        </p:txBody>
      </p:sp>
      <p:cxnSp>
        <p:nvCxnSpPr>
          <p:cNvPr id="8" name="直接箭头连接符 7">
            <a:extLst>
              <a:ext uri="{FF2B5EF4-FFF2-40B4-BE49-F238E27FC236}">
                <a16:creationId xmlns:a16="http://schemas.microsoft.com/office/drawing/2014/main" id="{50B962F2-682D-45D5-AA1B-BBC4AD5CF7E9}"/>
              </a:ext>
            </a:extLst>
          </p:cNvPr>
          <p:cNvCxnSpPr>
            <a:cxnSpLocks/>
          </p:cNvCxnSpPr>
          <p:nvPr/>
        </p:nvCxnSpPr>
        <p:spPr>
          <a:xfrm>
            <a:off x="3563888" y="4725144"/>
            <a:ext cx="864096" cy="0"/>
          </a:xfrm>
          <a:prstGeom prst="straightConnector1">
            <a:avLst/>
          </a:prstGeom>
          <a:ln w="4127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7A646CE6-2D76-4A1B-93FA-81DFF05BD1DC}"/>
              </a:ext>
            </a:extLst>
          </p:cNvPr>
          <p:cNvSpPr txBox="1"/>
          <p:nvPr/>
        </p:nvSpPr>
        <p:spPr>
          <a:xfrm>
            <a:off x="4656753" y="4016843"/>
            <a:ext cx="3983187" cy="923330"/>
          </a:xfrm>
          <a:prstGeom prst="rect">
            <a:avLst/>
          </a:prstGeom>
          <a:noFill/>
        </p:spPr>
        <p:txBody>
          <a:bodyPr wrap="square" rtlCol="0">
            <a:spAutoFit/>
          </a:bodyPr>
          <a:lstStyle/>
          <a:p>
            <a:pPr algn="just"/>
            <a:r>
              <a:rPr lang="en-US" altLang="zh-CN" sz="1800" b="0">
                <a:solidFill>
                  <a:srgbClr val="00B050"/>
                </a:solidFill>
              </a:rPr>
              <a:t>Improve the position measure accurancy for a single beam but bring difficulty to separate the duel-beam signal   </a:t>
            </a:r>
            <a:endParaRPr lang="zh-CN" altLang="en-US" sz="1800" b="0" dirty="0">
              <a:solidFill>
                <a:srgbClr val="00B050"/>
              </a:solidFill>
            </a:endParaRPr>
          </a:p>
        </p:txBody>
      </p:sp>
      <p:cxnSp>
        <p:nvCxnSpPr>
          <p:cNvPr id="26" name="直接箭头连接符 25">
            <a:extLst>
              <a:ext uri="{FF2B5EF4-FFF2-40B4-BE49-F238E27FC236}">
                <a16:creationId xmlns:a16="http://schemas.microsoft.com/office/drawing/2014/main" id="{2811BEF7-91DE-404D-99AD-70F0372AA8DD}"/>
              </a:ext>
            </a:extLst>
          </p:cNvPr>
          <p:cNvCxnSpPr>
            <a:cxnSpLocks/>
          </p:cNvCxnSpPr>
          <p:nvPr/>
        </p:nvCxnSpPr>
        <p:spPr>
          <a:xfrm flipH="1">
            <a:off x="2509948" y="5589240"/>
            <a:ext cx="639688" cy="0"/>
          </a:xfrm>
          <a:prstGeom prst="straightConnector1">
            <a:avLst/>
          </a:prstGeom>
          <a:ln w="41275">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0D068230-AB22-49DB-A256-B5A652A12EB9}"/>
              </a:ext>
            </a:extLst>
          </p:cNvPr>
          <p:cNvSpPr txBox="1"/>
          <p:nvPr/>
        </p:nvSpPr>
        <p:spPr>
          <a:xfrm>
            <a:off x="3275453" y="5368093"/>
            <a:ext cx="4433184" cy="646331"/>
          </a:xfrm>
          <a:prstGeom prst="rect">
            <a:avLst/>
          </a:prstGeom>
          <a:noFill/>
        </p:spPr>
        <p:txBody>
          <a:bodyPr wrap="square" rtlCol="0">
            <a:spAutoFit/>
          </a:bodyPr>
          <a:lstStyle/>
          <a:p>
            <a:pPr algn="just"/>
            <a:r>
              <a:rPr lang="en-US" altLang="zh-CN" sz="1800" b="0">
                <a:solidFill>
                  <a:schemeClr val="accent6">
                    <a:lumMod val="75000"/>
                  </a:schemeClr>
                </a:solidFill>
              </a:rPr>
              <a:t>Relativity between the data and the beam at IP became less </a:t>
            </a:r>
            <a:endParaRPr lang="zh-CN" altLang="en-US" sz="1800" b="0" dirty="0">
              <a:solidFill>
                <a:schemeClr val="accent6">
                  <a:lumMod val="75000"/>
                </a:schemeClr>
              </a:solidFill>
            </a:endParaRPr>
          </a:p>
        </p:txBody>
      </p:sp>
      <p:sp>
        <p:nvSpPr>
          <p:cNvPr id="12" name="灯片编号占位符 11">
            <a:extLst>
              <a:ext uri="{FF2B5EF4-FFF2-40B4-BE49-F238E27FC236}">
                <a16:creationId xmlns:a16="http://schemas.microsoft.com/office/drawing/2014/main" id="{AAA0F74D-D2A6-468E-B669-99E7D2D75FB4}"/>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18</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307817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6E4298F-0CFF-4BA0-A1CE-F5A8BBE9BC47}"/>
              </a:ext>
            </a:extLst>
          </p:cNvPr>
          <p:cNvSpPr>
            <a:spLocks noGrp="1"/>
          </p:cNvSpPr>
          <p:nvPr>
            <p:ph type="title"/>
          </p:nvPr>
        </p:nvSpPr>
        <p:spPr/>
        <p:txBody>
          <a:bodyPr/>
          <a:lstStyle/>
          <a:p>
            <a:r>
              <a:rPr lang="en-US" altLang="zh-CN"/>
              <a:t>IP</a:t>
            </a:r>
            <a:r>
              <a:rPr lang="zh-CN" altLang="en-US"/>
              <a:t> </a:t>
            </a:r>
            <a:r>
              <a:rPr lang="en-US" altLang="zh-CN"/>
              <a:t>BPM</a:t>
            </a:r>
            <a:endParaRPr lang="zh-CN" altLang="en-US"/>
          </a:p>
        </p:txBody>
      </p:sp>
      <p:pic>
        <p:nvPicPr>
          <p:cNvPr id="11" name="图片 10">
            <a:extLst>
              <a:ext uri="{FF2B5EF4-FFF2-40B4-BE49-F238E27FC236}">
                <a16:creationId xmlns:a16="http://schemas.microsoft.com/office/drawing/2014/main" id="{F944D0A7-13A8-4987-BF6A-E9F7830F0C25}"/>
              </a:ext>
            </a:extLst>
          </p:cNvPr>
          <p:cNvPicPr>
            <a:picLocks noChangeAspect="1"/>
          </p:cNvPicPr>
          <p:nvPr/>
        </p:nvPicPr>
        <p:blipFill>
          <a:blip r:embed="rId2"/>
          <a:stretch>
            <a:fillRect/>
          </a:stretch>
        </p:blipFill>
        <p:spPr>
          <a:xfrm>
            <a:off x="165593" y="1057325"/>
            <a:ext cx="4355976" cy="3525675"/>
          </a:xfrm>
          <a:prstGeom prst="rect">
            <a:avLst/>
          </a:prstGeom>
        </p:spPr>
      </p:pic>
      <p:pic>
        <p:nvPicPr>
          <p:cNvPr id="13" name="图片 12">
            <a:extLst>
              <a:ext uri="{FF2B5EF4-FFF2-40B4-BE49-F238E27FC236}">
                <a16:creationId xmlns:a16="http://schemas.microsoft.com/office/drawing/2014/main" id="{E3877211-4639-4B9F-9A2C-684A16784C41}"/>
              </a:ext>
            </a:extLst>
          </p:cNvPr>
          <p:cNvPicPr>
            <a:picLocks noChangeAspect="1"/>
          </p:cNvPicPr>
          <p:nvPr/>
        </p:nvPicPr>
        <p:blipFill>
          <a:blip r:embed="rId3"/>
          <a:stretch>
            <a:fillRect/>
          </a:stretch>
        </p:blipFill>
        <p:spPr>
          <a:xfrm>
            <a:off x="4622431" y="1057324"/>
            <a:ext cx="4355976" cy="3525675"/>
          </a:xfrm>
          <a:prstGeom prst="rect">
            <a:avLst/>
          </a:prstGeom>
          <a:ln w="12700">
            <a:solidFill>
              <a:schemeClr val="tx2">
                <a:lumMod val="60000"/>
                <a:lumOff val="40000"/>
              </a:schemeClr>
            </a:solidFill>
          </a:ln>
        </p:spPr>
      </p:pic>
      <p:sp>
        <p:nvSpPr>
          <p:cNvPr id="14" name="灯片编号占位符 13">
            <a:extLst>
              <a:ext uri="{FF2B5EF4-FFF2-40B4-BE49-F238E27FC236}">
                <a16:creationId xmlns:a16="http://schemas.microsoft.com/office/drawing/2014/main" id="{57C19572-2A53-4C5A-86A8-93D587A87782}"/>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19</a:t>
            </a:fld>
            <a:r>
              <a:rPr lang="en-US" altLang="zh-CN">
                <a:ea typeface="宋体"/>
                <a:cs typeface="Times New Roman" panose="02020603050405020304" pitchFamily="18" charset="0"/>
              </a:rPr>
              <a:t>/24</a:t>
            </a:r>
            <a:endParaRPr lang="zh-CN" altLang="en-US" dirty="0">
              <a:latin typeface="Calibri"/>
              <a:ea typeface="宋体"/>
            </a:endParaRPr>
          </a:p>
        </p:txBody>
      </p:sp>
      <p:sp>
        <p:nvSpPr>
          <p:cNvPr id="15" name="文本框 14">
            <a:extLst>
              <a:ext uri="{FF2B5EF4-FFF2-40B4-BE49-F238E27FC236}">
                <a16:creationId xmlns:a16="http://schemas.microsoft.com/office/drawing/2014/main" id="{405CF3A3-4E46-4A62-AD8A-EF921096DC3C}"/>
              </a:ext>
            </a:extLst>
          </p:cNvPr>
          <p:cNvSpPr txBox="1"/>
          <p:nvPr/>
        </p:nvSpPr>
        <p:spPr>
          <a:xfrm>
            <a:off x="5685550" y="4772001"/>
            <a:ext cx="2478563" cy="400110"/>
          </a:xfrm>
          <a:prstGeom prst="rect">
            <a:avLst/>
          </a:prstGeom>
          <a:noFill/>
        </p:spPr>
        <p:txBody>
          <a:bodyPr wrap="none" rtlCol="0">
            <a:spAutoFit/>
          </a:bodyPr>
          <a:lstStyle/>
          <a:p>
            <a:r>
              <a:rPr lang="en-US" altLang="zh-CN" sz="2000" b="0">
                <a:solidFill>
                  <a:schemeClr val="tx1"/>
                </a:solidFill>
              </a:rPr>
              <a:t>Preliminary schematic</a:t>
            </a:r>
            <a:endParaRPr lang="zh-CN" altLang="en-US" sz="2000" b="0" dirty="0">
              <a:solidFill>
                <a:schemeClr val="tx1"/>
              </a:solidFill>
            </a:endParaRPr>
          </a:p>
        </p:txBody>
      </p:sp>
      <p:sp>
        <p:nvSpPr>
          <p:cNvPr id="12" name="文本框 11">
            <a:extLst>
              <a:ext uri="{FF2B5EF4-FFF2-40B4-BE49-F238E27FC236}">
                <a16:creationId xmlns:a16="http://schemas.microsoft.com/office/drawing/2014/main" id="{90AF00C3-9B02-47A6-B467-DD2AC7C19B15}"/>
              </a:ext>
            </a:extLst>
          </p:cNvPr>
          <p:cNvSpPr txBox="1"/>
          <p:nvPr/>
        </p:nvSpPr>
        <p:spPr>
          <a:xfrm>
            <a:off x="5292080" y="1268760"/>
            <a:ext cx="3485506" cy="461665"/>
          </a:xfrm>
          <a:prstGeom prst="rect">
            <a:avLst/>
          </a:prstGeom>
          <a:noFill/>
        </p:spPr>
        <p:txBody>
          <a:bodyPr wrap="none" rtlCol="0">
            <a:spAutoFit/>
          </a:bodyPr>
          <a:lstStyle/>
          <a:p>
            <a:r>
              <a:rPr lang="zh-CN" altLang="en-US" sz="2400" b="0">
                <a:solidFill>
                  <a:schemeClr val="tx1"/>
                </a:solidFill>
              </a:rPr>
              <a:t> </a:t>
            </a:r>
            <a:r>
              <a:rPr lang="en-US" altLang="zh-CN" sz="2400" b="0">
                <a:solidFill>
                  <a:schemeClr val="tx1"/>
                </a:solidFill>
              </a:rPr>
              <a:t>Courtesy of Wang Haijing</a:t>
            </a:r>
            <a:endParaRPr lang="zh-CN" altLang="en-US" sz="2400" b="0" dirty="0">
              <a:solidFill>
                <a:schemeClr val="tx1"/>
              </a:solidFill>
            </a:endParaRPr>
          </a:p>
        </p:txBody>
      </p:sp>
      <p:sp>
        <p:nvSpPr>
          <p:cNvPr id="16" name="文本框 15">
            <a:extLst>
              <a:ext uri="{FF2B5EF4-FFF2-40B4-BE49-F238E27FC236}">
                <a16:creationId xmlns:a16="http://schemas.microsoft.com/office/drawing/2014/main" id="{EBCA4718-1511-418F-8F24-2C58C111E203}"/>
              </a:ext>
            </a:extLst>
          </p:cNvPr>
          <p:cNvSpPr txBox="1"/>
          <p:nvPr/>
        </p:nvSpPr>
        <p:spPr>
          <a:xfrm>
            <a:off x="48871" y="4689081"/>
            <a:ext cx="4609176" cy="707886"/>
          </a:xfrm>
          <a:prstGeom prst="rect">
            <a:avLst/>
          </a:prstGeom>
          <a:noFill/>
        </p:spPr>
        <p:txBody>
          <a:bodyPr wrap="square" rtlCol="0">
            <a:spAutoFit/>
          </a:bodyPr>
          <a:lstStyle/>
          <a:p>
            <a:pPr algn="just"/>
            <a:r>
              <a:rPr lang="en-US" altLang="zh-CN" sz="2000" b="0">
                <a:solidFill>
                  <a:schemeClr val="tx1"/>
                </a:solidFill>
              </a:rPr>
              <a:t>A special pipe </a:t>
            </a:r>
            <a:r>
              <a:rPr lang="zh-CN" altLang="en-US" sz="2000" b="0">
                <a:solidFill>
                  <a:schemeClr val="tx1"/>
                </a:solidFill>
              </a:rPr>
              <a:t>（</a:t>
            </a:r>
            <a:r>
              <a:rPr lang="en-US" altLang="zh-CN" sz="2000" b="0">
                <a:solidFill>
                  <a:schemeClr val="tx1"/>
                </a:solidFill>
              </a:rPr>
              <a:t>thicker</a:t>
            </a:r>
            <a:r>
              <a:rPr lang="zh-CN" altLang="en-US" sz="2000" b="0">
                <a:solidFill>
                  <a:schemeClr val="tx1"/>
                </a:solidFill>
              </a:rPr>
              <a:t>），</a:t>
            </a:r>
            <a:r>
              <a:rPr lang="en-US" altLang="zh-CN" sz="2000" b="0">
                <a:solidFill>
                  <a:schemeClr val="tx1"/>
                </a:solidFill>
              </a:rPr>
              <a:t>shift 30 mm in Z for two beam.</a:t>
            </a:r>
            <a:endParaRPr lang="zh-CN" altLang="en-US" sz="2000" b="0" dirty="0">
              <a:solidFill>
                <a:schemeClr val="tx1"/>
              </a:solidFill>
            </a:endParaRPr>
          </a:p>
        </p:txBody>
      </p:sp>
    </p:spTree>
    <p:extLst>
      <p:ext uri="{BB962C8B-B14F-4D97-AF65-F5344CB8AC3E}">
        <p14:creationId xmlns:p14="http://schemas.microsoft.com/office/powerpoint/2010/main" val="344193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txBox="1">
            <a:spLocks/>
          </p:cNvSpPr>
          <p:nvPr/>
        </p:nvSpPr>
        <p:spPr bwMode="auto">
          <a:xfrm>
            <a:off x="613792" y="910450"/>
            <a:ext cx="7916416" cy="9659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a:lstStyle>
          <a:p>
            <a:pPr>
              <a:lnSpc>
                <a:spcPct val="150000"/>
              </a:lnSpc>
              <a:defRPr/>
            </a:pPr>
            <a:r>
              <a:rPr lang="en-US" altLang="zh-CN" sz="4400">
                <a:solidFill>
                  <a:srgbClr val="0000FF"/>
                </a:solidFill>
                <a:latin typeface="Arial Black" panose="020B0A04020102020204" pitchFamily="34" charset="0"/>
              </a:rPr>
              <a:t>Contents</a:t>
            </a:r>
            <a:endParaRPr lang="zh-CN" altLang="en-US" sz="4400" dirty="0">
              <a:solidFill>
                <a:srgbClr val="0000FF"/>
              </a:solidFill>
              <a:latin typeface="Arial Black" panose="020B0A04020102020204" pitchFamily="34" charset="0"/>
            </a:endParaRPr>
          </a:p>
        </p:txBody>
      </p:sp>
      <p:grpSp>
        <p:nvGrpSpPr>
          <p:cNvPr id="6" name="Group 32"/>
          <p:cNvGrpSpPr>
            <a:grpSpLocks/>
          </p:cNvGrpSpPr>
          <p:nvPr/>
        </p:nvGrpSpPr>
        <p:grpSpPr bwMode="auto">
          <a:xfrm>
            <a:off x="1828800" y="2276872"/>
            <a:ext cx="5410200" cy="665162"/>
            <a:chOff x="1152" y="1275"/>
            <a:chExt cx="3408" cy="419"/>
          </a:xfrm>
        </p:grpSpPr>
        <p:grpSp>
          <p:nvGrpSpPr>
            <p:cNvPr id="7" name="Group 3"/>
            <p:cNvGrpSpPr>
              <a:grpSpLocks/>
            </p:cNvGrpSpPr>
            <p:nvPr/>
          </p:nvGrpSpPr>
          <p:grpSpPr bwMode="auto">
            <a:xfrm>
              <a:off x="1152" y="1275"/>
              <a:ext cx="480" cy="419"/>
              <a:chOff x="1110" y="2656"/>
              <a:chExt cx="1549" cy="1351"/>
            </a:xfrm>
          </p:grpSpPr>
          <p:sp>
            <p:nvSpPr>
              <p:cNvPr id="1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1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13" name="AutoShape 6"/>
              <p:cNvSpPr>
                <a:spLocks noChangeArrowheads="1"/>
              </p:cNvSpPr>
              <p:nvPr/>
            </p:nvSpPr>
            <p:spPr bwMode="gray">
              <a:xfrm>
                <a:off x="1200" y="2736"/>
                <a:ext cx="1350" cy="1168"/>
              </a:xfrm>
              <a:prstGeom prst="hexagon">
                <a:avLst>
                  <a:gd name="adj" fmla="val 28896"/>
                  <a:gd name="vf" fmla="val 115470"/>
                </a:avLst>
              </a:prstGeom>
              <a:gradFill rotWithShape="1">
                <a:gsLst>
                  <a:gs pos="100000">
                    <a:srgbClr val="FF0000"/>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grpSp>
        <p:sp>
          <p:nvSpPr>
            <p:cNvPr id="8" name="Line 11"/>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9" name="Text Box 12"/>
            <p:cNvSpPr txBox="1">
              <a:spLocks noChangeArrowheads="1"/>
            </p:cNvSpPr>
            <p:nvPr/>
          </p:nvSpPr>
          <p:spPr bwMode="auto">
            <a:xfrm>
              <a:off x="1795" y="1314"/>
              <a:ext cx="24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800">
                  <a:solidFill>
                    <a:srgbClr val="FF0000"/>
                  </a:solidFill>
                  <a:ea typeface="宋体" charset="-122"/>
                </a:rPr>
                <a:t>The f</a:t>
              </a:r>
              <a:r>
                <a:rPr lang="en-US" altLang="zh-CN" sz="2800" b="1">
                  <a:solidFill>
                    <a:srgbClr val="FF0000"/>
                  </a:solidFill>
                  <a:ea typeface="宋体" charset="-122"/>
                </a:rPr>
                <a:t>unction of IP BPM</a:t>
              </a:r>
              <a:endParaRPr lang="en-US" altLang="zh-CN" b="1" dirty="0">
                <a:ea typeface="宋体" charset="-122"/>
              </a:endParaRPr>
            </a:p>
          </p:txBody>
        </p:sp>
        <p:sp>
          <p:nvSpPr>
            <p:cNvPr id="10" name="Text Box 13"/>
            <p:cNvSpPr txBox="1">
              <a:spLocks noChangeArrowheads="1"/>
            </p:cNvSpPr>
            <p:nvPr/>
          </p:nvSpPr>
          <p:spPr bwMode="gray">
            <a:xfrm>
              <a:off x="1272" y="1337"/>
              <a:ext cx="2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a:solidFill>
                    <a:schemeClr val="bg1"/>
                  </a:solidFill>
                  <a:ea typeface="宋体" charset="-122"/>
                </a:rPr>
                <a:t>1</a:t>
              </a:r>
            </a:p>
          </p:txBody>
        </p:sp>
      </p:grpSp>
      <p:grpSp>
        <p:nvGrpSpPr>
          <p:cNvPr id="14" name="Group 33"/>
          <p:cNvGrpSpPr>
            <a:grpSpLocks/>
          </p:cNvGrpSpPr>
          <p:nvPr/>
        </p:nvGrpSpPr>
        <p:grpSpPr bwMode="auto">
          <a:xfrm>
            <a:off x="1828800" y="3191272"/>
            <a:ext cx="5410201" cy="665162"/>
            <a:chOff x="1152" y="1851"/>
            <a:chExt cx="3408" cy="419"/>
          </a:xfrm>
        </p:grpSpPr>
        <p:grpSp>
          <p:nvGrpSpPr>
            <p:cNvPr id="15" name="Group 7"/>
            <p:cNvGrpSpPr>
              <a:grpSpLocks/>
            </p:cNvGrpSpPr>
            <p:nvPr/>
          </p:nvGrpSpPr>
          <p:grpSpPr bwMode="auto">
            <a:xfrm>
              <a:off x="1152" y="1851"/>
              <a:ext cx="480" cy="419"/>
              <a:chOff x="3174" y="2656"/>
              <a:chExt cx="1549" cy="1351"/>
            </a:xfrm>
          </p:grpSpPr>
          <p:sp>
            <p:nvSpPr>
              <p:cNvPr id="1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1"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98000">
                    <a:srgbClr val="0000FF"/>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grpSp>
        <p:sp>
          <p:nvSpPr>
            <p:cNvPr id="16" name="Line 14"/>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17" name="Text Box 15"/>
            <p:cNvSpPr txBox="1">
              <a:spLocks noChangeArrowheads="1"/>
            </p:cNvSpPr>
            <p:nvPr/>
          </p:nvSpPr>
          <p:spPr bwMode="auto">
            <a:xfrm>
              <a:off x="1775" y="1876"/>
              <a:ext cx="262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800">
                  <a:solidFill>
                    <a:srgbClr val="0000FF"/>
                  </a:solidFill>
                  <a:ea typeface="宋体" charset="-122"/>
                </a:rPr>
                <a:t>The challenge for IP BPM</a:t>
              </a:r>
              <a:endParaRPr lang="en-US" altLang="zh-CN" b="1" dirty="0">
                <a:ea typeface="宋体" charset="-122"/>
              </a:endParaRPr>
            </a:p>
          </p:txBody>
        </p:sp>
        <p:sp>
          <p:nvSpPr>
            <p:cNvPr id="18" name="Text Box 16"/>
            <p:cNvSpPr txBox="1">
              <a:spLocks noChangeArrowheads="1"/>
            </p:cNvSpPr>
            <p:nvPr/>
          </p:nvSpPr>
          <p:spPr bwMode="gray">
            <a:xfrm>
              <a:off x="1272" y="1913"/>
              <a:ext cx="2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dirty="0">
                  <a:solidFill>
                    <a:schemeClr val="bg1"/>
                  </a:solidFill>
                  <a:ea typeface="宋体" charset="-122"/>
                </a:rPr>
                <a:t>2</a:t>
              </a:r>
            </a:p>
          </p:txBody>
        </p:sp>
      </p:grpSp>
      <p:grpSp>
        <p:nvGrpSpPr>
          <p:cNvPr id="22" name="Group 34"/>
          <p:cNvGrpSpPr>
            <a:grpSpLocks/>
          </p:cNvGrpSpPr>
          <p:nvPr/>
        </p:nvGrpSpPr>
        <p:grpSpPr bwMode="auto">
          <a:xfrm>
            <a:off x="1828800" y="4048527"/>
            <a:ext cx="5410202" cy="700088"/>
            <a:chOff x="1152" y="2391"/>
            <a:chExt cx="3408" cy="441"/>
          </a:xfrm>
        </p:grpSpPr>
        <p:grpSp>
          <p:nvGrpSpPr>
            <p:cNvPr id="23" name="Group 17"/>
            <p:cNvGrpSpPr>
              <a:grpSpLocks/>
            </p:cNvGrpSpPr>
            <p:nvPr/>
          </p:nvGrpSpPr>
          <p:grpSpPr bwMode="auto">
            <a:xfrm>
              <a:off x="1152" y="2413"/>
              <a:ext cx="480" cy="419"/>
              <a:chOff x="1110" y="2656"/>
              <a:chExt cx="1549" cy="1351"/>
            </a:xfrm>
          </p:grpSpPr>
          <p:sp>
            <p:nvSpPr>
              <p:cNvPr id="2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9"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100000">
                    <a:srgbClr val="00B050"/>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grpSp>
        <p:sp>
          <p:nvSpPr>
            <p:cNvPr id="24" name="Line 25"/>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25" name="Text Box 26"/>
            <p:cNvSpPr txBox="1">
              <a:spLocks noChangeArrowheads="1"/>
            </p:cNvSpPr>
            <p:nvPr/>
          </p:nvSpPr>
          <p:spPr bwMode="auto">
            <a:xfrm>
              <a:off x="1787" y="2391"/>
              <a:ext cx="276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800">
                  <a:solidFill>
                    <a:srgbClr val="00B050"/>
                  </a:solidFill>
                  <a:ea typeface="宋体" charset="-122"/>
                </a:rPr>
                <a:t>IP </a:t>
              </a:r>
              <a:r>
                <a:rPr lang="en-US" altLang="zh-CN" sz="2800" b="1">
                  <a:solidFill>
                    <a:srgbClr val="00B050"/>
                  </a:solidFill>
                  <a:ea typeface="宋体" charset="-122"/>
                </a:rPr>
                <a:t>BPM preliminary design</a:t>
              </a:r>
              <a:endParaRPr lang="en-US" altLang="zh-CN" sz="2800" b="1" dirty="0">
                <a:solidFill>
                  <a:srgbClr val="00B050"/>
                </a:solidFill>
                <a:ea typeface="宋体" charset="-122"/>
              </a:endParaRPr>
            </a:p>
          </p:txBody>
        </p:sp>
        <p:sp>
          <p:nvSpPr>
            <p:cNvPr id="26" name="Text Box 27"/>
            <p:cNvSpPr txBox="1">
              <a:spLocks noChangeArrowheads="1"/>
            </p:cNvSpPr>
            <p:nvPr/>
          </p:nvSpPr>
          <p:spPr bwMode="gray">
            <a:xfrm>
              <a:off x="1272" y="2475"/>
              <a:ext cx="2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a:solidFill>
                    <a:schemeClr val="bg1"/>
                  </a:solidFill>
                  <a:ea typeface="宋体" charset="-122"/>
                </a:rPr>
                <a:t>3</a:t>
              </a:r>
            </a:p>
          </p:txBody>
        </p:sp>
      </p:grpSp>
      <p:grpSp>
        <p:nvGrpSpPr>
          <p:cNvPr id="30" name="Group 35"/>
          <p:cNvGrpSpPr>
            <a:grpSpLocks/>
          </p:cNvGrpSpPr>
          <p:nvPr/>
        </p:nvGrpSpPr>
        <p:grpSpPr bwMode="auto">
          <a:xfrm>
            <a:off x="1828800" y="4940691"/>
            <a:ext cx="5410200" cy="722311"/>
            <a:chOff x="1152" y="2953"/>
            <a:chExt cx="3408" cy="455"/>
          </a:xfrm>
        </p:grpSpPr>
        <p:grpSp>
          <p:nvGrpSpPr>
            <p:cNvPr id="31" name="Group 21"/>
            <p:cNvGrpSpPr>
              <a:grpSpLocks/>
            </p:cNvGrpSpPr>
            <p:nvPr/>
          </p:nvGrpSpPr>
          <p:grpSpPr bwMode="auto">
            <a:xfrm>
              <a:off x="1152" y="2989"/>
              <a:ext cx="480" cy="419"/>
              <a:chOff x="3174" y="2656"/>
              <a:chExt cx="1549" cy="1351"/>
            </a:xfrm>
          </p:grpSpPr>
          <p:sp>
            <p:nvSpPr>
              <p:cNvPr id="35"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36"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37"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100000">
                    <a:srgbClr val="9933FF"/>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grpSp>
        <p:sp>
          <p:nvSpPr>
            <p:cNvPr id="32" name="Line 28"/>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p>
          </p:txBody>
        </p:sp>
        <p:sp>
          <p:nvSpPr>
            <p:cNvPr id="33" name="Text Box 29"/>
            <p:cNvSpPr txBox="1">
              <a:spLocks noChangeArrowheads="1"/>
            </p:cNvSpPr>
            <p:nvPr/>
          </p:nvSpPr>
          <p:spPr bwMode="auto">
            <a:xfrm>
              <a:off x="2252" y="2953"/>
              <a:ext cx="12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800">
                  <a:solidFill>
                    <a:srgbClr val="9933FF"/>
                  </a:solidFill>
                  <a:ea typeface="宋体" charset="-122"/>
                </a:rPr>
                <a:t>  </a:t>
              </a:r>
              <a:r>
                <a:rPr lang="en-US" altLang="zh-CN" sz="2800">
                  <a:solidFill>
                    <a:srgbClr val="002060"/>
                  </a:solidFill>
                  <a:latin typeface="Arial" panose="020B0604020202020204" pitchFamily="34" charset="0"/>
                  <a:cs typeface="Arial" panose="020B0604020202020204" pitchFamily="34" charset="0"/>
                </a:rPr>
                <a:t>Summary</a:t>
              </a:r>
              <a:endParaRPr lang="zh-CN" altLang="zh-CN" sz="2800">
                <a:solidFill>
                  <a:srgbClr val="002060"/>
                </a:solidFill>
                <a:latin typeface="Arial" panose="020B0604020202020204" pitchFamily="34" charset="0"/>
                <a:cs typeface="Arial" panose="020B0604020202020204" pitchFamily="34" charset="0"/>
              </a:endParaRPr>
            </a:p>
          </p:txBody>
        </p:sp>
        <p:sp>
          <p:nvSpPr>
            <p:cNvPr id="34" name="Text Box 30"/>
            <p:cNvSpPr txBox="1">
              <a:spLocks noChangeArrowheads="1"/>
            </p:cNvSpPr>
            <p:nvPr/>
          </p:nvSpPr>
          <p:spPr bwMode="gray">
            <a:xfrm>
              <a:off x="1272" y="3051"/>
              <a:ext cx="23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800" b="1">
                  <a:solidFill>
                    <a:schemeClr val="bg1"/>
                  </a:solidFill>
                  <a:ea typeface="宋体" charset="-122"/>
                </a:rPr>
                <a:t>4</a:t>
              </a:r>
            </a:p>
          </p:txBody>
        </p:sp>
      </p:grpSp>
      <p:sp>
        <p:nvSpPr>
          <p:cNvPr id="3" name="灯片编号占位符 2">
            <a:extLst>
              <a:ext uri="{FF2B5EF4-FFF2-40B4-BE49-F238E27FC236}">
                <a16:creationId xmlns:a16="http://schemas.microsoft.com/office/drawing/2014/main" id="{A3D8B788-3FD1-4048-AC6A-1FE2494566E9}"/>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2322088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833157F2-3333-4536-BDE0-E0D9B67D30E8}"/>
              </a:ext>
            </a:extLst>
          </p:cNvPr>
          <p:cNvSpPr>
            <a:spLocks noGrp="1"/>
          </p:cNvSpPr>
          <p:nvPr>
            <p:ph type="title"/>
          </p:nvPr>
        </p:nvSpPr>
        <p:spPr/>
        <p:txBody>
          <a:bodyPr/>
          <a:lstStyle/>
          <a:p>
            <a:r>
              <a:rPr lang="en-US" altLang="zh-CN">
                <a:solidFill>
                  <a:srgbClr val="3333FF"/>
                </a:solidFill>
              </a:rPr>
              <a:t>Mechanical parameters</a:t>
            </a:r>
            <a:endParaRPr lang="zh-CN" altLang="en-US">
              <a:solidFill>
                <a:srgbClr val="3333FF"/>
              </a:solidFill>
            </a:endParaRPr>
          </a:p>
        </p:txBody>
      </p:sp>
      <p:graphicFrame>
        <p:nvGraphicFramePr>
          <p:cNvPr id="5" name="表格 5">
            <a:extLst>
              <a:ext uri="{FF2B5EF4-FFF2-40B4-BE49-F238E27FC236}">
                <a16:creationId xmlns:a16="http://schemas.microsoft.com/office/drawing/2014/main" id="{59856080-0AD4-45D4-A849-297AFC2BB055}"/>
              </a:ext>
            </a:extLst>
          </p:cNvPr>
          <p:cNvGraphicFramePr>
            <a:graphicFrameLocks noGrp="1"/>
          </p:cNvGraphicFramePr>
          <p:nvPr>
            <p:extLst>
              <p:ext uri="{D42A27DB-BD31-4B8C-83A1-F6EECF244321}">
                <p14:modId xmlns:p14="http://schemas.microsoft.com/office/powerpoint/2010/main" val="1676061630"/>
              </p:ext>
            </p:extLst>
          </p:nvPr>
        </p:nvGraphicFramePr>
        <p:xfrm>
          <a:off x="428026" y="3718935"/>
          <a:ext cx="8216509" cy="26597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257072285"/>
                    </a:ext>
                  </a:extLst>
                </a:gridCol>
                <a:gridCol w="1037659">
                  <a:extLst>
                    <a:ext uri="{9D8B030D-6E8A-4147-A177-3AD203B41FA5}">
                      <a16:colId xmlns:a16="http://schemas.microsoft.com/office/drawing/2014/main" val="2329116496"/>
                    </a:ext>
                  </a:extLst>
                </a:gridCol>
                <a:gridCol w="2198779">
                  <a:extLst>
                    <a:ext uri="{9D8B030D-6E8A-4147-A177-3AD203B41FA5}">
                      <a16:colId xmlns:a16="http://schemas.microsoft.com/office/drawing/2014/main" val="1472016800"/>
                    </a:ext>
                  </a:extLst>
                </a:gridCol>
                <a:gridCol w="2272072">
                  <a:extLst>
                    <a:ext uri="{9D8B030D-6E8A-4147-A177-3AD203B41FA5}">
                      <a16:colId xmlns:a16="http://schemas.microsoft.com/office/drawing/2014/main" val="3616860571"/>
                    </a:ext>
                  </a:extLst>
                </a:gridCol>
                <a:gridCol w="2059927">
                  <a:extLst>
                    <a:ext uri="{9D8B030D-6E8A-4147-A177-3AD203B41FA5}">
                      <a16:colId xmlns:a16="http://schemas.microsoft.com/office/drawing/2014/main" val="1767650785"/>
                    </a:ext>
                  </a:extLst>
                </a:gridCol>
              </a:tblGrid>
              <a:tr h="343705">
                <a:tc>
                  <a:txBody>
                    <a:bodyPr/>
                    <a:lstStyle/>
                    <a:p>
                      <a:endParaRPr lang="zh-CN" altLang="en-US"/>
                    </a:p>
                  </a:txBody>
                  <a:tcPr/>
                </a:tc>
                <a:tc>
                  <a:txBody>
                    <a:bodyPr/>
                    <a:lstStyle/>
                    <a:p>
                      <a:endParaRPr lang="zh-CN" altLang="en-US"/>
                    </a:p>
                  </a:txBody>
                  <a:tcPr/>
                </a:tc>
                <a:tc>
                  <a:txBody>
                    <a:bodyPr/>
                    <a:lstStyle/>
                    <a:p>
                      <a:pPr marL="0" algn="ctr" defTabSz="914400" rtl="0" eaLnBrk="1" latinLnBrk="0" hangingPunct="1">
                        <a:lnSpc>
                          <a:spcPct val="130000"/>
                        </a:lnSpc>
                        <a:spcBef>
                          <a:spcPts val="300"/>
                        </a:spcBef>
                        <a:spcAft>
                          <a:spcPts val="300"/>
                        </a:spcAft>
                      </a:pPr>
                      <a:r>
                        <a:rPr lang="en-US" altLang="zh-CN" sz="2000" b="1"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Increase</a:t>
                      </a:r>
                      <a:endParaRPr lang="zh-CN" altLang="en-US" sz="2000" b="1"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a:tc>
                <a:tc>
                  <a:txBody>
                    <a:bodyPr/>
                    <a:lstStyle/>
                    <a:p>
                      <a:pPr algn="ctr">
                        <a:lnSpc>
                          <a:spcPct val="130000"/>
                        </a:lnSpc>
                        <a:spcBef>
                          <a:spcPts val="300"/>
                        </a:spcBef>
                        <a:spcAft>
                          <a:spcPts val="300"/>
                        </a:spcAft>
                      </a:pPr>
                      <a:r>
                        <a:rPr lang="en-US" sz="20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Advantage</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tc>
                <a:tc>
                  <a:txBody>
                    <a:bodyPr/>
                    <a:lstStyle/>
                    <a:p>
                      <a:pPr algn="ctr">
                        <a:lnSpc>
                          <a:spcPct val="130000"/>
                        </a:lnSpc>
                        <a:spcBef>
                          <a:spcPts val="300"/>
                        </a:spcBef>
                        <a:spcAft>
                          <a:spcPts val="300"/>
                        </a:spcAft>
                      </a:pPr>
                      <a:r>
                        <a:rPr lang="en-US" sz="20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Disadvantage</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222105264"/>
                  </a:ext>
                </a:extLst>
              </a:tr>
              <a:tr h="558285">
                <a:tc>
                  <a:txBody>
                    <a:bodyPr/>
                    <a:lstStyle/>
                    <a:p>
                      <a:pPr algn="ctr">
                        <a:lnSpc>
                          <a:spcPct val="130000"/>
                        </a:lnSpc>
                        <a:spcBef>
                          <a:spcPts val="300"/>
                        </a:spcBef>
                        <a:spcAft>
                          <a:spcPts val="300"/>
                        </a:spcAft>
                      </a:pPr>
                      <a:r>
                        <a:rPr lang="en-US" sz="2400" kern="100">
                          <a:effectLst/>
                          <a:latin typeface="Times New Roman" panose="02020603050405020304" pitchFamily="18" charset="0"/>
                          <a:cs typeface="Times New Roman" panose="02020603050405020304" pitchFamily="18" charset="0"/>
                        </a:rPr>
                        <a:t>r</a:t>
                      </a:r>
                      <a:r>
                        <a:rPr lang="en-US" sz="2400" kern="100" baseline="-25000">
                          <a:effectLst/>
                          <a:latin typeface="Times New Roman" panose="02020603050405020304" pitchFamily="18" charset="0"/>
                          <a:cs typeface="Times New Roman" panose="02020603050405020304" pitchFamily="18" charset="0"/>
                        </a:rPr>
                        <a:t>b</a:t>
                      </a:r>
                      <a:endParaRPr lang="zh-CN" sz="24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5"/>
                        </a:spcBef>
                        <a:spcAft>
                          <a:spcPts val="300"/>
                        </a:spcAft>
                      </a:pPr>
                      <a:r>
                        <a:rPr lang="en-US" sz="1600" kern="100">
                          <a:effectLst/>
                          <a:latin typeface="Times New Roman" panose="02020603050405020304" pitchFamily="18" charset="0"/>
                          <a:cs typeface="Times New Roman" panose="02020603050405020304" pitchFamily="18" charset="0"/>
                        </a:rPr>
                        <a:t>3 mm</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300"/>
                        </a:spcBef>
                        <a:spcAft>
                          <a:spcPts val="300"/>
                        </a:spcAft>
                      </a:pPr>
                      <a:r>
                        <a:rPr lang="en-US"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Larger area and </a:t>
                      </a:r>
                      <a:r>
                        <a:rPr lang="en-US" sz="1600" i="1"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C</a:t>
                      </a:r>
                      <a:r>
                        <a:rPr lang="en-US" sz="1600" i="1" kern="100" baseline="-250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300"/>
                        </a:spcBef>
                        <a:spcAft>
                          <a:spcPts val="300"/>
                        </a:spcAft>
                      </a:pPr>
                      <a:r>
                        <a:rPr lang="en-US"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Higher signal level</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300"/>
                        </a:spcBef>
                        <a:spcAft>
                          <a:spcPts val="300"/>
                        </a:spcAft>
                      </a:pPr>
                      <a:r>
                        <a:rPr lang="en-US"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Lower resolution</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913387760"/>
                  </a:ext>
                </a:extLst>
              </a:tr>
              <a:tr h="558285">
                <a:tc>
                  <a:txBody>
                    <a:bodyPr/>
                    <a:lstStyle/>
                    <a:p>
                      <a:pPr algn="ctr">
                        <a:lnSpc>
                          <a:spcPct val="130000"/>
                        </a:lnSpc>
                        <a:spcBef>
                          <a:spcPts val="300"/>
                        </a:spcBef>
                        <a:spcAft>
                          <a:spcPts val="300"/>
                        </a:spcAft>
                      </a:pPr>
                      <a:r>
                        <a:rPr lang="en-US" sz="2400" kern="100">
                          <a:effectLst/>
                          <a:latin typeface="Times New Roman" panose="02020603050405020304" pitchFamily="18" charset="0"/>
                          <a:cs typeface="Times New Roman" panose="02020603050405020304" pitchFamily="18" charset="0"/>
                        </a:rPr>
                        <a:t>t</a:t>
                      </a:r>
                      <a:r>
                        <a:rPr lang="en-US" sz="2400" kern="100" baseline="-25000">
                          <a:effectLst/>
                          <a:latin typeface="Times New Roman" panose="02020603050405020304" pitchFamily="18" charset="0"/>
                          <a:cs typeface="Times New Roman" panose="02020603050405020304" pitchFamily="18" charset="0"/>
                        </a:rPr>
                        <a:t>b</a:t>
                      </a:r>
                      <a:endParaRPr lang="zh-CN" sz="24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5"/>
                        </a:spcBef>
                        <a:spcAft>
                          <a:spcPts val="300"/>
                        </a:spcAft>
                      </a:pPr>
                      <a:r>
                        <a:rPr lang="en-US" sz="1600" kern="100">
                          <a:effectLst/>
                          <a:latin typeface="Times New Roman" panose="02020603050405020304" pitchFamily="18" charset="0"/>
                          <a:cs typeface="Times New Roman" panose="02020603050405020304" pitchFamily="18" charset="0"/>
                        </a:rPr>
                        <a:t>2 mm</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300"/>
                        </a:spcBef>
                        <a:spcAft>
                          <a:spcPts val="300"/>
                        </a:spcAft>
                      </a:pPr>
                      <a:r>
                        <a:rPr lang="en-US"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Larger volume</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300"/>
                        </a:spcBef>
                        <a:spcAft>
                          <a:spcPts val="300"/>
                        </a:spcAft>
                      </a:pPr>
                      <a:r>
                        <a:rPr lang="en-US"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Lower wake impedance</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300"/>
                        </a:spcBef>
                        <a:spcAft>
                          <a:spcPts val="300"/>
                        </a:spcAft>
                      </a:pPr>
                      <a:r>
                        <a:rPr lang="en-US"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Lower resolution</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688573882"/>
                  </a:ext>
                </a:extLst>
              </a:tr>
              <a:tr h="558285">
                <a:tc>
                  <a:txBody>
                    <a:bodyPr/>
                    <a:lstStyle/>
                    <a:p>
                      <a:pPr algn="ctr">
                        <a:lnSpc>
                          <a:spcPct val="130000"/>
                        </a:lnSpc>
                        <a:spcBef>
                          <a:spcPts val="300"/>
                        </a:spcBef>
                        <a:spcAft>
                          <a:spcPts val="300"/>
                        </a:spcAft>
                      </a:pPr>
                      <a:r>
                        <a:rPr lang="en-US" sz="2400" kern="100">
                          <a:effectLst/>
                          <a:latin typeface="Times New Roman" panose="02020603050405020304" pitchFamily="18" charset="0"/>
                          <a:cs typeface="Times New Roman" panose="02020603050405020304" pitchFamily="18" charset="0"/>
                        </a:rPr>
                        <a:t>g</a:t>
                      </a:r>
                      <a:r>
                        <a:rPr lang="en-US" sz="2400" kern="100" baseline="-25000">
                          <a:effectLst/>
                          <a:latin typeface="Times New Roman" panose="02020603050405020304" pitchFamily="18" charset="0"/>
                          <a:cs typeface="Times New Roman" panose="02020603050405020304" pitchFamily="18" charset="0"/>
                        </a:rPr>
                        <a:t>b</a:t>
                      </a:r>
                      <a:endParaRPr lang="zh-CN" sz="24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5"/>
                        </a:spcBef>
                        <a:spcAft>
                          <a:spcPts val="300"/>
                        </a:spcAft>
                      </a:pPr>
                      <a:r>
                        <a:rPr lang="en-US" sz="1600" kern="100">
                          <a:effectLst/>
                          <a:latin typeface="Times New Roman" panose="02020603050405020304" pitchFamily="18" charset="0"/>
                          <a:cs typeface="Times New Roman" panose="02020603050405020304" pitchFamily="18" charset="0"/>
                        </a:rPr>
                        <a:t>0.25 mm</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300"/>
                        </a:spcBef>
                        <a:spcAft>
                          <a:spcPts val="300"/>
                        </a:spcAft>
                      </a:pPr>
                      <a:r>
                        <a:rPr lang="en-US"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More trapped modes</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300"/>
                        </a:spcBef>
                        <a:spcAft>
                          <a:spcPts val="300"/>
                        </a:spcAft>
                      </a:pPr>
                      <a:r>
                        <a:rPr lang="en-US"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Higher resolution</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300"/>
                        </a:spcBef>
                        <a:spcAft>
                          <a:spcPts val="300"/>
                        </a:spcAft>
                      </a:pPr>
                      <a:r>
                        <a:rPr lang="en-US"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Higher wake impedance</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88874728"/>
                  </a:ext>
                </a:extLst>
              </a:tr>
              <a:tr h="536745">
                <a:tc>
                  <a:txBody>
                    <a:bodyPr/>
                    <a:lstStyle/>
                    <a:p>
                      <a:pPr algn="ctr">
                        <a:lnSpc>
                          <a:spcPct val="130000"/>
                        </a:lnSpc>
                        <a:spcBef>
                          <a:spcPts val="300"/>
                        </a:spcBef>
                        <a:spcAft>
                          <a:spcPts val="300"/>
                        </a:spcAft>
                      </a:pPr>
                      <a:r>
                        <a:rPr lang="en-US" sz="2400" kern="100">
                          <a:effectLst/>
                          <a:latin typeface="Times New Roman" panose="02020603050405020304" pitchFamily="18" charset="0"/>
                          <a:cs typeface="Times New Roman" panose="02020603050405020304" pitchFamily="18" charset="0"/>
                        </a:rPr>
                        <a:t>b</a:t>
                      </a:r>
                      <a:endParaRPr lang="zh-CN" sz="24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lnSpc>
                          <a:spcPct val="130000"/>
                        </a:lnSpc>
                        <a:spcBef>
                          <a:spcPts val="5"/>
                        </a:spcBef>
                        <a:spcAft>
                          <a:spcPts val="300"/>
                        </a:spcAft>
                      </a:pPr>
                      <a:r>
                        <a:rPr lang="en-US" sz="1600" kern="100">
                          <a:effectLst/>
                          <a:latin typeface="Times New Roman" panose="02020603050405020304" pitchFamily="18" charset="0"/>
                          <a:cs typeface="Times New Roman" panose="02020603050405020304" pitchFamily="18" charset="0"/>
                        </a:rPr>
                        <a:t>10 (28) mm</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altLang="zh-CN" sz="1600">
                          <a:latin typeface="Times New Roman" panose="02020603050405020304" pitchFamily="18" charset="0"/>
                          <a:cs typeface="Times New Roman" panose="02020603050405020304" pitchFamily="18" charset="0"/>
                        </a:rPr>
                        <a:t>Smaller signal</a:t>
                      </a:r>
                      <a:endParaRPr lang="zh-CN" altLang="en-US" sz="160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Lower wake impedance</a:t>
                      </a:r>
                      <a:endParaRPr lang="zh-CN" alt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kern="100">
                          <a:solidFill>
                            <a:srgbClr val="333333"/>
                          </a:solidFill>
                          <a:effectLst/>
                          <a:latin typeface="Times New Roman" panose="02020603050405020304" pitchFamily="18" charset="0"/>
                          <a:ea typeface="等线" panose="02010600030101010101" pitchFamily="2" charset="-122"/>
                          <a:cs typeface="Times New Roman" panose="02020603050405020304" pitchFamily="18" charset="0"/>
                        </a:rPr>
                        <a:t>Lower resolution</a:t>
                      </a:r>
                      <a:endParaRPr lang="zh-CN" alt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2887867083"/>
                  </a:ext>
                </a:extLst>
              </a:tr>
            </a:tbl>
          </a:graphicData>
        </a:graphic>
      </p:graphicFrame>
      <p:pic>
        <p:nvPicPr>
          <p:cNvPr id="7" name="图片 6">
            <a:extLst>
              <a:ext uri="{FF2B5EF4-FFF2-40B4-BE49-F238E27FC236}">
                <a16:creationId xmlns:a16="http://schemas.microsoft.com/office/drawing/2014/main" id="{16CC6277-AB44-467A-9943-CADCA7B25CD7}"/>
              </a:ext>
            </a:extLst>
          </p:cNvPr>
          <p:cNvPicPr>
            <a:picLocks noChangeAspect="1"/>
          </p:cNvPicPr>
          <p:nvPr/>
        </p:nvPicPr>
        <p:blipFill>
          <a:blip r:embed="rId2"/>
          <a:stretch>
            <a:fillRect/>
          </a:stretch>
        </p:blipFill>
        <p:spPr>
          <a:xfrm>
            <a:off x="6444208" y="1154562"/>
            <a:ext cx="2376264" cy="2331638"/>
          </a:xfrm>
          <a:prstGeom prst="rect">
            <a:avLst/>
          </a:prstGeom>
          <a:ln w="15875">
            <a:solidFill>
              <a:schemeClr val="tx2">
                <a:lumMod val="60000"/>
                <a:lumOff val="40000"/>
              </a:schemeClr>
            </a:solidFill>
          </a:ln>
        </p:spPr>
      </p:pic>
      <p:pic>
        <p:nvPicPr>
          <p:cNvPr id="8" name="图片 7">
            <a:extLst>
              <a:ext uri="{FF2B5EF4-FFF2-40B4-BE49-F238E27FC236}">
                <a16:creationId xmlns:a16="http://schemas.microsoft.com/office/drawing/2014/main" id="{5BA1D975-7C66-4998-9FBF-444A2E9A3F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54562"/>
            <a:ext cx="2344485" cy="2331638"/>
          </a:xfrm>
          <a:prstGeom prst="rect">
            <a:avLst/>
          </a:prstGeom>
          <a:ln w="12700">
            <a:solidFill>
              <a:schemeClr val="tx2">
                <a:lumMod val="60000"/>
                <a:lumOff val="40000"/>
              </a:schemeClr>
            </a:solidFill>
          </a:ln>
        </p:spPr>
      </p:pic>
      <p:sp>
        <p:nvSpPr>
          <p:cNvPr id="9" name="等腰三角形 8">
            <a:extLst>
              <a:ext uri="{FF2B5EF4-FFF2-40B4-BE49-F238E27FC236}">
                <a16:creationId xmlns:a16="http://schemas.microsoft.com/office/drawing/2014/main" id="{EB9A48D6-E536-4638-B148-7E9FC3A41EF8}"/>
              </a:ext>
            </a:extLst>
          </p:cNvPr>
          <p:cNvSpPr/>
          <p:nvPr/>
        </p:nvSpPr>
        <p:spPr>
          <a:xfrm>
            <a:off x="700346" y="2653690"/>
            <a:ext cx="1224136" cy="72008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a:extLst>
              <a:ext uri="{FF2B5EF4-FFF2-40B4-BE49-F238E27FC236}">
                <a16:creationId xmlns:a16="http://schemas.microsoft.com/office/drawing/2014/main" id="{B94C5908-6562-467C-9BD0-0287C24A5F31}"/>
              </a:ext>
            </a:extLst>
          </p:cNvPr>
          <p:cNvSpPr/>
          <p:nvPr/>
        </p:nvSpPr>
        <p:spPr>
          <a:xfrm rot="10800000">
            <a:off x="733698" y="1124743"/>
            <a:ext cx="1224136" cy="72008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a:extLst>
              <a:ext uri="{FF2B5EF4-FFF2-40B4-BE49-F238E27FC236}">
                <a16:creationId xmlns:a16="http://schemas.microsoft.com/office/drawing/2014/main" id="{68781AB5-5C87-4C3B-816B-7DBEFC8C2283}"/>
              </a:ext>
            </a:extLst>
          </p:cNvPr>
          <p:cNvSpPr/>
          <p:nvPr/>
        </p:nvSpPr>
        <p:spPr>
          <a:xfrm rot="5400000">
            <a:off x="-13233" y="1952836"/>
            <a:ext cx="1224136" cy="72008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A22D738B-6F7B-4E95-8824-4841CD888D77}"/>
              </a:ext>
            </a:extLst>
          </p:cNvPr>
          <p:cNvSpPr/>
          <p:nvPr/>
        </p:nvSpPr>
        <p:spPr>
          <a:xfrm rot="16200000">
            <a:off x="1538122" y="1941869"/>
            <a:ext cx="1224136" cy="72008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CC3407F6-E7F1-4C83-B9F6-25B1AC0E6A98}"/>
              </a:ext>
            </a:extLst>
          </p:cNvPr>
          <p:cNvPicPr>
            <a:picLocks noChangeAspect="1"/>
          </p:cNvPicPr>
          <p:nvPr/>
        </p:nvPicPr>
        <p:blipFill>
          <a:blip r:embed="rId4"/>
          <a:stretch>
            <a:fillRect/>
          </a:stretch>
        </p:blipFill>
        <p:spPr>
          <a:xfrm>
            <a:off x="2575890" y="1135537"/>
            <a:ext cx="2376264" cy="2350663"/>
          </a:xfrm>
          <a:prstGeom prst="rect">
            <a:avLst/>
          </a:prstGeom>
          <a:ln w="12700">
            <a:solidFill>
              <a:schemeClr val="tx2">
                <a:lumMod val="60000"/>
                <a:lumOff val="40000"/>
              </a:schemeClr>
            </a:solidFill>
          </a:ln>
        </p:spPr>
      </p:pic>
      <p:pic>
        <p:nvPicPr>
          <p:cNvPr id="18" name="图片 17">
            <a:extLst>
              <a:ext uri="{FF2B5EF4-FFF2-40B4-BE49-F238E27FC236}">
                <a16:creationId xmlns:a16="http://schemas.microsoft.com/office/drawing/2014/main" id="{2F49EE18-B604-48E3-B15F-8017B2AB9F51}"/>
              </a:ext>
            </a:extLst>
          </p:cNvPr>
          <p:cNvPicPr>
            <a:picLocks noChangeAspect="1"/>
          </p:cNvPicPr>
          <p:nvPr/>
        </p:nvPicPr>
        <p:blipFill>
          <a:blip r:embed="rId5"/>
          <a:stretch>
            <a:fillRect/>
          </a:stretch>
        </p:blipFill>
        <p:spPr>
          <a:xfrm>
            <a:off x="5050109" y="1135537"/>
            <a:ext cx="1296144" cy="2350663"/>
          </a:xfrm>
          <a:prstGeom prst="rect">
            <a:avLst/>
          </a:prstGeom>
          <a:ln w="19050">
            <a:solidFill>
              <a:schemeClr val="tx2">
                <a:lumMod val="60000"/>
                <a:lumOff val="40000"/>
              </a:schemeClr>
            </a:solidFill>
          </a:ln>
        </p:spPr>
      </p:pic>
      <p:sp>
        <p:nvSpPr>
          <p:cNvPr id="19" name="灯片编号占位符 18">
            <a:extLst>
              <a:ext uri="{FF2B5EF4-FFF2-40B4-BE49-F238E27FC236}">
                <a16:creationId xmlns:a16="http://schemas.microsoft.com/office/drawing/2014/main" id="{08789B29-D11E-46EA-8CAB-B32DBA57DB57}"/>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20</a:t>
            </a:fld>
            <a:r>
              <a:rPr lang="en-US" altLang="zh-CN">
                <a:ea typeface="宋体"/>
                <a:cs typeface="Times New Roman" panose="02020603050405020304" pitchFamily="18" charset="0"/>
              </a:rPr>
              <a:t>/24</a:t>
            </a:r>
            <a:endParaRPr lang="zh-CN" altLang="en-US" dirty="0">
              <a:latin typeface="Calibri"/>
              <a:ea typeface="宋体"/>
            </a:endParaRPr>
          </a:p>
        </p:txBody>
      </p:sp>
      <p:sp>
        <p:nvSpPr>
          <p:cNvPr id="20" name="文本框 19">
            <a:extLst>
              <a:ext uri="{FF2B5EF4-FFF2-40B4-BE49-F238E27FC236}">
                <a16:creationId xmlns:a16="http://schemas.microsoft.com/office/drawing/2014/main" id="{F1787321-666A-4773-821D-358BA5FCE4E1}"/>
              </a:ext>
            </a:extLst>
          </p:cNvPr>
          <p:cNvSpPr txBox="1"/>
          <p:nvPr/>
        </p:nvSpPr>
        <p:spPr>
          <a:xfrm>
            <a:off x="2771800" y="3312649"/>
            <a:ext cx="3036409" cy="461665"/>
          </a:xfrm>
          <a:prstGeom prst="rect">
            <a:avLst/>
          </a:prstGeom>
          <a:noFill/>
        </p:spPr>
        <p:txBody>
          <a:bodyPr wrap="none" rtlCol="0">
            <a:spAutoFit/>
          </a:bodyPr>
          <a:lstStyle/>
          <a:p>
            <a:r>
              <a:rPr lang="en-US" altLang="zh-CN" sz="2400" b="0">
                <a:solidFill>
                  <a:schemeClr val="tx1"/>
                </a:solidFill>
              </a:rPr>
              <a:t>Solution for a thin pipe</a:t>
            </a:r>
            <a:endParaRPr lang="zh-CN" altLang="en-US" sz="2400" b="0" dirty="0">
              <a:solidFill>
                <a:schemeClr val="tx1"/>
              </a:solidFill>
            </a:endParaRPr>
          </a:p>
        </p:txBody>
      </p:sp>
      <p:sp>
        <p:nvSpPr>
          <p:cNvPr id="22" name="文本框 21">
            <a:extLst>
              <a:ext uri="{FF2B5EF4-FFF2-40B4-BE49-F238E27FC236}">
                <a16:creationId xmlns:a16="http://schemas.microsoft.com/office/drawing/2014/main" id="{3A5AE9B6-0C56-4A6B-A8AA-FFD643B8C953}"/>
              </a:ext>
            </a:extLst>
          </p:cNvPr>
          <p:cNvSpPr txBox="1"/>
          <p:nvPr/>
        </p:nvSpPr>
        <p:spPr>
          <a:xfrm>
            <a:off x="6129367" y="3355990"/>
            <a:ext cx="3003919" cy="400110"/>
          </a:xfrm>
          <a:prstGeom prst="rect">
            <a:avLst/>
          </a:prstGeom>
          <a:noFill/>
        </p:spPr>
        <p:txBody>
          <a:bodyPr wrap="square">
            <a:spAutoFit/>
          </a:bodyPr>
          <a:lstStyle/>
          <a:p>
            <a:r>
              <a:rPr lang="en-US" altLang="zh-CN" sz="2000" b="0">
                <a:solidFill>
                  <a:schemeClr val="tx1"/>
                </a:solidFill>
              </a:rPr>
              <a:t>Schematic for a track pipe</a:t>
            </a:r>
            <a:endParaRPr lang="zh-CN" altLang="en-US" sz="2000"/>
          </a:p>
        </p:txBody>
      </p:sp>
    </p:spTree>
    <p:extLst>
      <p:ext uri="{BB962C8B-B14F-4D97-AF65-F5344CB8AC3E}">
        <p14:creationId xmlns:p14="http://schemas.microsoft.com/office/powerpoint/2010/main" val="32269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AD5C465-CCDB-428F-B4DC-6AAF8F91E91C}"/>
              </a:ext>
            </a:extLst>
          </p:cNvPr>
          <p:cNvSpPr>
            <a:spLocks noGrp="1"/>
          </p:cNvSpPr>
          <p:nvPr>
            <p:ph type="title"/>
          </p:nvPr>
        </p:nvSpPr>
        <p:spPr/>
        <p:txBody>
          <a:bodyPr/>
          <a:lstStyle/>
          <a:p>
            <a:r>
              <a:rPr lang="en-US" altLang="zh-CN"/>
              <a:t>Design parameters </a:t>
            </a:r>
            <a:endParaRPr lang="zh-CN" altLang="en-US"/>
          </a:p>
        </p:txBody>
      </p:sp>
      <p:graphicFrame>
        <p:nvGraphicFramePr>
          <p:cNvPr id="4" name="表格 3">
            <a:extLst>
              <a:ext uri="{FF2B5EF4-FFF2-40B4-BE49-F238E27FC236}">
                <a16:creationId xmlns:a16="http://schemas.microsoft.com/office/drawing/2014/main" id="{328CB6DF-96BF-41B7-A946-CD42267FDC98}"/>
              </a:ext>
            </a:extLst>
          </p:cNvPr>
          <p:cNvGraphicFramePr>
            <a:graphicFrameLocks noGrp="1"/>
          </p:cNvGraphicFramePr>
          <p:nvPr>
            <p:extLst>
              <p:ext uri="{D42A27DB-BD31-4B8C-83A1-F6EECF244321}">
                <p14:modId xmlns:p14="http://schemas.microsoft.com/office/powerpoint/2010/main" val="1820428463"/>
              </p:ext>
            </p:extLst>
          </p:nvPr>
        </p:nvGraphicFramePr>
        <p:xfrm>
          <a:off x="107505" y="3861048"/>
          <a:ext cx="8928990" cy="2232249"/>
        </p:xfrm>
        <a:graphic>
          <a:graphicData uri="http://schemas.openxmlformats.org/drawingml/2006/table">
            <a:tbl>
              <a:tblPr firstRow="1" firstCol="1" bandRow="1">
                <a:tableStyleId>{5C22544A-7EE6-4342-B048-85BDC9FD1C3A}</a:tableStyleId>
              </a:tblPr>
              <a:tblGrid>
                <a:gridCol w="798211">
                  <a:extLst>
                    <a:ext uri="{9D8B030D-6E8A-4147-A177-3AD203B41FA5}">
                      <a16:colId xmlns:a16="http://schemas.microsoft.com/office/drawing/2014/main" val="3429378964"/>
                    </a:ext>
                  </a:extLst>
                </a:gridCol>
                <a:gridCol w="1103496">
                  <a:extLst>
                    <a:ext uri="{9D8B030D-6E8A-4147-A177-3AD203B41FA5}">
                      <a16:colId xmlns:a16="http://schemas.microsoft.com/office/drawing/2014/main" val="3882017981"/>
                    </a:ext>
                  </a:extLst>
                </a:gridCol>
                <a:gridCol w="1093133">
                  <a:extLst>
                    <a:ext uri="{9D8B030D-6E8A-4147-A177-3AD203B41FA5}">
                      <a16:colId xmlns:a16="http://schemas.microsoft.com/office/drawing/2014/main" val="3833427274"/>
                    </a:ext>
                  </a:extLst>
                </a:gridCol>
                <a:gridCol w="1093133">
                  <a:extLst>
                    <a:ext uri="{9D8B030D-6E8A-4147-A177-3AD203B41FA5}">
                      <a16:colId xmlns:a16="http://schemas.microsoft.com/office/drawing/2014/main" val="241410735"/>
                    </a:ext>
                  </a:extLst>
                </a:gridCol>
                <a:gridCol w="1327376">
                  <a:extLst>
                    <a:ext uri="{9D8B030D-6E8A-4147-A177-3AD203B41FA5}">
                      <a16:colId xmlns:a16="http://schemas.microsoft.com/office/drawing/2014/main" val="976658172"/>
                    </a:ext>
                  </a:extLst>
                </a:gridCol>
                <a:gridCol w="1561619">
                  <a:extLst>
                    <a:ext uri="{9D8B030D-6E8A-4147-A177-3AD203B41FA5}">
                      <a16:colId xmlns:a16="http://schemas.microsoft.com/office/drawing/2014/main" val="251871651"/>
                    </a:ext>
                  </a:extLst>
                </a:gridCol>
                <a:gridCol w="1952022">
                  <a:extLst>
                    <a:ext uri="{9D8B030D-6E8A-4147-A177-3AD203B41FA5}">
                      <a16:colId xmlns:a16="http://schemas.microsoft.com/office/drawing/2014/main" val="251231290"/>
                    </a:ext>
                  </a:extLst>
                </a:gridCol>
              </a:tblGrid>
              <a:tr h="507844">
                <a:tc>
                  <a:txBody>
                    <a:bodyPr/>
                    <a:lstStyle/>
                    <a:p>
                      <a:endParaRPr lang="zh-CN" sz="2000" kern="10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153035" marR="154940" algn="ctr">
                        <a:lnSpc>
                          <a:spcPts val="1115"/>
                        </a:lnSpc>
                        <a:spcBef>
                          <a:spcPts val="300"/>
                        </a:spcBef>
                        <a:spcAft>
                          <a:spcPts val="300"/>
                        </a:spcAft>
                      </a:pPr>
                      <a:r>
                        <a:rPr lang="en-US" sz="1800" b="0" kern="100">
                          <a:effectLst/>
                          <a:latin typeface="Times New Roman" panose="02020603050405020304" pitchFamily="18" charset="0"/>
                          <a:cs typeface="Times New Roman" panose="02020603050405020304" pitchFamily="18" charset="0"/>
                        </a:rPr>
                        <a:t>Bunch charge</a:t>
                      </a:r>
                      <a:endParaRPr lang="zh-CN" sz="2800" b="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85420">
                        <a:lnSpc>
                          <a:spcPts val="1115"/>
                        </a:lnSpc>
                        <a:spcBef>
                          <a:spcPts val="300"/>
                        </a:spcBef>
                        <a:spcAft>
                          <a:spcPts val="300"/>
                        </a:spcAft>
                      </a:pPr>
                      <a:r>
                        <a:rPr lang="en-US" sz="1800" b="0" kern="100">
                          <a:effectLst/>
                          <a:latin typeface="Times New Roman" panose="02020603050405020304" pitchFamily="18" charset="0"/>
                          <a:cs typeface="Times New Roman" panose="02020603050405020304" pitchFamily="18" charset="0"/>
                        </a:rPr>
                        <a:t>Bunch length </a:t>
                      </a:r>
                      <a:endParaRPr lang="zh-CN" sz="2800" b="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11760" marR="113030" algn="ctr">
                        <a:lnSpc>
                          <a:spcPts val="1115"/>
                        </a:lnSpc>
                        <a:spcBef>
                          <a:spcPts val="300"/>
                        </a:spcBef>
                        <a:spcAft>
                          <a:spcPts val="300"/>
                        </a:spcAft>
                      </a:pPr>
                      <a:r>
                        <a:rPr lang="en-US" sz="1800" b="0" kern="100">
                          <a:effectLst/>
                          <a:latin typeface="Times New Roman" panose="02020603050405020304" pitchFamily="18" charset="0"/>
                          <a:cs typeface="Times New Roman" panose="02020603050405020304" pitchFamily="18" charset="0"/>
                        </a:rPr>
                        <a:t>Current peak </a:t>
                      </a:r>
                      <a:endParaRPr lang="zh-CN" sz="2800" b="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3990" algn="ctr">
                        <a:lnSpc>
                          <a:spcPts val="1115"/>
                        </a:lnSpc>
                        <a:spcBef>
                          <a:spcPts val="300"/>
                        </a:spcBef>
                        <a:spcAft>
                          <a:spcPts val="300"/>
                        </a:spcAft>
                      </a:pPr>
                      <a:r>
                        <a:rPr lang="en-US" sz="1800" b="0" kern="100">
                          <a:effectLst/>
                          <a:latin typeface="Times New Roman" panose="02020603050405020304" pitchFamily="18" charset="0"/>
                          <a:cs typeface="Times New Roman" panose="02020603050405020304" pitchFamily="18" charset="0"/>
                        </a:rPr>
                        <a:t>Current average</a:t>
                      </a:r>
                      <a:endParaRPr lang="zh-CN" sz="2800" b="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3990" algn="ctr">
                        <a:lnSpc>
                          <a:spcPts val="1115"/>
                        </a:lnSpc>
                        <a:spcBef>
                          <a:spcPts val="300"/>
                        </a:spcBef>
                        <a:spcAft>
                          <a:spcPts val="300"/>
                        </a:spcAft>
                      </a:pPr>
                      <a:r>
                        <a:rPr lang="en-US" sz="1800" b="0" kern="100">
                          <a:effectLst/>
                          <a:latin typeface="Times New Roman" panose="02020603050405020304" pitchFamily="18" charset="0"/>
                          <a:cs typeface="Times New Roman" panose="02020603050405020304" pitchFamily="18" charset="0"/>
                        </a:rPr>
                        <a:t>650MHz</a:t>
                      </a:r>
                      <a:endParaRPr lang="zh-CN" sz="2800" b="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3990" algn="ctr">
                        <a:lnSpc>
                          <a:spcPts val="1115"/>
                        </a:lnSpc>
                        <a:spcBef>
                          <a:spcPts val="300"/>
                        </a:spcBef>
                        <a:spcAft>
                          <a:spcPts val="300"/>
                        </a:spcAft>
                      </a:pPr>
                      <a:r>
                        <a:rPr lang="en-US" altLang="zh-CN" sz="1800" b="0" kern="100">
                          <a:effectLst/>
                          <a:latin typeface="Times New Roman" panose="02020603050405020304" pitchFamily="18" charset="0"/>
                          <a:ea typeface="等线" panose="02010600030101010101" pitchFamily="2" charset="-122"/>
                          <a:cs typeface="Times New Roman" panose="02020603050405020304" pitchFamily="18" charset="0"/>
                        </a:rPr>
                        <a:t>K</a:t>
                      </a:r>
                      <a:r>
                        <a:rPr lang="en-US" altLang="zh-CN" sz="1800" b="0" kern="100" baseline="-25000">
                          <a:effectLst/>
                          <a:latin typeface="Times New Roman" panose="02020603050405020304" pitchFamily="18" charset="0"/>
                          <a:ea typeface="等线" panose="02010600030101010101" pitchFamily="2" charset="-122"/>
                          <a:cs typeface="Times New Roman" panose="02020603050405020304" pitchFamily="18" charset="0"/>
                        </a:rPr>
                        <a:t>loss</a:t>
                      </a:r>
                      <a:endParaRPr lang="zh-CN" sz="1800" b="0" kern="100" baseline="-250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381520391"/>
                  </a:ext>
                </a:extLst>
              </a:tr>
              <a:tr h="344881">
                <a:tc>
                  <a:txBody>
                    <a:bodyPr/>
                    <a:lstStyle/>
                    <a:p>
                      <a:endParaRPr lang="zh-CN" sz="2000" kern="100">
                        <a:effectLst/>
                        <a:latin typeface="Times New Roman" panose="02020603050405020304" pitchFamily="18" charset="0"/>
                        <a:cs typeface="Times New Roman" panose="02020603050405020304" pitchFamily="18" charset="0"/>
                      </a:endParaRPr>
                    </a:p>
                  </a:txBody>
                  <a:tcPr marL="0" marR="0" marT="0" marB="0" anchor="ctr"/>
                </a:tc>
                <a:tc>
                  <a:txBody>
                    <a:bodyPr/>
                    <a:lstStyle/>
                    <a:p>
                      <a:pPr marL="153035" marR="15240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nC</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R="635" algn="ctr">
                        <a:lnSpc>
                          <a:spcPct val="130000"/>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mm</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11760" marR="11176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A</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A</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dBm</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mV/pC</a:t>
                      </a:r>
                      <a:endParaRPr lang="zh-CN" sz="1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728105587"/>
                  </a:ext>
                </a:extLst>
              </a:tr>
              <a:tr h="344881">
                <a:tc>
                  <a:txBody>
                    <a:bodyPr/>
                    <a:lstStyle/>
                    <a:p>
                      <a:pPr marL="94615" marR="9461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Higgs</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53035" marR="15240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20.8</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R="635" algn="ctr">
                        <a:lnSpc>
                          <a:spcPct val="130000"/>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4.1</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11760" marR="11176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607</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0.208</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solidFill>
                            <a:srgbClr val="FF0000"/>
                          </a:solidFill>
                          <a:effectLst/>
                          <a:latin typeface="Times New Roman" panose="02020603050405020304" pitchFamily="18" charset="0"/>
                          <a:cs typeface="Times New Roman" panose="02020603050405020304" pitchFamily="18" charset="0"/>
                        </a:rPr>
                        <a:t>-11.9 (-20.2)</a:t>
                      </a:r>
                      <a:endParaRPr lang="zh-CN" sz="2800"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6.76 (0.16)</a:t>
                      </a:r>
                      <a:endParaRPr lang="zh-CN" sz="1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741365970"/>
                  </a:ext>
                </a:extLst>
              </a:tr>
              <a:tr h="344881">
                <a:tc>
                  <a:txBody>
                    <a:bodyPr/>
                    <a:lstStyle/>
                    <a:p>
                      <a:pPr marL="94615" marR="9461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Z</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53035" marR="15240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22.4</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R="635" algn="ctr">
                        <a:lnSpc>
                          <a:spcPct val="130000"/>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8.7</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11760" marR="11176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308</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0.974</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solidFill>
                            <a:srgbClr val="FF0000"/>
                          </a:solidFill>
                          <a:effectLst/>
                          <a:latin typeface="Times New Roman" panose="02020603050405020304" pitchFamily="18" charset="0"/>
                          <a:cs typeface="Times New Roman" panose="02020603050405020304" pitchFamily="18" charset="0"/>
                        </a:rPr>
                        <a:t>1.5 (-6.8)</a:t>
                      </a:r>
                      <a:endParaRPr lang="zh-CN" sz="2800"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lvl="0" indent="0" algn="ctr" defTabSz="914400" rtl="0" eaLnBrk="1" fontAlgn="auto" latinLnBrk="0" hangingPunct="1">
                        <a:lnSpc>
                          <a:spcPts val="1115"/>
                        </a:lnSpc>
                        <a:spcBef>
                          <a:spcPts val="300"/>
                        </a:spcBef>
                        <a:spcAft>
                          <a:spcPts val="300"/>
                        </a:spcAft>
                        <a:buClrTx/>
                        <a:buSzTx/>
                        <a:buFontTx/>
                        <a:buNone/>
                        <a:tabLst/>
                        <a:defRPr/>
                      </a:pPr>
                      <a:r>
                        <a:rPr lang="en-US" altLang="zh-CN" sz="1800" kern="100">
                          <a:solidFill>
                            <a:schemeClr val="dk1"/>
                          </a:solidFill>
                          <a:effectLst/>
                          <a:latin typeface="Times New Roman" panose="02020603050405020304" pitchFamily="18" charset="0"/>
                          <a:ea typeface="+mn-ea"/>
                          <a:cs typeface="Times New Roman" panose="02020603050405020304" pitchFamily="18" charset="0"/>
                        </a:rPr>
                        <a:t>0.30 (0.15)</a:t>
                      </a:r>
                      <a:endParaRPr lang="zh-CN" altLang="zh-CN" sz="1800" kern="10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a16="http://schemas.microsoft.com/office/drawing/2014/main" val="785970067"/>
                  </a:ext>
                </a:extLst>
              </a:tr>
              <a:tr h="344881">
                <a:tc>
                  <a:txBody>
                    <a:bodyPr/>
                    <a:lstStyle/>
                    <a:p>
                      <a:pPr marL="94615" marR="9461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W</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53035" marR="15240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21.6</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R="635" algn="ctr">
                        <a:lnSpc>
                          <a:spcPct val="130000"/>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4.9</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11760" marR="11176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527</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0.216</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solidFill>
                            <a:srgbClr val="FF0000"/>
                          </a:solidFill>
                          <a:effectLst/>
                          <a:latin typeface="Times New Roman" panose="02020603050405020304" pitchFamily="18" charset="0"/>
                          <a:cs typeface="Times New Roman" panose="02020603050405020304" pitchFamily="18" charset="0"/>
                        </a:rPr>
                        <a:t>-11.5 (-19.8)</a:t>
                      </a:r>
                      <a:endParaRPr lang="zh-CN" sz="2800"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lvl="0" indent="0" algn="ctr" defTabSz="914400" rtl="0" eaLnBrk="1" fontAlgn="auto" latinLnBrk="0" hangingPunct="1">
                        <a:lnSpc>
                          <a:spcPts val="1115"/>
                        </a:lnSpc>
                        <a:spcBef>
                          <a:spcPts val="300"/>
                        </a:spcBef>
                        <a:spcAft>
                          <a:spcPts val="300"/>
                        </a:spcAft>
                        <a:buClrTx/>
                        <a:buSzTx/>
                        <a:buFontTx/>
                        <a:buNone/>
                        <a:tabLst/>
                        <a:defRPr/>
                      </a:pPr>
                      <a:r>
                        <a:rPr lang="en-US" altLang="zh-CN" sz="1800" kern="100">
                          <a:solidFill>
                            <a:schemeClr val="dk1"/>
                          </a:solidFill>
                          <a:effectLst/>
                          <a:latin typeface="Times New Roman" panose="02020603050405020304" pitchFamily="18" charset="0"/>
                          <a:ea typeface="+mn-ea"/>
                          <a:cs typeface="Times New Roman" panose="02020603050405020304" pitchFamily="18" charset="0"/>
                        </a:rPr>
                        <a:t>3.4 (0.25)</a:t>
                      </a:r>
                      <a:endParaRPr lang="zh-CN" altLang="zh-CN" sz="1800" kern="10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a16="http://schemas.microsoft.com/office/drawing/2014/main" val="3489197057"/>
                  </a:ext>
                </a:extLst>
              </a:tr>
              <a:tr h="344881">
                <a:tc>
                  <a:txBody>
                    <a:bodyPr/>
                    <a:lstStyle/>
                    <a:p>
                      <a:pPr marL="94615" marR="9461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ttbar</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53035" marR="15240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32.0</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R="635" algn="ctr">
                        <a:lnSpc>
                          <a:spcPct val="130000"/>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2.9</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11760" marR="111760"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1315</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effectLst/>
                          <a:latin typeface="Times New Roman" panose="02020603050405020304" pitchFamily="18" charset="0"/>
                          <a:cs typeface="Times New Roman" panose="02020603050405020304" pitchFamily="18" charset="0"/>
                        </a:rPr>
                        <a:t>0.320</a:t>
                      </a:r>
                      <a:endParaRPr lang="zh-CN" sz="2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sz="1800" kern="100">
                          <a:solidFill>
                            <a:srgbClr val="FF0000"/>
                          </a:solidFill>
                          <a:effectLst/>
                          <a:latin typeface="Times New Roman" panose="02020603050405020304" pitchFamily="18" charset="0"/>
                          <a:cs typeface="Times New Roman" panose="02020603050405020304" pitchFamily="18" charset="0"/>
                        </a:rPr>
                        <a:t>-20.2 (-16.4)</a:t>
                      </a:r>
                      <a:endParaRPr lang="zh-CN" sz="2800"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marL="175895" marR="174625" algn="ctr">
                        <a:lnSpc>
                          <a:spcPts val="1115"/>
                        </a:lnSpc>
                        <a:spcBef>
                          <a:spcPts val="300"/>
                        </a:spcBef>
                        <a:spcAft>
                          <a:spcPts val="300"/>
                        </a:spcAft>
                      </a:pPr>
                      <a:r>
                        <a:rPr lang="en-US" altLang="zh-CN" sz="1800" kern="100">
                          <a:effectLst/>
                          <a:latin typeface="Times New Roman" panose="02020603050405020304" pitchFamily="18" charset="0"/>
                          <a:ea typeface="等线" panose="02010600030101010101" pitchFamily="2" charset="-122"/>
                          <a:cs typeface="Times New Roman" panose="02020603050405020304" pitchFamily="18" charset="0"/>
                        </a:rPr>
                        <a:t>15.1 (0.017)</a:t>
                      </a:r>
                      <a:endParaRPr lang="zh-CN" sz="1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898850240"/>
                  </a:ext>
                </a:extLst>
              </a:tr>
            </a:tbl>
          </a:graphicData>
        </a:graphic>
      </p:graphicFrame>
      <p:pic>
        <p:nvPicPr>
          <p:cNvPr id="6" name="图片 5">
            <a:extLst>
              <a:ext uri="{FF2B5EF4-FFF2-40B4-BE49-F238E27FC236}">
                <a16:creationId xmlns:a16="http://schemas.microsoft.com/office/drawing/2014/main" id="{41275E5B-C96C-46DE-933E-FC8597F4EA3B}"/>
              </a:ext>
            </a:extLst>
          </p:cNvPr>
          <p:cNvPicPr>
            <a:picLocks noChangeAspect="1"/>
          </p:cNvPicPr>
          <p:nvPr/>
        </p:nvPicPr>
        <p:blipFill>
          <a:blip r:embed="rId2"/>
          <a:stretch>
            <a:fillRect/>
          </a:stretch>
        </p:blipFill>
        <p:spPr>
          <a:xfrm>
            <a:off x="468036" y="1130003"/>
            <a:ext cx="4536504" cy="2541372"/>
          </a:xfrm>
          <a:prstGeom prst="rect">
            <a:avLst/>
          </a:prstGeom>
          <a:ln w="19050">
            <a:solidFill>
              <a:schemeClr val="tx2">
                <a:lumMod val="60000"/>
                <a:lumOff val="40000"/>
              </a:schemeClr>
            </a:solidFill>
          </a:ln>
        </p:spPr>
      </p:pic>
      <p:pic>
        <p:nvPicPr>
          <p:cNvPr id="8" name="图片 7">
            <a:extLst>
              <a:ext uri="{FF2B5EF4-FFF2-40B4-BE49-F238E27FC236}">
                <a16:creationId xmlns:a16="http://schemas.microsoft.com/office/drawing/2014/main" id="{171A0BD6-1ACE-4B51-B4C0-CFFF4E10E672}"/>
              </a:ext>
            </a:extLst>
          </p:cNvPr>
          <p:cNvPicPr>
            <a:picLocks noChangeAspect="1"/>
          </p:cNvPicPr>
          <p:nvPr/>
        </p:nvPicPr>
        <p:blipFill>
          <a:blip r:embed="rId3"/>
          <a:stretch>
            <a:fillRect/>
          </a:stretch>
        </p:blipFill>
        <p:spPr>
          <a:xfrm>
            <a:off x="5148064" y="1130003"/>
            <a:ext cx="3024336" cy="2554909"/>
          </a:xfrm>
          <a:prstGeom prst="rect">
            <a:avLst/>
          </a:prstGeom>
          <a:ln w="19050">
            <a:solidFill>
              <a:schemeClr val="tx2">
                <a:lumMod val="60000"/>
                <a:lumOff val="40000"/>
              </a:schemeClr>
            </a:solidFill>
          </a:ln>
        </p:spPr>
      </p:pic>
      <p:sp>
        <p:nvSpPr>
          <p:cNvPr id="9" name="灯片编号占位符 8">
            <a:extLst>
              <a:ext uri="{FF2B5EF4-FFF2-40B4-BE49-F238E27FC236}">
                <a16:creationId xmlns:a16="http://schemas.microsoft.com/office/drawing/2014/main" id="{95C4EBD5-771F-435F-A056-92E337BAA4C7}"/>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21</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605677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9AB6711-3525-4C39-9453-23A472074D7C}"/>
              </a:ext>
            </a:extLst>
          </p:cNvPr>
          <p:cNvSpPr>
            <a:spLocks noGrp="1"/>
          </p:cNvSpPr>
          <p:nvPr>
            <p:ph idx="1"/>
          </p:nvPr>
        </p:nvSpPr>
        <p:spPr>
          <a:xfrm>
            <a:off x="508393" y="1484784"/>
            <a:ext cx="8384087" cy="4320480"/>
          </a:xfrm>
        </p:spPr>
        <p:txBody>
          <a:bodyPr>
            <a:normAutofit/>
          </a:bodyPr>
          <a:lstStyle/>
          <a:p>
            <a:r>
              <a:rPr lang="en-US" altLang="zh-CN">
                <a:latin typeface="Times New Roman" panose="02020603050405020304" pitchFamily="18" charset="0"/>
                <a:cs typeface="Times New Roman" panose="02020603050405020304" pitchFamily="18" charset="0"/>
              </a:rPr>
              <a:t>Signal high-speed switching processing</a:t>
            </a:r>
          </a:p>
          <a:p>
            <a:r>
              <a:rPr lang="en-US" altLang="zh-CN">
                <a:latin typeface="Times New Roman" panose="02020603050405020304" pitchFamily="18" charset="0"/>
                <a:cs typeface="Times New Roman" panose="02020603050405020304" pitchFamily="18" charset="0"/>
              </a:rPr>
              <a:t>Algorithm improvement for 8 electrodes</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with the help of calibration</a:t>
            </a:r>
            <a:r>
              <a:rPr lang="zh-CN" altLang="en-US">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a:p>
            <a:r>
              <a:rPr lang="en-US" altLang="zh-CN">
                <a:latin typeface="Times New Roman" panose="02020603050405020304" pitchFamily="18" charset="0"/>
                <a:cs typeface="Times New Roman" panose="02020603050405020304" pitchFamily="18" charset="0"/>
              </a:rPr>
              <a:t>Development of glass sealing feedthrough</a:t>
            </a:r>
          </a:p>
          <a:p>
            <a:r>
              <a:rPr lang="en-US" altLang="zh-CN">
                <a:latin typeface="Times New Roman" panose="02020603050405020304" pitchFamily="18" charset="0"/>
                <a:cs typeface="Times New Roman" panose="02020603050405020304" pitchFamily="18" charset="0"/>
              </a:rPr>
              <a:t>Prototype production including feedthrough and BPM</a:t>
            </a:r>
          </a:p>
          <a:p>
            <a:r>
              <a:rPr lang="en-US" altLang="zh-CN">
                <a:latin typeface="Times New Roman" panose="02020603050405020304" pitchFamily="18" charset="0"/>
                <a:cs typeface="Times New Roman" panose="02020603050405020304" pitchFamily="18" charset="0"/>
              </a:rPr>
              <a:t>Wakefield Impedance test for a real BPM</a:t>
            </a:r>
          </a:p>
          <a:p>
            <a:r>
              <a:rPr lang="en-US" altLang="zh-CN">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id="{71CBB44B-3C54-43BE-859A-D3F226D330C9}"/>
              </a:ext>
            </a:extLst>
          </p:cNvPr>
          <p:cNvSpPr>
            <a:spLocks noGrp="1"/>
          </p:cNvSpPr>
          <p:nvPr>
            <p:ph type="title"/>
          </p:nvPr>
        </p:nvSpPr>
        <p:spPr/>
        <p:txBody>
          <a:bodyPr/>
          <a:lstStyle/>
          <a:p>
            <a:r>
              <a:rPr lang="en-US" altLang="zh-CN"/>
              <a:t>Plan for next step</a:t>
            </a:r>
            <a:endParaRPr lang="zh-CN" altLang="en-US"/>
          </a:p>
        </p:txBody>
      </p:sp>
      <p:sp>
        <p:nvSpPr>
          <p:cNvPr id="5" name="灯片编号占位符 4">
            <a:extLst>
              <a:ext uri="{FF2B5EF4-FFF2-40B4-BE49-F238E27FC236}">
                <a16:creationId xmlns:a16="http://schemas.microsoft.com/office/drawing/2014/main" id="{6228811B-0498-4B44-826D-8F64A98F8C37}"/>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22</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636545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0083C64-3962-47C9-825A-6B3465E16C6C}"/>
              </a:ext>
            </a:extLst>
          </p:cNvPr>
          <p:cNvSpPr>
            <a:spLocks noGrp="1"/>
          </p:cNvSpPr>
          <p:nvPr>
            <p:ph idx="1"/>
          </p:nvPr>
        </p:nvSpPr>
        <p:spPr>
          <a:xfrm>
            <a:off x="457200" y="1285860"/>
            <a:ext cx="8435280" cy="4663420"/>
          </a:xfrm>
        </p:spPr>
        <p:txBody>
          <a:bodyPr>
            <a:normAutofit/>
          </a:bodyPr>
          <a:lstStyle/>
          <a:p>
            <a:pPr algn="just"/>
            <a:r>
              <a:rPr lang="en-US" altLang="zh-CN">
                <a:latin typeface="Times New Roman" panose="02020603050405020304" pitchFamily="18" charset="0"/>
                <a:cs typeface="Times New Roman" panose="02020603050405020304" pitchFamily="18" charset="0"/>
              </a:rPr>
              <a:t>The performance of the machine depends on the performance of the measurement system. </a:t>
            </a:r>
          </a:p>
          <a:p>
            <a:pPr algn="just"/>
            <a:r>
              <a:rPr lang="en-US" altLang="zh-CN">
                <a:latin typeface="Times New Roman" panose="02020603050405020304" pitchFamily="18" charset="0"/>
                <a:cs typeface="Times New Roman" panose="02020603050405020304" pitchFamily="18" charset="0"/>
              </a:rPr>
              <a:t>The resolution and accuracy of BPM are constantly improving with the progress of mechanical processing and digital signal processing technology. </a:t>
            </a:r>
          </a:p>
          <a:p>
            <a:pPr algn="just"/>
            <a:r>
              <a:rPr lang="en-US" altLang="zh-CN">
                <a:latin typeface="Times New Roman" panose="02020603050405020304" pitchFamily="18" charset="0"/>
                <a:cs typeface="Times New Roman" panose="02020603050405020304" pitchFamily="18" charset="0"/>
              </a:rPr>
              <a:t>IP BPM will face a series of special issues, the spatial interference, background noise, algorithm optimization, wakefield heating, and welding process need to be solved and further research is needed.</a:t>
            </a:r>
            <a:endParaRPr lang="zh-CN" altLang="en-US">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id="{6B13B722-D375-428D-91FF-41FB58BFAF2D}"/>
              </a:ext>
            </a:extLst>
          </p:cNvPr>
          <p:cNvSpPr>
            <a:spLocks noGrp="1"/>
          </p:cNvSpPr>
          <p:nvPr>
            <p:ph type="title"/>
          </p:nvPr>
        </p:nvSpPr>
        <p:spPr/>
        <p:txBody>
          <a:bodyPr/>
          <a:lstStyle/>
          <a:p>
            <a:r>
              <a:rPr lang="en-US" altLang="zh-CN"/>
              <a:t>Summary </a:t>
            </a:r>
            <a:endParaRPr lang="zh-CN" altLang="en-US"/>
          </a:p>
        </p:txBody>
      </p:sp>
      <p:sp>
        <p:nvSpPr>
          <p:cNvPr id="5" name="灯片编号占位符 4">
            <a:extLst>
              <a:ext uri="{FF2B5EF4-FFF2-40B4-BE49-F238E27FC236}">
                <a16:creationId xmlns:a16="http://schemas.microsoft.com/office/drawing/2014/main" id="{37B04F1C-42A6-4B54-BCD4-A4B4DBA0AB8E}"/>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23</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05575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1"/>
          <p:cNvSpPr>
            <a:spLocks noGrp="1"/>
          </p:cNvSpPr>
          <p:nvPr/>
        </p:nvSpPr>
        <p:spPr>
          <a:xfrm>
            <a:off x="827584" y="2564904"/>
            <a:ext cx="7859216" cy="1135028"/>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ltLang="zh-CN" sz="4000" dirty="0">
                <a:latin typeface="Times New Roman" panose="02020603050405020304" pitchFamily="18" charset="0"/>
                <a:cs typeface="Times New Roman" panose="02020603050405020304" pitchFamily="18" charset="0"/>
              </a:rPr>
              <a:t>Thank you for your attention! </a:t>
            </a:r>
            <a:r>
              <a:rPr lang="de-DE" altLang="zh-CN" sz="4000" dirty="0">
                <a:latin typeface="Times New Roman" panose="02020603050405020304" pitchFamily="18" charset="0"/>
                <a:cs typeface="Times New Roman" panose="02020603050405020304" pitchFamily="18" charset="0"/>
                <a:sym typeface="Wingdings" pitchFamily="2" charset="2"/>
              </a:rPr>
              <a:t></a:t>
            </a:r>
            <a:endParaRPr lang="de-DE" altLang="zh-CN" sz="4000"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6" name="标题 2"/>
          <p:cNvSpPr>
            <a:spLocks noGrp="1"/>
          </p:cNvSpPr>
          <p:nvPr>
            <p:ph type="title"/>
          </p:nvPr>
        </p:nvSpPr>
        <p:spPr>
          <a:xfrm>
            <a:off x="500034" y="142852"/>
            <a:ext cx="8072494" cy="725470"/>
          </a:xfrm>
        </p:spPr>
        <p:txBody>
          <a:bodyPr/>
          <a:lstStyle/>
          <a:p>
            <a:endParaRPr lang="zh-CN" altLang="en-US" dirty="0"/>
          </a:p>
        </p:txBody>
      </p:sp>
      <p:sp>
        <p:nvSpPr>
          <p:cNvPr id="2" name="灯片编号占位符 1">
            <a:extLst>
              <a:ext uri="{FF2B5EF4-FFF2-40B4-BE49-F238E27FC236}">
                <a16:creationId xmlns:a16="http://schemas.microsoft.com/office/drawing/2014/main" id="{72EFFABD-728F-4920-A20D-C45105C5C7C5}"/>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24</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271107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ACAF5B2-C2E7-4407-A176-671FC367DA93}"/>
              </a:ext>
            </a:extLst>
          </p:cNvPr>
          <p:cNvSpPr>
            <a:spLocks noGrp="1"/>
          </p:cNvSpPr>
          <p:nvPr>
            <p:ph type="title"/>
          </p:nvPr>
        </p:nvSpPr>
        <p:spPr/>
        <p:txBody>
          <a:bodyPr/>
          <a:lstStyle/>
          <a:p>
            <a:endParaRPr lang="zh-CN" altLang="en-US"/>
          </a:p>
        </p:txBody>
      </p:sp>
      <p:pic>
        <p:nvPicPr>
          <p:cNvPr id="4" name="图片 3">
            <a:extLst>
              <a:ext uri="{FF2B5EF4-FFF2-40B4-BE49-F238E27FC236}">
                <a16:creationId xmlns:a16="http://schemas.microsoft.com/office/drawing/2014/main" id="{AFD64820-7AE1-4F86-AEEB-22E50635DB87}"/>
              </a:ext>
            </a:extLst>
          </p:cNvPr>
          <p:cNvPicPr>
            <a:picLocks noChangeAspect="1"/>
          </p:cNvPicPr>
          <p:nvPr/>
        </p:nvPicPr>
        <p:blipFill>
          <a:blip r:embed="rId2"/>
          <a:stretch>
            <a:fillRect/>
          </a:stretch>
        </p:blipFill>
        <p:spPr>
          <a:xfrm>
            <a:off x="755576" y="1340768"/>
            <a:ext cx="7422406" cy="5048612"/>
          </a:xfrm>
          <a:prstGeom prst="rect">
            <a:avLst/>
          </a:prstGeom>
        </p:spPr>
      </p:pic>
      <p:sp>
        <p:nvSpPr>
          <p:cNvPr id="2" name="文本框 1">
            <a:extLst>
              <a:ext uri="{FF2B5EF4-FFF2-40B4-BE49-F238E27FC236}">
                <a16:creationId xmlns:a16="http://schemas.microsoft.com/office/drawing/2014/main" id="{708C450C-5C80-419B-8F04-FBEB10E3C8F7}"/>
              </a:ext>
            </a:extLst>
          </p:cNvPr>
          <p:cNvSpPr txBox="1"/>
          <p:nvPr/>
        </p:nvSpPr>
        <p:spPr>
          <a:xfrm>
            <a:off x="1908465" y="1196752"/>
            <a:ext cx="4801314" cy="461665"/>
          </a:xfrm>
          <a:prstGeom prst="rect">
            <a:avLst/>
          </a:prstGeom>
          <a:noFill/>
        </p:spPr>
        <p:txBody>
          <a:bodyPr wrap="none" rtlCol="0">
            <a:spAutoFit/>
          </a:bodyPr>
          <a:lstStyle/>
          <a:p>
            <a:r>
              <a:rPr lang="zh-CN" altLang="en-US" sz="2400">
                <a:solidFill>
                  <a:srgbClr val="3333FF"/>
                </a:solidFill>
              </a:rPr>
              <a:t>其它测量的分辨率精度、可重复性</a:t>
            </a:r>
            <a:endParaRPr lang="zh-CN" altLang="en-US" sz="2400" dirty="0">
              <a:solidFill>
                <a:srgbClr val="3333FF"/>
              </a:solidFill>
            </a:endParaRPr>
          </a:p>
        </p:txBody>
      </p:sp>
      <p:sp>
        <p:nvSpPr>
          <p:cNvPr id="6" name="灯片编号占位符 5">
            <a:extLst>
              <a:ext uri="{FF2B5EF4-FFF2-40B4-BE49-F238E27FC236}">
                <a16:creationId xmlns:a16="http://schemas.microsoft.com/office/drawing/2014/main" id="{31C0E90D-1858-4C5D-B67E-39678499D697}"/>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25</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521342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F38DECC7-C8BE-43AD-AFC2-5B833B2E44DB}"/>
              </a:ext>
            </a:extLst>
          </p:cNvPr>
          <p:cNvGraphicFramePr>
            <a:graphicFrameLocks noGrp="1"/>
          </p:cNvGraphicFramePr>
          <p:nvPr>
            <p:ph idx="1"/>
          </p:nvPr>
        </p:nvGraphicFramePr>
        <p:xfrm>
          <a:off x="210740" y="1224043"/>
          <a:ext cx="8722520" cy="1401881"/>
        </p:xfrm>
        <a:graphic>
          <a:graphicData uri="http://schemas.openxmlformats.org/drawingml/2006/table">
            <a:tbl>
              <a:tblPr firstRow="1" bandRow="1">
                <a:tableStyleId>{5C22544A-7EE6-4342-B048-85BDC9FD1C3A}</a:tableStyleId>
              </a:tblPr>
              <a:tblGrid>
                <a:gridCol w="2180630">
                  <a:extLst>
                    <a:ext uri="{9D8B030D-6E8A-4147-A177-3AD203B41FA5}">
                      <a16:colId xmlns:a16="http://schemas.microsoft.com/office/drawing/2014/main" val="397173239"/>
                    </a:ext>
                  </a:extLst>
                </a:gridCol>
                <a:gridCol w="2180630">
                  <a:extLst>
                    <a:ext uri="{9D8B030D-6E8A-4147-A177-3AD203B41FA5}">
                      <a16:colId xmlns:a16="http://schemas.microsoft.com/office/drawing/2014/main" val="917029096"/>
                    </a:ext>
                  </a:extLst>
                </a:gridCol>
                <a:gridCol w="2180630">
                  <a:extLst>
                    <a:ext uri="{9D8B030D-6E8A-4147-A177-3AD203B41FA5}">
                      <a16:colId xmlns:a16="http://schemas.microsoft.com/office/drawing/2014/main" val="1460214211"/>
                    </a:ext>
                  </a:extLst>
                </a:gridCol>
                <a:gridCol w="2180630">
                  <a:extLst>
                    <a:ext uri="{9D8B030D-6E8A-4147-A177-3AD203B41FA5}">
                      <a16:colId xmlns:a16="http://schemas.microsoft.com/office/drawing/2014/main" val="1170619751"/>
                    </a:ext>
                  </a:extLst>
                </a:gridCol>
              </a:tblGrid>
              <a:tr h="649401">
                <a:tc>
                  <a:txBody>
                    <a:bodyPr/>
                    <a:lstStyle/>
                    <a:p>
                      <a:pPr algn="ct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BEPCII (</a:t>
                      </a:r>
                      <a:r>
                        <a:rPr lang="en-US" altLang="zh-CN">
                          <a:solidFill>
                            <a:srgbClr val="FF0000"/>
                          </a:solidFill>
                          <a:latin typeface="Times New Roman" panose="02020603050405020304" pitchFamily="18" charset="0"/>
                          <a:cs typeface="Times New Roman" panose="02020603050405020304" pitchFamily="18" charset="0"/>
                        </a:rPr>
                        <a:t>800/200μm</a:t>
                      </a:r>
                      <a:r>
                        <a:rPr lang="en-US" altLang="zh-CN">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HEPS (</a:t>
                      </a:r>
                      <a:r>
                        <a:rPr lang="en-US" altLang="zh-CN">
                          <a:solidFill>
                            <a:srgbClr val="FF0000"/>
                          </a:solidFill>
                          <a:latin typeface="Times New Roman" panose="02020603050405020304" pitchFamily="18" charset="0"/>
                          <a:cs typeface="Times New Roman" panose="02020603050405020304" pitchFamily="18" charset="0"/>
                        </a:rPr>
                        <a:t>10/1 μm</a:t>
                      </a:r>
                      <a:r>
                        <a:rPr lang="en-US" altLang="zh-CN">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CEPC </a:t>
                      </a:r>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6971546"/>
                  </a:ext>
                </a:extLst>
              </a:tr>
              <a:tr h="376240">
                <a:tc>
                  <a:txBody>
                    <a:bodyPr/>
                    <a:lstStyle/>
                    <a:p>
                      <a:pPr algn="ctr"/>
                      <a:r>
                        <a:rPr lang="zh-CN" altLang="en-US">
                          <a:latin typeface="Times New Roman" panose="02020603050405020304" pitchFamily="18" charset="0"/>
                          <a:cs typeface="Times New Roman" panose="02020603050405020304" pitchFamily="18" charset="0"/>
                        </a:rPr>
                        <a:t>分辨率</a:t>
                      </a:r>
                    </a:p>
                  </a:txBody>
                  <a:tcPr/>
                </a:tc>
                <a:tc>
                  <a:txBody>
                    <a:bodyPr/>
                    <a:lstStyle/>
                    <a:p>
                      <a:pPr algn="ct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10 μm </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2s</a:t>
                      </a:r>
                      <a:r>
                        <a:rPr lang="zh-CN" altLang="en-US">
                          <a:latin typeface="Times New Roman" panose="02020603050405020304" pitchFamily="18" charset="0"/>
                          <a:cs typeface="Times New Roman" panose="02020603050405020304" pitchFamily="18" charset="0"/>
                        </a:rPr>
                        <a:t>）</a:t>
                      </a:r>
                    </a:p>
                  </a:txBody>
                  <a:tcPr/>
                </a:tc>
                <a:tc>
                  <a:txBody>
                    <a:bodyPr/>
                    <a:lstStyle/>
                    <a:p>
                      <a:pPr algn="ctr"/>
                      <a:r>
                        <a:rPr lang="en-US" altLang="zh-CN">
                          <a:latin typeface="Times New Roman" panose="02020603050405020304" pitchFamily="18" charset="0"/>
                          <a:cs typeface="Times New Roman" panose="02020603050405020304" pitchFamily="18" charset="0"/>
                        </a:rPr>
                        <a:t>0.1 μm</a:t>
                      </a: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1 μm (4 s)</a:t>
                      </a:r>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87495573"/>
                  </a:ext>
                </a:extLst>
              </a:tr>
              <a:tr h="376240">
                <a:tc>
                  <a:txBody>
                    <a:bodyPr/>
                    <a:lstStyle/>
                    <a:p>
                      <a:pPr algn="ctr"/>
                      <a:r>
                        <a:rPr lang="zh-CN" altLang="en-US">
                          <a:latin typeface="Times New Roman" panose="02020603050405020304" pitchFamily="18" charset="0"/>
                          <a:cs typeface="Times New Roman" panose="02020603050405020304" pitchFamily="18" charset="0"/>
                        </a:rPr>
                        <a:t>精度</a:t>
                      </a:r>
                    </a:p>
                  </a:txBody>
                  <a:tcPr/>
                </a:tc>
                <a:tc>
                  <a:txBody>
                    <a:bodyPr/>
                    <a:lstStyle/>
                    <a:p>
                      <a:pPr algn="ctr"/>
                      <a:r>
                        <a:rPr lang="en-US" altLang="zh-CN">
                          <a:latin typeface="Times New Roman" panose="02020603050405020304" pitchFamily="18" charset="0"/>
                          <a:cs typeface="Times New Roman" panose="02020603050405020304" pitchFamily="18" charset="0"/>
                        </a:rPr>
                        <a:t>100 μm</a:t>
                      </a:r>
                      <a:endParaRPr lang="zh-CN" altLang="en-US">
                        <a:latin typeface="Times New Roman" panose="02020603050405020304" pitchFamily="18" charset="0"/>
                        <a:cs typeface="Times New Roman" panose="02020603050405020304" pitchFamily="18" charset="0"/>
                      </a:endParaRPr>
                    </a:p>
                  </a:txBody>
                  <a:tcPr/>
                </a:tc>
                <a:tc>
                  <a:txBody>
                    <a:bodyPr/>
                    <a:lstStyle/>
                    <a:p>
                      <a:pPr algn="ct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10 μm</a:t>
                      </a:r>
                      <a:r>
                        <a:rPr lang="zh-CN" altLang="en-US">
                          <a:latin typeface="Times New Roman" panose="02020603050405020304" pitchFamily="18" charset="0"/>
                          <a:cs typeface="Times New Roman" panose="02020603050405020304" pitchFamily="18" charset="0"/>
                        </a:rPr>
                        <a:t>）</a:t>
                      </a:r>
                    </a:p>
                  </a:txBody>
                  <a:tcPr/>
                </a:tc>
                <a:tc>
                  <a:txBody>
                    <a:bodyPr/>
                    <a:lstStyle/>
                    <a:p>
                      <a:pPr algn="ctr"/>
                      <a:r>
                        <a:rPr lang="en-US" altLang="zh-CN">
                          <a:latin typeface="Times New Roman" panose="02020603050405020304" pitchFamily="18" charset="0"/>
                          <a:cs typeface="Times New Roman" panose="02020603050405020304" pitchFamily="18" charset="0"/>
                        </a:rPr>
                        <a:t>10 μm</a:t>
                      </a:r>
                      <a:endParaRPr lang="zh-CN"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6789215"/>
                  </a:ext>
                </a:extLst>
              </a:tr>
            </a:tbl>
          </a:graphicData>
        </a:graphic>
      </p:graphicFrame>
      <p:sp>
        <p:nvSpPr>
          <p:cNvPr id="3" name="标题 2">
            <a:extLst>
              <a:ext uri="{FF2B5EF4-FFF2-40B4-BE49-F238E27FC236}">
                <a16:creationId xmlns:a16="http://schemas.microsoft.com/office/drawing/2014/main" id="{C8E1163E-7DDC-4CFC-A9D2-D87E1EB7F6C4}"/>
              </a:ext>
            </a:extLst>
          </p:cNvPr>
          <p:cNvSpPr>
            <a:spLocks noGrp="1"/>
          </p:cNvSpPr>
          <p:nvPr>
            <p:ph type="title"/>
          </p:nvPr>
        </p:nvSpPr>
        <p:spPr/>
        <p:txBody>
          <a:bodyPr/>
          <a:lstStyle/>
          <a:p>
            <a:r>
              <a:rPr lang="zh-CN" altLang="en-US"/>
              <a:t>高分辨率、高精度</a:t>
            </a:r>
          </a:p>
        </p:txBody>
      </p:sp>
      <p:pic>
        <p:nvPicPr>
          <p:cNvPr id="5" name="图片 4">
            <a:extLst>
              <a:ext uri="{FF2B5EF4-FFF2-40B4-BE49-F238E27FC236}">
                <a16:creationId xmlns:a16="http://schemas.microsoft.com/office/drawing/2014/main" id="{33594C44-5C08-42E6-87A0-C084501F4E48}"/>
              </a:ext>
            </a:extLst>
          </p:cNvPr>
          <p:cNvPicPr>
            <a:picLocks noChangeAspect="1"/>
          </p:cNvPicPr>
          <p:nvPr/>
        </p:nvPicPr>
        <p:blipFill>
          <a:blip r:embed="rId2"/>
          <a:stretch>
            <a:fillRect/>
          </a:stretch>
        </p:blipFill>
        <p:spPr>
          <a:xfrm>
            <a:off x="1763688" y="2828798"/>
            <a:ext cx="5255791" cy="1913674"/>
          </a:xfrm>
          <a:prstGeom prst="rect">
            <a:avLst/>
          </a:prstGeom>
          <a:ln w="19050">
            <a:solidFill>
              <a:schemeClr val="tx2">
                <a:lumMod val="60000"/>
                <a:lumOff val="40000"/>
              </a:schemeClr>
            </a:solidFill>
          </a:ln>
        </p:spPr>
      </p:pic>
      <p:pic>
        <p:nvPicPr>
          <p:cNvPr id="6" name="图片 5">
            <a:extLst>
              <a:ext uri="{FF2B5EF4-FFF2-40B4-BE49-F238E27FC236}">
                <a16:creationId xmlns:a16="http://schemas.microsoft.com/office/drawing/2014/main" id="{B270A164-EB61-4C6D-8A8A-31B4F14C6026}"/>
              </a:ext>
            </a:extLst>
          </p:cNvPr>
          <p:cNvPicPr>
            <a:picLocks noChangeAspect="1"/>
          </p:cNvPicPr>
          <p:nvPr/>
        </p:nvPicPr>
        <p:blipFill>
          <a:blip r:embed="rId3"/>
          <a:stretch>
            <a:fillRect/>
          </a:stretch>
        </p:blipFill>
        <p:spPr>
          <a:xfrm>
            <a:off x="1522844" y="4933016"/>
            <a:ext cx="5737478" cy="1401882"/>
          </a:xfrm>
          <a:prstGeom prst="rect">
            <a:avLst/>
          </a:prstGeom>
          <a:ln w="19050">
            <a:solidFill>
              <a:schemeClr val="tx2">
                <a:lumMod val="60000"/>
                <a:lumOff val="40000"/>
              </a:schemeClr>
            </a:solidFill>
          </a:ln>
        </p:spPr>
      </p:pic>
      <p:sp>
        <p:nvSpPr>
          <p:cNvPr id="8" name="矩形 7">
            <a:extLst>
              <a:ext uri="{FF2B5EF4-FFF2-40B4-BE49-F238E27FC236}">
                <a16:creationId xmlns:a16="http://schemas.microsoft.com/office/drawing/2014/main" id="{E8F00E3F-C0D3-4E47-B982-46863636DB05}"/>
              </a:ext>
            </a:extLst>
          </p:cNvPr>
          <p:cNvSpPr/>
          <p:nvPr/>
        </p:nvSpPr>
        <p:spPr>
          <a:xfrm>
            <a:off x="4067944" y="5908757"/>
            <a:ext cx="504056" cy="256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BEEAA1-E3D6-4883-B38E-A1C9269B94BF}"/>
              </a:ext>
            </a:extLst>
          </p:cNvPr>
          <p:cNvSpPr/>
          <p:nvPr/>
        </p:nvSpPr>
        <p:spPr>
          <a:xfrm>
            <a:off x="4284110" y="4077072"/>
            <a:ext cx="79194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a:extLst>
              <a:ext uri="{FF2B5EF4-FFF2-40B4-BE49-F238E27FC236}">
                <a16:creationId xmlns:a16="http://schemas.microsoft.com/office/drawing/2014/main" id="{22853B86-D9E9-4F40-A9ED-5D556B6D8283}"/>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26</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220562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14" name="Rectangle 18"/>
          <p:cNvSpPr>
            <a:spLocks noGrp="1" noChangeArrowheads="1"/>
          </p:cNvSpPr>
          <p:nvPr>
            <p:ph type="title"/>
          </p:nvPr>
        </p:nvSpPr>
        <p:spPr>
          <a:xfrm>
            <a:off x="509588" y="158750"/>
            <a:ext cx="8229600" cy="620713"/>
          </a:xfrm>
        </p:spPr>
        <p:txBody>
          <a:bodyPr/>
          <a:lstStyle/>
          <a:p>
            <a:pPr>
              <a:defRPr/>
            </a:pPr>
            <a:r>
              <a:rPr lang="en-US" altLang="zh-CN" sz="3200">
                <a:latin typeface="Times New Roman" panose="02020603050405020304" pitchFamily="18" charset="0"/>
                <a:cs typeface="Times New Roman" panose="02020603050405020304" pitchFamily="18" charset="0"/>
              </a:rPr>
              <a:t>The principle of beam position monitor</a:t>
            </a:r>
            <a:endParaRPr lang="en-US" sz="3200">
              <a:latin typeface="Times New Roman" panose="02020603050405020304" pitchFamily="18" charset="0"/>
              <a:cs typeface="Times New Roman" panose="02020603050405020304" pitchFamily="18" charset="0"/>
            </a:endParaRPr>
          </a:p>
        </p:txBody>
      </p:sp>
      <p:sp>
        <p:nvSpPr>
          <p:cNvPr id="208898" name="Rectangle 2"/>
          <p:cNvSpPr>
            <a:spLocks noChangeArrowheads="1"/>
          </p:cNvSpPr>
          <p:nvPr/>
        </p:nvSpPr>
        <p:spPr bwMode="auto">
          <a:xfrm>
            <a:off x="136525" y="2982913"/>
            <a:ext cx="8902700" cy="305593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208899" name="Rectangle 3"/>
          <p:cNvSpPr>
            <a:spLocks noChangeArrowheads="1"/>
          </p:cNvSpPr>
          <p:nvPr/>
        </p:nvSpPr>
        <p:spPr bwMode="auto">
          <a:xfrm>
            <a:off x="136525" y="2982913"/>
            <a:ext cx="3089275" cy="473075"/>
          </a:xfrm>
          <a:prstGeom prst="rect">
            <a:avLst/>
          </a:prstGeom>
          <a:gradFill rotWithShape="1">
            <a:gsLst>
              <a:gs pos="0">
                <a:srgbClr val="EAEAEA">
                  <a:gamma/>
                  <a:shade val="46275"/>
                  <a:invGamma/>
                </a:srgbClr>
              </a:gs>
              <a:gs pos="100000">
                <a:srgbClr val="EAEAEA"/>
              </a:gs>
            </a:gsLst>
            <a:lin ang="5400000" scaled="1"/>
          </a:gradFill>
          <a:ln w="9525">
            <a:solidFill>
              <a:schemeClr val="tx1"/>
            </a:solidFill>
            <a:miter lim="800000"/>
            <a:headEnd/>
            <a:tailEnd/>
          </a:ln>
          <a:effectLst>
            <a:outerShdw dist="50800" dir="2700000" algn="ctr" rotWithShape="0">
              <a:schemeClr val="bg2">
                <a:alpha val="50000"/>
              </a:schemeClr>
            </a:outerShdw>
          </a:effectLst>
        </p:spPr>
        <p:txBody>
          <a:bodyPr wrap="none" lIns="46800" tIns="36000" anchor="ctr"/>
          <a:lstStyle/>
          <a:p>
            <a:pPr>
              <a:defRPr/>
            </a:pPr>
            <a:endParaRPr lang="en-US">
              <a:latin typeface="Arial" pitchFamily="34" charset="0"/>
            </a:endParaRPr>
          </a:p>
        </p:txBody>
      </p:sp>
      <p:sp>
        <p:nvSpPr>
          <p:cNvPr id="34821" name="Rectangle 4"/>
          <p:cNvSpPr>
            <a:spLocks noChangeArrowheads="1"/>
          </p:cNvSpPr>
          <p:nvPr/>
        </p:nvSpPr>
        <p:spPr bwMode="auto">
          <a:xfrm>
            <a:off x="3225800" y="2982913"/>
            <a:ext cx="1309688" cy="42862"/>
          </a:xfrm>
          <a:prstGeom prst="rect">
            <a:avLst/>
          </a:prstGeom>
          <a:solidFill>
            <a:schemeClr val="accent1"/>
          </a:solidFill>
          <a:ln w="9525">
            <a:solidFill>
              <a:schemeClr val="tx1"/>
            </a:solidFill>
            <a:miter lim="800000"/>
            <a:headEnd/>
            <a:tailEnd/>
          </a:ln>
        </p:spPr>
        <p:txBody>
          <a:bodyPr wrap="none" lIns="46800" tIns="36000" anchor="ctr"/>
          <a:lstStyle/>
          <a:p>
            <a:endParaRPr lang="en-US"/>
          </a:p>
        </p:txBody>
      </p:sp>
      <p:sp>
        <p:nvSpPr>
          <p:cNvPr id="34822" name="Rectangle 5"/>
          <p:cNvSpPr>
            <a:spLocks noChangeArrowheads="1"/>
          </p:cNvSpPr>
          <p:nvPr/>
        </p:nvSpPr>
        <p:spPr bwMode="auto">
          <a:xfrm>
            <a:off x="4640263" y="2982913"/>
            <a:ext cx="1309687" cy="428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8902" name="Rectangle 6"/>
          <p:cNvSpPr>
            <a:spLocks noChangeArrowheads="1"/>
          </p:cNvSpPr>
          <p:nvPr/>
        </p:nvSpPr>
        <p:spPr bwMode="auto">
          <a:xfrm>
            <a:off x="5949950" y="2982913"/>
            <a:ext cx="3089275" cy="473075"/>
          </a:xfrm>
          <a:prstGeom prst="rect">
            <a:avLst/>
          </a:prstGeom>
          <a:gradFill rotWithShape="1">
            <a:gsLst>
              <a:gs pos="0">
                <a:srgbClr val="EAEAEA">
                  <a:gamma/>
                  <a:shade val="46275"/>
                  <a:invGamma/>
                </a:srgbClr>
              </a:gs>
              <a:gs pos="100000">
                <a:srgbClr val="EAEAEA"/>
              </a:gs>
            </a:gsLst>
            <a:lin ang="5400000" scaled="1"/>
          </a:gradFill>
          <a:ln w="9525" algn="ctr">
            <a:solidFill>
              <a:schemeClr val="tx1"/>
            </a:solidFill>
            <a:miter lim="800000"/>
            <a:headEnd/>
            <a:tailEnd/>
          </a:ln>
          <a:effectLst>
            <a:outerShdw dist="50800" dir="2700000" algn="ctr" rotWithShape="0">
              <a:schemeClr val="bg2">
                <a:alpha val="50000"/>
              </a:schemeClr>
            </a:outerShdw>
          </a:effectLst>
        </p:spPr>
        <p:txBody>
          <a:bodyPr wrap="none" lIns="46800" tIns="36000" anchor="ctr"/>
          <a:lstStyle/>
          <a:p>
            <a:pPr>
              <a:defRPr/>
            </a:pPr>
            <a:endParaRPr lang="en-US">
              <a:latin typeface="Arial" pitchFamily="34" charset="0"/>
            </a:endParaRPr>
          </a:p>
        </p:txBody>
      </p:sp>
      <p:sp>
        <p:nvSpPr>
          <p:cNvPr id="208903" name="Rectangle 7"/>
          <p:cNvSpPr>
            <a:spLocks noChangeArrowheads="1"/>
          </p:cNvSpPr>
          <p:nvPr/>
        </p:nvSpPr>
        <p:spPr bwMode="auto">
          <a:xfrm flipV="1">
            <a:off x="136525" y="5565775"/>
            <a:ext cx="3089275" cy="473075"/>
          </a:xfrm>
          <a:prstGeom prst="rect">
            <a:avLst/>
          </a:prstGeom>
          <a:gradFill rotWithShape="1">
            <a:gsLst>
              <a:gs pos="0">
                <a:srgbClr val="EAEAEA">
                  <a:gamma/>
                  <a:shade val="46275"/>
                  <a:invGamma/>
                </a:srgbClr>
              </a:gs>
              <a:gs pos="100000">
                <a:srgbClr val="EAEAEA"/>
              </a:gs>
            </a:gsLst>
            <a:lin ang="5400000" scaled="1"/>
          </a:gradFill>
          <a:ln w="9525">
            <a:solidFill>
              <a:schemeClr val="tx1"/>
            </a:solidFill>
            <a:miter lim="800000"/>
            <a:headEnd/>
            <a:tailEnd/>
          </a:ln>
          <a:effectLst>
            <a:outerShdw dist="50800" dir="18900000" algn="ctr" rotWithShape="0">
              <a:schemeClr val="bg2">
                <a:alpha val="50000"/>
              </a:schemeClr>
            </a:outerShdw>
          </a:effectLst>
        </p:spPr>
        <p:txBody>
          <a:bodyPr wrap="none" anchor="ctr"/>
          <a:lstStyle/>
          <a:p>
            <a:pPr>
              <a:defRPr/>
            </a:pPr>
            <a:endParaRPr lang="en-US">
              <a:latin typeface="Arial" pitchFamily="34" charset="0"/>
            </a:endParaRPr>
          </a:p>
        </p:txBody>
      </p:sp>
      <p:sp>
        <p:nvSpPr>
          <p:cNvPr id="208904" name="Rectangle 8"/>
          <p:cNvSpPr>
            <a:spLocks noChangeArrowheads="1"/>
          </p:cNvSpPr>
          <p:nvPr/>
        </p:nvSpPr>
        <p:spPr bwMode="auto">
          <a:xfrm flipV="1">
            <a:off x="3225800" y="5995988"/>
            <a:ext cx="1309688" cy="42862"/>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208905" name="Rectangle 9"/>
          <p:cNvSpPr>
            <a:spLocks noChangeArrowheads="1"/>
          </p:cNvSpPr>
          <p:nvPr/>
        </p:nvSpPr>
        <p:spPr bwMode="auto">
          <a:xfrm flipV="1">
            <a:off x="4640263" y="5989638"/>
            <a:ext cx="1309687" cy="49212"/>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208906" name="Rectangle 10"/>
          <p:cNvSpPr>
            <a:spLocks noChangeArrowheads="1"/>
          </p:cNvSpPr>
          <p:nvPr/>
        </p:nvSpPr>
        <p:spPr bwMode="auto">
          <a:xfrm flipV="1">
            <a:off x="5949950" y="5565775"/>
            <a:ext cx="3089275" cy="473075"/>
          </a:xfrm>
          <a:prstGeom prst="rect">
            <a:avLst/>
          </a:prstGeom>
          <a:gradFill rotWithShape="1">
            <a:gsLst>
              <a:gs pos="0">
                <a:srgbClr val="EAEAEA">
                  <a:gamma/>
                  <a:shade val="46275"/>
                  <a:invGamma/>
                </a:srgbClr>
              </a:gs>
              <a:gs pos="100000">
                <a:srgbClr val="EAEAEA"/>
              </a:gs>
            </a:gsLst>
            <a:lin ang="5400000" scaled="1"/>
          </a:gradFill>
          <a:ln w="9525" algn="ctr">
            <a:solidFill>
              <a:schemeClr val="tx1"/>
            </a:solidFill>
            <a:miter lim="800000"/>
            <a:headEnd/>
            <a:tailEnd/>
          </a:ln>
          <a:effectLst>
            <a:outerShdw dist="50800" dir="18900000" algn="ctr" rotWithShape="0">
              <a:schemeClr val="bg2">
                <a:alpha val="50000"/>
              </a:schemeClr>
            </a:outerShdw>
          </a:effectLst>
        </p:spPr>
        <p:txBody>
          <a:bodyPr wrap="none" anchor="ctr"/>
          <a:lstStyle/>
          <a:p>
            <a:pPr>
              <a:defRPr/>
            </a:pPr>
            <a:endParaRPr lang="en-US">
              <a:latin typeface="Arial" pitchFamily="34" charset="0"/>
            </a:endParaRPr>
          </a:p>
        </p:txBody>
      </p:sp>
      <p:sp>
        <p:nvSpPr>
          <p:cNvPr id="34828" name="AutoShape 14"/>
          <p:cNvSpPr>
            <a:spLocks noChangeArrowheads="1"/>
          </p:cNvSpPr>
          <p:nvPr/>
        </p:nvSpPr>
        <p:spPr bwMode="auto">
          <a:xfrm flipV="1">
            <a:off x="4548188" y="982663"/>
            <a:ext cx="84137" cy="2247900"/>
          </a:xfrm>
          <a:prstGeom prst="can">
            <a:avLst>
              <a:gd name="adj" fmla="val 99447"/>
            </a:avLst>
          </a:prstGeom>
          <a:gradFill rotWithShape="1">
            <a:gsLst>
              <a:gs pos="0">
                <a:srgbClr val="765E00"/>
              </a:gs>
              <a:gs pos="50000">
                <a:srgbClr val="FFCC00"/>
              </a:gs>
              <a:gs pos="100000">
                <a:srgbClr val="765E00"/>
              </a:gs>
            </a:gsLst>
            <a:lin ang="0" scaled="1"/>
          </a:gradFill>
          <a:ln w="9525">
            <a:solidFill>
              <a:schemeClr val="tx1"/>
            </a:solidFill>
            <a:round/>
            <a:headEnd/>
            <a:tailEnd/>
          </a:ln>
        </p:spPr>
        <p:txBody>
          <a:bodyPr wrap="none" anchor="ctr"/>
          <a:lstStyle/>
          <a:p>
            <a:endParaRPr lang="en-US"/>
          </a:p>
        </p:txBody>
      </p:sp>
      <p:sp>
        <p:nvSpPr>
          <p:cNvPr id="208911" name="Oval 15"/>
          <p:cNvSpPr>
            <a:spLocks noChangeArrowheads="1"/>
          </p:cNvSpPr>
          <p:nvPr/>
        </p:nvSpPr>
        <p:spPr bwMode="auto">
          <a:xfrm>
            <a:off x="3384550" y="3154363"/>
            <a:ext cx="2406650" cy="301625"/>
          </a:xfrm>
          <a:prstGeom prst="ellipse">
            <a:avLst/>
          </a:prstGeom>
          <a:gradFill rotWithShape="1">
            <a:gsLst>
              <a:gs pos="0">
                <a:srgbClr val="FFFFCC"/>
              </a:gs>
              <a:gs pos="100000">
                <a:srgbClr val="FFFFCC">
                  <a:gamma/>
                  <a:shade val="46275"/>
                  <a:invGamma/>
                </a:srgbClr>
              </a:gs>
            </a:gsLst>
            <a:path path="shape">
              <a:fillToRect l="50000" t="50000" r="50000" b="50000"/>
            </a:path>
          </a:gradFill>
          <a:ln w="9525">
            <a:solidFill>
              <a:schemeClr val="tx1"/>
            </a:solidFill>
            <a:round/>
            <a:headEnd/>
            <a:tailEnd/>
          </a:ln>
          <a:effectLst>
            <a:outerShdw dist="50800" dir="18900000" algn="ctr" rotWithShape="0">
              <a:schemeClr val="bg2">
                <a:alpha val="50000"/>
              </a:schemeClr>
            </a:outerShdw>
          </a:effectLst>
        </p:spPr>
        <p:txBody>
          <a:bodyPr wrap="none" lIns="46800" tIns="36000" anchor="ctr"/>
          <a:lstStyle/>
          <a:p>
            <a:pPr>
              <a:defRPr/>
            </a:pPr>
            <a:endParaRPr lang="en-US">
              <a:latin typeface="Arial" pitchFamily="34" charset="0"/>
            </a:endParaRPr>
          </a:p>
        </p:txBody>
      </p:sp>
      <p:sp>
        <p:nvSpPr>
          <p:cNvPr id="208912" name="AutoShape 16"/>
          <p:cNvSpPr>
            <a:spLocks noChangeArrowheads="1"/>
          </p:cNvSpPr>
          <p:nvPr/>
        </p:nvSpPr>
        <p:spPr bwMode="auto">
          <a:xfrm flipV="1">
            <a:off x="4535488" y="5824538"/>
            <a:ext cx="104775" cy="774700"/>
          </a:xfrm>
          <a:prstGeom prst="can">
            <a:avLst>
              <a:gd name="adj" fmla="val 41933"/>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chemeClr val="tx1"/>
            </a:solidFill>
            <a:round/>
            <a:headEnd/>
            <a:tailEnd/>
          </a:ln>
          <a:effectLst>
            <a:outerShdw dist="50800" dir="18900000" algn="ctr" rotWithShape="0">
              <a:schemeClr val="bg2">
                <a:alpha val="50000"/>
              </a:schemeClr>
            </a:outerShdw>
          </a:effectLst>
        </p:spPr>
        <p:txBody>
          <a:bodyPr wrap="none" anchor="ctr"/>
          <a:lstStyle/>
          <a:p>
            <a:pPr>
              <a:defRPr/>
            </a:pPr>
            <a:endParaRPr lang="en-US">
              <a:latin typeface="Arial" pitchFamily="34" charset="0"/>
            </a:endParaRPr>
          </a:p>
        </p:txBody>
      </p:sp>
      <p:sp>
        <p:nvSpPr>
          <p:cNvPr id="208913" name="Oval 17"/>
          <p:cNvSpPr>
            <a:spLocks noChangeArrowheads="1"/>
          </p:cNvSpPr>
          <p:nvPr/>
        </p:nvSpPr>
        <p:spPr bwMode="auto">
          <a:xfrm flipV="1">
            <a:off x="3384550" y="5565775"/>
            <a:ext cx="2406650" cy="301625"/>
          </a:xfrm>
          <a:prstGeom prst="ellipse">
            <a:avLst/>
          </a:prstGeom>
          <a:gradFill rotWithShape="1">
            <a:gsLst>
              <a:gs pos="0">
                <a:srgbClr val="FFFFCC"/>
              </a:gs>
              <a:gs pos="100000">
                <a:srgbClr val="FFFFCC">
                  <a:gamma/>
                  <a:shade val="46275"/>
                  <a:invGamma/>
                </a:srgbClr>
              </a:gs>
            </a:gsLst>
            <a:path path="shape">
              <a:fillToRect l="50000" t="50000" r="50000" b="50000"/>
            </a:path>
          </a:gradFill>
          <a:ln w="9525" algn="ctr">
            <a:solidFill>
              <a:schemeClr val="tx1"/>
            </a:solidFill>
            <a:round/>
            <a:headEnd/>
            <a:tailEnd/>
          </a:ln>
          <a:effectLst>
            <a:outerShdw dist="50800" dir="18900000" algn="ctr" rotWithShape="0">
              <a:schemeClr val="bg2">
                <a:alpha val="50000"/>
              </a:schemeClr>
            </a:outerShdw>
          </a:effectLst>
        </p:spPr>
        <p:txBody>
          <a:bodyPr wrap="none" anchor="ctr"/>
          <a:lstStyle/>
          <a:p>
            <a:pPr>
              <a:defRPr/>
            </a:pPr>
            <a:endParaRPr lang="en-US">
              <a:latin typeface="Arial" pitchFamily="34" charset="0"/>
            </a:endParaRPr>
          </a:p>
        </p:txBody>
      </p:sp>
      <p:sp>
        <p:nvSpPr>
          <p:cNvPr id="208915" name="Oval 19"/>
          <p:cNvSpPr>
            <a:spLocks noChangeArrowheads="1"/>
          </p:cNvSpPr>
          <p:nvPr/>
        </p:nvSpPr>
        <p:spPr bwMode="auto">
          <a:xfrm>
            <a:off x="231775" y="3082925"/>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34" name="Oval 20"/>
          <p:cNvSpPr>
            <a:spLocks noChangeArrowheads="1"/>
          </p:cNvSpPr>
          <p:nvPr/>
        </p:nvSpPr>
        <p:spPr bwMode="auto">
          <a:xfrm>
            <a:off x="881063" y="3295650"/>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35" name="Oval 21"/>
          <p:cNvSpPr>
            <a:spLocks noChangeArrowheads="1"/>
          </p:cNvSpPr>
          <p:nvPr/>
        </p:nvSpPr>
        <p:spPr bwMode="auto">
          <a:xfrm>
            <a:off x="1287463" y="3297238"/>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36" name="Oval 22"/>
          <p:cNvSpPr>
            <a:spLocks noChangeArrowheads="1"/>
          </p:cNvSpPr>
          <p:nvPr/>
        </p:nvSpPr>
        <p:spPr bwMode="auto">
          <a:xfrm>
            <a:off x="1666875" y="3298825"/>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37" name="Oval 23"/>
          <p:cNvSpPr>
            <a:spLocks noChangeArrowheads="1"/>
          </p:cNvSpPr>
          <p:nvPr/>
        </p:nvSpPr>
        <p:spPr bwMode="auto">
          <a:xfrm>
            <a:off x="2493963" y="3294063"/>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8920" name="Oval 24"/>
          <p:cNvSpPr>
            <a:spLocks noChangeArrowheads="1"/>
          </p:cNvSpPr>
          <p:nvPr/>
        </p:nvSpPr>
        <p:spPr bwMode="auto">
          <a:xfrm>
            <a:off x="169863" y="3265488"/>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39" name="Oval 25"/>
          <p:cNvSpPr>
            <a:spLocks noChangeArrowheads="1"/>
          </p:cNvSpPr>
          <p:nvPr/>
        </p:nvSpPr>
        <p:spPr bwMode="auto">
          <a:xfrm>
            <a:off x="387350" y="300196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40" name="Oval 26"/>
          <p:cNvSpPr>
            <a:spLocks noChangeArrowheads="1"/>
          </p:cNvSpPr>
          <p:nvPr/>
        </p:nvSpPr>
        <p:spPr bwMode="auto">
          <a:xfrm>
            <a:off x="2163763" y="2990850"/>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41" name="Oval 27"/>
          <p:cNvSpPr>
            <a:spLocks noChangeArrowheads="1"/>
          </p:cNvSpPr>
          <p:nvPr/>
        </p:nvSpPr>
        <p:spPr bwMode="auto">
          <a:xfrm>
            <a:off x="3041650" y="300196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grpSp>
        <p:nvGrpSpPr>
          <p:cNvPr id="2" name="Group 28"/>
          <p:cNvGrpSpPr>
            <a:grpSpLocks/>
          </p:cNvGrpSpPr>
          <p:nvPr/>
        </p:nvGrpSpPr>
        <p:grpSpPr bwMode="auto">
          <a:xfrm>
            <a:off x="-3471863" y="3979863"/>
            <a:ext cx="3394075" cy="698500"/>
            <a:chOff x="1722" y="11792"/>
            <a:chExt cx="3025" cy="772"/>
          </a:xfrm>
        </p:grpSpPr>
        <p:grpSp>
          <p:nvGrpSpPr>
            <p:cNvPr id="34984" name="Group 29"/>
            <p:cNvGrpSpPr>
              <a:grpSpLocks/>
            </p:cNvGrpSpPr>
            <p:nvPr/>
          </p:nvGrpSpPr>
          <p:grpSpPr bwMode="auto">
            <a:xfrm>
              <a:off x="2011" y="11792"/>
              <a:ext cx="2736" cy="772"/>
              <a:chOff x="2011" y="11792"/>
              <a:chExt cx="2736" cy="772"/>
            </a:xfrm>
          </p:grpSpPr>
          <p:sp>
            <p:nvSpPr>
              <p:cNvPr id="208926" name="Freeform 30"/>
              <p:cNvSpPr>
                <a:spLocks/>
              </p:cNvSpPr>
              <p:nvPr/>
            </p:nvSpPr>
            <p:spPr bwMode="auto">
              <a:xfrm>
                <a:off x="2011" y="11792"/>
                <a:ext cx="2736" cy="768"/>
              </a:xfrm>
              <a:custGeom>
                <a:avLst/>
                <a:gdLst/>
                <a:ahLst/>
                <a:cxnLst>
                  <a:cxn ang="0">
                    <a:pos x="0" y="1218"/>
                  </a:cxn>
                  <a:cxn ang="0">
                    <a:pos x="1776" y="786"/>
                  </a:cxn>
                  <a:cxn ang="0">
                    <a:pos x="4028" y="0"/>
                  </a:cxn>
                  <a:cxn ang="0">
                    <a:pos x="6336" y="786"/>
                  </a:cxn>
                  <a:cxn ang="0">
                    <a:pos x="8112" y="1218"/>
                  </a:cxn>
                  <a:cxn ang="0">
                    <a:pos x="6339" y="1648"/>
                  </a:cxn>
                  <a:cxn ang="0">
                    <a:pos x="4028" y="2428"/>
                  </a:cxn>
                  <a:cxn ang="0">
                    <a:pos x="1776" y="1650"/>
                  </a:cxn>
                  <a:cxn ang="0">
                    <a:pos x="0" y="1218"/>
                  </a:cxn>
                </a:cxnLst>
                <a:rect l="0" t="0" r="r" b="b"/>
                <a:pathLst>
                  <a:path w="8112" h="2428">
                    <a:moveTo>
                      <a:pt x="0" y="1218"/>
                    </a:moveTo>
                    <a:cubicBezTo>
                      <a:pt x="156" y="1188"/>
                      <a:pt x="856" y="1130"/>
                      <a:pt x="1776" y="786"/>
                    </a:cubicBezTo>
                    <a:cubicBezTo>
                      <a:pt x="2696" y="442"/>
                      <a:pt x="3268" y="0"/>
                      <a:pt x="4028" y="0"/>
                    </a:cubicBezTo>
                    <a:cubicBezTo>
                      <a:pt x="4788" y="0"/>
                      <a:pt x="5690" y="547"/>
                      <a:pt x="6336" y="786"/>
                    </a:cubicBezTo>
                    <a:cubicBezTo>
                      <a:pt x="6982" y="1025"/>
                      <a:pt x="7979" y="1218"/>
                      <a:pt x="8112" y="1218"/>
                    </a:cubicBezTo>
                    <a:cubicBezTo>
                      <a:pt x="7972" y="1254"/>
                      <a:pt x="7019" y="1448"/>
                      <a:pt x="6339" y="1648"/>
                    </a:cubicBezTo>
                    <a:cubicBezTo>
                      <a:pt x="5658" y="1850"/>
                      <a:pt x="4788" y="2428"/>
                      <a:pt x="4028" y="2428"/>
                    </a:cubicBezTo>
                    <a:cubicBezTo>
                      <a:pt x="3268" y="2428"/>
                      <a:pt x="2447" y="1852"/>
                      <a:pt x="1776" y="1650"/>
                    </a:cubicBezTo>
                    <a:cubicBezTo>
                      <a:pt x="1228" y="1385"/>
                      <a:pt x="149" y="1247"/>
                      <a:pt x="0" y="1218"/>
                    </a:cubicBezTo>
                    <a:close/>
                  </a:path>
                </a:pathLst>
              </a:custGeom>
              <a:gradFill rotWithShape="1">
                <a:gsLst>
                  <a:gs pos="0">
                    <a:srgbClr val="4D0808"/>
                  </a:gs>
                  <a:gs pos="30000">
                    <a:srgbClr val="FF0300"/>
                  </a:gs>
                  <a:gs pos="55000">
                    <a:srgbClr val="FF7A00"/>
                  </a:gs>
                  <a:gs pos="100000">
                    <a:srgbClr val="FFF200"/>
                  </a:gs>
                </a:gsLst>
                <a:path path="rect">
                  <a:fillToRect l="50000" t="50000" r="50000" b="50000"/>
                </a:path>
              </a:gradFill>
              <a:ln w="9525">
                <a:noFill/>
                <a:round/>
                <a:headEnd/>
                <a:tailEnd/>
              </a:ln>
              <a:effectLst>
                <a:outerShdw dist="35921" dir="2700000" algn="ctr" rotWithShape="0">
                  <a:srgbClr val="808080">
                    <a:alpha val="50000"/>
                  </a:srgbClr>
                </a:outerShdw>
              </a:effectLst>
            </p:spPr>
            <p:txBody>
              <a:bodyPr vert="wordArtVert" lIns="28800" tIns="18000" anchor="ctr" anchorCtr="0">
                <a:noAutofit/>
              </a:bodyPr>
              <a:lstStyle/>
              <a:p>
                <a:pPr>
                  <a:defRPr/>
                </a:pPr>
                <a:endParaRPr lang="en-US">
                  <a:latin typeface="Arial" pitchFamily="34" charset="0"/>
                </a:endParaRPr>
              </a:p>
            </p:txBody>
          </p:sp>
          <p:sp>
            <p:nvSpPr>
              <p:cNvPr id="208927" name="Oval 31"/>
              <p:cNvSpPr>
                <a:spLocks noChangeAspect="1" noChangeArrowheads="1"/>
              </p:cNvSpPr>
              <p:nvPr/>
            </p:nvSpPr>
            <p:spPr bwMode="auto">
              <a:xfrm>
                <a:off x="2578" y="12111"/>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28" name="Oval 32"/>
              <p:cNvSpPr>
                <a:spLocks noChangeAspect="1" noChangeArrowheads="1"/>
              </p:cNvSpPr>
              <p:nvPr/>
            </p:nvSpPr>
            <p:spPr bwMode="auto">
              <a:xfrm>
                <a:off x="2528" y="12203"/>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29" name="Oval 33"/>
              <p:cNvSpPr>
                <a:spLocks noChangeAspect="1" noChangeArrowheads="1"/>
              </p:cNvSpPr>
              <p:nvPr/>
            </p:nvSpPr>
            <p:spPr bwMode="auto">
              <a:xfrm>
                <a:off x="2804" y="12187"/>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30" name="Oval 34"/>
              <p:cNvSpPr>
                <a:spLocks noChangeAspect="1" noChangeArrowheads="1"/>
              </p:cNvSpPr>
              <p:nvPr/>
            </p:nvSpPr>
            <p:spPr bwMode="auto">
              <a:xfrm>
                <a:off x="2885" y="11959"/>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31" name="Oval 35"/>
              <p:cNvSpPr>
                <a:spLocks noChangeAspect="1" noChangeArrowheads="1"/>
              </p:cNvSpPr>
              <p:nvPr/>
            </p:nvSpPr>
            <p:spPr bwMode="auto">
              <a:xfrm>
                <a:off x="2902" y="12080"/>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32" name="Oval 36"/>
              <p:cNvSpPr>
                <a:spLocks noChangeAspect="1" noChangeArrowheads="1"/>
              </p:cNvSpPr>
              <p:nvPr/>
            </p:nvSpPr>
            <p:spPr bwMode="auto">
              <a:xfrm>
                <a:off x="2998" y="12004"/>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33" name="Oval 37"/>
              <p:cNvSpPr>
                <a:spLocks noChangeAspect="1" noChangeArrowheads="1"/>
              </p:cNvSpPr>
              <p:nvPr/>
            </p:nvSpPr>
            <p:spPr bwMode="auto">
              <a:xfrm>
                <a:off x="3079" y="12203"/>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34" name="Oval 38"/>
              <p:cNvSpPr>
                <a:spLocks noChangeAspect="1" noChangeArrowheads="1"/>
              </p:cNvSpPr>
              <p:nvPr/>
            </p:nvSpPr>
            <p:spPr bwMode="auto">
              <a:xfrm>
                <a:off x="3161" y="11867"/>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35" name="Oval 39"/>
              <p:cNvSpPr>
                <a:spLocks noChangeAspect="1" noChangeArrowheads="1"/>
              </p:cNvSpPr>
              <p:nvPr/>
            </p:nvSpPr>
            <p:spPr bwMode="auto">
              <a:xfrm>
                <a:off x="3290" y="11853"/>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36" name="Oval 40"/>
              <p:cNvSpPr>
                <a:spLocks noChangeAspect="1" noChangeArrowheads="1"/>
              </p:cNvSpPr>
              <p:nvPr/>
            </p:nvSpPr>
            <p:spPr bwMode="auto">
              <a:xfrm>
                <a:off x="3209" y="12445"/>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37" name="Oval 41"/>
              <p:cNvSpPr>
                <a:spLocks noChangeAspect="1" noChangeArrowheads="1"/>
              </p:cNvSpPr>
              <p:nvPr/>
            </p:nvSpPr>
            <p:spPr bwMode="auto">
              <a:xfrm>
                <a:off x="2463" y="12096"/>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38" name="Oval 42"/>
              <p:cNvSpPr>
                <a:spLocks noChangeAspect="1" noChangeArrowheads="1"/>
              </p:cNvSpPr>
              <p:nvPr/>
            </p:nvSpPr>
            <p:spPr bwMode="auto">
              <a:xfrm>
                <a:off x="2772" y="12004"/>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39" name="Oval 43"/>
              <p:cNvSpPr>
                <a:spLocks noChangeAspect="1" noChangeArrowheads="1"/>
              </p:cNvSpPr>
              <p:nvPr/>
            </p:nvSpPr>
            <p:spPr bwMode="auto">
              <a:xfrm>
                <a:off x="2837" y="12278"/>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40" name="Oval 44"/>
              <p:cNvSpPr>
                <a:spLocks noChangeAspect="1" noChangeArrowheads="1"/>
              </p:cNvSpPr>
              <p:nvPr/>
            </p:nvSpPr>
            <p:spPr bwMode="auto">
              <a:xfrm>
                <a:off x="2707" y="12262"/>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41" name="Oval 45"/>
              <p:cNvSpPr>
                <a:spLocks noChangeAspect="1" noChangeArrowheads="1"/>
              </p:cNvSpPr>
              <p:nvPr/>
            </p:nvSpPr>
            <p:spPr bwMode="auto">
              <a:xfrm>
                <a:off x="2998" y="11913"/>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42" name="Oval 46"/>
              <p:cNvSpPr>
                <a:spLocks noChangeAspect="1" noChangeArrowheads="1"/>
              </p:cNvSpPr>
              <p:nvPr/>
            </p:nvSpPr>
            <p:spPr bwMode="auto">
              <a:xfrm>
                <a:off x="3031" y="12111"/>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43" name="Oval 47"/>
              <p:cNvSpPr>
                <a:spLocks noChangeAspect="1" noChangeArrowheads="1"/>
              </p:cNvSpPr>
              <p:nvPr/>
            </p:nvSpPr>
            <p:spPr bwMode="auto">
              <a:xfrm>
                <a:off x="3096" y="11945"/>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44" name="Oval 48"/>
              <p:cNvSpPr>
                <a:spLocks noChangeAspect="1" noChangeArrowheads="1"/>
              </p:cNvSpPr>
              <p:nvPr/>
            </p:nvSpPr>
            <p:spPr bwMode="auto">
              <a:xfrm>
                <a:off x="3242" y="11959"/>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45" name="Oval 49"/>
              <p:cNvSpPr>
                <a:spLocks noChangeAspect="1" noChangeArrowheads="1"/>
              </p:cNvSpPr>
              <p:nvPr/>
            </p:nvSpPr>
            <p:spPr bwMode="auto">
              <a:xfrm>
                <a:off x="3242" y="12339"/>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46" name="Oval 50"/>
              <p:cNvSpPr>
                <a:spLocks noChangeAspect="1" noChangeArrowheads="1"/>
              </p:cNvSpPr>
              <p:nvPr/>
            </p:nvSpPr>
            <p:spPr bwMode="auto">
              <a:xfrm>
                <a:off x="2415" y="12173"/>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47" name="Oval 51"/>
              <p:cNvSpPr>
                <a:spLocks noChangeAspect="1" noChangeArrowheads="1"/>
              </p:cNvSpPr>
              <p:nvPr/>
            </p:nvSpPr>
            <p:spPr bwMode="auto">
              <a:xfrm>
                <a:off x="2217" y="12139"/>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48" name="Oval 52"/>
              <p:cNvSpPr>
                <a:spLocks noChangeAspect="1" noChangeArrowheads="1"/>
              </p:cNvSpPr>
              <p:nvPr/>
            </p:nvSpPr>
            <p:spPr bwMode="auto">
              <a:xfrm>
                <a:off x="2772" y="12096"/>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49" name="Oval 53"/>
              <p:cNvSpPr>
                <a:spLocks noChangeAspect="1" noChangeArrowheads="1"/>
              </p:cNvSpPr>
              <p:nvPr/>
            </p:nvSpPr>
            <p:spPr bwMode="auto">
              <a:xfrm>
                <a:off x="2933" y="12187"/>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50" name="Oval 54"/>
              <p:cNvSpPr>
                <a:spLocks noChangeAspect="1" noChangeArrowheads="1"/>
              </p:cNvSpPr>
              <p:nvPr/>
            </p:nvSpPr>
            <p:spPr bwMode="auto">
              <a:xfrm>
                <a:off x="2983" y="12262"/>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51" name="Oval 55"/>
              <p:cNvSpPr>
                <a:spLocks noChangeAspect="1" noChangeArrowheads="1"/>
              </p:cNvSpPr>
              <p:nvPr/>
            </p:nvSpPr>
            <p:spPr bwMode="auto">
              <a:xfrm>
                <a:off x="3079" y="12399"/>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52" name="Oval 56"/>
              <p:cNvSpPr>
                <a:spLocks noChangeAspect="1" noChangeArrowheads="1"/>
              </p:cNvSpPr>
              <p:nvPr/>
            </p:nvSpPr>
            <p:spPr bwMode="auto">
              <a:xfrm>
                <a:off x="3192" y="12141"/>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53" name="Oval 57"/>
              <p:cNvSpPr>
                <a:spLocks noChangeAspect="1" noChangeArrowheads="1"/>
              </p:cNvSpPr>
              <p:nvPr/>
            </p:nvSpPr>
            <p:spPr bwMode="auto">
              <a:xfrm>
                <a:off x="3209" y="12246"/>
                <a:ext cx="78" cy="75"/>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54" name="Oval 58"/>
              <p:cNvSpPr>
                <a:spLocks noChangeAspect="1" noChangeArrowheads="1"/>
              </p:cNvSpPr>
              <p:nvPr/>
            </p:nvSpPr>
            <p:spPr bwMode="auto">
              <a:xfrm>
                <a:off x="3387" y="11913"/>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55" name="Oval 59"/>
              <p:cNvSpPr>
                <a:spLocks noChangeAspect="1" noChangeArrowheads="1"/>
              </p:cNvSpPr>
              <p:nvPr/>
            </p:nvSpPr>
            <p:spPr bwMode="auto">
              <a:xfrm>
                <a:off x="3420" y="12034"/>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56" name="Oval 60"/>
              <p:cNvSpPr>
                <a:spLocks noChangeAspect="1" noChangeArrowheads="1"/>
              </p:cNvSpPr>
              <p:nvPr/>
            </p:nvSpPr>
            <p:spPr bwMode="auto">
              <a:xfrm>
                <a:off x="2335" y="12125"/>
                <a:ext cx="76" cy="75"/>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57" name="Oval 61"/>
              <p:cNvSpPr>
                <a:spLocks noChangeAspect="1" noChangeArrowheads="1"/>
              </p:cNvSpPr>
              <p:nvPr/>
            </p:nvSpPr>
            <p:spPr bwMode="auto">
              <a:xfrm>
                <a:off x="2674" y="12034"/>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58" name="Oval 62"/>
              <p:cNvSpPr>
                <a:spLocks noChangeAspect="1" noChangeArrowheads="1"/>
              </p:cNvSpPr>
              <p:nvPr/>
            </p:nvSpPr>
            <p:spPr bwMode="auto">
              <a:xfrm>
                <a:off x="2674" y="12155"/>
                <a:ext cx="78" cy="75"/>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59" name="Oval 63"/>
              <p:cNvSpPr>
                <a:spLocks noChangeAspect="1" noChangeArrowheads="1"/>
              </p:cNvSpPr>
              <p:nvPr/>
            </p:nvSpPr>
            <p:spPr bwMode="auto">
              <a:xfrm>
                <a:off x="2950" y="12353"/>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60" name="Oval 64"/>
              <p:cNvSpPr>
                <a:spLocks noChangeAspect="1" noChangeArrowheads="1"/>
              </p:cNvSpPr>
              <p:nvPr/>
            </p:nvSpPr>
            <p:spPr bwMode="auto">
              <a:xfrm>
                <a:off x="3096" y="12308"/>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61" name="Oval 65"/>
              <p:cNvSpPr>
                <a:spLocks noChangeAspect="1" noChangeArrowheads="1"/>
              </p:cNvSpPr>
              <p:nvPr/>
            </p:nvSpPr>
            <p:spPr bwMode="auto">
              <a:xfrm>
                <a:off x="3144" y="12034"/>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62" name="Oval 66"/>
              <p:cNvSpPr>
                <a:spLocks noChangeAspect="1" noChangeArrowheads="1"/>
              </p:cNvSpPr>
              <p:nvPr/>
            </p:nvSpPr>
            <p:spPr bwMode="auto">
              <a:xfrm>
                <a:off x="3290" y="12096"/>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63" name="Oval 67"/>
              <p:cNvSpPr>
                <a:spLocks noChangeAspect="1" noChangeArrowheads="1"/>
              </p:cNvSpPr>
              <p:nvPr/>
            </p:nvSpPr>
            <p:spPr bwMode="auto">
              <a:xfrm>
                <a:off x="3322" y="12217"/>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64" name="Oval 68"/>
              <p:cNvSpPr>
                <a:spLocks noChangeAspect="1" noChangeArrowheads="1"/>
              </p:cNvSpPr>
              <p:nvPr/>
            </p:nvSpPr>
            <p:spPr bwMode="auto">
              <a:xfrm>
                <a:off x="3420" y="12490"/>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65" name="Oval 69"/>
              <p:cNvSpPr>
                <a:spLocks noChangeAspect="1" noChangeArrowheads="1"/>
              </p:cNvSpPr>
              <p:nvPr/>
            </p:nvSpPr>
            <p:spPr bwMode="auto">
              <a:xfrm>
                <a:off x="3387" y="12399"/>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66" name="Oval 70"/>
              <p:cNvSpPr>
                <a:spLocks noChangeAspect="1" noChangeArrowheads="1"/>
              </p:cNvSpPr>
              <p:nvPr/>
            </p:nvSpPr>
            <p:spPr bwMode="auto">
              <a:xfrm flipH="1">
                <a:off x="4149" y="12111"/>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67" name="Oval 71"/>
              <p:cNvSpPr>
                <a:spLocks noChangeAspect="1" noChangeArrowheads="1"/>
              </p:cNvSpPr>
              <p:nvPr/>
            </p:nvSpPr>
            <p:spPr bwMode="auto">
              <a:xfrm flipH="1">
                <a:off x="4197" y="12203"/>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68" name="Oval 72"/>
              <p:cNvSpPr>
                <a:spLocks noChangeAspect="1" noChangeArrowheads="1"/>
              </p:cNvSpPr>
              <p:nvPr/>
            </p:nvSpPr>
            <p:spPr bwMode="auto">
              <a:xfrm flipH="1">
                <a:off x="3921" y="12187"/>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69" name="Oval 73"/>
              <p:cNvSpPr>
                <a:spLocks noChangeAspect="1" noChangeArrowheads="1"/>
              </p:cNvSpPr>
              <p:nvPr/>
            </p:nvSpPr>
            <p:spPr bwMode="auto">
              <a:xfrm flipH="1">
                <a:off x="3840" y="11959"/>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70" name="Oval 74"/>
              <p:cNvSpPr>
                <a:spLocks noChangeAspect="1" noChangeArrowheads="1"/>
              </p:cNvSpPr>
              <p:nvPr/>
            </p:nvSpPr>
            <p:spPr bwMode="auto">
              <a:xfrm flipH="1">
                <a:off x="3825" y="12080"/>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71" name="Oval 75"/>
              <p:cNvSpPr>
                <a:spLocks noChangeAspect="1" noChangeArrowheads="1"/>
              </p:cNvSpPr>
              <p:nvPr/>
            </p:nvSpPr>
            <p:spPr bwMode="auto">
              <a:xfrm flipH="1">
                <a:off x="3727" y="12004"/>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72" name="Oval 76"/>
              <p:cNvSpPr>
                <a:spLocks noChangeAspect="1" noChangeArrowheads="1"/>
              </p:cNvSpPr>
              <p:nvPr/>
            </p:nvSpPr>
            <p:spPr bwMode="auto">
              <a:xfrm flipH="1">
                <a:off x="3646" y="12203"/>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73" name="Oval 77"/>
              <p:cNvSpPr>
                <a:spLocks noChangeAspect="1" noChangeArrowheads="1"/>
              </p:cNvSpPr>
              <p:nvPr/>
            </p:nvSpPr>
            <p:spPr bwMode="auto">
              <a:xfrm flipH="1">
                <a:off x="3566" y="11867"/>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74" name="Oval 78"/>
              <p:cNvSpPr>
                <a:spLocks noChangeAspect="1" noChangeArrowheads="1"/>
              </p:cNvSpPr>
              <p:nvPr/>
            </p:nvSpPr>
            <p:spPr bwMode="auto">
              <a:xfrm flipH="1">
                <a:off x="3403" y="11822"/>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75" name="Oval 79"/>
              <p:cNvSpPr>
                <a:spLocks noChangeAspect="1" noChangeArrowheads="1"/>
              </p:cNvSpPr>
              <p:nvPr/>
            </p:nvSpPr>
            <p:spPr bwMode="auto">
              <a:xfrm flipH="1">
                <a:off x="3516" y="12445"/>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76" name="Oval 80"/>
              <p:cNvSpPr>
                <a:spLocks noChangeAspect="1" noChangeArrowheads="1"/>
              </p:cNvSpPr>
              <p:nvPr/>
            </p:nvSpPr>
            <p:spPr bwMode="auto">
              <a:xfrm flipH="1">
                <a:off x="4262" y="12096"/>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77" name="Oval 81"/>
              <p:cNvSpPr>
                <a:spLocks noChangeAspect="1" noChangeArrowheads="1"/>
              </p:cNvSpPr>
              <p:nvPr/>
            </p:nvSpPr>
            <p:spPr bwMode="auto">
              <a:xfrm flipH="1">
                <a:off x="3953" y="12004"/>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78" name="Oval 82"/>
              <p:cNvSpPr>
                <a:spLocks noChangeAspect="1" noChangeArrowheads="1"/>
              </p:cNvSpPr>
              <p:nvPr/>
            </p:nvSpPr>
            <p:spPr bwMode="auto">
              <a:xfrm flipH="1">
                <a:off x="3890" y="12278"/>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79" name="Oval 83"/>
              <p:cNvSpPr>
                <a:spLocks noChangeAspect="1" noChangeArrowheads="1"/>
              </p:cNvSpPr>
              <p:nvPr/>
            </p:nvSpPr>
            <p:spPr bwMode="auto">
              <a:xfrm flipH="1">
                <a:off x="4018" y="12262"/>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80" name="Oval 84"/>
              <p:cNvSpPr>
                <a:spLocks noChangeAspect="1" noChangeArrowheads="1"/>
              </p:cNvSpPr>
              <p:nvPr/>
            </p:nvSpPr>
            <p:spPr bwMode="auto">
              <a:xfrm flipH="1">
                <a:off x="3727" y="11913"/>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81" name="Oval 85"/>
              <p:cNvSpPr>
                <a:spLocks noChangeAspect="1" noChangeArrowheads="1"/>
              </p:cNvSpPr>
              <p:nvPr/>
            </p:nvSpPr>
            <p:spPr bwMode="auto">
              <a:xfrm flipH="1">
                <a:off x="3694" y="12111"/>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82" name="Oval 86"/>
              <p:cNvSpPr>
                <a:spLocks noChangeAspect="1" noChangeArrowheads="1"/>
              </p:cNvSpPr>
              <p:nvPr/>
            </p:nvSpPr>
            <p:spPr bwMode="auto">
              <a:xfrm flipH="1">
                <a:off x="3631" y="11945"/>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83" name="Oval 87"/>
              <p:cNvSpPr>
                <a:spLocks noChangeAspect="1" noChangeArrowheads="1"/>
              </p:cNvSpPr>
              <p:nvPr/>
            </p:nvSpPr>
            <p:spPr bwMode="auto">
              <a:xfrm flipH="1">
                <a:off x="3485" y="11959"/>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84" name="Oval 88"/>
              <p:cNvSpPr>
                <a:spLocks noChangeAspect="1" noChangeArrowheads="1"/>
              </p:cNvSpPr>
              <p:nvPr/>
            </p:nvSpPr>
            <p:spPr bwMode="auto">
              <a:xfrm flipH="1">
                <a:off x="3485" y="12339"/>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85" name="Oval 89"/>
              <p:cNvSpPr>
                <a:spLocks noChangeAspect="1" noChangeArrowheads="1"/>
              </p:cNvSpPr>
              <p:nvPr/>
            </p:nvSpPr>
            <p:spPr bwMode="auto">
              <a:xfrm flipH="1">
                <a:off x="3355" y="12324"/>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86" name="Oval 90"/>
              <p:cNvSpPr>
                <a:spLocks noChangeAspect="1" noChangeArrowheads="1"/>
              </p:cNvSpPr>
              <p:nvPr/>
            </p:nvSpPr>
            <p:spPr bwMode="auto">
              <a:xfrm flipH="1">
                <a:off x="4310" y="12173"/>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87" name="Oval 91"/>
              <p:cNvSpPr>
                <a:spLocks noChangeAspect="1" noChangeArrowheads="1"/>
              </p:cNvSpPr>
              <p:nvPr/>
            </p:nvSpPr>
            <p:spPr bwMode="auto">
              <a:xfrm flipH="1">
                <a:off x="4506" y="12139"/>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88" name="Oval 92"/>
              <p:cNvSpPr>
                <a:spLocks noChangeAspect="1" noChangeArrowheads="1"/>
              </p:cNvSpPr>
              <p:nvPr/>
            </p:nvSpPr>
            <p:spPr bwMode="auto">
              <a:xfrm flipH="1">
                <a:off x="3953" y="12096"/>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89" name="Oval 93"/>
              <p:cNvSpPr>
                <a:spLocks noChangeAspect="1" noChangeArrowheads="1"/>
              </p:cNvSpPr>
              <p:nvPr/>
            </p:nvSpPr>
            <p:spPr bwMode="auto">
              <a:xfrm flipH="1">
                <a:off x="3791" y="12187"/>
                <a:ext cx="79"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8990" name="Oval 94"/>
              <p:cNvSpPr>
                <a:spLocks noChangeAspect="1" noChangeArrowheads="1"/>
              </p:cNvSpPr>
              <p:nvPr/>
            </p:nvSpPr>
            <p:spPr bwMode="auto">
              <a:xfrm flipH="1">
                <a:off x="3744" y="12262"/>
                <a:ext cx="76"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91" name="Oval 95"/>
              <p:cNvSpPr>
                <a:spLocks noChangeAspect="1" noChangeArrowheads="1"/>
              </p:cNvSpPr>
              <p:nvPr/>
            </p:nvSpPr>
            <p:spPr bwMode="auto">
              <a:xfrm flipH="1">
                <a:off x="3646" y="12399"/>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92" name="Oval 96"/>
              <p:cNvSpPr>
                <a:spLocks noChangeAspect="1" noChangeArrowheads="1"/>
              </p:cNvSpPr>
              <p:nvPr/>
            </p:nvSpPr>
            <p:spPr bwMode="auto">
              <a:xfrm flipH="1">
                <a:off x="3532" y="12141"/>
                <a:ext cx="79"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93" name="Oval 97"/>
              <p:cNvSpPr>
                <a:spLocks noChangeAspect="1" noChangeArrowheads="1"/>
              </p:cNvSpPr>
              <p:nvPr/>
            </p:nvSpPr>
            <p:spPr bwMode="auto">
              <a:xfrm flipH="1">
                <a:off x="3516" y="12246"/>
                <a:ext cx="78" cy="75"/>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94" name="Oval 98"/>
              <p:cNvSpPr>
                <a:spLocks noChangeAspect="1" noChangeArrowheads="1"/>
              </p:cNvSpPr>
              <p:nvPr/>
            </p:nvSpPr>
            <p:spPr bwMode="auto">
              <a:xfrm flipH="1">
                <a:off x="3338" y="11989"/>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95" name="Oval 99"/>
              <p:cNvSpPr>
                <a:spLocks noChangeAspect="1" noChangeArrowheads="1"/>
              </p:cNvSpPr>
              <p:nvPr/>
            </p:nvSpPr>
            <p:spPr bwMode="auto">
              <a:xfrm flipH="1">
                <a:off x="4390" y="12125"/>
                <a:ext cx="78" cy="75"/>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96" name="Oval 100"/>
              <p:cNvSpPr>
                <a:spLocks noChangeAspect="1" noChangeArrowheads="1"/>
              </p:cNvSpPr>
              <p:nvPr/>
            </p:nvSpPr>
            <p:spPr bwMode="auto">
              <a:xfrm flipH="1">
                <a:off x="4051" y="12034"/>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97" name="Oval 101"/>
              <p:cNvSpPr>
                <a:spLocks noChangeAspect="1" noChangeArrowheads="1"/>
              </p:cNvSpPr>
              <p:nvPr/>
            </p:nvSpPr>
            <p:spPr bwMode="auto">
              <a:xfrm flipH="1">
                <a:off x="4051" y="12155"/>
                <a:ext cx="78" cy="75"/>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98" name="Oval 102"/>
              <p:cNvSpPr>
                <a:spLocks noChangeAspect="1" noChangeArrowheads="1"/>
              </p:cNvSpPr>
              <p:nvPr/>
            </p:nvSpPr>
            <p:spPr bwMode="auto">
              <a:xfrm flipH="1">
                <a:off x="3775" y="12353"/>
                <a:ext cx="78" cy="72"/>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8999" name="Oval 103"/>
              <p:cNvSpPr>
                <a:spLocks noChangeAspect="1" noChangeArrowheads="1"/>
              </p:cNvSpPr>
              <p:nvPr/>
            </p:nvSpPr>
            <p:spPr bwMode="auto">
              <a:xfrm flipH="1">
                <a:off x="3631" y="12308"/>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9000" name="Oval 104"/>
              <p:cNvSpPr>
                <a:spLocks noChangeAspect="1" noChangeArrowheads="1"/>
              </p:cNvSpPr>
              <p:nvPr/>
            </p:nvSpPr>
            <p:spPr bwMode="auto">
              <a:xfrm flipH="1">
                <a:off x="3581" y="12034"/>
                <a:ext cx="78"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9001" name="Oval 105"/>
              <p:cNvSpPr>
                <a:spLocks noChangeAspect="1" noChangeArrowheads="1"/>
              </p:cNvSpPr>
              <p:nvPr/>
            </p:nvSpPr>
            <p:spPr bwMode="auto">
              <a:xfrm flipH="1">
                <a:off x="3403" y="12125"/>
                <a:ext cx="78" cy="75"/>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sp>
            <p:nvSpPr>
              <p:cNvPr id="209002" name="Oval 106"/>
              <p:cNvSpPr>
                <a:spLocks noChangeAspect="1" noChangeArrowheads="1"/>
              </p:cNvSpPr>
              <p:nvPr/>
            </p:nvSpPr>
            <p:spPr bwMode="auto">
              <a:xfrm flipH="1">
                <a:off x="3403" y="12246"/>
                <a:ext cx="78" cy="75"/>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dirty="0">
                    <a:solidFill>
                      <a:schemeClr val="bg1"/>
                    </a:solidFill>
                    <a:latin typeface="Arial" pitchFamily="34" charset="0"/>
                  </a:rPr>
                  <a:t>+</a:t>
                </a:r>
              </a:p>
            </p:txBody>
          </p:sp>
          <p:sp>
            <p:nvSpPr>
              <p:cNvPr id="209003" name="Oval 107"/>
              <p:cNvSpPr>
                <a:spLocks noChangeAspect="1" noChangeArrowheads="1"/>
              </p:cNvSpPr>
              <p:nvPr/>
            </p:nvSpPr>
            <p:spPr bwMode="auto">
              <a:xfrm flipH="1">
                <a:off x="3307" y="12460"/>
                <a:ext cx="76" cy="74"/>
              </a:xfrm>
              <a:prstGeom prst="ellipse">
                <a:avLst/>
              </a:prstGeom>
              <a:gradFill rotWithShape="1">
                <a:gsLst>
                  <a:gs pos="0">
                    <a:schemeClr val="accent1">
                      <a:gamma/>
                      <a:shade val="76863"/>
                      <a:invGamma/>
                    </a:schemeClr>
                  </a:gs>
                  <a:gs pos="100000">
                    <a:schemeClr val="accent1"/>
                  </a:gs>
                </a:gsLst>
                <a:path path="shape">
                  <a:fillToRect l="50000" t="50000" r="50000" b="50000"/>
                </a:path>
              </a:gradFill>
              <a:ln w="9525">
                <a:solidFill>
                  <a:schemeClr val="tx1"/>
                </a:solidFill>
                <a:round/>
                <a:headEnd/>
                <a:tailEnd/>
              </a:ln>
              <a:effectLst/>
            </p:spPr>
            <p:txBody>
              <a:bodyPr vert="wordArtVert" wrap="none" lIns="28800" tIns="18000" anchor="ctr" anchorCtr="0">
                <a:noAutofit/>
              </a:bodyPr>
              <a:lstStyle/>
              <a:p>
                <a:pPr defTabSz="4175125" eaLnBrk="1" hangingPunct="1">
                  <a:defRPr/>
                </a:pPr>
                <a:r>
                  <a:rPr lang="en-GB" sz="1200">
                    <a:solidFill>
                      <a:schemeClr val="bg1"/>
                    </a:solidFill>
                    <a:latin typeface="Arial" pitchFamily="34" charset="0"/>
                  </a:rPr>
                  <a:t>+</a:t>
                </a:r>
              </a:p>
            </p:txBody>
          </p:sp>
        </p:grpSp>
        <p:grpSp>
          <p:nvGrpSpPr>
            <p:cNvPr id="34985" name="Group 108"/>
            <p:cNvGrpSpPr>
              <a:grpSpLocks/>
            </p:cNvGrpSpPr>
            <p:nvPr/>
          </p:nvGrpSpPr>
          <p:grpSpPr bwMode="auto">
            <a:xfrm>
              <a:off x="1722" y="11818"/>
              <a:ext cx="1200" cy="720"/>
              <a:chOff x="138" y="6320"/>
              <a:chExt cx="1200" cy="720"/>
            </a:xfrm>
          </p:grpSpPr>
          <p:grpSp>
            <p:nvGrpSpPr>
              <p:cNvPr id="34986" name="Group 109"/>
              <p:cNvGrpSpPr>
                <a:grpSpLocks/>
              </p:cNvGrpSpPr>
              <p:nvPr/>
            </p:nvGrpSpPr>
            <p:grpSpPr bwMode="auto">
              <a:xfrm>
                <a:off x="138" y="6320"/>
                <a:ext cx="1200" cy="192"/>
                <a:chOff x="138" y="6320"/>
                <a:chExt cx="1200" cy="192"/>
              </a:xfrm>
            </p:grpSpPr>
            <p:sp>
              <p:nvSpPr>
                <p:cNvPr id="34991" name="Line 110"/>
                <p:cNvSpPr>
                  <a:spLocks noChangeShapeType="1"/>
                </p:cNvSpPr>
                <p:nvPr/>
              </p:nvSpPr>
              <p:spPr bwMode="auto">
                <a:xfrm flipH="1">
                  <a:off x="810" y="6320"/>
                  <a:ext cx="528" cy="0"/>
                </a:xfrm>
                <a:prstGeom prst="line">
                  <a:avLst/>
                </a:prstGeom>
                <a:noFill/>
                <a:ln w="9525">
                  <a:solidFill>
                    <a:schemeClr val="tx1"/>
                  </a:solidFill>
                  <a:round/>
                  <a:headEnd/>
                  <a:tailEnd/>
                </a:ln>
              </p:spPr>
              <p:txBody>
                <a:bodyPr vert="wordArtVert" lIns="28800" tIns="18000" anchor="ctr" anchorCtr="0">
                  <a:noAutofit/>
                </a:bodyPr>
                <a:lstStyle/>
                <a:p>
                  <a:endParaRPr lang="en-US"/>
                </a:p>
              </p:txBody>
            </p:sp>
            <p:sp>
              <p:nvSpPr>
                <p:cNvPr id="34992" name="Line 111"/>
                <p:cNvSpPr>
                  <a:spLocks noChangeShapeType="1"/>
                </p:cNvSpPr>
                <p:nvPr/>
              </p:nvSpPr>
              <p:spPr bwMode="auto">
                <a:xfrm flipH="1">
                  <a:off x="474" y="6416"/>
                  <a:ext cx="624" cy="0"/>
                </a:xfrm>
                <a:prstGeom prst="line">
                  <a:avLst/>
                </a:prstGeom>
                <a:noFill/>
                <a:ln w="9525">
                  <a:solidFill>
                    <a:schemeClr val="tx1"/>
                  </a:solidFill>
                  <a:round/>
                  <a:headEnd/>
                  <a:tailEnd/>
                </a:ln>
              </p:spPr>
              <p:txBody>
                <a:bodyPr vert="wordArtVert" lIns="28800" tIns="18000" anchor="ctr" anchorCtr="0">
                  <a:noAutofit/>
                </a:bodyPr>
                <a:lstStyle/>
                <a:p>
                  <a:endParaRPr lang="en-US"/>
                </a:p>
              </p:txBody>
            </p:sp>
            <p:sp>
              <p:nvSpPr>
                <p:cNvPr id="34993" name="Line 112"/>
                <p:cNvSpPr>
                  <a:spLocks noChangeShapeType="1"/>
                </p:cNvSpPr>
                <p:nvPr/>
              </p:nvSpPr>
              <p:spPr bwMode="auto">
                <a:xfrm flipH="1">
                  <a:off x="138" y="6512"/>
                  <a:ext cx="588" cy="0"/>
                </a:xfrm>
                <a:prstGeom prst="line">
                  <a:avLst/>
                </a:prstGeom>
                <a:noFill/>
                <a:ln w="9525">
                  <a:solidFill>
                    <a:schemeClr val="tx1"/>
                  </a:solidFill>
                  <a:round/>
                  <a:headEnd/>
                  <a:tailEnd/>
                </a:ln>
              </p:spPr>
              <p:txBody>
                <a:bodyPr vert="wordArtVert" lIns="28800" tIns="18000" anchor="ctr" anchorCtr="0">
                  <a:noAutofit/>
                </a:bodyPr>
                <a:lstStyle/>
                <a:p>
                  <a:endParaRPr lang="en-US"/>
                </a:p>
              </p:txBody>
            </p:sp>
          </p:grpSp>
          <p:grpSp>
            <p:nvGrpSpPr>
              <p:cNvPr id="34987" name="Group 113"/>
              <p:cNvGrpSpPr>
                <a:grpSpLocks/>
              </p:cNvGrpSpPr>
              <p:nvPr/>
            </p:nvGrpSpPr>
            <p:grpSpPr bwMode="auto">
              <a:xfrm flipV="1">
                <a:off x="138" y="6848"/>
                <a:ext cx="1200" cy="192"/>
                <a:chOff x="138" y="6320"/>
                <a:chExt cx="1200" cy="192"/>
              </a:xfrm>
            </p:grpSpPr>
            <p:sp>
              <p:nvSpPr>
                <p:cNvPr id="34988" name="Line 114"/>
                <p:cNvSpPr>
                  <a:spLocks noChangeShapeType="1"/>
                </p:cNvSpPr>
                <p:nvPr/>
              </p:nvSpPr>
              <p:spPr bwMode="auto">
                <a:xfrm flipH="1">
                  <a:off x="810" y="6320"/>
                  <a:ext cx="528" cy="0"/>
                </a:xfrm>
                <a:prstGeom prst="line">
                  <a:avLst/>
                </a:prstGeom>
                <a:noFill/>
                <a:ln w="9525">
                  <a:solidFill>
                    <a:schemeClr val="tx1"/>
                  </a:solidFill>
                  <a:round/>
                  <a:headEnd/>
                  <a:tailEnd/>
                </a:ln>
              </p:spPr>
              <p:txBody>
                <a:bodyPr vert="wordArtVert" lIns="28800" tIns="18000" anchor="ctr" anchorCtr="0">
                  <a:noAutofit/>
                </a:bodyPr>
                <a:lstStyle/>
                <a:p>
                  <a:endParaRPr lang="en-US"/>
                </a:p>
              </p:txBody>
            </p:sp>
            <p:sp>
              <p:nvSpPr>
                <p:cNvPr id="34989" name="Line 115"/>
                <p:cNvSpPr>
                  <a:spLocks noChangeShapeType="1"/>
                </p:cNvSpPr>
                <p:nvPr/>
              </p:nvSpPr>
              <p:spPr bwMode="auto">
                <a:xfrm flipH="1">
                  <a:off x="474" y="6416"/>
                  <a:ext cx="624" cy="0"/>
                </a:xfrm>
                <a:prstGeom prst="line">
                  <a:avLst/>
                </a:prstGeom>
                <a:noFill/>
                <a:ln w="9525">
                  <a:solidFill>
                    <a:schemeClr val="tx1"/>
                  </a:solidFill>
                  <a:round/>
                  <a:headEnd/>
                  <a:tailEnd/>
                </a:ln>
              </p:spPr>
              <p:txBody>
                <a:bodyPr vert="wordArtVert" lIns="28800" tIns="18000" anchor="ctr" anchorCtr="0">
                  <a:noAutofit/>
                </a:bodyPr>
                <a:lstStyle/>
                <a:p>
                  <a:endParaRPr lang="en-US"/>
                </a:p>
              </p:txBody>
            </p:sp>
            <p:sp>
              <p:nvSpPr>
                <p:cNvPr id="34990" name="Line 116"/>
                <p:cNvSpPr>
                  <a:spLocks noChangeShapeType="1"/>
                </p:cNvSpPr>
                <p:nvPr/>
              </p:nvSpPr>
              <p:spPr bwMode="auto">
                <a:xfrm flipH="1">
                  <a:off x="138" y="6512"/>
                  <a:ext cx="588" cy="0"/>
                </a:xfrm>
                <a:prstGeom prst="line">
                  <a:avLst/>
                </a:prstGeom>
                <a:noFill/>
                <a:ln w="9525">
                  <a:solidFill>
                    <a:schemeClr val="tx1"/>
                  </a:solidFill>
                  <a:round/>
                  <a:headEnd/>
                  <a:tailEnd/>
                </a:ln>
              </p:spPr>
              <p:txBody>
                <a:bodyPr vert="wordArtVert" lIns="28800" tIns="18000" anchor="ctr" anchorCtr="0">
                  <a:noAutofit/>
                </a:bodyPr>
                <a:lstStyle/>
                <a:p>
                  <a:endParaRPr lang="en-US"/>
                </a:p>
              </p:txBody>
            </p:sp>
          </p:grpSp>
        </p:grpSp>
      </p:grpSp>
      <p:sp>
        <p:nvSpPr>
          <p:cNvPr id="209013" name="Oval 117"/>
          <p:cNvSpPr>
            <a:spLocks noChangeArrowheads="1"/>
          </p:cNvSpPr>
          <p:nvPr/>
        </p:nvSpPr>
        <p:spPr bwMode="auto">
          <a:xfrm>
            <a:off x="649288" y="3168650"/>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14" name="Oval 118"/>
          <p:cNvSpPr>
            <a:spLocks noChangeArrowheads="1"/>
          </p:cNvSpPr>
          <p:nvPr/>
        </p:nvSpPr>
        <p:spPr bwMode="auto">
          <a:xfrm>
            <a:off x="427038" y="3214688"/>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15" name="Oval 119"/>
          <p:cNvSpPr>
            <a:spLocks noChangeArrowheads="1"/>
          </p:cNvSpPr>
          <p:nvPr/>
        </p:nvSpPr>
        <p:spPr bwMode="auto">
          <a:xfrm>
            <a:off x="901700" y="309721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16" name="Oval 120"/>
          <p:cNvSpPr>
            <a:spLocks noChangeArrowheads="1"/>
          </p:cNvSpPr>
          <p:nvPr/>
        </p:nvSpPr>
        <p:spPr bwMode="auto">
          <a:xfrm>
            <a:off x="1073150" y="329406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17" name="Oval 121"/>
          <p:cNvSpPr>
            <a:spLocks noChangeArrowheads="1"/>
          </p:cNvSpPr>
          <p:nvPr/>
        </p:nvSpPr>
        <p:spPr bwMode="auto">
          <a:xfrm>
            <a:off x="1268413" y="3159125"/>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18" name="Oval 122"/>
          <p:cNvSpPr>
            <a:spLocks noChangeArrowheads="1"/>
          </p:cNvSpPr>
          <p:nvPr/>
        </p:nvSpPr>
        <p:spPr bwMode="auto">
          <a:xfrm>
            <a:off x="1087438" y="3073400"/>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19" name="Oval 123"/>
          <p:cNvSpPr>
            <a:spLocks noChangeArrowheads="1"/>
          </p:cNvSpPr>
          <p:nvPr/>
        </p:nvSpPr>
        <p:spPr bwMode="auto">
          <a:xfrm>
            <a:off x="1452563" y="3079750"/>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20" name="Oval 124"/>
          <p:cNvSpPr>
            <a:spLocks noChangeArrowheads="1"/>
          </p:cNvSpPr>
          <p:nvPr/>
        </p:nvSpPr>
        <p:spPr bwMode="auto">
          <a:xfrm>
            <a:off x="1490663" y="3221038"/>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21" name="Oval 125"/>
          <p:cNvSpPr>
            <a:spLocks noChangeArrowheads="1"/>
          </p:cNvSpPr>
          <p:nvPr/>
        </p:nvSpPr>
        <p:spPr bwMode="auto">
          <a:xfrm>
            <a:off x="1844675" y="3136900"/>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22" name="Oval 126"/>
          <p:cNvSpPr>
            <a:spLocks noChangeArrowheads="1"/>
          </p:cNvSpPr>
          <p:nvPr/>
        </p:nvSpPr>
        <p:spPr bwMode="auto">
          <a:xfrm>
            <a:off x="1704975" y="3089275"/>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23" name="Oval 127"/>
          <p:cNvSpPr>
            <a:spLocks noChangeArrowheads="1"/>
          </p:cNvSpPr>
          <p:nvPr/>
        </p:nvSpPr>
        <p:spPr bwMode="auto">
          <a:xfrm>
            <a:off x="1946275" y="328136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24" name="Oval 128"/>
          <p:cNvSpPr>
            <a:spLocks noChangeArrowheads="1"/>
          </p:cNvSpPr>
          <p:nvPr/>
        </p:nvSpPr>
        <p:spPr bwMode="auto">
          <a:xfrm>
            <a:off x="1997075" y="3001963"/>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25" name="Oval 129"/>
          <p:cNvSpPr>
            <a:spLocks noChangeArrowheads="1"/>
          </p:cNvSpPr>
          <p:nvPr/>
        </p:nvSpPr>
        <p:spPr bwMode="auto">
          <a:xfrm>
            <a:off x="2162175" y="3213100"/>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26" name="Oval 130"/>
          <p:cNvSpPr>
            <a:spLocks noChangeArrowheads="1"/>
          </p:cNvSpPr>
          <p:nvPr/>
        </p:nvSpPr>
        <p:spPr bwMode="auto">
          <a:xfrm>
            <a:off x="2341563" y="3244850"/>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27" name="Oval 131"/>
          <p:cNvSpPr>
            <a:spLocks noChangeArrowheads="1"/>
          </p:cNvSpPr>
          <p:nvPr/>
        </p:nvSpPr>
        <p:spPr bwMode="auto">
          <a:xfrm>
            <a:off x="2341563" y="3041650"/>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28" name="Oval 132"/>
          <p:cNvSpPr>
            <a:spLocks noChangeArrowheads="1"/>
          </p:cNvSpPr>
          <p:nvPr/>
        </p:nvSpPr>
        <p:spPr bwMode="auto">
          <a:xfrm>
            <a:off x="652463" y="3006725"/>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29" name="Oval 133"/>
          <p:cNvSpPr>
            <a:spLocks noChangeArrowheads="1"/>
          </p:cNvSpPr>
          <p:nvPr/>
        </p:nvSpPr>
        <p:spPr bwMode="auto">
          <a:xfrm>
            <a:off x="2511425" y="308451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30" name="Oval 134"/>
          <p:cNvSpPr>
            <a:spLocks noChangeArrowheads="1"/>
          </p:cNvSpPr>
          <p:nvPr/>
        </p:nvSpPr>
        <p:spPr bwMode="auto">
          <a:xfrm>
            <a:off x="2674938" y="3278188"/>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31" name="Oval 135"/>
          <p:cNvSpPr>
            <a:spLocks noChangeArrowheads="1"/>
          </p:cNvSpPr>
          <p:nvPr/>
        </p:nvSpPr>
        <p:spPr bwMode="auto">
          <a:xfrm>
            <a:off x="2708275" y="3105150"/>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32" name="Oval 136"/>
          <p:cNvSpPr>
            <a:spLocks noChangeArrowheads="1"/>
          </p:cNvSpPr>
          <p:nvPr/>
        </p:nvSpPr>
        <p:spPr bwMode="auto">
          <a:xfrm>
            <a:off x="2860675" y="317341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33" name="Oval 137"/>
          <p:cNvSpPr>
            <a:spLocks noChangeArrowheads="1"/>
          </p:cNvSpPr>
          <p:nvPr/>
        </p:nvSpPr>
        <p:spPr bwMode="auto">
          <a:xfrm>
            <a:off x="3084513" y="3208338"/>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34" name="Oval 138"/>
          <p:cNvSpPr>
            <a:spLocks noChangeArrowheads="1"/>
          </p:cNvSpPr>
          <p:nvPr/>
        </p:nvSpPr>
        <p:spPr bwMode="auto">
          <a:xfrm>
            <a:off x="2895600" y="3005138"/>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65" name="Oval 139"/>
          <p:cNvSpPr>
            <a:spLocks noChangeArrowheads="1"/>
          </p:cNvSpPr>
          <p:nvPr/>
        </p:nvSpPr>
        <p:spPr bwMode="auto">
          <a:xfrm>
            <a:off x="3452813" y="3233738"/>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66" name="Oval 140"/>
          <p:cNvSpPr>
            <a:spLocks noChangeArrowheads="1"/>
          </p:cNvSpPr>
          <p:nvPr/>
        </p:nvSpPr>
        <p:spPr bwMode="auto">
          <a:xfrm>
            <a:off x="4060825" y="3287713"/>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67" name="Oval 141"/>
          <p:cNvSpPr>
            <a:spLocks noChangeArrowheads="1"/>
          </p:cNvSpPr>
          <p:nvPr/>
        </p:nvSpPr>
        <p:spPr bwMode="auto">
          <a:xfrm>
            <a:off x="4410075" y="3295650"/>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68" name="Oval 142"/>
          <p:cNvSpPr>
            <a:spLocks noChangeArrowheads="1"/>
          </p:cNvSpPr>
          <p:nvPr/>
        </p:nvSpPr>
        <p:spPr bwMode="auto">
          <a:xfrm>
            <a:off x="4729163" y="3297238"/>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69" name="Oval 143"/>
          <p:cNvSpPr>
            <a:spLocks noChangeArrowheads="1"/>
          </p:cNvSpPr>
          <p:nvPr/>
        </p:nvSpPr>
        <p:spPr bwMode="auto">
          <a:xfrm>
            <a:off x="5365750" y="3257550"/>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70" name="Oval 144"/>
          <p:cNvSpPr>
            <a:spLocks noChangeArrowheads="1"/>
          </p:cNvSpPr>
          <p:nvPr/>
        </p:nvSpPr>
        <p:spPr bwMode="auto">
          <a:xfrm>
            <a:off x="3608388" y="3235325"/>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71" name="Oval 145"/>
          <p:cNvSpPr>
            <a:spLocks noChangeArrowheads="1"/>
          </p:cNvSpPr>
          <p:nvPr/>
        </p:nvSpPr>
        <p:spPr bwMode="auto">
          <a:xfrm>
            <a:off x="4870450" y="3182938"/>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72" name="Oval 146"/>
          <p:cNvSpPr>
            <a:spLocks noChangeArrowheads="1"/>
          </p:cNvSpPr>
          <p:nvPr/>
        </p:nvSpPr>
        <p:spPr bwMode="auto">
          <a:xfrm>
            <a:off x="6103938" y="3000375"/>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73" name="Oval 147"/>
          <p:cNvSpPr>
            <a:spLocks noChangeArrowheads="1"/>
          </p:cNvSpPr>
          <p:nvPr/>
        </p:nvSpPr>
        <p:spPr bwMode="auto">
          <a:xfrm>
            <a:off x="3756025" y="3189288"/>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44" name="Oval 148"/>
          <p:cNvSpPr>
            <a:spLocks noChangeArrowheads="1"/>
          </p:cNvSpPr>
          <p:nvPr/>
        </p:nvSpPr>
        <p:spPr bwMode="auto">
          <a:xfrm>
            <a:off x="3759200" y="3190875"/>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45" name="Oval 149"/>
          <p:cNvSpPr>
            <a:spLocks noChangeArrowheads="1"/>
          </p:cNvSpPr>
          <p:nvPr/>
        </p:nvSpPr>
        <p:spPr bwMode="auto">
          <a:xfrm>
            <a:off x="4243388" y="3292475"/>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76" name="Oval 150"/>
          <p:cNvSpPr>
            <a:spLocks noChangeArrowheads="1"/>
          </p:cNvSpPr>
          <p:nvPr/>
        </p:nvSpPr>
        <p:spPr bwMode="auto">
          <a:xfrm>
            <a:off x="4084638" y="3159125"/>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77" name="Oval 151"/>
          <p:cNvSpPr>
            <a:spLocks noChangeArrowheads="1"/>
          </p:cNvSpPr>
          <p:nvPr/>
        </p:nvSpPr>
        <p:spPr bwMode="auto">
          <a:xfrm>
            <a:off x="4403725" y="3163888"/>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48" name="Oval 152"/>
          <p:cNvSpPr>
            <a:spLocks noChangeArrowheads="1"/>
          </p:cNvSpPr>
          <p:nvPr/>
        </p:nvSpPr>
        <p:spPr bwMode="auto">
          <a:xfrm>
            <a:off x="4244975" y="3163888"/>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49" name="Oval 153"/>
          <p:cNvSpPr>
            <a:spLocks noChangeArrowheads="1"/>
          </p:cNvSpPr>
          <p:nvPr/>
        </p:nvSpPr>
        <p:spPr bwMode="auto">
          <a:xfrm>
            <a:off x="4549775" y="3160713"/>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50" name="Oval 154"/>
          <p:cNvSpPr>
            <a:spLocks noChangeArrowheads="1"/>
          </p:cNvSpPr>
          <p:nvPr/>
        </p:nvSpPr>
        <p:spPr bwMode="auto">
          <a:xfrm>
            <a:off x="4562475" y="3302000"/>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51" name="Oval 155"/>
          <p:cNvSpPr>
            <a:spLocks noChangeArrowheads="1"/>
          </p:cNvSpPr>
          <p:nvPr/>
        </p:nvSpPr>
        <p:spPr bwMode="auto">
          <a:xfrm>
            <a:off x="4872038" y="3186113"/>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82" name="Oval 156"/>
          <p:cNvSpPr>
            <a:spLocks noChangeArrowheads="1"/>
          </p:cNvSpPr>
          <p:nvPr/>
        </p:nvSpPr>
        <p:spPr bwMode="auto">
          <a:xfrm>
            <a:off x="4716463" y="3163888"/>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53" name="Oval 157"/>
          <p:cNvSpPr>
            <a:spLocks noChangeArrowheads="1"/>
          </p:cNvSpPr>
          <p:nvPr/>
        </p:nvSpPr>
        <p:spPr bwMode="auto">
          <a:xfrm>
            <a:off x="4999038" y="3273425"/>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54" name="Oval 158"/>
          <p:cNvSpPr>
            <a:spLocks noChangeArrowheads="1"/>
          </p:cNvSpPr>
          <p:nvPr/>
        </p:nvSpPr>
        <p:spPr bwMode="auto">
          <a:xfrm>
            <a:off x="5037138" y="3171825"/>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55" name="Oval 159"/>
          <p:cNvSpPr>
            <a:spLocks noChangeArrowheads="1"/>
          </p:cNvSpPr>
          <p:nvPr/>
        </p:nvSpPr>
        <p:spPr bwMode="auto">
          <a:xfrm>
            <a:off x="5224463" y="3179763"/>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56" name="Oval 160"/>
          <p:cNvSpPr>
            <a:spLocks noChangeArrowheads="1"/>
          </p:cNvSpPr>
          <p:nvPr/>
        </p:nvSpPr>
        <p:spPr bwMode="auto">
          <a:xfrm>
            <a:off x="5187950" y="328136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87" name="Oval 161"/>
          <p:cNvSpPr>
            <a:spLocks noChangeArrowheads="1"/>
          </p:cNvSpPr>
          <p:nvPr/>
        </p:nvSpPr>
        <p:spPr bwMode="auto">
          <a:xfrm>
            <a:off x="5568950" y="3233738"/>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58" name="Oval 162"/>
          <p:cNvSpPr>
            <a:spLocks noChangeArrowheads="1"/>
          </p:cNvSpPr>
          <p:nvPr/>
        </p:nvSpPr>
        <p:spPr bwMode="auto">
          <a:xfrm>
            <a:off x="5389563" y="3257550"/>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59" name="Oval 163"/>
          <p:cNvSpPr>
            <a:spLocks noChangeArrowheads="1"/>
          </p:cNvSpPr>
          <p:nvPr/>
        </p:nvSpPr>
        <p:spPr bwMode="auto">
          <a:xfrm>
            <a:off x="6146800" y="3206750"/>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60" name="Oval 164"/>
          <p:cNvSpPr>
            <a:spLocks noChangeArrowheads="1"/>
          </p:cNvSpPr>
          <p:nvPr/>
        </p:nvSpPr>
        <p:spPr bwMode="auto">
          <a:xfrm>
            <a:off x="5957888" y="3003550"/>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61" name="Oval 165"/>
          <p:cNvSpPr>
            <a:spLocks noChangeArrowheads="1"/>
          </p:cNvSpPr>
          <p:nvPr/>
        </p:nvSpPr>
        <p:spPr bwMode="auto">
          <a:xfrm>
            <a:off x="6367463" y="3079750"/>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92" name="Oval 166"/>
          <p:cNvSpPr>
            <a:spLocks noChangeArrowheads="1"/>
          </p:cNvSpPr>
          <p:nvPr/>
        </p:nvSpPr>
        <p:spPr bwMode="auto">
          <a:xfrm>
            <a:off x="7016750" y="3292475"/>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93" name="Oval 167"/>
          <p:cNvSpPr>
            <a:spLocks noChangeArrowheads="1"/>
          </p:cNvSpPr>
          <p:nvPr/>
        </p:nvSpPr>
        <p:spPr bwMode="auto">
          <a:xfrm>
            <a:off x="7423150" y="3294063"/>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94" name="Oval 168"/>
          <p:cNvSpPr>
            <a:spLocks noChangeArrowheads="1"/>
          </p:cNvSpPr>
          <p:nvPr/>
        </p:nvSpPr>
        <p:spPr bwMode="auto">
          <a:xfrm>
            <a:off x="7802563" y="3295650"/>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895" name="Oval 169"/>
          <p:cNvSpPr>
            <a:spLocks noChangeArrowheads="1"/>
          </p:cNvSpPr>
          <p:nvPr/>
        </p:nvSpPr>
        <p:spPr bwMode="auto">
          <a:xfrm>
            <a:off x="8629650" y="3290888"/>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66" name="Oval 170"/>
          <p:cNvSpPr>
            <a:spLocks noChangeArrowheads="1"/>
          </p:cNvSpPr>
          <p:nvPr/>
        </p:nvSpPr>
        <p:spPr bwMode="auto">
          <a:xfrm>
            <a:off x="6305550" y="326231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97" name="Oval 171"/>
          <p:cNvSpPr>
            <a:spLocks noChangeArrowheads="1"/>
          </p:cNvSpPr>
          <p:nvPr/>
        </p:nvSpPr>
        <p:spPr bwMode="auto">
          <a:xfrm>
            <a:off x="6523038" y="2998788"/>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34898" name="Oval 172"/>
          <p:cNvSpPr>
            <a:spLocks noChangeArrowheads="1"/>
          </p:cNvSpPr>
          <p:nvPr/>
        </p:nvSpPr>
        <p:spPr bwMode="auto">
          <a:xfrm>
            <a:off x="8299450" y="2987675"/>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69" name="Oval 173"/>
          <p:cNvSpPr>
            <a:spLocks noChangeArrowheads="1"/>
          </p:cNvSpPr>
          <p:nvPr/>
        </p:nvSpPr>
        <p:spPr bwMode="auto">
          <a:xfrm>
            <a:off x="6784975" y="3165475"/>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70" name="Oval 174"/>
          <p:cNvSpPr>
            <a:spLocks noChangeArrowheads="1"/>
          </p:cNvSpPr>
          <p:nvPr/>
        </p:nvSpPr>
        <p:spPr bwMode="auto">
          <a:xfrm>
            <a:off x="6562725" y="3211513"/>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71" name="Oval 175"/>
          <p:cNvSpPr>
            <a:spLocks noChangeArrowheads="1"/>
          </p:cNvSpPr>
          <p:nvPr/>
        </p:nvSpPr>
        <p:spPr bwMode="auto">
          <a:xfrm>
            <a:off x="7037388" y="3094038"/>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72" name="Oval 176"/>
          <p:cNvSpPr>
            <a:spLocks noChangeArrowheads="1"/>
          </p:cNvSpPr>
          <p:nvPr/>
        </p:nvSpPr>
        <p:spPr bwMode="auto">
          <a:xfrm>
            <a:off x="7208838" y="3290888"/>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73" name="Oval 177"/>
          <p:cNvSpPr>
            <a:spLocks noChangeArrowheads="1"/>
          </p:cNvSpPr>
          <p:nvPr/>
        </p:nvSpPr>
        <p:spPr bwMode="auto">
          <a:xfrm>
            <a:off x="7404100" y="3155950"/>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74" name="Oval 178"/>
          <p:cNvSpPr>
            <a:spLocks noChangeArrowheads="1"/>
          </p:cNvSpPr>
          <p:nvPr/>
        </p:nvSpPr>
        <p:spPr bwMode="auto">
          <a:xfrm>
            <a:off x="7223125" y="3070225"/>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75" name="Oval 179"/>
          <p:cNvSpPr>
            <a:spLocks noChangeArrowheads="1"/>
          </p:cNvSpPr>
          <p:nvPr/>
        </p:nvSpPr>
        <p:spPr bwMode="auto">
          <a:xfrm>
            <a:off x="7588250" y="3076575"/>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76" name="Oval 180"/>
          <p:cNvSpPr>
            <a:spLocks noChangeArrowheads="1"/>
          </p:cNvSpPr>
          <p:nvPr/>
        </p:nvSpPr>
        <p:spPr bwMode="auto">
          <a:xfrm>
            <a:off x="7626350" y="321786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77" name="Oval 181"/>
          <p:cNvSpPr>
            <a:spLocks noChangeArrowheads="1"/>
          </p:cNvSpPr>
          <p:nvPr/>
        </p:nvSpPr>
        <p:spPr bwMode="auto">
          <a:xfrm>
            <a:off x="7980363" y="3133725"/>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78" name="Oval 182"/>
          <p:cNvSpPr>
            <a:spLocks noChangeArrowheads="1"/>
          </p:cNvSpPr>
          <p:nvPr/>
        </p:nvSpPr>
        <p:spPr bwMode="auto">
          <a:xfrm>
            <a:off x="7840663" y="3086100"/>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79" name="Oval 183"/>
          <p:cNvSpPr>
            <a:spLocks noChangeArrowheads="1"/>
          </p:cNvSpPr>
          <p:nvPr/>
        </p:nvSpPr>
        <p:spPr bwMode="auto">
          <a:xfrm>
            <a:off x="8081963" y="3278188"/>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80" name="Oval 184"/>
          <p:cNvSpPr>
            <a:spLocks noChangeArrowheads="1"/>
          </p:cNvSpPr>
          <p:nvPr/>
        </p:nvSpPr>
        <p:spPr bwMode="auto">
          <a:xfrm>
            <a:off x="8132763" y="2998788"/>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81" name="Oval 185"/>
          <p:cNvSpPr>
            <a:spLocks noChangeArrowheads="1"/>
          </p:cNvSpPr>
          <p:nvPr/>
        </p:nvSpPr>
        <p:spPr bwMode="auto">
          <a:xfrm>
            <a:off x="8297863" y="3209925"/>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82" name="Oval 186"/>
          <p:cNvSpPr>
            <a:spLocks noChangeArrowheads="1"/>
          </p:cNvSpPr>
          <p:nvPr/>
        </p:nvSpPr>
        <p:spPr bwMode="auto">
          <a:xfrm>
            <a:off x="8477250" y="3241675"/>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83" name="Oval 187"/>
          <p:cNvSpPr>
            <a:spLocks noChangeArrowheads="1"/>
          </p:cNvSpPr>
          <p:nvPr/>
        </p:nvSpPr>
        <p:spPr bwMode="auto">
          <a:xfrm>
            <a:off x="8477250" y="3038475"/>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84" name="Oval 188"/>
          <p:cNvSpPr>
            <a:spLocks noChangeArrowheads="1"/>
          </p:cNvSpPr>
          <p:nvPr/>
        </p:nvSpPr>
        <p:spPr bwMode="auto">
          <a:xfrm>
            <a:off x="6788150" y="3003550"/>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085" name="Oval 189"/>
          <p:cNvSpPr>
            <a:spLocks noChangeArrowheads="1"/>
          </p:cNvSpPr>
          <p:nvPr/>
        </p:nvSpPr>
        <p:spPr bwMode="auto">
          <a:xfrm>
            <a:off x="8647113" y="3081338"/>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86" name="Oval 190"/>
          <p:cNvSpPr>
            <a:spLocks noChangeArrowheads="1"/>
          </p:cNvSpPr>
          <p:nvPr/>
        </p:nvSpPr>
        <p:spPr bwMode="auto">
          <a:xfrm>
            <a:off x="8810625" y="3275013"/>
            <a:ext cx="131763"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87" name="Oval 191"/>
          <p:cNvSpPr>
            <a:spLocks noChangeArrowheads="1"/>
          </p:cNvSpPr>
          <p:nvPr/>
        </p:nvSpPr>
        <p:spPr bwMode="auto">
          <a:xfrm>
            <a:off x="8843963" y="3101975"/>
            <a:ext cx="131762"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918" name="Oval 192"/>
          <p:cNvSpPr>
            <a:spLocks noChangeArrowheads="1"/>
          </p:cNvSpPr>
          <p:nvPr/>
        </p:nvSpPr>
        <p:spPr bwMode="auto">
          <a:xfrm>
            <a:off x="3916363" y="3190875"/>
            <a:ext cx="131762" cy="142875"/>
          </a:xfrm>
          <a:prstGeom prst="ellipse">
            <a:avLst/>
          </a:prstGeom>
          <a:gradFill rotWithShape="1">
            <a:gsLst>
              <a:gs pos="0">
                <a:srgbClr val="FFF200"/>
              </a:gs>
              <a:gs pos="45000">
                <a:srgbClr val="FF7A00"/>
              </a:gs>
              <a:gs pos="70000">
                <a:srgbClr val="FF0300"/>
              </a:gs>
              <a:gs pos="100000">
                <a:srgbClr val="4D0808"/>
              </a:gs>
            </a:gsLst>
            <a:path path="shape">
              <a:fillToRect l="50000" t="50000" r="50000" b="50000"/>
            </a:path>
          </a:gradFill>
          <a:ln w="12700" algn="ctr">
            <a:solidFill>
              <a:srgbClr val="0000FF"/>
            </a:solidFill>
            <a:round/>
            <a:headEnd/>
            <a:tailEnd/>
          </a:ln>
        </p:spPr>
        <p:txBody>
          <a:bodyPr wrap="none" lIns="46800" tIns="36000" anchor="ctr"/>
          <a:lstStyle/>
          <a:p>
            <a:r>
              <a:rPr lang="en-US"/>
              <a:t>+</a:t>
            </a:r>
          </a:p>
        </p:txBody>
      </p:sp>
      <p:sp>
        <p:nvSpPr>
          <p:cNvPr id="209089" name="Oval 193"/>
          <p:cNvSpPr>
            <a:spLocks noChangeArrowheads="1"/>
          </p:cNvSpPr>
          <p:nvPr/>
        </p:nvSpPr>
        <p:spPr bwMode="auto">
          <a:xfrm>
            <a:off x="3921125" y="3192463"/>
            <a:ext cx="131763" cy="142875"/>
          </a:xfrm>
          <a:prstGeom prst="ellipse">
            <a:avLst/>
          </a:prstGeom>
          <a:gradFill rotWithShape="1">
            <a:gsLst>
              <a:gs pos="0">
                <a:srgbClr val="00FFFF"/>
              </a:gs>
              <a:gs pos="100000">
                <a:srgbClr val="007676"/>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34920" name="AutoShape 194"/>
          <p:cNvSpPr>
            <a:spLocks noChangeArrowheads="1"/>
          </p:cNvSpPr>
          <p:nvPr/>
        </p:nvSpPr>
        <p:spPr bwMode="auto">
          <a:xfrm rot="5400000">
            <a:off x="5176044" y="346869"/>
            <a:ext cx="88900" cy="1354138"/>
          </a:xfrm>
          <a:prstGeom prst="can">
            <a:avLst>
              <a:gd name="adj" fmla="val 58884"/>
            </a:avLst>
          </a:prstGeom>
          <a:gradFill rotWithShape="1">
            <a:gsLst>
              <a:gs pos="0">
                <a:srgbClr val="765E00"/>
              </a:gs>
              <a:gs pos="50000">
                <a:srgbClr val="FFCC00"/>
              </a:gs>
              <a:gs pos="100000">
                <a:srgbClr val="765E00"/>
              </a:gs>
            </a:gsLst>
            <a:lin ang="0" scaled="1"/>
          </a:gradFill>
          <a:ln w="9525">
            <a:solidFill>
              <a:schemeClr val="tx1"/>
            </a:solidFill>
            <a:round/>
            <a:headEnd/>
            <a:tailEnd/>
          </a:ln>
        </p:spPr>
        <p:txBody>
          <a:bodyPr wrap="none" anchor="ctr"/>
          <a:lstStyle/>
          <a:p>
            <a:endParaRPr lang="en-US"/>
          </a:p>
        </p:txBody>
      </p:sp>
      <p:sp>
        <p:nvSpPr>
          <p:cNvPr id="34921" name="AutoShape 195"/>
          <p:cNvSpPr>
            <a:spLocks noChangeArrowheads="1"/>
          </p:cNvSpPr>
          <p:nvPr/>
        </p:nvSpPr>
        <p:spPr bwMode="auto">
          <a:xfrm flipV="1">
            <a:off x="5808663" y="979488"/>
            <a:ext cx="88900" cy="638175"/>
          </a:xfrm>
          <a:prstGeom prst="can">
            <a:avLst>
              <a:gd name="adj" fmla="val 31307"/>
            </a:avLst>
          </a:prstGeom>
          <a:gradFill rotWithShape="1">
            <a:gsLst>
              <a:gs pos="0">
                <a:srgbClr val="765E00"/>
              </a:gs>
              <a:gs pos="50000">
                <a:srgbClr val="FFCC00"/>
              </a:gs>
              <a:gs pos="100000">
                <a:srgbClr val="765E00"/>
              </a:gs>
            </a:gsLst>
            <a:lin ang="0" scaled="1"/>
          </a:gradFill>
          <a:ln w="9525">
            <a:solidFill>
              <a:schemeClr val="tx1"/>
            </a:solidFill>
            <a:round/>
            <a:headEnd/>
            <a:tailEnd/>
          </a:ln>
        </p:spPr>
        <p:txBody>
          <a:bodyPr wrap="none" anchor="ctr"/>
          <a:lstStyle/>
          <a:p>
            <a:endParaRPr lang="en-US"/>
          </a:p>
        </p:txBody>
      </p:sp>
      <p:sp>
        <p:nvSpPr>
          <p:cNvPr id="209092" name="AutoShape 196"/>
          <p:cNvSpPr>
            <a:spLocks noChangeArrowheads="1"/>
          </p:cNvSpPr>
          <p:nvPr/>
        </p:nvSpPr>
        <p:spPr bwMode="auto">
          <a:xfrm rot="16200000">
            <a:off x="4506119" y="2688432"/>
            <a:ext cx="166687"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200">
                  <a:alpha val="46001"/>
                </a:srgbClr>
              </a:gs>
              <a:gs pos="45000">
                <a:srgbClr val="FF7A00">
                  <a:alpha val="62201"/>
                </a:srgbClr>
              </a:gs>
              <a:gs pos="70000">
                <a:srgbClr val="FF0300">
                  <a:alpha val="71201"/>
                </a:srgbClr>
              </a:gs>
              <a:gs pos="100000">
                <a:srgbClr val="4D0808">
                  <a:alpha val="82001"/>
                </a:srgbClr>
              </a:gs>
            </a:gsLst>
            <a:lin ang="5400000" scaled="1"/>
          </a:gradFill>
          <a:ln w="3175" algn="ctr">
            <a:solidFill>
              <a:schemeClr val="bg1"/>
            </a:solidFill>
            <a:miter lim="800000"/>
            <a:headEnd/>
            <a:tailEnd/>
          </a:ln>
          <a:effectLst/>
        </p:spPr>
        <p:txBody>
          <a:bodyPr wrap="none" lIns="46800" tIns="36000" anchor="ctr"/>
          <a:lstStyle/>
          <a:p>
            <a:pPr>
              <a:defRPr/>
            </a:pPr>
            <a:endParaRPr lang="en-US">
              <a:latin typeface="Arial" pitchFamily="34" charset="0"/>
            </a:endParaRPr>
          </a:p>
        </p:txBody>
      </p:sp>
      <p:sp>
        <p:nvSpPr>
          <p:cNvPr id="209093" name="AutoShape 197"/>
          <p:cNvSpPr>
            <a:spLocks noChangeArrowheads="1"/>
          </p:cNvSpPr>
          <p:nvPr/>
        </p:nvSpPr>
        <p:spPr bwMode="auto">
          <a:xfrm rot="16200000">
            <a:off x="4512469" y="2066132"/>
            <a:ext cx="166687"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200">
                  <a:alpha val="46001"/>
                </a:srgbClr>
              </a:gs>
              <a:gs pos="45000">
                <a:srgbClr val="FF7A00">
                  <a:alpha val="62201"/>
                </a:srgbClr>
              </a:gs>
              <a:gs pos="70000">
                <a:srgbClr val="FF0300">
                  <a:alpha val="71201"/>
                </a:srgbClr>
              </a:gs>
              <a:gs pos="100000">
                <a:srgbClr val="4D0808">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209094" name="AutoShape 198"/>
          <p:cNvSpPr>
            <a:spLocks noChangeArrowheads="1"/>
          </p:cNvSpPr>
          <p:nvPr/>
        </p:nvSpPr>
        <p:spPr bwMode="auto">
          <a:xfrm rot="21600000">
            <a:off x="4816475" y="909638"/>
            <a:ext cx="166688"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200">
                  <a:alpha val="46001"/>
                </a:srgbClr>
              </a:gs>
              <a:gs pos="45000">
                <a:srgbClr val="FF7A00">
                  <a:alpha val="62201"/>
                </a:srgbClr>
              </a:gs>
              <a:gs pos="70000">
                <a:srgbClr val="FF0300">
                  <a:alpha val="71201"/>
                </a:srgbClr>
              </a:gs>
              <a:gs pos="100000">
                <a:srgbClr val="4D0808">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209095" name="AutoShape 199"/>
          <p:cNvSpPr>
            <a:spLocks noChangeArrowheads="1"/>
          </p:cNvSpPr>
          <p:nvPr/>
        </p:nvSpPr>
        <p:spPr bwMode="auto">
          <a:xfrm rot="16200000">
            <a:off x="4507706" y="1280319"/>
            <a:ext cx="166688"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200">
                  <a:alpha val="46001"/>
                </a:srgbClr>
              </a:gs>
              <a:gs pos="45000">
                <a:srgbClr val="FF7A00">
                  <a:alpha val="62201"/>
                </a:srgbClr>
              </a:gs>
              <a:gs pos="70000">
                <a:srgbClr val="FF0300">
                  <a:alpha val="71201"/>
                </a:srgbClr>
              </a:gs>
              <a:gs pos="100000">
                <a:srgbClr val="4D0808">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209096" name="AutoShape 200"/>
          <p:cNvSpPr>
            <a:spLocks noChangeArrowheads="1"/>
          </p:cNvSpPr>
          <p:nvPr/>
        </p:nvSpPr>
        <p:spPr bwMode="auto">
          <a:xfrm rot="21600000">
            <a:off x="5392738" y="909638"/>
            <a:ext cx="166687"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200">
                  <a:alpha val="46001"/>
                </a:srgbClr>
              </a:gs>
              <a:gs pos="45000">
                <a:srgbClr val="FF7A00">
                  <a:alpha val="62201"/>
                </a:srgbClr>
              </a:gs>
              <a:gs pos="70000">
                <a:srgbClr val="FF0300">
                  <a:alpha val="71201"/>
                </a:srgbClr>
              </a:gs>
              <a:gs pos="100000">
                <a:srgbClr val="4D0808">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209097" name="AutoShape 201"/>
          <p:cNvSpPr>
            <a:spLocks noChangeArrowheads="1"/>
          </p:cNvSpPr>
          <p:nvPr/>
        </p:nvSpPr>
        <p:spPr bwMode="auto">
          <a:xfrm rot="27000000">
            <a:off x="5769769" y="1094582"/>
            <a:ext cx="166687"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200">
                  <a:alpha val="46001"/>
                </a:srgbClr>
              </a:gs>
              <a:gs pos="45000">
                <a:srgbClr val="FF7A00">
                  <a:alpha val="62201"/>
                </a:srgbClr>
              </a:gs>
              <a:gs pos="70000">
                <a:srgbClr val="FF0300">
                  <a:alpha val="71201"/>
                </a:srgbClr>
              </a:gs>
              <a:gs pos="100000">
                <a:srgbClr val="4D0808">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34940" name="AutoShape 202"/>
          <p:cNvSpPr>
            <a:spLocks noChangeArrowheads="1"/>
          </p:cNvSpPr>
          <p:nvPr/>
        </p:nvSpPr>
        <p:spPr bwMode="auto">
          <a:xfrm rot="10800000">
            <a:off x="5697538" y="1357313"/>
            <a:ext cx="311150" cy="1050925"/>
          </a:xfrm>
          <a:prstGeom prst="can">
            <a:avLst>
              <a:gd name="adj" fmla="val 37747"/>
            </a:avLst>
          </a:prstGeom>
          <a:gradFill rotWithShape="1">
            <a:gsLst>
              <a:gs pos="0">
                <a:srgbClr val="760000"/>
              </a:gs>
              <a:gs pos="50000">
                <a:srgbClr val="FF0000"/>
              </a:gs>
              <a:gs pos="100000">
                <a:srgbClr val="760000"/>
              </a:gs>
            </a:gsLst>
            <a:lin ang="0" scaled="1"/>
          </a:gradFill>
          <a:ln w="9525">
            <a:solidFill>
              <a:schemeClr val="tx1"/>
            </a:solidFill>
            <a:round/>
            <a:headEnd/>
            <a:tailEnd/>
          </a:ln>
        </p:spPr>
        <p:txBody>
          <a:bodyPr wrap="none" anchor="ctr"/>
          <a:lstStyle/>
          <a:p>
            <a:endParaRPr lang="en-US"/>
          </a:p>
        </p:txBody>
      </p:sp>
      <p:sp>
        <p:nvSpPr>
          <p:cNvPr id="34941" name="AutoShape 203"/>
          <p:cNvSpPr>
            <a:spLocks noChangeArrowheads="1"/>
          </p:cNvSpPr>
          <p:nvPr/>
        </p:nvSpPr>
        <p:spPr bwMode="auto">
          <a:xfrm flipV="1">
            <a:off x="5805488" y="2332038"/>
            <a:ext cx="93662" cy="322262"/>
          </a:xfrm>
          <a:prstGeom prst="can">
            <a:avLst>
              <a:gd name="adj" fmla="val 54509"/>
            </a:avLst>
          </a:prstGeom>
          <a:gradFill rotWithShape="1">
            <a:gsLst>
              <a:gs pos="0">
                <a:srgbClr val="765E00"/>
              </a:gs>
              <a:gs pos="50000">
                <a:srgbClr val="FFCC00"/>
              </a:gs>
              <a:gs pos="100000">
                <a:srgbClr val="765E00"/>
              </a:gs>
            </a:gsLst>
            <a:lin ang="0" scaled="1"/>
          </a:gradFill>
          <a:ln w="9525">
            <a:solidFill>
              <a:schemeClr val="tx1"/>
            </a:solidFill>
            <a:round/>
            <a:headEnd/>
            <a:tailEnd/>
          </a:ln>
        </p:spPr>
        <p:txBody>
          <a:bodyPr wrap="none" anchor="ctr"/>
          <a:lstStyle/>
          <a:p>
            <a:endParaRPr lang="en-US"/>
          </a:p>
        </p:txBody>
      </p:sp>
      <p:grpSp>
        <p:nvGrpSpPr>
          <p:cNvPr id="34942" name="Group 204"/>
          <p:cNvGrpSpPr>
            <a:grpSpLocks/>
          </p:cNvGrpSpPr>
          <p:nvPr/>
        </p:nvGrpSpPr>
        <p:grpSpPr bwMode="auto">
          <a:xfrm>
            <a:off x="5541963" y="2625725"/>
            <a:ext cx="639762" cy="215900"/>
            <a:chOff x="3990" y="1256"/>
            <a:chExt cx="403" cy="136"/>
          </a:xfrm>
        </p:grpSpPr>
        <p:sp>
          <p:nvSpPr>
            <p:cNvPr id="34980" name="Line 205"/>
            <p:cNvSpPr>
              <a:spLocks noChangeShapeType="1"/>
            </p:cNvSpPr>
            <p:nvPr/>
          </p:nvSpPr>
          <p:spPr bwMode="auto">
            <a:xfrm>
              <a:off x="3990" y="1256"/>
              <a:ext cx="403" cy="0"/>
            </a:xfrm>
            <a:prstGeom prst="line">
              <a:avLst/>
            </a:prstGeom>
            <a:noFill/>
            <a:ln w="19050">
              <a:solidFill>
                <a:schemeClr val="tx1"/>
              </a:solidFill>
              <a:round/>
              <a:headEnd/>
              <a:tailEnd/>
            </a:ln>
          </p:spPr>
          <p:txBody>
            <a:bodyPr wrap="none" anchor="ctr"/>
            <a:lstStyle/>
            <a:p>
              <a:endParaRPr lang="en-US"/>
            </a:p>
          </p:txBody>
        </p:sp>
        <p:sp>
          <p:nvSpPr>
            <p:cNvPr id="34981" name="Line 206"/>
            <p:cNvSpPr>
              <a:spLocks noChangeShapeType="1"/>
            </p:cNvSpPr>
            <p:nvPr/>
          </p:nvSpPr>
          <p:spPr bwMode="auto">
            <a:xfrm>
              <a:off x="4063" y="1301"/>
              <a:ext cx="257" cy="0"/>
            </a:xfrm>
            <a:prstGeom prst="line">
              <a:avLst/>
            </a:prstGeom>
            <a:noFill/>
            <a:ln w="19050">
              <a:solidFill>
                <a:schemeClr val="tx1"/>
              </a:solidFill>
              <a:round/>
              <a:headEnd/>
              <a:tailEnd/>
            </a:ln>
          </p:spPr>
          <p:txBody>
            <a:bodyPr wrap="none" anchor="ctr"/>
            <a:lstStyle/>
            <a:p>
              <a:endParaRPr lang="en-US"/>
            </a:p>
          </p:txBody>
        </p:sp>
        <p:sp>
          <p:nvSpPr>
            <p:cNvPr id="34982" name="Line 207"/>
            <p:cNvSpPr>
              <a:spLocks noChangeShapeType="1"/>
            </p:cNvSpPr>
            <p:nvPr/>
          </p:nvSpPr>
          <p:spPr bwMode="auto">
            <a:xfrm>
              <a:off x="4164" y="1392"/>
              <a:ext cx="56" cy="0"/>
            </a:xfrm>
            <a:prstGeom prst="line">
              <a:avLst/>
            </a:prstGeom>
            <a:noFill/>
            <a:ln w="19050">
              <a:solidFill>
                <a:schemeClr val="tx1"/>
              </a:solidFill>
              <a:round/>
              <a:headEnd/>
              <a:tailEnd/>
            </a:ln>
          </p:spPr>
          <p:txBody>
            <a:bodyPr wrap="none" anchor="ctr"/>
            <a:lstStyle/>
            <a:p>
              <a:endParaRPr lang="en-US"/>
            </a:p>
          </p:txBody>
        </p:sp>
        <p:sp>
          <p:nvSpPr>
            <p:cNvPr id="34983" name="Line 208"/>
            <p:cNvSpPr>
              <a:spLocks noChangeShapeType="1"/>
            </p:cNvSpPr>
            <p:nvPr/>
          </p:nvSpPr>
          <p:spPr bwMode="auto">
            <a:xfrm>
              <a:off x="4112" y="1346"/>
              <a:ext cx="160" cy="0"/>
            </a:xfrm>
            <a:prstGeom prst="line">
              <a:avLst/>
            </a:prstGeom>
            <a:noFill/>
            <a:ln w="19050">
              <a:solidFill>
                <a:schemeClr val="tx1"/>
              </a:solidFill>
              <a:round/>
              <a:headEnd/>
              <a:tailEnd/>
            </a:ln>
          </p:spPr>
          <p:txBody>
            <a:bodyPr wrap="none" anchor="ctr"/>
            <a:lstStyle/>
            <a:p>
              <a:endParaRPr lang="en-US"/>
            </a:p>
          </p:txBody>
        </p:sp>
      </p:grpSp>
      <p:sp>
        <p:nvSpPr>
          <p:cNvPr id="209105" name="AutoShape 209"/>
          <p:cNvSpPr>
            <a:spLocks noChangeArrowheads="1"/>
          </p:cNvSpPr>
          <p:nvPr/>
        </p:nvSpPr>
        <p:spPr bwMode="auto">
          <a:xfrm rot="27000000">
            <a:off x="5769769" y="2380457"/>
            <a:ext cx="166687"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F200">
                  <a:alpha val="46001"/>
                </a:srgbClr>
              </a:gs>
              <a:gs pos="45000">
                <a:srgbClr val="FF7A00">
                  <a:alpha val="70300"/>
                </a:srgbClr>
              </a:gs>
              <a:gs pos="70000">
                <a:srgbClr val="FF0300">
                  <a:alpha val="83800"/>
                </a:srgbClr>
              </a:gs>
              <a:gs pos="100000">
                <a:srgbClr val="4D0808"/>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34946" name="Line 210"/>
          <p:cNvSpPr>
            <a:spLocks noChangeShapeType="1"/>
          </p:cNvSpPr>
          <p:nvPr/>
        </p:nvSpPr>
        <p:spPr bwMode="auto">
          <a:xfrm>
            <a:off x="5902325" y="1035050"/>
            <a:ext cx="1590675" cy="0"/>
          </a:xfrm>
          <a:prstGeom prst="line">
            <a:avLst/>
          </a:prstGeom>
          <a:noFill/>
          <a:ln w="3175">
            <a:solidFill>
              <a:schemeClr val="tx1"/>
            </a:solidFill>
            <a:round/>
            <a:headEnd/>
            <a:tailEnd/>
          </a:ln>
        </p:spPr>
        <p:txBody>
          <a:bodyPr wrap="none" anchor="ctr"/>
          <a:lstStyle/>
          <a:p>
            <a:endParaRPr lang="en-US"/>
          </a:p>
        </p:txBody>
      </p:sp>
      <p:sp>
        <p:nvSpPr>
          <p:cNvPr id="34947" name="Line 211"/>
          <p:cNvSpPr>
            <a:spLocks noChangeShapeType="1"/>
          </p:cNvSpPr>
          <p:nvPr/>
        </p:nvSpPr>
        <p:spPr bwMode="auto">
          <a:xfrm>
            <a:off x="5903913" y="2560638"/>
            <a:ext cx="1590675" cy="0"/>
          </a:xfrm>
          <a:prstGeom prst="line">
            <a:avLst/>
          </a:prstGeom>
          <a:noFill/>
          <a:ln w="3175">
            <a:solidFill>
              <a:schemeClr val="tx1"/>
            </a:solidFill>
            <a:round/>
            <a:headEnd/>
            <a:tailEnd/>
          </a:ln>
        </p:spPr>
        <p:txBody>
          <a:bodyPr wrap="none" anchor="ctr"/>
          <a:lstStyle/>
          <a:p>
            <a:endParaRPr lang="en-US"/>
          </a:p>
        </p:txBody>
      </p:sp>
      <p:sp>
        <p:nvSpPr>
          <p:cNvPr id="34948" name="Line 212"/>
          <p:cNvSpPr>
            <a:spLocks noChangeShapeType="1"/>
          </p:cNvSpPr>
          <p:nvPr/>
        </p:nvSpPr>
        <p:spPr bwMode="auto">
          <a:xfrm>
            <a:off x="6567488" y="1042988"/>
            <a:ext cx="0" cy="1504950"/>
          </a:xfrm>
          <a:prstGeom prst="line">
            <a:avLst/>
          </a:prstGeom>
          <a:noFill/>
          <a:ln w="3175">
            <a:solidFill>
              <a:schemeClr val="tx1"/>
            </a:solidFill>
            <a:round/>
            <a:headEnd type="triangle" w="med" len="med"/>
            <a:tailEnd type="triangle" w="med" len="med"/>
          </a:ln>
        </p:spPr>
        <p:txBody>
          <a:bodyPr wrap="none" anchor="ctr"/>
          <a:lstStyle/>
          <a:p>
            <a:endParaRPr lang="en-US"/>
          </a:p>
        </p:txBody>
      </p:sp>
      <p:sp>
        <p:nvSpPr>
          <p:cNvPr id="34949" name="Text Box 213"/>
          <p:cNvSpPr txBox="1">
            <a:spLocks noChangeArrowheads="1"/>
          </p:cNvSpPr>
          <p:nvPr/>
        </p:nvSpPr>
        <p:spPr bwMode="auto">
          <a:xfrm>
            <a:off x="6173862" y="1579563"/>
            <a:ext cx="444352" cy="523220"/>
          </a:xfrm>
          <a:prstGeom prst="rect">
            <a:avLst/>
          </a:prstGeom>
          <a:noFill/>
          <a:ln w="3175" algn="ctr">
            <a:noFill/>
            <a:miter lim="800000"/>
            <a:headEnd/>
            <a:tailEnd/>
          </a:ln>
        </p:spPr>
        <p:txBody>
          <a:bodyPr wrap="none">
            <a:spAutoFit/>
          </a:bodyPr>
          <a:lstStyle/>
          <a:p>
            <a:r>
              <a:rPr lang="en-US" sz="2800">
                <a:solidFill>
                  <a:schemeClr val="tx1"/>
                </a:solidFill>
              </a:rPr>
              <a:t>V</a:t>
            </a:r>
          </a:p>
        </p:txBody>
      </p:sp>
      <p:sp>
        <p:nvSpPr>
          <p:cNvPr id="209110" name="Freeform 214"/>
          <p:cNvSpPr>
            <a:spLocks/>
          </p:cNvSpPr>
          <p:nvPr/>
        </p:nvSpPr>
        <p:spPr bwMode="auto">
          <a:xfrm>
            <a:off x="7081838" y="1014413"/>
            <a:ext cx="1762125" cy="1658937"/>
          </a:xfrm>
          <a:custGeom>
            <a:avLst/>
            <a:gdLst>
              <a:gd name="T0" fmla="*/ 0 w 1110"/>
              <a:gd name="T1" fmla="*/ 564 h 1045"/>
              <a:gd name="T2" fmla="*/ 213 w 1110"/>
              <a:gd name="T3" fmla="*/ 549 h 1045"/>
              <a:gd name="T4" fmla="*/ 393 w 1110"/>
              <a:gd name="T5" fmla="*/ 66 h 1045"/>
              <a:gd name="T6" fmla="*/ 546 w 1110"/>
              <a:gd name="T7" fmla="*/ 942 h 1045"/>
              <a:gd name="T8" fmla="*/ 714 w 1110"/>
              <a:gd name="T9" fmla="*/ 687 h 1045"/>
              <a:gd name="T10" fmla="*/ 828 w 1110"/>
              <a:gd name="T11" fmla="*/ 606 h 1045"/>
              <a:gd name="T12" fmla="*/ 1110 w 1110"/>
              <a:gd name="T13" fmla="*/ 567 h 1045"/>
              <a:gd name="T14" fmla="*/ 0 60000 65536"/>
              <a:gd name="T15" fmla="*/ 0 60000 65536"/>
              <a:gd name="T16" fmla="*/ 0 60000 65536"/>
              <a:gd name="T17" fmla="*/ 0 60000 65536"/>
              <a:gd name="T18" fmla="*/ 0 60000 65536"/>
              <a:gd name="T19" fmla="*/ 0 60000 65536"/>
              <a:gd name="T20" fmla="*/ 0 60000 65536"/>
              <a:gd name="T21" fmla="*/ 0 w 1110"/>
              <a:gd name="T22" fmla="*/ 0 h 1045"/>
              <a:gd name="T23" fmla="*/ 1110 w 1110"/>
              <a:gd name="T24" fmla="*/ 1045 h 10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0" h="1045">
                <a:moveTo>
                  <a:pt x="0" y="564"/>
                </a:moveTo>
                <a:cubicBezTo>
                  <a:pt x="87" y="561"/>
                  <a:pt x="120" y="573"/>
                  <a:pt x="213" y="549"/>
                </a:cubicBezTo>
                <a:cubicBezTo>
                  <a:pt x="306" y="525"/>
                  <a:pt x="337" y="0"/>
                  <a:pt x="393" y="66"/>
                </a:cubicBezTo>
                <a:cubicBezTo>
                  <a:pt x="449" y="132"/>
                  <a:pt x="493" y="839"/>
                  <a:pt x="546" y="942"/>
                </a:cubicBezTo>
                <a:cubicBezTo>
                  <a:pt x="599" y="1045"/>
                  <a:pt x="667" y="743"/>
                  <a:pt x="714" y="687"/>
                </a:cubicBezTo>
                <a:cubicBezTo>
                  <a:pt x="761" y="631"/>
                  <a:pt x="762" y="626"/>
                  <a:pt x="828" y="606"/>
                </a:cubicBezTo>
                <a:cubicBezTo>
                  <a:pt x="894" y="586"/>
                  <a:pt x="1056" y="577"/>
                  <a:pt x="1110" y="567"/>
                </a:cubicBezTo>
              </a:path>
            </a:pathLst>
          </a:custGeom>
          <a:noFill/>
          <a:ln w="19050">
            <a:solidFill>
              <a:srgbClr val="00FFFF"/>
            </a:solidFill>
            <a:round/>
            <a:headEnd/>
            <a:tailEnd/>
          </a:ln>
        </p:spPr>
        <p:txBody>
          <a:bodyPr wrap="none" anchor="ctr"/>
          <a:lstStyle/>
          <a:p>
            <a:endParaRPr lang="en-US"/>
          </a:p>
        </p:txBody>
      </p:sp>
      <p:sp>
        <p:nvSpPr>
          <p:cNvPr id="209111" name="Freeform 215"/>
          <p:cNvSpPr>
            <a:spLocks/>
          </p:cNvSpPr>
          <p:nvPr/>
        </p:nvSpPr>
        <p:spPr bwMode="auto">
          <a:xfrm>
            <a:off x="7843838" y="1906588"/>
            <a:ext cx="1006475" cy="668337"/>
          </a:xfrm>
          <a:custGeom>
            <a:avLst/>
            <a:gdLst>
              <a:gd name="T0" fmla="*/ 0 w 634"/>
              <a:gd name="T1" fmla="*/ 2 h 421"/>
              <a:gd name="T2" fmla="*/ 84 w 634"/>
              <a:gd name="T3" fmla="*/ 401 h 421"/>
              <a:gd name="T4" fmla="*/ 238 w 634"/>
              <a:gd name="T5" fmla="*/ 120 h 421"/>
              <a:gd name="T6" fmla="*/ 352 w 634"/>
              <a:gd name="T7" fmla="*/ 39 h 421"/>
              <a:gd name="T8" fmla="*/ 634 w 634"/>
              <a:gd name="T9" fmla="*/ 0 h 421"/>
              <a:gd name="T10" fmla="*/ 0 60000 65536"/>
              <a:gd name="T11" fmla="*/ 0 60000 65536"/>
              <a:gd name="T12" fmla="*/ 0 60000 65536"/>
              <a:gd name="T13" fmla="*/ 0 60000 65536"/>
              <a:gd name="T14" fmla="*/ 0 60000 65536"/>
              <a:gd name="T15" fmla="*/ 0 w 634"/>
              <a:gd name="T16" fmla="*/ 0 h 421"/>
              <a:gd name="T17" fmla="*/ 634 w 634"/>
              <a:gd name="T18" fmla="*/ 421 h 421"/>
            </a:gdLst>
            <a:ahLst/>
            <a:cxnLst>
              <a:cxn ang="T10">
                <a:pos x="T0" y="T1"/>
              </a:cxn>
              <a:cxn ang="T11">
                <a:pos x="T2" y="T3"/>
              </a:cxn>
              <a:cxn ang="T12">
                <a:pos x="T4" y="T5"/>
              </a:cxn>
              <a:cxn ang="T13">
                <a:pos x="T6" y="T7"/>
              </a:cxn>
              <a:cxn ang="T14">
                <a:pos x="T8" y="T9"/>
              </a:cxn>
            </a:cxnLst>
            <a:rect l="T15" t="T16" r="T17" b="T18"/>
            <a:pathLst>
              <a:path w="634" h="421">
                <a:moveTo>
                  <a:pt x="0" y="2"/>
                </a:moveTo>
                <a:cubicBezTo>
                  <a:pt x="12" y="68"/>
                  <a:pt x="44" y="381"/>
                  <a:pt x="84" y="401"/>
                </a:cubicBezTo>
                <a:cubicBezTo>
                  <a:pt x="124" y="421"/>
                  <a:pt x="193" y="180"/>
                  <a:pt x="238" y="120"/>
                </a:cubicBezTo>
                <a:cubicBezTo>
                  <a:pt x="283" y="60"/>
                  <a:pt x="286" y="59"/>
                  <a:pt x="352" y="39"/>
                </a:cubicBezTo>
                <a:cubicBezTo>
                  <a:pt x="418" y="19"/>
                  <a:pt x="580" y="10"/>
                  <a:pt x="634" y="0"/>
                </a:cubicBezTo>
              </a:path>
            </a:pathLst>
          </a:custGeom>
          <a:noFill/>
          <a:ln w="38100">
            <a:solidFill>
              <a:schemeClr val="bg1"/>
            </a:solidFill>
            <a:round/>
            <a:headEnd/>
            <a:tailEnd/>
          </a:ln>
        </p:spPr>
        <p:txBody>
          <a:bodyPr wrap="none" anchor="ctr"/>
          <a:lstStyle/>
          <a:p>
            <a:endParaRPr lang="en-US">
              <a:solidFill>
                <a:schemeClr val="tx1"/>
              </a:solidFill>
            </a:endParaRPr>
          </a:p>
        </p:txBody>
      </p:sp>
      <p:sp>
        <p:nvSpPr>
          <p:cNvPr id="209112" name="Oval 216"/>
          <p:cNvSpPr>
            <a:spLocks noChangeArrowheads="1"/>
          </p:cNvSpPr>
          <p:nvPr/>
        </p:nvSpPr>
        <p:spPr bwMode="auto">
          <a:xfrm>
            <a:off x="3811588" y="3186113"/>
            <a:ext cx="131762" cy="142875"/>
          </a:xfrm>
          <a:prstGeom prst="ellipse">
            <a:avLst/>
          </a:prstGeom>
          <a:gradFill rotWithShape="1">
            <a:gsLst>
              <a:gs pos="0">
                <a:srgbClr val="99FF66"/>
              </a:gs>
              <a:gs pos="100000">
                <a:srgbClr val="47762F"/>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113" name="Oval 217"/>
          <p:cNvSpPr>
            <a:spLocks noChangeArrowheads="1"/>
          </p:cNvSpPr>
          <p:nvPr/>
        </p:nvSpPr>
        <p:spPr bwMode="auto">
          <a:xfrm>
            <a:off x="3979863" y="3182938"/>
            <a:ext cx="131762" cy="142875"/>
          </a:xfrm>
          <a:prstGeom prst="ellipse">
            <a:avLst/>
          </a:prstGeom>
          <a:gradFill rotWithShape="1">
            <a:gsLst>
              <a:gs pos="0">
                <a:srgbClr val="99FF66"/>
              </a:gs>
              <a:gs pos="100000">
                <a:srgbClr val="47762F"/>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114" name="Oval 218"/>
          <p:cNvSpPr>
            <a:spLocks noChangeArrowheads="1"/>
          </p:cNvSpPr>
          <p:nvPr/>
        </p:nvSpPr>
        <p:spPr bwMode="auto">
          <a:xfrm>
            <a:off x="4187825" y="3162300"/>
            <a:ext cx="131763" cy="142875"/>
          </a:xfrm>
          <a:prstGeom prst="ellipse">
            <a:avLst/>
          </a:prstGeom>
          <a:gradFill rotWithShape="1">
            <a:gsLst>
              <a:gs pos="0">
                <a:srgbClr val="99FF66"/>
              </a:gs>
              <a:gs pos="100000">
                <a:srgbClr val="47762F"/>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115" name="Oval 219"/>
          <p:cNvSpPr>
            <a:spLocks noChangeArrowheads="1"/>
          </p:cNvSpPr>
          <p:nvPr/>
        </p:nvSpPr>
        <p:spPr bwMode="auto">
          <a:xfrm>
            <a:off x="4508500" y="3159125"/>
            <a:ext cx="131763" cy="142875"/>
          </a:xfrm>
          <a:prstGeom prst="ellipse">
            <a:avLst/>
          </a:prstGeom>
          <a:gradFill rotWithShape="1">
            <a:gsLst>
              <a:gs pos="0">
                <a:srgbClr val="99FF66"/>
              </a:gs>
              <a:gs pos="100000">
                <a:srgbClr val="47762F"/>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116" name="Oval 220"/>
          <p:cNvSpPr>
            <a:spLocks noChangeArrowheads="1"/>
          </p:cNvSpPr>
          <p:nvPr/>
        </p:nvSpPr>
        <p:spPr bwMode="auto">
          <a:xfrm>
            <a:off x="4810125" y="3170238"/>
            <a:ext cx="131763" cy="142875"/>
          </a:xfrm>
          <a:prstGeom prst="ellipse">
            <a:avLst/>
          </a:prstGeom>
          <a:gradFill rotWithShape="1">
            <a:gsLst>
              <a:gs pos="0">
                <a:srgbClr val="99FF66"/>
              </a:gs>
              <a:gs pos="100000">
                <a:srgbClr val="47762F"/>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117" name="Oval 221"/>
          <p:cNvSpPr>
            <a:spLocks noChangeArrowheads="1"/>
          </p:cNvSpPr>
          <p:nvPr/>
        </p:nvSpPr>
        <p:spPr bwMode="auto">
          <a:xfrm>
            <a:off x="5121275" y="3176588"/>
            <a:ext cx="131763" cy="142875"/>
          </a:xfrm>
          <a:prstGeom prst="ellipse">
            <a:avLst/>
          </a:prstGeom>
          <a:gradFill rotWithShape="1">
            <a:gsLst>
              <a:gs pos="0">
                <a:srgbClr val="99FF66"/>
              </a:gs>
              <a:gs pos="100000">
                <a:srgbClr val="47762F"/>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118" name="Oval 222"/>
          <p:cNvSpPr>
            <a:spLocks noChangeArrowheads="1"/>
          </p:cNvSpPr>
          <p:nvPr/>
        </p:nvSpPr>
        <p:spPr bwMode="auto">
          <a:xfrm>
            <a:off x="5318125" y="3182938"/>
            <a:ext cx="131763" cy="142875"/>
          </a:xfrm>
          <a:prstGeom prst="ellipse">
            <a:avLst/>
          </a:prstGeom>
          <a:gradFill rotWithShape="1">
            <a:gsLst>
              <a:gs pos="0">
                <a:srgbClr val="99FF66"/>
              </a:gs>
              <a:gs pos="100000">
                <a:srgbClr val="47762F"/>
              </a:gs>
            </a:gsLst>
            <a:lin ang="18900000" scaled="1"/>
          </a:gradFill>
          <a:ln w="12700" algn="ctr">
            <a:solidFill>
              <a:srgbClr val="0000FF"/>
            </a:solidFill>
            <a:round/>
            <a:headEnd/>
            <a:tailEnd/>
          </a:ln>
        </p:spPr>
        <p:txBody>
          <a:bodyPr wrap="none" lIns="46800" tIns="36000" anchor="ctr"/>
          <a:lstStyle/>
          <a:p>
            <a:r>
              <a:rPr lang="en-US">
                <a:solidFill>
                  <a:schemeClr val="bg1"/>
                </a:solidFill>
              </a:rPr>
              <a:t>-</a:t>
            </a:r>
          </a:p>
        </p:txBody>
      </p:sp>
      <p:sp>
        <p:nvSpPr>
          <p:cNvPr id="209119" name="AutoShape 223"/>
          <p:cNvSpPr>
            <a:spLocks noChangeArrowheads="1"/>
          </p:cNvSpPr>
          <p:nvPr/>
        </p:nvSpPr>
        <p:spPr bwMode="auto">
          <a:xfrm rot="5400000">
            <a:off x="4502944" y="2690019"/>
            <a:ext cx="166688"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3D4A8">
                  <a:alpha val="46001"/>
                </a:srgbClr>
              </a:gs>
              <a:gs pos="25000">
                <a:srgbClr val="21D6E0">
                  <a:alpha val="55001"/>
                </a:srgbClr>
              </a:gs>
              <a:gs pos="75000">
                <a:srgbClr val="0087E6">
                  <a:alpha val="73001"/>
                </a:srgbClr>
              </a:gs>
              <a:gs pos="100000">
                <a:srgbClr val="005CBF">
                  <a:alpha val="82001"/>
                </a:srgbClr>
              </a:gs>
            </a:gsLst>
            <a:lin ang="5400000" scaled="1"/>
          </a:gradFill>
          <a:ln w="3175" algn="ctr">
            <a:solidFill>
              <a:schemeClr val="bg1"/>
            </a:solidFill>
            <a:miter lim="800000"/>
            <a:headEnd/>
            <a:tailEnd/>
          </a:ln>
          <a:effectLst/>
        </p:spPr>
        <p:txBody>
          <a:bodyPr wrap="none" lIns="46800" tIns="36000" anchor="ctr"/>
          <a:lstStyle/>
          <a:p>
            <a:pPr>
              <a:defRPr/>
            </a:pPr>
            <a:endParaRPr lang="en-US">
              <a:latin typeface="Arial" pitchFamily="34" charset="0"/>
            </a:endParaRPr>
          </a:p>
        </p:txBody>
      </p:sp>
      <p:sp>
        <p:nvSpPr>
          <p:cNvPr id="209120" name="AutoShape 224"/>
          <p:cNvSpPr>
            <a:spLocks noChangeArrowheads="1"/>
          </p:cNvSpPr>
          <p:nvPr/>
        </p:nvSpPr>
        <p:spPr bwMode="auto">
          <a:xfrm rot="5400000">
            <a:off x="4509294" y="2067719"/>
            <a:ext cx="166688"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3D4A8">
                  <a:alpha val="46001"/>
                </a:srgbClr>
              </a:gs>
              <a:gs pos="25000">
                <a:srgbClr val="21D6E0">
                  <a:alpha val="55001"/>
                </a:srgbClr>
              </a:gs>
              <a:gs pos="75000">
                <a:srgbClr val="0087E6">
                  <a:alpha val="73001"/>
                </a:srgbClr>
              </a:gs>
              <a:gs pos="100000">
                <a:srgbClr val="005CBF">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209121" name="AutoShape 225"/>
          <p:cNvSpPr>
            <a:spLocks noChangeArrowheads="1"/>
          </p:cNvSpPr>
          <p:nvPr/>
        </p:nvSpPr>
        <p:spPr bwMode="auto">
          <a:xfrm rot="10800000">
            <a:off x="4813300" y="911225"/>
            <a:ext cx="166688"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3D4A8">
                  <a:alpha val="46001"/>
                </a:srgbClr>
              </a:gs>
              <a:gs pos="25000">
                <a:srgbClr val="21D6E0">
                  <a:alpha val="55001"/>
                </a:srgbClr>
              </a:gs>
              <a:gs pos="75000">
                <a:srgbClr val="0087E6">
                  <a:alpha val="73001"/>
                </a:srgbClr>
              </a:gs>
              <a:gs pos="100000">
                <a:srgbClr val="005CBF">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209122" name="AutoShape 226"/>
          <p:cNvSpPr>
            <a:spLocks noChangeArrowheads="1"/>
          </p:cNvSpPr>
          <p:nvPr/>
        </p:nvSpPr>
        <p:spPr bwMode="auto">
          <a:xfrm rot="5400000">
            <a:off x="4504531" y="1281907"/>
            <a:ext cx="166687"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3D4A8">
                  <a:alpha val="46001"/>
                </a:srgbClr>
              </a:gs>
              <a:gs pos="25000">
                <a:srgbClr val="21D6E0">
                  <a:alpha val="55001"/>
                </a:srgbClr>
              </a:gs>
              <a:gs pos="75000">
                <a:srgbClr val="0087E6">
                  <a:alpha val="73001"/>
                </a:srgbClr>
              </a:gs>
              <a:gs pos="100000">
                <a:srgbClr val="005CBF">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209123" name="AutoShape 227"/>
          <p:cNvSpPr>
            <a:spLocks noChangeArrowheads="1"/>
          </p:cNvSpPr>
          <p:nvPr/>
        </p:nvSpPr>
        <p:spPr bwMode="auto">
          <a:xfrm rot="10800000">
            <a:off x="5389563" y="911225"/>
            <a:ext cx="166687"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3D4A8">
                  <a:alpha val="46001"/>
                </a:srgbClr>
              </a:gs>
              <a:gs pos="25000">
                <a:srgbClr val="21D6E0">
                  <a:alpha val="55001"/>
                </a:srgbClr>
              </a:gs>
              <a:gs pos="75000">
                <a:srgbClr val="0087E6">
                  <a:alpha val="73001"/>
                </a:srgbClr>
              </a:gs>
              <a:gs pos="100000">
                <a:srgbClr val="005CBF">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209124" name="AutoShape 228"/>
          <p:cNvSpPr>
            <a:spLocks noChangeArrowheads="1"/>
          </p:cNvSpPr>
          <p:nvPr/>
        </p:nvSpPr>
        <p:spPr bwMode="auto">
          <a:xfrm rot="16200000">
            <a:off x="5766594" y="1096169"/>
            <a:ext cx="166688"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3D4A8">
                  <a:alpha val="46001"/>
                </a:srgbClr>
              </a:gs>
              <a:gs pos="25000">
                <a:srgbClr val="21D6E0">
                  <a:alpha val="55001"/>
                </a:srgbClr>
              </a:gs>
              <a:gs pos="75000">
                <a:srgbClr val="0087E6">
                  <a:alpha val="73001"/>
                </a:srgbClr>
              </a:gs>
              <a:gs pos="100000">
                <a:srgbClr val="005CBF">
                  <a:alpha val="82001"/>
                </a:srgbClr>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209125" name="AutoShape 229"/>
          <p:cNvSpPr>
            <a:spLocks noChangeArrowheads="1"/>
          </p:cNvSpPr>
          <p:nvPr/>
        </p:nvSpPr>
        <p:spPr bwMode="auto">
          <a:xfrm rot="16200000">
            <a:off x="5766594" y="2382044"/>
            <a:ext cx="166688" cy="209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3D4A8">
                  <a:alpha val="46001"/>
                </a:srgbClr>
              </a:gs>
              <a:gs pos="25000">
                <a:srgbClr val="21D6E0">
                  <a:alpha val="59501"/>
                </a:srgbClr>
              </a:gs>
              <a:gs pos="75000">
                <a:srgbClr val="0087E6">
                  <a:alpha val="86500"/>
                </a:srgbClr>
              </a:gs>
              <a:gs pos="100000">
                <a:srgbClr val="005CBF"/>
              </a:gs>
            </a:gsLst>
            <a:lin ang="5400000" scaled="1"/>
          </a:gradFill>
          <a:ln w="3175" algn="ctr">
            <a:solidFill>
              <a:schemeClr val="bg1"/>
            </a:solidFill>
            <a:miter lim="800000"/>
            <a:headEnd/>
            <a:tailEnd/>
          </a:ln>
          <a:effectLst/>
        </p:spPr>
        <p:txBody>
          <a:bodyPr wrap="none" anchor="ctr"/>
          <a:lstStyle/>
          <a:p>
            <a:pPr>
              <a:defRPr/>
            </a:pPr>
            <a:endParaRPr lang="en-US">
              <a:latin typeface="Arial" pitchFamily="34" charset="0"/>
            </a:endParaRPr>
          </a:p>
        </p:txBody>
      </p:sp>
      <p:sp>
        <p:nvSpPr>
          <p:cNvPr id="4" name="灯片编号占位符 3">
            <a:extLst>
              <a:ext uri="{FF2B5EF4-FFF2-40B4-BE49-F238E27FC236}">
                <a16:creationId xmlns:a16="http://schemas.microsoft.com/office/drawing/2014/main" id="{E34282AA-1116-44FE-9387-8BCF262DE771}"/>
              </a:ext>
            </a:extLst>
          </p:cNvPr>
          <p:cNvSpPr>
            <a:spLocks noGrp="1"/>
          </p:cNvSpPr>
          <p:nvPr>
            <p:ph type="sldNum" sz="quarter" idx="12"/>
          </p:nvPr>
        </p:nvSpPr>
        <p:spPr/>
        <p:txBody>
          <a:bodyPr/>
          <a:lstStyle/>
          <a:p>
            <a:fld id="{92147B28-9311-4EAD-BE76-E0CB3C9F2346}" type="slidenum">
              <a:rPr lang="zh-CN" altLang="en-US" smtClean="0"/>
              <a:pPr/>
              <a:t>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1.11111E-6 3.3526E-6 L 0.67327 3.3526E-6 " pathEditMode="relative" rAng="0" ptsTypes="AA">
                                      <p:cBhvr>
                                        <p:cTn id="6" dur="7250" fill="hold"/>
                                        <p:tgtEl>
                                          <p:spTgt spid="2"/>
                                        </p:tgtEl>
                                        <p:attrNameLst>
                                          <p:attrName>ppt_x</p:attrName>
                                          <p:attrName>ppt_y</p:attrName>
                                        </p:attrNameLst>
                                      </p:cBhvr>
                                      <p:rCtr x="337" y="0"/>
                                    </p:animMotion>
                                  </p:childTnLst>
                                </p:cTn>
                              </p:par>
                              <p:par>
                                <p:cTn id="7" presetID="64" presetClass="path" presetSubtype="0" fill="hold" grpId="0" nodeType="withEffect">
                                  <p:stCondLst>
                                    <p:cond delay="400"/>
                                  </p:stCondLst>
                                  <p:childTnLst>
                                    <p:animMotion origin="layout" path="M 5E-6 3.7037E-7 L 0.00105 -0.04097 " pathEditMode="relative" rAng="0" ptsTypes="AA">
                                      <p:cBhvr>
                                        <p:cTn id="8" dur="2000" fill="hold"/>
                                        <p:tgtEl>
                                          <p:spTgt spid="208920"/>
                                        </p:tgtEl>
                                        <p:attrNameLst>
                                          <p:attrName>ppt_x</p:attrName>
                                          <p:attrName>ppt_y</p:attrName>
                                        </p:attrNameLst>
                                      </p:cBhvr>
                                      <p:rCtr x="1" y="-21"/>
                                    </p:animMotion>
                                  </p:childTnLst>
                                </p:cTn>
                              </p:par>
                              <p:par>
                                <p:cTn id="9" presetID="42" presetClass="path" presetSubtype="0" accel="50000" decel="50000" fill="hold" grpId="0" nodeType="withEffect">
                                  <p:stCondLst>
                                    <p:cond delay="600"/>
                                  </p:stCondLst>
                                  <p:childTnLst>
                                    <p:animMotion origin="layout" path="M 4.16667E-6 4.44444E-6 L 4.16667E-6 0.03333 " pathEditMode="relative" rAng="0" ptsTypes="AA">
                                      <p:cBhvr>
                                        <p:cTn id="10" dur="2000" fill="hold"/>
                                        <p:tgtEl>
                                          <p:spTgt spid="208915"/>
                                        </p:tgtEl>
                                        <p:attrNameLst>
                                          <p:attrName>ppt_x</p:attrName>
                                          <p:attrName>ppt_y</p:attrName>
                                        </p:attrNameLst>
                                      </p:cBhvr>
                                      <p:rCtr x="0" y="17"/>
                                    </p:animMotion>
                                  </p:childTnLst>
                                </p:cTn>
                              </p:par>
                              <p:par>
                                <p:cTn id="11" presetID="42" presetClass="path" presetSubtype="0" accel="50000" decel="50000" fill="hold" grpId="0" nodeType="withEffect">
                                  <p:stCondLst>
                                    <p:cond delay="800"/>
                                  </p:stCondLst>
                                  <p:childTnLst>
                                    <p:animMotion origin="layout" path="M -2.5E-6 1.85185E-6 L -0.00052 0.01528 " pathEditMode="relative" rAng="0" ptsTypes="AA">
                                      <p:cBhvr>
                                        <p:cTn id="12" dur="2000" fill="hold"/>
                                        <p:tgtEl>
                                          <p:spTgt spid="209014"/>
                                        </p:tgtEl>
                                        <p:attrNameLst>
                                          <p:attrName>ppt_x</p:attrName>
                                          <p:attrName>ppt_y</p:attrName>
                                        </p:attrNameLst>
                                      </p:cBhvr>
                                      <p:rCtr x="0" y="8"/>
                                    </p:animMotion>
                                  </p:childTnLst>
                                </p:cTn>
                              </p:par>
                              <p:par>
                                <p:cTn id="13" presetID="64" presetClass="path" presetSubtype="0" fill="hold" grpId="0" nodeType="withEffect">
                                  <p:stCondLst>
                                    <p:cond delay="1000"/>
                                  </p:stCondLst>
                                  <p:childTnLst>
                                    <p:animMotion origin="layout" path="M -3.61111E-6 4.07407E-6 L -3.61111E-6 -0.02431 " pathEditMode="relative" rAng="0" ptsTypes="AA">
                                      <p:cBhvr>
                                        <p:cTn id="14" dur="2000" fill="hold"/>
                                        <p:tgtEl>
                                          <p:spTgt spid="209013"/>
                                        </p:tgtEl>
                                        <p:attrNameLst>
                                          <p:attrName>ppt_x</p:attrName>
                                          <p:attrName>ppt_y</p:attrName>
                                        </p:attrNameLst>
                                      </p:cBhvr>
                                      <p:rCtr x="0" y="-12"/>
                                    </p:animMotion>
                                  </p:childTnLst>
                                </p:cTn>
                              </p:par>
                              <p:par>
                                <p:cTn id="15" presetID="42" presetClass="path" presetSubtype="0" accel="50000" decel="50000" fill="hold" grpId="0" nodeType="withEffect">
                                  <p:stCondLst>
                                    <p:cond delay="1000"/>
                                  </p:stCondLst>
                                  <p:childTnLst>
                                    <p:animMotion origin="layout" path="M -3.61111E-6 -1.11022E-16 L -3.61111E-6 0.04444 " pathEditMode="relative" rAng="0" ptsTypes="AA">
                                      <p:cBhvr>
                                        <p:cTn id="16" dur="2000" fill="hold"/>
                                        <p:tgtEl>
                                          <p:spTgt spid="209028"/>
                                        </p:tgtEl>
                                        <p:attrNameLst>
                                          <p:attrName>ppt_x</p:attrName>
                                          <p:attrName>ppt_y</p:attrName>
                                        </p:attrNameLst>
                                      </p:cBhvr>
                                      <p:rCtr x="0" y="22"/>
                                    </p:animMotion>
                                  </p:childTnLst>
                                </p:cTn>
                              </p:par>
                              <p:par>
                                <p:cTn id="17" presetID="64" presetClass="path" presetSubtype="0" fill="hold" grpId="0" nodeType="withEffect">
                                  <p:stCondLst>
                                    <p:cond delay="1200"/>
                                  </p:stCondLst>
                                  <p:childTnLst>
                                    <p:animMotion origin="layout" path="M -2.22222E-6 -4.81481E-6 L -2.22222E-6 -0.01412 " pathEditMode="relative" rAng="0" ptsTypes="AA">
                                      <p:cBhvr>
                                        <p:cTn id="18" dur="2000" fill="hold"/>
                                        <p:tgtEl>
                                          <p:spTgt spid="209015"/>
                                        </p:tgtEl>
                                        <p:attrNameLst>
                                          <p:attrName>ppt_x</p:attrName>
                                          <p:attrName>ppt_y</p:attrName>
                                        </p:attrNameLst>
                                      </p:cBhvr>
                                      <p:rCtr x="0" y="-7"/>
                                    </p:animMotion>
                                  </p:childTnLst>
                                </p:cTn>
                              </p:par>
                              <p:par>
                                <p:cTn id="19" presetID="64" presetClass="path" presetSubtype="0" fill="hold" grpId="0" nodeType="withEffect">
                                  <p:stCondLst>
                                    <p:cond delay="1400"/>
                                  </p:stCondLst>
                                  <p:childTnLst>
                                    <p:animMotion origin="layout" path="M 5E-6 3.7037E-7 L 0.00105 -0.04097 " pathEditMode="relative" rAng="0" ptsTypes="AA">
                                      <p:cBhvr>
                                        <p:cTn id="20" dur="2000" fill="hold"/>
                                        <p:tgtEl>
                                          <p:spTgt spid="209016"/>
                                        </p:tgtEl>
                                        <p:attrNameLst>
                                          <p:attrName>ppt_x</p:attrName>
                                          <p:attrName>ppt_y</p:attrName>
                                        </p:attrNameLst>
                                      </p:cBhvr>
                                      <p:rCtr x="1" y="-21"/>
                                    </p:animMotion>
                                  </p:childTnLst>
                                </p:cTn>
                              </p:par>
                              <p:par>
                                <p:cTn id="21" presetID="42" presetClass="path" presetSubtype="0" accel="50000" decel="50000" fill="hold" grpId="0" nodeType="withEffect">
                                  <p:stCondLst>
                                    <p:cond delay="1400"/>
                                  </p:stCondLst>
                                  <p:childTnLst>
                                    <p:animMotion origin="layout" path="M 4.16667E-6 4.44444E-6 L 4.16667E-6 0.03333 " pathEditMode="relative" rAng="0" ptsTypes="AA">
                                      <p:cBhvr>
                                        <p:cTn id="22" dur="2000" fill="hold"/>
                                        <p:tgtEl>
                                          <p:spTgt spid="209018"/>
                                        </p:tgtEl>
                                        <p:attrNameLst>
                                          <p:attrName>ppt_x</p:attrName>
                                          <p:attrName>ppt_y</p:attrName>
                                        </p:attrNameLst>
                                      </p:cBhvr>
                                      <p:rCtr x="0" y="17"/>
                                    </p:animMotion>
                                  </p:childTnLst>
                                </p:cTn>
                              </p:par>
                              <p:par>
                                <p:cTn id="23" presetID="64" presetClass="path" presetSubtype="0" fill="hold" grpId="0" nodeType="withEffect">
                                  <p:stCondLst>
                                    <p:cond delay="1600"/>
                                  </p:stCondLst>
                                  <p:childTnLst>
                                    <p:animMotion origin="layout" path="M -3.61111E-6 4.07407E-6 L -3.61111E-6 -0.02431 " pathEditMode="relative" rAng="0" ptsTypes="AA">
                                      <p:cBhvr>
                                        <p:cTn id="24" dur="2000" fill="hold"/>
                                        <p:tgtEl>
                                          <p:spTgt spid="209017"/>
                                        </p:tgtEl>
                                        <p:attrNameLst>
                                          <p:attrName>ppt_x</p:attrName>
                                          <p:attrName>ppt_y</p:attrName>
                                        </p:attrNameLst>
                                      </p:cBhvr>
                                      <p:rCtr x="0" y="-12"/>
                                    </p:animMotion>
                                  </p:childTnLst>
                                </p:cTn>
                              </p:par>
                              <p:par>
                                <p:cTn id="25" presetID="42" presetClass="path" presetSubtype="0" accel="50000" decel="50000" fill="hold" grpId="0" nodeType="withEffect">
                                  <p:stCondLst>
                                    <p:cond delay="1800"/>
                                  </p:stCondLst>
                                  <p:childTnLst>
                                    <p:animMotion origin="layout" path="M 4.16667E-6 4.44444E-6 L 4.16667E-6 0.03333 " pathEditMode="relative" rAng="0" ptsTypes="AA">
                                      <p:cBhvr>
                                        <p:cTn id="26" dur="2000" fill="hold"/>
                                        <p:tgtEl>
                                          <p:spTgt spid="209019"/>
                                        </p:tgtEl>
                                        <p:attrNameLst>
                                          <p:attrName>ppt_x</p:attrName>
                                          <p:attrName>ppt_y</p:attrName>
                                        </p:attrNameLst>
                                      </p:cBhvr>
                                      <p:rCtr x="0" y="17"/>
                                    </p:animMotion>
                                  </p:childTnLst>
                                </p:cTn>
                              </p:par>
                              <p:par>
                                <p:cTn id="27" presetID="64" presetClass="path" presetSubtype="0" fill="hold" grpId="0" nodeType="withEffect">
                                  <p:stCondLst>
                                    <p:cond delay="2000"/>
                                  </p:stCondLst>
                                  <p:childTnLst>
                                    <p:animMotion origin="layout" path="M -1.38889E-6 3.7037E-7 L -1.38889E-6 -0.03218 " pathEditMode="relative" rAng="0" ptsTypes="AA">
                                      <p:cBhvr>
                                        <p:cTn id="28" dur="2000" fill="hold"/>
                                        <p:tgtEl>
                                          <p:spTgt spid="209020"/>
                                        </p:tgtEl>
                                        <p:attrNameLst>
                                          <p:attrName>ppt_x</p:attrName>
                                          <p:attrName>ppt_y</p:attrName>
                                        </p:attrNameLst>
                                      </p:cBhvr>
                                      <p:rCtr x="0" y="-16"/>
                                    </p:animMotion>
                                  </p:childTnLst>
                                </p:cTn>
                              </p:par>
                              <p:par>
                                <p:cTn id="29" presetID="64" presetClass="path" presetSubtype="0" fill="hold" grpId="0" nodeType="withEffect">
                                  <p:stCondLst>
                                    <p:cond delay="2200"/>
                                  </p:stCondLst>
                                  <p:childTnLst>
                                    <p:animMotion origin="layout" path="M -2.22222E-6 -4.81481E-6 L -2.22222E-6 -0.01412 " pathEditMode="relative" rAng="0" ptsTypes="AA">
                                      <p:cBhvr>
                                        <p:cTn id="30" dur="2000" fill="hold"/>
                                        <p:tgtEl>
                                          <p:spTgt spid="209022"/>
                                        </p:tgtEl>
                                        <p:attrNameLst>
                                          <p:attrName>ppt_x</p:attrName>
                                          <p:attrName>ppt_y</p:attrName>
                                        </p:attrNameLst>
                                      </p:cBhvr>
                                      <p:rCtr x="0" y="-7"/>
                                    </p:animMotion>
                                  </p:childTnLst>
                                </p:cTn>
                              </p:par>
                              <p:par>
                                <p:cTn id="31" presetID="42" presetClass="path" presetSubtype="0" accel="50000" decel="50000" fill="hold" grpId="0" nodeType="withEffect">
                                  <p:stCondLst>
                                    <p:cond delay="2400"/>
                                  </p:stCondLst>
                                  <p:childTnLst>
                                    <p:animMotion origin="layout" path="M 5E-6 -2.59259E-6 L 5E-6 0.0257 " pathEditMode="relative" rAng="0" ptsTypes="AA">
                                      <p:cBhvr>
                                        <p:cTn id="32" dur="2000" fill="hold"/>
                                        <p:tgtEl>
                                          <p:spTgt spid="209021"/>
                                        </p:tgtEl>
                                        <p:attrNameLst>
                                          <p:attrName>ppt_x</p:attrName>
                                          <p:attrName>ppt_y</p:attrName>
                                        </p:attrNameLst>
                                      </p:cBhvr>
                                      <p:rCtr x="0" y="13"/>
                                    </p:animMotion>
                                  </p:childTnLst>
                                </p:cTn>
                              </p:par>
                              <p:par>
                                <p:cTn id="33" presetID="64" presetClass="path" presetSubtype="0" fill="hold" grpId="0" nodeType="withEffect">
                                  <p:stCondLst>
                                    <p:cond delay="2600"/>
                                  </p:stCondLst>
                                  <p:childTnLst>
                                    <p:animMotion origin="layout" path="M 5E-6 3.7037E-7 L 0.00105 -0.04097 " pathEditMode="relative" rAng="0" ptsTypes="AA">
                                      <p:cBhvr>
                                        <p:cTn id="34" dur="2000" fill="hold"/>
                                        <p:tgtEl>
                                          <p:spTgt spid="209023"/>
                                        </p:tgtEl>
                                        <p:attrNameLst>
                                          <p:attrName>ppt_x</p:attrName>
                                          <p:attrName>ppt_y</p:attrName>
                                        </p:attrNameLst>
                                      </p:cBhvr>
                                      <p:rCtr x="1" y="-21"/>
                                    </p:animMotion>
                                  </p:childTnLst>
                                </p:cTn>
                              </p:par>
                              <p:par>
                                <p:cTn id="35" presetID="42" presetClass="path" presetSubtype="0" accel="50000" decel="50000" fill="hold" grpId="0" nodeType="withEffect">
                                  <p:stCondLst>
                                    <p:cond delay="2800"/>
                                  </p:stCondLst>
                                  <p:childTnLst>
                                    <p:animMotion origin="layout" path="M -1.11111E-6 1.85185E-6 L -1.11111E-6 0.04444 " pathEditMode="relative" rAng="0" ptsTypes="AA">
                                      <p:cBhvr>
                                        <p:cTn id="36" dur="2000" fill="hold"/>
                                        <p:tgtEl>
                                          <p:spTgt spid="209024"/>
                                        </p:tgtEl>
                                        <p:attrNameLst>
                                          <p:attrName>ppt_x</p:attrName>
                                          <p:attrName>ppt_y</p:attrName>
                                        </p:attrNameLst>
                                      </p:cBhvr>
                                      <p:rCtr x="0" y="22"/>
                                    </p:animMotion>
                                  </p:childTnLst>
                                </p:cTn>
                              </p:par>
                              <p:par>
                                <p:cTn id="37" presetID="42" presetClass="path" presetSubtype="0" accel="50000" decel="50000" fill="hold" grpId="0" nodeType="withEffect">
                                  <p:stCondLst>
                                    <p:cond delay="3000"/>
                                  </p:stCondLst>
                                  <p:childTnLst>
                                    <p:animMotion origin="layout" path="M -2.5E-6 1.85185E-6 L -0.00052 0.01528 " pathEditMode="relative" rAng="0" ptsTypes="AA">
                                      <p:cBhvr>
                                        <p:cTn id="38" dur="2000" fill="hold"/>
                                        <p:tgtEl>
                                          <p:spTgt spid="209025"/>
                                        </p:tgtEl>
                                        <p:attrNameLst>
                                          <p:attrName>ppt_x</p:attrName>
                                          <p:attrName>ppt_y</p:attrName>
                                        </p:attrNameLst>
                                      </p:cBhvr>
                                      <p:rCtr x="0" y="8"/>
                                    </p:animMotion>
                                  </p:childTnLst>
                                </p:cTn>
                              </p:par>
                              <p:par>
                                <p:cTn id="39" presetID="64" presetClass="path" presetSubtype="0" fill="hold" grpId="0" nodeType="withEffect">
                                  <p:stCondLst>
                                    <p:cond delay="3200"/>
                                  </p:stCondLst>
                                  <p:childTnLst>
                                    <p:animMotion origin="layout" path="M -1.38889E-6 3.7037E-7 L -1.38889E-6 -0.03218 " pathEditMode="relative" rAng="0" ptsTypes="AA">
                                      <p:cBhvr>
                                        <p:cTn id="40" dur="2000" fill="hold"/>
                                        <p:tgtEl>
                                          <p:spTgt spid="209026"/>
                                        </p:tgtEl>
                                        <p:attrNameLst>
                                          <p:attrName>ppt_x</p:attrName>
                                          <p:attrName>ppt_y</p:attrName>
                                        </p:attrNameLst>
                                      </p:cBhvr>
                                      <p:rCtr x="0" y="-16"/>
                                    </p:animMotion>
                                  </p:childTnLst>
                                </p:cTn>
                              </p:par>
                              <p:par>
                                <p:cTn id="41" presetID="42" presetClass="path" presetSubtype="0" accel="50000" decel="50000" fill="hold" grpId="0" nodeType="withEffect">
                                  <p:stCondLst>
                                    <p:cond delay="3400"/>
                                  </p:stCondLst>
                                  <p:childTnLst>
                                    <p:animMotion origin="layout" path="M -2.77778E-6 2.22222E-6 L -2.77778E-6 0.03935 " pathEditMode="relative" rAng="0" ptsTypes="AA">
                                      <p:cBhvr>
                                        <p:cTn id="42" dur="2000" fill="hold"/>
                                        <p:tgtEl>
                                          <p:spTgt spid="209027"/>
                                        </p:tgtEl>
                                        <p:attrNameLst>
                                          <p:attrName>ppt_x</p:attrName>
                                          <p:attrName>ppt_y</p:attrName>
                                        </p:attrNameLst>
                                      </p:cBhvr>
                                      <p:rCtr x="0" y="20"/>
                                    </p:animMotion>
                                  </p:childTnLst>
                                </p:cTn>
                              </p:par>
                              <p:par>
                                <p:cTn id="43" presetID="64" presetClass="path" presetSubtype="0" fill="hold" grpId="0" nodeType="withEffect">
                                  <p:stCondLst>
                                    <p:cond delay="3500"/>
                                  </p:stCondLst>
                                  <p:childTnLst>
                                    <p:animMotion origin="layout" path="M -2.22222E-6 -4.81481E-6 L -2.22222E-6 -0.01412 " pathEditMode="relative" rAng="0" ptsTypes="AA">
                                      <p:cBhvr>
                                        <p:cTn id="44" dur="2000" fill="hold"/>
                                        <p:tgtEl>
                                          <p:spTgt spid="209029"/>
                                        </p:tgtEl>
                                        <p:attrNameLst>
                                          <p:attrName>ppt_x</p:attrName>
                                          <p:attrName>ppt_y</p:attrName>
                                        </p:attrNameLst>
                                      </p:cBhvr>
                                      <p:rCtr x="0" y="-7"/>
                                    </p:animMotion>
                                  </p:childTnLst>
                                </p:cTn>
                              </p:par>
                              <p:par>
                                <p:cTn id="45" presetID="64" presetClass="path" presetSubtype="0" fill="hold" grpId="0" nodeType="withEffect">
                                  <p:stCondLst>
                                    <p:cond delay="3800"/>
                                  </p:stCondLst>
                                  <p:childTnLst>
                                    <p:animMotion origin="layout" path="M 5E-6 3.7037E-7 L 0.00105 -0.04097 " pathEditMode="relative" rAng="0" ptsTypes="AA">
                                      <p:cBhvr>
                                        <p:cTn id="46" dur="2000" fill="hold"/>
                                        <p:tgtEl>
                                          <p:spTgt spid="209030"/>
                                        </p:tgtEl>
                                        <p:attrNameLst>
                                          <p:attrName>ppt_x</p:attrName>
                                          <p:attrName>ppt_y</p:attrName>
                                        </p:attrNameLst>
                                      </p:cBhvr>
                                      <p:rCtr x="1" y="-21"/>
                                    </p:animMotion>
                                  </p:childTnLst>
                                </p:cTn>
                              </p:par>
                              <p:par>
                                <p:cTn id="47" presetID="42" presetClass="path" presetSubtype="0" accel="50000" decel="50000" fill="hold" grpId="0" nodeType="withEffect">
                                  <p:stCondLst>
                                    <p:cond delay="4000"/>
                                  </p:stCondLst>
                                  <p:childTnLst>
                                    <p:animMotion origin="layout" path="M 5E-6 -2.59259E-6 L 5E-6 0.0257 " pathEditMode="relative" rAng="0" ptsTypes="AA">
                                      <p:cBhvr>
                                        <p:cTn id="48" dur="2000" fill="hold"/>
                                        <p:tgtEl>
                                          <p:spTgt spid="209031"/>
                                        </p:tgtEl>
                                        <p:attrNameLst>
                                          <p:attrName>ppt_x</p:attrName>
                                          <p:attrName>ppt_y</p:attrName>
                                        </p:attrNameLst>
                                      </p:cBhvr>
                                      <p:rCtr x="0" y="13"/>
                                    </p:animMotion>
                                  </p:childTnLst>
                                </p:cTn>
                              </p:par>
                              <p:par>
                                <p:cTn id="49" presetID="64" presetClass="path" presetSubtype="0" fill="hold" grpId="0" nodeType="withEffect">
                                  <p:stCondLst>
                                    <p:cond delay="4200"/>
                                  </p:stCondLst>
                                  <p:childTnLst>
                                    <p:animMotion origin="layout" path="M -3.61111E-6 4.07407E-6 L -3.61111E-6 -0.02431 " pathEditMode="relative" rAng="0" ptsTypes="AA">
                                      <p:cBhvr>
                                        <p:cTn id="50" dur="2000" fill="hold"/>
                                        <p:tgtEl>
                                          <p:spTgt spid="209032"/>
                                        </p:tgtEl>
                                        <p:attrNameLst>
                                          <p:attrName>ppt_x</p:attrName>
                                          <p:attrName>ppt_y</p:attrName>
                                        </p:attrNameLst>
                                      </p:cBhvr>
                                      <p:rCtr x="0" y="-12"/>
                                    </p:animMotion>
                                  </p:childTnLst>
                                </p:cTn>
                              </p:par>
                              <p:par>
                                <p:cTn id="51" presetID="42" presetClass="path" presetSubtype="0" accel="50000" decel="50000" fill="hold" grpId="0" nodeType="withEffect">
                                  <p:stCondLst>
                                    <p:cond delay="4400"/>
                                  </p:stCondLst>
                                  <p:childTnLst>
                                    <p:animMotion origin="layout" path="M -1.11111E-6 1.85185E-6 L -1.11111E-6 0.04444 " pathEditMode="relative" rAng="0" ptsTypes="AA">
                                      <p:cBhvr>
                                        <p:cTn id="52" dur="2000" fill="hold"/>
                                        <p:tgtEl>
                                          <p:spTgt spid="209034"/>
                                        </p:tgtEl>
                                        <p:attrNameLst>
                                          <p:attrName>ppt_x</p:attrName>
                                          <p:attrName>ppt_y</p:attrName>
                                        </p:attrNameLst>
                                      </p:cBhvr>
                                      <p:rCtr x="0" y="22"/>
                                    </p:animMotion>
                                  </p:childTnLst>
                                </p:cTn>
                              </p:par>
                              <p:par>
                                <p:cTn id="53" presetID="42" presetClass="path" presetSubtype="0" accel="50000" decel="50000" fill="hold" grpId="0" nodeType="withEffect">
                                  <p:stCondLst>
                                    <p:cond delay="4600"/>
                                  </p:stCondLst>
                                  <p:childTnLst>
                                    <p:animMotion origin="layout" path="M -2.5E-6 1.85185E-6 L -0.00052 0.01528 " pathEditMode="relative" rAng="0" ptsTypes="AA">
                                      <p:cBhvr>
                                        <p:cTn id="54" dur="2000" fill="hold"/>
                                        <p:tgtEl>
                                          <p:spTgt spid="209033"/>
                                        </p:tgtEl>
                                        <p:attrNameLst>
                                          <p:attrName>ppt_x</p:attrName>
                                          <p:attrName>ppt_y</p:attrName>
                                        </p:attrNameLst>
                                      </p:cBhvr>
                                      <p:rCtr x="0" y="8"/>
                                    </p:animMotion>
                                  </p:childTnLst>
                                </p:cTn>
                              </p:par>
                              <p:par>
                                <p:cTn id="55" presetID="42" presetClass="path" presetSubtype="0" accel="50000" decel="50000" fill="hold" grpId="0" nodeType="withEffect">
                                  <p:stCondLst>
                                    <p:cond delay="5000"/>
                                  </p:stCondLst>
                                  <p:childTnLst>
                                    <p:animMotion origin="layout" path="M -2.5E-6 1.85185E-6 L -0.00052 0.01528 " pathEditMode="relative" rAng="0" ptsTypes="AA">
                                      <p:cBhvr>
                                        <p:cTn id="56" dur="2000" fill="hold"/>
                                        <p:tgtEl>
                                          <p:spTgt spid="209044"/>
                                        </p:tgtEl>
                                        <p:attrNameLst>
                                          <p:attrName>ppt_x</p:attrName>
                                          <p:attrName>ppt_y</p:attrName>
                                        </p:attrNameLst>
                                      </p:cBhvr>
                                      <p:rCtr x="0" y="8"/>
                                    </p:animMotion>
                                  </p:childTnLst>
                                </p:cTn>
                              </p:par>
                              <p:par>
                                <p:cTn id="57" presetID="22" presetClass="entr" presetSubtype="8" fill="hold" grpId="0" nodeType="withEffect">
                                  <p:stCondLst>
                                    <p:cond delay="5000"/>
                                  </p:stCondLst>
                                  <p:childTnLst>
                                    <p:set>
                                      <p:cBhvr>
                                        <p:cTn id="58" dur="1" fill="hold">
                                          <p:stCondLst>
                                            <p:cond delay="0"/>
                                          </p:stCondLst>
                                        </p:cTn>
                                        <p:tgtEl>
                                          <p:spTgt spid="209110"/>
                                        </p:tgtEl>
                                        <p:attrNameLst>
                                          <p:attrName>style.visibility</p:attrName>
                                        </p:attrNameLst>
                                      </p:cBhvr>
                                      <p:to>
                                        <p:strVal val="visible"/>
                                      </p:to>
                                    </p:set>
                                    <p:animEffect transition="in" filter="wipe(left)">
                                      <p:cBhvr>
                                        <p:cTn id="59" dur="10000"/>
                                        <p:tgtEl>
                                          <p:spTgt spid="209110"/>
                                        </p:tgtEl>
                                      </p:cBhvr>
                                    </p:animEffect>
                                  </p:childTnLst>
                                </p:cTn>
                              </p:par>
                              <p:par>
                                <p:cTn id="60" presetID="1" presetClass="entr" presetSubtype="0" fill="hold" grpId="0" nodeType="withEffect">
                                  <p:stCondLst>
                                    <p:cond delay="5000"/>
                                  </p:stCondLst>
                                  <p:childTnLst>
                                    <p:set>
                                      <p:cBhvr>
                                        <p:cTn id="61" dur="1" fill="hold">
                                          <p:stCondLst>
                                            <p:cond delay="0"/>
                                          </p:stCondLst>
                                        </p:cTn>
                                        <p:tgtEl>
                                          <p:spTgt spid="209092"/>
                                        </p:tgtEl>
                                        <p:attrNameLst>
                                          <p:attrName>style.visibility</p:attrName>
                                        </p:attrNameLst>
                                      </p:cBhvr>
                                      <p:to>
                                        <p:strVal val="visible"/>
                                      </p:to>
                                    </p:set>
                                  </p:childTnLst>
                                </p:cTn>
                              </p:par>
                              <p:par>
                                <p:cTn id="62" presetID="1" presetClass="entr" presetSubtype="0" fill="hold" grpId="0" nodeType="withEffect">
                                  <p:stCondLst>
                                    <p:cond delay="5000"/>
                                  </p:stCondLst>
                                  <p:childTnLst>
                                    <p:set>
                                      <p:cBhvr>
                                        <p:cTn id="63" dur="1" fill="hold">
                                          <p:stCondLst>
                                            <p:cond delay="0"/>
                                          </p:stCondLst>
                                        </p:cTn>
                                        <p:tgtEl>
                                          <p:spTgt spid="209093"/>
                                        </p:tgtEl>
                                        <p:attrNameLst>
                                          <p:attrName>style.visibility</p:attrName>
                                        </p:attrNameLst>
                                      </p:cBhvr>
                                      <p:to>
                                        <p:strVal val="visible"/>
                                      </p:to>
                                    </p:set>
                                  </p:childTnLst>
                                </p:cTn>
                              </p:par>
                              <p:par>
                                <p:cTn id="64" presetID="1" presetClass="entr" presetSubtype="0" fill="hold" grpId="0" nodeType="withEffect">
                                  <p:stCondLst>
                                    <p:cond delay="5000"/>
                                  </p:stCondLst>
                                  <p:childTnLst>
                                    <p:set>
                                      <p:cBhvr>
                                        <p:cTn id="65" dur="1" fill="hold">
                                          <p:stCondLst>
                                            <p:cond delay="0"/>
                                          </p:stCondLst>
                                        </p:cTn>
                                        <p:tgtEl>
                                          <p:spTgt spid="209095"/>
                                        </p:tgtEl>
                                        <p:attrNameLst>
                                          <p:attrName>style.visibility</p:attrName>
                                        </p:attrNameLst>
                                      </p:cBhvr>
                                      <p:to>
                                        <p:strVal val="visible"/>
                                      </p:to>
                                    </p:set>
                                  </p:childTnLst>
                                </p:cTn>
                              </p:par>
                              <p:par>
                                <p:cTn id="66" presetID="1" presetClass="entr" presetSubtype="0" fill="hold" grpId="0" nodeType="withEffect">
                                  <p:stCondLst>
                                    <p:cond delay="5000"/>
                                  </p:stCondLst>
                                  <p:childTnLst>
                                    <p:set>
                                      <p:cBhvr>
                                        <p:cTn id="67" dur="1" fill="hold">
                                          <p:stCondLst>
                                            <p:cond delay="0"/>
                                          </p:stCondLst>
                                        </p:cTn>
                                        <p:tgtEl>
                                          <p:spTgt spid="209094"/>
                                        </p:tgtEl>
                                        <p:attrNameLst>
                                          <p:attrName>style.visibility</p:attrName>
                                        </p:attrNameLst>
                                      </p:cBhvr>
                                      <p:to>
                                        <p:strVal val="visible"/>
                                      </p:to>
                                    </p:set>
                                  </p:childTnLst>
                                </p:cTn>
                              </p:par>
                              <p:par>
                                <p:cTn id="68" presetID="1" presetClass="entr" presetSubtype="0" fill="hold" grpId="0" nodeType="withEffect">
                                  <p:stCondLst>
                                    <p:cond delay="5000"/>
                                  </p:stCondLst>
                                  <p:childTnLst>
                                    <p:set>
                                      <p:cBhvr>
                                        <p:cTn id="69" dur="1" fill="hold">
                                          <p:stCondLst>
                                            <p:cond delay="0"/>
                                          </p:stCondLst>
                                        </p:cTn>
                                        <p:tgtEl>
                                          <p:spTgt spid="209096"/>
                                        </p:tgtEl>
                                        <p:attrNameLst>
                                          <p:attrName>style.visibility</p:attrName>
                                        </p:attrNameLst>
                                      </p:cBhvr>
                                      <p:to>
                                        <p:strVal val="visible"/>
                                      </p:to>
                                    </p:set>
                                  </p:childTnLst>
                                </p:cTn>
                              </p:par>
                              <p:par>
                                <p:cTn id="70" presetID="1" presetClass="entr" presetSubtype="0" fill="hold" grpId="0" nodeType="withEffect">
                                  <p:stCondLst>
                                    <p:cond delay="5000"/>
                                  </p:stCondLst>
                                  <p:childTnLst>
                                    <p:set>
                                      <p:cBhvr>
                                        <p:cTn id="71" dur="1" fill="hold">
                                          <p:stCondLst>
                                            <p:cond delay="0"/>
                                          </p:stCondLst>
                                        </p:cTn>
                                        <p:tgtEl>
                                          <p:spTgt spid="209097"/>
                                        </p:tgtEl>
                                        <p:attrNameLst>
                                          <p:attrName>style.visibility</p:attrName>
                                        </p:attrNameLst>
                                      </p:cBhvr>
                                      <p:to>
                                        <p:strVal val="visible"/>
                                      </p:to>
                                    </p:set>
                                  </p:childTnLst>
                                </p:cTn>
                              </p:par>
                              <p:par>
                                <p:cTn id="72" presetID="1" presetClass="entr" presetSubtype="0" fill="hold" grpId="0" nodeType="withEffect">
                                  <p:stCondLst>
                                    <p:cond delay="5000"/>
                                  </p:stCondLst>
                                  <p:childTnLst>
                                    <p:set>
                                      <p:cBhvr>
                                        <p:cTn id="73" dur="1" fill="hold">
                                          <p:stCondLst>
                                            <p:cond delay="0"/>
                                          </p:stCondLst>
                                        </p:cTn>
                                        <p:tgtEl>
                                          <p:spTgt spid="209105"/>
                                        </p:tgtEl>
                                        <p:attrNameLst>
                                          <p:attrName>style.visibility</p:attrName>
                                        </p:attrNameLst>
                                      </p:cBhvr>
                                      <p:to>
                                        <p:strVal val="visible"/>
                                      </p:to>
                                    </p:set>
                                  </p:childTnLst>
                                </p:cTn>
                              </p:par>
                              <p:par>
                                <p:cTn id="74" presetID="27" presetClass="emph" presetSubtype="0" repeatCount="4000" fill="hold" grpId="1" nodeType="withEffect">
                                  <p:stCondLst>
                                    <p:cond delay="5000"/>
                                  </p:stCondLst>
                                  <p:childTnLst>
                                    <p:animClr clrSpc="rgb" dir="cw">
                                      <p:cBhvr override="childStyle">
                                        <p:cTn id="75" dur="500" autoRev="1" fill="hold"/>
                                        <p:tgtEl>
                                          <p:spTgt spid="209092"/>
                                        </p:tgtEl>
                                        <p:attrNameLst>
                                          <p:attrName>style.color</p:attrName>
                                        </p:attrNameLst>
                                      </p:cBhvr>
                                      <p:to>
                                        <a:schemeClr val="bg1"/>
                                      </p:to>
                                    </p:animClr>
                                    <p:animClr clrSpc="rgb" dir="cw">
                                      <p:cBhvr>
                                        <p:cTn id="76" dur="500" autoRev="1" fill="hold"/>
                                        <p:tgtEl>
                                          <p:spTgt spid="209092"/>
                                        </p:tgtEl>
                                        <p:attrNameLst>
                                          <p:attrName>fillcolor</p:attrName>
                                        </p:attrNameLst>
                                      </p:cBhvr>
                                      <p:to>
                                        <a:schemeClr val="bg1"/>
                                      </p:to>
                                    </p:animClr>
                                    <p:set>
                                      <p:cBhvr>
                                        <p:cTn id="77" dur="500" autoRev="1" fill="hold"/>
                                        <p:tgtEl>
                                          <p:spTgt spid="209092"/>
                                        </p:tgtEl>
                                        <p:attrNameLst>
                                          <p:attrName>fill.type</p:attrName>
                                        </p:attrNameLst>
                                      </p:cBhvr>
                                      <p:to>
                                        <p:strVal val="solid"/>
                                      </p:to>
                                    </p:set>
                                    <p:set>
                                      <p:cBhvr>
                                        <p:cTn id="78" dur="500" autoRev="1" fill="hold"/>
                                        <p:tgtEl>
                                          <p:spTgt spid="209092"/>
                                        </p:tgtEl>
                                        <p:attrNameLst>
                                          <p:attrName>fill.on</p:attrName>
                                        </p:attrNameLst>
                                      </p:cBhvr>
                                      <p:to>
                                        <p:strVal val="true"/>
                                      </p:to>
                                    </p:set>
                                  </p:childTnLst>
                                  <p:subTnLst>
                                    <p:set>
                                      <p:cBhvr override="childStyle">
                                        <p:cTn dur="1" fill="hold" display="0" masterRel="sameClick" afterEffect="1">
                                          <p:stCondLst>
                                            <p:cond evt="end" delay="0">
                                              <p:tn val="74"/>
                                            </p:cond>
                                          </p:stCondLst>
                                        </p:cTn>
                                        <p:tgtEl>
                                          <p:spTgt spid="209092"/>
                                        </p:tgtEl>
                                        <p:attrNameLst>
                                          <p:attrName>style.visibility</p:attrName>
                                        </p:attrNameLst>
                                      </p:cBhvr>
                                      <p:to>
                                        <p:strVal val="hidden"/>
                                      </p:to>
                                    </p:set>
                                  </p:subTnLst>
                                </p:cTn>
                              </p:par>
                              <p:par>
                                <p:cTn id="79" presetID="1" presetClass="entr" presetSubtype="0" fill="hold" grpId="0" nodeType="withEffect">
                                  <p:stCondLst>
                                    <p:cond delay="5200"/>
                                  </p:stCondLst>
                                  <p:childTnLst>
                                    <p:set>
                                      <p:cBhvr>
                                        <p:cTn id="80" dur="1" fill="hold">
                                          <p:stCondLst>
                                            <p:cond delay="0"/>
                                          </p:stCondLst>
                                        </p:cTn>
                                        <p:tgtEl>
                                          <p:spTgt spid="209113"/>
                                        </p:tgtEl>
                                        <p:attrNameLst>
                                          <p:attrName>style.visibility</p:attrName>
                                        </p:attrNameLst>
                                      </p:cBhvr>
                                      <p:to>
                                        <p:strVal val="visible"/>
                                      </p:to>
                                    </p:set>
                                  </p:childTnLst>
                                </p:cTn>
                              </p:par>
                              <p:par>
                                <p:cTn id="81" presetID="27" presetClass="emph" presetSubtype="0" repeatCount="4000" fill="hold" grpId="1" nodeType="withEffect">
                                  <p:stCondLst>
                                    <p:cond delay="5100"/>
                                  </p:stCondLst>
                                  <p:childTnLst>
                                    <p:animClr clrSpc="rgb" dir="cw">
                                      <p:cBhvr override="childStyle">
                                        <p:cTn id="82" dur="500" autoRev="1" fill="hold"/>
                                        <p:tgtEl>
                                          <p:spTgt spid="209093"/>
                                        </p:tgtEl>
                                        <p:attrNameLst>
                                          <p:attrName>style.color</p:attrName>
                                        </p:attrNameLst>
                                      </p:cBhvr>
                                      <p:to>
                                        <a:schemeClr val="bg1"/>
                                      </p:to>
                                    </p:animClr>
                                    <p:animClr clrSpc="rgb" dir="cw">
                                      <p:cBhvr>
                                        <p:cTn id="83" dur="500" autoRev="1" fill="hold"/>
                                        <p:tgtEl>
                                          <p:spTgt spid="209093"/>
                                        </p:tgtEl>
                                        <p:attrNameLst>
                                          <p:attrName>fillcolor</p:attrName>
                                        </p:attrNameLst>
                                      </p:cBhvr>
                                      <p:to>
                                        <a:schemeClr val="bg1"/>
                                      </p:to>
                                    </p:animClr>
                                    <p:set>
                                      <p:cBhvr>
                                        <p:cTn id="84" dur="500" autoRev="1" fill="hold"/>
                                        <p:tgtEl>
                                          <p:spTgt spid="209093"/>
                                        </p:tgtEl>
                                        <p:attrNameLst>
                                          <p:attrName>fill.type</p:attrName>
                                        </p:attrNameLst>
                                      </p:cBhvr>
                                      <p:to>
                                        <p:strVal val="solid"/>
                                      </p:to>
                                    </p:set>
                                    <p:set>
                                      <p:cBhvr>
                                        <p:cTn id="85" dur="500" autoRev="1" fill="hold"/>
                                        <p:tgtEl>
                                          <p:spTgt spid="209093"/>
                                        </p:tgtEl>
                                        <p:attrNameLst>
                                          <p:attrName>fill.on</p:attrName>
                                        </p:attrNameLst>
                                      </p:cBhvr>
                                      <p:to>
                                        <p:strVal val="true"/>
                                      </p:to>
                                    </p:set>
                                  </p:childTnLst>
                                  <p:subTnLst>
                                    <p:set>
                                      <p:cBhvr override="childStyle">
                                        <p:cTn dur="1" fill="hold" display="0" masterRel="sameClick" afterEffect="1">
                                          <p:stCondLst>
                                            <p:cond evt="end" delay="0">
                                              <p:tn val="81"/>
                                            </p:cond>
                                          </p:stCondLst>
                                        </p:cTn>
                                        <p:tgtEl>
                                          <p:spTgt spid="209093"/>
                                        </p:tgtEl>
                                        <p:attrNameLst>
                                          <p:attrName>style.visibility</p:attrName>
                                        </p:attrNameLst>
                                      </p:cBhvr>
                                      <p:to>
                                        <p:strVal val="hidden"/>
                                      </p:to>
                                    </p:set>
                                  </p:subTnLst>
                                </p:cTn>
                              </p:par>
                              <p:par>
                                <p:cTn id="86" presetID="1" presetClass="entr" presetSubtype="0" fill="hold" grpId="0" nodeType="withEffect">
                                  <p:stCondLst>
                                    <p:cond delay="5800"/>
                                  </p:stCondLst>
                                  <p:childTnLst>
                                    <p:set>
                                      <p:cBhvr>
                                        <p:cTn id="87" dur="1" fill="hold">
                                          <p:stCondLst>
                                            <p:cond delay="0"/>
                                          </p:stCondLst>
                                        </p:cTn>
                                        <p:tgtEl>
                                          <p:spTgt spid="209114"/>
                                        </p:tgtEl>
                                        <p:attrNameLst>
                                          <p:attrName>style.visibility</p:attrName>
                                        </p:attrNameLst>
                                      </p:cBhvr>
                                      <p:to>
                                        <p:strVal val="visible"/>
                                      </p:to>
                                    </p:set>
                                  </p:childTnLst>
                                </p:cTn>
                              </p:par>
                              <p:par>
                                <p:cTn id="88" presetID="27" presetClass="emph" presetSubtype="0" repeatCount="4000" fill="hold" grpId="1" nodeType="withEffect">
                                  <p:stCondLst>
                                    <p:cond delay="5200"/>
                                  </p:stCondLst>
                                  <p:childTnLst>
                                    <p:animClr clrSpc="rgb" dir="cw">
                                      <p:cBhvr override="childStyle">
                                        <p:cTn id="89" dur="500" autoRev="1" fill="hold"/>
                                        <p:tgtEl>
                                          <p:spTgt spid="209094"/>
                                        </p:tgtEl>
                                        <p:attrNameLst>
                                          <p:attrName>style.color</p:attrName>
                                        </p:attrNameLst>
                                      </p:cBhvr>
                                      <p:to>
                                        <a:schemeClr val="bg1"/>
                                      </p:to>
                                    </p:animClr>
                                    <p:animClr clrSpc="rgb" dir="cw">
                                      <p:cBhvr>
                                        <p:cTn id="90" dur="500" autoRev="1" fill="hold"/>
                                        <p:tgtEl>
                                          <p:spTgt spid="209094"/>
                                        </p:tgtEl>
                                        <p:attrNameLst>
                                          <p:attrName>fillcolor</p:attrName>
                                        </p:attrNameLst>
                                      </p:cBhvr>
                                      <p:to>
                                        <a:schemeClr val="bg1"/>
                                      </p:to>
                                    </p:animClr>
                                    <p:set>
                                      <p:cBhvr>
                                        <p:cTn id="91" dur="500" autoRev="1" fill="hold"/>
                                        <p:tgtEl>
                                          <p:spTgt spid="209094"/>
                                        </p:tgtEl>
                                        <p:attrNameLst>
                                          <p:attrName>fill.type</p:attrName>
                                        </p:attrNameLst>
                                      </p:cBhvr>
                                      <p:to>
                                        <p:strVal val="solid"/>
                                      </p:to>
                                    </p:set>
                                    <p:set>
                                      <p:cBhvr>
                                        <p:cTn id="92" dur="500" autoRev="1" fill="hold"/>
                                        <p:tgtEl>
                                          <p:spTgt spid="209094"/>
                                        </p:tgtEl>
                                        <p:attrNameLst>
                                          <p:attrName>fill.on</p:attrName>
                                        </p:attrNameLst>
                                      </p:cBhvr>
                                      <p:to>
                                        <p:strVal val="true"/>
                                      </p:to>
                                    </p:set>
                                  </p:childTnLst>
                                  <p:subTnLst>
                                    <p:set>
                                      <p:cBhvr override="childStyle">
                                        <p:cTn dur="1" fill="hold" display="0" masterRel="sameClick" afterEffect="1">
                                          <p:stCondLst>
                                            <p:cond evt="end" delay="0">
                                              <p:tn val="88"/>
                                            </p:cond>
                                          </p:stCondLst>
                                        </p:cTn>
                                        <p:tgtEl>
                                          <p:spTgt spid="209094"/>
                                        </p:tgtEl>
                                        <p:attrNameLst>
                                          <p:attrName>style.visibility</p:attrName>
                                        </p:attrNameLst>
                                      </p:cBhvr>
                                      <p:to>
                                        <p:strVal val="hidden"/>
                                      </p:to>
                                    </p:set>
                                  </p:subTnLst>
                                </p:cTn>
                              </p:par>
                              <p:par>
                                <p:cTn id="93" presetID="1" presetClass="entr" presetSubtype="0" fill="hold" grpId="0" nodeType="withEffect">
                                  <p:stCondLst>
                                    <p:cond delay="6300"/>
                                  </p:stCondLst>
                                  <p:childTnLst>
                                    <p:set>
                                      <p:cBhvr>
                                        <p:cTn id="94" dur="1" fill="hold">
                                          <p:stCondLst>
                                            <p:cond delay="0"/>
                                          </p:stCondLst>
                                        </p:cTn>
                                        <p:tgtEl>
                                          <p:spTgt spid="209115"/>
                                        </p:tgtEl>
                                        <p:attrNameLst>
                                          <p:attrName>style.visibility</p:attrName>
                                        </p:attrNameLst>
                                      </p:cBhvr>
                                      <p:to>
                                        <p:strVal val="visible"/>
                                      </p:to>
                                    </p:set>
                                  </p:childTnLst>
                                </p:cTn>
                              </p:par>
                              <p:par>
                                <p:cTn id="95" presetID="27" presetClass="emph" presetSubtype="0" repeatCount="4000" fill="hold" grpId="1" nodeType="withEffect">
                                  <p:stCondLst>
                                    <p:cond delay="5300"/>
                                  </p:stCondLst>
                                  <p:childTnLst>
                                    <p:animClr clrSpc="rgb" dir="cw">
                                      <p:cBhvr override="childStyle">
                                        <p:cTn id="96" dur="500" autoRev="1" fill="hold"/>
                                        <p:tgtEl>
                                          <p:spTgt spid="209095"/>
                                        </p:tgtEl>
                                        <p:attrNameLst>
                                          <p:attrName>style.color</p:attrName>
                                        </p:attrNameLst>
                                      </p:cBhvr>
                                      <p:to>
                                        <a:schemeClr val="bg1"/>
                                      </p:to>
                                    </p:animClr>
                                    <p:animClr clrSpc="rgb" dir="cw">
                                      <p:cBhvr>
                                        <p:cTn id="97" dur="500" autoRev="1" fill="hold"/>
                                        <p:tgtEl>
                                          <p:spTgt spid="209095"/>
                                        </p:tgtEl>
                                        <p:attrNameLst>
                                          <p:attrName>fillcolor</p:attrName>
                                        </p:attrNameLst>
                                      </p:cBhvr>
                                      <p:to>
                                        <a:schemeClr val="bg1"/>
                                      </p:to>
                                    </p:animClr>
                                    <p:set>
                                      <p:cBhvr>
                                        <p:cTn id="98" dur="500" autoRev="1" fill="hold"/>
                                        <p:tgtEl>
                                          <p:spTgt spid="209095"/>
                                        </p:tgtEl>
                                        <p:attrNameLst>
                                          <p:attrName>fill.type</p:attrName>
                                        </p:attrNameLst>
                                      </p:cBhvr>
                                      <p:to>
                                        <p:strVal val="solid"/>
                                      </p:to>
                                    </p:set>
                                    <p:set>
                                      <p:cBhvr>
                                        <p:cTn id="99" dur="500" autoRev="1" fill="hold"/>
                                        <p:tgtEl>
                                          <p:spTgt spid="209095"/>
                                        </p:tgtEl>
                                        <p:attrNameLst>
                                          <p:attrName>fill.on</p:attrName>
                                        </p:attrNameLst>
                                      </p:cBhvr>
                                      <p:to>
                                        <p:strVal val="true"/>
                                      </p:to>
                                    </p:set>
                                  </p:childTnLst>
                                  <p:subTnLst>
                                    <p:set>
                                      <p:cBhvr override="childStyle">
                                        <p:cTn dur="1" fill="hold" display="0" masterRel="sameClick" afterEffect="1">
                                          <p:stCondLst>
                                            <p:cond evt="end" delay="0">
                                              <p:tn val="95"/>
                                            </p:cond>
                                          </p:stCondLst>
                                        </p:cTn>
                                        <p:tgtEl>
                                          <p:spTgt spid="209095"/>
                                        </p:tgtEl>
                                        <p:attrNameLst>
                                          <p:attrName>style.visibility</p:attrName>
                                        </p:attrNameLst>
                                      </p:cBhvr>
                                      <p:to>
                                        <p:strVal val="hidden"/>
                                      </p:to>
                                    </p:set>
                                  </p:subTnLst>
                                </p:cTn>
                              </p:par>
                              <p:par>
                                <p:cTn id="100" presetID="1" presetClass="entr" presetSubtype="0" fill="hold" grpId="0" nodeType="withEffect">
                                  <p:stCondLst>
                                    <p:cond delay="7100"/>
                                  </p:stCondLst>
                                  <p:childTnLst>
                                    <p:set>
                                      <p:cBhvr>
                                        <p:cTn id="101" dur="1" fill="hold">
                                          <p:stCondLst>
                                            <p:cond delay="0"/>
                                          </p:stCondLst>
                                        </p:cTn>
                                        <p:tgtEl>
                                          <p:spTgt spid="209116"/>
                                        </p:tgtEl>
                                        <p:attrNameLst>
                                          <p:attrName>style.visibility</p:attrName>
                                        </p:attrNameLst>
                                      </p:cBhvr>
                                      <p:to>
                                        <p:strVal val="visible"/>
                                      </p:to>
                                    </p:set>
                                  </p:childTnLst>
                                </p:cTn>
                              </p:par>
                              <p:par>
                                <p:cTn id="102" presetID="27" presetClass="emph" presetSubtype="0" repeatCount="4000" fill="hold" grpId="1" nodeType="withEffect">
                                  <p:stCondLst>
                                    <p:cond delay="5400"/>
                                  </p:stCondLst>
                                  <p:childTnLst>
                                    <p:animClr clrSpc="rgb" dir="cw">
                                      <p:cBhvr override="childStyle">
                                        <p:cTn id="103" dur="500" autoRev="1" fill="hold"/>
                                        <p:tgtEl>
                                          <p:spTgt spid="209096"/>
                                        </p:tgtEl>
                                        <p:attrNameLst>
                                          <p:attrName>style.color</p:attrName>
                                        </p:attrNameLst>
                                      </p:cBhvr>
                                      <p:to>
                                        <a:schemeClr val="bg1"/>
                                      </p:to>
                                    </p:animClr>
                                    <p:animClr clrSpc="rgb" dir="cw">
                                      <p:cBhvr>
                                        <p:cTn id="104" dur="500" autoRev="1" fill="hold"/>
                                        <p:tgtEl>
                                          <p:spTgt spid="209096"/>
                                        </p:tgtEl>
                                        <p:attrNameLst>
                                          <p:attrName>fillcolor</p:attrName>
                                        </p:attrNameLst>
                                      </p:cBhvr>
                                      <p:to>
                                        <a:schemeClr val="bg1"/>
                                      </p:to>
                                    </p:animClr>
                                    <p:set>
                                      <p:cBhvr>
                                        <p:cTn id="105" dur="500" autoRev="1" fill="hold"/>
                                        <p:tgtEl>
                                          <p:spTgt spid="209096"/>
                                        </p:tgtEl>
                                        <p:attrNameLst>
                                          <p:attrName>fill.type</p:attrName>
                                        </p:attrNameLst>
                                      </p:cBhvr>
                                      <p:to>
                                        <p:strVal val="solid"/>
                                      </p:to>
                                    </p:set>
                                    <p:set>
                                      <p:cBhvr>
                                        <p:cTn id="106" dur="500" autoRev="1" fill="hold"/>
                                        <p:tgtEl>
                                          <p:spTgt spid="209096"/>
                                        </p:tgtEl>
                                        <p:attrNameLst>
                                          <p:attrName>fill.on</p:attrName>
                                        </p:attrNameLst>
                                      </p:cBhvr>
                                      <p:to>
                                        <p:strVal val="true"/>
                                      </p:to>
                                    </p:set>
                                  </p:childTnLst>
                                  <p:subTnLst>
                                    <p:set>
                                      <p:cBhvr override="childStyle">
                                        <p:cTn dur="1" fill="hold" display="0" masterRel="sameClick" afterEffect="1">
                                          <p:stCondLst>
                                            <p:cond evt="end" delay="0">
                                              <p:tn val="102"/>
                                            </p:cond>
                                          </p:stCondLst>
                                        </p:cTn>
                                        <p:tgtEl>
                                          <p:spTgt spid="209096"/>
                                        </p:tgtEl>
                                        <p:attrNameLst>
                                          <p:attrName>style.visibility</p:attrName>
                                        </p:attrNameLst>
                                      </p:cBhvr>
                                      <p:to>
                                        <p:strVal val="hidden"/>
                                      </p:to>
                                    </p:set>
                                  </p:subTnLst>
                                </p:cTn>
                              </p:par>
                              <p:par>
                                <p:cTn id="107" presetID="1" presetClass="entr" presetSubtype="0" fill="hold" grpId="0" nodeType="withEffect">
                                  <p:stCondLst>
                                    <p:cond delay="8000"/>
                                  </p:stCondLst>
                                  <p:childTnLst>
                                    <p:set>
                                      <p:cBhvr>
                                        <p:cTn id="108" dur="1" fill="hold">
                                          <p:stCondLst>
                                            <p:cond delay="0"/>
                                          </p:stCondLst>
                                        </p:cTn>
                                        <p:tgtEl>
                                          <p:spTgt spid="209117"/>
                                        </p:tgtEl>
                                        <p:attrNameLst>
                                          <p:attrName>style.visibility</p:attrName>
                                        </p:attrNameLst>
                                      </p:cBhvr>
                                      <p:to>
                                        <p:strVal val="visible"/>
                                      </p:to>
                                    </p:set>
                                  </p:childTnLst>
                                </p:cTn>
                              </p:par>
                              <p:par>
                                <p:cTn id="109" presetID="27" presetClass="emph" presetSubtype="0" repeatCount="4000" fill="hold" grpId="1" nodeType="withEffect">
                                  <p:stCondLst>
                                    <p:cond delay="5000"/>
                                  </p:stCondLst>
                                  <p:childTnLst>
                                    <p:animClr clrSpc="rgb" dir="cw">
                                      <p:cBhvr override="childStyle">
                                        <p:cTn id="110" dur="500" autoRev="1" fill="hold"/>
                                        <p:tgtEl>
                                          <p:spTgt spid="209097"/>
                                        </p:tgtEl>
                                        <p:attrNameLst>
                                          <p:attrName>style.color</p:attrName>
                                        </p:attrNameLst>
                                      </p:cBhvr>
                                      <p:to>
                                        <a:schemeClr val="bg1"/>
                                      </p:to>
                                    </p:animClr>
                                    <p:animClr clrSpc="rgb" dir="cw">
                                      <p:cBhvr>
                                        <p:cTn id="111" dur="500" autoRev="1" fill="hold"/>
                                        <p:tgtEl>
                                          <p:spTgt spid="209097"/>
                                        </p:tgtEl>
                                        <p:attrNameLst>
                                          <p:attrName>fillcolor</p:attrName>
                                        </p:attrNameLst>
                                      </p:cBhvr>
                                      <p:to>
                                        <a:schemeClr val="bg1"/>
                                      </p:to>
                                    </p:animClr>
                                    <p:set>
                                      <p:cBhvr>
                                        <p:cTn id="112" dur="500" autoRev="1" fill="hold"/>
                                        <p:tgtEl>
                                          <p:spTgt spid="209097"/>
                                        </p:tgtEl>
                                        <p:attrNameLst>
                                          <p:attrName>fill.type</p:attrName>
                                        </p:attrNameLst>
                                      </p:cBhvr>
                                      <p:to>
                                        <p:strVal val="solid"/>
                                      </p:to>
                                    </p:set>
                                    <p:set>
                                      <p:cBhvr>
                                        <p:cTn id="113" dur="500" autoRev="1" fill="hold"/>
                                        <p:tgtEl>
                                          <p:spTgt spid="209097"/>
                                        </p:tgtEl>
                                        <p:attrNameLst>
                                          <p:attrName>fill.on</p:attrName>
                                        </p:attrNameLst>
                                      </p:cBhvr>
                                      <p:to>
                                        <p:strVal val="true"/>
                                      </p:to>
                                    </p:set>
                                  </p:childTnLst>
                                  <p:subTnLst>
                                    <p:set>
                                      <p:cBhvr override="childStyle">
                                        <p:cTn dur="1" fill="hold" display="0" masterRel="sameClick" afterEffect="1">
                                          <p:stCondLst>
                                            <p:cond evt="end" delay="0">
                                              <p:tn val="109"/>
                                            </p:cond>
                                          </p:stCondLst>
                                        </p:cTn>
                                        <p:tgtEl>
                                          <p:spTgt spid="209097"/>
                                        </p:tgtEl>
                                        <p:attrNameLst>
                                          <p:attrName>style.visibility</p:attrName>
                                        </p:attrNameLst>
                                      </p:cBhvr>
                                      <p:to>
                                        <p:strVal val="hidden"/>
                                      </p:to>
                                    </p:set>
                                  </p:subTnLst>
                                </p:cTn>
                              </p:par>
                              <p:par>
                                <p:cTn id="114" presetID="1" presetClass="entr" presetSubtype="0" fill="hold" grpId="0" nodeType="withEffect">
                                  <p:stCondLst>
                                    <p:cond delay="9000"/>
                                  </p:stCondLst>
                                  <p:childTnLst>
                                    <p:set>
                                      <p:cBhvr>
                                        <p:cTn id="115" dur="1" fill="hold">
                                          <p:stCondLst>
                                            <p:cond delay="0"/>
                                          </p:stCondLst>
                                        </p:cTn>
                                        <p:tgtEl>
                                          <p:spTgt spid="209112"/>
                                        </p:tgtEl>
                                        <p:attrNameLst>
                                          <p:attrName>style.visibility</p:attrName>
                                        </p:attrNameLst>
                                      </p:cBhvr>
                                      <p:to>
                                        <p:strVal val="visible"/>
                                      </p:to>
                                    </p:set>
                                  </p:childTnLst>
                                </p:cTn>
                              </p:par>
                              <p:par>
                                <p:cTn id="116" presetID="27" presetClass="emph" presetSubtype="0" repeatCount="4000" fill="hold" grpId="1" nodeType="withEffect">
                                  <p:stCondLst>
                                    <p:cond delay="5100"/>
                                  </p:stCondLst>
                                  <p:childTnLst>
                                    <p:animClr clrSpc="rgb" dir="cw">
                                      <p:cBhvr override="childStyle">
                                        <p:cTn id="117" dur="500" autoRev="1" fill="hold"/>
                                        <p:tgtEl>
                                          <p:spTgt spid="209105"/>
                                        </p:tgtEl>
                                        <p:attrNameLst>
                                          <p:attrName>style.color</p:attrName>
                                        </p:attrNameLst>
                                      </p:cBhvr>
                                      <p:to>
                                        <a:schemeClr val="bg1"/>
                                      </p:to>
                                    </p:animClr>
                                    <p:animClr clrSpc="rgb" dir="cw">
                                      <p:cBhvr>
                                        <p:cTn id="118" dur="500" autoRev="1" fill="hold"/>
                                        <p:tgtEl>
                                          <p:spTgt spid="209105"/>
                                        </p:tgtEl>
                                        <p:attrNameLst>
                                          <p:attrName>fillcolor</p:attrName>
                                        </p:attrNameLst>
                                      </p:cBhvr>
                                      <p:to>
                                        <a:schemeClr val="bg1"/>
                                      </p:to>
                                    </p:animClr>
                                    <p:set>
                                      <p:cBhvr>
                                        <p:cTn id="119" dur="500" autoRev="1" fill="hold"/>
                                        <p:tgtEl>
                                          <p:spTgt spid="209105"/>
                                        </p:tgtEl>
                                        <p:attrNameLst>
                                          <p:attrName>fill.type</p:attrName>
                                        </p:attrNameLst>
                                      </p:cBhvr>
                                      <p:to>
                                        <p:strVal val="solid"/>
                                      </p:to>
                                    </p:set>
                                    <p:set>
                                      <p:cBhvr>
                                        <p:cTn id="120" dur="500" autoRev="1" fill="hold"/>
                                        <p:tgtEl>
                                          <p:spTgt spid="209105"/>
                                        </p:tgtEl>
                                        <p:attrNameLst>
                                          <p:attrName>fill.on</p:attrName>
                                        </p:attrNameLst>
                                      </p:cBhvr>
                                      <p:to>
                                        <p:strVal val="true"/>
                                      </p:to>
                                    </p:set>
                                  </p:childTnLst>
                                  <p:subTnLst>
                                    <p:set>
                                      <p:cBhvr override="childStyle">
                                        <p:cTn dur="1" fill="hold" display="0" masterRel="sameClick" afterEffect="1">
                                          <p:stCondLst>
                                            <p:cond evt="end" delay="0">
                                              <p:tn val="116"/>
                                            </p:cond>
                                          </p:stCondLst>
                                        </p:cTn>
                                        <p:tgtEl>
                                          <p:spTgt spid="209105"/>
                                        </p:tgtEl>
                                        <p:attrNameLst>
                                          <p:attrName>style.visibility</p:attrName>
                                        </p:attrNameLst>
                                      </p:cBhvr>
                                      <p:to>
                                        <p:strVal val="hidden"/>
                                      </p:to>
                                    </p:set>
                                  </p:subTnLst>
                                </p:cTn>
                              </p:par>
                              <p:par>
                                <p:cTn id="121" presetID="1" presetClass="entr" presetSubtype="0" fill="hold" grpId="0" nodeType="withEffect">
                                  <p:stCondLst>
                                    <p:cond delay="9500"/>
                                  </p:stCondLst>
                                  <p:childTnLst>
                                    <p:set>
                                      <p:cBhvr>
                                        <p:cTn id="122" dur="1" fill="hold">
                                          <p:stCondLst>
                                            <p:cond delay="0"/>
                                          </p:stCondLst>
                                        </p:cTn>
                                        <p:tgtEl>
                                          <p:spTgt spid="209118"/>
                                        </p:tgtEl>
                                        <p:attrNameLst>
                                          <p:attrName>style.visibility</p:attrName>
                                        </p:attrNameLst>
                                      </p:cBhvr>
                                      <p:to>
                                        <p:strVal val="visible"/>
                                      </p:to>
                                    </p:set>
                                  </p:childTnLst>
                                </p:cTn>
                              </p:par>
                              <p:par>
                                <p:cTn id="123" presetID="42" presetClass="path" presetSubtype="0" accel="50000" decel="50000" fill="hold" grpId="0" nodeType="withEffect">
                                  <p:stCondLst>
                                    <p:cond delay="5200"/>
                                  </p:stCondLst>
                                  <p:childTnLst>
                                    <p:animMotion origin="layout" path="M -0.00017 0.00093 L -0.00052 0.01436 " pathEditMode="relative" rAng="0" ptsTypes="AA">
                                      <p:cBhvr>
                                        <p:cTn id="124" dur="2000" fill="hold"/>
                                        <p:tgtEl>
                                          <p:spTgt spid="209089"/>
                                        </p:tgtEl>
                                        <p:attrNameLst>
                                          <p:attrName>ppt_x</p:attrName>
                                          <p:attrName>ppt_y</p:attrName>
                                        </p:attrNameLst>
                                      </p:cBhvr>
                                      <p:rCtr x="0" y="7"/>
                                    </p:animMotion>
                                  </p:childTnLst>
                                </p:cTn>
                              </p:par>
                              <p:par>
                                <p:cTn id="125" presetID="64" presetClass="path" presetSubtype="0" fill="hold" grpId="0" nodeType="withEffect">
                                  <p:stCondLst>
                                    <p:cond delay="5400"/>
                                  </p:stCondLst>
                                  <p:childTnLst>
                                    <p:animMotion origin="layout" path="M -2.22222E-6 -4.81481E-6 L -2.22222E-6 -0.01412 " pathEditMode="relative" rAng="0" ptsTypes="AA">
                                      <p:cBhvr>
                                        <p:cTn id="126" dur="2000" fill="hold"/>
                                        <p:tgtEl>
                                          <p:spTgt spid="209045"/>
                                        </p:tgtEl>
                                        <p:attrNameLst>
                                          <p:attrName>ppt_x</p:attrName>
                                          <p:attrName>ppt_y</p:attrName>
                                        </p:attrNameLst>
                                      </p:cBhvr>
                                      <p:rCtr x="0" y="-7"/>
                                    </p:animMotion>
                                  </p:childTnLst>
                                </p:cTn>
                              </p:par>
                              <p:par>
                                <p:cTn id="127" presetID="42" presetClass="path" presetSubtype="0" accel="50000" decel="50000" fill="hold" grpId="0" nodeType="withEffect">
                                  <p:stCondLst>
                                    <p:cond delay="5600"/>
                                  </p:stCondLst>
                                  <p:childTnLst>
                                    <p:animMotion origin="layout" path="M 3.61111E-6 -3.7037E-7 L 3.61111E-6 0.01944 " pathEditMode="relative" rAng="0" ptsTypes="AA">
                                      <p:cBhvr>
                                        <p:cTn id="128" dur="2000" fill="hold"/>
                                        <p:tgtEl>
                                          <p:spTgt spid="209048"/>
                                        </p:tgtEl>
                                        <p:attrNameLst>
                                          <p:attrName>ppt_x</p:attrName>
                                          <p:attrName>ppt_y</p:attrName>
                                        </p:attrNameLst>
                                      </p:cBhvr>
                                      <p:rCtr x="0" y="10"/>
                                    </p:animMotion>
                                  </p:childTnLst>
                                </p:cTn>
                              </p:par>
                              <p:par>
                                <p:cTn id="129" presetID="42" presetClass="path" presetSubtype="0" accel="50000" decel="50000" fill="hold" grpId="0" nodeType="withEffect">
                                  <p:stCondLst>
                                    <p:cond delay="6000"/>
                                  </p:stCondLst>
                                  <p:childTnLst>
                                    <p:animMotion origin="layout" path="M 2.77778E-7 -1.11111E-6 L -0.00035 0.02315 " pathEditMode="relative" rAng="0" ptsTypes="AA">
                                      <p:cBhvr>
                                        <p:cTn id="130" dur="2000" fill="hold"/>
                                        <p:tgtEl>
                                          <p:spTgt spid="209049"/>
                                        </p:tgtEl>
                                        <p:attrNameLst>
                                          <p:attrName>ppt_x</p:attrName>
                                          <p:attrName>ppt_y</p:attrName>
                                        </p:attrNameLst>
                                      </p:cBhvr>
                                      <p:rCtr x="0" y="12"/>
                                    </p:animMotion>
                                  </p:childTnLst>
                                </p:cTn>
                              </p:par>
                              <p:par>
                                <p:cTn id="131" presetID="64" presetClass="path" presetSubtype="0" fill="hold" grpId="0" nodeType="withEffect">
                                  <p:stCondLst>
                                    <p:cond delay="6200"/>
                                  </p:stCondLst>
                                  <p:childTnLst>
                                    <p:animMotion origin="layout" path="M 4.72222E-6 1.85185E-6 L 4.72222E-6 -0.01875 " pathEditMode="relative" rAng="0" ptsTypes="AA">
                                      <p:cBhvr>
                                        <p:cTn id="132" dur="2000" fill="hold"/>
                                        <p:tgtEl>
                                          <p:spTgt spid="209050"/>
                                        </p:tgtEl>
                                        <p:attrNameLst>
                                          <p:attrName>ppt_x</p:attrName>
                                          <p:attrName>ppt_y</p:attrName>
                                        </p:attrNameLst>
                                      </p:cBhvr>
                                      <p:rCtr x="0" y="-9"/>
                                    </p:animMotion>
                                  </p:childTnLst>
                                </p:cTn>
                              </p:par>
                              <p:par>
                                <p:cTn id="133" presetID="42" presetClass="path" presetSubtype="0" accel="50000" decel="50000" fill="hold" grpId="0" nodeType="withEffect">
                                  <p:stCondLst>
                                    <p:cond delay="6600"/>
                                  </p:stCondLst>
                                  <p:childTnLst>
                                    <p:animMotion origin="layout" path="M -5.55556E-7 -7.40741E-7 L -5.55556E-7 0.0169 " pathEditMode="relative" rAng="0" ptsTypes="AA">
                                      <p:cBhvr>
                                        <p:cTn id="134" dur="2000" fill="hold"/>
                                        <p:tgtEl>
                                          <p:spTgt spid="209051"/>
                                        </p:tgtEl>
                                        <p:attrNameLst>
                                          <p:attrName>ppt_x</p:attrName>
                                          <p:attrName>ppt_y</p:attrName>
                                        </p:attrNameLst>
                                      </p:cBhvr>
                                      <p:rCtr x="0" y="8"/>
                                    </p:animMotion>
                                  </p:childTnLst>
                                </p:cTn>
                              </p:par>
                              <p:par>
                                <p:cTn id="135" presetID="64" presetClass="path" presetSubtype="0" fill="hold" grpId="0" nodeType="withEffect">
                                  <p:stCondLst>
                                    <p:cond delay="6800"/>
                                  </p:stCondLst>
                                  <p:childTnLst>
                                    <p:animMotion origin="layout" path="M -4.72222E-6 -1.48148E-6 L 0.00035 -0.0169 " pathEditMode="relative" rAng="0" ptsTypes="AA">
                                      <p:cBhvr>
                                        <p:cTn id="136" dur="2000" fill="hold"/>
                                        <p:tgtEl>
                                          <p:spTgt spid="209053"/>
                                        </p:tgtEl>
                                        <p:attrNameLst>
                                          <p:attrName>ppt_x</p:attrName>
                                          <p:attrName>ppt_y</p:attrName>
                                        </p:attrNameLst>
                                      </p:cBhvr>
                                      <p:rCtr x="0" y="-9"/>
                                    </p:animMotion>
                                  </p:childTnLst>
                                </p:cTn>
                              </p:par>
                              <p:par>
                                <p:cTn id="137" presetID="42" presetClass="path" presetSubtype="0" accel="50000" decel="50000" fill="hold" grpId="0" nodeType="withEffect">
                                  <p:stCondLst>
                                    <p:cond delay="7000"/>
                                  </p:stCondLst>
                                  <p:childTnLst>
                                    <p:animMotion origin="layout" path="M -2.77778E-6 0 L -2.77778E-6 0.01806 " pathEditMode="relative" rAng="0" ptsTypes="AA">
                                      <p:cBhvr>
                                        <p:cTn id="138" dur="2000" fill="hold"/>
                                        <p:tgtEl>
                                          <p:spTgt spid="209054"/>
                                        </p:tgtEl>
                                        <p:attrNameLst>
                                          <p:attrName>ppt_x</p:attrName>
                                          <p:attrName>ppt_y</p:attrName>
                                        </p:attrNameLst>
                                      </p:cBhvr>
                                      <p:rCtr x="0" y="9"/>
                                    </p:animMotion>
                                  </p:childTnLst>
                                </p:cTn>
                              </p:par>
                              <p:par>
                                <p:cTn id="139" presetID="42" presetClass="path" presetSubtype="0" accel="50000" decel="50000" fill="hold" grpId="0" nodeType="withEffect">
                                  <p:stCondLst>
                                    <p:cond delay="7200"/>
                                  </p:stCondLst>
                                  <p:childTnLst>
                                    <p:animMotion origin="layout" path="M -2.5E-6 1.85185E-6 L -0.00052 0.01528 " pathEditMode="relative" rAng="0" ptsTypes="AA">
                                      <p:cBhvr>
                                        <p:cTn id="140" dur="2000" fill="hold"/>
                                        <p:tgtEl>
                                          <p:spTgt spid="209055"/>
                                        </p:tgtEl>
                                        <p:attrNameLst>
                                          <p:attrName>ppt_x</p:attrName>
                                          <p:attrName>ppt_y</p:attrName>
                                        </p:attrNameLst>
                                      </p:cBhvr>
                                      <p:rCtr x="0" y="8"/>
                                    </p:animMotion>
                                  </p:childTnLst>
                                </p:cTn>
                              </p:par>
                              <p:par>
                                <p:cTn id="141" presetID="64" presetClass="path" presetSubtype="0" fill="hold" grpId="0" nodeType="withEffect">
                                  <p:stCondLst>
                                    <p:cond delay="7400"/>
                                  </p:stCondLst>
                                  <p:childTnLst>
                                    <p:animMotion origin="layout" path="M 4.72222E-6 -7.40741E-7 L 4.72222E-6 -0.0118 " pathEditMode="relative" rAng="0" ptsTypes="AA">
                                      <p:cBhvr>
                                        <p:cTn id="142" dur="2000" fill="hold"/>
                                        <p:tgtEl>
                                          <p:spTgt spid="209056"/>
                                        </p:tgtEl>
                                        <p:attrNameLst>
                                          <p:attrName>ppt_x</p:attrName>
                                          <p:attrName>ppt_y</p:attrName>
                                        </p:attrNameLst>
                                      </p:cBhvr>
                                      <p:rCtr x="0" y="-6"/>
                                    </p:animMotion>
                                  </p:childTnLst>
                                </p:cTn>
                              </p:par>
                              <p:par>
                                <p:cTn id="143" presetID="64" presetClass="path" presetSubtype="0" fill="hold" grpId="0" nodeType="withEffect">
                                  <p:stCondLst>
                                    <p:cond delay="7700"/>
                                  </p:stCondLst>
                                  <p:childTnLst>
                                    <p:animMotion origin="layout" path="M 3.88889E-6 0.00556 L 3.88889E-6 -0.00578 " pathEditMode="relative" rAng="0" ptsTypes="AA">
                                      <p:cBhvr>
                                        <p:cTn id="144" dur="2000" fill="hold"/>
                                        <p:tgtEl>
                                          <p:spTgt spid="209058"/>
                                        </p:tgtEl>
                                        <p:attrNameLst>
                                          <p:attrName>ppt_x</p:attrName>
                                          <p:attrName>ppt_y</p:attrName>
                                        </p:attrNameLst>
                                      </p:cBhvr>
                                      <p:rCtr x="0" y="-6"/>
                                    </p:animMotion>
                                  </p:childTnLst>
                                </p:cTn>
                              </p:par>
                              <p:par>
                                <p:cTn id="145" presetID="42" presetClass="path" presetSubtype="0" accel="50000" decel="50000" fill="hold" grpId="1" nodeType="withEffect">
                                  <p:stCondLst>
                                    <p:cond delay="4800"/>
                                  </p:stCondLst>
                                  <p:childTnLst>
                                    <p:animMotion origin="layout" path="M 0.00105 -0.04098 L 0.00053 4.44444E-6 " pathEditMode="relative" rAng="0" ptsTypes="AA">
                                      <p:cBhvr>
                                        <p:cTn id="146" dur="2000" fill="hold"/>
                                        <p:tgtEl>
                                          <p:spTgt spid="208920"/>
                                        </p:tgtEl>
                                        <p:attrNameLst>
                                          <p:attrName>ppt_x</p:attrName>
                                          <p:attrName>ppt_y</p:attrName>
                                        </p:attrNameLst>
                                      </p:cBhvr>
                                      <p:rCtr x="0" y="20"/>
                                    </p:animMotion>
                                  </p:childTnLst>
                                </p:cTn>
                              </p:par>
                              <p:par>
                                <p:cTn id="147" presetID="64" presetClass="path" presetSubtype="0" accel="50000" decel="50000" fill="hold" grpId="1" nodeType="withEffect">
                                  <p:stCondLst>
                                    <p:cond delay="5000"/>
                                  </p:stCondLst>
                                  <p:childTnLst>
                                    <p:animMotion origin="layout" path="M 3.33333E-6 0.03333 L 3.33333E-6 2.59259E-6 " pathEditMode="relative" rAng="0" ptsTypes="AA">
                                      <p:cBhvr>
                                        <p:cTn id="148" dur="2000" fill="hold"/>
                                        <p:tgtEl>
                                          <p:spTgt spid="208915"/>
                                        </p:tgtEl>
                                        <p:attrNameLst>
                                          <p:attrName>ppt_x</p:attrName>
                                          <p:attrName>ppt_y</p:attrName>
                                        </p:attrNameLst>
                                      </p:cBhvr>
                                      <p:rCtr x="0" y="-17"/>
                                    </p:animMotion>
                                  </p:childTnLst>
                                </p:cTn>
                              </p:par>
                              <p:par>
                                <p:cTn id="149" presetID="64" presetClass="path" presetSubtype="0" accel="50000" decel="50000" fill="hold" grpId="1" nodeType="withEffect">
                                  <p:stCondLst>
                                    <p:cond delay="5200"/>
                                  </p:stCondLst>
                                  <p:childTnLst>
                                    <p:animMotion origin="layout" path="M -0.00052 0.01528 L -0.00104 -2.59259E-6 " pathEditMode="relative" rAng="0" ptsTypes="AA">
                                      <p:cBhvr>
                                        <p:cTn id="150" dur="2000" fill="hold"/>
                                        <p:tgtEl>
                                          <p:spTgt spid="209014"/>
                                        </p:tgtEl>
                                        <p:attrNameLst>
                                          <p:attrName>ppt_x</p:attrName>
                                          <p:attrName>ppt_y</p:attrName>
                                        </p:attrNameLst>
                                      </p:cBhvr>
                                      <p:rCtr x="0" y="-8"/>
                                    </p:animMotion>
                                  </p:childTnLst>
                                </p:cTn>
                              </p:par>
                              <p:par>
                                <p:cTn id="151" presetID="64" presetClass="path" presetSubtype="0" accel="50000" decel="50000" fill="hold" grpId="1" nodeType="withEffect">
                                  <p:stCondLst>
                                    <p:cond delay="5200"/>
                                  </p:stCondLst>
                                  <p:childTnLst>
                                    <p:animMotion origin="layout" path="M 1.66667E-6 0.04445 L -0.00018 0.00093 " pathEditMode="relative" rAng="0" ptsTypes="AA">
                                      <p:cBhvr>
                                        <p:cTn id="152" dur="2000" fill="hold"/>
                                        <p:tgtEl>
                                          <p:spTgt spid="209028"/>
                                        </p:tgtEl>
                                        <p:attrNameLst>
                                          <p:attrName>ppt_x</p:attrName>
                                          <p:attrName>ppt_y</p:attrName>
                                        </p:attrNameLst>
                                      </p:cBhvr>
                                      <p:rCtr x="0" y="-22"/>
                                    </p:animMotion>
                                  </p:childTnLst>
                                </p:cTn>
                              </p:par>
                              <p:par>
                                <p:cTn id="153" presetID="42" presetClass="path" presetSubtype="0" accel="50000" decel="50000" fill="hold" grpId="1" nodeType="withEffect">
                                  <p:stCondLst>
                                    <p:cond delay="5400"/>
                                  </p:stCondLst>
                                  <p:childTnLst>
                                    <p:animMotion origin="layout" path="M -3.61111E-6 -0.0243 L -3.61111E-6 0.00417 " pathEditMode="relative" rAng="0" ptsTypes="AA">
                                      <p:cBhvr>
                                        <p:cTn id="154" dur="2000" fill="hold"/>
                                        <p:tgtEl>
                                          <p:spTgt spid="209013"/>
                                        </p:tgtEl>
                                        <p:attrNameLst>
                                          <p:attrName>ppt_x</p:attrName>
                                          <p:attrName>ppt_y</p:attrName>
                                        </p:attrNameLst>
                                      </p:cBhvr>
                                      <p:rCtr x="0" y="14"/>
                                    </p:animMotion>
                                  </p:childTnLst>
                                </p:cTn>
                              </p:par>
                              <p:par>
                                <p:cTn id="155" presetID="42" presetClass="path" presetSubtype="0" accel="50000" decel="50000" fill="hold" grpId="1" nodeType="withEffect">
                                  <p:stCondLst>
                                    <p:cond delay="5600"/>
                                  </p:stCondLst>
                                  <p:childTnLst>
                                    <p:animMotion origin="layout" path="M 5.55556E-7 -0.01412 L 5.55556E-7 0.0044 " pathEditMode="relative" rAng="0" ptsTypes="AA">
                                      <p:cBhvr>
                                        <p:cTn id="156" dur="2000" fill="hold"/>
                                        <p:tgtEl>
                                          <p:spTgt spid="209015"/>
                                        </p:tgtEl>
                                        <p:attrNameLst>
                                          <p:attrName>ppt_x</p:attrName>
                                          <p:attrName>ppt_y</p:attrName>
                                        </p:attrNameLst>
                                      </p:cBhvr>
                                      <p:rCtr x="0" y="9"/>
                                    </p:animMotion>
                                  </p:childTnLst>
                                </p:cTn>
                              </p:par>
                              <p:par>
                                <p:cTn id="157" presetID="42" presetClass="path" presetSubtype="0" accel="50000" decel="50000" fill="hold" grpId="1" nodeType="withEffect">
                                  <p:stCondLst>
                                    <p:cond delay="5800"/>
                                  </p:stCondLst>
                                  <p:childTnLst>
                                    <p:animMotion origin="layout" path="M 0.00105 -0.04098 L 0.00053 4.44444E-6 " pathEditMode="relative" rAng="0" ptsTypes="AA">
                                      <p:cBhvr>
                                        <p:cTn id="158" dur="2000" fill="hold"/>
                                        <p:tgtEl>
                                          <p:spTgt spid="209016"/>
                                        </p:tgtEl>
                                        <p:attrNameLst>
                                          <p:attrName>ppt_x</p:attrName>
                                          <p:attrName>ppt_y</p:attrName>
                                        </p:attrNameLst>
                                      </p:cBhvr>
                                      <p:rCtr x="0" y="20"/>
                                    </p:animMotion>
                                  </p:childTnLst>
                                </p:cTn>
                              </p:par>
                              <p:par>
                                <p:cTn id="159" presetID="64" presetClass="path" presetSubtype="0" accel="50000" decel="50000" fill="hold" grpId="1" nodeType="withEffect">
                                  <p:stCondLst>
                                    <p:cond delay="5800"/>
                                  </p:stCondLst>
                                  <p:childTnLst>
                                    <p:animMotion origin="layout" path="M 3.33333E-6 0.03333 L 3.33333E-6 2.59259E-6 " pathEditMode="relative" rAng="0" ptsTypes="AA">
                                      <p:cBhvr>
                                        <p:cTn id="160" dur="2000" fill="hold"/>
                                        <p:tgtEl>
                                          <p:spTgt spid="209018"/>
                                        </p:tgtEl>
                                        <p:attrNameLst>
                                          <p:attrName>ppt_x</p:attrName>
                                          <p:attrName>ppt_y</p:attrName>
                                        </p:attrNameLst>
                                      </p:cBhvr>
                                      <p:rCtr x="0" y="-17"/>
                                    </p:animMotion>
                                  </p:childTnLst>
                                </p:cTn>
                              </p:par>
                              <p:par>
                                <p:cTn id="161" presetID="42" presetClass="path" presetSubtype="0" accel="50000" decel="50000" fill="hold" grpId="1" nodeType="withEffect">
                                  <p:stCondLst>
                                    <p:cond delay="6000"/>
                                  </p:stCondLst>
                                  <p:childTnLst>
                                    <p:animMotion origin="layout" path="M -3.61111E-6 -0.0243 L -3.61111E-6 0.00417 " pathEditMode="relative" rAng="0" ptsTypes="AA">
                                      <p:cBhvr>
                                        <p:cTn id="162" dur="2000" fill="hold"/>
                                        <p:tgtEl>
                                          <p:spTgt spid="209017"/>
                                        </p:tgtEl>
                                        <p:attrNameLst>
                                          <p:attrName>ppt_x</p:attrName>
                                          <p:attrName>ppt_y</p:attrName>
                                        </p:attrNameLst>
                                      </p:cBhvr>
                                      <p:rCtr x="0" y="14"/>
                                    </p:animMotion>
                                  </p:childTnLst>
                                </p:cTn>
                              </p:par>
                              <p:par>
                                <p:cTn id="163" presetID="64" presetClass="path" presetSubtype="0" accel="50000" decel="50000" fill="hold" grpId="1" nodeType="withEffect">
                                  <p:stCondLst>
                                    <p:cond delay="6200"/>
                                  </p:stCondLst>
                                  <p:childTnLst>
                                    <p:animMotion origin="layout" path="M 3.33333E-6 0.03333 L 3.33333E-6 2.59259E-6 " pathEditMode="relative" rAng="0" ptsTypes="AA">
                                      <p:cBhvr>
                                        <p:cTn id="164" dur="2000" fill="hold"/>
                                        <p:tgtEl>
                                          <p:spTgt spid="209019"/>
                                        </p:tgtEl>
                                        <p:attrNameLst>
                                          <p:attrName>ppt_x</p:attrName>
                                          <p:attrName>ppt_y</p:attrName>
                                        </p:attrNameLst>
                                      </p:cBhvr>
                                      <p:rCtr x="0" y="-17"/>
                                    </p:animMotion>
                                  </p:childTnLst>
                                </p:cTn>
                              </p:par>
                              <p:par>
                                <p:cTn id="165" presetID="42" presetClass="path" presetSubtype="0" accel="50000" decel="50000" fill="hold" grpId="1" nodeType="withEffect">
                                  <p:stCondLst>
                                    <p:cond delay="6400"/>
                                  </p:stCondLst>
                                  <p:childTnLst>
                                    <p:animMotion origin="layout" path="M -1.38889E-6 -0.03217 L -1.38889E-6 0.00324 " pathEditMode="relative" rAng="0" ptsTypes="AA">
                                      <p:cBhvr>
                                        <p:cTn id="166" dur="2000" fill="hold"/>
                                        <p:tgtEl>
                                          <p:spTgt spid="209020"/>
                                        </p:tgtEl>
                                        <p:attrNameLst>
                                          <p:attrName>ppt_x</p:attrName>
                                          <p:attrName>ppt_y</p:attrName>
                                        </p:attrNameLst>
                                      </p:cBhvr>
                                      <p:rCtr x="0" y="18"/>
                                    </p:animMotion>
                                  </p:childTnLst>
                                </p:cTn>
                              </p:par>
                              <p:par>
                                <p:cTn id="167" presetID="42" presetClass="path" presetSubtype="0" accel="50000" decel="50000" fill="hold" grpId="1" nodeType="withEffect">
                                  <p:stCondLst>
                                    <p:cond delay="6600"/>
                                  </p:stCondLst>
                                  <p:childTnLst>
                                    <p:animMotion origin="layout" path="M 5.55556E-7 -0.01412 L 5.55556E-7 0.0044 " pathEditMode="relative" rAng="0" ptsTypes="AA">
                                      <p:cBhvr>
                                        <p:cTn id="168" dur="2000" fill="hold"/>
                                        <p:tgtEl>
                                          <p:spTgt spid="209022"/>
                                        </p:tgtEl>
                                        <p:attrNameLst>
                                          <p:attrName>ppt_x</p:attrName>
                                          <p:attrName>ppt_y</p:attrName>
                                        </p:attrNameLst>
                                      </p:cBhvr>
                                      <p:rCtr x="0" y="9"/>
                                    </p:animMotion>
                                  </p:childTnLst>
                                </p:cTn>
                              </p:par>
                              <p:par>
                                <p:cTn id="169" presetID="64" presetClass="path" presetSubtype="0" accel="50000" decel="50000" fill="hold" grpId="1" nodeType="withEffect">
                                  <p:stCondLst>
                                    <p:cond delay="6800"/>
                                  </p:stCondLst>
                                  <p:childTnLst>
                                    <p:animMotion origin="layout" path="M 2.22222E-6 0.02569 L 2.22222E-6 7.40741E-7 " pathEditMode="relative" rAng="0" ptsTypes="AA">
                                      <p:cBhvr>
                                        <p:cTn id="170" dur="2000" fill="hold"/>
                                        <p:tgtEl>
                                          <p:spTgt spid="209021"/>
                                        </p:tgtEl>
                                        <p:attrNameLst>
                                          <p:attrName>ppt_x</p:attrName>
                                          <p:attrName>ppt_y</p:attrName>
                                        </p:attrNameLst>
                                      </p:cBhvr>
                                      <p:rCtr x="0" y="-13"/>
                                    </p:animMotion>
                                  </p:childTnLst>
                                </p:cTn>
                              </p:par>
                              <p:par>
                                <p:cTn id="171" presetID="42" presetClass="path" presetSubtype="0" accel="50000" decel="50000" fill="hold" grpId="1" nodeType="withEffect">
                                  <p:stCondLst>
                                    <p:cond delay="7000"/>
                                  </p:stCondLst>
                                  <p:childTnLst>
                                    <p:animMotion origin="layout" path="M 0.00105 -0.04098 L 0.00053 4.44444E-6 " pathEditMode="relative" rAng="0" ptsTypes="AA">
                                      <p:cBhvr>
                                        <p:cTn id="172" dur="2000" fill="hold"/>
                                        <p:tgtEl>
                                          <p:spTgt spid="209023"/>
                                        </p:tgtEl>
                                        <p:attrNameLst>
                                          <p:attrName>ppt_x</p:attrName>
                                          <p:attrName>ppt_y</p:attrName>
                                        </p:attrNameLst>
                                      </p:cBhvr>
                                      <p:rCtr x="0" y="20"/>
                                    </p:animMotion>
                                  </p:childTnLst>
                                </p:cTn>
                              </p:par>
                              <p:par>
                                <p:cTn id="173" presetID="64" presetClass="path" presetSubtype="0" accel="50000" decel="50000" fill="hold" grpId="1" nodeType="withEffect">
                                  <p:stCondLst>
                                    <p:cond delay="7000"/>
                                  </p:stCondLst>
                                  <p:childTnLst>
                                    <p:animMotion origin="layout" path="M 1.66667E-6 0.04445 L -0.00018 0.00093 " pathEditMode="relative" rAng="0" ptsTypes="AA">
                                      <p:cBhvr>
                                        <p:cTn id="174" dur="2000" fill="hold"/>
                                        <p:tgtEl>
                                          <p:spTgt spid="209024"/>
                                        </p:tgtEl>
                                        <p:attrNameLst>
                                          <p:attrName>ppt_x</p:attrName>
                                          <p:attrName>ppt_y</p:attrName>
                                        </p:attrNameLst>
                                      </p:cBhvr>
                                      <p:rCtr x="0" y="-22"/>
                                    </p:animMotion>
                                  </p:childTnLst>
                                </p:cTn>
                              </p:par>
                              <p:par>
                                <p:cTn id="175" presetID="64" presetClass="path" presetSubtype="0" accel="50000" decel="50000" fill="hold" grpId="1" nodeType="withEffect">
                                  <p:stCondLst>
                                    <p:cond delay="7200"/>
                                  </p:stCondLst>
                                  <p:childTnLst>
                                    <p:animMotion origin="layout" path="M -0.00052 0.01528 L -0.00104 -2.59259E-6 " pathEditMode="relative" rAng="0" ptsTypes="AA">
                                      <p:cBhvr>
                                        <p:cTn id="176" dur="2000" fill="hold"/>
                                        <p:tgtEl>
                                          <p:spTgt spid="209025"/>
                                        </p:tgtEl>
                                        <p:attrNameLst>
                                          <p:attrName>ppt_x</p:attrName>
                                          <p:attrName>ppt_y</p:attrName>
                                        </p:attrNameLst>
                                      </p:cBhvr>
                                      <p:rCtr x="0" y="-8"/>
                                    </p:animMotion>
                                  </p:childTnLst>
                                </p:cTn>
                              </p:par>
                              <p:par>
                                <p:cTn id="177" presetID="42" presetClass="path" presetSubtype="0" accel="50000" decel="50000" fill="hold" grpId="1" nodeType="withEffect">
                                  <p:stCondLst>
                                    <p:cond delay="7400"/>
                                  </p:stCondLst>
                                  <p:childTnLst>
                                    <p:animMotion origin="layout" path="M -1.38889E-6 -0.03217 L -1.38889E-6 0.00324 " pathEditMode="relative" rAng="0" ptsTypes="AA">
                                      <p:cBhvr>
                                        <p:cTn id="178" dur="2000" fill="hold"/>
                                        <p:tgtEl>
                                          <p:spTgt spid="209026"/>
                                        </p:tgtEl>
                                        <p:attrNameLst>
                                          <p:attrName>ppt_x</p:attrName>
                                          <p:attrName>ppt_y</p:attrName>
                                        </p:attrNameLst>
                                      </p:cBhvr>
                                      <p:rCtr x="0" y="18"/>
                                    </p:animMotion>
                                  </p:childTnLst>
                                </p:cTn>
                              </p:par>
                              <p:par>
                                <p:cTn id="179" presetID="64" presetClass="path" presetSubtype="0" accel="50000" decel="50000" fill="hold" grpId="1" nodeType="withEffect">
                                  <p:stCondLst>
                                    <p:cond delay="7400"/>
                                  </p:stCondLst>
                                  <p:childTnLst>
                                    <p:animMotion origin="layout" path="M 8.33333E-7 0.03935 L 0.00017 0.00093 " pathEditMode="relative" rAng="0" ptsTypes="AA">
                                      <p:cBhvr>
                                        <p:cTn id="180" dur="2000" fill="hold"/>
                                        <p:tgtEl>
                                          <p:spTgt spid="209027"/>
                                        </p:tgtEl>
                                        <p:attrNameLst>
                                          <p:attrName>ppt_x</p:attrName>
                                          <p:attrName>ppt_y</p:attrName>
                                        </p:attrNameLst>
                                      </p:cBhvr>
                                      <p:rCtr x="0" y="-19"/>
                                    </p:animMotion>
                                  </p:childTnLst>
                                </p:cTn>
                              </p:par>
                              <p:par>
                                <p:cTn id="181" presetID="42" presetClass="path" presetSubtype="0" accel="50000" decel="50000" fill="hold" grpId="1" nodeType="withEffect">
                                  <p:stCondLst>
                                    <p:cond delay="7600"/>
                                  </p:stCondLst>
                                  <p:childTnLst>
                                    <p:animMotion origin="layout" path="M 5.55556E-7 -0.01412 L 5.55556E-7 0.0044 " pathEditMode="relative" rAng="0" ptsTypes="AA">
                                      <p:cBhvr>
                                        <p:cTn id="182" dur="2000" fill="hold"/>
                                        <p:tgtEl>
                                          <p:spTgt spid="209029"/>
                                        </p:tgtEl>
                                        <p:attrNameLst>
                                          <p:attrName>ppt_x</p:attrName>
                                          <p:attrName>ppt_y</p:attrName>
                                        </p:attrNameLst>
                                      </p:cBhvr>
                                      <p:rCtr x="0" y="9"/>
                                    </p:animMotion>
                                  </p:childTnLst>
                                </p:cTn>
                              </p:par>
                              <p:par>
                                <p:cTn id="183" presetID="42" presetClass="path" presetSubtype="0" accel="50000" decel="50000" fill="hold" grpId="1" nodeType="withEffect">
                                  <p:stCondLst>
                                    <p:cond delay="7700"/>
                                  </p:stCondLst>
                                  <p:childTnLst>
                                    <p:animMotion origin="layout" path="M 0.00105 -0.04098 L 0.00053 4.44444E-6 " pathEditMode="relative" rAng="0" ptsTypes="AA">
                                      <p:cBhvr>
                                        <p:cTn id="184" dur="2000" fill="hold"/>
                                        <p:tgtEl>
                                          <p:spTgt spid="209030"/>
                                        </p:tgtEl>
                                        <p:attrNameLst>
                                          <p:attrName>ppt_x</p:attrName>
                                          <p:attrName>ppt_y</p:attrName>
                                        </p:attrNameLst>
                                      </p:cBhvr>
                                      <p:rCtr x="0" y="20"/>
                                    </p:animMotion>
                                  </p:childTnLst>
                                </p:cTn>
                              </p:par>
                              <p:par>
                                <p:cTn id="185" presetID="64" presetClass="path" presetSubtype="0" accel="50000" decel="50000" fill="hold" grpId="1" nodeType="withEffect">
                                  <p:stCondLst>
                                    <p:cond delay="8000"/>
                                  </p:stCondLst>
                                  <p:childTnLst>
                                    <p:animMotion origin="layout" path="M 2.22222E-6 0.02569 L 2.22222E-6 7.40741E-7 " pathEditMode="relative" rAng="0" ptsTypes="AA">
                                      <p:cBhvr>
                                        <p:cTn id="186" dur="2000" fill="hold"/>
                                        <p:tgtEl>
                                          <p:spTgt spid="209031"/>
                                        </p:tgtEl>
                                        <p:attrNameLst>
                                          <p:attrName>ppt_x</p:attrName>
                                          <p:attrName>ppt_y</p:attrName>
                                        </p:attrNameLst>
                                      </p:cBhvr>
                                      <p:rCtr x="0" y="-13"/>
                                    </p:animMotion>
                                  </p:childTnLst>
                                </p:cTn>
                              </p:par>
                              <p:par>
                                <p:cTn id="187" presetID="42" presetClass="path" presetSubtype="0" accel="50000" decel="50000" fill="hold" grpId="1" nodeType="withEffect">
                                  <p:stCondLst>
                                    <p:cond delay="8200"/>
                                  </p:stCondLst>
                                  <p:childTnLst>
                                    <p:animMotion origin="layout" path="M -3.61111E-6 -0.0243 L -3.61111E-6 0.00417 " pathEditMode="relative" rAng="0" ptsTypes="AA">
                                      <p:cBhvr>
                                        <p:cTn id="188" dur="2000" fill="hold"/>
                                        <p:tgtEl>
                                          <p:spTgt spid="209032"/>
                                        </p:tgtEl>
                                        <p:attrNameLst>
                                          <p:attrName>ppt_x</p:attrName>
                                          <p:attrName>ppt_y</p:attrName>
                                        </p:attrNameLst>
                                      </p:cBhvr>
                                      <p:rCtr x="0" y="14"/>
                                    </p:animMotion>
                                  </p:childTnLst>
                                </p:cTn>
                              </p:par>
                              <p:par>
                                <p:cTn id="189" presetID="64" presetClass="path" presetSubtype="0" accel="50000" decel="50000" fill="hold" grpId="1" nodeType="withEffect">
                                  <p:stCondLst>
                                    <p:cond delay="8200"/>
                                  </p:stCondLst>
                                  <p:childTnLst>
                                    <p:animMotion origin="layout" path="M 1.66667E-6 0.04445 L -0.00018 0.00093 " pathEditMode="relative" rAng="0" ptsTypes="AA">
                                      <p:cBhvr>
                                        <p:cTn id="190" dur="2000" fill="hold"/>
                                        <p:tgtEl>
                                          <p:spTgt spid="209034"/>
                                        </p:tgtEl>
                                        <p:attrNameLst>
                                          <p:attrName>ppt_x</p:attrName>
                                          <p:attrName>ppt_y</p:attrName>
                                        </p:attrNameLst>
                                      </p:cBhvr>
                                      <p:rCtr x="0" y="-22"/>
                                    </p:animMotion>
                                  </p:childTnLst>
                                </p:cTn>
                              </p:par>
                              <p:par>
                                <p:cTn id="191" presetID="64" presetClass="path" presetSubtype="0" accel="50000" decel="50000" fill="hold" grpId="1" nodeType="withEffect">
                                  <p:stCondLst>
                                    <p:cond delay="8400"/>
                                  </p:stCondLst>
                                  <p:childTnLst>
                                    <p:animMotion origin="layout" path="M -0.00052 0.01528 L -0.00104 -2.59259E-6 " pathEditMode="relative" rAng="0" ptsTypes="AA">
                                      <p:cBhvr>
                                        <p:cTn id="192" dur="2000" fill="hold"/>
                                        <p:tgtEl>
                                          <p:spTgt spid="209033"/>
                                        </p:tgtEl>
                                        <p:attrNameLst>
                                          <p:attrName>ppt_x</p:attrName>
                                          <p:attrName>ppt_y</p:attrName>
                                        </p:attrNameLst>
                                      </p:cBhvr>
                                      <p:rCtr x="0" y="-8"/>
                                    </p:animMotion>
                                  </p:childTnLst>
                                </p:cTn>
                              </p:par>
                            </p:childTnLst>
                          </p:cTn>
                        </p:par>
                      </p:childTnLst>
                    </p:cTn>
                  </p:par>
                  <p:par>
                    <p:cTn id="193" fill="hold">
                      <p:stCondLst>
                        <p:cond delay="indefinite"/>
                      </p:stCondLst>
                      <p:childTnLst>
                        <p:par>
                          <p:cTn id="194" fill="hold">
                            <p:stCondLst>
                              <p:cond delay="0"/>
                            </p:stCondLst>
                            <p:childTnLst>
                              <p:par>
                                <p:cTn id="195" presetID="64" presetClass="path" presetSubtype="0" accel="50000" decel="50000" fill="hold" nodeType="clickEffect">
                                  <p:stCondLst>
                                    <p:cond delay="0"/>
                                  </p:stCondLst>
                                  <p:childTnLst>
                                    <p:animMotion origin="layout" path="M -0.00052 0.01435 L -0.00104 -0.00092 " pathEditMode="relative" rAng="0" ptsTypes="AA">
                                      <p:cBhvr>
                                        <p:cTn id="196" dur="2000" fill="hold"/>
                                        <p:tgtEl>
                                          <p:spTgt spid="209044"/>
                                        </p:tgtEl>
                                        <p:attrNameLst>
                                          <p:attrName>ppt_x</p:attrName>
                                          <p:attrName>ppt_y</p:attrName>
                                        </p:attrNameLst>
                                      </p:cBhvr>
                                      <p:rCtr x="0" y="-8"/>
                                    </p:animMotion>
                                  </p:childTnLst>
                                </p:cTn>
                              </p:par>
                              <p:par>
                                <p:cTn id="197" presetID="63" presetClass="path" presetSubtype="0" fill="hold" nodeType="withEffect">
                                  <p:stCondLst>
                                    <p:cond delay="0"/>
                                  </p:stCondLst>
                                  <p:childTnLst>
                                    <p:animMotion origin="layout" path="M 0.67327 1.11022E-16 L 1.38524 1.11022E-16 " pathEditMode="relative" rAng="0" ptsTypes="AA">
                                      <p:cBhvr>
                                        <p:cTn id="198" dur="8000" fill="hold"/>
                                        <p:tgtEl>
                                          <p:spTgt spid="2"/>
                                        </p:tgtEl>
                                        <p:attrNameLst>
                                          <p:attrName>ppt_x</p:attrName>
                                          <p:attrName>ppt_y</p:attrName>
                                        </p:attrNameLst>
                                      </p:cBhvr>
                                      <p:rCtr x="356" y="0"/>
                                    </p:animMotion>
                                  </p:childTnLst>
                                </p:cTn>
                              </p:par>
                              <p:par>
                                <p:cTn id="199" presetID="22" presetClass="exit" presetSubtype="8" fill="hold" grpId="0" nodeType="withEffect">
                                  <p:stCondLst>
                                    <p:cond delay="0"/>
                                  </p:stCondLst>
                                  <p:childTnLst>
                                    <p:animEffect transition="out" filter="wipe(left)">
                                      <p:cBhvr>
                                        <p:cTn id="200" dur="6300"/>
                                        <p:tgtEl>
                                          <p:spTgt spid="209111"/>
                                        </p:tgtEl>
                                      </p:cBhvr>
                                    </p:animEffect>
                                    <p:set>
                                      <p:cBhvr>
                                        <p:cTn id="201" dur="1" fill="hold">
                                          <p:stCondLst>
                                            <p:cond delay="6299"/>
                                          </p:stCondLst>
                                        </p:cTn>
                                        <p:tgtEl>
                                          <p:spTgt spid="209111"/>
                                        </p:tgtEl>
                                        <p:attrNameLst>
                                          <p:attrName>style.visibility</p:attrName>
                                        </p:attrNameLst>
                                      </p:cBhvr>
                                      <p:to>
                                        <p:strVal val="hidden"/>
                                      </p:to>
                                    </p:set>
                                  </p:childTnLst>
                                </p:cTn>
                              </p:par>
                              <p:par>
                                <p:cTn id="202" presetID="1" presetClass="entr" presetSubtype="0" fill="hold" grpId="0" nodeType="withEffect">
                                  <p:stCondLst>
                                    <p:cond delay="0"/>
                                  </p:stCondLst>
                                  <p:childTnLst>
                                    <p:set>
                                      <p:cBhvr>
                                        <p:cTn id="203" dur="1" fill="hold">
                                          <p:stCondLst>
                                            <p:cond delay="0"/>
                                          </p:stCondLst>
                                        </p:cTn>
                                        <p:tgtEl>
                                          <p:spTgt spid="209119"/>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209120"/>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209122"/>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209121"/>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209123"/>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209124"/>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209125"/>
                                        </p:tgtEl>
                                        <p:attrNameLst>
                                          <p:attrName>style.visibility</p:attrName>
                                        </p:attrNameLst>
                                      </p:cBhvr>
                                      <p:to>
                                        <p:strVal val="visible"/>
                                      </p:to>
                                    </p:set>
                                  </p:childTnLst>
                                </p:cTn>
                              </p:par>
                              <p:par>
                                <p:cTn id="216" presetID="27" presetClass="emph" presetSubtype="0" repeatCount="5000" fill="hold" grpId="1" nodeType="withEffect">
                                  <p:stCondLst>
                                    <p:cond delay="0"/>
                                  </p:stCondLst>
                                  <p:childTnLst>
                                    <p:animClr clrSpc="rgb" dir="cw">
                                      <p:cBhvr override="childStyle">
                                        <p:cTn id="217" dur="500" autoRev="1" fill="hold"/>
                                        <p:tgtEl>
                                          <p:spTgt spid="209119"/>
                                        </p:tgtEl>
                                        <p:attrNameLst>
                                          <p:attrName>style.color</p:attrName>
                                        </p:attrNameLst>
                                      </p:cBhvr>
                                      <p:to>
                                        <a:schemeClr val="bg1"/>
                                      </p:to>
                                    </p:animClr>
                                    <p:animClr clrSpc="rgb" dir="cw">
                                      <p:cBhvr>
                                        <p:cTn id="218" dur="500" autoRev="1" fill="hold"/>
                                        <p:tgtEl>
                                          <p:spTgt spid="209119"/>
                                        </p:tgtEl>
                                        <p:attrNameLst>
                                          <p:attrName>fillcolor</p:attrName>
                                        </p:attrNameLst>
                                      </p:cBhvr>
                                      <p:to>
                                        <a:schemeClr val="bg1"/>
                                      </p:to>
                                    </p:animClr>
                                    <p:set>
                                      <p:cBhvr>
                                        <p:cTn id="219" dur="500" autoRev="1" fill="hold"/>
                                        <p:tgtEl>
                                          <p:spTgt spid="209119"/>
                                        </p:tgtEl>
                                        <p:attrNameLst>
                                          <p:attrName>fill.type</p:attrName>
                                        </p:attrNameLst>
                                      </p:cBhvr>
                                      <p:to>
                                        <p:strVal val="solid"/>
                                      </p:to>
                                    </p:set>
                                    <p:set>
                                      <p:cBhvr>
                                        <p:cTn id="220" dur="500" autoRev="1" fill="hold"/>
                                        <p:tgtEl>
                                          <p:spTgt spid="209119"/>
                                        </p:tgtEl>
                                        <p:attrNameLst>
                                          <p:attrName>fill.on</p:attrName>
                                        </p:attrNameLst>
                                      </p:cBhvr>
                                      <p:to>
                                        <p:strVal val="true"/>
                                      </p:to>
                                    </p:set>
                                  </p:childTnLst>
                                  <p:subTnLst>
                                    <p:set>
                                      <p:cBhvr override="childStyle">
                                        <p:cTn dur="1" fill="hold" display="0" masterRel="sameClick" afterEffect="1">
                                          <p:stCondLst>
                                            <p:cond evt="end" delay="0">
                                              <p:tn val="216"/>
                                            </p:cond>
                                          </p:stCondLst>
                                        </p:cTn>
                                        <p:tgtEl>
                                          <p:spTgt spid="209119"/>
                                        </p:tgtEl>
                                        <p:attrNameLst>
                                          <p:attrName>style.visibility</p:attrName>
                                        </p:attrNameLst>
                                      </p:cBhvr>
                                      <p:to>
                                        <p:strVal val="hidden"/>
                                      </p:to>
                                    </p:set>
                                  </p:subTnLst>
                                </p:cTn>
                              </p:par>
                              <p:par>
                                <p:cTn id="221" presetID="1" presetClass="exit" presetSubtype="0" fill="hold" grpId="1" nodeType="withEffect">
                                  <p:stCondLst>
                                    <p:cond delay="0"/>
                                  </p:stCondLst>
                                  <p:childTnLst>
                                    <p:set>
                                      <p:cBhvr>
                                        <p:cTn id="222" dur="1" fill="hold">
                                          <p:stCondLst>
                                            <p:cond delay="0"/>
                                          </p:stCondLst>
                                        </p:cTn>
                                        <p:tgtEl>
                                          <p:spTgt spid="209112"/>
                                        </p:tgtEl>
                                        <p:attrNameLst>
                                          <p:attrName>style.visibility</p:attrName>
                                        </p:attrNameLst>
                                      </p:cBhvr>
                                      <p:to>
                                        <p:strVal val="hidden"/>
                                      </p:to>
                                    </p:set>
                                  </p:childTnLst>
                                </p:cTn>
                              </p:par>
                              <p:par>
                                <p:cTn id="223" presetID="27" presetClass="emph" presetSubtype="0" repeatCount="5000" fill="hold" grpId="1" nodeType="withEffect">
                                  <p:stCondLst>
                                    <p:cond delay="100"/>
                                  </p:stCondLst>
                                  <p:childTnLst>
                                    <p:animClr clrSpc="rgb" dir="cw">
                                      <p:cBhvr override="childStyle">
                                        <p:cTn id="224" dur="500" autoRev="1" fill="hold"/>
                                        <p:tgtEl>
                                          <p:spTgt spid="209120"/>
                                        </p:tgtEl>
                                        <p:attrNameLst>
                                          <p:attrName>style.color</p:attrName>
                                        </p:attrNameLst>
                                      </p:cBhvr>
                                      <p:to>
                                        <a:schemeClr val="bg1"/>
                                      </p:to>
                                    </p:animClr>
                                    <p:animClr clrSpc="rgb" dir="cw">
                                      <p:cBhvr>
                                        <p:cTn id="225" dur="500" autoRev="1" fill="hold"/>
                                        <p:tgtEl>
                                          <p:spTgt spid="209120"/>
                                        </p:tgtEl>
                                        <p:attrNameLst>
                                          <p:attrName>fillcolor</p:attrName>
                                        </p:attrNameLst>
                                      </p:cBhvr>
                                      <p:to>
                                        <a:schemeClr val="bg1"/>
                                      </p:to>
                                    </p:animClr>
                                    <p:set>
                                      <p:cBhvr>
                                        <p:cTn id="226" dur="500" autoRev="1" fill="hold"/>
                                        <p:tgtEl>
                                          <p:spTgt spid="209120"/>
                                        </p:tgtEl>
                                        <p:attrNameLst>
                                          <p:attrName>fill.type</p:attrName>
                                        </p:attrNameLst>
                                      </p:cBhvr>
                                      <p:to>
                                        <p:strVal val="solid"/>
                                      </p:to>
                                    </p:set>
                                    <p:set>
                                      <p:cBhvr>
                                        <p:cTn id="227" dur="500" autoRev="1" fill="hold"/>
                                        <p:tgtEl>
                                          <p:spTgt spid="209120"/>
                                        </p:tgtEl>
                                        <p:attrNameLst>
                                          <p:attrName>fill.on</p:attrName>
                                        </p:attrNameLst>
                                      </p:cBhvr>
                                      <p:to>
                                        <p:strVal val="true"/>
                                      </p:to>
                                    </p:set>
                                  </p:childTnLst>
                                  <p:subTnLst>
                                    <p:set>
                                      <p:cBhvr override="childStyle">
                                        <p:cTn dur="1" fill="hold" display="0" masterRel="sameClick" afterEffect="1">
                                          <p:stCondLst>
                                            <p:cond evt="end" delay="0">
                                              <p:tn val="223"/>
                                            </p:cond>
                                          </p:stCondLst>
                                        </p:cTn>
                                        <p:tgtEl>
                                          <p:spTgt spid="209120"/>
                                        </p:tgtEl>
                                        <p:attrNameLst>
                                          <p:attrName>style.visibility</p:attrName>
                                        </p:attrNameLst>
                                      </p:cBhvr>
                                      <p:to>
                                        <p:strVal val="hidden"/>
                                      </p:to>
                                    </p:set>
                                  </p:subTnLst>
                                </p:cTn>
                              </p:par>
                              <p:par>
                                <p:cTn id="228" presetID="1" presetClass="exit" presetSubtype="0" fill="hold" grpId="1" nodeType="withEffect">
                                  <p:stCondLst>
                                    <p:cond delay="500"/>
                                  </p:stCondLst>
                                  <p:childTnLst>
                                    <p:set>
                                      <p:cBhvr>
                                        <p:cTn id="229" dur="1" fill="hold">
                                          <p:stCondLst>
                                            <p:cond delay="0"/>
                                          </p:stCondLst>
                                        </p:cTn>
                                        <p:tgtEl>
                                          <p:spTgt spid="209113"/>
                                        </p:tgtEl>
                                        <p:attrNameLst>
                                          <p:attrName>style.visibility</p:attrName>
                                        </p:attrNameLst>
                                      </p:cBhvr>
                                      <p:to>
                                        <p:strVal val="hidden"/>
                                      </p:to>
                                    </p:set>
                                  </p:childTnLst>
                                </p:cTn>
                              </p:par>
                              <p:par>
                                <p:cTn id="230" presetID="27" presetClass="emph" presetSubtype="0" repeatCount="5000" fill="hold" grpId="1" nodeType="withEffect">
                                  <p:stCondLst>
                                    <p:cond delay="200"/>
                                  </p:stCondLst>
                                  <p:childTnLst>
                                    <p:animClr clrSpc="rgb" dir="cw">
                                      <p:cBhvr override="childStyle">
                                        <p:cTn id="231" dur="500" autoRev="1" fill="hold"/>
                                        <p:tgtEl>
                                          <p:spTgt spid="209121"/>
                                        </p:tgtEl>
                                        <p:attrNameLst>
                                          <p:attrName>style.color</p:attrName>
                                        </p:attrNameLst>
                                      </p:cBhvr>
                                      <p:to>
                                        <a:schemeClr val="bg1"/>
                                      </p:to>
                                    </p:animClr>
                                    <p:animClr clrSpc="rgb" dir="cw">
                                      <p:cBhvr>
                                        <p:cTn id="232" dur="500" autoRev="1" fill="hold"/>
                                        <p:tgtEl>
                                          <p:spTgt spid="209121"/>
                                        </p:tgtEl>
                                        <p:attrNameLst>
                                          <p:attrName>fillcolor</p:attrName>
                                        </p:attrNameLst>
                                      </p:cBhvr>
                                      <p:to>
                                        <a:schemeClr val="bg1"/>
                                      </p:to>
                                    </p:animClr>
                                    <p:set>
                                      <p:cBhvr>
                                        <p:cTn id="233" dur="500" autoRev="1" fill="hold"/>
                                        <p:tgtEl>
                                          <p:spTgt spid="209121"/>
                                        </p:tgtEl>
                                        <p:attrNameLst>
                                          <p:attrName>fill.type</p:attrName>
                                        </p:attrNameLst>
                                      </p:cBhvr>
                                      <p:to>
                                        <p:strVal val="solid"/>
                                      </p:to>
                                    </p:set>
                                    <p:set>
                                      <p:cBhvr>
                                        <p:cTn id="234" dur="500" autoRev="1" fill="hold"/>
                                        <p:tgtEl>
                                          <p:spTgt spid="209121"/>
                                        </p:tgtEl>
                                        <p:attrNameLst>
                                          <p:attrName>fill.on</p:attrName>
                                        </p:attrNameLst>
                                      </p:cBhvr>
                                      <p:to>
                                        <p:strVal val="true"/>
                                      </p:to>
                                    </p:set>
                                  </p:childTnLst>
                                  <p:subTnLst>
                                    <p:set>
                                      <p:cBhvr override="childStyle">
                                        <p:cTn dur="1" fill="hold" display="0" masterRel="sameClick" afterEffect="1">
                                          <p:stCondLst>
                                            <p:cond evt="end" delay="0">
                                              <p:tn val="230"/>
                                            </p:cond>
                                          </p:stCondLst>
                                        </p:cTn>
                                        <p:tgtEl>
                                          <p:spTgt spid="209121"/>
                                        </p:tgtEl>
                                        <p:attrNameLst>
                                          <p:attrName>style.visibility</p:attrName>
                                        </p:attrNameLst>
                                      </p:cBhvr>
                                      <p:to>
                                        <p:strVal val="hidden"/>
                                      </p:to>
                                    </p:set>
                                  </p:subTnLst>
                                </p:cTn>
                              </p:par>
                              <p:par>
                                <p:cTn id="235" presetID="1" presetClass="exit" presetSubtype="0" fill="hold" grpId="1" nodeType="withEffect">
                                  <p:stCondLst>
                                    <p:cond delay="1300"/>
                                  </p:stCondLst>
                                  <p:childTnLst>
                                    <p:set>
                                      <p:cBhvr>
                                        <p:cTn id="236" dur="1" fill="hold">
                                          <p:stCondLst>
                                            <p:cond delay="0"/>
                                          </p:stCondLst>
                                        </p:cTn>
                                        <p:tgtEl>
                                          <p:spTgt spid="209114"/>
                                        </p:tgtEl>
                                        <p:attrNameLst>
                                          <p:attrName>style.visibility</p:attrName>
                                        </p:attrNameLst>
                                      </p:cBhvr>
                                      <p:to>
                                        <p:strVal val="hidden"/>
                                      </p:to>
                                    </p:set>
                                  </p:childTnLst>
                                </p:cTn>
                              </p:par>
                              <p:par>
                                <p:cTn id="237" presetID="27" presetClass="emph" presetSubtype="0" repeatCount="5000" fill="hold" grpId="1" nodeType="withEffect">
                                  <p:stCondLst>
                                    <p:cond delay="300"/>
                                  </p:stCondLst>
                                  <p:childTnLst>
                                    <p:animClr clrSpc="rgb" dir="cw">
                                      <p:cBhvr override="childStyle">
                                        <p:cTn id="238" dur="500" autoRev="1" fill="hold"/>
                                        <p:tgtEl>
                                          <p:spTgt spid="209122"/>
                                        </p:tgtEl>
                                        <p:attrNameLst>
                                          <p:attrName>style.color</p:attrName>
                                        </p:attrNameLst>
                                      </p:cBhvr>
                                      <p:to>
                                        <a:schemeClr val="bg1"/>
                                      </p:to>
                                    </p:animClr>
                                    <p:animClr clrSpc="rgb" dir="cw">
                                      <p:cBhvr>
                                        <p:cTn id="239" dur="500" autoRev="1" fill="hold"/>
                                        <p:tgtEl>
                                          <p:spTgt spid="209122"/>
                                        </p:tgtEl>
                                        <p:attrNameLst>
                                          <p:attrName>fillcolor</p:attrName>
                                        </p:attrNameLst>
                                      </p:cBhvr>
                                      <p:to>
                                        <a:schemeClr val="bg1"/>
                                      </p:to>
                                    </p:animClr>
                                    <p:set>
                                      <p:cBhvr>
                                        <p:cTn id="240" dur="500" autoRev="1" fill="hold"/>
                                        <p:tgtEl>
                                          <p:spTgt spid="209122"/>
                                        </p:tgtEl>
                                        <p:attrNameLst>
                                          <p:attrName>fill.type</p:attrName>
                                        </p:attrNameLst>
                                      </p:cBhvr>
                                      <p:to>
                                        <p:strVal val="solid"/>
                                      </p:to>
                                    </p:set>
                                    <p:set>
                                      <p:cBhvr>
                                        <p:cTn id="241" dur="500" autoRev="1" fill="hold"/>
                                        <p:tgtEl>
                                          <p:spTgt spid="209122"/>
                                        </p:tgtEl>
                                        <p:attrNameLst>
                                          <p:attrName>fill.on</p:attrName>
                                        </p:attrNameLst>
                                      </p:cBhvr>
                                      <p:to>
                                        <p:strVal val="true"/>
                                      </p:to>
                                    </p:set>
                                  </p:childTnLst>
                                  <p:subTnLst>
                                    <p:set>
                                      <p:cBhvr override="childStyle">
                                        <p:cTn dur="1" fill="hold" display="0" masterRel="sameClick" afterEffect="1">
                                          <p:stCondLst>
                                            <p:cond evt="end" delay="0">
                                              <p:tn val="237"/>
                                            </p:cond>
                                          </p:stCondLst>
                                        </p:cTn>
                                        <p:tgtEl>
                                          <p:spTgt spid="209122"/>
                                        </p:tgtEl>
                                        <p:attrNameLst>
                                          <p:attrName>style.visibility</p:attrName>
                                        </p:attrNameLst>
                                      </p:cBhvr>
                                      <p:to>
                                        <p:strVal val="hidden"/>
                                      </p:to>
                                    </p:set>
                                  </p:subTnLst>
                                </p:cTn>
                              </p:par>
                              <p:par>
                                <p:cTn id="242" presetID="1" presetClass="exit" presetSubtype="0" fill="hold" grpId="1" nodeType="withEffect">
                                  <p:stCondLst>
                                    <p:cond delay="2200"/>
                                  </p:stCondLst>
                                  <p:childTnLst>
                                    <p:set>
                                      <p:cBhvr>
                                        <p:cTn id="243" dur="1" fill="hold">
                                          <p:stCondLst>
                                            <p:cond delay="0"/>
                                          </p:stCondLst>
                                        </p:cTn>
                                        <p:tgtEl>
                                          <p:spTgt spid="209115"/>
                                        </p:tgtEl>
                                        <p:attrNameLst>
                                          <p:attrName>style.visibility</p:attrName>
                                        </p:attrNameLst>
                                      </p:cBhvr>
                                      <p:to>
                                        <p:strVal val="hidden"/>
                                      </p:to>
                                    </p:set>
                                  </p:childTnLst>
                                </p:cTn>
                              </p:par>
                              <p:par>
                                <p:cTn id="244" presetID="27" presetClass="emph" presetSubtype="0" repeatCount="5000" fill="hold" grpId="1" nodeType="withEffect">
                                  <p:stCondLst>
                                    <p:cond delay="400"/>
                                  </p:stCondLst>
                                  <p:childTnLst>
                                    <p:animClr clrSpc="rgb" dir="cw">
                                      <p:cBhvr override="childStyle">
                                        <p:cTn id="245" dur="500" autoRev="1" fill="hold"/>
                                        <p:tgtEl>
                                          <p:spTgt spid="209123"/>
                                        </p:tgtEl>
                                        <p:attrNameLst>
                                          <p:attrName>style.color</p:attrName>
                                        </p:attrNameLst>
                                      </p:cBhvr>
                                      <p:to>
                                        <a:schemeClr val="bg1"/>
                                      </p:to>
                                    </p:animClr>
                                    <p:animClr clrSpc="rgb" dir="cw">
                                      <p:cBhvr>
                                        <p:cTn id="246" dur="500" autoRev="1" fill="hold"/>
                                        <p:tgtEl>
                                          <p:spTgt spid="209123"/>
                                        </p:tgtEl>
                                        <p:attrNameLst>
                                          <p:attrName>fillcolor</p:attrName>
                                        </p:attrNameLst>
                                      </p:cBhvr>
                                      <p:to>
                                        <a:schemeClr val="bg1"/>
                                      </p:to>
                                    </p:animClr>
                                    <p:set>
                                      <p:cBhvr>
                                        <p:cTn id="247" dur="500" autoRev="1" fill="hold"/>
                                        <p:tgtEl>
                                          <p:spTgt spid="209123"/>
                                        </p:tgtEl>
                                        <p:attrNameLst>
                                          <p:attrName>fill.type</p:attrName>
                                        </p:attrNameLst>
                                      </p:cBhvr>
                                      <p:to>
                                        <p:strVal val="solid"/>
                                      </p:to>
                                    </p:set>
                                    <p:set>
                                      <p:cBhvr>
                                        <p:cTn id="248" dur="500" autoRev="1" fill="hold"/>
                                        <p:tgtEl>
                                          <p:spTgt spid="209123"/>
                                        </p:tgtEl>
                                        <p:attrNameLst>
                                          <p:attrName>fill.on</p:attrName>
                                        </p:attrNameLst>
                                      </p:cBhvr>
                                      <p:to>
                                        <p:strVal val="true"/>
                                      </p:to>
                                    </p:set>
                                  </p:childTnLst>
                                  <p:subTnLst>
                                    <p:set>
                                      <p:cBhvr override="childStyle">
                                        <p:cTn dur="1" fill="hold" display="0" masterRel="sameClick" afterEffect="1">
                                          <p:stCondLst>
                                            <p:cond evt="end" delay="0">
                                              <p:tn val="244"/>
                                            </p:cond>
                                          </p:stCondLst>
                                        </p:cTn>
                                        <p:tgtEl>
                                          <p:spTgt spid="209123"/>
                                        </p:tgtEl>
                                        <p:attrNameLst>
                                          <p:attrName>style.visibility</p:attrName>
                                        </p:attrNameLst>
                                      </p:cBhvr>
                                      <p:to>
                                        <p:strVal val="hidden"/>
                                      </p:to>
                                    </p:set>
                                  </p:subTnLst>
                                </p:cTn>
                              </p:par>
                              <p:par>
                                <p:cTn id="249" presetID="1" presetClass="exit" presetSubtype="0" fill="hold" grpId="1" nodeType="withEffect">
                                  <p:stCondLst>
                                    <p:cond delay="3000"/>
                                  </p:stCondLst>
                                  <p:childTnLst>
                                    <p:set>
                                      <p:cBhvr>
                                        <p:cTn id="250" dur="1" fill="hold">
                                          <p:stCondLst>
                                            <p:cond delay="0"/>
                                          </p:stCondLst>
                                        </p:cTn>
                                        <p:tgtEl>
                                          <p:spTgt spid="209116"/>
                                        </p:tgtEl>
                                        <p:attrNameLst>
                                          <p:attrName>style.visibility</p:attrName>
                                        </p:attrNameLst>
                                      </p:cBhvr>
                                      <p:to>
                                        <p:strVal val="hidden"/>
                                      </p:to>
                                    </p:set>
                                  </p:childTnLst>
                                </p:cTn>
                              </p:par>
                              <p:par>
                                <p:cTn id="251" presetID="27" presetClass="emph" presetSubtype="0" repeatCount="5000" fill="hold" grpId="1" nodeType="withEffect">
                                  <p:stCondLst>
                                    <p:cond delay="0"/>
                                  </p:stCondLst>
                                  <p:childTnLst>
                                    <p:animClr clrSpc="rgb" dir="cw">
                                      <p:cBhvr override="childStyle">
                                        <p:cTn id="252" dur="500" autoRev="1" fill="hold"/>
                                        <p:tgtEl>
                                          <p:spTgt spid="209124"/>
                                        </p:tgtEl>
                                        <p:attrNameLst>
                                          <p:attrName>style.color</p:attrName>
                                        </p:attrNameLst>
                                      </p:cBhvr>
                                      <p:to>
                                        <a:schemeClr val="bg1"/>
                                      </p:to>
                                    </p:animClr>
                                    <p:animClr clrSpc="rgb" dir="cw">
                                      <p:cBhvr>
                                        <p:cTn id="253" dur="500" autoRev="1" fill="hold"/>
                                        <p:tgtEl>
                                          <p:spTgt spid="209124"/>
                                        </p:tgtEl>
                                        <p:attrNameLst>
                                          <p:attrName>fillcolor</p:attrName>
                                        </p:attrNameLst>
                                      </p:cBhvr>
                                      <p:to>
                                        <a:schemeClr val="bg1"/>
                                      </p:to>
                                    </p:animClr>
                                    <p:set>
                                      <p:cBhvr>
                                        <p:cTn id="254" dur="500" autoRev="1" fill="hold"/>
                                        <p:tgtEl>
                                          <p:spTgt spid="209124"/>
                                        </p:tgtEl>
                                        <p:attrNameLst>
                                          <p:attrName>fill.type</p:attrName>
                                        </p:attrNameLst>
                                      </p:cBhvr>
                                      <p:to>
                                        <p:strVal val="solid"/>
                                      </p:to>
                                    </p:set>
                                    <p:set>
                                      <p:cBhvr>
                                        <p:cTn id="255" dur="500" autoRev="1" fill="hold"/>
                                        <p:tgtEl>
                                          <p:spTgt spid="209124"/>
                                        </p:tgtEl>
                                        <p:attrNameLst>
                                          <p:attrName>fill.on</p:attrName>
                                        </p:attrNameLst>
                                      </p:cBhvr>
                                      <p:to>
                                        <p:strVal val="true"/>
                                      </p:to>
                                    </p:set>
                                  </p:childTnLst>
                                  <p:subTnLst>
                                    <p:set>
                                      <p:cBhvr override="childStyle">
                                        <p:cTn dur="1" fill="hold" display="0" masterRel="sameClick" afterEffect="1">
                                          <p:stCondLst>
                                            <p:cond evt="end" delay="0">
                                              <p:tn val="251"/>
                                            </p:cond>
                                          </p:stCondLst>
                                        </p:cTn>
                                        <p:tgtEl>
                                          <p:spTgt spid="209124"/>
                                        </p:tgtEl>
                                        <p:attrNameLst>
                                          <p:attrName>style.visibility</p:attrName>
                                        </p:attrNameLst>
                                      </p:cBhvr>
                                      <p:to>
                                        <p:strVal val="hidden"/>
                                      </p:to>
                                    </p:set>
                                  </p:subTnLst>
                                </p:cTn>
                              </p:par>
                              <p:par>
                                <p:cTn id="256" presetID="1" presetClass="exit" presetSubtype="0" fill="hold" grpId="1" nodeType="withEffect">
                                  <p:stCondLst>
                                    <p:cond delay="3800"/>
                                  </p:stCondLst>
                                  <p:childTnLst>
                                    <p:set>
                                      <p:cBhvr>
                                        <p:cTn id="257" dur="1" fill="hold">
                                          <p:stCondLst>
                                            <p:cond delay="0"/>
                                          </p:stCondLst>
                                        </p:cTn>
                                        <p:tgtEl>
                                          <p:spTgt spid="209117"/>
                                        </p:tgtEl>
                                        <p:attrNameLst>
                                          <p:attrName>style.visibility</p:attrName>
                                        </p:attrNameLst>
                                      </p:cBhvr>
                                      <p:to>
                                        <p:strVal val="hidden"/>
                                      </p:to>
                                    </p:set>
                                  </p:childTnLst>
                                </p:cTn>
                              </p:par>
                              <p:par>
                                <p:cTn id="258" presetID="27" presetClass="emph" presetSubtype="0" repeatCount="5000" fill="hold" grpId="1" nodeType="withEffect">
                                  <p:stCondLst>
                                    <p:cond delay="100"/>
                                  </p:stCondLst>
                                  <p:childTnLst>
                                    <p:animClr clrSpc="rgb" dir="cw">
                                      <p:cBhvr override="childStyle">
                                        <p:cTn id="259" dur="500" autoRev="1" fill="hold"/>
                                        <p:tgtEl>
                                          <p:spTgt spid="209125"/>
                                        </p:tgtEl>
                                        <p:attrNameLst>
                                          <p:attrName>style.color</p:attrName>
                                        </p:attrNameLst>
                                      </p:cBhvr>
                                      <p:to>
                                        <a:schemeClr val="bg1"/>
                                      </p:to>
                                    </p:animClr>
                                    <p:animClr clrSpc="rgb" dir="cw">
                                      <p:cBhvr>
                                        <p:cTn id="260" dur="500" autoRev="1" fill="hold"/>
                                        <p:tgtEl>
                                          <p:spTgt spid="209125"/>
                                        </p:tgtEl>
                                        <p:attrNameLst>
                                          <p:attrName>fillcolor</p:attrName>
                                        </p:attrNameLst>
                                      </p:cBhvr>
                                      <p:to>
                                        <a:schemeClr val="bg1"/>
                                      </p:to>
                                    </p:animClr>
                                    <p:set>
                                      <p:cBhvr>
                                        <p:cTn id="261" dur="500" autoRev="1" fill="hold"/>
                                        <p:tgtEl>
                                          <p:spTgt spid="209125"/>
                                        </p:tgtEl>
                                        <p:attrNameLst>
                                          <p:attrName>fill.type</p:attrName>
                                        </p:attrNameLst>
                                      </p:cBhvr>
                                      <p:to>
                                        <p:strVal val="solid"/>
                                      </p:to>
                                    </p:set>
                                    <p:set>
                                      <p:cBhvr>
                                        <p:cTn id="262" dur="500" autoRev="1" fill="hold"/>
                                        <p:tgtEl>
                                          <p:spTgt spid="209125"/>
                                        </p:tgtEl>
                                        <p:attrNameLst>
                                          <p:attrName>fill.on</p:attrName>
                                        </p:attrNameLst>
                                      </p:cBhvr>
                                      <p:to>
                                        <p:strVal val="true"/>
                                      </p:to>
                                    </p:set>
                                  </p:childTnLst>
                                  <p:subTnLst>
                                    <p:set>
                                      <p:cBhvr override="childStyle">
                                        <p:cTn dur="1" fill="hold" display="0" masterRel="sameClick" afterEffect="1">
                                          <p:stCondLst>
                                            <p:cond evt="end" delay="0">
                                              <p:tn val="258"/>
                                            </p:cond>
                                          </p:stCondLst>
                                        </p:cTn>
                                        <p:tgtEl>
                                          <p:spTgt spid="209125"/>
                                        </p:tgtEl>
                                        <p:attrNameLst>
                                          <p:attrName>style.visibility</p:attrName>
                                        </p:attrNameLst>
                                      </p:cBhvr>
                                      <p:to>
                                        <p:strVal val="hidden"/>
                                      </p:to>
                                    </p:set>
                                  </p:subTnLst>
                                </p:cTn>
                              </p:par>
                              <p:par>
                                <p:cTn id="263" presetID="1" presetClass="exit" presetSubtype="0" fill="hold" grpId="1" nodeType="withEffect">
                                  <p:stCondLst>
                                    <p:cond delay="4600"/>
                                  </p:stCondLst>
                                  <p:childTnLst>
                                    <p:set>
                                      <p:cBhvr>
                                        <p:cTn id="264" dur="1" fill="hold">
                                          <p:stCondLst>
                                            <p:cond delay="0"/>
                                          </p:stCondLst>
                                        </p:cTn>
                                        <p:tgtEl>
                                          <p:spTgt spid="209118"/>
                                        </p:tgtEl>
                                        <p:attrNameLst>
                                          <p:attrName>style.visibility</p:attrName>
                                        </p:attrNameLst>
                                      </p:cBhvr>
                                      <p:to>
                                        <p:strVal val="hidden"/>
                                      </p:to>
                                    </p:set>
                                  </p:childTnLst>
                                </p:cTn>
                              </p:par>
                              <p:par>
                                <p:cTn id="265" presetID="42" presetClass="path" presetSubtype="0" accel="50000" decel="50000" fill="hold" grpId="0" nodeType="withEffect">
                                  <p:stCondLst>
                                    <p:cond delay="0"/>
                                  </p:stCondLst>
                                  <p:childTnLst>
                                    <p:animMotion origin="layout" path="M -1.11111E-6 1.85185E-6 L -1.11111E-6 0.04444 " pathEditMode="relative" rAng="0" ptsTypes="AA">
                                      <p:cBhvr>
                                        <p:cTn id="266" dur="2000" fill="hold"/>
                                        <p:tgtEl>
                                          <p:spTgt spid="209060"/>
                                        </p:tgtEl>
                                        <p:attrNameLst>
                                          <p:attrName>ppt_x</p:attrName>
                                          <p:attrName>ppt_y</p:attrName>
                                        </p:attrNameLst>
                                      </p:cBhvr>
                                      <p:rCtr x="0" y="22"/>
                                    </p:animMotion>
                                  </p:childTnLst>
                                </p:cTn>
                              </p:par>
                              <p:par>
                                <p:cTn id="267" presetID="42" presetClass="path" presetSubtype="0" accel="50000" decel="50000" fill="hold" grpId="0" nodeType="withEffect">
                                  <p:stCondLst>
                                    <p:cond delay="0"/>
                                  </p:stCondLst>
                                  <p:childTnLst>
                                    <p:animMotion origin="layout" path="M -2.5E-6 1.85185E-6 L -0.00052 0.01528 " pathEditMode="relative" rAng="0" ptsTypes="AA">
                                      <p:cBhvr>
                                        <p:cTn id="268" dur="2000" fill="hold"/>
                                        <p:tgtEl>
                                          <p:spTgt spid="209059"/>
                                        </p:tgtEl>
                                        <p:attrNameLst>
                                          <p:attrName>ppt_x</p:attrName>
                                          <p:attrName>ppt_y</p:attrName>
                                        </p:attrNameLst>
                                      </p:cBhvr>
                                      <p:rCtr x="0" y="8"/>
                                    </p:animMotion>
                                  </p:childTnLst>
                                </p:cTn>
                              </p:par>
                              <p:par>
                                <p:cTn id="269" presetID="64" presetClass="path" presetSubtype="0" fill="hold" grpId="0" nodeType="withEffect">
                                  <p:stCondLst>
                                    <p:cond delay="0"/>
                                  </p:stCondLst>
                                  <p:childTnLst>
                                    <p:animMotion origin="layout" path="M 5E-6 3.7037E-7 L 0.00105 -0.04097 " pathEditMode="relative" rAng="0" ptsTypes="AA">
                                      <p:cBhvr>
                                        <p:cTn id="270" dur="2000" fill="hold"/>
                                        <p:tgtEl>
                                          <p:spTgt spid="209066"/>
                                        </p:tgtEl>
                                        <p:attrNameLst>
                                          <p:attrName>ppt_x</p:attrName>
                                          <p:attrName>ppt_y</p:attrName>
                                        </p:attrNameLst>
                                      </p:cBhvr>
                                      <p:rCtr x="1" y="-21"/>
                                    </p:animMotion>
                                  </p:childTnLst>
                                </p:cTn>
                              </p:par>
                              <p:par>
                                <p:cTn id="271" presetID="42" presetClass="path" presetSubtype="0" accel="50000" decel="50000" fill="hold" grpId="0" nodeType="withEffect">
                                  <p:stCondLst>
                                    <p:cond delay="200"/>
                                  </p:stCondLst>
                                  <p:childTnLst>
                                    <p:animMotion origin="layout" path="M 4.16667E-6 4.44444E-6 L 4.16667E-6 0.03333 " pathEditMode="relative" rAng="0" ptsTypes="AA">
                                      <p:cBhvr>
                                        <p:cTn id="272" dur="2000" fill="hold"/>
                                        <p:tgtEl>
                                          <p:spTgt spid="209061"/>
                                        </p:tgtEl>
                                        <p:attrNameLst>
                                          <p:attrName>ppt_x</p:attrName>
                                          <p:attrName>ppt_y</p:attrName>
                                        </p:attrNameLst>
                                      </p:cBhvr>
                                      <p:rCtr x="0" y="17"/>
                                    </p:animMotion>
                                  </p:childTnLst>
                                </p:cTn>
                              </p:par>
                              <p:par>
                                <p:cTn id="273" presetID="42" presetClass="path" presetSubtype="0" accel="50000" decel="50000" fill="hold" grpId="0" nodeType="withEffect">
                                  <p:stCondLst>
                                    <p:cond delay="400"/>
                                  </p:stCondLst>
                                  <p:childTnLst>
                                    <p:animMotion origin="layout" path="M -2.5E-6 1.85185E-6 L -0.00052 0.01528 " pathEditMode="relative" rAng="0" ptsTypes="AA">
                                      <p:cBhvr>
                                        <p:cTn id="274" dur="2000" fill="hold"/>
                                        <p:tgtEl>
                                          <p:spTgt spid="209070"/>
                                        </p:tgtEl>
                                        <p:attrNameLst>
                                          <p:attrName>ppt_x</p:attrName>
                                          <p:attrName>ppt_y</p:attrName>
                                        </p:attrNameLst>
                                      </p:cBhvr>
                                      <p:rCtr x="0" y="8"/>
                                    </p:animMotion>
                                  </p:childTnLst>
                                </p:cTn>
                              </p:par>
                              <p:par>
                                <p:cTn id="275" presetID="64" presetClass="path" presetSubtype="0" fill="hold" grpId="0" nodeType="withEffect">
                                  <p:stCondLst>
                                    <p:cond delay="600"/>
                                  </p:stCondLst>
                                  <p:childTnLst>
                                    <p:animMotion origin="layout" path="M -3.61111E-6 4.07407E-6 L -3.61111E-6 -0.02431 " pathEditMode="relative" rAng="0" ptsTypes="AA">
                                      <p:cBhvr>
                                        <p:cTn id="276" dur="2000" fill="hold"/>
                                        <p:tgtEl>
                                          <p:spTgt spid="209069"/>
                                        </p:tgtEl>
                                        <p:attrNameLst>
                                          <p:attrName>ppt_x</p:attrName>
                                          <p:attrName>ppt_y</p:attrName>
                                        </p:attrNameLst>
                                      </p:cBhvr>
                                      <p:rCtr x="0" y="-12"/>
                                    </p:animMotion>
                                  </p:childTnLst>
                                </p:cTn>
                              </p:par>
                              <p:par>
                                <p:cTn id="277" presetID="42" presetClass="path" presetSubtype="0" accel="50000" decel="50000" fill="hold" grpId="0" nodeType="withEffect">
                                  <p:stCondLst>
                                    <p:cond delay="600"/>
                                  </p:stCondLst>
                                  <p:childTnLst>
                                    <p:animMotion origin="layout" path="M -3.61111E-6 -1.11022E-16 L -3.61111E-6 0.04444 " pathEditMode="relative" rAng="0" ptsTypes="AA">
                                      <p:cBhvr>
                                        <p:cTn id="278" dur="2000" fill="hold"/>
                                        <p:tgtEl>
                                          <p:spTgt spid="209084"/>
                                        </p:tgtEl>
                                        <p:attrNameLst>
                                          <p:attrName>ppt_x</p:attrName>
                                          <p:attrName>ppt_y</p:attrName>
                                        </p:attrNameLst>
                                      </p:cBhvr>
                                      <p:rCtr x="0" y="22"/>
                                    </p:animMotion>
                                  </p:childTnLst>
                                </p:cTn>
                              </p:par>
                              <p:par>
                                <p:cTn id="279" presetID="64" presetClass="path" presetSubtype="0" fill="hold" grpId="0" nodeType="withEffect">
                                  <p:stCondLst>
                                    <p:cond delay="800"/>
                                  </p:stCondLst>
                                  <p:childTnLst>
                                    <p:animMotion origin="layout" path="M -2.22222E-6 -4.81481E-6 L -2.22222E-6 -0.01412 " pathEditMode="relative" rAng="0" ptsTypes="AA">
                                      <p:cBhvr>
                                        <p:cTn id="280" dur="2000" fill="hold"/>
                                        <p:tgtEl>
                                          <p:spTgt spid="209071"/>
                                        </p:tgtEl>
                                        <p:attrNameLst>
                                          <p:attrName>ppt_x</p:attrName>
                                          <p:attrName>ppt_y</p:attrName>
                                        </p:attrNameLst>
                                      </p:cBhvr>
                                      <p:rCtr x="0" y="-7"/>
                                    </p:animMotion>
                                  </p:childTnLst>
                                </p:cTn>
                              </p:par>
                              <p:par>
                                <p:cTn id="281" presetID="64" presetClass="path" presetSubtype="0" fill="hold" grpId="0" nodeType="withEffect">
                                  <p:stCondLst>
                                    <p:cond delay="1000"/>
                                  </p:stCondLst>
                                  <p:childTnLst>
                                    <p:animMotion origin="layout" path="M 5E-6 3.7037E-7 L 0.00105 -0.04097 " pathEditMode="relative" rAng="0" ptsTypes="AA">
                                      <p:cBhvr>
                                        <p:cTn id="282" dur="2000" fill="hold"/>
                                        <p:tgtEl>
                                          <p:spTgt spid="209072"/>
                                        </p:tgtEl>
                                        <p:attrNameLst>
                                          <p:attrName>ppt_x</p:attrName>
                                          <p:attrName>ppt_y</p:attrName>
                                        </p:attrNameLst>
                                      </p:cBhvr>
                                      <p:rCtr x="1" y="-21"/>
                                    </p:animMotion>
                                  </p:childTnLst>
                                </p:cTn>
                              </p:par>
                              <p:par>
                                <p:cTn id="283" presetID="42" presetClass="path" presetSubtype="0" accel="50000" decel="50000" fill="hold" grpId="0" nodeType="withEffect">
                                  <p:stCondLst>
                                    <p:cond delay="1000"/>
                                  </p:stCondLst>
                                  <p:childTnLst>
                                    <p:animMotion origin="layout" path="M 4.16667E-6 4.44444E-6 L 4.16667E-6 0.03333 " pathEditMode="relative" rAng="0" ptsTypes="AA">
                                      <p:cBhvr>
                                        <p:cTn id="284" dur="2000" fill="hold"/>
                                        <p:tgtEl>
                                          <p:spTgt spid="209074"/>
                                        </p:tgtEl>
                                        <p:attrNameLst>
                                          <p:attrName>ppt_x</p:attrName>
                                          <p:attrName>ppt_y</p:attrName>
                                        </p:attrNameLst>
                                      </p:cBhvr>
                                      <p:rCtr x="0" y="17"/>
                                    </p:animMotion>
                                  </p:childTnLst>
                                </p:cTn>
                              </p:par>
                              <p:par>
                                <p:cTn id="285" presetID="64" presetClass="path" presetSubtype="0" fill="hold" grpId="0" nodeType="withEffect">
                                  <p:stCondLst>
                                    <p:cond delay="1200"/>
                                  </p:stCondLst>
                                  <p:childTnLst>
                                    <p:animMotion origin="layout" path="M -3.61111E-6 4.07407E-6 L -3.61111E-6 -0.02431 " pathEditMode="relative" rAng="0" ptsTypes="AA">
                                      <p:cBhvr>
                                        <p:cTn id="286" dur="2000" fill="hold"/>
                                        <p:tgtEl>
                                          <p:spTgt spid="209073"/>
                                        </p:tgtEl>
                                        <p:attrNameLst>
                                          <p:attrName>ppt_x</p:attrName>
                                          <p:attrName>ppt_y</p:attrName>
                                        </p:attrNameLst>
                                      </p:cBhvr>
                                      <p:rCtr x="0" y="-12"/>
                                    </p:animMotion>
                                  </p:childTnLst>
                                </p:cTn>
                              </p:par>
                              <p:par>
                                <p:cTn id="287" presetID="42" presetClass="path" presetSubtype="0" accel="50000" decel="50000" fill="hold" grpId="0" nodeType="withEffect">
                                  <p:stCondLst>
                                    <p:cond delay="1400"/>
                                  </p:stCondLst>
                                  <p:childTnLst>
                                    <p:animMotion origin="layout" path="M 4.16667E-6 4.44444E-6 L 4.16667E-6 0.03333 " pathEditMode="relative" rAng="0" ptsTypes="AA">
                                      <p:cBhvr>
                                        <p:cTn id="288" dur="2000" fill="hold"/>
                                        <p:tgtEl>
                                          <p:spTgt spid="209075"/>
                                        </p:tgtEl>
                                        <p:attrNameLst>
                                          <p:attrName>ppt_x</p:attrName>
                                          <p:attrName>ppt_y</p:attrName>
                                        </p:attrNameLst>
                                      </p:cBhvr>
                                      <p:rCtr x="0" y="17"/>
                                    </p:animMotion>
                                  </p:childTnLst>
                                </p:cTn>
                              </p:par>
                              <p:par>
                                <p:cTn id="289" presetID="64" presetClass="path" presetSubtype="0" fill="hold" grpId="0" nodeType="withEffect">
                                  <p:stCondLst>
                                    <p:cond delay="1600"/>
                                  </p:stCondLst>
                                  <p:childTnLst>
                                    <p:animMotion origin="layout" path="M -1.38889E-6 3.7037E-7 L -1.38889E-6 -0.03218 " pathEditMode="relative" rAng="0" ptsTypes="AA">
                                      <p:cBhvr>
                                        <p:cTn id="290" dur="2000" fill="hold"/>
                                        <p:tgtEl>
                                          <p:spTgt spid="209076"/>
                                        </p:tgtEl>
                                        <p:attrNameLst>
                                          <p:attrName>ppt_x</p:attrName>
                                          <p:attrName>ppt_y</p:attrName>
                                        </p:attrNameLst>
                                      </p:cBhvr>
                                      <p:rCtr x="0" y="-16"/>
                                    </p:animMotion>
                                  </p:childTnLst>
                                </p:cTn>
                              </p:par>
                              <p:par>
                                <p:cTn id="291" presetID="64" presetClass="path" presetSubtype="0" fill="hold" grpId="0" nodeType="withEffect">
                                  <p:stCondLst>
                                    <p:cond delay="1800"/>
                                  </p:stCondLst>
                                  <p:childTnLst>
                                    <p:animMotion origin="layout" path="M -2.22222E-6 -4.81481E-6 L -2.22222E-6 -0.01412 " pathEditMode="relative" rAng="0" ptsTypes="AA">
                                      <p:cBhvr>
                                        <p:cTn id="292" dur="2000" fill="hold"/>
                                        <p:tgtEl>
                                          <p:spTgt spid="209078"/>
                                        </p:tgtEl>
                                        <p:attrNameLst>
                                          <p:attrName>ppt_x</p:attrName>
                                          <p:attrName>ppt_y</p:attrName>
                                        </p:attrNameLst>
                                      </p:cBhvr>
                                      <p:rCtr x="0" y="-7"/>
                                    </p:animMotion>
                                  </p:childTnLst>
                                </p:cTn>
                              </p:par>
                              <p:par>
                                <p:cTn id="293" presetID="42" presetClass="path" presetSubtype="0" accel="50000" decel="50000" fill="hold" grpId="0" nodeType="withEffect">
                                  <p:stCondLst>
                                    <p:cond delay="2000"/>
                                  </p:stCondLst>
                                  <p:childTnLst>
                                    <p:animMotion origin="layout" path="M 5E-6 -2.59259E-6 L 5E-6 0.0257 " pathEditMode="relative" rAng="0" ptsTypes="AA">
                                      <p:cBhvr>
                                        <p:cTn id="294" dur="2000" fill="hold"/>
                                        <p:tgtEl>
                                          <p:spTgt spid="209077"/>
                                        </p:tgtEl>
                                        <p:attrNameLst>
                                          <p:attrName>ppt_x</p:attrName>
                                          <p:attrName>ppt_y</p:attrName>
                                        </p:attrNameLst>
                                      </p:cBhvr>
                                      <p:rCtr x="0" y="13"/>
                                    </p:animMotion>
                                  </p:childTnLst>
                                </p:cTn>
                              </p:par>
                              <p:par>
                                <p:cTn id="295" presetID="64" presetClass="path" presetSubtype="0" fill="hold" grpId="0" nodeType="withEffect">
                                  <p:stCondLst>
                                    <p:cond delay="2200"/>
                                  </p:stCondLst>
                                  <p:childTnLst>
                                    <p:animMotion origin="layout" path="M 5E-6 3.7037E-7 L 0.00105 -0.04097 " pathEditMode="relative" rAng="0" ptsTypes="AA">
                                      <p:cBhvr>
                                        <p:cTn id="296" dur="2000" fill="hold"/>
                                        <p:tgtEl>
                                          <p:spTgt spid="209079"/>
                                        </p:tgtEl>
                                        <p:attrNameLst>
                                          <p:attrName>ppt_x</p:attrName>
                                          <p:attrName>ppt_y</p:attrName>
                                        </p:attrNameLst>
                                      </p:cBhvr>
                                      <p:rCtr x="1" y="-21"/>
                                    </p:animMotion>
                                  </p:childTnLst>
                                </p:cTn>
                              </p:par>
                              <p:par>
                                <p:cTn id="297" presetID="42" presetClass="path" presetSubtype="0" accel="50000" decel="50000" fill="hold" grpId="0" nodeType="withEffect">
                                  <p:stCondLst>
                                    <p:cond delay="2400"/>
                                  </p:stCondLst>
                                  <p:childTnLst>
                                    <p:animMotion origin="layout" path="M -1.11111E-6 1.85185E-6 L -1.11111E-6 0.04444 " pathEditMode="relative" rAng="0" ptsTypes="AA">
                                      <p:cBhvr>
                                        <p:cTn id="298" dur="2000" fill="hold"/>
                                        <p:tgtEl>
                                          <p:spTgt spid="209080"/>
                                        </p:tgtEl>
                                        <p:attrNameLst>
                                          <p:attrName>ppt_x</p:attrName>
                                          <p:attrName>ppt_y</p:attrName>
                                        </p:attrNameLst>
                                      </p:cBhvr>
                                      <p:rCtr x="0" y="22"/>
                                    </p:animMotion>
                                  </p:childTnLst>
                                </p:cTn>
                              </p:par>
                              <p:par>
                                <p:cTn id="299" presetID="42" presetClass="path" presetSubtype="0" accel="50000" decel="50000" fill="hold" grpId="0" nodeType="withEffect">
                                  <p:stCondLst>
                                    <p:cond delay="2600"/>
                                  </p:stCondLst>
                                  <p:childTnLst>
                                    <p:animMotion origin="layout" path="M -2.5E-6 1.85185E-6 L -0.00052 0.01528 " pathEditMode="relative" rAng="0" ptsTypes="AA">
                                      <p:cBhvr>
                                        <p:cTn id="300" dur="2000" fill="hold"/>
                                        <p:tgtEl>
                                          <p:spTgt spid="209081"/>
                                        </p:tgtEl>
                                        <p:attrNameLst>
                                          <p:attrName>ppt_x</p:attrName>
                                          <p:attrName>ppt_y</p:attrName>
                                        </p:attrNameLst>
                                      </p:cBhvr>
                                      <p:rCtr x="0" y="8"/>
                                    </p:animMotion>
                                  </p:childTnLst>
                                </p:cTn>
                              </p:par>
                              <p:par>
                                <p:cTn id="301" presetID="64" presetClass="path" presetSubtype="0" fill="hold" grpId="0" nodeType="withEffect">
                                  <p:stCondLst>
                                    <p:cond delay="2800"/>
                                  </p:stCondLst>
                                  <p:childTnLst>
                                    <p:animMotion origin="layout" path="M -1.38889E-6 3.7037E-7 L -1.38889E-6 -0.03218 " pathEditMode="relative" rAng="0" ptsTypes="AA">
                                      <p:cBhvr>
                                        <p:cTn id="302" dur="2000" fill="hold"/>
                                        <p:tgtEl>
                                          <p:spTgt spid="209082"/>
                                        </p:tgtEl>
                                        <p:attrNameLst>
                                          <p:attrName>ppt_x</p:attrName>
                                          <p:attrName>ppt_y</p:attrName>
                                        </p:attrNameLst>
                                      </p:cBhvr>
                                      <p:rCtr x="0" y="-16"/>
                                    </p:animMotion>
                                  </p:childTnLst>
                                </p:cTn>
                              </p:par>
                              <p:par>
                                <p:cTn id="303" presetID="42" presetClass="path" presetSubtype="0" accel="50000" decel="50000" fill="hold" grpId="0" nodeType="withEffect">
                                  <p:stCondLst>
                                    <p:cond delay="3000"/>
                                  </p:stCondLst>
                                  <p:childTnLst>
                                    <p:animMotion origin="layout" path="M -2.77778E-6 2.22222E-6 L -2.77778E-6 0.03935 " pathEditMode="relative" rAng="0" ptsTypes="AA">
                                      <p:cBhvr>
                                        <p:cTn id="304" dur="2000" fill="hold"/>
                                        <p:tgtEl>
                                          <p:spTgt spid="209083"/>
                                        </p:tgtEl>
                                        <p:attrNameLst>
                                          <p:attrName>ppt_x</p:attrName>
                                          <p:attrName>ppt_y</p:attrName>
                                        </p:attrNameLst>
                                      </p:cBhvr>
                                      <p:rCtr x="0" y="20"/>
                                    </p:animMotion>
                                  </p:childTnLst>
                                </p:cTn>
                              </p:par>
                              <p:par>
                                <p:cTn id="305" presetID="64" presetClass="path" presetSubtype="0" fill="hold" grpId="0" nodeType="withEffect">
                                  <p:stCondLst>
                                    <p:cond delay="3100"/>
                                  </p:stCondLst>
                                  <p:childTnLst>
                                    <p:animMotion origin="layout" path="M -2.22222E-6 -4.81481E-6 L -2.22222E-6 -0.01412 " pathEditMode="relative" rAng="0" ptsTypes="AA">
                                      <p:cBhvr>
                                        <p:cTn id="306" dur="2000" fill="hold"/>
                                        <p:tgtEl>
                                          <p:spTgt spid="209085"/>
                                        </p:tgtEl>
                                        <p:attrNameLst>
                                          <p:attrName>ppt_x</p:attrName>
                                          <p:attrName>ppt_y</p:attrName>
                                        </p:attrNameLst>
                                      </p:cBhvr>
                                      <p:rCtr x="0" y="-7"/>
                                    </p:animMotion>
                                  </p:childTnLst>
                                </p:cTn>
                              </p:par>
                              <p:par>
                                <p:cTn id="307" presetID="64" presetClass="path" presetSubtype="0" fill="hold" grpId="0" nodeType="withEffect">
                                  <p:stCondLst>
                                    <p:cond delay="3400"/>
                                  </p:stCondLst>
                                  <p:childTnLst>
                                    <p:animMotion origin="layout" path="M 5E-6 3.7037E-7 L 0.00105 -0.04097 " pathEditMode="relative" rAng="0" ptsTypes="AA">
                                      <p:cBhvr>
                                        <p:cTn id="308" dur="2000" fill="hold"/>
                                        <p:tgtEl>
                                          <p:spTgt spid="209086"/>
                                        </p:tgtEl>
                                        <p:attrNameLst>
                                          <p:attrName>ppt_x</p:attrName>
                                          <p:attrName>ppt_y</p:attrName>
                                        </p:attrNameLst>
                                      </p:cBhvr>
                                      <p:rCtr x="1" y="-21"/>
                                    </p:animMotion>
                                  </p:childTnLst>
                                </p:cTn>
                              </p:par>
                              <p:par>
                                <p:cTn id="309" presetID="42" presetClass="path" presetSubtype="0" accel="50000" decel="50000" fill="hold" grpId="0" nodeType="withEffect">
                                  <p:stCondLst>
                                    <p:cond delay="3600"/>
                                  </p:stCondLst>
                                  <p:childTnLst>
                                    <p:animMotion origin="layout" path="M 5E-6 -2.59259E-6 L 5E-6 0.0257 " pathEditMode="relative" rAng="0" ptsTypes="AA">
                                      <p:cBhvr>
                                        <p:cTn id="310" dur="2000" fill="hold"/>
                                        <p:tgtEl>
                                          <p:spTgt spid="209087"/>
                                        </p:tgtEl>
                                        <p:attrNameLst>
                                          <p:attrName>ppt_x</p:attrName>
                                          <p:attrName>ppt_y</p:attrName>
                                        </p:attrNameLst>
                                      </p:cBhvr>
                                      <p:rCtr x="0" y="13"/>
                                    </p:animMotion>
                                  </p:childTnLst>
                                </p:cTn>
                              </p:par>
                              <p:par>
                                <p:cTn id="311" presetID="64" presetClass="path" presetSubtype="0" accel="50000" decel="50000" fill="hold" nodeType="withEffect">
                                  <p:stCondLst>
                                    <p:cond delay="0"/>
                                  </p:stCondLst>
                                  <p:childTnLst>
                                    <p:animMotion origin="layout" path="M -0.00052 0.01436 L 3.88889E-6 0.00047 " pathEditMode="relative" rAng="0" ptsTypes="AA">
                                      <p:cBhvr>
                                        <p:cTn id="312" dur="2000" fill="hold"/>
                                        <p:tgtEl>
                                          <p:spTgt spid="209089"/>
                                        </p:tgtEl>
                                        <p:attrNameLst>
                                          <p:attrName>ppt_x</p:attrName>
                                          <p:attrName>ppt_y</p:attrName>
                                        </p:attrNameLst>
                                      </p:cBhvr>
                                      <p:rCtr x="0" y="-7"/>
                                    </p:animMotion>
                                  </p:childTnLst>
                                </p:cTn>
                              </p:par>
                              <p:par>
                                <p:cTn id="313" presetID="42" presetClass="path" presetSubtype="0" accel="50000" decel="50000" fill="hold" nodeType="withEffect">
                                  <p:stCondLst>
                                    <p:cond delay="200"/>
                                  </p:stCondLst>
                                  <p:childTnLst>
                                    <p:animMotion origin="layout" path="M 5.55556E-7 -0.01412 L 5.55556E-7 0.0044 " pathEditMode="relative" rAng="0" ptsTypes="AA">
                                      <p:cBhvr>
                                        <p:cTn id="314" dur="2000" fill="hold"/>
                                        <p:tgtEl>
                                          <p:spTgt spid="209045"/>
                                        </p:tgtEl>
                                        <p:attrNameLst>
                                          <p:attrName>ppt_x</p:attrName>
                                          <p:attrName>ppt_y</p:attrName>
                                        </p:attrNameLst>
                                      </p:cBhvr>
                                      <p:rCtr x="0" y="9"/>
                                    </p:animMotion>
                                  </p:childTnLst>
                                </p:cTn>
                              </p:par>
                              <p:par>
                                <p:cTn id="315" presetID="64" presetClass="path" presetSubtype="0" accel="50000" decel="50000" fill="hold" nodeType="withEffect">
                                  <p:stCondLst>
                                    <p:cond delay="400"/>
                                  </p:stCondLst>
                                  <p:childTnLst>
                                    <p:animMotion origin="layout" path="M -4.72222E-6 0.01944 L 0.00105 0.00139 " pathEditMode="relative" rAng="0" ptsTypes="AA">
                                      <p:cBhvr>
                                        <p:cTn id="316" dur="2000" fill="hold"/>
                                        <p:tgtEl>
                                          <p:spTgt spid="209048"/>
                                        </p:tgtEl>
                                        <p:attrNameLst>
                                          <p:attrName>ppt_x</p:attrName>
                                          <p:attrName>ppt_y</p:attrName>
                                        </p:attrNameLst>
                                      </p:cBhvr>
                                      <p:rCtr x="1" y="-9"/>
                                    </p:animMotion>
                                  </p:childTnLst>
                                </p:cTn>
                              </p:par>
                              <p:par>
                                <p:cTn id="317" presetID="64" presetClass="path" presetSubtype="0" accel="50000" decel="50000" fill="hold" nodeType="withEffect">
                                  <p:stCondLst>
                                    <p:cond delay="800"/>
                                  </p:stCondLst>
                                  <p:childTnLst>
                                    <p:animMotion origin="layout" path="M -0.00035 0.02315 L -0.00035 0.00417 " pathEditMode="relative" rAng="0" ptsTypes="AA">
                                      <p:cBhvr>
                                        <p:cTn id="318" dur="2000" fill="hold"/>
                                        <p:tgtEl>
                                          <p:spTgt spid="209049"/>
                                        </p:tgtEl>
                                        <p:attrNameLst>
                                          <p:attrName>ppt_x</p:attrName>
                                          <p:attrName>ppt_y</p:attrName>
                                        </p:attrNameLst>
                                      </p:cBhvr>
                                      <p:rCtr x="0" y="-9"/>
                                    </p:animMotion>
                                  </p:childTnLst>
                                </p:cTn>
                              </p:par>
                              <p:par>
                                <p:cTn id="319" presetID="42" presetClass="path" presetSubtype="0" accel="50000" decel="50000" fill="hold" nodeType="withEffect">
                                  <p:stCondLst>
                                    <p:cond delay="1000"/>
                                  </p:stCondLst>
                                  <p:childTnLst>
                                    <p:animMotion origin="layout" path="M -8.33333E-7 -0.01875 L -8.33333E-7 0.00231 " pathEditMode="relative" rAng="0" ptsTypes="AA">
                                      <p:cBhvr>
                                        <p:cTn id="320" dur="2000" fill="hold"/>
                                        <p:tgtEl>
                                          <p:spTgt spid="209050"/>
                                        </p:tgtEl>
                                        <p:attrNameLst>
                                          <p:attrName>ppt_x</p:attrName>
                                          <p:attrName>ppt_y</p:attrName>
                                        </p:attrNameLst>
                                      </p:cBhvr>
                                      <p:rCtr x="0" y="10"/>
                                    </p:animMotion>
                                  </p:childTnLst>
                                </p:cTn>
                              </p:par>
                              <p:par>
                                <p:cTn id="321" presetID="64" presetClass="path" presetSubtype="0" accel="50000" decel="50000" fill="hold" nodeType="withEffect">
                                  <p:stCondLst>
                                    <p:cond delay="1400"/>
                                  </p:stCondLst>
                                  <p:childTnLst>
                                    <p:animMotion origin="layout" path="M 2.22222E-6 0.01689 L -0.00035 -0.00139 " pathEditMode="relative" rAng="0" ptsTypes="AA">
                                      <p:cBhvr>
                                        <p:cTn id="322" dur="2000" fill="hold"/>
                                        <p:tgtEl>
                                          <p:spTgt spid="209051"/>
                                        </p:tgtEl>
                                        <p:attrNameLst>
                                          <p:attrName>ppt_x</p:attrName>
                                          <p:attrName>ppt_y</p:attrName>
                                        </p:attrNameLst>
                                      </p:cBhvr>
                                      <p:rCtr x="0" y="-9"/>
                                    </p:animMotion>
                                  </p:childTnLst>
                                </p:cTn>
                              </p:par>
                              <p:par>
                                <p:cTn id="323" presetID="42" presetClass="path" presetSubtype="0" accel="50000" decel="50000" fill="hold" nodeType="withEffect">
                                  <p:stCondLst>
                                    <p:cond delay="1600"/>
                                  </p:stCondLst>
                                  <p:childTnLst>
                                    <p:animMotion origin="layout" path="M 0.00034 -0.0169 L 0.00017 -0.00278 " pathEditMode="relative" rAng="0" ptsTypes="AA">
                                      <p:cBhvr>
                                        <p:cTn id="324" dur="2000" fill="hold"/>
                                        <p:tgtEl>
                                          <p:spTgt spid="209053"/>
                                        </p:tgtEl>
                                        <p:attrNameLst>
                                          <p:attrName>ppt_x</p:attrName>
                                          <p:attrName>ppt_y</p:attrName>
                                        </p:attrNameLst>
                                      </p:cBhvr>
                                      <p:rCtr x="0" y="7"/>
                                    </p:animMotion>
                                  </p:childTnLst>
                                </p:cTn>
                              </p:par>
                              <p:par>
                                <p:cTn id="325" presetID="64" presetClass="path" presetSubtype="0" accel="50000" decel="50000" fill="hold" nodeType="withEffect">
                                  <p:stCondLst>
                                    <p:cond delay="1800"/>
                                  </p:stCondLst>
                                  <p:childTnLst>
                                    <p:animMotion origin="layout" path="M 4.44444E-6 0.01806 L 4.44444E-6 0.00278 " pathEditMode="relative" rAng="0" ptsTypes="AA">
                                      <p:cBhvr>
                                        <p:cTn id="326" dur="2000" fill="hold"/>
                                        <p:tgtEl>
                                          <p:spTgt spid="209054"/>
                                        </p:tgtEl>
                                        <p:attrNameLst>
                                          <p:attrName>ppt_x</p:attrName>
                                          <p:attrName>ppt_y</p:attrName>
                                        </p:attrNameLst>
                                      </p:cBhvr>
                                      <p:rCtr x="0" y="-8"/>
                                    </p:animMotion>
                                  </p:childTnLst>
                                </p:cTn>
                              </p:par>
                              <p:par>
                                <p:cTn id="327" presetID="64" presetClass="path" presetSubtype="0" accel="50000" decel="50000" fill="hold" nodeType="withEffect">
                                  <p:stCondLst>
                                    <p:cond delay="2000"/>
                                  </p:stCondLst>
                                  <p:childTnLst>
                                    <p:animMotion origin="layout" path="M -0.00052 0.01528 L -0.00104 -2.59259E-6 " pathEditMode="relative" rAng="0" ptsTypes="AA">
                                      <p:cBhvr>
                                        <p:cTn id="328" dur="2000" fill="hold"/>
                                        <p:tgtEl>
                                          <p:spTgt spid="209055"/>
                                        </p:tgtEl>
                                        <p:attrNameLst>
                                          <p:attrName>ppt_x</p:attrName>
                                          <p:attrName>ppt_y</p:attrName>
                                        </p:attrNameLst>
                                      </p:cBhvr>
                                      <p:rCtr x="0" y="-8"/>
                                    </p:animMotion>
                                  </p:childTnLst>
                                </p:cTn>
                              </p:par>
                              <p:par>
                                <p:cTn id="329" presetID="42" presetClass="path" presetSubtype="0" accel="50000" decel="50000" fill="hold" nodeType="withEffect">
                                  <p:stCondLst>
                                    <p:cond delay="2200"/>
                                  </p:stCondLst>
                                  <p:childTnLst>
                                    <p:animMotion origin="layout" path="M 2.77778E-7 -0.01181 L 2.77778E-7 -0.00093 " pathEditMode="relative" rAng="0" ptsTypes="AA">
                                      <p:cBhvr>
                                        <p:cTn id="330" dur="2000" fill="hold"/>
                                        <p:tgtEl>
                                          <p:spTgt spid="209056"/>
                                        </p:tgtEl>
                                        <p:attrNameLst>
                                          <p:attrName>ppt_x</p:attrName>
                                          <p:attrName>ppt_y</p:attrName>
                                        </p:attrNameLst>
                                      </p:cBhvr>
                                      <p:rCtr x="0" y="5"/>
                                    </p:animMotion>
                                  </p:childTnLst>
                                </p:cTn>
                              </p:par>
                              <p:par>
                                <p:cTn id="331" presetID="42" presetClass="path" presetSubtype="0" accel="50000" decel="50000" fill="hold" nodeType="withEffect">
                                  <p:stCondLst>
                                    <p:cond delay="2400"/>
                                  </p:stCondLst>
                                  <p:childTnLst>
                                    <p:animMotion origin="layout" path="M -5.55556E-7 -0.01134 L -5.55556E-7 0.00394 " pathEditMode="relative" rAng="0" ptsTypes="AA">
                                      <p:cBhvr>
                                        <p:cTn id="332" dur="2000" fill="hold"/>
                                        <p:tgtEl>
                                          <p:spTgt spid="209058"/>
                                        </p:tgtEl>
                                        <p:attrNameLst>
                                          <p:attrName>ppt_x</p:attrName>
                                          <p:attrName>ppt_y</p:attrName>
                                        </p:attrNameLst>
                                      </p:cBhvr>
                                      <p:rCtr x="0" y="8"/>
                                    </p:animMotion>
                                  </p:childTnLst>
                                </p:cTn>
                              </p:par>
                              <p:par>
                                <p:cTn id="333" presetID="64" presetClass="path" presetSubtype="0" accel="50000" decel="50000" fill="hold" nodeType="withEffect">
                                  <p:stCondLst>
                                    <p:cond delay="3000"/>
                                  </p:stCondLst>
                                  <p:childTnLst>
                                    <p:animMotion origin="layout" path="M 1.66667E-6 0.04445 L -0.00018 0.00093 " pathEditMode="relative" rAng="0" ptsTypes="AA">
                                      <p:cBhvr>
                                        <p:cTn id="334" dur="2000" fill="hold"/>
                                        <p:tgtEl>
                                          <p:spTgt spid="209060"/>
                                        </p:tgtEl>
                                        <p:attrNameLst>
                                          <p:attrName>ppt_x</p:attrName>
                                          <p:attrName>ppt_y</p:attrName>
                                        </p:attrNameLst>
                                      </p:cBhvr>
                                      <p:rCtr x="0" y="-22"/>
                                    </p:animMotion>
                                  </p:childTnLst>
                                </p:cTn>
                              </p:par>
                              <p:par>
                                <p:cTn id="335" presetID="64" presetClass="path" presetSubtype="0" accel="50000" decel="50000" fill="hold" nodeType="withEffect">
                                  <p:stCondLst>
                                    <p:cond delay="3000"/>
                                  </p:stCondLst>
                                  <p:childTnLst>
                                    <p:animMotion origin="layout" path="M -0.00052 0.01528 L -0.00104 -2.59259E-6 " pathEditMode="relative" rAng="0" ptsTypes="AA">
                                      <p:cBhvr>
                                        <p:cTn id="336" dur="2000" fill="hold"/>
                                        <p:tgtEl>
                                          <p:spTgt spid="209059"/>
                                        </p:tgtEl>
                                        <p:attrNameLst>
                                          <p:attrName>ppt_x</p:attrName>
                                          <p:attrName>ppt_y</p:attrName>
                                        </p:attrNameLst>
                                      </p:cBhvr>
                                      <p:rCtr x="0" y="-8"/>
                                    </p:animMotion>
                                  </p:childTnLst>
                                </p:cTn>
                              </p:par>
                              <p:par>
                                <p:cTn id="337" presetID="42" presetClass="path" presetSubtype="0" accel="50000" decel="50000" fill="hold" nodeType="withEffect">
                                  <p:stCondLst>
                                    <p:cond delay="3000"/>
                                  </p:stCondLst>
                                  <p:childTnLst>
                                    <p:animMotion origin="layout" path="M 0.00105 -0.04098 L 0.00053 4.44444E-6 " pathEditMode="relative" rAng="0" ptsTypes="AA">
                                      <p:cBhvr>
                                        <p:cTn id="338" dur="2000" fill="hold"/>
                                        <p:tgtEl>
                                          <p:spTgt spid="209066"/>
                                        </p:tgtEl>
                                        <p:attrNameLst>
                                          <p:attrName>ppt_x</p:attrName>
                                          <p:attrName>ppt_y</p:attrName>
                                        </p:attrNameLst>
                                      </p:cBhvr>
                                      <p:rCtr x="0" y="20"/>
                                    </p:animMotion>
                                  </p:childTnLst>
                                </p:cTn>
                              </p:par>
                              <p:par>
                                <p:cTn id="339" presetID="64" presetClass="path" presetSubtype="0" accel="50000" decel="50000" fill="hold" nodeType="withEffect">
                                  <p:stCondLst>
                                    <p:cond delay="3200"/>
                                  </p:stCondLst>
                                  <p:childTnLst>
                                    <p:animMotion origin="layout" path="M 3.33333E-6 0.03333 L 3.33333E-6 2.59259E-6 " pathEditMode="relative" rAng="0" ptsTypes="AA">
                                      <p:cBhvr>
                                        <p:cTn id="340" dur="2000" fill="hold"/>
                                        <p:tgtEl>
                                          <p:spTgt spid="209061"/>
                                        </p:tgtEl>
                                        <p:attrNameLst>
                                          <p:attrName>ppt_x</p:attrName>
                                          <p:attrName>ppt_y</p:attrName>
                                        </p:attrNameLst>
                                      </p:cBhvr>
                                      <p:rCtr x="0" y="-17"/>
                                    </p:animMotion>
                                  </p:childTnLst>
                                </p:cTn>
                              </p:par>
                              <p:par>
                                <p:cTn id="341" presetID="64" presetClass="path" presetSubtype="0" accel="50000" decel="50000" fill="hold" nodeType="withEffect">
                                  <p:stCondLst>
                                    <p:cond delay="3400"/>
                                  </p:stCondLst>
                                  <p:childTnLst>
                                    <p:animMotion origin="layout" path="M -0.00052 0.01528 L -0.00104 -2.59259E-6 " pathEditMode="relative" rAng="0" ptsTypes="AA">
                                      <p:cBhvr>
                                        <p:cTn id="342" dur="2000" fill="hold"/>
                                        <p:tgtEl>
                                          <p:spTgt spid="209070"/>
                                        </p:tgtEl>
                                        <p:attrNameLst>
                                          <p:attrName>ppt_x</p:attrName>
                                          <p:attrName>ppt_y</p:attrName>
                                        </p:attrNameLst>
                                      </p:cBhvr>
                                      <p:rCtr x="0" y="-8"/>
                                    </p:animMotion>
                                  </p:childTnLst>
                                </p:cTn>
                              </p:par>
                              <p:par>
                                <p:cTn id="343" presetID="64" presetClass="path" presetSubtype="0" accel="50000" decel="50000" fill="hold" nodeType="withEffect">
                                  <p:stCondLst>
                                    <p:cond delay="3400"/>
                                  </p:stCondLst>
                                  <p:childTnLst>
                                    <p:animMotion origin="layout" path="M 1.66667E-6 0.04445 L -0.00018 0.00093 " pathEditMode="relative" rAng="0" ptsTypes="AA">
                                      <p:cBhvr>
                                        <p:cTn id="344" dur="2000" fill="hold"/>
                                        <p:tgtEl>
                                          <p:spTgt spid="209084"/>
                                        </p:tgtEl>
                                        <p:attrNameLst>
                                          <p:attrName>ppt_x</p:attrName>
                                          <p:attrName>ppt_y</p:attrName>
                                        </p:attrNameLst>
                                      </p:cBhvr>
                                      <p:rCtr x="0" y="-22"/>
                                    </p:animMotion>
                                  </p:childTnLst>
                                </p:cTn>
                              </p:par>
                              <p:par>
                                <p:cTn id="345" presetID="42" presetClass="path" presetSubtype="0" accel="50000" decel="50000" fill="hold" nodeType="withEffect">
                                  <p:stCondLst>
                                    <p:cond delay="3600"/>
                                  </p:stCondLst>
                                  <p:childTnLst>
                                    <p:animMotion origin="layout" path="M -3.61111E-6 -0.0243 L -3.61111E-6 0.00417 " pathEditMode="relative" rAng="0" ptsTypes="AA">
                                      <p:cBhvr>
                                        <p:cTn id="346" dur="2000" fill="hold"/>
                                        <p:tgtEl>
                                          <p:spTgt spid="209069"/>
                                        </p:tgtEl>
                                        <p:attrNameLst>
                                          <p:attrName>ppt_x</p:attrName>
                                          <p:attrName>ppt_y</p:attrName>
                                        </p:attrNameLst>
                                      </p:cBhvr>
                                      <p:rCtr x="0" y="14"/>
                                    </p:animMotion>
                                  </p:childTnLst>
                                </p:cTn>
                              </p:par>
                              <p:par>
                                <p:cTn id="347" presetID="42" presetClass="path" presetSubtype="0" accel="50000" decel="50000" fill="hold" nodeType="withEffect">
                                  <p:stCondLst>
                                    <p:cond delay="3800"/>
                                  </p:stCondLst>
                                  <p:childTnLst>
                                    <p:animMotion origin="layout" path="M 5.55556E-7 -0.01412 L 5.55556E-7 0.0044 " pathEditMode="relative" rAng="0" ptsTypes="AA">
                                      <p:cBhvr>
                                        <p:cTn id="348" dur="2000" fill="hold"/>
                                        <p:tgtEl>
                                          <p:spTgt spid="209071"/>
                                        </p:tgtEl>
                                        <p:attrNameLst>
                                          <p:attrName>ppt_x</p:attrName>
                                          <p:attrName>ppt_y</p:attrName>
                                        </p:attrNameLst>
                                      </p:cBhvr>
                                      <p:rCtr x="0" y="9"/>
                                    </p:animMotion>
                                  </p:childTnLst>
                                </p:cTn>
                              </p:par>
                              <p:par>
                                <p:cTn id="349" presetID="42" presetClass="path" presetSubtype="0" accel="50000" decel="50000" fill="hold" nodeType="withEffect">
                                  <p:stCondLst>
                                    <p:cond delay="4000"/>
                                  </p:stCondLst>
                                  <p:childTnLst>
                                    <p:animMotion origin="layout" path="M 0.00105 -0.04098 L 0.00053 4.44444E-6 " pathEditMode="relative" rAng="0" ptsTypes="AA">
                                      <p:cBhvr>
                                        <p:cTn id="350" dur="2000" fill="hold"/>
                                        <p:tgtEl>
                                          <p:spTgt spid="209072"/>
                                        </p:tgtEl>
                                        <p:attrNameLst>
                                          <p:attrName>ppt_x</p:attrName>
                                          <p:attrName>ppt_y</p:attrName>
                                        </p:attrNameLst>
                                      </p:cBhvr>
                                      <p:rCtr x="0" y="20"/>
                                    </p:animMotion>
                                  </p:childTnLst>
                                </p:cTn>
                              </p:par>
                              <p:par>
                                <p:cTn id="351" presetID="64" presetClass="path" presetSubtype="0" accel="50000" decel="50000" fill="hold" nodeType="withEffect">
                                  <p:stCondLst>
                                    <p:cond delay="4000"/>
                                  </p:stCondLst>
                                  <p:childTnLst>
                                    <p:animMotion origin="layout" path="M 3.33333E-6 0.03333 L 3.33333E-6 2.59259E-6 " pathEditMode="relative" rAng="0" ptsTypes="AA">
                                      <p:cBhvr>
                                        <p:cTn id="352" dur="2000" fill="hold"/>
                                        <p:tgtEl>
                                          <p:spTgt spid="209074"/>
                                        </p:tgtEl>
                                        <p:attrNameLst>
                                          <p:attrName>ppt_x</p:attrName>
                                          <p:attrName>ppt_y</p:attrName>
                                        </p:attrNameLst>
                                      </p:cBhvr>
                                      <p:rCtr x="0" y="-17"/>
                                    </p:animMotion>
                                  </p:childTnLst>
                                </p:cTn>
                              </p:par>
                              <p:par>
                                <p:cTn id="353" presetID="42" presetClass="path" presetSubtype="0" accel="50000" decel="50000" fill="hold" nodeType="withEffect">
                                  <p:stCondLst>
                                    <p:cond delay="4200"/>
                                  </p:stCondLst>
                                  <p:childTnLst>
                                    <p:animMotion origin="layout" path="M -3.61111E-6 -0.0243 L -3.61111E-6 0.00417 " pathEditMode="relative" rAng="0" ptsTypes="AA">
                                      <p:cBhvr>
                                        <p:cTn id="354" dur="2000" fill="hold"/>
                                        <p:tgtEl>
                                          <p:spTgt spid="209073"/>
                                        </p:tgtEl>
                                        <p:attrNameLst>
                                          <p:attrName>ppt_x</p:attrName>
                                          <p:attrName>ppt_y</p:attrName>
                                        </p:attrNameLst>
                                      </p:cBhvr>
                                      <p:rCtr x="0" y="14"/>
                                    </p:animMotion>
                                  </p:childTnLst>
                                </p:cTn>
                              </p:par>
                              <p:par>
                                <p:cTn id="355" presetID="64" presetClass="path" presetSubtype="0" accel="50000" decel="50000" fill="hold" nodeType="withEffect">
                                  <p:stCondLst>
                                    <p:cond delay="4400"/>
                                  </p:stCondLst>
                                  <p:childTnLst>
                                    <p:animMotion origin="layout" path="M 3.33333E-6 0.03333 L 3.33333E-6 2.59259E-6 " pathEditMode="relative" rAng="0" ptsTypes="AA">
                                      <p:cBhvr>
                                        <p:cTn id="356" dur="2000" fill="hold"/>
                                        <p:tgtEl>
                                          <p:spTgt spid="209075"/>
                                        </p:tgtEl>
                                        <p:attrNameLst>
                                          <p:attrName>ppt_x</p:attrName>
                                          <p:attrName>ppt_y</p:attrName>
                                        </p:attrNameLst>
                                      </p:cBhvr>
                                      <p:rCtr x="0" y="-17"/>
                                    </p:animMotion>
                                  </p:childTnLst>
                                </p:cTn>
                              </p:par>
                              <p:par>
                                <p:cTn id="357" presetID="42" presetClass="path" presetSubtype="0" accel="50000" decel="50000" fill="hold" nodeType="withEffect">
                                  <p:stCondLst>
                                    <p:cond delay="4600"/>
                                  </p:stCondLst>
                                  <p:childTnLst>
                                    <p:animMotion origin="layout" path="M -1.38889E-6 -0.03217 L -1.38889E-6 0.00324 " pathEditMode="relative" rAng="0" ptsTypes="AA">
                                      <p:cBhvr>
                                        <p:cTn id="358" dur="2000" fill="hold"/>
                                        <p:tgtEl>
                                          <p:spTgt spid="209076"/>
                                        </p:tgtEl>
                                        <p:attrNameLst>
                                          <p:attrName>ppt_x</p:attrName>
                                          <p:attrName>ppt_y</p:attrName>
                                        </p:attrNameLst>
                                      </p:cBhvr>
                                      <p:rCtr x="0" y="18"/>
                                    </p:animMotion>
                                  </p:childTnLst>
                                </p:cTn>
                              </p:par>
                              <p:par>
                                <p:cTn id="359" presetID="42" presetClass="path" presetSubtype="0" accel="50000" decel="50000" fill="hold" nodeType="withEffect">
                                  <p:stCondLst>
                                    <p:cond delay="4800"/>
                                  </p:stCondLst>
                                  <p:childTnLst>
                                    <p:animMotion origin="layout" path="M 5.55556E-7 -0.01412 L 5.55556E-7 0.0044 " pathEditMode="relative" rAng="0" ptsTypes="AA">
                                      <p:cBhvr>
                                        <p:cTn id="360" dur="2000" fill="hold"/>
                                        <p:tgtEl>
                                          <p:spTgt spid="209078"/>
                                        </p:tgtEl>
                                        <p:attrNameLst>
                                          <p:attrName>ppt_x</p:attrName>
                                          <p:attrName>ppt_y</p:attrName>
                                        </p:attrNameLst>
                                      </p:cBhvr>
                                      <p:rCtr x="0" y="9"/>
                                    </p:animMotion>
                                  </p:childTnLst>
                                </p:cTn>
                              </p:par>
                              <p:par>
                                <p:cTn id="361" presetID="64" presetClass="path" presetSubtype="0" accel="50000" decel="50000" fill="hold" nodeType="withEffect">
                                  <p:stCondLst>
                                    <p:cond delay="5000"/>
                                  </p:stCondLst>
                                  <p:childTnLst>
                                    <p:animMotion origin="layout" path="M 2.22222E-6 0.02569 L 2.22222E-6 7.40741E-7 " pathEditMode="relative" rAng="0" ptsTypes="AA">
                                      <p:cBhvr>
                                        <p:cTn id="362" dur="2000" fill="hold"/>
                                        <p:tgtEl>
                                          <p:spTgt spid="209077"/>
                                        </p:tgtEl>
                                        <p:attrNameLst>
                                          <p:attrName>ppt_x</p:attrName>
                                          <p:attrName>ppt_y</p:attrName>
                                        </p:attrNameLst>
                                      </p:cBhvr>
                                      <p:rCtr x="0" y="-13"/>
                                    </p:animMotion>
                                  </p:childTnLst>
                                </p:cTn>
                              </p:par>
                              <p:par>
                                <p:cTn id="363" presetID="42" presetClass="path" presetSubtype="0" accel="50000" decel="50000" fill="hold" nodeType="withEffect">
                                  <p:stCondLst>
                                    <p:cond delay="5200"/>
                                  </p:stCondLst>
                                  <p:childTnLst>
                                    <p:animMotion origin="layout" path="M 0.00105 -0.04098 L 0.00053 4.44444E-6 " pathEditMode="relative" rAng="0" ptsTypes="AA">
                                      <p:cBhvr>
                                        <p:cTn id="364" dur="2000" fill="hold"/>
                                        <p:tgtEl>
                                          <p:spTgt spid="209079"/>
                                        </p:tgtEl>
                                        <p:attrNameLst>
                                          <p:attrName>ppt_x</p:attrName>
                                          <p:attrName>ppt_y</p:attrName>
                                        </p:attrNameLst>
                                      </p:cBhvr>
                                      <p:rCtr x="0" y="20"/>
                                    </p:animMotion>
                                  </p:childTnLst>
                                </p:cTn>
                              </p:par>
                              <p:par>
                                <p:cTn id="365" presetID="64" presetClass="path" presetSubtype="0" accel="50000" decel="50000" fill="hold" nodeType="withEffect">
                                  <p:stCondLst>
                                    <p:cond delay="5200"/>
                                  </p:stCondLst>
                                  <p:childTnLst>
                                    <p:animMotion origin="layout" path="M 1.66667E-6 0.04445 L -0.00018 0.00093 " pathEditMode="relative" rAng="0" ptsTypes="AA">
                                      <p:cBhvr>
                                        <p:cTn id="366" dur="2000" fill="hold"/>
                                        <p:tgtEl>
                                          <p:spTgt spid="209080"/>
                                        </p:tgtEl>
                                        <p:attrNameLst>
                                          <p:attrName>ppt_x</p:attrName>
                                          <p:attrName>ppt_y</p:attrName>
                                        </p:attrNameLst>
                                      </p:cBhvr>
                                      <p:rCtr x="0" y="-22"/>
                                    </p:animMotion>
                                  </p:childTnLst>
                                </p:cTn>
                              </p:par>
                              <p:par>
                                <p:cTn id="367" presetID="64" presetClass="path" presetSubtype="0" accel="50000" decel="50000" fill="hold" nodeType="withEffect">
                                  <p:stCondLst>
                                    <p:cond delay="5400"/>
                                  </p:stCondLst>
                                  <p:childTnLst>
                                    <p:animMotion origin="layout" path="M -0.00052 0.01528 L -0.00104 -2.59259E-6 " pathEditMode="relative" rAng="0" ptsTypes="AA">
                                      <p:cBhvr>
                                        <p:cTn id="368" dur="2000" fill="hold"/>
                                        <p:tgtEl>
                                          <p:spTgt spid="209081"/>
                                        </p:tgtEl>
                                        <p:attrNameLst>
                                          <p:attrName>ppt_x</p:attrName>
                                          <p:attrName>ppt_y</p:attrName>
                                        </p:attrNameLst>
                                      </p:cBhvr>
                                      <p:rCtr x="0" y="-8"/>
                                    </p:animMotion>
                                  </p:childTnLst>
                                </p:cTn>
                              </p:par>
                              <p:par>
                                <p:cTn id="369" presetID="42" presetClass="path" presetSubtype="0" accel="50000" decel="50000" fill="hold" nodeType="withEffect">
                                  <p:stCondLst>
                                    <p:cond delay="5600"/>
                                  </p:stCondLst>
                                  <p:childTnLst>
                                    <p:animMotion origin="layout" path="M -1.38889E-6 -0.03217 L -1.38889E-6 0.00324 " pathEditMode="relative" rAng="0" ptsTypes="AA">
                                      <p:cBhvr>
                                        <p:cTn id="370" dur="2000" fill="hold"/>
                                        <p:tgtEl>
                                          <p:spTgt spid="209082"/>
                                        </p:tgtEl>
                                        <p:attrNameLst>
                                          <p:attrName>ppt_x</p:attrName>
                                          <p:attrName>ppt_y</p:attrName>
                                        </p:attrNameLst>
                                      </p:cBhvr>
                                      <p:rCtr x="0" y="18"/>
                                    </p:animMotion>
                                  </p:childTnLst>
                                </p:cTn>
                              </p:par>
                              <p:par>
                                <p:cTn id="371" presetID="64" presetClass="path" presetSubtype="0" accel="50000" decel="50000" fill="hold" nodeType="withEffect">
                                  <p:stCondLst>
                                    <p:cond delay="5600"/>
                                  </p:stCondLst>
                                  <p:childTnLst>
                                    <p:animMotion origin="layout" path="M 8.33333E-7 0.03935 L 0.00017 0.00093 " pathEditMode="relative" rAng="0" ptsTypes="AA">
                                      <p:cBhvr>
                                        <p:cTn id="372" dur="2000" fill="hold"/>
                                        <p:tgtEl>
                                          <p:spTgt spid="209083"/>
                                        </p:tgtEl>
                                        <p:attrNameLst>
                                          <p:attrName>ppt_x</p:attrName>
                                          <p:attrName>ppt_y</p:attrName>
                                        </p:attrNameLst>
                                      </p:cBhvr>
                                      <p:rCtr x="0" y="-19"/>
                                    </p:animMotion>
                                  </p:childTnLst>
                                </p:cTn>
                              </p:par>
                              <p:par>
                                <p:cTn id="373" presetID="42" presetClass="path" presetSubtype="0" accel="50000" decel="50000" fill="hold" nodeType="withEffect">
                                  <p:stCondLst>
                                    <p:cond delay="5800"/>
                                  </p:stCondLst>
                                  <p:childTnLst>
                                    <p:animMotion origin="layout" path="M 5.55556E-7 -0.01412 L 5.55556E-7 0.0044 " pathEditMode="relative" rAng="0" ptsTypes="AA">
                                      <p:cBhvr>
                                        <p:cTn id="374" dur="2000" fill="hold"/>
                                        <p:tgtEl>
                                          <p:spTgt spid="209085"/>
                                        </p:tgtEl>
                                        <p:attrNameLst>
                                          <p:attrName>ppt_x</p:attrName>
                                          <p:attrName>ppt_y</p:attrName>
                                        </p:attrNameLst>
                                      </p:cBhvr>
                                      <p:rCtr x="0" y="9"/>
                                    </p:animMotion>
                                  </p:childTnLst>
                                </p:cTn>
                              </p:par>
                              <p:par>
                                <p:cTn id="375" presetID="42" presetClass="path" presetSubtype="0" accel="50000" decel="50000" fill="hold" nodeType="withEffect">
                                  <p:stCondLst>
                                    <p:cond delay="5900"/>
                                  </p:stCondLst>
                                  <p:childTnLst>
                                    <p:animMotion origin="layout" path="M 0.00105 -0.04098 L 0.00053 4.44444E-6 " pathEditMode="relative" rAng="0" ptsTypes="AA">
                                      <p:cBhvr>
                                        <p:cTn id="376" dur="2000" fill="hold"/>
                                        <p:tgtEl>
                                          <p:spTgt spid="209086"/>
                                        </p:tgtEl>
                                        <p:attrNameLst>
                                          <p:attrName>ppt_x</p:attrName>
                                          <p:attrName>ppt_y</p:attrName>
                                        </p:attrNameLst>
                                      </p:cBhvr>
                                      <p:rCtr x="0" y="20"/>
                                    </p:animMotion>
                                  </p:childTnLst>
                                </p:cTn>
                              </p:par>
                              <p:par>
                                <p:cTn id="377" presetID="64" presetClass="path" presetSubtype="0" accel="50000" decel="50000" fill="hold" nodeType="withEffect">
                                  <p:stCondLst>
                                    <p:cond delay="6200"/>
                                  </p:stCondLst>
                                  <p:childTnLst>
                                    <p:animMotion origin="layout" path="M 2.22222E-6 0.02569 L 2.22222E-6 7.40741E-7 " pathEditMode="relative" rAng="0" ptsTypes="AA">
                                      <p:cBhvr>
                                        <p:cTn id="378" dur="2000" fill="hold"/>
                                        <p:tgtEl>
                                          <p:spTgt spid="209087"/>
                                        </p:tgtEl>
                                        <p:attrNameLst>
                                          <p:attrName>ppt_x</p:attrName>
                                          <p:attrName>ppt_y</p:attrName>
                                        </p:attrNameLst>
                                      </p:cBhvr>
                                      <p:rCtr x="0" y="-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5" grpId="0" animBg="1"/>
      <p:bldP spid="208915" grpId="1" animBg="1"/>
      <p:bldP spid="208920" grpId="0" animBg="1"/>
      <p:bldP spid="208920" grpId="1" animBg="1"/>
      <p:bldP spid="209013" grpId="0" animBg="1"/>
      <p:bldP spid="209013" grpId="1" animBg="1"/>
      <p:bldP spid="209014" grpId="0" animBg="1"/>
      <p:bldP spid="209014" grpId="1" animBg="1"/>
      <p:bldP spid="209015" grpId="0" animBg="1"/>
      <p:bldP spid="209015" grpId="1" animBg="1"/>
      <p:bldP spid="209016" grpId="0" animBg="1"/>
      <p:bldP spid="209016" grpId="1" animBg="1"/>
      <p:bldP spid="209017" grpId="0" animBg="1"/>
      <p:bldP spid="209017" grpId="1" animBg="1"/>
      <p:bldP spid="209018" grpId="0" animBg="1"/>
      <p:bldP spid="209018" grpId="1" animBg="1"/>
      <p:bldP spid="209019" grpId="0" animBg="1"/>
      <p:bldP spid="209019" grpId="1" animBg="1"/>
      <p:bldP spid="209020" grpId="0" animBg="1"/>
      <p:bldP spid="209020" grpId="1" animBg="1"/>
      <p:bldP spid="209021" grpId="0" animBg="1"/>
      <p:bldP spid="209021" grpId="1" animBg="1"/>
      <p:bldP spid="209022" grpId="0" animBg="1"/>
      <p:bldP spid="209022" grpId="1" animBg="1"/>
      <p:bldP spid="209023" grpId="0" animBg="1"/>
      <p:bldP spid="209023" grpId="1" animBg="1"/>
      <p:bldP spid="209024" grpId="0" animBg="1"/>
      <p:bldP spid="209024" grpId="1" animBg="1"/>
      <p:bldP spid="209025" grpId="0" animBg="1"/>
      <p:bldP spid="209025" grpId="1" animBg="1"/>
      <p:bldP spid="209026" grpId="0" animBg="1"/>
      <p:bldP spid="209026" grpId="1" animBg="1"/>
      <p:bldP spid="209027" grpId="0" animBg="1"/>
      <p:bldP spid="209027" grpId="1" animBg="1"/>
      <p:bldP spid="209028" grpId="0" animBg="1"/>
      <p:bldP spid="209028" grpId="1" animBg="1"/>
      <p:bldP spid="209029" grpId="0" animBg="1"/>
      <p:bldP spid="209029" grpId="1" animBg="1"/>
      <p:bldP spid="209030" grpId="0" animBg="1"/>
      <p:bldP spid="209030" grpId="1" animBg="1"/>
      <p:bldP spid="209031" grpId="0" animBg="1"/>
      <p:bldP spid="209031" grpId="1" animBg="1"/>
      <p:bldP spid="209032" grpId="0" animBg="1"/>
      <p:bldP spid="209032" grpId="1" animBg="1"/>
      <p:bldP spid="209033" grpId="0" animBg="1"/>
      <p:bldP spid="209033" grpId="1" animBg="1"/>
      <p:bldP spid="209034" grpId="0" animBg="1"/>
      <p:bldP spid="209034" grpId="1" animBg="1"/>
      <p:bldP spid="209044" grpId="0" animBg="1"/>
      <p:bldP spid="209045" grpId="0" animBg="1"/>
      <p:bldP spid="209048" grpId="0" animBg="1"/>
      <p:bldP spid="209049" grpId="0" animBg="1"/>
      <p:bldP spid="209050" grpId="0" animBg="1"/>
      <p:bldP spid="209051" grpId="0" animBg="1"/>
      <p:bldP spid="209053" grpId="0" animBg="1"/>
      <p:bldP spid="209054" grpId="0" animBg="1"/>
      <p:bldP spid="209055" grpId="0" animBg="1"/>
      <p:bldP spid="209056" grpId="0" animBg="1"/>
      <p:bldP spid="209058" grpId="0" animBg="1"/>
      <p:bldP spid="209059" grpId="0" animBg="1"/>
      <p:bldP spid="209060" grpId="0" animBg="1"/>
      <p:bldP spid="209061" grpId="0" animBg="1"/>
      <p:bldP spid="209066" grpId="0" animBg="1"/>
      <p:bldP spid="209069" grpId="0" animBg="1"/>
      <p:bldP spid="209070" grpId="0" animBg="1"/>
      <p:bldP spid="209071" grpId="0" animBg="1"/>
      <p:bldP spid="209072" grpId="0" animBg="1"/>
      <p:bldP spid="209073" grpId="0" animBg="1"/>
      <p:bldP spid="209074" grpId="0" animBg="1"/>
      <p:bldP spid="209075" grpId="0" animBg="1"/>
      <p:bldP spid="209076" grpId="0" animBg="1"/>
      <p:bldP spid="209077" grpId="0" animBg="1"/>
      <p:bldP spid="209078" grpId="0" animBg="1"/>
      <p:bldP spid="209079" grpId="0" animBg="1"/>
      <p:bldP spid="209080" grpId="0" animBg="1"/>
      <p:bldP spid="209081" grpId="0" animBg="1"/>
      <p:bldP spid="209082" grpId="0" animBg="1"/>
      <p:bldP spid="209083" grpId="0" animBg="1"/>
      <p:bldP spid="209084" grpId="0" animBg="1"/>
      <p:bldP spid="209085" grpId="0" animBg="1"/>
      <p:bldP spid="209086" grpId="0" animBg="1"/>
      <p:bldP spid="209087" grpId="0" animBg="1"/>
      <p:bldP spid="209089" grpId="0" animBg="1"/>
      <p:bldP spid="209092" grpId="0" animBg="1"/>
      <p:bldP spid="209092" grpId="1" animBg="1"/>
      <p:bldP spid="209093" grpId="0" animBg="1"/>
      <p:bldP spid="209093" grpId="1" animBg="1"/>
      <p:bldP spid="209094" grpId="0" animBg="1"/>
      <p:bldP spid="209094" grpId="1" animBg="1"/>
      <p:bldP spid="209095" grpId="0" animBg="1"/>
      <p:bldP spid="209095" grpId="1" animBg="1"/>
      <p:bldP spid="209096" grpId="0" animBg="1"/>
      <p:bldP spid="209096" grpId="1" animBg="1"/>
      <p:bldP spid="209097" grpId="0" animBg="1"/>
      <p:bldP spid="209097" grpId="1" animBg="1"/>
      <p:bldP spid="209105" grpId="0" animBg="1"/>
      <p:bldP spid="209105" grpId="1" animBg="1"/>
      <p:bldP spid="209110" grpId="0" animBg="1"/>
      <p:bldP spid="209111" grpId="0" animBg="1"/>
      <p:bldP spid="209112" grpId="0" animBg="1"/>
      <p:bldP spid="209112" grpId="1" animBg="1"/>
      <p:bldP spid="209113" grpId="0" animBg="1"/>
      <p:bldP spid="209113" grpId="1" animBg="1"/>
      <p:bldP spid="209114" grpId="0" animBg="1"/>
      <p:bldP spid="209114" grpId="1" animBg="1"/>
      <p:bldP spid="209115" grpId="0" animBg="1"/>
      <p:bldP spid="209115" grpId="1" animBg="1"/>
      <p:bldP spid="209116" grpId="0" animBg="1"/>
      <p:bldP spid="209116" grpId="1" animBg="1"/>
      <p:bldP spid="209117" grpId="0" animBg="1"/>
      <p:bldP spid="209117" grpId="1" animBg="1"/>
      <p:bldP spid="209118" grpId="0" animBg="1"/>
      <p:bldP spid="209118" grpId="1" animBg="1"/>
      <p:bldP spid="209119" grpId="0" animBg="1"/>
      <p:bldP spid="209119" grpId="1" animBg="1"/>
      <p:bldP spid="209120" grpId="0" animBg="1"/>
      <p:bldP spid="209120" grpId="1" animBg="1"/>
      <p:bldP spid="209121" grpId="0" animBg="1"/>
      <p:bldP spid="209121" grpId="1" animBg="1"/>
      <p:bldP spid="209122" grpId="0" animBg="1"/>
      <p:bldP spid="209122" grpId="1" animBg="1"/>
      <p:bldP spid="209123" grpId="0" animBg="1"/>
      <p:bldP spid="209123" grpId="1" animBg="1"/>
      <p:bldP spid="209124" grpId="0" animBg="1"/>
      <p:bldP spid="209124" grpId="1" animBg="1"/>
      <p:bldP spid="209125" grpId="0" animBg="1"/>
      <p:bldP spid="2091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75EE84E-5E17-4D17-9E8B-D58ACAF4CFD5}"/>
              </a:ext>
            </a:extLst>
          </p:cNvPr>
          <p:cNvSpPr>
            <a:spLocks noGrp="1"/>
          </p:cNvSpPr>
          <p:nvPr>
            <p:ph idx="1"/>
          </p:nvPr>
        </p:nvSpPr>
        <p:spPr>
          <a:xfrm>
            <a:off x="342927" y="1164594"/>
            <a:ext cx="8643663" cy="1250153"/>
          </a:xfrm>
        </p:spPr>
        <p:txBody>
          <a:bodyPr>
            <a:normAutofit fontScale="70000" lnSpcReduction="20000"/>
          </a:bodyPr>
          <a:lstStyle/>
          <a:p>
            <a:r>
              <a:rPr lang="en-US" altLang="zh-CN"/>
              <a:t>Principle of BPM: the closer the beam to the electrode, the stronger the signal, the position is proportional to the difference between electrodes </a:t>
            </a:r>
          </a:p>
          <a:p>
            <a:r>
              <a:rPr lang="en-US" altLang="zh-CN"/>
              <a:t>2 electrodes: x</a:t>
            </a:r>
            <a:r>
              <a:rPr lang="en-US" altLang="zh-CN" baseline="-25000"/>
              <a:t>0</a:t>
            </a:r>
            <a:r>
              <a:rPr lang="en-US" altLang="zh-CN"/>
              <a:t>= K× (R-L) /(L+R)     </a:t>
            </a:r>
            <a:r>
              <a:rPr lang="en-US" altLang="zh-CN">
                <a:solidFill>
                  <a:srgbClr val="FF0000"/>
                </a:solidFill>
                <a:latin typeface="Times New Roman" panose="02020603050405020304" pitchFamily="18" charset="0"/>
                <a:cs typeface="Times New Roman" panose="02020603050405020304" pitchFamily="18" charset="0"/>
              </a:rPr>
              <a:t>K: the scale coefficient</a:t>
            </a:r>
            <a:endParaRPr lang="zh-CN" altLang="en-US">
              <a:solidFill>
                <a:srgbClr val="FF0000"/>
              </a:solidFill>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id="{8744901E-1B3B-472F-8BCD-B97B69D5C08F}"/>
              </a:ext>
            </a:extLst>
          </p:cNvPr>
          <p:cNvSpPr>
            <a:spLocks noGrp="1"/>
          </p:cNvSpPr>
          <p:nvPr>
            <p:ph type="title"/>
          </p:nvPr>
        </p:nvSpPr>
        <p:spPr/>
        <p:txBody>
          <a:bodyPr/>
          <a:lstStyle/>
          <a:p>
            <a:r>
              <a:rPr lang="en-US" altLang="zh-CN"/>
              <a:t>2 / 4 electrodes  BPM </a:t>
            </a:r>
            <a:endParaRPr lang="zh-CN" altLang="en-US"/>
          </a:p>
        </p:txBody>
      </p:sp>
      <p:pic>
        <p:nvPicPr>
          <p:cNvPr id="4" name="图片 3">
            <a:extLst>
              <a:ext uri="{FF2B5EF4-FFF2-40B4-BE49-F238E27FC236}">
                <a16:creationId xmlns:a16="http://schemas.microsoft.com/office/drawing/2014/main" id="{5E775088-BA4D-4D4F-9391-050B4660E416}"/>
              </a:ext>
            </a:extLst>
          </p:cNvPr>
          <p:cNvPicPr>
            <a:picLocks noChangeAspect="1"/>
          </p:cNvPicPr>
          <p:nvPr/>
        </p:nvPicPr>
        <p:blipFill>
          <a:blip r:embed="rId2"/>
          <a:stretch>
            <a:fillRect/>
          </a:stretch>
        </p:blipFill>
        <p:spPr>
          <a:xfrm>
            <a:off x="5193132" y="2524153"/>
            <a:ext cx="3195024" cy="2427645"/>
          </a:xfrm>
          <a:prstGeom prst="rect">
            <a:avLst/>
          </a:prstGeom>
          <a:ln w="25400">
            <a:solidFill>
              <a:schemeClr val="tx2">
                <a:lumMod val="60000"/>
                <a:lumOff val="40000"/>
              </a:schemeClr>
            </a:solidFill>
          </a:ln>
        </p:spPr>
      </p:pic>
      <p:sp>
        <p:nvSpPr>
          <p:cNvPr id="5" name="椭圆 4">
            <a:extLst>
              <a:ext uri="{FF2B5EF4-FFF2-40B4-BE49-F238E27FC236}">
                <a16:creationId xmlns:a16="http://schemas.microsoft.com/office/drawing/2014/main" id="{854AC610-579A-4776-97CA-29E7A073F71F}"/>
              </a:ext>
            </a:extLst>
          </p:cNvPr>
          <p:cNvSpPr/>
          <p:nvPr/>
        </p:nvSpPr>
        <p:spPr>
          <a:xfrm>
            <a:off x="1494904" y="2639104"/>
            <a:ext cx="2143125" cy="2148125"/>
          </a:xfrm>
          <a:prstGeom prst="ellipse">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cxnSp>
        <p:nvCxnSpPr>
          <p:cNvPr id="6" name="直接箭头连接符 5">
            <a:extLst>
              <a:ext uri="{FF2B5EF4-FFF2-40B4-BE49-F238E27FC236}">
                <a16:creationId xmlns:a16="http://schemas.microsoft.com/office/drawing/2014/main" id="{B3C95D87-A287-4FEA-83C7-9DF0C5717EA8}"/>
              </a:ext>
            </a:extLst>
          </p:cNvPr>
          <p:cNvCxnSpPr>
            <a:cxnSpLocks/>
            <a:stCxn id="9" idx="2"/>
            <a:endCxn id="10" idx="2"/>
          </p:cNvCxnSpPr>
          <p:nvPr/>
        </p:nvCxnSpPr>
        <p:spPr>
          <a:xfrm flipV="1">
            <a:off x="1805697" y="2957245"/>
            <a:ext cx="1530791" cy="1508758"/>
          </a:xfrm>
          <a:prstGeom prst="straightConnector1">
            <a:avLst/>
          </a:prstGeom>
          <a:ln>
            <a:prstDash val="dashDot"/>
            <a:tailEnd type="non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34CE545D-154A-4A33-A34A-56A064F70B87}"/>
              </a:ext>
            </a:extLst>
          </p:cNvPr>
          <p:cNvCxnSpPr>
            <a:cxnSpLocks/>
            <a:stCxn id="11" idx="0"/>
            <a:endCxn id="8" idx="2"/>
          </p:cNvCxnSpPr>
          <p:nvPr/>
        </p:nvCxnSpPr>
        <p:spPr>
          <a:xfrm flipH="1" flipV="1">
            <a:off x="1809235" y="2956624"/>
            <a:ext cx="1523263" cy="1508555"/>
          </a:xfrm>
          <a:prstGeom prst="straightConnector1">
            <a:avLst/>
          </a:prstGeom>
          <a:ln>
            <a:prstDash val="dashDot"/>
            <a:tailEnd type="non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a16="http://schemas.microsoft.com/office/drawing/2014/main" id="{0C9F1A26-1C28-4731-8DB9-2D6CDED9BB2F}"/>
              </a:ext>
            </a:extLst>
          </p:cNvPr>
          <p:cNvSpPr/>
          <p:nvPr/>
        </p:nvSpPr>
        <p:spPr>
          <a:xfrm rot="18891603">
            <a:off x="1627419" y="2882607"/>
            <a:ext cx="302104" cy="86804"/>
          </a:xfrm>
          <a:prstGeom prst="roundRect">
            <a:avLst>
              <a:gd name="adj" fmla="val 0"/>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9" name="矩形: 圆角 8">
            <a:extLst>
              <a:ext uri="{FF2B5EF4-FFF2-40B4-BE49-F238E27FC236}">
                <a16:creationId xmlns:a16="http://schemas.microsoft.com/office/drawing/2014/main" id="{B7372B95-19C4-4CEC-BA58-F4CE4DA12880}"/>
              </a:ext>
            </a:extLst>
          </p:cNvPr>
          <p:cNvSpPr/>
          <p:nvPr/>
        </p:nvSpPr>
        <p:spPr>
          <a:xfrm rot="13447447">
            <a:off x="1624429" y="4453756"/>
            <a:ext cx="302104" cy="86804"/>
          </a:xfrm>
          <a:prstGeom prst="roundRect">
            <a:avLst>
              <a:gd name="adj" fmla="val 0"/>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10" name="矩形: 圆角 9">
            <a:extLst>
              <a:ext uri="{FF2B5EF4-FFF2-40B4-BE49-F238E27FC236}">
                <a16:creationId xmlns:a16="http://schemas.microsoft.com/office/drawing/2014/main" id="{15A9228A-8B83-4E7C-86A2-93B4D2A05E26}"/>
              </a:ext>
            </a:extLst>
          </p:cNvPr>
          <p:cNvSpPr/>
          <p:nvPr/>
        </p:nvSpPr>
        <p:spPr>
          <a:xfrm rot="2688438">
            <a:off x="3216022" y="2883050"/>
            <a:ext cx="302104" cy="86804"/>
          </a:xfrm>
          <a:prstGeom prst="roundRect">
            <a:avLst>
              <a:gd name="adj" fmla="val 0"/>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11" name="矩形: 圆角 10">
            <a:extLst>
              <a:ext uri="{FF2B5EF4-FFF2-40B4-BE49-F238E27FC236}">
                <a16:creationId xmlns:a16="http://schemas.microsoft.com/office/drawing/2014/main" id="{1F269004-7EE2-477E-A82C-72237E36637E}"/>
              </a:ext>
            </a:extLst>
          </p:cNvPr>
          <p:cNvSpPr/>
          <p:nvPr/>
        </p:nvSpPr>
        <p:spPr>
          <a:xfrm rot="18891603">
            <a:off x="3212211" y="4452391"/>
            <a:ext cx="302104" cy="86804"/>
          </a:xfrm>
          <a:prstGeom prst="roundRect">
            <a:avLst>
              <a:gd name="adj" fmla="val 0"/>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cxnSp>
        <p:nvCxnSpPr>
          <p:cNvPr id="12" name="直接箭头连接符 11">
            <a:extLst>
              <a:ext uri="{FF2B5EF4-FFF2-40B4-BE49-F238E27FC236}">
                <a16:creationId xmlns:a16="http://schemas.microsoft.com/office/drawing/2014/main" id="{07D85E39-49AC-4445-9AB0-39760299309A}"/>
              </a:ext>
            </a:extLst>
          </p:cNvPr>
          <p:cNvCxnSpPr>
            <a:cxnSpLocks/>
          </p:cNvCxnSpPr>
          <p:nvPr/>
        </p:nvCxnSpPr>
        <p:spPr>
          <a:xfrm>
            <a:off x="951979" y="3699355"/>
            <a:ext cx="3403997" cy="7739"/>
          </a:xfrm>
          <a:prstGeom prst="straightConnector1">
            <a:avLst/>
          </a:prstGeom>
          <a:ln w="25400">
            <a:solidFill>
              <a:srgbClr val="3333FF"/>
            </a:solidFill>
            <a:prstDash val="dashDot"/>
            <a:tailEnd type="triangle" w="lg" len="lg"/>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200A9E5B-CAC6-46B3-8127-F69B5CA79150}"/>
              </a:ext>
            </a:extLst>
          </p:cNvPr>
          <p:cNvSpPr txBox="1"/>
          <p:nvPr/>
        </p:nvSpPr>
        <p:spPr>
          <a:xfrm>
            <a:off x="2542834" y="3302161"/>
            <a:ext cx="875697" cy="323165"/>
          </a:xfrm>
          <a:prstGeom prst="rect">
            <a:avLst/>
          </a:prstGeom>
          <a:noFill/>
        </p:spPr>
        <p:txBody>
          <a:bodyPr wrap="square" rtlCol="0">
            <a:spAutoFit/>
          </a:bodyPr>
          <a:lstStyle/>
          <a:p>
            <a:r>
              <a:rPr lang="en-US" altLang="zh-CN" sz="1500" dirty="0">
                <a:solidFill>
                  <a:srgbClr val="FF0000"/>
                </a:solidFill>
                <a:cs typeface="Times New Roman" panose="02020603050405020304" pitchFamily="18" charset="0"/>
              </a:rPr>
              <a:t>Beam</a:t>
            </a:r>
            <a:endParaRPr lang="zh-CN" altLang="en-US" sz="1500" dirty="0">
              <a:solidFill>
                <a:srgbClr val="FF0000"/>
              </a:solidFill>
              <a:cs typeface="Times New Roman" panose="02020603050405020304" pitchFamily="18" charset="0"/>
            </a:endParaRPr>
          </a:p>
        </p:txBody>
      </p:sp>
      <p:sp>
        <p:nvSpPr>
          <p:cNvPr id="19" name="矩形 18">
            <a:extLst>
              <a:ext uri="{FF2B5EF4-FFF2-40B4-BE49-F238E27FC236}">
                <a16:creationId xmlns:a16="http://schemas.microsoft.com/office/drawing/2014/main" id="{F5BCDE52-B95D-43FF-835A-DA125244B4C0}"/>
              </a:ext>
            </a:extLst>
          </p:cNvPr>
          <p:cNvSpPr/>
          <p:nvPr/>
        </p:nvSpPr>
        <p:spPr>
          <a:xfrm>
            <a:off x="2769906" y="3656669"/>
            <a:ext cx="377027" cy="369332"/>
          </a:xfrm>
          <a:prstGeom prst="rect">
            <a:avLst/>
          </a:prstGeom>
        </p:spPr>
        <p:txBody>
          <a:bodyPr wrap="none">
            <a:spAutoFit/>
          </a:bodyPr>
          <a:lstStyle/>
          <a:p>
            <a:r>
              <a:rPr lang="en-US" altLang="zh-CN" sz="1800" kern="100" dirty="0">
                <a:solidFill>
                  <a:srgbClr val="FF0000"/>
                </a:solidFill>
                <a:ea typeface="宋体" panose="02010600030101010101" pitchFamily="2" charset="-122"/>
              </a:rPr>
              <a:t>x</a:t>
            </a:r>
            <a:r>
              <a:rPr lang="en-US" altLang="zh-CN" sz="1800" kern="100" baseline="-25000" dirty="0">
                <a:solidFill>
                  <a:srgbClr val="FF0000"/>
                </a:solidFill>
                <a:ea typeface="宋体" panose="02010600030101010101" pitchFamily="2" charset="-122"/>
              </a:rPr>
              <a:t>0</a:t>
            </a:r>
            <a:endParaRPr lang="zh-CN" altLang="en-US" sz="1800" dirty="0">
              <a:solidFill>
                <a:srgbClr val="FF0000"/>
              </a:solidFill>
            </a:endParaRPr>
          </a:p>
        </p:txBody>
      </p:sp>
      <p:sp>
        <p:nvSpPr>
          <p:cNvPr id="27" name="椭圆 26">
            <a:extLst>
              <a:ext uri="{FF2B5EF4-FFF2-40B4-BE49-F238E27FC236}">
                <a16:creationId xmlns:a16="http://schemas.microsoft.com/office/drawing/2014/main" id="{63FF913F-1E99-4EF7-BA51-81B641F9919D}"/>
              </a:ext>
            </a:extLst>
          </p:cNvPr>
          <p:cNvSpPr/>
          <p:nvPr/>
        </p:nvSpPr>
        <p:spPr>
          <a:xfrm>
            <a:off x="2910990" y="3645882"/>
            <a:ext cx="95170" cy="920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29" name="矩形 28">
            <a:extLst>
              <a:ext uri="{FF2B5EF4-FFF2-40B4-BE49-F238E27FC236}">
                <a16:creationId xmlns:a16="http://schemas.microsoft.com/office/drawing/2014/main" id="{F6B9F469-EA96-47B4-95C2-A303E92B3326}"/>
              </a:ext>
            </a:extLst>
          </p:cNvPr>
          <p:cNvSpPr/>
          <p:nvPr/>
        </p:nvSpPr>
        <p:spPr>
          <a:xfrm>
            <a:off x="3381638" y="2420888"/>
            <a:ext cx="407484" cy="461665"/>
          </a:xfrm>
          <a:prstGeom prst="rect">
            <a:avLst/>
          </a:prstGeom>
        </p:spPr>
        <p:txBody>
          <a:bodyPr wrap="none">
            <a:spAutoFit/>
          </a:bodyPr>
          <a:lstStyle/>
          <a:p>
            <a:r>
              <a:rPr lang="en-US" altLang="zh-CN" sz="2400">
                <a:solidFill>
                  <a:schemeClr val="tx1"/>
                </a:solidFill>
              </a:rPr>
              <a:t>A</a:t>
            </a:r>
            <a:endParaRPr lang="zh-CN" altLang="en-US" sz="2400" dirty="0">
              <a:solidFill>
                <a:schemeClr val="tx1"/>
              </a:solidFill>
            </a:endParaRPr>
          </a:p>
        </p:txBody>
      </p:sp>
      <p:sp>
        <p:nvSpPr>
          <p:cNvPr id="30" name="矩形 29">
            <a:extLst>
              <a:ext uri="{FF2B5EF4-FFF2-40B4-BE49-F238E27FC236}">
                <a16:creationId xmlns:a16="http://schemas.microsoft.com/office/drawing/2014/main" id="{B63894E1-8C7D-44E9-ACD4-C6F94A8FD115}"/>
              </a:ext>
            </a:extLst>
          </p:cNvPr>
          <p:cNvSpPr/>
          <p:nvPr/>
        </p:nvSpPr>
        <p:spPr>
          <a:xfrm>
            <a:off x="1337667" y="2421079"/>
            <a:ext cx="389850" cy="461665"/>
          </a:xfrm>
          <a:prstGeom prst="rect">
            <a:avLst/>
          </a:prstGeom>
        </p:spPr>
        <p:txBody>
          <a:bodyPr wrap="none">
            <a:spAutoFit/>
          </a:bodyPr>
          <a:lstStyle/>
          <a:p>
            <a:r>
              <a:rPr lang="en-US" altLang="zh-CN" sz="2400">
                <a:solidFill>
                  <a:schemeClr val="tx1"/>
                </a:solidFill>
              </a:rPr>
              <a:t>B</a:t>
            </a:r>
            <a:endParaRPr lang="zh-CN" altLang="en-US" sz="2400" dirty="0">
              <a:solidFill>
                <a:schemeClr val="tx1"/>
              </a:solidFill>
            </a:endParaRPr>
          </a:p>
        </p:txBody>
      </p:sp>
      <p:sp>
        <p:nvSpPr>
          <p:cNvPr id="31" name="矩形 30">
            <a:extLst>
              <a:ext uri="{FF2B5EF4-FFF2-40B4-BE49-F238E27FC236}">
                <a16:creationId xmlns:a16="http://schemas.microsoft.com/office/drawing/2014/main" id="{6C2E89B9-95F4-40BD-96ED-B3D7B0E8BC49}"/>
              </a:ext>
            </a:extLst>
          </p:cNvPr>
          <p:cNvSpPr/>
          <p:nvPr/>
        </p:nvSpPr>
        <p:spPr>
          <a:xfrm>
            <a:off x="1389263" y="4612488"/>
            <a:ext cx="407484" cy="461665"/>
          </a:xfrm>
          <a:prstGeom prst="rect">
            <a:avLst/>
          </a:prstGeom>
        </p:spPr>
        <p:txBody>
          <a:bodyPr wrap="none">
            <a:spAutoFit/>
          </a:bodyPr>
          <a:lstStyle/>
          <a:p>
            <a:r>
              <a:rPr lang="en-US" altLang="zh-CN" sz="2400">
                <a:solidFill>
                  <a:schemeClr val="tx1"/>
                </a:solidFill>
              </a:rPr>
              <a:t>C</a:t>
            </a:r>
            <a:endParaRPr lang="zh-CN" altLang="en-US" sz="2400" dirty="0">
              <a:solidFill>
                <a:schemeClr val="tx1"/>
              </a:solidFill>
            </a:endParaRPr>
          </a:p>
        </p:txBody>
      </p:sp>
      <p:sp>
        <p:nvSpPr>
          <p:cNvPr id="32" name="矩形 31">
            <a:extLst>
              <a:ext uri="{FF2B5EF4-FFF2-40B4-BE49-F238E27FC236}">
                <a16:creationId xmlns:a16="http://schemas.microsoft.com/office/drawing/2014/main" id="{173DF482-6A0F-4E7D-9E8E-8C235AE76F95}"/>
              </a:ext>
            </a:extLst>
          </p:cNvPr>
          <p:cNvSpPr/>
          <p:nvPr/>
        </p:nvSpPr>
        <p:spPr>
          <a:xfrm>
            <a:off x="3332498" y="4632400"/>
            <a:ext cx="407484" cy="461665"/>
          </a:xfrm>
          <a:prstGeom prst="rect">
            <a:avLst/>
          </a:prstGeom>
        </p:spPr>
        <p:txBody>
          <a:bodyPr wrap="none">
            <a:spAutoFit/>
          </a:bodyPr>
          <a:lstStyle/>
          <a:p>
            <a:r>
              <a:rPr lang="en-US" altLang="zh-CN" sz="2400">
                <a:solidFill>
                  <a:schemeClr val="tx1"/>
                </a:solidFill>
              </a:rPr>
              <a:t>D</a:t>
            </a:r>
            <a:endParaRPr lang="zh-CN" altLang="en-US" sz="2400" dirty="0">
              <a:solidFill>
                <a:schemeClr val="tx1"/>
              </a:solidFill>
            </a:endParaRPr>
          </a:p>
        </p:txBody>
      </p:sp>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id="{018F2167-A50F-4ABA-87BF-D005B6448955}"/>
                  </a:ext>
                </a:extLst>
              </p:cNvPr>
              <p:cNvSpPr/>
              <p:nvPr/>
            </p:nvSpPr>
            <p:spPr>
              <a:xfrm>
                <a:off x="68289" y="5403347"/>
                <a:ext cx="8918301" cy="612668"/>
              </a:xfrm>
              <a:prstGeom prst="rect">
                <a:avLst/>
              </a:prstGeom>
            </p:spPr>
            <p:txBody>
              <a:bodyPr wrap="square">
                <a:spAutoFit/>
              </a:bodyPr>
              <a:lstStyle/>
              <a:p>
                <a:r>
                  <a:rPr lang="en-US" altLang="zh-CN" sz="2000">
                    <a:solidFill>
                      <a:schemeClr val="tx1"/>
                    </a:solidFill>
                    <a:cs typeface="Times New Roman" panose="02020603050405020304" pitchFamily="18" charset="0"/>
                  </a:rPr>
                  <a:t>4 electrodes: </a:t>
                </a:r>
                <a:r>
                  <a:rPr lang="en-US" altLang="zh-CN" sz="2000">
                    <a:solidFill>
                      <a:srgbClr val="FF0000"/>
                    </a:solidFill>
                    <a:cs typeface="Times New Roman" panose="02020603050405020304" pitchFamily="18" charset="0"/>
                  </a:rPr>
                  <a:t>x</a:t>
                </a:r>
                <a:r>
                  <a:rPr lang="en-US" altLang="zh-CN" sz="1600">
                    <a:solidFill>
                      <a:srgbClr val="FF0000"/>
                    </a:solidFill>
                    <a:cs typeface="Times New Roman" panose="02020603050405020304" pitchFamily="18" charset="0"/>
                  </a:rPr>
                  <a:t>=K</a:t>
                </a:r>
                <a:r>
                  <a:rPr lang="en-US" altLang="zh-CN" sz="2000" baseline="-25000">
                    <a:solidFill>
                      <a:srgbClr val="FF0000"/>
                    </a:solidFill>
                    <a:cs typeface="Times New Roman" panose="02020603050405020304" pitchFamily="18" charset="0"/>
                  </a:rPr>
                  <a:t>h</a:t>
                </a:r>
                <a:r>
                  <a:rPr lang="en-US" altLang="zh-CN" sz="1600">
                    <a:solidFill>
                      <a:srgbClr val="FF0000"/>
                    </a:solidFill>
                    <a:cs typeface="Times New Roman" panose="02020603050405020304" pitchFamily="18" charset="0"/>
                  </a:rPr>
                  <a:t>×U</a:t>
                </a:r>
                <a:r>
                  <a:rPr lang="zh-CN" altLang="en-US" sz="1600">
                    <a:solidFill>
                      <a:srgbClr val="FF0000"/>
                    </a:solidFill>
                    <a:cs typeface="Times New Roman" panose="02020603050405020304" pitchFamily="18" charset="0"/>
                  </a:rPr>
                  <a:t>，</a:t>
                </a:r>
                <a:r>
                  <a:rPr lang="en-US" altLang="zh-CN" sz="2000">
                    <a:solidFill>
                      <a:srgbClr val="FF0000"/>
                    </a:solidFill>
                    <a:cs typeface="Times New Roman" panose="02020603050405020304" pitchFamily="18" charset="0"/>
                  </a:rPr>
                  <a:t>y</a:t>
                </a:r>
                <a:r>
                  <a:rPr lang="en-US" altLang="zh-CN" sz="1600">
                    <a:solidFill>
                      <a:srgbClr val="FF0000"/>
                    </a:solidFill>
                    <a:cs typeface="Times New Roman" panose="02020603050405020304" pitchFamily="18" charset="0"/>
                  </a:rPr>
                  <a:t>=K</a:t>
                </a:r>
                <a:r>
                  <a:rPr lang="en-US" altLang="zh-CN" sz="2000" baseline="-25000">
                    <a:solidFill>
                      <a:srgbClr val="FF0000"/>
                    </a:solidFill>
                    <a:cs typeface="Times New Roman" panose="02020603050405020304" pitchFamily="18" charset="0"/>
                  </a:rPr>
                  <a:t>v</a:t>
                </a:r>
                <a:r>
                  <a:rPr lang="en-US" altLang="zh-CN" sz="1600">
                    <a:solidFill>
                      <a:srgbClr val="FF0000"/>
                    </a:solidFill>
                    <a:cs typeface="Times New Roman" panose="02020603050405020304" pitchFamily="18" charset="0"/>
                  </a:rPr>
                  <a:t>×V, </a:t>
                </a:r>
                <a14:m>
                  <m:oMath xmlns:m="http://schemas.openxmlformats.org/officeDocument/2006/math">
                    <m:r>
                      <m:rPr>
                        <m:nor/>
                      </m:rPr>
                      <a:rPr lang="zh-CN" altLang="en-US" sz="1600">
                        <a:solidFill>
                          <a:schemeClr val="tx1"/>
                        </a:solidFill>
                        <a:cs typeface="Times New Roman" panose="02020603050405020304" pitchFamily="18" charset="0"/>
                      </a:rPr>
                      <m:t>U</m:t>
                    </m:r>
                    <m:r>
                      <m:rPr>
                        <m:nor/>
                      </m:rPr>
                      <a:rPr lang="zh-CN" altLang="en-US" sz="1600">
                        <a:solidFill>
                          <a:schemeClr val="tx1"/>
                        </a:solidFill>
                        <a:cs typeface="Times New Roman" panose="02020603050405020304" pitchFamily="18" charset="0"/>
                      </a:rPr>
                      <m:t> =</m:t>
                    </m:r>
                    <m:f>
                      <m:fPr>
                        <m:ctrlPr>
                          <a:rPr lang="zh-CN" altLang="en-US" sz="1600" i="1">
                            <a:solidFill>
                              <a:schemeClr val="tx1"/>
                            </a:solidFill>
                            <a:latin typeface="Cambria Math" panose="02040503050406030204" pitchFamily="18" charset="0"/>
                          </a:rPr>
                        </m:ctrlPr>
                      </m:fPr>
                      <m:num>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a</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d</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b</m:t>
                            </m:r>
                          </m:sub>
                        </m:sSub>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m:t>
                            </m:r>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c</m:t>
                            </m:r>
                          </m:sub>
                        </m:sSub>
                      </m:num>
                      <m:den>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a</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b</m:t>
                            </m:r>
                          </m:sub>
                        </m:sSub>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m:t>
                            </m:r>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c</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d</m:t>
                            </m:r>
                          </m:sub>
                        </m:sSub>
                      </m:den>
                    </m:f>
                    <m:r>
                      <m:rPr>
                        <m:nor/>
                      </m:rPr>
                      <a:rPr lang="zh-CN" altLang="en-US" sz="1600" i="1">
                        <a:solidFill>
                          <a:schemeClr val="tx1"/>
                        </a:solidFill>
                        <a:cs typeface="Times New Roman" panose="02020603050405020304" pitchFamily="18" charset="0"/>
                      </a:rPr>
                      <m:t>,   </m:t>
                    </m:r>
                    <m:r>
                      <m:rPr>
                        <m:nor/>
                      </m:rPr>
                      <a:rPr lang="zh-CN" altLang="en-US" sz="1600" i="1">
                        <a:solidFill>
                          <a:schemeClr val="tx1"/>
                        </a:solidFill>
                        <a:cs typeface="Times New Roman" panose="02020603050405020304" pitchFamily="18" charset="0"/>
                      </a:rPr>
                      <m:t>V</m:t>
                    </m:r>
                    <m:r>
                      <m:rPr>
                        <m:nor/>
                      </m:rPr>
                      <a:rPr lang="zh-CN" altLang="en-US" sz="1600" i="1">
                        <a:solidFill>
                          <a:schemeClr val="tx1"/>
                        </a:solidFill>
                        <a:cs typeface="Times New Roman" panose="02020603050405020304" pitchFamily="18" charset="0"/>
                      </a:rPr>
                      <m:t> =</m:t>
                    </m:r>
                    <m:f>
                      <m:fPr>
                        <m:ctrlPr>
                          <a:rPr lang="zh-CN" altLang="en-US" sz="1600" i="1">
                            <a:solidFill>
                              <a:schemeClr val="tx1"/>
                            </a:solidFill>
                            <a:latin typeface="Cambria Math" panose="02040503050406030204" pitchFamily="18" charset="0"/>
                          </a:rPr>
                        </m:ctrlPr>
                      </m:fPr>
                      <m:num>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a</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b</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c</m:t>
                            </m:r>
                          </m:sub>
                        </m:sSub>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m:t>
                            </m:r>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d</m:t>
                            </m:r>
                          </m:sub>
                        </m:sSub>
                      </m:num>
                      <m:den>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a</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b</m:t>
                            </m:r>
                          </m:sub>
                        </m:sSub>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m:t>
                            </m:r>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c</m:t>
                            </m:r>
                          </m:sub>
                        </m:sSub>
                        <m:r>
                          <m:rPr>
                            <m:nor/>
                          </m:rPr>
                          <a:rPr lang="zh-CN" altLang="en-US" sz="1600" i="1">
                            <a:solidFill>
                              <a:schemeClr val="tx1"/>
                            </a:solidFill>
                            <a:cs typeface="Times New Roman" panose="02020603050405020304" pitchFamily="18" charset="0"/>
                          </a:rPr>
                          <m:t>+</m:t>
                        </m:r>
                        <m:sSub>
                          <m:sSubPr>
                            <m:ctrlPr>
                              <a:rPr lang="zh-CN" altLang="en-US" sz="1600" i="1">
                                <a:solidFill>
                                  <a:schemeClr val="tx1"/>
                                </a:solidFill>
                                <a:latin typeface="Cambria Math" panose="02040503050406030204" pitchFamily="18" charset="0"/>
                              </a:rPr>
                            </m:ctrlPr>
                          </m:sSubPr>
                          <m:e>
                            <m:r>
                              <m:rPr>
                                <m:nor/>
                              </m:rPr>
                              <a:rPr lang="zh-CN" altLang="en-US" sz="1600" i="1">
                                <a:solidFill>
                                  <a:schemeClr val="tx1"/>
                                </a:solidFill>
                                <a:cs typeface="Times New Roman" panose="02020603050405020304" pitchFamily="18" charset="0"/>
                              </a:rPr>
                              <m:t>V</m:t>
                            </m:r>
                          </m:e>
                          <m:sub>
                            <m:r>
                              <m:rPr>
                                <m:nor/>
                              </m:rPr>
                              <a:rPr lang="zh-CN" altLang="en-US" sz="1600" i="1">
                                <a:solidFill>
                                  <a:schemeClr val="tx1"/>
                                </a:solidFill>
                                <a:cs typeface="Times New Roman" panose="02020603050405020304" pitchFamily="18" charset="0"/>
                              </a:rPr>
                              <m:t>d</m:t>
                            </m:r>
                          </m:sub>
                        </m:sSub>
                      </m:den>
                    </m:f>
                  </m:oMath>
                </a14:m>
                <a:endParaRPr lang="zh-CN" altLang="en-US" sz="1600">
                  <a:solidFill>
                    <a:srgbClr val="FF0000"/>
                  </a:solidFill>
                  <a:cs typeface="Times New Roman" panose="02020603050405020304" pitchFamily="18" charset="0"/>
                </a:endParaRPr>
              </a:p>
            </p:txBody>
          </p:sp>
        </mc:Choice>
        <mc:Fallback xmlns="">
          <p:sp>
            <p:nvSpPr>
              <p:cNvPr id="35" name="矩形 34">
                <a:extLst>
                  <a:ext uri="{FF2B5EF4-FFF2-40B4-BE49-F238E27FC236}">
                    <a16:creationId xmlns:a16="http://schemas.microsoft.com/office/drawing/2014/main" id="{018F2167-A50F-4ABA-87BF-D005B6448955}"/>
                  </a:ext>
                </a:extLst>
              </p:cNvPr>
              <p:cNvSpPr>
                <a:spLocks noRot="1" noChangeAspect="1" noMove="1" noResize="1" noEditPoints="1" noAdjustHandles="1" noChangeArrowheads="1" noChangeShapeType="1" noTextEdit="1"/>
              </p:cNvSpPr>
              <p:nvPr/>
            </p:nvSpPr>
            <p:spPr>
              <a:xfrm>
                <a:off x="68289" y="5403347"/>
                <a:ext cx="8918301" cy="612668"/>
              </a:xfrm>
              <a:prstGeom prst="rect">
                <a:avLst/>
              </a:prstGeom>
              <a:blipFill>
                <a:blip r:embed="rId3"/>
                <a:stretch>
                  <a:fillRect/>
                </a:stretch>
              </a:blipFill>
            </p:spPr>
            <p:txBody>
              <a:bodyPr/>
              <a:lstStyle/>
              <a:p>
                <a:r>
                  <a:rPr lang="zh-CN" altLang="en-US">
                    <a:noFill/>
                  </a:rPr>
                  <a:t> </a:t>
                </a:r>
              </a:p>
            </p:txBody>
          </p:sp>
        </mc:Fallback>
      </mc:AlternateContent>
      <p:sp>
        <p:nvSpPr>
          <p:cNvPr id="37" name="矩形: 圆角 36">
            <a:extLst>
              <a:ext uri="{FF2B5EF4-FFF2-40B4-BE49-F238E27FC236}">
                <a16:creationId xmlns:a16="http://schemas.microsoft.com/office/drawing/2014/main" id="{FDF535BB-86F7-41CF-AFA8-0D6603A88C35}"/>
              </a:ext>
            </a:extLst>
          </p:cNvPr>
          <p:cNvSpPr/>
          <p:nvPr/>
        </p:nvSpPr>
        <p:spPr>
          <a:xfrm rot="16200000">
            <a:off x="1284905" y="3646881"/>
            <a:ext cx="302104" cy="86804"/>
          </a:xfrm>
          <a:prstGeom prst="roundRect">
            <a:avLst>
              <a:gd name="adj" fmla="val 0"/>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38" name="矩形: 圆角 37">
            <a:extLst>
              <a:ext uri="{FF2B5EF4-FFF2-40B4-BE49-F238E27FC236}">
                <a16:creationId xmlns:a16="http://schemas.microsoft.com/office/drawing/2014/main" id="{AF44F463-EA01-4AFC-AED5-FB4E5277D9D5}"/>
              </a:ext>
            </a:extLst>
          </p:cNvPr>
          <p:cNvSpPr/>
          <p:nvPr/>
        </p:nvSpPr>
        <p:spPr>
          <a:xfrm rot="16200000">
            <a:off x="3536357" y="3663692"/>
            <a:ext cx="302104" cy="86804"/>
          </a:xfrm>
          <a:prstGeom prst="roundRect">
            <a:avLst>
              <a:gd name="adj" fmla="val 0"/>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39" name="文本框 38">
            <a:extLst>
              <a:ext uri="{FF2B5EF4-FFF2-40B4-BE49-F238E27FC236}">
                <a16:creationId xmlns:a16="http://schemas.microsoft.com/office/drawing/2014/main" id="{4FCBB20B-1053-4860-91E8-38FA81F1B0E4}"/>
              </a:ext>
            </a:extLst>
          </p:cNvPr>
          <p:cNvSpPr txBox="1"/>
          <p:nvPr/>
        </p:nvSpPr>
        <p:spPr>
          <a:xfrm>
            <a:off x="6858638" y="2741343"/>
            <a:ext cx="947695" cy="369332"/>
          </a:xfrm>
          <a:prstGeom prst="rect">
            <a:avLst/>
          </a:prstGeom>
          <a:noFill/>
        </p:spPr>
        <p:txBody>
          <a:bodyPr wrap="none" rtlCol="0">
            <a:spAutoFit/>
          </a:bodyPr>
          <a:lstStyle/>
          <a:p>
            <a:r>
              <a:rPr lang="en-US" altLang="zh-CN" sz="1800">
                <a:solidFill>
                  <a:srgbClr val="3333FF"/>
                </a:solidFill>
              </a:rPr>
              <a:t>x</a:t>
            </a:r>
            <a:r>
              <a:rPr lang="en-US" altLang="zh-CN" sz="1800" baseline="-25000">
                <a:solidFill>
                  <a:srgbClr val="3333FF"/>
                </a:solidFill>
              </a:rPr>
              <a:t>0</a:t>
            </a:r>
            <a:r>
              <a:rPr lang="en-US" altLang="zh-CN" sz="1800">
                <a:solidFill>
                  <a:srgbClr val="3333FF"/>
                </a:solidFill>
              </a:rPr>
              <a:t>=y</a:t>
            </a:r>
            <a:r>
              <a:rPr lang="en-US" altLang="zh-CN" sz="1800" baseline="-25000">
                <a:solidFill>
                  <a:srgbClr val="3333FF"/>
                </a:solidFill>
              </a:rPr>
              <a:t>0</a:t>
            </a:r>
            <a:r>
              <a:rPr lang="en-US" altLang="zh-CN" sz="1800">
                <a:solidFill>
                  <a:srgbClr val="3333FF"/>
                </a:solidFill>
              </a:rPr>
              <a:t>=1</a:t>
            </a:r>
            <a:endParaRPr lang="zh-CN" altLang="en-US" sz="1800" dirty="0">
              <a:solidFill>
                <a:srgbClr val="3333FF"/>
              </a:solidFill>
            </a:endParaRPr>
          </a:p>
        </p:txBody>
      </p:sp>
      <p:sp>
        <p:nvSpPr>
          <p:cNvPr id="41" name="文本框 40">
            <a:extLst>
              <a:ext uri="{FF2B5EF4-FFF2-40B4-BE49-F238E27FC236}">
                <a16:creationId xmlns:a16="http://schemas.microsoft.com/office/drawing/2014/main" id="{ACF8BF33-F603-4441-B330-492C798AA1AB}"/>
              </a:ext>
            </a:extLst>
          </p:cNvPr>
          <p:cNvSpPr txBox="1"/>
          <p:nvPr/>
        </p:nvSpPr>
        <p:spPr>
          <a:xfrm>
            <a:off x="1003100" y="3282785"/>
            <a:ext cx="389851" cy="461665"/>
          </a:xfrm>
          <a:prstGeom prst="rect">
            <a:avLst/>
          </a:prstGeom>
          <a:noFill/>
        </p:spPr>
        <p:txBody>
          <a:bodyPr wrap="none" rtlCol="0">
            <a:spAutoFit/>
          </a:bodyPr>
          <a:lstStyle/>
          <a:p>
            <a:r>
              <a:rPr lang="en-US" altLang="zh-CN" sz="2400">
                <a:solidFill>
                  <a:srgbClr val="3333FF"/>
                </a:solidFill>
              </a:rPr>
              <a:t>L</a:t>
            </a:r>
            <a:endParaRPr lang="zh-CN" altLang="en-US" sz="2400" dirty="0">
              <a:solidFill>
                <a:srgbClr val="3333FF"/>
              </a:solidFill>
            </a:endParaRPr>
          </a:p>
        </p:txBody>
      </p:sp>
      <p:sp>
        <p:nvSpPr>
          <p:cNvPr id="42" name="文本框 41">
            <a:extLst>
              <a:ext uri="{FF2B5EF4-FFF2-40B4-BE49-F238E27FC236}">
                <a16:creationId xmlns:a16="http://schemas.microsoft.com/office/drawing/2014/main" id="{E4752060-6740-4506-B3C2-546679E09113}"/>
              </a:ext>
            </a:extLst>
          </p:cNvPr>
          <p:cNvSpPr txBox="1"/>
          <p:nvPr/>
        </p:nvSpPr>
        <p:spPr>
          <a:xfrm>
            <a:off x="3780306" y="3161912"/>
            <a:ext cx="407484" cy="461665"/>
          </a:xfrm>
          <a:prstGeom prst="rect">
            <a:avLst/>
          </a:prstGeom>
          <a:noFill/>
        </p:spPr>
        <p:txBody>
          <a:bodyPr wrap="none" rtlCol="0">
            <a:spAutoFit/>
          </a:bodyPr>
          <a:lstStyle/>
          <a:p>
            <a:r>
              <a:rPr lang="en-US" altLang="zh-CN" sz="2400">
                <a:solidFill>
                  <a:srgbClr val="3333FF"/>
                </a:solidFill>
              </a:rPr>
              <a:t>R</a:t>
            </a:r>
            <a:endParaRPr lang="zh-CN" altLang="en-US" sz="2400" dirty="0">
              <a:solidFill>
                <a:srgbClr val="3333FF"/>
              </a:solidFill>
            </a:endParaRPr>
          </a:p>
        </p:txBody>
      </p:sp>
      <p:sp>
        <p:nvSpPr>
          <p:cNvPr id="13" name="灯片编号占位符 12">
            <a:extLst>
              <a:ext uri="{FF2B5EF4-FFF2-40B4-BE49-F238E27FC236}">
                <a16:creationId xmlns:a16="http://schemas.microsoft.com/office/drawing/2014/main" id="{1B1F4187-4176-4CED-A91B-B54503FE4F50}"/>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4</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5909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anim calcmode="lin" valueType="num">
                                      <p:cBhvr>
                                        <p:cTn id="50" dur="500" fill="hold"/>
                                        <p:tgtEl>
                                          <p:spTgt spid="39"/>
                                        </p:tgtEl>
                                        <p:attrNameLst>
                                          <p:attrName>ppt_x</p:attrName>
                                        </p:attrNameLst>
                                      </p:cBhvr>
                                      <p:tavLst>
                                        <p:tav tm="0">
                                          <p:val>
                                            <p:strVal val="#ppt_x"/>
                                          </p:val>
                                        </p:tav>
                                        <p:tav tm="100000">
                                          <p:val>
                                            <p:strVal val="#ppt_x"/>
                                          </p:val>
                                        </p:tav>
                                      </p:tavLst>
                                    </p:anim>
                                    <p:anim calcmode="lin" valueType="num">
                                      <p:cBhvr>
                                        <p:cTn id="51" dur="500" fill="hold"/>
                                        <p:tgtEl>
                                          <p:spTgt spid="39"/>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9" grpId="0"/>
      <p:bldP spid="30" grpId="0"/>
      <p:bldP spid="31" grpId="0"/>
      <p:bldP spid="32" grpId="0"/>
      <p:bldP spid="35"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DACE2F6-B9AC-4D46-9386-BD3B111C15F5}"/>
              </a:ext>
            </a:extLst>
          </p:cNvPr>
          <p:cNvSpPr>
            <a:spLocks noGrp="1"/>
          </p:cNvSpPr>
          <p:nvPr>
            <p:ph idx="1"/>
          </p:nvPr>
        </p:nvSpPr>
        <p:spPr>
          <a:xfrm>
            <a:off x="421481" y="1144263"/>
            <a:ext cx="8229600" cy="1999124"/>
          </a:xfrm>
        </p:spPr>
        <p:txBody>
          <a:bodyPr>
            <a:normAutofit/>
          </a:bodyPr>
          <a:lstStyle/>
          <a:p>
            <a:pPr algn="just"/>
            <a:r>
              <a:rPr lang="en-US" altLang="zh-CN" sz="2400">
                <a:latin typeface="Times New Roman" panose="02020603050405020304" pitchFamily="18" charset="0"/>
                <a:cs typeface="Times New Roman" panose="02020603050405020304" pitchFamily="18" charset="0"/>
              </a:rPr>
              <a:t>The IP Beam Position Monitor can also be used as a beam arrival time detector except position measurement, the beam-beam deflection technique is necessary for luminosity optimumization.</a:t>
            </a:r>
            <a:endParaRPr lang="zh-CN" altLang="en-US" sz="2400">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id="{450C639E-DC47-4E2F-9BC9-4BB65B3EB0AD}"/>
              </a:ext>
            </a:extLst>
          </p:cNvPr>
          <p:cNvSpPr>
            <a:spLocks noGrp="1"/>
          </p:cNvSpPr>
          <p:nvPr>
            <p:ph type="title"/>
          </p:nvPr>
        </p:nvSpPr>
        <p:spPr/>
        <p:txBody>
          <a:bodyPr/>
          <a:lstStyle/>
          <a:p>
            <a:r>
              <a:rPr lang="en-US" altLang="zh-CN"/>
              <a:t>IP BPM Vs other BPM</a:t>
            </a:r>
            <a:endParaRPr lang="zh-CN" altLang="en-US"/>
          </a:p>
        </p:txBody>
      </p:sp>
      <p:cxnSp>
        <p:nvCxnSpPr>
          <p:cNvPr id="10" name="直接箭头连接符 9">
            <a:extLst>
              <a:ext uri="{FF2B5EF4-FFF2-40B4-BE49-F238E27FC236}">
                <a16:creationId xmlns:a16="http://schemas.microsoft.com/office/drawing/2014/main" id="{8AE5F7CC-8B33-45DC-9A72-1207EF3CB086}"/>
              </a:ext>
            </a:extLst>
          </p:cNvPr>
          <p:cNvCxnSpPr>
            <a:cxnSpLocks/>
          </p:cNvCxnSpPr>
          <p:nvPr/>
        </p:nvCxnSpPr>
        <p:spPr>
          <a:xfrm flipV="1">
            <a:off x="6300102" y="3163594"/>
            <a:ext cx="2116840" cy="10660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94533B36-CED0-4920-B904-B71494661176}"/>
              </a:ext>
            </a:extLst>
          </p:cNvPr>
          <p:cNvCxnSpPr>
            <a:cxnSpLocks/>
          </p:cNvCxnSpPr>
          <p:nvPr/>
        </p:nvCxnSpPr>
        <p:spPr>
          <a:xfrm flipH="1" flipV="1">
            <a:off x="6228184" y="3140968"/>
            <a:ext cx="2088142" cy="1160670"/>
          </a:xfrm>
          <a:prstGeom prst="straightConnector1">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A18DADF0-C7AE-4C61-A602-A26F17708ED1}"/>
              </a:ext>
            </a:extLst>
          </p:cNvPr>
          <p:cNvSpPr/>
          <p:nvPr/>
        </p:nvSpPr>
        <p:spPr>
          <a:xfrm rot="3694515">
            <a:off x="6640586" y="3882206"/>
            <a:ext cx="120399"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D07C709B-1EC1-4959-B66F-27E0F3617339}"/>
              </a:ext>
            </a:extLst>
          </p:cNvPr>
          <p:cNvSpPr/>
          <p:nvPr/>
        </p:nvSpPr>
        <p:spPr>
          <a:xfrm rot="7180093">
            <a:off x="7962114" y="3681684"/>
            <a:ext cx="142459" cy="337208"/>
          </a:xfrm>
          <a:prstGeom prst="ellipse">
            <a:avLst/>
          </a:prstGeom>
          <a:noFill/>
          <a:ln w="12700">
            <a:solidFill>
              <a:srgbClr val="3333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9EBDC15F-A61F-4818-8E3E-F37E0B43EFDA}"/>
              </a:ext>
            </a:extLst>
          </p:cNvPr>
          <p:cNvSpPr/>
          <p:nvPr/>
        </p:nvSpPr>
        <p:spPr>
          <a:xfrm rot="7015858">
            <a:off x="7742552" y="3982518"/>
            <a:ext cx="142459" cy="337208"/>
          </a:xfrm>
          <a:prstGeom prst="ellipse">
            <a:avLst/>
          </a:prstGeom>
          <a:noFill/>
          <a:ln w="12700">
            <a:solidFill>
              <a:srgbClr val="3333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CA1F91FD-F555-4806-9BF7-6F3B9DB63FD2}"/>
              </a:ext>
            </a:extLst>
          </p:cNvPr>
          <p:cNvSpPr/>
          <p:nvPr/>
        </p:nvSpPr>
        <p:spPr>
          <a:xfrm rot="7161897">
            <a:off x="7860601" y="3817917"/>
            <a:ext cx="142459" cy="337208"/>
          </a:xfrm>
          <a:prstGeom prst="ellipse">
            <a:avLst/>
          </a:prstGeom>
          <a:noFill/>
          <a:ln w="12700">
            <a:solidFill>
              <a:srgbClr val="3333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E20D9C6D-2117-4401-B243-4B6C56A40B80}"/>
              </a:ext>
            </a:extLst>
          </p:cNvPr>
          <p:cNvCxnSpPr>
            <a:cxnSpLocks/>
          </p:cNvCxnSpPr>
          <p:nvPr/>
        </p:nvCxnSpPr>
        <p:spPr>
          <a:xfrm flipV="1">
            <a:off x="6372110" y="4739228"/>
            <a:ext cx="2116840" cy="10660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F27F8861-6748-4909-9ED7-BE7FFCE202F0}"/>
              </a:ext>
            </a:extLst>
          </p:cNvPr>
          <p:cNvCxnSpPr>
            <a:cxnSpLocks/>
          </p:cNvCxnSpPr>
          <p:nvPr/>
        </p:nvCxnSpPr>
        <p:spPr>
          <a:xfrm flipH="1" flipV="1">
            <a:off x="6300192" y="4716602"/>
            <a:ext cx="2088142" cy="1160670"/>
          </a:xfrm>
          <a:prstGeom prst="straightConnector1">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AC79F63E-8493-42A4-981D-DCC50E71CFE7}"/>
              </a:ext>
            </a:extLst>
          </p:cNvPr>
          <p:cNvSpPr/>
          <p:nvPr/>
        </p:nvSpPr>
        <p:spPr>
          <a:xfrm rot="4116885">
            <a:off x="7304116" y="5157192"/>
            <a:ext cx="120399"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7A97B611-35A9-483C-8614-DE9961ED1D05}"/>
              </a:ext>
            </a:extLst>
          </p:cNvPr>
          <p:cNvSpPr/>
          <p:nvPr/>
        </p:nvSpPr>
        <p:spPr>
          <a:xfrm rot="7015858">
            <a:off x="6838553" y="4870488"/>
            <a:ext cx="142459" cy="337208"/>
          </a:xfrm>
          <a:prstGeom prst="ellipse">
            <a:avLst/>
          </a:prstGeom>
          <a:solidFill>
            <a:srgbClr val="3333FF"/>
          </a:solidFill>
          <a:ln w="12700">
            <a:solidFill>
              <a:srgbClr val="333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996AB175-D74D-40F8-970A-149C6A18FA32}"/>
              </a:ext>
            </a:extLst>
          </p:cNvPr>
          <p:cNvSpPr/>
          <p:nvPr/>
        </p:nvSpPr>
        <p:spPr>
          <a:xfrm rot="7015858">
            <a:off x="7803092" y="5424783"/>
            <a:ext cx="142459" cy="337208"/>
          </a:xfrm>
          <a:prstGeom prst="ellipse">
            <a:avLst/>
          </a:prstGeom>
          <a:solidFill>
            <a:srgbClr val="3333FF"/>
          </a:solidFill>
          <a:ln w="12700">
            <a:solidFill>
              <a:srgbClr val="333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074CFB95-AEDA-4C74-A401-1C2DBAB14335}"/>
              </a:ext>
            </a:extLst>
          </p:cNvPr>
          <p:cNvSpPr txBox="1"/>
          <p:nvPr/>
        </p:nvSpPr>
        <p:spPr>
          <a:xfrm>
            <a:off x="6190730" y="4492931"/>
            <a:ext cx="2358008" cy="400110"/>
          </a:xfrm>
          <a:prstGeom prst="rect">
            <a:avLst/>
          </a:prstGeom>
          <a:noFill/>
        </p:spPr>
        <p:txBody>
          <a:bodyPr wrap="square">
            <a:spAutoFit/>
          </a:bodyPr>
          <a:lstStyle/>
          <a:p>
            <a:r>
              <a:rPr lang="en-US" altLang="zh-CN" sz="2000">
                <a:solidFill>
                  <a:srgbClr val="3333FF"/>
                </a:solidFill>
                <a:cs typeface="Times New Roman" panose="02020603050405020304" pitchFamily="18" charset="0"/>
              </a:rPr>
              <a:t>P</a:t>
            </a:r>
            <a:r>
              <a:rPr lang="zh-CN" altLang="en-US" sz="2000">
                <a:solidFill>
                  <a:srgbClr val="3333FF"/>
                </a:solidFill>
                <a:cs typeface="Times New Roman" panose="02020603050405020304" pitchFamily="18" charset="0"/>
              </a:rPr>
              <a:t>hase </a:t>
            </a:r>
            <a:r>
              <a:rPr lang="en-US" altLang="zh-CN" sz="2000">
                <a:solidFill>
                  <a:srgbClr val="3333FF"/>
                </a:solidFill>
                <a:cs typeface="Times New Roman" panose="02020603050405020304" pitchFamily="18" charset="0"/>
              </a:rPr>
              <a:t>advance</a:t>
            </a:r>
            <a:endParaRPr lang="zh-CN" altLang="en-US" sz="2000">
              <a:solidFill>
                <a:srgbClr val="3333FF"/>
              </a:solidFill>
              <a:cs typeface="Times New Roman" panose="02020603050405020304" pitchFamily="18" charset="0"/>
            </a:endParaRPr>
          </a:p>
        </p:txBody>
      </p:sp>
      <p:sp>
        <p:nvSpPr>
          <p:cNvPr id="31" name="文本框 30">
            <a:extLst>
              <a:ext uri="{FF2B5EF4-FFF2-40B4-BE49-F238E27FC236}">
                <a16:creationId xmlns:a16="http://schemas.microsoft.com/office/drawing/2014/main" id="{58EA9C4E-F223-4863-956E-1050CD2DD96A}"/>
              </a:ext>
            </a:extLst>
          </p:cNvPr>
          <p:cNvSpPr txBox="1"/>
          <p:nvPr/>
        </p:nvSpPr>
        <p:spPr>
          <a:xfrm>
            <a:off x="6948264" y="5157192"/>
            <a:ext cx="2358008" cy="400110"/>
          </a:xfrm>
          <a:prstGeom prst="rect">
            <a:avLst/>
          </a:prstGeom>
          <a:noFill/>
        </p:spPr>
        <p:txBody>
          <a:bodyPr wrap="square">
            <a:spAutoFit/>
          </a:bodyPr>
          <a:lstStyle/>
          <a:p>
            <a:r>
              <a:rPr lang="en-US" altLang="zh-CN" sz="2000">
                <a:solidFill>
                  <a:srgbClr val="3333FF"/>
                </a:solidFill>
                <a:cs typeface="Times New Roman" panose="02020603050405020304" pitchFamily="18" charset="0"/>
              </a:rPr>
              <a:t>P</a:t>
            </a:r>
            <a:r>
              <a:rPr lang="zh-CN" altLang="en-US" sz="2000">
                <a:solidFill>
                  <a:srgbClr val="3333FF"/>
                </a:solidFill>
                <a:cs typeface="Times New Roman" panose="02020603050405020304" pitchFamily="18" charset="0"/>
              </a:rPr>
              <a:t>hase lag</a:t>
            </a:r>
          </a:p>
        </p:txBody>
      </p:sp>
      <p:sp>
        <p:nvSpPr>
          <p:cNvPr id="32" name="内容占位符 1">
            <a:extLst>
              <a:ext uri="{FF2B5EF4-FFF2-40B4-BE49-F238E27FC236}">
                <a16:creationId xmlns:a16="http://schemas.microsoft.com/office/drawing/2014/main" id="{F46AC55E-71A3-4656-8E48-2B4C91A23771}"/>
              </a:ext>
            </a:extLst>
          </p:cNvPr>
          <p:cNvSpPr txBox="1">
            <a:spLocks/>
          </p:cNvSpPr>
          <p:nvPr/>
        </p:nvSpPr>
        <p:spPr>
          <a:xfrm>
            <a:off x="359889" y="2924944"/>
            <a:ext cx="5450218" cy="330129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r>
              <a:rPr lang="en-US" altLang="zh-CN" sz="2400">
                <a:latin typeface="Times New Roman" panose="02020603050405020304" pitchFamily="18" charset="0"/>
                <a:cs typeface="Times New Roman" panose="02020603050405020304" pitchFamily="18" charset="0"/>
              </a:rPr>
              <a:t>Spatially: The local bumps at the IP created by steering magnets can be used for beam–beam deflection scan. The parameters (position and angle) of electron and position can be set as the ideal state after through several iterations.</a:t>
            </a:r>
          </a:p>
          <a:p>
            <a:pPr algn="just" fontAlgn="auto"/>
            <a:r>
              <a:rPr lang="en-US" altLang="zh-CN" sz="2400">
                <a:latin typeface="Times New Roman" panose="02020603050405020304" pitchFamily="18" charset="0"/>
                <a:cs typeface="Times New Roman" panose="02020603050405020304" pitchFamily="18" charset="0"/>
              </a:rPr>
              <a:t>Temporally: The relative timing can be adjusted by changing the RF phase between the two rings, the collision point can be shifted.</a:t>
            </a:r>
          </a:p>
        </p:txBody>
      </p:sp>
      <p:sp>
        <p:nvSpPr>
          <p:cNvPr id="33" name="灯片编号占位符 32">
            <a:extLst>
              <a:ext uri="{FF2B5EF4-FFF2-40B4-BE49-F238E27FC236}">
                <a16:creationId xmlns:a16="http://schemas.microsoft.com/office/drawing/2014/main" id="{53678904-4BF8-4790-866D-F0AB8ACC9135}"/>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5</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85643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5BCFB9F-2DDB-47B9-829C-330138310763}"/>
              </a:ext>
            </a:extLst>
          </p:cNvPr>
          <p:cNvSpPr>
            <a:spLocks noGrp="1"/>
          </p:cNvSpPr>
          <p:nvPr>
            <p:ph type="title"/>
          </p:nvPr>
        </p:nvSpPr>
        <p:spPr/>
        <p:txBody>
          <a:bodyPr/>
          <a:lstStyle/>
          <a:p>
            <a:r>
              <a:rPr lang="en-US" altLang="zh-CN"/>
              <a:t>IP BPM: </a:t>
            </a:r>
            <a:r>
              <a:rPr lang="en-US" altLang="zh-CN">
                <a:solidFill>
                  <a:srgbClr val="3333FF"/>
                </a:solidFill>
              </a:rPr>
              <a:t>Temporally coincide</a:t>
            </a:r>
            <a:endParaRPr lang="zh-CN" altLang="en-US">
              <a:solidFill>
                <a:srgbClr val="3333FF"/>
              </a:solidFill>
            </a:endParaRPr>
          </a:p>
        </p:txBody>
      </p:sp>
      <p:cxnSp>
        <p:nvCxnSpPr>
          <p:cNvPr id="4" name="直接箭头连接符 3">
            <a:extLst>
              <a:ext uri="{FF2B5EF4-FFF2-40B4-BE49-F238E27FC236}">
                <a16:creationId xmlns:a16="http://schemas.microsoft.com/office/drawing/2014/main" id="{86760DF8-FB86-4ABC-BE09-A14A6FC177B4}"/>
              </a:ext>
            </a:extLst>
          </p:cNvPr>
          <p:cNvCxnSpPr/>
          <p:nvPr/>
        </p:nvCxnSpPr>
        <p:spPr>
          <a:xfrm flipV="1">
            <a:off x="395536" y="3140968"/>
            <a:ext cx="8496944" cy="1224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C64EE49C-4471-4CF1-8551-65744B1A9CA5}"/>
              </a:ext>
            </a:extLst>
          </p:cNvPr>
          <p:cNvCxnSpPr>
            <a:cxnSpLocks/>
          </p:cNvCxnSpPr>
          <p:nvPr/>
        </p:nvCxnSpPr>
        <p:spPr>
          <a:xfrm flipH="1" flipV="1">
            <a:off x="395536" y="3140968"/>
            <a:ext cx="8352928" cy="1368152"/>
          </a:xfrm>
          <a:prstGeom prst="straightConnector1">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id="{504682A8-1B92-4512-AECB-71723B6476F4}"/>
              </a:ext>
            </a:extLst>
          </p:cNvPr>
          <p:cNvSpPr/>
          <p:nvPr/>
        </p:nvSpPr>
        <p:spPr>
          <a:xfrm rot="4843776">
            <a:off x="4346851" y="3627777"/>
            <a:ext cx="145876" cy="332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9E3E37FF-0B7F-4532-917D-EC6E854E973C}"/>
              </a:ext>
            </a:extLst>
          </p:cNvPr>
          <p:cNvSpPr/>
          <p:nvPr/>
        </p:nvSpPr>
        <p:spPr>
          <a:xfrm rot="16849500">
            <a:off x="4328076" y="3647452"/>
            <a:ext cx="183428" cy="305880"/>
          </a:xfrm>
          <a:prstGeom prst="ellipse">
            <a:avLst/>
          </a:prstGeom>
          <a:noFill/>
          <a:ln w="127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A6B83529-0A70-4943-9EC0-7C6DA28AB8D7}"/>
              </a:ext>
            </a:extLst>
          </p:cNvPr>
          <p:cNvCxnSpPr/>
          <p:nvPr/>
        </p:nvCxnSpPr>
        <p:spPr>
          <a:xfrm flipV="1">
            <a:off x="547936" y="1124744"/>
            <a:ext cx="8496944" cy="1224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A48D7DD6-3E7D-4A02-87DB-8553C5FF331E}"/>
              </a:ext>
            </a:extLst>
          </p:cNvPr>
          <p:cNvCxnSpPr>
            <a:cxnSpLocks/>
          </p:cNvCxnSpPr>
          <p:nvPr/>
        </p:nvCxnSpPr>
        <p:spPr>
          <a:xfrm flipH="1" flipV="1">
            <a:off x="547936" y="1124744"/>
            <a:ext cx="8352928" cy="1368152"/>
          </a:xfrm>
          <a:prstGeom prst="straightConnector1">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3F3069BB-99FE-4809-A713-D68E4113CF51}"/>
              </a:ext>
            </a:extLst>
          </p:cNvPr>
          <p:cNvSpPr/>
          <p:nvPr/>
        </p:nvSpPr>
        <p:spPr>
          <a:xfrm rot="4914367">
            <a:off x="2934666" y="1841890"/>
            <a:ext cx="120399"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C1373961-A40E-45E6-8314-A40A4876BB4E}"/>
              </a:ext>
            </a:extLst>
          </p:cNvPr>
          <p:cNvSpPr/>
          <p:nvPr/>
        </p:nvSpPr>
        <p:spPr>
          <a:xfrm rot="5912278">
            <a:off x="6119133" y="1901354"/>
            <a:ext cx="120399" cy="288032"/>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a:extLst>
              <a:ext uri="{FF2B5EF4-FFF2-40B4-BE49-F238E27FC236}">
                <a16:creationId xmlns:a16="http://schemas.microsoft.com/office/drawing/2014/main" id="{734BA07D-8084-4C3B-9906-6F4ECE635327}"/>
              </a:ext>
            </a:extLst>
          </p:cNvPr>
          <p:cNvCxnSpPr/>
          <p:nvPr/>
        </p:nvCxnSpPr>
        <p:spPr>
          <a:xfrm flipV="1">
            <a:off x="547936" y="4869160"/>
            <a:ext cx="8496944" cy="1224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572CC9CA-269B-47AF-A5BE-9936FA59AF2B}"/>
              </a:ext>
            </a:extLst>
          </p:cNvPr>
          <p:cNvCxnSpPr>
            <a:cxnSpLocks/>
          </p:cNvCxnSpPr>
          <p:nvPr/>
        </p:nvCxnSpPr>
        <p:spPr>
          <a:xfrm flipH="1" flipV="1">
            <a:off x="547936" y="4869160"/>
            <a:ext cx="8352928" cy="1368152"/>
          </a:xfrm>
          <a:prstGeom prst="straightConnector1">
            <a:avLst/>
          </a:prstGeom>
          <a:ln w="38100">
            <a:solidFill>
              <a:srgbClr val="3333FF"/>
            </a:solidFill>
            <a:tailEnd type="triangle"/>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6A8231BF-A71B-42F3-A760-10F9C8171691}"/>
              </a:ext>
            </a:extLst>
          </p:cNvPr>
          <p:cNvSpPr/>
          <p:nvPr/>
        </p:nvSpPr>
        <p:spPr>
          <a:xfrm rot="4992860">
            <a:off x="6269253" y="5120655"/>
            <a:ext cx="120399"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EE0A6B52-6637-41EC-9CD3-A824BF8A396D}"/>
              </a:ext>
            </a:extLst>
          </p:cNvPr>
          <p:cNvSpPr/>
          <p:nvPr/>
        </p:nvSpPr>
        <p:spPr>
          <a:xfrm rot="5909475">
            <a:off x="3006943" y="5125731"/>
            <a:ext cx="120399" cy="288032"/>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C0A6F21F-80ED-48B1-940C-EAB24C06BDFC}"/>
              </a:ext>
            </a:extLst>
          </p:cNvPr>
          <p:cNvCxnSpPr>
            <a:cxnSpLocks/>
          </p:cNvCxnSpPr>
          <p:nvPr/>
        </p:nvCxnSpPr>
        <p:spPr>
          <a:xfrm>
            <a:off x="4624204" y="2104685"/>
            <a:ext cx="1477731" cy="27337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5879B404-3D50-4868-A363-4BCE149498F9}"/>
              </a:ext>
            </a:extLst>
          </p:cNvPr>
          <p:cNvCxnSpPr>
            <a:cxnSpLocks/>
          </p:cNvCxnSpPr>
          <p:nvPr/>
        </p:nvCxnSpPr>
        <p:spPr>
          <a:xfrm flipV="1">
            <a:off x="2956224" y="2076210"/>
            <a:ext cx="1607332" cy="29460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C4A48101-4179-43E2-BBB6-8E9845523424}"/>
              </a:ext>
            </a:extLst>
          </p:cNvPr>
          <p:cNvSpPr txBox="1"/>
          <p:nvPr/>
        </p:nvSpPr>
        <p:spPr>
          <a:xfrm>
            <a:off x="3181172" y="5968548"/>
            <a:ext cx="2828659" cy="461665"/>
          </a:xfrm>
          <a:prstGeom prst="rect">
            <a:avLst/>
          </a:prstGeom>
          <a:noFill/>
        </p:spPr>
        <p:txBody>
          <a:bodyPr wrap="none" rtlCol="0">
            <a:spAutoFit/>
          </a:bodyPr>
          <a:lstStyle/>
          <a:p>
            <a:r>
              <a:rPr lang="en-US" altLang="zh-CN" sz="2400">
                <a:solidFill>
                  <a:schemeClr val="tx1"/>
                </a:solidFill>
              </a:rPr>
              <a:t>t3 – t1 = </a:t>
            </a:r>
            <a:r>
              <a:rPr lang="el-GR" altLang="zh-CN" sz="2400">
                <a:solidFill>
                  <a:schemeClr val="tx1"/>
                </a:solidFill>
              </a:rPr>
              <a:t>Δ</a:t>
            </a:r>
            <a:r>
              <a:rPr lang="en-US" altLang="zh-CN" sz="2400">
                <a:solidFill>
                  <a:schemeClr val="tx1"/>
                </a:solidFill>
              </a:rPr>
              <a:t>t = 2×L/c</a:t>
            </a:r>
            <a:endParaRPr lang="zh-CN" altLang="en-US" sz="2400" dirty="0">
              <a:solidFill>
                <a:schemeClr val="tx1"/>
              </a:solidFill>
            </a:endParaRPr>
          </a:p>
        </p:txBody>
      </p:sp>
      <p:sp>
        <p:nvSpPr>
          <p:cNvPr id="24" name="文本框 23">
            <a:extLst>
              <a:ext uri="{FF2B5EF4-FFF2-40B4-BE49-F238E27FC236}">
                <a16:creationId xmlns:a16="http://schemas.microsoft.com/office/drawing/2014/main" id="{D2201DED-F5CB-49DF-B8D2-F214204E03CB}"/>
              </a:ext>
            </a:extLst>
          </p:cNvPr>
          <p:cNvSpPr txBox="1"/>
          <p:nvPr/>
        </p:nvSpPr>
        <p:spPr>
          <a:xfrm rot="789568">
            <a:off x="5161963" y="1869861"/>
            <a:ext cx="389851" cy="461665"/>
          </a:xfrm>
          <a:prstGeom prst="rect">
            <a:avLst/>
          </a:prstGeom>
          <a:noFill/>
        </p:spPr>
        <p:txBody>
          <a:bodyPr wrap="none" rtlCol="0">
            <a:spAutoFit/>
          </a:bodyPr>
          <a:lstStyle/>
          <a:p>
            <a:r>
              <a:rPr lang="en-US" altLang="zh-CN" sz="2400">
                <a:solidFill>
                  <a:schemeClr val="tx1"/>
                </a:solidFill>
              </a:rPr>
              <a:t>L</a:t>
            </a:r>
            <a:endParaRPr lang="zh-CN" altLang="en-US" sz="2400" dirty="0">
              <a:solidFill>
                <a:schemeClr val="tx1"/>
              </a:solidFill>
            </a:endParaRPr>
          </a:p>
        </p:txBody>
      </p:sp>
      <p:sp>
        <p:nvSpPr>
          <p:cNvPr id="25" name="文本框 24">
            <a:extLst>
              <a:ext uri="{FF2B5EF4-FFF2-40B4-BE49-F238E27FC236}">
                <a16:creationId xmlns:a16="http://schemas.microsoft.com/office/drawing/2014/main" id="{D97D6F78-2E1C-453E-AA63-83DE250F752F}"/>
              </a:ext>
            </a:extLst>
          </p:cNvPr>
          <p:cNvSpPr txBox="1"/>
          <p:nvPr/>
        </p:nvSpPr>
        <p:spPr>
          <a:xfrm>
            <a:off x="3618080" y="1869862"/>
            <a:ext cx="389851" cy="461665"/>
          </a:xfrm>
          <a:prstGeom prst="rect">
            <a:avLst/>
          </a:prstGeom>
          <a:noFill/>
        </p:spPr>
        <p:txBody>
          <a:bodyPr wrap="none" rtlCol="0">
            <a:spAutoFit/>
          </a:bodyPr>
          <a:lstStyle/>
          <a:p>
            <a:r>
              <a:rPr lang="en-US" altLang="zh-CN" sz="2400">
                <a:solidFill>
                  <a:schemeClr val="tx1"/>
                </a:solidFill>
              </a:rPr>
              <a:t>L</a:t>
            </a:r>
            <a:endParaRPr lang="zh-CN" altLang="en-US" sz="2400" dirty="0">
              <a:solidFill>
                <a:schemeClr val="tx1"/>
              </a:solidFill>
            </a:endParaRPr>
          </a:p>
        </p:txBody>
      </p:sp>
      <p:sp>
        <p:nvSpPr>
          <p:cNvPr id="26" name="文本框 25">
            <a:extLst>
              <a:ext uri="{FF2B5EF4-FFF2-40B4-BE49-F238E27FC236}">
                <a16:creationId xmlns:a16="http://schemas.microsoft.com/office/drawing/2014/main" id="{F72AEF2A-57FA-4235-87EC-45F832FD04DF}"/>
              </a:ext>
            </a:extLst>
          </p:cNvPr>
          <p:cNvSpPr txBox="1"/>
          <p:nvPr/>
        </p:nvSpPr>
        <p:spPr>
          <a:xfrm>
            <a:off x="4315708" y="1141816"/>
            <a:ext cx="441146" cy="461665"/>
          </a:xfrm>
          <a:prstGeom prst="rect">
            <a:avLst/>
          </a:prstGeom>
          <a:noFill/>
        </p:spPr>
        <p:txBody>
          <a:bodyPr wrap="none" rtlCol="0">
            <a:spAutoFit/>
          </a:bodyPr>
          <a:lstStyle/>
          <a:p>
            <a:r>
              <a:rPr lang="en-US" altLang="zh-CN" sz="2400">
                <a:solidFill>
                  <a:schemeClr val="tx1"/>
                </a:solidFill>
              </a:rPr>
              <a:t>t1</a:t>
            </a:r>
            <a:endParaRPr lang="zh-CN" altLang="en-US" sz="2400" dirty="0">
              <a:solidFill>
                <a:schemeClr val="tx1"/>
              </a:solidFill>
            </a:endParaRPr>
          </a:p>
        </p:txBody>
      </p:sp>
      <p:sp>
        <p:nvSpPr>
          <p:cNvPr id="27" name="文本框 26">
            <a:extLst>
              <a:ext uri="{FF2B5EF4-FFF2-40B4-BE49-F238E27FC236}">
                <a16:creationId xmlns:a16="http://schemas.microsoft.com/office/drawing/2014/main" id="{CABAAB03-B6A9-4F39-B758-3DAA008D5009}"/>
              </a:ext>
            </a:extLst>
          </p:cNvPr>
          <p:cNvSpPr txBox="1"/>
          <p:nvPr/>
        </p:nvSpPr>
        <p:spPr>
          <a:xfrm>
            <a:off x="4274529" y="3244586"/>
            <a:ext cx="441146" cy="461665"/>
          </a:xfrm>
          <a:prstGeom prst="rect">
            <a:avLst/>
          </a:prstGeom>
          <a:noFill/>
        </p:spPr>
        <p:txBody>
          <a:bodyPr wrap="none" rtlCol="0">
            <a:spAutoFit/>
          </a:bodyPr>
          <a:lstStyle/>
          <a:p>
            <a:r>
              <a:rPr lang="en-US" altLang="zh-CN" sz="2400">
                <a:solidFill>
                  <a:schemeClr val="tx1"/>
                </a:solidFill>
              </a:rPr>
              <a:t>t2</a:t>
            </a:r>
            <a:endParaRPr lang="zh-CN" altLang="en-US" sz="2400" dirty="0">
              <a:solidFill>
                <a:schemeClr val="tx1"/>
              </a:solidFill>
            </a:endParaRPr>
          </a:p>
        </p:txBody>
      </p:sp>
      <p:sp>
        <p:nvSpPr>
          <p:cNvPr id="28" name="文本框 27">
            <a:extLst>
              <a:ext uri="{FF2B5EF4-FFF2-40B4-BE49-F238E27FC236}">
                <a16:creationId xmlns:a16="http://schemas.microsoft.com/office/drawing/2014/main" id="{F37005D6-09BC-48B0-ADB6-21C50DA0FF14}"/>
              </a:ext>
            </a:extLst>
          </p:cNvPr>
          <p:cNvSpPr txBox="1"/>
          <p:nvPr/>
        </p:nvSpPr>
        <p:spPr>
          <a:xfrm>
            <a:off x="4365606" y="4991596"/>
            <a:ext cx="441146" cy="461665"/>
          </a:xfrm>
          <a:prstGeom prst="rect">
            <a:avLst/>
          </a:prstGeom>
          <a:noFill/>
        </p:spPr>
        <p:txBody>
          <a:bodyPr wrap="none" rtlCol="0">
            <a:spAutoFit/>
          </a:bodyPr>
          <a:lstStyle/>
          <a:p>
            <a:r>
              <a:rPr lang="en-US" altLang="zh-CN" sz="2400">
                <a:solidFill>
                  <a:schemeClr val="tx1"/>
                </a:solidFill>
              </a:rPr>
              <a:t>t3</a:t>
            </a:r>
            <a:endParaRPr lang="zh-CN" altLang="en-US" sz="2400" dirty="0">
              <a:solidFill>
                <a:schemeClr val="tx1"/>
              </a:solidFill>
            </a:endParaRPr>
          </a:p>
        </p:txBody>
      </p:sp>
      <p:sp>
        <p:nvSpPr>
          <p:cNvPr id="31" name="文本框 30">
            <a:extLst>
              <a:ext uri="{FF2B5EF4-FFF2-40B4-BE49-F238E27FC236}">
                <a16:creationId xmlns:a16="http://schemas.microsoft.com/office/drawing/2014/main" id="{DE736024-2563-48DE-AD32-4A0FD60A09FE}"/>
              </a:ext>
            </a:extLst>
          </p:cNvPr>
          <p:cNvSpPr txBox="1"/>
          <p:nvPr/>
        </p:nvSpPr>
        <p:spPr>
          <a:xfrm>
            <a:off x="2028070" y="987855"/>
            <a:ext cx="1986441" cy="461665"/>
          </a:xfrm>
          <a:prstGeom prst="rect">
            <a:avLst/>
          </a:prstGeom>
          <a:noFill/>
        </p:spPr>
        <p:txBody>
          <a:bodyPr wrap="none" rtlCol="0">
            <a:spAutoFit/>
          </a:bodyPr>
          <a:lstStyle/>
          <a:p>
            <a:r>
              <a:rPr lang="en-US" altLang="zh-CN" sz="2400">
                <a:solidFill>
                  <a:schemeClr val="tx1"/>
                </a:solidFill>
              </a:rPr>
              <a:t>BPM location</a:t>
            </a:r>
            <a:endParaRPr lang="zh-CN" altLang="en-US" sz="2400" dirty="0">
              <a:solidFill>
                <a:schemeClr val="tx1"/>
              </a:solidFill>
            </a:endParaRPr>
          </a:p>
        </p:txBody>
      </p:sp>
      <p:sp>
        <p:nvSpPr>
          <p:cNvPr id="36" name="灯片编号占位符 35">
            <a:extLst>
              <a:ext uri="{FF2B5EF4-FFF2-40B4-BE49-F238E27FC236}">
                <a16:creationId xmlns:a16="http://schemas.microsoft.com/office/drawing/2014/main" id="{D3C7CF8A-EBD3-4C60-93C1-6E06592F965E}"/>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6</a:t>
            </a:fld>
            <a:r>
              <a:rPr lang="en-US" altLang="zh-CN">
                <a:ea typeface="宋体"/>
                <a:cs typeface="Times New Roman" panose="02020603050405020304" pitchFamily="18" charset="0"/>
              </a:rPr>
              <a:t>/24</a:t>
            </a:r>
            <a:endParaRPr lang="zh-CN" altLang="en-US" dirty="0">
              <a:latin typeface="Calibri"/>
              <a:ea typeface="宋体"/>
            </a:endParaRPr>
          </a:p>
        </p:txBody>
      </p:sp>
      <p:cxnSp>
        <p:nvCxnSpPr>
          <p:cNvPr id="38" name="直接连接符 37">
            <a:extLst>
              <a:ext uri="{FF2B5EF4-FFF2-40B4-BE49-F238E27FC236}">
                <a16:creationId xmlns:a16="http://schemas.microsoft.com/office/drawing/2014/main" id="{DE2B3EF1-F6B5-41CE-B541-1793B736117D}"/>
              </a:ext>
            </a:extLst>
          </p:cNvPr>
          <p:cNvCxnSpPr>
            <a:cxnSpLocks/>
          </p:cNvCxnSpPr>
          <p:nvPr/>
        </p:nvCxnSpPr>
        <p:spPr>
          <a:xfrm>
            <a:off x="2982118" y="1485704"/>
            <a:ext cx="38543" cy="4787792"/>
          </a:xfrm>
          <a:prstGeom prst="line">
            <a:avLst/>
          </a:prstGeom>
          <a:ln w="508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26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81A911B-672E-4961-90E1-EA20CC0812DB}"/>
              </a:ext>
            </a:extLst>
          </p:cNvPr>
          <p:cNvSpPr>
            <a:spLocks noGrp="1"/>
          </p:cNvSpPr>
          <p:nvPr>
            <p:ph idx="1"/>
          </p:nvPr>
        </p:nvSpPr>
        <p:spPr>
          <a:xfrm>
            <a:off x="457200" y="1484784"/>
            <a:ext cx="8219256" cy="4176464"/>
          </a:xfrm>
        </p:spPr>
        <p:txBody>
          <a:bodyPr>
            <a:normAutofit/>
          </a:bodyPr>
          <a:lstStyle/>
          <a:p>
            <a:pPr algn="just"/>
            <a:r>
              <a:rPr lang="en-US" altLang="zh-CN">
                <a:latin typeface="Times New Roman" panose="02020603050405020304" pitchFamily="18" charset="0"/>
                <a:cs typeface="Times New Roman" panose="02020603050405020304" pitchFamily="18" charset="0"/>
              </a:rPr>
              <a:t>1</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~300 nm resolution and ~5μm </a:t>
            </a:r>
            <a:r>
              <a:rPr lang="en-US" altLang="zh-CN" b="0" i="0">
                <a:solidFill>
                  <a:srgbClr val="333333"/>
                </a:solidFill>
                <a:effectLst/>
                <a:latin typeface="Times New Roman" panose="02020603050405020304" pitchFamily="18" charset="0"/>
                <a:cs typeface="Times New Roman" panose="02020603050405020304" pitchFamily="18" charset="0"/>
              </a:rPr>
              <a:t>accuracy</a:t>
            </a:r>
            <a:endParaRPr lang="en-US" altLang="zh-CN">
              <a:latin typeface="Times New Roman" panose="02020603050405020304" pitchFamily="18" charset="0"/>
              <a:cs typeface="Times New Roman" panose="02020603050405020304" pitchFamily="18" charset="0"/>
            </a:endParaRPr>
          </a:p>
          <a:p>
            <a:pPr algn="just"/>
            <a:r>
              <a:rPr lang="en-US" altLang="zh-CN">
                <a:latin typeface="Times New Roman" panose="02020603050405020304" pitchFamily="18" charset="0"/>
                <a:cs typeface="Times New Roman" panose="02020603050405020304" pitchFamily="18" charset="0"/>
              </a:rPr>
              <a:t>2</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Limitation induced by material and installation space</a:t>
            </a:r>
            <a:endParaRPr lang="en-US" altLang="zh-CN" sz="2400">
              <a:latin typeface="Times New Roman" panose="02020603050405020304" pitchFamily="18" charset="0"/>
              <a:cs typeface="Times New Roman" panose="02020603050405020304" pitchFamily="18" charset="0"/>
            </a:endParaRPr>
          </a:p>
          <a:p>
            <a:pPr algn="just"/>
            <a:r>
              <a:rPr lang="en-US" altLang="zh-CN">
                <a:latin typeface="Times New Roman" panose="02020603050405020304" pitchFamily="18" charset="0"/>
                <a:cs typeface="Times New Roman" panose="02020603050405020304" pitchFamily="18" charset="0"/>
              </a:rPr>
              <a:t>3</a:t>
            </a:r>
            <a:r>
              <a:rPr lang="zh-CN" altLang="en-US">
                <a:latin typeface="Times New Roman" panose="02020603050405020304" pitchFamily="18" charset="0"/>
                <a:cs typeface="Times New Roman" panose="02020603050405020304" pitchFamily="18" charset="0"/>
              </a:rPr>
              <a:t>：</a:t>
            </a:r>
            <a:r>
              <a:rPr lang="en-US" altLang="zh-CN" sz="2800">
                <a:latin typeface="Times New Roman" panose="02020603050405020304" pitchFamily="18" charset="0"/>
                <a:cs typeface="Times New Roman" panose="02020603050405020304" pitchFamily="18" charset="0"/>
              </a:rPr>
              <a:t>Limitation induced by wakefield</a:t>
            </a:r>
          </a:p>
          <a:p>
            <a:pPr algn="just"/>
            <a:r>
              <a:rPr lang="en-US" altLang="zh-CN">
                <a:latin typeface="Times New Roman" panose="02020603050405020304" pitchFamily="18" charset="0"/>
                <a:cs typeface="Times New Roman" panose="02020603050405020304" pitchFamily="18" charset="0"/>
              </a:rPr>
              <a:t>4</a:t>
            </a:r>
            <a:r>
              <a:rPr lang="zh-CN" altLang="en-US">
                <a:latin typeface="Times New Roman" panose="02020603050405020304" pitchFamily="18" charset="0"/>
                <a:cs typeface="Times New Roman" panose="02020603050405020304" pitchFamily="18" charset="0"/>
              </a:rPr>
              <a:t>：</a:t>
            </a:r>
            <a:r>
              <a:rPr lang="en-US" altLang="zh-CN" sz="2800">
                <a:latin typeface="Times New Roman" panose="02020603050405020304" pitchFamily="18" charset="0"/>
                <a:cs typeface="Times New Roman" panose="02020603050405020304" pitchFamily="18" charset="0"/>
              </a:rPr>
              <a:t>Limitation induced by </a:t>
            </a:r>
            <a:r>
              <a:rPr lang="en-US" altLang="zh-CN">
                <a:latin typeface="Times New Roman" panose="02020603050405020304" pitchFamily="18" charset="0"/>
                <a:cs typeface="Times New Roman" panose="02020603050405020304" pitchFamily="18" charset="0"/>
              </a:rPr>
              <a:t>interfere</a:t>
            </a: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for</a:t>
            </a: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duel-beam</a:t>
            </a:r>
          </a:p>
          <a:p>
            <a:pPr algn="just"/>
            <a:r>
              <a:rPr lang="en-US" altLang="zh-CN">
                <a:latin typeface="Times New Roman" panose="02020603050405020304" pitchFamily="18" charset="0"/>
                <a:cs typeface="Times New Roman" panose="02020603050405020304" pitchFamily="18" charset="0"/>
              </a:rPr>
              <a:t>5</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Other restrictions such as radiation resistance,  beam is at nonlinear region</a:t>
            </a:r>
            <a:endParaRPr lang="zh-CN" altLang="en-US"/>
          </a:p>
        </p:txBody>
      </p:sp>
      <p:sp>
        <p:nvSpPr>
          <p:cNvPr id="3" name="标题 2">
            <a:extLst>
              <a:ext uri="{FF2B5EF4-FFF2-40B4-BE49-F238E27FC236}">
                <a16:creationId xmlns:a16="http://schemas.microsoft.com/office/drawing/2014/main" id="{1541EBFA-D6DC-42F5-8C5E-5B834A53ABBB}"/>
              </a:ext>
            </a:extLst>
          </p:cNvPr>
          <p:cNvSpPr>
            <a:spLocks noGrp="1"/>
          </p:cNvSpPr>
          <p:nvPr>
            <p:ph type="title"/>
          </p:nvPr>
        </p:nvSpPr>
        <p:spPr/>
        <p:txBody>
          <a:bodyPr>
            <a:normAutofit/>
          </a:bodyPr>
          <a:lstStyle/>
          <a:p>
            <a:r>
              <a:rPr lang="en-US" altLang="zh-CN"/>
              <a:t>The challenge for IP BPM</a:t>
            </a:r>
            <a:endParaRPr lang="zh-CN" altLang="en-US"/>
          </a:p>
        </p:txBody>
      </p:sp>
      <p:sp>
        <p:nvSpPr>
          <p:cNvPr id="5" name="灯片编号占位符 4">
            <a:extLst>
              <a:ext uri="{FF2B5EF4-FFF2-40B4-BE49-F238E27FC236}">
                <a16:creationId xmlns:a16="http://schemas.microsoft.com/office/drawing/2014/main" id="{5BF7C74B-99C2-4C26-B9F7-E30022C7763F}"/>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7</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47210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C2AD639-A9D5-459F-873A-1DF6004F6C83}"/>
              </a:ext>
            </a:extLst>
          </p:cNvPr>
          <p:cNvSpPr>
            <a:spLocks noGrp="1"/>
          </p:cNvSpPr>
          <p:nvPr>
            <p:ph type="title"/>
          </p:nvPr>
        </p:nvSpPr>
        <p:spPr/>
        <p:txBody>
          <a:bodyPr/>
          <a:lstStyle/>
          <a:p>
            <a:r>
              <a:rPr lang="en-US" altLang="zh-CN">
                <a:solidFill>
                  <a:srgbClr val="3333FF"/>
                </a:solidFill>
              </a:rPr>
              <a:t>Constraints on space and material </a:t>
            </a:r>
            <a:endParaRPr lang="zh-CN" altLang="en-US"/>
          </a:p>
        </p:txBody>
      </p:sp>
      <p:pic>
        <p:nvPicPr>
          <p:cNvPr id="4" name="图片 3">
            <a:extLst>
              <a:ext uri="{FF2B5EF4-FFF2-40B4-BE49-F238E27FC236}">
                <a16:creationId xmlns:a16="http://schemas.microsoft.com/office/drawing/2014/main" id="{36135E76-3B98-4C82-A625-E0C313AB0C49}"/>
              </a:ext>
            </a:extLst>
          </p:cNvPr>
          <p:cNvPicPr>
            <a:picLocks noChangeAspect="1"/>
          </p:cNvPicPr>
          <p:nvPr/>
        </p:nvPicPr>
        <p:blipFill>
          <a:blip r:embed="rId2"/>
          <a:stretch>
            <a:fillRect/>
          </a:stretch>
        </p:blipFill>
        <p:spPr>
          <a:xfrm>
            <a:off x="2267744" y="1036258"/>
            <a:ext cx="4608512" cy="3370687"/>
          </a:xfrm>
          <a:prstGeom prst="rect">
            <a:avLst/>
          </a:prstGeom>
          <a:noFill/>
          <a:ln w="25400">
            <a:noFill/>
          </a:ln>
        </p:spPr>
      </p:pic>
      <p:sp>
        <p:nvSpPr>
          <p:cNvPr id="5" name="矩形 4">
            <a:extLst>
              <a:ext uri="{FF2B5EF4-FFF2-40B4-BE49-F238E27FC236}">
                <a16:creationId xmlns:a16="http://schemas.microsoft.com/office/drawing/2014/main" id="{8930D8D8-1788-413E-812B-49A9E211BBCC}"/>
              </a:ext>
            </a:extLst>
          </p:cNvPr>
          <p:cNvSpPr/>
          <p:nvPr/>
        </p:nvSpPr>
        <p:spPr>
          <a:xfrm>
            <a:off x="5625832" y="2024844"/>
            <a:ext cx="3491880" cy="226825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28DC5A4-24D5-47BD-980C-A294ECC59045}"/>
              </a:ext>
            </a:extLst>
          </p:cNvPr>
          <p:cNvSpPr/>
          <p:nvPr/>
        </p:nvSpPr>
        <p:spPr>
          <a:xfrm>
            <a:off x="287464" y="2018536"/>
            <a:ext cx="3114972" cy="227455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a:extLst>
              <a:ext uri="{FF2B5EF4-FFF2-40B4-BE49-F238E27FC236}">
                <a16:creationId xmlns:a16="http://schemas.microsoft.com/office/drawing/2014/main" id="{8B70522C-C831-41AE-B656-34441D4CB4EE}"/>
              </a:ext>
            </a:extLst>
          </p:cNvPr>
          <p:cNvCxnSpPr/>
          <p:nvPr/>
        </p:nvCxnSpPr>
        <p:spPr>
          <a:xfrm>
            <a:off x="755576" y="4653136"/>
            <a:ext cx="7704856" cy="7200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88849C1C-9E4B-4DD9-8E33-4D89A2029DB4}"/>
              </a:ext>
            </a:extLst>
          </p:cNvPr>
          <p:cNvPicPr>
            <a:picLocks noChangeAspect="1"/>
          </p:cNvPicPr>
          <p:nvPr/>
        </p:nvPicPr>
        <p:blipFill>
          <a:blip r:embed="rId2"/>
          <a:stretch>
            <a:fillRect/>
          </a:stretch>
        </p:blipFill>
        <p:spPr>
          <a:xfrm rot="10800000">
            <a:off x="2051720" y="4971331"/>
            <a:ext cx="4824536" cy="1527737"/>
          </a:xfrm>
          <a:prstGeom prst="rect">
            <a:avLst/>
          </a:prstGeom>
          <a:noFill/>
          <a:ln w="25400">
            <a:noFill/>
          </a:ln>
        </p:spPr>
      </p:pic>
      <p:sp>
        <p:nvSpPr>
          <p:cNvPr id="7" name="矩形 6">
            <a:extLst>
              <a:ext uri="{FF2B5EF4-FFF2-40B4-BE49-F238E27FC236}">
                <a16:creationId xmlns:a16="http://schemas.microsoft.com/office/drawing/2014/main" id="{84D2AD01-4099-4D2F-A584-1F45D83114AF}"/>
              </a:ext>
            </a:extLst>
          </p:cNvPr>
          <p:cNvSpPr/>
          <p:nvPr/>
        </p:nvSpPr>
        <p:spPr>
          <a:xfrm>
            <a:off x="5652120" y="5018964"/>
            <a:ext cx="3491880" cy="13052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BEDE49F1-8E6E-4032-9DD2-12A6E343FC79}"/>
              </a:ext>
            </a:extLst>
          </p:cNvPr>
          <p:cNvSpPr/>
          <p:nvPr/>
        </p:nvSpPr>
        <p:spPr>
          <a:xfrm>
            <a:off x="221581" y="4932072"/>
            <a:ext cx="3114972" cy="13052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8FCEDAF4-3501-4901-B789-7B9758DAF7A1}"/>
              </a:ext>
            </a:extLst>
          </p:cNvPr>
          <p:cNvSpPr txBox="1"/>
          <p:nvPr/>
        </p:nvSpPr>
        <p:spPr>
          <a:xfrm>
            <a:off x="6520257" y="4309015"/>
            <a:ext cx="902811" cy="461665"/>
          </a:xfrm>
          <a:prstGeom prst="rect">
            <a:avLst/>
          </a:prstGeom>
          <a:noFill/>
        </p:spPr>
        <p:txBody>
          <a:bodyPr wrap="none" rtlCol="0">
            <a:spAutoFit/>
          </a:bodyPr>
          <a:lstStyle/>
          <a:p>
            <a:r>
              <a:rPr lang="en-US" altLang="zh-CN" sz="2400">
                <a:solidFill>
                  <a:srgbClr val="FF0000"/>
                </a:solidFill>
              </a:rPr>
              <a:t>beam</a:t>
            </a:r>
            <a:endParaRPr lang="zh-CN" altLang="en-US" sz="2400" dirty="0">
              <a:solidFill>
                <a:srgbClr val="FF0000"/>
              </a:solidFill>
            </a:endParaRPr>
          </a:p>
        </p:txBody>
      </p:sp>
      <p:sp>
        <p:nvSpPr>
          <p:cNvPr id="13" name="文本框 12">
            <a:extLst>
              <a:ext uri="{FF2B5EF4-FFF2-40B4-BE49-F238E27FC236}">
                <a16:creationId xmlns:a16="http://schemas.microsoft.com/office/drawing/2014/main" id="{623C9F9A-7897-4873-B65D-D6244EAE348F}"/>
              </a:ext>
            </a:extLst>
          </p:cNvPr>
          <p:cNvSpPr txBox="1"/>
          <p:nvPr/>
        </p:nvSpPr>
        <p:spPr>
          <a:xfrm>
            <a:off x="1987860" y="1522583"/>
            <a:ext cx="559770" cy="461665"/>
          </a:xfrm>
          <a:prstGeom prst="rect">
            <a:avLst/>
          </a:prstGeom>
          <a:noFill/>
        </p:spPr>
        <p:txBody>
          <a:bodyPr wrap="none" rtlCol="0">
            <a:spAutoFit/>
          </a:bodyPr>
          <a:lstStyle/>
          <a:p>
            <a:r>
              <a:rPr lang="en-US" altLang="zh-CN" sz="2400">
                <a:solidFill>
                  <a:srgbClr val="3333FF"/>
                </a:solidFill>
              </a:rPr>
              <a:t>air</a:t>
            </a:r>
            <a:endParaRPr lang="zh-CN" altLang="en-US" sz="2400" dirty="0">
              <a:solidFill>
                <a:srgbClr val="3333FF"/>
              </a:solidFill>
            </a:endParaRPr>
          </a:p>
        </p:txBody>
      </p:sp>
      <p:sp>
        <p:nvSpPr>
          <p:cNvPr id="14" name="文本框 13">
            <a:extLst>
              <a:ext uri="{FF2B5EF4-FFF2-40B4-BE49-F238E27FC236}">
                <a16:creationId xmlns:a16="http://schemas.microsoft.com/office/drawing/2014/main" id="{A9FE1944-E5D4-448C-97DF-11E2AB33EB75}"/>
              </a:ext>
            </a:extLst>
          </p:cNvPr>
          <p:cNvSpPr txBox="1"/>
          <p:nvPr/>
        </p:nvSpPr>
        <p:spPr>
          <a:xfrm>
            <a:off x="1653635" y="4235640"/>
            <a:ext cx="1228221" cy="461665"/>
          </a:xfrm>
          <a:prstGeom prst="rect">
            <a:avLst/>
          </a:prstGeom>
          <a:noFill/>
        </p:spPr>
        <p:txBody>
          <a:bodyPr wrap="none" rtlCol="0">
            <a:spAutoFit/>
          </a:bodyPr>
          <a:lstStyle/>
          <a:p>
            <a:r>
              <a:rPr lang="en-US" altLang="zh-CN" sz="2400">
                <a:solidFill>
                  <a:srgbClr val="3333FF"/>
                </a:solidFill>
              </a:rPr>
              <a:t>vacuum</a:t>
            </a:r>
            <a:endParaRPr lang="zh-CN" altLang="en-US" sz="2400" dirty="0">
              <a:solidFill>
                <a:srgbClr val="3333FF"/>
              </a:solidFill>
            </a:endParaRPr>
          </a:p>
        </p:txBody>
      </p:sp>
      <p:sp>
        <p:nvSpPr>
          <p:cNvPr id="16" name="文本框 15">
            <a:extLst>
              <a:ext uri="{FF2B5EF4-FFF2-40B4-BE49-F238E27FC236}">
                <a16:creationId xmlns:a16="http://schemas.microsoft.com/office/drawing/2014/main" id="{A6C8DE3B-B04E-440B-9B0E-6FAF460B537D}"/>
              </a:ext>
            </a:extLst>
          </p:cNvPr>
          <p:cNvSpPr txBox="1"/>
          <p:nvPr/>
        </p:nvSpPr>
        <p:spPr>
          <a:xfrm>
            <a:off x="6552222" y="2958479"/>
            <a:ext cx="2611612" cy="523220"/>
          </a:xfrm>
          <a:prstGeom prst="rect">
            <a:avLst/>
          </a:prstGeom>
          <a:noFill/>
        </p:spPr>
        <p:txBody>
          <a:bodyPr wrap="none" rtlCol="0">
            <a:spAutoFit/>
          </a:bodyPr>
          <a:lstStyle/>
          <a:p>
            <a:r>
              <a:rPr lang="en-US" altLang="zh-CN" sz="2800" b="0">
                <a:solidFill>
                  <a:schemeClr val="tx1"/>
                </a:solidFill>
              </a:rPr>
              <a:t>Seal contact face</a:t>
            </a:r>
            <a:endParaRPr lang="zh-CN" altLang="en-US" sz="2800" b="0" dirty="0">
              <a:solidFill>
                <a:schemeClr val="tx1"/>
              </a:solidFill>
            </a:endParaRPr>
          </a:p>
        </p:txBody>
      </p:sp>
      <p:cxnSp>
        <p:nvCxnSpPr>
          <p:cNvPr id="18" name="直接箭头连接符 17">
            <a:extLst>
              <a:ext uri="{FF2B5EF4-FFF2-40B4-BE49-F238E27FC236}">
                <a16:creationId xmlns:a16="http://schemas.microsoft.com/office/drawing/2014/main" id="{36FF5C32-EDD3-4FD5-AE9F-07E1EFA1304D}"/>
              </a:ext>
            </a:extLst>
          </p:cNvPr>
          <p:cNvCxnSpPr>
            <a:cxnSpLocks/>
          </p:cNvCxnSpPr>
          <p:nvPr/>
        </p:nvCxnSpPr>
        <p:spPr>
          <a:xfrm flipH="1">
            <a:off x="5502211" y="3171135"/>
            <a:ext cx="1069341" cy="98367"/>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B5886A95-1357-4CFD-80ED-56F660E18DA6}"/>
              </a:ext>
            </a:extLst>
          </p:cNvPr>
          <p:cNvCxnSpPr>
            <a:cxnSpLocks/>
          </p:cNvCxnSpPr>
          <p:nvPr/>
        </p:nvCxnSpPr>
        <p:spPr>
          <a:xfrm flipH="1">
            <a:off x="4644008" y="3284984"/>
            <a:ext cx="1716407" cy="278973"/>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DF929FDF-C6FE-4D06-B941-0B2FC33C7DE3}"/>
              </a:ext>
            </a:extLst>
          </p:cNvPr>
          <p:cNvCxnSpPr>
            <a:cxnSpLocks/>
          </p:cNvCxnSpPr>
          <p:nvPr/>
        </p:nvCxnSpPr>
        <p:spPr>
          <a:xfrm flipH="1" flipV="1">
            <a:off x="5825744" y="2049573"/>
            <a:ext cx="618464" cy="1014167"/>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D96B9F6B-E7ED-4E12-979D-F6211A4C0A3F}"/>
              </a:ext>
            </a:extLst>
          </p:cNvPr>
          <p:cNvSpPr/>
          <p:nvPr/>
        </p:nvSpPr>
        <p:spPr>
          <a:xfrm>
            <a:off x="4600518" y="3171135"/>
            <a:ext cx="71227" cy="6211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C0133FD7-D529-4F8F-BDAC-451BD8509E1B}"/>
              </a:ext>
            </a:extLst>
          </p:cNvPr>
          <p:cNvSpPr/>
          <p:nvPr/>
        </p:nvSpPr>
        <p:spPr>
          <a:xfrm>
            <a:off x="5417916" y="3145735"/>
            <a:ext cx="71227" cy="2789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4A7C8C57-CF0B-4CD2-9602-D538B0EB0214}"/>
              </a:ext>
            </a:extLst>
          </p:cNvPr>
          <p:cNvSpPr/>
          <p:nvPr/>
        </p:nvSpPr>
        <p:spPr>
          <a:xfrm>
            <a:off x="8727234" y="1149989"/>
            <a:ext cx="71227" cy="27897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D60488CD-1C41-41CF-9C08-63F4D636254E}"/>
              </a:ext>
            </a:extLst>
          </p:cNvPr>
          <p:cNvSpPr txBox="1"/>
          <p:nvPr/>
        </p:nvSpPr>
        <p:spPr>
          <a:xfrm>
            <a:off x="5453529" y="1033642"/>
            <a:ext cx="3095720" cy="461665"/>
          </a:xfrm>
          <a:prstGeom prst="rect">
            <a:avLst/>
          </a:prstGeom>
          <a:noFill/>
        </p:spPr>
        <p:txBody>
          <a:bodyPr wrap="none" rtlCol="0">
            <a:spAutoFit/>
          </a:bodyPr>
          <a:lstStyle/>
          <a:p>
            <a:r>
              <a:rPr lang="en-US" altLang="zh-CN" sz="2400">
                <a:solidFill>
                  <a:srgbClr val="FF0000"/>
                </a:solidFill>
              </a:rPr>
              <a:t>Ceramic metallization</a:t>
            </a:r>
            <a:endParaRPr lang="zh-CN" altLang="en-US" sz="2400" dirty="0">
              <a:solidFill>
                <a:srgbClr val="FF0000"/>
              </a:solidFill>
            </a:endParaRPr>
          </a:p>
        </p:txBody>
      </p:sp>
      <p:cxnSp>
        <p:nvCxnSpPr>
          <p:cNvPr id="30" name="直接箭头连接符 29">
            <a:extLst>
              <a:ext uri="{FF2B5EF4-FFF2-40B4-BE49-F238E27FC236}">
                <a16:creationId xmlns:a16="http://schemas.microsoft.com/office/drawing/2014/main" id="{A2D38974-3F99-4AB0-A09D-AC76A954BA9D}"/>
              </a:ext>
            </a:extLst>
          </p:cNvPr>
          <p:cNvCxnSpPr>
            <a:cxnSpLocks/>
          </p:cNvCxnSpPr>
          <p:nvPr/>
        </p:nvCxnSpPr>
        <p:spPr>
          <a:xfrm flipH="1">
            <a:off x="4636131" y="1958566"/>
            <a:ext cx="1101678" cy="1350195"/>
          </a:xfrm>
          <a:prstGeom prst="straightConnector1">
            <a:avLst/>
          </a:prstGeom>
          <a:ln w="38100">
            <a:solidFill>
              <a:srgbClr val="3333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250F4DE4-931E-4753-A1B7-ACD206B66F17}"/>
              </a:ext>
            </a:extLst>
          </p:cNvPr>
          <p:cNvSpPr txBox="1"/>
          <p:nvPr/>
        </p:nvSpPr>
        <p:spPr>
          <a:xfrm rot="18462684">
            <a:off x="3981721" y="2205290"/>
            <a:ext cx="1938262" cy="400110"/>
          </a:xfrm>
          <a:prstGeom prst="rect">
            <a:avLst/>
          </a:prstGeom>
          <a:noFill/>
        </p:spPr>
        <p:txBody>
          <a:bodyPr wrap="square" rtlCol="0">
            <a:spAutoFit/>
          </a:bodyPr>
          <a:lstStyle/>
          <a:p>
            <a:r>
              <a:rPr lang="en-US" altLang="zh-CN" sz="2000">
                <a:solidFill>
                  <a:srgbClr val="3333FF"/>
                </a:solidFill>
              </a:rPr>
              <a:t> Safe distance </a:t>
            </a:r>
            <a:endParaRPr lang="zh-CN" altLang="en-US" sz="2000" dirty="0">
              <a:solidFill>
                <a:srgbClr val="3333FF"/>
              </a:solidFill>
            </a:endParaRPr>
          </a:p>
        </p:txBody>
      </p:sp>
      <p:sp>
        <p:nvSpPr>
          <p:cNvPr id="34" name="灯片编号占位符 33">
            <a:extLst>
              <a:ext uri="{FF2B5EF4-FFF2-40B4-BE49-F238E27FC236}">
                <a16:creationId xmlns:a16="http://schemas.microsoft.com/office/drawing/2014/main" id="{11859EDA-4238-4FC6-B109-BFF5147D91F3}"/>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8</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81958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8EE34E2-EB20-4369-AA6E-865DE80AE56F}"/>
              </a:ext>
            </a:extLst>
          </p:cNvPr>
          <p:cNvSpPr>
            <a:spLocks noGrp="1"/>
          </p:cNvSpPr>
          <p:nvPr>
            <p:ph type="title"/>
          </p:nvPr>
        </p:nvSpPr>
        <p:spPr/>
        <p:txBody>
          <a:bodyPr>
            <a:normAutofit/>
          </a:bodyPr>
          <a:lstStyle/>
          <a:p>
            <a:r>
              <a:rPr lang="en-US" altLang="zh-CN" sz="2800"/>
              <a:t>Key components: </a:t>
            </a:r>
            <a:r>
              <a:rPr lang="en-US" altLang="zh-CN" sz="2800">
                <a:solidFill>
                  <a:srgbClr val="3333FF"/>
                </a:solidFill>
              </a:rPr>
              <a:t>feedthrough</a:t>
            </a:r>
            <a:endParaRPr lang="zh-CN" altLang="en-US" sz="2800"/>
          </a:p>
        </p:txBody>
      </p:sp>
      <p:pic>
        <p:nvPicPr>
          <p:cNvPr id="5" name="图片 4">
            <a:extLst>
              <a:ext uri="{FF2B5EF4-FFF2-40B4-BE49-F238E27FC236}">
                <a16:creationId xmlns:a16="http://schemas.microsoft.com/office/drawing/2014/main" id="{021D622A-B880-4C4D-972B-C2D913CA78C6}"/>
              </a:ext>
            </a:extLst>
          </p:cNvPr>
          <p:cNvPicPr>
            <a:picLocks noChangeAspect="1"/>
          </p:cNvPicPr>
          <p:nvPr/>
        </p:nvPicPr>
        <p:blipFill>
          <a:blip r:embed="rId2"/>
          <a:stretch>
            <a:fillRect/>
          </a:stretch>
        </p:blipFill>
        <p:spPr>
          <a:xfrm rot="16200000">
            <a:off x="142411" y="2097950"/>
            <a:ext cx="4993121" cy="3190726"/>
          </a:xfrm>
          <a:prstGeom prst="rect">
            <a:avLst/>
          </a:prstGeom>
          <a:ln w="25400">
            <a:solidFill>
              <a:schemeClr val="tx2">
                <a:lumMod val="60000"/>
                <a:lumOff val="40000"/>
              </a:schemeClr>
            </a:solidFill>
          </a:ln>
        </p:spPr>
      </p:pic>
      <p:pic>
        <p:nvPicPr>
          <p:cNvPr id="7" name="图片 6">
            <a:extLst>
              <a:ext uri="{FF2B5EF4-FFF2-40B4-BE49-F238E27FC236}">
                <a16:creationId xmlns:a16="http://schemas.microsoft.com/office/drawing/2014/main" id="{01E39129-6425-415D-BE55-264E6CD7A1B8}"/>
              </a:ext>
            </a:extLst>
          </p:cNvPr>
          <p:cNvPicPr>
            <a:picLocks noChangeAspect="1"/>
          </p:cNvPicPr>
          <p:nvPr/>
        </p:nvPicPr>
        <p:blipFill>
          <a:blip r:embed="rId3"/>
          <a:stretch>
            <a:fillRect/>
          </a:stretch>
        </p:blipFill>
        <p:spPr>
          <a:xfrm>
            <a:off x="4572000" y="1153703"/>
            <a:ext cx="4176464" cy="2899815"/>
          </a:xfrm>
          <a:prstGeom prst="rect">
            <a:avLst/>
          </a:prstGeom>
        </p:spPr>
      </p:pic>
      <p:pic>
        <p:nvPicPr>
          <p:cNvPr id="9" name="图片 8">
            <a:extLst>
              <a:ext uri="{FF2B5EF4-FFF2-40B4-BE49-F238E27FC236}">
                <a16:creationId xmlns:a16="http://schemas.microsoft.com/office/drawing/2014/main" id="{4E467007-B983-436F-88F0-070BA6F03DB7}"/>
              </a:ext>
            </a:extLst>
          </p:cNvPr>
          <p:cNvPicPr>
            <a:picLocks noChangeAspect="1"/>
          </p:cNvPicPr>
          <p:nvPr/>
        </p:nvPicPr>
        <p:blipFill>
          <a:blip r:embed="rId4"/>
          <a:stretch>
            <a:fillRect/>
          </a:stretch>
        </p:blipFill>
        <p:spPr>
          <a:xfrm>
            <a:off x="5468876" y="3888546"/>
            <a:ext cx="2520280" cy="2301328"/>
          </a:xfrm>
          <a:prstGeom prst="rect">
            <a:avLst/>
          </a:prstGeom>
        </p:spPr>
      </p:pic>
      <p:sp>
        <p:nvSpPr>
          <p:cNvPr id="11" name="文本框 10">
            <a:extLst>
              <a:ext uri="{FF2B5EF4-FFF2-40B4-BE49-F238E27FC236}">
                <a16:creationId xmlns:a16="http://schemas.microsoft.com/office/drawing/2014/main" id="{FAD260C6-9941-4041-82DE-AC6A7A6426C4}"/>
              </a:ext>
            </a:extLst>
          </p:cNvPr>
          <p:cNvSpPr txBox="1"/>
          <p:nvPr/>
        </p:nvSpPr>
        <p:spPr>
          <a:xfrm>
            <a:off x="360040" y="5877272"/>
            <a:ext cx="4572000" cy="369332"/>
          </a:xfrm>
          <a:prstGeom prst="rect">
            <a:avLst/>
          </a:prstGeom>
          <a:noFill/>
        </p:spPr>
        <p:txBody>
          <a:bodyPr wrap="square">
            <a:spAutoFit/>
          </a:bodyPr>
          <a:lstStyle/>
          <a:p>
            <a:r>
              <a:rPr lang="zh-CN" altLang="en-US" sz="1800">
                <a:solidFill>
                  <a:srgbClr val="3333FF"/>
                </a:solidFill>
              </a:rPr>
              <a:t> </a:t>
            </a:r>
            <a:r>
              <a:rPr lang="en-US" altLang="zh-CN" sz="1800">
                <a:solidFill>
                  <a:srgbClr val="3333FF"/>
                </a:solidFill>
              </a:rPr>
              <a:t>M</a:t>
            </a:r>
            <a:r>
              <a:rPr lang="zh-CN" altLang="en-US" sz="1800">
                <a:solidFill>
                  <a:srgbClr val="3333FF"/>
                </a:solidFill>
              </a:rPr>
              <a:t>achine drawing</a:t>
            </a:r>
          </a:p>
        </p:txBody>
      </p:sp>
      <p:sp>
        <p:nvSpPr>
          <p:cNvPr id="13" name="文本框 12">
            <a:extLst>
              <a:ext uri="{FF2B5EF4-FFF2-40B4-BE49-F238E27FC236}">
                <a16:creationId xmlns:a16="http://schemas.microsoft.com/office/drawing/2014/main" id="{0A307C24-A9DA-4759-B15A-FB6EA11972D7}"/>
              </a:ext>
            </a:extLst>
          </p:cNvPr>
          <p:cNvSpPr txBox="1"/>
          <p:nvPr/>
        </p:nvSpPr>
        <p:spPr>
          <a:xfrm>
            <a:off x="3347864" y="6189874"/>
            <a:ext cx="5994412" cy="400110"/>
          </a:xfrm>
          <a:prstGeom prst="rect">
            <a:avLst/>
          </a:prstGeom>
          <a:noFill/>
        </p:spPr>
        <p:txBody>
          <a:bodyPr wrap="square">
            <a:spAutoFit/>
          </a:bodyPr>
          <a:lstStyle/>
          <a:p>
            <a:r>
              <a:rPr lang="en-US" altLang="zh-CN" sz="2000">
                <a:solidFill>
                  <a:schemeClr val="tx1"/>
                </a:solidFill>
              </a:rPr>
              <a:t>I</a:t>
            </a:r>
            <a:r>
              <a:rPr lang="zh-CN" altLang="en-US" sz="2000">
                <a:solidFill>
                  <a:schemeClr val="tx1"/>
                </a:solidFill>
              </a:rPr>
              <a:t>nner structure </a:t>
            </a:r>
            <a:r>
              <a:rPr lang="en-US" altLang="zh-CN" sz="2000">
                <a:solidFill>
                  <a:schemeClr val="tx1"/>
                </a:solidFill>
              </a:rPr>
              <a:t>results of </a:t>
            </a:r>
            <a:r>
              <a:rPr lang="zh-CN" altLang="en-US" sz="2000">
                <a:solidFill>
                  <a:schemeClr val="tx1"/>
                </a:solidFill>
              </a:rPr>
              <a:t> </a:t>
            </a:r>
            <a:r>
              <a:rPr lang="en-US" altLang="zh-CN" sz="2000">
                <a:solidFill>
                  <a:schemeClr val="tx1"/>
                </a:solidFill>
              </a:rPr>
              <a:t>x-ray tomography</a:t>
            </a:r>
            <a:endParaRPr lang="zh-CN" altLang="en-US" sz="2000">
              <a:solidFill>
                <a:schemeClr val="tx1"/>
              </a:solidFill>
            </a:endParaRPr>
          </a:p>
        </p:txBody>
      </p:sp>
      <p:sp>
        <p:nvSpPr>
          <p:cNvPr id="14" name="灯片编号占位符 13">
            <a:extLst>
              <a:ext uri="{FF2B5EF4-FFF2-40B4-BE49-F238E27FC236}">
                <a16:creationId xmlns:a16="http://schemas.microsoft.com/office/drawing/2014/main" id="{6C7E7085-0A61-45C1-A5C5-76383E0EB0FE}"/>
              </a:ext>
            </a:extLst>
          </p:cNvPr>
          <p:cNvSpPr>
            <a:spLocks noGrp="1"/>
          </p:cNvSpPr>
          <p:nvPr>
            <p:ph type="sldNum" sz="quarter" idx="4"/>
          </p:nvPr>
        </p:nvSpPr>
        <p:spPr/>
        <p:txBody>
          <a:bodyPr/>
          <a:lstStyle/>
          <a:p>
            <a:pPr fontAlgn="auto">
              <a:spcBef>
                <a:spcPts val="0"/>
              </a:spcBef>
              <a:spcAft>
                <a:spcPts val="0"/>
              </a:spcAft>
            </a:pPr>
            <a:fld id="{F15E9139-A00B-4B2A-98A6-095DC08F1345}" type="slidenum">
              <a:rPr lang="zh-CN" altLang="en-US" smtClean="0">
                <a:ea typeface="宋体"/>
                <a:cs typeface="Times New Roman" panose="02020603050405020304" pitchFamily="18" charset="0"/>
              </a:rPr>
              <a:pPr fontAlgn="auto">
                <a:spcBef>
                  <a:spcPts val="0"/>
                </a:spcBef>
                <a:spcAft>
                  <a:spcPts val="0"/>
                </a:spcAft>
              </a:pPr>
              <a:t>9</a:t>
            </a:fld>
            <a:r>
              <a:rPr lang="en-US" altLang="zh-CN">
                <a:ea typeface="宋体"/>
                <a:cs typeface="Times New Roman" panose="02020603050405020304" pitchFamily="18" charset="0"/>
              </a:rPr>
              <a:t>/24</a:t>
            </a:r>
            <a:endParaRPr lang="zh-CN" altLang="en-US" dirty="0">
              <a:latin typeface="Calibri"/>
              <a:ea typeface="宋体"/>
            </a:endParaRPr>
          </a:p>
        </p:txBody>
      </p:sp>
    </p:spTree>
    <p:extLst>
      <p:ext uri="{BB962C8B-B14F-4D97-AF65-F5344CB8AC3E}">
        <p14:creationId xmlns:p14="http://schemas.microsoft.com/office/powerpoint/2010/main" val="19006022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smtClean="0">
            <a:solidFill>
              <a:srgbClr val="3333FF"/>
            </a:solidFill>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63259</TotalTime>
  <Words>1348</Words>
  <Application>Microsoft Office PowerPoint</Application>
  <PresentationFormat>全屏显示(4:3)</PresentationFormat>
  <Paragraphs>428</Paragraphs>
  <Slides>26</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等线</vt:lpstr>
      <vt:lpstr>宋体</vt:lpstr>
      <vt:lpstr>微软雅黑</vt:lpstr>
      <vt:lpstr>Arial</vt:lpstr>
      <vt:lpstr>Arial Black</vt:lpstr>
      <vt:lpstr>Calibri</vt:lpstr>
      <vt:lpstr>Cambria Math</vt:lpstr>
      <vt:lpstr>Tahoma</vt:lpstr>
      <vt:lpstr>Times New Roman</vt:lpstr>
      <vt:lpstr>Wingdings</vt:lpstr>
      <vt:lpstr>Office 主题</vt:lpstr>
      <vt:lpstr>CEPC IP Beam position monitor</vt:lpstr>
      <vt:lpstr>PowerPoint 演示文稿</vt:lpstr>
      <vt:lpstr>The principle of beam position monitor</vt:lpstr>
      <vt:lpstr>2 / 4 electrodes  BPM </vt:lpstr>
      <vt:lpstr>IP BPM Vs other BPM</vt:lpstr>
      <vt:lpstr>IP BPM: Temporally coincide</vt:lpstr>
      <vt:lpstr>The challenge for IP BPM</vt:lpstr>
      <vt:lpstr>Constraints on space and material </vt:lpstr>
      <vt:lpstr>Key components: feedthrough</vt:lpstr>
      <vt:lpstr>4 Feedthrough + pipe = BPM pickup</vt:lpstr>
      <vt:lpstr>The wakefield of BPM</vt:lpstr>
      <vt:lpstr>Design of feedthrough</vt:lpstr>
      <vt:lpstr>Design of feedthrough</vt:lpstr>
      <vt:lpstr>Signal interference</vt:lpstr>
      <vt:lpstr>The challenge in a shared pipe</vt:lpstr>
      <vt:lpstr>The accurancy for off axis beam </vt:lpstr>
      <vt:lpstr>The error distribution </vt:lpstr>
      <vt:lpstr>IP BPM distributions </vt:lpstr>
      <vt:lpstr>IP BPM</vt:lpstr>
      <vt:lpstr>Mechanical parameters</vt:lpstr>
      <vt:lpstr>Design parameters </vt:lpstr>
      <vt:lpstr>Plan for next step</vt:lpstr>
      <vt:lpstr>Summary </vt:lpstr>
      <vt:lpstr>PowerPoint 演示文稿</vt:lpstr>
      <vt:lpstr>PowerPoint 演示文稿</vt:lpstr>
      <vt:lpstr>高分辨率、高精度</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milkcandy365</cp:lastModifiedBy>
  <cp:revision>1583</cp:revision>
  <dcterms:created xsi:type="dcterms:W3CDTF">2010-03-12T08:32:26Z</dcterms:created>
  <dcterms:modified xsi:type="dcterms:W3CDTF">2023-04-01T02:19:30Z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