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  <p:sldMasterId id="2147483687" r:id="rId4"/>
    <p:sldMasterId id="2147483699" r:id="rId5"/>
  </p:sldMasterIdLst>
  <p:sldIdLst>
    <p:sldId id="257" r:id="rId6"/>
    <p:sldId id="282" r:id="rId7"/>
    <p:sldId id="261" r:id="rId8"/>
    <p:sldId id="283" r:id="rId9"/>
    <p:sldId id="262" r:id="rId10"/>
    <p:sldId id="263" r:id="rId11"/>
    <p:sldId id="285" r:id="rId12"/>
    <p:sldId id="271" r:id="rId13"/>
    <p:sldId id="272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73" r:id="rId22"/>
    <p:sldId id="28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0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73751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3413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7558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43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9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7AB7F2E-506B-454E-9AFE-DA9D5E1E9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C2B7B7C7-2FF8-4020-B9A8-B401D7595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B036B49-61D3-41F4-AC74-31E907A05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5385BEC-0485-493B-A1E6-C38B0AA8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EA493EE-872D-49CE-B3BE-BAA9C636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212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2973841-4369-4C82-B062-AE97E5D4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C0F77EE-43E7-4125-9ADE-E0B78277D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3F39CAA-03A8-4CA9-8DE8-D775C5BCE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0D5BC5C-BFF0-4EA2-B516-6D5BA6F8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EC8CDB2-D6B1-4A0A-B84F-180F1A8D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074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E2D02AE-6AD9-4480-8EA9-7935CB2F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6B70603E-50F4-442A-B6AD-AD1535AA3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1A8DFF0-A0B7-46C7-86D2-4858353A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1DF75E0-B421-4563-BF83-5EA6E71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505AB96-BDD0-40B4-BE45-FEE2AD3E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268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5D32B4F-6EA4-49AE-BAAF-68510CEF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973F214-B125-44A9-9EB1-32CB3B3B7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164CE6C3-3488-4235-9F50-7C6B43AF4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ED5CA95-0EB5-4389-8CA6-8EC6C485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CA6BBBA-FDD8-4286-9DBD-0BAB970C1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E209AEA1-01FA-4EBC-91E2-189EE4BC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492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65BAFFE-03CF-45A6-830B-2C58C2E4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27BCAFBA-8D38-454B-B27B-31302C29E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3AD0385-AC7B-4D39-8629-E1EDB0A9C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B5B64B7-E9A6-4C74-8FC6-2E8BDF898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B465F00-27BA-4F37-840D-7019A54E7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F8C05E26-479A-43A6-9C3C-A3537FC9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7AF5DC1E-D553-4DD8-A42D-DC92C874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6CD5D6A9-F08A-4DFC-A424-A2AA81C2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988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F33293C-2C0F-47D8-BFA8-6E0CDBC4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D8E1239E-06E4-4E6A-9DD9-C4489F75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6282EF51-3E64-4050-AC73-1773E31B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47A29C9-8B5B-4DA6-B976-7E106B3C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41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83202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B7A23A43-1822-435A-B179-0D6FA0B1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E6D521DA-83A7-4C1F-A3EF-5ED498B1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2047B55F-0F0F-429F-BD2E-60F13DBC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427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369DBF3-A7E4-4DC5-8383-8E56F7ABE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258A5C6-C2B7-4C25-8110-3EF8E06FA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2EE8559-B116-4AAA-BD89-BA41206B0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06E1150-300F-4288-956C-BD1CEDDB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D15FD1F-A32E-4061-A0B5-2349465A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94D8A35-C4CB-4060-9F2F-B038CFC06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640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49AA1DB-1D0F-493D-B69A-86F616F3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BF989557-2930-4EDD-9FF4-D552492CC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BD82951-84FA-49FE-A80A-DD243CF85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9A6D4E2-0171-4C77-8D2F-7E4CC6A8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320581B-CD82-417D-B2B1-2E6FB411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DDFB6389-1F0C-463E-9879-61EA9E22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529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4EA1EE-8861-4348-A07B-B5CFA1CC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9100598-5024-4AC9-B1F7-FA64950D8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3782539-9C63-4DD8-BB8E-892AD4E8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D6DE777-C5EC-41D6-815E-06FA0C43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DA750B1-E6F7-483D-81AF-AED42909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8316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A742D10B-007E-43CD-82E5-97B0B1D53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9BC48044-92FE-44BC-A96C-8D43DD564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F99D361-2070-40F0-8C1F-C9AE4DED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14A5290-F068-4D7C-B305-535F00E3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2316218-8E2D-4AD9-ABF7-BF339DCB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373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818D-10DA-477E-9F11-D1D52EA1EEB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62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CB5-6D58-463E-ABC8-E48691098C9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01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94D-3A20-4B54-A5B4-EB5A0400E50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27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0971-70F8-47F0-A17D-E2108F23AC37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544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A43F-27CA-4F1D-B11B-C5534F1978D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6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597252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1FA9-CABD-41DF-858E-18A2B1BE79C3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749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941E-BB11-4B99-A9B6-7BC6C537598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26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45A-E189-41F7-A908-D589E9DFE02F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84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7508-3D54-4F57-9370-EA1146995D0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88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DA73-1E0D-4389-8F49-336B05A6062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447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7EDC-6CA4-494C-807F-6EDE6584643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152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3818D-10DA-477E-9F11-D1D52EA1EEB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024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CCB5-6D58-463E-ABC8-E48691098C9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30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594D-3A20-4B54-A5B4-EB5A0400E50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175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E0971-70F8-47F0-A17D-E2108F23AC37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0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6873924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FA43F-27CA-4F1D-B11B-C5534F1978D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592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1FA9-CABD-41DF-858E-18A2B1BE79C3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735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941E-BB11-4B99-A9B6-7BC6C537598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7854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145A-E189-41F7-A908-D589E9DFE02F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7046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7508-3D54-4F57-9370-EA1146995D0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290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DA73-1E0D-4389-8F49-336B05A6062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0451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7EDC-6CA4-494C-807F-6EDE6584643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2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39440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94633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828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4779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16838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D37B055D-ADCD-4C7F-8CAE-76854443EBCA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fld id="{B2B5843F-E05B-46B2-9E32-B74D92E958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4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66A987A2-E2B9-49C2-BAAE-5EF1566C0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B58443DC-EE9C-48A9-83B9-88AC63DDD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1B631BD-7B96-4C71-9284-2014D1B99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C1CD-883E-4CF3-B081-DF9FDA29DA78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1F99FBF-853F-48D8-814D-72AE9998F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31A3F54-96EF-45AC-9548-2C7FA06A6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50ED-F8DF-4D13-9CC3-FF0574DEF8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5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AFA53F36-A669-41F7-92D6-38241C5A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B6C65DF-BB2F-438B-AB31-2D41CBB8C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1E006E4-DB91-4200-AA84-62FC7238E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5C432-FCC7-47C6-87EA-DCF00E936FEE}" type="datetimeFigureOut">
              <a:rPr lang="zh-CN" altLang="en-US" smtClean="0"/>
              <a:t>2023/4/1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9601908-AD1A-44CD-9956-A8BA91A6E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152CC1E-B470-48A2-90F6-9A87A2657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A5BD-4C8D-44D0-8FA8-5429B263A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98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FFD3-1390-45B7-AA67-D07C8945903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5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FFD3-1390-45B7-AA67-D07C8945903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2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1790" y="839470"/>
            <a:ext cx="11487785" cy="2387600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considerations on the beam loss &amp; machine protection in CEPC</a:t>
            </a:r>
            <a:endParaRPr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6885" y="3691255"/>
            <a:ext cx="10784205" cy="2933700"/>
          </a:xfrm>
        </p:spPr>
        <p:txBody>
          <a:bodyPr>
            <a:normAutofit/>
          </a:bodyPr>
          <a:lstStyle/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Cui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Xiaohao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CEPC Accelerator Physics Group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Institute of High Energy Physics, Chinese Academy of Sciences</a:t>
            </a:r>
            <a:r>
              <a:rPr lang="en-US" altLang="zh-CN" dirty="0">
                <a:sym typeface="+mn-ea"/>
              </a:rPr>
              <a:t> 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istrator\Desktop\111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25" y="81964"/>
            <a:ext cx="1536169" cy="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dministrator\Desktop\12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7" y="455638"/>
            <a:ext cx="3960284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5" y="184197"/>
            <a:ext cx="5848615" cy="9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B5843F-E05B-46B2-9E32-B74D92E958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CF764F8-2C0D-4D5B-B800-25D58788D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Collimators for detector background (details in MDI report);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lost protection;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halo cleaning;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Momentum collimation;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marL="514350" indent="-514350">
              <a:buFont typeface="+mj-lt"/>
              <a:buAutoNum type="alphaL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6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CF764F8-2C0D-4D5B-B800-25D58788D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18964" cy="1995809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did some preliminary simulations on the beam loss and collimators;</a:t>
            </a:r>
          </a:p>
          <a:p>
            <a:pPr marL="514350" indent="-51435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and Sad are used for the simulation;</a:t>
            </a:r>
          </a:p>
          <a:p>
            <a:pPr marL="514350" indent="-514350"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onsidered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loss induced by machine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 and RF failure;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xmlns="" id="{D52678CA-2D84-4AB8-96B5-382A5FC92AA8}"/>
              </a:ext>
            </a:extLst>
          </p:cNvPr>
          <p:cNvCxnSpPr/>
          <p:nvPr/>
        </p:nvCxnSpPr>
        <p:spPr>
          <a:xfrm>
            <a:off x="1020932" y="5525944"/>
            <a:ext cx="8691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A91AAFDB-666E-4B20-B3DA-B90D9BF44A60}"/>
              </a:ext>
            </a:extLst>
          </p:cNvPr>
          <p:cNvSpPr/>
          <p:nvPr/>
        </p:nvSpPr>
        <p:spPr>
          <a:xfrm>
            <a:off x="3524436" y="4957774"/>
            <a:ext cx="195309" cy="5681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EF32A592-9647-4942-B680-023DDACD1011}"/>
              </a:ext>
            </a:extLst>
          </p:cNvPr>
          <p:cNvSpPr/>
          <p:nvPr/>
        </p:nvSpPr>
        <p:spPr>
          <a:xfrm>
            <a:off x="5641838" y="4957774"/>
            <a:ext cx="195309" cy="5681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B1168F76-9AFF-4AE7-A304-21447007AC24}"/>
              </a:ext>
            </a:extLst>
          </p:cNvPr>
          <p:cNvSpPr/>
          <p:nvPr/>
        </p:nvSpPr>
        <p:spPr>
          <a:xfrm>
            <a:off x="8858749" y="4957774"/>
            <a:ext cx="195309" cy="5681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B0C0BD6-028C-4709-86C5-384B0A197C12}"/>
              </a:ext>
            </a:extLst>
          </p:cNvPr>
          <p:cNvSpPr/>
          <p:nvPr/>
        </p:nvSpPr>
        <p:spPr>
          <a:xfrm>
            <a:off x="8149858" y="4957774"/>
            <a:ext cx="195309" cy="5681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大括号 8">
            <a:extLst>
              <a:ext uri="{FF2B5EF4-FFF2-40B4-BE49-F238E27FC236}">
                <a16:creationId xmlns:a16="http://schemas.microsoft.com/office/drawing/2014/main" xmlns="" id="{EB6F1AE5-1242-4454-8452-C453F6D60FC5}"/>
              </a:ext>
            </a:extLst>
          </p:cNvPr>
          <p:cNvSpPr/>
          <p:nvPr/>
        </p:nvSpPr>
        <p:spPr>
          <a:xfrm rot="5400000">
            <a:off x="7297814" y="4191972"/>
            <a:ext cx="120321" cy="33921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2A3DA791-7C31-44FD-8910-AF5FD5EFEAE6}"/>
              </a:ext>
            </a:extLst>
          </p:cNvPr>
          <p:cNvSpPr txBox="1"/>
          <p:nvPr/>
        </p:nvSpPr>
        <p:spPr>
          <a:xfrm>
            <a:off x="2567709" y="5763550"/>
            <a:ext cx="2180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Magnet </a:t>
            </a:r>
            <a:r>
              <a:rPr lang="en-US" altLang="zh-CN" dirty="0" smtClean="0"/>
              <a:t>field or RF </a:t>
            </a:r>
            <a:r>
              <a:rPr lang="en-US" altLang="zh-CN" dirty="0"/>
              <a:t>failure</a:t>
            </a:r>
            <a:endParaRPr lang="zh-CN" altLang="en-US" dirty="0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xmlns="" id="{BB33827A-C9B6-4A01-A04F-56B6B0BEC917}"/>
              </a:ext>
            </a:extLst>
          </p:cNvPr>
          <p:cNvCxnSpPr>
            <a:cxnSpLocks/>
          </p:cNvCxnSpPr>
          <p:nvPr/>
        </p:nvCxnSpPr>
        <p:spPr>
          <a:xfrm>
            <a:off x="1099127" y="5107707"/>
            <a:ext cx="23514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796D362A-611E-4182-8A0B-902E8F06A29F}"/>
              </a:ext>
            </a:extLst>
          </p:cNvPr>
          <p:cNvSpPr txBox="1"/>
          <p:nvPr/>
        </p:nvSpPr>
        <p:spPr>
          <a:xfrm>
            <a:off x="1231657" y="4639998"/>
            <a:ext cx="2620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Bunch time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E4C3B5F5-9289-497D-A76C-DD44B69102A2}"/>
              </a:ext>
            </a:extLst>
          </p:cNvPr>
          <p:cNvSpPr txBox="1"/>
          <p:nvPr/>
        </p:nvSpPr>
        <p:spPr>
          <a:xfrm>
            <a:off x="6799713" y="6048818"/>
            <a:ext cx="192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Other magnets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795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内容占位符 15">
            <a:extLst>
              <a:ext uri="{FF2B5EF4-FFF2-40B4-BE49-F238E27FC236}">
                <a16:creationId xmlns:a16="http://schemas.microsoft.com/office/drawing/2014/main" xmlns="" id="{BDA35F23-5E88-4071-ACCD-37488BC513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4927" y="2369049"/>
            <a:ext cx="4913688" cy="3683863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C4AEBFC1-F4E7-45CB-85F3-274392CA6681}"/>
              </a:ext>
            </a:extLst>
          </p:cNvPr>
          <p:cNvSpPr txBox="1"/>
          <p:nvPr/>
        </p:nvSpPr>
        <p:spPr>
          <a:xfrm>
            <a:off x="7121233" y="2030495"/>
            <a:ext cx="54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IP1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B3B243D5-0436-4F07-8C6E-AFC1C8B6384D}"/>
              </a:ext>
            </a:extLst>
          </p:cNvPr>
          <p:cNvSpPr txBox="1"/>
          <p:nvPr/>
        </p:nvSpPr>
        <p:spPr>
          <a:xfrm>
            <a:off x="8730612" y="2030495"/>
            <a:ext cx="547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IP2</a:t>
            </a:r>
            <a:endParaRPr lang="zh-CN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xmlns="" id="{AF9663EA-956F-4CD9-A56F-97A59CA35C97}"/>
              </a:ext>
            </a:extLst>
          </p:cNvPr>
          <p:cNvCxnSpPr/>
          <p:nvPr/>
        </p:nvCxnSpPr>
        <p:spPr>
          <a:xfrm>
            <a:off x="7315197" y="2369049"/>
            <a:ext cx="0" cy="19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xmlns="" id="{EC8E4172-9E8B-4977-8B73-1BD238D6E2DE}"/>
              </a:ext>
            </a:extLst>
          </p:cNvPr>
          <p:cNvCxnSpPr/>
          <p:nvPr/>
        </p:nvCxnSpPr>
        <p:spPr>
          <a:xfrm>
            <a:off x="8917706" y="2369049"/>
            <a:ext cx="0" cy="19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内容占位符 2">
            <a:extLst>
              <a:ext uri="{FF2B5EF4-FFF2-40B4-BE49-F238E27FC236}">
                <a16:creationId xmlns:a16="http://schemas.microsoft.com/office/drawing/2014/main" xmlns="" id="{9D89CB3B-4C7B-4232-94FD-7A4D6ADD29FE}"/>
              </a:ext>
            </a:extLst>
          </p:cNvPr>
          <p:cNvSpPr txBox="1">
            <a:spLocks/>
          </p:cNvSpPr>
          <p:nvPr/>
        </p:nvSpPr>
        <p:spPr>
          <a:xfrm>
            <a:off x="717010" y="2242929"/>
            <a:ext cx="4384959" cy="3993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pipe radius assumed;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aperture near the IP and detector collimators are added;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Collimators with different apertures and positions are inserted;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17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内容占位符 6">
            <a:extLst>
              <a:ext uri="{FF2B5EF4-FFF2-40B4-BE49-F238E27FC236}">
                <a16:creationId xmlns:a16="http://schemas.microsoft.com/office/drawing/2014/main" xmlns="" id="{DE962EF1-8505-45FC-BE74-656BEE76B0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98" y="1761148"/>
            <a:ext cx="4597548" cy="3448161"/>
          </a:xfr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0CBEDEA7-94AA-4945-8346-8E6424FBF2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30" y="1761148"/>
            <a:ext cx="4599301" cy="3448161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611603A3-3E51-4ACE-87B3-2F8CEB6EF5DB}"/>
              </a:ext>
            </a:extLst>
          </p:cNvPr>
          <p:cNvSpPr txBox="1"/>
          <p:nvPr/>
        </p:nvSpPr>
        <p:spPr>
          <a:xfrm>
            <a:off x="838200" y="5569527"/>
            <a:ext cx="1019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 most cases, when magnet failure occurs, the bunch get lost in several turns time.</a:t>
            </a:r>
          </a:p>
          <a:p>
            <a:r>
              <a:rPr lang="en-US" altLang="zh-CN" dirty="0"/>
              <a:t>Without collimators, particles get loss at all places around the ring.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057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1381" y="1424152"/>
            <a:ext cx="10043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2000" b="1" dirty="0" smtClean="0"/>
              <a:t>In the condition of critical RF failures, the most serious beam loss occurs.</a:t>
            </a:r>
            <a:endParaRPr lang="zh-CN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84417" y="2016727"/>
                <a:ext cx="1428789" cy="379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/>
                        </a:rPr>
                        <m:t>𝑉</m:t>
                      </m:r>
                      <m:r>
                        <a:rPr lang="en-US" altLang="zh-CN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zh-CN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/>
                            </a:rPr>
                            <m:t>/</m:t>
                          </m:r>
                          <m:r>
                            <a:rPr lang="zh-CN" altLang="en-US" b="0" i="1" smtClean="0">
                              <a:latin typeface="Cambria Math"/>
                            </a:rPr>
                            <m:t>𝜏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417" y="2016727"/>
                <a:ext cx="1428789" cy="3796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2829" y="2396383"/>
                <a:ext cx="7896861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altLang="zh-CN" b="1" i="1" smtClean="0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altLang="zh-CN" b="1" i="0" smtClean="0">
                        <a:latin typeface="Cambria Math"/>
                      </a:rPr>
                      <m:t>=</m:t>
                    </m:r>
                    <m:r>
                      <a:rPr lang="en-US" altLang="zh-CN" b="1" i="0" smtClean="0">
                        <a:latin typeface="Cambria Math"/>
                      </a:rPr>
                      <m:t>𝟒</m:t>
                    </m:r>
                    <m:r>
                      <a:rPr lang="en-US" altLang="zh-CN" b="1" i="0" smtClean="0">
                        <a:latin typeface="Cambria Math"/>
                      </a:rPr>
                      <m:t>.</m:t>
                    </m:r>
                    <m:r>
                      <a:rPr lang="en-US" altLang="zh-CN" b="1" i="0" smtClean="0">
                        <a:latin typeface="Cambria Math"/>
                      </a:rPr>
                      <m:t>𝟎𝟏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zh-CN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en-US" altLang="zh-CN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zh-CN" b="1" dirty="0" smtClean="0"/>
                  <a:t> is the voltage of the RF cavity , </a:t>
                </a:r>
                <a14:m>
                  <m:oMath xmlns:m="http://schemas.openxmlformats.org/officeDocument/2006/math">
                    <m:r>
                      <a:rPr lang="zh-CN" altLang="en-US" b="1" i="1" smtClean="0">
                        <a:latin typeface="Cambria Math"/>
                      </a:rPr>
                      <m:t>𝝉</m:t>
                    </m:r>
                    <m:r>
                      <a:rPr lang="zh-CN" altLang="en-US" b="1" i="1" smtClean="0">
                        <a:latin typeface="Cambria Math"/>
                      </a:rPr>
                      <m:t>≈</m:t>
                    </m:r>
                    <m:r>
                      <a:rPr lang="en-US" altLang="zh-CN" b="1" i="1" smtClean="0">
                        <a:latin typeface="Cambria Math"/>
                      </a:rPr>
                      <m:t>𝟕𝟕𝟑</m:t>
                    </m:r>
                    <m:r>
                      <a:rPr lang="en-US" altLang="zh-CN" b="1" i="1" smtClean="0">
                        <a:latin typeface="Cambria Math"/>
                      </a:rPr>
                      <m:t> </m:t>
                    </m:r>
                    <m:r>
                      <a:rPr lang="zh-CN" altLang="en-US" b="1" i="1" smtClean="0">
                        <a:latin typeface="Cambria Math"/>
                      </a:rPr>
                      <m:t>𝝁</m:t>
                    </m:r>
                    <m:r>
                      <a:rPr lang="en-US" altLang="zh-CN" b="1" i="1" smtClean="0">
                        <a:latin typeface="Cambria Math"/>
                      </a:rPr>
                      <m:t>𝒔</m:t>
                    </m:r>
                  </m:oMath>
                </a14:m>
                <a:r>
                  <a:rPr lang="en-US" altLang="zh-CN" b="1" dirty="0" smtClean="0"/>
                  <a:t>.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829" y="2396383"/>
                <a:ext cx="7896861" cy="374270"/>
              </a:xfrm>
              <a:prstGeom prst="rect">
                <a:avLst/>
              </a:prstGeom>
              <a:blipFill rotWithShape="1">
                <a:blip r:embed="rId3"/>
                <a:stretch>
                  <a:fillRect l="-617" t="-6452" b="-241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144" y="3006615"/>
            <a:ext cx="4556547" cy="301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05483" y="4512285"/>
                <a:ext cx="3775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/>
                  <a:t>Single passage at CEPC </a:t>
                </a:r>
                <a:r>
                  <a:rPr lang="en-US" altLang="zh-CN" dirty="0" smtClean="0"/>
                  <a:t>~</a:t>
                </a:r>
                <a:r>
                  <a:rPr lang="en-US" altLang="zh-CN" b="1" dirty="0"/>
                  <a:t> </a:t>
                </a:r>
                <a:r>
                  <a:rPr lang="en-US" altLang="zh-CN" b="1" dirty="0" smtClean="0"/>
                  <a:t>331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/>
                      </a:rPr>
                      <m:t> </m:t>
                    </m:r>
                    <m:r>
                      <a:rPr lang="zh-CN" altLang="en-US" b="1" i="1">
                        <a:latin typeface="Cambria Math"/>
                      </a:rPr>
                      <m:t>𝝁</m:t>
                    </m:r>
                    <m:r>
                      <a:rPr lang="en-US" altLang="zh-CN" b="1" i="1">
                        <a:latin typeface="Cambria Math"/>
                      </a:rPr>
                      <m:t>𝒔</m:t>
                    </m:r>
                  </m:oMath>
                </a14:m>
                <a:r>
                  <a:rPr lang="en-US" altLang="zh-CN" dirty="0" smtClean="0"/>
                  <a:t>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483" y="4512285"/>
                <a:ext cx="377558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90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986118" y="6017954"/>
            <a:ext cx="4739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Fig.1 Voltage decays as n varies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893276" y="687298"/>
            <a:ext cx="167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J.Y </a:t>
            </a:r>
            <a:r>
              <a:rPr lang="en-US" altLang="zh-CN" dirty="0" err="1" smtClean="0"/>
              <a:t>Zhai</a:t>
            </a:r>
            <a:endParaRPr lang="zh-CN" altLang="en-US" dirty="0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 txBox="1">
            <a:spLocks/>
          </p:cNvSpPr>
          <p:nvPr/>
        </p:nvSpPr>
        <p:spPr>
          <a:xfrm>
            <a:off x="483459" y="20918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51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583" y="2452138"/>
            <a:ext cx="5181104" cy="321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356851"/>
            <a:ext cx="6041945" cy="510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71417" y="6275127"/>
            <a:ext cx="401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Fig 1: Layout of the global collimators</a:t>
            </a:r>
            <a:endParaRPr lang="zh-CN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59445" y="6090461"/>
                <a:ext cx="42327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>
                    <a:solidFill>
                      <a:prstClr val="black"/>
                    </a:solidFill>
                  </a:rPr>
                  <a:t>Fig 2: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prstClr val="black"/>
                        </a:solidFill>
                        <a:latin typeface="Cambria Math"/>
                      </a:rPr>
                      <m:t>𝛽</m:t>
                    </m:r>
                  </m:oMath>
                </a14:m>
                <a:r>
                  <a:rPr lang="zh-CN" alt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altLang="zh-CN" dirty="0" smtClean="0">
                    <a:solidFill>
                      <a:prstClr val="black"/>
                    </a:solidFill>
                  </a:rPr>
                  <a:t>functions along the collider ring</a:t>
                </a:r>
                <a:endParaRPr lang="zh-CN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445" y="6090461"/>
                <a:ext cx="423278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151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43545" y="1172185"/>
                <a:ext cx="89522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 smtClean="0">
                    <a:solidFill>
                      <a:prstClr val="black"/>
                    </a:solidFill>
                  </a:rPr>
                  <a:t>Collimators locate at the regions with large </a:t>
                </a:r>
                <a14:m>
                  <m:oMath xmlns:m="http://schemas.openxmlformats.org/officeDocument/2006/math">
                    <m:r>
                      <a:rPr lang="zh-CN" altLang="en-US" b="1" i="1">
                        <a:solidFill>
                          <a:prstClr val="black"/>
                        </a:solidFill>
                        <a:latin typeface="Cambria Math"/>
                      </a:rPr>
                      <m:t>𝜷</m:t>
                    </m:r>
                  </m:oMath>
                </a14:m>
                <a:r>
                  <a:rPr lang="zh-CN" altLang="en-US" b="1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CN" b="1" dirty="0">
                    <a:solidFill>
                      <a:prstClr val="black"/>
                    </a:solidFill>
                  </a:rPr>
                  <a:t>functions </a:t>
                </a:r>
                <a:r>
                  <a:rPr lang="en-US" altLang="zh-CN" b="1" dirty="0" smtClean="0">
                    <a:solidFill>
                      <a:prstClr val="black"/>
                    </a:solidFill>
                  </a:rPr>
                  <a:t>or large dispersion functions</a:t>
                </a:r>
                <a:endParaRPr lang="zh-CN" alt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545" y="1172185"/>
                <a:ext cx="8952274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45" t="-8197" r="-613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4440" y="1661160"/>
            <a:ext cx="24765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olidFill>
                  <a:prstClr val="black"/>
                </a:solidFill>
              </a:rPr>
              <a:t>16 collimators for MDI</a:t>
            </a:r>
          </a:p>
          <a:p>
            <a:r>
              <a:rPr lang="en-US" altLang="zh-CN" sz="1200" b="1" dirty="0" smtClean="0">
                <a:solidFill>
                  <a:prstClr val="black"/>
                </a:solidFill>
              </a:rPr>
              <a:t>Total number of collimators: 54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 txBox="1">
            <a:spLocks/>
          </p:cNvSpPr>
          <p:nvPr/>
        </p:nvSpPr>
        <p:spPr>
          <a:xfrm>
            <a:off x="528638" y="12431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68574" y="676096"/>
            <a:ext cx="167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kern="0" dirty="0" smtClean="0">
                <a:solidFill>
                  <a:sysClr val="windowText" lastClr="000000"/>
                </a:solidFill>
              </a:rPr>
              <a:t>Y.T. Wang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07833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6956" y="999706"/>
            <a:ext cx="10146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Simulation result suggest: </a:t>
            </a:r>
          </a:p>
          <a:p>
            <a:r>
              <a:rPr lang="en-US" altLang="zh-CN" b="1" dirty="0" smtClean="0">
                <a:solidFill>
                  <a:prstClr val="black"/>
                </a:solidFill>
              </a:rPr>
              <a:t>In condition of MDI collimator, particles will loss near IP region and RF region (20000 particles in simulation)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064" y="2132132"/>
            <a:ext cx="3019842" cy="197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809" y="2157985"/>
            <a:ext cx="3064443" cy="20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2723" y="4047391"/>
            <a:ext cx="35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W/O collimators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89906" y="4021186"/>
            <a:ext cx="35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W collimators</a:t>
            </a:r>
            <a:endParaRPr lang="zh-CN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" y="2245700"/>
            <a:ext cx="2823523" cy="180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63" y="2254742"/>
            <a:ext cx="2823523" cy="178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0" y="4875612"/>
            <a:ext cx="2800608" cy="184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502" y="4829170"/>
            <a:ext cx="2823523" cy="188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33570" y="4209030"/>
            <a:ext cx="120453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856009" y="1923036"/>
            <a:ext cx="0" cy="493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659" y="4807176"/>
            <a:ext cx="2958651" cy="1979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061" y="4777986"/>
            <a:ext cx="2966120" cy="1984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3213" y="365185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IP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49383" y="373497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IP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4723" y="440865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RF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098061" y="441672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RF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4924-2C4E-4E28-84F9-9E7709CE032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 txBox="1">
            <a:spLocks/>
          </p:cNvSpPr>
          <p:nvPr/>
        </p:nvSpPr>
        <p:spPr>
          <a:xfrm>
            <a:off x="528638" y="12431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Collimators in CEPC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68574" y="676096"/>
            <a:ext cx="167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kern="0" dirty="0" smtClean="0">
                <a:solidFill>
                  <a:sysClr val="windowText" lastClr="000000"/>
                </a:solidFill>
              </a:rPr>
              <a:t>Y.T. Wang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90141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4829978-2862-45CF-B2E2-A486F5051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general introduction for the considerations of beam loss and machine protection for CEPC is given;</a:t>
            </a:r>
          </a:p>
          <a:p>
            <a:endParaRPr lang="en-US" altLang="zh-CN" dirty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very preliminary studies on the beam dump and beam collimation;</a:t>
            </a:r>
          </a:p>
          <a:p>
            <a:endParaRPr lang="en-US" altLang="zh-CN" dirty="0"/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physical considerations and simulations are needed.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xmlns="" id="{C5435AD2-65AC-4BCE-83DB-1C2EC7B854B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 Light" panose="02010600030101010101" pitchFamily="2" charset="-122"/>
                <a:cs typeface="Times New Roman" panose="02020603050405020304" pitchFamily="18" charset="0"/>
              </a:rPr>
              <a:t>Summary: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37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83723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zh-CN" altLang="en-US" sz="5400" i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7E41A-3222-472D-9E0D-CAE005F31005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26A7A59-1D41-4AE9-A985-0B1DD49A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351C63B-57E8-4E9E-8BCB-49D98F629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beam losses as machine working: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from beam-beam scattering,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beamstrahlung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Touschek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effect,…</a:t>
            </a:r>
            <a:r>
              <a:rPr lang="en-AU" altLang="zh-CN" dirty="0"/>
              <a:t/>
            </a:r>
            <a:br>
              <a:rPr lang="en-AU" altLang="zh-CN" dirty="0"/>
            </a:b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losses as machine failure: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from magnet field failure, beam instabilities, feed-back system,…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167FE3F-4047-4580-81D0-9BCF6822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843F-E05B-46B2-9E32-B74D92E9588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65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="" id="{EB42CEB5-08D9-469C-9CD7-4BA692AEA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50292"/>
              </p:ext>
            </p:extLst>
          </p:nvPr>
        </p:nvGraphicFramePr>
        <p:xfrm>
          <a:off x="1257667" y="1662632"/>
          <a:ext cx="9676665" cy="3180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5333">
                  <a:extLst>
                    <a:ext uri="{9D8B030D-6E8A-4147-A177-3AD203B41FA5}">
                      <a16:colId xmlns:a16="http://schemas.microsoft.com/office/drawing/2014/main" xmlns="" val="3093622557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xmlns="" val="695370053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xmlns="" val="1902181647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xmlns="" val="3175002767"/>
                    </a:ext>
                  </a:extLst>
                </a:gridCol>
                <a:gridCol w="1935333">
                  <a:extLst>
                    <a:ext uri="{9D8B030D-6E8A-4147-A177-3AD203B41FA5}">
                      <a16:colId xmlns:a16="http://schemas.microsoft.com/office/drawing/2014/main" xmlns="" val="935442554"/>
                    </a:ext>
                  </a:extLst>
                </a:gridCol>
              </a:tblGrid>
              <a:tr h="404851"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stored in the particle beams</a:t>
                      </a:r>
                      <a:endParaRPr lang="zh-CN" alt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979647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ttbar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8869185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(GeV)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2595832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Number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1297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11934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567582"/>
                  </a:ext>
                </a:extLst>
              </a:tr>
              <a:tr h="698783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Bunch Charge (</a:t>
                      </a:r>
                      <a:r>
                        <a:rPr lang="en-US" altLang="zh-CN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</a:t>
                      </a:r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22.3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22.4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31.4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8555820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Energy/bunch (kJ)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1.73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5.65 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095471"/>
                  </a:ext>
                </a:extLst>
              </a:tr>
              <a:tr h="404851"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Energy/beam (MJ)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12.19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0.19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4408568"/>
                  </a:ext>
                </a:extLst>
              </a:tr>
            </a:tbl>
          </a:graphicData>
        </a:graphic>
      </p:graphicFrame>
      <p:sp>
        <p:nvSpPr>
          <p:cNvPr id="6" name="标题 1">
            <a:extLst>
              <a:ext uri="{FF2B5EF4-FFF2-40B4-BE49-F238E27FC236}">
                <a16:creationId xmlns:a16="http://schemas.microsoft.com/office/drawing/2014/main" xmlns="" id="{205ECFAD-F5A7-4F72-8673-6A3E67B3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CD2241B8-57F2-4E62-B1BA-A058BF88543E}"/>
              </a:ext>
            </a:extLst>
          </p:cNvPr>
          <p:cNvSpPr txBox="1"/>
          <p:nvPr/>
        </p:nvSpPr>
        <p:spPr>
          <a:xfrm>
            <a:off x="1257667" y="5122416"/>
            <a:ext cx="9676665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z mode machine has the largest energy storage in the beam, and </a:t>
            </a:r>
            <a:r>
              <a:rPr lang="en-US" altLang="zh-CN" sz="20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tt</a:t>
            </a: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mode machine has  the larges energy per bunch.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energy stored in the machine is very high compared to other lepton colliders.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19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26A7A59-1D41-4AE9-A985-0B1DD49A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351C63B-57E8-4E9E-8BCB-49D98F629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study of the beam loss in CEPC is very important: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1. The particle loss position;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2. Energy deposited at the loss point;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3. bunch distribution at the loss point;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4. machine protection considerations regarding these effects;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……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167FE3F-4047-4580-81D0-9BCF6822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B5843F-E05B-46B2-9E32-B74D92E958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19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Machine Protection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CF764F8-2C0D-4D5B-B800-25D58788D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machine protection: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Monitoring of the beam (BPMs, beam loss monitors, charge monitors,…);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Beam dump system;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Interlock system;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……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 machine protection: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Shielding;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Collimators;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……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E25863-2E64-48F7-90BD-988EF1C6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Machine Protection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CF764F8-2C0D-4D5B-B800-25D58788D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7119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active machine protection</a:t>
            </a:r>
          </a:p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eriod"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E743DC7-3AC1-408E-A9BC-313FE06F4FE8}"/>
              </a:ext>
            </a:extLst>
          </p:cNvPr>
          <p:cNvSpPr txBox="1"/>
          <p:nvPr/>
        </p:nvSpPr>
        <p:spPr>
          <a:xfrm>
            <a:off x="745019" y="2639070"/>
            <a:ext cx="2086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Beam loss detection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5F1157DE-D4EA-4C62-B91B-081FA10B7831}"/>
              </a:ext>
            </a:extLst>
          </p:cNvPr>
          <p:cNvSpPr/>
          <p:nvPr/>
        </p:nvSpPr>
        <p:spPr>
          <a:xfrm>
            <a:off x="560882" y="2731010"/>
            <a:ext cx="1943777" cy="64711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194C3BBF-4B22-49AC-B027-3E1C0FDF4EAF}"/>
              </a:ext>
            </a:extLst>
          </p:cNvPr>
          <p:cNvSpPr txBox="1"/>
          <p:nvPr/>
        </p:nvSpPr>
        <p:spPr>
          <a:xfrm>
            <a:off x="3681771" y="2616502"/>
            <a:ext cx="2086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Beam interlock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system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F11F558-E229-412E-A57B-14BB3C87B1B9}"/>
              </a:ext>
            </a:extLst>
          </p:cNvPr>
          <p:cNvSpPr/>
          <p:nvPr/>
        </p:nvSpPr>
        <p:spPr>
          <a:xfrm>
            <a:off x="3708274" y="2539918"/>
            <a:ext cx="1963655" cy="90758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xmlns="" id="{B19C5EA6-B9B7-4A43-B3F7-2F7D2BCB207B}"/>
              </a:ext>
            </a:extLst>
          </p:cNvPr>
          <p:cNvSpPr/>
          <p:nvPr/>
        </p:nvSpPr>
        <p:spPr>
          <a:xfrm>
            <a:off x="2769704" y="2703664"/>
            <a:ext cx="715617" cy="647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A468F05B-D855-48F2-9E0E-149EA4EE03A5}"/>
              </a:ext>
            </a:extLst>
          </p:cNvPr>
          <p:cNvSpPr txBox="1"/>
          <p:nvPr/>
        </p:nvSpPr>
        <p:spPr>
          <a:xfrm>
            <a:off x="7006222" y="2586107"/>
            <a:ext cx="2086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Dumping system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1047264D-DBD1-4E47-8E2E-155F443CF51A}"/>
              </a:ext>
            </a:extLst>
          </p:cNvPr>
          <p:cNvSpPr/>
          <p:nvPr/>
        </p:nvSpPr>
        <p:spPr>
          <a:xfrm>
            <a:off x="6736398" y="2539918"/>
            <a:ext cx="1963655" cy="90758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xmlns="" id="{31A55290-46C6-4C71-9EFA-3DAA68F9FB63}"/>
              </a:ext>
            </a:extLst>
          </p:cNvPr>
          <p:cNvSpPr/>
          <p:nvPr/>
        </p:nvSpPr>
        <p:spPr>
          <a:xfrm>
            <a:off x="5890266" y="2670148"/>
            <a:ext cx="715617" cy="647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0B42975D-2025-4404-8C7A-F0CE99096EB3}"/>
              </a:ext>
            </a:extLst>
          </p:cNvPr>
          <p:cNvSpPr txBox="1"/>
          <p:nvPr/>
        </p:nvSpPr>
        <p:spPr>
          <a:xfrm>
            <a:off x="10157792" y="2565199"/>
            <a:ext cx="1473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Dumping complete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517007F-EDC5-4730-B7A1-CB6F16786EA8}"/>
              </a:ext>
            </a:extLst>
          </p:cNvPr>
          <p:cNvSpPr/>
          <p:nvPr/>
        </p:nvSpPr>
        <p:spPr>
          <a:xfrm>
            <a:off x="9777768" y="2533294"/>
            <a:ext cx="1963655" cy="90758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xmlns="" id="{0B5A25C1-6F4F-4227-BB54-E5747B523736}"/>
              </a:ext>
            </a:extLst>
          </p:cNvPr>
          <p:cNvSpPr/>
          <p:nvPr/>
        </p:nvSpPr>
        <p:spPr>
          <a:xfrm>
            <a:off x="8907001" y="2663524"/>
            <a:ext cx="715617" cy="647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右大括号 14">
            <a:extLst>
              <a:ext uri="{FF2B5EF4-FFF2-40B4-BE49-F238E27FC236}">
                <a16:creationId xmlns:a16="http://schemas.microsoft.com/office/drawing/2014/main" xmlns="" id="{6BF0B31D-4F7A-41A4-8949-B89411555E8E}"/>
              </a:ext>
            </a:extLst>
          </p:cNvPr>
          <p:cNvSpPr/>
          <p:nvPr/>
        </p:nvSpPr>
        <p:spPr>
          <a:xfrm rot="5400000">
            <a:off x="1775749" y="2524641"/>
            <a:ext cx="211741" cy="26414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3C60903A-7A2B-4DA7-B474-D270455DBAA1}"/>
              </a:ext>
            </a:extLst>
          </p:cNvPr>
          <p:cNvSpPr txBox="1"/>
          <p:nvPr/>
        </p:nvSpPr>
        <p:spPr>
          <a:xfrm>
            <a:off x="1452848" y="4064613"/>
            <a:ext cx="1378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&gt;10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0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等线" panose="02010600030101010101" pitchFamily="2" charset="-122"/>
                <a:cs typeface="+mn-cs"/>
              </a:rPr>
              <a:t>m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7" name="右大括号 16">
            <a:extLst>
              <a:ext uri="{FF2B5EF4-FFF2-40B4-BE49-F238E27FC236}">
                <a16:creationId xmlns:a16="http://schemas.microsoft.com/office/drawing/2014/main" xmlns="" id="{411EDC19-CAE0-4E22-BC35-4B7B08DC9F1F}"/>
              </a:ext>
            </a:extLst>
          </p:cNvPr>
          <p:cNvSpPr/>
          <p:nvPr/>
        </p:nvSpPr>
        <p:spPr>
          <a:xfrm rot="5400000">
            <a:off x="4560466" y="2604397"/>
            <a:ext cx="119985" cy="24904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59E78D7A-CBB7-45BA-B2C2-25FBEC35F430}"/>
              </a:ext>
            </a:extLst>
          </p:cNvPr>
          <p:cNvSpPr txBox="1"/>
          <p:nvPr/>
        </p:nvSpPr>
        <p:spPr>
          <a:xfrm>
            <a:off x="4010857" y="4064613"/>
            <a:ext cx="145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&gt;150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等线" panose="02010600030101010101" pitchFamily="2" charset="-122"/>
                <a:cs typeface="+mn-cs"/>
              </a:rPr>
              <a:t>m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9" name="右大括号 18">
            <a:extLst>
              <a:ext uri="{FF2B5EF4-FFF2-40B4-BE49-F238E27FC236}">
                <a16:creationId xmlns:a16="http://schemas.microsoft.com/office/drawing/2014/main" xmlns="" id="{5576478C-8C8A-4054-8ACC-2F5739132112}"/>
              </a:ext>
            </a:extLst>
          </p:cNvPr>
          <p:cNvSpPr/>
          <p:nvPr/>
        </p:nvSpPr>
        <p:spPr>
          <a:xfrm rot="5400000">
            <a:off x="7223756" y="2546547"/>
            <a:ext cx="196450" cy="26414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95B5E72B-ACD1-4C59-9C73-7541EA929563}"/>
              </a:ext>
            </a:extLst>
          </p:cNvPr>
          <p:cNvSpPr txBox="1"/>
          <p:nvPr/>
        </p:nvSpPr>
        <p:spPr>
          <a:xfrm>
            <a:off x="6961944" y="4042977"/>
            <a:ext cx="1378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&gt;150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等线" panose="02010600030101010101" pitchFamily="2" charset="-122"/>
                <a:cs typeface="+mn-cs"/>
              </a:rPr>
              <a:t>m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1" name="右大括号 20">
            <a:extLst>
              <a:ext uri="{FF2B5EF4-FFF2-40B4-BE49-F238E27FC236}">
                <a16:creationId xmlns:a16="http://schemas.microsoft.com/office/drawing/2014/main" xmlns="" id="{1110DC39-32EB-4954-B22D-A60E667DF40E}"/>
              </a:ext>
            </a:extLst>
          </p:cNvPr>
          <p:cNvSpPr/>
          <p:nvPr/>
        </p:nvSpPr>
        <p:spPr>
          <a:xfrm rot="5400000">
            <a:off x="10309219" y="2558516"/>
            <a:ext cx="196450" cy="26414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A1C12872-A17F-421C-A1BD-407D85B97A10}"/>
              </a:ext>
            </a:extLst>
          </p:cNvPr>
          <p:cNvSpPr txBox="1"/>
          <p:nvPr/>
        </p:nvSpPr>
        <p:spPr>
          <a:xfrm>
            <a:off x="10014351" y="4119918"/>
            <a:ext cx="121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300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等线" panose="02010600030101010101" pitchFamily="2" charset="-122"/>
                <a:cs typeface="+mn-cs"/>
              </a:rPr>
              <a:t>m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3" name="右大括号 22">
            <a:extLst>
              <a:ext uri="{FF2B5EF4-FFF2-40B4-BE49-F238E27FC236}">
                <a16:creationId xmlns:a16="http://schemas.microsoft.com/office/drawing/2014/main" xmlns="" id="{1AE2BA3D-BF32-4360-95B7-4B9B9ECAA4E5}"/>
              </a:ext>
            </a:extLst>
          </p:cNvPr>
          <p:cNvSpPr/>
          <p:nvPr/>
        </p:nvSpPr>
        <p:spPr>
          <a:xfrm rot="5400000">
            <a:off x="6756464" y="406784"/>
            <a:ext cx="196451" cy="97469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67A20EC5-14AF-494E-A469-0328AAF99D3E}"/>
              </a:ext>
            </a:extLst>
          </p:cNvPr>
          <p:cNvSpPr txBox="1"/>
          <p:nvPr/>
        </p:nvSpPr>
        <p:spPr>
          <a:xfrm>
            <a:off x="6459033" y="5387222"/>
            <a:ext cx="121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~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1ms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66D1CB8B-A4A0-40DC-9A0E-7B41E15102D8}"/>
              </a:ext>
            </a:extLst>
          </p:cNvPr>
          <p:cNvSpPr txBox="1"/>
          <p:nvPr/>
        </p:nvSpPr>
        <p:spPr>
          <a:xfrm>
            <a:off x="858806" y="5962250"/>
            <a:ext cx="10869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CEPC active machine protection system can only work for beam failure of time scale larger than 1ms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1E25FC75-ED4F-4B24-AEFB-B1D3E8EB5062}"/>
              </a:ext>
            </a:extLst>
          </p:cNvPr>
          <p:cNvSpPr txBox="1"/>
          <p:nvPr/>
        </p:nvSpPr>
        <p:spPr>
          <a:xfrm>
            <a:off x="2745109" y="2258893"/>
            <a:ext cx="84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endParaRPr lang="zh-CN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68B787F3-59CF-4027-9D8A-0B9E72A92982}"/>
              </a:ext>
            </a:extLst>
          </p:cNvPr>
          <p:cNvSpPr txBox="1"/>
          <p:nvPr/>
        </p:nvSpPr>
        <p:spPr>
          <a:xfrm>
            <a:off x="5841216" y="2229597"/>
            <a:ext cx="84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endParaRPr lang="zh-CN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8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Beam dumping system in CEPC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41E3F5E9-BB24-4BE2-8E83-1AF18AFF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69" y="1899515"/>
            <a:ext cx="3946865" cy="435133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machine and detector protection;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 beam dump line for each electron/positron ring;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Dumping line go into the inside of the ring to avoid </a:t>
            </a:r>
            <a:r>
              <a:rPr lang="en-US" altLang="zh-CN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SppC</a:t>
            </a:r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Both electron and positron dumping lines are placed in the straight section near IP.</a:t>
            </a: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FC2EF240-1FED-4686-B5C3-21A0AA0575CC}"/>
              </a:ext>
            </a:extLst>
          </p:cNvPr>
          <p:cNvSpPr/>
          <p:nvPr/>
        </p:nvSpPr>
        <p:spPr>
          <a:xfrm>
            <a:off x="1059869" y="1764578"/>
            <a:ext cx="3946865" cy="44862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26" name="图片 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2" y="1921898"/>
            <a:ext cx="6326188" cy="4171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478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Beam dumping system in CEPC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xmlns="" id="{41E3F5E9-BB24-4BE2-8E83-1AF18AFF8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69" y="1899515"/>
            <a:ext cx="3946865" cy="4351338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machine and detector protection;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Use one kicker and one septum to get the beams into the dump line, so all bunches can be dumped in one turn;</a:t>
            </a:r>
          </a:p>
          <a:p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Horizontal and vertical dilution kickers are used to change the position of different bunches at the dump, in order to reduce the beam damage to the dump.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FC2EF240-1FED-4686-B5C3-21A0AA0575CC}"/>
              </a:ext>
            </a:extLst>
          </p:cNvPr>
          <p:cNvSpPr/>
          <p:nvPr/>
        </p:nvSpPr>
        <p:spPr>
          <a:xfrm>
            <a:off x="1059869" y="1764578"/>
            <a:ext cx="3946865" cy="44862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6" name="图片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4" y="2128520"/>
            <a:ext cx="5832475" cy="3434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56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751BCC3-9907-45DB-B12C-C47030C9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Beam dumping system in CEPC</a:t>
            </a:r>
            <a:endParaRPr lang="zh-CN" altLang="en-US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xmlns="" id="{2061B3AE-8B80-48F5-9B97-5DF818BC2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 dilution kickers are used to direct different bunches to different positions at the beam dump plane.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F4C5E2C3-E5AD-4517-A11F-C74ADD5BB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351" y="3234336"/>
            <a:ext cx="3476625" cy="22098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AFF60D57-73DA-4066-A024-E7B45176E7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288" y="3234336"/>
            <a:ext cx="3448050" cy="218122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B86EE4CB-BE91-4730-93C9-762196AFD94E}"/>
              </a:ext>
            </a:extLst>
          </p:cNvPr>
          <p:cNvSpPr txBox="1"/>
          <p:nvPr/>
        </p:nvSpPr>
        <p:spPr>
          <a:xfrm>
            <a:off x="2263807" y="5743729"/>
            <a:ext cx="8851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Distribution of bunches at the Dump for different bunch pattern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78453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804</Words>
  <Application>Microsoft Office PowerPoint</Application>
  <PresentationFormat>自定义</PresentationFormat>
  <Paragraphs>157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2_Office 主题​​</vt:lpstr>
      <vt:lpstr>1_Office 主题​​</vt:lpstr>
      <vt:lpstr>Office 主题​​</vt:lpstr>
      <vt:lpstr>3_Office 主题​​</vt:lpstr>
      <vt:lpstr>4_Office 主题​​</vt:lpstr>
      <vt:lpstr>Some considerations on the beam loss &amp; machine protection in CEPC</vt:lpstr>
      <vt:lpstr>1. Introduction</vt:lpstr>
      <vt:lpstr>1. Introduction</vt:lpstr>
      <vt:lpstr>1. Introduction</vt:lpstr>
      <vt:lpstr>2. Machine Protection</vt:lpstr>
      <vt:lpstr>2. Machine Protection</vt:lpstr>
      <vt:lpstr>3. Beam dumping system in CEPC</vt:lpstr>
      <vt:lpstr>3. Beam dumping system in CEPC</vt:lpstr>
      <vt:lpstr>3. Beam dumping system in CEPC</vt:lpstr>
      <vt:lpstr>4. Collimators in CEPC</vt:lpstr>
      <vt:lpstr>4. Collimators in CEPC</vt:lpstr>
      <vt:lpstr>4. Collimators in CEPC</vt:lpstr>
      <vt:lpstr>4. Collimators in CEPC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considerations on the beam loss &amp; machine protection at CEPC</dc:title>
  <dc:creator>Cui Xiaohao</dc:creator>
  <cp:lastModifiedBy>cuixiaohao</cp:lastModifiedBy>
  <cp:revision>79</cp:revision>
  <dcterms:created xsi:type="dcterms:W3CDTF">2022-10-26T05:05:27Z</dcterms:created>
  <dcterms:modified xsi:type="dcterms:W3CDTF">2023-04-01T01:32:04Z</dcterms:modified>
</cp:coreProperties>
</file>