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289" r:id="rId3"/>
    <p:sldId id="314" r:id="rId4"/>
    <p:sldId id="312" r:id="rId5"/>
    <p:sldId id="313" r:id="rId6"/>
    <p:sldId id="318" r:id="rId7"/>
    <p:sldId id="319" r:id="rId8"/>
    <p:sldId id="606" r:id="rId9"/>
    <p:sldId id="320" r:id="rId10"/>
    <p:sldId id="321" r:id="rId11"/>
    <p:sldId id="316" r:id="rId12"/>
    <p:sldId id="322" r:id="rId13"/>
    <p:sldId id="414" r:id="rId14"/>
    <p:sldId id="260" r:id="rId15"/>
    <p:sldId id="261" r:id="rId16"/>
    <p:sldId id="262" r:id="rId17"/>
    <p:sldId id="291" r:id="rId18"/>
    <p:sldId id="309" r:id="rId19"/>
    <p:sldId id="307" r:id="rId20"/>
    <p:sldId id="292" r:id="rId21"/>
    <p:sldId id="323" r:id="rId22"/>
    <p:sldId id="295" r:id="rId23"/>
    <p:sldId id="591" r:id="rId24"/>
    <p:sldId id="590" r:id="rId25"/>
    <p:sldId id="526" r:id="rId26"/>
    <p:sldId id="557" r:id="rId27"/>
    <p:sldId id="593" r:id="rId28"/>
    <p:sldId id="602" r:id="rId29"/>
    <p:sldId id="603" r:id="rId30"/>
    <p:sldId id="604" r:id="rId31"/>
    <p:sldId id="605" r:id="rId32"/>
    <p:sldId id="288" r:id="rId33"/>
  </p:sldIdLst>
  <p:sldSz cx="12192000" cy="6858000"/>
  <p:notesSz cx="12192000" cy="6858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850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6" d="100"/>
          <a:sy n="116" d="100"/>
        </p:scale>
        <p:origin x="127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E319A5-2C32-48E9-BECE-7BBB3B1E8B05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609ECC25-122E-4B77-8408-60CDA1AF9E37}">
      <dgm:prSet phldrT="[文本]" custT="1"/>
      <dgm:spPr>
        <a:noFill/>
      </dgm:spPr>
      <dgm:t>
        <a:bodyPr/>
        <a:lstStyle/>
        <a:p>
          <a:r>
            <a:rPr lang="en-US" altLang="zh-CN" sz="2800" dirty="0">
              <a:solidFill>
                <a:schemeClr val="tx1"/>
              </a:solidFill>
            </a:rPr>
            <a:t>CERN</a:t>
          </a:r>
          <a:endParaRPr lang="zh-CN" altLang="en-US" sz="2800" dirty="0">
            <a:solidFill>
              <a:schemeClr val="tx1"/>
            </a:solidFill>
          </a:endParaRPr>
        </a:p>
      </dgm:t>
    </dgm:pt>
    <dgm:pt modelId="{388D0DCD-4F57-4E3D-9293-91FD861AA4A0}" type="parTrans" cxnId="{529A7D78-F63A-4AA6-AB60-50DCE29F76F4}">
      <dgm:prSet/>
      <dgm:spPr/>
      <dgm:t>
        <a:bodyPr/>
        <a:lstStyle/>
        <a:p>
          <a:endParaRPr lang="zh-CN" altLang="en-US"/>
        </a:p>
      </dgm:t>
    </dgm:pt>
    <dgm:pt modelId="{10646CDA-9ACA-4707-9ED9-C722BC4C00C3}" type="sibTrans" cxnId="{529A7D78-F63A-4AA6-AB60-50DCE29F76F4}">
      <dgm:prSet/>
      <dgm:spPr/>
      <dgm:t>
        <a:bodyPr/>
        <a:lstStyle/>
        <a:p>
          <a:endParaRPr lang="zh-CN" altLang="en-US"/>
        </a:p>
      </dgm:t>
    </dgm:pt>
    <dgm:pt modelId="{D277B0A8-E878-4D05-9903-05DE4E0E28C7}">
      <dgm:prSet phldrT="[文本]" custT="1"/>
      <dgm:spPr>
        <a:noFill/>
      </dgm:spPr>
      <dgm:t>
        <a:bodyPr/>
        <a:lstStyle/>
        <a:p>
          <a:r>
            <a:rPr lang="en-US" altLang="zh-CN" sz="2800" dirty="0">
              <a:solidFill>
                <a:schemeClr val="tx1"/>
              </a:solidFill>
            </a:rPr>
            <a:t>LHC</a:t>
          </a:r>
          <a:endParaRPr lang="zh-CN" altLang="en-US" sz="2800" dirty="0">
            <a:solidFill>
              <a:schemeClr val="tx1"/>
            </a:solidFill>
          </a:endParaRPr>
        </a:p>
      </dgm:t>
    </dgm:pt>
    <dgm:pt modelId="{65BFA85E-04C9-4331-BE9D-B75ACB920376}" type="parTrans" cxnId="{81BE4BA5-145C-4D4A-8C80-D15B66D23DFB}">
      <dgm:prSet/>
      <dgm:spPr/>
      <dgm:t>
        <a:bodyPr/>
        <a:lstStyle/>
        <a:p>
          <a:endParaRPr lang="zh-CN" altLang="en-US"/>
        </a:p>
      </dgm:t>
    </dgm:pt>
    <dgm:pt modelId="{0B10B168-3FF2-4254-9FD7-4165FD88D5D5}" type="sibTrans" cxnId="{81BE4BA5-145C-4D4A-8C80-D15B66D23DFB}">
      <dgm:prSet/>
      <dgm:spPr/>
      <dgm:t>
        <a:bodyPr/>
        <a:lstStyle/>
        <a:p>
          <a:endParaRPr lang="zh-CN" altLang="en-US"/>
        </a:p>
      </dgm:t>
    </dgm:pt>
    <dgm:pt modelId="{0B4C60E4-070A-4264-8F43-41122C76EE8B}">
      <dgm:prSet phldrT="[文本]" custT="1"/>
      <dgm:spPr>
        <a:noFill/>
      </dgm:spPr>
      <dgm:t>
        <a:bodyPr/>
        <a:lstStyle/>
        <a:p>
          <a:r>
            <a:rPr lang="en-US" altLang="zh-CN" sz="2800" dirty="0">
              <a:solidFill>
                <a:schemeClr val="tx1"/>
              </a:solidFill>
            </a:rPr>
            <a:t>ATLAS</a:t>
          </a:r>
          <a:endParaRPr lang="zh-CN" altLang="en-US" sz="2800" dirty="0">
            <a:solidFill>
              <a:schemeClr val="tx1"/>
            </a:solidFill>
          </a:endParaRPr>
        </a:p>
      </dgm:t>
    </dgm:pt>
    <dgm:pt modelId="{727E1407-3163-4CBA-BF01-6771CEBA3BA0}" type="parTrans" cxnId="{6F2A59EB-B7E4-403C-95D3-4401B8720DDD}">
      <dgm:prSet/>
      <dgm:spPr/>
      <dgm:t>
        <a:bodyPr/>
        <a:lstStyle/>
        <a:p>
          <a:endParaRPr lang="zh-CN" altLang="en-US"/>
        </a:p>
      </dgm:t>
    </dgm:pt>
    <dgm:pt modelId="{EE004B18-4CF7-4B53-8E1C-3BEE7090ADC6}" type="sibTrans" cxnId="{6F2A59EB-B7E4-403C-95D3-4401B8720DDD}">
      <dgm:prSet/>
      <dgm:spPr/>
      <dgm:t>
        <a:bodyPr/>
        <a:lstStyle/>
        <a:p>
          <a:endParaRPr lang="zh-CN" altLang="en-US"/>
        </a:p>
      </dgm:t>
    </dgm:pt>
    <dgm:pt modelId="{C452B621-0F83-4BBF-A6F6-56F49FC8728A}">
      <dgm:prSet custT="1"/>
      <dgm:spPr>
        <a:noFill/>
      </dgm:spPr>
      <dgm:t>
        <a:bodyPr/>
        <a:lstStyle/>
        <a:p>
          <a:r>
            <a:rPr lang="en-US" altLang="zh-CN" sz="2800" dirty="0">
              <a:solidFill>
                <a:schemeClr val="tx1"/>
              </a:solidFill>
            </a:rPr>
            <a:t>LEP</a:t>
          </a:r>
          <a:endParaRPr lang="zh-CN" altLang="en-US" sz="2800" dirty="0">
            <a:solidFill>
              <a:schemeClr val="tx1"/>
            </a:solidFill>
          </a:endParaRPr>
        </a:p>
      </dgm:t>
    </dgm:pt>
    <dgm:pt modelId="{9DB812E3-90D0-47D5-96F7-C74BE0F119C3}" type="parTrans" cxnId="{18391AFE-D4DD-48DA-B06E-1FACFCF59C74}">
      <dgm:prSet/>
      <dgm:spPr/>
      <dgm:t>
        <a:bodyPr/>
        <a:lstStyle/>
        <a:p>
          <a:endParaRPr lang="zh-CN" altLang="en-US"/>
        </a:p>
      </dgm:t>
    </dgm:pt>
    <dgm:pt modelId="{F044CBEC-7E88-48C2-A42B-ADE29BC25003}" type="sibTrans" cxnId="{18391AFE-D4DD-48DA-B06E-1FACFCF59C74}">
      <dgm:prSet/>
      <dgm:spPr/>
      <dgm:t>
        <a:bodyPr/>
        <a:lstStyle/>
        <a:p>
          <a:endParaRPr lang="zh-CN" altLang="en-US"/>
        </a:p>
      </dgm:t>
    </dgm:pt>
    <dgm:pt modelId="{5566A6C3-0DFB-4BA1-AE2A-B2381A431A11}">
      <dgm:prSet custT="1"/>
      <dgm:spPr>
        <a:noFill/>
      </dgm:spPr>
      <dgm:t>
        <a:bodyPr/>
        <a:lstStyle/>
        <a:p>
          <a:r>
            <a:rPr lang="en-US" altLang="zh-CN" sz="2800" dirty="0">
              <a:solidFill>
                <a:schemeClr val="tx1"/>
              </a:solidFill>
            </a:rPr>
            <a:t>CMS</a:t>
          </a:r>
          <a:endParaRPr lang="zh-CN" altLang="en-US" sz="1800" dirty="0">
            <a:solidFill>
              <a:schemeClr val="tx1"/>
            </a:solidFill>
          </a:endParaRPr>
        </a:p>
      </dgm:t>
    </dgm:pt>
    <dgm:pt modelId="{8C8A4BFA-4A12-4907-A639-32DED93D5DDB}" type="parTrans" cxnId="{4196E8B1-D4E5-412C-B24C-4C5DF2228A88}">
      <dgm:prSet/>
      <dgm:spPr/>
      <dgm:t>
        <a:bodyPr/>
        <a:lstStyle/>
        <a:p>
          <a:endParaRPr lang="zh-CN" altLang="en-US"/>
        </a:p>
      </dgm:t>
    </dgm:pt>
    <dgm:pt modelId="{0434F592-13EB-4A1E-82CD-D64416361ECB}" type="sibTrans" cxnId="{4196E8B1-D4E5-412C-B24C-4C5DF2228A88}">
      <dgm:prSet/>
      <dgm:spPr/>
      <dgm:t>
        <a:bodyPr/>
        <a:lstStyle/>
        <a:p>
          <a:endParaRPr lang="zh-CN" altLang="en-US"/>
        </a:p>
      </dgm:t>
    </dgm:pt>
    <dgm:pt modelId="{080C676A-C9D8-4BE5-8C1E-B1EC43D1F748}">
      <dgm:prSet custT="1"/>
      <dgm:spPr>
        <a:noFill/>
      </dgm:spPr>
      <dgm:t>
        <a:bodyPr/>
        <a:lstStyle/>
        <a:p>
          <a:r>
            <a:rPr lang="en-US" altLang="zh-CN" sz="2800" dirty="0">
              <a:solidFill>
                <a:schemeClr val="tx1"/>
              </a:solidFill>
            </a:rPr>
            <a:t>ALICE</a:t>
          </a:r>
          <a:endParaRPr lang="zh-CN" altLang="en-US" sz="2800" dirty="0">
            <a:solidFill>
              <a:schemeClr val="tx1"/>
            </a:solidFill>
          </a:endParaRPr>
        </a:p>
      </dgm:t>
    </dgm:pt>
    <dgm:pt modelId="{55DCF1E4-341E-434B-8910-CA1EC8E454E6}" type="parTrans" cxnId="{49662A8F-C733-4DFB-AD7A-C97CF4E8320D}">
      <dgm:prSet/>
      <dgm:spPr/>
      <dgm:t>
        <a:bodyPr/>
        <a:lstStyle/>
        <a:p>
          <a:endParaRPr lang="zh-CN" altLang="en-US"/>
        </a:p>
      </dgm:t>
    </dgm:pt>
    <dgm:pt modelId="{8BA2F579-CCB1-4421-8482-EF78E6C1BFAC}" type="sibTrans" cxnId="{49662A8F-C733-4DFB-AD7A-C97CF4E8320D}">
      <dgm:prSet/>
      <dgm:spPr/>
      <dgm:t>
        <a:bodyPr/>
        <a:lstStyle/>
        <a:p>
          <a:endParaRPr lang="zh-CN" altLang="en-US"/>
        </a:p>
      </dgm:t>
    </dgm:pt>
    <dgm:pt modelId="{16735E64-6EE0-46D3-B7EE-6CFFBDE7B501}">
      <dgm:prSet custT="1"/>
      <dgm:spPr>
        <a:noFill/>
      </dgm:spPr>
      <dgm:t>
        <a:bodyPr/>
        <a:lstStyle/>
        <a:p>
          <a:r>
            <a:rPr lang="en-US" altLang="zh-CN" sz="2800" dirty="0" err="1">
              <a:solidFill>
                <a:schemeClr val="tx1"/>
              </a:solidFill>
            </a:rPr>
            <a:t>LHCb</a:t>
          </a:r>
          <a:endParaRPr lang="zh-CN" altLang="en-US" sz="2800" dirty="0">
            <a:solidFill>
              <a:schemeClr val="tx1"/>
            </a:solidFill>
          </a:endParaRPr>
        </a:p>
      </dgm:t>
    </dgm:pt>
    <dgm:pt modelId="{C0BD526B-FF35-4559-9270-73E6E703EBF3}" type="parTrans" cxnId="{18E2150C-245D-4AA0-A750-C1B34F92B1FF}">
      <dgm:prSet/>
      <dgm:spPr/>
      <dgm:t>
        <a:bodyPr/>
        <a:lstStyle/>
        <a:p>
          <a:endParaRPr lang="zh-CN" altLang="en-US"/>
        </a:p>
      </dgm:t>
    </dgm:pt>
    <dgm:pt modelId="{6325D8BC-5321-4F3D-A156-CC47A475F607}" type="sibTrans" cxnId="{18E2150C-245D-4AA0-A750-C1B34F92B1FF}">
      <dgm:prSet/>
      <dgm:spPr/>
      <dgm:t>
        <a:bodyPr/>
        <a:lstStyle/>
        <a:p>
          <a:endParaRPr lang="zh-CN" altLang="en-US"/>
        </a:p>
      </dgm:t>
    </dgm:pt>
    <dgm:pt modelId="{BC449A75-13B9-4985-ABE7-BEAE0DC453AE}" type="pres">
      <dgm:prSet presAssocID="{F2E319A5-2C32-48E9-BECE-7BBB3B1E8B0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810EC0F-0139-461B-B553-1CFFCC72E75D}" type="pres">
      <dgm:prSet presAssocID="{609ECC25-122E-4B77-8408-60CDA1AF9E37}" presName="root1" presStyleCnt="0"/>
      <dgm:spPr/>
    </dgm:pt>
    <dgm:pt modelId="{71167ACF-7010-4969-BA2B-EE4216B57FC2}" type="pres">
      <dgm:prSet presAssocID="{609ECC25-122E-4B77-8408-60CDA1AF9E37}" presName="LevelOneTextNode" presStyleLbl="node0" presStyleIdx="0" presStyleCnt="1">
        <dgm:presLayoutVars>
          <dgm:chPref val="3"/>
        </dgm:presLayoutVars>
      </dgm:prSet>
      <dgm:spPr/>
    </dgm:pt>
    <dgm:pt modelId="{F1BB2077-0490-40CF-BF68-98A1AE982804}" type="pres">
      <dgm:prSet presAssocID="{609ECC25-122E-4B77-8408-60CDA1AF9E37}" presName="level2hierChild" presStyleCnt="0"/>
      <dgm:spPr/>
    </dgm:pt>
    <dgm:pt modelId="{42748ADF-EB86-4F11-818F-74D2733BE64F}" type="pres">
      <dgm:prSet presAssocID="{65BFA85E-04C9-4331-BE9D-B75ACB920376}" presName="conn2-1" presStyleLbl="parChTrans1D2" presStyleIdx="0" presStyleCnt="2"/>
      <dgm:spPr/>
    </dgm:pt>
    <dgm:pt modelId="{06DCFF41-1D82-42A7-A262-4375CFFC1322}" type="pres">
      <dgm:prSet presAssocID="{65BFA85E-04C9-4331-BE9D-B75ACB920376}" presName="connTx" presStyleLbl="parChTrans1D2" presStyleIdx="0" presStyleCnt="2"/>
      <dgm:spPr/>
    </dgm:pt>
    <dgm:pt modelId="{946E018B-C7EB-4DB8-8472-F65B8143E8F8}" type="pres">
      <dgm:prSet presAssocID="{D277B0A8-E878-4D05-9903-05DE4E0E28C7}" presName="root2" presStyleCnt="0"/>
      <dgm:spPr/>
    </dgm:pt>
    <dgm:pt modelId="{E9B59D9E-DAE8-4DE5-B10F-115CE416CFE4}" type="pres">
      <dgm:prSet presAssocID="{D277B0A8-E878-4D05-9903-05DE4E0E28C7}" presName="LevelTwoTextNode" presStyleLbl="node2" presStyleIdx="0" presStyleCnt="2">
        <dgm:presLayoutVars>
          <dgm:chPref val="3"/>
        </dgm:presLayoutVars>
      </dgm:prSet>
      <dgm:spPr/>
    </dgm:pt>
    <dgm:pt modelId="{06F78493-C76D-444A-AFF6-E31E2501777F}" type="pres">
      <dgm:prSet presAssocID="{D277B0A8-E878-4D05-9903-05DE4E0E28C7}" presName="level3hierChild" presStyleCnt="0"/>
      <dgm:spPr/>
    </dgm:pt>
    <dgm:pt modelId="{BD74A7DE-20CC-428C-8A18-2C9B50B132DB}" type="pres">
      <dgm:prSet presAssocID="{727E1407-3163-4CBA-BF01-6771CEBA3BA0}" presName="conn2-1" presStyleLbl="parChTrans1D3" presStyleIdx="0" presStyleCnt="4"/>
      <dgm:spPr/>
    </dgm:pt>
    <dgm:pt modelId="{346ABF2A-8437-4738-98B1-ABC8BA24AF65}" type="pres">
      <dgm:prSet presAssocID="{727E1407-3163-4CBA-BF01-6771CEBA3BA0}" presName="connTx" presStyleLbl="parChTrans1D3" presStyleIdx="0" presStyleCnt="4"/>
      <dgm:spPr/>
    </dgm:pt>
    <dgm:pt modelId="{A9A53DBE-D758-416C-89EF-7559BEBC46C9}" type="pres">
      <dgm:prSet presAssocID="{0B4C60E4-070A-4264-8F43-41122C76EE8B}" presName="root2" presStyleCnt="0"/>
      <dgm:spPr/>
    </dgm:pt>
    <dgm:pt modelId="{5CB24BD5-9E0B-41A0-92F4-E842AB3E52DF}" type="pres">
      <dgm:prSet presAssocID="{0B4C60E4-070A-4264-8F43-41122C76EE8B}" presName="LevelTwoTextNode" presStyleLbl="node3" presStyleIdx="0" presStyleCnt="4" custScaleX="100000">
        <dgm:presLayoutVars>
          <dgm:chPref val="3"/>
        </dgm:presLayoutVars>
      </dgm:prSet>
      <dgm:spPr/>
    </dgm:pt>
    <dgm:pt modelId="{F8E191FC-6329-4EA7-9A43-D6A855FD2BC0}" type="pres">
      <dgm:prSet presAssocID="{0B4C60E4-070A-4264-8F43-41122C76EE8B}" presName="level3hierChild" presStyleCnt="0"/>
      <dgm:spPr/>
    </dgm:pt>
    <dgm:pt modelId="{66E2ABC5-9336-4B5F-AC2B-B22D4CB5DF29}" type="pres">
      <dgm:prSet presAssocID="{8C8A4BFA-4A12-4907-A639-32DED93D5DDB}" presName="conn2-1" presStyleLbl="parChTrans1D3" presStyleIdx="1" presStyleCnt="4"/>
      <dgm:spPr/>
    </dgm:pt>
    <dgm:pt modelId="{D3E9F045-C015-490D-AD13-A667980646DF}" type="pres">
      <dgm:prSet presAssocID="{8C8A4BFA-4A12-4907-A639-32DED93D5DDB}" presName="connTx" presStyleLbl="parChTrans1D3" presStyleIdx="1" presStyleCnt="4"/>
      <dgm:spPr/>
    </dgm:pt>
    <dgm:pt modelId="{5E6B3179-CDC3-4523-A7BD-614338664A6D}" type="pres">
      <dgm:prSet presAssocID="{5566A6C3-0DFB-4BA1-AE2A-B2381A431A11}" presName="root2" presStyleCnt="0"/>
      <dgm:spPr/>
    </dgm:pt>
    <dgm:pt modelId="{3F6B55E1-1AA6-4437-842A-6E0310827BE8}" type="pres">
      <dgm:prSet presAssocID="{5566A6C3-0DFB-4BA1-AE2A-B2381A431A11}" presName="LevelTwoTextNode" presStyleLbl="node3" presStyleIdx="1" presStyleCnt="4" custScaleX="92590" custLinFactNeighborX="-3626" custLinFactNeighborY="2330">
        <dgm:presLayoutVars>
          <dgm:chPref val="3"/>
        </dgm:presLayoutVars>
      </dgm:prSet>
      <dgm:spPr/>
    </dgm:pt>
    <dgm:pt modelId="{730A9A00-A959-41B7-A5CC-00A48BBEF13F}" type="pres">
      <dgm:prSet presAssocID="{5566A6C3-0DFB-4BA1-AE2A-B2381A431A11}" presName="level3hierChild" presStyleCnt="0"/>
      <dgm:spPr/>
    </dgm:pt>
    <dgm:pt modelId="{0CA4BCC5-78DC-4037-8124-72B0BDE16EE0}" type="pres">
      <dgm:prSet presAssocID="{55DCF1E4-341E-434B-8910-CA1EC8E454E6}" presName="conn2-1" presStyleLbl="parChTrans1D3" presStyleIdx="2" presStyleCnt="4"/>
      <dgm:spPr/>
    </dgm:pt>
    <dgm:pt modelId="{A63D671F-EFAD-4D9C-8265-F3975C02655F}" type="pres">
      <dgm:prSet presAssocID="{55DCF1E4-341E-434B-8910-CA1EC8E454E6}" presName="connTx" presStyleLbl="parChTrans1D3" presStyleIdx="2" presStyleCnt="4"/>
      <dgm:spPr/>
    </dgm:pt>
    <dgm:pt modelId="{9CEF64AE-FBCE-4017-9CA5-656E1BEB560D}" type="pres">
      <dgm:prSet presAssocID="{080C676A-C9D8-4BE5-8C1E-B1EC43D1F748}" presName="root2" presStyleCnt="0"/>
      <dgm:spPr/>
    </dgm:pt>
    <dgm:pt modelId="{465EE02E-2BE5-4FF4-B0E9-136E7466DF9F}" type="pres">
      <dgm:prSet presAssocID="{080C676A-C9D8-4BE5-8C1E-B1EC43D1F748}" presName="LevelTwoTextNode" presStyleLbl="node3" presStyleIdx="2" presStyleCnt="4" custScaleX="92640">
        <dgm:presLayoutVars>
          <dgm:chPref val="3"/>
        </dgm:presLayoutVars>
      </dgm:prSet>
      <dgm:spPr/>
    </dgm:pt>
    <dgm:pt modelId="{9D2E4FCD-0AB3-46A7-AB4F-CF957D6E088D}" type="pres">
      <dgm:prSet presAssocID="{080C676A-C9D8-4BE5-8C1E-B1EC43D1F748}" presName="level3hierChild" presStyleCnt="0"/>
      <dgm:spPr/>
    </dgm:pt>
    <dgm:pt modelId="{69B8AB29-9A2D-4E9B-BF74-260AF2906E4D}" type="pres">
      <dgm:prSet presAssocID="{C0BD526B-FF35-4559-9270-73E6E703EBF3}" presName="conn2-1" presStyleLbl="parChTrans1D3" presStyleIdx="3" presStyleCnt="4"/>
      <dgm:spPr/>
    </dgm:pt>
    <dgm:pt modelId="{118861F0-3190-44FC-95EE-C97240B8E60E}" type="pres">
      <dgm:prSet presAssocID="{C0BD526B-FF35-4559-9270-73E6E703EBF3}" presName="connTx" presStyleLbl="parChTrans1D3" presStyleIdx="3" presStyleCnt="4"/>
      <dgm:spPr/>
    </dgm:pt>
    <dgm:pt modelId="{0B7C6A0F-A070-4884-9F80-91A4229E9B25}" type="pres">
      <dgm:prSet presAssocID="{16735E64-6EE0-46D3-B7EE-6CFFBDE7B501}" presName="root2" presStyleCnt="0"/>
      <dgm:spPr/>
    </dgm:pt>
    <dgm:pt modelId="{0D1252AD-D82D-4334-8427-287EB6EF548B}" type="pres">
      <dgm:prSet presAssocID="{16735E64-6EE0-46D3-B7EE-6CFFBDE7B501}" presName="LevelTwoTextNode" presStyleLbl="node3" presStyleIdx="3" presStyleCnt="4">
        <dgm:presLayoutVars>
          <dgm:chPref val="3"/>
        </dgm:presLayoutVars>
      </dgm:prSet>
      <dgm:spPr/>
    </dgm:pt>
    <dgm:pt modelId="{792858F4-8C82-4234-8670-7E03A582ED82}" type="pres">
      <dgm:prSet presAssocID="{16735E64-6EE0-46D3-B7EE-6CFFBDE7B501}" presName="level3hierChild" presStyleCnt="0"/>
      <dgm:spPr/>
    </dgm:pt>
    <dgm:pt modelId="{695FF917-332B-431C-B90C-E8A1FC66EF80}" type="pres">
      <dgm:prSet presAssocID="{9DB812E3-90D0-47D5-96F7-C74BE0F119C3}" presName="conn2-1" presStyleLbl="parChTrans1D2" presStyleIdx="1" presStyleCnt="2"/>
      <dgm:spPr/>
    </dgm:pt>
    <dgm:pt modelId="{BC345E7D-E47C-4C07-AAED-0D4FA0F050B7}" type="pres">
      <dgm:prSet presAssocID="{9DB812E3-90D0-47D5-96F7-C74BE0F119C3}" presName="connTx" presStyleLbl="parChTrans1D2" presStyleIdx="1" presStyleCnt="2"/>
      <dgm:spPr/>
    </dgm:pt>
    <dgm:pt modelId="{BFF5BB8B-1124-493A-BE03-98585D01DE35}" type="pres">
      <dgm:prSet presAssocID="{C452B621-0F83-4BBF-A6F6-56F49FC8728A}" presName="root2" presStyleCnt="0"/>
      <dgm:spPr/>
    </dgm:pt>
    <dgm:pt modelId="{3E45E241-9BCB-4926-884E-7FC74F7E134B}" type="pres">
      <dgm:prSet presAssocID="{C452B621-0F83-4BBF-A6F6-56F49FC8728A}" presName="LevelTwoTextNode" presStyleLbl="node2" presStyleIdx="1" presStyleCnt="2" custScaleX="98583" custLinFactNeighborX="-2614" custLinFactNeighborY="13412">
        <dgm:presLayoutVars>
          <dgm:chPref val="3"/>
        </dgm:presLayoutVars>
      </dgm:prSet>
      <dgm:spPr/>
    </dgm:pt>
    <dgm:pt modelId="{EE738A86-6C64-4660-B54E-54C35BBF3A26}" type="pres">
      <dgm:prSet presAssocID="{C452B621-0F83-4BBF-A6F6-56F49FC8728A}" presName="level3hierChild" presStyleCnt="0"/>
      <dgm:spPr/>
    </dgm:pt>
  </dgm:ptLst>
  <dgm:cxnLst>
    <dgm:cxn modelId="{18E2150C-245D-4AA0-A750-C1B34F92B1FF}" srcId="{D277B0A8-E878-4D05-9903-05DE4E0E28C7}" destId="{16735E64-6EE0-46D3-B7EE-6CFFBDE7B501}" srcOrd="3" destOrd="0" parTransId="{C0BD526B-FF35-4559-9270-73E6E703EBF3}" sibTransId="{6325D8BC-5321-4F3D-A156-CC47A475F607}"/>
    <dgm:cxn modelId="{82C88D18-587A-4461-8409-E8CFA61B5115}" type="presOf" srcId="{D277B0A8-E878-4D05-9903-05DE4E0E28C7}" destId="{E9B59D9E-DAE8-4DE5-B10F-115CE416CFE4}" srcOrd="0" destOrd="0" presId="urn:microsoft.com/office/officeart/2005/8/layout/hierarchy2"/>
    <dgm:cxn modelId="{215E871C-2371-497E-B8B6-08339EF867AB}" type="presOf" srcId="{C452B621-0F83-4BBF-A6F6-56F49FC8728A}" destId="{3E45E241-9BCB-4926-884E-7FC74F7E134B}" srcOrd="0" destOrd="0" presId="urn:microsoft.com/office/officeart/2005/8/layout/hierarchy2"/>
    <dgm:cxn modelId="{CAB1BF2A-7AE4-4795-B06F-0D7C60F3F2FC}" type="presOf" srcId="{9DB812E3-90D0-47D5-96F7-C74BE0F119C3}" destId="{695FF917-332B-431C-B90C-E8A1FC66EF80}" srcOrd="0" destOrd="0" presId="urn:microsoft.com/office/officeart/2005/8/layout/hierarchy2"/>
    <dgm:cxn modelId="{27B10031-6108-4939-BCB4-F90C4B8FBEF2}" type="presOf" srcId="{8C8A4BFA-4A12-4907-A639-32DED93D5DDB}" destId="{D3E9F045-C015-490D-AD13-A667980646DF}" srcOrd="1" destOrd="0" presId="urn:microsoft.com/office/officeart/2005/8/layout/hierarchy2"/>
    <dgm:cxn modelId="{8324FA32-5049-424E-99D1-98A4D83D8BAA}" type="presOf" srcId="{727E1407-3163-4CBA-BF01-6771CEBA3BA0}" destId="{346ABF2A-8437-4738-98B1-ABC8BA24AF65}" srcOrd="1" destOrd="0" presId="urn:microsoft.com/office/officeart/2005/8/layout/hierarchy2"/>
    <dgm:cxn modelId="{6BE49A34-2A44-4605-B416-5EBD6249F01D}" type="presOf" srcId="{65BFA85E-04C9-4331-BE9D-B75ACB920376}" destId="{06DCFF41-1D82-42A7-A262-4375CFFC1322}" srcOrd="1" destOrd="0" presId="urn:microsoft.com/office/officeart/2005/8/layout/hierarchy2"/>
    <dgm:cxn modelId="{9D7BC534-DD77-4149-8B24-8B4CEA929F8C}" type="presOf" srcId="{55DCF1E4-341E-434B-8910-CA1EC8E454E6}" destId="{A63D671F-EFAD-4D9C-8265-F3975C02655F}" srcOrd="1" destOrd="0" presId="urn:microsoft.com/office/officeart/2005/8/layout/hierarchy2"/>
    <dgm:cxn modelId="{73ECE55C-A990-40EE-AB4D-1E0F056A439C}" type="presOf" srcId="{65BFA85E-04C9-4331-BE9D-B75ACB920376}" destId="{42748ADF-EB86-4F11-818F-74D2733BE64F}" srcOrd="0" destOrd="0" presId="urn:microsoft.com/office/officeart/2005/8/layout/hierarchy2"/>
    <dgm:cxn modelId="{78456860-444F-4104-BA1E-EC967C4D575E}" type="presOf" srcId="{9DB812E3-90D0-47D5-96F7-C74BE0F119C3}" destId="{BC345E7D-E47C-4C07-AAED-0D4FA0F050B7}" srcOrd="1" destOrd="0" presId="urn:microsoft.com/office/officeart/2005/8/layout/hierarchy2"/>
    <dgm:cxn modelId="{20FAEA62-CDFE-4230-A3C1-050B30C4F966}" type="presOf" srcId="{16735E64-6EE0-46D3-B7EE-6CFFBDE7B501}" destId="{0D1252AD-D82D-4334-8427-287EB6EF548B}" srcOrd="0" destOrd="0" presId="urn:microsoft.com/office/officeart/2005/8/layout/hierarchy2"/>
    <dgm:cxn modelId="{612FAB4F-3B61-44D0-BF9B-ED0F69FCAC75}" type="presOf" srcId="{727E1407-3163-4CBA-BF01-6771CEBA3BA0}" destId="{BD74A7DE-20CC-428C-8A18-2C9B50B132DB}" srcOrd="0" destOrd="0" presId="urn:microsoft.com/office/officeart/2005/8/layout/hierarchy2"/>
    <dgm:cxn modelId="{529A7D78-F63A-4AA6-AB60-50DCE29F76F4}" srcId="{F2E319A5-2C32-48E9-BECE-7BBB3B1E8B05}" destId="{609ECC25-122E-4B77-8408-60CDA1AF9E37}" srcOrd="0" destOrd="0" parTransId="{388D0DCD-4F57-4E3D-9293-91FD861AA4A0}" sibTransId="{10646CDA-9ACA-4707-9ED9-C722BC4C00C3}"/>
    <dgm:cxn modelId="{49662A8F-C733-4DFB-AD7A-C97CF4E8320D}" srcId="{D277B0A8-E878-4D05-9903-05DE4E0E28C7}" destId="{080C676A-C9D8-4BE5-8C1E-B1EC43D1F748}" srcOrd="2" destOrd="0" parTransId="{55DCF1E4-341E-434B-8910-CA1EC8E454E6}" sibTransId="{8BA2F579-CCB1-4421-8482-EF78E6C1BFAC}"/>
    <dgm:cxn modelId="{CAB99E8F-EE97-43C5-9313-21210ACE417D}" type="presOf" srcId="{0B4C60E4-070A-4264-8F43-41122C76EE8B}" destId="{5CB24BD5-9E0B-41A0-92F4-E842AB3E52DF}" srcOrd="0" destOrd="0" presId="urn:microsoft.com/office/officeart/2005/8/layout/hierarchy2"/>
    <dgm:cxn modelId="{38943493-A4EB-4299-B719-A21AE6403025}" type="presOf" srcId="{5566A6C3-0DFB-4BA1-AE2A-B2381A431A11}" destId="{3F6B55E1-1AA6-4437-842A-6E0310827BE8}" srcOrd="0" destOrd="0" presId="urn:microsoft.com/office/officeart/2005/8/layout/hierarchy2"/>
    <dgm:cxn modelId="{3F93C496-A21C-45EE-9BE8-4D24ED3DD3FE}" type="presOf" srcId="{609ECC25-122E-4B77-8408-60CDA1AF9E37}" destId="{71167ACF-7010-4969-BA2B-EE4216B57FC2}" srcOrd="0" destOrd="0" presId="urn:microsoft.com/office/officeart/2005/8/layout/hierarchy2"/>
    <dgm:cxn modelId="{DD13719E-5828-4A67-BD11-161E6352074F}" type="presOf" srcId="{8C8A4BFA-4A12-4907-A639-32DED93D5DDB}" destId="{66E2ABC5-9336-4B5F-AC2B-B22D4CB5DF29}" srcOrd="0" destOrd="0" presId="urn:microsoft.com/office/officeart/2005/8/layout/hierarchy2"/>
    <dgm:cxn modelId="{81BE4BA5-145C-4D4A-8C80-D15B66D23DFB}" srcId="{609ECC25-122E-4B77-8408-60CDA1AF9E37}" destId="{D277B0A8-E878-4D05-9903-05DE4E0E28C7}" srcOrd="0" destOrd="0" parTransId="{65BFA85E-04C9-4331-BE9D-B75ACB920376}" sibTransId="{0B10B168-3FF2-4254-9FD7-4165FD88D5D5}"/>
    <dgm:cxn modelId="{4196E8B1-D4E5-412C-B24C-4C5DF2228A88}" srcId="{D277B0A8-E878-4D05-9903-05DE4E0E28C7}" destId="{5566A6C3-0DFB-4BA1-AE2A-B2381A431A11}" srcOrd="1" destOrd="0" parTransId="{8C8A4BFA-4A12-4907-A639-32DED93D5DDB}" sibTransId="{0434F592-13EB-4A1E-82CD-D64416361ECB}"/>
    <dgm:cxn modelId="{AF7136B5-4C07-4445-BB1E-BF764BD5C427}" type="presOf" srcId="{55DCF1E4-341E-434B-8910-CA1EC8E454E6}" destId="{0CA4BCC5-78DC-4037-8124-72B0BDE16EE0}" srcOrd="0" destOrd="0" presId="urn:microsoft.com/office/officeart/2005/8/layout/hierarchy2"/>
    <dgm:cxn modelId="{0CC680C0-1A5A-4177-B9FB-E6AA48C5C864}" type="presOf" srcId="{C0BD526B-FF35-4559-9270-73E6E703EBF3}" destId="{69B8AB29-9A2D-4E9B-BF74-260AF2906E4D}" srcOrd="0" destOrd="0" presId="urn:microsoft.com/office/officeart/2005/8/layout/hierarchy2"/>
    <dgm:cxn modelId="{D6BC11CF-4EE4-44DA-8517-15E42D4CB8A8}" type="presOf" srcId="{080C676A-C9D8-4BE5-8C1E-B1EC43D1F748}" destId="{465EE02E-2BE5-4FF4-B0E9-136E7466DF9F}" srcOrd="0" destOrd="0" presId="urn:microsoft.com/office/officeart/2005/8/layout/hierarchy2"/>
    <dgm:cxn modelId="{9744C0DF-50B1-467B-A4C3-DE04FF9E58F7}" type="presOf" srcId="{F2E319A5-2C32-48E9-BECE-7BBB3B1E8B05}" destId="{BC449A75-13B9-4985-ABE7-BEAE0DC453AE}" srcOrd="0" destOrd="0" presId="urn:microsoft.com/office/officeart/2005/8/layout/hierarchy2"/>
    <dgm:cxn modelId="{2E9F75E1-96EB-4772-B4D0-581FEAAFE695}" type="presOf" srcId="{C0BD526B-FF35-4559-9270-73E6E703EBF3}" destId="{118861F0-3190-44FC-95EE-C97240B8E60E}" srcOrd="1" destOrd="0" presId="urn:microsoft.com/office/officeart/2005/8/layout/hierarchy2"/>
    <dgm:cxn modelId="{6F2A59EB-B7E4-403C-95D3-4401B8720DDD}" srcId="{D277B0A8-E878-4D05-9903-05DE4E0E28C7}" destId="{0B4C60E4-070A-4264-8F43-41122C76EE8B}" srcOrd="0" destOrd="0" parTransId="{727E1407-3163-4CBA-BF01-6771CEBA3BA0}" sibTransId="{EE004B18-4CF7-4B53-8E1C-3BEE7090ADC6}"/>
    <dgm:cxn modelId="{18391AFE-D4DD-48DA-B06E-1FACFCF59C74}" srcId="{609ECC25-122E-4B77-8408-60CDA1AF9E37}" destId="{C452B621-0F83-4BBF-A6F6-56F49FC8728A}" srcOrd="1" destOrd="0" parTransId="{9DB812E3-90D0-47D5-96F7-C74BE0F119C3}" sibTransId="{F044CBEC-7E88-48C2-A42B-ADE29BC25003}"/>
    <dgm:cxn modelId="{E5252789-10E8-497F-8CFE-2C05D676145A}" type="presParOf" srcId="{BC449A75-13B9-4985-ABE7-BEAE0DC453AE}" destId="{A810EC0F-0139-461B-B553-1CFFCC72E75D}" srcOrd="0" destOrd="0" presId="urn:microsoft.com/office/officeart/2005/8/layout/hierarchy2"/>
    <dgm:cxn modelId="{87B94B6A-E5E0-4F45-8AA2-8D822F489F01}" type="presParOf" srcId="{A810EC0F-0139-461B-B553-1CFFCC72E75D}" destId="{71167ACF-7010-4969-BA2B-EE4216B57FC2}" srcOrd="0" destOrd="0" presId="urn:microsoft.com/office/officeart/2005/8/layout/hierarchy2"/>
    <dgm:cxn modelId="{3517DAAD-94CE-45C3-945A-E329F845D374}" type="presParOf" srcId="{A810EC0F-0139-461B-B553-1CFFCC72E75D}" destId="{F1BB2077-0490-40CF-BF68-98A1AE982804}" srcOrd="1" destOrd="0" presId="urn:microsoft.com/office/officeart/2005/8/layout/hierarchy2"/>
    <dgm:cxn modelId="{ED96AC35-350D-466D-99A1-46B7F77C9861}" type="presParOf" srcId="{F1BB2077-0490-40CF-BF68-98A1AE982804}" destId="{42748ADF-EB86-4F11-818F-74D2733BE64F}" srcOrd="0" destOrd="0" presId="urn:microsoft.com/office/officeart/2005/8/layout/hierarchy2"/>
    <dgm:cxn modelId="{9DAC9EDF-AF77-4B5A-A09F-CBDDA5F219AC}" type="presParOf" srcId="{42748ADF-EB86-4F11-818F-74D2733BE64F}" destId="{06DCFF41-1D82-42A7-A262-4375CFFC1322}" srcOrd="0" destOrd="0" presId="urn:microsoft.com/office/officeart/2005/8/layout/hierarchy2"/>
    <dgm:cxn modelId="{DB981447-3CD6-4E24-B4D9-2D8993651100}" type="presParOf" srcId="{F1BB2077-0490-40CF-BF68-98A1AE982804}" destId="{946E018B-C7EB-4DB8-8472-F65B8143E8F8}" srcOrd="1" destOrd="0" presId="urn:microsoft.com/office/officeart/2005/8/layout/hierarchy2"/>
    <dgm:cxn modelId="{C6E67A3E-2203-4BAD-82BC-A5AC3FDA3B38}" type="presParOf" srcId="{946E018B-C7EB-4DB8-8472-F65B8143E8F8}" destId="{E9B59D9E-DAE8-4DE5-B10F-115CE416CFE4}" srcOrd="0" destOrd="0" presId="urn:microsoft.com/office/officeart/2005/8/layout/hierarchy2"/>
    <dgm:cxn modelId="{A294C20B-AAF9-4EA8-9F03-97CFC8355DA9}" type="presParOf" srcId="{946E018B-C7EB-4DB8-8472-F65B8143E8F8}" destId="{06F78493-C76D-444A-AFF6-E31E2501777F}" srcOrd="1" destOrd="0" presId="urn:microsoft.com/office/officeart/2005/8/layout/hierarchy2"/>
    <dgm:cxn modelId="{8DBA3FBB-3EDB-451A-B6F9-2E63A7AF915D}" type="presParOf" srcId="{06F78493-C76D-444A-AFF6-E31E2501777F}" destId="{BD74A7DE-20CC-428C-8A18-2C9B50B132DB}" srcOrd="0" destOrd="0" presId="urn:microsoft.com/office/officeart/2005/8/layout/hierarchy2"/>
    <dgm:cxn modelId="{896837BD-0D10-438F-82BE-2943F6D5ED70}" type="presParOf" srcId="{BD74A7DE-20CC-428C-8A18-2C9B50B132DB}" destId="{346ABF2A-8437-4738-98B1-ABC8BA24AF65}" srcOrd="0" destOrd="0" presId="urn:microsoft.com/office/officeart/2005/8/layout/hierarchy2"/>
    <dgm:cxn modelId="{C681D054-0DBF-49C0-BA75-6124D105352D}" type="presParOf" srcId="{06F78493-C76D-444A-AFF6-E31E2501777F}" destId="{A9A53DBE-D758-416C-89EF-7559BEBC46C9}" srcOrd="1" destOrd="0" presId="urn:microsoft.com/office/officeart/2005/8/layout/hierarchy2"/>
    <dgm:cxn modelId="{901979FE-0EB4-43B2-AF12-6712DB4B1324}" type="presParOf" srcId="{A9A53DBE-D758-416C-89EF-7559BEBC46C9}" destId="{5CB24BD5-9E0B-41A0-92F4-E842AB3E52DF}" srcOrd="0" destOrd="0" presId="urn:microsoft.com/office/officeart/2005/8/layout/hierarchy2"/>
    <dgm:cxn modelId="{67DA167D-690F-45C7-980C-7FCEC2DA4261}" type="presParOf" srcId="{A9A53DBE-D758-416C-89EF-7559BEBC46C9}" destId="{F8E191FC-6329-4EA7-9A43-D6A855FD2BC0}" srcOrd="1" destOrd="0" presId="urn:microsoft.com/office/officeart/2005/8/layout/hierarchy2"/>
    <dgm:cxn modelId="{9C4DFEA4-C5C5-442E-8F70-EF26968747E7}" type="presParOf" srcId="{06F78493-C76D-444A-AFF6-E31E2501777F}" destId="{66E2ABC5-9336-4B5F-AC2B-B22D4CB5DF29}" srcOrd="2" destOrd="0" presId="urn:microsoft.com/office/officeart/2005/8/layout/hierarchy2"/>
    <dgm:cxn modelId="{BDE85DEC-6FAD-44E1-8081-10FED695C2E0}" type="presParOf" srcId="{66E2ABC5-9336-4B5F-AC2B-B22D4CB5DF29}" destId="{D3E9F045-C015-490D-AD13-A667980646DF}" srcOrd="0" destOrd="0" presId="urn:microsoft.com/office/officeart/2005/8/layout/hierarchy2"/>
    <dgm:cxn modelId="{69766C76-D30A-496B-9ADD-4E26136E05FA}" type="presParOf" srcId="{06F78493-C76D-444A-AFF6-E31E2501777F}" destId="{5E6B3179-CDC3-4523-A7BD-614338664A6D}" srcOrd="3" destOrd="0" presId="urn:microsoft.com/office/officeart/2005/8/layout/hierarchy2"/>
    <dgm:cxn modelId="{902B68AF-D1FE-4443-B17D-3ECFC3AEFB8C}" type="presParOf" srcId="{5E6B3179-CDC3-4523-A7BD-614338664A6D}" destId="{3F6B55E1-1AA6-4437-842A-6E0310827BE8}" srcOrd="0" destOrd="0" presId="urn:microsoft.com/office/officeart/2005/8/layout/hierarchy2"/>
    <dgm:cxn modelId="{25A51242-67CB-40E5-B401-BE0DB54FBBED}" type="presParOf" srcId="{5E6B3179-CDC3-4523-A7BD-614338664A6D}" destId="{730A9A00-A959-41B7-A5CC-00A48BBEF13F}" srcOrd="1" destOrd="0" presId="urn:microsoft.com/office/officeart/2005/8/layout/hierarchy2"/>
    <dgm:cxn modelId="{A5B7FF9A-D80E-4560-8A64-79AD5B1F542F}" type="presParOf" srcId="{06F78493-C76D-444A-AFF6-E31E2501777F}" destId="{0CA4BCC5-78DC-4037-8124-72B0BDE16EE0}" srcOrd="4" destOrd="0" presId="urn:microsoft.com/office/officeart/2005/8/layout/hierarchy2"/>
    <dgm:cxn modelId="{D25984B0-BF66-463C-93EE-058CFE946271}" type="presParOf" srcId="{0CA4BCC5-78DC-4037-8124-72B0BDE16EE0}" destId="{A63D671F-EFAD-4D9C-8265-F3975C02655F}" srcOrd="0" destOrd="0" presId="urn:microsoft.com/office/officeart/2005/8/layout/hierarchy2"/>
    <dgm:cxn modelId="{85FFABE3-ECEF-4E6E-8FAC-9B6430DBDA30}" type="presParOf" srcId="{06F78493-C76D-444A-AFF6-E31E2501777F}" destId="{9CEF64AE-FBCE-4017-9CA5-656E1BEB560D}" srcOrd="5" destOrd="0" presId="urn:microsoft.com/office/officeart/2005/8/layout/hierarchy2"/>
    <dgm:cxn modelId="{FF1C120B-B44D-4D56-A4B9-0DE63FDD0183}" type="presParOf" srcId="{9CEF64AE-FBCE-4017-9CA5-656E1BEB560D}" destId="{465EE02E-2BE5-4FF4-B0E9-136E7466DF9F}" srcOrd="0" destOrd="0" presId="urn:microsoft.com/office/officeart/2005/8/layout/hierarchy2"/>
    <dgm:cxn modelId="{2A508E48-7E88-4B4B-AA49-A909FD894A7C}" type="presParOf" srcId="{9CEF64AE-FBCE-4017-9CA5-656E1BEB560D}" destId="{9D2E4FCD-0AB3-46A7-AB4F-CF957D6E088D}" srcOrd="1" destOrd="0" presId="urn:microsoft.com/office/officeart/2005/8/layout/hierarchy2"/>
    <dgm:cxn modelId="{55D3D345-84E9-409A-A278-942DE2EED4B1}" type="presParOf" srcId="{06F78493-C76D-444A-AFF6-E31E2501777F}" destId="{69B8AB29-9A2D-4E9B-BF74-260AF2906E4D}" srcOrd="6" destOrd="0" presId="urn:microsoft.com/office/officeart/2005/8/layout/hierarchy2"/>
    <dgm:cxn modelId="{E79B5712-EEF2-4227-AE6D-BE9281333819}" type="presParOf" srcId="{69B8AB29-9A2D-4E9B-BF74-260AF2906E4D}" destId="{118861F0-3190-44FC-95EE-C97240B8E60E}" srcOrd="0" destOrd="0" presId="urn:microsoft.com/office/officeart/2005/8/layout/hierarchy2"/>
    <dgm:cxn modelId="{5D67A5B4-3285-461E-A961-5FC8EBCEAF05}" type="presParOf" srcId="{06F78493-C76D-444A-AFF6-E31E2501777F}" destId="{0B7C6A0F-A070-4884-9F80-91A4229E9B25}" srcOrd="7" destOrd="0" presId="urn:microsoft.com/office/officeart/2005/8/layout/hierarchy2"/>
    <dgm:cxn modelId="{54D663C2-00FE-48DA-9C61-A109A5F79D33}" type="presParOf" srcId="{0B7C6A0F-A070-4884-9F80-91A4229E9B25}" destId="{0D1252AD-D82D-4334-8427-287EB6EF548B}" srcOrd="0" destOrd="0" presId="urn:microsoft.com/office/officeart/2005/8/layout/hierarchy2"/>
    <dgm:cxn modelId="{3033A2DD-2CEF-42E8-9896-470564BB98E4}" type="presParOf" srcId="{0B7C6A0F-A070-4884-9F80-91A4229E9B25}" destId="{792858F4-8C82-4234-8670-7E03A582ED82}" srcOrd="1" destOrd="0" presId="urn:microsoft.com/office/officeart/2005/8/layout/hierarchy2"/>
    <dgm:cxn modelId="{F1845F32-F778-4417-BADD-A1ADCDC98339}" type="presParOf" srcId="{F1BB2077-0490-40CF-BF68-98A1AE982804}" destId="{695FF917-332B-431C-B90C-E8A1FC66EF80}" srcOrd="2" destOrd="0" presId="urn:microsoft.com/office/officeart/2005/8/layout/hierarchy2"/>
    <dgm:cxn modelId="{3F096AA3-7AC9-44E2-A1E9-42C8E08B32B7}" type="presParOf" srcId="{695FF917-332B-431C-B90C-E8A1FC66EF80}" destId="{BC345E7D-E47C-4C07-AAED-0D4FA0F050B7}" srcOrd="0" destOrd="0" presId="urn:microsoft.com/office/officeart/2005/8/layout/hierarchy2"/>
    <dgm:cxn modelId="{3CCF2112-42FD-4EA9-9909-F0C30F1D02A6}" type="presParOf" srcId="{F1BB2077-0490-40CF-BF68-98A1AE982804}" destId="{BFF5BB8B-1124-493A-BE03-98585D01DE35}" srcOrd="3" destOrd="0" presId="urn:microsoft.com/office/officeart/2005/8/layout/hierarchy2"/>
    <dgm:cxn modelId="{1F1FDD90-FFC0-48B6-850F-0807A5DCE5B4}" type="presParOf" srcId="{BFF5BB8B-1124-493A-BE03-98585D01DE35}" destId="{3E45E241-9BCB-4926-884E-7FC74F7E134B}" srcOrd="0" destOrd="0" presId="urn:microsoft.com/office/officeart/2005/8/layout/hierarchy2"/>
    <dgm:cxn modelId="{186798F7-A12B-4EA0-8E28-DACD4DA3351D}" type="presParOf" srcId="{BFF5BB8B-1124-493A-BE03-98585D01DE35}" destId="{EE738A86-6C64-4660-B54E-54C35BBF3A2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E319A5-2C32-48E9-BECE-7BBB3B1E8B05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609ECC25-122E-4B77-8408-60CDA1AF9E37}">
      <dgm:prSet phldrT="[文本]" custT="1"/>
      <dgm:spPr>
        <a:noFill/>
      </dgm:spPr>
      <dgm:t>
        <a:bodyPr/>
        <a:lstStyle/>
        <a:p>
          <a:r>
            <a:rPr lang="en-US" altLang="zh-CN" sz="2800" dirty="0">
              <a:solidFill>
                <a:schemeClr val="tx1"/>
              </a:solidFill>
            </a:rPr>
            <a:t>KEK</a:t>
          </a:r>
        </a:p>
      </dgm:t>
    </dgm:pt>
    <dgm:pt modelId="{388D0DCD-4F57-4E3D-9293-91FD861AA4A0}" type="parTrans" cxnId="{529A7D78-F63A-4AA6-AB60-50DCE29F76F4}">
      <dgm:prSet/>
      <dgm:spPr/>
      <dgm:t>
        <a:bodyPr/>
        <a:lstStyle/>
        <a:p>
          <a:endParaRPr lang="zh-CN" altLang="en-US"/>
        </a:p>
      </dgm:t>
    </dgm:pt>
    <dgm:pt modelId="{10646CDA-9ACA-4707-9ED9-C722BC4C00C3}" type="sibTrans" cxnId="{529A7D78-F63A-4AA6-AB60-50DCE29F76F4}">
      <dgm:prSet/>
      <dgm:spPr/>
      <dgm:t>
        <a:bodyPr/>
        <a:lstStyle/>
        <a:p>
          <a:endParaRPr lang="zh-CN" altLang="en-US"/>
        </a:p>
      </dgm:t>
    </dgm:pt>
    <dgm:pt modelId="{D277B0A8-E878-4D05-9903-05DE4E0E28C7}">
      <dgm:prSet phldrT="[文本]" custT="1"/>
      <dgm:spPr>
        <a:noFill/>
      </dgm:spPr>
      <dgm:t>
        <a:bodyPr/>
        <a:lstStyle/>
        <a:p>
          <a:r>
            <a:rPr lang="en-US" altLang="zh-CN" sz="2800" dirty="0">
              <a:solidFill>
                <a:schemeClr val="tx1"/>
              </a:solidFill>
            </a:rPr>
            <a:t>KEKB</a:t>
          </a:r>
          <a:endParaRPr lang="zh-CN" altLang="en-US" sz="2800" dirty="0">
            <a:solidFill>
              <a:schemeClr val="tx1"/>
            </a:solidFill>
          </a:endParaRPr>
        </a:p>
      </dgm:t>
    </dgm:pt>
    <dgm:pt modelId="{65BFA85E-04C9-4331-BE9D-B75ACB920376}" type="parTrans" cxnId="{81BE4BA5-145C-4D4A-8C80-D15B66D23DFB}">
      <dgm:prSet/>
      <dgm:spPr/>
      <dgm:t>
        <a:bodyPr/>
        <a:lstStyle/>
        <a:p>
          <a:endParaRPr lang="zh-CN" altLang="en-US"/>
        </a:p>
      </dgm:t>
    </dgm:pt>
    <dgm:pt modelId="{0B10B168-3FF2-4254-9FD7-4165FD88D5D5}" type="sibTrans" cxnId="{81BE4BA5-145C-4D4A-8C80-D15B66D23DFB}">
      <dgm:prSet/>
      <dgm:spPr/>
      <dgm:t>
        <a:bodyPr/>
        <a:lstStyle/>
        <a:p>
          <a:endParaRPr lang="zh-CN" altLang="en-US"/>
        </a:p>
      </dgm:t>
    </dgm:pt>
    <dgm:pt modelId="{0B4C60E4-070A-4264-8F43-41122C76EE8B}">
      <dgm:prSet phldrT="[文本]" custT="1"/>
      <dgm:spPr>
        <a:noFill/>
      </dgm:spPr>
      <dgm:t>
        <a:bodyPr/>
        <a:lstStyle/>
        <a:p>
          <a:r>
            <a:rPr lang="en-US" altLang="zh-CN" sz="2800" dirty="0">
              <a:solidFill>
                <a:schemeClr val="tx1"/>
              </a:solidFill>
            </a:rPr>
            <a:t>Belle</a:t>
          </a:r>
          <a:endParaRPr lang="zh-CN" altLang="en-US" sz="2800" dirty="0">
            <a:solidFill>
              <a:schemeClr val="tx1"/>
            </a:solidFill>
          </a:endParaRPr>
        </a:p>
      </dgm:t>
    </dgm:pt>
    <dgm:pt modelId="{727E1407-3163-4CBA-BF01-6771CEBA3BA0}" type="parTrans" cxnId="{6F2A59EB-B7E4-403C-95D3-4401B8720DDD}">
      <dgm:prSet/>
      <dgm:spPr/>
      <dgm:t>
        <a:bodyPr/>
        <a:lstStyle/>
        <a:p>
          <a:endParaRPr lang="zh-CN" altLang="en-US"/>
        </a:p>
      </dgm:t>
    </dgm:pt>
    <dgm:pt modelId="{EE004B18-4CF7-4B53-8E1C-3BEE7090ADC6}" type="sibTrans" cxnId="{6F2A59EB-B7E4-403C-95D3-4401B8720DDD}">
      <dgm:prSet/>
      <dgm:spPr/>
      <dgm:t>
        <a:bodyPr/>
        <a:lstStyle/>
        <a:p>
          <a:endParaRPr lang="zh-CN" altLang="en-US"/>
        </a:p>
      </dgm:t>
    </dgm:pt>
    <dgm:pt modelId="{51341818-9F32-43A6-BE05-34F0FB8671F8}">
      <dgm:prSet custT="1"/>
      <dgm:spPr>
        <a:noFill/>
        <a:ln>
          <a:noFill/>
        </a:ln>
      </dgm:spPr>
      <dgm:t>
        <a:bodyPr/>
        <a:lstStyle/>
        <a:p>
          <a:r>
            <a:rPr lang="en-US" altLang="zh-CN" sz="2800" dirty="0" err="1">
              <a:solidFill>
                <a:schemeClr val="tx1"/>
              </a:solidFill>
            </a:rPr>
            <a:t>SuperKEKB</a:t>
          </a:r>
          <a:endParaRPr lang="zh-CN" altLang="en-US" sz="2800" dirty="0">
            <a:solidFill>
              <a:schemeClr val="tx1"/>
            </a:solidFill>
          </a:endParaRPr>
        </a:p>
      </dgm:t>
    </dgm:pt>
    <dgm:pt modelId="{84FD6C56-E6C0-446D-ABF5-8F50C1B952E2}" type="parTrans" cxnId="{53ED2D27-F5B2-49DE-A71A-59AA850829DF}">
      <dgm:prSet/>
      <dgm:spPr/>
      <dgm:t>
        <a:bodyPr/>
        <a:lstStyle/>
        <a:p>
          <a:endParaRPr lang="zh-CN" altLang="en-US"/>
        </a:p>
      </dgm:t>
    </dgm:pt>
    <dgm:pt modelId="{CF556C2B-1B00-433B-8B9D-C9B6EEA8BC4E}" type="sibTrans" cxnId="{53ED2D27-F5B2-49DE-A71A-59AA850829DF}">
      <dgm:prSet/>
      <dgm:spPr/>
      <dgm:t>
        <a:bodyPr/>
        <a:lstStyle/>
        <a:p>
          <a:endParaRPr lang="zh-CN" altLang="en-US"/>
        </a:p>
      </dgm:t>
    </dgm:pt>
    <dgm:pt modelId="{C4BF4757-0EDB-4305-A860-390F095478CE}">
      <dgm:prSet custT="1"/>
      <dgm:spPr>
        <a:noFill/>
      </dgm:spPr>
      <dgm:t>
        <a:bodyPr/>
        <a:lstStyle/>
        <a:p>
          <a:r>
            <a:rPr lang="en-US" altLang="zh-CN" sz="2800" dirty="0" err="1">
              <a:solidFill>
                <a:schemeClr val="tx1"/>
              </a:solidFill>
            </a:rPr>
            <a:t>BelleII</a:t>
          </a:r>
          <a:endParaRPr lang="zh-CN" altLang="en-US" sz="2800" dirty="0">
            <a:solidFill>
              <a:schemeClr val="tx1"/>
            </a:solidFill>
          </a:endParaRPr>
        </a:p>
      </dgm:t>
    </dgm:pt>
    <dgm:pt modelId="{E85451B0-BF1F-4486-93D7-4B81A932AA65}" type="parTrans" cxnId="{C91E977C-5D1C-4BCB-A3BD-28B4BE6BCBAE}">
      <dgm:prSet/>
      <dgm:spPr/>
      <dgm:t>
        <a:bodyPr/>
        <a:lstStyle/>
        <a:p>
          <a:endParaRPr lang="zh-CN" altLang="en-US"/>
        </a:p>
      </dgm:t>
    </dgm:pt>
    <dgm:pt modelId="{97017DB2-F193-4455-B1C9-049DEA2EC6F3}" type="sibTrans" cxnId="{C91E977C-5D1C-4BCB-A3BD-28B4BE6BCBAE}">
      <dgm:prSet/>
      <dgm:spPr/>
      <dgm:t>
        <a:bodyPr/>
        <a:lstStyle/>
        <a:p>
          <a:endParaRPr lang="zh-CN" altLang="en-US"/>
        </a:p>
      </dgm:t>
    </dgm:pt>
    <dgm:pt modelId="{BC449A75-13B9-4985-ABE7-BEAE0DC453AE}" type="pres">
      <dgm:prSet presAssocID="{F2E319A5-2C32-48E9-BECE-7BBB3B1E8B0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810EC0F-0139-461B-B553-1CFFCC72E75D}" type="pres">
      <dgm:prSet presAssocID="{609ECC25-122E-4B77-8408-60CDA1AF9E37}" presName="root1" presStyleCnt="0"/>
      <dgm:spPr/>
    </dgm:pt>
    <dgm:pt modelId="{71167ACF-7010-4969-BA2B-EE4216B57FC2}" type="pres">
      <dgm:prSet presAssocID="{609ECC25-122E-4B77-8408-60CDA1AF9E37}" presName="LevelOneTextNode" presStyleLbl="node0" presStyleIdx="0" presStyleCnt="1">
        <dgm:presLayoutVars>
          <dgm:chPref val="3"/>
        </dgm:presLayoutVars>
      </dgm:prSet>
      <dgm:spPr/>
    </dgm:pt>
    <dgm:pt modelId="{F1BB2077-0490-40CF-BF68-98A1AE982804}" type="pres">
      <dgm:prSet presAssocID="{609ECC25-122E-4B77-8408-60CDA1AF9E37}" presName="level2hierChild" presStyleCnt="0"/>
      <dgm:spPr/>
    </dgm:pt>
    <dgm:pt modelId="{42748ADF-EB86-4F11-818F-74D2733BE64F}" type="pres">
      <dgm:prSet presAssocID="{65BFA85E-04C9-4331-BE9D-B75ACB920376}" presName="conn2-1" presStyleLbl="parChTrans1D2" presStyleIdx="0" presStyleCnt="2"/>
      <dgm:spPr/>
    </dgm:pt>
    <dgm:pt modelId="{06DCFF41-1D82-42A7-A262-4375CFFC1322}" type="pres">
      <dgm:prSet presAssocID="{65BFA85E-04C9-4331-BE9D-B75ACB920376}" presName="connTx" presStyleLbl="parChTrans1D2" presStyleIdx="0" presStyleCnt="2"/>
      <dgm:spPr/>
    </dgm:pt>
    <dgm:pt modelId="{946E018B-C7EB-4DB8-8472-F65B8143E8F8}" type="pres">
      <dgm:prSet presAssocID="{D277B0A8-E878-4D05-9903-05DE4E0E28C7}" presName="root2" presStyleCnt="0"/>
      <dgm:spPr/>
    </dgm:pt>
    <dgm:pt modelId="{E9B59D9E-DAE8-4DE5-B10F-115CE416CFE4}" type="pres">
      <dgm:prSet presAssocID="{D277B0A8-E878-4D05-9903-05DE4E0E28C7}" presName="LevelTwoTextNode" presStyleLbl="node2" presStyleIdx="0" presStyleCnt="2">
        <dgm:presLayoutVars>
          <dgm:chPref val="3"/>
        </dgm:presLayoutVars>
      </dgm:prSet>
      <dgm:spPr/>
    </dgm:pt>
    <dgm:pt modelId="{06F78493-C76D-444A-AFF6-E31E2501777F}" type="pres">
      <dgm:prSet presAssocID="{D277B0A8-E878-4D05-9903-05DE4E0E28C7}" presName="level3hierChild" presStyleCnt="0"/>
      <dgm:spPr/>
    </dgm:pt>
    <dgm:pt modelId="{BD74A7DE-20CC-428C-8A18-2C9B50B132DB}" type="pres">
      <dgm:prSet presAssocID="{727E1407-3163-4CBA-BF01-6771CEBA3BA0}" presName="conn2-1" presStyleLbl="parChTrans1D3" presStyleIdx="0" presStyleCnt="2"/>
      <dgm:spPr/>
    </dgm:pt>
    <dgm:pt modelId="{346ABF2A-8437-4738-98B1-ABC8BA24AF65}" type="pres">
      <dgm:prSet presAssocID="{727E1407-3163-4CBA-BF01-6771CEBA3BA0}" presName="connTx" presStyleLbl="parChTrans1D3" presStyleIdx="0" presStyleCnt="2"/>
      <dgm:spPr/>
    </dgm:pt>
    <dgm:pt modelId="{A9A53DBE-D758-416C-89EF-7559BEBC46C9}" type="pres">
      <dgm:prSet presAssocID="{0B4C60E4-070A-4264-8F43-41122C76EE8B}" presName="root2" presStyleCnt="0"/>
      <dgm:spPr/>
    </dgm:pt>
    <dgm:pt modelId="{5CB24BD5-9E0B-41A0-92F4-E842AB3E52DF}" type="pres">
      <dgm:prSet presAssocID="{0B4C60E4-070A-4264-8F43-41122C76EE8B}" presName="LevelTwoTextNode" presStyleLbl="node3" presStyleIdx="0" presStyleCnt="2" custScaleX="100000">
        <dgm:presLayoutVars>
          <dgm:chPref val="3"/>
        </dgm:presLayoutVars>
      </dgm:prSet>
      <dgm:spPr/>
    </dgm:pt>
    <dgm:pt modelId="{F8E191FC-6329-4EA7-9A43-D6A855FD2BC0}" type="pres">
      <dgm:prSet presAssocID="{0B4C60E4-070A-4264-8F43-41122C76EE8B}" presName="level3hierChild" presStyleCnt="0"/>
      <dgm:spPr/>
    </dgm:pt>
    <dgm:pt modelId="{A7F74B3E-468F-46F1-A154-DA7562D6B484}" type="pres">
      <dgm:prSet presAssocID="{84FD6C56-E6C0-446D-ABF5-8F50C1B952E2}" presName="conn2-1" presStyleLbl="parChTrans1D2" presStyleIdx="1" presStyleCnt="2"/>
      <dgm:spPr/>
    </dgm:pt>
    <dgm:pt modelId="{25F25D85-FF98-4A18-8367-871205BF1E99}" type="pres">
      <dgm:prSet presAssocID="{84FD6C56-E6C0-446D-ABF5-8F50C1B952E2}" presName="connTx" presStyleLbl="parChTrans1D2" presStyleIdx="1" presStyleCnt="2"/>
      <dgm:spPr/>
    </dgm:pt>
    <dgm:pt modelId="{F14F8160-39E2-433F-8F44-F3E498E39B00}" type="pres">
      <dgm:prSet presAssocID="{51341818-9F32-43A6-BE05-34F0FB8671F8}" presName="root2" presStyleCnt="0"/>
      <dgm:spPr/>
    </dgm:pt>
    <dgm:pt modelId="{ACF394F4-0822-493D-9075-F6113ECFC156}" type="pres">
      <dgm:prSet presAssocID="{51341818-9F32-43A6-BE05-34F0FB8671F8}" presName="LevelTwoTextNode" presStyleLbl="node2" presStyleIdx="1" presStyleCnt="2" custScaleX="129145">
        <dgm:presLayoutVars>
          <dgm:chPref val="3"/>
        </dgm:presLayoutVars>
      </dgm:prSet>
      <dgm:spPr/>
    </dgm:pt>
    <dgm:pt modelId="{AF985A3B-BCDA-4713-A747-BDC5F36DF51E}" type="pres">
      <dgm:prSet presAssocID="{51341818-9F32-43A6-BE05-34F0FB8671F8}" presName="level3hierChild" presStyleCnt="0"/>
      <dgm:spPr/>
    </dgm:pt>
    <dgm:pt modelId="{57F4003E-6B95-4D8E-A2A7-D4B1B4EEE64E}" type="pres">
      <dgm:prSet presAssocID="{E85451B0-BF1F-4486-93D7-4B81A932AA65}" presName="conn2-1" presStyleLbl="parChTrans1D3" presStyleIdx="1" presStyleCnt="2"/>
      <dgm:spPr/>
    </dgm:pt>
    <dgm:pt modelId="{8B482B05-1785-4E28-AD96-0A46D9EBB696}" type="pres">
      <dgm:prSet presAssocID="{E85451B0-BF1F-4486-93D7-4B81A932AA65}" presName="connTx" presStyleLbl="parChTrans1D3" presStyleIdx="1" presStyleCnt="2"/>
      <dgm:spPr/>
    </dgm:pt>
    <dgm:pt modelId="{43007D30-D3DC-4E3C-B8E9-6959A8E85184}" type="pres">
      <dgm:prSet presAssocID="{C4BF4757-0EDB-4305-A860-390F095478CE}" presName="root2" presStyleCnt="0"/>
      <dgm:spPr/>
    </dgm:pt>
    <dgm:pt modelId="{3C2701DB-C2AD-4C88-8E23-6AA78ACEB10E}" type="pres">
      <dgm:prSet presAssocID="{C4BF4757-0EDB-4305-A860-390F095478CE}" presName="LevelTwoTextNode" presStyleLbl="node3" presStyleIdx="1" presStyleCnt="2">
        <dgm:presLayoutVars>
          <dgm:chPref val="3"/>
        </dgm:presLayoutVars>
      </dgm:prSet>
      <dgm:spPr/>
    </dgm:pt>
    <dgm:pt modelId="{29B440F1-B485-4923-BCB4-A71E76AF4D98}" type="pres">
      <dgm:prSet presAssocID="{C4BF4757-0EDB-4305-A860-390F095478CE}" presName="level3hierChild" presStyleCnt="0"/>
      <dgm:spPr/>
    </dgm:pt>
  </dgm:ptLst>
  <dgm:cxnLst>
    <dgm:cxn modelId="{518D790C-BA36-4EB6-BA20-1F87C1FAB32D}" type="presOf" srcId="{51341818-9F32-43A6-BE05-34F0FB8671F8}" destId="{ACF394F4-0822-493D-9075-F6113ECFC156}" srcOrd="0" destOrd="0" presId="urn:microsoft.com/office/officeart/2005/8/layout/hierarchy2"/>
    <dgm:cxn modelId="{82C88D18-587A-4461-8409-E8CFA61B5115}" type="presOf" srcId="{D277B0A8-E878-4D05-9903-05DE4E0E28C7}" destId="{E9B59D9E-DAE8-4DE5-B10F-115CE416CFE4}" srcOrd="0" destOrd="0" presId="urn:microsoft.com/office/officeart/2005/8/layout/hierarchy2"/>
    <dgm:cxn modelId="{53ED2D27-F5B2-49DE-A71A-59AA850829DF}" srcId="{609ECC25-122E-4B77-8408-60CDA1AF9E37}" destId="{51341818-9F32-43A6-BE05-34F0FB8671F8}" srcOrd="1" destOrd="0" parTransId="{84FD6C56-E6C0-446D-ABF5-8F50C1B952E2}" sibTransId="{CF556C2B-1B00-433B-8B9D-C9B6EEA8BC4E}"/>
    <dgm:cxn modelId="{8324FA32-5049-424E-99D1-98A4D83D8BAA}" type="presOf" srcId="{727E1407-3163-4CBA-BF01-6771CEBA3BA0}" destId="{346ABF2A-8437-4738-98B1-ABC8BA24AF65}" srcOrd="1" destOrd="0" presId="urn:microsoft.com/office/officeart/2005/8/layout/hierarchy2"/>
    <dgm:cxn modelId="{6BE49A34-2A44-4605-B416-5EBD6249F01D}" type="presOf" srcId="{65BFA85E-04C9-4331-BE9D-B75ACB920376}" destId="{06DCFF41-1D82-42A7-A262-4375CFFC1322}" srcOrd="1" destOrd="0" presId="urn:microsoft.com/office/officeart/2005/8/layout/hierarchy2"/>
    <dgm:cxn modelId="{32E3F435-6EDA-40EA-9872-F0023DB1A17D}" type="presOf" srcId="{84FD6C56-E6C0-446D-ABF5-8F50C1B952E2}" destId="{A7F74B3E-468F-46F1-A154-DA7562D6B484}" srcOrd="0" destOrd="0" presId="urn:microsoft.com/office/officeart/2005/8/layout/hierarchy2"/>
    <dgm:cxn modelId="{73ECE55C-A990-40EE-AB4D-1E0F056A439C}" type="presOf" srcId="{65BFA85E-04C9-4331-BE9D-B75ACB920376}" destId="{42748ADF-EB86-4F11-818F-74D2733BE64F}" srcOrd="0" destOrd="0" presId="urn:microsoft.com/office/officeart/2005/8/layout/hierarchy2"/>
    <dgm:cxn modelId="{0BC4D463-4BC2-47A4-AD25-904563E088AD}" type="presOf" srcId="{E85451B0-BF1F-4486-93D7-4B81A932AA65}" destId="{8B482B05-1785-4E28-AD96-0A46D9EBB696}" srcOrd="1" destOrd="0" presId="urn:microsoft.com/office/officeart/2005/8/layout/hierarchy2"/>
    <dgm:cxn modelId="{C2182844-1FE1-429A-B2DB-AD3A78EA5CAB}" type="presOf" srcId="{E85451B0-BF1F-4486-93D7-4B81A932AA65}" destId="{57F4003E-6B95-4D8E-A2A7-D4B1B4EEE64E}" srcOrd="0" destOrd="0" presId="urn:microsoft.com/office/officeart/2005/8/layout/hierarchy2"/>
    <dgm:cxn modelId="{612FAB4F-3B61-44D0-BF9B-ED0F69FCAC75}" type="presOf" srcId="{727E1407-3163-4CBA-BF01-6771CEBA3BA0}" destId="{BD74A7DE-20CC-428C-8A18-2C9B50B132DB}" srcOrd="0" destOrd="0" presId="urn:microsoft.com/office/officeart/2005/8/layout/hierarchy2"/>
    <dgm:cxn modelId="{529A7D78-F63A-4AA6-AB60-50DCE29F76F4}" srcId="{F2E319A5-2C32-48E9-BECE-7BBB3B1E8B05}" destId="{609ECC25-122E-4B77-8408-60CDA1AF9E37}" srcOrd="0" destOrd="0" parTransId="{388D0DCD-4F57-4E3D-9293-91FD861AA4A0}" sibTransId="{10646CDA-9ACA-4707-9ED9-C722BC4C00C3}"/>
    <dgm:cxn modelId="{C91E977C-5D1C-4BCB-A3BD-28B4BE6BCBAE}" srcId="{51341818-9F32-43A6-BE05-34F0FB8671F8}" destId="{C4BF4757-0EDB-4305-A860-390F095478CE}" srcOrd="0" destOrd="0" parTransId="{E85451B0-BF1F-4486-93D7-4B81A932AA65}" sibTransId="{97017DB2-F193-4455-B1C9-049DEA2EC6F3}"/>
    <dgm:cxn modelId="{CAB99E8F-EE97-43C5-9313-21210ACE417D}" type="presOf" srcId="{0B4C60E4-070A-4264-8F43-41122C76EE8B}" destId="{5CB24BD5-9E0B-41A0-92F4-E842AB3E52DF}" srcOrd="0" destOrd="0" presId="urn:microsoft.com/office/officeart/2005/8/layout/hierarchy2"/>
    <dgm:cxn modelId="{3F93C496-A21C-45EE-9BE8-4D24ED3DD3FE}" type="presOf" srcId="{609ECC25-122E-4B77-8408-60CDA1AF9E37}" destId="{71167ACF-7010-4969-BA2B-EE4216B57FC2}" srcOrd="0" destOrd="0" presId="urn:microsoft.com/office/officeart/2005/8/layout/hierarchy2"/>
    <dgm:cxn modelId="{81BE4BA5-145C-4D4A-8C80-D15B66D23DFB}" srcId="{609ECC25-122E-4B77-8408-60CDA1AF9E37}" destId="{D277B0A8-E878-4D05-9903-05DE4E0E28C7}" srcOrd="0" destOrd="0" parTransId="{65BFA85E-04C9-4331-BE9D-B75ACB920376}" sibTransId="{0B10B168-3FF2-4254-9FD7-4165FD88D5D5}"/>
    <dgm:cxn modelId="{49A154D1-8DD8-4D7D-82DE-D308FA4F8455}" type="presOf" srcId="{C4BF4757-0EDB-4305-A860-390F095478CE}" destId="{3C2701DB-C2AD-4C88-8E23-6AA78ACEB10E}" srcOrd="0" destOrd="0" presId="urn:microsoft.com/office/officeart/2005/8/layout/hierarchy2"/>
    <dgm:cxn modelId="{9744C0DF-50B1-467B-A4C3-DE04FF9E58F7}" type="presOf" srcId="{F2E319A5-2C32-48E9-BECE-7BBB3B1E8B05}" destId="{BC449A75-13B9-4985-ABE7-BEAE0DC453AE}" srcOrd="0" destOrd="0" presId="urn:microsoft.com/office/officeart/2005/8/layout/hierarchy2"/>
    <dgm:cxn modelId="{6F2A59EB-B7E4-403C-95D3-4401B8720DDD}" srcId="{D277B0A8-E878-4D05-9903-05DE4E0E28C7}" destId="{0B4C60E4-070A-4264-8F43-41122C76EE8B}" srcOrd="0" destOrd="0" parTransId="{727E1407-3163-4CBA-BF01-6771CEBA3BA0}" sibTransId="{EE004B18-4CF7-4B53-8E1C-3BEE7090ADC6}"/>
    <dgm:cxn modelId="{5F6150FF-CFB3-46CE-8A8A-F2CC14A4B966}" type="presOf" srcId="{84FD6C56-E6C0-446D-ABF5-8F50C1B952E2}" destId="{25F25D85-FF98-4A18-8367-871205BF1E99}" srcOrd="1" destOrd="0" presId="urn:microsoft.com/office/officeart/2005/8/layout/hierarchy2"/>
    <dgm:cxn modelId="{E5252789-10E8-497F-8CFE-2C05D676145A}" type="presParOf" srcId="{BC449A75-13B9-4985-ABE7-BEAE0DC453AE}" destId="{A810EC0F-0139-461B-B553-1CFFCC72E75D}" srcOrd="0" destOrd="0" presId="urn:microsoft.com/office/officeart/2005/8/layout/hierarchy2"/>
    <dgm:cxn modelId="{87B94B6A-E5E0-4F45-8AA2-8D822F489F01}" type="presParOf" srcId="{A810EC0F-0139-461B-B553-1CFFCC72E75D}" destId="{71167ACF-7010-4969-BA2B-EE4216B57FC2}" srcOrd="0" destOrd="0" presId="urn:microsoft.com/office/officeart/2005/8/layout/hierarchy2"/>
    <dgm:cxn modelId="{3517DAAD-94CE-45C3-945A-E329F845D374}" type="presParOf" srcId="{A810EC0F-0139-461B-B553-1CFFCC72E75D}" destId="{F1BB2077-0490-40CF-BF68-98A1AE982804}" srcOrd="1" destOrd="0" presId="urn:microsoft.com/office/officeart/2005/8/layout/hierarchy2"/>
    <dgm:cxn modelId="{ED96AC35-350D-466D-99A1-46B7F77C9861}" type="presParOf" srcId="{F1BB2077-0490-40CF-BF68-98A1AE982804}" destId="{42748ADF-EB86-4F11-818F-74D2733BE64F}" srcOrd="0" destOrd="0" presId="urn:microsoft.com/office/officeart/2005/8/layout/hierarchy2"/>
    <dgm:cxn modelId="{9DAC9EDF-AF77-4B5A-A09F-CBDDA5F219AC}" type="presParOf" srcId="{42748ADF-EB86-4F11-818F-74D2733BE64F}" destId="{06DCFF41-1D82-42A7-A262-4375CFFC1322}" srcOrd="0" destOrd="0" presId="urn:microsoft.com/office/officeart/2005/8/layout/hierarchy2"/>
    <dgm:cxn modelId="{DB981447-3CD6-4E24-B4D9-2D8993651100}" type="presParOf" srcId="{F1BB2077-0490-40CF-BF68-98A1AE982804}" destId="{946E018B-C7EB-4DB8-8472-F65B8143E8F8}" srcOrd="1" destOrd="0" presId="urn:microsoft.com/office/officeart/2005/8/layout/hierarchy2"/>
    <dgm:cxn modelId="{C6E67A3E-2203-4BAD-82BC-A5AC3FDA3B38}" type="presParOf" srcId="{946E018B-C7EB-4DB8-8472-F65B8143E8F8}" destId="{E9B59D9E-DAE8-4DE5-B10F-115CE416CFE4}" srcOrd="0" destOrd="0" presId="urn:microsoft.com/office/officeart/2005/8/layout/hierarchy2"/>
    <dgm:cxn modelId="{A294C20B-AAF9-4EA8-9F03-97CFC8355DA9}" type="presParOf" srcId="{946E018B-C7EB-4DB8-8472-F65B8143E8F8}" destId="{06F78493-C76D-444A-AFF6-E31E2501777F}" srcOrd="1" destOrd="0" presId="urn:microsoft.com/office/officeart/2005/8/layout/hierarchy2"/>
    <dgm:cxn modelId="{8DBA3FBB-3EDB-451A-B6F9-2E63A7AF915D}" type="presParOf" srcId="{06F78493-C76D-444A-AFF6-E31E2501777F}" destId="{BD74A7DE-20CC-428C-8A18-2C9B50B132DB}" srcOrd="0" destOrd="0" presId="urn:microsoft.com/office/officeart/2005/8/layout/hierarchy2"/>
    <dgm:cxn modelId="{896837BD-0D10-438F-82BE-2943F6D5ED70}" type="presParOf" srcId="{BD74A7DE-20CC-428C-8A18-2C9B50B132DB}" destId="{346ABF2A-8437-4738-98B1-ABC8BA24AF65}" srcOrd="0" destOrd="0" presId="urn:microsoft.com/office/officeart/2005/8/layout/hierarchy2"/>
    <dgm:cxn modelId="{C681D054-0DBF-49C0-BA75-6124D105352D}" type="presParOf" srcId="{06F78493-C76D-444A-AFF6-E31E2501777F}" destId="{A9A53DBE-D758-416C-89EF-7559BEBC46C9}" srcOrd="1" destOrd="0" presId="urn:microsoft.com/office/officeart/2005/8/layout/hierarchy2"/>
    <dgm:cxn modelId="{901979FE-0EB4-43B2-AF12-6712DB4B1324}" type="presParOf" srcId="{A9A53DBE-D758-416C-89EF-7559BEBC46C9}" destId="{5CB24BD5-9E0B-41A0-92F4-E842AB3E52DF}" srcOrd="0" destOrd="0" presId="urn:microsoft.com/office/officeart/2005/8/layout/hierarchy2"/>
    <dgm:cxn modelId="{67DA167D-690F-45C7-980C-7FCEC2DA4261}" type="presParOf" srcId="{A9A53DBE-D758-416C-89EF-7559BEBC46C9}" destId="{F8E191FC-6329-4EA7-9A43-D6A855FD2BC0}" srcOrd="1" destOrd="0" presId="urn:microsoft.com/office/officeart/2005/8/layout/hierarchy2"/>
    <dgm:cxn modelId="{25E0402D-B828-421B-B254-475BA9653ECD}" type="presParOf" srcId="{F1BB2077-0490-40CF-BF68-98A1AE982804}" destId="{A7F74B3E-468F-46F1-A154-DA7562D6B484}" srcOrd="2" destOrd="0" presId="urn:microsoft.com/office/officeart/2005/8/layout/hierarchy2"/>
    <dgm:cxn modelId="{3CAE662C-28AA-4CBF-8C9A-D5BD46C5BE03}" type="presParOf" srcId="{A7F74B3E-468F-46F1-A154-DA7562D6B484}" destId="{25F25D85-FF98-4A18-8367-871205BF1E99}" srcOrd="0" destOrd="0" presId="urn:microsoft.com/office/officeart/2005/8/layout/hierarchy2"/>
    <dgm:cxn modelId="{157103B6-AF6C-4487-B2D0-DB9C4B9AE16F}" type="presParOf" srcId="{F1BB2077-0490-40CF-BF68-98A1AE982804}" destId="{F14F8160-39E2-433F-8F44-F3E498E39B00}" srcOrd="3" destOrd="0" presId="urn:microsoft.com/office/officeart/2005/8/layout/hierarchy2"/>
    <dgm:cxn modelId="{16D778BB-6725-4FA2-B686-F581E23ABC56}" type="presParOf" srcId="{F14F8160-39E2-433F-8F44-F3E498E39B00}" destId="{ACF394F4-0822-493D-9075-F6113ECFC156}" srcOrd="0" destOrd="0" presId="urn:microsoft.com/office/officeart/2005/8/layout/hierarchy2"/>
    <dgm:cxn modelId="{AF7CE02E-C403-45F9-B9F2-FB396C258FBD}" type="presParOf" srcId="{F14F8160-39E2-433F-8F44-F3E498E39B00}" destId="{AF985A3B-BCDA-4713-A747-BDC5F36DF51E}" srcOrd="1" destOrd="0" presId="urn:microsoft.com/office/officeart/2005/8/layout/hierarchy2"/>
    <dgm:cxn modelId="{DE6FDF95-6838-410D-9B15-5AC6504EC9AC}" type="presParOf" srcId="{AF985A3B-BCDA-4713-A747-BDC5F36DF51E}" destId="{57F4003E-6B95-4D8E-A2A7-D4B1B4EEE64E}" srcOrd="0" destOrd="0" presId="urn:microsoft.com/office/officeart/2005/8/layout/hierarchy2"/>
    <dgm:cxn modelId="{1566B404-E771-4F96-82A6-893C28A66264}" type="presParOf" srcId="{57F4003E-6B95-4D8E-A2A7-D4B1B4EEE64E}" destId="{8B482B05-1785-4E28-AD96-0A46D9EBB696}" srcOrd="0" destOrd="0" presId="urn:microsoft.com/office/officeart/2005/8/layout/hierarchy2"/>
    <dgm:cxn modelId="{9345DB36-3E02-43AE-8E3B-4D8EC3347698}" type="presParOf" srcId="{AF985A3B-BCDA-4713-A747-BDC5F36DF51E}" destId="{43007D30-D3DC-4E3C-B8E9-6959A8E85184}" srcOrd="1" destOrd="0" presId="urn:microsoft.com/office/officeart/2005/8/layout/hierarchy2"/>
    <dgm:cxn modelId="{F84189F8-01C3-41D4-988B-8850436B9709}" type="presParOf" srcId="{43007D30-D3DC-4E3C-B8E9-6959A8E85184}" destId="{3C2701DB-C2AD-4C88-8E23-6AA78ACEB10E}" srcOrd="0" destOrd="0" presId="urn:microsoft.com/office/officeart/2005/8/layout/hierarchy2"/>
    <dgm:cxn modelId="{EC5996BC-86F7-4947-B73B-66C8375E1B18}" type="presParOf" srcId="{43007D30-D3DC-4E3C-B8E9-6959A8E85184}" destId="{29B440F1-B485-4923-BCB4-A71E76AF4D9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167ACF-7010-4969-BA2B-EE4216B57FC2}">
      <dsp:nvSpPr>
        <dsp:cNvPr id="0" name=""/>
        <dsp:cNvSpPr/>
      </dsp:nvSpPr>
      <dsp:spPr>
        <a:xfrm>
          <a:off x="2068" y="1729749"/>
          <a:ext cx="1422648" cy="711324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800" kern="1200" dirty="0">
              <a:solidFill>
                <a:schemeClr val="tx1"/>
              </a:solidFill>
            </a:rPr>
            <a:t>CERN</a:t>
          </a:r>
          <a:endParaRPr lang="zh-CN" altLang="en-US" sz="2800" kern="1200" dirty="0">
            <a:solidFill>
              <a:schemeClr val="tx1"/>
            </a:solidFill>
          </a:endParaRPr>
        </a:p>
      </dsp:txBody>
      <dsp:txXfrm>
        <a:off x="22902" y="1750583"/>
        <a:ext cx="1380980" cy="669656"/>
      </dsp:txXfrm>
    </dsp:sp>
    <dsp:sp modelId="{42748ADF-EB86-4F11-818F-74D2733BE64F}">
      <dsp:nvSpPr>
        <dsp:cNvPr id="0" name=""/>
        <dsp:cNvSpPr/>
      </dsp:nvSpPr>
      <dsp:spPr>
        <a:xfrm rot="19457599">
          <a:off x="1358847" y="1861811"/>
          <a:ext cx="700798" cy="38188"/>
        </a:xfrm>
        <a:custGeom>
          <a:avLst/>
          <a:gdLst/>
          <a:ahLst/>
          <a:cxnLst/>
          <a:rect l="0" t="0" r="0" b="0"/>
          <a:pathLst>
            <a:path>
              <a:moveTo>
                <a:pt x="0" y="19094"/>
              </a:moveTo>
              <a:lnTo>
                <a:pt x="700798" y="1909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1691726" y="1863385"/>
        <a:ext cx="35039" cy="35039"/>
      </dsp:txXfrm>
    </dsp:sp>
    <dsp:sp modelId="{E9B59D9E-DAE8-4DE5-B10F-115CE416CFE4}">
      <dsp:nvSpPr>
        <dsp:cNvPr id="0" name=""/>
        <dsp:cNvSpPr/>
      </dsp:nvSpPr>
      <dsp:spPr>
        <a:xfrm>
          <a:off x="1993775" y="1320737"/>
          <a:ext cx="1422648" cy="711324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800" kern="1200" dirty="0">
              <a:solidFill>
                <a:schemeClr val="tx1"/>
              </a:solidFill>
            </a:rPr>
            <a:t>LHC</a:t>
          </a:r>
          <a:endParaRPr lang="zh-CN" altLang="en-US" sz="2800" kern="1200" dirty="0">
            <a:solidFill>
              <a:schemeClr val="tx1"/>
            </a:solidFill>
          </a:endParaRPr>
        </a:p>
      </dsp:txBody>
      <dsp:txXfrm>
        <a:off x="2014609" y="1341571"/>
        <a:ext cx="1380980" cy="669656"/>
      </dsp:txXfrm>
    </dsp:sp>
    <dsp:sp modelId="{BD74A7DE-20CC-428C-8A18-2C9B50B132DB}">
      <dsp:nvSpPr>
        <dsp:cNvPr id="0" name=""/>
        <dsp:cNvSpPr/>
      </dsp:nvSpPr>
      <dsp:spPr>
        <a:xfrm rot="17692822">
          <a:off x="3024669" y="1043788"/>
          <a:ext cx="1352568" cy="38188"/>
        </a:xfrm>
        <a:custGeom>
          <a:avLst/>
          <a:gdLst/>
          <a:ahLst/>
          <a:cxnLst/>
          <a:rect l="0" t="0" r="0" b="0"/>
          <a:pathLst>
            <a:path>
              <a:moveTo>
                <a:pt x="0" y="19094"/>
              </a:moveTo>
              <a:lnTo>
                <a:pt x="1352568" y="1909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667139" y="1029068"/>
        <a:ext cx="67628" cy="67628"/>
      </dsp:txXfrm>
    </dsp:sp>
    <dsp:sp modelId="{5CB24BD5-9E0B-41A0-92F4-E842AB3E52DF}">
      <dsp:nvSpPr>
        <dsp:cNvPr id="0" name=""/>
        <dsp:cNvSpPr/>
      </dsp:nvSpPr>
      <dsp:spPr>
        <a:xfrm>
          <a:off x="3985483" y="93704"/>
          <a:ext cx="1422648" cy="711324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800" kern="1200" dirty="0">
              <a:solidFill>
                <a:schemeClr val="tx1"/>
              </a:solidFill>
            </a:rPr>
            <a:t>ATLAS</a:t>
          </a:r>
          <a:endParaRPr lang="zh-CN" altLang="en-US" sz="2800" kern="1200" dirty="0">
            <a:solidFill>
              <a:schemeClr val="tx1"/>
            </a:solidFill>
          </a:endParaRPr>
        </a:p>
      </dsp:txBody>
      <dsp:txXfrm>
        <a:off x="4006317" y="114538"/>
        <a:ext cx="1380980" cy="669656"/>
      </dsp:txXfrm>
    </dsp:sp>
    <dsp:sp modelId="{66E2ABC5-9336-4B5F-AC2B-B22D4CB5DF29}">
      <dsp:nvSpPr>
        <dsp:cNvPr id="0" name=""/>
        <dsp:cNvSpPr/>
      </dsp:nvSpPr>
      <dsp:spPr>
        <a:xfrm rot="19369462">
          <a:off x="3350435" y="1461087"/>
          <a:ext cx="649450" cy="38188"/>
        </a:xfrm>
        <a:custGeom>
          <a:avLst/>
          <a:gdLst/>
          <a:ahLst/>
          <a:cxnLst/>
          <a:rect l="0" t="0" r="0" b="0"/>
          <a:pathLst>
            <a:path>
              <a:moveTo>
                <a:pt x="0" y="19094"/>
              </a:moveTo>
              <a:lnTo>
                <a:pt x="649450" y="1909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658924" y="1463944"/>
        <a:ext cx="32472" cy="32472"/>
      </dsp:txXfrm>
    </dsp:sp>
    <dsp:sp modelId="{3F6B55E1-1AA6-4437-842A-6E0310827BE8}">
      <dsp:nvSpPr>
        <dsp:cNvPr id="0" name=""/>
        <dsp:cNvSpPr/>
      </dsp:nvSpPr>
      <dsp:spPr>
        <a:xfrm>
          <a:off x="3933898" y="928300"/>
          <a:ext cx="1317229" cy="711324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800" kern="1200" dirty="0">
              <a:solidFill>
                <a:schemeClr val="tx1"/>
              </a:solidFill>
            </a:rPr>
            <a:t>CMS</a:t>
          </a:r>
          <a:endParaRPr lang="zh-CN" altLang="en-US" sz="1800" kern="1200" dirty="0">
            <a:solidFill>
              <a:schemeClr val="tx1"/>
            </a:solidFill>
          </a:endParaRPr>
        </a:p>
      </dsp:txBody>
      <dsp:txXfrm>
        <a:off x="3954732" y="949134"/>
        <a:ext cx="1275561" cy="669656"/>
      </dsp:txXfrm>
    </dsp:sp>
    <dsp:sp modelId="{0CA4BCC5-78DC-4037-8124-72B0BDE16EE0}">
      <dsp:nvSpPr>
        <dsp:cNvPr id="0" name=""/>
        <dsp:cNvSpPr/>
      </dsp:nvSpPr>
      <dsp:spPr>
        <a:xfrm rot="2142401">
          <a:off x="3350554" y="1861811"/>
          <a:ext cx="700798" cy="38188"/>
        </a:xfrm>
        <a:custGeom>
          <a:avLst/>
          <a:gdLst/>
          <a:ahLst/>
          <a:cxnLst/>
          <a:rect l="0" t="0" r="0" b="0"/>
          <a:pathLst>
            <a:path>
              <a:moveTo>
                <a:pt x="0" y="19094"/>
              </a:moveTo>
              <a:lnTo>
                <a:pt x="700798" y="1909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683433" y="1863385"/>
        <a:ext cx="35039" cy="35039"/>
      </dsp:txXfrm>
    </dsp:sp>
    <dsp:sp modelId="{465EE02E-2BE5-4FF4-B0E9-136E7466DF9F}">
      <dsp:nvSpPr>
        <dsp:cNvPr id="0" name=""/>
        <dsp:cNvSpPr/>
      </dsp:nvSpPr>
      <dsp:spPr>
        <a:xfrm>
          <a:off x="3985483" y="1729749"/>
          <a:ext cx="1317941" cy="711324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800" kern="1200" dirty="0">
              <a:solidFill>
                <a:schemeClr val="tx1"/>
              </a:solidFill>
            </a:rPr>
            <a:t>ALICE</a:t>
          </a:r>
          <a:endParaRPr lang="zh-CN" altLang="en-US" sz="2800" kern="1200" dirty="0">
            <a:solidFill>
              <a:schemeClr val="tx1"/>
            </a:solidFill>
          </a:endParaRPr>
        </a:p>
      </dsp:txBody>
      <dsp:txXfrm>
        <a:off x="4006317" y="1750583"/>
        <a:ext cx="1276273" cy="669656"/>
      </dsp:txXfrm>
    </dsp:sp>
    <dsp:sp modelId="{69B8AB29-9A2D-4E9B-BF74-260AF2906E4D}">
      <dsp:nvSpPr>
        <dsp:cNvPr id="0" name=""/>
        <dsp:cNvSpPr/>
      </dsp:nvSpPr>
      <dsp:spPr>
        <a:xfrm rot="3907178">
          <a:off x="3024669" y="2270822"/>
          <a:ext cx="1352568" cy="38188"/>
        </a:xfrm>
        <a:custGeom>
          <a:avLst/>
          <a:gdLst/>
          <a:ahLst/>
          <a:cxnLst/>
          <a:rect l="0" t="0" r="0" b="0"/>
          <a:pathLst>
            <a:path>
              <a:moveTo>
                <a:pt x="0" y="19094"/>
              </a:moveTo>
              <a:lnTo>
                <a:pt x="1352568" y="1909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667139" y="2256102"/>
        <a:ext cx="67628" cy="67628"/>
      </dsp:txXfrm>
    </dsp:sp>
    <dsp:sp modelId="{0D1252AD-D82D-4334-8427-287EB6EF548B}">
      <dsp:nvSpPr>
        <dsp:cNvPr id="0" name=""/>
        <dsp:cNvSpPr/>
      </dsp:nvSpPr>
      <dsp:spPr>
        <a:xfrm>
          <a:off x="3985483" y="2547771"/>
          <a:ext cx="1422648" cy="711324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800" kern="1200" dirty="0" err="1">
              <a:solidFill>
                <a:schemeClr val="tx1"/>
              </a:solidFill>
            </a:rPr>
            <a:t>LHCb</a:t>
          </a:r>
          <a:endParaRPr lang="zh-CN" altLang="en-US" sz="2800" kern="1200" dirty="0">
            <a:solidFill>
              <a:schemeClr val="tx1"/>
            </a:solidFill>
          </a:endParaRPr>
        </a:p>
      </dsp:txBody>
      <dsp:txXfrm>
        <a:off x="4006317" y="2568605"/>
        <a:ext cx="1380980" cy="669656"/>
      </dsp:txXfrm>
    </dsp:sp>
    <dsp:sp modelId="{695FF917-332B-431C-B90C-E8A1FC66EF80}">
      <dsp:nvSpPr>
        <dsp:cNvPr id="0" name=""/>
        <dsp:cNvSpPr/>
      </dsp:nvSpPr>
      <dsp:spPr>
        <a:xfrm rot="2608936">
          <a:off x="1324141" y="2318524"/>
          <a:ext cx="733021" cy="38188"/>
        </a:xfrm>
        <a:custGeom>
          <a:avLst/>
          <a:gdLst/>
          <a:ahLst/>
          <a:cxnLst/>
          <a:rect l="0" t="0" r="0" b="0"/>
          <a:pathLst>
            <a:path>
              <a:moveTo>
                <a:pt x="0" y="19094"/>
              </a:moveTo>
              <a:lnTo>
                <a:pt x="733021" y="1909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1672326" y="2319292"/>
        <a:ext cx="36651" cy="36651"/>
      </dsp:txXfrm>
    </dsp:sp>
    <dsp:sp modelId="{3E45E241-9BCB-4926-884E-7FC74F7E134B}">
      <dsp:nvSpPr>
        <dsp:cNvPr id="0" name=""/>
        <dsp:cNvSpPr/>
      </dsp:nvSpPr>
      <dsp:spPr>
        <a:xfrm>
          <a:off x="1956587" y="2234163"/>
          <a:ext cx="1402489" cy="711324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800" kern="1200" dirty="0">
              <a:solidFill>
                <a:schemeClr val="tx1"/>
              </a:solidFill>
            </a:rPr>
            <a:t>LEP</a:t>
          </a:r>
          <a:endParaRPr lang="zh-CN" altLang="en-US" sz="2800" kern="1200" dirty="0">
            <a:solidFill>
              <a:schemeClr val="tx1"/>
            </a:solidFill>
          </a:endParaRPr>
        </a:p>
      </dsp:txBody>
      <dsp:txXfrm>
        <a:off x="1977421" y="2254997"/>
        <a:ext cx="1360821" cy="6696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167ACF-7010-4969-BA2B-EE4216B57FC2}">
      <dsp:nvSpPr>
        <dsp:cNvPr id="0" name=""/>
        <dsp:cNvSpPr/>
      </dsp:nvSpPr>
      <dsp:spPr>
        <a:xfrm>
          <a:off x="6695" y="919196"/>
          <a:ext cx="1282035" cy="641017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800" kern="1200" dirty="0">
              <a:solidFill>
                <a:schemeClr val="tx1"/>
              </a:solidFill>
            </a:rPr>
            <a:t>KEK</a:t>
          </a:r>
        </a:p>
      </dsp:txBody>
      <dsp:txXfrm>
        <a:off x="25470" y="937971"/>
        <a:ext cx="1244485" cy="603467"/>
      </dsp:txXfrm>
    </dsp:sp>
    <dsp:sp modelId="{42748ADF-EB86-4F11-818F-74D2733BE64F}">
      <dsp:nvSpPr>
        <dsp:cNvPr id="0" name=""/>
        <dsp:cNvSpPr/>
      </dsp:nvSpPr>
      <dsp:spPr>
        <a:xfrm rot="19457599">
          <a:off x="1229372" y="1032144"/>
          <a:ext cx="631532" cy="46536"/>
        </a:xfrm>
        <a:custGeom>
          <a:avLst/>
          <a:gdLst/>
          <a:ahLst/>
          <a:cxnLst/>
          <a:rect l="0" t="0" r="0" b="0"/>
          <a:pathLst>
            <a:path>
              <a:moveTo>
                <a:pt x="0" y="23268"/>
              </a:moveTo>
              <a:lnTo>
                <a:pt x="631532" y="232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1529350" y="1039624"/>
        <a:ext cx="31576" cy="31576"/>
      </dsp:txXfrm>
    </dsp:sp>
    <dsp:sp modelId="{E9B59D9E-DAE8-4DE5-B10F-115CE416CFE4}">
      <dsp:nvSpPr>
        <dsp:cNvPr id="0" name=""/>
        <dsp:cNvSpPr/>
      </dsp:nvSpPr>
      <dsp:spPr>
        <a:xfrm>
          <a:off x="1801545" y="550611"/>
          <a:ext cx="1282035" cy="641017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800" kern="1200" dirty="0">
              <a:solidFill>
                <a:schemeClr val="tx1"/>
              </a:solidFill>
            </a:rPr>
            <a:t>KEKB</a:t>
          </a:r>
          <a:endParaRPr lang="zh-CN" altLang="en-US" sz="2800" kern="1200" dirty="0">
            <a:solidFill>
              <a:schemeClr val="tx1"/>
            </a:solidFill>
          </a:endParaRPr>
        </a:p>
      </dsp:txBody>
      <dsp:txXfrm>
        <a:off x="1820320" y="569386"/>
        <a:ext cx="1244485" cy="603467"/>
      </dsp:txXfrm>
    </dsp:sp>
    <dsp:sp modelId="{BD74A7DE-20CC-428C-8A18-2C9B50B132DB}">
      <dsp:nvSpPr>
        <dsp:cNvPr id="0" name=""/>
        <dsp:cNvSpPr/>
      </dsp:nvSpPr>
      <dsp:spPr>
        <a:xfrm>
          <a:off x="3083581" y="847851"/>
          <a:ext cx="512814" cy="46536"/>
        </a:xfrm>
        <a:custGeom>
          <a:avLst/>
          <a:gdLst/>
          <a:ahLst/>
          <a:cxnLst/>
          <a:rect l="0" t="0" r="0" b="0"/>
          <a:pathLst>
            <a:path>
              <a:moveTo>
                <a:pt x="0" y="23268"/>
              </a:moveTo>
              <a:lnTo>
                <a:pt x="512814" y="2326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327167" y="858299"/>
        <a:ext cx="25640" cy="25640"/>
      </dsp:txXfrm>
    </dsp:sp>
    <dsp:sp modelId="{5CB24BD5-9E0B-41A0-92F4-E842AB3E52DF}">
      <dsp:nvSpPr>
        <dsp:cNvPr id="0" name=""/>
        <dsp:cNvSpPr/>
      </dsp:nvSpPr>
      <dsp:spPr>
        <a:xfrm>
          <a:off x="3596395" y="550611"/>
          <a:ext cx="1282035" cy="641017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800" kern="1200" dirty="0">
              <a:solidFill>
                <a:schemeClr val="tx1"/>
              </a:solidFill>
            </a:rPr>
            <a:t>Belle</a:t>
          </a:r>
          <a:endParaRPr lang="zh-CN" altLang="en-US" sz="2800" kern="1200" dirty="0">
            <a:solidFill>
              <a:schemeClr val="tx1"/>
            </a:solidFill>
          </a:endParaRPr>
        </a:p>
      </dsp:txBody>
      <dsp:txXfrm>
        <a:off x="3615170" y="569386"/>
        <a:ext cx="1244485" cy="603467"/>
      </dsp:txXfrm>
    </dsp:sp>
    <dsp:sp modelId="{A7F74B3E-468F-46F1-A154-DA7562D6B484}">
      <dsp:nvSpPr>
        <dsp:cNvPr id="0" name=""/>
        <dsp:cNvSpPr/>
      </dsp:nvSpPr>
      <dsp:spPr>
        <a:xfrm rot="2142401">
          <a:off x="1229372" y="1400729"/>
          <a:ext cx="631532" cy="46536"/>
        </a:xfrm>
        <a:custGeom>
          <a:avLst/>
          <a:gdLst/>
          <a:ahLst/>
          <a:cxnLst/>
          <a:rect l="0" t="0" r="0" b="0"/>
          <a:pathLst>
            <a:path>
              <a:moveTo>
                <a:pt x="0" y="23268"/>
              </a:moveTo>
              <a:lnTo>
                <a:pt x="631532" y="232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1529350" y="1408209"/>
        <a:ext cx="31576" cy="31576"/>
      </dsp:txXfrm>
    </dsp:sp>
    <dsp:sp modelId="{ACF394F4-0822-493D-9075-F6113ECFC156}">
      <dsp:nvSpPr>
        <dsp:cNvPr id="0" name=""/>
        <dsp:cNvSpPr/>
      </dsp:nvSpPr>
      <dsp:spPr>
        <a:xfrm>
          <a:off x="1801545" y="1287781"/>
          <a:ext cx="1655684" cy="641017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800" kern="1200" dirty="0" err="1">
              <a:solidFill>
                <a:schemeClr val="tx1"/>
              </a:solidFill>
            </a:rPr>
            <a:t>SuperKEKB</a:t>
          </a:r>
          <a:endParaRPr lang="zh-CN" altLang="en-US" sz="2800" kern="1200" dirty="0">
            <a:solidFill>
              <a:schemeClr val="tx1"/>
            </a:solidFill>
          </a:endParaRPr>
        </a:p>
      </dsp:txBody>
      <dsp:txXfrm>
        <a:off x="1820320" y="1306556"/>
        <a:ext cx="1618134" cy="603467"/>
      </dsp:txXfrm>
    </dsp:sp>
    <dsp:sp modelId="{57F4003E-6B95-4D8E-A2A7-D4B1B4EEE64E}">
      <dsp:nvSpPr>
        <dsp:cNvPr id="0" name=""/>
        <dsp:cNvSpPr/>
      </dsp:nvSpPr>
      <dsp:spPr>
        <a:xfrm>
          <a:off x="3457230" y="1585022"/>
          <a:ext cx="512814" cy="46536"/>
        </a:xfrm>
        <a:custGeom>
          <a:avLst/>
          <a:gdLst/>
          <a:ahLst/>
          <a:cxnLst/>
          <a:rect l="0" t="0" r="0" b="0"/>
          <a:pathLst>
            <a:path>
              <a:moveTo>
                <a:pt x="0" y="23268"/>
              </a:moveTo>
              <a:lnTo>
                <a:pt x="512814" y="2326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700817" y="1595470"/>
        <a:ext cx="25640" cy="25640"/>
      </dsp:txXfrm>
    </dsp:sp>
    <dsp:sp modelId="{3C2701DB-C2AD-4C88-8E23-6AA78ACEB10E}">
      <dsp:nvSpPr>
        <dsp:cNvPr id="0" name=""/>
        <dsp:cNvSpPr/>
      </dsp:nvSpPr>
      <dsp:spPr>
        <a:xfrm>
          <a:off x="3970044" y="1287781"/>
          <a:ext cx="1282035" cy="641017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800" kern="1200" dirty="0" err="1">
              <a:solidFill>
                <a:schemeClr val="tx1"/>
              </a:solidFill>
            </a:rPr>
            <a:t>BelleII</a:t>
          </a:r>
          <a:endParaRPr lang="zh-CN" altLang="en-US" sz="2800" kern="1200" dirty="0">
            <a:solidFill>
              <a:schemeClr val="tx1"/>
            </a:solidFill>
          </a:endParaRPr>
        </a:p>
      </dsp:txBody>
      <dsp:txXfrm>
        <a:off x="3988819" y="1306556"/>
        <a:ext cx="1244485" cy="6034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7EA6C4-9B64-4E4D-A85C-16E0B7D9C78D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FFD2AD-33E0-49B7-91D1-4F6D10EAB8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710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LHC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上的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ATLAS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CMS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实验组同时宣布了希格斯粒子的发现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  LEP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电子对撞机，在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2000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年停止运行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692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部件太厚，导致探测时出现的物质量太多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7503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1734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结构较为简单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592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二维图纸没变动，就是气路放大器的结构变动，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2906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主要对比</a:t>
            </a:r>
            <a:r>
              <a:rPr lang="en-US" altLang="zh-CN" dirty="0"/>
              <a:t>22</a:t>
            </a:r>
            <a:r>
              <a:rPr lang="zh-CN" altLang="en-US" dirty="0"/>
              <a:t>年和</a:t>
            </a:r>
            <a:r>
              <a:rPr lang="en-US" altLang="zh-CN" dirty="0"/>
              <a:t>20</a:t>
            </a:r>
            <a:r>
              <a:rPr lang="zh-CN" altLang="en-US" dirty="0"/>
              <a:t>年的束流管变动，对称结构只采用一半图纸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952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结构变化不大，尺寸变化较大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358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水路放大腔部分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F0887-9A3B-411C-81AD-06BDF05961DA}" type="slidenum">
              <a:rPr lang="zh-CN" altLang="en-US" smtClean="0"/>
              <a:t>23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632254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长度方向是圆锥形，而截面尺寸形状由圆变成了跑道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F0887-9A3B-411C-81AD-06BDF05961DA}" type="slidenum">
              <a:rPr lang="zh-CN" altLang="en-US" smtClean="0"/>
              <a:t>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110608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主要分为两个部分，油流过内外铍管的间隙，进行冷却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F0887-9A3B-411C-81AD-06BDF05961DA}" type="slidenum">
              <a:rPr lang="zh-CN" altLang="en-US" smtClean="0"/>
              <a:t>25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754435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F0887-9A3B-411C-81AD-06BDF05961DA}" type="slidenum">
              <a:rPr lang="zh-CN" altLang="en-US" smtClean="0"/>
              <a:t>26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最接近束流管的子探测器分为三种，其中探测器也是一层层的圆筒形状，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3125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F0887-9A3B-411C-81AD-06BDF05961DA}" type="slidenum">
              <a:rPr lang="zh-CN" altLang="en-US" smtClean="0"/>
              <a:t>27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希望温差越小越好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F0887-9A3B-411C-81AD-06BDF05961DA}" type="slidenum">
              <a:rPr lang="zh-CN" altLang="en-US" smtClean="0"/>
              <a:t>29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F0887-9A3B-411C-81AD-06BDF05961DA}" type="slidenum">
              <a:rPr lang="zh-CN" altLang="en-US" smtClean="0"/>
              <a:t>30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IP</a:t>
            </a:r>
            <a:r>
              <a:rPr lang="zh-CN" altLang="en-US" dirty="0"/>
              <a:t>为对撞点，对撞点两侧的圆孔直径为</a:t>
            </a:r>
            <a:r>
              <a:rPr lang="en-US" altLang="zh-CN" dirty="0"/>
              <a:t>43.4mm</a:t>
            </a:r>
            <a:r>
              <a:rPr lang="zh-CN" altLang="en-US" dirty="0"/>
              <a:t>，</a:t>
            </a:r>
            <a:r>
              <a:rPr lang="en-US" altLang="zh-CN" dirty="0"/>
              <a:t>run2</a:t>
            </a:r>
            <a:r>
              <a:rPr lang="zh-CN" altLang="en-US" dirty="0"/>
              <a:t>期间的年份是</a:t>
            </a:r>
            <a:r>
              <a:rPr lang="en-US" altLang="zh-CN" dirty="0"/>
              <a:t>2015-2018</a:t>
            </a:r>
            <a:r>
              <a:rPr lang="zh-CN" altLang="en-US" dirty="0"/>
              <a:t>，铍管段长</a:t>
            </a:r>
            <a:r>
              <a:rPr lang="en-US" altLang="zh-CN" dirty="0"/>
              <a:t>6.2</a:t>
            </a:r>
            <a:r>
              <a:rPr lang="zh-CN" altLang="en-US" dirty="0"/>
              <a:t>米，右下角这个图片就是</a:t>
            </a:r>
            <a:r>
              <a:rPr lang="en-US" altLang="zh-CN" dirty="0" err="1"/>
              <a:t>cms</a:t>
            </a:r>
            <a:r>
              <a:rPr lang="zh-CN" altLang="en-US" dirty="0"/>
              <a:t>束流管维护期间的实物图，他的子探测器也是</a:t>
            </a:r>
            <a:r>
              <a:rPr lang="en-US" altLang="zh-CN" dirty="0"/>
              <a:t>pixel</a:t>
            </a:r>
            <a:r>
              <a:rPr lang="zh-CN" altLang="en-US" dirty="0"/>
              <a:t>，他位于</a:t>
            </a:r>
            <a:r>
              <a:rPr lang="en-US" altLang="zh-CN" dirty="0" err="1"/>
              <a:t>cms</a:t>
            </a:r>
            <a:r>
              <a:rPr lang="zh-CN" altLang="en-US" dirty="0"/>
              <a:t>的中心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914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最内层有两层此图看不出来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133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最内层的</a:t>
            </a:r>
            <a:r>
              <a:rPr lang="en-US" altLang="zh-CN" dirty="0"/>
              <a:t>pixel</a:t>
            </a:r>
            <a:r>
              <a:rPr lang="zh-CN" altLang="en-US" dirty="0"/>
              <a:t>部分变化，风作为放射状进行冷却，白色圆筒作为封闭，条状的传感器围绕束流管</a:t>
            </a:r>
            <a:r>
              <a:rPr lang="en-US" altLang="zh-CN" dirty="0"/>
              <a:t>,</a:t>
            </a:r>
            <a:r>
              <a:rPr lang="zh-CN" altLang="en-US" dirty="0"/>
              <a:t>设计</a:t>
            </a:r>
            <a:r>
              <a:rPr lang="en-US" altLang="zh-CN" dirty="0"/>
              <a:t>ITS3</a:t>
            </a:r>
            <a:r>
              <a:rPr lang="zh-CN" altLang="en-US" dirty="0"/>
              <a:t>的原因</a:t>
            </a:r>
            <a:r>
              <a:rPr lang="en-US" altLang="zh-CN" dirty="0"/>
              <a:t>;</a:t>
            </a:r>
            <a:r>
              <a:rPr lang="zh-CN" altLang="en-US" dirty="0"/>
              <a:t>探测器的温度高</a:t>
            </a:r>
          </a:p>
          <a:p>
            <a:r>
              <a:rPr lang="zh-CN" altLang="en-US" dirty="0">
                <a:solidFill>
                  <a:srgbClr val="FF0000"/>
                </a:solidFill>
              </a:rPr>
              <a:t>最里面铍管的厚度为</a:t>
            </a:r>
            <a:r>
              <a:rPr lang="en-US" altLang="zh-CN" dirty="0">
                <a:solidFill>
                  <a:srgbClr val="FF0000"/>
                </a:solidFill>
              </a:rPr>
              <a:t>0.5</a:t>
            </a:r>
            <a:r>
              <a:rPr lang="zh-CN" altLang="en-US" dirty="0"/>
              <a:t>，半径为</a:t>
            </a:r>
            <a:r>
              <a:rPr lang="en-US" altLang="zh-CN" dirty="0"/>
              <a:t>16mm</a:t>
            </a:r>
            <a:r>
              <a:rPr lang="zh-CN" altLang="en-US" dirty="0"/>
              <a:t>，传感器用低密度碳泡沫固定，支撑作用，最内的传感器半径为</a:t>
            </a:r>
            <a:r>
              <a:rPr lang="en-US" altLang="zh-CN" dirty="0"/>
              <a:t>18</a:t>
            </a:r>
            <a:r>
              <a:rPr lang="zh-CN" altLang="en-US" dirty="0"/>
              <a:t>，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5942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空间的弧线相交</a:t>
            </a:r>
            <a:r>
              <a:rPr lang="en-US" altLang="zh-CN" dirty="0"/>
              <a:t>45</a:t>
            </a:r>
            <a:r>
              <a:rPr lang="zh-CN" altLang="en-US" dirty="0"/>
              <a:t>度夹角，截面是三角形，</a:t>
            </a:r>
            <a:r>
              <a:rPr lang="en-US" altLang="zh-CN" dirty="0"/>
              <a:t>pixel chips</a:t>
            </a:r>
            <a:r>
              <a:rPr lang="zh-CN" altLang="en-US" dirty="0"/>
              <a:t>粘在冷却板上，设计了不同的实验，其中样例</a:t>
            </a:r>
            <a:r>
              <a:rPr lang="en-US" altLang="zh-CN" dirty="0"/>
              <a:t>1</a:t>
            </a:r>
            <a:r>
              <a:rPr lang="zh-CN" altLang="en-US" dirty="0"/>
              <a:t>的</a:t>
            </a:r>
            <a:r>
              <a:rPr lang="en-US" altLang="zh-CN" dirty="0"/>
              <a:t>290mm</a:t>
            </a:r>
            <a:r>
              <a:rPr lang="zh-CN" altLang="en-US" dirty="0"/>
              <a:t>的长度内取</a:t>
            </a:r>
            <a:r>
              <a:rPr lang="en-US" altLang="zh-CN" dirty="0"/>
              <a:t>5</a:t>
            </a:r>
            <a:r>
              <a:rPr lang="zh-CN" altLang="en-US" dirty="0"/>
              <a:t>个测量点，每个点的温度相对入口温度的差值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045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Svd</a:t>
            </a:r>
            <a:r>
              <a:rPr lang="zh-CN" altLang="en-US" dirty="0"/>
              <a:t>硅顶点探测器，英文缩写；同样的</a:t>
            </a:r>
            <a:r>
              <a:rPr lang="en-US" altLang="zh-CN" dirty="0" err="1"/>
              <a:t>cdc</a:t>
            </a:r>
            <a:r>
              <a:rPr lang="zh-CN" altLang="en-US" dirty="0"/>
              <a:t>漂移室，超导磁铁，</a:t>
            </a:r>
            <a:r>
              <a:rPr lang="en-US" altLang="zh-CN" dirty="0" err="1"/>
              <a:t>tof</a:t>
            </a:r>
            <a:r>
              <a:rPr lang="zh-CN" altLang="en-US" dirty="0"/>
              <a:t>为时间计数器，</a:t>
            </a:r>
            <a:r>
              <a:rPr lang="en-US" altLang="zh-CN" dirty="0" err="1"/>
              <a:t>klm</a:t>
            </a:r>
            <a:r>
              <a:rPr lang="zh-CN" altLang="en-US" dirty="0"/>
              <a:t>为俄铁，束流管在</a:t>
            </a:r>
            <a:r>
              <a:rPr lang="en-US" altLang="zh-CN" dirty="0" err="1"/>
              <a:t>svd</a:t>
            </a:r>
            <a:r>
              <a:rPr lang="zh-CN" altLang="en-US" dirty="0"/>
              <a:t>这一块，双层铍管的结构，内皮管直径为</a:t>
            </a:r>
            <a:r>
              <a:rPr lang="en-US" altLang="zh-CN" dirty="0"/>
              <a:t>20mm</a:t>
            </a:r>
            <a:r>
              <a:rPr lang="zh-CN" altLang="en-US" dirty="0"/>
              <a:t>，并且内铍管厚度为</a:t>
            </a:r>
            <a:r>
              <a:rPr lang="en-US" altLang="zh-CN" dirty="0"/>
              <a:t>0.5</a:t>
            </a:r>
            <a:r>
              <a:rPr lang="zh-CN" altLang="en-US" dirty="0"/>
              <a:t>，</a:t>
            </a:r>
            <a:r>
              <a:rPr lang="en-US" altLang="zh-CN" dirty="0"/>
              <a:t>2.5mm</a:t>
            </a:r>
            <a:r>
              <a:rPr lang="zh-CN" altLang="en-US" dirty="0"/>
              <a:t>的</a:t>
            </a:r>
            <a:r>
              <a:rPr lang="en-US" altLang="zh-CN" dirty="0"/>
              <a:t>he</a:t>
            </a:r>
            <a:r>
              <a:rPr lang="zh-CN" altLang="en-US" dirty="0"/>
              <a:t>气冷却通道</a:t>
            </a:r>
            <a:r>
              <a:rPr lang="en-US" altLang="zh-CN" dirty="0"/>
              <a:t>.0.5mm</a:t>
            </a:r>
            <a:r>
              <a:rPr lang="zh-CN" altLang="en-US" dirty="0"/>
              <a:t>厚度的外披管</a:t>
            </a:r>
            <a:endParaRPr lang="en-US" altLang="zh-CN" dirty="0"/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束流管中心部分为内半径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20mm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的双层铍管。内外壁之间有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2.5mm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的间隙，为冷却提供了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通道。外管是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0.5mm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厚。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中心部分与延伸到碰撞区域外的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管进行钎焊。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Svd1.4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代表第三代束流管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142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内皮管厚</a:t>
            </a:r>
            <a:r>
              <a:rPr lang="en-US" altLang="zh-CN" dirty="0"/>
              <a:t>0.6mm</a:t>
            </a:r>
            <a:r>
              <a:rPr lang="zh-CN" altLang="en-US" dirty="0"/>
              <a:t>，冷却间隙为</a:t>
            </a:r>
            <a:r>
              <a:rPr lang="en-US" altLang="zh-CN" dirty="0"/>
              <a:t>0.5mm</a:t>
            </a:r>
            <a:r>
              <a:rPr lang="zh-CN" altLang="en-US" dirty="0"/>
              <a:t>，外铍管厚</a:t>
            </a:r>
            <a:r>
              <a:rPr lang="en-US" altLang="zh-CN" dirty="0"/>
              <a:t>0.35mm</a:t>
            </a:r>
            <a:r>
              <a:rPr lang="zh-CN" altLang="en-US" dirty="0"/>
              <a:t>，总的来说这几年束流管改动，</a:t>
            </a:r>
            <a:r>
              <a:rPr lang="en-US" altLang="zh-CN" dirty="0"/>
              <a:t>belle</a:t>
            </a:r>
            <a:r>
              <a:rPr lang="zh-CN" altLang="en-US" dirty="0"/>
              <a:t>没变化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71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Pxd</a:t>
            </a:r>
            <a:r>
              <a:rPr lang="zh-CN" altLang="en-US" dirty="0"/>
              <a:t>安装在离束流管最近的地方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178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4"/>
          <p:cNvCxnSpPr/>
          <p:nvPr/>
        </p:nvCxnSpPr>
        <p:spPr>
          <a:xfrm>
            <a:off x="0" y="715963"/>
            <a:ext cx="12192000" cy="0"/>
          </a:xfrm>
          <a:prstGeom prst="line">
            <a:avLst/>
          </a:prstGeom>
          <a:ln w="28575">
            <a:solidFill>
              <a:srgbClr val="3E95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CB83A-0B46-4BED-AA9F-0F5BF4662FB8}" type="datetimeFigureOut">
              <a:rPr lang="zh-CN" altLang="en-US"/>
              <a:t>2023/4/1</a:t>
            </a:fld>
            <a:endParaRPr lang="zh-CN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480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716280"/>
            <a:ext cx="12192000" cy="0"/>
          </a:xfrm>
          <a:custGeom>
            <a:avLst/>
            <a:gdLst/>
            <a:ahLst/>
            <a:cxnLst/>
            <a:rect l="l" t="t" r="r" b="b"/>
            <a:pathLst>
              <a:path w="12192000">
                <a:moveTo>
                  <a:pt x="0" y="0"/>
                </a:moveTo>
                <a:lnTo>
                  <a:pt x="12192000" y="0"/>
                </a:lnTo>
              </a:path>
            </a:pathLst>
          </a:custGeom>
          <a:ln w="28956">
            <a:solidFill>
              <a:srgbClr val="3D94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0813" y="75945"/>
            <a:ext cx="6774180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08659" y="1097077"/>
            <a:ext cx="8000365" cy="1488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8" name="图片 7" descr="图片包含 自然, 火山口&#10;&#10;描述已自动生成">
            <a:extLst>
              <a:ext uri="{FF2B5EF4-FFF2-40B4-BE49-F238E27FC236}">
                <a16:creationId xmlns:a16="http://schemas.microsoft.com/office/drawing/2014/main" id="{F2C0F9AC-093F-59E6-D1F0-089BF98E65B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4000" cy="54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022" y="27228"/>
            <a:ext cx="666546" cy="64020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0.png"/><Relationship Id="rId5" Type="http://schemas.openxmlformats.org/officeDocument/2006/relationships/image" Target="../media/image220.png"/><Relationship Id="rId4" Type="http://schemas.openxmlformats.org/officeDocument/2006/relationships/image" Target="../media/image2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30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210.png"/><Relationship Id="rId7" Type="http://schemas.openxmlformats.org/officeDocument/2006/relationships/image" Target="../media/image56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0.png"/><Relationship Id="rId5" Type="http://schemas.openxmlformats.org/officeDocument/2006/relationships/image" Target="../media/image330.png"/><Relationship Id="rId4" Type="http://schemas.openxmlformats.org/officeDocument/2006/relationships/image" Target="../media/image2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diagramDrawing" Target="../diagrams/drawing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QuickStyle" Target="../diagrams/quickStyle2.xml"/><Relationship Id="rId5" Type="http://schemas.openxmlformats.org/officeDocument/2006/relationships/diagramQuickStyle" Target="../diagrams/quickStyle1.xml"/><Relationship Id="rId10" Type="http://schemas.openxmlformats.org/officeDocument/2006/relationships/diagramLayout" Target="../diagrams/layout2.xml"/><Relationship Id="rId4" Type="http://schemas.openxmlformats.org/officeDocument/2006/relationships/diagramLayout" Target="../diagrams/layout1.xml"/><Relationship Id="rId9" Type="http://schemas.openxmlformats.org/officeDocument/2006/relationships/diagramData" Target="../diagrams/data2.xml"/><Relationship Id="rId1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38400" y="1676400"/>
            <a:ext cx="7315200" cy="767518"/>
          </a:xfrm>
          <a:prstGeom prst="rect">
            <a:avLst/>
          </a:prstGeom>
        </p:spPr>
        <p:txBody>
          <a:bodyPr vert="horz" wrap="square" lIns="0" tIns="74295" rIns="0" bIns="0" rtlCol="0" anchor="ctr">
            <a:spAutoFit/>
          </a:bodyPr>
          <a:lstStyle/>
          <a:p>
            <a:pPr marL="2211070" marR="5080" indent="-2198370" algn="ctr">
              <a:lnSpc>
                <a:spcPts val="5390"/>
              </a:lnSpc>
              <a:spcBef>
                <a:spcPts val="585"/>
              </a:spcBef>
              <a:tabLst>
                <a:tab pos="2856865" algn="l"/>
                <a:tab pos="3516629" algn="l"/>
                <a:tab pos="5193665" algn="l"/>
                <a:tab pos="6666230" algn="l"/>
              </a:tabLst>
            </a:pPr>
            <a:r>
              <a:rPr lang="zh-CN" altLang="en-US" sz="4000" dirty="0"/>
              <a:t>束流管结构设计进展</a:t>
            </a:r>
            <a:endParaRPr sz="4000" dirty="0">
              <a:latin typeface="华文行楷"/>
              <a:cs typeface="华文行楷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022" y="27228"/>
            <a:ext cx="666546" cy="640208"/>
          </a:xfrm>
          <a:prstGeom prst="rect">
            <a:avLst/>
          </a:prstGeom>
        </p:spPr>
      </p:pic>
      <p:pic>
        <p:nvPicPr>
          <p:cNvPr id="5" name="图片 4" descr="图片包含 自然, 火山口&#10;&#10;描述已自动生成">
            <a:extLst>
              <a:ext uri="{FF2B5EF4-FFF2-40B4-BE49-F238E27FC236}">
                <a16:creationId xmlns:a16="http://schemas.microsoft.com/office/drawing/2014/main" id="{F2C0F9AC-093F-59E6-D1F0-089BF98E65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4000" cy="540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447193" y="3505200"/>
            <a:ext cx="7297615" cy="143116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708660" algn="ctr">
              <a:spcBef>
                <a:spcPts val="865"/>
              </a:spcBef>
            </a:pPr>
            <a:r>
              <a:rPr lang="zh-CN" altLang="en-US" sz="2400" dirty="0">
                <a:latin typeface="Times New Roman"/>
                <a:cs typeface="Times New Roman"/>
                <a:sym typeface="+mn-ea"/>
              </a:rPr>
              <a:t>中国科学院高能物理研究所  湖南大学</a:t>
            </a:r>
            <a:endParaRPr lang="en-US" altLang="zh-CN" sz="2400" dirty="0">
              <a:latin typeface="Times New Roman"/>
              <a:cs typeface="Times New Roman"/>
              <a:sym typeface="+mn-ea"/>
            </a:endParaRPr>
          </a:p>
          <a:p>
            <a:pPr marL="708660" algn="ctr">
              <a:spcBef>
                <a:spcPts val="865"/>
              </a:spcBef>
            </a:pPr>
            <a:r>
              <a:rPr lang="zh-CN" altLang="en-US" sz="2400" dirty="0">
                <a:latin typeface="Times New Roman"/>
                <a:cs typeface="Times New Roman"/>
                <a:sym typeface="+mn-ea"/>
              </a:rPr>
              <a:t>奉杰</a:t>
            </a:r>
            <a:endParaRPr lang="en-US" altLang="zh-CN" sz="2400" dirty="0">
              <a:latin typeface="Times New Roman"/>
              <a:cs typeface="Times New Roman"/>
              <a:sym typeface="+mn-ea"/>
            </a:endParaRPr>
          </a:p>
          <a:p>
            <a:pPr marL="708660" algn="ctr">
              <a:spcBef>
                <a:spcPts val="865"/>
              </a:spcBef>
            </a:pPr>
            <a:r>
              <a:rPr lang="en-US" altLang="zh-CN" sz="2400" dirty="0">
                <a:latin typeface="Times New Roman"/>
                <a:cs typeface="Times New Roman"/>
                <a:sym typeface="+mn-ea"/>
              </a:rPr>
              <a:t>2023.4.1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图片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91733"/>
            <a:ext cx="6130924" cy="478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文本框 2"/>
          <p:cNvSpPr txBox="1">
            <a:spLocks noChangeArrowheads="1"/>
          </p:cNvSpPr>
          <p:nvPr/>
        </p:nvSpPr>
        <p:spPr bwMode="auto">
          <a:xfrm>
            <a:off x="381000" y="807036"/>
            <a:ext cx="4343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400" b="1" dirty="0">
                <a:ea typeface="宋体" panose="02010600030101010101" pitchFamily="2" charset="-122"/>
              </a:rPr>
              <a:t>Belle-B(</a:t>
            </a:r>
            <a:r>
              <a:rPr lang="en-US" altLang="zh-CN" sz="2400" b="1" dirty="0">
                <a:ea typeface="宋体" panose="02010600030101010101" pitchFamily="2" charset="-122"/>
                <a:sym typeface="等线" panose="02010600030101010101" pitchFamily="2" charset="-122"/>
              </a:rPr>
              <a:t>Japan,</a:t>
            </a:r>
            <a:r>
              <a:rPr lang="en-US" altLang="zh-CN" sz="2400" b="1" dirty="0">
                <a:ea typeface="宋体" panose="02010600030101010101" pitchFamily="2" charset="-122"/>
              </a:rPr>
              <a:t>2003,SVD2.0-2010)</a:t>
            </a:r>
          </a:p>
        </p:txBody>
      </p:sp>
      <p:sp>
        <p:nvSpPr>
          <p:cNvPr id="11269" name="文本框 4"/>
          <p:cNvSpPr txBox="1">
            <a:spLocks noChangeArrowheads="1"/>
          </p:cNvSpPr>
          <p:nvPr/>
        </p:nvSpPr>
        <p:spPr bwMode="auto">
          <a:xfrm>
            <a:off x="685800" y="5095626"/>
            <a:ext cx="17732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sym typeface="等线" panose="02010600030101010101" pitchFamily="2" charset="-122"/>
              </a:rPr>
              <a:t>C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sym typeface="等线" panose="02010600030101010101" pitchFamily="2" charset="-122"/>
              </a:rPr>
              <a:t>ooling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sym typeface="等线" panose="02010600030101010101" pitchFamily="2" charset="-122"/>
              </a:rPr>
              <a:t>: Paraffin</a:t>
            </a:r>
          </a:p>
        </p:txBody>
      </p:sp>
      <p:sp>
        <p:nvSpPr>
          <p:cNvPr id="7" name="标题 5">
            <a:extLst>
              <a:ext uri="{FF2B5EF4-FFF2-40B4-BE49-F238E27FC236}">
                <a16:creationId xmlns:a16="http://schemas.microsoft.com/office/drawing/2014/main" id="{E0F70101-7091-4D35-81C5-132982BD484D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6774180" cy="513080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zh-CN" altLang="en-US" sz="2800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世界各国的探测器与中心束流管</a:t>
            </a:r>
            <a:endParaRPr lang="en-US" altLang="zh-CN" sz="2800" kern="0" spc="-5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E311540-37DF-4F9B-8491-A733AF1B95E7}"/>
              </a:ext>
            </a:extLst>
          </p:cNvPr>
          <p:cNvSpPr txBox="1"/>
          <p:nvPr/>
        </p:nvSpPr>
        <p:spPr>
          <a:xfrm>
            <a:off x="152400" y="1752600"/>
            <a:ext cx="3962400" cy="3790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-5" dirty="0">
                <a:latin typeface="Arial"/>
                <a:cs typeface="Arial"/>
              </a:rPr>
              <a:t>双层结构的束流管（第四代）</a:t>
            </a:r>
            <a:endParaRPr lang="en-US" altLang="zh-CN" sz="2000" b="1" spc="-5" dirty="0">
              <a:latin typeface="Arial"/>
              <a:cs typeface="Arial"/>
            </a:endParaRPr>
          </a:p>
          <a:p>
            <a:pPr algn="ctr"/>
            <a:endParaRPr lang="en-US" altLang="zh-CN" sz="2000" b="1" spc="-5" dirty="0"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/>
              <a:t>内铍管半径</a:t>
            </a:r>
            <a:r>
              <a:rPr lang="en-US" altLang="zh-CN" sz="2000" dirty="0"/>
              <a:t>20mm</a:t>
            </a:r>
            <a:r>
              <a:rPr lang="zh-CN" altLang="en-US" sz="2000" dirty="0"/>
              <a:t>降低到</a:t>
            </a:r>
            <a:r>
              <a:rPr lang="en-US" altLang="zh-CN" sz="2000" dirty="0"/>
              <a:t>15mm</a:t>
            </a:r>
            <a:r>
              <a:rPr lang="zh-CN" altLang="en-US" sz="2000" dirty="0"/>
              <a:t>，中心部分由两层铍管组成，铍管段长</a:t>
            </a:r>
            <a:r>
              <a:rPr lang="en-US" altLang="zh-CN" sz="2000" dirty="0"/>
              <a:t>170mm,</a:t>
            </a:r>
            <a:r>
              <a:rPr lang="zh-CN" altLang="en-US" sz="2000" dirty="0"/>
              <a:t>两端为铝放大腔，整束流管长约</a:t>
            </a:r>
            <a:r>
              <a:rPr lang="en-US" altLang="zh-CN" sz="2000" dirty="0"/>
              <a:t>940mm</a:t>
            </a:r>
          </a:p>
          <a:p>
            <a:pPr>
              <a:lnSpc>
                <a:spcPct val="150000"/>
              </a:lnSpc>
            </a:pPr>
            <a:endParaRPr lang="en-US" altLang="zh-CN" dirty="0"/>
          </a:p>
          <a:p>
            <a:pPr>
              <a:lnSpc>
                <a:spcPct val="150000"/>
              </a:lnSpc>
            </a:pPr>
            <a:r>
              <a:rPr lang="en-US" altLang="zh-CN" dirty="0"/>
              <a:t>0.6/0.5/0.35(mm)=Be/PF200/Be</a:t>
            </a:r>
          </a:p>
          <a:p>
            <a:pPr>
              <a:lnSpc>
                <a:spcPct val="150000"/>
              </a:lnSpc>
            </a:pPr>
            <a:endParaRPr lang="en-US" altLang="zh-CN" sz="2000" b="1" spc="-5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4338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00C5629-6E48-4507-8E98-A4D8E9E9A5AE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28380" y="4770000"/>
            <a:ext cx="5400000" cy="208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724C558-D923-4504-A502-608B60020097}"/>
              </a:ext>
            </a:extLst>
          </p:cNvPr>
          <p:cNvSpPr/>
          <p:nvPr/>
        </p:nvSpPr>
        <p:spPr>
          <a:xfrm>
            <a:off x="722538" y="44956"/>
            <a:ext cx="52116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2800" spc="-5" dirty="0">
                <a:latin typeface="Times New Roman"/>
                <a:ea typeface="+mj-ea"/>
                <a:cs typeface="Times New Roman"/>
              </a:rPr>
              <a:t>世界各国的探测器与中心束流管</a:t>
            </a:r>
            <a:endParaRPr lang="en-US" altLang="zh-CN" sz="2800" spc="-5" dirty="0">
              <a:latin typeface="Times New Roman"/>
              <a:ea typeface="+mj-ea"/>
              <a:cs typeface="Times New Roman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4E4FA06-E2C0-4496-A6F7-8320B9A6E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99" y="1477957"/>
            <a:ext cx="4082457" cy="3240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F447A06-E6C5-4D22-B312-421B86BA4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902694"/>
            <a:ext cx="4889815" cy="449064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7509396-CF52-4186-899C-AC25441510D1}"/>
              </a:ext>
            </a:extLst>
          </p:cNvPr>
          <p:cNvSpPr txBox="1"/>
          <p:nvPr/>
        </p:nvSpPr>
        <p:spPr>
          <a:xfrm>
            <a:off x="695999" y="902694"/>
            <a:ext cx="6218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spc="-5" dirty="0">
                <a:latin typeface="Arial"/>
                <a:cs typeface="Arial"/>
              </a:rPr>
              <a:t>中心束流管与探测器  </a:t>
            </a:r>
            <a:r>
              <a:rPr lang="en-US" altLang="zh-CN" sz="2000" b="1" spc="-5" dirty="0">
                <a:latin typeface="Arial"/>
                <a:cs typeface="Arial"/>
              </a:rPr>
              <a:t>--- Belle II (2018-</a:t>
            </a:r>
            <a:r>
              <a:rPr lang="zh-CN" altLang="en-US" sz="2000" b="1" spc="-5" dirty="0">
                <a:latin typeface="Arial"/>
                <a:cs typeface="Arial"/>
              </a:rPr>
              <a:t>目前，运行中</a:t>
            </a:r>
            <a:r>
              <a:rPr lang="en-US" altLang="zh-CN" sz="2000" b="1" spc="-5" dirty="0">
                <a:latin typeface="Arial"/>
                <a:cs typeface="Arial"/>
              </a:rPr>
              <a:t>)</a:t>
            </a:r>
            <a:endParaRPr lang="zh-CN" altLang="en-US" sz="2000" b="1" spc="-5" dirty="0">
              <a:latin typeface="Arial"/>
              <a:cs typeface="Arial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ECD223D-A7DA-4BEB-A239-8746F0688B3F}"/>
              </a:ext>
            </a:extLst>
          </p:cNvPr>
          <p:cNvSpPr txBox="1"/>
          <p:nvPr/>
        </p:nvSpPr>
        <p:spPr>
          <a:xfrm>
            <a:off x="4876800" y="533400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双层结构，冷却介质为油，铍管孔径变小</a:t>
            </a:r>
          </a:p>
        </p:txBody>
      </p:sp>
    </p:spTree>
    <p:extLst>
      <p:ext uri="{BB962C8B-B14F-4D97-AF65-F5344CB8AC3E}">
        <p14:creationId xmlns:p14="http://schemas.microsoft.com/office/powerpoint/2010/main" val="2335943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1845" y="1831258"/>
            <a:ext cx="4953000" cy="2838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3100"/>
              </a:lnSpc>
            </a:pPr>
            <a:r>
              <a:rPr lang="zh-CN" altLang="en-US" sz="2000" dirty="0">
                <a:solidFill>
                  <a:srgbClr val="101214"/>
                </a:solidFill>
                <a:latin typeface="PingFang SC"/>
              </a:rPr>
              <a:t>新型顶点探测器由两个器件组成，硅像素探测器</a:t>
            </a:r>
            <a:r>
              <a:rPr lang="en-US" altLang="zh-CN" sz="2000" dirty="0">
                <a:solidFill>
                  <a:srgbClr val="101214"/>
                </a:solidFill>
                <a:latin typeface="PingFang SC"/>
              </a:rPr>
              <a:t>(PXD)</a:t>
            </a:r>
            <a:r>
              <a:rPr lang="zh-CN" altLang="en-US" sz="2000" dirty="0">
                <a:solidFill>
                  <a:srgbClr val="101214"/>
                </a:solidFill>
                <a:latin typeface="PingFang SC"/>
              </a:rPr>
              <a:t>和硅顶点探测器</a:t>
            </a:r>
            <a:r>
              <a:rPr lang="en-US" altLang="zh-CN" sz="2000" dirty="0">
                <a:solidFill>
                  <a:srgbClr val="101214"/>
                </a:solidFill>
                <a:latin typeface="PingFang SC"/>
              </a:rPr>
              <a:t>(SVD)</a:t>
            </a:r>
            <a:r>
              <a:rPr lang="zh-CN" altLang="en-US" sz="2000" dirty="0">
                <a:solidFill>
                  <a:srgbClr val="101214"/>
                </a:solidFill>
                <a:latin typeface="PingFang SC"/>
              </a:rPr>
              <a:t>，共有六层，围绕半径为</a:t>
            </a:r>
            <a:r>
              <a:rPr lang="en-US" altLang="zh-CN" sz="2000" dirty="0">
                <a:solidFill>
                  <a:srgbClr val="101214"/>
                </a:solidFill>
                <a:latin typeface="PingFang SC"/>
              </a:rPr>
              <a:t>10</a:t>
            </a:r>
            <a:r>
              <a:rPr lang="zh-CN" altLang="en-US" sz="2000" dirty="0">
                <a:solidFill>
                  <a:srgbClr val="101214"/>
                </a:solidFill>
                <a:latin typeface="PingFang SC"/>
              </a:rPr>
              <a:t>毫米的铍管。</a:t>
            </a:r>
            <a:endParaRPr lang="en-US" altLang="zh-CN" sz="2000" dirty="0">
              <a:solidFill>
                <a:srgbClr val="101214"/>
              </a:solidFill>
              <a:latin typeface="PingFang SC"/>
            </a:endParaRPr>
          </a:p>
          <a:p>
            <a:pPr indent="457200">
              <a:lnSpc>
                <a:spcPts val="3100"/>
              </a:lnSpc>
            </a:pPr>
            <a:r>
              <a:rPr lang="en-US" altLang="zh-CN" sz="2000" dirty="0">
                <a:solidFill>
                  <a:srgbClr val="101214"/>
                </a:solidFill>
                <a:latin typeface="PingFang SC"/>
              </a:rPr>
              <a:t>r = 14 mm</a:t>
            </a:r>
            <a:r>
              <a:rPr lang="zh-CN" altLang="en-US" sz="2000" dirty="0">
                <a:solidFill>
                  <a:srgbClr val="101214"/>
                </a:solidFill>
                <a:latin typeface="PingFang SC"/>
              </a:rPr>
              <a:t>和</a:t>
            </a:r>
            <a:r>
              <a:rPr lang="en-US" altLang="zh-CN" sz="2000" dirty="0">
                <a:solidFill>
                  <a:srgbClr val="101214"/>
                </a:solidFill>
                <a:latin typeface="PingFang SC"/>
              </a:rPr>
              <a:t>r = 22mm</a:t>
            </a:r>
            <a:r>
              <a:rPr lang="zh-CN" altLang="en-US" sz="2000" dirty="0">
                <a:solidFill>
                  <a:srgbClr val="101214"/>
                </a:solidFill>
                <a:latin typeface="PingFang SC"/>
              </a:rPr>
              <a:t>的两层（最内层）将使用像素传感器。</a:t>
            </a:r>
            <a:endParaRPr lang="en-US" altLang="zh-CN" sz="2000" dirty="0">
              <a:solidFill>
                <a:srgbClr val="101214"/>
              </a:solidFill>
              <a:latin typeface="PingFang SC"/>
            </a:endParaRPr>
          </a:p>
          <a:p>
            <a:pPr indent="457200">
              <a:lnSpc>
                <a:spcPts val="3100"/>
              </a:lnSpc>
            </a:pPr>
            <a:r>
              <a:rPr lang="zh-CN" altLang="en-US" sz="2000" dirty="0">
                <a:solidFill>
                  <a:srgbClr val="101214"/>
                </a:solidFill>
                <a:latin typeface="PingFang SC"/>
              </a:rPr>
              <a:t>其余四层半径分别为</a:t>
            </a:r>
            <a:r>
              <a:rPr lang="en-US" altLang="zh-CN" sz="2000" dirty="0">
                <a:solidFill>
                  <a:srgbClr val="101214"/>
                </a:solidFill>
                <a:latin typeface="PingFang SC"/>
              </a:rPr>
              <a:t>39</a:t>
            </a:r>
            <a:r>
              <a:rPr lang="zh-CN" altLang="en-US" sz="2000" dirty="0">
                <a:solidFill>
                  <a:srgbClr val="101214"/>
                </a:solidFill>
                <a:latin typeface="PingFang SC"/>
              </a:rPr>
              <a:t>毫米、</a:t>
            </a:r>
            <a:r>
              <a:rPr lang="en-US" altLang="zh-CN" sz="2000" dirty="0">
                <a:solidFill>
                  <a:srgbClr val="101214"/>
                </a:solidFill>
                <a:latin typeface="PingFang SC"/>
              </a:rPr>
              <a:t>80</a:t>
            </a:r>
            <a:r>
              <a:rPr lang="zh-CN" altLang="en-US" sz="2000" dirty="0">
                <a:solidFill>
                  <a:srgbClr val="101214"/>
                </a:solidFill>
                <a:latin typeface="PingFang SC"/>
              </a:rPr>
              <a:t>毫米、</a:t>
            </a:r>
            <a:r>
              <a:rPr lang="en-US" altLang="zh-CN" sz="2000" dirty="0">
                <a:solidFill>
                  <a:srgbClr val="101214"/>
                </a:solidFill>
                <a:latin typeface="PingFang SC"/>
              </a:rPr>
              <a:t>104</a:t>
            </a:r>
            <a:r>
              <a:rPr lang="zh-CN" altLang="en-US" sz="2000" dirty="0">
                <a:solidFill>
                  <a:srgbClr val="101214"/>
                </a:solidFill>
                <a:latin typeface="PingFang SC"/>
              </a:rPr>
              <a:t>毫米和</a:t>
            </a:r>
            <a:r>
              <a:rPr lang="en-US" altLang="zh-CN" sz="2000" dirty="0">
                <a:solidFill>
                  <a:srgbClr val="101214"/>
                </a:solidFill>
                <a:latin typeface="PingFang SC"/>
              </a:rPr>
              <a:t>135</a:t>
            </a:r>
            <a:r>
              <a:rPr lang="zh-CN" altLang="en-US" sz="2000" dirty="0">
                <a:solidFill>
                  <a:srgbClr val="101214"/>
                </a:solidFill>
                <a:latin typeface="PingFang SC"/>
              </a:rPr>
              <a:t>毫米。</a:t>
            </a:r>
            <a:endParaRPr lang="zh-CN" altLang="en-US" sz="2000" dirty="0"/>
          </a:p>
        </p:txBody>
      </p:sp>
      <p:pic>
        <p:nvPicPr>
          <p:cNvPr id="5" name="image6.jpe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858" y="1195626"/>
            <a:ext cx="4375150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838200" y="1141422"/>
            <a:ext cx="57220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spc="-5" dirty="0">
                <a:latin typeface="Arial"/>
                <a:cs typeface="Arial"/>
              </a:rPr>
              <a:t>中心束流管与探测器  </a:t>
            </a:r>
            <a:r>
              <a:rPr lang="en-US" altLang="zh-CN" sz="2400" b="1" spc="-5" dirty="0">
                <a:latin typeface="Arial"/>
                <a:cs typeface="Arial"/>
              </a:rPr>
              <a:t>--- Belle II (</a:t>
            </a:r>
            <a:r>
              <a:rPr lang="zh-CN" altLang="en-US" sz="2400" b="1" spc="-5" dirty="0">
                <a:latin typeface="Arial"/>
                <a:cs typeface="Arial"/>
              </a:rPr>
              <a:t>运行中</a:t>
            </a:r>
            <a:r>
              <a:rPr lang="en-US" altLang="zh-CN" sz="2400" b="1" spc="-5" dirty="0">
                <a:latin typeface="Arial"/>
                <a:cs typeface="Arial"/>
              </a:rPr>
              <a:t>)</a:t>
            </a:r>
            <a:endParaRPr lang="zh-CN" altLang="en-US" sz="2400" b="1" spc="-5" dirty="0">
              <a:latin typeface="Arial"/>
              <a:cs typeface="Arial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599A632A-9790-8613-C289-26B767151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123" y="152400"/>
            <a:ext cx="6773862" cy="5127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2800" spc="-5" dirty="0">
                <a:latin typeface="Times New Roman"/>
                <a:ea typeface="+mj-ea"/>
                <a:cs typeface="Times New Roman"/>
              </a:rPr>
              <a:t>世界各国的探测器与中心束流管</a:t>
            </a:r>
            <a:endParaRPr lang="en-US" altLang="zh-CN" sz="2800" spc="-5" dirty="0">
              <a:latin typeface="Times New Roman"/>
              <a:ea typeface="+mj-ea"/>
              <a:cs typeface="Times New Roman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F144C6A-980C-F09A-84FB-BF864483F6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0" y="4267200"/>
            <a:ext cx="3077004" cy="189574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390CF9E4-6C76-40D5-3E21-BAADFF8C840B}"/>
              </a:ext>
            </a:extLst>
          </p:cNvPr>
          <p:cNvSpPr txBox="1"/>
          <p:nvPr/>
        </p:nvSpPr>
        <p:spPr>
          <a:xfrm>
            <a:off x="8534400" y="63246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PXD</a:t>
            </a:r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4A15834-7E32-74D8-CE85-1D025A4628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6413" y="4647653"/>
            <a:ext cx="2809875" cy="1476375"/>
          </a:xfrm>
          <a:prstGeom prst="rect">
            <a:avLst/>
          </a:prstGeom>
        </p:spPr>
      </p:pic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8D694AF9-34DE-2520-66C6-BEC8B1A4D530}"/>
              </a:ext>
            </a:extLst>
          </p:cNvPr>
          <p:cNvCxnSpPr>
            <a:cxnSpLocks/>
          </p:cNvCxnSpPr>
          <p:nvPr/>
        </p:nvCxnSpPr>
        <p:spPr>
          <a:xfrm flipV="1">
            <a:off x="3200400" y="5215070"/>
            <a:ext cx="685800" cy="427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箭头: 左 23">
            <a:extLst>
              <a:ext uri="{FF2B5EF4-FFF2-40B4-BE49-F238E27FC236}">
                <a16:creationId xmlns:a16="http://schemas.microsoft.com/office/drawing/2014/main" id="{D5796C15-87B3-D7F9-097E-7D9F85994CAE}"/>
              </a:ext>
            </a:extLst>
          </p:cNvPr>
          <p:cNvSpPr/>
          <p:nvPr/>
        </p:nvSpPr>
        <p:spPr>
          <a:xfrm>
            <a:off x="6096000" y="5100770"/>
            <a:ext cx="762458" cy="228600"/>
          </a:xfrm>
          <a:prstGeom prst="leftArrow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0B3842FD-285A-042F-371C-D80B08E70F61}"/>
                  </a:ext>
                </a:extLst>
              </p:cNvPr>
              <p:cNvSpPr txBox="1"/>
              <p:nvPr/>
            </p:nvSpPr>
            <p:spPr>
              <a:xfrm>
                <a:off x="1066800" y="5100770"/>
                <a:ext cx="213360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800" dirty="0">
                    <a:solidFill>
                      <a:srgbClr val="101214"/>
                    </a:solidFill>
                    <a:latin typeface="PingFang SC"/>
                  </a:rPr>
                  <a:t>1.6</a:t>
                </a:r>
                <a:r>
                  <a:rPr lang="en-US" altLang="zh-CN" dirty="0">
                    <a:solidFill>
                      <a:srgbClr val="101214"/>
                    </a:solidFill>
                    <a:latin typeface="PingFang SC"/>
                  </a:rPr>
                  <a:t>/8</a:t>
                </a:r>
                <a:r>
                  <a:rPr lang="en-US" altLang="zh-CN" sz="1800" dirty="0">
                    <a:solidFill>
                      <a:srgbClr val="101214"/>
                    </a:solidFill>
                    <a:latin typeface="PingFang SC"/>
                  </a:rPr>
                  <a:t>mm</a:t>
                </a:r>
                <a:r>
                  <a:rPr lang="zh-CN" altLang="en-US" sz="1800" dirty="0">
                    <a:solidFill>
                      <a:srgbClr val="101214"/>
                    </a:solidFill>
                    <a:latin typeface="PingFang SC"/>
                  </a:rPr>
                  <a:t>冷却间隙</a:t>
                </a:r>
                <a:r>
                  <a:rPr lang="en-US" altLang="zh-CN" sz="1800" dirty="0">
                    <a:solidFill>
                      <a:srgbClr val="101214"/>
                    </a:solidFill>
                    <a:latin typeface="PingFang SC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smtClean="0">
                            <a:solidFill>
                              <a:srgbClr val="10121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solidFill>
                              <a:srgbClr val="101214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10121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1800" dirty="0"/>
                  <a:t>)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0B3842FD-285A-042F-371C-D80B08E70F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100770"/>
                <a:ext cx="2133601" cy="646331"/>
              </a:xfrm>
              <a:prstGeom prst="rect">
                <a:avLst/>
              </a:prstGeom>
              <a:blipFill>
                <a:blip r:embed="rId7"/>
                <a:stretch>
                  <a:fillRect l="-2286" t="-8491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D991A348-4154-8C79-F351-46032972A3AC}"/>
              </a:ext>
            </a:extLst>
          </p:cNvPr>
          <p:cNvCxnSpPr>
            <a:cxnSpLocks/>
          </p:cNvCxnSpPr>
          <p:nvPr/>
        </p:nvCxnSpPr>
        <p:spPr>
          <a:xfrm flipV="1">
            <a:off x="3352800" y="5417160"/>
            <a:ext cx="689339" cy="1454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4157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76915" y="5715000"/>
            <a:ext cx="104381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400" dirty="0">
                <a:solidFill>
                  <a:srgbClr val="FF0000"/>
                </a:solidFill>
                <a:latin typeface="Times New Roman" panose="02020603050405020304"/>
                <a:ea typeface="楷体" panose="02010609060101010101" pitchFamily="49" charset="-122"/>
              </a:rPr>
              <a:t>铍管的半径变小。原因：探测器到对撞点的距离更近，提高顶点探测器的分辨率</a:t>
            </a:r>
          </a:p>
        </p:txBody>
      </p:sp>
      <p:sp>
        <p:nvSpPr>
          <p:cNvPr id="5" name="矩形 4"/>
          <p:cNvSpPr/>
          <p:nvPr/>
        </p:nvSpPr>
        <p:spPr>
          <a:xfrm>
            <a:off x="762000" y="993361"/>
            <a:ext cx="4493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prstClr val="black"/>
                </a:solidFill>
              </a:rPr>
              <a:t>不同探测器的束流管尺寸比较：</a:t>
            </a:r>
            <a:endParaRPr lang="zh-CN" altLang="en-US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610424"/>
              </p:ext>
            </p:extLst>
          </p:nvPr>
        </p:nvGraphicFramePr>
        <p:xfrm>
          <a:off x="1447800" y="1747089"/>
          <a:ext cx="7925076" cy="335518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66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86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99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99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0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探测器名称</a:t>
                      </a:r>
                      <a:endParaRPr lang="zh-CN" sz="2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0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铍管长度</a:t>
                      </a:r>
                      <a:endParaRPr lang="zh-CN" sz="2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0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铍管内半径</a:t>
                      </a:r>
                      <a:endParaRPr lang="zh-CN" sz="2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0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铍管厚度</a:t>
                      </a:r>
                      <a:endParaRPr lang="zh-CN" sz="2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197">
                <a:tc>
                  <a:txBody>
                    <a:bodyPr/>
                    <a:lstStyle/>
                    <a:p>
                      <a:pPr marL="0" marR="0" lvl="0" indent="266700" algn="ctr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ATLAS</a:t>
                      </a:r>
                      <a:endParaRPr lang="zh-CN" altLang="zh-CN" sz="200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7.3m</a:t>
                      </a:r>
                      <a:endParaRPr lang="zh-CN" sz="2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29mm</a:t>
                      </a:r>
                      <a:endParaRPr lang="zh-CN" sz="2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0.8mm</a:t>
                      </a:r>
                      <a:endParaRPr lang="zh-CN" sz="2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197"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CMS(Run3)</a:t>
                      </a:r>
                      <a:endParaRPr lang="zh-CN" altLang="zh-CN" sz="200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6.2m</a:t>
                      </a:r>
                      <a:endParaRPr lang="zh-CN" sz="2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21.7mm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0.8mm</a:t>
                      </a:r>
                      <a:endParaRPr lang="zh-CN" sz="2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197"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ALICE(ITS3)</a:t>
                      </a:r>
                      <a:endParaRPr lang="zh-CN" sz="2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?</a:t>
                      </a:r>
                      <a:endParaRPr lang="zh-CN" sz="2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16mm</a:t>
                      </a:r>
                      <a:endParaRPr lang="zh-CN" sz="2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0.5mm</a:t>
                      </a:r>
                      <a:endParaRPr lang="zh-CN" sz="2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197"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BELLE(SVD1.4)</a:t>
                      </a:r>
                      <a:endParaRPr lang="zh-CN" sz="2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160mm</a:t>
                      </a:r>
                      <a:endParaRPr lang="zh-CN" sz="2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20/23mm</a:t>
                      </a:r>
                      <a:endParaRPr lang="zh-CN" sz="2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0.5/0.5mm</a:t>
                      </a:r>
                      <a:endParaRPr lang="zh-CN" sz="2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9197">
                <a:tc>
                  <a:txBody>
                    <a:bodyPr/>
                    <a:lstStyle/>
                    <a:p>
                      <a:pPr marL="0" marR="0" lvl="0" indent="266700" algn="ctr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BELLE(SVD2.0)</a:t>
                      </a:r>
                      <a:endParaRPr lang="zh-CN" altLang="zh-CN" sz="200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170mm</a:t>
                      </a:r>
                      <a:endParaRPr lang="zh-CN" sz="2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15/16.1mm</a:t>
                      </a:r>
                      <a:endParaRPr lang="zh-CN" sz="2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0.6/0.35mm</a:t>
                      </a:r>
                      <a:endParaRPr lang="zh-CN" sz="2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9197">
                <a:tc>
                  <a:txBody>
                    <a:bodyPr/>
                    <a:lstStyle/>
                    <a:p>
                      <a:pPr marL="0" marR="0" lvl="0" indent="266700" algn="ctr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BELLEII</a:t>
                      </a:r>
                      <a:endParaRPr lang="zh-CN" altLang="zh-CN" sz="200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200mm</a:t>
                      </a:r>
                      <a:endParaRPr lang="zh-CN" sz="2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10/12mm</a:t>
                      </a:r>
                      <a:endParaRPr lang="zh-CN" sz="2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0.6/0.4mm</a:t>
                      </a:r>
                      <a:endParaRPr lang="zh-CN" sz="2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69280229"/>
                  </a:ext>
                </a:extLst>
              </a:tr>
            </a:tbl>
          </a:graphicData>
        </a:graphic>
      </p:graphicFrame>
      <p:sp>
        <p:nvSpPr>
          <p:cNvPr id="4" name="标题 2">
            <a:extLst>
              <a:ext uri="{FF2B5EF4-FFF2-40B4-BE49-F238E27FC236}">
                <a16:creationId xmlns:a16="http://schemas.microsoft.com/office/drawing/2014/main" id="{1CEACBAC-3501-7213-B184-E1014A34D4D2}"/>
              </a:ext>
            </a:extLst>
          </p:cNvPr>
          <p:cNvSpPr txBox="1">
            <a:spLocks/>
          </p:cNvSpPr>
          <p:nvPr/>
        </p:nvSpPr>
        <p:spPr>
          <a:xfrm>
            <a:off x="-22123" y="152400"/>
            <a:ext cx="6773862" cy="512763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zh-CN" altLang="en-US" sz="2800" kern="0" spc="-5">
                <a:solidFill>
                  <a:sysClr val="windowText" lastClr="000000"/>
                </a:solidFill>
                <a:latin typeface="Times New Roman"/>
                <a:cs typeface="Times New Roman"/>
              </a:rPr>
              <a:t>世界各国的探测器与中心束流管</a:t>
            </a:r>
            <a:endParaRPr lang="en-US" altLang="zh-CN" sz="2800" kern="0" spc="-5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75267"/>
            <a:ext cx="781304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zh-CN" altLang="en-US" spc="-5" dirty="0"/>
              <a:t>最初设计</a:t>
            </a:r>
            <a:r>
              <a:rPr spc="-5" dirty="0"/>
              <a:t> </a:t>
            </a:r>
            <a:r>
              <a:rPr sz="2800" spc="-30" dirty="0">
                <a:latin typeface="楷体"/>
                <a:cs typeface="楷体"/>
              </a:rPr>
              <a:t>（</a:t>
            </a:r>
            <a:r>
              <a:rPr sz="2800" spc="-30" dirty="0">
                <a:solidFill>
                  <a:srgbClr val="0000FF"/>
                </a:solidFill>
              </a:rPr>
              <a:t>Ver.20190404</a:t>
            </a:r>
            <a:r>
              <a:rPr sz="2800" spc="-30" dirty="0">
                <a:latin typeface="楷体"/>
                <a:cs typeface="楷体"/>
              </a:rPr>
              <a:t>）</a:t>
            </a:r>
            <a:endParaRPr sz="2800" dirty="0">
              <a:latin typeface="楷体"/>
              <a:cs typeface="楷体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766042" y="6448805"/>
            <a:ext cx="869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D5E68"/>
                </a:solidFill>
                <a:latin typeface="Impact"/>
                <a:cs typeface="Impact"/>
              </a:rPr>
              <a:t>5</a:t>
            </a:r>
            <a:endParaRPr sz="900">
              <a:latin typeface="Impact"/>
              <a:cs typeface="Impac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0813" y="2257093"/>
            <a:ext cx="10301987" cy="39920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70813" y="917194"/>
            <a:ext cx="11339195" cy="1363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9565" indent="-286385">
              <a:lnSpc>
                <a:spcPct val="150000"/>
              </a:lnSpc>
              <a:spcBef>
                <a:spcPts val="95"/>
              </a:spcBef>
              <a:buFont typeface="Arial"/>
              <a:buChar char="•"/>
              <a:tabLst>
                <a:tab pos="329565" algn="l"/>
                <a:tab pos="330200" algn="l"/>
              </a:tabLst>
            </a:pPr>
            <a:r>
              <a:rPr lang="zh-CN" altLang="en-US" sz="2000" b="1" spc="-5" dirty="0">
                <a:latin typeface="Arial"/>
                <a:cs typeface="Arial"/>
              </a:rPr>
              <a:t>初步设计：为满足顶点探测器测量，设计第三层顶点的安装位置（</a:t>
            </a:r>
            <a:r>
              <a:rPr lang="en-US" altLang="zh-CN" sz="2000" spc="-5" dirty="0">
                <a:latin typeface="Arial"/>
                <a:cs typeface="Arial"/>
              </a:rPr>
              <a:t> Ø73</a:t>
            </a:r>
            <a:r>
              <a:rPr lang="zh-CN" altLang="en-US" sz="2000" b="1" spc="-5" dirty="0">
                <a:latin typeface="Arial"/>
                <a:cs typeface="Arial"/>
              </a:rPr>
              <a:t>处）</a:t>
            </a:r>
            <a:endParaRPr lang="en-US" altLang="zh-CN" sz="2000" b="1" spc="-5" dirty="0">
              <a:latin typeface="Arial"/>
              <a:cs typeface="Arial"/>
            </a:endParaRPr>
          </a:p>
          <a:p>
            <a:pPr marL="329565" indent="-286385">
              <a:lnSpc>
                <a:spcPct val="150000"/>
              </a:lnSpc>
              <a:spcBef>
                <a:spcPts val="95"/>
              </a:spcBef>
              <a:buFont typeface="Arial"/>
              <a:buChar char="•"/>
              <a:tabLst>
                <a:tab pos="329565" algn="l"/>
                <a:tab pos="330200" algn="l"/>
              </a:tabLst>
            </a:pPr>
            <a:r>
              <a:rPr lang="zh-CN" altLang="en-US" sz="2000" spc="-5" dirty="0">
                <a:latin typeface="Arial"/>
                <a:cs typeface="Arial"/>
              </a:rPr>
              <a:t>没有考虑</a:t>
            </a:r>
            <a:r>
              <a:rPr lang="en-US" altLang="zh-CN" sz="2000" spc="-5" dirty="0" err="1">
                <a:latin typeface="Arial"/>
                <a:cs typeface="Arial"/>
              </a:rPr>
              <a:t>lumical</a:t>
            </a:r>
            <a:r>
              <a:rPr lang="zh-CN" altLang="en-US" sz="2000" spc="-5" dirty="0">
                <a:latin typeface="Arial"/>
                <a:cs typeface="Arial"/>
              </a:rPr>
              <a:t>的安装空间</a:t>
            </a:r>
            <a:endParaRPr lang="en-US" altLang="zh-CN" sz="2000" spc="-5" dirty="0">
              <a:latin typeface="Arial"/>
              <a:cs typeface="Arial"/>
            </a:endParaRPr>
          </a:p>
          <a:p>
            <a:pPr marL="329565" indent="-286385">
              <a:lnSpc>
                <a:spcPct val="150000"/>
              </a:lnSpc>
              <a:spcBef>
                <a:spcPts val="95"/>
              </a:spcBef>
              <a:buFont typeface="Arial"/>
              <a:buChar char="•"/>
              <a:tabLst>
                <a:tab pos="329565" algn="l"/>
                <a:tab pos="330200" algn="l"/>
              </a:tabLst>
            </a:pPr>
            <a:r>
              <a:rPr lang="zh-CN" altLang="en-US" sz="2000" spc="-5" dirty="0">
                <a:latin typeface="Arial"/>
                <a:cs typeface="Arial"/>
              </a:rPr>
              <a:t>碳纤维筒支撑作用</a:t>
            </a:r>
            <a:endParaRPr lang="en-US" altLang="zh-CN" sz="2000" spc="-5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43000" y="6393751"/>
            <a:ext cx="54864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Arial"/>
                <a:cs typeface="Arial"/>
              </a:rPr>
              <a:t>存在的问题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r>
              <a:rPr lang="zh-CN" altLang="en-US" sz="2000" b="1" dirty="0">
                <a:solidFill>
                  <a:srgbClr val="FF0000"/>
                </a:solidFill>
                <a:latin typeface="Arial"/>
                <a:cs typeface="Arial"/>
              </a:rPr>
              <a:t>探测角 </a:t>
            </a:r>
            <a:r>
              <a:rPr lang="en-US" altLang="zh-CN" sz="2000" b="1" dirty="0">
                <a:solidFill>
                  <a:srgbClr val="FF0000"/>
                </a:solidFill>
                <a:latin typeface="Arial"/>
                <a:cs typeface="Arial"/>
              </a:rPr>
              <a:t>8.1°</a:t>
            </a:r>
            <a:r>
              <a:rPr lang="zh-CN" altLang="en-US" sz="2000" b="1" dirty="0">
                <a:solidFill>
                  <a:srgbClr val="FF0000"/>
                </a:solidFill>
                <a:latin typeface="Arial"/>
                <a:cs typeface="Arial"/>
              </a:rPr>
              <a:t>范围内，大量的物质量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0813" y="75945"/>
            <a:ext cx="781304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zh-CN" altLang="en-US" spc="-5" dirty="0"/>
              <a:t>第二次设计 </a:t>
            </a:r>
            <a:r>
              <a:rPr sz="2400" spc="-30" dirty="0">
                <a:latin typeface="楷体"/>
                <a:cs typeface="楷体"/>
              </a:rPr>
              <a:t>（</a:t>
            </a:r>
            <a:r>
              <a:rPr sz="2400" spc="-30" dirty="0">
                <a:solidFill>
                  <a:srgbClr val="0000FF"/>
                </a:solidFill>
              </a:rPr>
              <a:t>Ver.20190721</a:t>
            </a:r>
            <a:r>
              <a:rPr sz="2400" spc="-30" dirty="0">
                <a:latin typeface="楷体"/>
                <a:cs typeface="楷体"/>
              </a:rPr>
              <a:t>）</a:t>
            </a:r>
            <a:endParaRPr sz="2400" dirty="0">
              <a:latin typeface="楷体"/>
              <a:cs typeface="楷体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2401" y="2209801"/>
            <a:ext cx="11793399" cy="3200400"/>
          </a:xfrm>
          <a:prstGeom prst="rect">
            <a:avLst/>
          </a:prstGeom>
          <a:blipFill>
            <a:blip r:embed="rId2" cstate="print"/>
            <a:stretch>
              <a:fillRect l="-1362" t="-6928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47246" y="888745"/>
            <a:ext cx="5206799" cy="1469057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285115" indent="-285115">
              <a:lnSpc>
                <a:spcPts val="3000"/>
              </a:lnSpc>
              <a:spcBef>
                <a:spcPts val="1015"/>
              </a:spcBef>
              <a:buChar char="•"/>
              <a:tabLst>
                <a:tab pos="285115" algn="l"/>
                <a:tab pos="285750" algn="l"/>
              </a:tabLst>
            </a:pPr>
            <a:r>
              <a:rPr lang="zh-CN" altLang="en-US" sz="2000" spc="-5" dirty="0">
                <a:solidFill>
                  <a:srgbClr val="FF0000"/>
                </a:solidFill>
                <a:latin typeface="Arial"/>
                <a:cs typeface="Arial"/>
              </a:rPr>
              <a:t>更新</a:t>
            </a: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：</a:t>
            </a:r>
            <a:r>
              <a:rPr lang="zh-CN" altLang="en-US" sz="2000" spc="-5" dirty="0">
                <a:solidFill>
                  <a:srgbClr val="FF0000"/>
                </a:solidFill>
                <a:latin typeface="Arial"/>
                <a:cs typeface="Arial"/>
              </a:rPr>
              <a:t>为减少探测的物质量，设计薄壁结构</a:t>
            </a:r>
            <a:endParaRPr sz="2000" spc="-5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lnSpc>
                <a:spcPts val="3000"/>
              </a:lnSpc>
              <a:spcBef>
                <a:spcPts val="919"/>
              </a:spcBef>
              <a:tabLst>
                <a:tab pos="405765" algn="l"/>
                <a:tab pos="406400" algn="l"/>
              </a:tabLst>
            </a:pPr>
            <a:r>
              <a:rPr lang="en-US" altLang="zh-CN" sz="2000" spc="-5" dirty="0">
                <a:latin typeface="Arial"/>
                <a:cs typeface="Arial"/>
              </a:rPr>
              <a:t>1.</a:t>
            </a:r>
            <a:r>
              <a:rPr lang="zh-CN" altLang="en-US" sz="2000" spc="-5" dirty="0">
                <a:latin typeface="Arial"/>
                <a:cs typeface="Arial"/>
              </a:rPr>
              <a:t> 中心铍管采用油冷、外延管部分采用水冷。</a:t>
            </a:r>
            <a:endParaRPr lang="en-US" altLang="zh-CN" sz="2000" spc="-5" dirty="0">
              <a:latin typeface="Arial"/>
              <a:cs typeface="Arial"/>
            </a:endParaRPr>
          </a:p>
          <a:p>
            <a:pPr>
              <a:lnSpc>
                <a:spcPts val="3000"/>
              </a:lnSpc>
              <a:spcBef>
                <a:spcPts val="919"/>
              </a:spcBef>
              <a:tabLst>
                <a:tab pos="405765" algn="l"/>
                <a:tab pos="406400" algn="l"/>
              </a:tabLst>
            </a:pPr>
            <a:r>
              <a:rPr lang="en-US" altLang="zh-CN" sz="2000" spc="-5" dirty="0">
                <a:latin typeface="Arial"/>
                <a:cs typeface="Arial"/>
              </a:rPr>
              <a:t>2.</a:t>
            </a:r>
            <a:r>
              <a:rPr lang="zh-CN" altLang="en-US" sz="2000" spc="-5" dirty="0">
                <a:latin typeface="Arial"/>
                <a:cs typeface="Arial"/>
              </a:rPr>
              <a:t>设计顶点探测器的支撑结构。</a:t>
            </a:r>
            <a:endParaRPr lang="en-US" altLang="zh-CN" sz="2000" spc="-5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7246" y="5969254"/>
            <a:ext cx="720135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Arial"/>
                <a:cs typeface="Arial"/>
              </a:rPr>
              <a:t>存在问题：顶点无冷却结构，顶点的温度过高，冷却回路过渡段的温度过高，</a:t>
            </a:r>
            <a:r>
              <a:rPr lang="en-US" altLang="zh-CN" sz="2000" b="1" dirty="0" err="1">
                <a:solidFill>
                  <a:srgbClr val="FF0000"/>
                </a:solidFill>
                <a:latin typeface="Arial"/>
                <a:cs typeface="Arial"/>
              </a:rPr>
              <a:t>lumical</a:t>
            </a:r>
            <a:r>
              <a:rPr lang="zh-CN" altLang="en-US" sz="2000" b="1" dirty="0">
                <a:solidFill>
                  <a:srgbClr val="FF0000"/>
                </a:solidFill>
                <a:latin typeface="Arial"/>
                <a:cs typeface="Arial"/>
              </a:rPr>
              <a:t>无安装位置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4554" y="1858174"/>
            <a:ext cx="10744200" cy="34590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6">
            <a:extLst>
              <a:ext uri="{FF2B5EF4-FFF2-40B4-BE49-F238E27FC236}">
                <a16:creationId xmlns:a16="http://schemas.microsoft.com/office/drawing/2014/main" id="{61D0F58C-DC1A-D43F-7A09-B38F63C1AB38}"/>
              </a:ext>
            </a:extLst>
          </p:cNvPr>
          <p:cNvSpPr/>
          <p:nvPr/>
        </p:nvSpPr>
        <p:spPr>
          <a:xfrm>
            <a:off x="8159661" y="3198149"/>
            <a:ext cx="1305099" cy="277226"/>
          </a:xfrm>
          <a:custGeom>
            <a:avLst/>
            <a:gdLst/>
            <a:ahLst/>
            <a:cxnLst/>
            <a:rect l="l" t="t" r="r" b="b"/>
            <a:pathLst>
              <a:path w="1728470" h="360679">
                <a:moveTo>
                  <a:pt x="1668144" y="0"/>
                </a:moveTo>
                <a:lnTo>
                  <a:pt x="60071" y="0"/>
                </a:lnTo>
                <a:lnTo>
                  <a:pt x="36701" y="4724"/>
                </a:lnTo>
                <a:lnTo>
                  <a:pt x="17605" y="17605"/>
                </a:lnTo>
                <a:lnTo>
                  <a:pt x="4724" y="36701"/>
                </a:lnTo>
                <a:lnTo>
                  <a:pt x="0" y="60071"/>
                </a:lnTo>
                <a:lnTo>
                  <a:pt x="0" y="300355"/>
                </a:lnTo>
                <a:lnTo>
                  <a:pt x="4724" y="323724"/>
                </a:lnTo>
                <a:lnTo>
                  <a:pt x="17605" y="342820"/>
                </a:lnTo>
                <a:lnTo>
                  <a:pt x="36701" y="355701"/>
                </a:lnTo>
                <a:lnTo>
                  <a:pt x="60071" y="360426"/>
                </a:lnTo>
                <a:lnTo>
                  <a:pt x="1668144" y="360426"/>
                </a:lnTo>
                <a:lnTo>
                  <a:pt x="1691514" y="355701"/>
                </a:lnTo>
                <a:lnTo>
                  <a:pt x="1710610" y="342820"/>
                </a:lnTo>
                <a:lnTo>
                  <a:pt x="1723491" y="323724"/>
                </a:lnTo>
                <a:lnTo>
                  <a:pt x="1728215" y="300355"/>
                </a:lnTo>
                <a:lnTo>
                  <a:pt x="1728215" y="60071"/>
                </a:lnTo>
                <a:lnTo>
                  <a:pt x="1723491" y="36701"/>
                </a:lnTo>
                <a:lnTo>
                  <a:pt x="1710610" y="17605"/>
                </a:lnTo>
                <a:lnTo>
                  <a:pt x="1691514" y="4724"/>
                </a:lnTo>
                <a:lnTo>
                  <a:pt x="1668144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22709" y="4060856"/>
            <a:ext cx="1349690" cy="279423"/>
          </a:xfrm>
          <a:custGeom>
            <a:avLst/>
            <a:gdLst/>
            <a:ahLst/>
            <a:cxnLst/>
            <a:rect l="l" t="t" r="r" b="b"/>
            <a:pathLst>
              <a:path w="1728470" h="360679">
                <a:moveTo>
                  <a:pt x="1668144" y="0"/>
                </a:moveTo>
                <a:lnTo>
                  <a:pt x="60071" y="0"/>
                </a:lnTo>
                <a:lnTo>
                  <a:pt x="36701" y="4724"/>
                </a:lnTo>
                <a:lnTo>
                  <a:pt x="17605" y="17605"/>
                </a:lnTo>
                <a:lnTo>
                  <a:pt x="4724" y="36701"/>
                </a:lnTo>
                <a:lnTo>
                  <a:pt x="0" y="60071"/>
                </a:lnTo>
                <a:lnTo>
                  <a:pt x="0" y="300355"/>
                </a:lnTo>
                <a:lnTo>
                  <a:pt x="4724" y="323724"/>
                </a:lnTo>
                <a:lnTo>
                  <a:pt x="17605" y="342820"/>
                </a:lnTo>
                <a:lnTo>
                  <a:pt x="36701" y="355701"/>
                </a:lnTo>
                <a:lnTo>
                  <a:pt x="60071" y="360426"/>
                </a:lnTo>
                <a:lnTo>
                  <a:pt x="1668144" y="360426"/>
                </a:lnTo>
                <a:lnTo>
                  <a:pt x="1691514" y="355701"/>
                </a:lnTo>
                <a:lnTo>
                  <a:pt x="1710610" y="342820"/>
                </a:lnTo>
                <a:lnTo>
                  <a:pt x="1723491" y="323724"/>
                </a:lnTo>
                <a:lnTo>
                  <a:pt x="1728215" y="300355"/>
                </a:lnTo>
                <a:lnTo>
                  <a:pt x="1728215" y="60071"/>
                </a:lnTo>
                <a:lnTo>
                  <a:pt x="1723491" y="36701"/>
                </a:lnTo>
                <a:lnTo>
                  <a:pt x="1710610" y="17605"/>
                </a:lnTo>
                <a:lnTo>
                  <a:pt x="1691514" y="4724"/>
                </a:lnTo>
                <a:lnTo>
                  <a:pt x="1668144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15071" y="4048710"/>
            <a:ext cx="1349690" cy="304730"/>
          </a:xfrm>
          <a:custGeom>
            <a:avLst/>
            <a:gdLst/>
            <a:ahLst/>
            <a:cxnLst/>
            <a:rect l="l" t="t" r="r" b="b"/>
            <a:pathLst>
              <a:path w="1728470" h="360679">
                <a:moveTo>
                  <a:pt x="0" y="60071"/>
                </a:moveTo>
                <a:lnTo>
                  <a:pt x="4724" y="36701"/>
                </a:lnTo>
                <a:lnTo>
                  <a:pt x="17605" y="17605"/>
                </a:lnTo>
                <a:lnTo>
                  <a:pt x="36701" y="4724"/>
                </a:lnTo>
                <a:lnTo>
                  <a:pt x="60071" y="0"/>
                </a:lnTo>
                <a:lnTo>
                  <a:pt x="1668144" y="0"/>
                </a:lnTo>
                <a:lnTo>
                  <a:pt x="1691514" y="4724"/>
                </a:lnTo>
                <a:lnTo>
                  <a:pt x="1710610" y="17605"/>
                </a:lnTo>
                <a:lnTo>
                  <a:pt x="1723491" y="36701"/>
                </a:lnTo>
                <a:lnTo>
                  <a:pt x="1728215" y="60071"/>
                </a:lnTo>
                <a:lnTo>
                  <a:pt x="1728215" y="300355"/>
                </a:lnTo>
                <a:lnTo>
                  <a:pt x="1723491" y="323724"/>
                </a:lnTo>
                <a:lnTo>
                  <a:pt x="1710610" y="342820"/>
                </a:lnTo>
                <a:lnTo>
                  <a:pt x="1691514" y="355701"/>
                </a:lnTo>
                <a:lnTo>
                  <a:pt x="1668144" y="360426"/>
                </a:lnTo>
                <a:lnTo>
                  <a:pt x="60071" y="360426"/>
                </a:lnTo>
                <a:lnTo>
                  <a:pt x="36701" y="355701"/>
                </a:lnTo>
                <a:lnTo>
                  <a:pt x="17605" y="342820"/>
                </a:lnTo>
                <a:lnTo>
                  <a:pt x="4724" y="323724"/>
                </a:lnTo>
                <a:lnTo>
                  <a:pt x="0" y="300355"/>
                </a:lnTo>
                <a:lnTo>
                  <a:pt x="0" y="60071"/>
                </a:lnTo>
                <a:close/>
              </a:path>
            </a:pathLst>
          </a:custGeom>
          <a:ln w="1295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990675" y="4049335"/>
            <a:ext cx="1289819" cy="2606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2765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Arial"/>
                <a:cs typeface="Arial"/>
              </a:rPr>
              <a:t>lumical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70813" y="75945"/>
            <a:ext cx="781304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 </a:t>
            </a:r>
            <a:r>
              <a:rPr lang="zh-CN" altLang="en-US" spc="-5" dirty="0"/>
              <a:t>第三次设计 </a:t>
            </a:r>
            <a:r>
              <a:rPr sz="2400" spc="-30" dirty="0">
                <a:latin typeface="楷体"/>
                <a:cs typeface="楷体"/>
              </a:rPr>
              <a:t>（</a:t>
            </a:r>
            <a:r>
              <a:rPr sz="2400" spc="-30" dirty="0">
                <a:solidFill>
                  <a:srgbClr val="0000FF"/>
                </a:solidFill>
              </a:rPr>
              <a:t>Ver.20190817</a:t>
            </a:r>
            <a:r>
              <a:rPr sz="2400" spc="-30" dirty="0">
                <a:latin typeface="楷体"/>
                <a:cs typeface="楷体"/>
              </a:rPr>
              <a:t>）</a:t>
            </a:r>
            <a:endParaRPr sz="2400" dirty="0">
              <a:latin typeface="楷体"/>
              <a:cs typeface="楷体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1659" y="724154"/>
            <a:ext cx="10363200" cy="1539589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285115" indent="-285115">
              <a:lnSpc>
                <a:spcPts val="3200"/>
              </a:lnSpc>
              <a:spcBef>
                <a:spcPts val="1015"/>
              </a:spcBef>
              <a:buChar char="•"/>
              <a:tabLst>
                <a:tab pos="285115" algn="l"/>
                <a:tab pos="285750" algn="l"/>
              </a:tabLst>
            </a:pPr>
            <a:r>
              <a:rPr lang="zh-CN" altLang="en-US" sz="2000" spc="-5" dirty="0">
                <a:solidFill>
                  <a:srgbClr val="FF0000"/>
                </a:solidFill>
                <a:latin typeface="Arial"/>
                <a:cs typeface="Arial"/>
              </a:rPr>
              <a:t>更新</a:t>
            </a:r>
            <a:r>
              <a:rPr sz="2000" spc="-5" dirty="0">
                <a:solidFill>
                  <a:srgbClr val="FF0000"/>
                </a:solidFill>
                <a:latin typeface="宋体"/>
                <a:cs typeface="宋体"/>
              </a:rPr>
              <a:t>：</a:t>
            </a:r>
            <a:r>
              <a:rPr lang="zh-CN" altLang="en-US" sz="2000" spc="-5" dirty="0">
                <a:solidFill>
                  <a:srgbClr val="FF0000"/>
                </a:solidFill>
                <a:latin typeface="宋体"/>
                <a:cs typeface="宋体"/>
              </a:rPr>
              <a:t>由于冷却回路的过渡段温度过高，采用全腔冷却，并且设计了</a:t>
            </a:r>
            <a:r>
              <a:rPr lang="en-US" altLang="zh-CN" sz="2000" spc="-5" dirty="0" err="1">
                <a:solidFill>
                  <a:srgbClr val="FF0000"/>
                </a:solidFill>
                <a:latin typeface="宋体"/>
                <a:cs typeface="宋体"/>
              </a:rPr>
              <a:t>lumical</a:t>
            </a:r>
            <a:r>
              <a:rPr lang="zh-CN" altLang="en-US" sz="2000" spc="-5" dirty="0">
                <a:solidFill>
                  <a:srgbClr val="FF0000"/>
                </a:solidFill>
                <a:latin typeface="宋体"/>
                <a:cs typeface="宋体"/>
              </a:rPr>
              <a:t>的安装位置</a:t>
            </a:r>
            <a:endParaRPr sz="2000" dirty="0">
              <a:latin typeface="宋体"/>
              <a:cs typeface="宋体"/>
            </a:endParaRPr>
          </a:p>
          <a:p>
            <a:pPr>
              <a:lnSpc>
                <a:spcPts val="3000"/>
              </a:lnSpc>
              <a:spcBef>
                <a:spcPts val="919"/>
              </a:spcBef>
              <a:tabLst>
                <a:tab pos="405765" algn="l"/>
                <a:tab pos="406400" algn="l"/>
              </a:tabLst>
            </a:pPr>
            <a:r>
              <a:rPr lang="en-US" altLang="zh-CN" sz="2000" spc="-5" dirty="0">
                <a:latin typeface="Arial"/>
                <a:cs typeface="Arial"/>
              </a:rPr>
              <a:t>1.</a:t>
            </a:r>
            <a:r>
              <a:rPr lang="zh-CN" altLang="en-US" sz="2000" spc="-5" dirty="0">
                <a:latin typeface="Arial"/>
                <a:cs typeface="Arial"/>
              </a:rPr>
              <a:t>全腔油冷却的薄型结构，消除水、油冷却回路之间温度过高的过渡段。</a:t>
            </a:r>
            <a:endParaRPr lang="en-US" altLang="zh-CN" sz="2000" spc="-5" dirty="0">
              <a:latin typeface="Arial"/>
              <a:cs typeface="Arial"/>
            </a:endParaRPr>
          </a:p>
          <a:p>
            <a:pPr>
              <a:lnSpc>
                <a:spcPts val="3000"/>
              </a:lnSpc>
              <a:spcBef>
                <a:spcPts val="919"/>
              </a:spcBef>
              <a:tabLst>
                <a:tab pos="405765" algn="l"/>
                <a:tab pos="406400" algn="l"/>
              </a:tabLst>
            </a:pPr>
            <a:r>
              <a:rPr lang="en-US" altLang="zh-CN" sz="2000" spc="-5" dirty="0">
                <a:latin typeface="Arial"/>
                <a:cs typeface="Arial"/>
              </a:rPr>
              <a:t>2.</a:t>
            </a:r>
            <a:r>
              <a:rPr lang="zh-CN" altLang="en-US" sz="2000" spc="-5" dirty="0">
                <a:latin typeface="Arial"/>
                <a:cs typeface="Arial"/>
              </a:rPr>
              <a:t>为了减小质量，沿着</a:t>
            </a:r>
            <a:r>
              <a:rPr lang="en-US" altLang="zh-CN" sz="2000" spc="-5" dirty="0" err="1">
                <a:latin typeface="Arial"/>
                <a:cs typeface="Arial"/>
              </a:rPr>
              <a:t>Lumical</a:t>
            </a:r>
            <a:r>
              <a:rPr lang="zh-CN" altLang="en-US" sz="2000" spc="-5" dirty="0">
                <a:latin typeface="Arial"/>
                <a:cs typeface="Arial"/>
              </a:rPr>
              <a:t>探测角设计了延伸的铝管</a:t>
            </a:r>
            <a:r>
              <a:rPr sz="2000" spc="-5" dirty="0">
                <a:latin typeface="Arial"/>
                <a:cs typeface="Arial"/>
              </a:rPr>
              <a:t>.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381000" y="6091920"/>
            <a:ext cx="10053384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Arial"/>
                <a:cs typeface="Arial"/>
              </a:rPr>
              <a:t>存在问题：真空管内壁的尺寸变化太大（</a:t>
            </a:r>
            <a:r>
              <a:rPr lang="en-US" altLang="zh-CN" sz="2000" spc="-5" dirty="0">
                <a:latin typeface="Arial"/>
                <a:cs typeface="Arial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Arial"/>
                <a:cs typeface="Arial"/>
              </a:rPr>
              <a:t>Ø106     Ø25 </a:t>
            </a:r>
            <a:r>
              <a:rPr lang="zh-CN" altLang="en-US" sz="2000" b="1" dirty="0">
                <a:solidFill>
                  <a:srgbClr val="FF0000"/>
                </a:solidFill>
                <a:latin typeface="Arial"/>
                <a:cs typeface="Arial"/>
              </a:rPr>
              <a:t>），冷却时不能带走高次模热量。</a:t>
            </a:r>
            <a:endParaRPr lang="en-US" altLang="zh-CN" sz="20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Arial"/>
                <a:cs typeface="Arial"/>
              </a:rPr>
              <a:t>全腔冷却时，入口和出口的温差大，冷却效果不太好。  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E221F048-FCC8-97C7-4336-C2A8D3919CEC}"/>
              </a:ext>
            </a:extLst>
          </p:cNvPr>
          <p:cNvSpPr/>
          <p:nvPr/>
        </p:nvSpPr>
        <p:spPr>
          <a:xfrm>
            <a:off x="8153163" y="3198149"/>
            <a:ext cx="1311598" cy="286260"/>
          </a:xfrm>
          <a:custGeom>
            <a:avLst/>
            <a:gdLst/>
            <a:ahLst/>
            <a:cxnLst/>
            <a:rect l="l" t="t" r="r" b="b"/>
            <a:pathLst>
              <a:path w="1728470" h="360679">
                <a:moveTo>
                  <a:pt x="0" y="60071"/>
                </a:moveTo>
                <a:lnTo>
                  <a:pt x="4724" y="36701"/>
                </a:lnTo>
                <a:lnTo>
                  <a:pt x="17605" y="17605"/>
                </a:lnTo>
                <a:lnTo>
                  <a:pt x="36701" y="4724"/>
                </a:lnTo>
                <a:lnTo>
                  <a:pt x="60071" y="0"/>
                </a:lnTo>
                <a:lnTo>
                  <a:pt x="1668144" y="0"/>
                </a:lnTo>
                <a:lnTo>
                  <a:pt x="1691514" y="4724"/>
                </a:lnTo>
                <a:lnTo>
                  <a:pt x="1710610" y="17605"/>
                </a:lnTo>
                <a:lnTo>
                  <a:pt x="1723491" y="36701"/>
                </a:lnTo>
                <a:lnTo>
                  <a:pt x="1728215" y="60071"/>
                </a:lnTo>
                <a:lnTo>
                  <a:pt x="1728215" y="300355"/>
                </a:lnTo>
                <a:lnTo>
                  <a:pt x="1723491" y="323724"/>
                </a:lnTo>
                <a:lnTo>
                  <a:pt x="1710610" y="342820"/>
                </a:lnTo>
                <a:lnTo>
                  <a:pt x="1691514" y="355701"/>
                </a:lnTo>
                <a:lnTo>
                  <a:pt x="1668144" y="360426"/>
                </a:lnTo>
                <a:lnTo>
                  <a:pt x="60071" y="360426"/>
                </a:lnTo>
                <a:lnTo>
                  <a:pt x="36701" y="355701"/>
                </a:lnTo>
                <a:lnTo>
                  <a:pt x="17605" y="342820"/>
                </a:lnTo>
                <a:lnTo>
                  <a:pt x="4724" y="323724"/>
                </a:lnTo>
                <a:lnTo>
                  <a:pt x="0" y="300355"/>
                </a:lnTo>
                <a:lnTo>
                  <a:pt x="0" y="60071"/>
                </a:lnTo>
                <a:close/>
              </a:path>
            </a:pathLst>
          </a:custGeom>
          <a:ln w="1295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69F343FF-04DC-B984-B345-FF4A90912735}"/>
              </a:ext>
            </a:extLst>
          </p:cNvPr>
          <p:cNvSpPr txBox="1"/>
          <p:nvPr/>
        </p:nvSpPr>
        <p:spPr>
          <a:xfrm>
            <a:off x="7990675" y="3231477"/>
            <a:ext cx="1535071" cy="265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2765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Arial"/>
                <a:cs typeface="Arial"/>
              </a:rPr>
              <a:t>lumical</a:t>
            </a:r>
            <a:endParaRPr sz="1600" dirty="0">
              <a:latin typeface="Arial"/>
              <a:cs typeface="Arial"/>
            </a:endParaRP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9D3C3BCB-0268-035B-9A0F-6DEE0AEA3069}"/>
              </a:ext>
            </a:extLst>
          </p:cNvPr>
          <p:cNvCxnSpPr>
            <a:cxnSpLocks/>
          </p:cNvCxnSpPr>
          <p:nvPr/>
        </p:nvCxnSpPr>
        <p:spPr>
          <a:xfrm>
            <a:off x="5763259" y="6248400"/>
            <a:ext cx="228600" cy="0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DDB7A019-A434-E63C-72F4-4242247561A7}"/>
              </a:ext>
            </a:extLst>
          </p:cNvPr>
          <p:cNvCxnSpPr>
            <a:cxnSpLocks/>
          </p:cNvCxnSpPr>
          <p:nvPr/>
        </p:nvCxnSpPr>
        <p:spPr bwMode="auto">
          <a:xfrm flipH="1">
            <a:off x="7924800" y="3124200"/>
            <a:ext cx="457200" cy="7620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B2DF786F-ADE4-47C6-1184-BB1BEEAC4E6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924800" y="5029200"/>
            <a:ext cx="457200" cy="7620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7C4C6F14-8283-239A-7AEB-07A48729F5E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179092" y="4687007"/>
            <a:ext cx="457200" cy="7620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051A274C-D246-DC23-D4C0-5891E7428413}"/>
              </a:ext>
            </a:extLst>
          </p:cNvPr>
          <p:cNvCxnSpPr>
            <a:cxnSpLocks/>
          </p:cNvCxnSpPr>
          <p:nvPr/>
        </p:nvCxnSpPr>
        <p:spPr bwMode="auto">
          <a:xfrm flipH="1">
            <a:off x="5159637" y="3407800"/>
            <a:ext cx="457200" cy="7620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3" name="组合 2">
            <a:extLst>
              <a:ext uri="{FF2B5EF4-FFF2-40B4-BE49-F238E27FC236}">
                <a16:creationId xmlns:a16="http://schemas.microsoft.com/office/drawing/2014/main" id="{B53B887A-191C-F620-D96C-1BC095242E81}"/>
              </a:ext>
            </a:extLst>
          </p:cNvPr>
          <p:cNvGrpSpPr/>
          <p:nvPr/>
        </p:nvGrpSpPr>
        <p:grpSpPr>
          <a:xfrm>
            <a:off x="6858000" y="5302034"/>
            <a:ext cx="4953000" cy="851236"/>
            <a:chOff x="5978675" y="1419957"/>
            <a:chExt cx="5636238" cy="1210982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17AAFE8A-B297-49FF-AE86-E9137E3F3422}"/>
                </a:ext>
              </a:extLst>
            </p:cNvPr>
            <p:cNvSpPr txBox="1"/>
            <p:nvPr/>
          </p:nvSpPr>
          <p:spPr>
            <a:xfrm>
              <a:off x="6037717" y="1966013"/>
              <a:ext cx="6011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Cu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6E8A374-B060-16F2-52A3-F4C748A6D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78675" y="1484572"/>
              <a:ext cx="5358847" cy="915056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02C252C8-B861-6378-6CBD-8AC11605730D}"/>
                </a:ext>
              </a:extLst>
            </p:cNvPr>
            <p:cNvSpPr txBox="1"/>
            <p:nvPr/>
          </p:nvSpPr>
          <p:spPr>
            <a:xfrm>
              <a:off x="8090720" y="1949349"/>
              <a:ext cx="8543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   Be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51A681A-16E8-8B80-71E0-2EC1CFCAE70A}"/>
                </a:ext>
              </a:extLst>
            </p:cNvPr>
            <p:cNvSpPr txBox="1"/>
            <p:nvPr/>
          </p:nvSpPr>
          <p:spPr>
            <a:xfrm>
              <a:off x="9672281" y="2194614"/>
              <a:ext cx="7246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Al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F7C4C1F-E0F8-3FA7-BC73-77A5F8CDADEC}"/>
                </a:ext>
              </a:extLst>
            </p:cNvPr>
            <p:cNvSpPr txBox="1"/>
            <p:nvPr/>
          </p:nvSpPr>
          <p:spPr>
            <a:xfrm>
              <a:off x="10519610" y="2292385"/>
              <a:ext cx="5800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Cu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9C3650BD-17E3-F8F8-E3D2-EA9114B4D59F}"/>
                </a:ext>
              </a:extLst>
            </p:cNvPr>
            <p:cNvSpPr txBox="1"/>
            <p:nvPr/>
          </p:nvSpPr>
          <p:spPr>
            <a:xfrm>
              <a:off x="7568430" y="1975934"/>
              <a:ext cx="6396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Al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7" name="箭头: 左 16">
              <a:extLst>
                <a:ext uri="{FF2B5EF4-FFF2-40B4-BE49-F238E27FC236}">
                  <a16:creationId xmlns:a16="http://schemas.microsoft.com/office/drawing/2014/main" id="{6209BF5D-19DA-24E3-BB9D-7B031D074DF6}"/>
                </a:ext>
              </a:extLst>
            </p:cNvPr>
            <p:cNvSpPr/>
            <p:nvPr/>
          </p:nvSpPr>
          <p:spPr>
            <a:xfrm rot="20993102">
              <a:off x="9901273" y="1670882"/>
              <a:ext cx="490222" cy="105877"/>
            </a:xfrm>
            <a:prstGeom prst="leftArrow">
              <a:avLst/>
            </a:prstGeom>
            <a:solidFill>
              <a:srgbClr val="FFFF00"/>
            </a:solidFill>
            <a:ln w="25400" cap="flat" cmpd="sng" algn="ctr">
              <a:solidFill>
                <a:srgbClr val="5B9BD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楷体"/>
                <a:cs typeface="+mn-cs"/>
              </a:endParaRPr>
            </a:p>
          </p:txBody>
        </p:sp>
        <p:sp>
          <p:nvSpPr>
            <p:cNvPr id="18" name="箭头: 左 17">
              <a:extLst>
                <a:ext uri="{FF2B5EF4-FFF2-40B4-BE49-F238E27FC236}">
                  <a16:creationId xmlns:a16="http://schemas.microsoft.com/office/drawing/2014/main" id="{9562CA11-7F5A-FEC3-D795-A4E9BF75E468}"/>
                </a:ext>
              </a:extLst>
            </p:cNvPr>
            <p:cNvSpPr/>
            <p:nvPr/>
          </p:nvSpPr>
          <p:spPr>
            <a:xfrm>
              <a:off x="11256517" y="1954490"/>
              <a:ext cx="358396" cy="145753"/>
            </a:xfrm>
            <a:prstGeom prst="leftArrow">
              <a:avLst/>
            </a:prstGeom>
            <a:solidFill>
              <a:srgbClr val="FFFF00"/>
            </a:solidFill>
            <a:ln w="25400" cap="flat" cmpd="sng" algn="ctr">
              <a:solidFill>
                <a:srgbClr val="5B9BD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楷体"/>
                <a:cs typeface="+mn-cs"/>
              </a:endParaRPr>
            </a:p>
          </p:txBody>
        </p:sp>
        <p:sp>
          <p:nvSpPr>
            <p:cNvPr id="19" name="箭头: 左 18">
              <a:extLst>
                <a:ext uri="{FF2B5EF4-FFF2-40B4-BE49-F238E27FC236}">
                  <a16:creationId xmlns:a16="http://schemas.microsoft.com/office/drawing/2014/main" id="{1F2FEDD7-5C9E-A259-0E8B-1C7BE3AB2AC7}"/>
                </a:ext>
              </a:extLst>
            </p:cNvPr>
            <p:cNvSpPr/>
            <p:nvPr/>
          </p:nvSpPr>
          <p:spPr>
            <a:xfrm rot="534402">
              <a:off x="7272154" y="1563222"/>
              <a:ext cx="468604" cy="119210"/>
            </a:xfrm>
            <a:prstGeom prst="leftArrow">
              <a:avLst/>
            </a:prstGeom>
            <a:solidFill>
              <a:srgbClr val="FFFF00"/>
            </a:solidFill>
            <a:ln w="25400" cap="flat" cmpd="sng" algn="ctr">
              <a:solidFill>
                <a:srgbClr val="5B9BD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楷体"/>
                <a:cs typeface="+mn-cs"/>
              </a:endParaRPr>
            </a:p>
          </p:txBody>
        </p:sp>
        <p:sp>
          <p:nvSpPr>
            <p:cNvPr id="20" name="箭头: 左 19">
              <a:extLst>
                <a:ext uri="{FF2B5EF4-FFF2-40B4-BE49-F238E27FC236}">
                  <a16:creationId xmlns:a16="http://schemas.microsoft.com/office/drawing/2014/main" id="{B1529310-FA92-03D1-886B-F009D1639814}"/>
                </a:ext>
              </a:extLst>
            </p:cNvPr>
            <p:cNvSpPr/>
            <p:nvPr/>
          </p:nvSpPr>
          <p:spPr>
            <a:xfrm rot="239635">
              <a:off x="8423795" y="1732744"/>
              <a:ext cx="468604" cy="119210"/>
            </a:xfrm>
            <a:prstGeom prst="leftArrow">
              <a:avLst/>
            </a:prstGeom>
            <a:solidFill>
              <a:srgbClr val="FFFF00"/>
            </a:solidFill>
            <a:ln w="25400" cap="flat" cmpd="sng" algn="ctr">
              <a:solidFill>
                <a:srgbClr val="5B9BD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楷体"/>
                <a:cs typeface="+mn-cs"/>
              </a:endParaRPr>
            </a:p>
          </p:txBody>
        </p:sp>
        <p:sp>
          <p:nvSpPr>
            <p:cNvPr id="26" name="箭头: 左 25">
              <a:extLst>
                <a:ext uri="{FF2B5EF4-FFF2-40B4-BE49-F238E27FC236}">
                  <a16:creationId xmlns:a16="http://schemas.microsoft.com/office/drawing/2014/main" id="{5469CBC6-EFC7-FF73-F365-F52A85DD087B}"/>
                </a:ext>
              </a:extLst>
            </p:cNvPr>
            <p:cNvSpPr/>
            <p:nvPr/>
          </p:nvSpPr>
          <p:spPr>
            <a:xfrm rot="196752">
              <a:off x="6311684" y="1419957"/>
              <a:ext cx="468604" cy="119210"/>
            </a:xfrm>
            <a:prstGeom prst="leftArrow">
              <a:avLst/>
            </a:prstGeom>
            <a:solidFill>
              <a:srgbClr val="FFFF00"/>
            </a:solidFill>
            <a:ln w="25400" cap="flat" cmpd="sng" algn="ctr">
              <a:solidFill>
                <a:srgbClr val="5B9BD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楷体"/>
                <a:cs typeface="+mn-cs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BC69104C-EFDE-2C3C-DCE5-B5CCA97E3986}"/>
                </a:ext>
              </a:extLst>
            </p:cNvPr>
            <p:cNvSpPr txBox="1"/>
            <p:nvPr/>
          </p:nvSpPr>
          <p:spPr>
            <a:xfrm>
              <a:off x="6226130" y="1958567"/>
              <a:ext cx="5800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Cu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0813" y="75945"/>
            <a:ext cx="781304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zh-CN" altLang="en-US" spc="-5" dirty="0"/>
              <a:t>第四次设计</a:t>
            </a:r>
            <a:r>
              <a:rPr sz="2400" spc="-30" dirty="0">
                <a:latin typeface="楷体"/>
                <a:cs typeface="楷体"/>
              </a:rPr>
              <a:t>（</a:t>
            </a:r>
            <a:r>
              <a:rPr sz="2400" spc="-30" dirty="0">
                <a:solidFill>
                  <a:srgbClr val="0000FF"/>
                </a:solidFill>
              </a:rPr>
              <a:t>Ver.20</a:t>
            </a:r>
            <a:r>
              <a:rPr lang="en-US" sz="2400" spc="-30" dirty="0">
                <a:solidFill>
                  <a:srgbClr val="0000FF"/>
                </a:solidFill>
              </a:rPr>
              <a:t>191113</a:t>
            </a:r>
            <a:r>
              <a:rPr sz="2400" spc="-30" dirty="0">
                <a:latin typeface="楷体"/>
                <a:cs typeface="楷体"/>
              </a:rPr>
              <a:t>）</a:t>
            </a:r>
            <a:endParaRPr sz="2400" dirty="0">
              <a:latin typeface="楷体"/>
              <a:cs typeface="楷体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3957" y="883840"/>
            <a:ext cx="11339195" cy="36747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9565" indent="-286385">
              <a:lnSpc>
                <a:spcPts val="2900"/>
              </a:lnSpc>
              <a:spcBef>
                <a:spcPts val="95"/>
              </a:spcBef>
              <a:buFont typeface="Arial"/>
              <a:buChar char="•"/>
              <a:tabLst>
                <a:tab pos="329565" algn="l"/>
                <a:tab pos="330200" algn="l"/>
              </a:tabLst>
            </a:pPr>
            <a:r>
              <a:rPr lang="zh-CN" altLang="en-US" sz="2400" b="1" spc="-5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对比之前的束流管</a:t>
            </a:r>
            <a:endParaRPr lang="en-US" altLang="zh-CN" sz="2400" b="1" spc="-5" dirty="0">
              <a:solidFill>
                <a:schemeClr val="tx2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329565" indent="-286385">
              <a:lnSpc>
                <a:spcPts val="2900"/>
              </a:lnSpc>
              <a:spcBef>
                <a:spcPts val="95"/>
              </a:spcBef>
              <a:buFont typeface="Arial"/>
              <a:buChar char="•"/>
              <a:tabLst>
                <a:tab pos="329565" algn="l"/>
                <a:tab pos="330200" algn="l"/>
              </a:tabLst>
            </a:pPr>
            <a:r>
              <a:rPr lang="en-US" altLang="zh-CN" sz="2000" spc="-5" dirty="0" err="1">
                <a:latin typeface="Arial"/>
                <a:cs typeface="Arial"/>
              </a:rPr>
              <a:t>Lumical</a:t>
            </a:r>
            <a:r>
              <a:rPr lang="zh-CN" altLang="en-US" sz="2000" spc="-5" dirty="0">
                <a:latin typeface="Arial"/>
                <a:cs typeface="Arial"/>
              </a:rPr>
              <a:t>安装在延伸铝管和</a:t>
            </a:r>
            <a:r>
              <a:rPr lang="en-US" altLang="zh-CN" sz="2000" spc="-5" dirty="0" err="1">
                <a:latin typeface="Arial"/>
                <a:cs typeface="Arial"/>
              </a:rPr>
              <a:t>lumical</a:t>
            </a:r>
            <a:r>
              <a:rPr lang="zh-CN" altLang="en-US" sz="2000" spc="-5" dirty="0">
                <a:latin typeface="Arial"/>
                <a:cs typeface="Arial"/>
              </a:rPr>
              <a:t>盖板之间。</a:t>
            </a:r>
            <a:endParaRPr lang="en-US" altLang="zh-CN" sz="2000" spc="-5" dirty="0">
              <a:latin typeface="Arial"/>
              <a:cs typeface="Arial"/>
            </a:endParaRPr>
          </a:p>
          <a:p>
            <a:pPr marL="329565" indent="-286385">
              <a:lnSpc>
                <a:spcPts val="2900"/>
              </a:lnSpc>
              <a:spcBef>
                <a:spcPts val="95"/>
              </a:spcBef>
              <a:buFont typeface="Arial"/>
              <a:buChar char="•"/>
              <a:tabLst>
                <a:tab pos="329565" algn="l"/>
                <a:tab pos="330200" algn="l"/>
              </a:tabLst>
            </a:pPr>
            <a:r>
              <a:rPr lang="zh-CN" altLang="en-US" sz="2000" spc="-5" dirty="0">
                <a:latin typeface="Arial"/>
                <a:cs typeface="Arial"/>
              </a:rPr>
              <a:t>沿着</a:t>
            </a:r>
            <a:r>
              <a:rPr lang="en-US" altLang="zh-CN" sz="2000" spc="-5" dirty="0" err="1">
                <a:latin typeface="Arial"/>
                <a:cs typeface="Arial"/>
              </a:rPr>
              <a:t>Lumical</a:t>
            </a:r>
            <a:r>
              <a:rPr lang="zh-CN" altLang="en-US" sz="2000" spc="-5" dirty="0">
                <a:latin typeface="Arial"/>
                <a:cs typeface="Arial"/>
              </a:rPr>
              <a:t>探测角设计了延伸的铝管</a:t>
            </a:r>
            <a:endParaRPr lang="en-US" altLang="zh-CN" sz="2000" spc="-5" dirty="0">
              <a:latin typeface="Arial"/>
              <a:cs typeface="Arial"/>
            </a:endParaRPr>
          </a:p>
          <a:p>
            <a:pPr marL="329565" indent="-286385">
              <a:lnSpc>
                <a:spcPts val="2900"/>
              </a:lnSpc>
              <a:spcBef>
                <a:spcPts val="95"/>
              </a:spcBef>
              <a:buFont typeface="Arial"/>
              <a:buChar char="•"/>
              <a:tabLst>
                <a:tab pos="329565" algn="l"/>
                <a:tab pos="330200" algn="l"/>
              </a:tabLst>
            </a:pPr>
            <a:r>
              <a:rPr lang="zh-CN" altLang="en-US" sz="2000" spc="-5" dirty="0">
                <a:latin typeface="Arial"/>
                <a:cs typeface="Arial"/>
              </a:rPr>
              <a:t>顶点支撑的气路放大腔设计了风冷通道，可将风送到各层顶点</a:t>
            </a:r>
            <a:endParaRPr lang="en-US" altLang="zh-CN" sz="2000" spc="-5" dirty="0">
              <a:latin typeface="Arial"/>
              <a:cs typeface="Arial"/>
            </a:endParaRPr>
          </a:p>
          <a:p>
            <a:pPr marL="329565" indent="-286385">
              <a:lnSpc>
                <a:spcPts val="2900"/>
              </a:lnSpc>
              <a:spcBef>
                <a:spcPts val="95"/>
              </a:spcBef>
              <a:buFont typeface="Arial"/>
              <a:buChar char="•"/>
              <a:tabLst>
                <a:tab pos="329565" algn="l"/>
                <a:tab pos="330200" algn="l"/>
              </a:tabLst>
            </a:pPr>
            <a:r>
              <a:rPr lang="zh-CN" altLang="en-US" sz="2000" spc="-5" dirty="0">
                <a:latin typeface="Arial"/>
                <a:cs typeface="Arial"/>
              </a:rPr>
              <a:t>保留两种冷却回路，预留端部</a:t>
            </a:r>
            <a:r>
              <a:rPr lang="en-US" altLang="zh-CN" sz="2000" spc="-5" dirty="0" err="1">
                <a:latin typeface="Arial"/>
                <a:cs typeface="Arial"/>
              </a:rPr>
              <a:t>lumical</a:t>
            </a:r>
            <a:r>
              <a:rPr lang="zh-CN" altLang="en-US" sz="2000" spc="-5" dirty="0">
                <a:latin typeface="Arial"/>
                <a:cs typeface="Arial"/>
              </a:rPr>
              <a:t>和筒部</a:t>
            </a:r>
            <a:r>
              <a:rPr lang="en-US" altLang="zh-CN" sz="2000" spc="-5" dirty="0" err="1">
                <a:latin typeface="Arial"/>
                <a:cs typeface="Arial"/>
              </a:rPr>
              <a:t>lumical</a:t>
            </a:r>
            <a:r>
              <a:rPr lang="zh-CN" altLang="en-US" sz="2000" spc="-5" dirty="0">
                <a:latin typeface="Arial"/>
                <a:cs typeface="Arial"/>
              </a:rPr>
              <a:t>探测器安装</a:t>
            </a:r>
            <a:endParaRPr lang="en-US" altLang="zh-CN" sz="2000" spc="-5" dirty="0">
              <a:latin typeface="Arial"/>
              <a:cs typeface="Arial"/>
            </a:endParaRPr>
          </a:p>
          <a:p>
            <a:pPr marL="329565" indent="-286385">
              <a:lnSpc>
                <a:spcPts val="2900"/>
              </a:lnSpc>
              <a:spcBef>
                <a:spcPts val="95"/>
              </a:spcBef>
              <a:buFont typeface="Arial"/>
              <a:buChar char="•"/>
              <a:tabLst>
                <a:tab pos="329565" algn="l"/>
                <a:tab pos="330200" algn="l"/>
              </a:tabLst>
            </a:pPr>
            <a:endParaRPr lang="en-US" altLang="zh-CN" spc="-5" dirty="0">
              <a:latin typeface="Arial"/>
              <a:cs typeface="Arial"/>
            </a:endParaRPr>
          </a:p>
          <a:p>
            <a:pPr marL="329565" indent="-286385">
              <a:lnSpc>
                <a:spcPts val="2900"/>
              </a:lnSpc>
              <a:spcBef>
                <a:spcPts val="95"/>
              </a:spcBef>
              <a:buFont typeface="Arial"/>
              <a:buChar char="•"/>
              <a:tabLst>
                <a:tab pos="329565" algn="l"/>
                <a:tab pos="330200" algn="l"/>
              </a:tabLst>
            </a:pPr>
            <a:endParaRPr lang="en-US" altLang="zh-CN" spc="-5" dirty="0">
              <a:latin typeface="Arial"/>
              <a:cs typeface="Arial"/>
            </a:endParaRPr>
          </a:p>
          <a:p>
            <a:pPr marL="329565" indent="-286385">
              <a:spcBef>
                <a:spcPts val="95"/>
              </a:spcBef>
              <a:buFont typeface="Arial"/>
              <a:buChar char="•"/>
              <a:tabLst>
                <a:tab pos="329565" algn="l"/>
                <a:tab pos="330200" algn="l"/>
              </a:tabLst>
            </a:pPr>
            <a:endParaRPr lang="en-US" altLang="zh-CN" sz="2000" b="1" spc="-5" dirty="0">
              <a:solidFill>
                <a:schemeClr val="tx2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43180">
              <a:lnSpc>
                <a:spcPts val="2800"/>
              </a:lnSpc>
              <a:spcBef>
                <a:spcPts val="95"/>
              </a:spcBef>
              <a:tabLst>
                <a:tab pos="329565" algn="l"/>
                <a:tab pos="330200" algn="l"/>
              </a:tabLst>
            </a:pPr>
            <a:endParaRPr lang="en-US" altLang="zh-CN" b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329565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29565" algn="l"/>
                <a:tab pos="330200" algn="l"/>
              </a:tabLst>
            </a:pPr>
            <a:endParaRPr sz="1800" dirty="0">
              <a:latin typeface="Arial"/>
              <a:cs typeface="Arial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t="5697" b="11603"/>
          <a:stretch/>
        </p:blipFill>
        <p:spPr>
          <a:xfrm>
            <a:off x="990600" y="2895600"/>
            <a:ext cx="9855436" cy="3613661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3728134" y="4273408"/>
            <a:ext cx="928253" cy="218985"/>
          </a:xfrm>
          <a:custGeom>
            <a:avLst/>
            <a:gdLst/>
            <a:ahLst/>
            <a:cxnLst/>
            <a:rect l="l" t="t" r="r" b="b"/>
            <a:pathLst>
              <a:path w="1203325" h="360045">
                <a:moveTo>
                  <a:pt x="1143253" y="0"/>
                </a:moveTo>
                <a:lnTo>
                  <a:pt x="59944" y="0"/>
                </a:lnTo>
                <a:lnTo>
                  <a:pt x="36593" y="4704"/>
                </a:lnTo>
                <a:lnTo>
                  <a:pt x="17541" y="17541"/>
                </a:lnTo>
                <a:lnTo>
                  <a:pt x="4704" y="36593"/>
                </a:lnTo>
                <a:lnTo>
                  <a:pt x="0" y="59943"/>
                </a:lnTo>
                <a:lnTo>
                  <a:pt x="0" y="299719"/>
                </a:lnTo>
                <a:lnTo>
                  <a:pt x="4704" y="323070"/>
                </a:lnTo>
                <a:lnTo>
                  <a:pt x="17541" y="342122"/>
                </a:lnTo>
                <a:lnTo>
                  <a:pt x="36593" y="354959"/>
                </a:lnTo>
                <a:lnTo>
                  <a:pt x="59944" y="359663"/>
                </a:lnTo>
                <a:lnTo>
                  <a:pt x="1143253" y="359663"/>
                </a:lnTo>
                <a:lnTo>
                  <a:pt x="1166604" y="354959"/>
                </a:lnTo>
                <a:lnTo>
                  <a:pt x="1185656" y="342122"/>
                </a:lnTo>
                <a:lnTo>
                  <a:pt x="1198493" y="323070"/>
                </a:lnTo>
                <a:lnTo>
                  <a:pt x="1203198" y="299719"/>
                </a:lnTo>
                <a:lnTo>
                  <a:pt x="1203198" y="59943"/>
                </a:lnTo>
                <a:lnTo>
                  <a:pt x="1198493" y="36593"/>
                </a:lnTo>
                <a:lnTo>
                  <a:pt x="1185656" y="17541"/>
                </a:lnTo>
                <a:lnTo>
                  <a:pt x="1166604" y="4704"/>
                </a:lnTo>
                <a:lnTo>
                  <a:pt x="1143253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863330" y="4247962"/>
            <a:ext cx="65786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Arial"/>
                <a:cs typeface="Arial"/>
              </a:rPr>
              <a:t>lumical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3" name="object 7"/>
          <p:cNvSpPr/>
          <p:nvPr/>
        </p:nvSpPr>
        <p:spPr>
          <a:xfrm>
            <a:off x="3728133" y="5036232"/>
            <a:ext cx="928253" cy="244429"/>
          </a:xfrm>
          <a:custGeom>
            <a:avLst/>
            <a:gdLst/>
            <a:ahLst/>
            <a:cxnLst/>
            <a:rect l="l" t="t" r="r" b="b"/>
            <a:pathLst>
              <a:path w="1203325" h="360045">
                <a:moveTo>
                  <a:pt x="1143253" y="0"/>
                </a:moveTo>
                <a:lnTo>
                  <a:pt x="59944" y="0"/>
                </a:lnTo>
                <a:lnTo>
                  <a:pt x="36593" y="4704"/>
                </a:lnTo>
                <a:lnTo>
                  <a:pt x="17541" y="17541"/>
                </a:lnTo>
                <a:lnTo>
                  <a:pt x="4704" y="36593"/>
                </a:lnTo>
                <a:lnTo>
                  <a:pt x="0" y="59943"/>
                </a:lnTo>
                <a:lnTo>
                  <a:pt x="0" y="299719"/>
                </a:lnTo>
                <a:lnTo>
                  <a:pt x="4704" y="323070"/>
                </a:lnTo>
                <a:lnTo>
                  <a:pt x="17541" y="342122"/>
                </a:lnTo>
                <a:lnTo>
                  <a:pt x="36593" y="354959"/>
                </a:lnTo>
                <a:lnTo>
                  <a:pt x="59944" y="359663"/>
                </a:lnTo>
                <a:lnTo>
                  <a:pt x="1143253" y="359663"/>
                </a:lnTo>
                <a:lnTo>
                  <a:pt x="1166604" y="354959"/>
                </a:lnTo>
                <a:lnTo>
                  <a:pt x="1185656" y="342122"/>
                </a:lnTo>
                <a:lnTo>
                  <a:pt x="1198493" y="323070"/>
                </a:lnTo>
                <a:lnTo>
                  <a:pt x="1203198" y="299719"/>
                </a:lnTo>
                <a:lnTo>
                  <a:pt x="1203198" y="59943"/>
                </a:lnTo>
                <a:lnTo>
                  <a:pt x="1198493" y="36593"/>
                </a:lnTo>
                <a:lnTo>
                  <a:pt x="1185656" y="17541"/>
                </a:lnTo>
                <a:lnTo>
                  <a:pt x="1166604" y="4704"/>
                </a:lnTo>
                <a:lnTo>
                  <a:pt x="1143253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9"/>
          <p:cNvSpPr txBox="1"/>
          <p:nvPr/>
        </p:nvSpPr>
        <p:spPr>
          <a:xfrm>
            <a:off x="3863329" y="5010786"/>
            <a:ext cx="65786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Arial"/>
                <a:cs typeface="Arial"/>
              </a:rPr>
              <a:t>lumical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" name="矩形 6">
            <a:extLst>
              <a:ext uri="{FF2B5EF4-FFF2-40B4-BE49-F238E27FC236}">
                <a16:creationId xmlns:a16="http://schemas.microsoft.com/office/drawing/2014/main" id="{CDFC789F-53D4-5B1E-DC86-091307E36FC2}"/>
              </a:ext>
            </a:extLst>
          </p:cNvPr>
          <p:cNvSpPr/>
          <p:nvPr/>
        </p:nvSpPr>
        <p:spPr bwMode="auto">
          <a:xfrm>
            <a:off x="5918318" y="3079673"/>
            <a:ext cx="129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/>
              <a:t> </a:t>
            </a:r>
            <a:r>
              <a:rPr lang="zh-CN" altLang="en-US" sz="1400" dirty="0"/>
              <a:t>风冷通道</a:t>
            </a:r>
            <a:endParaRPr lang="zh-CN" sz="1400" dirty="0"/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DD1BE485-9D45-891B-D951-07FE62AD7154}"/>
              </a:ext>
            </a:extLst>
          </p:cNvPr>
          <p:cNvCxnSpPr>
            <a:cxnSpLocks/>
          </p:cNvCxnSpPr>
          <p:nvPr/>
        </p:nvCxnSpPr>
        <p:spPr bwMode="auto">
          <a:xfrm flipH="1">
            <a:off x="6019800" y="3449005"/>
            <a:ext cx="450886" cy="66542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8DE0ABC0-03FE-381D-BA42-CB2AD9FFE146}"/>
              </a:ext>
            </a:extLst>
          </p:cNvPr>
          <p:cNvSpPr txBox="1"/>
          <p:nvPr/>
        </p:nvSpPr>
        <p:spPr>
          <a:xfrm>
            <a:off x="457200" y="6186095"/>
            <a:ext cx="2362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spc="-5" dirty="0">
                <a:solidFill>
                  <a:srgbClr val="FF0000"/>
                </a:solidFill>
                <a:latin typeface="Arial"/>
                <a:cs typeface="Arial"/>
              </a:rPr>
              <a:t>总结：这个版本的束流管基本合理可行！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87817D6-00CB-8A93-622B-E26BAED70EE1}"/>
              </a:ext>
            </a:extLst>
          </p:cNvPr>
          <p:cNvSpPr txBox="1"/>
          <p:nvPr/>
        </p:nvSpPr>
        <p:spPr>
          <a:xfrm>
            <a:off x="7848600" y="920744"/>
            <a:ext cx="4191000" cy="2349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9565" indent="-286385">
              <a:lnSpc>
                <a:spcPts val="2900"/>
              </a:lnSpc>
              <a:spcBef>
                <a:spcPts val="95"/>
              </a:spcBef>
              <a:buFont typeface="Arial"/>
              <a:buChar char="•"/>
              <a:tabLst>
                <a:tab pos="329565" algn="l"/>
                <a:tab pos="330200" algn="l"/>
              </a:tabLst>
            </a:pPr>
            <a:r>
              <a:rPr lang="zh-CN" altLang="en-US" sz="2400" b="1" spc="-5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设计难点</a:t>
            </a:r>
            <a:r>
              <a:rPr lang="zh-CN" altLang="en-US" sz="2000" b="1" spc="-5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：</a:t>
            </a:r>
            <a:endParaRPr lang="en-US" altLang="zh-CN" sz="2000" b="1" spc="-5" dirty="0">
              <a:solidFill>
                <a:schemeClr val="tx2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329565" indent="-286385">
              <a:lnSpc>
                <a:spcPts val="2900"/>
              </a:lnSpc>
              <a:spcBef>
                <a:spcPts val="95"/>
              </a:spcBef>
              <a:buFont typeface="Arial"/>
              <a:buChar char="•"/>
              <a:tabLst>
                <a:tab pos="329565" algn="l"/>
                <a:tab pos="330200" algn="l"/>
              </a:tabLst>
            </a:pPr>
            <a:r>
              <a:rPr lang="zh-CN" altLang="en-US" sz="2000" spc="-5" dirty="0">
                <a:latin typeface="Arial"/>
                <a:cs typeface="Arial"/>
              </a:rPr>
              <a:t>由于检测角度的限制，法兰、水路放大腔等部件布置紧凑，所有的部件不能超出夹角的范围</a:t>
            </a:r>
            <a:endParaRPr lang="en-US" altLang="zh-CN" sz="2000" spc="-5" dirty="0">
              <a:latin typeface="Arial"/>
              <a:cs typeface="Arial"/>
            </a:endParaRPr>
          </a:p>
          <a:p>
            <a:pPr marL="329565" indent="-286385">
              <a:lnSpc>
                <a:spcPts val="2900"/>
              </a:lnSpc>
              <a:spcBef>
                <a:spcPts val="95"/>
              </a:spcBef>
              <a:buFont typeface="Arial"/>
              <a:buChar char="•"/>
              <a:tabLst>
                <a:tab pos="329565" algn="l"/>
                <a:tab pos="330200" algn="l"/>
              </a:tabLst>
            </a:pPr>
            <a:r>
              <a:rPr lang="zh-CN" altLang="en-US" sz="2000" spc="-5" dirty="0">
                <a:latin typeface="Arial"/>
                <a:cs typeface="Arial"/>
              </a:rPr>
              <a:t>管壁的厚度要尽可能的薄，保证在探测路径上的物质量少</a:t>
            </a:r>
            <a:endParaRPr lang="en-US" altLang="zh-CN" sz="2000" spc="-5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6319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zh-CN" altLang="en-US" spc="-5" dirty="0"/>
              <a:t>第四次设计</a:t>
            </a:r>
            <a:r>
              <a:rPr sz="2400" spc="-30" dirty="0">
                <a:latin typeface="楷体"/>
                <a:cs typeface="楷体"/>
              </a:rPr>
              <a:t>（</a:t>
            </a:r>
            <a:r>
              <a:rPr sz="2400" spc="-30" dirty="0">
                <a:solidFill>
                  <a:srgbClr val="0000FF"/>
                </a:solidFill>
              </a:rPr>
              <a:t>Ver.20</a:t>
            </a:r>
            <a:r>
              <a:rPr lang="en-US" sz="2400" spc="-30" dirty="0">
                <a:solidFill>
                  <a:srgbClr val="0000FF"/>
                </a:solidFill>
              </a:rPr>
              <a:t>191113</a:t>
            </a:r>
            <a:r>
              <a:rPr sz="2400" spc="-30" dirty="0">
                <a:latin typeface="楷体"/>
                <a:cs typeface="楷体"/>
              </a:rPr>
              <a:t>）</a:t>
            </a:r>
            <a:endParaRPr sz="2400" dirty="0">
              <a:latin typeface="楷体"/>
              <a:cs typeface="楷体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D8F2AE6-3120-47E0-861B-398746AEC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233" y="3457057"/>
            <a:ext cx="9819960" cy="242333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5915C22-E006-49A6-A5BC-6759E2A7D9D1}"/>
              </a:ext>
            </a:extLst>
          </p:cNvPr>
          <p:cNvSpPr/>
          <p:nvPr/>
        </p:nvSpPr>
        <p:spPr>
          <a:xfrm>
            <a:off x="625567" y="960539"/>
            <a:ext cx="40687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 LumiCal --- </a:t>
            </a:r>
            <a:r>
              <a:rPr lang="zh-CN" altLang="en-US" sz="2400" dirty="0"/>
              <a:t>安装位置和要求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A53D729-3681-4164-85F2-855F2EBE3635}"/>
              </a:ext>
            </a:extLst>
          </p:cNvPr>
          <p:cNvSpPr txBox="1"/>
          <p:nvPr/>
        </p:nvSpPr>
        <p:spPr>
          <a:xfrm>
            <a:off x="1772150" y="1525217"/>
            <a:ext cx="8083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/>
              <a:t>LumiCal</a:t>
            </a:r>
            <a:r>
              <a:rPr lang="zh-CN" altLang="en-US" sz="2000" dirty="0"/>
              <a:t>是重要的探测器，为了提高检测精度，</a:t>
            </a:r>
            <a:r>
              <a:rPr lang="en-US" altLang="zh-CN" sz="2000" dirty="0"/>
              <a:t>2019</a:t>
            </a:r>
            <a:r>
              <a:rPr lang="zh-CN" altLang="en-US" sz="2000" dirty="0"/>
              <a:t>年</a:t>
            </a:r>
            <a:r>
              <a:rPr lang="en-US" altLang="zh-CN" sz="2000" dirty="0"/>
              <a:t>8</a:t>
            </a:r>
            <a:r>
              <a:rPr lang="zh-CN" altLang="en-US" sz="2000" dirty="0"/>
              <a:t>月，我们建议改变设计，让</a:t>
            </a:r>
            <a:r>
              <a:rPr lang="en-US" altLang="zh-CN" sz="2000" dirty="0" err="1"/>
              <a:t>lumical</a:t>
            </a:r>
            <a:r>
              <a:rPr lang="zh-CN" altLang="en-US" sz="2000" dirty="0"/>
              <a:t>在束流管中有一个适当的位置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98C22A8-C59E-4E48-B256-40F0BA3E30FE}"/>
              </a:ext>
            </a:extLst>
          </p:cNvPr>
          <p:cNvSpPr txBox="1"/>
          <p:nvPr/>
        </p:nvSpPr>
        <p:spPr>
          <a:xfrm>
            <a:off x="989901" y="2256639"/>
            <a:ext cx="83295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/>
              <a:t>要求</a:t>
            </a:r>
            <a:r>
              <a:rPr lang="en-US" altLang="zh-CN" sz="2000" dirty="0"/>
              <a:t>:</a:t>
            </a:r>
          </a:p>
          <a:p>
            <a:r>
              <a:rPr lang="en-US" altLang="zh-CN" sz="2000" dirty="0"/>
              <a:t>1. </a:t>
            </a:r>
            <a:r>
              <a:rPr lang="zh-CN" altLang="en-US" sz="2000" dirty="0"/>
              <a:t>探测角度范围</a:t>
            </a:r>
            <a:r>
              <a:rPr lang="en-US" altLang="zh-CN" sz="2000" dirty="0"/>
              <a:t>: 20~100mrad</a:t>
            </a:r>
          </a:p>
          <a:p>
            <a:r>
              <a:rPr lang="en-US" altLang="zh-CN" sz="2000" dirty="0"/>
              <a:t>2.</a:t>
            </a:r>
            <a:r>
              <a:rPr lang="zh-CN" altLang="en-US" sz="2000" dirty="0"/>
              <a:t>在检测路径上，尽可能少的物质量，探测的效果好，即穿过的管厚要少</a:t>
            </a:r>
            <a:endParaRPr lang="en-US" altLang="zh-CN" sz="20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9E4C6F5-75BA-430F-B9C4-993152D23A52}"/>
              </a:ext>
            </a:extLst>
          </p:cNvPr>
          <p:cNvSpPr txBox="1"/>
          <p:nvPr/>
        </p:nvSpPr>
        <p:spPr>
          <a:xfrm>
            <a:off x="10012219" y="2868302"/>
            <a:ext cx="910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30mrad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DAB1DB4-39B8-4286-855C-E1A186007FD1}"/>
              </a:ext>
            </a:extLst>
          </p:cNvPr>
          <p:cNvSpPr txBox="1"/>
          <p:nvPr/>
        </p:nvSpPr>
        <p:spPr>
          <a:xfrm>
            <a:off x="8808628" y="2895058"/>
            <a:ext cx="910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80mrad</a:t>
            </a:r>
            <a:endParaRPr lang="zh-CN" altLang="en-US" dirty="0"/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EBAD21C7-5C2E-44F7-9D58-466E10D657F1}"/>
              </a:ext>
            </a:extLst>
          </p:cNvPr>
          <p:cNvCxnSpPr>
            <a:cxnSpLocks/>
          </p:cNvCxnSpPr>
          <p:nvPr/>
        </p:nvCxnSpPr>
        <p:spPr>
          <a:xfrm flipV="1">
            <a:off x="1354738" y="4082471"/>
            <a:ext cx="8500463" cy="685326"/>
          </a:xfrm>
          <a:prstGeom prst="straightConnector1">
            <a:avLst/>
          </a:prstGeom>
          <a:ln w="34925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DFCCCD37-B47B-4161-B7F6-A77813693C5F}"/>
              </a:ext>
            </a:extLst>
          </p:cNvPr>
          <p:cNvCxnSpPr>
            <a:cxnSpLocks/>
          </p:cNvCxnSpPr>
          <p:nvPr/>
        </p:nvCxnSpPr>
        <p:spPr>
          <a:xfrm flipV="1">
            <a:off x="1354738" y="4521889"/>
            <a:ext cx="8782877" cy="245908"/>
          </a:xfrm>
          <a:prstGeom prst="straightConnector1">
            <a:avLst/>
          </a:prstGeom>
          <a:ln w="34925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86F8F73E-0F8B-4A83-997A-38CE05F360F6}"/>
              </a:ext>
            </a:extLst>
          </p:cNvPr>
          <p:cNvCxnSpPr>
            <a:stCxn id="12" idx="2"/>
          </p:cNvCxnSpPr>
          <p:nvPr/>
        </p:nvCxnSpPr>
        <p:spPr>
          <a:xfrm>
            <a:off x="9264073" y="3264390"/>
            <a:ext cx="323273" cy="818081"/>
          </a:xfrm>
          <a:prstGeom prst="straightConnector1">
            <a:avLst/>
          </a:prstGeom>
          <a:ln w="31750">
            <a:solidFill>
              <a:srgbClr val="7030A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17338FC9-8D04-4A0E-8097-4814580C0D45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9888154" y="3237634"/>
            <a:ext cx="579510" cy="1284255"/>
          </a:xfrm>
          <a:prstGeom prst="straightConnector1">
            <a:avLst/>
          </a:prstGeom>
          <a:ln w="31750">
            <a:solidFill>
              <a:srgbClr val="7030A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A400FBA7-8B79-4711-A5FE-C9DF61811CA6}"/>
              </a:ext>
            </a:extLst>
          </p:cNvPr>
          <p:cNvCxnSpPr/>
          <p:nvPr/>
        </p:nvCxnSpPr>
        <p:spPr>
          <a:xfrm flipV="1">
            <a:off x="8608291" y="5257800"/>
            <a:ext cx="459509" cy="622590"/>
          </a:xfrm>
          <a:prstGeom prst="straightConnector1">
            <a:avLst/>
          </a:prstGeom>
          <a:ln w="317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545DE53D-5DE0-4273-B4EB-9549F94BB308}"/>
              </a:ext>
            </a:extLst>
          </p:cNvPr>
          <p:cNvSpPr txBox="1"/>
          <p:nvPr/>
        </p:nvSpPr>
        <p:spPr>
          <a:xfrm>
            <a:off x="7462982" y="5832629"/>
            <a:ext cx="151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LumiCal space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9946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0813" y="75945"/>
            <a:ext cx="781304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zh-CN" altLang="en-US" spc="-5" dirty="0"/>
              <a:t>第五次设计</a:t>
            </a:r>
            <a:r>
              <a:rPr sz="2400" spc="-30" dirty="0">
                <a:latin typeface="楷体"/>
                <a:cs typeface="楷体"/>
              </a:rPr>
              <a:t>（</a:t>
            </a:r>
            <a:r>
              <a:rPr sz="2400" spc="-30" dirty="0">
                <a:solidFill>
                  <a:srgbClr val="0000FF"/>
                </a:solidFill>
              </a:rPr>
              <a:t>Ver.20</a:t>
            </a:r>
            <a:r>
              <a:rPr lang="en-US" sz="2400" spc="-30" dirty="0">
                <a:solidFill>
                  <a:srgbClr val="0000FF"/>
                </a:solidFill>
              </a:rPr>
              <a:t>200624</a:t>
            </a:r>
            <a:r>
              <a:rPr sz="2400" spc="-30" dirty="0">
                <a:latin typeface="楷体"/>
                <a:cs typeface="楷体"/>
              </a:rPr>
              <a:t>）</a:t>
            </a:r>
            <a:endParaRPr sz="2400" dirty="0">
              <a:latin typeface="楷体"/>
              <a:cs typeface="楷体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766042" y="6448805"/>
            <a:ext cx="869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D5E68"/>
                </a:solidFill>
                <a:latin typeface="Impact"/>
                <a:cs typeface="Impact"/>
              </a:rPr>
              <a:t>5</a:t>
            </a:r>
            <a:endParaRPr sz="900">
              <a:latin typeface="Impact"/>
              <a:cs typeface="Impact"/>
            </a:endParaRPr>
          </a:p>
        </p:txBody>
      </p:sp>
      <p:sp>
        <p:nvSpPr>
          <p:cNvPr id="8" name="object 9"/>
          <p:cNvSpPr txBox="1"/>
          <p:nvPr/>
        </p:nvSpPr>
        <p:spPr>
          <a:xfrm>
            <a:off x="228600" y="756107"/>
            <a:ext cx="6379540" cy="1718419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355600" indent="-342900">
              <a:spcBef>
                <a:spcPts val="1300"/>
              </a:spcBef>
              <a:buFontTx/>
              <a:buChar char="•"/>
              <a:tabLst>
                <a:tab pos="354965" algn="l"/>
                <a:tab pos="355600" algn="l"/>
              </a:tabLst>
            </a:pPr>
            <a:r>
              <a:rPr lang="zh-CN" altLang="en-US" sz="2000" spc="-5" dirty="0">
                <a:solidFill>
                  <a:srgbClr val="FF0000"/>
                </a:solidFill>
                <a:latin typeface="Arial"/>
                <a:cs typeface="Arial"/>
              </a:rPr>
              <a:t>设计目的</a:t>
            </a:r>
            <a:r>
              <a:rPr sz="2000" spc="-5" dirty="0">
                <a:solidFill>
                  <a:srgbClr val="FF0000"/>
                </a:solidFill>
                <a:latin typeface="宋体"/>
                <a:cs typeface="宋体"/>
              </a:rPr>
              <a:t>：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为了获得顶点探测器更好的冷却效果</a:t>
            </a:r>
            <a:endParaRPr lang="en-US" altLang="zh-CN" sz="2000" dirty="0">
              <a:latin typeface="宋体"/>
              <a:cs typeface="Times New Roman" panose="02020603050405020304" pitchFamily="18" charset="0"/>
            </a:endParaRPr>
          </a:p>
          <a:p>
            <a:pPr marL="12700">
              <a:spcBef>
                <a:spcPts val="1300"/>
              </a:spcBef>
              <a:tabLst>
                <a:tab pos="354965" algn="l"/>
                <a:tab pos="355600" algn="l"/>
              </a:tabLst>
            </a:pPr>
            <a:r>
              <a:rPr lang="zh-CN" altLang="en-US" sz="2000" spc="-5" dirty="0">
                <a:latin typeface="Times New Roman"/>
                <a:cs typeface="Times New Roman"/>
              </a:rPr>
              <a:t>在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第二、三层</a:t>
            </a:r>
            <a:r>
              <a:rPr lang="zh-CN" altLang="en-US" sz="2000" spc="-5" dirty="0">
                <a:latin typeface="Times New Roman"/>
                <a:cs typeface="Times New Roman"/>
              </a:rPr>
              <a:t>支撑管上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增加了双层冷却结构，以达到远程冷却的效果</a:t>
            </a:r>
            <a:r>
              <a:rPr lang="zh-CN" altLang="en-US" sz="2000" spc="-5" dirty="0">
                <a:latin typeface="Times New Roman"/>
                <a:cs typeface="Times New Roman"/>
              </a:rPr>
              <a:t>。</a:t>
            </a:r>
            <a:endParaRPr lang="en-US" altLang="zh-CN" sz="20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tabLst>
                <a:tab pos="354965" algn="l"/>
                <a:tab pos="355600" algn="l"/>
              </a:tabLst>
            </a:pP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5"/>
          <p:cNvSpPr/>
          <p:nvPr/>
        </p:nvSpPr>
        <p:spPr>
          <a:xfrm>
            <a:off x="304800" y="3141563"/>
            <a:ext cx="11212653" cy="2878237"/>
          </a:xfrm>
          <a:prstGeom prst="rect">
            <a:avLst/>
          </a:prstGeom>
          <a:blipFill>
            <a:blip r:embed="rId3" cstate="print"/>
            <a:stretch>
              <a:fillRect t="-10678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3547" y="692234"/>
            <a:ext cx="3405453" cy="2360150"/>
          </a:xfrm>
          <a:prstGeom prst="rect">
            <a:avLst/>
          </a:prstGeom>
        </p:spPr>
      </p:pic>
      <p:cxnSp>
        <p:nvCxnSpPr>
          <p:cNvPr id="15" name="直接箭头连接符 14"/>
          <p:cNvCxnSpPr/>
          <p:nvPr/>
        </p:nvCxnSpPr>
        <p:spPr>
          <a:xfrm>
            <a:off x="7643547" y="2746929"/>
            <a:ext cx="43365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H="1">
            <a:off x="7643547" y="1600200"/>
            <a:ext cx="3165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H="1" flipV="1">
            <a:off x="8483853" y="1600200"/>
            <a:ext cx="1345947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flipV="1">
            <a:off x="8382000" y="2590801"/>
            <a:ext cx="1447800" cy="2285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3F638F11-891F-8707-66DB-6C10278A6C15}"/>
              </a:ext>
            </a:extLst>
          </p:cNvPr>
          <p:cNvSpPr txBox="1"/>
          <p:nvPr/>
        </p:nvSpPr>
        <p:spPr>
          <a:xfrm>
            <a:off x="5592583" y="2562263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双层冷却支撑结构</a:t>
            </a: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43EFE63A-E31B-8FBB-1ADC-66BB8932CC12}"/>
              </a:ext>
            </a:extLst>
          </p:cNvPr>
          <p:cNvCxnSpPr>
            <a:cxnSpLocks/>
          </p:cNvCxnSpPr>
          <p:nvPr/>
        </p:nvCxnSpPr>
        <p:spPr>
          <a:xfrm flipH="1">
            <a:off x="6204942" y="3052384"/>
            <a:ext cx="653058" cy="919447"/>
          </a:xfrm>
          <a:prstGeom prst="straightConnector1">
            <a:avLst/>
          </a:prstGeom>
          <a:ln w="31750">
            <a:solidFill>
              <a:srgbClr val="FF0000"/>
            </a:solidFill>
            <a:headEnd type="none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67D6A8AD-5C6F-D039-5283-664212A8A9BA}"/>
              </a:ext>
            </a:extLst>
          </p:cNvPr>
          <p:cNvSpPr txBox="1"/>
          <p:nvPr/>
        </p:nvSpPr>
        <p:spPr>
          <a:xfrm>
            <a:off x="838200" y="6345419"/>
            <a:ext cx="6103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备注：</a:t>
            </a:r>
            <a:r>
              <a:rPr lang="en-US" altLang="zh-CN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LumiCal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设计没有进展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83272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812735" y="0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/>
              <a:t>目录</a:t>
            </a:r>
          </a:p>
        </p:txBody>
      </p:sp>
      <p:sp>
        <p:nvSpPr>
          <p:cNvPr id="3" name="内容占位符 2"/>
          <p:cNvSpPr txBox="1"/>
          <p:nvPr/>
        </p:nvSpPr>
        <p:spPr>
          <a:xfrm>
            <a:off x="964966" y="945524"/>
            <a:ext cx="10886869" cy="52398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kumimoji="1" lang="zh-CN" altLang="en-US" dirty="0">
                <a:ea typeface="黑体" panose="02010609060101010101" pitchFamily="49" charset="-122"/>
              </a:rPr>
              <a:t>国内外设计调研</a:t>
            </a:r>
            <a:endParaRPr kumimoji="1" lang="en-US" altLang="zh-CN" dirty="0"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kumimoji="1" lang="en-US" altLang="zh-CN" dirty="0" err="1">
                <a:ea typeface="黑体" panose="02010609060101010101" pitchFamily="49" charset="-122"/>
              </a:rPr>
              <a:t>cepc</a:t>
            </a:r>
            <a:r>
              <a:rPr kumimoji="1" lang="zh-CN" altLang="en-US" dirty="0">
                <a:ea typeface="黑体" panose="02010609060101010101" pitchFamily="49" charset="-122"/>
              </a:rPr>
              <a:t>束流管结构介绍</a:t>
            </a:r>
            <a:endParaRPr kumimoji="1" lang="en-US" altLang="zh-CN" dirty="0"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kumimoji="1" lang="zh-CN" altLang="en-US" dirty="0">
                <a:ea typeface="黑体" panose="02010609060101010101" pitchFamily="49" charset="-122"/>
                <a:sym typeface="+mn-ea"/>
              </a:rPr>
              <a:t>换热计算</a:t>
            </a:r>
            <a:endParaRPr kumimoji="1" lang="en-US" altLang="zh-CN" dirty="0"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kumimoji="1" lang="zh-CN" altLang="en-US" dirty="0">
                <a:ea typeface="黑体" panose="02010609060101010101" pitchFamily="49" charset="-122"/>
                <a:sym typeface="+mn-ea"/>
              </a:rPr>
              <a:t>总结</a:t>
            </a:r>
            <a:endParaRPr kumimoji="1" lang="en-US" altLang="zh-CN" dirty="0"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4687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0813" y="75945"/>
            <a:ext cx="781304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zh-CN" altLang="en-US" spc="-5" dirty="0"/>
              <a:t>目前结构</a:t>
            </a:r>
            <a:r>
              <a:rPr sz="2400" spc="-30" dirty="0">
                <a:latin typeface="楷体"/>
                <a:cs typeface="楷体"/>
              </a:rPr>
              <a:t>（</a:t>
            </a:r>
            <a:r>
              <a:rPr sz="2400" spc="-30" dirty="0">
                <a:solidFill>
                  <a:srgbClr val="0000FF"/>
                </a:solidFill>
              </a:rPr>
              <a:t>Ver.20</a:t>
            </a:r>
            <a:r>
              <a:rPr lang="en-US" sz="2400" spc="-30" dirty="0">
                <a:solidFill>
                  <a:srgbClr val="0000FF"/>
                </a:solidFill>
              </a:rPr>
              <a:t>22</a:t>
            </a:r>
            <a:r>
              <a:rPr sz="2400" spc="-30" dirty="0">
                <a:latin typeface="楷体"/>
                <a:cs typeface="楷体"/>
              </a:rPr>
              <a:t>）</a:t>
            </a:r>
            <a:endParaRPr sz="2400" dirty="0">
              <a:latin typeface="楷体"/>
              <a:cs typeface="楷体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0813" y="844167"/>
            <a:ext cx="11339195" cy="18049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9565" indent="-286385">
              <a:lnSpc>
                <a:spcPts val="2800"/>
              </a:lnSpc>
              <a:spcBef>
                <a:spcPts val="95"/>
              </a:spcBef>
              <a:buFont typeface="Arial"/>
              <a:buChar char="•"/>
              <a:tabLst>
                <a:tab pos="329565" algn="l"/>
                <a:tab pos="330200" algn="l"/>
              </a:tabLst>
            </a:pPr>
            <a:r>
              <a:rPr lang="zh-CN" altLang="en-US" sz="2000" b="1" spc="-5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设计考虑：</a:t>
            </a:r>
            <a:endParaRPr lang="en-US" altLang="zh-CN" b="1" dirty="0">
              <a:solidFill>
                <a:schemeClr val="tx2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285115" indent="-285115">
              <a:spcBef>
                <a:spcPts val="565"/>
              </a:spcBef>
              <a:buFontTx/>
              <a:buChar char="•"/>
              <a:tabLst>
                <a:tab pos="285115" algn="l"/>
                <a:tab pos="285750" algn="l"/>
              </a:tabLst>
            </a:pPr>
            <a:r>
              <a:rPr lang="zh-CN" altLang="en-US" dirty="0"/>
              <a:t>在轴线方向上，外延铝管主要由渐变的椎管变成渐变的跑道型</a:t>
            </a:r>
            <a:endParaRPr lang="en-US" altLang="zh-CN" dirty="0"/>
          </a:p>
          <a:p>
            <a:pPr marL="285115" indent="-285115">
              <a:spcBef>
                <a:spcPts val="565"/>
              </a:spcBef>
              <a:buFontTx/>
              <a:buChar char="•"/>
              <a:tabLst>
                <a:tab pos="285115" algn="l"/>
                <a:tab pos="285750" algn="l"/>
              </a:tabLst>
            </a:pPr>
            <a:r>
              <a:rPr lang="zh-CN" altLang="en-US" dirty="0"/>
              <a:t>新增</a:t>
            </a:r>
            <a:r>
              <a:rPr lang="en-US" altLang="zh-CN" dirty="0"/>
              <a:t>BPM</a:t>
            </a:r>
            <a:r>
              <a:rPr lang="zh-CN" altLang="en-US" dirty="0"/>
              <a:t>，铍管内径由 “</a:t>
            </a:r>
            <a:r>
              <a:rPr lang="en-US" altLang="zh-CN" dirty="0"/>
              <a:t>Ø28</a:t>
            </a:r>
            <a:r>
              <a:rPr lang="zh-CN" altLang="en-US" dirty="0"/>
              <a:t>” 改为 “</a:t>
            </a:r>
            <a:r>
              <a:rPr lang="en-US" altLang="zh-CN" dirty="0"/>
              <a:t>Ø20</a:t>
            </a:r>
            <a:r>
              <a:rPr lang="zh-CN" altLang="en-US" dirty="0"/>
              <a:t>”</a:t>
            </a:r>
          </a:p>
          <a:p>
            <a:pPr marL="285115" indent="-285115">
              <a:spcBef>
                <a:spcPts val="565"/>
              </a:spcBef>
              <a:buFontTx/>
              <a:buChar char="•"/>
              <a:tabLst>
                <a:tab pos="285115" algn="l"/>
                <a:tab pos="285750" algn="l"/>
              </a:tabLst>
            </a:pPr>
            <a:r>
              <a:rPr lang="en-US" altLang="zh-CN" dirty="0"/>
              <a:t>BMP</a:t>
            </a:r>
            <a:r>
              <a:rPr lang="zh-CN" altLang="en-US" dirty="0"/>
              <a:t>放入端部法兰中，</a:t>
            </a:r>
            <a:r>
              <a:rPr lang="en-US" altLang="zh-CN" dirty="0" err="1"/>
              <a:t>lumical</a:t>
            </a:r>
            <a:r>
              <a:rPr lang="zh-CN" altLang="en-US" dirty="0"/>
              <a:t>安装位置</a:t>
            </a:r>
            <a:endParaRPr lang="en-US" altLang="zh-CN" dirty="0"/>
          </a:p>
          <a:p>
            <a:pPr marL="285115" indent="-285115">
              <a:spcBef>
                <a:spcPts val="565"/>
              </a:spcBef>
              <a:buFontTx/>
              <a:buChar char="•"/>
              <a:tabLst>
                <a:tab pos="285115" algn="l"/>
                <a:tab pos="285750" algn="l"/>
              </a:tabLst>
            </a:pPr>
            <a:endParaRPr lang="zh-CN" altLang="en-US" spc="-5" dirty="0">
              <a:latin typeface="Arial"/>
              <a:cs typeface="Arial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t="17306"/>
          <a:stretch/>
        </p:blipFill>
        <p:spPr>
          <a:xfrm>
            <a:off x="228600" y="3228118"/>
            <a:ext cx="10649474" cy="317268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4988" y="967742"/>
            <a:ext cx="3856790" cy="215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73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8A4F25-1C72-2E0E-17D0-5B7171E61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813" y="111448"/>
            <a:ext cx="6774180" cy="492443"/>
          </a:xfrm>
        </p:spPr>
        <p:txBody>
          <a:bodyPr/>
          <a:lstStyle/>
          <a:p>
            <a:r>
              <a:rPr lang="zh-CN" altLang="en-US" dirty="0"/>
              <a:t>单层铝管结构（</a:t>
            </a:r>
            <a:r>
              <a:rPr lang="en-US" altLang="zh-CN" sz="3200" spc="-30" dirty="0">
                <a:solidFill>
                  <a:srgbClr val="0000FF"/>
                </a:solidFill>
              </a:rPr>
              <a:t> Ver.2023</a:t>
            </a:r>
            <a:r>
              <a:rPr lang="zh-CN" altLang="en-US" sz="3200" spc="-30" dirty="0">
                <a:solidFill>
                  <a:srgbClr val="0000FF"/>
                </a:solidFill>
              </a:rPr>
              <a:t>）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0727DF9-FE5F-6FE5-D69E-C75A842F4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2690" y="1759052"/>
            <a:ext cx="4180645" cy="239069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4D445FB-9B94-B2AE-8532-5387BA8A1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057400"/>
            <a:ext cx="4944795" cy="23630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FA0F1A7-7F2B-C8C9-D80B-2219B16C56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38" b="6512"/>
          <a:stretch/>
        </p:blipFill>
        <p:spPr>
          <a:xfrm>
            <a:off x="7582690" y="4579965"/>
            <a:ext cx="3868076" cy="2092975"/>
          </a:xfrm>
          <a:prstGeom prst="rect">
            <a:avLst/>
          </a:prstGeom>
        </p:spPr>
      </p:pic>
      <p:sp>
        <p:nvSpPr>
          <p:cNvPr id="14" name="object 5">
            <a:extLst>
              <a:ext uri="{FF2B5EF4-FFF2-40B4-BE49-F238E27FC236}">
                <a16:creationId xmlns:a16="http://schemas.microsoft.com/office/drawing/2014/main" id="{2126BE8F-6219-CC55-A1A2-BD7192DC94CA}"/>
              </a:ext>
            </a:extLst>
          </p:cNvPr>
          <p:cNvSpPr txBox="1"/>
          <p:nvPr/>
        </p:nvSpPr>
        <p:spPr>
          <a:xfrm>
            <a:off x="670813" y="844167"/>
            <a:ext cx="11339195" cy="10791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9565" indent="-286385">
              <a:lnSpc>
                <a:spcPts val="2800"/>
              </a:lnSpc>
              <a:spcBef>
                <a:spcPts val="95"/>
              </a:spcBef>
              <a:buFont typeface="Arial"/>
              <a:buChar char="•"/>
              <a:tabLst>
                <a:tab pos="329565" algn="l"/>
                <a:tab pos="330200" algn="l"/>
              </a:tabLst>
            </a:pPr>
            <a:r>
              <a:rPr lang="zh-CN" altLang="en-US" sz="2000" b="1" spc="-5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设计考虑：</a:t>
            </a:r>
            <a:endParaRPr lang="en-US" altLang="zh-CN" b="1" dirty="0">
              <a:solidFill>
                <a:schemeClr val="tx2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285115" indent="-285115">
              <a:spcBef>
                <a:spcPts val="565"/>
              </a:spcBef>
              <a:buFontTx/>
              <a:buChar char="•"/>
              <a:tabLst>
                <a:tab pos="285115" algn="l"/>
                <a:tab pos="285750" algn="l"/>
              </a:tabLst>
            </a:pPr>
            <a:r>
              <a:rPr lang="zh-CN" altLang="en-US" dirty="0"/>
              <a:t>单层铍结构，布置探测器；铍穿透性好，物质量少</a:t>
            </a:r>
            <a:endParaRPr lang="en-US" altLang="zh-CN" dirty="0"/>
          </a:p>
          <a:p>
            <a:pPr marL="285115" indent="-285115">
              <a:spcBef>
                <a:spcPts val="565"/>
              </a:spcBef>
              <a:buFontTx/>
              <a:buChar char="•"/>
              <a:tabLst>
                <a:tab pos="285115" algn="l"/>
                <a:tab pos="285750" algn="l"/>
              </a:tabLst>
            </a:pPr>
            <a:r>
              <a:rPr lang="zh-CN" altLang="en-US" dirty="0"/>
              <a:t>上下冷却回路改为左右冷却</a:t>
            </a:r>
            <a:endParaRPr lang="en-US" altLang="zh-CN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D147DE9-E1A0-3AE7-EF92-918972041094}"/>
              </a:ext>
            </a:extLst>
          </p:cNvPr>
          <p:cNvSpPr/>
          <p:nvPr/>
        </p:nvSpPr>
        <p:spPr>
          <a:xfrm>
            <a:off x="0" y="5839673"/>
            <a:ext cx="571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Arial"/>
                <a:cs typeface="Arial"/>
              </a:rPr>
              <a:t>不足：左右冷却回路可能不满足冷却要求，铍板的左右侧边温度不对称</a:t>
            </a:r>
            <a:endParaRPr lang="zh-CN" altLang="en-US" sz="2000" dirty="0">
              <a:latin typeface="Arial"/>
              <a:cs typeface="Arial"/>
            </a:endParaRPr>
          </a:p>
        </p:txBody>
      </p:sp>
      <p:sp>
        <p:nvSpPr>
          <p:cNvPr id="20" name="箭头: 右 19">
            <a:extLst>
              <a:ext uri="{FF2B5EF4-FFF2-40B4-BE49-F238E27FC236}">
                <a16:creationId xmlns:a16="http://schemas.microsoft.com/office/drawing/2014/main" id="{48A9A21B-D853-35CF-E722-74F6D31227E7}"/>
              </a:ext>
            </a:extLst>
          </p:cNvPr>
          <p:cNvSpPr/>
          <p:nvPr/>
        </p:nvSpPr>
        <p:spPr>
          <a:xfrm>
            <a:off x="5638800" y="2667000"/>
            <a:ext cx="1227407" cy="369332"/>
          </a:xfrm>
          <a:prstGeom prst="righ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A1ADF2A-EC5D-70A6-ED2F-4E82A0687A64}"/>
              </a:ext>
            </a:extLst>
          </p:cNvPr>
          <p:cNvSpPr txBox="1"/>
          <p:nvPr/>
        </p:nvSpPr>
        <p:spPr>
          <a:xfrm>
            <a:off x="2209800" y="4579965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双层铝管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3ED8C19-5FC7-DC92-E3E1-AE11E55247F8}"/>
              </a:ext>
            </a:extLst>
          </p:cNvPr>
          <p:cNvSpPr txBox="1"/>
          <p:nvPr/>
        </p:nvSpPr>
        <p:spPr>
          <a:xfrm>
            <a:off x="6096000" y="4149744"/>
            <a:ext cx="1044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单层铍</a:t>
            </a: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3F21DE3D-7450-71C4-7992-346A81EA596F}"/>
              </a:ext>
            </a:extLst>
          </p:cNvPr>
          <p:cNvCxnSpPr>
            <a:cxnSpLocks/>
          </p:cNvCxnSpPr>
          <p:nvPr/>
        </p:nvCxnSpPr>
        <p:spPr>
          <a:xfrm flipV="1">
            <a:off x="7160276" y="3581400"/>
            <a:ext cx="1755124" cy="6819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5248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0813" y="75945"/>
            <a:ext cx="781304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zh-CN" altLang="en-US" spc="-5" dirty="0"/>
              <a:t>中心铍管</a:t>
            </a:r>
            <a:r>
              <a:rPr sz="2400" spc="-30" dirty="0">
                <a:latin typeface="楷体"/>
                <a:cs typeface="楷体"/>
              </a:rPr>
              <a:t>（</a:t>
            </a:r>
            <a:r>
              <a:rPr sz="2400" spc="-30" dirty="0">
                <a:solidFill>
                  <a:srgbClr val="0000FF"/>
                </a:solidFill>
              </a:rPr>
              <a:t>Ver.20</a:t>
            </a:r>
            <a:r>
              <a:rPr lang="en-US" sz="2400" spc="-30" dirty="0">
                <a:solidFill>
                  <a:srgbClr val="0000FF"/>
                </a:solidFill>
              </a:rPr>
              <a:t>22</a:t>
            </a:r>
            <a:r>
              <a:rPr sz="2400" spc="-30" dirty="0">
                <a:latin typeface="楷体"/>
                <a:cs typeface="楷体"/>
              </a:rPr>
              <a:t>）</a:t>
            </a:r>
            <a:endParaRPr sz="2400" dirty="0">
              <a:latin typeface="楷体"/>
              <a:cs typeface="楷体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0813" y="917194"/>
            <a:ext cx="11339195" cy="293734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9565" indent="-286385">
              <a:lnSpc>
                <a:spcPts val="3200"/>
              </a:lnSpc>
              <a:spcBef>
                <a:spcPts val="95"/>
              </a:spcBef>
              <a:buFont typeface="Arial"/>
              <a:buChar char="•"/>
              <a:tabLst>
                <a:tab pos="329565" algn="l"/>
                <a:tab pos="330200" algn="l"/>
              </a:tabLst>
            </a:pPr>
            <a:r>
              <a:rPr lang="zh-CN" altLang="zh-CN" sz="2000" dirty="0"/>
              <a:t>束流管中心采用双层铍管结构，</a:t>
            </a:r>
            <a:r>
              <a:rPr lang="zh-CN" altLang="en-US" sz="2000" dirty="0"/>
              <a:t>总体长</a:t>
            </a:r>
            <a:r>
              <a:rPr lang="en-US" altLang="zh-CN" sz="2000" dirty="0"/>
              <a:t>350mm</a:t>
            </a:r>
            <a:r>
              <a:rPr lang="zh-CN" altLang="en-US" sz="2000" dirty="0"/>
              <a:t>。</a:t>
            </a:r>
            <a:r>
              <a:rPr lang="zh-CN" altLang="zh-CN" sz="2000" dirty="0"/>
              <a:t>内铍管壁厚</a:t>
            </a:r>
            <a:r>
              <a:rPr lang="en-US" altLang="zh-CN" sz="2000" dirty="0"/>
              <a:t>0.2mm</a:t>
            </a:r>
            <a:r>
              <a:rPr lang="zh-CN" altLang="zh-CN" sz="2000" dirty="0"/>
              <a:t>，外铍管壁厚</a:t>
            </a:r>
            <a:r>
              <a:rPr lang="en-US" altLang="zh-CN" sz="2000" dirty="0"/>
              <a:t>0.15mm</a:t>
            </a:r>
            <a:r>
              <a:rPr lang="zh-CN" altLang="zh-CN" sz="2000" dirty="0"/>
              <a:t>，双层铍管之间溜了</a:t>
            </a:r>
            <a:r>
              <a:rPr lang="en-US" altLang="zh-CN" sz="2000" dirty="0"/>
              <a:t>0.5mm</a:t>
            </a:r>
            <a:r>
              <a:rPr lang="zh-CN" altLang="zh-CN" sz="2000" dirty="0"/>
              <a:t>冷却介质间隙，此间隙内通冷却油，冷却油通过左侧油冷放大腔进入，穿过双层铍管间间隙，最后通过右侧油冷放大腔排出，通过油冷带走内壁的高次膜热</a:t>
            </a:r>
            <a:r>
              <a:rPr lang="zh-CN" altLang="en-US" sz="2000" dirty="0"/>
              <a:t>。</a:t>
            </a:r>
            <a:endParaRPr lang="en-US" altLang="zh-CN" sz="2000" dirty="0"/>
          </a:p>
          <a:p>
            <a:pPr marL="422909" lvl="2" indent="-343535">
              <a:lnSpc>
                <a:spcPct val="100000"/>
              </a:lnSpc>
              <a:spcBef>
                <a:spcPts val="1230"/>
              </a:spcBef>
              <a:buFont typeface="Wingdings"/>
              <a:buChar char=""/>
              <a:tabLst>
                <a:tab pos="422909" algn="l"/>
                <a:tab pos="423545" algn="l"/>
              </a:tabLst>
            </a:pPr>
            <a:r>
              <a:rPr lang="zh-CN" altLang="en-US" sz="2000" spc="-5" dirty="0">
                <a:latin typeface="Arial"/>
                <a:cs typeface="Arial"/>
              </a:rPr>
              <a:t>内铍管直径尺寸</a:t>
            </a:r>
            <a:r>
              <a:rPr lang="en-US" altLang="zh-CN" sz="2000" spc="-5" dirty="0">
                <a:latin typeface="Arial"/>
                <a:cs typeface="Arial"/>
              </a:rPr>
              <a:t>:  </a:t>
            </a:r>
            <a:r>
              <a:rPr lang="en-US" altLang="zh-CN" sz="2000" dirty="0">
                <a:latin typeface="Arial"/>
                <a:cs typeface="Arial"/>
              </a:rPr>
              <a:t>Ø20</a:t>
            </a:r>
            <a:r>
              <a:rPr lang="en-US" altLang="zh-CN" sz="2000" dirty="0">
                <a:latin typeface="宋体"/>
                <a:cs typeface="宋体"/>
              </a:rPr>
              <a:t>×</a:t>
            </a:r>
            <a:r>
              <a:rPr lang="en-US" altLang="zh-CN" sz="2000" dirty="0">
                <a:latin typeface="Arial"/>
                <a:cs typeface="Arial"/>
              </a:rPr>
              <a:t>0.2</a:t>
            </a:r>
            <a:r>
              <a:rPr lang="zh-CN" altLang="en-US" sz="2000" dirty="0">
                <a:latin typeface="Arial"/>
                <a:cs typeface="Arial"/>
              </a:rPr>
              <a:t> </a:t>
            </a:r>
            <a:r>
              <a:rPr lang="en-US" altLang="zh-CN" sz="2000" spc="-5" dirty="0">
                <a:latin typeface="Arial"/>
                <a:cs typeface="Arial"/>
              </a:rPr>
              <a:t>mm</a:t>
            </a:r>
            <a:r>
              <a:rPr lang="zh-CN" altLang="en-US" sz="2000" spc="-5" dirty="0">
                <a:latin typeface="宋体"/>
                <a:cs typeface="宋体"/>
              </a:rPr>
              <a:t>，</a:t>
            </a:r>
            <a:r>
              <a:rPr lang="zh-CN" altLang="en-US" sz="2000" spc="-5" dirty="0">
                <a:latin typeface="Arial"/>
                <a:cs typeface="Arial"/>
              </a:rPr>
              <a:t>长度</a:t>
            </a:r>
            <a:r>
              <a:rPr lang="en-US" altLang="zh-CN" sz="2000" spc="-5" dirty="0">
                <a:latin typeface="Arial"/>
                <a:cs typeface="Arial"/>
              </a:rPr>
              <a:t>:170mm</a:t>
            </a:r>
            <a:r>
              <a:rPr lang="zh-CN" altLang="en-US" sz="2000" spc="-5" dirty="0">
                <a:latin typeface="宋体"/>
                <a:cs typeface="宋体"/>
              </a:rPr>
              <a:t>（</a:t>
            </a:r>
            <a:r>
              <a:rPr lang="en-US" altLang="zh-CN" sz="2000" dirty="0">
                <a:latin typeface="Arial"/>
                <a:cs typeface="Arial"/>
              </a:rPr>
              <a:t>ver.2020</a:t>
            </a:r>
            <a:r>
              <a:rPr lang="zh-CN" altLang="en-US" sz="2000" dirty="0">
                <a:solidFill>
                  <a:srgbClr val="0066FF"/>
                </a:solidFill>
                <a:latin typeface="Arial"/>
                <a:cs typeface="Arial"/>
              </a:rPr>
              <a:t>：</a:t>
            </a:r>
            <a:r>
              <a:rPr lang="en-US" altLang="zh-CN" sz="2000" dirty="0">
                <a:solidFill>
                  <a:srgbClr val="0066FF"/>
                </a:solidFill>
                <a:latin typeface="Arial"/>
                <a:cs typeface="Arial"/>
              </a:rPr>
              <a:t>Ø28</a:t>
            </a:r>
            <a:r>
              <a:rPr lang="en-US" altLang="zh-CN" sz="2000" dirty="0">
                <a:solidFill>
                  <a:srgbClr val="0066FF"/>
                </a:solidFill>
                <a:latin typeface="宋体"/>
                <a:cs typeface="宋体"/>
              </a:rPr>
              <a:t>×</a:t>
            </a:r>
            <a:r>
              <a:rPr lang="en-US" altLang="zh-CN" sz="2000" dirty="0">
                <a:solidFill>
                  <a:srgbClr val="0066FF"/>
                </a:solidFill>
                <a:latin typeface="Arial"/>
                <a:cs typeface="Arial"/>
              </a:rPr>
              <a:t>0.5</a:t>
            </a:r>
            <a:r>
              <a:rPr lang="en-US" altLang="zh-CN" sz="2000" spc="-5" dirty="0">
                <a:solidFill>
                  <a:srgbClr val="0066FF"/>
                </a:solidFill>
                <a:latin typeface="Arial"/>
                <a:cs typeface="Arial"/>
              </a:rPr>
              <a:t>mm</a:t>
            </a:r>
            <a:r>
              <a:rPr lang="zh-CN" altLang="en-US" sz="2000" spc="-5" dirty="0">
                <a:solidFill>
                  <a:srgbClr val="0066FF"/>
                </a:solidFill>
                <a:latin typeface="宋体"/>
                <a:cs typeface="宋体"/>
              </a:rPr>
              <a:t>，</a:t>
            </a:r>
            <a:r>
              <a:rPr lang="zh-CN" altLang="en-US" sz="2000" spc="-5" dirty="0">
                <a:solidFill>
                  <a:srgbClr val="0066FF"/>
                </a:solidFill>
                <a:latin typeface="Arial"/>
                <a:cs typeface="Arial"/>
              </a:rPr>
              <a:t>长度</a:t>
            </a:r>
            <a:r>
              <a:rPr lang="en-US" altLang="zh-CN" sz="2000" spc="-5" dirty="0">
                <a:solidFill>
                  <a:srgbClr val="0066FF"/>
                </a:solidFill>
                <a:latin typeface="Arial"/>
                <a:cs typeface="Arial"/>
              </a:rPr>
              <a:t>:240mm</a:t>
            </a:r>
            <a:r>
              <a:rPr lang="zh-CN" altLang="en-US" sz="2000" spc="-185" dirty="0">
                <a:solidFill>
                  <a:srgbClr val="0066FF"/>
                </a:solidFill>
                <a:latin typeface="Arial"/>
                <a:cs typeface="Arial"/>
              </a:rPr>
              <a:t> </a:t>
            </a:r>
            <a:r>
              <a:rPr lang="zh-CN" altLang="en-US" sz="2000" dirty="0">
                <a:latin typeface="宋体"/>
                <a:cs typeface="宋体"/>
              </a:rPr>
              <a:t>）</a:t>
            </a:r>
          </a:p>
          <a:p>
            <a:pPr marL="422909" lvl="2" indent="-343535">
              <a:lnSpc>
                <a:spcPct val="100000"/>
              </a:lnSpc>
              <a:spcBef>
                <a:spcPts val="960"/>
              </a:spcBef>
              <a:buFont typeface="Wingdings"/>
              <a:buChar char=""/>
              <a:tabLst>
                <a:tab pos="422909" algn="l"/>
                <a:tab pos="423545" algn="l"/>
              </a:tabLst>
            </a:pPr>
            <a:r>
              <a:rPr lang="zh-CN" altLang="en-US" sz="2000" dirty="0">
                <a:latin typeface="Arial"/>
                <a:cs typeface="Arial"/>
              </a:rPr>
              <a:t>外铍管直径</a:t>
            </a:r>
            <a:r>
              <a:rPr lang="en-US" altLang="zh-CN" sz="2000" dirty="0">
                <a:latin typeface="Arial"/>
                <a:cs typeface="Arial"/>
              </a:rPr>
              <a:t>: </a:t>
            </a:r>
            <a:r>
              <a:rPr lang="en-US" altLang="zh-CN" sz="2000" spc="-5" dirty="0">
                <a:latin typeface="Arial"/>
                <a:cs typeface="Arial"/>
              </a:rPr>
              <a:t>Ø24</a:t>
            </a:r>
            <a:r>
              <a:rPr lang="en-US" altLang="zh-CN" sz="2000" spc="-5" dirty="0">
                <a:latin typeface="宋体"/>
                <a:cs typeface="宋体"/>
              </a:rPr>
              <a:t>×</a:t>
            </a:r>
            <a:r>
              <a:rPr lang="en-US" altLang="zh-CN" sz="2000" spc="-5" dirty="0">
                <a:latin typeface="Arial"/>
                <a:cs typeface="Arial"/>
              </a:rPr>
              <a:t>0.15</a:t>
            </a:r>
            <a:r>
              <a:rPr lang="zh-CN" altLang="en-US" sz="2000" spc="-5" dirty="0">
                <a:latin typeface="Arial"/>
                <a:cs typeface="Arial"/>
              </a:rPr>
              <a:t> </a:t>
            </a:r>
            <a:r>
              <a:rPr lang="en-US" altLang="zh-CN" sz="2000" spc="-5" dirty="0">
                <a:latin typeface="Arial"/>
                <a:cs typeface="Arial"/>
              </a:rPr>
              <a:t>mm</a:t>
            </a:r>
            <a:r>
              <a:rPr lang="zh-CN" altLang="en-US" sz="2000" spc="-5" dirty="0">
                <a:latin typeface="宋体"/>
                <a:cs typeface="宋体"/>
              </a:rPr>
              <a:t>，</a:t>
            </a:r>
            <a:r>
              <a:rPr lang="zh-CN" altLang="en-US" sz="2000" spc="-5" dirty="0">
                <a:latin typeface="Arial"/>
                <a:cs typeface="Arial"/>
              </a:rPr>
              <a:t>长度</a:t>
            </a:r>
            <a:r>
              <a:rPr lang="en-US" altLang="zh-CN" sz="2000" spc="-5" dirty="0">
                <a:latin typeface="Arial"/>
                <a:cs typeface="Arial"/>
              </a:rPr>
              <a:t>:170mm</a:t>
            </a:r>
            <a:r>
              <a:rPr lang="zh-CN" altLang="en-US" sz="2000" spc="-5" dirty="0">
                <a:latin typeface="宋体"/>
                <a:cs typeface="宋体"/>
              </a:rPr>
              <a:t>（</a:t>
            </a:r>
            <a:r>
              <a:rPr lang="zh-CN" altLang="en-US" sz="2000" spc="-5" dirty="0">
                <a:latin typeface="Arial"/>
                <a:cs typeface="Arial"/>
              </a:rPr>
              <a:t> </a:t>
            </a:r>
            <a:r>
              <a:rPr lang="en-US" altLang="zh-CN" sz="2000" dirty="0">
                <a:latin typeface="Arial"/>
                <a:cs typeface="Arial"/>
              </a:rPr>
              <a:t>ver.</a:t>
            </a:r>
            <a:r>
              <a:rPr lang="en-US" altLang="zh-CN" sz="2000" spc="-5" dirty="0">
                <a:latin typeface="Arial"/>
                <a:cs typeface="Arial"/>
              </a:rPr>
              <a:t>2020</a:t>
            </a:r>
            <a:r>
              <a:rPr lang="zh-CN" altLang="en-US" sz="2000" spc="-5" dirty="0">
                <a:latin typeface="Arial"/>
                <a:cs typeface="Arial"/>
              </a:rPr>
              <a:t>：</a:t>
            </a:r>
            <a:r>
              <a:rPr lang="en-US" altLang="zh-CN" sz="2000" dirty="0">
                <a:solidFill>
                  <a:srgbClr val="0066FF"/>
                </a:solidFill>
                <a:latin typeface="Arial"/>
                <a:cs typeface="Arial"/>
              </a:rPr>
              <a:t>Ø30×0.35 mm </a:t>
            </a:r>
            <a:r>
              <a:rPr lang="zh-CN" altLang="en-US" sz="2000" spc="-5" dirty="0">
                <a:solidFill>
                  <a:srgbClr val="0066FF"/>
                </a:solidFill>
                <a:latin typeface="宋体"/>
                <a:cs typeface="宋体"/>
              </a:rPr>
              <a:t>，</a:t>
            </a:r>
            <a:r>
              <a:rPr lang="zh-CN" altLang="en-US" sz="2000" spc="-5" dirty="0">
                <a:solidFill>
                  <a:srgbClr val="0066FF"/>
                </a:solidFill>
                <a:latin typeface="Arial"/>
                <a:cs typeface="Arial"/>
              </a:rPr>
              <a:t>长度</a:t>
            </a:r>
            <a:r>
              <a:rPr lang="en-US" altLang="zh-CN" sz="2000" spc="-5" dirty="0">
                <a:solidFill>
                  <a:srgbClr val="0066FF"/>
                </a:solidFill>
                <a:latin typeface="Arial"/>
                <a:cs typeface="Arial"/>
              </a:rPr>
              <a:t>:220mm</a:t>
            </a:r>
            <a:r>
              <a:rPr lang="zh-CN" altLang="en-US" sz="2000" spc="-165" dirty="0">
                <a:solidFill>
                  <a:srgbClr val="0066FF"/>
                </a:solidFill>
                <a:latin typeface="Arial"/>
                <a:cs typeface="Arial"/>
              </a:rPr>
              <a:t> </a:t>
            </a:r>
            <a:r>
              <a:rPr lang="zh-CN" altLang="en-US" sz="2000" dirty="0">
                <a:latin typeface="宋体"/>
                <a:cs typeface="宋体"/>
              </a:rPr>
              <a:t>）</a:t>
            </a:r>
            <a:endParaRPr lang="en-US" altLang="zh-CN" sz="2000" b="1" spc="-5" dirty="0">
              <a:solidFill>
                <a:schemeClr val="tx2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43180">
              <a:lnSpc>
                <a:spcPts val="3200"/>
              </a:lnSpc>
              <a:spcBef>
                <a:spcPts val="95"/>
              </a:spcBef>
              <a:tabLst>
                <a:tab pos="329565" algn="l"/>
                <a:tab pos="330200" algn="l"/>
              </a:tabLst>
            </a:pPr>
            <a:endParaRPr lang="en-US" altLang="zh-CN" b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329565" indent="-286385">
              <a:lnSpc>
                <a:spcPts val="3200"/>
              </a:lnSpc>
              <a:spcBef>
                <a:spcPts val="95"/>
              </a:spcBef>
              <a:buFont typeface="Arial"/>
              <a:buChar char="•"/>
              <a:tabLst>
                <a:tab pos="329565" algn="l"/>
                <a:tab pos="330200" algn="l"/>
              </a:tabLst>
            </a:pPr>
            <a:endParaRPr sz="1800" dirty="0">
              <a:latin typeface="Arial"/>
              <a:cs typeface="Arial"/>
            </a:endParaRPr>
          </a:p>
        </p:txBody>
      </p:sp>
      <p:pic>
        <p:nvPicPr>
          <p:cNvPr id="11" name="图片 10" descr="tu2"/>
          <p:cNvPicPr/>
          <p:nvPr/>
        </p:nvPicPr>
        <p:blipFill>
          <a:blip r:embed="rId3"/>
          <a:stretch>
            <a:fillRect/>
          </a:stretch>
        </p:blipFill>
        <p:spPr>
          <a:xfrm>
            <a:off x="2133600" y="3352800"/>
            <a:ext cx="7467600" cy="2514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70813" y="6242033"/>
            <a:ext cx="6473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b="1" dirty="0">
                <a:solidFill>
                  <a:srgbClr val="FF0000"/>
                </a:solidFill>
                <a:latin typeface="Arial"/>
                <a:cs typeface="Arial"/>
              </a:rPr>
              <a:t>对比：结构上变化不大，主要是尺寸不同。探测器暂时不介绍</a:t>
            </a:r>
            <a:endParaRPr lang="zh-CN" alt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1678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束流管装配体4.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410" y="967105"/>
            <a:ext cx="7149465" cy="3805555"/>
          </a:xfrm>
          <a:prstGeom prst="rect">
            <a:avLst/>
          </a:prstGeom>
          <a:ln w="9525">
            <a:noFill/>
            <a:headEnd type="arrow"/>
            <a:tailEnd type="arrow"/>
          </a:ln>
        </p:spPr>
      </p:pic>
      <p:pic>
        <p:nvPicPr>
          <p:cNvPr id="29" name="图片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385820" y="4763770"/>
            <a:ext cx="7254875" cy="186499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84503" y="1758139"/>
            <a:ext cx="467454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zh-CN" altLang="en-US" sz="2400" b="1" dirty="0">
                <a:solidFill>
                  <a:srgbClr val="3333CC"/>
                </a:solidFill>
                <a:latin typeface="+mn-lt"/>
              </a:rPr>
              <a:t>束流管</a:t>
            </a:r>
            <a:r>
              <a:rPr lang="en-US" altLang="zh-CN" sz="2400" b="1" dirty="0">
                <a:solidFill>
                  <a:srgbClr val="3333CC"/>
                </a:solidFill>
                <a:latin typeface="+mn-lt"/>
              </a:rPr>
              <a:t>: </a:t>
            </a:r>
          </a:p>
          <a:p>
            <a:pPr marL="342900" indent="-342900" algn="l" fontAlgn="b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+mn-lt"/>
              </a:rPr>
              <a:t>高阶模式热量</a:t>
            </a:r>
            <a:endParaRPr lang="en-US" altLang="zh-CN" sz="2000" dirty="0">
              <a:latin typeface="+mn-lt"/>
            </a:endParaRPr>
          </a:p>
          <a:p>
            <a:pPr marL="342900" indent="-342900" algn="l" fontAlgn="b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+mn-lt"/>
              </a:rPr>
              <a:t>均匀分布</a:t>
            </a:r>
          </a:p>
          <a:p>
            <a:pPr marL="342900" indent="-342900" algn="l" fontAlgn="b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+mn-lt"/>
              </a:rPr>
              <a:t>总热负荷：</a:t>
            </a:r>
            <a:endParaRPr lang="en-US" altLang="zh-CN" sz="2000" dirty="0">
              <a:latin typeface="+mn-lt"/>
            </a:endParaRPr>
          </a:p>
          <a:p>
            <a:pPr fontAlgn="b"/>
            <a:r>
              <a:rPr lang="en-US" altLang="zh-CN" sz="2000" dirty="0">
                <a:latin typeface="+mn-lt"/>
              </a:rPr>
              <a:t>     910.834W</a:t>
            </a:r>
            <a:r>
              <a:rPr lang="en-US" altLang="zh-CN" sz="2000" dirty="0">
                <a:latin typeface="+mn-lt"/>
                <a:sym typeface="+mn-ea"/>
              </a:rPr>
              <a:t>@Z.</a:t>
            </a:r>
            <a:endParaRPr lang="en-US" altLang="zh-CN" sz="2000" b="0" i="0" u="none" strike="noStrike" baseline="30000" dirty="0">
              <a:solidFill>
                <a:srgbClr val="000000"/>
              </a:solidFill>
              <a:effectLst/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800465" y="4878705"/>
            <a:ext cx="877570" cy="17500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箭头连接符 5"/>
          <p:cNvCxnSpPr/>
          <p:nvPr/>
        </p:nvCxnSpPr>
        <p:spPr>
          <a:xfrm flipH="1">
            <a:off x="7223760" y="3205480"/>
            <a:ext cx="301625" cy="11430"/>
          </a:xfrm>
          <a:prstGeom prst="straightConnector1">
            <a:avLst/>
          </a:prstGeom>
          <a:ln w="952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4" name="文本框 22"/>
          <p:cNvSpPr txBox="1"/>
          <p:nvPr/>
        </p:nvSpPr>
        <p:spPr>
          <a:xfrm rot="21420000">
            <a:off x="7117080" y="3014345"/>
            <a:ext cx="688975" cy="3016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lstStyle/>
          <a:p>
            <a:r>
              <a:rPr lang="en-US" altLang="zh-CN" sz="900">
                <a:latin typeface="Arial" panose="020B0604020202020204" pitchFamily="34" charset="0"/>
                <a:ea typeface="宋体" panose="02010600030101010101" pitchFamily="2" charset="-122"/>
              </a:rPr>
              <a:t>85mm</a:t>
            </a:r>
          </a:p>
        </p:txBody>
      </p:sp>
      <p:cxnSp>
        <p:nvCxnSpPr>
          <p:cNvPr id="9" name="直接连接符 8"/>
          <p:cNvCxnSpPr/>
          <p:nvPr/>
        </p:nvCxnSpPr>
        <p:spPr>
          <a:xfrm flipH="1" flipV="1">
            <a:off x="7204075" y="3037205"/>
            <a:ext cx="19685" cy="2343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 flipV="1">
            <a:off x="7505065" y="3032125"/>
            <a:ext cx="20320" cy="304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H="1">
            <a:off x="7508240" y="3246755"/>
            <a:ext cx="402590" cy="24765"/>
          </a:xfrm>
          <a:prstGeom prst="straightConnector1">
            <a:avLst/>
          </a:prstGeom>
          <a:ln w="952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H="1" flipV="1">
            <a:off x="7889240" y="3006725"/>
            <a:ext cx="31750" cy="381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H="1">
            <a:off x="7900035" y="3248025"/>
            <a:ext cx="1786255" cy="71120"/>
          </a:xfrm>
          <a:prstGeom prst="straightConnector1">
            <a:avLst/>
          </a:prstGeom>
          <a:ln w="952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H="1" flipV="1">
            <a:off x="9664065" y="2981325"/>
            <a:ext cx="31750" cy="3352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2"/>
          <p:cNvSpPr txBox="1"/>
          <p:nvPr/>
        </p:nvSpPr>
        <p:spPr>
          <a:xfrm rot="21360000">
            <a:off x="7458075" y="3034030"/>
            <a:ext cx="688975" cy="3016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lstStyle/>
          <a:p>
            <a:r>
              <a:rPr lang="en-US" altLang="zh-CN" sz="900">
                <a:latin typeface="Arial" panose="020B0604020202020204" pitchFamily="34" charset="0"/>
                <a:ea typeface="宋体" panose="02010600030101010101" pitchFamily="2" charset="-122"/>
              </a:rPr>
              <a:t>95mm</a:t>
            </a:r>
          </a:p>
        </p:txBody>
      </p:sp>
      <p:sp>
        <p:nvSpPr>
          <p:cNvPr id="22" name="文本框 22"/>
          <p:cNvSpPr txBox="1"/>
          <p:nvPr/>
        </p:nvSpPr>
        <p:spPr>
          <a:xfrm rot="21360000">
            <a:off x="8537575" y="3094355"/>
            <a:ext cx="688975" cy="3016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lstStyle/>
          <a:p>
            <a:r>
              <a:rPr lang="en-US" altLang="zh-CN" sz="900">
                <a:latin typeface="Arial" panose="020B0604020202020204" pitchFamily="34" charset="0"/>
                <a:ea typeface="宋体" panose="02010600030101010101" pitchFamily="2" charset="-122"/>
              </a:rPr>
              <a:t>475mm</a:t>
            </a:r>
          </a:p>
        </p:txBody>
      </p:sp>
      <p:cxnSp>
        <p:nvCxnSpPr>
          <p:cNvPr id="24" name="直接连接符 23"/>
          <p:cNvCxnSpPr/>
          <p:nvPr/>
        </p:nvCxnSpPr>
        <p:spPr>
          <a:xfrm flipH="1" flipV="1">
            <a:off x="9766935" y="2919730"/>
            <a:ext cx="36195" cy="3994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9695180" y="3296285"/>
            <a:ext cx="1111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2"/>
          <p:cNvSpPr txBox="1"/>
          <p:nvPr/>
        </p:nvSpPr>
        <p:spPr>
          <a:xfrm rot="21360000">
            <a:off x="9546590" y="3270250"/>
            <a:ext cx="688975" cy="3016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lstStyle/>
          <a:p>
            <a:r>
              <a:rPr lang="en-US" altLang="zh-CN" sz="900">
                <a:latin typeface="Arial" panose="020B0604020202020204" pitchFamily="34" charset="0"/>
                <a:ea typeface="宋体" panose="02010600030101010101" pitchFamily="2" charset="-122"/>
              </a:rPr>
              <a:t>45mm</a:t>
            </a:r>
          </a:p>
        </p:txBody>
      </p:sp>
      <p:sp>
        <p:nvSpPr>
          <p:cNvPr id="30" name="矩形 29"/>
          <p:cNvSpPr/>
          <p:nvPr/>
        </p:nvSpPr>
        <p:spPr>
          <a:xfrm>
            <a:off x="6339840" y="4878705"/>
            <a:ext cx="582295" cy="17500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825500" y="5810885"/>
            <a:ext cx="609600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dirty="0">
                <a:sym typeface="+mn-ea"/>
              </a:rPr>
              <a:t>一半模型</a:t>
            </a:r>
            <a:endParaRPr lang="en-US" altLang="zh-CN" sz="2800" dirty="0">
              <a:sym typeface="+mn-ea"/>
            </a:endParaRPr>
          </a:p>
          <a:p>
            <a:endParaRPr lang="en-US" altLang="zh-CN" sz="2800" dirty="0"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061325" y="3556635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dirty="0">
                <a:latin typeface="+mn-lt"/>
                <a:sym typeface="+mn-ea"/>
              </a:rPr>
              <a:t>455.417W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388350" y="2203450"/>
            <a:ext cx="232219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dirty="0">
                <a:latin typeface="+mn-lt"/>
                <a:sym typeface="+mn-ea"/>
              </a:rPr>
              <a:t>外延铝管</a:t>
            </a:r>
            <a:endParaRPr lang="en-US" altLang="zh-CN" sz="1600" dirty="0">
              <a:latin typeface="+mn-lt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01435" y="3413125"/>
            <a:ext cx="175514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dirty="0">
                <a:latin typeface="+mn-lt"/>
                <a:sym typeface="+mn-ea"/>
              </a:rPr>
              <a:t>铍管</a:t>
            </a:r>
            <a:endParaRPr lang="en-US" altLang="zh-CN" sz="1600" dirty="0">
              <a:latin typeface="+mn-lt"/>
              <a:sym typeface="+mn-ea"/>
            </a:endParaRPr>
          </a:p>
        </p:txBody>
      </p:sp>
      <p:cxnSp>
        <p:nvCxnSpPr>
          <p:cNvPr id="68" name="直接箭头连接符 67"/>
          <p:cNvCxnSpPr/>
          <p:nvPr/>
        </p:nvCxnSpPr>
        <p:spPr>
          <a:xfrm flipV="1">
            <a:off x="6998389" y="3078575"/>
            <a:ext cx="131445" cy="365125"/>
          </a:xfrm>
          <a:prstGeom prst="straightConnector1">
            <a:avLst/>
          </a:prstGeom>
          <a:ln w="2857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>
            <a:off x="8530009" y="2540730"/>
            <a:ext cx="50165" cy="304800"/>
          </a:xfrm>
          <a:prstGeom prst="straightConnector1">
            <a:avLst/>
          </a:prstGeom>
          <a:ln w="2857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6534785" y="2295525"/>
            <a:ext cx="185356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dirty="0">
                <a:latin typeface="+mn-lt"/>
                <a:sym typeface="+mn-ea"/>
              </a:rPr>
              <a:t>连接短铝管</a:t>
            </a:r>
            <a:endParaRPr lang="en-US" altLang="zh-CN" sz="1600" dirty="0">
              <a:latin typeface="+mn-lt"/>
              <a:sym typeface="+mn-ea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>
            <a:off x="7448604" y="2642330"/>
            <a:ext cx="239395" cy="294005"/>
          </a:xfrm>
          <a:prstGeom prst="straightConnector1">
            <a:avLst/>
          </a:prstGeom>
          <a:ln w="2857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16DD9F55-D0AD-1D32-AA93-810D7F9A74C6}"/>
              </a:ext>
            </a:extLst>
          </p:cNvPr>
          <p:cNvCxnSpPr/>
          <p:nvPr/>
        </p:nvCxnSpPr>
        <p:spPr>
          <a:xfrm flipH="1">
            <a:off x="9645359" y="2495570"/>
            <a:ext cx="50165" cy="304800"/>
          </a:xfrm>
          <a:prstGeom prst="straightConnector1">
            <a:avLst/>
          </a:prstGeom>
          <a:ln w="2857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064E4532-9B79-2A82-45F0-8962B67BE95A}"/>
              </a:ext>
            </a:extLst>
          </p:cNvPr>
          <p:cNvSpPr txBox="1"/>
          <p:nvPr/>
        </p:nvSpPr>
        <p:spPr>
          <a:xfrm>
            <a:off x="9458631" y="2115888"/>
            <a:ext cx="16278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+mn-lt"/>
                <a:sym typeface="+mn-ea"/>
              </a:rPr>
              <a:t>外延铝管端部</a:t>
            </a:r>
            <a:endParaRPr lang="en-US" altLang="zh-CN" sz="1600" dirty="0">
              <a:latin typeface="+mn-lt"/>
              <a:sym typeface="+mn-ea"/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id="{D0906A79-D9F9-77F7-C14C-0F16702B7FF4}"/>
              </a:ext>
            </a:extLst>
          </p:cNvPr>
          <p:cNvSpPr txBox="1">
            <a:spLocks/>
          </p:cNvSpPr>
          <p:nvPr/>
        </p:nvSpPr>
        <p:spPr>
          <a:xfrm>
            <a:off x="825500" y="174759"/>
            <a:ext cx="781304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zh-CN" altLang="en-US" sz="2800" kern="0" spc="-5" dirty="0">
                <a:solidFill>
                  <a:sysClr val="windowText" lastClr="000000"/>
                </a:solidFill>
              </a:rPr>
              <a:t>换热仿真</a:t>
            </a:r>
            <a:endParaRPr lang="zh-CN" altLang="en-US" sz="2800" kern="0" dirty="0">
              <a:solidFill>
                <a:sysClr val="windowText" lastClr="000000"/>
              </a:solidFill>
              <a:latin typeface="楷体"/>
              <a:cs typeface="楷体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文本框 65"/>
          <p:cNvSpPr txBox="1"/>
          <p:nvPr/>
        </p:nvSpPr>
        <p:spPr>
          <a:xfrm>
            <a:off x="826348" y="40720"/>
            <a:ext cx="11273954" cy="1156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/>
              <a:t>结构的改变</a:t>
            </a:r>
            <a:r>
              <a:rPr lang="en-US" altLang="zh-CN" sz="2800" b="1" dirty="0"/>
              <a:t>(</a:t>
            </a:r>
            <a:r>
              <a:rPr lang="zh-CN" altLang="en-US" sz="2800" b="1" dirty="0">
                <a:sym typeface="+mn-ea"/>
              </a:rPr>
              <a:t>外延铝管</a:t>
            </a:r>
            <a:r>
              <a:rPr lang="en-US" altLang="zh-CN" sz="2800" b="1" dirty="0">
                <a:sym typeface="+mn-ea"/>
              </a:rPr>
              <a:t>)</a:t>
            </a:r>
            <a:endParaRPr lang="zh-CN" altLang="en-US" sz="2800" dirty="0"/>
          </a:p>
          <a:p>
            <a:pPr>
              <a:lnSpc>
                <a:spcPct val="130000"/>
              </a:lnSpc>
            </a:pPr>
            <a:endParaRPr lang="zh-CN" altLang="en-US" sz="2800" b="1" dirty="0">
              <a:latin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67" y="2988945"/>
            <a:ext cx="4152900" cy="11201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360" y="1546860"/>
            <a:ext cx="4130040" cy="112014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rcRect t="2682"/>
          <a:stretch>
            <a:fillRect/>
          </a:stretch>
        </p:blipFill>
        <p:spPr>
          <a:xfrm>
            <a:off x="900430" y="1554480"/>
            <a:ext cx="3024505" cy="121475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8360" y="2994660"/>
            <a:ext cx="4154805" cy="124968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5040" y="4561205"/>
            <a:ext cx="1376680" cy="107505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rcRect t="3226"/>
          <a:stretch>
            <a:fillRect/>
          </a:stretch>
        </p:blipFill>
        <p:spPr>
          <a:xfrm>
            <a:off x="1857375" y="4712335"/>
            <a:ext cx="937260" cy="9144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4021" y="3855720"/>
            <a:ext cx="502920" cy="41148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4675" y="3855720"/>
            <a:ext cx="1668145" cy="41148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0155" y="3096260"/>
            <a:ext cx="268605" cy="431800"/>
          </a:xfrm>
          <a:prstGeom prst="rect">
            <a:avLst/>
          </a:prstGeom>
        </p:spPr>
      </p:pic>
      <p:sp>
        <p:nvSpPr>
          <p:cNvPr id="43" name="箭头: 右 40"/>
          <p:cNvSpPr/>
          <p:nvPr/>
        </p:nvSpPr>
        <p:spPr>
          <a:xfrm>
            <a:off x="4708244" y="3431825"/>
            <a:ext cx="834243" cy="3761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50"/>
          <p:cNvSpPr txBox="1"/>
          <p:nvPr/>
        </p:nvSpPr>
        <p:spPr>
          <a:xfrm>
            <a:off x="1628140" y="606107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/>
              <a:t>锥形的圆管</a:t>
            </a:r>
            <a:endParaRPr lang="en-US" altLang="zh-CN" dirty="0"/>
          </a:p>
        </p:txBody>
      </p:sp>
      <p:sp>
        <p:nvSpPr>
          <p:cNvPr id="53" name="文本框 52"/>
          <p:cNvSpPr txBox="1"/>
          <p:nvPr/>
        </p:nvSpPr>
        <p:spPr>
          <a:xfrm>
            <a:off x="7060729" y="6061075"/>
            <a:ext cx="225042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/>
              <a:t>锥形和跑道形管</a:t>
            </a:r>
            <a:endParaRPr lang="en-US" altLang="zh-CN" dirty="0"/>
          </a:p>
        </p:txBody>
      </p:sp>
      <p:pic>
        <p:nvPicPr>
          <p:cNvPr id="54" name="图片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700000">
            <a:off x="2349660" y="2185980"/>
            <a:ext cx="1587500" cy="39179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700000">
            <a:off x="1651635" y="1465580"/>
            <a:ext cx="1587500" cy="391795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585" y="3808095"/>
            <a:ext cx="634365" cy="411480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585" y="3013710"/>
            <a:ext cx="635000" cy="4114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857375" y="962045"/>
            <a:ext cx="2297430" cy="4622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2400" dirty="0">
                <a:latin typeface="+mn-lt"/>
                <a:sym typeface="+mn-ea"/>
              </a:rPr>
              <a:t>CEPC(Ver2020)</a:t>
            </a:r>
          </a:p>
        </p:txBody>
      </p:sp>
      <p:sp>
        <p:nvSpPr>
          <p:cNvPr id="96" name="文本框 95"/>
          <p:cNvSpPr txBox="1"/>
          <p:nvPr/>
        </p:nvSpPr>
        <p:spPr>
          <a:xfrm>
            <a:off x="7510780" y="963930"/>
            <a:ext cx="201422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latin typeface="+mn-lt"/>
                <a:sym typeface="+mn-ea"/>
              </a:rPr>
              <a:t>CEPC(Ver2022)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屏幕截图 2022-10-21 154746"/>
          <p:cNvPicPr>
            <a:picLocks noChangeAspect="1"/>
          </p:cNvPicPr>
          <p:nvPr/>
        </p:nvPicPr>
        <p:blipFill>
          <a:blip r:embed="rId3"/>
          <a:srcRect t="5047" b="15180"/>
          <a:stretch>
            <a:fillRect/>
          </a:stretch>
        </p:blipFill>
        <p:spPr>
          <a:xfrm>
            <a:off x="936625" y="1341755"/>
            <a:ext cx="10911840" cy="14465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876320" y="4794146"/>
            <a:ext cx="4683614" cy="1540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highlight>
                  <a:srgbClr val="00FFFF"/>
                </a:highlight>
              </a:rPr>
              <a:t>换热计算的要求</a:t>
            </a:r>
            <a:r>
              <a:rPr lang="zh-CN" altLang="en-US" sz="1600" dirty="0"/>
              <a:t>：</a:t>
            </a:r>
            <a:endParaRPr lang="en-US" altLang="zh-CN" sz="1600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探测器要求外铍管两端</a:t>
            </a:r>
            <a:r>
              <a:rPr lang="zh-CN" altLang="en-US" sz="1600" dirty="0">
                <a:solidFill>
                  <a:srgbClr val="FF0000"/>
                </a:solidFill>
              </a:rPr>
              <a:t>温差小于</a:t>
            </a:r>
            <a:r>
              <a:rPr lang="en-US" altLang="zh-CN" sz="1600" dirty="0">
                <a:solidFill>
                  <a:srgbClr val="FF0000"/>
                </a:solidFill>
              </a:rPr>
              <a:t>10</a:t>
            </a:r>
            <a:r>
              <a:rPr lang="zh-CN" altLang="en-US" sz="1600" dirty="0">
                <a:solidFill>
                  <a:srgbClr val="FF0000"/>
                </a:solidFill>
              </a:rPr>
              <a:t>度</a:t>
            </a:r>
            <a:r>
              <a:rPr lang="zh-CN" altLang="en-US" sz="1600" dirty="0"/>
              <a:t>（第一层顶点探测器紧贴外铍管，会受到由外铍管传来的热量）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质量越小越好</a:t>
            </a:r>
            <a:r>
              <a:rPr lang="en-US" altLang="zh-CN" sz="1600" dirty="0"/>
              <a:t>.</a:t>
            </a:r>
          </a:p>
        </p:txBody>
      </p:sp>
      <p:sp>
        <p:nvSpPr>
          <p:cNvPr id="67" name="文本框 66"/>
          <p:cNvSpPr txBox="1"/>
          <p:nvPr/>
        </p:nvSpPr>
        <p:spPr>
          <a:xfrm>
            <a:off x="877570" y="120997"/>
            <a:ext cx="3070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+mn-lt"/>
              </a:rPr>
              <a:t>束流管的基本结构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122932" y="1307076"/>
            <a:ext cx="8416968" cy="1882922"/>
            <a:chOff x="732286" y="1233078"/>
            <a:chExt cx="8416968" cy="1882922"/>
          </a:xfrm>
        </p:grpSpPr>
        <p:grpSp>
          <p:nvGrpSpPr>
            <p:cNvPr id="137" name="组合 136"/>
            <p:cNvGrpSpPr/>
            <p:nvPr/>
          </p:nvGrpSpPr>
          <p:grpSpPr>
            <a:xfrm>
              <a:off x="732286" y="1343165"/>
              <a:ext cx="7023548" cy="1772835"/>
              <a:chOff x="-7810" y="1611335"/>
              <a:chExt cx="7023548" cy="1772835"/>
            </a:xfrm>
          </p:grpSpPr>
          <p:grpSp>
            <p:nvGrpSpPr>
              <p:cNvPr id="93" name="组合 92"/>
              <p:cNvGrpSpPr/>
              <p:nvPr/>
            </p:nvGrpSpPr>
            <p:grpSpPr>
              <a:xfrm>
                <a:off x="-7810" y="2026336"/>
                <a:ext cx="7023548" cy="1357834"/>
                <a:chOff x="-7810" y="2026336"/>
                <a:chExt cx="7023548" cy="1357834"/>
              </a:xfrm>
            </p:grpSpPr>
            <p:cxnSp>
              <p:nvCxnSpPr>
                <p:cNvPr id="68" name="直接箭头连接符 67"/>
                <p:cNvCxnSpPr/>
                <p:nvPr/>
              </p:nvCxnSpPr>
              <p:spPr>
                <a:xfrm flipH="1" flipV="1">
                  <a:off x="6371807" y="2209028"/>
                  <a:ext cx="403765" cy="728439"/>
                </a:xfrm>
                <a:prstGeom prst="straightConnector1">
                  <a:avLst/>
                </a:prstGeom>
                <a:ln w="28575">
                  <a:solidFill>
                    <a:srgbClr val="CC00CC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" name="文本框 68"/>
                <p:cNvSpPr txBox="1"/>
                <p:nvPr/>
              </p:nvSpPr>
              <p:spPr>
                <a:xfrm>
                  <a:off x="6369407" y="2999165"/>
                  <a:ext cx="6463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dirty="0"/>
                    <a:t>铍管</a:t>
                  </a:r>
                </a:p>
              </p:txBody>
            </p:sp>
            <p:cxnSp>
              <p:nvCxnSpPr>
                <p:cNvPr id="72" name="直接箭头连接符 71"/>
                <p:cNvCxnSpPr>
                  <a:cxnSpLocks/>
                  <a:endCxn id="73" idx="0"/>
                </p:cNvCxnSpPr>
                <p:nvPr/>
              </p:nvCxnSpPr>
              <p:spPr>
                <a:xfrm flipH="1">
                  <a:off x="3264992" y="2706340"/>
                  <a:ext cx="414266" cy="308498"/>
                </a:xfrm>
                <a:prstGeom prst="straightConnector1">
                  <a:avLst/>
                </a:prstGeom>
                <a:ln w="28575">
                  <a:solidFill>
                    <a:srgbClr val="CC00CC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文本框 72"/>
                <p:cNvSpPr txBox="1"/>
                <p:nvPr/>
              </p:nvSpPr>
              <p:spPr>
                <a:xfrm>
                  <a:off x="2710994" y="3014838"/>
                  <a:ext cx="110799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dirty="0"/>
                    <a:t>外延铝管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5" name="文本框 74"/>
                    <p:cNvSpPr txBox="1"/>
                    <p:nvPr/>
                  </p:nvSpPr>
                  <p:spPr>
                    <a:xfrm>
                      <a:off x="-7546" y="2026336"/>
                      <a:ext cx="87716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/>
                      <a14:m>
                        <m:oMath xmlns:m="http://schemas.openxmlformats.org/officeDocument/2006/math">
                          <m:r>
                            <a:rPr lang="zh-CN" altLang="en-US" i="1" dirty="0" smtClean="0"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  <m:t>水</m:t>
                          </m:r>
                        </m:oMath>
                      </a14:m>
                      <a:r>
                        <a:rPr lang="zh-CN" altLang="en-US" dirty="0"/>
                        <a:t>入口</a:t>
                      </a:r>
                    </a:p>
                  </p:txBody>
                </p:sp>
              </mc:Choice>
              <mc:Fallback xmlns="">
                <p:sp>
                  <p:nvSpPr>
                    <p:cNvPr id="75" name="文本框 7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7546" y="2026336"/>
                      <a:ext cx="877163" cy="369332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2083" t="-13333" r="-6250" b="-2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4" name="文本框 83"/>
                    <p:cNvSpPr txBox="1"/>
                    <p:nvPr/>
                  </p:nvSpPr>
                  <p:spPr>
                    <a:xfrm>
                      <a:off x="-7810" y="2918020"/>
                      <a:ext cx="87716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/>
                      <a14:m>
                        <m:oMath xmlns:m="http://schemas.openxmlformats.org/officeDocument/2006/math">
                          <m:r>
                            <a:rPr lang="zh-CN" altLang="en-US" sz="1800" i="1" dirty="0" smtClean="0"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  <m:t>水</m:t>
                          </m:r>
                        </m:oMath>
                      </a14:m>
                      <a:r>
                        <a:rPr lang="zh-CN" altLang="en-US" dirty="0"/>
                        <a:t>出口</a:t>
                      </a:r>
                    </a:p>
                  </p:txBody>
                </p:sp>
              </mc:Choice>
              <mc:Fallback xmlns="">
                <p:sp>
                  <p:nvSpPr>
                    <p:cNvPr id="84" name="文本框 8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7810" y="2918020"/>
                      <a:ext cx="877163" cy="369332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2083" t="-13333" r="-6250" b="-2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05" name="文本框 104"/>
              <p:cNvSpPr txBox="1"/>
              <p:nvPr/>
            </p:nvSpPr>
            <p:spPr>
              <a:xfrm>
                <a:off x="4355650" y="1611335"/>
                <a:ext cx="8771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/>
                  <a:t>油入口</a:t>
                </a:r>
              </a:p>
            </p:txBody>
          </p:sp>
        </p:grpSp>
        <p:sp>
          <p:nvSpPr>
            <p:cNvPr id="2" name="箭头: 右 1"/>
            <p:cNvSpPr/>
            <p:nvPr/>
          </p:nvSpPr>
          <p:spPr>
            <a:xfrm rot="1118402">
              <a:off x="5516952" y="1671954"/>
              <a:ext cx="453150" cy="104153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箭头: 右 36"/>
            <p:cNvSpPr/>
            <p:nvPr/>
          </p:nvSpPr>
          <p:spPr>
            <a:xfrm rot="21400410">
              <a:off x="6646387" y="1771295"/>
              <a:ext cx="1003378" cy="79127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箭头: 右 41"/>
            <p:cNvSpPr/>
            <p:nvPr/>
          </p:nvSpPr>
          <p:spPr>
            <a:xfrm rot="20585034">
              <a:off x="8276999" y="1543864"/>
              <a:ext cx="453150" cy="104153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8272091" y="1233078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油出口</a:t>
              </a:r>
            </a:p>
          </p:txBody>
        </p:sp>
        <p:sp>
          <p:nvSpPr>
            <p:cNvPr id="47" name="箭头: 右 46"/>
            <p:cNvSpPr/>
            <p:nvPr/>
          </p:nvSpPr>
          <p:spPr>
            <a:xfrm rot="21193580">
              <a:off x="1937780" y="1835693"/>
              <a:ext cx="315595" cy="76200"/>
            </a:xfrm>
            <a:prstGeom prst="rightArrow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8" name="箭头: 右 47"/>
            <p:cNvSpPr/>
            <p:nvPr/>
          </p:nvSpPr>
          <p:spPr>
            <a:xfrm rot="324197" flipV="1">
              <a:off x="1935240" y="1996348"/>
              <a:ext cx="453390" cy="76200"/>
            </a:xfrm>
            <a:prstGeom prst="rightArrow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9" name="箭头: 右 48"/>
            <p:cNvSpPr/>
            <p:nvPr/>
          </p:nvSpPr>
          <p:spPr>
            <a:xfrm>
              <a:off x="3540013" y="1712638"/>
              <a:ext cx="1693373" cy="132436"/>
            </a:xfrm>
            <a:prstGeom prst="rightArrow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箭头: 右弧形 9"/>
            <p:cNvSpPr/>
            <p:nvPr/>
          </p:nvSpPr>
          <p:spPr>
            <a:xfrm>
              <a:off x="5433646" y="1764676"/>
              <a:ext cx="222444" cy="463421"/>
            </a:xfrm>
            <a:prstGeom prst="curvedLeftArrow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1" name="箭头: 右 50"/>
            <p:cNvSpPr/>
            <p:nvPr/>
          </p:nvSpPr>
          <p:spPr>
            <a:xfrm rot="10576891">
              <a:off x="3629758" y="2242361"/>
              <a:ext cx="1529761" cy="154550"/>
            </a:xfrm>
            <a:prstGeom prst="rightArrow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2" name="箭头: 右 51"/>
            <p:cNvSpPr/>
            <p:nvPr/>
          </p:nvSpPr>
          <p:spPr>
            <a:xfrm rot="7894257" flipV="1">
              <a:off x="1725690" y="2410368"/>
              <a:ext cx="495300" cy="78105"/>
            </a:xfrm>
            <a:prstGeom prst="rightArrow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" name="箭头: 右 52"/>
            <p:cNvSpPr/>
            <p:nvPr/>
          </p:nvSpPr>
          <p:spPr>
            <a:xfrm rot="9376252">
              <a:off x="1834910" y="2529113"/>
              <a:ext cx="467995" cy="76200"/>
            </a:xfrm>
            <a:prstGeom prst="rightArrow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本框 59"/>
              <p:cNvSpPr txBox="1"/>
              <p:nvPr/>
            </p:nvSpPr>
            <p:spPr>
              <a:xfrm>
                <a:off x="2841699" y="3175595"/>
                <a:ext cx="216277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indent="0" algn="l">
                  <a:buFont typeface="Arial" panose="020B0604020202020204" pitchFamily="34" charset="0"/>
                  <a:buNone/>
                </a:pPr>
                <a:r>
                  <a:rPr lang="zh-CN" altLang="en-US" dirty="0">
                    <a:latin typeface="+mn-lt"/>
                    <a:sym typeface="+mn-ea"/>
                  </a:rPr>
                  <a:t>冷却液</a:t>
                </a:r>
                <a:r>
                  <a:rPr lang="en-US" altLang="zh-CN" sz="1800" dirty="0">
                    <a:latin typeface="+mn-lt"/>
                    <a:cs typeface="Times New Roman" panose="02020603050405020304" pitchFamily="18" charset="0"/>
                    <a:sym typeface="+mn-ea"/>
                  </a:rPr>
                  <a:t>:</a:t>
                </a:r>
                <a:r>
                  <a:rPr lang="en-US" altLang="zh-CN" sz="1800" dirty="0">
                    <a:highlight>
                      <a:srgbClr val="FFFF00"/>
                    </a:highlight>
                    <a:latin typeface="+mn-lt"/>
                    <a:sym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sz="1800" i="1" dirty="0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水</m:t>
                    </m:r>
                  </m:oMath>
                </a14:m>
                <a:endParaRPr lang="en-US" altLang="zh-CN" dirty="0">
                  <a:latin typeface="+mn-lt"/>
                  <a:cs typeface="Times New Roman" panose="02020603050405020304" pitchFamily="18" charset="0"/>
                </a:endParaRPr>
              </a:p>
              <a:p>
                <a:pPr indent="0" algn="l">
                  <a:buFont typeface="Arial" panose="020B0604020202020204" pitchFamily="34" charset="0"/>
                  <a:buNone/>
                </a:pPr>
                <a:r>
                  <a:rPr lang="zh-CN" altLang="en-US" dirty="0">
                    <a:latin typeface="+mn-lt"/>
                    <a:cs typeface="Times New Roman" panose="02020603050405020304" pitchFamily="18" charset="0"/>
                  </a:rPr>
                  <a:t>入口温度</a:t>
                </a:r>
                <a:r>
                  <a:rPr lang="en-US" altLang="zh-CN" dirty="0">
                    <a:latin typeface="+mn-lt"/>
                    <a:cs typeface="Times New Roman" panose="02020603050405020304" pitchFamily="18" charset="0"/>
                  </a:rPr>
                  <a:t>: 20</a:t>
                </a:r>
                <a:r>
                  <a:rPr lang="en-US" altLang="zh-CN" dirty="0">
                    <a:latin typeface="+mn-lt"/>
                    <a:ea typeface="等线" panose="02010600030101010101" pitchFamily="2" charset="-122"/>
                    <a:cs typeface="Times New Roman" panose="02020603050405020304" pitchFamily="18" charset="0"/>
                  </a:rPr>
                  <a:t>℃</a:t>
                </a:r>
              </a:p>
              <a:p>
                <a:pPr algn="l"/>
                <a:r>
                  <a:rPr lang="zh-CN" altLang="en-US" dirty="0">
                    <a:latin typeface="+mn-lt"/>
                    <a:cs typeface="Times New Roman" panose="02020603050405020304" pitchFamily="18" charset="0"/>
                  </a:rPr>
                  <a:t>体积流量</a:t>
                </a:r>
                <a:r>
                  <a:rPr lang="en-US" altLang="zh-CN" dirty="0">
                    <a:latin typeface="+mn-lt"/>
                    <a:cs typeface="Times New Roman" panose="02020603050405020304" pitchFamily="18" charset="0"/>
                  </a:rPr>
                  <a:t>: 1.7L/min</a:t>
                </a:r>
              </a:p>
              <a:p>
                <a:pPr algn="l">
                  <a:buFont typeface="Arial" panose="020B0604020202020204" pitchFamily="34" charset="0"/>
                  <a:buChar char="•"/>
                </a:pPr>
                <a:endParaRPr lang="en-US" altLang="zh-CN" dirty="0">
                  <a:latin typeface="+mn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0" name="文本框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699" y="3175595"/>
                <a:ext cx="2162772" cy="1200329"/>
              </a:xfrm>
              <a:prstGeom prst="rect">
                <a:avLst/>
              </a:prstGeom>
              <a:blipFill>
                <a:blip r:embed="rId6"/>
                <a:stretch>
                  <a:fillRect l="-2254" t="-40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文本框 63"/>
          <p:cNvSpPr txBox="1"/>
          <p:nvPr/>
        </p:nvSpPr>
        <p:spPr>
          <a:xfrm>
            <a:off x="5832382" y="3191051"/>
            <a:ext cx="2925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lt"/>
                <a:sym typeface="+mn-ea"/>
              </a:rPr>
              <a:t>冷却液</a:t>
            </a:r>
            <a:r>
              <a:rPr lang="en-US" altLang="zh-CN" dirty="0">
                <a:latin typeface="+mn-lt"/>
              </a:rPr>
              <a:t>: </a:t>
            </a:r>
            <a:r>
              <a:rPr lang="zh-CN" altLang="en-US" dirty="0">
                <a:highlight>
                  <a:srgbClr val="FFFF00"/>
                </a:highlight>
                <a:latin typeface="+mn-lt"/>
              </a:rPr>
              <a:t>油</a:t>
            </a:r>
            <a:endParaRPr lang="en-US" altLang="zh-CN" dirty="0">
              <a:highlight>
                <a:srgbClr val="FFFF00"/>
              </a:highlight>
              <a:latin typeface="+mn-lt"/>
            </a:endParaRPr>
          </a:p>
          <a:p>
            <a:r>
              <a:rPr lang="zh-CN" altLang="en-US" dirty="0">
                <a:latin typeface="+mn-lt"/>
                <a:cs typeface="Times New Roman" panose="02020603050405020304" pitchFamily="18" charset="0"/>
              </a:rPr>
              <a:t>入口温度</a:t>
            </a:r>
            <a:r>
              <a:rPr lang="en-US" altLang="zh-CN" dirty="0">
                <a:latin typeface="+mn-lt"/>
                <a:cs typeface="Times New Roman" panose="02020603050405020304" pitchFamily="18" charset="0"/>
              </a:rPr>
              <a:t>:20</a:t>
            </a:r>
            <a:r>
              <a:rPr lang="en-US" altLang="zh-CN" dirty="0">
                <a:latin typeface="+mn-lt"/>
                <a:ea typeface="等线" panose="02010600030101010101" pitchFamily="2" charset="-122"/>
                <a:cs typeface="Times New Roman" panose="02020603050405020304" pitchFamily="18" charset="0"/>
              </a:rPr>
              <a:t>℃</a:t>
            </a:r>
          </a:p>
          <a:p>
            <a:r>
              <a:rPr lang="zh-CN" altLang="en-US" dirty="0">
                <a:latin typeface="+mn-lt"/>
                <a:cs typeface="Times New Roman" panose="02020603050405020304" pitchFamily="18" charset="0"/>
              </a:rPr>
              <a:t>体积流量</a:t>
            </a:r>
            <a:r>
              <a:rPr lang="en-US" altLang="zh-CN" dirty="0">
                <a:latin typeface="+mn-lt"/>
                <a:cs typeface="Times New Roman" panose="02020603050405020304" pitchFamily="18" charset="0"/>
              </a:rPr>
              <a:t>: 0.8</a:t>
            </a:r>
            <a:r>
              <a:rPr lang="en-US" altLang="zh-CN" dirty="0">
                <a:latin typeface="+mn-lt"/>
                <a:cs typeface="Times New Roman" panose="02020603050405020304" pitchFamily="18" charset="0"/>
                <a:sym typeface="+mn-ea"/>
              </a:rPr>
              <a:t>L/min</a:t>
            </a:r>
            <a:endParaRPr lang="en-US" altLang="zh-CN" dirty="0">
              <a:latin typeface="+mn-lt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zh-CN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691750" y="4759321"/>
            <a:ext cx="28602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highlight>
                  <a:srgbClr val="00FFFF"/>
                </a:highlight>
                <a:latin typeface="+mn-lt"/>
              </a:rPr>
              <a:t>关键结构参数</a:t>
            </a:r>
            <a:r>
              <a:rPr lang="en-US" altLang="zh-CN" sz="1600" dirty="0">
                <a:highlight>
                  <a:srgbClr val="00FFFF"/>
                </a:highlight>
                <a:latin typeface="+mn-lt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+mn-lt"/>
              </a:rPr>
              <a:t>铍管长</a:t>
            </a:r>
            <a:r>
              <a:rPr lang="en-US" altLang="zh-CN" sz="1600" dirty="0">
                <a:latin typeface="+mn-lt"/>
              </a:rPr>
              <a:t>:170mm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+mn-lt"/>
              </a:rPr>
              <a:t>外铍管厚</a:t>
            </a:r>
            <a:r>
              <a:rPr lang="en-US" altLang="zh-CN" sz="1600" dirty="0">
                <a:latin typeface="+mn-lt"/>
              </a:rPr>
              <a:t>: 0.15mm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+mn-lt"/>
              </a:rPr>
              <a:t>内铍管厚</a:t>
            </a:r>
            <a:r>
              <a:rPr lang="en-US" altLang="zh-CN" sz="1600" dirty="0">
                <a:latin typeface="+mn-lt"/>
              </a:rPr>
              <a:t>: 0.2mm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+mn-lt"/>
              </a:rPr>
              <a:t>冷却间隙高度</a:t>
            </a:r>
            <a:r>
              <a:rPr lang="en-US" altLang="zh-CN" sz="1600" dirty="0">
                <a:latin typeface="+mn-lt"/>
              </a:rPr>
              <a:t>: 0.35mm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+mn-lt"/>
              </a:rPr>
              <a:t>粘性流模型</a:t>
            </a:r>
            <a:r>
              <a:rPr lang="en-US" altLang="zh-CN" sz="1600" dirty="0">
                <a:latin typeface="+mn-lt"/>
              </a:rPr>
              <a:t>: </a:t>
            </a:r>
            <a:r>
              <a:rPr lang="zh-CN" altLang="en-US" sz="1600" dirty="0">
                <a:latin typeface="+mn-lt"/>
              </a:rPr>
              <a:t>层流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1525" y="3092450"/>
            <a:ext cx="1445260" cy="1221105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>
          <a:xfrm>
            <a:off x="7542584" y="3062700"/>
            <a:ext cx="1151890" cy="219710"/>
          </a:xfrm>
          <a:prstGeom prst="straightConnector1">
            <a:avLst/>
          </a:prstGeom>
          <a:ln w="2857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9904731" y="3190875"/>
            <a:ext cx="158918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zh-CN" altLang="en-US" dirty="0"/>
              <a:t>两层铍管之间的冷却间隙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570" y="3278505"/>
            <a:ext cx="1163320" cy="1333500"/>
          </a:xfrm>
          <a:prstGeom prst="rect">
            <a:avLst/>
          </a:prstGeom>
        </p:spPr>
      </p:pic>
      <p:cxnSp>
        <p:nvCxnSpPr>
          <p:cNvPr id="13" name="直接箭头连接符 12"/>
          <p:cNvCxnSpPr>
            <a:stCxn id="73" idx="1"/>
          </p:cNvCxnSpPr>
          <p:nvPr/>
        </p:nvCxnSpPr>
        <p:spPr>
          <a:xfrm flipH="1">
            <a:off x="2092379" y="3005332"/>
            <a:ext cx="749357" cy="615533"/>
          </a:xfrm>
          <a:prstGeom prst="straightConnector1">
            <a:avLst/>
          </a:prstGeom>
          <a:ln w="2857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219680" y="3649935"/>
            <a:ext cx="780415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ym typeface="+mn-ea"/>
              </a:rPr>
              <a:t>冷却间隙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605" y="1418590"/>
            <a:ext cx="7765415" cy="2196465"/>
          </a:xfrm>
          <a:prstGeom prst="rect">
            <a:avLst/>
          </a:prstGeom>
        </p:spPr>
      </p:pic>
      <p:sp>
        <p:nvSpPr>
          <p:cNvPr id="48" name="文本框 47"/>
          <p:cNvSpPr txBox="1"/>
          <p:nvPr/>
        </p:nvSpPr>
        <p:spPr>
          <a:xfrm>
            <a:off x="183013" y="924497"/>
            <a:ext cx="6973925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/>
              <a:t>(1)</a:t>
            </a:r>
            <a:r>
              <a:rPr lang="zh-CN" altLang="en-US" sz="2000" b="1" dirty="0"/>
              <a:t>铍管油冷却的结果</a:t>
            </a:r>
            <a:endParaRPr lang="en-US" altLang="zh-CN" sz="2000" dirty="0">
              <a:highlight>
                <a:srgbClr val="FFFF00"/>
              </a:highlight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883641" y="31533"/>
            <a:ext cx="10359351" cy="596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latin typeface="+mn-lt"/>
              </a:rPr>
              <a:t>铍管和外延铝管的传热计算</a:t>
            </a:r>
            <a:r>
              <a:rPr lang="en-US" altLang="zh-CN" sz="2800" b="1" dirty="0">
                <a:latin typeface="+mn-lt"/>
              </a:rPr>
              <a:t>(</a:t>
            </a:r>
            <a:r>
              <a:rPr lang="el-GR" altLang="zh-CN" sz="2800" b="1" dirty="0">
                <a:latin typeface="+mn-lt"/>
              </a:rPr>
              <a:t>Φ</a:t>
            </a:r>
            <a:r>
              <a:rPr lang="en-US" altLang="zh-CN" sz="2800" b="1" dirty="0">
                <a:latin typeface="+mn-lt"/>
              </a:rPr>
              <a:t>20mm)</a:t>
            </a:r>
            <a:endParaRPr lang="zh-CN" altLang="en-US" sz="2800" b="1" dirty="0">
              <a:latin typeface="+mn-lt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954395" y="2607945"/>
            <a:ext cx="3860800" cy="41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+mn-lt"/>
              </a:rPr>
              <a:t>外铍管最大温度</a:t>
            </a:r>
            <a:r>
              <a:rPr lang="en-US" altLang="zh-CN" sz="1600" dirty="0">
                <a:latin typeface="+mn-lt"/>
              </a:rPr>
              <a:t>: 29.5</a:t>
            </a:r>
            <a:r>
              <a:rPr lang="en-US" altLang="zh-CN" sz="1600" dirty="0">
                <a:latin typeface="+mn-lt"/>
                <a:ea typeface="等线" panose="02010600030101010101" pitchFamily="2" charset="-122"/>
              </a:rPr>
              <a:t>℃ </a:t>
            </a:r>
            <a:r>
              <a:rPr lang="en-US" altLang="zh-CN" sz="1600" dirty="0">
                <a:latin typeface="+mn-lt"/>
                <a:ea typeface="等线" panose="02010600030101010101" pitchFamily="2" charset="-122"/>
                <a:sym typeface="+mn-ea"/>
              </a:rPr>
              <a:t>(</a:t>
            </a:r>
            <a:r>
              <a:rPr lang="zh-CN" altLang="en-US" sz="1600" dirty="0">
                <a:latin typeface="+mn-lt"/>
                <a:ea typeface="等线" panose="02010600030101010101" pitchFamily="2" charset="-122"/>
                <a:sym typeface="+mn-ea"/>
              </a:rPr>
              <a:t>图</a:t>
            </a:r>
            <a:r>
              <a:rPr lang="en-US" altLang="zh-CN" sz="1600" dirty="0">
                <a:latin typeface="+mn-lt"/>
                <a:ea typeface="等线" panose="02010600030101010101" pitchFamily="2" charset="-122"/>
                <a:sym typeface="+mn-ea"/>
              </a:rPr>
              <a:t> 2)</a:t>
            </a:r>
            <a:endParaRPr lang="en-US" altLang="zh-CN" sz="1600" dirty="0">
              <a:latin typeface="+mn-lt"/>
              <a:ea typeface="等线" panose="02010600030101010101" pitchFamily="2" charset="-122"/>
            </a:endParaRPr>
          </a:p>
        </p:txBody>
      </p:sp>
      <p:cxnSp>
        <p:nvCxnSpPr>
          <p:cNvPr id="34" name="直接箭头连接符 33"/>
          <p:cNvCxnSpPr/>
          <p:nvPr/>
        </p:nvCxnSpPr>
        <p:spPr>
          <a:xfrm>
            <a:off x="11085830" y="1851025"/>
            <a:ext cx="314325" cy="454660"/>
          </a:xfrm>
          <a:prstGeom prst="straightConnector1">
            <a:avLst/>
          </a:prstGeom>
          <a:ln w="19050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/>
          <p:cNvSpPr/>
          <p:nvPr/>
        </p:nvSpPr>
        <p:spPr>
          <a:xfrm>
            <a:off x="5433060" y="1677670"/>
            <a:ext cx="3324225" cy="41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+mn-lt"/>
              </a:rPr>
              <a:t>内铍管最大温度</a:t>
            </a:r>
            <a:r>
              <a:rPr lang="en-US" altLang="zh-CN" sz="1600" dirty="0">
                <a:latin typeface="+mn-lt"/>
              </a:rPr>
              <a:t>: 39.4</a:t>
            </a:r>
            <a:r>
              <a:rPr lang="en-US" altLang="zh-CN" sz="1600" dirty="0">
                <a:latin typeface="+mn-lt"/>
                <a:ea typeface="等线" panose="02010600030101010101" pitchFamily="2" charset="-122"/>
              </a:rPr>
              <a:t>℃ (</a:t>
            </a:r>
            <a:r>
              <a:rPr lang="zh-CN" altLang="en-US" sz="1600" dirty="0">
                <a:latin typeface="+mn-lt"/>
                <a:ea typeface="等线" panose="02010600030101010101" pitchFamily="2" charset="-122"/>
              </a:rPr>
              <a:t>图</a:t>
            </a:r>
            <a:r>
              <a:rPr lang="en-US" altLang="zh-CN" sz="1600" dirty="0">
                <a:latin typeface="+mn-lt"/>
                <a:ea typeface="等线" panose="02010600030101010101" pitchFamily="2" charset="-122"/>
              </a:rPr>
              <a:t> 1)</a:t>
            </a:r>
          </a:p>
        </p:txBody>
      </p:sp>
      <p:cxnSp>
        <p:nvCxnSpPr>
          <p:cNvPr id="39" name="直接箭头连接符 38"/>
          <p:cNvCxnSpPr/>
          <p:nvPr/>
        </p:nvCxnSpPr>
        <p:spPr>
          <a:xfrm>
            <a:off x="8314055" y="2033905"/>
            <a:ext cx="270510" cy="344805"/>
          </a:xfrm>
          <a:prstGeom prst="straightConnector1">
            <a:avLst/>
          </a:prstGeom>
          <a:ln w="19050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9131300" y="1466215"/>
            <a:ext cx="3753485" cy="41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+mn-lt"/>
              </a:rPr>
              <a:t>铝管端部的最大温度</a:t>
            </a:r>
            <a:r>
              <a:rPr lang="en-US" altLang="zh-CN" sz="1600" dirty="0">
                <a:latin typeface="+mn-lt"/>
              </a:rPr>
              <a:t>: 22.5</a:t>
            </a:r>
            <a:r>
              <a:rPr lang="en-US" altLang="zh-CN" sz="1600" dirty="0">
                <a:latin typeface="+mn-lt"/>
                <a:ea typeface="等线" panose="02010600030101010101" pitchFamily="2" charset="-122"/>
              </a:rPr>
              <a:t>℃</a:t>
            </a:r>
          </a:p>
        </p:txBody>
      </p:sp>
      <p:cxnSp>
        <p:nvCxnSpPr>
          <p:cNvPr id="8" name="直接箭头连接符 7"/>
          <p:cNvCxnSpPr/>
          <p:nvPr/>
        </p:nvCxnSpPr>
        <p:spPr>
          <a:xfrm flipV="1">
            <a:off x="8190230" y="2437765"/>
            <a:ext cx="419735" cy="304800"/>
          </a:xfrm>
          <a:prstGeom prst="straightConnector1">
            <a:avLst/>
          </a:prstGeom>
          <a:ln w="19050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180" y="4432300"/>
            <a:ext cx="4372610" cy="16109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7290" y="4401185"/>
            <a:ext cx="4411980" cy="167386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794635" y="6075045"/>
            <a:ext cx="1176655" cy="4226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latin typeface="+mn-lt"/>
                <a:ea typeface="等线" panose="02010600030101010101" pitchFamily="2" charset="-122"/>
                <a:sym typeface="+mn-ea"/>
              </a:rPr>
              <a:t>(</a:t>
            </a:r>
            <a:r>
              <a:rPr lang="zh-CN" altLang="en-US" sz="1600" dirty="0">
                <a:latin typeface="+mn-lt"/>
                <a:ea typeface="等线" panose="02010600030101010101" pitchFamily="2" charset="-122"/>
                <a:sym typeface="+mn-ea"/>
              </a:rPr>
              <a:t>图</a:t>
            </a:r>
            <a:r>
              <a:rPr lang="en-US" altLang="zh-CN" sz="1600" dirty="0">
                <a:latin typeface="+mn-lt"/>
                <a:ea typeface="等线" panose="02010600030101010101" pitchFamily="2" charset="-122"/>
                <a:sym typeface="+mn-ea"/>
              </a:rPr>
              <a:t> 1)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027670" y="6075045"/>
            <a:ext cx="1103630" cy="4226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latin typeface="+mn-lt"/>
                <a:ea typeface="等线" panose="02010600030101010101" pitchFamily="2" charset="-122"/>
                <a:sym typeface="+mn-ea"/>
              </a:rPr>
              <a:t>(</a:t>
            </a:r>
            <a:r>
              <a:rPr lang="zh-CN" altLang="en-US" sz="1600" dirty="0">
                <a:latin typeface="+mn-lt"/>
                <a:ea typeface="等线" panose="02010600030101010101" pitchFamily="2" charset="-122"/>
                <a:sym typeface="+mn-ea"/>
              </a:rPr>
              <a:t>图</a:t>
            </a:r>
            <a:r>
              <a:rPr lang="en-US" altLang="zh-CN" sz="1600" dirty="0">
                <a:latin typeface="+mn-lt"/>
                <a:ea typeface="等线" panose="02010600030101010101" pitchFamily="2" charset="-122"/>
                <a:sym typeface="+mn-ea"/>
              </a:rPr>
              <a:t> 2)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235974" y="1463040"/>
            <a:ext cx="6042906" cy="2804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000" dirty="0">
                <a:latin typeface="+mn-lt"/>
                <a:sym typeface="+mn-ea"/>
              </a:rPr>
              <a:t>油冷却计算参数</a:t>
            </a:r>
            <a:r>
              <a:rPr lang="en-US" altLang="zh-CN" sz="2000" dirty="0">
                <a:latin typeface="+mn-lt"/>
                <a:sym typeface="+mn-ea"/>
              </a:rPr>
              <a:t>:</a:t>
            </a:r>
            <a:endParaRPr lang="en-US" altLang="zh-CN" sz="2000" dirty="0">
              <a:latin typeface="+mn-lt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 dirty="0">
                <a:latin typeface="+mn-lt"/>
                <a:sym typeface="+mn-ea"/>
              </a:rPr>
              <a:t>体积流量</a:t>
            </a:r>
            <a:r>
              <a:rPr lang="en-US" altLang="zh-CN" sz="2000" dirty="0">
                <a:latin typeface="+mn-lt"/>
                <a:sym typeface="+mn-ea"/>
              </a:rPr>
              <a:t>: 0.8L/min</a:t>
            </a:r>
            <a:endParaRPr lang="en-US" altLang="zh-CN" sz="2000" dirty="0">
              <a:latin typeface="+mn-lt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 dirty="0">
                <a:latin typeface="+mn-lt"/>
                <a:sym typeface="+mn-ea"/>
              </a:rPr>
              <a:t>入口速度</a:t>
            </a:r>
            <a:r>
              <a:rPr lang="en-US" altLang="zh-CN" sz="2000" dirty="0">
                <a:latin typeface="+mn-lt"/>
                <a:sym typeface="+mn-ea"/>
              </a:rPr>
              <a:t>: 0.0108kg/s</a:t>
            </a:r>
            <a:endParaRPr lang="en-US" altLang="zh-CN" sz="2000" dirty="0">
              <a:latin typeface="+mn-lt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 dirty="0">
                <a:latin typeface="+mn-lt"/>
                <a:sym typeface="+mn-ea"/>
              </a:rPr>
              <a:t>入口温度</a:t>
            </a:r>
            <a:r>
              <a:rPr lang="en-US" altLang="zh-CN" sz="2000" dirty="0">
                <a:latin typeface="+mn-lt"/>
                <a:sym typeface="+mn-ea"/>
              </a:rPr>
              <a:t>: 20</a:t>
            </a:r>
            <a:r>
              <a:rPr lang="en-US" altLang="zh-CN" sz="2000" dirty="0">
                <a:latin typeface="+mn-lt"/>
                <a:ea typeface="等线" panose="02010600030101010101" pitchFamily="2" charset="-122"/>
                <a:sym typeface="+mn-ea"/>
              </a:rPr>
              <a:t>℃</a:t>
            </a:r>
            <a:r>
              <a:rPr lang="en-US" altLang="zh-CN" dirty="0">
                <a:latin typeface="+mn-lt"/>
                <a:sym typeface="+mn-ea"/>
              </a:rPr>
              <a:t> </a:t>
            </a:r>
            <a:endParaRPr lang="en-US" altLang="zh-CN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+mn-lt"/>
                <a:sym typeface="+mn-ea"/>
              </a:rPr>
              <a:t>内铍管的热流密度</a:t>
            </a:r>
            <a:r>
              <a:rPr lang="en-US" altLang="zh-CN" sz="2000" dirty="0">
                <a:latin typeface="+mn-lt"/>
                <a:sym typeface="+mn-ea"/>
              </a:rPr>
              <a:t>:13500</a:t>
            </a:r>
            <a:r>
              <a:rPr lang="en-US" altLang="zh-CN" sz="2000" dirty="0">
                <a:latin typeface="+mn-lt"/>
                <a:sym typeface="等线" panose="02010600030101010101" pitchFamily="2" charset="-122"/>
              </a:rPr>
              <a:t>W/m2</a:t>
            </a: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+mn-lt"/>
                <a:sym typeface="+mn-ea"/>
              </a:rPr>
              <a:t>连接短铝管的热流密度</a:t>
            </a:r>
            <a:r>
              <a:rPr lang="en-US" altLang="zh-CN" sz="2000" dirty="0">
                <a:latin typeface="+mn-lt"/>
                <a:sym typeface="+mn-ea"/>
              </a:rPr>
              <a:t>:4190</a:t>
            </a:r>
            <a:r>
              <a:rPr lang="en-US" altLang="zh-CN" sz="2000" dirty="0">
                <a:latin typeface="+mn-lt"/>
                <a:sym typeface="等线" panose="02010600030101010101" pitchFamily="2" charset="-122"/>
              </a:rPr>
              <a:t>W/m2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427398" y="375602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+mn-lt"/>
                <a:sym typeface="+mn-ea"/>
              </a:rPr>
              <a:t>外铍管两端温差</a:t>
            </a:r>
            <a:r>
              <a:rPr lang="en-US" altLang="zh-CN" sz="18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  <a:sym typeface="+mn-ea"/>
              </a:rPr>
              <a:t>:</a:t>
            </a:r>
            <a:r>
              <a:rPr lang="en-US" altLang="zh-CN" dirty="0">
                <a:solidFill>
                  <a:srgbClr val="FF0000"/>
                </a:solidFill>
                <a:latin typeface="+mn-lt"/>
                <a:sym typeface="+mn-ea"/>
              </a:rPr>
              <a:t> 7</a:t>
            </a:r>
            <a:r>
              <a:rPr lang="en-US" altLang="zh-CN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  <a:sym typeface="+mn-ea"/>
              </a:rPr>
              <a:t>.4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等线" panose="02010600030101010101" pitchFamily="2" charset="-122"/>
                <a:cs typeface="Times New Roman" panose="02020603050405020304" pitchFamily="18" charset="0"/>
                <a:sym typeface="+mn-ea"/>
              </a:rPr>
              <a:t>℃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&lt;</a:t>
            </a:r>
            <a:r>
              <a:rPr lang="en-US" altLang="zh-CN" sz="1800" dirty="0">
                <a:solidFill>
                  <a:srgbClr val="FF0000"/>
                </a:solidFill>
                <a:latin typeface="+mn-lt"/>
                <a:sym typeface="+mn-ea"/>
              </a:rPr>
              <a:t>10℃</a:t>
            </a:r>
          </a:p>
          <a:p>
            <a:r>
              <a:rPr lang="zh-CN" altLang="en-US" b="1" dirty="0">
                <a:solidFill>
                  <a:srgbClr val="3333CC"/>
                </a:solidFill>
                <a:sym typeface="+mn-ea"/>
              </a:rPr>
              <a:t>满足要求</a:t>
            </a:r>
            <a:endParaRPr lang="en-US" altLang="zh-CN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055" y="1323340"/>
            <a:ext cx="8101965" cy="2291715"/>
          </a:xfrm>
          <a:prstGeom prst="rect">
            <a:avLst/>
          </a:prstGeom>
        </p:spPr>
      </p:pic>
      <p:sp>
        <p:nvSpPr>
          <p:cNvPr id="48" name="文本框 47"/>
          <p:cNvSpPr txBox="1"/>
          <p:nvPr/>
        </p:nvSpPr>
        <p:spPr>
          <a:xfrm>
            <a:off x="183013" y="924497"/>
            <a:ext cx="6973925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/>
              <a:t>(2) </a:t>
            </a:r>
            <a:r>
              <a:rPr lang="zh-CN" altLang="en-US" sz="2000" b="1" dirty="0"/>
              <a:t>外延铝管水冷却结果</a:t>
            </a:r>
            <a:endParaRPr lang="en-US" altLang="zh-CN" sz="2000" dirty="0">
              <a:highlight>
                <a:srgbClr val="FFFF00"/>
              </a:highlight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804649" y="54217"/>
            <a:ext cx="10359351" cy="600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latin typeface="+mn-lt"/>
              </a:rPr>
              <a:t>铍管和外延铝管的传热计算</a:t>
            </a:r>
            <a:r>
              <a:rPr lang="en-US" altLang="zh-CN" sz="2800" b="1" dirty="0">
                <a:latin typeface="+mn-lt"/>
              </a:rPr>
              <a:t>(</a:t>
            </a:r>
            <a:r>
              <a:rPr lang="el-GR" altLang="zh-CN" sz="2800" b="1" dirty="0">
                <a:latin typeface="+mn-lt"/>
              </a:rPr>
              <a:t>Φ</a:t>
            </a:r>
            <a:r>
              <a:rPr lang="en-US" altLang="zh-CN" sz="2800" b="1" dirty="0">
                <a:latin typeface="+mn-lt"/>
              </a:rPr>
              <a:t>20mm)</a:t>
            </a:r>
            <a:endParaRPr lang="zh-CN" altLang="en-US" sz="2800" b="1" dirty="0">
              <a:latin typeface="+mn-lt"/>
            </a:endParaRPr>
          </a:p>
        </p:txBody>
      </p:sp>
      <p:cxnSp>
        <p:nvCxnSpPr>
          <p:cNvPr id="34" name="直接箭头连接符 33"/>
          <p:cNvCxnSpPr/>
          <p:nvPr/>
        </p:nvCxnSpPr>
        <p:spPr>
          <a:xfrm flipV="1">
            <a:off x="11070590" y="2468245"/>
            <a:ext cx="329565" cy="1289685"/>
          </a:xfrm>
          <a:prstGeom prst="straightConnector1">
            <a:avLst/>
          </a:prstGeom>
          <a:ln w="19050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/>
          <p:cNvSpPr/>
          <p:nvPr/>
        </p:nvSpPr>
        <p:spPr>
          <a:xfrm>
            <a:off x="8190947" y="1505268"/>
            <a:ext cx="429196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+mn-lt"/>
              </a:rPr>
              <a:t>铍管、铝管过渡处最大温度</a:t>
            </a:r>
            <a:r>
              <a:rPr lang="en-US" altLang="zh-CN" sz="1600" dirty="0">
                <a:latin typeface="+mn-lt"/>
              </a:rPr>
              <a:t>: 35.5</a:t>
            </a:r>
            <a:r>
              <a:rPr lang="en-US" altLang="zh-CN" sz="1600" dirty="0">
                <a:latin typeface="+mn-lt"/>
                <a:ea typeface="等线" panose="02010600030101010101" pitchFamily="2" charset="-122"/>
              </a:rPr>
              <a:t>℃ </a:t>
            </a:r>
            <a:r>
              <a:rPr lang="en-US" altLang="zh-CN" sz="1600" dirty="0">
                <a:latin typeface="+mn-lt"/>
                <a:ea typeface="等线" panose="02010600030101010101" pitchFamily="2" charset="-122"/>
                <a:sym typeface="+mn-ea"/>
              </a:rPr>
              <a:t>(</a:t>
            </a:r>
            <a:r>
              <a:rPr lang="zh-CN" altLang="en-US" sz="1600" dirty="0">
                <a:latin typeface="+mn-lt"/>
                <a:ea typeface="等线" panose="02010600030101010101" pitchFamily="2" charset="-122"/>
                <a:sym typeface="+mn-ea"/>
              </a:rPr>
              <a:t>图</a:t>
            </a:r>
            <a:r>
              <a:rPr lang="en-US" altLang="zh-CN" sz="1600" dirty="0">
                <a:latin typeface="+mn-lt"/>
                <a:ea typeface="等线" panose="02010600030101010101" pitchFamily="2" charset="-122"/>
                <a:sym typeface="+mn-ea"/>
              </a:rPr>
              <a:t> 3)</a:t>
            </a:r>
          </a:p>
          <a:p>
            <a:pPr>
              <a:lnSpc>
                <a:spcPct val="150000"/>
              </a:lnSpc>
            </a:pPr>
            <a:endParaRPr lang="en-US" altLang="zh-CN" sz="1600" dirty="0">
              <a:latin typeface="+mn-lt"/>
              <a:ea typeface="等线" panose="02010600030101010101" pitchFamily="2" charset="-122"/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latin typeface="+mn-lt"/>
              <a:ea typeface="等线" panose="02010600030101010101" pitchFamily="2" charset="-122"/>
            </a:endParaRPr>
          </a:p>
        </p:txBody>
      </p:sp>
      <p:cxnSp>
        <p:nvCxnSpPr>
          <p:cNvPr id="46" name="直接箭头连接符 45"/>
          <p:cNvCxnSpPr/>
          <p:nvPr/>
        </p:nvCxnSpPr>
        <p:spPr>
          <a:xfrm flipH="1">
            <a:off x="9126220" y="1985645"/>
            <a:ext cx="308610" cy="325120"/>
          </a:xfrm>
          <a:prstGeom prst="straightConnector1">
            <a:avLst/>
          </a:prstGeom>
          <a:ln w="19050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9189085" y="3752850"/>
            <a:ext cx="3753485" cy="41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+mn-lt"/>
              </a:rPr>
              <a:t>铝管端部最大温度</a:t>
            </a:r>
            <a:r>
              <a:rPr lang="en-US" altLang="zh-CN" sz="1600" dirty="0">
                <a:latin typeface="+mn-lt"/>
              </a:rPr>
              <a:t>: 22.5</a:t>
            </a:r>
            <a:r>
              <a:rPr lang="en-US" altLang="zh-CN" sz="1600" dirty="0">
                <a:latin typeface="+mn-lt"/>
                <a:ea typeface="等线" panose="02010600030101010101" pitchFamily="2" charset="-122"/>
              </a:rPr>
              <a:t>℃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794635" y="6131560"/>
            <a:ext cx="1176655" cy="4226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latin typeface="+mn-lt"/>
                <a:ea typeface="等线" panose="02010600030101010101" pitchFamily="2" charset="-122"/>
                <a:sym typeface="+mn-ea"/>
              </a:rPr>
              <a:t>(</a:t>
            </a:r>
            <a:r>
              <a:rPr lang="zh-CN" altLang="en-US" sz="1600" dirty="0">
                <a:latin typeface="+mn-lt"/>
                <a:ea typeface="等线" panose="02010600030101010101" pitchFamily="2" charset="-122"/>
                <a:sym typeface="+mn-ea"/>
              </a:rPr>
              <a:t>图</a:t>
            </a:r>
            <a:r>
              <a:rPr lang="en-US" altLang="zh-CN" sz="1600" dirty="0">
                <a:latin typeface="+mn-lt"/>
                <a:ea typeface="等线" panose="02010600030101010101" pitchFamily="2" charset="-122"/>
                <a:sym typeface="+mn-ea"/>
              </a:rPr>
              <a:t> 3)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801735" y="6131560"/>
            <a:ext cx="1103630" cy="4226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latin typeface="+mn-lt"/>
                <a:ea typeface="等线" panose="02010600030101010101" pitchFamily="2" charset="-122"/>
                <a:sym typeface="+mn-ea"/>
              </a:rPr>
              <a:t>(</a:t>
            </a:r>
            <a:r>
              <a:rPr lang="zh-CN" altLang="en-US" sz="1600" dirty="0">
                <a:latin typeface="+mn-lt"/>
                <a:ea typeface="等线" panose="02010600030101010101" pitchFamily="2" charset="-122"/>
                <a:sym typeface="+mn-ea"/>
              </a:rPr>
              <a:t>图</a:t>
            </a:r>
            <a:r>
              <a:rPr lang="en-US" altLang="zh-CN" sz="1600" dirty="0">
                <a:latin typeface="+mn-lt"/>
                <a:ea typeface="等线" panose="02010600030101010101" pitchFamily="2" charset="-122"/>
                <a:sym typeface="+mn-ea"/>
              </a:rPr>
              <a:t> 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/>
              <p:cNvSpPr txBox="1"/>
              <p:nvPr/>
            </p:nvSpPr>
            <p:spPr>
              <a:xfrm>
                <a:off x="182880" y="1463040"/>
                <a:ext cx="6096000" cy="280455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n-US" sz="2000" i="1" dirty="0" smtClean="0">
                        <a:latin typeface="Cambria Math" panose="02040503050406030204" pitchFamily="18" charset="0"/>
                        <a:cs typeface="Cambria Math" panose="02040503050406030204" charset="0"/>
                      </a:rPr>
                      <m:t>水</m:t>
                    </m:r>
                  </m:oMath>
                </a14:m>
                <a:r>
                  <a:rPr lang="zh-CN" altLang="en-US" sz="2000" dirty="0">
                    <a:latin typeface="+mn-lt"/>
                    <a:sym typeface="+mn-ea"/>
                  </a:rPr>
                  <a:t>冷却计算参数</a:t>
                </a:r>
                <a:r>
                  <a:rPr lang="en-US" altLang="zh-CN" sz="2000" dirty="0">
                    <a:latin typeface="+mn-lt"/>
                    <a:sym typeface="+mn-ea"/>
                  </a:rPr>
                  <a:t>:</a:t>
                </a:r>
                <a:endParaRPr lang="en-US" altLang="zh-CN" sz="2000" dirty="0">
                  <a:latin typeface="+mn-lt"/>
                </a:endParaRPr>
              </a:p>
              <a:p>
                <a:pPr algn="l">
                  <a:lnSpc>
                    <a:spcPct val="150000"/>
                  </a:lnSpc>
                </a:pPr>
                <a:r>
                  <a:rPr lang="zh-CN" altLang="en-US" sz="2000" dirty="0">
                    <a:latin typeface="+mn-lt"/>
                    <a:sym typeface="+mn-ea"/>
                  </a:rPr>
                  <a:t>体积流量</a:t>
                </a:r>
                <a:r>
                  <a:rPr lang="en-US" altLang="zh-CN" sz="2000" dirty="0">
                    <a:latin typeface="+mn-lt"/>
                    <a:sym typeface="+mn-ea"/>
                  </a:rPr>
                  <a:t>: 1.7L/min</a:t>
                </a:r>
                <a:endParaRPr lang="en-US" altLang="zh-CN" sz="2000" dirty="0">
                  <a:latin typeface="+mn-lt"/>
                </a:endParaRPr>
              </a:p>
              <a:p>
                <a:pPr algn="l">
                  <a:lnSpc>
                    <a:spcPct val="150000"/>
                  </a:lnSpc>
                </a:pPr>
                <a:r>
                  <a:rPr lang="zh-CN" altLang="en-US" sz="2000" dirty="0">
                    <a:latin typeface="+mn-lt"/>
                    <a:sym typeface="+mn-ea"/>
                  </a:rPr>
                  <a:t>入口速度</a:t>
                </a:r>
                <a:r>
                  <a:rPr lang="en-US" altLang="zh-CN" sz="2000" dirty="0">
                    <a:latin typeface="+mn-lt"/>
                    <a:sym typeface="+mn-ea"/>
                  </a:rPr>
                  <a:t>: 0.02826kg/s</a:t>
                </a:r>
                <a:endParaRPr lang="en-US" altLang="zh-CN" sz="2000" dirty="0">
                  <a:latin typeface="+mn-lt"/>
                </a:endParaRPr>
              </a:p>
              <a:p>
                <a:pPr algn="l">
                  <a:lnSpc>
                    <a:spcPct val="150000"/>
                  </a:lnSpc>
                </a:pPr>
                <a:r>
                  <a:rPr lang="zh-CN" altLang="en-US" sz="2000" dirty="0">
                    <a:latin typeface="+mn-lt"/>
                    <a:sym typeface="+mn-ea"/>
                  </a:rPr>
                  <a:t>入口温度</a:t>
                </a:r>
                <a:r>
                  <a:rPr lang="en-US" altLang="zh-CN" sz="2000" dirty="0">
                    <a:latin typeface="+mn-lt"/>
                    <a:sym typeface="+mn-ea"/>
                  </a:rPr>
                  <a:t>: 20</a:t>
                </a:r>
                <a:r>
                  <a:rPr lang="en-US" altLang="zh-CN" sz="2000" dirty="0">
                    <a:latin typeface="+mn-lt"/>
                    <a:ea typeface="等线" panose="02010600030101010101" pitchFamily="2" charset="-122"/>
                    <a:sym typeface="+mn-ea"/>
                  </a:rPr>
                  <a:t>℃</a:t>
                </a:r>
                <a:r>
                  <a:rPr lang="en-US" altLang="zh-CN" dirty="0">
                    <a:latin typeface="+mn-lt"/>
                    <a:sym typeface="+mn-ea"/>
                  </a:rPr>
                  <a:t> </a:t>
                </a:r>
                <a:endParaRPr lang="en-US" altLang="zh-CN" dirty="0">
                  <a:latin typeface="+mn-lt"/>
                </a:endParaRPr>
              </a:p>
              <a:p>
                <a:pPr algn="l">
                  <a:lnSpc>
                    <a:spcPct val="150000"/>
                  </a:lnSpc>
                </a:pPr>
                <a:r>
                  <a:rPr lang="zh-CN" altLang="en-US" sz="2000" dirty="0">
                    <a:latin typeface="+mn-lt"/>
                    <a:sym typeface="+mn-ea"/>
                  </a:rPr>
                  <a:t>铝管的热流密度</a:t>
                </a:r>
                <a:r>
                  <a:rPr lang="en-US" altLang="zh-CN" sz="2000" dirty="0">
                    <a:latin typeface="+mn-lt"/>
                    <a:sym typeface="+mn-ea"/>
                  </a:rPr>
                  <a:t>:8300</a:t>
                </a:r>
                <a:r>
                  <a:rPr lang="en-US" altLang="zh-CN" sz="2000" dirty="0">
                    <a:latin typeface="+mn-lt"/>
                    <a:sym typeface="等线" panose="02010600030101010101" pitchFamily="2" charset="-122"/>
                  </a:rPr>
                  <a:t>W/m2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zh-CN" altLang="en-US" sz="2000" dirty="0">
                    <a:latin typeface="+mn-lt"/>
                    <a:sym typeface="+mn-ea"/>
                  </a:rPr>
                  <a:t>铝管端部的热流密度</a:t>
                </a:r>
                <a:r>
                  <a:rPr lang="en-US" altLang="zh-CN" dirty="0">
                    <a:latin typeface="+mn-lt"/>
                    <a:sym typeface="+mn-ea"/>
                  </a:rPr>
                  <a:t>:</a:t>
                </a:r>
                <a:r>
                  <a:rPr lang="en-US" altLang="zh-CN" sz="2000" dirty="0">
                    <a:latin typeface="+mn-lt"/>
                    <a:sym typeface="+mn-ea"/>
                  </a:rPr>
                  <a:t>7010</a:t>
                </a:r>
                <a:r>
                  <a:rPr lang="en-US" altLang="zh-CN" sz="2000" dirty="0">
                    <a:latin typeface="+mn-lt"/>
                    <a:sym typeface="等线" panose="02010600030101010101" pitchFamily="2" charset="-122"/>
                  </a:rPr>
                  <a:t>W/m2</a:t>
                </a:r>
              </a:p>
            </p:txBody>
          </p:sp>
        </mc:Choice>
        <mc:Fallback xmlns="">
          <p:sp>
            <p:nvSpPr>
              <p:cNvPr id="17" name="文本框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" y="1463040"/>
                <a:ext cx="6096000" cy="2804550"/>
              </a:xfrm>
              <a:prstGeom prst="rect">
                <a:avLst/>
              </a:prstGeom>
              <a:blipFill>
                <a:blip r:embed="rId4"/>
                <a:stretch>
                  <a:fillRect l="-1000" b="-3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本框 17"/>
          <p:cNvSpPr txBox="1"/>
          <p:nvPr/>
        </p:nvSpPr>
        <p:spPr>
          <a:xfrm>
            <a:off x="7433945" y="249237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dirty="0">
                <a:latin typeface="+mn-lt"/>
                <a:sym typeface="+mn-ea"/>
              </a:rPr>
              <a:t>连接短铝管最大温度</a:t>
            </a:r>
            <a:r>
              <a:rPr lang="en-US" altLang="zh-CN" sz="1600" dirty="0">
                <a:latin typeface="+mn-lt"/>
                <a:sym typeface="+mn-ea"/>
              </a:rPr>
              <a:t>: 36.3</a:t>
            </a:r>
            <a:r>
              <a:rPr lang="en-US" altLang="zh-CN" sz="1600" dirty="0">
                <a:latin typeface="+mn-lt"/>
                <a:ea typeface="等线" panose="02010600030101010101" pitchFamily="2" charset="-122"/>
                <a:sym typeface="+mn-ea"/>
              </a:rPr>
              <a:t>℃ (</a:t>
            </a:r>
            <a:r>
              <a:rPr lang="zh-CN" altLang="en-US" sz="1600" dirty="0">
                <a:latin typeface="+mn-lt"/>
                <a:ea typeface="等线" panose="02010600030101010101" pitchFamily="2" charset="-122"/>
                <a:sym typeface="+mn-ea"/>
              </a:rPr>
              <a:t>图</a:t>
            </a:r>
            <a:r>
              <a:rPr lang="en-US" altLang="zh-CN" sz="1600" dirty="0">
                <a:latin typeface="+mn-lt"/>
                <a:ea typeface="等线" panose="02010600030101010101" pitchFamily="2" charset="-122"/>
                <a:sym typeface="+mn-ea"/>
              </a:rPr>
              <a:t> 4)</a:t>
            </a:r>
          </a:p>
          <a:p>
            <a:endParaRPr lang="en-US" altLang="zh-CN" sz="1600" dirty="0">
              <a:latin typeface="+mn-lt"/>
              <a:sym typeface="+mn-ea"/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 flipH="1" flipV="1">
            <a:off x="8813165" y="2352040"/>
            <a:ext cx="215900" cy="234315"/>
          </a:xfrm>
          <a:prstGeom prst="straightConnector1">
            <a:avLst/>
          </a:prstGeom>
          <a:ln w="19050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rcRect t="10942"/>
          <a:stretch>
            <a:fillRect/>
          </a:stretch>
        </p:blipFill>
        <p:spPr>
          <a:xfrm>
            <a:off x="377190" y="4842510"/>
            <a:ext cx="5479415" cy="13747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2410" y="4853940"/>
            <a:ext cx="5391785" cy="138049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屏幕截图 2022-10-21 154746"/>
          <p:cNvPicPr>
            <a:picLocks noChangeAspect="1"/>
          </p:cNvPicPr>
          <p:nvPr/>
        </p:nvPicPr>
        <p:blipFill>
          <a:blip r:embed="rId2"/>
          <a:srcRect t="5047" b="15180"/>
          <a:stretch>
            <a:fillRect/>
          </a:stretch>
        </p:blipFill>
        <p:spPr>
          <a:xfrm>
            <a:off x="936625" y="1341755"/>
            <a:ext cx="10911840" cy="1446530"/>
          </a:xfrm>
          <a:prstGeom prst="rect">
            <a:avLst/>
          </a:prstGeom>
        </p:spPr>
      </p:pic>
      <p:sp>
        <p:nvSpPr>
          <p:cNvPr id="67" name="文本框 66"/>
          <p:cNvSpPr txBox="1"/>
          <p:nvPr/>
        </p:nvSpPr>
        <p:spPr>
          <a:xfrm>
            <a:off x="732632" y="143366"/>
            <a:ext cx="3070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+mn-lt"/>
              </a:rPr>
              <a:t>束流管的基本结构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122932" y="1307076"/>
            <a:ext cx="8416968" cy="1882922"/>
            <a:chOff x="732286" y="1233078"/>
            <a:chExt cx="8416968" cy="1882922"/>
          </a:xfrm>
        </p:grpSpPr>
        <p:grpSp>
          <p:nvGrpSpPr>
            <p:cNvPr id="137" name="组合 136"/>
            <p:cNvGrpSpPr/>
            <p:nvPr/>
          </p:nvGrpSpPr>
          <p:grpSpPr>
            <a:xfrm>
              <a:off x="732286" y="1343165"/>
              <a:ext cx="7023548" cy="1772835"/>
              <a:chOff x="-7810" y="1611335"/>
              <a:chExt cx="7023548" cy="1772835"/>
            </a:xfrm>
          </p:grpSpPr>
          <p:grpSp>
            <p:nvGrpSpPr>
              <p:cNvPr id="93" name="组合 92"/>
              <p:cNvGrpSpPr/>
              <p:nvPr/>
            </p:nvGrpSpPr>
            <p:grpSpPr>
              <a:xfrm>
                <a:off x="-7810" y="2026336"/>
                <a:ext cx="7023548" cy="1357834"/>
                <a:chOff x="-7810" y="2026336"/>
                <a:chExt cx="7023548" cy="1357834"/>
              </a:xfrm>
            </p:grpSpPr>
            <p:cxnSp>
              <p:nvCxnSpPr>
                <p:cNvPr id="68" name="直接箭头连接符 67"/>
                <p:cNvCxnSpPr/>
                <p:nvPr/>
              </p:nvCxnSpPr>
              <p:spPr>
                <a:xfrm flipH="1" flipV="1">
                  <a:off x="6371807" y="2209028"/>
                  <a:ext cx="403765" cy="728439"/>
                </a:xfrm>
                <a:prstGeom prst="straightConnector1">
                  <a:avLst/>
                </a:prstGeom>
                <a:ln w="28575">
                  <a:solidFill>
                    <a:srgbClr val="CC00CC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" name="文本框 68"/>
                <p:cNvSpPr txBox="1"/>
                <p:nvPr/>
              </p:nvSpPr>
              <p:spPr>
                <a:xfrm>
                  <a:off x="6369407" y="2999165"/>
                  <a:ext cx="6463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dirty="0"/>
                    <a:t>铍管</a:t>
                  </a:r>
                </a:p>
              </p:txBody>
            </p:sp>
            <p:cxnSp>
              <p:nvCxnSpPr>
                <p:cNvPr id="72" name="直接箭头连接符 71"/>
                <p:cNvCxnSpPr>
                  <a:stCxn id="73" idx="0"/>
                </p:cNvCxnSpPr>
                <p:nvPr/>
              </p:nvCxnSpPr>
              <p:spPr>
                <a:xfrm flipV="1">
                  <a:off x="3264992" y="2708276"/>
                  <a:ext cx="602372" cy="306562"/>
                </a:xfrm>
                <a:prstGeom prst="straightConnector1">
                  <a:avLst/>
                </a:prstGeom>
                <a:ln w="28575">
                  <a:solidFill>
                    <a:srgbClr val="CC00CC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文本框 72"/>
                <p:cNvSpPr txBox="1"/>
                <p:nvPr/>
              </p:nvSpPr>
              <p:spPr>
                <a:xfrm>
                  <a:off x="2710994" y="3014838"/>
                  <a:ext cx="110799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dirty="0"/>
                    <a:t>外延铝管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5" name="文本框 74"/>
                    <p:cNvSpPr txBox="1"/>
                    <p:nvPr/>
                  </p:nvSpPr>
                  <p:spPr>
                    <a:xfrm>
                      <a:off x="-7546" y="2026336"/>
                      <a:ext cx="87716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/>
                      <a14:m>
                        <m:oMath xmlns:m="http://schemas.openxmlformats.org/officeDocument/2006/math">
                          <m:r>
                            <a:rPr lang="zh-CN" altLang="en-US" i="1" dirty="0" smtClean="0"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  <m:t>水</m:t>
                          </m:r>
                        </m:oMath>
                      </a14:m>
                      <a:r>
                        <a:rPr lang="zh-CN" altLang="en-US" dirty="0"/>
                        <a:t>入口</a:t>
                      </a:r>
                    </a:p>
                  </p:txBody>
                </p:sp>
              </mc:Choice>
              <mc:Fallback xmlns="">
                <p:sp>
                  <p:nvSpPr>
                    <p:cNvPr id="75" name="文本框 7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7546" y="2026336"/>
                      <a:ext cx="877163" cy="369332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l="-2083" t="-13333" r="-6250" b="-2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4" name="文本框 83"/>
                    <p:cNvSpPr txBox="1"/>
                    <p:nvPr/>
                  </p:nvSpPr>
                  <p:spPr>
                    <a:xfrm>
                      <a:off x="-7810" y="2918020"/>
                      <a:ext cx="87716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/>
                      <a14:m>
                        <m:oMath xmlns:m="http://schemas.openxmlformats.org/officeDocument/2006/math">
                          <m:r>
                            <a:rPr lang="zh-CN" altLang="en-US" sz="1800" i="1" dirty="0" smtClean="0"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  <m:t>水</m:t>
                          </m:r>
                        </m:oMath>
                      </a14:m>
                      <a:r>
                        <a:rPr lang="zh-CN" altLang="en-US" dirty="0"/>
                        <a:t>出口</a:t>
                      </a:r>
                    </a:p>
                  </p:txBody>
                </p:sp>
              </mc:Choice>
              <mc:Fallback xmlns="">
                <p:sp>
                  <p:nvSpPr>
                    <p:cNvPr id="84" name="文本框 8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7810" y="2918020"/>
                      <a:ext cx="877163" cy="369332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2083" t="-13333" r="-6250" b="-2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文本框 104"/>
                  <p:cNvSpPr txBox="1"/>
                  <p:nvPr/>
                </p:nvSpPr>
                <p:spPr>
                  <a:xfrm>
                    <a:off x="4355650" y="1611335"/>
                    <a:ext cx="877163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 xmlns:m="http://schemas.openxmlformats.org/officeDocument/2006/math">
                        <m:r>
                          <a:rPr lang="zh-CN" altLang="en-US" i="1" dirty="0" smtClean="0"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  <m:t>水</m:t>
                        </m:r>
                      </m:oMath>
                    </a14:m>
                    <a:r>
                      <a:rPr lang="zh-CN" altLang="en-US" dirty="0"/>
                      <a:t>入口</a:t>
                    </a:r>
                    <a:endParaRPr lang="en-US" altLang="zh-CN" dirty="0"/>
                  </a:p>
                  <a:p>
                    <a:pPr algn="l"/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105" name="文本框 10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55650" y="1611335"/>
                    <a:ext cx="877163" cy="64633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083" t="-6604" r="-555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" name="箭头: 右 1"/>
            <p:cNvSpPr/>
            <p:nvPr/>
          </p:nvSpPr>
          <p:spPr>
            <a:xfrm rot="1118402">
              <a:off x="5516952" y="1671954"/>
              <a:ext cx="453150" cy="104153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箭头: 右 36"/>
            <p:cNvSpPr/>
            <p:nvPr/>
          </p:nvSpPr>
          <p:spPr>
            <a:xfrm rot="21400410">
              <a:off x="6646387" y="1771295"/>
              <a:ext cx="1003378" cy="79127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箭头: 右 41"/>
            <p:cNvSpPr/>
            <p:nvPr/>
          </p:nvSpPr>
          <p:spPr>
            <a:xfrm rot="20585034">
              <a:off x="8276999" y="1543864"/>
              <a:ext cx="453150" cy="104153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文本框 44"/>
                <p:cNvSpPr txBox="1"/>
                <p:nvPr/>
              </p:nvSpPr>
              <p:spPr>
                <a:xfrm>
                  <a:off x="8272091" y="1233078"/>
                  <a:ext cx="87716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r>
                        <a:rPr lang="zh-CN" altLang="en-US" i="1" dirty="0" smtClean="0">
                          <a:latin typeface="Cambria Math" panose="02040503050406030204" pitchFamily="18" charset="0"/>
                          <a:cs typeface="Cambria Math" panose="02040503050406030204" charset="0"/>
                        </a:rPr>
                        <m:t>水</m:t>
                      </m:r>
                    </m:oMath>
                  </a14:m>
                  <a:r>
                    <a:rPr lang="zh-CN" altLang="en-US" dirty="0"/>
                    <a:t>出口</a:t>
                  </a:r>
                </a:p>
              </p:txBody>
            </p:sp>
          </mc:Choice>
          <mc:Fallback xmlns="">
            <p:sp>
              <p:nvSpPr>
                <p:cNvPr id="45" name="文本框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2091" y="1233078"/>
                  <a:ext cx="877163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2083" t="-11475" r="-6250" b="-2131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箭头: 右 46"/>
            <p:cNvSpPr/>
            <p:nvPr/>
          </p:nvSpPr>
          <p:spPr>
            <a:xfrm rot="21193580">
              <a:off x="1937780" y="1835693"/>
              <a:ext cx="315595" cy="76200"/>
            </a:xfrm>
            <a:prstGeom prst="rightArrow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8" name="箭头: 右 47"/>
            <p:cNvSpPr/>
            <p:nvPr/>
          </p:nvSpPr>
          <p:spPr>
            <a:xfrm rot="324197" flipV="1">
              <a:off x="1935240" y="1996348"/>
              <a:ext cx="453390" cy="76200"/>
            </a:xfrm>
            <a:prstGeom prst="rightArrow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9" name="箭头: 右 48"/>
            <p:cNvSpPr/>
            <p:nvPr/>
          </p:nvSpPr>
          <p:spPr>
            <a:xfrm>
              <a:off x="3540013" y="1712638"/>
              <a:ext cx="1693373" cy="132436"/>
            </a:xfrm>
            <a:prstGeom prst="rightArrow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箭头: 右弧形 9"/>
            <p:cNvSpPr/>
            <p:nvPr/>
          </p:nvSpPr>
          <p:spPr>
            <a:xfrm>
              <a:off x="5433646" y="1764676"/>
              <a:ext cx="222444" cy="463421"/>
            </a:xfrm>
            <a:prstGeom prst="curvedLeftArrow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1" name="箭头: 右 50"/>
            <p:cNvSpPr/>
            <p:nvPr/>
          </p:nvSpPr>
          <p:spPr>
            <a:xfrm rot="10576891">
              <a:off x="3629758" y="2242361"/>
              <a:ext cx="1529761" cy="154550"/>
            </a:xfrm>
            <a:prstGeom prst="rightArrow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2" name="箭头: 右 51"/>
            <p:cNvSpPr/>
            <p:nvPr/>
          </p:nvSpPr>
          <p:spPr>
            <a:xfrm rot="7894257" flipV="1">
              <a:off x="1725690" y="2410368"/>
              <a:ext cx="495300" cy="78105"/>
            </a:xfrm>
            <a:prstGeom prst="rightArrow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" name="箭头: 右 52"/>
            <p:cNvSpPr/>
            <p:nvPr/>
          </p:nvSpPr>
          <p:spPr>
            <a:xfrm rot="9376252">
              <a:off x="1834910" y="2529113"/>
              <a:ext cx="467995" cy="76200"/>
            </a:xfrm>
            <a:prstGeom prst="rightArrow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本框 59"/>
              <p:cNvSpPr txBox="1"/>
              <p:nvPr/>
            </p:nvSpPr>
            <p:spPr>
              <a:xfrm>
                <a:off x="2841736" y="3281522"/>
                <a:ext cx="216277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zh-CN" altLang="en-US" dirty="0">
                    <a:latin typeface="+mn-lt"/>
                    <a:cs typeface="Times New Roman" panose="02020603050405020304" pitchFamily="18" charset="0"/>
                  </a:rPr>
                  <a:t>冷却液</a:t>
                </a:r>
                <a:r>
                  <a:rPr lang="en-US" altLang="zh-CN" dirty="0">
                    <a:latin typeface="+mn-lt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zh-CN" altLang="en-US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水</m:t>
                    </m:r>
                  </m:oMath>
                </a14:m>
                <a:endParaRPr lang="en-US" altLang="zh-CN" dirty="0">
                  <a:latin typeface="+mn-lt"/>
                  <a:cs typeface="Times New Roman" panose="02020603050405020304" pitchFamily="18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zh-CN" altLang="en-US" dirty="0">
                    <a:latin typeface="+mn-lt"/>
                    <a:cs typeface="Times New Roman" panose="02020603050405020304" pitchFamily="18" charset="0"/>
                  </a:rPr>
                  <a:t>入口温度</a:t>
                </a:r>
                <a:r>
                  <a:rPr lang="en-US" altLang="zh-CN" dirty="0">
                    <a:latin typeface="+mn-lt"/>
                    <a:cs typeface="Times New Roman" panose="02020603050405020304" pitchFamily="18" charset="0"/>
                  </a:rPr>
                  <a:t>: 20</a:t>
                </a:r>
                <a:r>
                  <a:rPr lang="en-US" altLang="zh-CN" dirty="0">
                    <a:latin typeface="+mn-lt"/>
                    <a:ea typeface="等线" panose="02010600030101010101" pitchFamily="2" charset="-122"/>
                    <a:cs typeface="Times New Roman" panose="02020603050405020304" pitchFamily="18" charset="0"/>
                  </a:rPr>
                  <a:t>℃</a:t>
                </a:r>
              </a:p>
              <a:p>
                <a:pPr algn="l">
                  <a:buFont typeface="Arial" panose="020B0604020202020204" pitchFamily="34" charset="0"/>
                  <a:buChar char="•"/>
                </a:pPr>
                <a:r>
                  <a:rPr lang="zh-CN" altLang="en-US" dirty="0">
                    <a:latin typeface="+mn-lt"/>
                    <a:cs typeface="Times New Roman" panose="02020603050405020304" pitchFamily="18" charset="0"/>
                  </a:rPr>
                  <a:t>体积流量</a:t>
                </a:r>
                <a:r>
                  <a:rPr lang="en-US" altLang="zh-CN" dirty="0">
                    <a:latin typeface="+mn-lt"/>
                    <a:cs typeface="Times New Roman" panose="02020603050405020304" pitchFamily="18" charset="0"/>
                  </a:rPr>
                  <a:t>: 1.7L/min</a:t>
                </a:r>
              </a:p>
            </p:txBody>
          </p:sp>
        </mc:Choice>
        <mc:Fallback xmlns="">
          <p:sp>
            <p:nvSpPr>
              <p:cNvPr id="60" name="文本框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736" y="3281522"/>
                <a:ext cx="2162772" cy="923330"/>
              </a:xfrm>
              <a:prstGeom prst="rect">
                <a:avLst/>
              </a:prstGeom>
              <a:blipFill>
                <a:blip r:embed="rId7"/>
                <a:stretch>
                  <a:fillRect l="-1690" t="-5263" r="-1127" b="-98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文本框 63"/>
              <p:cNvSpPr txBox="1"/>
              <p:nvPr/>
            </p:nvSpPr>
            <p:spPr>
              <a:xfrm>
                <a:off x="5832382" y="3191051"/>
                <a:ext cx="2925579" cy="1505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zh-CN" altLang="en-US" dirty="0">
                    <a:latin typeface="+mn-lt"/>
                    <a:cs typeface="Times New Roman" panose="02020603050405020304" pitchFamily="18" charset="0"/>
                    <a:sym typeface="+mn-ea"/>
                  </a:rPr>
                  <a:t>冷却液</a:t>
                </a:r>
                <a:r>
                  <a:rPr lang="en-US" altLang="zh-CN" dirty="0">
                    <a:latin typeface="+mn-lt"/>
                    <a:cs typeface="Times New Roman" panose="02020603050405020304" pitchFamily="18" charset="0"/>
                    <a:sym typeface="+mn-ea"/>
                  </a:rPr>
                  <a:t>: </a:t>
                </a:r>
                <a14:m>
                  <m:oMath xmlns:m="http://schemas.openxmlformats.org/officeDocument/2006/math">
                    <m:r>
                      <a:rPr lang="zh-CN" alt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水</m:t>
                    </m:r>
                  </m:oMath>
                </a14:m>
                <a:endParaRPr lang="en-US" altLang="zh-CN" dirty="0">
                  <a:latin typeface="+mn-lt"/>
                  <a:cs typeface="Times New Roman" panose="02020603050405020304" pitchFamily="18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zh-CN" altLang="en-US" dirty="0">
                    <a:latin typeface="+mn-lt"/>
                    <a:cs typeface="Times New Roman" panose="02020603050405020304" pitchFamily="18" charset="0"/>
                  </a:rPr>
                  <a:t>入口温度</a:t>
                </a:r>
                <a:r>
                  <a:rPr lang="en-US" altLang="zh-CN" dirty="0">
                    <a:latin typeface="+mn-lt"/>
                    <a:cs typeface="Times New Roman" panose="02020603050405020304" pitchFamily="18" charset="0"/>
                  </a:rPr>
                  <a:t>:20</a:t>
                </a:r>
                <a:r>
                  <a:rPr lang="en-US" altLang="zh-CN" dirty="0">
                    <a:latin typeface="+mn-lt"/>
                    <a:ea typeface="等线" panose="02010600030101010101" pitchFamily="2" charset="-122"/>
                    <a:cs typeface="Times New Roman" panose="02020603050405020304" pitchFamily="18" charset="0"/>
                  </a:rPr>
                  <a:t>℃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zh-CN" altLang="en-US" dirty="0">
                    <a:latin typeface="+mn-lt"/>
                    <a:cs typeface="Times New Roman" panose="02020603050405020304" pitchFamily="18" charset="0"/>
                  </a:rPr>
                  <a:t>体积流量</a:t>
                </a:r>
                <a:r>
                  <a:rPr lang="en-US" altLang="zh-CN" dirty="0">
                    <a:latin typeface="+mn-lt"/>
                    <a:cs typeface="Times New Roman" panose="02020603050405020304" pitchFamily="18" charset="0"/>
                  </a:rPr>
                  <a:t>: 0.8</a:t>
                </a:r>
                <a:r>
                  <a:rPr lang="en-US" altLang="zh-CN" dirty="0">
                    <a:latin typeface="+mn-lt"/>
                    <a:cs typeface="Times New Roman" panose="02020603050405020304" pitchFamily="18" charset="0"/>
                    <a:sym typeface="+mn-ea"/>
                  </a:rPr>
                  <a:t>L/min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altLang="zh-CN" dirty="0">
                  <a:latin typeface="+mn-lt"/>
                  <a:cs typeface="Times New Roman" panose="02020603050405020304" pitchFamily="18" charset="0"/>
                  <a:sym typeface="+mn-ea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altLang="zh-CN" dirty="0">
                  <a:solidFill>
                    <a:srgbClr val="FF0000"/>
                  </a:solidFill>
                  <a:latin typeface="+mn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4" name="文本框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382" y="3191051"/>
                <a:ext cx="2925579" cy="1505585"/>
              </a:xfrm>
              <a:prstGeom prst="rect">
                <a:avLst/>
              </a:prstGeom>
              <a:blipFill>
                <a:blip r:embed="rId8"/>
                <a:stretch>
                  <a:fillRect l="-1458" t="-28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271DC20A-6DE8-A6E3-FED1-F54EA37CE4CD}"/>
              </a:ext>
            </a:extLst>
          </p:cNvPr>
          <p:cNvSpPr txBox="1"/>
          <p:nvPr/>
        </p:nvSpPr>
        <p:spPr>
          <a:xfrm>
            <a:off x="1163248" y="4505165"/>
            <a:ext cx="28602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highlight>
                  <a:srgbClr val="00FFFF"/>
                </a:highlight>
                <a:latin typeface="+mn-lt"/>
              </a:rPr>
              <a:t>关键结构参数</a:t>
            </a:r>
            <a:r>
              <a:rPr lang="en-US" altLang="zh-CN" dirty="0">
                <a:highlight>
                  <a:srgbClr val="00FFFF"/>
                </a:highlight>
                <a:latin typeface="+mn-lt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+mn-lt"/>
              </a:rPr>
              <a:t>铍管长</a:t>
            </a:r>
            <a:r>
              <a:rPr lang="en-US" altLang="zh-CN" dirty="0">
                <a:latin typeface="+mn-lt"/>
              </a:rPr>
              <a:t>:170mm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+mn-lt"/>
              </a:rPr>
              <a:t>外铍管厚</a:t>
            </a:r>
            <a:r>
              <a:rPr lang="en-US" altLang="zh-CN" dirty="0">
                <a:latin typeface="+mn-lt"/>
              </a:rPr>
              <a:t>: 0.15mm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+mn-lt"/>
              </a:rPr>
              <a:t>内铍管厚</a:t>
            </a:r>
            <a:r>
              <a:rPr lang="en-US" altLang="zh-CN" dirty="0">
                <a:latin typeface="+mn-lt"/>
              </a:rPr>
              <a:t>: 0.2mm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+mn-lt"/>
              </a:rPr>
              <a:t>冷却间隙高度</a:t>
            </a:r>
            <a:r>
              <a:rPr lang="en-US" altLang="zh-CN" dirty="0">
                <a:latin typeface="+mn-lt"/>
              </a:rPr>
              <a:t>: 0.35mm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+mn-lt"/>
              </a:rPr>
              <a:t>粘性流模型</a:t>
            </a:r>
            <a:r>
              <a:rPr lang="en-US" altLang="zh-CN" dirty="0">
                <a:latin typeface="+mn-lt"/>
              </a:rPr>
              <a:t>: </a:t>
            </a:r>
            <a:r>
              <a:rPr lang="zh-CN" altLang="en-US" dirty="0">
                <a:latin typeface="+mn-lt"/>
              </a:rPr>
              <a:t>层流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452FFFF-E8C9-673A-C6E3-78803419B4DD}"/>
              </a:ext>
            </a:extLst>
          </p:cNvPr>
          <p:cNvSpPr txBox="1"/>
          <p:nvPr/>
        </p:nvSpPr>
        <p:spPr>
          <a:xfrm>
            <a:off x="6392545" y="4505165"/>
            <a:ext cx="4636207" cy="1727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highlight>
                  <a:srgbClr val="00FFFF"/>
                </a:highlight>
              </a:rPr>
              <a:t>换热计算的要求</a:t>
            </a:r>
            <a:r>
              <a:rPr lang="zh-CN" altLang="en-US" dirty="0"/>
              <a:t>：</a:t>
            </a:r>
            <a:endParaRPr lang="en-US" altLang="zh-CN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探测器要求外铍管两端</a:t>
            </a:r>
            <a:r>
              <a:rPr lang="zh-CN" altLang="en-US" dirty="0">
                <a:solidFill>
                  <a:srgbClr val="FF0000"/>
                </a:solidFill>
              </a:rPr>
              <a:t>温差小于</a:t>
            </a:r>
            <a:r>
              <a:rPr lang="en-US" altLang="zh-CN" dirty="0">
                <a:solidFill>
                  <a:srgbClr val="FF0000"/>
                </a:solidFill>
              </a:rPr>
              <a:t>10</a:t>
            </a:r>
            <a:r>
              <a:rPr lang="zh-CN" altLang="en-US" dirty="0">
                <a:solidFill>
                  <a:srgbClr val="FF0000"/>
                </a:solidFill>
              </a:rPr>
              <a:t>度</a:t>
            </a:r>
            <a:r>
              <a:rPr lang="zh-CN" altLang="en-US" dirty="0"/>
              <a:t>（第一层顶点探测器紧贴外铍管，会受到由外铍管传来的热量）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质量越小越好</a:t>
            </a:r>
            <a:r>
              <a:rPr lang="en-US" altLang="zh-CN" dirty="0"/>
              <a:t>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3300" r="2130"/>
          <a:stretch>
            <a:fillRect/>
          </a:stretch>
        </p:blipFill>
        <p:spPr>
          <a:xfrm>
            <a:off x="1224915" y="4444365"/>
            <a:ext cx="4297680" cy="17494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300" y="1303020"/>
            <a:ext cx="8442960" cy="2545080"/>
          </a:xfrm>
          <a:prstGeom prst="rect">
            <a:avLst/>
          </a:prstGeom>
        </p:spPr>
      </p:pic>
      <p:sp>
        <p:nvSpPr>
          <p:cNvPr id="48" name="文本框 47"/>
          <p:cNvSpPr txBox="1"/>
          <p:nvPr/>
        </p:nvSpPr>
        <p:spPr>
          <a:xfrm>
            <a:off x="183013" y="924497"/>
            <a:ext cx="6973925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/>
              <a:t>(1) </a:t>
            </a:r>
            <a:r>
              <a:rPr lang="zh-CN" altLang="en-US" sz="2000" b="1" dirty="0"/>
              <a:t>铍管水冷却结果</a:t>
            </a:r>
            <a:endParaRPr lang="en-US" altLang="zh-CN" sz="2000" dirty="0">
              <a:highlight>
                <a:srgbClr val="FFFF00"/>
              </a:highlight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802659" y="67310"/>
            <a:ext cx="10359351" cy="600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latin typeface="+mn-lt"/>
              </a:rPr>
              <a:t>铍管和外延铝管的传热计算</a:t>
            </a:r>
            <a:r>
              <a:rPr lang="en-US" altLang="zh-CN" sz="2800" b="1" dirty="0">
                <a:latin typeface="+mn-lt"/>
              </a:rPr>
              <a:t>(</a:t>
            </a:r>
            <a:r>
              <a:rPr lang="el-GR" altLang="zh-CN" sz="2800" b="1" dirty="0">
                <a:latin typeface="+mn-lt"/>
              </a:rPr>
              <a:t>Φ</a:t>
            </a:r>
            <a:r>
              <a:rPr lang="en-US" altLang="zh-CN" sz="2800" b="1" dirty="0">
                <a:latin typeface="+mn-lt"/>
              </a:rPr>
              <a:t>20mm)</a:t>
            </a:r>
            <a:endParaRPr lang="zh-CN" altLang="en-US" sz="2800" b="1" dirty="0">
              <a:latin typeface="+mn-lt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763260" y="2465070"/>
            <a:ext cx="3860800" cy="41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+mn-lt"/>
              </a:rPr>
              <a:t>外铍管最大温度</a:t>
            </a:r>
            <a:r>
              <a:rPr lang="en-US" altLang="zh-CN" sz="1600" dirty="0">
                <a:latin typeface="+mn-lt"/>
              </a:rPr>
              <a:t>: 23.8</a:t>
            </a:r>
            <a:r>
              <a:rPr lang="en-US" altLang="zh-CN" sz="1600" dirty="0">
                <a:latin typeface="+mn-lt"/>
                <a:ea typeface="等线" panose="02010600030101010101" pitchFamily="2" charset="-122"/>
              </a:rPr>
              <a:t>℃ </a:t>
            </a:r>
            <a:r>
              <a:rPr lang="en-US" altLang="zh-CN" sz="1600" dirty="0">
                <a:latin typeface="+mn-lt"/>
                <a:ea typeface="等线" panose="02010600030101010101" pitchFamily="2" charset="-122"/>
                <a:sym typeface="+mn-ea"/>
              </a:rPr>
              <a:t>(</a:t>
            </a:r>
            <a:r>
              <a:rPr lang="zh-CN" altLang="en-US" sz="1600" dirty="0">
                <a:latin typeface="+mn-lt"/>
                <a:ea typeface="等线" panose="02010600030101010101" pitchFamily="2" charset="-122"/>
                <a:sym typeface="+mn-ea"/>
              </a:rPr>
              <a:t>图</a:t>
            </a:r>
            <a:r>
              <a:rPr lang="en-US" altLang="zh-CN" sz="1600" dirty="0">
                <a:latin typeface="+mn-lt"/>
                <a:ea typeface="等线" panose="02010600030101010101" pitchFamily="2" charset="-122"/>
                <a:sym typeface="+mn-ea"/>
              </a:rPr>
              <a:t> 2)</a:t>
            </a:r>
            <a:endParaRPr lang="en-US" altLang="zh-CN" sz="1600" dirty="0">
              <a:latin typeface="+mn-lt"/>
              <a:ea typeface="等线" panose="02010600030101010101" pitchFamily="2" charset="-122"/>
            </a:endParaRPr>
          </a:p>
        </p:txBody>
      </p:sp>
      <p:cxnSp>
        <p:nvCxnSpPr>
          <p:cNvPr id="34" name="直接箭头连接符 33"/>
          <p:cNvCxnSpPr/>
          <p:nvPr/>
        </p:nvCxnSpPr>
        <p:spPr>
          <a:xfrm>
            <a:off x="11204892" y="1869349"/>
            <a:ext cx="132080" cy="365125"/>
          </a:xfrm>
          <a:prstGeom prst="straightConnector1">
            <a:avLst/>
          </a:prstGeom>
          <a:ln w="19050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/>
          <p:cNvSpPr/>
          <p:nvPr/>
        </p:nvSpPr>
        <p:spPr>
          <a:xfrm>
            <a:off x="5417660" y="1517189"/>
            <a:ext cx="3324225" cy="41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+mn-lt"/>
              </a:rPr>
              <a:t>内铍管最大温度</a:t>
            </a:r>
            <a:r>
              <a:rPr lang="en-US" altLang="zh-CN" sz="1600" dirty="0">
                <a:latin typeface="+mn-lt"/>
              </a:rPr>
              <a:t>:26.8</a:t>
            </a:r>
            <a:r>
              <a:rPr lang="en-US" altLang="zh-CN" sz="1600" dirty="0">
                <a:latin typeface="+mn-lt"/>
                <a:ea typeface="等线" panose="02010600030101010101" pitchFamily="2" charset="-122"/>
              </a:rPr>
              <a:t>℃ (</a:t>
            </a:r>
            <a:r>
              <a:rPr lang="zh-CN" altLang="en-US" sz="1600" dirty="0">
                <a:latin typeface="+mn-lt"/>
                <a:ea typeface="等线" panose="02010600030101010101" pitchFamily="2" charset="-122"/>
              </a:rPr>
              <a:t>图</a:t>
            </a:r>
            <a:r>
              <a:rPr lang="en-US" altLang="zh-CN" sz="1600" dirty="0">
                <a:latin typeface="+mn-lt"/>
                <a:ea typeface="等线" panose="02010600030101010101" pitchFamily="2" charset="-122"/>
              </a:rPr>
              <a:t> 1)</a:t>
            </a:r>
          </a:p>
        </p:txBody>
      </p:sp>
      <p:cxnSp>
        <p:nvCxnSpPr>
          <p:cNvPr id="39" name="直接箭头连接符 38"/>
          <p:cNvCxnSpPr>
            <a:cxnSpLocks/>
          </p:cNvCxnSpPr>
          <p:nvPr/>
        </p:nvCxnSpPr>
        <p:spPr>
          <a:xfrm>
            <a:off x="8054975" y="1879508"/>
            <a:ext cx="316865" cy="354966"/>
          </a:xfrm>
          <a:prstGeom prst="straightConnector1">
            <a:avLst/>
          </a:prstGeom>
          <a:ln w="19050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9318625" y="1468755"/>
            <a:ext cx="3753485" cy="41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+mn-lt"/>
              </a:rPr>
              <a:t>铝管端部最大温度</a:t>
            </a:r>
            <a:r>
              <a:rPr lang="en-US" altLang="zh-CN" sz="1600" dirty="0">
                <a:latin typeface="+mn-lt"/>
              </a:rPr>
              <a:t>: 22.4</a:t>
            </a:r>
            <a:r>
              <a:rPr lang="en-US" altLang="zh-CN" sz="1600" dirty="0">
                <a:latin typeface="+mn-lt"/>
                <a:ea typeface="等线" panose="02010600030101010101" pitchFamily="2" charset="-122"/>
              </a:rPr>
              <a:t>℃</a:t>
            </a:r>
          </a:p>
        </p:txBody>
      </p:sp>
      <p:cxnSp>
        <p:nvCxnSpPr>
          <p:cNvPr id="8" name="直接箭头连接符 7"/>
          <p:cNvCxnSpPr/>
          <p:nvPr/>
        </p:nvCxnSpPr>
        <p:spPr>
          <a:xfrm flipV="1">
            <a:off x="7952105" y="2342681"/>
            <a:ext cx="419735" cy="304800"/>
          </a:xfrm>
          <a:prstGeom prst="straightConnector1">
            <a:avLst/>
          </a:prstGeom>
          <a:ln w="19050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2794635" y="6075045"/>
            <a:ext cx="1176655" cy="4226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latin typeface="+mn-lt"/>
                <a:ea typeface="等线" panose="02010600030101010101" pitchFamily="2" charset="-122"/>
                <a:sym typeface="+mn-ea"/>
              </a:rPr>
              <a:t>(</a:t>
            </a:r>
            <a:r>
              <a:rPr lang="zh-CN" altLang="en-US" sz="1600" dirty="0">
                <a:latin typeface="+mn-lt"/>
                <a:ea typeface="等线" panose="02010600030101010101" pitchFamily="2" charset="-122"/>
                <a:sym typeface="+mn-ea"/>
              </a:rPr>
              <a:t>图</a:t>
            </a:r>
            <a:r>
              <a:rPr lang="en-US" altLang="zh-CN" sz="1600" dirty="0">
                <a:latin typeface="+mn-lt"/>
                <a:ea typeface="等线" panose="02010600030101010101" pitchFamily="2" charset="-122"/>
                <a:sym typeface="+mn-ea"/>
              </a:rPr>
              <a:t> 1)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421370" y="6075680"/>
            <a:ext cx="1103630" cy="4226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latin typeface="+mn-lt"/>
                <a:ea typeface="等线" panose="02010600030101010101" pitchFamily="2" charset="-122"/>
                <a:sym typeface="+mn-ea"/>
              </a:rPr>
              <a:t>(</a:t>
            </a:r>
            <a:r>
              <a:rPr lang="zh-CN" altLang="en-US" sz="1600" dirty="0">
                <a:latin typeface="+mn-lt"/>
                <a:ea typeface="等线" panose="02010600030101010101" pitchFamily="2" charset="-122"/>
                <a:sym typeface="+mn-ea"/>
              </a:rPr>
              <a:t>图</a:t>
            </a:r>
            <a:r>
              <a:rPr lang="en-US" altLang="zh-CN" sz="1600" dirty="0">
                <a:latin typeface="+mn-lt"/>
                <a:ea typeface="等线" panose="02010600030101010101" pitchFamily="2" charset="-122"/>
                <a:sym typeface="+mn-ea"/>
              </a:rPr>
              <a:t> 2)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rcRect l="1234" r="2979"/>
          <a:stretch>
            <a:fillRect/>
          </a:stretch>
        </p:blipFill>
        <p:spPr>
          <a:xfrm>
            <a:off x="6410960" y="4446905"/>
            <a:ext cx="5124450" cy="173926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897370" y="3869055"/>
            <a:ext cx="6096000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+mn-lt"/>
                <a:sym typeface="+mn-ea"/>
              </a:rPr>
              <a:t>外铍管两端温差</a:t>
            </a:r>
            <a:r>
              <a:rPr lang="en-US" altLang="zh-CN" sz="18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  <a:sym typeface="+mn-ea"/>
              </a:rPr>
              <a:t>:</a:t>
            </a:r>
            <a:r>
              <a:rPr lang="en-US" altLang="zh-CN" dirty="0">
                <a:solidFill>
                  <a:srgbClr val="FF0000"/>
                </a:solidFill>
                <a:latin typeface="+mn-lt"/>
                <a:sym typeface="+mn-ea"/>
              </a:rPr>
              <a:t> 3.1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等线" panose="02010600030101010101" pitchFamily="2" charset="-122"/>
                <a:cs typeface="Times New Roman" panose="02020603050405020304" pitchFamily="18" charset="0"/>
                <a:sym typeface="+mn-ea"/>
              </a:rPr>
              <a:t>℃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&lt;</a:t>
            </a:r>
            <a:r>
              <a:rPr lang="en-US" altLang="zh-CN" sz="1800" dirty="0">
                <a:solidFill>
                  <a:srgbClr val="FF0000"/>
                </a:solidFill>
                <a:latin typeface="+mn-lt"/>
                <a:sym typeface="+mn-ea"/>
              </a:rPr>
              <a:t>10℃</a:t>
            </a:r>
            <a:endParaRPr lang="en-US" altLang="zh-CN" sz="18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r>
              <a:rPr lang="zh-CN" altLang="en-US" b="1" dirty="0">
                <a:solidFill>
                  <a:srgbClr val="3333CC"/>
                </a:solidFill>
                <a:sym typeface="+mn-ea"/>
              </a:rPr>
              <a:t>满足要求</a:t>
            </a:r>
            <a:endParaRPr lang="en-US" altLang="zh-CN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endParaRPr lang="en-US" altLang="zh-CN" sz="1800" dirty="0">
              <a:solidFill>
                <a:srgbClr val="FF0000"/>
              </a:solidFill>
              <a:latin typeface="+mn-lt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041765" y="2832100"/>
            <a:ext cx="6096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dirty="0">
                <a:latin typeface="+mn-lt"/>
                <a:sym typeface="+mn-ea"/>
              </a:rPr>
              <a:t>铍、铝过渡段最大温度</a:t>
            </a:r>
            <a:r>
              <a:rPr lang="en-US" altLang="zh-CN" sz="1600" dirty="0">
                <a:latin typeface="+mn-lt"/>
                <a:sym typeface="+mn-ea"/>
              </a:rPr>
              <a:t>: 30.1</a:t>
            </a:r>
            <a:r>
              <a:rPr lang="en-US" altLang="zh-CN" sz="1600" dirty="0">
                <a:latin typeface="+mn-lt"/>
                <a:ea typeface="等线" panose="02010600030101010101" pitchFamily="2" charset="-122"/>
                <a:sym typeface="+mn-ea"/>
              </a:rPr>
              <a:t>℃</a:t>
            </a:r>
          </a:p>
        </p:txBody>
      </p:sp>
      <p:cxnSp>
        <p:nvCxnSpPr>
          <p:cNvPr id="19" name="直接箭头连接符 18"/>
          <p:cNvCxnSpPr/>
          <p:nvPr/>
        </p:nvCxnSpPr>
        <p:spPr>
          <a:xfrm flipH="1" flipV="1">
            <a:off x="9020175" y="2371694"/>
            <a:ext cx="504825" cy="542290"/>
          </a:xfrm>
          <a:prstGeom prst="straightConnector1">
            <a:avLst/>
          </a:prstGeom>
          <a:ln w="19050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C1AE4E6A-611C-028D-008B-FAFE33884B4C}"/>
                  </a:ext>
                </a:extLst>
              </p:cNvPr>
              <p:cNvSpPr txBox="1"/>
              <p:nvPr/>
            </p:nvSpPr>
            <p:spPr>
              <a:xfrm>
                <a:off x="182880" y="1463040"/>
                <a:ext cx="6096000" cy="280455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n-US" sz="2000" i="1" dirty="0" smtClean="0">
                        <a:latin typeface="Cambria Math" panose="02040503050406030204" pitchFamily="18" charset="0"/>
                        <a:cs typeface="Cambria Math" panose="02040503050406030204" charset="0"/>
                      </a:rPr>
                      <m:t>水</m:t>
                    </m:r>
                  </m:oMath>
                </a14:m>
                <a:r>
                  <a:rPr lang="zh-CN" altLang="en-US" sz="2000" dirty="0">
                    <a:latin typeface="+mn-lt"/>
                    <a:sym typeface="+mn-ea"/>
                  </a:rPr>
                  <a:t>冷却计算参数</a:t>
                </a:r>
                <a:r>
                  <a:rPr lang="en-US" altLang="zh-CN" sz="2000" dirty="0">
                    <a:latin typeface="+mn-lt"/>
                    <a:sym typeface="+mn-ea"/>
                  </a:rPr>
                  <a:t>:</a:t>
                </a:r>
                <a:endParaRPr lang="en-US" altLang="zh-CN" sz="2000" dirty="0">
                  <a:latin typeface="+mn-lt"/>
                </a:endParaRPr>
              </a:p>
              <a:p>
                <a:pPr algn="l">
                  <a:lnSpc>
                    <a:spcPct val="150000"/>
                  </a:lnSpc>
                </a:pPr>
                <a:r>
                  <a:rPr lang="zh-CN" altLang="en-US" sz="2000" dirty="0">
                    <a:latin typeface="+mn-lt"/>
                    <a:sym typeface="+mn-ea"/>
                  </a:rPr>
                  <a:t>体积流量</a:t>
                </a:r>
                <a:r>
                  <a:rPr lang="en-US" altLang="zh-CN" sz="2000" dirty="0">
                    <a:latin typeface="+mn-lt"/>
                    <a:sym typeface="+mn-ea"/>
                  </a:rPr>
                  <a:t>: 1.7L/min</a:t>
                </a:r>
                <a:endParaRPr lang="en-US" altLang="zh-CN" sz="2000" dirty="0">
                  <a:latin typeface="+mn-lt"/>
                </a:endParaRPr>
              </a:p>
              <a:p>
                <a:pPr algn="l">
                  <a:lnSpc>
                    <a:spcPct val="150000"/>
                  </a:lnSpc>
                </a:pPr>
                <a:r>
                  <a:rPr lang="zh-CN" altLang="en-US" sz="2000" dirty="0">
                    <a:latin typeface="+mn-lt"/>
                    <a:sym typeface="+mn-ea"/>
                  </a:rPr>
                  <a:t>入口速度</a:t>
                </a:r>
                <a:r>
                  <a:rPr lang="en-US" altLang="zh-CN" sz="2000" dirty="0">
                    <a:latin typeface="+mn-lt"/>
                    <a:sym typeface="+mn-ea"/>
                  </a:rPr>
                  <a:t>: 0.02826kg/s</a:t>
                </a:r>
                <a:endParaRPr lang="en-US" altLang="zh-CN" sz="2000" dirty="0">
                  <a:latin typeface="+mn-lt"/>
                </a:endParaRPr>
              </a:p>
              <a:p>
                <a:pPr algn="l">
                  <a:lnSpc>
                    <a:spcPct val="150000"/>
                  </a:lnSpc>
                </a:pPr>
                <a:r>
                  <a:rPr lang="zh-CN" altLang="en-US" sz="2000" dirty="0">
                    <a:latin typeface="+mn-lt"/>
                    <a:sym typeface="+mn-ea"/>
                  </a:rPr>
                  <a:t>入口温度</a:t>
                </a:r>
                <a:r>
                  <a:rPr lang="en-US" altLang="zh-CN" sz="2000" dirty="0">
                    <a:latin typeface="+mn-lt"/>
                    <a:sym typeface="+mn-ea"/>
                  </a:rPr>
                  <a:t>: 20</a:t>
                </a:r>
                <a:r>
                  <a:rPr lang="en-US" altLang="zh-CN" sz="2000" dirty="0">
                    <a:latin typeface="+mn-lt"/>
                    <a:ea typeface="等线" panose="02010600030101010101" pitchFamily="2" charset="-122"/>
                    <a:sym typeface="+mn-ea"/>
                  </a:rPr>
                  <a:t>℃</a:t>
                </a:r>
                <a:r>
                  <a:rPr lang="en-US" altLang="zh-CN" dirty="0">
                    <a:latin typeface="+mn-lt"/>
                    <a:sym typeface="+mn-ea"/>
                  </a:rPr>
                  <a:t> </a:t>
                </a:r>
                <a:endParaRPr lang="en-US" altLang="zh-CN" dirty="0">
                  <a:latin typeface="+mn-lt"/>
                </a:endParaRPr>
              </a:p>
              <a:p>
                <a:pPr algn="l">
                  <a:lnSpc>
                    <a:spcPct val="150000"/>
                  </a:lnSpc>
                </a:pPr>
                <a:r>
                  <a:rPr lang="zh-CN" altLang="en-US" sz="2000" dirty="0">
                    <a:latin typeface="+mn-lt"/>
                    <a:sym typeface="+mn-ea"/>
                  </a:rPr>
                  <a:t>铝管的热流密度</a:t>
                </a:r>
                <a:r>
                  <a:rPr lang="en-US" altLang="zh-CN" sz="2000" dirty="0">
                    <a:latin typeface="+mn-lt"/>
                    <a:sym typeface="+mn-ea"/>
                  </a:rPr>
                  <a:t>:8300</a:t>
                </a:r>
                <a:r>
                  <a:rPr lang="en-US" altLang="zh-CN" sz="2000" dirty="0">
                    <a:latin typeface="+mn-lt"/>
                    <a:sym typeface="等线" panose="02010600030101010101" pitchFamily="2" charset="-122"/>
                  </a:rPr>
                  <a:t>W/m2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zh-CN" altLang="en-US" sz="2000" dirty="0">
                    <a:latin typeface="+mn-lt"/>
                    <a:sym typeface="+mn-ea"/>
                  </a:rPr>
                  <a:t>铝管端部的热流密度</a:t>
                </a:r>
                <a:r>
                  <a:rPr lang="en-US" altLang="zh-CN" sz="2000" dirty="0">
                    <a:latin typeface="+mn-lt"/>
                    <a:sym typeface="+mn-ea"/>
                  </a:rPr>
                  <a:t>:7010</a:t>
                </a:r>
                <a:r>
                  <a:rPr lang="en-US" altLang="zh-CN" sz="2000" dirty="0">
                    <a:latin typeface="+mn-lt"/>
                    <a:sym typeface="等线" panose="02010600030101010101" pitchFamily="2" charset="-122"/>
                  </a:rPr>
                  <a:t>W/m2</a:t>
                </a: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C1AE4E6A-611C-028D-008B-FAFE33884B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" y="1463040"/>
                <a:ext cx="6096000" cy="2804550"/>
              </a:xfrm>
              <a:prstGeom prst="rect">
                <a:avLst/>
              </a:prstGeom>
              <a:blipFill>
                <a:blip r:embed="rId6"/>
                <a:stretch>
                  <a:fillRect l="-1000" b="-3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5AE0FB93-5523-440F-B886-6550C92F6BEE}"/>
              </a:ext>
            </a:extLst>
          </p:cNvPr>
          <p:cNvSpPr/>
          <p:nvPr/>
        </p:nvSpPr>
        <p:spPr>
          <a:xfrm>
            <a:off x="713669" y="76200"/>
            <a:ext cx="52020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2800" spc="-5" dirty="0">
                <a:latin typeface="Times New Roman"/>
                <a:ea typeface="+mj-ea"/>
                <a:cs typeface="Times New Roman"/>
              </a:rPr>
              <a:t>世界各国的</a:t>
            </a:r>
            <a:r>
              <a:rPr lang="zh-CN" altLang="en-US" sz="2800" spc="-5" dirty="0">
                <a:latin typeface="Times New Roman"/>
                <a:cs typeface="Times New Roman"/>
              </a:rPr>
              <a:t>探测器与</a:t>
            </a:r>
            <a:r>
              <a:rPr lang="zh-CN" altLang="en-US" sz="2800" spc="-5" dirty="0">
                <a:latin typeface="Times New Roman"/>
                <a:ea typeface="+mj-ea"/>
                <a:cs typeface="Times New Roman"/>
              </a:rPr>
              <a:t>中心束流管</a:t>
            </a:r>
            <a:endParaRPr lang="en-US" altLang="zh-CN" sz="2800" spc="-5" dirty="0">
              <a:latin typeface="Times New Roman"/>
              <a:ea typeface="+mj-ea"/>
              <a:cs typeface="Times New Roman"/>
            </a:endParaRPr>
          </a:p>
        </p:txBody>
      </p:sp>
      <p:graphicFrame>
        <p:nvGraphicFramePr>
          <p:cNvPr id="2" name="图示 1"/>
          <p:cNvGraphicFramePr/>
          <p:nvPr>
            <p:extLst>
              <p:ext uri="{D42A27DB-BD31-4B8C-83A1-F6EECF244321}">
                <p14:modId xmlns:p14="http://schemas.microsoft.com/office/powerpoint/2010/main" val="3471163"/>
              </p:ext>
            </p:extLst>
          </p:nvPr>
        </p:nvGraphicFramePr>
        <p:xfrm>
          <a:off x="594270" y="1225061"/>
          <a:ext cx="5410200" cy="335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991664" y="112389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所属机构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719541" y="112389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对撞机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447419" y="1123890"/>
            <a:ext cx="1468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探测器总体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2691" y="731056"/>
            <a:ext cx="4444909" cy="329554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2577858" y="2445677"/>
            <a:ext cx="14542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(</a:t>
            </a:r>
            <a:r>
              <a:rPr lang="en-US" altLang="zh-CN" sz="2000" dirty="0"/>
              <a:t>2009-</a:t>
            </a:r>
            <a:r>
              <a:rPr lang="zh-CN" altLang="en-US" sz="2000" dirty="0"/>
              <a:t>目前</a:t>
            </a:r>
            <a:r>
              <a:rPr lang="en-US" altLang="zh-CN" dirty="0"/>
              <a:t>)</a:t>
            </a:r>
          </a:p>
        </p:txBody>
      </p:sp>
      <p:sp>
        <p:nvSpPr>
          <p:cNvPr id="14" name="矩形 13"/>
          <p:cNvSpPr/>
          <p:nvPr/>
        </p:nvSpPr>
        <p:spPr>
          <a:xfrm>
            <a:off x="2577858" y="3242846"/>
            <a:ext cx="14430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(</a:t>
            </a:r>
            <a:r>
              <a:rPr lang="en-US" altLang="zh-CN" sz="2000" dirty="0"/>
              <a:t>1989-2000</a:t>
            </a:r>
            <a:r>
              <a:rPr lang="en-US" altLang="zh-CN" dirty="0"/>
              <a:t>)</a:t>
            </a:r>
          </a:p>
        </p:txBody>
      </p:sp>
      <p:graphicFrame>
        <p:nvGraphicFramePr>
          <p:cNvPr id="15" name="图示 14"/>
          <p:cNvGraphicFramePr/>
          <p:nvPr>
            <p:extLst>
              <p:ext uri="{D42A27DB-BD31-4B8C-83A1-F6EECF244321}">
                <p14:modId xmlns:p14="http://schemas.microsoft.com/office/powerpoint/2010/main" val="2116105013"/>
              </p:ext>
            </p:extLst>
          </p:nvPr>
        </p:nvGraphicFramePr>
        <p:xfrm>
          <a:off x="745694" y="4419600"/>
          <a:ext cx="5258776" cy="2479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7" name="图片 6">
            <a:extLst>
              <a:ext uri="{FF2B5EF4-FFF2-40B4-BE49-F238E27FC236}">
                <a16:creationId xmlns:a16="http://schemas.microsoft.com/office/drawing/2014/main" id="{73C1EC5F-649F-D018-E174-2A97EB1014A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15734" y="4047806"/>
            <a:ext cx="3652101" cy="270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37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0" y="1627505"/>
            <a:ext cx="5389880" cy="15246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4683760"/>
            <a:ext cx="5436870" cy="1638935"/>
          </a:xfrm>
          <a:prstGeom prst="rect">
            <a:avLst/>
          </a:prstGeom>
        </p:spPr>
      </p:pic>
      <p:sp>
        <p:nvSpPr>
          <p:cNvPr id="48" name="文本框 47"/>
          <p:cNvSpPr txBox="1"/>
          <p:nvPr/>
        </p:nvSpPr>
        <p:spPr>
          <a:xfrm>
            <a:off x="183013" y="924497"/>
            <a:ext cx="6973925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/>
              <a:t>(1) </a:t>
            </a:r>
            <a:r>
              <a:rPr lang="zh-CN" altLang="en-US" sz="2000" b="1" dirty="0"/>
              <a:t>铍、铝管水和油冷却结果</a:t>
            </a:r>
            <a:endParaRPr lang="en-US" altLang="zh-CN" sz="2000" dirty="0">
              <a:highlight>
                <a:srgbClr val="FFFF00"/>
              </a:highlight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864254" y="41910"/>
            <a:ext cx="10359351" cy="596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latin typeface="+mn-lt"/>
              </a:rPr>
              <a:t> </a:t>
            </a:r>
            <a:r>
              <a:rPr lang="zh-CN" altLang="en-US" sz="2800" b="1" dirty="0">
                <a:latin typeface="+mn-lt"/>
              </a:rPr>
              <a:t>两种情况的对比</a:t>
            </a:r>
            <a:endParaRPr altLang="zh-CN" sz="2800" b="1" dirty="0">
              <a:latin typeface="+mn-lt"/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>
            <a:off x="3534410" y="1908810"/>
            <a:ext cx="274955" cy="367665"/>
          </a:xfrm>
          <a:prstGeom prst="straightConnector1">
            <a:avLst/>
          </a:prstGeom>
          <a:ln w="19050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1047115" y="1573530"/>
            <a:ext cx="50501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ym typeface="+mn-ea"/>
              </a:rPr>
              <a:t>最大温度在内铍管处</a:t>
            </a:r>
            <a:r>
              <a:rPr lang="en-US" altLang="zh-CN" dirty="0">
                <a:latin typeface="+mn-lt"/>
                <a:sym typeface="+mn-ea"/>
              </a:rPr>
              <a:t>(39.4</a:t>
            </a:r>
            <a:r>
              <a:rPr lang="en-US" altLang="zh-CN" dirty="0">
                <a:latin typeface="+mn-lt"/>
                <a:ea typeface="等线" panose="02010600030101010101" pitchFamily="2" charset="-122"/>
                <a:sym typeface="+mn-ea"/>
              </a:rPr>
              <a:t>℃)</a:t>
            </a:r>
            <a:endParaRPr lang="en-US" dirty="0"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2705" y="3968750"/>
            <a:ext cx="5057775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2000" b="1" dirty="0">
                <a:sym typeface="+mn-ea"/>
              </a:rPr>
              <a:t>(2)</a:t>
            </a:r>
            <a:r>
              <a:rPr lang="zh-CN" altLang="en-US" sz="2000" b="1" dirty="0">
                <a:sym typeface="+mn-ea"/>
              </a:rPr>
              <a:t>铍、铝管水冷却结果</a:t>
            </a:r>
            <a:endParaRPr lang="en-US" altLang="zh-CN" sz="2000" b="1" dirty="0">
              <a:highlight>
                <a:srgbClr val="FFFF00"/>
              </a:highlight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80720" y="4683760"/>
            <a:ext cx="55899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ym typeface="+mn-ea"/>
              </a:rPr>
              <a:t>最大温度在过渡段处</a:t>
            </a:r>
            <a:r>
              <a:rPr lang="en-US" altLang="zh-CN" dirty="0">
                <a:latin typeface="+mn-lt"/>
                <a:sym typeface="+mn-ea"/>
              </a:rPr>
              <a:t>(30.1</a:t>
            </a:r>
            <a:r>
              <a:rPr lang="en-US" altLang="zh-CN" dirty="0">
                <a:latin typeface="+mn-lt"/>
                <a:ea typeface="等线" panose="02010600030101010101" pitchFamily="2" charset="-122"/>
                <a:sym typeface="+mn-ea"/>
              </a:rPr>
              <a:t>℃)</a:t>
            </a:r>
          </a:p>
          <a:p>
            <a:r>
              <a:rPr lang="en-US" dirty="0">
                <a:sym typeface="+mn-ea"/>
              </a:rPr>
              <a:t> </a:t>
            </a:r>
          </a:p>
        </p:txBody>
      </p:sp>
      <p:cxnSp>
        <p:nvCxnSpPr>
          <p:cNvPr id="9" name="直接箭头连接符 8"/>
          <p:cNvCxnSpPr/>
          <p:nvPr/>
        </p:nvCxnSpPr>
        <p:spPr>
          <a:xfrm>
            <a:off x="3804920" y="4984115"/>
            <a:ext cx="270510" cy="344805"/>
          </a:xfrm>
          <a:prstGeom prst="straightConnector1">
            <a:avLst/>
          </a:prstGeom>
          <a:ln w="19050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6689725" y="1757680"/>
            <a:ext cx="4369292" cy="227827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000" b="1" dirty="0">
                <a:highlight>
                  <a:srgbClr val="FFFF00"/>
                </a:highlight>
                <a:sym typeface="+mn-ea"/>
              </a:rPr>
              <a:t>原因</a:t>
            </a:r>
            <a:r>
              <a:rPr lang="en-US" altLang="zh-CN" sz="2000" b="1" dirty="0">
                <a:highlight>
                  <a:srgbClr val="FFFF00"/>
                </a:highlight>
                <a:sym typeface="+mn-ea"/>
              </a:rPr>
              <a:t>:</a:t>
            </a:r>
            <a:r>
              <a:rPr lang="en-US" altLang="zh-CN" sz="2000" dirty="0">
                <a:latin typeface="+mn-lt"/>
                <a:ea typeface="等线" panose="02010600030101010101" pitchFamily="2" charset="-122"/>
                <a:sym typeface="+mn-ea"/>
              </a:rPr>
              <a:t> </a:t>
            </a:r>
            <a:endParaRPr lang="en-US" altLang="zh-CN" dirty="0">
              <a:latin typeface="+mn-lt"/>
              <a:ea typeface="等线" panose="02010600030101010101" pitchFamily="2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000" dirty="0">
                <a:latin typeface="+mn-lt"/>
                <a:sym typeface="+mn-ea"/>
              </a:rPr>
              <a:t>在铍管处也使用水介质冷却使冷却效果提升，内铍管冷却后的温度下降，因此，最高温度不是在铍管上，而是在铝管上。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641465" y="4683760"/>
            <a:ext cx="5182235" cy="141756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highlight>
                  <a:srgbClr val="FFFF00"/>
                </a:highlight>
              </a:rPr>
              <a:t>结论</a:t>
            </a:r>
            <a:r>
              <a:rPr lang="en-US" altLang="zh-CN" sz="2000" b="1" dirty="0">
                <a:highlight>
                  <a:srgbClr val="FFFF00"/>
                </a:highlight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zh-CN" altLang="en-US" sz="2000" b="1" dirty="0">
                <a:highlight>
                  <a:srgbClr val="FFFF00"/>
                </a:highlight>
              </a:rPr>
              <a:t>使用水冷后，整体温度下降</a:t>
            </a:r>
            <a:r>
              <a:rPr lang="en-US" altLang="zh-CN" sz="2000" b="1" dirty="0">
                <a:highlight>
                  <a:srgbClr val="FFFF00"/>
                </a:highlight>
              </a:rPr>
              <a:t>.</a:t>
            </a:r>
            <a:r>
              <a:rPr lang="zh-CN" altLang="en-US" sz="2000" dirty="0"/>
              <a:t>主要表现在铍管，以及铍管和铝管之间的过渡处</a:t>
            </a:r>
            <a:r>
              <a:rPr lang="en-US" altLang="zh-CN" sz="2000" dirty="0"/>
              <a:t>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99911" y="131218"/>
            <a:ext cx="1282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黑体" panose="02010609060101010101" pitchFamily="49" charset="-122"/>
              </a:rPr>
              <a:t>4.</a:t>
            </a:r>
            <a:r>
              <a:rPr lang="en-US" altLang="zh-CN" sz="2800" b="1" dirty="0">
                <a:latin typeface="+mn-lt"/>
              </a:rPr>
              <a:t> </a:t>
            </a:r>
            <a:r>
              <a:rPr lang="zh-CN" altLang="en-US" sz="2800" b="1" dirty="0">
                <a:latin typeface="+mn-lt"/>
              </a:rPr>
              <a:t>总结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19857" y="1011513"/>
            <a:ext cx="1072222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+mn-lt"/>
              </a:rPr>
              <a:t>(1) </a:t>
            </a:r>
            <a:r>
              <a:rPr lang="zh-CN" altLang="en-US" sz="2400" b="1" dirty="0">
                <a:latin typeface="+mn-lt"/>
              </a:rPr>
              <a:t>铍管部分</a:t>
            </a:r>
            <a:endParaRPr lang="en-US" altLang="zh-CN" sz="2400" b="1" dirty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+mn-lt"/>
                <a:ea typeface="等线" panose="02010600030101010101" pitchFamily="2" charset="-122"/>
              </a:rPr>
              <a:t>Z </a:t>
            </a:r>
            <a:r>
              <a:rPr lang="zh-CN" altLang="en-US" sz="2000" dirty="0">
                <a:latin typeface="+mn-lt"/>
                <a:ea typeface="等线" panose="02010600030101010101" pitchFamily="2" charset="-122"/>
              </a:rPr>
              <a:t>模式</a:t>
            </a:r>
            <a:r>
              <a:rPr lang="en-US" altLang="zh-CN" sz="2000" dirty="0">
                <a:latin typeface="+mn-lt"/>
                <a:ea typeface="等线" panose="02010600030101010101" pitchFamily="2" charset="-122"/>
              </a:rPr>
              <a:t>:</a:t>
            </a:r>
            <a:r>
              <a:rPr lang="zh-CN" altLang="en-US" sz="2000" dirty="0">
                <a:latin typeface="+mn-lt"/>
                <a:ea typeface="等线" panose="02010600030101010101" pitchFamily="2" charset="-122"/>
              </a:rPr>
              <a:t>安全</a:t>
            </a:r>
            <a:r>
              <a:rPr lang="en-US" altLang="zh-CN" sz="2000" dirty="0">
                <a:latin typeface="+mn-lt"/>
                <a:ea typeface="等线" panose="02010600030101010101" pitchFamily="2" charset="-122"/>
              </a:rPr>
              <a:t>!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dirty="0">
                <a:latin typeface="+mn-lt"/>
                <a:ea typeface="等线" panose="02010600030101010101" pitchFamily="2" charset="-122"/>
              </a:rPr>
              <a:t>比较结论：水比油冷却效果好，外铍管温差小。因此，可能需要水冷，但需要研究铍被水腐蚀的情况。</a:t>
            </a:r>
            <a:endParaRPr lang="en-US" altLang="zh-CN" sz="2000" dirty="0">
              <a:latin typeface="+mn-lt"/>
              <a:ea typeface="等线" panose="02010600030101010101" pitchFamily="2" charset="-122"/>
            </a:endParaRPr>
          </a:p>
          <a:p>
            <a:r>
              <a:rPr lang="en-US" altLang="zh-CN" dirty="0">
                <a:latin typeface="+mn-lt"/>
                <a:ea typeface="等线" panose="02010600030101010101" pitchFamily="2" charset="-122"/>
              </a:rPr>
              <a:t>   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+mn-lt"/>
                <a:ea typeface="等线" panose="02010600030101010101" pitchFamily="2" charset="-122"/>
              </a:rPr>
              <a:t>(2)</a:t>
            </a:r>
            <a:r>
              <a:rPr lang="zh-CN" altLang="en-US" sz="2400" b="1" dirty="0">
                <a:latin typeface="+mn-lt"/>
                <a:ea typeface="等线" panose="02010600030101010101" pitchFamily="2" charset="-122"/>
              </a:rPr>
              <a:t>下一步研究（顶点探测器部分）</a:t>
            </a:r>
            <a:endParaRPr lang="en-US" altLang="zh-CN" sz="2400" b="1" dirty="0">
              <a:latin typeface="+mn-lt"/>
              <a:ea typeface="等线" panose="02010600030101010101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dirty="0">
                <a:latin typeface="+mn-lt"/>
                <a:ea typeface="等线" panose="02010600030101010101" pitchFamily="2" charset="-122"/>
              </a:rPr>
              <a:t>第一层顶点探测器靠近外铍管，</a:t>
            </a:r>
            <a:r>
              <a:rPr lang="zh-CN" altLang="en-US" sz="2000" dirty="0"/>
              <a:t>会受到由外铍管传来的热量</a:t>
            </a:r>
            <a:r>
              <a:rPr lang="zh-CN" altLang="en-US" sz="2000" dirty="0">
                <a:latin typeface="+mn-lt"/>
                <a:ea typeface="等线" panose="02010600030101010101" pitchFamily="2" charset="-122"/>
              </a:rPr>
              <a:t>，如果三种流体同时冷却的整体结果</a:t>
            </a:r>
            <a:r>
              <a:rPr lang="zh-CN" altLang="en-US" sz="2000" dirty="0">
                <a:solidFill>
                  <a:srgbClr val="FF0000"/>
                </a:solidFill>
                <a:latin typeface="+mn-lt"/>
                <a:ea typeface="等线" panose="02010600030101010101" pitchFamily="2" charset="-122"/>
              </a:rPr>
              <a:t>对比</a:t>
            </a:r>
            <a:r>
              <a:rPr lang="zh-CN" altLang="en-US" sz="2000" dirty="0">
                <a:latin typeface="+mn-lt"/>
                <a:ea typeface="等线" panose="02010600030101010101" pitchFamily="2" charset="-122"/>
              </a:rPr>
              <a:t>只有风冷的探测器部分结果，得到外铍管对探测器的传热影响</a:t>
            </a:r>
            <a:r>
              <a:rPr lang="zh-CN" altLang="en-US" dirty="0">
                <a:latin typeface="+mn-lt"/>
                <a:ea typeface="等线" panose="02010600030101010101" pitchFamily="2" charset="-122"/>
              </a:rPr>
              <a:t>。</a:t>
            </a:r>
            <a:endParaRPr lang="en-US" altLang="zh-CN" dirty="0">
              <a:latin typeface="+mn-lt"/>
              <a:ea typeface="等线" panose="02010600030101010101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dirty="0">
                <a:latin typeface="+mn-lt"/>
                <a:ea typeface="等线" panose="02010600030101010101" pitchFamily="2" charset="-122"/>
              </a:rPr>
              <a:t>确定合理的单层铍结构，并且进行冷却计算</a:t>
            </a:r>
            <a:endParaRPr lang="en-US" altLang="zh-CN" sz="2000" dirty="0">
              <a:latin typeface="+mn-lt"/>
              <a:ea typeface="等线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altLang="zh-CN" dirty="0">
              <a:latin typeface="+mn-lt"/>
              <a:ea typeface="等线" panose="02010600030101010101" pitchFamily="2" charset="-122"/>
            </a:endParaRPr>
          </a:p>
          <a:p>
            <a:r>
              <a:rPr lang="en-US" altLang="zh-CN" dirty="0">
                <a:latin typeface="+mn-lt"/>
                <a:ea typeface="等线" panose="02010600030101010101" pitchFamily="2" charset="-122"/>
              </a:rPr>
              <a:t>    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26844" y="2896361"/>
            <a:ext cx="77527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80" dirty="0">
                <a:solidFill>
                  <a:srgbClr val="944F71"/>
                </a:solidFill>
                <a:latin typeface="Arial"/>
                <a:cs typeface="Arial"/>
              </a:rPr>
              <a:t>Thank </a:t>
            </a:r>
            <a:r>
              <a:rPr sz="4800" spc="-90" dirty="0">
                <a:solidFill>
                  <a:srgbClr val="944F71"/>
                </a:solidFill>
                <a:latin typeface="Arial"/>
                <a:cs typeface="Arial"/>
              </a:rPr>
              <a:t>you </a:t>
            </a:r>
            <a:r>
              <a:rPr sz="4800" spc="185" dirty="0">
                <a:solidFill>
                  <a:srgbClr val="944F71"/>
                </a:solidFill>
                <a:latin typeface="Arial"/>
                <a:cs typeface="Arial"/>
              </a:rPr>
              <a:t>for </a:t>
            </a:r>
            <a:r>
              <a:rPr sz="4800" spc="45" dirty="0">
                <a:solidFill>
                  <a:srgbClr val="944F71"/>
                </a:solidFill>
                <a:latin typeface="Arial"/>
                <a:cs typeface="Arial"/>
              </a:rPr>
              <a:t>your</a:t>
            </a:r>
            <a:r>
              <a:rPr sz="4800" spc="325" dirty="0">
                <a:solidFill>
                  <a:srgbClr val="944F71"/>
                </a:solidFill>
                <a:latin typeface="Arial"/>
                <a:cs typeface="Arial"/>
              </a:rPr>
              <a:t> </a:t>
            </a:r>
            <a:r>
              <a:rPr sz="4800" spc="55" dirty="0">
                <a:solidFill>
                  <a:srgbClr val="944F71"/>
                </a:solidFill>
                <a:latin typeface="Arial"/>
                <a:cs typeface="Arial"/>
              </a:rPr>
              <a:t>attention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73596AF2-747A-4D1A-A609-02E441BEF8B3}"/>
              </a:ext>
            </a:extLst>
          </p:cNvPr>
          <p:cNvSpPr txBox="1"/>
          <p:nvPr/>
        </p:nvSpPr>
        <p:spPr>
          <a:xfrm>
            <a:off x="457200" y="887969"/>
            <a:ext cx="6574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-5" dirty="0">
                <a:latin typeface="Arial"/>
                <a:cs typeface="Arial"/>
              </a:rPr>
              <a:t>中心束流管与探测器  </a:t>
            </a:r>
            <a:r>
              <a:rPr lang="en-US" altLang="zh-CN" sz="2800" b="1" spc="-5" dirty="0">
                <a:latin typeface="Arial"/>
                <a:cs typeface="Arial"/>
              </a:rPr>
              <a:t>--- ATLAS</a:t>
            </a:r>
            <a:r>
              <a:rPr lang="en-US" altLang="zh-CN" sz="2800" dirty="0">
                <a:latin typeface="华文琥珀" panose="02010800040101010101" pitchFamily="2" charset="-122"/>
                <a:ea typeface="华文琥珀" panose="02010800040101010101" pitchFamily="2" charset="-122"/>
              </a:rPr>
              <a:t>(</a:t>
            </a:r>
            <a:r>
              <a:rPr lang="zh-CN" altLang="en-US" sz="28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运行中</a:t>
            </a:r>
            <a:r>
              <a:rPr lang="en-US" altLang="zh-CN" sz="2800" dirty="0">
                <a:latin typeface="华文琥珀" panose="02010800040101010101" pitchFamily="2" charset="-122"/>
                <a:ea typeface="华文琥珀" panose="02010800040101010101" pitchFamily="2" charset="-122"/>
              </a:rPr>
              <a:t>)</a:t>
            </a:r>
            <a:endParaRPr lang="zh-CN" altLang="en-US" sz="28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60A25DE-AC99-486E-86E5-F2F7ED86C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383" y="1493406"/>
            <a:ext cx="4384417" cy="365058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2AFA901-8518-4046-8127-C25F9242C658}"/>
              </a:ext>
            </a:extLst>
          </p:cNvPr>
          <p:cNvSpPr/>
          <p:nvPr/>
        </p:nvSpPr>
        <p:spPr>
          <a:xfrm>
            <a:off x="716514" y="64401"/>
            <a:ext cx="52116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2800" spc="-5" dirty="0">
                <a:latin typeface="Times New Roman"/>
                <a:ea typeface="+mj-ea"/>
                <a:cs typeface="Times New Roman"/>
              </a:rPr>
              <a:t>世界各国的探测器与中心束流管</a:t>
            </a:r>
            <a:endParaRPr lang="en-US" altLang="zh-CN" sz="2800" spc="-5" dirty="0">
              <a:latin typeface="Times New Roman"/>
              <a:ea typeface="+mj-ea"/>
              <a:cs typeface="Times New Roman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FC6A266-02BE-44AB-B942-E5799F80D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5789" y="4204008"/>
            <a:ext cx="2021916" cy="252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81D6D93-F91D-4F21-BA9C-9B4C38D04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1321" y="859620"/>
            <a:ext cx="4671215" cy="295038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9A1BF6A-0A14-41A9-83F3-07A49DE671B6}"/>
              </a:ext>
            </a:extLst>
          </p:cNvPr>
          <p:cNvSpPr txBox="1"/>
          <p:nvPr/>
        </p:nvSpPr>
        <p:spPr>
          <a:xfrm>
            <a:off x="1837983" y="5464008"/>
            <a:ext cx="76585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spc="-5" dirty="0">
                <a:latin typeface="Arial"/>
                <a:cs typeface="Arial"/>
              </a:rPr>
              <a:t>单层结构的束流管</a:t>
            </a:r>
            <a:endParaRPr lang="en-US" altLang="zh-CN" sz="2400" b="1" spc="-5" dirty="0">
              <a:latin typeface="Arial"/>
              <a:cs typeface="Arial"/>
            </a:endParaRPr>
          </a:p>
          <a:p>
            <a:pPr algn="ctr"/>
            <a:r>
              <a:rPr lang="zh-CN" altLang="en-US" sz="2400" b="1" spc="-5" dirty="0">
                <a:latin typeface="Arial"/>
                <a:cs typeface="Arial"/>
              </a:rPr>
              <a:t>材料：铍， 厚度：</a:t>
            </a:r>
            <a:r>
              <a:rPr lang="en-US" altLang="zh-CN" sz="2400" b="1" spc="-5" dirty="0">
                <a:latin typeface="Arial"/>
                <a:cs typeface="Arial"/>
              </a:rPr>
              <a:t>0.8mm,  </a:t>
            </a:r>
            <a:r>
              <a:rPr lang="zh-CN" altLang="en-US" sz="2400" b="1" spc="-5" dirty="0">
                <a:latin typeface="Arial"/>
                <a:cs typeface="Arial"/>
              </a:rPr>
              <a:t>长：</a:t>
            </a:r>
            <a:r>
              <a:rPr lang="en-US" altLang="zh-CN" sz="2400" b="1" spc="-5" dirty="0">
                <a:latin typeface="Arial"/>
                <a:cs typeface="Arial"/>
              </a:rPr>
              <a:t>7.3m,  </a:t>
            </a:r>
            <a:r>
              <a:rPr lang="zh-CN" altLang="en-US" sz="2400" b="1" spc="-5" dirty="0">
                <a:latin typeface="Arial"/>
                <a:cs typeface="Arial"/>
              </a:rPr>
              <a:t>内半径：</a:t>
            </a:r>
            <a:r>
              <a:rPr lang="en-US" altLang="zh-CN" sz="2400" b="1" spc="-5" dirty="0">
                <a:latin typeface="Arial"/>
                <a:cs typeface="Arial"/>
              </a:rPr>
              <a:t>29mm</a:t>
            </a:r>
            <a:endParaRPr lang="zh-CN" altLang="en-US" sz="2400" b="1" spc="-5" dirty="0">
              <a:latin typeface="Arial"/>
              <a:cs typeface="Arial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168200" y="2150144"/>
            <a:ext cx="644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25m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9220200" y="3810000"/>
            <a:ext cx="644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44m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7499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603B4C6-26A0-44C9-894A-93541C149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89" y="1524000"/>
            <a:ext cx="5964646" cy="335245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0F70101-7091-4D35-81C5-132982BD484D}"/>
              </a:ext>
            </a:extLst>
          </p:cNvPr>
          <p:cNvSpPr/>
          <p:nvPr/>
        </p:nvSpPr>
        <p:spPr>
          <a:xfrm>
            <a:off x="726865" y="138812"/>
            <a:ext cx="52027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2800" spc="-5" dirty="0">
                <a:latin typeface="Times New Roman"/>
                <a:ea typeface="+mj-ea"/>
                <a:cs typeface="Times New Roman"/>
              </a:rPr>
              <a:t>世界各国的探测器与中心束流管</a:t>
            </a:r>
            <a:endParaRPr lang="en-US" altLang="zh-CN" sz="2800" spc="-5" dirty="0">
              <a:latin typeface="Times New Roman"/>
              <a:ea typeface="+mj-ea"/>
              <a:cs typeface="Times New Roman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E3F3C9C-2445-499D-A448-DEB0F6188B6C}"/>
              </a:ext>
            </a:extLst>
          </p:cNvPr>
          <p:cNvSpPr txBox="1"/>
          <p:nvPr/>
        </p:nvSpPr>
        <p:spPr>
          <a:xfrm>
            <a:off x="443901" y="923291"/>
            <a:ext cx="6291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-5" dirty="0">
                <a:latin typeface="Arial"/>
                <a:cs typeface="Arial"/>
              </a:rPr>
              <a:t>中心束流管与探测器  </a:t>
            </a:r>
            <a:r>
              <a:rPr lang="en-US" altLang="zh-CN" sz="2800" b="1" spc="-5" dirty="0">
                <a:latin typeface="Arial"/>
                <a:cs typeface="Arial"/>
              </a:rPr>
              <a:t>--- CMS (</a:t>
            </a:r>
            <a:r>
              <a:rPr lang="zh-CN" altLang="en-US" sz="28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运行中</a:t>
            </a:r>
            <a:r>
              <a:rPr lang="en-US" altLang="zh-CN" sz="2800" b="1" spc="-5" dirty="0">
                <a:latin typeface="Arial"/>
                <a:cs typeface="Arial"/>
              </a:rPr>
              <a:t>)</a:t>
            </a:r>
            <a:endParaRPr lang="zh-CN" altLang="en-US" sz="2800" b="1" spc="-5" dirty="0">
              <a:latin typeface="Arial"/>
              <a:cs typeface="Arial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54137BA-7C50-4E71-B9F9-4432C3289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8999" y="740918"/>
            <a:ext cx="4131139" cy="29188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8354C63-68C8-4EEC-81C4-728C6290A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5507" y="3677355"/>
            <a:ext cx="2164274" cy="197157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E311540-37DF-4F9B-8491-A733AF1B95E7}"/>
              </a:ext>
            </a:extLst>
          </p:cNvPr>
          <p:cNvSpPr txBox="1"/>
          <p:nvPr/>
        </p:nvSpPr>
        <p:spPr>
          <a:xfrm>
            <a:off x="127344" y="5334000"/>
            <a:ext cx="62856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spc="-5" dirty="0">
                <a:latin typeface="Arial"/>
                <a:cs typeface="Arial"/>
              </a:rPr>
              <a:t>单层结构的束流管</a:t>
            </a:r>
            <a:endParaRPr lang="en-US" altLang="zh-CN" sz="2400" b="1" spc="-5" dirty="0">
              <a:latin typeface="Arial"/>
              <a:cs typeface="Arial"/>
            </a:endParaRPr>
          </a:p>
          <a:p>
            <a:pPr algn="ctr"/>
            <a:r>
              <a:rPr lang="zh-CN" altLang="en-US" sz="2400" b="1" spc="-5" dirty="0">
                <a:latin typeface="Arial"/>
                <a:cs typeface="Arial"/>
              </a:rPr>
              <a:t>厚度：</a:t>
            </a:r>
            <a:r>
              <a:rPr lang="en-US" altLang="zh-CN" sz="2400" b="1" spc="-5" dirty="0">
                <a:latin typeface="Arial"/>
                <a:cs typeface="Arial"/>
              </a:rPr>
              <a:t>0.8mm,  </a:t>
            </a:r>
            <a:r>
              <a:rPr lang="zh-CN" altLang="en-US" sz="2400" b="1" spc="-5" dirty="0">
                <a:latin typeface="Arial"/>
                <a:cs typeface="Arial"/>
              </a:rPr>
              <a:t>长：</a:t>
            </a:r>
            <a:r>
              <a:rPr lang="en-US" altLang="zh-CN" sz="2400" b="1" spc="-5" dirty="0">
                <a:latin typeface="Arial"/>
                <a:cs typeface="Arial"/>
              </a:rPr>
              <a:t>6.2m,  </a:t>
            </a:r>
            <a:r>
              <a:rPr lang="zh-CN" altLang="en-US" sz="2400" b="1" spc="-5" dirty="0">
                <a:latin typeface="Arial"/>
                <a:cs typeface="Arial"/>
              </a:rPr>
              <a:t>内半径：</a:t>
            </a:r>
            <a:r>
              <a:rPr lang="en-US" altLang="zh-CN" sz="2400" b="1" spc="-5" dirty="0">
                <a:latin typeface="Arial"/>
                <a:cs typeface="Arial"/>
              </a:rPr>
              <a:t>21.7mm</a:t>
            </a:r>
            <a:endParaRPr lang="zh-CN" altLang="en-US" sz="2400" b="1" spc="-5" dirty="0">
              <a:latin typeface="Arial"/>
              <a:cs typeface="Arial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3207" y="3886200"/>
            <a:ext cx="3329747" cy="245935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119920" y="4835161"/>
            <a:ext cx="44165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111111"/>
                </a:solidFill>
                <a:latin typeface="+mj-ea"/>
                <a:ea typeface="+mj-ea"/>
              </a:rPr>
              <a:t>Run2</a:t>
            </a:r>
            <a:r>
              <a:rPr lang="zh-CN" altLang="en-US" sz="2000" dirty="0">
                <a:solidFill>
                  <a:srgbClr val="111111"/>
                </a:solidFill>
                <a:latin typeface="+mj-ea"/>
                <a:ea typeface="+mj-ea"/>
              </a:rPr>
              <a:t>和</a:t>
            </a:r>
            <a:r>
              <a:rPr lang="en-US" altLang="zh-CN" sz="2000" dirty="0">
                <a:solidFill>
                  <a:srgbClr val="111111"/>
                </a:solidFill>
                <a:latin typeface="+mj-ea"/>
                <a:ea typeface="+mj-ea"/>
              </a:rPr>
              <a:t>Run3</a:t>
            </a:r>
            <a:r>
              <a:rPr lang="zh-CN" altLang="en-US" sz="2000" dirty="0">
                <a:solidFill>
                  <a:srgbClr val="111111"/>
                </a:solidFill>
                <a:latin typeface="+mj-ea"/>
                <a:ea typeface="+mj-ea"/>
              </a:rPr>
              <a:t>期间的</a:t>
            </a:r>
            <a:r>
              <a:rPr lang="en-US" altLang="zh-CN" sz="2000" dirty="0">
                <a:solidFill>
                  <a:srgbClr val="111111"/>
                </a:solidFill>
                <a:latin typeface="+mj-ea"/>
                <a:ea typeface="+mj-ea"/>
              </a:rPr>
              <a:t>CMS</a:t>
            </a:r>
            <a:r>
              <a:rPr lang="zh-CN" altLang="en-US" sz="2000" dirty="0">
                <a:solidFill>
                  <a:srgbClr val="111111"/>
                </a:solidFill>
                <a:latin typeface="+mj-ea"/>
                <a:ea typeface="+mj-ea"/>
              </a:rPr>
              <a:t>实验真空室布局</a:t>
            </a:r>
            <a:endParaRPr lang="zh-CN" altLang="en-US" sz="2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711422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81001" y="953479"/>
            <a:ext cx="6172199" cy="4379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3000"/>
              </a:spcBef>
            </a:pPr>
            <a:r>
              <a:rPr lang="zh-CN" altLang="en-US" sz="2800" b="1" spc="-5" dirty="0">
                <a:latin typeface="Arial"/>
                <a:cs typeface="Arial"/>
              </a:rPr>
              <a:t>中心束流管与探测器  </a:t>
            </a:r>
            <a:r>
              <a:rPr lang="en-US" altLang="zh-CN" sz="2800" b="1" spc="-5" dirty="0">
                <a:latin typeface="Arial"/>
                <a:cs typeface="Arial"/>
              </a:rPr>
              <a:t>--- </a:t>
            </a:r>
            <a:r>
              <a:rPr lang="en-US" altLang="zh-CN" sz="2800" b="1" dirty="0"/>
              <a:t>ALICE</a:t>
            </a:r>
            <a:r>
              <a:rPr lang="en-US" altLang="zh-CN" sz="2800" b="1" spc="-5" dirty="0">
                <a:latin typeface="Arial"/>
                <a:cs typeface="Arial"/>
              </a:rPr>
              <a:t> (</a:t>
            </a:r>
            <a:r>
              <a:rPr lang="zh-CN" altLang="en-US" sz="2800" dirty="0">
                <a:solidFill>
                  <a:srgbClr val="0070C0"/>
                </a:solidFill>
                <a:latin typeface="宋体" panose="02010600030101010101" pitchFamily="2" charset="-122"/>
              </a:rPr>
              <a:t>运行中</a:t>
            </a:r>
            <a:r>
              <a:rPr lang="en-US" altLang="zh-CN" sz="2800" b="1" spc="-5" dirty="0">
                <a:latin typeface="Arial"/>
                <a:cs typeface="Arial"/>
              </a:rPr>
              <a:t>)</a:t>
            </a:r>
            <a:br>
              <a:rPr lang="zh-CN" altLang="en-US" sz="2000" dirty="0"/>
            </a:br>
            <a:r>
              <a:rPr lang="en-US" altLang="zh-CN" sz="2000" dirty="0"/>
              <a:t>1</a:t>
            </a:r>
            <a:r>
              <a:rPr lang="zh-CN" altLang="en-US" sz="2000" dirty="0"/>
              <a:t>、中央的子探测器，称为内部追踪系统</a:t>
            </a:r>
            <a:r>
              <a:rPr lang="en-US" altLang="zh-CN" sz="2000" dirty="0"/>
              <a:t>ITS</a:t>
            </a:r>
          </a:p>
          <a:p>
            <a:pPr lvl="0">
              <a:lnSpc>
                <a:spcPct val="150000"/>
              </a:lnSpc>
            </a:pPr>
            <a:r>
              <a:rPr lang="en-US" altLang="zh-CN" sz="2000" dirty="0"/>
              <a:t>2</a:t>
            </a:r>
            <a:r>
              <a:rPr lang="zh-CN" altLang="en-US" sz="2000" dirty="0"/>
              <a:t>、</a:t>
            </a:r>
            <a:r>
              <a:rPr lang="en-US" altLang="zh-CN" sz="2000" dirty="0"/>
              <a:t>ITS2</a:t>
            </a:r>
            <a:r>
              <a:rPr lang="zh-CN" altLang="en-US" sz="2000" dirty="0"/>
              <a:t>最内层由两层由硅像素探测器</a:t>
            </a:r>
            <a:r>
              <a:rPr lang="en-US" altLang="zh-CN" sz="2000" dirty="0"/>
              <a:t>(SPD)</a:t>
            </a:r>
            <a:r>
              <a:rPr lang="zh-CN" altLang="en-US" sz="2000" dirty="0"/>
              <a:t>组成，内层半径</a:t>
            </a:r>
            <a:r>
              <a:rPr lang="en-US" altLang="zh-CN" sz="2000" dirty="0"/>
              <a:t>22.4mm</a:t>
            </a:r>
          </a:p>
          <a:p>
            <a:pPr>
              <a:lnSpc>
                <a:spcPct val="150000"/>
              </a:lnSpc>
            </a:pPr>
            <a:r>
              <a:rPr lang="en-US" altLang="zh-CN" sz="2000" dirty="0"/>
              <a:t>ITS2</a:t>
            </a:r>
            <a:r>
              <a:rPr lang="zh-CN" altLang="en-US" sz="2000" dirty="0"/>
              <a:t>的中间两层工作在带电粒子密度很高的环境中，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zh-CN" altLang="en-US" sz="2000" dirty="0"/>
              <a:t>配备了硅漂移探测器</a:t>
            </a:r>
            <a:r>
              <a:rPr lang="en-US" altLang="zh-CN" sz="2000" dirty="0"/>
              <a:t>(SDD)</a:t>
            </a:r>
          </a:p>
          <a:p>
            <a:pPr>
              <a:lnSpc>
                <a:spcPct val="150000"/>
              </a:lnSpc>
            </a:pPr>
            <a:r>
              <a:rPr lang="en-US" altLang="zh-CN" sz="2000" dirty="0"/>
              <a:t>IST2</a:t>
            </a:r>
            <a:r>
              <a:rPr lang="zh-CN" altLang="en-US" sz="2000" dirty="0"/>
              <a:t>最外层为两层硅条探测器组成（</a:t>
            </a:r>
            <a:r>
              <a:rPr lang="en-US" altLang="zh-CN" sz="2000" dirty="0"/>
              <a:t>SSD)</a:t>
            </a:r>
            <a:br>
              <a:rPr lang="zh-CN" altLang="en-US" sz="2000" dirty="0"/>
            </a:br>
            <a:r>
              <a:rPr lang="en-US" altLang="zh-CN" sz="2000" dirty="0"/>
              <a:t>3</a:t>
            </a:r>
            <a:r>
              <a:rPr lang="zh-CN" altLang="en-US" sz="2000" dirty="0"/>
              <a:t>、</a:t>
            </a:r>
            <a:r>
              <a:rPr lang="en-US" altLang="zh-CN" sz="2000" dirty="0"/>
              <a:t>ITS2</a:t>
            </a:r>
            <a:r>
              <a:rPr lang="zh-CN" altLang="en-US" sz="2000" dirty="0"/>
              <a:t>结构与</a:t>
            </a:r>
            <a:r>
              <a:rPr lang="en-US" altLang="zh-CN" sz="2000" dirty="0"/>
              <a:t>ITS</a:t>
            </a:r>
            <a:r>
              <a:rPr lang="zh-CN" altLang="en-US" sz="2000" dirty="0"/>
              <a:t>相似，主要最内层更靠近对撞点，重新设计束流管（直径比原来小）</a:t>
            </a:r>
            <a:endParaRPr lang="en-US" sz="2000" dirty="0"/>
          </a:p>
        </p:txBody>
      </p:sp>
      <p:pic>
        <p:nvPicPr>
          <p:cNvPr id="12" name="Content Placeholder 6"/>
          <p:cNvPicPr>
            <a:picLocks noChangeAspect="1"/>
          </p:cNvPicPr>
          <p:nvPr/>
        </p:nvPicPr>
        <p:blipFill rotWithShape="1">
          <a:blip r:embed="rId3"/>
          <a:srcRect l="53801" t="37862" r="24654" b="32461"/>
          <a:stretch/>
        </p:blipFill>
        <p:spPr>
          <a:xfrm>
            <a:off x="4028985" y="4419600"/>
            <a:ext cx="2752815" cy="237006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1599810"/>
            <a:ext cx="5562600" cy="3210861"/>
          </a:xfrm>
          <a:prstGeom prst="rect">
            <a:avLst/>
          </a:prstGeom>
        </p:spPr>
      </p:pic>
      <p:cxnSp>
        <p:nvCxnSpPr>
          <p:cNvPr id="16" name="Straight Arrow Connector 12"/>
          <p:cNvCxnSpPr/>
          <p:nvPr/>
        </p:nvCxnSpPr>
        <p:spPr>
          <a:xfrm flipH="1">
            <a:off x="6477000" y="3161765"/>
            <a:ext cx="2099342" cy="156263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5714020" y="6398800"/>
            <a:ext cx="2862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Inner Tracking System (ITS2)</a:t>
            </a:r>
            <a:endParaRPr lang="en-GB" altLang="zh-CN" b="1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0F70101-7091-4D35-81C5-132982BD484D}"/>
              </a:ext>
            </a:extLst>
          </p:cNvPr>
          <p:cNvSpPr/>
          <p:nvPr/>
        </p:nvSpPr>
        <p:spPr>
          <a:xfrm>
            <a:off x="722376" y="138812"/>
            <a:ext cx="52116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2800" spc="-5" dirty="0">
                <a:latin typeface="Times New Roman"/>
                <a:ea typeface="+mj-ea"/>
                <a:cs typeface="Times New Roman"/>
              </a:rPr>
              <a:t>世界各国的探测器与中心束流管</a:t>
            </a:r>
            <a:endParaRPr lang="en-US" altLang="zh-CN" sz="2800" spc="-5" dirty="0">
              <a:latin typeface="Times New Roman"/>
              <a:ea typeface="+mj-ea"/>
              <a:cs typeface="Times New Roman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324600" y="515017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CN" altLang="en-US" b="1" spc="-5" dirty="0">
                <a:latin typeface="Arial"/>
                <a:cs typeface="Arial"/>
              </a:rPr>
              <a:t>单层结构的束流管</a:t>
            </a:r>
            <a:endParaRPr lang="en-US" altLang="zh-CN" b="1" spc="-5" dirty="0">
              <a:latin typeface="Arial"/>
              <a:cs typeface="Arial"/>
            </a:endParaRPr>
          </a:p>
          <a:p>
            <a:pPr algn="ctr"/>
            <a:r>
              <a:rPr lang="zh-CN" altLang="en-US" b="1" spc="-5" dirty="0">
                <a:latin typeface="Arial"/>
                <a:cs typeface="Arial"/>
              </a:rPr>
              <a:t>厚度：</a:t>
            </a:r>
            <a:r>
              <a:rPr lang="en-US" altLang="zh-CN" b="1" spc="-5" dirty="0">
                <a:latin typeface="Arial"/>
                <a:cs typeface="Arial"/>
              </a:rPr>
              <a:t>1mm,  </a:t>
            </a:r>
            <a:r>
              <a:rPr lang="zh-CN" altLang="en-US" b="1" spc="-5" dirty="0">
                <a:latin typeface="Arial"/>
                <a:cs typeface="Arial"/>
              </a:rPr>
              <a:t>长：？</a:t>
            </a:r>
            <a:r>
              <a:rPr lang="en-US" altLang="zh-CN" b="1" spc="-5" dirty="0">
                <a:latin typeface="Arial"/>
                <a:cs typeface="Arial"/>
              </a:rPr>
              <a:t>,  </a:t>
            </a:r>
            <a:r>
              <a:rPr lang="zh-CN" altLang="en-US" b="1" spc="-5" dirty="0">
                <a:latin typeface="Arial"/>
                <a:cs typeface="Arial"/>
              </a:rPr>
              <a:t>内半径：</a:t>
            </a:r>
            <a:r>
              <a:rPr lang="en-US" altLang="zh-CN" b="1" spc="-5" dirty="0">
                <a:latin typeface="Arial"/>
                <a:cs typeface="Arial"/>
              </a:rPr>
              <a:t>20mm</a:t>
            </a:r>
            <a:endParaRPr lang="zh-CN" altLang="en-US" b="1" spc="-5" dirty="0">
              <a:latin typeface="Arial"/>
              <a:cs typeface="Arial"/>
            </a:endParaRPr>
          </a:p>
        </p:txBody>
      </p:sp>
      <p:cxnSp>
        <p:nvCxnSpPr>
          <p:cNvPr id="22" name="Straight Arrow Connector 12"/>
          <p:cNvCxnSpPr>
            <a:cxnSpLocks/>
          </p:cNvCxnSpPr>
          <p:nvPr/>
        </p:nvCxnSpPr>
        <p:spPr>
          <a:xfrm>
            <a:off x="4305358" y="5324355"/>
            <a:ext cx="1417155" cy="950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3124200" y="5144869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SPD</a:t>
            </a:r>
            <a:r>
              <a:rPr lang="zh-CN" altLang="en-US" dirty="0"/>
              <a:t>（</a:t>
            </a:r>
            <a:r>
              <a:rPr lang="en-US" altLang="zh-CN" dirty="0"/>
              <a:t>Pixel</a:t>
            </a:r>
            <a:r>
              <a:rPr lang="zh-CN" altLang="en-US" dirty="0"/>
              <a:t>）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3048116" y="5525869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SDD</a:t>
            </a:r>
            <a:r>
              <a:rPr lang="zh-CN" altLang="en-US" dirty="0"/>
              <a:t>（</a:t>
            </a:r>
            <a:r>
              <a:rPr lang="en-US" altLang="zh-CN" dirty="0"/>
              <a:t>Drift</a:t>
            </a:r>
            <a:r>
              <a:rPr lang="zh-CN" altLang="en-US" dirty="0"/>
              <a:t>）</a:t>
            </a:r>
            <a:endParaRPr lang="en-US" altLang="zh-CN" dirty="0"/>
          </a:p>
          <a:p>
            <a:endParaRPr lang="zh-CN" altLang="en-US" dirty="0"/>
          </a:p>
        </p:txBody>
      </p:sp>
      <p:cxnSp>
        <p:nvCxnSpPr>
          <p:cNvPr id="27" name="Straight Arrow Connector 12"/>
          <p:cNvCxnSpPr>
            <a:cxnSpLocks/>
          </p:cNvCxnSpPr>
          <p:nvPr/>
        </p:nvCxnSpPr>
        <p:spPr>
          <a:xfrm>
            <a:off x="4267316" y="5675773"/>
            <a:ext cx="990715" cy="15215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12"/>
          <p:cNvCxnSpPr/>
          <p:nvPr/>
        </p:nvCxnSpPr>
        <p:spPr>
          <a:xfrm>
            <a:off x="4276960" y="6234164"/>
            <a:ext cx="556975" cy="5892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3086158" y="6048974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SSD</a:t>
            </a:r>
            <a:r>
              <a:rPr lang="zh-CN" altLang="en-US" dirty="0"/>
              <a:t>（</a:t>
            </a:r>
            <a:r>
              <a:rPr lang="en-US" altLang="zh-CN" dirty="0"/>
              <a:t>Strip</a:t>
            </a:r>
            <a:r>
              <a:rPr lang="zh-CN" altLang="en-US" dirty="0"/>
              <a:t>）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35" name="矩形 34"/>
          <p:cNvSpPr/>
          <p:nvPr/>
        </p:nvSpPr>
        <p:spPr>
          <a:xfrm>
            <a:off x="6172200" y="480038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b="1" spc="-5" dirty="0">
                <a:latin typeface="Arial"/>
                <a:cs typeface="Arial"/>
              </a:rPr>
              <a:t>16</a:t>
            </a:r>
            <a:r>
              <a:rPr lang="en-US" altLang="zh-CN" spc="-5" dirty="0">
                <a:latin typeface="Arial"/>
                <a:cs typeface="Arial"/>
              </a:rPr>
              <a:t>X</a:t>
            </a:r>
            <a:r>
              <a:rPr lang="en-US" altLang="zh-CN" b="1" spc="-5" dirty="0">
                <a:latin typeface="Arial"/>
                <a:cs typeface="Arial"/>
              </a:rPr>
              <a:t>27</a:t>
            </a:r>
            <a:endParaRPr lang="zh-CN" altLang="en-US" b="1" spc="-5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265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650" y="1975686"/>
            <a:ext cx="4355404" cy="2436527"/>
          </a:xfrm>
          <a:prstGeom prst="rect">
            <a:avLst/>
          </a:prstGeom>
        </p:spPr>
      </p:pic>
      <p:pic>
        <p:nvPicPr>
          <p:cNvPr id="5" name="Picture 2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25"/>
          <a:stretch/>
        </p:blipFill>
        <p:spPr>
          <a:xfrm>
            <a:off x="1441405" y="1364937"/>
            <a:ext cx="6977937" cy="2445063"/>
          </a:xfrm>
          <a:prstGeom prst="rect">
            <a:avLst/>
          </a:prstGeom>
        </p:spPr>
      </p:pic>
      <p:sp>
        <p:nvSpPr>
          <p:cNvPr id="6" name="标题 5">
            <a:extLst>
              <a:ext uri="{FF2B5EF4-FFF2-40B4-BE49-F238E27FC236}">
                <a16:creationId xmlns:a16="http://schemas.microsoft.com/office/drawing/2014/main" id="{E0F70101-7091-4D35-81C5-132982BD4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6774180" cy="513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2800" spc="-5" dirty="0">
                <a:latin typeface="Times New Roman"/>
                <a:ea typeface="+mj-ea"/>
                <a:cs typeface="Times New Roman"/>
              </a:rPr>
              <a:t>世界各国的探测器与中心束流管</a:t>
            </a:r>
            <a:endParaRPr lang="en-US" altLang="zh-CN" sz="2800" spc="-5" dirty="0">
              <a:latin typeface="Times New Roman"/>
              <a:ea typeface="+mj-ea"/>
              <a:cs typeface="Times New Roman"/>
            </a:endParaRPr>
          </a:p>
        </p:txBody>
      </p:sp>
      <p:cxnSp>
        <p:nvCxnSpPr>
          <p:cNvPr id="8" name="Straight Arrow Connector 12"/>
          <p:cNvCxnSpPr/>
          <p:nvPr/>
        </p:nvCxnSpPr>
        <p:spPr>
          <a:xfrm flipH="1" flipV="1">
            <a:off x="5638800" y="2362200"/>
            <a:ext cx="3695700" cy="83175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685800" y="887417"/>
            <a:ext cx="3761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/>
              <a:t>Inner Tracking System (ITS3)</a:t>
            </a:r>
            <a:endParaRPr lang="en-GB" altLang="zh-CN" sz="2400" b="1" dirty="0"/>
          </a:p>
        </p:txBody>
      </p:sp>
      <p:sp>
        <p:nvSpPr>
          <p:cNvPr id="12" name="TextBox 8"/>
          <p:cNvSpPr txBox="1"/>
          <p:nvPr/>
        </p:nvSpPr>
        <p:spPr>
          <a:xfrm>
            <a:off x="6477001" y="4495800"/>
            <a:ext cx="5714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dirty="0"/>
              <a:t>最内两层改为多层，为风冷的结构，外层不变</a:t>
            </a:r>
            <a:br>
              <a:rPr lang="zh-CN" altLang="en-US" dirty="0"/>
            </a:br>
            <a:endParaRPr lang="en-US" dirty="0"/>
          </a:p>
        </p:txBody>
      </p:sp>
      <p:pic>
        <p:nvPicPr>
          <p:cNvPr id="17" name="Content Placeholder 4"/>
          <p:cNvPicPr>
            <a:picLocks noChangeAspect="1"/>
          </p:cNvPicPr>
          <p:nvPr/>
        </p:nvPicPr>
        <p:blipFill rotWithShape="1">
          <a:blip r:embed="rId5"/>
          <a:srcRect l="38097" t="34002" r="34951" b="54905"/>
          <a:stretch/>
        </p:blipFill>
        <p:spPr>
          <a:xfrm>
            <a:off x="6477001" y="4989703"/>
            <a:ext cx="5175191" cy="1331244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4447727" y="903399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b="1" spc="-5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5875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7A781D4-EB4A-609E-4A5F-E9725F4DA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8659" y="1097077"/>
            <a:ext cx="10568941" cy="369332"/>
          </a:xfrm>
        </p:spPr>
        <p:txBody>
          <a:bodyPr/>
          <a:lstStyle/>
          <a:p>
            <a:r>
              <a:rPr lang="zh-CN" altLang="en-US" sz="2400" b="1" kern="1200" spc="-5" dirty="0"/>
              <a:t>冷却板（高导热碳纤维塑料）、支撑框架、嵌入式冷却管、</a:t>
            </a:r>
            <a:r>
              <a:rPr lang="en-US" altLang="zh-CN" sz="2400" b="1" kern="1200" spc="-5" dirty="0"/>
              <a:t>pixel chips</a:t>
            </a:r>
            <a:endParaRPr lang="zh-CN" altLang="en-US" sz="2400" b="1" kern="1200" spc="-5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B12CA8D-798F-888D-71B8-E439ACF3C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68" y="2341444"/>
            <a:ext cx="5860632" cy="325798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799D57F-D0EA-53E6-F91A-F6A32EBF2164}"/>
              </a:ext>
            </a:extLst>
          </p:cNvPr>
          <p:cNvSpPr txBox="1"/>
          <p:nvPr/>
        </p:nvSpPr>
        <p:spPr>
          <a:xfrm>
            <a:off x="685800" y="5760923"/>
            <a:ext cx="5624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集成冷却系统（超轻的碳纤维支撑结构）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5877A64-8020-66B2-5B28-4DFCB8EC4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4507" y="1459339"/>
            <a:ext cx="4553093" cy="2511099"/>
          </a:xfrm>
          <a:prstGeom prst="rect">
            <a:avLst/>
          </a:prstGeom>
        </p:spPr>
      </p:pic>
      <p:sp>
        <p:nvSpPr>
          <p:cNvPr id="9" name="标题 5">
            <a:extLst>
              <a:ext uri="{FF2B5EF4-FFF2-40B4-BE49-F238E27FC236}">
                <a16:creationId xmlns:a16="http://schemas.microsoft.com/office/drawing/2014/main" id="{8E2AAE7C-B1F5-EDF2-9B5E-1BDADF97B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926" y="106963"/>
            <a:ext cx="6773862" cy="5127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2800" spc="-5" dirty="0">
                <a:latin typeface="Times New Roman"/>
                <a:ea typeface="+mj-ea"/>
                <a:cs typeface="Times New Roman"/>
              </a:rPr>
              <a:t>世界各国的探测器与中心束流管</a:t>
            </a:r>
            <a:endParaRPr lang="en-US" altLang="zh-CN" sz="2800" spc="-5" dirty="0">
              <a:latin typeface="Times New Roman"/>
              <a:ea typeface="+mj-ea"/>
              <a:cs typeface="Times New Roman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D7A44E9-D78B-AE8B-1792-9D61C9B4360D}"/>
              </a:ext>
            </a:extLst>
          </p:cNvPr>
          <p:cNvSpPr txBox="1"/>
          <p:nvPr/>
        </p:nvSpPr>
        <p:spPr>
          <a:xfrm>
            <a:off x="715259" y="1805034"/>
            <a:ext cx="61132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/>
              <a:t>目的：消除内层顶点探测器大量的热负荷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01C96D8-9C3A-F1EC-B728-C0304160A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8046" y="3780969"/>
            <a:ext cx="4258554" cy="297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image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54407"/>
            <a:ext cx="4607990" cy="3017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图片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488" y="1281459"/>
            <a:ext cx="4527683" cy="2783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图片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538335"/>
            <a:ext cx="8885237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文本框 6"/>
          <p:cNvSpPr txBox="1">
            <a:spLocks noChangeArrowheads="1"/>
          </p:cNvSpPr>
          <p:nvPr/>
        </p:nvSpPr>
        <p:spPr bwMode="auto">
          <a:xfrm>
            <a:off x="7239000" y="4231858"/>
            <a:ext cx="4397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dirty="0"/>
              <a:t>铍管在对撞点处的截面图</a:t>
            </a:r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6149" name="文本框 1"/>
          <p:cNvSpPr txBox="1">
            <a:spLocks noChangeArrowheads="1"/>
          </p:cNvSpPr>
          <p:nvPr/>
        </p:nvSpPr>
        <p:spPr bwMode="auto">
          <a:xfrm>
            <a:off x="685800" y="838725"/>
            <a:ext cx="441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400" b="1" dirty="0">
                <a:ea typeface="宋体" panose="02010600030101010101" pitchFamily="2" charset="-122"/>
              </a:rPr>
              <a:t>Belle-A(Japan,2000-2002, SVD</a:t>
            </a:r>
            <a:r>
              <a:rPr lang="en-US" altLang="zh-CN" sz="2400" b="1" dirty="0"/>
              <a:t>1.4</a:t>
            </a:r>
            <a:r>
              <a:rPr lang="en-US" altLang="zh-CN" sz="2400" b="1" dirty="0">
                <a:ea typeface="宋体" panose="02010600030101010101" pitchFamily="2" charset="-122"/>
              </a:rPr>
              <a:t>)</a:t>
            </a:r>
          </a:p>
        </p:txBody>
      </p:sp>
      <p:sp>
        <p:nvSpPr>
          <p:cNvPr id="8" name="标题 5">
            <a:extLst>
              <a:ext uri="{FF2B5EF4-FFF2-40B4-BE49-F238E27FC236}">
                <a16:creationId xmlns:a16="http://schemas.microsoft.com/office/drawing/2014/main" id="{E0F70101-7091-4D35-81C5-132982BD484D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6774180" cy="513080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zh-CN" altLang="en-US" sz="2800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世界各国的探测器与中心束流管</a:t>
            </a:r>
            <a:endParaRPr lang="en-US" altLang="zh-CN" sz="2800" kern="0" spc="-5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E311540-37DF-4F9B-8491-A733AF1B95E7}"/>
              </a:ext>
            </a:extLst>
          </p:cNvPr>
          <p:cNvSpPr txBox="1"/>
          <p:nvPr/>
        </p:nvSpPr>
        <p:spPr>
          <a:xfrm>
            <a:off x="4159548" y="5119431"/>
            <a:ext cx="3640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spc="-5" dirty="0">
                <a:latin typeface="Arial"/>
                <a:cs typeface="Arial"/>
              </a:rPr>
              <a:t>双层结构的束流管（</a:t>
            </a:r>
            <a:r>
              <a:rPr lang="en-US" altLang="zh-CN" sz="2000" b="1" spc="-5" dirty="0">
                <a:latin typeface="Arial"/>
                <a:cs typeface="Arial"/>
              </a:rPr>
              <a:t>SVD1.4</a:t>
            </a:r>
            <a:r>
              <a:rPr lang="zh-CN" altLang="en-US" sz="2000" b="1" spc="-5" dirty="0">
                <a:latin typeface="Arial"/>
                <a:cs typeface="Arial"/>
              </a:rPr>
              <a:t>）</a:t>
            </a:r>
            <a:endParaRPr lang="en-US" altLang="zh-CN" sz="2000" b="1" spc="-5" dirty="0">
              <a:latin typeface="Arial"/>
              <a:cs typeface="Arial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515601" y="2438504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钎焊，</a:t>
            </a:r>
            <a:endParaRPr lang="en-US" altLang="zh-CN" dirty="0"/>
          </a:p>
          <a:p>
            <a:r>
              <a:rPr lang="zh-CN" altLang="en-US" dirty="0"/>
              <a:t>延伸铝管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9263062" y="6410944"/>
            <a:ext cx="2373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目的：减少物质量</a:t>
            </a:r>
          </a:p>
        </p:txBody>
      </p:sp>
      <p:sp>
        <p:nvSpPr>
          <p:cNvPr id="12" name="矩形 11"/>
          <p:cNvSpPr/>
          <p:nvPr/>
        </p:nvSpPr>
        <p:spPr>
          <a:xfrm>
            <a:off x="533400" y="459079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b="1" spc="-5" dirty="0">
                <a:latin typeface="Arial"/>
                <a:cs typeface="Arial"/>
              </a:rPr>
              <a:t>~7</a:t>
            </a:r>
            <a:r>
              <a:rPr lang="en-US" altLang="zh-CN" spc="-5" dirty="0">
                <a:latin typeface="Arial"/>
                <a:cs typeface="Arial"/>
              </a:rPr>
              <a:t>X</a:t>
            </a:r>
            <a:r>
              <a:rPr lang="en-US" altLang="zh-CN" b="1" spc="-5" dirty="0">
                <a:latin typeface="Arial"/>
                <a:cs typeface="Arial"/>
              </a:rPr>
              <a:t>7</a:t>
            </a:r>
            <a:endParaRPr lang="zh-CN" altLang="en-US" b="1" spc="-5" dirty="0">
              <a:latin typeface="Arial"/>
              <a:cs typeface="Arial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534400" y="2488618"/>
            <a:ext cx="158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铍管段</a:t>
            </a:r>
            <a:r>
              <a:rPr lang="en-US" altLang="zh-CN" dirty="0"/>
              <a:t>160mm</a:t>
            </a:r>
          </a:p>
        </p:txBody>
      </p:sp>
    </p:spTree>
    <p:extLst>
      <p:ext uri="{BB962C8B-B14F-4D97-AF65-F5344CB8AC3E}">
        <p14:creationId xmlns:p14="http://schemas.microsoft.com/office/powerpoint/2010/main" val="17002770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9480,&quot;width&quot;:1215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052,&quot;width&quot;:457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048,&quot;width&quot;:11856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20218</TotalTime>
  <Words>2870</Words>
  <Application>Microsoft Office PowerPoint</Application>
  <PresentationFormat>宽屏</PresentationFormat>
  <Paragraphs>363</Paragraphs>
  <Slides>32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6" baseType="lpstr">
      <vt:lpstr>PingFang SC</vt:lpstr>
      <vt:lpstr>等线</vt:lpstr>
      <vt:lpstr>华文琥珀</vt:lpstr>
      <vt:lpstr>华文行楷</vt:lpstr>
      <vt:lpstr>楷体</vt:lpstr>
      <vt:lpstr>宋体</vt:lpstr>
      <vt:lpstr>微软雅黑</vt:lpstr>
      <vt:lpstr>Arial</vt:lpstr>
      <vt:lpstr>Calibri</vt:lpstr>
      <vt:lpstr>Cambria Math</vt:lpstr>
      <vt:lpstr>Impact</vt:lpstr>
      <vt:lpstr>Times New Roman</vt:lpstr>
      <vt:lpstr>Wingdings</vt:lpstr>
      <vt:lpstr>Office Theme</vt:lpstr>
      <vt:lpstr>束流管结构设计进展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世界各国的探测器与中心束流管</vt:lpstr>
      <vt:lpstr>世界各国的探测器与中心束流管</vt:lpstr>
      <vt:lpstr>PowerPoint 演示文稿</vt:lpstr>
      <vt:lpstr>PowerPoint 演示文稿</vt:lpstr>
      <vt:lpstr>PowerPoint 演示文稿</vt:lpstr>
      <vt:lpstr>世界各国的探测器与中心束流管</vt:lpstr>
      <vt:lpstr>PowerPoint 演示文稿</vt:lpstr>
      <vt:lpstr>最初设计 （Ver.20190404）</vt:lpstr>
      <vt:lpstr>第二次设计 （Ver.20190721）</vt:lpstr>
      <vt:lpstr> 第三次设计 （Ver.20190817）</vt:lpstr>
      <vt:lpstr>第四次设计（Ver.20191113）</vt:lpstr>
      <vt:lpstr>第四次设计（Ver.20191113）</vt:lpstr>
      <vt:lpstr>第五次设计（Ver.20200624）</vt:lpstr>
      <vt:lpstr>目前结构（Ver.2022）</vt:lpstr>
      <vt:lpstr>单层铝管结构（ Ver.2023）</vt:lpstr>
      <vt:lpstr>中心铍管（Ver.2022）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 keV He to Ni-W-Ni-W</dc:title>
  <dc:creator>Can Chen</dc:creator>
  <cp:lastModifiedBy>奉 杰</cp:lastModifiedBy>
  <cp:revision>224</cp:revision>
  <dcterms:created xsi:type="dcterms:W3CDTF">2022-02-26T02:06:14Z</dcterms:created>
  <dcterms:modified xsi:type="dcterms:W3CDTF">2023-04-01T00:19:37Z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2020-08-29T00:00:00Z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2022-02-26T00:00:00Z</vt:filetime>
  </property>
</Properties>
</file>