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32"/>
  </p:notesMasterIdLst>
  <p:sldIdLst>
    <p:sldId id="259" r:id="rId2"/>
    <p:sldId id="308" r:id="rId3"/>
    <p:sldId id="330" r:id="rId4"/>
    <p:sldId id="331" r:id="rId5"/>
    <p:sldId id="368" r:id="rId6"/>
    <p:sldId id="356" r:id="rId7"/>
    <p:sldId id="357" r:id="rId8"/>
    <p:sldId id="333" r:id="rId9"/>
    <p:sldId id="342" r:id="rId10"/>
    <p:sldId id="343" r:id="rId11"/>
    <p:sldId id="344" r:id="rId12"/>
    <p:sldId id="372" r:id="rId13"/>
    <p:sldId id="345" r:id="rId14"/>
    <p:sldId id="359" r:id="rId15"/>
    <p:sldId id="369" r:id="rId16"/>
    <p:sldId id="370" r:id="rId17"/>
    <p:sldId id="346" r:id="rId18"/>
    <p:sldId id="347" r:id="rId19"/>
    <p:sldId id="377" r:id="rId20"/>
    <p:sldId id="373" r:id="rId21"/>
    <p:sldId id="374" r:id="rId22"/>
    <p:sldId id="375" r:id="rId23"/>
    <p:sldId id="376" r:id="rId24"/>
    <p:sldId id="354" r:id="rId25"/>
    <p:sldId id="355" r:id="rId26"/>
    <p:sldId id="361" r:id="rId27"/>
    <p:sldId id="367" r:id="rId28"/>
    <p:sldId id="363" r:id="rId29"/>
    <p:sldId id="364" r:id="rId30"/>
    <p:sldId id="336" r:id="rId31"/>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C7C7"/>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00" autoAdjust="0"/>
    <p:restoredTop sz="94660"/>
  </p:normalViewPr>
  <p:slideViewPr>
    <p:cSldViewPr snapToGrid="0">
      <p:cViewPr varScale="1">
        <p:scale>
          <a:sx n="108" d="100"/>
          <a:sy n="108" d="100"/>
        </p:scale>
        <p:origin x="1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E:\CEPC\Inside%20HTS%20plan\&#30005;&#32518;&#27979;&#35797;\&#27979;&#35797;&#25968;&#25454;\ASTC&#24615;&#33021;&#25552;&#213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CEPC\Inside%20HTS%20plan\&#30005;&#32518;&#27979;&#35797;\&#27979;&#35797;&#25968;&#25454;\ASTC&#24615;&#33021;&#25552;&#213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CEPC\Inside%20HTS%20plan\&#30005;&#32518;&#27979;&#35797;\&#27979;&#35797;&#25968;&#25454;\ASTC&#24615;&#33021;&#25552;&#21319;.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86434770694447"/>
          <c:y val="5.9537359774384624E-2"/>
          <c:w val="0.84733195463128286"/>
          <c:h val="0.71622341969568226"/>
        </c:manualLayout>
      </c:layout>
      <c:scatterChart>
        <c:scatterStyle val="lineMarker"/>
        <c:varyColors val="0"/>
        <c:ser>
          <c:idx val="0"/>
          <c:order val="0"/>
          <c:tx>
            <c:strRef>
              <c:f>温度与Ic!$K$1</c:f>
              <c:strCache>
                <c:ptCount val="1"/>
                <c:pt idx="0">
                  <c:v>SSTC</c:v>
                </c:pt>
              </c:strCache>
            </c:strRef>
          </c:tx>
          <c:spPr>
            <a:ln w="19050" cap="rnd">
              <a:solidFill>
                <a:schemeClr val="accent1">
                  <a:alpha val="60000"/>
                </a:schemeClr>
              </a:solidFill>
              <a:round/>
            </a:ln>
            <a:effectLst/>
          </c:spPr>
          <c:marker>
            <c:symbol val="circle"/>
            <c:size val="6"/>
            <c:spPr>
              <a:solidFill>
                <a:schemeClr val="lt1"/>
              </a:solidFill>
              <a:ln w="38100">
                <a:solidFill>
                  <a:schemeClr val="accent1">
                    <a:alpha val="60000"/>
                  </a:schemeClr>
                </a:solidFill>
              </a:ln>
              <a:effectLst/>
            </c:spPr>
          </c:marker>
          <c:dLbls>
            <c:dLbl>
              <c:idx val="1"/>
              <c:layout>
                <c:manualLayout>
                  <c:x val="-4.1965384050043533E-2"/>
                  <c:y val="6.9893427578823067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543-4CF8-AAA1-141563B9338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xVal>
            <c:numRef>
              <c:f>温度与Ic!$J$2:$J$5</c:f>
              <c:numCache>
                <c:formatCode>General</c:formatCode>
                <c:ptCount val="4"/>
                <c:pt idx="0">
                  <c:v>500</c:v>
                </c:pt>
                <c:pt idx="1">
                  <c:v>475</c:v>
                </c:pt>
                <c:pt idx="2">
                  <c:v>450</c:v>
                </c:pt>
                <c:pt idx="3">
                  <c:v>430</c:v>
                </c:pt>
              </c:numCache>
            </c:numRef>
          </c:xVal>
          <c:yVal>
            <c:numRef>
              <c:f>温度与Ic!$K$2:$K$5</c:f>
              <c:numCache>
                <c:formatCode>General</c:formatCode>
                <c:ptCount val="4"/>
                <c:pt idx="0">
                  <c:v>72</c:v>
                </c:pt>
                <c:pt idx="1">
                  <c:v>50</c:v>
                </c:pt>
                <c:pt idx="2">
                  <c:v>70</c:v>
                </c:pt>
                <c:pt idx="3">
                  <c:v>60</c:v>
                </c:pt>
              </c:numCache>
            </c:numRef>
          </c:yVal>
          <c:smooth val="0"/>
          <c:extLst xmlns:c16r2="http://schemas.microsoft.com/office/drawing/2015/06/chart">
            <c:ext xmlns:c16="http://schemas.microsoft.com/office/drawing/2014/chart" uri="{C3380CC4-5D6E-409C-BE32-E72D297353CC}">
              <c16:uniqueId val="{00000000-F543-4CF8-AAA1-141563B9338F}"/>
            </c:ext>
          </c:extLst>
        </c:ser>
        <c:ser>
          <c:idx val="1"/>
          <c:order val="1"/>
          <c:tx>
            <c:strRef>
              <c:f>温度与Ic!$L$1</c:f>
              <c:strCache>
                <c:ptCount val="1"/>
                <c:pt idx="0">
                  <c:v>Samri</c:v>
                </c:pt>
              </c:strCache>
            </c:strRef>
          </c:tx>
          <c:spPr>
            <a:ln w="19050" cap="rnd">
              <a:solidFill>
                <a:schemeClr val="accent2">
                  <a:alpha val="60000"/>
                </a:schemeClr>
              </a:solidFill>
              <a:round/>
            </a:ln>
            <a:effectLst/>
          </c:spPr>
          <c:marker>
            <c:symbol val="circle"/>
            <c:size val="6"/>
            <c:spPr>
              <a:solidFill>
                <a:schemeClr val="lt1"/>
              </a:solidFill>
              <a:ln w="38100">
                <a:solidFill>
                  <a:schemeClr val="accent2">
                    <a:alpha val="60000"/>
                  </a:schemeClr>
                </a:solidFill>
              </a:ln>
              <a:effectLst/>
            </c:spPr>
          </c:marker>
          <c:dLbls>
            <c:dLbl>
              <c:idx val="1"/>
              <c:layout>
                <c:manualLayout>
                  <c:x val="-4.1965384050043533E-2"/>
                  <c:y val="-6.3071736549624599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543-4CF8-AAA1-141563B9338F}"/>
                </c:ext>
                <c:ext xmlns:c15="http://schemas.microsoft.com/office/drawing/2012/chart" uri="{CE6537A1-D6FC-4f65-9D91-7224C49458BB}">
                  <c15:layout/>
                </c:ext>
              </c:extLst>
            </c:dLbl>
            <c:dLbl>
              <c:idx val="2"/>
              <c:layout>
                <c:manualLayout>
                  <c:x val="-8.8759110483880611E-3"/>
                  <c:y val="3.8121133552542236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543-4CF8-AAA1-141563B9338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xVal>
            <c:numRef>
              <c:f>温度与Ic!$J$2:$J$5</c:f>
              <c:numCache>
                <c:formatCode>General</c:formatCode>
                <c:ptCount val="4"/>
                <c:pt idx="0">
                  <c:v>500</c:v>
                </c:pt>
                <c:pt idx="1">
                  <c:v>475</c:v>
                </c:pt>
                <c:pt idx="2">
                  <c:v>450</c:v>
                </c:pt>
                <c:pt idx="3">
                  <c:v>430</c:v>
                </c:pt>
              </c:numCache>
            </c:numRef>
          </c:xVal>
          <c:yVal>
            <c:numRef>
              <c:f>温度与Ic!$L$2:$L$5</c:f>
              <c:numCache>
                <c:formatCode>General</c:formatCode>
                <c:ptCount val="4"/>
                <c:pt idx="0">
                  <c:v>115</c:v>
                </c:pt>
                <c:pt idx="1">
                  <c:v>65</c:v>
                </c:pt>
                <c:pt idx="2">
                  <c:v>60</c:v>
                </c:pt>
                <c:pt idx="3">
                  <c:v>5</c:v>
                </c:pt>
              </c:numCache>
            </c:numRef>
          </c:yVal>
          <c:smooth val="0"/>
          <c:extLst xmlns:c16r2="http://schemas.microsoft.com/office/drawing/2015/06/chart">
            <c:ext xmlns:c16="http://schemas.microsoft.com/office/drawing/2014/chart" uri="{C3380CC4-5D6E-409C-BE32-E72D297353CC}">
              <c16:uniqueId val="{00000002-F543-4CF8-AAA1-141563B9338F}"/>
            </c:ext>
          </c:extLst>
        </c:ser>
        <c:ser>
          <c:idx val="2"/>
          <c:order val="2"/>
          <c:spPr>
            <a:ln w="19050" cap="rnd">
              <a:solidFill>
                <a:schemeClr val="accent3">
                  <a:alpha val="60000"/>
                </a:schemeClr>
              </a:solidFill>
              <a:round/>
            </a:ln>
            <a:effectLst/>
          </c:spPr>
          <c:marker>
            <c:symbol val="circle"/>
            <c:size val="6"/>
            <c:spPr>
              <a:solidFill>
                <a:schemeClr val="lt1"/>
              </a:solidFill>
              <a:ln w="38100">
                <a:solidFill>
                  <a:schemeClr val="accent3">
                    <a:alpha val="60000"/>
                  </a:schemeClr>
                </a:solidFill>
              </a:ln>
              <a:effectLst/>
            </c:spPr>
          </c:marker>
          <c:dLbls>
            <c:delete val="1"/>
          </c:dLbls>
          <c:xVal>
            <c:numRef>
              <c:f>温度与Ic!$J$2:$J$5</c:f>
              <c:numCache>
                <c:formatCode>General</c:formatCode>
                <c:ptCount val="4"/>
                <c:pt idx="0">
                  <c:v>500</c:v>
                </c:pt>
                <c:pt idx="1">
                  <c:v>475</c:v>
                </c:pt>
                <c:pt idx="2">
                  <c:v>450</c:v>
                </c:pt>
                <c:pt idx="3">
                  <c:v>430</c:v>
                </c:pt>
              </c:numCache>
            </c:numRef>
          </c:xVal>
          <c:yVal>
            <c:numRef>
              <c:f>温度与Ic!$E$2:$E$5</c:f>
              <c:numCache>
                <c:formatCode>General</c:formatCode>
                <c:ptCount val="4"/>
                <c:pt idx="0">
                  <c:v>115</c:v>
                </c:pt>
                <c:pt idx="1">
                  <c:v>65</c:v>
                </c:pt>
                <c:pt idx="2">
                  <c:v>60</c:v>
                </c:pt>
                <c:pt idx="3">
                  <c:v>5</c:v>
                </c:pt>
              </c:numCache>
            </c:numRef>
          </c:yVal>
          <c:smooth val="0"/>
          <c:extLst xmlns:c16r2="http://schemas.microsoft.com/office/drawing/2015/06/chart">
            <c:ext xmlns:c16="http://schemas.microsoft.com/office/drawing/2014/chart" uri="{C3380CC4-5D6E-409C-BE32-E72D297353CC}">
              <c16:uniqueId val="{00000003-F543-4CF8-AAA1-141563B9338F}"/>
            </c:ext>
          </c:extLst>
        </c:ser>
        <c:dLbls>
          <c:dLblPos val="t"/>
          <c:showLegendKey val="0"/>
          <c:showVal val="1"/>
          <c:showCatName val="0"/>
          <c:showSerName val="0"/>
          <c:showPercent val="0"/>
          <c:showBubbleSize val="0"/>
        </c:dLbls>
        <c:axId val="1439488528"/>
        <c:axId val="1439489072"/>
      </c:scatterChart>
      <c:valAx>
        <c:axId val="14394885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r>
                  <a:rPr lang="zh-CN" altLang="en-US" sz="1050" b="1"/>
                  <a:t>模具预热温度</a:t>
                </a:r>
                <a:r>
                  <a:rPr lang="en-US" altLang="zh-CN" sz="1050" b="1"/>
                  <a:t>(</a:t>
                </a:r>
                <a:r>
                  <a:rPr lang="zh-CN" altLang="en-US" sz="1050" b="1"/>
                  <a:t>℃</a:t>
                </a:r>
                <a:r>
                  <a:rPr lang="en-US" altLang="zh-CN" sz="1050" b="1"/>
                  <a:t>)</a:t>
                </a:r>
                <a:endParaRPr lang="zh-CN" altLang="en-US" sz="1050" b="1"/>
              </a:p>
            </c:rich>
          </c:tx>
          <c:layout>
            <c:manualLayout>
              <c:xMode val="edge"/>
              <c:yMode val="edge"/>
              <c:x val="0.36085836775183694"/>
              <c:y val="0.86078095559789525"/>
            </c:manualLayout>
          </c:layout>
          <c:overlay val="0"/>
          <c:spPr>
            <a:noFill/>
            <a:ln>
              <a:noFill/>
            </a:ln>
            <a:effectLst/>
          </c:spPr>
          <c:txPr>
            <a:bodyPr rot="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zh-CN"/>
          </a:p>
        </c:txPr>
        <c:crossAx val="1439489072"/>
        <c:crosses val="autoZero"/>
        <c:crossBetween val="midCat"/>
      </c:valAx>
      <c:valAx>
        <c:axId val="1439489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r>
                  <a:rPr lang="zh-CN" altLang="en-US" sz="1050" b="1"/>
                  <a:t>临界电流（</a:t>
                </a:r>
                <a:r>
                  <a:rPr lang="en-US" altLang="zh-CN" sz="1050" b="1"/>
                  <a:t>A</a:t>
                </a:r>
                <a:r>
                  <a:rPr lang="zh-CN" altLang="en-US" sz="1050" b="1"/>
                  <a:t>）</a:t>
                </a:r>
              </a:p>
            </c:rich>
          </c:tx>
          <c:layout/>
          <c:overlay val="0"/>
          <c:spPr>
            <a:noFill/>
            <a:ln>
              <a:noFill/>
            </a:ln>
            <a:effectLst/>
          </c:spPr>
          <c:txPr>
            <a:bodyPr rot="-540000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zh-CN"/>
          </a:p>
        </c:txPr>
        <c:crossAx val="1439488528"/>
        <c:crosses val="autoZero"/>
        <c:crossBetween val="midCat"/>
      </c:valAx>
      <c:spPr>
        <a:noFill/>
        <a:ln>
          <a:noFill/>
        </a:ln>
        <a:effectLst/>
      </c:spPr>
    </c:plotArea>
    <c:legend>
      <c:legendPos val="t"/>
      <c:legendEntry>
        <c:idx val="2"/>
        <c:delete val="1"/>
      </c:legendEntry>
      <c:layout>
        <c:manualLayout>
          <c:xMode val="edge"/>
          <c:yMode val="edge"/>
          <c:x val="0.44394161443123331"/>
          <c:y val="8.5437206139085495E-2"/>
          <c:w val="0.22054694096246896"/>
          <c:h val="0.1277060019208502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zh-CN" altLang="en-US" sz="1400" b="1" dirty="0"/>
              <a:t>电缆临界电流</a:t>
            </a:r>
          </a:p>
        </c:rich>
      </c:tx>
      <c:layout>
        <c:manualLayout>
          <c:xMode val="edge"/>
          <c:yMode val="edge"/>
          <c:x val="0.42235176580573391"/>
          <c:y val="1.370309565710371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6.2411758911024871E-2"/>
          <c:y val="5.7201133104950862E-2"/>
          <c:w val="0.89331216738095121"/>
          <c:h val="0.79377036443093396"/>
        </c:manualLayout>
      </c:layout>
      <c:scatterChart>
        <c:scatterStyle val="lineMarker"/>
        <c:varyColors val="0"/>
        <c:ser>
          <c:idx val="0"/>
          <c:order val="0"/>
          <c:spPr>
            <a:ln w="25400" cap="rnd">
              <a:solidFill>
                <a:srgbClr val="00B050"/>
              </a:solidFill>
              <a:round/>
            </a:ln>
            <a:effectLst/>
          </c:spPr>
          <c:marker>
            <c:symbol val="circle"/>
            <c:size val="5"/>
            <c:spPr>
              <a:solidFill>
                <a:schemeClr val="accent1"/>
              </a:solidFill>
              <a:ln w="15875">
                <a:solidFill>
                  <a:srgbClr val="FF0000"/>
                </a:solidFill>
              </a:ln>
              <a:effectLst/>
            </c:spPr>
          </c:marker>
          <c:dLbls>
            <c:dLbl>
              <c:idx val="0"/>
              <c:layout>
                <c:manualLayout>
                  <c:x val="-2.9752906794568258E-2"/>
                  <c:y val="-6.59997401585034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FA4-40E7-9742-1412FAE64F6F}"/>
                </c:ext>
                <c:ext xmlns:c15="http://schemas.microsoft.com/office/drawing/2012/chart" uri="{CE6537A1-D6FC-4f65-9D91-7224C49458BB}">
                  <c15:layout/>
                </c:ext>
              </c:extLst>
            </c:dLbl>
            <c:dLbl>
              <c:idx val="1"/>
              <c:layout>
                <c:manualLayout>
                  <c:x val="-1.7851744076741002E-2"/>
                  <c:y val="-5.39997874024117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FA4-40E7-9742-1412FAE64F6F}"/>
                </c:ext>
                <c:ext xmlns:c15="http://schemas.microsoft.com/office/drawing/2012/chart" uri="{CE6537A1-D6FC-4f65-9D91-7224C49458BB}">
                  <c15:layout/>
                </c:ext>
              </c:extLst>
            </c:dLbl>
            <c:dLbl>
              <c:idx val="5"/>
              <c:layout>
                <c:manualLayout>
                  <c:x val="-5.9505813589136487E-3"/>
                  <c:y val="-4.199983464632028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FA4-40E7-9742-1412FAE64F6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电缆!$A$2:$A$9</c:f>
              <c:numCache>
                <c:formatCode>yyyy/m/d;@</c:formatCode>
                <c:ptCount val="8"/>
                <c:pt idx="0">
                  <c:v>44468</c:v>
                </c:pt>
                <c:pt idx="1">
                  <c:v>44667</c:v>
                </c:pt>
                <c:pt idx="2">
                  <c:v>44729</c:v>
                </c:pt>
                <c:pt idx="3">
                  <c:v>44803</c:v>
                </c:pt>
                <c:pt idx="4">
                  <c:v>44807</c:v>
                </c:pt>
                <c:pt idx="5" formatCode="m/d/yyyy">
                  <c:v>44907</c:v>
                </c:pt>
                <c:pt idx="6" formatCode="m/d/yyyy">
                  <c:v>44989</c:v>
                </c:pt>
                <c:pt idx="7" formatCode="m/d/yyyy">
                  <c:v>44996</c:v>
                </c:pt>
              </c:numCache>
            </c:numRef>
          </c:xVal>
          <c:yVal>
            <c:numRef>
              <c:f>电缆!$B$2:$B$9</c:f>
              <c:numCache>
                <c:formatCode>General</c:formatCode>
                <c:ptCount val="8"/>
                <c:pt idx="0">
                  <c:v>200</c:v>
                </c:pt>
                <c:pt idx="1">
                  <c:v>560</c:v>
                </c:pt>
                <c:pt idx="2">
                  <c:v>350</c:v>
                </c:pt>
                <c:pt idx="3">
                  <c:v>705</c:v>
                </c:pt>
                <c:pt idx="4">
                  <c:v>874</c:v>
                </c:pt>
                <c:pt idx="5">
                  <c:v>600</c:v>
                </c:pt>
                <c:pt idx="6">
                  <c:v>450</c:v>
                </c:pt>
                <c:pt idx="7">
                  <c:v>730</c:v>
                </c:pt>
              </c:numCache>
            </c:numRef>
          </c:yVal>
          <c:smooth val="0"/>
          <c:extLst xmlns:c16r2="http://schemas.microsoft.com/office/drawing/2015/06/chart">
            <c:ext xmlns:c16="http://schemas.microsoft.com/office/drawing/2014/chart" uri="{C3380CC4-5D6E-409C-BE32-E72D297353CC}">
              <c16:uniqueId val="{00000000-AFA4-40E7-9742-1412FAE64F6F}"/>
            </c:ext>
          </c:extLst>
        </c:ser>
        <c:dLbls>
          <c:showLegendKey val="0"/>
          <c:showVal val="0"/>
          <c:showCatName val="0"/>
          <c:showSerName val="0"/>
          <c:showPercent val="0"/>
          <c:showBubbleSize val="0"/>
        </c:dLbls>
        <c:axId val="1439491248"/>
        <c:axId val="1439497312"/>
      </c:scatterChart>
      <c:valAx>
        <c:axId val="1439491248"/>
        <c:scaling>
          <c:orientation val="minMax"/>
          <c:max val="45040"/>
          <c:min val="44450"/>
        </c:scaling>
        <c:delete val="0"/>
        <c:axPos val="b"/>
        <c:majorGridlines>
          <c:spPr>
            <a:ln w="9525" cap="flat" cmpd="sng" algn="ctr">
              <a:solidFill>
                <a:schemeClr val="tx1">
                  <a:lumMod val="15000"/>
                  <a:lumOff val="85000"/>
                </a:schemeClr>
              </a:solidFill>
              <a:round/>
            </a:ln>
            <a:effectLst/>
          </c:spPr>
        </c:majorGridlines>
        <c:numFmt formatCode="yyyy/m/d;@"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1439497312"/>
        <c:crosses val="autoZero"/>
        <c:crossBetween val="midCat"/>
        <c:majorUnit val="70"/>
      </c:valAx>
      <c:valAx>
        <c:axId val="1439497312"/>
        <c:scaling>
          <c:orientation val="minMax"/>
          <c:max val="1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zh-CN"/>
          </a:p>
        </c:txPr>
        <c:crossAx val="1439491248"/>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zh-CN" altLang="en-US" b="1"/>
              <a:t>单根芯线电流</a:t>
            </a:r>
          </a:p>
        </c:rich>
      </c:tx>
      <c:layout>
        <c:manualLayout>
          <c:xMode val="edge"/>
          <c:yMode val="edge"/>
          <c:x val="0.45655340190175014"/>
          <c:y val="2.1183707782705199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4.7972711826732302E-2"/>
          <c:y val="5.3736005408795522E-2"/>
          <c:w val="0.90118441510303737"/>
          <c:h val="0.79101132466561985"/>
        </c:manualLayout>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25400">
                <a:solidFill>
                  <a:srgbClr val="FF0000"/>
                </a:solidFill>
                <a:bevel/>
              </a:ln>
              <a:effectLst/>
            </c:spPr>
          </c:marker>
          <c:dPt>
            <c:idx val="4"/>
            <c:marker>
              <c:symbol val="circle"/>
              <c:size val="5"/>
              <c:spPr>
                <a:solidFill>
                  <a:schemeClr val="accent1"/>
                </a:solidFill>
                <a:ln w="25400">
                  <a:solidFill>
                    <a:srgbClr val="FF0000"/>
                  </a:solidFill>
                  <a:beve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1-B933-4EDB-A836-2E73176A0CCF}"/>
              </c:ext>
            </c:extLst>
          </c:dPt>
          <c:dPt>
            <c:idx val="5"/>
            <c:marker>
              <c:symbol val="circle"/>
              <c:size val="5"/>
              <c:spPr>
                <a:solidFill>
                  <a:schemeClr val="accent1"/>
                </a:solidFill>
                <a:ln w="25400">
                  <a:solidFill>
                    <a:srgbClr val="FF0000"/>
                  </a:solidFill>
                  <a:beve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3-B933-4EDB-A836-2E73176A0CCF}"/>
              </c:ext>
            </c:extLst>
          </c:dPt>
          <c:dPt>
            <c:idx val="6"/>
            <c:marker>
              <c:symbol val="circle"/>
              <c:size val="5"/>
              <c:spPr>
                <a:solidFill>
                  <a:schemeClr val="accent1"/>
                </a:solidFill>
                <a:ln w="25400">
                  <a:solidFill>
                    <a:srgbClr val="FF0000"/>
                  </a:solidFill>
                  <a:beve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5-B933-4EDB-A836-2E73176A0CCF}"/>
              </c:ext>
            </c:extLst>
          </c:dPt>
          <c:dPt>
            <c:idx val="7"/>
            <c:marker>
              <c:symbol val="circle"/>
              <c:size val="5"/>
              <c:spPr>
                <a:solidFill>
                  <a:schemeClr val="accent1"/>
                </a:solidFill>
                <a:ln w="25400">
                  <a:solidFill>
                    <a:srgbClr val="FF0000"/>
                  </a:solidFill>
                  <a:beve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7-B933-4EDB-A836-2E73176A0CCF}"/>
              </c:ext>
            </c:extLst>
          </c:dPt>
          <c:dPt>
            <c:idx val="8"/>
            <c:marker>
              <c:symbol val="circle"/>
              <c:size val="5"/>
              <c:spPr>
                <a:solidFill>
                  <a:schemeClr val="accent1"/>
                </a:solidFill>
                <a:ln w="25400">
                  <a:solidFill>
                    <a:srgbClr val="FF0000"/>
                  </a:solidFill>
                  <a:beve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9-B933-4EDB-A836-2E73176A0CCF}"/>
              </c:ext>
            </c:extLst>
          </c:dPt>
          <c:dPt>
            <c:idx val="9"/>
            <c:marker>
              <c:symbol val="circle"/>
              <c:size val="5"/>
              <c:spPr>
                <a:solidFill>
                  <a:schemeClr val="accent1"/>
                </a:solidFill>
                <a:ln w="25400">
                  <a:solidFill>
                    <a:srgbClr val="FF0000"/>
                  </a:solidFill>
                  <a:beve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B-B933-4EDB-A836-2E73176A0CCF}"/>
              </c:ext>
            </c:extLst>
          </c:dPt>
          <c:dPt>
            <c:idx val="10"/>
            <c:marker>
              <c:symbol val="circle"/>
              <c:size val="5"/>
              <c:spPr>
                <a:solidFill>
                  <a:schemeClr val="accent1"/>
                </a:solidFill>
                <a:ln w="25400">
                  <a:solidFill>
                    <a:srgbClr val="FF0000"/>
                  </a:solidFill>
                  <a:bevel/>
                </a:ln>
                <a:effectLst/>
              </c:spPr>
            </c:marker>
            <c:bubble3D val="0"/>
            <c:spPr>
              <a:ln w="19050" cap="rnd">
                <a:noFill/>
                <a:round/>
              </a:ln>
              <a:effectLst/>
            </c:spPr>
            <c:extLst xmlns:c16r2="http://schemas.microsoft.com/office/drawing/2015/06/chart">
              <c:ext xmlns:c16="http://schemas.microsoft.com/office/drawing/2014/chart" uri="{C3380CC4-5D6E-409C-BE32-E72D297353CC}">
                <c16:uniqueId val="{0000000D-B933-4EDB-A836-2E73176A0CCF}"/>
              </c:ext>
            </c:extLst>
          </c:dPt>
          <c:dLbls>
            <c:dLbl>
              <c:idx val="1"/>
              <c:layout>
                <c:manualLayout>
                  <c:x val="2.1952293788902568E-3"/>
                  <c:y val="-4.9428651492978794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zh-CN"/>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B933-4EDB-A836-2E73176A0CCF}"/>
                </c:ext>
                <c:ext xmlns:c15="http://schemas.microsoft.com/office/drawing/2012/chart" uri="{CE6537A1-D6FC-4f65-9D91-7224C49458BB}">
                  <c15:layout/>
                </c:ext>
              </c:extLst>
            </c:dLbl>
            <c:dLbl>
              <c:idx val="2"/>
              <c:layout>
                <c:manualLayout>
                  <c:x val="1.4896827738127298E-3"/>
                  <c:y val="4.942865149297879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B933-4EDB-A836-2E73176A0CCF}"/>
                </c:ext>
                <c:ext xmlns:c15="http://schemas.microsoft.com/office/drawing/2012/chart" uri="{CE6537A1-D6FC-4f65-9D91-7224C49458BB}">
                  <c15:layout/>
                </c:ext>
              </c:extLst>
            </c:dLbl>
            <c:dLbl>
              <c:idx val="3"/>
              <c:layout>
                <c:manualLayout>
                  <c:x val="-4.374776034405807E-2"/>
                  <c:y val="-2.117425573461317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B933-4EDB-A836-2E73176A0CCF}"/>
                </c:ext>
                <c:ext xmlns:c15="http://schemas.microsoft.com/office/drawing/2012/chart" uri="{CE6537A1-D6FC-4f65-9D91-7224C49458BB}">
                  <c15:layout/>
                </c:ext>
              </c:extLst>
            </c:dLbl>
            <c:dLbl>
              <c:idx val="4"/>
              <c:layout>
                <c:manualLayout>
                  <c:x val="-3.5515093008402741E-2"/>
                  <c:y val="-7.867662430666447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933-4EDB-A836-2E73176A0CCF}"/>
                </c:ext>
                <c:ext xmlns:c15="http://schemas.microsoft.com/office/drawing/2012/chart" uri="{CE6537A1-D6FC-4f65-9D91-7224C49458BB}">
                  <c15:layout/>
                </c:ext>
              </c:extLst>
            </c:dLbl>
            <c:dLbl>
              <c:idx val="5"/>
              <c:layout>
                <c:manualLayout>
                  <c:x val="0"/>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933-4EDB-A836-2E73176A0CCF}"/>
                </c:ext>
                <c:ext xmlns:c15="http://schemas.microsoft.com/office/drawing/2012/chart" uri="{CE6537A1-D6FC-4f65-9D91-7224C49458BB}">
                  <c15:layout/>
                </c:ext>
              </c:extLst>
            </c:dLbl>
            <c:dLbl>
              <c:idx val="6"/>
              <c:layout>
                <c:manualLayout>
                  <c:x val="-1.042777941668949E-2"/>
                  <c:y val="-6.95993221213509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933-4EDB-A836-2E73176A0CCF}"/>
                </c:ext>
                <c:ext xmlns:c15="http://schemas.microsoft.com/office/drawing/2012/chart" uri="{CE6537A1-D6FC-4f65-9D91-7224C49458BB}">
                  <c15:layout/>
                </c:ext>
              </c:extLst>
            </c:dLbl>
            <c:dLbl>
              <c:idx val="7"/>
              <c:layout>
                <c:manualLayout>
                  <c:x val="-2.3834924381004551E-2"/>
                  <c:y val="-0.1129797748410943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933-4EDB-A836-2E73176A0CCF}"/>
                </c:ext>
                <c:ext xmlns:c15="http://schemas.microsoft.com/office/drawing/2012/chart" uri="{CE6537A1-D6FC-4f65-9D91-7224C49458BB}">
                  <c15:layout/>
                </c:ext>
              </c:extLst>
            </c:dLbl>
            <c:dLbl>
              <c:idx val="9"/>
              <c:layout>
                <c:manualLayout>
                  <c:x val="-2.9793655476256782E-3"/>
                  <c:y val="-5.648988742054719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B933-4EDB-A836-2E73176A0CCF}"/>
                </c:ext>
                <c:ext xmlns:c15="http://schemas.microsoft.com/office/drawing/2012/chart" uri="{CE6537A1-D6FC-4f65-9D91-7224C49458BB}">
                  <c15:layout/>
                </c:ext>
              </c:extLst>
            </c:dLbl>
            <c:dLbl>
              <c:idx val="10"/>
              <c:layout>
                <c:manualLayout>
                  <c:x val="-2.9793655476256782E-3"/>
                  <c:y val="2.11837077827051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B933-4EDB-A836-2E73176A0CC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rgbClr val="00B050"/>
                      </a:solidFill>
                      <a:round/>
                    </a:ln>
                    <a:effectLst/>
                  </c:spPr>
                </c15:leaderLines>
              </c:ext>
            </c:extLst>
          </c:dLbls>
          <c:xVal>
            <c:numRef>
              <c:f>单根芯线!$A$2:$A$12</c:f>
              <c:numCache>
                <c:formatCode>yyyy/m/d;@</c:formatCode>
                <c:ptCount val="11"/>
                <c:pt idx="0">
                  <c:v>44468</c:v>
                </c:pt>
                <c:pt idx="1">
                  <c:v>44667</c:v>
                </c:pt>
                <c:pt idx="2">
                  <c:v>44729</c:v>
                </c:pt>
                <c:pt idx="3">
                  <c:v>44803</c:v>
                </c:pt>
                <c:pt idx="4">
                  <c:v>44807</c:v>
                </c:pt>
                <c:pt idx="5">
                  <c:v>44907</c:v>
                </c:pt>
                <c:pt idx="6">
                  <c:v>44915</c:v>
                </c:pt>
                <c:pt idx="7">
                  <c:v>44989</c:v>
                </c:pt>
                <c:pt idx="8">
                  <c:v>44989</c:v>
                </c:pt>
                <c:pt idx="9">
                  <c:v>45009</c:v>
                </c:pt>
                <c:pt idx="10">
                  <c:v>45009</c:v>
                </c:pt>
              </c:numCache>
            </c:numRef>
          </c:xVal>
          <c:yVal>
            <c:numRef>
              <c:f>单根芯线!$B$2:$B$12</c:f>
              <c:numCache>
                <c:formatCode>General</c:formatCode>
                <c:ptCount val="11"/>
                <c:pt idx="0">
                  <c:v>10</c:v>
                </c:pt>
                <c:pt idx="1">
                  <c:v>115</c:v>
                </c:pt>
                <c:pt idx="2">
                  <c:v>25</c:v>
                </c:pt>
                <c:pt idx="3">
                  <c:v>60</c:v>
                </c:pt>
                <c:pt idx="4">
                  <c:v>72</c:v>
                </c:pt>
                <c:pt idx="5">
                  <c:v>50</c:v>
                </c:pt>
                <c:pt idx="6">
                  <c:v>70</c:v>
                </c:pt>
                <c:pt idx="7">
                  <c:v>60</c:v>
                </c:pt>
                <c:pt idx="8">
                  <c:v>5</c:v>
                </c:pt>
                <c:pt idx="9">
                  <c:v>65</c:v>
                </c:pt>
                <c:pt idx="10">
                  <c:v>50</c:v>
                </c:pt>
              </c:numCache>
            </c:numRef>
          </c:yVal>
          <c:smooth val="0"/>
          <c:extLst xmlns:c16r2="http://schemas.microsoft.com/office/drawing/2015/06/chart">
            <c:ext xmlns:c16="http://schemas.microsoft.com/office/drawing/2014/chart" uri="{C3380CC4-5D6E-409C-BE32-E72D297353CC}">
              <c16:uniqueId val="{00000010-B933-4EDB-A836-2E73176A0CCF}"/>
            </c:ext>
          </c:extLst>
        </c:ser>
        <c:dLbls>
          <c:showLegendKey val="0"/>
          <c:showVal val="0"/>
          <c:showCatName val="0"/>
          <c:showSerName val="0"/>
          <c:showPercent val="0"/>
          <c:showBubbleSize val="0"/>
        </c:dLbls>
        <c:axId val="1439507648"/>
        <c:axId val="1594193088"/>
      </c:scatterChart>
      <c:valAx>
        <c:axId val="1439507648"/>
        <c:scaling>
          <c:orientation val="minMax"/>
          <c:max val="45040"/>
          <c:min val="44440"/>
        </c:scaling>
        <c:delete val="0"/>
        <c:axPos val="b"/>
        <c:majorGridlines>
          <c:spPr>
            <a:ln w="9525" cap="flat" cmpd="sng" algn="ctr">
              <a:solidFill>
                <a:schemeClr val="tx1">
                  <a:lumMod val="15000"/>
                  <a:lumOff val="85000"/>
                </a:schemeClr>
              </a:solidFill>
              <a:round/>
            </a:ln>
            <a:effectLst/>
          </c:spPr>
        </c:majorGridlines>
        <c:numFmt formatCode="yyyy/m/d;@"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zh-CN"/>
          </a:p>
        </c:txPr>
        <c:crossAx val="1594193088"/>
        <c:crosses val="autoZero"/>
        <c:crossBetween val="midCat"/>
        <c:majorUnit val="70"/>
      </c:valAx>
      <c:valAx>
        <c:axId val="159419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zh-CN"/>
          </a:p>
        </c:txPr>
        <c:crossAx val="1439507648"/>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0.87459</cdr:x>
      <cdr:y>0.49997</cdr:y>
    </cdr:from>
    <cdr:to>
      <cdr:x>0.90264</cdr:x>
      <cdr:y>0.5459</cdr:y>
    </cdr:to>
    <cdr:cxnSp macro="">
      <cdr:nvCxnSpPr>
        <cdr:cNvPr id="2" name="直接连接符 1"/>
        <cdr:cNvCxnSpPr/>
      </cdr:nvCxnSpPr>
      <cdr:spPr>
        <a:xfrm xmlns:a="http://schemas.openxmlformats.org/drawingml/2006/main">
          <a:off x="7456161" y="899219"/>
          <a:ext cx="239120" cy="82611"/>
        </a:xfrm>
        <a:prstGeom xmlns:a="http://schemas.openxmlformats.org/drawingml/2006/main" prst="line">
          <a:avLst/>
        </a:prstGeom>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EAE1B-D1B2-49C2-9AC3-2D6729306D8E}" type="datetimeFigureOut">
              <a:rPr lang="zh-CN" altLang="en-US" smtClean="0"/>
              <a:t>2023/3/31</a:t>
            </a:fld>
            <a:endParaRPr lang="zh-CN" altLang="en-US"/>
          </a:p>
        </p:txBody>
      </p:sp>
      <p:sp>
        <p:nvSpPr>
          <p:cNvPr id="4" name="幻灯片图像占位符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986E3-0C64-411D-900D-C9DB2D728289}" type="slidenum">
              <a:rPr lang="zh-CN" altLang="en-US" smtClean="0"/>
              <a:t>‹#›</a:t>
            </a:fld>
            <a:endParaRPr lang="zh-CN" altLang="en-US"/>
          </a:p>
        </p:txBody>
      </p:sp>
    </p:spTree>
    <p:extLst>
      <p:ext uri="{BB962C8B-B14F-4D97-AF65-F5344CB8AC3E}">
        <p14:creationId xmlns:p14="http://schemas.microsoft.com/office/powerpoint/2010/main" val="261466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F98C1B5-956D-41A2-829A-21672E6111DF}" type="datetime1">
              <a:rPr lang="en-US" altLang="zh-CN" smtClean="0"/>
              <a:t>3/31/2023</a:t>
            </a:fld>
            <a:endParaRPr lang="en-US"/>
          </a:p>
        </p:txBody>
      </p:sp>
      <p:sp>
        <p:nvSpPr>
          <p:cNvPr id="5" name="Footer Placeholder 4"/>
          <p:cNvSpPr>
            <a:spLocks noGrp="1"/>
          </p:cNvSpPr>
          <p:nvPr>
            <p:ph type="ftr" sz="quarter" idx="11"/>
          </p:nvPr>
        </p:nvSpPr>
        <p:spPr/>
        <p:txBody>
          <a:bodyPr/>
          <a:lstStyle/>
          <a:p>
            <a:r>
              <a:rPr lang="en-US" smtClean="0"/>
              <a:t>2022 CEPC MDI Workshop, Hengyang</a:t>
            </a:r>
            <a:endParaRPr lang="en-US"/>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3709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360511E-9253-41CA-B185-31D342D2C0C4}" type="datetime1">
              <a:rPr lang="en-US" altLang="zh-CN" smtClean="0"/>
              <a:t>3/31/2023</a:t>
            </a:fld>
            <a:endParaRPr lang="en-US"/>
          </a:p>
        </p:txBody>
      </p:sp>
      <p:sp>
        <p:nvSpPr>
          <p:cNvPr id="5" name="Footer Placeholder 4"/>
          <p:cNvSpPr>
            <a:spLocks noGrp="1"/>
          </p:cNvSpPr>
          <p:nvPr>
            <p:ph type="ftr" sz="quarter" idx="11"/>
          </p:nvPr>
        </p:nvSpPr>
        <p:spPr/>
        <p:txBody>
          <a:bodyPr/>
          <a:lstStyle/>
          <a:p>
            <a:r>
              <a:rPr lang="en-US" smtClean="0"/>
              <a:t>2022 CEPC MDI Workshop, Hengyang</a:t>
            </a:r>
            <a:endParaRPr lang="en-US"/>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23942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097"/>
            <a:ext cx="1971675" cy="436291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4097"/>
            <a:ext cx="5800725" cy="436291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9542CD0-1B07-43F0-8911-0C8725EEBF0B}" type="datetime1">
              <a:rPr lang="en-US" altLang="zh-CN" smtClean="0"/>
              <a:t>3/31/2023</a:t>
            </a:fld>
            <a:endParaRPr lang="en-US"/>
          </a:p>
        </p:txBody>
      </p:sp>
      <p:sp>
        <p:nvSpPr>
          <p:cNvPr id="5" name="Footer Placeholder 4"/>
          <p:cNvSpPr>
            <a:spLocks noGrp="1"/>
          </p:cNvSpPr>
          <p:nvPr>
            <p:ph type="ftr" sz="quarter" idx="11"/>
          </p:nvPr>
        </p:nvSpPr>
        <p:spPr/>
        <p:txBody>
          <a:bodyPr/>
          <a:lstStyle/>
          <a:p>
            <a:r>
              <a:rPr lang="en-US" smtClean="0"/>
              <a:t>2022 CEPC MDI Workshop, Hengyang</a:t>
            </a:r>
            <a:endParaRPr lang="en-US"/>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75169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6C72299-2E5A-46C4-ADD9-7FECA47F88F7}" type="datetime1">
              <a:rPr lang="en-US" altLang="zh-CN" smtClean="0"/>
              <a:t>3/31/2023</a:t>
            </a:fld>
            <a:endParaRPr lang="en-US"/>
          </a:p>
        </p:txBody>
      </p:sp>
      <p:sp>
        <p:nvSpPr>
          <p:cNvPr id="5" name="Footer Placeholder 4"/>
          <p:cNvSpPr>
            <a:spLocks noGrp="1"/>
          </p:cNvSpPr>
          <p:nvPr>
            <p:ph type="ftr" sz="quarter" idx="11"/>
          </p:nvPr>
        </p:nvSpPr>
        <p:spPr/>
        <p:txBody>
          <a:bodyPr/>
          <a:lstStyle/>
          <a:p>
            <a:r>
              <a:rPr lang="en-US" smtClean="0"/>
              <a:t>2022 CEPC MDI Workshop, Hengyang</a:t>
            </a:r>
            <a:endParaRPr lang="en-US"/>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80403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1"/>
            <a:ext cx="7886700" cy="2141534"/>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1C45FD2-686E-4911-82D2-FB6D01018494}" type="datetime1">
              <a:rPr lang="en-US" altLang="zh-CN" smtClean="0"/>
              <a:t>3/31/2023</a:t>
            </a:fld>
            <a:endParaRPr lang="en-US"/>
          </a:p>
        </p:txBody>
      </p:sp>
      <p:sp>
        <p:nvSpPr>
          <p:cNvPr id="5" name="Footer Placeholder 4"/>
          <p:cNvSpPr>
            <a:spLocks noGrp="1"/>
          </p:cNvSpPr>
          <p:nvPr>
            <p:ph type="ftr" sz="quarter" idx="11"/>
          </p:nvPr>
        </p:nvSpPr>
        <p:spPr/>
        <p:txBody>
          <a:bodyPr/>
          <a:lstStyle/>
          <a:p>
            <a:r>
              <a:rPr lang="en-US" smtClean="0"/>
              <a:t>2022 CEPC MDI Workshop, Hengyang</a:t>
            </a:r>
            <a:endParaRPr lang="en-US"/>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6861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2879AACB-F8BB-4761-A81A-62897C2BEC89}" type="datetime1">
              <a:rPr lang="en-US" altLang="zh-CN" smtClean="0"/>
              <a:t>3/31/2023</a:t>
            </a:fld>
            <a:endParaRPr lang="en-US"/>
          </a:p>
        </p:txBody>
      </p:sp>
      <p:sp>
        <p:nvSpPr>
          <p:cNvPr id="6" name="Footer Placeholder 5"/>
          <p:cNvSpPr>
            <a:spLocks noGrp="1"/>
          </p:cNvSpPr>
          <p:nvPr>
            <p:ph type="ftr" sz="quarter" idx="11"/>
          </p:nvPr>
        </p:nvSpPr>
        <p:spPr/>
        <p:txBody>
          <a:bodyPr/>
          <a:lstStyle/>
          <a:p>
            <a:r>
              <a:rPr lang="en-US" smtClean="0"/>
              <a:t>2022 CEPC MDI Workshop, Hengyang</a:t>
            </a:r>
            <a:endParaRPr lang="en-US"/>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13821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4098"/>
            <a:ext cx="7886700" cy="99509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80546"/>
            <a:ext cx="3868340"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80546"/>
            <a:ext cx="3887391"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0ABE8F6-AA7F-413C-8E18-EEA16887745A}" type="datetime1">
              <a:rPr lang="en-US" altLang="zh-CN" smtClean="0"/>
              <a:t>3/31/2023</a:t>
            </a:fld>
            <a:endParaRPr lang="en-US"/>
          </a:p>
        </p:txBody>
      </p:sp>
      <p:sp>
        <p:nvSpPr>
          <p:cNvPr id="8" name="Footer Placeholder 7"/>
          <p:cNvSpPr>
            <a:spLocks noGrp="1"/>
          </p:cNvSpPr>
          <p:nvPr>
            <p:ph type="ftr" sz="quarter" idx="11"/>
          </p:nvPr>
        </p:nvSpPr>
        <p:spPr/>
        <p:txBody>
          <a:bodyPr/>
          <a:lstStyle/>
          <a:p>
            <a:r>
              <a:rPr lang="en-US" smtClean="0"/>
              <a:t>2022 CEPC MDI Workshop, Hengyang</a:t>
            </a:r>
            <a:endParaRPr lang="en-US"/>
          </a:p>
        </p:txBody>
      </p:sp>
      <p:sp>
        <p:nvSpPr>
          <p:cNvPr id="9" name="Slide Number Placeholder 8"/>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6098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A56F5D0-D37C-4800-9654-526D083CC888}" type="datetime1">
              <a:rPr lang="en-US" altLang="zh-CN" smtClean="0"/>
              <a:t>3/31/2023</a:t>
            </a:fld>
            <a:endParaRPr lang="en-US"/>
          </a:p>
        </p:txBody>
      </p:sp>
      <p:sp>
        <p:nvSpPr>
          <p:cNvPr id="4" name="Footer Placeholder 3"/>
          <p:cNvSpPr>
            <a:spLocks noGrp="1"/>
          </p:cNvSpPr>
          <p:nvPr>
            <p:ph type="ftr" sz="quarter" idx="11"/>
          </p:nvPr>
        </p:nvSpPr>
        <p:spPr/>
        <p:txBody>
          <a:bodyPr/>
          <a:lstStyle/>
          <a:p>
            <a:r>
              <a:rPr lang="en-US" smtClean="0"/>
              <a:t>2022 CEPC MDI Workshop, Hengyang</a:t>
            </a:r>
            <a:endParaRPr lang="en-US"/>
          </a:p>
        </p:txBody>
      </p:sp>
      <p:sp>
        <p:nvSpPr>
          <p:cNvPr id="5" name="Slide Number Placeholder 4"/>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50790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947E3-3F26-427C-B978-4914EED5DF67}" type="datetime1">
              <a:rPr lang="en-US" altLang="zh-CN" smtClean="0"/>
              <a:t>3/31/2023</a:t>
            </a:fld>
            <a:endParaRPr lang="en-US"/>
          </a:p>
        </p:txBody>
      </p:sp>
      <p:sp>
        <p:nvSpPr>
          <p:cNvPr id="3" name="Footer Placeholder 2"/>
          <p:cNvSpPr>
            <a:spLocks noGrp="1"/>
          </p:cNvSpPr>
          <p:nvPr>
            <p:ph type="ftr" sz="quarter" idx="11"/>
          </p:nvPr>
        </p:nvSpPr>
        <p:spPr/>
        <p:txBody>
          <a:bodyPr/>
          <a:lstStyle/>
          <a:p>
            <a:r>
              <a:rPr lang="en-US" smtClean="0"/>
              <a:t>2022 CEPC MDI Workshop, Hengyang</a:t>
            </a:r>
            <a:endParaRPr lang="en-US"/>
          </a:p>
        </p:txBody>
      </p:sp>
      <p:sp>
        <p:nvSpPr>
          <p:cNvPr id="4" name="Slide Number Placeholder 3"/>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411159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2381F49-6A16-4862-8E86-86681AEC64CF}" type="datetime1">
              <a:rPr lang="en-US" altLang="zh-CN" smtClean="0"/>
              <a:t>3/31/2023</a:t>
            </a:fld>
            <a:endParaRPr lang="en-US"/>
          </a:p>
        </p:txBody>
      </p:sp>
      <p:sp>
        <p:nvSpPr>
          <p:cNvPr id="6" name="Footer Placeholder 5"/>
          <p:cNvSpPr>
            <a:spLocks noGrp="1"/>
          </p:cNvSpPr>
          <p:nvPr>
            <p:ph type="ftr" sz="quarter" idx="11"/>
          </p:nvPr>
        </p:nvSpPr>
        <p:spPr/>
        <p:txBody>
          <a:bodyPr/>
          <a:lstStyle/>
          <a:p>
            <a:r>
              <a:rPr lang="en-US" smtClean="0"/>
              <a:t>2022 CEPC MDI Workshop, Hengyang</a:t>
            </a:r>
            <a:endParaRPr lang="en-US"/>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25521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1255"/>
            <a:ext cx="4629150" cy="365860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A7023FA-5786-4EB2-BE3A-130574D8F5A6}" type="datetime1">
              <a:rPr lang="en-US" altLang="zh-CN" smtClean="0"/>
              <a:t>3/31/2023</a:t>
            </a:fld>
            <a:endParaRPr lang="en-US"/>
          </a:p>
        </p:txBody>
      </p:sp>
      <p:sp>
        <p:nvSpPr>
          <p:cNvPr id="6" name="Footer Placeholder 5"/>
          <p:cNvSpPr>
            <a:spLocks noGrp="1"/>
          </p:cNvSpPr>
          <p:nvPr>
            <p:ph type="ftr" sz="quarter" idx="11"/>
          </p:nvPr>
        </p:nvSpPr>
        <p:spPr/>
        <p:txBody>
          <a:bodyPr/>
          <a:lstStyle/>
          <a:p>
            <a:r>
              <a:rPr lang="en-US" smtClean="0"/>
              <a:t>2022 CEPC MDI Workshop, Hengyang</a:t>
            </a:r>
            <a:endParaRPr lang="en-US"/>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90751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E8933895-D4B5-4B7C-AA49-06210B846992}" type="datetime1">
              <a:rPr lang="en-US" altLang="zh-CN" smtClean="0"/>
              <a:t>3/31/2023</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2022 CEPC MDI Workshop, Hengyang</a:t>
            </a:r>
            <a:endParaRPr lang="en-US"/>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1BC14028-2C42-48E4-958A-A39E3E99AC05}" type="slidenum">
              <a:rPr lang="en-US" smtClean="0"/>
              <a:t>‹#›</a:t>
            </a:fld>
            <a:endParaRPr lang="en-US"/>
          </a:p>
        </p:txBody>
      </p:sp>
    </p:spTree>
    <p:extLst>
      <p:ext uri="{BB962C8B-B14F-4D97-AF65-F5344CB8AC3E}">
        <p14:creationId xmlns:p14="http://schemas.microsoft.com/office/powerpoint/2010/main" val="39063498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emf"/><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37.jpeg"/><Relationship Id="rId7" Type="http://schemas.openxmlformats.org/officeDocument/2006/relationships/image" Target="../media/image4.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7.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indico.cern.ch/e/sdmw"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5.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emf"/><Relationship Id="rId7"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emf"/><Relationship Id="rId7" Type="http://schemas.openxmlformats.org/officeDocument/2006/relationships/image" Target="../media/image6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emf"/><Relationship Id="rId7"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3364706"/>
            <a:ext cx="9144000" cy="1752025"/>
          </a:xfrm>
          <a:prstGeom prst="rect">
            <a:avLst/>
          </a:prstGeom>
        </p:spPr>
      </p:pic>
      <p:sp>
        <p:nvSpPr>
          <p:cNvPr id="6" name="标题 3"/>
          <p:cNvSpPr txBox="1">
            <a:spLocks/>
          </p:cNvSpPr>
          <p:nvPr/>
        </p:nvSpPr>
        <p:spPr>
          <a:xfrm>
            <a:off x="182247" y="1190149"/>
            <a:ext cx="8627534" cy="804452"/>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10000"/>
              </a:lnSpc>
              <a:defRPr/>
            </a:pPr>
            <a:r>
              <a:rPr lang="en-US" altLang="zh-CN" sz="2800" dirty="0" smtClean="0">
                <a:solidFill>
                  <a:schemeClr val="tx1"/>
                </a:solidFill>
                <a:latin typeface="Times New Roman" panose="02020603050405020304" pitchFamily="18" charset="0"/>
                <a:ea typeface="微软雅黑"/>
              </a:rPr>
              <a:t>Recent progress</a:t>
            </a:r>
            <a:r>
              <a:rPr lang="en-US" altLang="zh-CN" sz="2800" dirty="0">
                <a:solidFill>
                  <a:schemeClr val="tx1"/>
                </a:solidFill>
                <a:latin typeface="Times New Roman" panose="02020603050405020304" pitchFamily="18" charset="0"/>
                <a:ea typeface="微软雅黑"/>
              </a:rPr>
              <a:t> </a:t>
            </a:r>
            <a:r>
              <a:rPr lang="en-US" altLang="zh-CN" sz="2800" dirty="0" smtClean="0">
                <a:solidFill>
                  <a:schemeClr val="tx1"/>
                </a:solidFill>
                <a:latin typeface="Times New Roman" panose="02020603050405020304" pitchFamily="18" charset="0"/>
                <a:ea typeface="微软雅黑"/>
              </a:rPr>
              <a:t>of CEPC detector magnet</a:t>
            </a:r>
            <a:endParaRPr lang="zh-CN" altLang="en-US" sz="2800" dirty="0">
              <a:solidFill>
                <a:schemeClr val="tx1"/>
              </a:solidFill>
              <a:latin typeface="Times New Roman" panose="02020603050405020304" pitchFamily="18" charset="0"/>
              <a:ea typeface="微软雅黑"/>
            </a:endParaRPr>
          </a:p>
        </p:txBody>
      </p:sp>
      <p:sp>
        <p:nvSpPr>
          <p:cNvPr id="8" name="文本框 7">
            <a:extLst>
              <a:ext uri="{FF2B5EF4-FFF2-40B4-BE49-F238E27FC236}">
                <a16:creationId xmlns="" xmlns:a16="http://schemas.microsoft.com/office/drawing/2014/main" id="{785816F2-AEF2-4FFE-A0DA-84B4490709A4}"/>
              </a:ext>
            </a:extLst>
          </p:cNvPr>
          <p:cNvSpPr txBox="1"/>
          <p:nvPr/>
        </p:nvSpPr>
        <p:spPr>
          <a:xfrm>
            <a:off x="1290321" y="2287488"/>
            <a:ext cx="6769500" cy="1077218"/>
          </a:xfrm>
          <a:prstGeom prst="rect">
            <a:avLst/>
          </a:prstGeom>
          <a:noFill/>
        </p:spPr>
        <p:txBody>
          <a:bodyPr wrap="square" rtlCol="0">
            <a:spAutoFit/>
          </a:bodyPr>
          <a:lstStyle/>
          <a:p>
            <a:pPr algn="ctr"/>
            <a:r>
              <a:rPr lang="en-US" altLang="zh-CN" sz="1600" dirty="0" smtClean="0">
                <a:latin typeface="Times New Roman" panose="02020603050405020304" pitchFamily="18" charset="0"/>
                <a:ea typeface="微软雅黑" panose="020B0503020204020204" pitchFamily="34" charset="-122"/>
              </a:rPr>
              <a:t>Ning Feipeng</a:t>
            </a:r>
          </a:p>
          <a:p>
            <a:pPr algn="ctr"/>
            <a:r>
              <a:rPr lang="en-US" altLang="zh-CN" sz="1600" dirty="0" smtClean="0">
                <a:latin typeface="Times New Roman" panose="02020603050405020304" pitchFamily="18" charset="0"/>
                <a:ea typeface="微软雅黑" panose="020B0503020204020204" pitchFamily="34" charset="-122"/>
              </a:rPr>
              <a:t>IHEP, CAS</a:t>
            </a:r>
            <a:endParaRPr lang="en-US" altLang="zh-CN" sz="1600" dirty="0">
              <a:latin typeface="Times New Roman" panose="02020603050405020304" pitchFamily="18" charset="0"/>
              <a:ea typeface="微软雅黑" panose="020B0503020204020204" pitchFamily="34" charset="-122"/>
            </a:endParaRPr>
          </a:p>
          <a:p>
            <a:pPr algn="ctr"/>
            <a:r>
              <a:rPr lang="en-US" altLang="zh-CN" sz="1600" dirty="0" smtClean="0">
                <a:latin typeface="Times New Roman" panose="02020603050405020304" pitchFamily="18" charset="0"/>
                <a:ea typeface="微软雅黑" panose="020B0503020204020204" pitchFamily="34" charset="-122"/>
              </a:rPr>
              <a:t>ningfp@ihep.ac.cn</a:t>
            </a:r>
          </a:p>
          <a:p>
            <a:pPr algn="ctr"/>
            <a:r>
              <a:rPr lang="en-US" altLang="zh-CN" sz="1600" dirty="0" smtClean="0">
                <a:latin typeface="Times New Roman" panose="02020603050405020304" pitchFamily="18" charset="0"/>
                <a:ea typeface="微软雅黑" panose="020B0503020204020204" pitchFamily="34" charset="-122"/>
              </a:rPr>
              <a:t>Hengyang</a:t>
            </a:r>
            <a:r>
              <a:rPr lang="zh-CN" altLang="en-US" sz="1600" dirty="0" smtClean="0">
                <a:latin typeface="Times New Roman" panose="02020603050405020304" pitchFamily="18" charset="0"/>
                <a:ea typeface="微软雅黑" panose="020B0503020204020204" pitchFamily="34" charset="-122"/>
              </a:rPr>
              <a:t>，</a:t>
            </a:r>
            <a:r>
              <a:rPr lang="en-US" altLang="zh-CN" sz="1600" dirty="0" smtClean="0">
                <a:latin typeface="Times New Roman" panose="02020603050405020304" pitchFamily="18" charset="0"/>
                <a:ea typeface="微软雅黑" panose="020B0503020204020204" pitchFamily="34" charset="-122"/>
              </a:rPr>
              <a:t>2023.04.01</a:t>
            </a:r>
            <a:endParaRPr lang="en-US" altLang="zh-CN" sz="1600" dirty="0">
              <a:latin typeface="Times New Roman" panose="02020603050405020304" pitchFamily="18" charset="0"/>
              <a:ea typeface="微软雅黑" panose="020B0503020204020204" pitchFamily="34" charset="-122"/>
            </a:endParaRPr>
          </a:p>
        </p:txBody>
      </p:sp>
      <p:grpSp>
        <p:nvGrpSpPr>
          <p:cNvPr id="19" name="组合 18">
            <a:extLst>
              <a:ext uri="{FF2B5EF4-FFF2-40B4-BE49-F238E27FC236}">
                <a16:creationId xmlns="" xmlns:a16="http://schemas.microsoft.com/office/drawing/2014/main" id="{B4846D3F-641A-4A76-991B-5213B1C30DC3}"/>
              </a:ext>
            </a:extLst>
          </p:cNvPr>
          <p:cNvGrpSpPr/>
          <p:nvPr/>
        </p:nvGrpSpPr>
        <p:grpSpPr>
          <a:xfrm>
            <a:off x="6975643" y="21313"/>
            <a:ext cx="2168357" cy="1001468"/>
            <a:chOff x="9791069" y="11100"/>
            <a:chExt cx="2400930" cy="1346086"/>
          </a:xfrm>
        </p:grpSpPr>
        <p:sp>
          <p:nvSpPr>
            <p:cNvPr id="23" name="矩形 22">
              <a:extLst>
                <a:ext uri="{FF2B5EF4-FFF2-40B4-BE49-F238E27FC236}">
                  <a16:creationId xmlns="" xmlns:a16="http://schemas.microsoft.com/office/drawing/2014/main" id="{9D063185-C7AC-4536-AC85-B78B726C4F78}"/>
                </a:ext>
              </a:extLst>
            </p:cNvPr>
            <p:cNvSpPr/>
            <p:nvPr/>
          </p:nvSpPr>
          <p:spPr>
            <a:xfrm>
              <a:off x="9791069" y="872932"/>
              <a:ext cx="2400930" cy="484254"/>
            </a:xfrm>
            <a:prstGeom prst="rect">
              <a:avLst/>
            </a:prstGeom>
          </p:spPr>
          <p:txBody>
            <a:bodyPr wrap="square">
              <a:spAutoFit/>
            </a:bodyPr>
            <a:lstStyle/>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中国科学院高能物理研究所</a:t>
              </a:r>
              <a:endParaRPr lang="en-US" altLang="zh-CN" sz="825" dirty="0">
                <a:solidFill>
                  <a:srgbClr val="2D2E2D"/>
                </a:solidFill>
                <a:latin typeface="Times New Roman" panose="02020603050405020304" pitchFamily="18" charset="0"/>
                <a:ea typeface="Microsoft YaHei UI" panose="020B0503020204020204" pitchFamily="34" charset="-122"/>
              </a:endParaRPr>
            </a:p>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 </a:t>
              </a:r>
              <a:r>
                <a:rPr lang="en-US" altLang="zh-CN" sz="825" dirty="0">
                  <a:solidFill>
                    <a:srgbClr val="2D2E2D"/>
                  </a:solidFill>
                  <a:latin typeface="Times New Roman" panose="02020603050405020304" pitchFamily="18" charset="0"/>
                  <a:ea typeface="Microsoft YaHei UI" panose="020B0503020204020204" pitchFamily="34" charset="-122"/>
                </a:rPr>
                <a:t>Institute of High Energy Physics, CAS</a:t>
              </a:r>
            </a:p>
          </p:txBody>
        </p:sp>
        <p:pic>
          <p:nvPicPr>
            <p:cNvPr id="24" name="图片 23">
              <a:extLst>
                <a:ext uri="{FF2B5EF4-FFF2-40B4-BE49-F238E27FC236}">
                  <a16:creationId xmlns="" xmlns:a16="http://schemas.microsoft.com/office/drawing/2014/main" id="{52805483-9D9C-4BCC-9DFC-CCF99C11E3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0556" y="11100"/>
              <a:ext cx="1341954" cy="903077"/>
            </a:xfrm>
            <a:prstGeom prst="rect">
              <a:avLst/>
            </a:prstGeom>
          </p:spPr>
        </p:pic>
      </p:grpSp>
      <p:pic>
        <p:nvPicPr>
          <p:cNvPr id="10" name="图片 9"/>
          <p:cNvPicPr>
            <a:picLocks noChangeAspect="1"/>
          </p:cNvPicPr>
          <p:nvPr/>
        </p:nvPicPr>
        <p:blipFill>
          <a:blip r:embed="rId4"/>
          <a:stretch>
            <a:fillRect/>
          </a:stretch>
        </p:blipFill>
        <p:spPr>
          <a:xfrm>
            <a:off x="5830" y="0"/>
            <a:ext cx="965765" cy="624497"/>
          </a:xfrm>
          <a:prstGeom prst="rect">
            <a:avLst/>
          </a:prstGeom>
        </p:spPr>
      </p:pic>
      <p:sp>
        <p:nvSpPr>
          <p:cNvPr id="4" name="页脚占位符 3"/>
          <p:cNvSpPr>
            <a:spLocks noGrp="1"/>
          </p:cNvSpPr>
          <p:nvPr>
            <p:ph type="ftr" sz="quarter" idx="11"/>
          </p:nvPr>
        </p:nvSpPr>
        <p:spPr/>
        <p:txBody>
          <a:bodyPr/>
          <a:lstStyle/>
          <a:p>
            <a:r>
              <a:rPr lang="en-US" smtClean="0"/>
              <a:t>2022 CEPC MDI Workshop, Hengyang</a:t>
            </a:r>
            <a:endParaRPr lang="en-US"/>
          </a:p>
        </p:txBody>
      </p:sp>
      <p:sp>
        <p:nvSpPr>
          <p:cNvPr id="3" name="灯片编号占位符 2"/>
          <p:cNvSpPr>
            <a:spLocks noGrp="1"/>
          </p:cNvSpPr>
          <p:nvPr>
            <p:ph type="sldNum" sz="quarter" idx="12"/>
          </p:nvPr>
        </p:nvSpPr>
        <p:spPr/>
        <p:txBody>
          <a:bodyPr/>
          <a:lstStyle/>
          <a:p>
            <a:fld id="{1BC14028-2C42-48E4-958A-A39E3E99AC05}" type="slidenum">
              <a:rPr lang="en-US" smtClean="0"/>
              <a:t>1</a:t>
            </a:fld>
            <a:endParaRPr lang="en-US"/>
          </a:p>
        </p:txBody>
      </p:sp>
    </p:spTree>
    <p:extLst>
      <p:ext uri="{BB962C8B-B14F-4D97-AF65-F5344CB8AC3E}">
        <p14:creationId xmlns:p14="http://schemas.microsoft.com/office/powerpoint/2010/main" val="2377392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072055" y="81870"/>
            <a:ext cx="7260021" cy="484007"/>
          </a:xfrm>
        </p:spPr>
        <p:txBody>
          <a:bodyPr>
            <a:noAutofit/>
          </a:bodyPr>
          <a:lstStyle/>
          <a:p>
            <a:pPr algn="ctr">
              <a:lnSpc>
                <a:spcPct val="100000"/>
              </a:lnSpc>
            </a:pPr>
            <a:r>
              <a:rPr lang="en-US" altLang="zh-CN" sz="3200" dirty="0"/>
              <a:t>HTS version</a:t>
            </a: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pic>
        <p:nvPicPr>
          <p:cNvPr id="11" name="图片 10">
            <a:extLst>
              <a:ext uri="{FF2B5EF4-FFF2-40B4-BE49-F238E27FC236}">
                <a16:creationId xmlns="" xmlns:a16="http://schemas.microsoft.com/office/drawing/2014/main" id="{38236987-1012-4D8E-BC72-DCFF77F58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917" y="863242"/>
            <a:ext cx="4066477" cy="2021526"/>
          </a:xfrm>
          <a:prstGeom prst="rect">
            <a:avLst/>
          </a:prstGeom>
        </p:spPr>
      </p:pic>
      <p:sp>
        <p:nvSpPr>
          <p:cNvPr id="13" name="矩形 12"/>
          <p:cNvSpPr/>
          <p:nvPr/>
        </p:nvSpPr>
        <p:spPr>
          <a:xfrm>
            <a:off x="4686251" y="811920"/>
            <a:ext cx="2781531" cy="400110"/>
          </a:xfrm>
          <a:prstGeom prst="rect">
            <a:avLst/>
          </a:prstGeom>
        </p:spPr>
        <p:txBody>
          <a:bodyPr wrap="none">
            <a:spAutoFit/>
          </a:bodyPr>
          <a:lstStyle/>
          <a:p>
            <a:r>
              <a:rPr lang="en-US" altLang="zh-CN" sz="2000" dirty="0" smtClean="0">
                <a:latin typeface="Times New Roman" panose="02020603050405020304" pitchFamily="18" charset="0"/>
                <a:cs typeface="Times New Roman" panose="02020603050405020304" pitchFamily="18" charset="0"/>
              </a:rPr>
              <a:t>HTS coil concept design:</a:t>
            </a:r>
            <a:endParaRPr lang="zh-CN" altLang="en-US" dirty="0">
              <a:cs typeface="Times New Roman" panose="02020603050405020304" pitchFamily="18" charset="0"/>
            </a:endParaRPr>
          </a:p>
        </p:txBody>
      </p:sp>
      <p:graphicFrame>
        <p:nvGraphicFramePr>
          <p:cNvPr id="14" name="表格 13"/>
          <p:cNvGraphicFramePr>
            <a:graphicFrameLocks noGrp="1"/>
          </p:cNvGraphicFramePr>
          <p:nvPr>
            <p:extLst/>
          </p:nvPr>
        </p:nvGraphicFramePr>
        <p:xfrm>
          <a:off x="4290191" y="2828082"/>
          <a:ext cx="4396609" cy="1872640"/>
        </p:xfrm>
        <a:graphic>
          <a:graphicData uri="http://schemas.openxmlformats.org/drawingml/2006/table">
            <a:tbl>
              <a:tblPr firstRow="1" bandRow="1">
                <a:tableStyleId>{5940675A-B579-460E-94D1-54222C63F5DA}</a:tableStyleId>
              </a:tblPr>
              <a:tblGrid>
                <a:gridCol w="1085593">
                  <a:extLst>
                    <a:ext uri="{9D8B030D-6E8A-4147-A177-3AD203B41FA5}">
                      <a16:colId xmlns="" xmlns:a16="http://schemas.microsoft.com/office/drawing/2014/main" val="447332507"/>
                    </a:ext>
                  </a:extLst>
                </a:gridCol>
                <a:gridCol w="916218">
                  <a:extLst>
                    <a:ext uri="{9D8B030D-6E8A-4147-A177-3AD203B41FA5}">
                      <a16:colId xmlns="" xmlns:a16="http://schemas.microsoft.com/office/drawing/2014/main" val="2431563300"/>
                    </a:ext>
                  </a:extLst>
                </a:gridCol>
                <a:gridCol w="1599250">
                  <a:extLst>
                    <a:ext uri="{9D8B030D-6E8A-4147-A177-3AD203B41FA5}">
                      <a16:colId xmlns="" xmlns:a16="http://schemas.microsoft.com/office/drawing/2014/main" val="20000"/>
                    </a:ext>
                  </a:extLst>
                </a:gridCol>
                <a:gridCol w="795548">
                  <a:extLst>
                    <a:ext uri="{9D8B030D-6E8A-4147-A177-3AD203B41FA5}">
                      <a16:colId xmlns="" xmlns:a16="http://schemas.microsoft.com/office/drawing/2014/main" val="20001"/>
                    </a:ext>
                  </a:extLst>
                </a:gridCol>
              </a:tblGrid>
              <a:tr h="318160">
                <a:tc>
                  <a:txBody>
                    <a:bodyPr/>
                    <a:lstStyle/>
                    <a:p>
                      <a:pPr algn="ctr"/>
                      <a:r>
                        <a:rPr lang="en-US" altLang="zh-CN" sz="1400" dirty="0" smtClean="0">
                          <a:latin typeface="+mn-lt"/>
                        </a:rPr>
                        <a:t>Turns</a:t>
                      </a:r>
                      <a:endParaRPr lang="zh-CN" altLang="en-US" sz="1400" dirty="0">
                        <a:latin typeface="+mn-lt"/>
                      </a:endParaRPr>
                    </a:p>
                  </a:txBody>
                  <a:tcPr marL="9525" marR="9525" marT="9525" marB="0" anchor="ctr"/>
                </a:tc>
                <a:tc>
                  <a:txBody>
                    <a:bodyPr/>
                    <a:lstStyle/>
                    <a:p>
                      <a:pPr algn="ctr"/>
                      <a:r>
                        <a:rPr lang="en-US" altLang="zh-CN" sz="1400" dirty="0" smtClean="0">
                          <a:latin typeface="+mn-lt"/>
                        </a:rPr>
                        <a:t>300*2</a:t>
                      </a:r>
                      <a:endParaRPr lang="zh-CN" altLang="en-US" sz="1400" dirty="0">
                        <a:latin typeface="+mn-lt"/>
                      </a:endParaRPr>
                    </a:p>
                  </a:txBody>
                  <a:tcPr marL="9525" marR="9525" marT="9525" marB="0" anchor="ctr"/>
                </a:tc>
                <a:tc>
                  <a:txBody>
                    <a:bodyPr/>
                    <a:lstStyle/>
                    <a:p>
                      <a:pPr algn="ctr">
                        <a:spcAft>
                          <a:spcPts val="0"/>
                        </a:spcAft>
                      </a:pPr>
                      <a:r>
                        <a:rPr lang="en-US" sz="1400" kern="100" dirty="0">
                          <a:effectLst/>
                          <a:latin typeface="+mn-lt"/>
                          <a:ea typeface="+mn-ea"/>
                          <a:cs typeface="Times New Roman" panose="02020603050405020304" pitchFamily="18" charset="0"/>
                        </a:rPr>
                        <a:t>HTS cable length (km)</a:t>
                      </a:r>
                      <a:endParaRPr lang="zh-CN" sz="1400" b="1" kern="100" dirty="0">
                        <a:effectLst/>
                        <a:latin typeface="+mn-lt"/>
                        <a:ea typeface="+mn-ea"/>
                        <a:cs typeface="Times New Roman" panose="02020603050405020304" pitchFamily="18" charset="0"/>
                      </a:endParaRPr>
                    </a:p>
                  </a:txBody>
                  <a:tcPr marL="91467" marR="91467"/>
                </a:tc>
                <a:tc>
                  <a:txBody>
                    <a:bodyPr/>
                    <a:lstStyle/>
                    <a:p>
                      <a:pPr algn="ctr">
                        <a:spcAft>
                          <a:spcPts val="0"/>
                        </a:spcAft>
                      </a:pPr>
                      <a:r>
                        <a:rPr lang="en-US" sz="1400" kern="100" dirty="0">
                          <a:effectLst/>
                          <a:latin typeface="+mn-lt"/>
                          <a:ea typeface="+mn-ea"/>
                          <a:cs typeface="Times New Roman" panose="02020603050405020304" pitchFamily="18" charset="0"/>
                        </a:rPr>
                        <a:t>9</a:t>
                      </a:r>
                      <a:endParaRPr lang="zh-CN" sz="1400" b="1" kern="100" dirty="0">
                        <a:effectLst/>
                        <a:latin typeface="+mn-lt"/>
                        <a:ea typeface="+mn-ea"/>
                        <a:cs typeface="Times New Roman" panose="02020603050405020304" pitchFamily="18" charset="0"/>
                      </a:endParaRPr>
                    </a:p>
                  </a:txBody>
                  <a:tcPr marL="91467" marR="91467"/>
                </a:tc>
                <a:extLst>
                  <a:ext uri="{0D108BD9-81ED-4DB2-BD59-A6C34878D82A}">
                    <a16:rowId xmlns="" xmlns:a16="http://schemas.microsoft.com/office/drawing/2014/main" val="10000"/>
                  </a:ext>
                </a:extLst>
              </a:tr>
              <a:tr h="318160">
                <a:tc>
                  <a:txBody>
                    <a:bodyPr/>
                    <a:lstStyle/>
                    <a:p>
                      <a:pPr algn="ctr" fontAlgn="ctr">
                        <a:spcAft>
                          <a:spcPts val="0"/>
                        </a:spcAft>
                      </a:pPr>
                      <a:r>
                        <a:rPr lang="en-US" altLang="zh-CN" sz="1400" kern="100" dirty="0" smtClean="0">
                          <a:effectLst/>
                          <a:latin typeface="+mn-lt"/>
                          <a:ea typeface="宋体" panose="02010600030101010101" pitchFamily="2" charset="-122"/>
                          <a:cs typeface="Times New Roman" panose="02020603050405020304" pitchFamily="18" charset="0"/>
                        </a:rPr>
                        <a:t>Current</a:t>
                      </a:r>
                      <a:endParaRPr lang="zh-CN" sz="1400" kern="100" dirty="0">
                        <a:effectLst/>
                        <a:latin typeface="+mn-lt"/>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altLang="zh-CN" sz="1400" kern="100" dirty="0" smtClean="0">
                          <a:effectLst/>
                          <a:latin typeface="+mn-lt"/>
                          <a:ea typeface="宋体" panose="02010600030101010101" pitchFamily="2" charset="-122"/>
                          <a:cs typeface="Times New Roman" panose="02020603050405020304" pitchFamily="18" charset="0"/>
                        </a:rPr>
                        <a:t>29700 A</a:t>
                      </a:r>
                      <a:endParaRPr lang="zh-CN" sz="1400" kern="100" dirty="0">
                        <a:effectLst/>
                        <a:latin typeface="+mn-lt"/>
                        <a:ea typeface="宋体" panose="02010600030101010101" pitchFamily="2" charset="-122"/>
                        <a:cs typeface="Times New Roman" panose="02020603050405020304" pitchFamily="18" charset="0"/>
                      </a:endParaRPr>
                    </a:p>
                  </a:txBody>
                  <a:tcPr marL="9525" marR="9525" marT="9525" marB="0" anchor="ctr"/>
                </a:tc>
                <a:tc>
                  <a:txBody>
                    <a:bodyPr/>
                    <a:lstStyle/>
                    <a:p>
                      <a:pPr algn="ctr">
                        <a:spcAft>
                          <a:spcPts val="0"/>
                        </a:spcAft>
                      </a:pPr>
                      <a:r>
                        <a:rPr lang="en-US" sz="1400" kern="100" dirty="0">
                          <a:effectLst/>
                          <a:latin typeface="+mn-lt"/>
                          <a:ea typeface="+mn-ea"/>
                          <a:cs typeface="Times New Roman" panose="02020603050405020304" pitchFamily="18" charset="0"/>
                        </a:rPr>
                        <a:t>ASTC </a:t>
                      </a:r>
                      <a:r>
                        <a:rPr lang="en-US" sz="1400" kern="100" dirty="0" smtClean="0">
                          <a:effectLst/>
                          <a:latin typeface="+mn-lt"/>
                          <a:ea typeface="+mn-ea"/>
                          <a:cs typeface="Times New Roman" panose="02020603050405020304" pitchFamily="18" charset="0"/>
                        </a:rPr>
                        <a:t>weight (</a:t>
                      </a:r>
                      <a:r>
                        <a:rPr lang="en-US" sz="1400" kern="100" dirty="0">
                          <a:effectLst/>
                          <a:latin typeface="+mn-lt"/>
                          <a:ea typeface="+mn-ea"/>
                          <a:cs typeface="Times New Roman" panose="02020603050405020304" pitchFamily="18" charset="0"/>
                        </a:rPr>
                        <a:t>ton)</a:t>
                      </a:r>
                      <a:endParaRPr lang="zh-CN" sz="1400" b="1" kern="100" dirty="0">
                        <a:effectLst/>
                        <a:latin typeface="+mn-lt"/>
                        <a:ea typeface="+mn-ea"/>
                        <a:cs typeface="Times New Roman" panose="02020603050405020304" pitchFamily="18" charset="0"/>
                      </a:endParaRPr>
                    </a:p>
                  </a:txBody>
                  <a:tcPr marL="91467" marR="91467"/>
                </a:tc>
                <a:tc>
                  <a:txBody>
                    <a:bodyPr/>
                    <a:lstStyle/>
                    <a:p>
                      <a:pPr algn="ctr">
                        <a:spcAft>
                          <a:spcPts val="0"/>
                        </a:spcAft>
                      </a:pPr>
                      <a:r>
                        <a:rPr lang="en-US" sz="1400" kern="100" dirty="0">
                          <a:effectLst/>
                          <a:latin typeface="+mn-lt"/>
                          <a:ea typeface="+mn-ea"/>
                          <a:cs typeface="Times New Roman" panose="02020603050405020304" pitchFamily="18" charset="0"/>
                        </a:rPr>
                        <a:t>9</a:t>
                      </a:r>
                      <a:endParaRPr lang="zh-CN" sz="1400" b="1" kern="100" dirty="0">
                        <a:effectLst/>
                        <a:latin typeface="+mn-lt"/>
                        <a:ea typeface="+mn-ea"/>
                        <a:cs typeface="Times New Roman" panose="02020603050405020304" pitchFamily="18" charset="0"/>
                      </a:endParaRPr>
                    </a:p>
                  </a:txBody>
                  <a:tcPr marL="91467" marR="91467"/>
                </a:tc>
                <a:extLst>
                  <a:ext uri="{0D108BD9-81ED-4DB2-BD59-A6C34878D82A}">
                    <a16:rowId xmlns="" xmlns:a16="http://schemas.microsoft.com/office/drawing/2014/main" val="10001"/>
                  </a:ext>
                </a:extLst>
              </a:tr>
              <a:tr h="318160">
                <a:tc>
                  <a:txBody>
                    <a:bodyPr/>
                    <a:lstStyle/>
                    <a:p>
                      <a:pPr algn="ctr" fontAlgn="ctr">
                        <a:spcAft>
                          <a:spcPts val="0"/>
                        </a:spcAft>
                      </a:pPr>
                      <a:r>
                        <a:rPr lang="en-US" altLang="zh-CN" sz="1400" kern="100" dirty="0" smtClean="0">
                          <a:effectLst/>
                          <a:latin typeface="+mn-lt"/>
                          <a:ea typeface="宋体" panose="02010600030101010101" pitchFamily="2" charset="-122"/>
                          <a:cs typeface="Times New Roman" panose="02020603050405020304" pitchFamily="18" charset="0"/>
                        </a:rPr>
                        <a:t>Inductance</a:t>
                      </a:r>
                      <a:endParaRPr lang="zh-CN" sz="1400" kern="100" dirty="0">
                        <a:effectLst/>
                        <a:latin typeface="+mn-lt"/>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altLang="zh-CN" sz="1400" kern="100" dirty="0" smtClean="0">
                          <a:effectLst/>
                          <a:latin typeface="+mn-lt"/>
                          <a:ea typeface="宋体" panose="02010600030101010101" pitchFamily="2" charset="-122"/>
                          <a:cs typeface="Times New Roman" panose="02020603050405020304" pitchFamily="18" charset="0"/>
                        </a:rPr>
                        <a:t>0.53 H</a:t>
                      </a:r>
                      <a:endParaRPr lang="zh-CN" sz="1400" kern="100" dirty="0">
                        <a:effectLst/>
                        <a:latin typeface="+mn-lt"/>
                        <a:ea typeface="宋体" panose="02010600030101010101" pitchFamily="2" charset="-122"/>
                        <a:cs typeface="Times New Roman" panose="02020603050405020304" pitchFamily="18" charset="0"/>
                      </a:endParaRPr>
                    </a:p>
                  </a:txBody>
                  <a:tcPr marL="9525" marR="9525" marT="9525" marB="0" anchor="ctr"/>
                </a:tc>
                <a:tc>
                  <a:txBody>
                    <a:bodyPr/>
                    <a:lstStyle/>
                    <a:p>
                      <a:pPr algn="ctr">
                        <a:spcAft>
                          <a:spcPts val="0"/>
                        </a:spcAft>
                      </a:pPr>
                      <a:r>
                        <a:rPr lang="en-US" sz="1400" kern="100" dirty="0">
                          <a:effectLst/>
                          <a:latin typeface="+mn-lt"/>
                          <a:ea typeface="+mn-ea"/>
                          <a:cs typeface="Times New Roman" panose="02020603050405020304" pitchFamily="18" charset="0"/>
                        </a:rPr>
                        <a:t>Cold mass weight (ton)</a:t>
                      </a:r>
                      <a:endParaRPr lang="zh-CN" sz="1400" b="1" kern="100" dirty="0">
                        <a:effectLst/>
                        <a:latin typeface="+mn-lt"/>
                        <a:ea typeface="+mn-ea"/>
                        <a:cs typeface="Times New Roman" panose="02020603050405020304" pitchFamily="18" charset="0"/>
                      </a:endParaRPr>
                    </a:p>
                  </a:txBody>
                  <a:tcPr marL="91467" marR="91467"/>
                </a:tc>
                <a:tc>
                  <a:txBody>
                    <a:bodyPr/>
                    <a:lstStyle/>
                    <a:p>
                      <a:pPr algn="ctr">
                        <a:spcAft>
                          <a:spcPts val="0"/>
                        </a:spcAft>
                      </a:pPr>
                      <a:r>
                        <a:rPr lang="en-US" sz="1400" kern="100" dirty="0">
                          <a:effectLst/>
                          <a:latin typeface="+mn-lt"/>
                          <a:ea typeface="+mn-ea"/>
                          <a:cs typeface="Times New Roman" panose="02020603050405020304" pitchFamily="18" charset="0"/>
                        </a:rPr>
                        <a:t>20</a:t>
                      </a:r>
                      <a:endParaRPr lang="zh-CN" sz="1400" b="1" kern="100" dirty="0">
                        <a:effectLst/>
                        <a:latin typeface="+mn-lt"/>
                        <a:ea typeface="+mn-ea"/>
                        <a:cs typeface="Times New Roman" panose="02020603050405020304" pitchFamily="18" charset="0"/>
                      </a:endParaRPr>
                    </a:p>
                  </a:txBody>
                  <a:tcPr marL="91467" marR="91467"/>
                </a:tc>
                <a:extLst>
                  <a:ext uri="{0D108BD9-81ED-4DB2-BD59-A6C34878D82A}">
                    <a16:rowId xmlns="" xmlns:a16="http://schemas.microsoft.com/office/drawing/2014/main" val="10002"/>
                  </a:ext>
                </a:extLst>
              </a:tr>
              <a:tr h="318160">
                <a:tc>
                  <a:txBody>
                    <a:bodyPr/>
                    <a:lstStyle/>
                    <a:p>
                      <a:pPr algn="ctr" fontAlgn="ctr">
                        <a:spcAft>
                          <a:spcPts val="0"/>
                        </a:spcAft>
                      </a:pPr>
                      <a:r>
                        <a:rPr lang="en-US" altLang="zh-CN" sz="1400" kern="100" dirty="0" smtClean="0">
                          <a:effectLst/>
                          <a:latin typeface="+mn-lt"/>
                          <a:ea typeface="宋体" panose="02010600030101010101" pitchFamily="2" charset="-122"/>
                          <a:cs typeface="Times New Roman" panose="02020603050405020304" pitchFamily="18" charset="0"/>
                        </a:rPr>
                        <a:t>Stored</a:t>
                      </a:r>
                      <a:r>
                        <a:rPr lang="en-US" altLang="zh-CN" sz="1400" kern="100" baseline="0" dirty="0" smtClean="0">
                          <a:effectLst/>
                          <a:latin typeface="+mn-lt"/>
                          <a:ea typeface="宋体" panose="02010600030101010101" pitchFamily="2" charset="-122"/>
                          <a:cs typeface="Times New Roman" panose="02020603050405020304" pitchFamily="18" charset="0"/>
                        </a:rPr>
                        <a:t> energy</a:t>
                      </a:r>
                      <a:endParaRPr lang="zh-CN" sz="1400" kern="100" dirty="0">
                        <a:effectLst/>
                        <a:latin typeface="+mn-lt"/>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altLang="zh-CN" sz="1400" kern="100" dirty="0" smtClean="0">
                          <a:effectLst/>
                          <a:latin typeface="+mn-lt"/>
                          <a:ea typeface="宋体" panose="02010600030101010101" pitchFamily="2" charset="-122"/>
                          <a:cs typeface="Times New Roman" panose="02020603050405020304" pitchFamily="18" charset="0"/>
                        </a:rPr>
                        <a:t>234 MJ</a:t>
                      </a:r>
                      <a:endParaRPr lang="zh-CN" sz="1400" kern="100" dirty="0">
                        <a:effectLst/>
                        <a:latin typeface="+mn-lt"/>
                        <a:ea typeface="宋体" panose="02010600030101010101" pitchFamily="2" charset="-122"/>
                        <a:cs typeface="Times New Roman" panose="02020603050405020304" pitchFamily="18" charset="0"/>
                      </a:endParaRPr>
                    </a:p>
                  </a:txBody>
                  <a:tcPr marL="9525" marR="9525" marT="9525" marB="0" anchor="ctr"/>
                </a:tc>
                <a:tc>
                  <a:txBody>
                    <a:bodyPr/>
                    <a:lstStyle/>
                    <a:p>
                      <a:pPr algn="ctr">
                        <a:spcAft>
                          <a:spcPts val="0"/>
                        </a:spcAft>
                      </a:pPr>
                      <a:r>
                        <a:rPr lang="en-US" sz="1400" kern="100" dirty="0">
                          <a:effectLst/>
                          <a:latin typeface="+mn-lt"/>
                          <a:ea typeface="+mn-ea"/>
                          <a:cs typeface="Times New Roman" panose="02020603050405020304" pitchFamily="18" charset="0"/>
                        </a:rPr>
                        <a:t>Total weight (ton</a:t>
                      </a:r>
                      <a:r>
                        <a:rPr lang="en-US" sz="1400" kern="100" dirty="0" smtClean="0">
                          <a:effectLst/>
                          <a:latin typeface="+mn-lt"/>
                          <a:ea typeface="+mn-ea"/>
                          <a:cs typeface="Times New Roman" panose="02020603050405020304" pitchFamily="18" charset="0"/>
                        </a:rPr>
                        <a:t>)</a:t>
                      </a:r>
                    </a:p>
                    <a:p>
                      <a:pPr algn="ctr">
                        <a:spcAft>
                          <a:spcPts val="0"/>
                        </a:spcAft>
                      </a:pPr>
                      <a:r>
                        <a:rPr lang="en-US" sz="1400" kern="100" dirty="0" smtClean="0">
                          <a:effectLst/>
                          <a:latin typeface="+mn-lt"/>
                          <a:ea typeface="+mn-ea"/>
                          <a:cs typeface="Times New Roman" panose="02020603050405020304" pitchFamily="18" charset="0"/>
                        </a:rPr>
                        <a:t> (no yoke)</a:t>
                      </a:r>
                      <a:endParaRPr lang="zh-CN" sz="1400" b="1" kern="100" dirty="0">
                        <a:effectLst/>
                        <a:latin typeface="+mn-lt"/>
                        <a:ea typeface="+mn-ea"/>
                        <a:cs typeface="Times New Roman" panose="02020603050405020304" pitchFamily="18" charset="0"/>
                      </a:endParaRPr>
                    </a:p>
                  </a:txBody>
                  <a:tcPr marL="91467" marR="91467"/>
                </a:tc>
                <a:tc>
                  <a:txBody>
                    <a:bodyPr/>
                    <a:lstStyle/>
                    <a:p>
                      <a:pPr algn="ctr">
                        <a:spcAft>
                          <a:spcPts val="0"/>
                        </a:spcAft>
                      </a:pPr>
                      <a:r>
                        <a:rPr lang="en-US" sz="1400" kern="100" dirty="0">
                          <a:effectLst/>
                          <a:latin typeface="+mn-lt"/>
                          <a:ea typeface="+mn-ea"/>
                          <a:cs typeface="Times New Roman" panose="02020603050405020304" pitchFamily="18" charset="0"/>
                        </a:rPr>
                        <a:t>35</a:t>
                      </a:r>
                      <a:endParaRPr lang="zh-CN" sz="1400" b="1" kern="100" dirty="0">
                        <a:effectLst/>
                        <a:latin typeface="+mn-lt"/>
                        <a:ea typeface="+mn-ea"/>
                        <a:cs typeface="Times New Roman" panose="02020603050405020304" pitchFamily="18" charset="0"/>
                      </a:endParaRPr>
                    </a:p>
                  </a:txBody>
                  <a:tcPr marL="91467" marR="91467"/>
                </a:tc>
                <a:extLst>
                  <a:ext uri="{0D108BD9-81ED-4DB2-BD59-A6C34878D82A}">
                    <a16:rowId xmlns="" xmlns:a16="http://schemas.microsoft.com/office/drawing/2014/main" val="10003"/>
                  </a:ext>
                </a:extLst>
              </a:tr>
            </a:tbl>
          </a:graphicData>
        </a:graphic>
      </p:graphicFrame>
      <p:pic>
        <p:nvPicPr>
          <p:cNvPr id="18" name="图片 17"/>
          <p:cNvPicPr>
            <a:picLocks noChangeAspect="1"/>
          </p:cNvPicPr>
          <p:nvPr/>
        </p:nvPicPr>
        <p:blipFill>
          <a:blip r:embed="rId5"/>
          <a:stretch>
            <a:fillRect/>
          </a:stretch>
        </p:blipFill>
        <p:spPr>
          <a:xfrm>
            <a:off x="4219374" y="1439112"/>
            <a:ext cx="4831532" cy="777615"/>
          </a:xfrm>
          <a:prstGeom prst="rect">
            <a:avLst/>
          </a:prstGeom>
        </p:spPr>
      </p:pic>
      <p:sp>
        <p:nvSpPr>
          <p:cNvPr id="6" name="文本框 5"/>
          <p:cNvSpPr txBox="1"/>
          <p:nvPr/>
        </p:nvSpPr>
        <p:spPr>
          <a:xfrm>
            <a:off x="5666509" y="1510145"/>
            <a:ext cx="1874872" cy="300082"/>
          </a:xfrm>
          <a:prstGeom prst="rect">
            <a:avLst/>
          </a:prstGeom>
          <a:noFill/>
        </p:spPr>
        <p:txBody>
          <a:bodyPr wrap="none" rtlCol="0">
            <a:spAutoFit/>
          </a:bodyPr>
          <a:lstStyle/>
          <a:p>
            <a:r>
              <a:rPr lang="en-US" altLang="zh-CN" dirty="0" smtClean="0">
                <a:solidFill>
                  <a:schemeClr val="bg1"/>
                </a:solidFill>
              </a:rPr>
              <a:t>Aluminum alloy support</a:t>
            </a:r>
            <a:endParaRPr lang="zh-CN" altLang="en-US" dirty="0">
              <a:solidFill>
                <a:schemeClr val="bg1"/>
              </a:solidFill>
            </a:endParaRPr>
          </a:p>
        </p:txBody>
      </p:sp>
      <p:sp>
        <p:nvSpPr>
          <p:cNvPr id="22" name="文本框 21"/>
          <p:cNvSpPr txBox="1"/>
          <p:nvPr/>
        </p:nvSpPr>
        <p:spPr>
          <a:xfrm>
            <a:off x="157741" y="4754017"/>
            <a:ext cx="4020823" cy="276999"/>
          </a:xfrm>
          <a:prstGeom prst="rect">
            <a:avLst/>
          </a:prstGeom>
          <a:noFill/>
        </p:spPr>
        <p:txBody>
          <a:bodyPr wrap="square" rtlCol="0">
            <a:spAutoFit/>
          </a:bodyPr>
          <a:lstStyle/>
          <a:p>
            <a:r>
              <a:rPr lang="en-US" altLang="zh-CN" sz="1200" dirty="0" smtClean="0"/>
              <a:t>HTS cable:</a:t>
            </a:r>
            <a:r>
              <a:rPr lang="en-US" altLang="zh-CN" sz="1200" b="1" dirty="0" smtClean="0"/>
              <a:t> </a:t>
            </a:r>
            <a:r>
              <a:rPr lang="en-US" altLang="zh-CN" sz="1200" b="1" dirty="0"/>
              <a:t>ASTC(A</a:t>
            </a:r>
            <a:r>
              <a:rPr lang="en-US" altLang="zh-CN" sz="1200" dirty="0"/>
              <a:t>l stabilized HTS </a:t>
            </a:r>
            <a:r>
              <a:rPr lang="en-US" altLang="zh-CN" sz="1200" b="1" dirty="0"/>
              <a:t>S</a:t>
            </a:r>
            <a:r>
              <a:rPr lang="en-US" altLang="zh-CN" sz="1200" dirty="0"/>
              <a:t>tacked </a:t>
            </a:r>
            <a:r>
              <a:rPr lang="en-US" altLang="zh-CN" sz="1200" b="1" dirty="0"/>
              <a:t>T</a:t>
            </a:r>
            <a:r>
              <a:rPr lang="en-US" altLang="zh-CN" sz="1200" dirty="0"/>
              <a:t>ape </a:t>
            </a:r>
            <a:r>
              <a:rPr lang="en-US" altLang="zh-CN" sz="1200" b="1" dirty="0"/>
              <a:t>C</a:t>
            </a:r>
            <a:r>
              <a:rPr lang="en-US" altLang="zh-CN" sz="1200" dirty="0"/>
              <a:t>onductor)</a:t>
            </a:r>
            <a:endParaRPr lang="zh-CN" altLang="en-US" sz="1200" dirty="0"/>
          </a:p>
        </p:txBody>
      </p:sp>
      <p:sp>
        <p:nvSpPr>
          <p:cNvPr id="17" name="矩形 16"/>
          <p:cNvSpPr/>
          <p:nvPr/>
        </p:nvSpPr>
        <p:spPr>
          <a:xfrm>
            <a:off x="1262062" y="4523773"/>
            <a:ext cx="739305" cy="261610"/>
          </a:xfrm>
          <a:prstGeom prst="rect">
            <a:avLst/>
          </a:prstGeom>
        </p:spPr>
        <p:txBody>
          <a:bodyPr wrap="none">
            <a:spAutoFit/>
          </a:bodyPr>
          <a:lstStyle/>
          <a:p>
            <a:r>
              <a:rPr lang="en-US" altLang="zh-CN" sz="1100" b="1" dirty="0"/>
              <a:t>CEPC </a:t>
            </a:r>
            <a:r>
              <a:rPr lang="en-US" altLang="zh-CN" sz="1100" b="1" dirty="0" smtClean="0"/>
              <a:t>HTS</a:t>
            </a:r>
            <a:endParaRPr lang="en-US" altLang="zh-CN" sz="1100" b="1" dirty="0"/>
          </a:p>
        </p:txBody>
      </p:sp>
      <p:sp>
        <p:nvSpPr>
          <p:cNvPr id="3" name="页脚占位符 2"/>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10</a:t>
            </a:fld>
            <a:endParaRPr lang="en-US"/>
          </a:p>
        </p:txBody>
      </p:sp>
      <p:pic>
        <p:nvPicPr>
          <p:cNvPr id="12" name="图片 11"/>
          <p:cNvPicPr>
            <a:picLocks noChangeAspect="1"/>
          </p:cNvPicPr>
          <p:nvPr/>
        </p:nvPicPr>
        <p:blipFill>
          <a:blip r:embed="rId6"/>
          <a:stretch>
            <a:fillRect/>
          </a:stretch>
        </p:blipFill>
        <p:spPr>
          <a:xfrm>
            <a:off x="2433117" y="2970987"/>
            <a:ext cx="1678734" cy="518128"/>
          </a:xfrm>
          <a:prstGeom prst="rect">
            <a:avLst/>
          </a:prstGeom>
        </p:spPr>
      </p:pic>
      <p:pic>
        <p:nvPicPr>
          <p:cNvPr id="21" name="图片 20"/>
          <p:cNvPicPr>
            <a:picLocks noChangeAspect="1"/>
          </p:cNvPicPr>
          <p:nvPr/>
        </p:nvPicPr>
        <p:blipFill>
          <a:blip r:embed="rId7"/>
          <a:stretch>
            <a:fillRect/>
          </a:stretch>
        </p:blipFill>
        <p:spPr>
          <a:xfrm>
            <a:off x="644584" y="2854736"/>
            <a:ext cx="1656164" cy="1700446"/>
          </a:xfrm>
          <a:prstGeom prst="rect">
            <a:avLst/>
          </a:prstGeom>
        </p:spPr>
      </p:pic>
    </p:spTree>
    <p:extLst>
      <p:ext uri="{BB962C8B-B14F-4D97-AF65-F5344CB8AC3E}">
        <p14:creationId xmlns:p14="http://schemas.microsoft.com/office/powerpoint/2010/main" val="3222804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072055" y="81870"/>
            <a:ext cx="7260021" cy="484007"/>
          </a:xfrm>
        </p:spPr>
        <p:txBody>
          <a:bodyPr>
            <a:noAutofit/>
          </a:bodyPr>
          <a:lstStyle/>
          <a:p>
            <a:pPr algn="ctr">
              <a:lnSpc>
                <a:spcPct val="100000"/>
              </a:lnSpc>
            </a:pPr>
            <a:r>
              <a:rPr lang="en-US" altLang="zh-CN" sz="3200" dirty="0"/>
              <a:t>HTS version</a:t>
            </a: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3" name="矩形 2"/>
          <p:cNvSpPr/>
          <p:nvPr/>
        </p:nvSpPr>
        <p:spPr>
          <a:xfrm>
            <a:off x="291312" y="790264"/>
            <a:ext cx="8395488" cy="707886"/>
          </a:xfrm>
          <a:prstGeom prst="rect">
            <a:avLst/>
          </a:prstGeom>
        </p:spPr>
        <p:txBody>
          <a:bodyPr wrap="square">
            <a:spAutoFit/>
          </a:bodyPr>
          <a:lstStyle/>
          <a:p>
            <a:r>
              <a:rPr lang="zh-CN" altLang="en-US" sz="2000" dirty="0" smtClean="0"/>
              <a:t>铝稳定体高温超导叠型电缆</a:t>
            </a:r>
            <a:endParaRPr lang="en-US" altLang="zh-CN" sz="2000" dirty="0" smtClean="0"/>
          </a:p>
          <a:p>
            <a:r>
              <a:rPr lang="en-US" altLang="zh-CN" sz="2000" b="1" dirty="0" smtClean="0"/>
              <a:t>ASTC(A</a:t>
            </a:r>
            <a:r>
              <a:rPr lang="en-US" altLang="zh-CN" sz="2000" dirty="0" smtClean="0"/>
              <a:t>l </a:t>
            </a:r>
            <a:r>
              <a:rPr lang="en-US" altLang="zh-CN" sz="2000" dirty="0"/>
              <a:t>stabilized HTS </a:t>
            </a:r>
            <a:r>
              <a:rPr lang="en-US" altLang="zh-CN" sz="2000" b="1" dirty="0"/>
              <a:t>S</a:t>
            </a:r>
            <a:r>
              <a:rPr lang="en-US" altLang="zh-CN" sz="2000" dirty="0"/>
              <a:t>tacked </a:t>
            </a:r>
            <a:r>
              <a:rPr lang="en-US" altLang="zh-CN" sz="2000" b="1" dirty="0"/>
              <a:t>T</a:t>
            </a:r>
            <a:r>
              <a:rPr lang="en-US" altLang="zh-CN" sz="2000" dirty="0"/>
              <a:t>ape </a:t>
            </a:r>
            <a:r>
              <a:rPr lang="en-US" altLang="zh-CN" sz="2000" b="1" dirty="0"/>
              <a:t>C</a:t>
            </a:r>
            <a:r>
              <a:rPr lang="en-US" altLang="zh-CN" sz="2000" dirty="0"/>
              <a:t>onductor) cable development</a:t>
            </a:r>
          </a:p>
        </p:txBody>
      </p:sp>
      <p:pic>
        <p:nvPicPr>
          <p:cNvPr id="17" name="图片 16"/>
          <p:cNvPicPr>
            <a:picLocks noChangeAspect="1"/>
          </p:cNvPicPr>
          <p:nvPr/>
        </p:nvPicPr>
        <p:blipFill>
          <a:blip r:embed="rId4"/>
          <a:stretch>
            <a:fillRect/>
          </a:stretch>
        </p:blipFill>
        <p:spPr>
          <a:xfrm>
            <a:off x="945896" y="1556959"/>
            <a:ext cx="6345689" cy="1603399"/>
          </a:xfrm>
          <a:prstGeom prst="rect">
            <a:avLst/>
          </a:prstGeom>
        </p:spPr>
      </p:pic>
      <p:sp>
        <p:nvSpPr>
          <p:cNvPr id="6" name="文本框 5"/>
          <p:cNvSpPr txBox="1"/>
          <p:nvPr/>
        </p:nvSpPr>
        <p:spPr>
          <a:xfrm>
            <a:off x="395284" y="3082443"/>
            <a:ext cx="8291516" cy="1200329"/>
          </a:xfrm>
          <a:prstGeom prst="rect">
            <a:avLst/>
          </a:prstGeom>
          <a:noFill/>
        </p:spPr>
        <p:txBody>
          <a:bodyPr wrap="square" rtlCol="0">
            <a:spAutoFit/>
          </a:bodyPr>
          <a:lstStyle/>
          <a:p>
            <a:pPr marL="285750" indent="-285750">
              <a:buFont typeface="Arial" panose="020B0604020202020204" pitchFamily="34" charset="0"/>
              <a:buChar char="•"/>
            </a:pPr>
            <a:r>
              <a:rPr lang="en-US" altLang="zh-CN" sz="1800" dirty="0" smtClean="0">
                <a:solidFill>
                  <a:srgbClr val="FF0000"/>
                </a:solidFill>
              </a:rPr>
              <a:t>Advantage</a:t>
            </a:r>
            <a:r>
              <a:rPr lang="en-US" altLang="zh-CN" sz="1800" dirty="0">
                <a:solidFill>
                  <a:srgbClr val="FF0000"/>
                </a:solidFill>
              </a:rPr>
              <a:t>: </a:t>
            </a:r>
            <a:r>
              <a:rPr lang="en-US" altLang="zh-CN" sz="1800" dirty="0"/>
              <a:t>Simple structure, easy to </a:t>
            </a:r>
            <a:r>
              <a:rPr lang="en-US" altLang="zh-CN" sz="1800" dirty="0" smtClean="0"/>
              <a:t>process, has experience and processing equipment;</a:t>
            </a:r>
          </a:p>
          <a:p>
            <a:pPr marL="285750" indent="-285750">
              <a:buFont typeface="Arial" panose="020B0604020202020204" pitchFamily="34" charset="0"/>
              <a:buChar char="•"/>
            </a:pPr>
            <a:r>
              <a:rPr lang="en-US" altLang="zh-CN" sz="1800" dirty="0">
                <a:solidFill>
                  <a:srgbClr val="FF0000"/>
                </a:solidFill>
              </a:rPr>
              <a:t>Disadvantage: </a:t>
            </a:r>
            <a:r>
              <a:rPr lang="en-US" altLang="zh-CN" sz="1800" dirty="0"/>
              <a:t>uneven current distribution, High dynamic loss</a:t>
            </a:r>
            <a:r>
              <a:rPr lang="en-US" altLang="zh-CN" sz="1800" dirty="0" smtClean="0"/>
              <a:t>,</a:t>
            </a:r>
            <a:r>
              <a:rPr lang="en-US" altLang="zh-CN" sz="1800" dirty="0"/>
              <a:t> great influence </a:t>
            </a:r>
            <a:r>
              <a:rPr lang="en-US" altLang="zh-CN" sz="1800" dirty="0" smtClean="0"/>
              <a:t>of shielding current, large AC loss, and so on.</a:t>
            </a:r>
            <a:endParaRPr lang="zh-CN" altLang="en-US" sz="1800" dirty="0"/>
          </a:p>
        </p:txBody>
      </p:sp>
      <p:sp>
        <p:nvSpPr>
          <p:cNvPr id="8" name="页脚占位符 7"/>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11</a:t>
            </a:fld>
            <a:endParaRPr lang="en-US"/>
          </a:p>
        </p:txBody>
      </p:sp>
    </p:spTree>
    <p:extLst>
      <p:ext uri="{BB962C8B-B14F-4D97-AF65-F5344CB8AC3E}">
        <p14:creationId xmlns:p14="http://schemas.microsoft.com/office/powerpoint/2010/main" val="3528955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02133" y="1969174"/>
            <a:ext cx="4212653" cy="2219905"/>
          </a:xfrm>
          <a:prstGeom prst="rect">
            <a:avLst/>
          </a:prstGeom>
          <a:noFill/>
          <a:ln>
            <a:noFill/>
          </a:ln>
        </p:spPr>
      </p:pic>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072055" y="81870"/>
            <a:ext cx="7260021" cy="484007"/>
          </a:xfrm>
        </p:spPr>
        <p:txBody>
          <a:bodyPr>
            <a:noAutofit/>
          </a:bodyPr>
          <a:lstStyle/>
          <a:p>
            <a:pPr algn="ctr">
              <a:lnSpc>
                <a:spcPct val="100000"/>
              </a:lnSpc>
            </a:pPr>
            <a:r>
              <a:rPr lang="en-US" altLang="zh-CN" sz="3200" dirty="0"/>
              <a:t>HTS version</a:t>
            </a: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sp>
        <p:nvSpPr>
          <p:cNvPr id="7" name="灯片编号占位符 6">
            <a:extLst>
              <a:ext uri="{FF2B5EF4-FFF2-40B4-BE49-F238E27FC236}">
                <a16:creationId xmlns="" xmlns:a16="http://schemas.microsoft.com/office/drawing/2014/main" id="{75E1F5EC-53C3-4719-821B-2089C20D5C08}"/>
              </a:ext>
            </a:extLst>
          </p:cNvPr>
          <p:cNvSpPr>
            <a:spLocks noGrp="1"/>
          </p:cNvSpPr>
          <p:nvPr>
            <p:ph type="sldNum" sz="quarter" idx="12"/>
          </p:nvPr>
        </p:nvSpPr>
        <p:spPr/>
        <p:txBody>
          <a:bodyPr/>
          <a:lstStyle/>
          <a:p>
            <a:fld id="{1BC14028-2C42-48E4-958A-A39E3E99AC05}" type="slidenum">
              <a:rPr lang="en-US" smtClean="0"/>
              <a:t>12</a:t>
            </a:fld>
            <a:endParaRPr lang="en-US"/>
          </a:p>
        </p:txBody>
      </p:sp>
      <p:pic>
        <p:nvPicPr>
          <p:cNvPr id="9" name="图片 8"/>
          <p:cNvPicPr>
            <a:picLocks noChangeAspect="1"/>
          </p:cNvPicPr>
          <p:nvPr/>
        </p:nvPicPr>
        <p:blipFill>
          <a:blip r:embed="rId5"/>
          <a:stretch>
            <a:fillRect/>
          </a:stretch>
        </p:blipFill>
        <p:spPr>
          <a:xfrm>
            <a:off x="5830" y="0"/>
            <a:ext cx="965765" cy="624497"/>
          </a:xfrm>
          <a:prstGeom prst="rect">
            <a:avLst/>
          </a:prstGeom>
        </p:spPr>
      </p:pic>
      <p:sp>
        <p:nvSpPr>
          <p:cNvPr id="3" name="矩形 2"/>
          <p:cNvSpPr/>
          <p:nvPr/>
        </p:nvSpPr>
        <p:spPr>
          <a:xfrm>
            <a:off x="246552" y="790966"/>
            <a:ext cx="8395488" cy="338554"/>
          </a:xfrm>
          <a:prstGeom prst="rect">
            <a:avLst/>
          </a:prstGeom>
        </p:spPr>
        <p:txBody>
          <a:bodyPr wrap="square">
            <a:spAutoFit/>
          </a:bodyPr>
          <a:lstStyle/>
          <a:p>
            <a:r>
              <a:rPr lang="en-US" altLang="zh-CN" sz="1600" b="1" dirty="0" smtClean="0"/>
              <a:t>ASTC(A</a:t>
            </a:r>
            <a:r>
              <a:rPr lang="en-US" altLang="zh-CN" sz="1600" dirty="0" smtClean="0"/>
              <a:t>l </a:t>
            </a:r>
            <a:r>
              <a:rPr lang="en-US" altLang="zh-CN" sz="1600" dirty="0"/>
              <a:t>stabilized HTS </a:t>
            </a:r>
            <a:r>
              <a:rPr lang="en-US" altLang="zh-CN" sz="1600" b="1" dirty="0"/>
              <a:t>S</a:t>
            </a:r>
            <a:r>
              <a:rPr lang="en-US" altLang="zh-CN" sz="1600" dirty="0"/>
              <a:t>tacked </a:t>
            </a:r>
            <a:r>
              <a:rPr lang="en-US" altLang="zh-CN" sz="1600" b="1" dirty="0"/>
              <a:t>T</a:t>
            </a:r>
            <a:r>
              <a:rPr lang="en-US" altLang="zh-CN" sz="1600" dirty="0"/>
              <a:t>ape </a:t>
            </a:r>
            <a:r>
              <a:rPr lang="en-US" altLang="zh-CN" sz="1600" b="1" dirty="0"/>
              <a:t>C</a:t>
            </a:r>
            <a:r>
              <a:rPr lang="en-US" altLang="zh-CN" sz="1600" dirty="0"/>
              <a:t>onductor) cable development</a:t>
            </a:r>
          </a:p>
        </p:txBody>
      </p:sp>
      <p:pic>
        <p:nvPicPr>
          <p:cNvPr id="8" name="图片 7"/>
          <p:cNvPicPr>
            <a:picLocks noChangeAspect="1"/>
          </p:cNvPicPr>
          <p:nvPr/>
        </p:nvPicPr>
        <p:blipFill>
          <a:blip r:embed="rId6"/>
          <a:stretch>
            <a:fillRect/>
          </a:stretch>
        </p:blipFill>
        <p:spPr>
          <a:xfrm>
            <a:off x="48858" y="2028684"/>
            <a:ext cx="4108730" cy="2080174"/>
          </a:xfrm>
          <a:prstGeom prst="rect">
            <a:avLst/>
          </a:prstGeom>
        </p:spPr>
      </p:pic>
      <p:sp>
        <p:nvSpPr>
          <p:cNvPr id="13" name="文本框 12"/>
          <p:cNvSpPr txBox="1"/>
          <p:nvPr/>
        </p:nvSpPr>
        <p:spPr>
          <a:xfrm>
            <a:off x="90916" y="1660414"/>
            <a:ext cx="2006127" cy="307777"/>
          </a:xfrm>
          <a:prstGeom prst="rect">
            <a:avLst/>
          </a:prstGeom>
          <a:noFill/>
        </p:spPr>
        <p:txBody>
          <a:bodyPr wrap="none" rtlCol="0">
            <a:spAutoFit/>
          </a:bodyPr>
          <a:lstStyle/>
          <a:p>
            <a:r>
              <a:rPr lang="en-US" altLang="zh-CN" sz="1400" b="1" dirty="0" smtClean="0"/>
              <a:t>High temperature test</a:t>
            </a:r>
            <a:r>
              <a:rPr lang="zh-CN" altLang="en-US" sz="1400" b="1" dirty="0" smtClean="0"/>
              <a:t>：</a:t>
            </a:r>
            <a:endParaRPr lang="zh-CN" altLang="en-US" sz="1400" b="1" dirty="0"/>
          </a:p>
        </p:txBody>
      </p:sp>
      <p:sp>
        <p:nvSpPr>
          <p:cNvPr id="15" name="文本框 14"/>
          <p:cNvSpPr txBox="1"/>
          <p:nvPr/>
        </p:nvSpPr>
        <p:spPr>
          <a:xfrm>
            <a:off x="4312575" y="1660414"/>
            <a:ext cx="1707390" cy="307777"/>
          </a:xfrm>
          <a:prstGeom prst="rect">
            <a:avLst/>
          </a:prstGeom>
          <a:noFill/>
        </p:spPr>
        <p:txBody>
          <a:bodyPr wrap="none" rtlCol="0">
            <a:spAutoFit/>
          </a:bodyPr>
          <a:lstStyle/>
          <a:p>
            <a:r>
              <a:rPr lang="en-US" altLang="zh-CN" sz="1400" b="1" dirty="0" smtClean="0"/>
              <a:t>High pressure test</a:t>
            </a:r>
            <a:r>
              <a:rPr lang="zh-CN" altLang="en-US" sz="1400" b="1" dirty="0" smtClean="0"/>
              <a:t>：</a:t>
            </a:r>
            <a:endParaRPr lang="zh-CN" altLang="en-US" sz="1400" b="1" dirty="0"/>
          </a:p>
        </p:txBody>
      </p:sp>
      <p:sp>
        <p:nvSpPr>
          <p:cNvPr id="14" name="文本框 13"/>
          <p:cNvSpPr txBox="1"/>
          <p:nvPr/>
        </p:nvSpPr>
        <p:spPr>
          <a:xfrm>
            <a:off x="4444296" y="4087166"/>
            <a:ext cx="1989134" cy="300082"/>
          </a:xfrm>
          <a:prstGeom prst="rect">
            <a:avLst/>
          </a:prstGeom>
          <a:noFill/>
        </p:spPr>
        <p:txBody>
          <a:bodyPr wrap="none" rtlCol="0">
            <a:spAutoFit/>
          </a:bodyPr>
          <a:lstStyle/>
          <a:p>
            <a:r>
              <a:rPr lang="en-US" altLang="zh-CN" dirty="0" smtClean="0"/>
              <a:t>50 MPa, 1cm, 200 kg</a:t>
            </a:r>
            <a:r>
              <a:rPr lang="zh-CN" altLang="en-US" dirty="0" smtClean="0"/>
              <a:t>压力</a:t>
            </a:r>
            <a:endParaRPr lang="zh-CN" altLang="en-US" dirty="0"/>
          </a:p>
        </p:txBody>
      </p:sp>
      <p:sp>
        <p:nvSpPr>
          <p:cNvPr id="18" name="圆角矩形 17"/>
          <p:cNvSpPr/>
          <p:nvPr/>
        </p:nvSpPr>
        <p:spPr>
          <a:xfrm>
            <a:off x="815926" y="3372378"/>
            <a:ext cx="3277772" cy="1884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90916" y="1190845"/>
            <a:ext cx="7485610" cy="300082"/>
          </a:xfrm>
          <a:prstGeom prst="rect">
            <a:avLst/>
          </a:prstGeom>
        </p:spPr>
        <p:txBody>
          <a:bodyPr wrap="square">
            <a:spAutoFit/>
          </a:bodyPr>
          <a:lstStyle/>
          <a:p>
            <a:r>
              <a:rPr lang="en-US" altLang="zh-CN" dirty="0"/>
              <a:t>During the processing of </a:t>
            </a:r>
            <a:r>
              <a:rPr lang="en-US" altLang="zh-CN" dirty="0" smtClean="0"/>
              <a:t>cables, encountered high temperature(500</a:t>
            </a:r>
            <a:r>
              <a:rPr lang="zh-CN" altLang="en-US" dirty="0" smtClean="0"/>
              <a:t>℃</a:t>
            </a:r>
            <a:r>
              <a:rPr lang="en-US" altLang="zh-CN" dirty="0" smtClean="0"/>
              <a:t>) and high pressures (50~100MPa)</a:t>
            </a:r>
            <a:endParaRPr lang="zh-CN" altLang="en-US" dirty="0"/>
          </a:p>
        </p:txBody>
      </p:sp>
      <p:sp>
        <p:nvSpPr>
          <p:cNvPr id="20" name="矩形 19"/>
          <p:cNvSpPr/>
          <p:nvPr/>
        </p:nvSpPr>
        <p:spPr>
          <a:xfrm>
            <a:off x="171449" y="4369488"/>
            <a:ext cx="3851187" cy="369332"/>
          </a:xfrm>
          <a:prstGeom prst="rect">
            <a:avLst/>
          </a:prstGeom>
        </p:spPr>
        <p:txBody>
          <a:bodyPr wrap="square">
            <a:spAutoFit/>
          </a:bodyPr>
          <a:lstStyle/>
          <a:p>
            <a:r>
              <a:rPr lang="zh-CN" altLang="en-US" sz="900" kern="0" dirty="0">
                <a:cs typeface="Times New Roman" panose="02020603050405020304" pitchFamily="18" charset="0"/>
              </a:rPr>
              <a:t>二代高温超导带材耐高温性能研究，核聚变与等离子体物理，</a:t>
            </a:r>
            <a:r>
              <a:rPr lang="en-US" altLang="zh-CN" sz="900" kern="0" dirty="0">
                <a:cs typeface="Times New Roman" panose="02020603050405020304" pitchFamily="18" charset="0"/>
              </a:rPr>
              <a:t>2022</a:t>
            </a:r>
            <a:r>
              <a:rPr lang="zh-CN" altLang="en-US" sz="900" kern="0" dirty="0">
                <a:cs typeface="Times New Roman" panose="02020603050405020304" pitchFamily="18" charset="0"/>
              </a:rPr>
              <a:t>年</a:t>
            </a:r>
            <a:r>
              <a:rPr lang="en-US" altLang="zh-CN" sz="900" kern="0" dirty="0">
                <a:cs typeface="Times New Roman" panose="02020603050405020304" pitchFamily="18" charset="0"/>
              </a:rPr>
              <a:t>5</a:t>
            </a:r>
            <a:r>
              <a:rPr lang="zh-CN" altLang="en-US" sz="900" kern="0" dirty="0">
                <a:cs typeface="Times New Roman" panose="02020603050405020304" pitchFamily="18" charset="0"/>
              </a:rPr>
              <a:t>月，第</a:t>
            </a:r>
            <a:r>
              <a:rPr lang="en-US" altLang="zh-CN" sz="900" kern="0" dirty="0">
                <a:cs typeface="Times New Roman" panose="02020603050405020304" pitchFamily="18" charset="0"/>
              </a:rPr>
              <a:t>42</a:t>
            </a:r>
            <a:r>
              <a:rPr lang="zh-CN" altLang="en-US" sz="900" kern="0" dirty="0">
                <a:cs typeface="Times New Roman" panose="02020603050405020304" pitchFamily="18" charset="0"/>
              </a:rPr>
              <a:t>卷，增刊，</a:t>
            </a:r>
            <a:r>
              <a:rPr lang="en-US" altLang="zh-CN" sz="900" kern="0" dirty="0">
                <a:cs typeface="Times New Roman" panose="02020603050405020304" pitchFamily="18" charset="0"/>
              </a:rPr>
              <a:t>150-154</a:t>
            </a:r>
            <a:endParaRPr lang="zh-CN" altLang="en-US" sz="1000" dirty="0"/>
          </a:p>
        </p:txBody>
      </p:sp>
      <p:sp>
        <p:nvSpPr>
          <p:cNvPr id="21" name="矩形 20"/>
          <p:cNvSpPr/>
          <p:nvPr/>
        </p:nvSpPr>
        <p:spPr>
          <a:xfrm>
            <a:off x="4218709" y="4443868"/>
            <a:ext cx="2375031" cy="369332"/>
          </a:xfrm>
          <a:prstGeom prst="rect">
            <a:avLst/>
          </a:prstGeom>
        </p:spPr>
        <p:txBody>
          <a:bodyPr wrap="square">
            <a:spAutoFit/>
          </a:bodyPr>
          <a:lstStyle/>
          <a:p>
            <a:r>
              <a:rPr lang="en-US" altLang="zh-CN" sz="900" kern="0" dirty="0">
                <a:cs typeface="Times New Roman" panose="02020603050405020304" pitchFamily="18" charset="0"/>
              </a:rPr>
              <a:t>REBCO</a:t>
            </a:r>
            <a:r>
              <a:rPr lang="zh-CN" altLang="en-US" sz="900" kern="0" dirty="0">
                <a:cs typeface="Times New Roman" panose="02020603050405020304" pitchFamily="18" charset="0"/>
              </a:rPr>
              <a:t>带材焊接接头电阻研究，低温与</a:t>
            </a:r>
            <a:r>
              <a:rPr lang="zh-CN" altLang="en-US" sz="900" kern="0" dirty="0" smtClean="0">
                <a:cs typeface="Times New Roman" panose="02020603050405020304" pitchFamily="18" charset="0"/>
              </a:rPr>
              <a:t>超导</a:t>
            </a:r>
            <a:r>
              <a:rPr lang="zh-CN" altLang="en-US" sz="900" kern="0" dirty="0">
                <a:cs typeface="Times New Roman" panose="02020603050405020304" pitchFamily="18" charset="0"/>
              </a:rPr>
              <a:t>，第</a:t>
            </a:r>
            <a:r>
              <a:rPr lang="en-US" altLang="zh-CN" sz="900" kern="0" dirty="0">
                <a:cs typeface="Times New Roman" panose="02020603050405020304" pitchFamily="18" charset="0"/>
              </a:rPr>
              <a:t>50</a:t>
            </a:r>
            <a:r>
              <a:rPr lang="zh-CN" altLang="en-US" sz="900" kern="0" dirty="0">
                <a:cs typeface="Times New Roman" panose="02020603050405020304" pitchFamily="18" charset="0"/>
              </a:rPr>
              <a:t>卷，</a:t>
            </a:r>
            <a:r>
              <a:rPr lang="zh-CN" altLang="en-US" sz="900" kern="0" dirty="0" smtClean="0">
                <a:cs typeface="Times New Roman" panose="02020603050405020304" pitchFamily="18" charset="0"/>
              </a:rPr>
              <a:t>第</a:t>
            </a:r>
            <a:r>
              <a:rPr lang="en-US" altLang="zh-CN" sz="900" kern="0" dirty="0" smtClean="0">
                <a:cs typeface="Times New Roman" panose="02020603050405020304" pitchFamily="18" charset="0"/>
              </a:rPr>
              <a:t>7</a:t>
            </a:r>
            <a:r>
              <a:rPr lang="zh-CN" altLang="en-US" sz="900" kern="0" dirty="0" smtClean="0">
                <a:cs typeface="Times New Roman" panose="02020603050405020304" pitchFamily="18" charset="0"/>
              </a:rPr>
              <a:t>期，</a:t>
            </a:r>
            <a:r>
              <a:rPr lang="en-US" altLang="zh-CN" sz="900" kern="0" dirty="0" smtClean="0">
                <a:cs typeface="Times New Roman" panose="02020603050405020304" pitchFamily="18" charset="0"/>
              </a:rPr>
              <a:t>21-27</a:t>
            </a:r>
            <a:endParaRPr lang="zh-CN" altLang="en-US" sz="1000" dirty="0"/>
          </a:p>
        </p:txBody>
      </p:sp>
      <p:sp>
        <p:nvSpPr>
          <p:cNvPr id="23" name="矩形 22"/>
          <p:cNvSpPr/>
          <p:nvPr/>
        </p:nvSpPr>
        <p:spPr>
          <a:xfrm>
            <a:off x="7083764" y="4615186"/>
            <a:ext cx="1923086" cy="261610"/>
          </a:xfrm>
          <a:prstGeom prst="rect">
            <a:avLst/>
          </a:prstGeom>
        </p:spPr>
        <p:txBody>
          <a:bodyPr wrap="square">
            <a:spAutoFit/>
          </a:bodyPr>
          <a:lstStyle/>
          <a:p>
            <a:r>
              <a:rPr lang="en-US" altLang="zh-CN" sz="1050" dirty="0" err="1" smtClean="0">
                <a:latin typeface="Calibri" panose="020F0502020204030204" pitchFamily="34" charset="0"/>
              </a:rPr>
              <a:t>Ilin</a:t>
            </a:r>
            <a:r>
              <a:rPr lang="en-US" altLang="zh-CN" sz="1050" dirty="0">
                <a:latin typeface="Calibri" panose="020F0502020204030204" pitchFamily="34" charset="0"/>
              </a:rPr>
              <a:t>, SUST 28(2015)055006</a:t>
            </a:r>
            <a:endParaRPr lang="zh-CN" altLang="en-US" sz="1050" dirty="0"/>
          </a:p>
        </p:txBody>
      </p:sp>
      <p:pic>
        <p:nvPicPr>
          <p:cNvPr id="24" name="图片 23"/>
          <p:cNvPicPr>
            <a:picLocks noChangeAspect="1"/>
          </p:cNvPicPr>
          <p:nvPr/>
        </p:nvPicPr>
        <p:blipFill>
          <a:blip r:embed="rId7"/>
          <a:stretch>
            <a:fillRect/>
          </a:stretch>
        </p:blipFill>
        <p:spPr>
          <a:xfrm>
            <a:off x="7508358" y="789855"/>
            <a:ext cx="1521506" cy="1687773"/>
          </a:xfrm>
          <a:prstGeom prst="rect">
            <a:avLst/>
          </a:prstGeom>
        </p:spPr>
      </p:pic>
      <p:pic>
        <p:nvPicPr>
          <p:cNvPr id="25" name="图片 24"/>
          <p:cNvPicPr>
            <a:picLocks noChangeAspect="1"/>
          </p:cNvPicPr>
          <p:nvPr/>
        </p:nvPicPr>
        <p:blipFill>
          <a:blip r:embed="rId8"/>
          <a:stretch>
            <a:fillRect/>
          </a:stretch>
        </p:blipFill>
        <p:spPr>
          <a:xfrm>
            <a:off x="6398349" y="2341074"/>
            <a:ext cx="2723552" cy="2101811"/>
          </a:xfrm>
          <a:prstGeom prst="rect">
            <a:avLst/>
          </a:prstGeom>
        </p:spPr>
      </p:pic>
      <p:sp>
        <p:nvSpPr>
          <p:cNvPr id="22" name="圆角矩形 21"/>
          <p:cNvSpPr/>
          <p:nvPr/>
        </p:nvSpPr>
        <p:spPr>
          <a:xfrm>
            <a:off x="7575593" y="4101589"/>
            <a:ext cx="597736" cy="1884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页脚占位符 5"/>
          <p:cNvSpPr>
            <a:spLocks noGrp="1"/>
          </p:cNvSpPr>
          <p:nvPr>
            <p:ph type="ftr" sz="quarter" idx="11"/>
          </p:nvPr>
        </p:nvSpPr>
        <p:spPr/>
        <p:txBody>
          <a:bodyPr/>
          <a:lstStyle/>
          <a:p>
            <a:r>
              <a:rPr lang="en-US" smtClean="0"/>
              <a:t>2022 CEPC MDI Workshop, Hengyang</a:t>
            </a:r>
            <a:endParaRPr lang="en-US"/>
          </a:p>
        </p:txBody>
      </p:sp>
    </p:spTree>
    <p:extLst>
      <p:ext uri="{BB962C8B-B14F-4D97-AF65-F5344CB8AC3E}">
        <p14:creationId xmlns:p14="http://schemas.microsoft.com/office/powerpoint/2010/main" val="1859929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072055" y="81870"/>
            <a:ext cx="7260021" cy="484007"/>
          </a:xfrm>
        </p:spPr>
        <p:txBody>
          <a:bodyPr>
            <a:noAutofit/>
          </a:bodyPr>
          <a:lstStyle/>
          <a:p>
            <a:pPr algn="ctr">
              <a:lnSpc>
                <a:spcPct val="100000"/>
              </a:lnSpc>
            </a:pPr>
            <a:r>
              <a:rPr lang="en-US" altLang="zh-CN" sz="3200" dirty="0"/>
              <a:t>HTS version</a:t>
            </a: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3" name="文本框 2"/>
          <p:cNvSpPr txBox="1"/>
          <p:nvPr/>
        </p:nvSpPr>
        <p:spPr>
          <a:xfrm>
            <a:off x="178594" y="685801"/>
            <a:ext cx="7223324" cy="707886"/>
          </a:xfrm>
          <a:prstGeom prst="rect">
            <a:avLst/>
          </a:prstGeom>
          <a:noFill/>
        </p:spPr>
        <p:txBody>
          <a:bodyPr wrap="none" rtlCol="0">
            <a:spAutoFit/>
          </a:bodyPr>
          <a:lstStyle/>
          <a:p>
            <a:r>
              <a:rPr lang="zh-CN" altLang="en-US" sz="2000" dirty="0"/>
              <a:t>铝稳定体高温超导叠型电缆</a:t>
            </a:r>
            <a:endParaRPr lang="en-US" altLang="zh-CN" sz="2000" dirty="0"/>
          </a:p>
          <a:p>
            <a:r>
              <a:rPr lang="en-US" altLang="zh-CN" sz="2000" b="1" dirty="0" smtClean="0"/>
              <a:t>ASTC(A</a:t>
            </a:r>
            <a:r>
              <a:rPr lang="en-US" altLang="zh-CN" sz="2000" dirty="0" smtClean="0"/>
              <a:t>l </a:t>
            </a:r>
            <a:r>
              <a:rPr lang="en-US" altLang="zh-CN" sz="2000" dirty="0"/>
              <a:t>stabilized HTS </a:t>
            </a:r>
            <a:r>
              <a:rPr lang="en-US" altLang="zh-CN" sz="2000" b="1" dirty="0"/>
              <a:t>S</a:t>
            </a:r>
            <a:r>
              <a:rPr lang="en-US" altLang="zh-CN" sz="2000" dirty="0"/>
              <a:t>tacked </a:t>
            </a:r>
            <a:r>
              <a:rPr lang="en-US" altLang="zh-CN" sz="2000" b="1" dirty="0"/>
              <a:t>T</a:t>
            </a:r>
            <a:r>
              <a:rPr lang="en-US" altLang="zh-CN" sz="2000" dirty="0"/>
              <a:t>ape </a:t>
            </a:r>
            <a:r>
              <a:rPr lang="en-US" altLang="zh-CN" sz="2000" b="1" dirty="0"/>
              <a:t>C</a:t>
            </a:r>
            <a:r>
              <a:rPr lang="en-US" altLang="zh-CN" sz="2000" dirty="0"/>
              <a:t>onductor) cable development</a:t>
            </a:r>
          </a:p>
        </p:txBody>
      </p:sp>
      <p:pic>
        <p:nvPicPr>
          <p:cNvPr id="18" name="图片 17"/>
          <p:cNvPicPr>
            <a:picLocks noChangeAspect="1"/>
          </p:cNvPicPr>
          <p:nvPr/>
        </p:nvPicPr>
        <p:blipFill>
          <a:blip r:embed="rId4"/>
          <a:stretch>
            <a:fillRect/>
          </a:stretch>
        </p:blipFill>
        <p:spPr>
          <a:xfrm>
            <a:off x="700369" y="3286573"/>
            <a:ext cx="2979610" cy="1301119"/>
          </a:xfrm>
          <a:prstGeom prst="rect">
            <a:avLst/>
          </a:prstGeom>
        </p:spPr>
      </p:pic>
      <p:pic>
        <p:nvPicPr>
          <p:cNvPr id="19" name="图片 18"/>
          <p:cNvPicPr>
            <a:picLocks noChangeAspect="1"/>
          </p:cNvPicPr>
          <p:nvPr/>
        </p:nvPicPr>
        <p:blipFill>
          <a:blip r:embed="rId5"/>
          <a:stretch>
            <a:fillRect/>
          </a:stretch>
        </p:blipFill>
        <p:spPr>
          <a:xfrm>
            <a:off x="4280055" y="3305724"/>
            <a:ext cx="3703985" cy="1315116"/>
          </a:xfrm>
          <a:prstGeom prst="rect">
            <a:avLst/>
          </a:prstGeom>
        </p:spPr>
      </p:pic>
      <p:sp>
        <p:nvSpPr>
          <p:cNvPr id="20" name="矩形 19"/>
          <p:cNvSpPr>
            <a:spLocks noChangeAspect="1"/>
          </p:cNvSpPr>
          <p:nvPr/>
        </p:nvSpPr>
        <p:spPr>
          <a:xfrm>
            <a:off x="4594491" y="4248996"/>
            <a:ext cx="2520883" cy="338554"/>
          </a:xfrm>
          <a:prstGeom prst="rect">
            <a:avLst/>
          </a:prstGeom>
        </p:spPr>
        <p:txBody>
          <a:bodyPr wrap="none">
            <a:spAutoFit/>
          </a:bodyPr>
          <a:lstStyle/>
          <a:p>
            <a:r>
              <a:rPr lang="en-US" altLang="zh-CN" sz="1600" b="1" dirty="0" smtClean="0">
                <a:solidFill>
                  <a:srgbClr val="FFFF00"/>
                </a:solidFill>
              </a:rPr>
              <a:t>10 m ASTC prototype cable </a:t>
            </a:r>
            <a:endParaRPr lang="zh-CN" altLang="en-US" sz="1600" b="1" dirty="0">
              <a:solidFill>
                <a:srgbClr val="FFFF00"/>
              </a:solidFill>
            </a:endParaRPr>
          </a:p>
        </p:txBody>
      </p:sp>
      <p:sp>
        <p:nvSpPr>
          <p:cNvPr id="21" name="矩形 20"/>
          <p:cNvSpPr/>
          <p:nvPr/>
        </p:nvSpPr>
        <p:spPr>
          <a:xfrm>
            <a:off x="128588" y="1385951"/>
            <a:ext cx="7647857" cy="338554"/>
          </a:xfrm>
          <a:prstGeom prst="rect">
            <a:avLst/>
          </a:prstGeom>
        </p:spPr>
        <p:txBody>
          <a:bodyPr wrap="square">
            <a:spAutoFit/>
          </a:bodyPr>
          <a:lstStyle/>
          <a:p>
            <a:r>
              <a:rPr lang="en-US" altLang="zh-CN" sz="1600" b="1" dirty="0" smtClean="0"/>
              <a:t>Small size </a:t>
            </a:r>
            <a:r>
              <a:rPr lang="en-US" altLang="zh-CN" sz="1600" b="1" dirty="0"/>
              <a:t>cable: </a:t>
            </a:r>
            <a:r>
              <a:rPr lang="en-US" altLang="zh-CN" sz="1600" dirty="0" smtClean="0"/>
              <a:t>15*10mm</a:t>
            </a:r>
            <a:r>
              <a:rPr lang="en-US" altLang="zh-CN" sz="1600" b="1" baseline="30000" dirty="0" smtClean="0"/>
              <a:t>2</a:t>
            </a:r>
            <a:r>
              <a:rPr lang="en-US" altLang="zh-CN" sz="1600" b="1" dirty="0" smtClean="0"/>
              <a:t> </a:t>
            </a:r>
            <a:r>
              <a:rPr lang="en-US" altLang="zh-CN" sz="1600" b="1" dirty="0"/>
              <a:t>, </a:t>
            </a:r>
            <a:r>
              <a:rPr lang="en-US" altLang="zh-CN" sz="1400" dirty="0"/>
              <a:t>Tape Width: 4 mm, thickness: 80 </a:t>
            </a:r>
            <a:r>
              <a:rPr lang="en-US" altLang="zh-CN" sz="1400" dirty="0" err="1"/>
              <a:t>μm</a:t>
            </a:r>
            <a:r>
              <a:rPr lang="en-US" altLang="zh-CN" sz="1400" dirty="0"/>
              <a:t>; tape </a:t>
            </a:r>
            <a:r>
              <a:rPr lang="en-US" altLang="zh-CN" sz="1400" dirty="0" smtClean="0"/>
              <a:t>layer ≥14</a:t>
            </a:r>
          </a:p>
        </p:txBody>
      </p:sp>
      <p:sp>
        <p:nvSpPr>
          <p:cNvPr id="6" name="文本框 5"/>
          <p:cNvSpPr txBox="1"/>
          <p:nvPr/>
        </p:nvSpPr>
        <p:spPr>
          <a:xfrm>
            <a:off x="7030398" y="4288716"/>
            <a:ext cx="976549" cy="300082"/>
          </a:xfrm>
          <a:prstGeom prst="rect">
            <a:avLst/>
          </a:prstGeom>
          <a:noFill/>
        </p:spPr>
        <p:txBody>
          <a:bodyPr wrap="none" rtlCol="0">
            <a:spAutoFit/>
          </a:bodyPr>
          <a:lstStyle/>
          <a:p>
            <a:r>
              <a:rPr lang="en-US" altLang="zh-CN" b="1" dirty="0" smtClean="0">
                <a:solidFill>
                  <a:srgbClr val="FFFF00"/>
                </a:solidFill>
              </a:rPr>
              <a:t>2021.09.29</a:t>
            </a:r>
            <a:endParaRPr lang="zh-CN" altLang="en-US" b="1" dirty="0">
              <a:solidFill>
                <a:srgbClr val="FFFF00"/>
              </a:solidFill>
            </a:endParaRPr>
          </a:p>
        </p:txBody>
      </p:sp>
      <p:pic>
        <p:nvPicPr>
          <p:cNvPr id="15" name="图片 14"/>
          <p:cNvPicPr>
            <a:picLocks noChangeAspect="1"/>
          </p:cNvPicPr>
          <p:nvPr/>
        </p:nvPicPr>
        <p:blipFill>
          <a:blip r:embed="rId6"/>
          <a:stretch>
            <a:fillRect/>
          </a:stretch>
        </p:blipFill>
        <p:spPr>
          <a:xfrm>
            <a:off x="128588" y="1778565"/>
            <a:ext cx="8837659" cy="1279215"/>
          </a:xfrm>
          <a:prstGeom prst="rect">
            <a:avLst/>
          </a:prstGeom>
        </p:spPr>
      </p:pic>
      <p:sp>
        <p:nvSpPr>
          <p:cNvPr id="8" name="页脚占位符 7"/>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13</a:t>
            </a:fld>
            <a:endParaRPr lang="en-US"/>
          </a:p>
        </p:txBody>
      </p:sp>
    </p:spTree>
    <p:extLst>
      <p:ext uri="{BB962C8B-B14F-4D97-AF65-F5344CB8AC3E}">
        <p14:creationId xmlns:p14="http://schemas.microsoft.com/office/powerpoint/2010/main" val="3645339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888540" y="2382"/>
            <a:ext cx="7345552"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 name="内容占位符 2"/>
          <p:cNvSpPr>
            <a:spLocks noGrp="1"/>
          </p:cNvSpPr>
          <p:nvPr>
            <p:ph idx="1"/>
          </p:nvPr>
        </p:nvSpPr>
        <p:spPr>
          <a:xfrm>
            <a:off x="220544" y="724531"/>
            <a:ext cx="3731968" cy="324707"/>
          </a:xfrm>
        </p:spPr>
        <p:txBody>
          <a:bodyPr>
            <a:normAutofit/>
          </a:bodyPr>
          <a:lstStyle/>
          <a:p>
            <a:r>
              <a:rPr lang="en-US" altLang="zh-CN" sz="1500" b="1" dirty="0">
                <a:solidFill>
                  <a:srgbClr val="FF0000"/>
                </a:solidFill>
              </a:rPr>
              <a:t>Problems </a:t>
            </a:r>
            <a:r>
              <a:rPr lang="en-US" altLang="zh-CN" sz="1500" b="1" dirty="0" smtClean="0">
                <a:solidFill>
                  <a:srgbClr val="FF0000"/>
                </a:solidFill>
              </a:rPr>
              <a:t>in HTS cable development </a:t>
            </a:r>
            <a:r>
              <a:rPr lang="zh-CN" altLang="en-US" sz="1500" b="1" dirty="0" smtClean="0">
                <a:solidFill>
                  <a:srgbClr val="FF0000"/>
                </a:solidFill>
              </a:rPr>
              <a:t>：</a:t>
            </a:r>
            <a:endParaRPr lang="en-US" altLang="zh-CN" sz="1500" b="1" dirty="0">
              <a:solidFill>
                <a:srgbClr val="FF0000"/>
              </a:solidFill>
            </a:endParaRPr>
          </a:p>
        </p:txBody>
      </p:sp>
      <p:sp>
        <p:nvSpPr>
          <p:cNvPr id="4" name="文本框 3"/>
          <p:cNvSpPr txBox="1"/>
          <p:nvPr/>
        </p:nvSpPr>
        <p:spPr>
          <a:xfrm>
            <a:off x="127760" y="2139660"/>
            <a:ext cx="1353256" cy="248209"/>
          </a:xfrm>
          <a:prstGeom prst="rect">
            <a:avLst/>
          </a:prstGeom>
          <a:noFill/>
        </p:spPr>
        <p:txBody>
          <a:bodyPr wrap="none" rtlCol="0">
            <a:spAutoFit/>
          </a:bodyPr>
          <a:lstStyle/>
          <a:p>
            <a:r>
              <a:rPr lang="zh-CN" altLang="en-US" sz="1013" dirty="0"/>
              <a:t>上收线盘绕包带断裂</a:t>
            </a:r>
          </a:p>
        </p:txBody>
      </p:sp>
      <p:sp>
        <p:nvSpPr>
          <p:cNvPr id="5" name="文本框 4"/>
          <p:cNvSpPr txBox="1"/>
          <p:nvPr/>
        </p:nvSpPr>
        <p:spPr>
          <a:xfrm>
            <a:off x="2202330" y="2139660"/>
            <a:ext cx="833883" cy="248209"/>
          </a:xfrm>
          <a:prstGeom prst="rect">
            <a:avLst/>
          </a:prstGeom>
          <a:noFill/>
        </p:spPr>
        <p:txBody>
          <a:bodyPr wrap="none" rtlCol="0">
            <a:spAutoFit/>
          </a:bodyPr>
          <a:lstStyle/>
          <a:p>
            <a:r>
              <a:rPr lang="zh-CN" altLang="en-US" sz="1013" dirty="0"/>
              <a:t>覆铝时断芯</a:t>
            </a:r>
          </a:p>
        </p:txBody>
      </p:sp>
      <p:sp>
        <p:nvSpPr>
          <p:cNvPr id="6" name="文本框 5"/>
          <p:cNvSpPr txBox="1"/>
          <p:nvPr/>
        </p:nvSpPr>
        <p:spPr>
          <a:xfrm>
            <a:off x="3952512" y="2161949"/>
            <a:ext cx="1223412" cy="248209"/>
          </a:xfrm>
          <a:prstGeom prst="rect">
            <a:avLst/>
          </a:prstGeom>
          <a:noFill/>
        </p:spPr>
        <p:txBody>
          <a:bodyPr wrap="none" rtlCol="0">
            <a:spAutoFit/>
          </a:bodyPr>
          <a:lstStyle/>
          <a:p>
            <a:r>
              <a:rPr lang="zh-CN" altLang="en-US" sz="1013" dirty="0"/>
              <a:t>高温持续时间太长</a:t>
            </a:r>
          </a:p>
        </p:txBody>
      </p:sp>
      <p:sp>
        <p:nvSpPr>
          <p:cNvPr id="7" name="文本框 6"/>
          <p:cNvSpPr txBox="1"/>
          <p:nvPr/>
        </p:nvSpPr>
        <p:spPr>
          <a:xfrm>
            <a:off x="6151777" y="2147858"/>
            <a:ext cx="833883" cy="248209"/>
          </a:xfrm>
          <a:prstGeom prst="rect">
            <a:avLst/>
          </a:prstGeom>
          <a:noFill/>
        </p:spPr>
        <p:txBody>
          <a:bodyPr wrap="none" rtlCol="0">
            <a:spAutoFit/>
          </a:bodyPr>
          <a:lstStyle/>
          <a:p>
            <a:r>
              <a:rPr lang="zh-CN" altLang="en-US" sz="1013" dirty="0"/>
              <a:t>超导叠粘连</a:t>
            </a: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09141" y="819495"/>
            <a:ext cx="1131570" cy="150876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8255" y="1001232"/>
            <a:ext cx="1555638" cy="1166729"/>
          </a:xfrm>
          <a:prstGeom prst="rect">
            <a:avLst/>
          </a:prstGeom>
        </p:spPr>
      </p:pic>
      <p:sp>
        <p:nvSpPr>
          <p:cNvPr id="10" name="文本框 9"/>
          <p:cNvSpPr txBox="1"/>
          <p:nvPr/>
        </p:nvSpPr>
        <p:spPr>
          <a:xfrm>
            <a:off x="7713954" y="2161949"/>
            <a:ext cx="833883" cy="248209"/>
          </a:xfrm>
          <a:prstGeom prst="rect">
            <a:avLst/>
          </a:prstGeom>
          <a:noFill/>
        </p:spPr>
        <p:txBody>
          <a:bodyPr wrap="none" rtlCol="0">
            <a:spAutoFit/>
          </a:bodyPr>
          <a:lstStyle/>
          <a:p>
            <a:r>
              <a:rPr lang="zh-CN" altLang="en-US" sz="1013" dirty="0"/>
              <a:t>芯线不居中</a:t>
            </a:r>
          </a:p>
        </p:txBody>
      </p:sp>
      <p:pic>
        <p:nvPicPr>
          <p:cNvPr id="12" name="图片 11"/>
          <p:cNvPicPr>
            <a:picLocks noChangeAspect="1"/>
          </p:cNvPicPr>
          <p:nvPr/>
        </p:nvPicPr>
        <p:blipFill>
          <a:blip r:embed="rId4"/>
          <a:stretch>
            <a:fillRect/>
          </a:stretch>
        </p:blipFill>
        <p:spPr>
          <a:xfrm>
            <a:off x="5593720" y="1001232"/>
            <a:ext cx="3212824" cy="1153859"/>
          </a:xfrm>
          <a:prstGeom prst="rect">
            <a:avLst/>
          </a:prstGeom>
        </p:spPr>
      </p:pic>
      <p:pic>
        <p:nvPicPr>
          <p:cNvPr id="11" name="图片 10"/>
          <p:cNvPicPr>
            <a:picLocks noChangeAspect="1"/>
          </p:cNvPicPr>
          <p:nvPr/>
        </p:nvPicPr>
        <p:blipFill>
          <a:blip r:embed="rId5"/>
          <a:stretch>
            <a:fillRect/>
          </a:stretch>
        </p:blipFill>
        <p:spPr>
          <a:xfrm>
            <a:off x="7283845" y="1008090"/>
            <a:ext cx="1724456" cy="1147001"/>
          </a:xfrm>
          <a:prstGeom prst="rect">
            <a:avLst/>
          </a:prstGeom>
        </p:spPr>
      </p:pic>
      <p:pic>
        <p:nvPicPr>
          <p:cNvPr id="13" name="图片 12"/>
          <p:cNvPicPr>
            <a:picLocks noChangeAspect="1"/>
          </p:cNvPicPr>
          <p:nvPr/>
        </p:nvPicPr>
        <p:blipFill>
          <a:blip r:embed="rId6"/>
          <a:stretch>
            <a:fillRect/>
          </a:stretch>
        </p:blipFill>
        <p:spPr>
          <a:xfrm>
            <a:off x="3731663" y="1003540"/>
            <a:ext cx="1707075" cy="1177445"/>
          </a:xfrm>
          <a:prstGeom prst="rect">
            <a:avLst/>
          </a:prstGeom>
        </p:spPr>
      </p:pic>
      <p:sp>
        <p:nvSpPr>
          <p:cNvPr id="19" name="标题 1"/>
          <p:cNvSpPr txBox="1">
            <a:spLocks/>
          </p:cNvSpPr>
          <p:nvPr/>
        </p:nvSpPr>
        <p:spPr>
          <a:xfrm>
            <a:off x="1075294" y="84176"/>
            <a:ext cx="7107699" cy="4835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dirty="0"/>
              <a:t>HTS version</a:t>
            </a:r>
          </a:p>
        </p:txBody>
      </p:sp>
      <p:cxnSp>
        <p:nvCxnSpPr>
          <p:cNvPr id="20" name="直接连接符 19"/>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22" name="图片 21"/>
          <p:cNvPicPr>
            <a:picLocks noChangeAspect="1"/>
          </p:cNvPicPr>
          <p:nvPr/>
        </p:nvPicPr>
        <p:blipFill>
          <a:blip r:embed="rId8"/>
          <a:stretch>
            <a:fillRect/>
          </a:stretch>
        </p:blipFill>
        <p:spPr>
          <a:xfrm>
            <a:off x="10055" y="2382"/>
            <a:ext cx="964871" cy="623919"/>
          </a:xfrm>
          <a:prstGeom prst="rect">
            <a:avLst/>
          </a:prstGeom>
        </p:spPr>
      </p:pic>
      <p:sp>
        <p:nvSpPr>
          <p:cNvPr id="2" name="矩形 1"/>
          <p:cNvSpPr/>
          <p:nvPr/>
        </p:nvSpPr>
        <p:spPr>
          <a:xfrm>
            <a:off x="244365" y="2438114"/>
            <a:ext cx="5783058" cy="423449"/>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zh-CN" sz="1600" b="1" dirty="0">
                <a:solidFill>
                  <a:srgbClr val="FF0000"/>
                </a:solidFill>
              </a:rPr>
              <a:t>Continuous cable performance optimization and improvement</a:t>
            </a:r>
          </a:p>
        </p:txBody>
      </p:sp>
      <p:graphicFrame>
        <p:nvGraphicFramePr>
          <p:cNvPr id="26" name="图表 25"/>
          <p:cNvGraphicFramePr>
            <a:graphicFrameLocks/>
          </p:cNvGraphicFramePr>
          <p:nvPr>
            <p:extLst>
              <p:ext uri="{D42A27DB-BD31-4B8C-83A1-F6EECF244321}">
                <p14:modId xmlns:p14="http://schemas.microsoft.com/office/powerpoint/2010/main" val="4182900573"/>
              </p:ext>
            </p:extLst>
          </p:nvPr>
        </p:nvGraphicFramePr>
        <p:xfrm>
          <a:off x="192529" y="2874587"/>
          <a:ext cx="4333667" cy="2196816"/>
        </p:xfrm>
        <a:graphic>
          <a:graphicData uri="http://schemas.openxmlformats.org/drawingml/2006/chart">
            <c:chart xmlns:c="http://schemas.openxmlformats.org/drawingml/2006/chart" xmlns:r="http://schemas.openxmlformats.org/officeDocument/2006/relationships" r:id="rId9"/>
          </a:graphicData>
        </a:graphic>
      </p:graphicFrame>
      <p:sp>
        <p:nvSpPr>
          <p:cNvPr id="14" name="文本框 13"/>
          <p:cNvSpPr txBox="1"/>
          <p:nvPr/>
        </p:nvSpPr>
        <p:spPr>
          <a:xfrm>
            <a:off x="5268350" y="2887263"/>
            <a:ext cx="3198311" cy="2062103"/>
          </a:xfrm>
          <a:prstGeom prst="rect">
            <a:avLst/>
          </a:prstGeom>
          <a:noFill/>
        </p:spPr>
        <p:txBody>
          <a:bodyPr wrap="none" rtlCol="0">
            <a:spAutoFit/>
          </a:bodyPr>
          <a:lstStyle/>
          <a:p>
            <a:pPr marL="342900" indent="-342900">
              <a:buAutoNum type="arabicPeriod"/>
            </a:pPr>
            <a:r>
              <a:rPr lang="zh-CN" altLang="en-US" sz="1600" dirty="0" smtClean="0"/>
              <a:t>调试模具预热温度；</a:t>
            </a:r>
            <a:endParaRPr lang="en-US" altLang="zh-CN" sz="1600" dirty="0" smtClean="0"/>
          </a:p>
          <a:p>
            <a:pPr marL="342900" indent="-342900">
              <a:buAutoNum type="arabicPeriod"/>
            </a:pPr>
            <a:r>
              <a:rPr lang="zh-CN" altLang="en-US" sz="1600" dirty="0" smtClean="0"/>
              <a:t>减少高温时间；</a:t>
            </a:r>
            <a:endParaRPr lang="en-US" altLang="zh-CN" sz="1600" dirty="0" smtClean="0"/>
          </a:p>
          <a:p>
            <a:pPr marL="342900" indent="-342900">
              <a:buAutoNum type="arabicPeriod"/>
            </a:pPr>
            <a:r>
              <a:rPr lang="zh-CN" altLang="en-US" sz="1600" dirty="0"/>
              <a:t>覆</a:t>
            </a:r>
            <a:r>
              <a:rPr lang="zh-CN" altLang="en-US" sz="1600" dirty="0" smtClean="0"/>
              <a:t>铝温度监控；</a:t>
            </a:r>
            <a:endParaRPr lang="en-US" altLang="zh-CN" sz="1600" dirty="0" smtClean="0"/>
          </a:p>
          <a:p>
            <a:pPr marL="342900" indent="-342900">
              <a:buAutoNum type="arabicPeriod"/>
            </a:pPr>
            <a:r>
              <a:rPr lang="zh-CN" altLang="en-US" sz="1600" dirty="0" smtClean="0"/>
              <a:t>改善超导带的排布方式；</a:t>
            </a:r>
            <a:endParaRPr lang="en-US" altLang="zh-CN" sz="1600" dirty="0" smtClean="0"/>
          </a:p>
          <a:p>
            <a:pPr marL="342900" indent="-342900">
              <a:buAutoNum type="arabicPeriod"/>
            </a:pPr>
            <a:r>
              <a:rPr lang="zh-CN" altLang="en-US" sz="1600" dirty="0" smtClean="0"/>
              <a:t>不同绕包带材料和绕包方式；</a:t>
            </a:r>
            <a:endParaRPr lang="en-US" altLang="zh-CN" sz="1600" dirty="0" smtClean="0"/>
          </a:p>
          <a:p>
            <a:pPr marL="342900" indent="-342900">
              <a:buAutoNum type="arabicPeriod"/>
            </a:pPr>
            <a:r>
              <a:rPr lang="zh-CN" altLang="en-US" sz="1600" dirty="0" smtClean="0"/>
              <a:t>不同的挤压轮转速；</a:t>
            </a:r>
            <a:endParaRPr lang="en-US" altLang="zh-CN" sz="1600" dirty="0" smtClean="0"/>
          </a:p>
          <a:p>
            <a:pPr marL="342900" indent="-342900">
              <a:buAutoNum type="arabicPeriod"/>
            </a:pPr>
            <a:r>
              <a:rPr lang="zh-CN" altLang="en-US" sz="1600" dirty="0" smtClean="0"/>
              <a:t>模具中凸模尺寸的调整；</a:t>
            </a:r>
            <a:endParaRPr lang="en-US" altLang="zh-CN" sz="1600" dirty="0" smtClean="0"/>
          </a:p>
          <a:p>
            <a:pPr marL="342900" indent="-342900">
              <a:buAutoNum type="arabicPeriod"/>
            </a:pPr>
            <a:r>
              <a:rPr lang="zh-CN" altLang="en-US" sz="1600" dirty="0" smtClean="0"/>
              <a:t>添加分流模，改善覆铝时压力</a:t>
            </a:r>
            <a:endParaRPr lang="zh-CN" altLang="en-US" sz="1600" dirty="0"/>
          </a:p>
        </p:txBody>
      </p:sp>
      <p:sp>
        <p:nvSpPr>
          <p:cNvPr id="15" name="页脚占位符 14"/>
          <p:cNvSpPr>
            <a:spLocks noGrp="1"/>
          </p:cNvSpPr>
          <p:nvPr>
            <p:ph type="ftr" sz="quarter" idx="11"/>
          </p:nvPr>
        </p:nvSpPr>
        <p:spPr/>
        <p:txBody>
          <a:bodyPr/>
          <a:lstStyle/>
          <a:p>
            <a:r>
              <a:rPr lang="en-US" smtClean="0"/>
              <a:t>2022 CEPC MDI Workshop, Hengyang</a:t>
            </a:r>
            <a:endParaRPr lang="en-US"/>
          </a:p>
        </p:txBody>
      </p:sp>
      <p:sp>
        <p:nvSpPr>
          <p:cNvPr id="16" name="灯片编号占位符 15"/>
          <p:cNvSpPr>
            <a:spLocks noGrp="1"/>
          </p:cNvSpPr>
          <p:nvPr>
            <p:ph type="sldNum" sz="quarter" idx="12"/>
          </p:nvPr>
        </p:nvSpPr>
        <p:spPr/>
        <p:txBody>
          <a:bodyPr/>
          <a:lstStyle/>
          <a:p>
            <a:fld id="{1BC14028-2C42-48E4-958A-A39E3E99AC05}" type="slidenum">
              <a:rPr lang="en-US" smtClean="0"/>
              <a:t>14</a:t>
            </a:fld>
            <a:endParaRPr lang="en-US"/>
          </a:p>
        </p:txBody>
      </p:sp>
    </p:spTree>
    <p:extLst>
      <p:ext uri="{BB962C8B-B14F-4D97-AF65-F5344CB8AC3E}">
        <p14:creationId xmlns:p14="http://schemas.microsoft.com/office/powerpoint/2010/main" val="1389462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888540" y="2382"/>
            <a:ext cx="7345552"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9" name="标题 1"/>
          <p:cNvSpPr txBox="1">
            <a:spLocks/>
          </p:cNvSpPr>
          <p:nvPr/>
        </p:nvSpPr>
        <p:spPr>
          <a:xfrm>
            <a:off x="1075294" y="84176"/>
            <a:ext cx="7107699" cy="4835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dirty="0"/>
              <a:t>HTS version</a:t>
            </a:r>
          </a:p>
        </p:txBody>
      </p:sp>
      <p:cxnSp>
        <p:nvCxnSpPr>
          <p:cNvPr id="20" name="直接连接符 19"/>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22" name="图片 21"/>
          <p:cNvPicPr>
            <a:picLocks noChangeAspect="1"/>
          </p:cNvPicPr>
          <p:nvPr/>
        </p:nvPicPr>
        <p:blipFill>
          <a:blip r:embed="rId3"/>
          <a:stretch>
            <a:fillRect/>
          </a:stretch>
        </p:blipFill>
        <p:spPr>
          <a:xfrm>
            <a:off x="10055" y="2382"/>
            <a:ext cx="964871" cy="623919"/>
          </a:xfrm>
          <a:prstGeom prst="rect">
            <a:avLst/>
          </a:prstGeom>
        </p:spPr>
      </p:pic>
      <p:sp>
        <p:nvSpPr>
          <p:cNvPr id="16" name="矩形 15"/>
          <p:cNvSpPr/>
          <p:nvPr/>
        </p:nvSpPr>
        <p:spPr>
          <a:xfrm>
            <a:off x="168812" y="682517"/>
            <a:ext cx="8314930" cy="338554"/>
          </a:xfrm>
          <a:prstGeom prst="rect">
            <a:avLst/>
          </a:prstGeom>
        </p:spPr>
        <p:txBody>
          <a:bodyPr wrap="square">
            <a:spAutoFit/>
          </a:bodyPr>
          <a:lstStyle/>
          <a:p>
            <a:r>
              <a:rPr lang="en-US" altLang="zh-CN" sz="1600" b="1" dirty="0" smtClean="0"/>
              <a:t>Target</a:t>
            </a:r>
            <a:r>
              <a:rPr lang="zh-CN" altLang="en-US" sz="1600" b="1" dirty="0" smtClean="0"/>
              <a:t>：</a:t>
            </a:r>
            <a:r>
              <a:rPr lang="en-US" altLang="zh-CN" sz="1600" dirty="0" smtClean="0"/>
              <a:t>single tape</a:t>
            </a:r>
            <a:r>
              <a:rPr lang="zh-CN" altLang="en-US" sz="1600" dirty="0" smtClean="0"/>
              <a:t> </a:t>
            </a:r>
            <a:r>
              <a:rPr lang="en-US" altLang="zh-CN" sz="1600" dirty="0" err="1">
                <a:solidFill>
                  <a:srgbClr val="FF0000"/>
                </a:solidFill>
              </a:rPr>
              <a:t>Ic</a:t>
            </a:r>
            <a:r>
              <a:rPr lang="en-US" altLang="zh-CN" sz="1600" dirty="0">
                <a:solidFill>
                  <a:srgbClr val="FF0000"/>
                </a:solidFill>
              </a:rPr>
              <a:t> &gt; 100 A</a:t>
            </a:r>
            <a:r>
              <a:rPr lang="zh-CN" altLang="en-US" sz="1600" dirty="0" smtClean="0"/>
              <a:t>；</a:t>
            </a:r>
            <a:r>
              <a:rPr lang="en-US" altLang="zh-CN" sz="1600" dirty="0"/>
              <a:t> Consider self-field </a:t>
            </a:r>
            <a:r>
              <a:rPr lang="en-US" altLang="zh-CN" sz="1600" dirty="0" smtClean="0"/>
              <a:t>effects, 16</a:t>
            </a:r>
            <a:r>
              <a:rPr lang="zh-CN" altLang="en-US" sz="1600" dirty="0" smtClean="0"/>
              <a:t> </a:t>
            </a:r>
            <a:r>
              <a:rPr lang="en-US" altLang="zh-CN" sz="1600" dirty="0" smtClean="0"/>
              <a:t>layers HTS</a:t>
            </a:r>
            <a:r>
              <a:rPr lang="zh-CN" altLang="en-US" sz="1600" dirty="0" smtClean="0"/>
              <a:t> </a:t>
            </a:r>
            <a:r>
              <a:rPr lang="en-US" altLang="zh-CN" sz="1600" dirty="0" smtClean="0"/>
              <a:t>cable </a:t>
            </a:r>
            <a:r>
              <a:rPr lang="en-US" altLang="zh-CN" sz="1600" dirty="0" err="1" smtClean="0">
                <a:solidFill>
                  <a:srgbClr val="FF0000"/>
                </a:solidFill>
              </a:rPr>
              <a:t>Ic</a:t>
            </a:r>
            <a:r>
              <a:rPr lang="en-US" altLang="zh-CN" sz="1600" dirty="0" smtClean="0">
                <a:solidFill>
                  <a:srgbClr val="FF0000"/>
                </a:solidFill>
              </a:rPr>
              <a:t> </a:t>
            </a:r>
            <a:r>
              <a:rPr lang="en-US" altLang="zh-CN" sz="1600" dirty="0">
                <a:solidFill>
                  <a:srgbClr val="FF0000"/>
                </a:solidFill>
              </a:rPr>
              <a:t>&gt; 925 A</a:t>
            </a:r>
            <a:endParaRPr lang="zh-CN" altLang="en-US" sz="1600" dirty="0">
              <a:solidFill>
                <a:srgbClr val="FF0000"/>
              </a:solidFill>
            </a:endParaRPr>
          </a:p>
        </p:txBody>
      </p:sp>
      <p:graphicFrame>
        <p:nvGraphicFramePr>
          <p:cNvPr id="12" name="图表 11"/>
          <p:cNvGraphicFramePr>
            <a:graphicFrameLocks/>
          </p:cNvGraphicFramePr>
          <p:nvPr>
            <p:extLst>
              <p:ext uri="{D42A27DB-BD31-4B8C-83A1-F6EECF244321}">
                <p14:modId xmlns:p14="http://schemas.microsoft.com/office/powerpoint/2010/main" val="160437013"/>
              </p:ext>
            </p:extLst>
          </p:nvPr>
        </p:nvGraphicFramePr>
        <p:xfrm>
          <a:off x="257705" y="3031588"/>
          <a:ext cx="8590873" cy="21166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图表 12"/>
          <p:cNvGraphicFramePr>
            <a:graphicFrameLocks/>
          </p:cNvGraphicFramePr>
          <p:nvPr>
            <p:extLst>
              <p:ext uri="{D42A27DB-BD31-4B8C-83A1-F6EECF244321}">
                <p14:modId xmlns:p14="http://schemas.microsoft.com/office/powerpoint/2010/main" val="4158206679"/>
              </p:ext>
            </p:extLst>
          </p:nvPr>
        </p:nvGraphicFramePr>
        <p:xfrm>
          <a:off x="323273" y="1056190"/>
          <a:ext cx="8525305" cy="1798552"/>
        </p:xfrm>
        <a:graphic>
          <a:graphicData uri="http://schemas.openxmlformats.org/drawingml/2006/chart">
            <c:chart xmlns:c="http://schemas.openxmlformats.org/drawingml/2006/chart" xmlns:r="http://schemas.openxmlformats.org/officeDocument/2006/relationships" r:id="rId5"/>
          </a:graphicData>
        </a:graphic>
      </p:graphicFrame>
      <p:cxnSp>
        <p:nvCxnSpPr>
          <p:cNvPr id="14" name="直接连接符 13"/>
          <p:cNvCxnSpPr/>
          <p:nvPr/>
        </p:nvCxnSpPr>
        <p:spPr>
          <a:xfrm flipV="1">
            <a:off x="797354" y="3400011"/>
            <a:ext cx="7572923" cy="703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884298" y="3694171"/>
            <a:ext cx="730521" cy="300082"/>
          </a:xfrm>
          <a:prstGeom prst="rect">
            <a:avLst/>
          </a:prstGeom>
          <a:noFill/>
        </p:spPr>
        <p:txBody>
          <a:bodyPr wrap="none" rtlCol="0">
            <a:spAutoFit/>
          </a:bodyPr>
          <a:lstStyle/>
          <a:p>
            <a:r>
              <a:rPr lang="en-US" altLang="zh-CN" b="1" dirty="0" smtClean="0">
                <a:solidFill>
                  <a:srgbClr val="FF0000"/>
                </a:solidFill>
              </a:rPr>
              <a:t>7 layers</a:t>
            </a:r>
            <a:endParaRPr lang="zh-CN" altLang="en-US" b="1" dirty="0">
              <a:solidFill>
                <a:srgbClr val="FF0000"/>
              </a:solidFill>
            </a:endParaRPr>
          </a:p>
        </p:txBody>
      </p:sp>
      <p:cxnSp>
        <p:nvCxnSpPr>
          <p:cNvPr id="24" name="直接连接符 23"/>
          <p:cNvCxnSpPr/>
          <p:nvPr/>
        </p:nvCxnSpPr>
        <p:spPr>
          <a:xfrm>
            <a:off x="738554" y="1547106"/>
            <a:ext cx="7631723" cy="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5188804" y="1971049"/>
            <a:ext cx="742511" cy="300082"/>
          </a:xfrm>
          <a:prstGeom prst="rect">
            <a:avLst/>
          </a:prstGeom>
          <a:noFill/>
        </p:spPr>
        <p:txBody>
          <a:bodyPr wrap="square" rtlCol="0">
            <a:spAutoFit/>
          </a:bodyPr>
          <a:lstStyle/>
          <a:p>
            <a:r>
              <a:rPr lang="en-US" altLang="zh-CN" dirty="0" smtClean="0">
                <a:solidFill>
                  <a:srgbClr val="00B050"/>
                </a:solidFill>
              </a:rPr>
              <a:t>Samri</a:t>
            </a:r>
            <a:endParaRPr lang="zh-CN" altLang="en-US" dirty="0">
              <a:solidFill>
                <a:srgbClr val="00B050"/>
              </a:solidFill>
            </a:endParaRPr>
          </a:p>
        </p:txBody>
      </p:sp>
      <p:sp>
        <p:nvSpPr>
          <p:cNvPr id="26" name="文本框 25"/>
          <p:cNvSpPr txBox="1"/>
          <p:nvPr/>
        </p:nvSpPr>
        <p:spPr>
          <a:xfrm>
            <a:off x="5339429" y="1578754"/>
            <a:ext cx="684803" cy="300082"/>
          </a:xfrm>
          <a:prstGeom prst="rect">
            <a:avLst/>
          </a:prstGeom>
          <a:noFill/>
        </p:spPr>
        <p:txBody>
          <a:bodyPr wrap="square" rtlCol="0">
            <a:spAutoFit/>
          </a:bodyPr>
          <a:lstStyle/>
          <a:p>
            <a:r>
              <a:rPr lang="en-US" altLang="zh-CN" dirty="0" smtClean="0">
                <a:solidFill>
                  <a:srgbClr val="00B050"/>
                </a:solidFill>
              </a:rPr>
              <a:t>SSTC</a:t>
            </a:r>
            <a:endParaRPr lang="zh-CN" altLang="en-US" dirty="0">
              <a:solidFill>
                <a:srgbClr val="00B050"/>
              </a:solidFill>
            </a:endParaRPr>
          </a:p>
        </p:txBody>
      </p:sp>
      <p:sp>
        <p:nvSpPr>
          <p:cNvPr id="27" name="文本框 26"/>
          <p:cNvSpPr txBox="1"/>
          <p:nvPr/>
        </p:nvSpPr>
        <p:spPr>
          <a:xfrm>
            <a:off x="6284705" y="2037119"/>
            <a:ext cx="591563" cy="300082"/>
          </a:xfrm>
          <a:prstGeom prst="rect">
            <a:avLst/>
          </a:prstGeom>
          <a:noFill/>
        </p:spPr>
        <p:txBody>
          <a:bodyPr wrap="square" rtlCol="0">
            <a:spAutoFit/>
          </a:bodyPr>
          <a:lstStyle/>
          <a:p>
            <a:r>
              <a:rPr lang="en-US" altLang="zh-CN" dirty="0" smtClean="0">
                <a:solidFill>
                  <a:srgbClr val="00B050"/>
                </a:solidFill>
              </a:rPr>
              <a:t>Samri</a:t>
            </a:r>
            <a:endParaRPr lang="zh-CN" altLang="en-US" dirty="0">
              <a:solidFill>
                <a:srgbClr val="00B050"/>
              </a:solidFill>
            </a:endParaRPr>
          </a:p>
        </p:txBody>
      </p:sp>
      <p:sp>
        <p:nvSpPr>
          <p:cNvPr id="28" name="文本框 27"/>
          <p:cNvSpPr txBox="1"/>
          <p:nvPr/>
        </p:nvSpPr>
        <p:spPr>
          <a:xfrm>
            <a:off x="6346999" y="1593766"/>
            <a:ext cx="519766" cy="300082"/>
          </a:xfrm>
          <a:prstGeom prst="rect">
            <a:avLst/>
          </a:prstGeom>
          <a:noFill/>
        </p:spPr>
        <p:txBody>
          <a:bodyPr wrap="square" rtlCol="0">
            <a:spAutoFit/>
          </a:bodyPr>
          <a:lstStyle/>
          <a:p>
            <a:r>
              <a:rPr lang="en-US" altLang="zh-CN" dirty="0" smtClean="0">
                <a:solidFill>
                  <a:srgbClr val="00B050"/>
                </a:solidFill>
              </a:rPr>
              <a:t>SSTC</a:t>
            </a:r>
            <a:endParaRPr lang="zh-CN" altLang="en-US" dirty="0">
              <a:solidFill>
                <a:srgbClr val="00B050"/>
              </a:solidFill>
            </a:endParaRPr>
          </a:p>
        </p:txBody>
      </p:sp>
      <p:sp>
        <p:nvSpPr>
          <p:cNvPr id="29" name="文本框 28"/>
          <p:cNvSpPr txBox="1"/>
          <p:nvPr/>
        </p:nvSpPr>
        <p:spPr>
          <a:xfrm>
            <a:off x="2984819" y="1078718"/>
            <a:ext cx="742511" cy="300082"/>
          </a:xfrm>
          <a:prstGeom prst="rect">
            <a:avLst/>
          </a:prstGeom>
          <a:noFill/>
        </p:spPr>
        <p:txBody>
          <a:bodyPr wrap="square" rtlCol="0">
            <a:spAutoFit/>
          </a:bodyPr>
          <a:lstStyle/>
          <a:p>
            <a:r>
              <a:rPr lang="en-US" altLang="zh-CN" dirty="0" smtClean="0">
                <a:solidFill>
                  <a:srgbClr val="00B050"/>
                </a:solidFill>
              </a:rPr>
              <a:t>Samri</a:t>
            </a:r>
            <a:endParaRPr lang="zh-CN" altLang="en-US" dirty="0">
              <a:solidFill>
                <a:srgbClr val="00B050"/>
              </a:solidFill>
            </a:endParaRPr>
          </a:p>
        </p:txBody>
      </p:sp>
      <p:sp>
        <p:nvSpPr>
          <p:cNvPr id="30" name="文本框 29"/>
          <p:cNvSpPr txBox="1"/>
          <p:nvPr/>
        </p:nvSpPr>
        <p:spPr>
          <a:xfrm>
            <a:off x="4036819" y="2287209"/>
            <a:ext cx="742511" cy="300082"/>
          </a:xfrm>
          <a:prstGeom prst="rect">
            <a:avLst/>
          </a:prstGeom>
          <a:noFill/>
        </p:spPr>
        <p:txBody>
          <a:bodyPr wrap="square" rtlCol="0">
            <a:spAutoFit/>
          </a:bodyPr>
          <a:lstStyle/>
          <a:p>
            <a:r>
              <a:rPr lang="en-US" altLang="zh-CN" dirty="0" smtClean="0">
                <a:solidFill>
                  <a:srgbClr val="00B050"/>
                </a:solidFill>
              </a:rPr>
              <a:t>Samri</a:t>
            </a:r>
            <a:endParaRPr lang="zh-CN" altLang="en-US" dirty="0">
              <a:solidFill>
                <a:srgbClr val="00B050"/>
              </a:solidFill>
            </a:endParaRPr>
          </a:p>
        </p:txBody>
      </p:sp>
      <p:sp>
        <p:nvSpPr>
          <p:cNvPr id="31" name="笑脸 30"/>
          <p:cNvSpPr>
            <a:spLocks noChangeAspect="1"/>
          </p:cNvSpPr>
          <p:nvPr/>
        </p:nvSpPr>
        <p:spPr>
          <a:xfrm>
            <a:off x="3502308" y="1233036"/>
            <a:ext cx="225022" cy="230887"/>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2856371" y="1203400"/>
            <a:ext cx="723857" cy="300082"/>
          </a:xfrm>
          <a:prstGeom prst="rect">
            <a:avLst/>
          </a:prstGeom>
          <a:noFill/>
        </p:spPr>
        <p:txBody>
          <a:bodyPr wrap="square" rtlCol="0">
            <a:spAutoFit/>
          </a:bodyPr>
          <a:lstStyle/>
          <a:p>
            <a:r>
              <a:rPr lang="en-US" altLang="zh-CN" dirty="0" smtClean="0">
                <a:solidFill>
                  <a:srgbClr val="00B0F0"/>
                </a:solidFill>
              </a:rPr>
              <a:t>7 layers</a:t>
            </a:r>
            <a:endParaRPr lang="zh-CN" altLang="en-US" dirty="0">
              <a:solidFill>
                <a:srgbClr val="00B0F0"/>
              </a:solidFill>
            </a:endParaRPr>
          </a:p>
        </p:txBody>
      </p:sp>
      <p:cxnSp>
        <p:nvCxnSpPr>
          <p:cNvPr id="7" name="直接连接符 6"/>
          <p:cNvCxnSpPr/>
          <p:nvPr/>
        </p:nvCxnSpPr>
        <p:spPr>
          <a:xfrm>
            <a:off x="5416062" y="1821766"/>
            <a:ext cx="1374069" cy="39411"/>
          </a:xfrm>
          <a:prstGeom prst="line">
            <a:avLst/>
          </a:prstGeom>
        </p:spPr>
        <p:style>
          <a:lnRef idx="3">
            <a:schemeClr val="accent6"/>
          </a:lnRef>
          <a:fillRef idx="0">
            <a:schemeClr val="accent6"/>
          </a:fillRef>
          <a:effectRef idx="2">
            <a:schemeClr val="accent6"/>
          </a:effectRef>
          <a:fontRef idx="minor">
            <a:schemeClr val="tx1"/>
          </a:fontRef>
        </p:style>
      </p:cxnSp>
      <p:cxnSp>
        <p:nvCxnSpPr>
          <p:cNvPr id="35" name="直接连接符 34"/>
          <p:cNvCxnSpPr/>
          <p:nvPr/>
        </p:nvCxnSpPr>
        <p:spPr>
          <a:xfrm>
            <a:off x="6790131" y="1860088"/>
            <a:ext cx="963636" cy="84818"/>
          </a:xfrm>
          <a:prstGeom prst="line">
            <a:avLst/>
          </a:prstGeom>
        </p:spPr>
        <p:style>
          <a:lnRef idx="3">
            <a:schemeClr val="accent6"/>
          </a:lnRef>
          <a:fillRef idx="0">
            <a:schemeClr val="accent6"/>
          </a:fillRef>
          <a:effectRef idx="2">
            <a:schemeClr val="accent6"/>
          </a:effectRef>
          <a:fontRef idx="minor">
            <a:schemeClr val="tx1"/>
          </a:fontRef>
        </p:style>
      </p:cxnSp>
      <p:cxnSp>
        <p:nvCxnSpPr>
          <p:cNvPr id="39" name="直接连接符 38"/>
          <p:cNvCxnSpPr/>
          <p:nvPr/>
        </p:nvCxnSpPr>
        <p:spPr>
          <a:xfrm>
            <a:off x="5339429" y="1953390"/>
            <a:ext cx="1349970" cy="84633"/>
          </a:xfrm>
          <a:prstGeom prst="line">
            <a:avLst/>
          </a:prstGeom>
        </p:spPr>
        <p:style>
          <a:lnRef idx="3">
            <a:schemeClr val="accent4"/>
          </a:lnRef>
          <a:fillRef idx="0">
            <a:schemeClr val="accent4"/>
          </a:fillRef>
          <a:effectRef idx="2">
            <a:schemeClr val="accent4"/>
          </a:effectRef>
          <a:fontRef idx="minor">
            <a:schemeClr val="tx1"/>
          </a:fontRef>
        </p:style>
      </p:cxnSp>
      <p:cxnSp>
        <p:nvCxnSpPr>
          <p:cNvPr id="47" name="直接连接符 46"/>
          <p:cNvCxnSpPr/>
          <p:nvPr/>
        </p:nvCxnSpPr>
        <p:spPr>
          <a:xfrm>
            <a:off x="6694859" y="2048745"/>
            <a:ext cx="1058908" cy="466206"/>
          </a:xfrm>
          <a:prstGeom prst="line">
            <a:avLst/>
          </a:prstGeom>
        </p:spPr>
        <p:style>
          <a:lnRef idx="3">
            <a:schemeClr val="accent4"/>
          </a:lnRef>
          <a:fillRef idx="0">
            <a:schemeClr val="accent4"/>
          </a:fillRef>
          <a:effectRef idx="2">
            <a:schemeClr val="accent4"/>
          </a:effectRef>
          <a:fontRef idx="minor">
            <a:schemeClr val="tx1"/>
          </a:fontRef>
        </p:style>
      </p:cxnSp>
      <p:cxnSp>
        <p:nvCxnSpPr>
          <p:cNvPr id="51" name="直接连接符 50"/>
          <p:cNvCxnSpPr/>
          <p:nvPr/>
        </p:nvCxnSpPr>
        <p:spPr>
          <a:xfrm flipH="1">
            <a:off x="7753767" y="1915105"/>
            <a:ext cx="250750" cy="599846"/>
          </a:xfrm>
          <a:prstGeom prst="line">
            <a:avLst/>
          </a:prstGeom>
        </p:spPr>
        <p:style>
          <a:lnRef idx="3">
            <a:schemeClr val="accent4"/>
          </a:lnRef>
          <a:fillRef idx="0">
            <a:schemeClr val="accent4"/>
          </a:fillRef>
          <a:effectRef idx="2">
            <a:schemeClr val="accent4"/>
          </a:effectRef>
          <a:fontRef idx="minor">
            <a:schemeClr val="tx1"/>
          </a:fontRef>
        </p:style>
      </p:cxnSp>
      <p:sp>
        <p:nvSpPr>
          <p:cNvPr id="54" name="文本框 53"/>
          <p:cNvSpPr txBox="1"/>
          <p:nvPr/>
        </p:nvSpPr>
        <p:spPr>
          <a:xfrm>
            <a:off x="-3699989" y="4867105"/>
            <a:ext cx="699230" cy="261610"/>
          </a:xfrm>
          <a:prstGeom prst="rect">
            <a:avLst/>
          </a:prstGeom>
          <a:noFill/>
        </p:spPr>
        <p:txBody>
          <a:bodyPr wrap="none" rtlCol="0">
            <a:spAutoFit/>
          </a:bodyPr>
          <a:lstStyle/>
          <a:p>
            <a:r>
              <a:rPr lang="en-US" altLang="zh-CN" sz="1100" dirty="0" smtClean="0">
                <a:solidFill>
                  <a:srgbClr val="00B0F0"/>
                </a:solidFill>
              </a:rPr>
              <a:t>20 layers</a:t>
            </a:r>
            <a:endParaRPr lang="zh-CN" altLang="en-US" sz="1100" dirty="0">
              <a:solidFill>
                <a:srgbClr val="00B0F0"/>
              </a:solidFill>
            </a:endParaRPr>
          </a:p>
        </p:txBody>
      </p:sp>
      <p:sp>
        <p:nvSpPr>
          <p:cNvPr id="55" name="文本框 6"/>
          <p:cNvSpPr txBox="1"/>
          <p:nvPr/>
        </p:nvSpPr>
        <p:spPr>
          <a:xfrm>
            <a:off x="797354" y="4501808"/>
            <a:ext cx="699230"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dirty="0" smtClean="0">
                <a:solidFill>
                  <a:srgbClr val="00B0F0"/>
                </a:solidFill>
              </a:rPr>
              <a:t>20 layers</a:t>
            </a:r>
            <a:endParaRPr lang="zh-CN" altLang="en-US" dirty="0">
              <a:solidFill>
                <a:srgbClr val="00B0F0"/>
              </a:solidFill>
            </a:endParaRPr>
          </a:p>
        </p:txBody>
      </p:sp>
      <p:sp>
        <p:nvSpPr>
          <p:cNvPr id="56" name="文本框 6"/>
          <p:cNvSpPr txBox="1"/>
          <p:nvPr/>
        </p:nvSpPr>
        <p:spPr>
          <a:xfrm>
            <a:off x="4080100" y="4301079"/>
            <a:ext cx="699230"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dirty="0" smtClean="0">
                <a:solidFill>
                  <a:srgbClr val="00B0F0"/>
                </a:solidFill>
              </a:rPr>
              <a:t>16 layers</a:t>
            </a:r>
            <a:endParaRPr lang="zh-CN" altLang="en-US" dirty="0">
              <a:solidFill>
                <a:srgbClr val="00B0F0"/>
              </a:solidFill>
            </a:endParaRPr>
          </a:p>
        </p:txBody>
      </p:sp>
      <p:sp>
        <p:nvSpPr>
          <p:cNvPr id="57" name="文本框 6"/>
          <p:cNvSpPr txBox="1"/>
          <p:nvPr/>
        </p:nvSpPr>
        <p:spPr>
          <a:xfrm>
            <a:off x="6329246" y="3920646"/>
            <a:ext cx="699230"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dirty="0" smtClean="0">
                <a:solidFill>
                  <a:srgbClr val="00B0F0"/>
                </a:solidFill>
              </a:rPr>
              <a:t>15 layers</a:t>
            </a:r>
            <a:endParaRPr lang="zh-CN" altLang="en-US" dirty="0">
              <a:solidFill>
                <a:srgbClr val="00B0F0"/>
              </a:solidFill>
            </a:endParaRPr>
          </a:p>
        </p:txBody>
      </p:sp>
      <p:sp>
        <p:nvSpPr>
          <p:cNvPr id="58" name="文本框 6"/>
          <p:cNvSpPr txBox="1"/>
          <p:nvPr/>
        </p:nvSpPr>
        <p:spPr>
          <a:xfrm>
            <a:off x="7472955" y="4134445"/>
            <a:ext cx="699230"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dirty="0" smtClean="0">
                <a:solidFill>
                  <a:srgbClr val="00B0F0"/>
                </a:solidFill>
              </a:rPr>
              <a:t>16 layers</a:t>
            </a:r>
            <a:endParaRPr lang="zh-CN" altLang="en-US" dirty="0">
              <a:solidFill>
                <a:srgbClr val="00B0F0"/>
              </a:solidFill>
            </a:endParaRPr>
          </a:p>
        </p:txBody>
      </p:sp>
      <p:sp>
        <p:nvSpPr>
          <p:cNvPr id="59" name="文本框 6"/>
          <p:cNvSpPr txBox="1"/>
          <p:nvPr/>
        </p:nvSpPr>
        <p:spPr>
          <a:xfrm>
            <a:off x="7603280" y="3430910"/>
            <a:ext cx="699230"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dirty="0" smtClean="0">
                <a:solidFill>
                  <a:srgbClr val="00B0F0"/>
                </a:solidFill>
              </a:rPr>
              <a:t>16 layers</a:t>
            </a:r>
            <a:endParaRPr lang="zh-CN" altLang="en-US" dirty="0">
              <a:solidFill>
                <a:srgbClr val="00B0F0"/>
              </a:solidFill>
            </a:endParaRPr>
          </a:p>
        </p:txBody>
      </p:sp>
      <p:sp>
        <p:nvSpPr>
          <p:cNvPr id="60" name="文本框 6"/>
          <p:cNvSpPr txBox="1"/>
          <p:nvPr/>
        </p:nvSpPr>
        <p:spPr>
          <a:xfrm>
            <a:off x="5168910" y="3794598"/>
            <a:ext cx="699230"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dirty="0" smtClean="0">
                <a:solidFill>
                  <a:srgbClr val="00B0F0"/>
                </a:solidFill>
              </a:rPr>
              <a:t>16 layers</a:t>
            </a:r>
            <a:endParaRPr lang="zh-CN" altLang="en-US" dirty="0">
              <a:solidFill>
                <a:srgbClr val="00B0F0"/>
              </a:solidFill>
            </a:endParaRPr>
          </a:p>
        </p:txBody>
      </p:sp>
      <p:sp>
        <p:nvSpPr>
          <p:cNvPr id="61" name="文本框 6"/>
          <p:cNvSpPr txBox="1"/>
          <p:nvPr/>
        </p:nvSpPr>
        <p:spPr>
          <a:xfrm>
            <a:off x="4716832" y="3389545"/>
            <a:ext cx="699230"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dirty="0" smtClean="0">
                <a:solidFill>
                  <a:srgbClr val="00B0F0"/>
                </a:solidFill>
              </a:rPr>
              <a:t>16 layers</a:t>
            </a:r>
            <a:endParaRPr lang="zh-CN" altLang="en-US" dirty="0">
              <a:solidFill>
                <a:srgbClr val="00B0F0"/>
              </a:solidFill>
            </a:endParaRPr>
          </a:p>
        </p:txBody>
      </p:sp>
      <p:sp>
        <p:nvSpPr>
          <p:cNvPr id="2" name="页脚占位符 1"/>
          <p:cNvSpPr>
            <a:spLocks noGrp="1"/>
          </p:cNvSpPr>
          <p:nvPr>
            <p:ph type="ftr" sz="quarter" idx="11"/>
          </p:nvPr>
        </p:nvSpPr>
        <p:spPr/>
        <p:txBody>
          <a:bodyPr/>
          <a:lstStyle/>
          <a:p>
            <a:r>
              <a:rPr lang="en-US" smtClean="0"/>
              <a:t>2022 CEPC MDI Workshop, Hengyang</a:t>
            </a:r>
            <a:endParaRPr lang="en-US"/>
          </a:p>
        </p:txBody>
      </p:sp>
      <p:sp>
        <p:nvSpPr>
          <p:cNvPr id="3" name="灯片编号占位符 2"/>
          <p:cNvSpPr>
            <a:spLocks noGrp="1"/>
          </p:cNvSpPr>
          <p:nvPr>
            <p:ph type="sldNum" sz="quarter" idx="12"/>
          </p:nvPr>
        </p:nvSpPr>
        <p:spPr/>
        <p:txBody>
          <a:bodyPr/>
          <a:lstStyle/>
          <a:p>
            <a:fld id="{1BC14028-2C42-48E4-958A-A39E3E99AC05}" type="slidenum">
              <a:rPr lang="en-US" smtClean="0"/>
              <a:t>15</a:t>
            </a:fld>
            <a:endParaRPr lang="en-US"/>
          </a:p>
        </p:txBody>
      </p:sp>
    </p:spTree>
    <p:extLst>
      <p:ext uri="{BB962C8B-B14F-4D97-AF65-F5344CB8AC3E}">
        <p14:creationId xmlns:p14="http://schemas.microsoft.com/office/powerpoint/2010/main" val="11174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a:spLocks noGrp="1"/>
          </p:cNvSpPr>
          <p:nvPr>
            <p:ph idx="1"/>
          </p:nvPr>
        </p:nvSpPr>
        <p:spPr>
          <a:xfrm>
            <a:off x="350735" y="706279"/>
            <a:ext cx="4706838" cy="1428649"/>
          </a:xfrm>
        </p:spPr>
        <p:txBody>
          <a:bodyPr>
            <a:normAutofit/>
          </a:bodyPr>
          <a:lstStyle/>
          <a:p>
            <a:pPr marL="0" indent="0">
              <a:lnSpc>
                <a:spcPct val="120000"/>
              </a:lnSpc>
              <a:buNone/>
            </a:pPr>
            <a:r>
              <a:rPr lang="en-US" altLang="zh-CN" sz="2400" dirty="0" smtClean="0"/>
              <a:t>Long dummy cable development</a:t>
            </a:r>
          </a:p>
          <a:p>
            <a:pPr marL="0" indent="0">
              <a:lnSpc>
                <a:spcPct val="120000"/>
              </a:lnSpc>
              <a:buNone/>
            </a:pPr>
            <a:r>
              <a:rPr lang="en-US" altLang="zh-CN" sz="1800" dirty="0" smtClean="0"/>
              <a:t>50 meter dummy cable successfully fabricated.</a:t>
            </a:r>
          </a:p>
        </p:txBody>
      </p:sp>
      <p:pic>
        <p:nvPicPr>
          <p:cNvPr id="7" name="图片 6"/>
          <p:cNvPicPr>
            <a:picLocks noChangeAspect="1"/>
          </p:cNvPicPr>
          <p:nvPr/>
        </p:nvPicPr>
        <p:blipFill>
          <a:blip r:embed="rId2"/>
          <a:stretch>
            <a:fillRect/>
          </a:stretch>
        </p:blipFill>
        <p:spPr>
          <a:xfrm>
            <a:off x="224125" y="1887558"/>
            <a:ext cx="4833448" cy="2746047"/>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734" y="818434"/>
            <a:ext cx="1717335" cy="3815171"/>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676" y="818682"/>
            <a:ext cx="1717223" cy="3814923"/>
          </a:xfrm>
          <a:prstGeom prst="rect">
            <a:avLst/>
          </a:prstGeom>
        </p:spPr>
      </p:pic>
      <p:sp>
        <p:nvSpPr>
          <p:cNvPr id="14" name="矩形 13"/>
          <p:cNvSpPr/>
          <p:nvPr/>
        </p:nvSpPr>
        <p:spPr>
          <a:xfrm>
            <a:off x="888540" y="2382"/>
            <a:ext cx="7345552"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5" name="标题 1"/>
          <p:cNvSpPr txBox="1">
            <a:spLocks/>
          </p:cNvSpPr>
          <p:nvPr/>
        </p:nvSpPr>
        <p:spPr>
          <a:xfrm>
            <a:off x="1075294" y="84176"/>
            <a:ext cx="7107699" cy="48356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2800" dirty="0"/>
              <a:t>HTS version</a:t>
            </a:r>
          </a:p>
        </p:txBody>
      </p:sp>
      <p:cxnSp>
        <p:nvCxnSpPr>
          <p:cNvPr id="16" name="直接连接符 15"/>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18" name="图片 17"/>
          <p:cNvPicPr>
            <a:picLocks noChangeAspect="1"/>
          </p:cNvPicPr>
          <p:nvPr/>
        </p:nvPicPr>
        <p:blipFill>
          <a:blip r:embed="rId6"/>
          <a:stretch>
            <a:fillRect/>
          </a:stretch>
        </p:blipFill>
        <p:spPr>
          <a:xfrm>
            <a:off x="10055" y="2382"/>
            <a:ext cx="964871" cy="623919"/>
          </a:xfrm>
          <a:prstGeom prst="rect">
            <a:avLst/>
          </a:prstGeom>
        </p:spPr>
      </p:pic>
      <p:sp>
        <p:nvSpPr>
          <p:cNvPr id="2" name="页脚占位符 1"/>
          <p:cNvSpPr>
            <a:spLocks noGrp="1"/>
          </p:cNvSpPr>
          <p:nvPr>
            <p:ph type="ftr" sz="quarter" idx="11"/>
          </p:nvPr>
        </p:nvSpPr>
        <p:spPr/>
        <p:txBody>
          <a:bodyPr/>
          <a:lstStyle/>
          <a:p>
            <a:r>
              <a:rPr lang="en-US" smtClean="0"/>
              <a:t>2022 CEPC MDI Workshop, Hengyang</a:t>
            </a:r>
            <a:endParaRPr lang="en-US"/>
          </a:p>
        </p:txBody>
      </p:sp>
      <p:sp>
        <p:nvSpPr>
          <p:cNvPr id="3" name="灯片编号占位符 2"/>
          <p:cNvSpPr>
            <a:spLocks noGrp="1"/>
          </p:cNvSpPr>
          <p:nvPr>
            <p:ph type="sldNum" sz="quarter" idx="12"/>
          </p:nvPr>
        </p:nvSpPr>
        <p:spPr/>
        <p:txBody>
          <a:bodyPr/>
          <a:lstStyle/>
          <a:p>
            <a:fld id="{1BC14028-2C42-48E4-958A-A39E3E99AC05}" type="slidenum">
              <a:rPr lang="en-US" smtClean="0"/>
              <a:t>16</a:t>
            </a:fld>
            <a:endParaRPr lang="en-US"/>
          </a:p>
        </p:txBody>
      </p:sp>
    </p:spTree>
    <p:extLst>
      <p:ext uri="{BB962C8B-B14F-4D97-AF65-F5344CB8AC3E}">
        <p14:creationId xmlns:p14="http://schemas.microsoft.com/office/powerpoint/2010/main" val="1152323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072055" y="81870"/>
            <a:ext cx="7260021" cy="484007"/>
          </a:xfrm>
        </p:spPr>
        <p:txBody>
          <a:bodyPr>
            <a:noAutofit/>
          </a:bodyPr>
          <a:lstStyle/>
          <a:p>
            <a:pPr algn="ctr">
              <a:lnSpc>
                <a:spcPct val="100000"/>
              </a:lnSpc>
            </a:pPr>
            <a:r>
              <a:rPr lang="en-US" altLang="zh-CN" sz="3200" dirty="0"/>
              <a:t>HTS version</a:t>
            </a: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11" name="内容占位符 10"/>
          <p:cNvSpPr>
            <a:spLocks noGrp="1"/>
          </p:cNvSpPr>
          <p:nvPr>
            <p:ph idx="1"/>
          </p:nvPr>
        </p:nvSpPr>
        <p:spPr>
          <a:xfrm>
            <a:off x="600663" y="814568"/>
            <a:ext cx="7886700" cy="603603"/>
          </a:xfrm>
        </p:spPr>
        <p:txBody>
          <a:bodyPr/>
          <a:lstStyle/>
          <a:p>
            <a:r>
              <a:rPr lang="en-US" altLang="zh-CN" sz="2400" dirty="0">
                <a:solidFill>
                  <a:srgbClr val="00B0F0"/>
                </a:solidFill>
              </a:rPr>
              <a:t>Work in progress</a:t>
            </a:r>
            <a:endParaRPr lang="en-US" altLang="zh-CN" sz="2400" dirty="0" smtClean="0">
              <a:solidFill>
                <a:srgbClr val="00B0F0"/>
              </a:solidFill>
            </a:endParaRPr>
          </a:p>
        </p:txBody>
      </p:sp>
      <p:grpSp>
        <p:nvGrpSpPr>
          <p:cNvPr id="6" name="组合 5"/>
          <p:cNvGrpSpPr/>
          <p:nvPr/>
        </p:nvGrpSpPr>
        <p:grpSpPr>
          <a:xfrm>
            <a:off x="111095" y="1248994"/>
            <a:ext cx="4084890" cy="3796781"/>
            <a:chOff x="111095" y="1248994"/>
            <a:chExt cx="4084890" cy="3796781"/>
          </a:xfrm>
        </p:grpSpPr>
        <p:sp>
          <p:nvSpPr>
            <p:cNvPr id="3" name="矩形 2"/>
            <p:cNvSpPr/>
            <p:nvPr/>
          </p:nvSpPr>
          <p:spPr>
            <a:xfrm>
              <a:off x="111095" y="1248994"/>
              <a:ext cx="4084890" cy="379678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82903" y="2773962"/>
              <a:ext cx="1577383" cy="584775"/>
            </a:xfrm>
            <a:prstGeom prst="rect">
              <a:avLst/>
            </a:prstGeom>
            <a:solidFill>
              <a:schemeClr val="accent1">
                <a:lumMod val="40000"/>
                <a:lumOff val="60000"/>
              </a:schemeClr>
            </a:solidFill>
            <a:ln>
              <a:solidFill>
                <a:srgbClr val="080808"/>
              </a:solidFill>
            </a:ln>
          </p:spPr>
          <p:txBody>
            <a:bodyPr wrap="square" rtlCol="0">
              <a:spAutoFit/>
            </a:bodyPr>
            <a:lstStyle/>
            <a:p>
              <a:r>
                <a:rPr lang="en-US" altLang="zh-CN" sz="1600" dirty="0">
                  <a:solidFill>
                    <a:srgbClr val="FF0000"/>
                  </a:solidFill>
                </a:rPr>
                <a:t>Electromagnetic </a:t>
              </a:r>
              <a:r>
                <a:rPr lang="en-US" altLang="zh-CN" sz="1600" dirty="0" smtClean="0">
                  <a:solidFill>
                    <a:srgbClr val="FF0000"/>
                  </a:solidFill>
                </a:rPr>
                <a:t>properties</a:t>
              </a:r>
              <a:endParaRPr lang="en-US" altLang="zh-CN" sz="1600" dirty="0">
                <a:solidFill>
                  <a:srgbClr val="FF0000"/>
                </a:solidFill>
              </a:endParaRPr>
            </a:p>
          </p:txBody>
        </p:sp>
        <p:sp>
          <p:nvSpPr>
            <p:cNvPr id="15" name="矩形 14"/>
            <p:cNvSpPr/>
            <p:nvPr/>
          </p:nvSpPr>
          <p:spPr>
            <a:xfrm>
              <a:off x="2164415" y="2661991"/>
              <a:ext cx="1632563"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Current </a:t>
              </a:r>
              <a:r>
                <a:rPr lang="en-US" altLang="zh-CN" sz="1400" dirty="0"/>
                <a:t>distribution</a:t>
              </a:r>
              <a:endParaRPr lang="zh-CN" altLang="en-US" dirty="0"/>
            </a:p>
          </p:txBody>
        </p:sp>
        <p:sp>
          <p:nvSpPr>
            <p:cNvPr id="27" name="矩形 26"/>
            <p:cNvSpPr/>
            <p:nvPr/>
          </p:nvSpPr>
          <p:spPr>
            <a:xfrm>
              <a:off x="2158034" y="3161798"/>
              <a:ext cx="701089"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a:t>AC loss</a:t>
              </a:r>
              <a:endParaRPr lang="zh-CN" altLang="en-US" dirty="0"/>
            </a:p>
          </p:txBody>
        </p:sp>
        <p:sp>
          <p:nvSpPr>
            <p:cNvPr id="28" name="矩形 27"/>
            <p:cNvSpPr/>
            <p:nvPr/>
          </p:nvSpPr>
          <p:spPr>
            <a:xfrm>
              <a:off x="2158034" y="3661605"/>
              <a:ext cx="1414939"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Shielding </a:t>
              </a:r>
              <a:r>
                <a:rPr lang="en-US" altLang="zh-CN" sz="1400" dirty="0"/>
                <a:t>current</a:t>
              </a:r>
              <a:endParaRPr lang="zh-CN" altLang="en-US" dirty="0"/>
            </a:p>
          </p:txBody>
        </p:sp>
        <p:sp>
          <p:nvSpPr>
            <p:cNvPr id="29" name="矩形 28"/>
            <p:cNvSpPr/>
            <p:nvPr/>
          </p:nvSpPr>
          <p:spPr>
            <a:xfrm>
              <a:off x="2158034" y="4161412"/>
              <a:ext cx="1135247"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Dynamic </a:t>
              </a:r>
              <a:r>
                <a:rPr lang="en-US" altLang="zh-CN" sz="1400" dirty="0"/>
                <a:t>loss</a:t>
              </a:r>
              <a:endParaRPr lang="zh-CN" altLang="en-US" dirty="0"/>
            </a:p>
          </p:txBody>
        </p:sp>
        <p:sp>
          <p:nvSpPr>
            <p:cNvPr id="31" name="矩形 30"/>
            <p:cNvSpPr/>
            <p:nvPr/>
          </p:nvSpPr>
          <p:spPr>
            <a:xfrm>
              <a:off x="2164415" y="1471112"/>
              <a:ext cx="1812547"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Critical current at 4.2K</a:t>
              </a:r>
              <a:endParaRPr lang="zh-CN" altLang="en-US" dirty="0"/>
            </a:p>
          </p:txBody>
        </p:sp>
        <p:sp>
          <p:nvSpPr>
            <p:cNvPr id="32" name="矩形 31"/>
            <p:cNvSpPr/>
            <p:nvPr/>
          </p:nvSpPr>
          <p:spPr>
            <a:xfrm>
              <a:off x="2164415" y="1965645"/>
              <a:ext cx="1513332" cy="523220"/>
            </a:xfrm>
            <a:prstGeom prst="rect">
              <a:avLst/>
            </a:prstGeom>
            <a:solidFill>
              <a:schemeClr val="accent1">
                <a:lumMod val="40000"/>
                <a:lumOff val="60000"/>
              </a:schemeClr>
            </a:solidFill>
            <a:ln>
              <a:solidFill>
                <a:srgbClr val="080808"/>
              </a:solidFill>
            </a:ln>
          </p:spPr>
          <p:txBody>
            <a:bodyPr wrap="square">
              <a:spAutoFit/>
            </a:bodyPr>
            <a:lstStyle/>
            <a:p>
              <a:r>
                <a:rPr lang="en-US" altLang="zh-CN" sz="1400" dirty="0" smtClean="0"/>
                <a:t>Critical current at magnetic field</a:t>
              </a:r>
              <a:endParaRPr lang="zh-CN" altLang="en-US" dirty="0"/>
            </a:p>
          </p:txBody>
        </p:sp>
        <p:sp>
          <p:nvSpPr>
            <p:cNvPr id="33" name="矩形 32"/>
            <p:cNvSpPr/>
            <p:nvPr/>
          </p:nvSpPr>
          <p:spPr>
            <a:xfrm>
              <a:off x="2164415" y="4634690"/>
              <a:ext cx="1552348"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Quench properties</a:t>
              </a:r>
              <a:endParaRPr lang="zh-CN" altLang="en-US" dirty="0"/>
            </a:p>
          </p:txBody>
        </p:sp>
        <p:cxnSp>
          <p:nvCxnSpPr>
            <p:cNvPr id="35" name="直接连接符 34"/>
            <p:cNvCxnSpPr>
              <a:stCxn id="31" idx="1"/>
              <a:endCxn id="13" idx="3"/>
            </p:cNvCxnSpPr>
            <p:nvPr/>
          </p:nvCxnSpPr>
          <p:spPr>
            <a:xfrm flipH="1">
              <a:off x="1760286" y="1625001"/>
              <a:ext cx="404129" cy="144134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6" name="直接连接符 35"/>
            <p:cNvCxnSpPr>
              <a:stCxn id="32" idx="1"/>
              <a:endCxn id="13" idx="3"/>
            </p:cNvCxnSpPr>
            <p:nvPr/>
          </p:nvCxnSpPr>
          <p:spPr>
            <a:xfrm flipH="1">
              <a:off x="1760286" y="2227255"/>
              <a:ext cx="404129" cy="83909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9" name="直接连接符 38"/>
            <p:cNvCxnSpPr>
              <a:stCxn id="15" idx="1"/>
              <a:endCxn id="13" idx="3"/>
            </p:cNvCxnSpPr>
            <p:nvPr/>
          </p:nvCxnSpPr>
          <p:spPr>
            <a:xfrm flipH="1">
              <a:off x="1760286" y="2815880"/>
              <a:ext cx="404129" cy="25047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42" name="直接连接符 41"/>
            <p:cNvCxnSpPr>
              <a:stCxn id="27" idx="1"/>
              <a:endCxn id="13" idx="3"/>
            </p:cNvCxnSpPr>
            <p:nvPr/>
          </p:nvCxnSpPr>
          <p:spPr>
            <a:xfrm flipH="1" flipV="1">
              <a:off x="1760286" y="3066350"/>
              <a:ext cx="397748" cy="24933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45" name="直接连接符 44"/>
            <p:cNvCxnSpPr>
              <a:stCxn id="28" idx="1"/>
              <a:endCxn id="13" idx="3"/>
            </p:cNvCxnSpPr>
            <p:nvPr/>
          </p:nvCxnSpPr>
          <p:spPr>
            <a:xfrm flipH="1" flipV="1">
              <a:off x="1760286" y="3066350"/>
              <a:ext cx="397748" cy="749144"/>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48" name="直接连接符 47"/>
            <p:cNvCxnSpPr>
              <a:stCxn id="29" idx="1"/>
              <a:endCxn id="13" idx="3"/>
            </p:cNvCxnSpPr>
            <p:nvPr/>
          </p:nvCxnSpPr>
          <p:spPr>
            <a:xfrm flipH="1" flipV="1">
              <a:off x="1760286" y="3066350"/>
              <a:ext cx="397748" cy="1248951"/>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52" name="直接连接符 51"/>
            <p:cNvCxnSpPr>
              <a:stCxn id="33" idx="1"/>
              <a:endCxn id="13" idx="3"/>
            </p:cNvCxnSpPr>
            <p:nvPr/>
          </p:nvCxnSpPr>
          <p:spPr>
            <a:xfrm flipH="1" flipV="1">
              <a:off x="1760286" y="3066350"/>
              <a:ext cx="404129" cy="1722229"/>
            </a:xfrm>
            <a:prstGeom prst="line">
              <a:avLst/>
            </a:prstGeom>
            <a:ln w="28575"/>
          </p:spPr>
          <p:style>
            <a:lnRef idx="3">
              <a:schemeClr val="accent1"/>
            </a:lnRef>
            <a:fillRef idx="0">
              <a:schemeClr val="accent1"/>
            </a:fillRef>
            <a:effectRef idx="2">
              <a:schemeClr val="accent1"/>
            </a:effectRef>
            <a:fontRef idx="minor">
              <a:schemeClr val="tx1"/>
            </a:fontRef>
          </p:style>
        </p:cxnSp>
      </p:grpSp>
      <p:grpSp>
        <p:nvGrpSpPr>
          <p:cNvPr id="8" name="组合 7"/>
          <p:cNvGrpSpPr/>
          <p:nvPr/>
        </p:nvGrpSpPr>
        <p:grpSpPr>
          <a:xfrm>
            <a:off x="4977391" y="972116"/>
            <a:ext cx="3679499" cy="2055070"/>
            <a:chOff x="4977391" y="972116"/>
            <a:chExt cx="3679499" cy="2055070"/>
          </a:xfrm>
        </p:grpSpPr>
        <p:sp>
          <p:nvSpPr>
            <p:cNvPr id="53" name="矩形 52"/>
            <p:cNvSpPr/>
            <p:nvPr/>
          </p:nvSpPr>
          <p:spPr>
            <a:xfrm>
              <a:off x="4977391" y="972116"/>
              <a:ext cx="3679499" cy="20550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nvGrpSpPr>
          <p:grpSpPr>
            <a:xfrm>
              <a:off x="5272774" y="1121648"/>
              <a:ext cx="3286571" cy="1819467"/>
              <a:chOff x="5615466" y="1002035"/>
              <a:chExt cx="3286571" cy="1819467"/>
            </a:xfrm>
          </p:grpSpPr>
          <p:sp>
            <p:nvSpPr>
              <p:cNvPr id="22" name="矩形 21"/>
              <p:cNvSpPr/>
              <p:nvPr/>
            </p:nvSpPr>
            <p:spPr>
              <a:xfrm>
                <a:off x="6546025" y="1002035"/>
                <a:ext cx="1229526" cy="584775"/>
              </a:xfrm>
              <a:prstGeom prst="rect">
                <a:avLst/>
              </a:prstGeom>
              <a:solidFill>
                <a:schemeClr val="accent1">
                  <a:lumMod val="40000"/>
                  <a:lumOff val="60000"/>
                </a:schemeClr>
              </a:solidFill>
              <a:ln>
                <a:solidFill>
                  <a:srgbClr val="080808"/>
                </a:solidFill>
              </a:ln>
            </p:spPr>
            <p:txBody>
              <a:bodyPr wrap="square">
                <a:spAutoFit/>
              </a:bodyPr>
              <a:lstStyle/>
              <a:p>
                <a:r>
                  <a:rPr lang="en-US" altLang="zh-CN" sz="1600" dirty="0">
                    <a:solidFill>
                      <a:srgbClr val="FF0000"/>
                    </a:solidFill>
                  </a:rPr>
                  <a:t>Mechanical </a:t>
                </a:r>
                <a:r>
                  <a:rPr lang="en-US" altLang="zh-CN" sz="1600" dirty="0" smtClean="0">
                    <a:solidFill>
                      <a:srgbClr val="FF0000"/>
                    </a:solidFill>
                  </a:rPr>
                  <a:t>properties</a:t>
                </a:r>
                <a:endParaRPr lang="en-US" altLang="zh-CN" sz="1600" dirty="0">
                  <a:solidFill>
                    <a:srgbClr val="FF0000"/>
                  </a:solidFill>
                </a:endParaRPr>
              </a:p>
            </p:txBody>
          </p:sp>
          <p:sp>
            <p:nvSpPr>
              <p:cNvPr id="23" name="矩形 22"/>
              <p:cNvSpPr/>
              <p:nvPr/>
            </p:nvSpPr>
            <p:spPr>
              <a:xfrm>
                <a:off x="5769007" y="1825969"/>
                <a:ext cx="1269450"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a:t>Bending radius</a:t>
                </a:r>
              </a:p>
            </p:txBody>
          </p:sp>
          <p:sp>
            <p:nvSpPr>
              <p:cNvPr id="24" name="矩形 23"/>
              <p:cNvSpPr/>
              <p:nvPr/>
            </p:nvSpPr>
            <p:spPr>
              <a:xfrm>
                <a:off x="7486650" y="1823571"/>
                <a:ext cx="1415387"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a:t>Torsion intercept</a:t>
                </a:r>
                <a:endParaRPr lang="zh-CN" altLang="en-US" sz="1400" dirty="0"/>
              </a:p>
            </p:txBody>
          </p:sp>
          <p:sp>
            <p:nvSpPr>
              <p:cNvPr id="25" name="矩形 24"/>
              <p:cNvSpPr/>
              <p:nvPr/>
            </p:nvSpPr>
            <p:spPr>
              <a:xfrm>
                <a:off x="5615466" y="2513725"/>
                <a:ext cx="1166794"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Positive </a:t>
                </a:r>
                <a:r>
                  <a:rPr lang="en-US" altLang="zh-CN" sz="1400" dirty="0"/>
                  <a:t>bend</a:t>
                </a:r>
              </a:p>
            </p:txBody>
          </p:sp>
          <p:sp>
            <p:nvSpPr>
              <p:cNvPr id="26" name="矩形 25"/>
              <p:cNvSpPr/>
              <p:nvPr/>
            </p:nvSpPr>
            <p:spPr>
              <a:xfrm>
                <a:off x="7160788" y="2508102"/>
                <a:ext cx="906017"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Side bend</a:t>
                </a:r>
                <a:endParaRPr lang="en-US" altLang="zh-CN" sz="1400" dirty="0"/>
              </a:p>
            </p:txBody>
          </p:sp>
          <p:cxnSp>
            <p:nvCxnSpPr>
              <p:cNvPr id="62" name="直接连接符 61"/>
              <p:cNvCxnSpPr>
                <a:stCxn id="22" idx="2"/>
                <a:endCxn id="23" idx="0"/>
              </p:cNvCxnSpPr>
              <p:nvPr/>
            </p:nvCxnSpPr>
            <p:spPr>
              <a:xfrm flipH="1">
                <a:off x="6403732" y="1586810"/>
                <a:ext cx="757056" cy="23915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65" name="直接连接符 64"/>
              <p:cNvCxnSpPr>
                <a:stCxn id="22" idx="2"/>
                <a:endCxn id="24" idx="0"/>
              </p:cNvCxnSpPr>
              <p:nvPr/>
            </p:nvCxnSpPr>
            <p:spPr>
              <a:xfrm>
                <a:off x="7160788" y="1586810"/>
                <a:ext cx="1033556" cy="236761"/>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69" name="直接连接符 68"/>
              <p:cNvCxnSpPr>
                <a:stCxn id="23" idx="2"/>
                <a:endCxn id="25" idx="0"/>
              </p:cNvCxnSpPr>
              <p:nvPr/>
            </p:nvCxnSpPr>
            <p:spPr>
              <a:xfrm flipH="1">
                <a:off x="6198863" y="2133746"/>
                <a:ext cx="204869" cy="379979"/>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72" name="直接连接符 71"/>
              <p:cNvCxnSpPr>
                <a:stCxn id="23" idx="2"/>
                <a:endCxn id="26" idx="0"/>
              </p:cNvCxnSpPr>
              <p:nvPr/>
            </p:nvCxnSpPr>
            <p:spPr>
              <a:xfrm>
                <a:off x="6403732" y="2133746"/>
                <a:ext cx="1210065" cy="374356"/>
              </a:xfrm>
              <a:prstGeom prst="line">
                <a:avLst/>
              </a:prstGeom>
              <a:ln w="28575"/>
            </p:spPr>
            <p:style>
              <a:lnRef idx="3">
                <a:schemeClr val="accent1"/>
              </a:lnRef>
              <a:fillRef idx="0">
                <a:schemeClr val="accent1"/>
              </a:fillRef>
              <a:effectRef idx="2">
                <a:schemeClr val="accent1"/>
              </a:effectRef>
              <a:fontRef idx="minor">
                <a:schemeClr val="tx1"/>
              </a:fontRef>
            </p:style>
          </p:cxnSp>
        </p:grpSp>
      </p:grpSp>
      <p:grpSp>
        <p:nvGrpSpPr>
          <p:cNvPr id="12" name="组合 11"/>
          <p:cNvGrpSpPr/>
          <p:nvPr/>
        </p:nvGrpSpPr>
        <p:grpSpPr>
          <a:xfrm>
            <a:off x="4977391" y="3066350"/>
            <a:ext cx="3679499" cy="1994474"/>
            <a:chOff x="4977391" y="3066350"/>
            <a:chExt cx="3679499" cy="1994474"/>
          </a:xfrm>
        </p:grpSpPr>
        <p:sp>
          <p:nvSpPr>
            <p:cNvPr id="54" name="矩形 53"/>
            <p:cNvSpPr/>
            <p:nvPr/>
          </p:nvSpPr>
          <p:spPr>
            <a:xfrm>
              <a:off x="4977391" y="3066350"/>
              <a:ext cx="3679499" cy="19944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5052556" y="3254357"/>
              <a:ext cx="3434807" cy="1477479"/>
              <a:chOff x="5532772" y="3231306"/>
              <a:chExt cx="3434807" cy="1477479"/>
            </a:xfrm>
          </p:grpSpPr>
          <p:sp>
            <p:nvSpPr>
              <p:cNvPr id="40" name="矩形 39"/>
              <p:cNvSpPr/>
              <p:nvPr/>
            </p:nvSpPr>
            <p:spPr>
              <a:xfrm>
                <a:off x="6301297" y="3231306"/>
                <a:ext cx="1229526" cy="338554"/>
              </a:xfrm>
              <a:prstGeom prst="rect">
                <a:avLst/>
              </a:prstGeom>
              <a:solidFill>
                <a:schemeClr val="accent1">
                  <a:lumMod val="40000"/>
                  <a:lumOff val="60000"/>
                </a:schemeClr>
              </a:solidFill>
              <a:ln>
                <a:solidFill>
                  <a:srgbClr val="080808"/>
                </a:solidFill>
              </a:ln>
            </p:spPr>
            <p:txBody>
              <a:bodyPr wrap="square">
                <a:spAutoFit/>
              </a:bodyPr>
              <a:lstStyle/>
              <a:p>
                <a:r>
                  <a:rPr lang="en-US" altLang="zh-CN" sz="1600" dirty="0" smtClean="0">
                    <a:solidFill>
                      <a:srgbClr val="FF0000"/>
                    </a:solidFill>
                  </a:rPr>
                  <a:t>Cable joints</a:t>
                </a:r>
                <a:endParaRPr lang="en-US" altLang="zh-CN" sz="1600" dirty="0">
                  <a:solidFill>
                    <a:srgbClr val="FF0000"/>
                  </a:solidFill>
                </a:endParaRPr>
              </a:p>
            </p:txBody>
          </p:sp>
          <p:sp>
            <p:nvSpPr>
              <p:cNvPr id="41" name="矩形 40"/>
              <p:cNvSpPr/>
              <p:nvPr/>
            </p:nvSpPr>
            <p:spPr>
              <a:xfrm>
                <a:off x="5532772" y="3839322"/>
                <a:ext cx="1531253"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Cable-copper joint</a:t>
                </a:r>
                <a:endParaRPr lang="en-US" altLang="zh-CN" sz="1400" dirty="0"/>
              </a:p>
            </p:txBody>
          </p:sp>
          <p:sp>
            <p:nvSpPr>
              <p:cNvPr id="43" name="矩形 42"/>
              <p:cNvSpPr/>
              <p:nvPr/>
            </p:nvSpPr>
            <p:spPr>
              <a:xfrm>
                <a:off x="7250415" y="3836924"/>
                <a:ext cx="1407821"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Cable-cable joint</a:t>
                </a:r>
                <a:endParaRPr lang="zh-CN" altLang="en-US" sz="1400" dirty="0"/>
              </a:p>
            </p:txBody>
          </p:sp>
          <p:sp>
            <p:nvSpPr>
              <p:cNvPr id="44" name="矩形 43"/>
              <p:cNvSpPr/>
              <p:nvPr/>
            </p:nvSpPr>
            <p:spPr>
              <a:xfrm>
                <a:off x="5757178" y="4401008"/>
                <a:ext cx="1577694" cy="307777"/>
              </a:xfrm>
              <a:prstGeom prst="rect">
                <a:avLst/>
              </a:prstGeom>
              <a:solidFill>
                <a:schemeClr val="accent1">
                  <a:lumMod val="40000"/>
                  <a:lumOff val="60000"/>
                </a:schemeClr>
              </a:solidFill>
              <a:ln>
                <a:solidFill>
                  <a:srgbClr val="080808"/>
                </a:solidFill>
              </a:ln>
            </p:spPr>
            <p:txBody>
              <a:bodyPr wrap="square">
                <a:spAutoFit/>
              </a:bodyPr>
              <a:lstStyle/>
              <a:p>
                <a:r>
                  <a:rPr lang="en-US" altLang="zh-CN" sz="1400" dirty="0" smtClean="0"/>
                  <a:t>Cable inner joint</a:t>
                </a:r>
                <a:endParaRPr lang="en-US" altLang="zh-CN" sz="1400" dirty="0"/>
              </a:p>
            </p:txBody>
          </p:sp>
          <p:sp>
            <p:nvSpPr>
              <p:cNvPr id="46" name="矩形 45"/>
              <p:cNvSpPr/>
              <p:nvPr/>
            </p:nvSpPr>
            <p:spPr>
              <a:xfrm>
                <a:off x="7560206" y="4398610"/>
                <a:ext cx="1407373" cy="307777"/>
              </a:xfrm>
              <a:prstGeom prst="rect">
                <a:avLst/>
              </a:prstGeom>
              <a:solidFill>
                <a:schemeClr val="accent1">
                  <a:lumMod val="40000"/>
                  <a:lumOff val="60000"/>
                </a:schemeClr>
              </a:solidFill>
              <a:ln>
                <a:solidFill>
                  <a:srgbClr val="080808"/>
                </a:solidFill>
              </a:ln>
            </p:spPr>
            <p:txBody>
              <a:bodyPr wrap="none">
                <a:spAutoFit/>
              </a:bodyPr>
              <a:lstStyle/>
              <a:p>
                <a:r>
                  <a:rPr lang="en-US" altLang="zh-CN" sz="1400" dirty="0" smtClean="0"/>
                  <a:t>Cable outer joint</a:t>
                </a:r>
                <a:endParaRPr lang="en-US" altLang="zh-CN" sz="1400" dirty="0"/>
              </a:p>
            </p:txBody>
          </p:sp>
          <p:cxnSp>
            <p:nvCxnSpPr>
              <p:cNvPr id="47" name="直接连接符 46"/>
              <p:cNvCxnSpPr>
                <a:stCxn id="40" idx="2"/>
                <a:endCxn id="41" idx="0"/>
              </p:cNvCxnSpPr>
              <p:nvPr/>
            </p:nvCxnSpPr>
            <p:spPr>
              <a:xfrm flipH="1">
                <a:off x="6298399" y="3569860"/>
                <a:ext cx="617661" cy="2694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49" name="直接连接符 48"/>
              <p:cNvCxnSpPr>
                <a:stCxn id="40" idx="2"/>
                <a:endCxn id="43" idx="0"/>
              </p:cNvCxnSpPr>
              <p:nvPr/>
            </p:nvCxnSpPr>
            <p:spPr>
              <a:xfrm>
                <a:off x="6916060" y="3569860"/>
                <a:ext cx="1038266" cy="267064"/>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50" name="直接连接符 49"/>
              <p:cNvCxnSpPr>
                <a:stCxn id="43" idx="2"/>
                <a:endCxn id="44" idx="0"/>
              </p:cNvCxnSpPr>
              <p:nvPr/>
            </p:nvCxnSpPr>
            <p:spPr>
              <a:xfrm flipH="1">
                <a:off x="6546025" y="4144701"/>
                <a:ext cx="1408301" cy="25630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51" name="直接连接符 50"/>
              <p:cNvCxnSpPr>
                <a:stCxn id="43" idx="2"/>
                <a:endCxn id="46" idx="0"/>
              </p:cNvCxnSpPr>
              <p:nvPr/>
            </p:nvCxnSpPr>
            <p:spPr>
              <a:xfrm>
                <a:off x="7954326" y="4144701"/>
                <a:ext cx="309567" cy="253909"/>
              </a:xfrm>
              <a:prstGeom prst="line">
                <a:avLst/>
              </a:prstGeom>
              <a:ln w="28575"/>
            </p:spPr>
            <p:style>
              <a:lnRef idx="3">
                <a:schemeClr val="accent1"/>
              </a:lnRef>
              <a:fillRef idx="0">
                <a:schemeClr val="accent1"/>
              </a:fillRef>
              <a:effectRef idx="2">
                <a:schemeClr val="accent1"/>
              </a:effectRef>
              <a:fontRef idx="minor">
                <a:schemeClr val="tx1"/>
              </a:fontRef>
            </p:style>
          </p:cxnSp>
        </p:grpSp>
      </p:grpSp>
      <p:sp>
        <p:nvSpPr>
          <p:cNvPr id="14" name="页脚占位符 13"/>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17</a:t>
            </a:fld>
            <a:endParaRPr lang="en-US"/>
          </a:p>
        </p:txBody>
      </p:sp>
    </p:spTree>
    <p:extLst>
      <p:ext uri="{BB962C8B-B14F-4D97-AF65-F5344CB8AC3E}">
        <p14:creationId xmlns:p14="http://schemas.microsoft.com/office/powerpoint/2010/main" val="4193207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072055" y="81870"/>
            <a:ext cx="7260021" cy="484007"/>
          </a:xfrm>
        </p:spPr>
        <p:txBody>
          <a:bodyPr>
            <a:noAutofit/>
          </a:bodyPr>
          <a:lstStyle/>
          <a:p>
            <a:pPr algn="ctr">
              <a:lnSpc>
                <a:spcPct val="100000"/>
              </a:lnSpc>
            </a:pPr>
            <a:r>
              <a:rPr lang="en-US" altLang="zh-CN" sz="3200" dirty="0" smtClean="0"/>
              <a:t>HTS version</a:t>
            </a:r>
            <a:endParaRPr lang="en-US" altLang="zh-CN" sz="3200"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11" name="内容占位符 10"/>
          <p:cNvSpPr>
            <a:spLocks noGrp="1"/>
          </p:cNvSpPr>
          <p:nvPr>
            <p:ph idx="1"/>
          </p:nvPr>
        </p:nvSpPr>
        <p:spPr>
          <a:xfrm>
            <a:off x="551958" y="749362"/>
            <a:ext cx="8015947" cy="3698871"/>
          </a:xfrm>
        </p:spPr>
        <p:txBody>
          <a:bodyPr/>
          <a:lstStyle/>
          <a:p>
            <a:r>
              <a:rPr lang="en-US" altLang="zh-CN" dirty="0" smtClean="0"/>
              <a:t>Ultra-thin structure</a:t>
            </a:r>
          </a:p>
          <a:p>
            <a:pPr lvl="1"/>
            <a:r>
              <a:rPr lang="en-US" altLang="zh-CN" sz="1400" dirty="0" smtClean="0">
                <a:solidFill>
                  <a:srgbClr val="FF0000"/>
                </a:solidFill>
              </a:rPr>
              <a:t>Thickness </a:t>
            </a:r>
            <a:r>
              <a:rPr lang="en-US" altLang="zh-CN" sz="1400" dirty="0">
                <a:solidFill>
                  <a:srgbClr val="FF0000"/>
                </a:solidFill>
              </a:rPr>
              <a:t>of the magnet: </a:t>
            </a:r>
            <a:r>
              <a:rPr lang="en-US" altLang="zh-CN" sz="1600" b="1" dirty="0">
                <a:solidFill>
                  <a:srgbClr val="FF0000"/>
                </a:solidFill>
              </a:rPr>
              <a:t>150 mm</a:t>
            </a:r>
          </a:p>
          <a:p>
            <a:endParaRPr lang="zh-CN" altLang="en-US" dirty="0"/>
          </a:p>
        </p:txBody>
      </p:sp>
      <p:sp>
        <p:nvSpPr>
          <p:cNvPr id="3" name="页脚占位符 2"/>
          <p:cNvSpPr>
            <a:spLocks noGrp="1"/>
          </p:cNvSpPr>
          <p:nvPr>
            <p:ph type="ftr" sz="quarter" idx="11"/>
          </p:nvPr>
        </p:nvSpPr>
        <p:spPr/>
        <p:txBody>
          <a:bodyPr/>
          <a:lstStyle/>
          <a:p>
            <a:r>
              <a:rPr lang="en-US" smtClean="0"/>
              <a:t>2022 CEPC MDI Workshop, Hengyang</a:t>
            </a:r>
            <a:endParaRPr lang="en-US"/>
          </a:p>
        </p:txBody>
      </p:sp>
      <p:sp>
        <p:nvSpPr>
          <p:cNvPr id="6" name="灯片编号占位符 5"/>
          <p:cNvSpPr>
            <a:spLocks noGrp="1"/>
          </p:cNvSpPr>
          <p:nvPr>
            <p:ph type="sldNum" sz="quarter" idx="12"/>
          </p:nvPr>
        </p:nvSpPr>
        <p:spPr/>
        <p:txBody>
          <a:bodyPr/>
          <a:lstStyle/>
          <a:p>
            <a:fld id="{1BC14028-2C42-48E4-958A-A39E3E99AC05}" type="slidenum">
              <a:rPr lang="en-US" smtClean="0"/>
              <a:t>18</a:t>
            </a:fld>
            <a:endParaRPr lang="en-US"/>
          </a:p>
        </p:txBody>
      </p:sp>
      <p:pic>
        <p:nvPicPr>
          <p:cNvPr id="12" name="图片 11"/>
          <p:cNvPicPr>
            <a:picLocks noChangeAspect="1"/>
          </p:cNvPicPr>
          <p:nvPr/>
        </p:nvPicPr>
        <p:blipFill>
          <a:blip r:embed="rId4"/>
          <a:stretch>
            <a:fillRect/>
          </a:stretch>
        </p:blipFill>
        <p:spPr>
          <a:xfrm>
            <a:off x="85767" y="1610005"/>
            <a:ext cx="3471545" cy="1726086"/>
          </a:xfrm>
          <a:prstGeom prst="rect">
            <a:avLst/>
          </a:prstGeom>
        </p:spPr>
      </p:pic>
      <p:sp>
        <p:nvSpPr>
          <p:cNvPr id="13" name="文本框 12"/>
          <p:cNvSpPr txBox="1"/>
          <p:nvPr/>
        </p:nvSpPr>
        <p:spPr>
          <a:xfrm>
            <a:off x="260300" y="1349104"/>
            <a:ext cx="2319289" cy="300082"/>
          </a:xfrm>
          <a:prstGeom prst="rect">
            <a:avLst/>
          </a:prstGeom>
          <a:noFill/>
        </p:spPr>
        <p:txBody>
          <a:bodyPr wrap="none" rtlCol="0">
            <a:spAutoFit/>
          </a:bodyPr>
          <a:lstStyle/>
          <a:p>
            <a:r>
              <a:rPr lang="en-US" altLang="zh-CN" dirty="0" smtClean="0">
                <a:solidFill>
                  <a:srgbClr val="0070C0"/>
                </a:solidFill>
              </a:rPr>
              <a:t>Conceptual mechanical design</a:t>
            </a:r>
            <a:endParaRPr lang="zh-CN" altLang="en-US" dirty="0">
              <a:solidFill>
                <a:srgbClr val="0070C0"/>
              </a:solidFill>
            </a:endParaRPr>
          </a:p>
        </p:txBody>
      </p:sp>
      <p:pic>
        <p:nvPicPr>
          <p:cNvPr id="7" name="图片 6"/>
          <p:cNvPicPr>
            <a:picLocks noChangeAspect="1"/>
          </p:cNvPicPr>
          <p:nvPr/>
        </p:nvPicPr>
        <p:blipFill>
          <a:blip r:embed="rId5"/>
          <a:stretch>
            <a:fillRect/>
          </a:stretch>
        </p:blipFill>
        <p:spPr>
          <a:xfrm>
            <a:off x="3911205" y="689518"/>
            <a:ext cx="5173801" cy="2620019"/>
          </a:xfrm>
          <a:prstGeom prst="rect">
            <a:avLst/>
          </a:prstGeom>
        </p:spPr>
      </p:pic>
      <p:pic>
        <p:nvPicPr>
          <p:cNvPr id="8" name="图片 7"/>
          <p:cNvPicPr>
            <a:picLocks noChangeAspect="1"/>
          </p:cNvPicPr>
          <p:nvPr/>
        </p:nvPicPr>
        <p:blipFill>
          <a:blip r:embed="rId6"/>
          <a:stretch>
            <a:fillRect/>
          </a:stretch>
        </p:blipFill>
        <p:spPr>
          <a:xfrm>
            <a:off x="3962107" y="3580908"/>
            <a:ext cx="4884801" cy="1026487"/>
          </a:xfrm>
          <a:prstGeom prst="rect">
            <a:avLst/>
          </a:prstGeom>
        </p:spPr>
      </p:pic>
      <p:pic>
        <p:nvPicPr>
          <p:cNvPr id="14" name="图片 13"/>
          <p:cNvPicPr>
            <a:picLocks noChangeAspect="1"/>
          </p:cNvPicPr>
          <p:nvPr/>
        </p:nvPicPr>
        <p:blipFill>
          <a:blip r:embed="rId7"/>
          <a:stretch>
            <a:fillRect/>
          </a:stretch>
        </p:blipFill>
        <p:spPr>
          <a:xfrm>
            <a:off x="551516" y="3398028"/>
            <a:ext cx="2222224" cy="1694350"/>
          </a:xfrm>
          <a:prstGeom prst="rect">
            <a:avLst/>
          </a:prstGeom>
        </p:spPr>
      </p:pic>
    </p:spTree>
    <p:extLst>
      <p:ext uri="{BB962C8B-B14F-4D97-AF65-F5344CB8AC3E}">
        <p14:creationId xmlns:p14="http://schemas.microsoft.com/office/powerpoint/2010/main" val="2878045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072055" y="81870"/>
            <a:ext cx="7260021" cy="484007"/>
          </a:xfrm>
        </p:spPr>
        <p:txBody>
          <a:bodyPr>
            <a:noAutofit/>
          </a:bodyPr>
          <a:lstStyle/>
          <a:p>
            <a:pPr algn="ctr">
              <a:lnSpc>
                <a:spcPct val="100000"/>
              </a:lnSpc>
            </a:pPr>
            <a:r>
              <a:rPr lang="en-US" altLang="zh-CN" sz="3200" dirty="0" smtClean="0"/>
              <a:t>HTS version</a:t>
            </a:r>
            <a:endParaRPr lang="en-US" altLang="zh-CN" sz="3200"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pic>
        <p:nvPicPr>
          <p:cNvPr id="14" name="内容占位符 13"/>
          <p:cNvPicPr>
            <a:picLocks noGrp="1" noChangeAspect="1"/>
          </p:cNvPicPr>
          <p:nvPr>
            <p:ph idx="1"/>
          </p:nvPr>
        </p:nvPicPr>
        <p:blipFill>
          <a:blip r:embed="rId4"/>
          <a:stretch>
            <a:fillRect/>
          </a:stretch>
        </p:blipFill>
        <p:spPr>
          <a:xfrm>
            <a:off x="87729" y="734704"/>
            <a:ext cx="3315061" cy="2273967"/>
          </a:xfrm>
          <a:prstGeom prst="rect">
            <a:avLst/>
          </a:prstGeom>
        </p:spPr>
      </p:pic>
      <p:sp>
        <p:nvSpPr>
          <p:cNvPr id="3" name="页脚占位符 2"/>
          <p:cNvSpPr>
            <a:spLocks noGrp="1"/>
          </p:cNvSpPr>
          <p:nvPr>
            <p:ph type="ftr" sz="quarter" idx="11"/>
          </p:nvPr>
        </p:nvSpPr>
        <p:spPr/>
        <p:txBody>
          <a:bodyPr/>
          <a:lstStyle/>
          <a:p>
            <a:r>
              <a:rPr lang="en-US" smtClean="0"/>
              <a:t>2022 CEPC MDI Workshop, Hengyang</a:t>
            </a:r>
            <a:endParaRPr lang="en-US"/>
          </a:p>
        </p:txBody>
      </p:sp>
      <p:sp>
        <p:nvSpPr>
          <p:cNvPr id="6" name="灯片编号占位符 5"/>
          <p:cNvSpPr>
            <a:spLocks noGrp="1"/>
          </p:cNvSpPr>
          <p:nvPr>
            <p:ph type="sldNum" sz="quarter" idx="12"/>
          </p:nvPr>
        </p:nvSpPr>
        <p:spPr/>
        <p:txBody>
          <a:bodyPr/>
          <a:lstStyle/>
          <a:p>
            <a:fld id="{1BC14028-2C42-48E4-958A-A39E3E99AC05}" type="slidenum">
              <a:rPr lang="en-US" smtClean="0"/>
              <a:t>19</a:t>
            </a:fld>
            <a:endParaRPr lang="en-US"/>
          </a:p>
        </p:txBody>
      </p:sp>
      <p:pic>
        <p:nvPicPr>
          <p:cNvPr id="17" name="图片 16"/>
          <p:cNvPicPr>
            <a:picLocks noChangeAspect="1"/>
          </p:cNvPicPr>
          <p:nvPr/>
        </p:nvPicPr>
        <p:blipFill>
          <a:blip r:embed="rId5"/>
          <a:stretch>
            <a:fillRect/>
          </a:stretch>
        </p:blipFill>
        <p:spPr>
          <a:xfrm>
            <a:off x="0" y="3289754"/>
            <a:ext cx="3616305" cy="1000150"/>
          </a:xfrm>
          <a:prstGeom prst="rect">
            <a:avLst/>
          </a:prstGeom>
        </p:spPr>
      </p:pic>
      <p:pic>
        <p:nvPicPr>
          <p:cNvPr id="18" name="图片 17"/>
          <p:cNvPicPr>
            <a:picLocks noChangeAspect="1"/>
          </p:cNvPicPr>
          <p:nvPr/>
        </p:nvPicPr>
        <p:blipFill>
          <a:blip r:embed="rId6"/>
          <a:stretch>
            <a:fillRect/>
          </a:stretch>
        </p:blipFill>
        <p:spPr>
          <a:xfrm>
            <a:off x="3629312" y="849507"/>
            <a:ext cx="5514688" cy="3545512"/>
          </a:xfrm>
          <a:prstGeom prst="rect">
            <a:avLst/>
          </a:prstGeom>
        </p:spPr>
      </p:pic>
    </p:spTree>
    <p:extLst>
      <p:ext uri="{BB962C8B-B14F-4D97-AF65-F5344CB8AC3E}">
        <p14:creationId xmlns:p14="http://schemas.microsoft.com/office/powerpoint/2010/main" val="124432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3248025" y="81870"/>
            <a:ext cx="1781175" cy="484007"/>
          </a:xfrm>
        </p:spPr>
        <p:txBody>
          <a:bodyPr/>
          <a:lstStyle/>
          <a:p>
            <a:pPr algn="ctr" defTabSz="685983" eaLnBrk="0" fontAlgn="base" hangingPunct="0">
              <a:spcAft>
                <a:spcPct val="0"/>
              </a:spcAft>
            </a:pPr>
            <a:r>
              <a:rPr lang="zh-CN" altLang="en-US" sz="2700" b="1" dirty="0" smtClean="0">
                <a:solidFill>
                  <a:srgbClr val="000000"/>
                </a:solidFill>
                <a:ea typeface="+mn-ea"/>
                <a:cs typeface="+mn-cs"/>
              </a:rPr>
              <a:t>目录</a:t>
            </a:r>
            <a:endParaRPr lang="zh-CN" altLang="en-US" sz="2700" b="1" dirty="0">
              <a:solidFill>
                <a:srgbClr val="000000"/>
              </a:solidFill>
              <a:ea typeface="+mn-ea"/>
              <a:cs typeface="+mn-cs"/>
            </a:endParaRPr>
          </a:p>
        </p:txBody>
      </p:sp>
      <p:sp>
        <p:nvSpPr>
          <p:cNvPr id="3" name="内容占位符 2"/>
          <p:cNvSpPr>
            <a:spLocks noGrp="1"/>
          </p:cNvSpPr>
          <p:nvPr>
            <p:ph idx="1"/>
          </p:nvPr>
        </p:nvSpPr>
        <p:spPr>
          <a:xfrm>
            <a:off x="564944" y="880039"/>
            <a:ext cx="7922419" cy="2961004"/>
          </a:xfrm>
        </p:spPr>
        <p:txBody>
          <a:bodyPr/>
          <a:lstStyle/>
          <a:p>
            <a:pPr>
              <a:lnSpc>
                <a:spcPct val="100000"/>
              </a:lnSpc>
            </a:pPr>
            <a:r>
              <a:rPr lang="en-US" altLang="zh-CN" sz="2400" dirty="0" smtClean="0"/>
              <a:t>Recent progress of LTS plan</a:t>
            </a:r>
          </a:p>
          <a:p>
            <a:pPr>
              <a:lnSpc>
                <a:spcPct val="100000"/>
              </a:lnSpc>
            </a:pPr>
            <a:r>
              <a:rPr lang="en-US" altLang="zh-CN" sz="2400" dirty="0" smtClean="0"/>
              <a:t>Recent progress of HTS plan </a:t>
            </a:r>
          </a:p>
          <a:p>
            <a:pPr>
              <a:lnSpc>
                <a:spcPct val="100000"/>
              </a:lnSpc>
            </a:pPr>
            <a:r>
              <a:rPr lang="en-US" altLang="zh-CN" sz="2400" dirty="0" smtClean="0"/>
              <a:t>Summarize of Superconducting detector Magnet Workshop hosted by CERN and KEK on 12-14 Sep. </a:t>
            </a:r>
            <a:r>
              <a:rPr lang="en-US" altLang="zh-CN" sz="2400" dirty="0"/>
              <a:t>2022</a:t>
            </a:r>
            <a:endParaRPr lang="en-US" altLang="zh-CN" sz="2400" dirty="0" smtClean="0"/>
          </a:p>
          <a:p>
            <a:pPr>
              <a:lnSpc>
                <a:spcPct val="100000"/>
              </a:lnSpc>
            </a:pPr>
            <a:r>
              <a:rPr lang="en-US" altLang="zh-CN" sz="2400" dirty="0" smtClean="0"/>
              <a:t>Conclusion </a:t>
            </a:r>
            <a:endParaRPr lang="zh-CN" altLang="en-US"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6" name="页脚占位符 5"/>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2</a:t>
            </a:fld>
            <a:endParaRPr lang="en-US"/>
          </a:p>
        </p:txBody>
      </p:sp>
    </p:spTree>
    <p:extLst>
      <p:ext uri="{BB962C8B-B14F-4D97-AF65-F5344CB8AC3E}">
        <p14:creationId xmlns:p14="http://schemas.microsoft.com/office/powerpoint/2010/main" val="956113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 xmlns:a16="http://schemas.microsoft.com/office/drawing/2014/main" id="{517A6D96-701D-8310-D5B1-2E8C412B3114}"/>
              </a:ext>
            </a:extLst>
          </p:cNvPr>
          <p:cNvSpPr>
            <a:spLocks noGrp="1"/>
          </p:cNvSpPr>
          <p:nvPr>
            <p:ph type="ftr" sz="quarter" idx="4294967295"/>
          </p:nvPr>
        </p:nvSpPr>
        <p:spPr>
          <a:xfrm>
            <a:off x="2292532" y="4808834"/>
            <a:ext cx="4786694" cy="273844"/>
          </a:xfrm>
          <a:prstGeom prst="rect">
            <a:avLst/>
          </a:prstGeom>
        </p:spPr>
        <p:txBody>
          <a:bodyPr/>
          <a:lstStyle/>
          <a:p>
            <a:r>
              <a:rPr lang="en-US" smtClean="0"/>
              <a:t>2022 CEPC MDI Workshop, Hengyang</a:t>
            </a:r>
            <a:endParaRPr lang="en-GB" dirty="0"/>
          </a:p>
        </p:txBody>
      </p:sp>
      <p:sp>
        <p:nvSpPr>
          <p:cNvPr id="6" name="Slide Number Placeholder 5">
            <a:extLst>
              <a:ext uri="{FF2B5EF4-FFF2-40B4-BE49-F238E27FC236}">
                <a16:creationId xmlns="" xmlns:a16="http://schemas.microsoft.com/office/drawing/2014/main" id="{D17DBEED-CA8E-F545-B827-9CE25F7435F6}"/>
              </a:ext>
            </a:extLst>
          </p:cNvPr>
          <p:cNvSpPr>
            <a:spLocks noGrp="1"/>
          </p:cNvSpPr>
          <p:nvPr>
            <p:ph type="sldNum" sz="quarter" idx="4294967295"/>
          </p:nvPr>
        </p:nvSpPr>
        <p:spPr>
          <a:xfrm>
            <a:off x="6889025" y="4808834"/>
            <a:ext cx="2057400" cy="273844"/>
          </a:xfrm>
          <a:prstGeom prst="rect">
            <a:avLst/>
          </a:prstGeom>
        </p:spPr>
        <p:txBody>
          <a:bodyPr/>
          <a:lstStyle/>
          <a:p>
            <a:fld id="{AAB60ABF-959D-42F1-ACC6-DC47C4412940}" type="slidenum">
              <a:rPr lang="en-GB" smtClean="0"/>
              <a:pPr/>
              <a:t>20</a:t>
            </a:fld>
            <a:endParaRPr lang="en-GB"/>
          </a:p>
        </p:txBody>
      </p:sp>
      <p:sp>
        <p:nvSpPr>
          <p:cNvPr id="3" name="Rectangle 5">
            <a:extLst>
              <a:ext uri="{FF2B5EF4-FFF2-40B4-BE49-F238E27FC236}">
                <a16:creationId xmlns="" xmlns:a16="http://schemas.microsoft.com/office/drawing/2014/main" id="{A13539CB-55A7-DBF6-7D84-D6315038B868}"/>
              </a:ext>
            </a:extLst>
          </p:cNvPr>
          <p:cNvSpPr/>
          <p:nvPr/>
        </p:nvSpPr>
        <p:spPr>
          <a:xfrm>
            <a:off x="380648" y="1851163"/>
            <a:ext cx="8565777" cy="2723823"/>
          </a:xfrm>
          <a:prstGeom prst="rect">
            <a:avLst/>
          </a:prstGeom>
        </p:spPr>
        <p:txBody>
          <a:bodyPr wrap="square">
            <a:spAutoFit/>
          </a:bodyPr>
          <a:lstStyle/>
          <a:p>
            <a:pPr algn="ctr"/>
            <a:r>
              <a:rPr lang="en-GB" altLang="ja-JP" sz="1500" b="1" dirty="0">
                <a:latin typeface="Helvetica" pitchFamily="2" charset="0"/>
              </a:rPr>
              <a:t>Co-chairs :</a:t>
            </a:r>
            <a:r>
              <a:rPr lang="en-GB" altLang="ja-JP" sz="1500" dirty="0">
                <a:latin typeface="Helvetica" pitchFamily="2" charset="0"/>
              </a:rPr>
              <a:t> </a:t>
            </a:r>
            <a:r>
              <a:rPr lang="en-GB" altLang="ja-JP" sz="1500" i="1" dirty="0">
                <a:latin typeface="Helvetica" pitchFamily="2" charset="0"/>
              </a:rPr>
              <a:t>Matthias </a:t>
            </a:r>
            <a:r>
              <a:rPr lang="en-GB" altLang="ja-JP" sz="1500" i="1" dirty="0" err="1">
                <a:latin typeface="Helvetica" pitchFamily="2" charset="0"/>
              </a:rPr>
              <a:t>Mentink</a:t>
            </a:r>
            <a:r>
              <a:rPr lang="en-GB" altLang="ja-JP" sz="1500" i="1" dirty="0">
                <a:latin typeface="Helvetica" pitchFamily="2" charset="0"/>
              </a:rPr>
              <a:t> (CERN) and Toru </a:t>
            </a:r>
            <a:r>
              <a:rPr lang="en-GB" altLang="ja-JP" sz="1500" i="1" dirty="0" err="1">
                <a:latin typeface="Helvetica" pitchFamily="2" charset="0"/>
              </a:rPr>
              <a:t>Ogitsu</a:t>
            </a:r>
            <a:r>
              <a:rPr lang="en-GB" altLang="ja-JP" sz="1500" i="1" dirty="0">
                <a:latin typeface="Helvetica" pitchFamily="2" charset="0"/>
              </a:rPr>
              <a:t> (KEK)</a:t>
            </a:r>
          </a:p>
          <a:p>
            <a:pPr algn="ctr"/>
            <a:endParaRPr lang="en-GB" altLang="ja-JP" sz="1500" b="1" i="1" dirty="0">
              <a:latin typeface="Helvetica" pitchFamily="2" charset="0"/>
            </a:endParaRPr>
          </a:p>
          <a:p>
            <a:pPr algn="ctr"/>
            <a:r>
              <a:rPr lang="en-GB" altLang="ja-JP" sz="1500" b="1" dirty="0">
                <a:latin typeface="Helvetica" pitchFamily="2" charset="0"/>
              </a:rPr>
              <a:t>Local Organizing Committee: </a:t>
            </a:r>
            <a:r>
              <a:rPr lang="en-GB" altLang="ja-JP" sz="1500" dirty="0">
                <a:latin typeface="Helvetica" pitchFamily="2" charset="0"/>
              </a:rPr>
              <a:t> </a:t>
            </a:r>
            <a:r>
              <a:rPr lang="en-GB" altLang="ja-JP" sz="1500" i="1" dirty="0" err="1">
                <a:latin typeface="Helvetica" pitchFamily="2" charset="0"/>
              </a:rPr>
              <a:t>Nikkie</a:t>
            </a:r>
            <a:r>
              <a:rPr lang="en-GB" altLang="ja-JP" sz="1500" i="1" dirty="0">
                <a:latin typeface="Helvetica" pitchFamily="2" charset="0"/>
              </a:rPr>
              <a:t> </a:t>
            </a:r>
            <a:r>
              <a:rPr lang="en-GB" altLang="ja-JP" sz="1500" i="1" dirty="0" err="1">
                <a:latin typeface="Helvetica" pitchFamily="2" charset="0"/>
              </a:rPr>
              <a:t>Deelen</a:t>
            </a:r>
            <a:r>
              <a:rPr lang="en-GB" altLang="ja-JP" sz="1500" i="1" dirty="0">
                <a:latin typeface="Helvetica" pitchFamily="2" charset="0"/>
              </a:rPr>
              <a:t> and Connie Potter (CERN)</a:t>
            </a:r>
          </a:p>
          <a:p>
            <a:pPr algn="ctr"/>
            <a:endParaRPr lang="en-GB" altLang="ja-JP" sz="1500" b="1" i="1" dirty="0">
              <a:latin typeface="Helvetica" pitchFamily="2" charset="0"/>
            </a:endParaRPr>
          </a:p>
          <a:p>
            <a:pPr algn="ctr"/>
            <a:r>
              <a:rPr lang="en-GB" altLang="ja-JP" sz="1500" b="1" dirty="0">
                <a:latin typeface="Helvetica" pitchFamily="2" charset="0"/>
              </a:rPr>
              <a:t>Program Committee: </a:t>
            </a:r>
            <a:r>
              <a:rPr lang="en-GB" altLang="ja-JP" sz="1500" i="1" dirty="0">
                <a:latin typeface="Helvetica" pitchFamily="2" charset="0"/>
              </a:rPr>
              <a:t>Benoit Cure (CERN), Lionel </a:t>
            </a:r>
            <a:r>
              <a:rPr lang="en-GB" altLang="ja-JP" sz="1500" i="1" dirty="0" err="1">
                <a:latin typeface="Helvetica" pitchFamily="2" charset="0"/>
              </a:rPr>
              <a:t>Quettier</a:t>
            </a:r>
            <a:r>
              <a:rPr lang="en-GB" altLang="ja-JP" sz="1500" i="1" dirty="0">
                <a:latin typeface="Helvetica" pitchFamily="2" charset="0"/>
              </a:rPr>
              <a:t> (CEA), Renuka Rajput-Ghoshal (</a:t>
            </a:r>
            <a:r>
              <a:rPr lang="en-GB" altLang="ja-JP" sz="1500" i="1" dirty="0" err="1">
                <a:latin typeface="Helvetica" pitchFamily="2" charset="0"/>
              </a:rPr>
              <a:t>JLab</a:t>
            </a:r>
            <a:r>
              <a:rPr lang="en-GB" altLang="ja-JP" sz="1500" i="1" dirty="0">
                <a:latin typeface="Helvetica" pitchFamily="2" charset="0"/>
              </a:rPr>
              <a:t>), Vadim </a:t>
            </a:r>
            <a:r>
              <a:rPr lang="en-GB" altLang="ja-JP" sz="1500" i="1" dirty="0" err="1">
                <a:latin typeface="Helvetica" pitchFamily="2" charset="0"/>
              </a:rPr>
              <a:t>Kashikhin</a:t>
            </a:r>
            <a:r>
              <a:rPr lang="en-GB" altLang="ja-JP" sz="1500" i="1" dirty="0">
                <a:latin typeface="Helvetica" pitchFamily="2" charset="0"/>
              </a:rPr>
              <a:t> (Fermilab), Ken-</a:t>
            </a:r>
            <a:r>
              <a:rPr lang="en-GB" altLang="ja-JP" sz="1500" i="1" dirty="0" err="1">
                <a:latin typeface="Helvetica" pitchFamily="2" charset="0"/>
              </a:rPr>
              <a:t>ichi</a:t>
            </a:r>
            <a:r>
              <a:rPr lang="en-GB" altLang="ja-JP" sz="1500" i="1" dirty="0">
                <a:latin typeface="Helvetica" pitchFamily="2" charset="0"/>
              </a:rPr>
              <a:t> Sasaki (KEK), Yasuhiro </a:t>
            </a:r>
            <a:r>
              <a:rPr lang="en-GB" altLang="ja-JP" sz="1500" i="1" dirty="0" err="1">
                <a:latin typeface="Helvetica" pitchFamily="2" charset="0"/>
              </a:rPr>
              <a:t>Makida</a:t>
            </a:r>
            <a:r>
              <a:rPr lang="en-GB" altLang="ja-JP" sz="1500" i="1" dirty="0">
                <a:latin typeface="Helvetica" pitchFamily="2" charset="0"/>
              </a:rPr>
              <a:t> (KEK), and </a:t>
            </a:r>
          </a:p>
          <a:p>
            <a:pPr algn="ctr"/>
            <a:r>
              <a:rPr lang="en-GB" altLang="ja-JP" sz="1500" i="1" dirty="0">
                <a:latin typeface="Helvetica" pitchFamily="2" charset="0"/>
              </a:rPr>
              <a:t>Akira Yamamoto (Chair, KEK/CERN)</a:t>
            </a:r>
          </a:p>
          <a:p>
            <a:pPr algn="ctr"/>
            <a:endParaRPr lang="en-US" altLang="ja-JP" sz="1500" i="1" dirty="0">
              <a:latin typeface="Helvetica" pitchFamily="2" charset="0"/>
            </a:endParaRPr>
          </a:p>
          <a:p>
            <a:pPr algn="ctr"/>
            <a:r>
              <a:rPr lang="en-US" altLang="ja-JP" sz="1500" i="1" dirty="0">
                <a:latin typeface="Helvetica" pitchFamily="2" charset="0"/>
              </a:rPr>
              <a:t>held at CERN, in hybrid format, 12-14 Sept. 2022</a:t>
            </a:r>
          </a:p>
          <a:p>
            <a:pPr algn="ctr"/>
            <a:endParaRPr kumimoji="1" lang="en-US" altLang="ja-JP" sz="1500" i="1" dirty="0">
              <a:latin typeface="Helvetica" pitchFamily="2" charset="0"/>
            </a:endParaRPr>
          </a:p>
          <a:p>
            <a:pPr algn="ctr"/>
            <a:r>
              <a:rPr lang="fr-CH" altLang="ja-JP" sz="21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https://indico.cern.ch/e/sdmw</a:t>
            </a:r>
            <a:r>
              <a:rPr lang="en-GB" altLang="ja-JP" sz="2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3" name="Picture 12">
            <a:extLst>
              <a:ext uri="{FF2B5EF4-FFF2-40B4-BE49-F238E27FC236}">
                <a16:creationId xmlns="" xmlns:a16="http://schemas.microsoft.com/office/drawing/2014/main" id="{237775C7-215D-FB23-D0F7-335EA586D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3" y="720245"/>
            <a:ext cx="7262105" cy="1120353"/>
          </a:xfrm>
          <a:prstGeom prst="rect">
            <a:avLst/>
          </a:prstGeom>
        </p:spPr>
      </p:pic>
      <p:sp>
        <p:nvSpPr>
          <p:cNvPr id="9" name="Title 1"/>
          <p:cNvSpPr>
            <a:spLocks noGrp="1"/>
          </p:cNvSpPr>
          <p:nvPr>
            <p:ph type="title"/>
          </p:nvPr>
        </p:nvSpPr>
        <p:spPr>
          <a:xfrm>
            <a:off x="150802" y="144312"/>
            <a:ext cx="7886700" cy="758289"/>
          </a:xfrm>
        </p:spPr>
        <p:txBody>
          <a:bodyPr>
            <a:noAutofit/>
          </a:bodyPr>
          <a:lstStyle/>
          <a:p>
            <a:r>
              <a:rPr lang="en-GB" dirty="0">
                <a:solidFill>
                  <a:srgbClr val="0070C0"/>
                </a:solidFill>
              </a:rPr>
              <a:t>Introduction</a:t>
            </a:r>
            <a:endParaRPr lang="en-GB" sz="2250" b="1" dirty="0">
              <a:solidFill>
                <a:srgbClr val="0070C0"/>
              </a:solidFill>
            </a:endParaRPr>
          </a:p>
        </p:txBody>
      </p:sp>
    </p:spTree>
    <p:extLst>
      <p:ext uri="{BB962C8B-B14F-4D97-AF65-F5344CB8AC3E}">
        <p14:creationId xmlns:p14="http://schemas.microsoft.com/office/powerpoint/2010/main" val="3549895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02" y="144312"/>
            <a:ext cx="7886700" cy="758289"/>
          </a:xfrm>
        </p:spPr>
        <p:txBody>
          <a:bodyPr>
            <a:noAutofit/>
          </a:bodyPr>
          <a:lstStyle/>
          <a:p>
            <a:r>
              <a:rPr lang="en-GB" dirty="0">
                <a:solidFill>
                  <a:srgbClr val="0070C0"/>
                </a:solidFill>
              </a:rPr>
              <a:t>Introduction</a:t>
            </a:r>
            <a:endParaRPr lang="en-GB" sz="2250" b="1" dirty="0">
              <a:solidFill>
                <a:srgbClr val="0070C0"/>
              </a:solidFill>
            </a:endParaRPr>
          </a:p>
        </p:txBody>
      </p:sp>
      <p:sp>
        <p:nvSpPr>
          <p:cNvPr id="5" name="Footer Placeholder 4"/>
          <p:cNvSpPr>
            <a:spLocks noGrp="1"/>
          </p:cNvSpPr>
          <p:nvPr>
            <p:ph type="ftr" sz="quarter" idx="4294967295"/>
          </p:nvPr>
        </p:nvSpPr>
        <p:spPr>
          <a:xfrm>
            <a:off x="2292532" y="4808834"/>
            <a:ext cx="4603814" cy="273844"/>
          </a:xfrm>
          <a:prstGeom prst="rect">
            <a:avLst/>
          </a:prstGeom>
        </p:spPr>
        <p:txBody>
          <a:bodyPr/>
          <a:lstStyle/>
          <a:p>
            <a:r>
              <a:rPr lang="en-US" smtClean="0"/>
              <a:t>2022 CEPC MDI Workshop, Hengyang</a:t>
            </a:r>
            <a:endParaRPr lang="en-GB" dirty="0"/>
          </a:p>
        </p:txBody>
      </p:sp>
      <p:sp>
        <p:nvSpPr>
          <p:cNvPr id="6" name="Slide Number Placeholder 5"/>
          <p:cNvSpPr>
            <a:spLocks noGrp="1"/>
          </p:cNvSpPr>
          <p:nvPr>
            <p:ph type="sldNum" sz="quarter" idx="4294967295"/>
          </p:nvPr>
        </p:nvSpPr>
        <p:spPr>
          <a:xfrm>
            <a:off x="6889025" y="4808834"/>
            <a:ext cx="2057400" cy="273844"/>
          </a:xfrm>
          <a:prstGeom prst="rect">
            <a:avLst/>
          </a:prstGeom>
        </p:spPr>
        <p:txBody>
          <a:bodyPr/>
          <a:lstStyle/>
          <a:p>
            <a:fld id="{AAB60ABF-959D-42F1-ACC6-DC47C4412940}" type="slidenum">
              <a:rPr lang="en-GB" smtClean="0"/>
              <a:pPr/>
              <a:t>21</a:t>
            </a:fld>
            <a:endParaRPr lang="en-GB"/>
          </a:p>
        </p:txBody>
      </p:sp>
      <p:sp>
        <p:nvSpPr>
          <p:cNvPr id="15" name="コンテンツ プレースホルダー 2">
            <a:extLst>
              <a:ext uri="{FF2B5EF4-FFF2-40B4-BE49-F238E27FC236}">
                <a16:creationId xmlns="" xmlns:a16="http://schemas.microsoft.com/office/drawing/2014/main" id="{59F9DCEA-470D-48D6-AA1D-55DFAA276CD1}"/>
              </a:ext>
            </a:extLst>
          </p:cNvPr>
          <p:cNvSpPr>
            <a:spLocks noGrp="1"/>
          </p:cNvSpPr>
          <p:nvPr>
            <p:ph idx="1"/>
          </p:nvPr>
        </p:nvSpPr>
        <p:spPr>
          <a:xfrm>
            <a:off x="219969" y="944861"/>
            <a:ext cx="8838306" cy="919477"/>
          </a:xfrm>
        </p:spPr>
        <p:txBody>
          <a:bodyPr>
            <a:noAutofit/>
          </a:bodyPr>
          <a:lstStyle/>
          <a:p>
            <a:pPr marL="0" indent="0">
              <a:lnSpc>
                <a:spcPct val="120000"/>
              </a:lnSpc>
              <a:buNone/>
            </a:pPr>
            <a:r>
              <a:rPr lang="en-US" altLang="ja-JP" sz="1350" b="1" dirty="0">
                <a:latin typeface="Helvetica" pitchFamily="2" charset="0"/>
              </a:rPr>
              <a:t>Superconducting Detector Magnet Workshop  </a:t>
            </a:r>
            <a:r>
              <a:rPr lang="en-US" altLang="ja-JP" sz="1350" dirty="0">
                <a:latin typeface="Helvetica" pitchFamily="2" charset="0"/>
              </a:rPr>
              <a:t>organized by CERN and KEK, hosted at CERN </a:t>
            </a:r>
          </a:p>
          <a:p>
            <a:pPr>
              <a:lnSpc>
                <a:spcPct val="120000"/>
              </a:lnSpc>
            </a:pPr>
            <a:r>
              <a:rPr lang="en-US" altLang="ja-JP" sz="1350" dirty="0">
                <a:latin typeface="Helvetica" pitchFamily="2" charset="0"/>
              </a:rPr>
              <a:t>in hybrid format, with 90 participants (57 on-site, 33 online) from 36 institutes and companies, </a:t>
            </a:r>
          </a:p>
          <a:p>
            <a:pPr>
              <a:lnSpc>
                <a:spcPct val="120000"/>
              </a:lnSpc>
            </a:pPr>
            <a:r>
              <a:rPr lang="en-GB" altLang="ja-JP" sz="1350" dirty="0">
                <a:latin typeface="Helvetica" pitchFamily="2" charset="0"/>
              </a:rPr>
              <a:t>opening with the welcome address given by Prof. Joachim </a:t>
            </a:r>
            <a:r>
              <a:rPr lang="en-GB" altLang="ja-JP" sz="1350" dirty="0" err="1">
                <a:latin typeface="Helvetica" pitchFamily="2" charset="0"/>
              </a:rPr>
              <a:t>Mnich</a:t>
            </a:r>
            <a:r>
              <a:rPr lang="en-GB" altLang="ja-JP" sz="1350" dirty="0">
                <a:latin typeface="Helvetica" pitchFamily="2" charset="0"/>
              </a:rPr>
              <a:t>, CERN’s Director of Research and Computing.</a:t>
            </a:r>
            <a:endParaRPr lang="en-US" altLang="ja-JP" sz="1350" b="1" dirty="0">
              <a:latin typeface="Helvetica" pitchFamily="2" charset="0"/>
            </a:endParaRPr>
          </a:p>
        </p:txBody>
      </p:sp>
      <p:pic>
        <p:nvPicPr>
          <p:cNvPr id="3" name="Picture 2">
            <a:extLst>
              <a:ext uri="{FF2B5EF4-FFF2-40B4-BE49-F238E27FC236}">
                <a16:creationId xmlns="" xmlns:a16="http://schemas.microsoft.com/office/drawing/2014/main" id="{830A7AB1-A796-1545-C08E-D88DA76E91F6}"/>
              </a:ext>
            </a:extLst>
          </p:cNvPr>
          <p:cNvPicPr>
            <a:picLocks noChangeAspect="1"/>
          </p:cNvPicPr>
          <p:nvPr/>
        </p:nvPicPr>
        <p:blipFill>
          <a:blip r:embed="rId2"/>
          <a:stretch>
            <a:fillRect/>
          </a:stretch>
        </p:blipFill>
        <p:spPr>
          <a:xfrm>
            <a:off x="130762" y="2310408"/>
            <a:ext cx="4620188" cy="1892994"/>
          </a:xfrm>
          <a:prstGeom prst="rect">
            <a:avLst/>
          </a:prstGeom>
        </p:spPr>
      </p:pic>
      <p:pic>
        <p:nvPicPr>
          <p:cNvPr id="7" name="Picture 6">
            <a:extLst>
              <a:ext uri="{FF2B5EF4-FFF2-40B4-BE49-F238E27FC236}">
                <a16:creationId xmlns="" xmlns:a16="http://schemas.microsoft.com/office/drawing/2014/main" id="{BC5DF7FD-F73D-E8E5-7D58-427049090F6D}"/>
              </a:ext>
            </a:extLst>
          </p:cNvPr>
          <p:cNvPicPr>
            <a:picLocks noChangeAspect="1"/>
          </p:cNvPicPr>
          <p:nvPr/>
        </p:nvPicPr>
        <p:blipFill>
          <a:blip r:embed="rId3"/>
          <a:stretch>
            <a:fillRect/>
          </a:stretch>
        </p:blipFill>
        <p:spPr>
          <a:xfrm>
            <a:off x="4810467" y="2310408"/>
            <a:ext cx="4157116" cy="1885936"/>
          </a:xfrm>
          <a:prstGeom prst="rect">
            <a:avLst/>
          </a:prstGeom>
        </p:spPr>
      </p:pic>
      <p:pic>
        <p:nvPicPr>
          <p:cNvPr id="11" name="Image" descr="Image">
            <a:extLst>
              <a:ext uri="{FF2B5EF4-FFF2-40B4-BE49-F238E27FC236}">
                <a16:creationId xmlns="" xmlns:a16="http://schemas.microsoft.com/office/drawing/2014/main" id="{1F16D6FB-DF6F-DE0D-4FA3-BB1D3FD32FC5}"/>
              </a:ext>
            </a:extLst>
          </p:cNvPr>
          <p:cNvPicPr>
            <a:picLocks noChangeAspect="1"/>
          </p:cNvPicPr>
          <p:nvPr/>
        </p:nvPicPr>
        <p:blipFill>
          <a:blip r:embed="rId4"/>
          <a:stretch>
            <a:fillRect/>
          </a:stretch>
        </p:blipFill>
        <p:spPr>
          <a:xfrm>
            <a:off x="8281468" y="65585"/>
            <a:ext cx="738668" cy="643582"/>
          </a:xfrm>
          <a:prstGeom prst="rect">
            <a:avLst/>
          </a:prstGeom>
          <a:ln w="12700">
            <a:miter lim="400000"/>
          </a:ln>
        </p:spPr>
      </p:pic>
    </p:spTree>
    <p:extLst>
      <p:ext uri="{BB962C8B-B14F-4D97-AF65-F5344CB8AC3E}">
        <p14:creationId xmlns:p14="http://schemas.microsoft.com/office/powerpoint/2010/main" val="92660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D23C4F33-0FDF-A1EA-72F7-DC77FBD8B842}"/>
              </a:ext>
            </a:extLst>
          </p:cNvPr>
          <p:cNvSpPr txBox="1"/>
          <p:nvPr/>
        </p:nvSpPr>
        <p:spPr>
          <a:xfrm>
            <a:off x="117966" y="3212345"/>
            <a:ext cx="8896271" cy="1421928"/>
          </a:xfrm>
          <a:prstGeom prst="rect">
            <a:avLst/>
          </a:prstGeom>
          <a:solidFill>
            <a:srgbClr val="FFFF00">
              <a:alpha val="29000"/>
            </a:srgbClr>
          </a:solidFill>
        </p:spPr>
        <p:txBody>
          <a:bodyPr wrap="square">
            <a:spAutoFit/>
          </a:bodyPr>
          <a:lstStyle/>
          <a:p>
            <a:pPr>
              <a:lnSpc>
                <a:spcPct val="120000"/>
              </a:lnSpc>
            </a:pPr>
            <a:r>
              <a:rPr lang="en-US" altLang="ja-JP" sz="1200" b="1" dirty="0">
                <a:latin typeface="Helvetica" pitchFamily="2" charset="0"/>
              </a:rPr>
              <a:t>Agenda: </a:t>
            </a:r>
          </a:p>
          <a:p>
            <a:pPr lvl="1">
              <a:lnSpc>
                <a:spcPct val="120000"/>
              </a:lnSpc>
            </a:pPr>
            <a:r>
              <a:rPr lang="en-US" altLang="ja-JP" sz="1200" b="1" dirty="0">
                <a:latin typeface="Helvetica" pitchFamily="2" charset="0"/>
              </a:rPr>
              <a:t>Report from Projects (day 1): 	</a:t>
            </a:r>
            <a:r>
              <a:rPr lang="en-US" altLang="ja-JP" sz="1200" dirty="0">
                <a:latin typeface="Helvetica" pitchFamily="2" charset="0"/>
              </a:rPr>
              <a:t>EIC, ALICE-3, ILC-ILD, -SID, CLIC, FCC-</a:t>
            </a:r>
            <a:r>
              <a:rPr lang="en-US" altLang="ja-JP" sz="1200" dirty="0" err="1">
                <a:latin typeface="Helvetica" pitchFamily="2" charset="0"/>
              </a:rPr>
              <a:t>ee</a:t>
            </a:r>
            <a:r>
              <a:rPr lang="en-US" altLang="ja-JP" sz="1200" dirty="0">
                <a:latin typeface="Helvetica" pitchFamily="2" charset="0"/>
              </a:rPr>
              <a:t>, FCC-</a:t>
            </a:r>
            <a:r>
              <a:rPr lang="en-US" altLang="ja-JP" sz="1200" dirty="0" err="1">
                <a:latin typeface="Helvetica" pitchFamily="2" charset="0"/>
              </a:rPr>
              <a:t>hh</a:t>
            </a:r>
            <a:r>
              <a:rPr lang="en-US" altLang="ja-JP" sz="1200" dirty="0">
                <a:latin typeface="Helvetica" pitchFamily="2" charset="0"/>
              </a:rPr>
              <a:t> for colliders, and </a:t>
            </a:r>
            <a:r>
              <a:rPr lang="en-US" altLang="ja-JP" sz="1200" dirty="0" err="1">
                <a:latin typeface="Helvetica" pitchFamily="2" charset="0"/>
              </a:rPr>
              <a:t>BabyIAXO</a:t>
            </a:r>
            <a:r>
              <a:rPr lang="en-US" altLang="ja-JP" sz="1200" dirty="0">
                <a:latin typeface="Helvetica" pitchFamily="2" charset="0"/>
              </a:rPr>
              <a:t>, 				</a:t>
            </a:r>
            <a:r>
              <a:rPr lang="en-US" altLang="ja-JP" sz="1200" dirty="0" err="1" smtClean="0">
                <a:latin typeface="Helvetica" pitchFamily="2" charset="0"/>
              </a:rPr>
              <a:t>MadMax</a:t>
            </a:r>
            <a:r>
              <a:rPr lang="en-US" altLang="ja-JP" sz="1200" dirty="0">
                <a:latin typeface="Helvetica" pitchFamily="2" charset="0"/>
              </a:rPr>
              <a:t>, Mu2e, Comet, AMS100 for beyond collider physics</a:t>
            </a:r>
          </a:p>
          <a:p>
            <a:pPr lvl="1">
              <a:lnSpc>
                <a:spcPct val="120000"/>
              </a:lnSpc>
            </a:pPr>
            <a:r>
              <a:rPr lang="en-US" altLang="ja-JP" sz="1200" b="1" dirty="0">
                <a:latin typeface="Helvetica" pitchFamily="2" charset="0"/>
              </a:rPr>
              <a:t>Reports from Industry (day 2): 	</a:t>
            </a:r>
            <a:r>
              <a:rPr lang="en-US" altLang="ja-JP" sz="1200" dirty="0">
                <a:latin typeface="Helvetica" pitchFamily="2" charset="0"/>
              </a:rPr>
              <a:t>Furukawa E., Toly E., </a:t>
            </a:r>
            <a:r>
              <a:rPr lang="en-US" altLang="ja-JP" sz="1200" dirty="0" err="1">
                <a:latin typeface="Helvetica" pitchFamily="2" charset="0"/>
              </a:rPr>
              <a:t>Techmeta</a:t>
            </a:r>
            <a:r>
              <a:rPr lang="en-US" altLang="ja-JP" sz="1200" dirty="0">
                <a:latin typeface="Helvetica" pitchFamily="2" charset="0"/>
              </a:rPr>
              <a:t>, Hitachi, Toshiba, Mitsubishi E., Bilfinger-Noel., ASG, 				</a:t>
            </a:r>
            <a:r>
              <a:rPr lang="en-US" altLang="ja-JP" sz="1200" dirty="0" smtClean="0">
                <a:latin typeface="Helvetica" pitchFamily="2" charset="0"/>
              </a:rPr>
              <a:t>Sigma-Phi</a:t>
            </a:r>
            <a:r>
              <a:rPr lang="en-US" altLang="ja-JP" sz="1200" dirty="0">
                <a:latin typeface="Helvetica" pitchFamily="2" charset="0"/>
              </a:rPr>
              <a:t>, SAES </a:t>
            </a:r>
            <a:r>
              <a:rPr lang="en-US" altLang="ja-JP" sz="1200" dirty="0" err="1">
                <a:latin typeface="Helvetica" pitchFamily="2" charset="0"/>
              </a:rPr>
              <a:t>RIAL&amp;Group</a:t>
            </a:r>
            <a:r>
              <a:rPr lang="en-US" altLang="ja-JP" sz="1200" dirty="0">
                <a:latin typeface="Helvetica" pitchFamily="2" charset="0"/>
              </a:rPr>
              <a:t>.</a:t>
            </a:r>
          </a:p>
          <a:p>
            <a:pPr lvl="1">
              <a:lnSpc>
                <a:spcPct val="120000"/>
              </a:lnSpc>
            </a:pPr>
            <a:r>
              <a:rPr lang="en-US" altLang="ja-JP" sz="1200" b="1" dirty="0">
                <a:latin typeface="Helvetica" pitchFamily="2" charset="0"/>
              </a:rPr>
              <a:t>Discussions (day 3): 		</a:t>
            </a:r>
            <a:r>
              <a:rPr lang="en-US" altLang="ja-JP" sz="1200" dirty="0" smtClean="0">
                <a:latin typeface="Helvetica" pitchFamily="2" charset="0"/>
              </a:rPr>
              <a:t>Advanced </a:t>
            </a:r>
            <a:r>
              <a:rPr lang="en-US" altLang="ja-JP" sz="1200" dirty="0">
                <a:latin typeface="Helvetica" pitchFamily="2" charset="0"/>
              </a:rPr>
              <a:t>SC for detector magnets,  Al-stabilized SC  w/ EBW/Soldering, CICC, HTS  </a:t>
            </a:r>
            <a:endParaRPr lang="en-US" altLang="ja-JP" sz="1200" b="1" dirty="0">
              <a:latin typeface="Helvetica" pitchFamily="2" charset="0"/>
            </a:endParaRPr>
          </a:p>
        </p:txBody>
      </p:sp>
      <p:sp>
        <p:nvSpPr>
          <p:cNvPr id="2" name="Title 1"/>
          <p:cNvSpPr>
            <a:spLocks noGrp="1"/>
          </p:cNvSpPr>
          <p:nvPr>
            <p:ph type="title"/>
          </p:nvPr>
        </p:nvSpPr>
        <p:spPr>
          <a:xfrm>
            <a:off x="274688" y="67620"/>
            <a:ext cx="7886700" cy="781887"/>
          </a:xfrm>
        </p:spPr>
        <p:txBody>
          <a:bodyPr>
            <a:noAutofit/>
          </a:bodyPr>
          <a:lstStyle/>
          <a:p>
            <a:r>
              <a:rPr lang="en-GB" dirty="0">
                <a:solidFill>
                  <a:srgbClr val="0070C0"/>
                </a:solidFill>
              </a:rPr>
              <a:t>Executive Summary (1/2)</a:t>
            </a:r>
            <a:endParaRPr lang="en-GB" sz="2250" b="1" dirty="0">
              <a:solidFill>
                <a:srgbClr val="0070C0"/>
              </a:solidFill>
            </a:endParaRPr>
          </a:p>
        </p:txBody>
      </p:sp>
      <p:sp>
        <p:nvSpPr>
          <p:cNvPr id="6" name="Slide Number Placeholder 5"/>
          <p:cNvSpPr>
            <a:spLocks noGrp="1"/>
          </p:cNvSpPr>
          <p:nvPr>
            <p:ph type="sldNum" sz="quarter" idx="4294967295"/>
          </p:nvPr>
        </p:nvSpPr>
        <p:spPr>
          <a:xfrm>
            <a:off x="6889025" y="4808834"/>
            <a:ext cx="2057400" cy="273844"/>
          </a:xfrm>
          <a:prstGeom prst="rect">
            <a:avLst/>
          </a:prstGeom>
        </p:spPr>
        <p:txBody>
          <a:bodyPr/>
          <a:lstStyle/>
          <a:p>
            <a:fld id="{AAB60ABF-959D-42F1-ACC6-DC47C4412940}" type="slidenum">
              <a:rPr lang="en-GB" smtClean="0"/>
              <a:pPr/>
              <a:t>22</a:t>
            </a:fld>
            <a:endParaRPr lang="en-GB"/>
          </a:p>
        </p:txBody>
      </p:sp>
      <p:sp>
        <p:nvSpPr>
          <p:cNvPr id="15" name="コンテンツ プレースホルダー 2">
            <a:extLst>
              <a:ext uri="{FF2B5EF4-FFF2-40B4-BE49-F238E27FC236}">
                <a16:creationId xmlns="" xmlns:a16="http://schemas.microsoft.com/office/drawing/2014/main" id="{59F9DCEA-470D-48D6-AA1D-55DFAA276CD1}"/>
              </a:ext>
            </a:extLst>
          </p:cNvPr>
          <p:cNvSpPr>
            <a:spLocks noGrp="1"/>
          </p:cNvSpPr>
          <p:nvPr>
            <p:ph idx="1"/>
          </p:nvPr>
        </p:nvSpPr>
        <p:spPr>
          <a:xfrm>
            <a:off x="123865" y="698733"/>
            <a:ext cx="8896271" cy="2498355"/>
          </a:xfrm>
          <a:solidFill>
            <a:schemeClr val="accent6">
              <a:lumMod val="40000"/>
              <a:lumOff val="60000"/>
              <a:alpha val="23000"/>
            </a:schemeClr>
          </a:solidFill>
        </p:spPr>
        <p:txBody>
          <a:bodyPr>
            <a:noAutofit/>
          </a:bodyPr>
          <a:lstStyle/>
          <a:p>
            <a:pPr marL="0" indent="0">
              <a:lnSpc>
                <a:spcPct val="120000"/>
              </a:lnSpc>
              <a:buNone/>
            </a:pPr>
            <a:r>
              <a:rPr lang="en-US" altLang="ja-JP" sz="1200" b="1" dirty="0">
                <a:latin typeface="Helvetica" pitchFamily="2" charset="0"/>
              </a:rPr>
              <a:t>The Superconducting Detector Magnet Workshop is aiming at : </a:t>
            </a:r>
          </a:p>
          <a:p>
            <a:pPr lvl="1">
              <a:lnSpc>
                <a:spcPct val="120000"/>
              </a:lnSpc>
            </a:pPr>
            <a:r>
              <a:rPr lang="en-US" altLang="ja-JP" sz="1200" b="1" dirty="0">
                <a:latin typeface="Helvetica" pitchFamily="2" charset="0"/>
              </a:rPr>
              <a:t>Addressing the issue of </a:t>
            </a:r>
            <a:r>
              <a:rPr lang="en-US" altLang="ja-JP" sz="1200" dirty="0">
                <a:latin typeface="Helvetica" pitchFamily="2" charset="0"/>
              </a:rPr>
              <a:t>commercial availability of Al-stabilized superconductor technology for future superconducting detector magnets,</a:t>
            </a:r>
          </a:p>
          <a:p>
            <a:pPr lvl="1">
              <a:lnSpc>
                <a:spcPct val="120000"/>
              </a:lnSpc>
            </a:pPr>
            <a:r>
              <a:rPr lang="en-US" altLang="ja-JP" sz="1200" b="1" dirty="0">
                <a:latin typeface="Helvetica" pitchFamily="2" charset="0"/>
              </a:rPr>
              <a:t>Informing the community </a:t>
            </a:r>
            <a:r>
              <a:rPr lang="en-US" altLang="ja-JP" sz="1200" dirty="0">
                <a:latin typeface="Helvetica" pitchFamily="2" charset="0"/>
              </a:rPr>
              <a:t>of on-going and future projects, to exchange ideas, concepts, best practices, and to advance on superconducting detector magnet technology, and fostering collaboration, </a:t>
            </a:r>
          </a:p>
          <a:p>
            <a:pPr lvl="1">
              <a:lnSpc>
                <a:spcPct val="120000"/>
              </a:lnSpc>
            </a:pPr>
            <a:r>
              <a:rPr lang="en-GB" altLang="ja-JP" sz="1200" b="1" dirty="0">
                <a:latin typeface="Helvetica" pitchFamily="2" charset="0"/>
              </a:rPr>
              <a:t>Bringing together the physics community, the magnet designers and the industry </a:t>
            </a:r>
            <a:r>
              <a:rPr lang="en-GB" altLang="ja-JP" sz="1200" dirty="0">
                <a:latin typeface="Helvetica" pitchFamily="2" charset="0"/>
              </a:rPr>
              <a:t>to exchange about the future needs and efforts to be achieved in research and development to build the next magnet generations of the Future Colliders and Beyond Collider Physics Experiments developed by collaborative Institutes.</a:t>
            </a:r>
          </a:p>
          <a:p>
            <a:pPr lvl="1">
              <a:lnSpc>
                <a:spcPct val="120000"/>
              </a:lnSpc>
            </a:pPr>
            <a:r>
              <a:rPr lang="en-GB" altLang="ja-JP" sz="1200" b="1" dirty="0">
                <a:latin typeface="Helvetica" pitchFamily="2" charset="0"/>
              </a:rPr>
              <a:t>Understanding the industrial capacities and their availabilities, </a:t>
            </a:r>
            <a:r>
              <a:rPr lang="en-GB" altLang="ja-JP" sz="1200" dirty="0">
                <a:latin typeface="Helvetica" pitchFamily="2" charset="0"/>
              </a:rPr>
              <a:t>with the foreseen prospects and plans, with presentations made by invited representatives of industry working on all aspects of superconducting detector magnet.</a:t>
            </a:r>
          </a:p>
        </p:txBody>
      </p:sp>
      <p:pic>
        <p:nvPicPr>
          <p:cNvPr id="18" name="Image" descr="Image">
            <a:extLst>
              <a:ext uri="{FF2B5EF4-FFF2-40B4-BE49-F238E27FC236}">
                <a16:creationId xmlns="" xmlns:a16="http://schemas.microsoft.com/office/drawing/2014/main" id="{161E728E-E158-B5A3-9697-9EDA00EEA8F1}"/>
              </a:ext>
            </a:extLst>
          </p:cNvPr>
          <p:cNvPicPr>
            <a:picLocks noChangeAspect="1"/>
          </p:cNvPicPr>
          <p:nvPr/>
        </p:nvPicPr>
        <p:blipFill>
          <a:blip r:embed="rId2"/>
          <a:stretch>
            <a:fillRect/>
          </a:stretch>
        </p:blipFill>
        <p:spPr>
          <a:xfrm>
            <a:off x="8281468" y="65585"/>
            <a:ext cx="738668" cy="643582"/>
          </a:xfrm>
          <a:prstGeom prst="rect">
            <a:avLst/>
          </a:prstGeom>
          <a:ln w="12700">
            <a:miter lim="400000"/>
          </a:ln>
        </p:spPr>
      </p:pic>
      <p:sp>
        <p:nvSpPr>
          <p:cNvPr id="3" name="页脚占位符 2"/>
          <p:cNvSpPr>
            <a:spLocks noGrp="1"/>
          </p:cNvSpPr>
          <p:nvPr>
            <p:ph type="ftr" sz="quarter" idx="11"/>
          </p:nvPr>
        </p:nvSpPr>
        <p:spPr/>
        <p:txBody>
          <a:bodyPr/>
          <a:lstStyle/>
          <a:p>
            <a:r>
              <a:rPr lang="en-US" smtClean="0"/>
              <a:t>2022 CEPC MDI Workshop, Hengyang</a:t>
            </a:r>
            <a:endParaRPr lang="en-US"/>
          </a:p>
        </p:txBody>
      </p:sp>
    </p:spTree>
    <p:extLst>
      <p:ext uri="{BB962C8B-B14F-4D97-AF65-F5344CB8AC3E}">
        <p14:creationId xmlns:p14="http://schemas.microsoft.com/office/powerpoint/2010/main" val="1084867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494" y="49923"/>
            <a:ext cx="7886700" cy="864477"/>
          </a:xfrm>
        </p:spPr>
        <p:txBody>
          <a:bodyPr>
            <a:noAutofit/>
          </a:bodyPr>
          <a:lstStyle/>
          <a:p>
            <a:r>
              <a:rPr lang="en-GB" dirty="0">
                <a:solidFill>
                  <a:srgbClr val="0070C0"/>
                </a:solidFill>
              </a:rPr>
              <a:t>Executive Summary (2/2)</a:t>
            </a:r>
            <a:endParaRPr lang="en-GB" sz="2250" b="1" dirty="0">
              <a:solidFill>
                <a:srgbClr val="0070C0"/>
              </a:solidFill>
            </a:endParaRPr>
          </a:p>
        </p:txBody>
      </p:sp>
      <p:sp>
        <p:nvSpPr>
          <p:cNvPr id="5" name="Footer Placeholder 4"/>
          <p:cNvSpPr>
            <a:spLocks noGrp="1"/>
          </p:cNvSpPr>
          <p:nvPr>
            <p:ph type="ftr" sz="quarter" idx="4294967295"/>
          </p:nvPr>
        </p:nvSpPr>
        <p:spPr>
          <a:xfrm>
            <a:off x="2292532" y="4808834"/>
            <a:ext cx="4521223" cy="273844"/>
          </a:xfrm>
          <a:prstGeom prst="rect">
            <a:avLst/>
          </a:prstGeom>
        </p:spPr>
        <p:txBody>
          <a:bodyPr/>
          <a:lstStyle/>
          <a:p>
            <a:r>
              <a:rPr lang="en-US" smtClean="0"/>
              <a:t>2022 CEPC MDI Workshop, Hengyang</a:t>
            </a:r>
            <a:endParaRPr lang="en-GB" dirty="0"/>
          </a:p>
        </p:txBody>
      </p:sp>
      <p:sp>
        <p:nvSpPr>
          <p:cNvPr id="6" name="Slide Number Placeholder 5"/>
          <p:cNvSpPr>
            <a:spLocks noGrp="1"/>
          </p:cNvSpPr>
          <p:nvPr>
            <p:ph type="sldNum" sz="quarter" idx="4294967295"/>
          </p:nvPr>
        </p:nvSpPr>
        <p:spPr>
          <a:xfrm>
            <a:off x="6889025" y="4808834"/>
            <a:ext cx="2057400" cy="273844"/>
          </a:xfrm>
          <a:prstGeom prst="rect">
            <a:avLst/>
          </a:prstGeom>
        </p:spPr>
        <p:txBody>
          <a:bodyPr/>
          <a:lstStyle/>
          <a:p>
            <a:fld id="{AAB60ABF-959D-42F1-ACC6-DC47C4412940}" type="slidenum">
              <a:rPr lang="en-GB" smtClean="0"/>
              <a:pPr/>
              <a:t>23</a:t>
            </a:fld>
            <a:endParaRPr lang="en-GB"/>
          </a:p>
        </p:txBody>
      </p:sp>
      <p:sp>
        <p:nvSpPr>
          <p:cNvPr id="9" name="コンテンツ プレースホルダー 2">
            <a:extLst>
              <a:ext uri="{FF2B5EF4-FFF2-40B4-BE49-F238E27FC236}">
                <a16:creationId xmlns="" xmlns:a16="http://schemas.microsoft.com/office/drawing/2014/main" id="{7315D310-DA48-4CC6-E77C-9567B84DFFCF}"/>
              </a:ext>
            </a:extLst>
          </p:cNvPr>
          <p:cNvSpPr>
            <a:spLocks noGrp="1"/>
          </p:cNvSpPr>
          <p:nvPr>
            <p:ph idx="1"/>
          </p:nvPr>
        </p:nvSpPr>
        <p:spPr>
          <a:xfrm>
            <a:off x="132077" y="758408"/>
            <a:ext cx="8868048" cy="3925680"/>
          </a:xfrm>
          <a:solidFill>
            <a:schemeClr val="accent1">
              <a:lumMod val="40000"/>
              <a:lumOff val="60000"/>
              <a:alpha val="36000"/>
            </a:schemeClr>
          </a:solidFill>
        </p:spPr>
        <p:txBody>
          <a:bodyPr>
            <a:noAutofit/>
          </a:bodyPr>
          <a:lstStyle/>
          <a:p>
            <a:pPr marL="0" indent="0">
              <a:lnSpc>
                <a:spcPct val="120000"/>
              </a:lnSpc>
              <a:buNone/>
            </a:pPr>
            <a:r>
              <a:rPr lang="en-US" altLang="ja-JP" sz="1350" b="1" dirty="0">
                <a:latin typeface="Helvetica" pitchFamily="2" charset="0"/>
              </a:rPr>
              <a:t>Outlook: </a:t>
            </a:r>
          </a:p>
          <a:p>
            <a:pPr lvl="1">
              <a:lnSpc>
                <a:spcPct val="120000"/>
              </a:lnSpc>
              <a:buFont typeface="Wingdings" pitchFamily="2" charset="2"/>
              <a:buChar char="l"/>
            </a:pPr>
            <a:r>
              <a:rPr lang="en-US" altLang="ja-JP" sz="1350" dirty="0">
                <a:latin typeface="Helvetica" pitchFamily="2" charset="0"/>
              </a:rPr>
              <a:t>Al-stabilized superconductor/magnet technology needs to be resumed,  </a:t>
            </a:r>
          </a:p>
          <a:p>
            <a:pPr lvl="1">
              <a:lnSpc>
                <a:spcPct val="120000"/>
              </a:lnSpc>
              <a:buFont typeface="Wingdings" pitchFamily="2" charset="2"/>
              <a:buChar char="l"/>
            </a:pPr>
            <a:r>
              <a:rPr lang="en-US" altLang="ja-JP" sz="1350" dirty="0">
                <a:latin typeface="Helvetica" pitchFamily="2" charset="0"/>
              </a:rPr>
              <a:t>Industrial cooperation to be anticipated and strongly encouraged, in particular,</a:t>
            </a:r>
          </a:p>
          <a:p>
            <a:pPr lvl="2">
              <a:lnSpc>
                <a:spcPct val="120000"/>
              </a:lnSpc>
              <a:buFont typeface="Wingdings" panose="05000000000000000000" pitchFamily="2" charset="2"/>
              <a:buChar char="Ø"/>
            </a:pPr>
            <a:r>
              <a:rPr lang="en-US" altLang="ja-JP" sz="1200" dirty="0">
                <a:latin typeface="Helvetica" pitchFamily="2" charset="0"/>
              </a:rPr>
              <a:t>“Co-extrusion technology” of Al-stabilizer and </a:t>
            </a:r>
            <a:r>
              <a:rPr lang="en-US" altLang="ja-JP" sz="1200" dirty="0" err="1">
                <a:latin typeface="Helvetica" pitchFamily="2" charset="0"/>
              </a:rPr>
              <a:t>NbTi</a:t>
            </a:r>
            <a:r>
              <a:rPr lang="en-US" altLang="ja-JP" sz="1200" dirty="0">
                <a:latin typeface="Helvetica" pitchFamily="2" charset="0"/>
              </a:rPr>
              <a:t>/Cu-conductor to be resumed and widely available, and</a:t>
            </a:r>
          </a:p>
          <a:p>
            <a:pPr lvl="2">
              <a:lnSpc>
                <a:spcPct val="120000"/>
              </a:lnSpc>
              <a:buFont typeface="Wingdings" panose="05000000000000000000" pitchFamily="2" charset="2"/>
              <a:buChar char="Ø"/>
            </a:pPr>
            <a:r>
              <a:rPr lang="en-US" altLang="ja-JP" sz="1200" dirty="0">
                <a:latin typeface="Helvetica" pitchFamily="2" charset="0"/>
              </a:rPr>
              <a:t>“Hybrid-structure technology” by using electron beam welding (EBW) or by other approaches, to maximize the performance of Al-stabilized SC (Ni or Cu/Mg doped) combined with ultimately high-strength Al-alloy structure. </a:t>
            </a:r>
            <a:endParaRPr lang="en-US" altLang="ja-JP" sz="1200" dirty="0">
              <a:solidFill>
                <a:srgbClr val="0070C0"/>
              </a:solidFill>
              <a:latin typeface="Helvetica" pitchFamily="2" charset="0"/>
            </a:endParaRPr>
          </a:p>
          <a:p>
            <a:pPr lvl="1">
              <a:lnSpc>
                <a:spcPct val="120000"/>
              </a:lnSpc>
              <a:buFont typeface="Wingdings" pitchFamily="2" charset="2"/>
              <a:buChar char="l"/>
            </a:pPr>
            <a:r>
              <a:rPr lang="en-US" altLang="ja-JP" sz="1350" b="1" dirty="0">
                <a:solidFill>
                  <a:srgbClr val="FF0000"/>
                </a:solidFill>
                <a:latin typeface="Helvetica" pitchFamily="2" charset="0"/>
              </a:rPr>
              <a:t>Laboratory’s leading effort will be very important to advance the technology to be openly transferred to the industry. </a:t>
            </a:r>
          </a:p>
          <a:p>
            <a:pPr marL="0" indent="0">
              <a:lnSpc>
                <a:spcPct val="120000"/>
              </a:lnSpc>
              <a:buNone/>
            </a:pPr>
            <a:r>
              <a:rPr lang="en-US" altLang="ja-JP" sz="1350" b="1" dirty="0">
                <a:latin typeface="Helvetica" pitchFamily="2" charset="0"/>
              </a:rPr>
              <a:t>Remarks: </a:t>
            </a:r>
          </a:p>
          <a:p>
            <a:pPr lvl="1">
              <a:lnSpc>
                <a:spcPct val="120000"/>
              </a:lnSpc>
              <a:buFont typeface="Wingdings" pitchFamily="2" charset="2"/>
              <a:buChar char="l"/>
            </a:pPr>
            <a:r>
              <a:rPr lang="en-US" altLang="ja-JP" sz="1350" dirty="0">
                <a:latin typeface="Helvetica" pitchFamily="2" charset="0"/>
              </a:rPr>
              <a:t>It will be </a:t>
            </a:r>
            <a:r>
              <a:rPr lang="en-US" altLang="ja-JP" sz="1350" b="1" dirty="0">
                <a:solidFill>
                  <a:srgbClr val="FF0000"/>
                </a:solidFill>
                <a:latin typeface="Helvetica" pitchFamily="2" charset="0"/>
              </a:rPr>
              <a:t>also important </a:t>
            </a:r>
            <a:r>
              <a:rPr lang="en-US" altLang="ja-JP" sz="1350" dirty="0">
                <a:latin typeface="Helvetica" pitchFamily="2" charset="0"/>
              </a:rPr>
              <a:t>to investigate/seek for backup solutions such as soldering technology of </a:t>
            </a:r>
            <a:r>
              <a:rPr lang="en-US" altLang="ja-JP" sz="1350" dirty="0" err="1">
                <a:latin typeface="Helvetica" pitchFamily="2" charset="0"/>
              </a:rPr>
              <a:t>NbTi</a:t>
            </a:r>
            <a:r>
              <a:rPr lang="en-US" altLang="ja-JP" sz="1350" dirty="0">
                <a:latin typeface="Helvetica" pitchFamily="2" charset="0"/>
              </a:rPr>
              <a:t>/Cu conductor with Cu stabilizer, Cu-coated Al-stabilizer, and/or CICC. </a:t>
            </a:r>
          </a:p>
          <a:p>
            <a:pPr lvl="1">
              <a:lnSpc>
                <a:spcPct val="120000"/>
              </a:lnSpc>
              <a:buFont typeface="Wingdings" pitchFamily="2" charset="2"/>
              <a:buChar char="l"/>
            </a:pPr>
            <a:r>
              <a:rPr lang="en-US" altLang="ja-JP" sz="1350" dirty="0">
                <a:latin typeface="Helvetica" pitchFamily="2" charset="0"/>
              </a:rPr>
              <a:t>In long-term future, Al-stabilized HTS will provide important potential in specific detector magnet applications. </a:t>
            </a:r>
          </a:p>
          <a:p>
            <a:pPr lvl="1">
              <a:lnSpc>
                <a:spcPct val="120000"/>
              </a:lnSpc>
              <a:buFont typeface="Wingdings" pitchFamily="2" charset="2"/>
              <a:buChar char="l"/>
            </a:pPr>
            <a:r>
              <a:rPr kumimoji="1" lang="en-US" altLang="ja-JP" sz="1350" dirty="0">
                <a:solidFill>
                  <a:prstClr val="black"/>
                </a:solidFill>
                <a:latin typeface="Helvetica" pitchFamily="2" charset="0"/>
                <a:ea typeface="游ゴシック" panose="020B0400000000000000" pitchFamily="34" charset="-128"/>
              </a:rPr>
              <a:t>The next workshop will be planned to be held in 1 ~ 2 years, based on </a:t>
            </a:r>
            <a:r>
              <a:rPr lang="en-US" altLang="ja-JP" sz="1350" dirty="0">
                <a:solidFill>
                  <a:prstClr val="black"/>
                </a:solidFill>
                <a:latin typeface="Helvetica" pitchFamily="2" charset="0"/>
                <a:ea typeface="游ゴシック" panose="020B0400000000000000" pitchFamily="34" charset="-128"/>
              </a:rPr>
              <a:t>the R&amp;D advances expected.</a:t>
            </a:r>
            <a:endParaRPr kumimoji="1" lang="en-US" altLang="ja-JP" sz="1350" dirty="0">
              <a:solidFill>
                <a:prstClr val="black"/>
              </a:solidFill>
              <a:latin typeface="Helvetica" pitchFamily="2" charset="0"/>
              <a:ea typeface="游ゴシック" panose="020B0400000000000000" pitchFamily="34" charset="-128"/>
            </a:endParaRPr>
          </a:p>
          <a:p>
            <a:pPr lvl="2">
              <a:lnSpc>
                <a:spcPct val="120000"/>
              </a:lnSpc>
              <a:buFont typeface="Wingdings" pitchFamily="2" charset="2"/>
              <a:buChar char="l"/>
            </a:pPr>
            <a:endParaRPr kumimoji="1" lang="ja-JP" altLang="en-US" sz="1200" dirty="0"/>
          </a:p>
        </p:txBody>
      </p:sp>
      <p:pic>
        <p:nvPicPr>
          <p:cNvPr id="10" name="Image" descr="Image">
            <a:extLst>
              <a:ext uri="{FF2B5EF4-FFF2-40B4-BE49-F238E27FC236}">
                <a16:creationId xmlns="" xmlns:a16="http://schemas.microsoft.com/office/drawing/2014/main" id="{8AAA690C-B636-E064-F243-87F6AD371393}"/>
              </a:ext>
            </a:extLst>
          </p:cNvPr>
          <p:cNvPicPr>
            <a:picLocks noChangeAspect="1"/>
          </p:cNvPicPr>
          <p:nvPr/>
        </p:nvPicPr>
        <p:blipFill>
          <a:blip r:embed="rId2"/>
          <a:stretch>
            <a:fillRect/>
          </a:stretch>
        </p:blipFill>
        <p:spPr>
          <a:xfrm>
            <a:off x="8281468" y="65585"/>
            <a:ext cx="738668" cy="643582"/>
          </a:xfrm>
          <a:prstGeom prst="rect">
            <a:avLst/>
          </a:prstGeom>
          <a:ln w="12700">
            <a:miter lim="400000"/>
          </a:ln>
        </p:spPr>
      </p:pic>
    </p:spTree>
    <p:extLst>
      <p:ext uri="{BB962C8B-B14F-4D97-AF65-F5344CB8AC3E}">
        <p14:creationId xmlns:p14="http://schemas.microsoft.com/office/powerpoint/2010/main" val="1557434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30" y="2382"/>
            <a:ext cx="8229863"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2000" dirty="0"/>
              <a:t>Summarize of Superconducting </a:t>
            </a:r>
            <a:r>
              <a:rPr lang="en-US" altLang="zh-CN" sz="2000" dirty="0" smtClean="0"/>
              <a:t>Detector Magnet Workshop</a:t>
            </a:r>
            <a:r>
              <a:rPr lang="zh-CN" altLang="en-US" sz="2000" dirty="0" smtClean="0"/>
              <a:t>（</a:t>
            </a:r>
            <a:r>
              <a:rPr lang="en-US" altLang="zh-CN" sz="2000" dirty="0" smtClean="0"/>
              <a:t>SDMW</a:t>
            </a:r>
            <a:r>
              <a:rPr lang="zh-CN" altLang="en-US" sz="2000" dirty="0" smtClean="0"/>
              <a:t>）</a:t>
            </a:r>
            <a:endParaRPr lang="en-US" altLang="zh-CN" sz="3597" dirty="0"/>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3"/>
          <a:stretch>
            <a:fillRect/>
          </a:stretch>
        </p:blipFill>
        <p:spPr>
          <a:xfrm>
            <a:off x="10055" y="2382"/>
            <a:ext cx="964871" cy="623919"/>
          </a:xfrm>
          <a:prstGeom prst="rect">
            <a:avLst/>
          </a:prstGeom>
        </p:spPr>
      </p:pic>
      <p:sp>
        <p:nvSpPr>
          <p:cNvPr id="12" name="Title 1">
            <a:extLst>
              <a:ext uri="{FF2B5EF4-FFF2-40B4-BE49-F238E27FC236}">
                <a16:creationId xmlns="" xmlns:a16="http://schemas.microsoft.com/office/drawing/2014/main" id="{60C877C7-2429-3C71-4ACC-41876A043F2F}"/>
              </a:ext>
            </a:extLst>
          </p:cNvPr>
          <p:cNvSpPr txBox="1">
            <a:spLocks/>
          </p:cNvSpPr>
          <p:nvPr/>
        </p:nvSpPr>
        <p:spPr>
          <a:xfrm>
            <a:off x="4230" y="644140"/>
            <a:ext cx="4864583" cy="37656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a:lstStyle>
          <a:p>
            <a:pPr algn="ctr"/>
            <a:r>
              <a:rPr lang="en-GB" sz="1800" dirty="0" err="1"/>
              <a:t>Aluminum</a:t>
            </a:r>
            <a:r>
              <a:rPr lang="en-GB" sz="1800" dirty="0"/>
              <a:t>-stabilized Nb-</a:t>
            </a:r>
            <a:r>
              <a:rPr lang="en-GB" sz="1800" dirty="0" err="1"/>
              <a:t>Ti</a:t>
            </a:r>
            <a:r>
              <a:rPr lang="en-GB" sz="1800" dirty="0"/>
              <a:t>/Cu conductor types</a:t>
            </a:r>
          </a:p>
        </p:txBody>
      </p:sp>
      <p:pic>
        <p:nvPicPr>
          <p:cNvPr id="15" name="Picture 12">
            <a:extLst>
              <a:ext uri="{FF2B5EF4-FFF2-40B4-BE49-F238E27FC236}">
                <a16:creationId xmlns="" xmlns:a16="http://schemas.microsoft.com/office/drawing/2014/main" id="{237775C7-215D-FB23-D0F7-335EA586D1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576" y="644140"/>
            <a:ext cx="4278332" cy="710810"/>
          </a:xfrm>
          <a:prstGeom prst="rect">
            <a:avLst/>
          </a:prstGeom>
        </p:spPr>
      </p:pic>
      <p:graphicFrame>
        <p:nvGraphicFramePr>
          <p:cNvPr id="20" name="表 4">
            <a:extLst>
              <a:ext uri="{FF2B5EF4-FFF2-40B4-BE49-F238E27FC236}">
                <a16:creationId xmlns="" xmlns:a16="http://schemas.microsoft.com/office/drawing/2014/main" id="{DE137C79-8EAD-8513-A2FC-70000177D834}"/>
              </a:ext>
            </a:extLst>
          </p:cNvPr>
          <p:cNvGraphicFramePr>
            <a:graphicFrameLocks noGrp="1"/>
          </p:cNvGraphicFramePr>
          <p:nvPr>
            <p:ph idx="1"/>
            <p:extLst>
              <p:ext uri="{D42A27DB-BD31-4B8C-83A1-F6EECF244321}">
                <p14:modId xmlns:p14="http://schemas.microsoft.com/office/powerpoint/2010/main" val="3832672211"/>
              </p:ext>
            </p:extLst>
          </p:nvPr>
        </p:nvGraphicFramePr>
        <p:xfrm>
          <a:off x="164024" y="999545"/>
          <a:ext cx="4485347" cy="4003166"/>
        </p:xfrm>
        <a:graphic>
          <a:graphicData uri="http://schemas.openxmlformats.org/drawingml/2006/table">
            <a:tbl>
              <a:tblPr firstRow="1" bandRow="1">
                <a:tableStyleId>{5C22544A-7EE6-4342-B048-85BDC9FD1C3A}</a:tableStyleId>
              </a:tblPr>
              <a:tblGrid>
                <a:gridCol w="480801">
                  <a:extLst>
                    <a:ext uri="{9D8B030D-6E8A-4147-A177-3AD203B41FA5}">
                      <a16:colId xmlns="" xmlns:a16="http://schemas.microsoft.com/office/drawing/2014/main" val="1710266333"/>
                    </a:ext>
                  </a:extLst>
                </a:gridCol>
                <a:gridCol w="670368">
                  <a:extLst>
                    <a:ext uri="{9D8B030D-6E8A-4147-A177-3AD203B41FA5}">
                      <a16:colId xmlns="" xmlns:a16="http://schemas.microsoft.com/office/drawing/2014/main" val="2864764080"/>
                    </a:ext>
                  </a:extLst>
                </a:gridCol>
                <a:gridCol w="571317">
                  <a:extLst>
                    <a:ext uri="{9D8B030D-6E8A-4147-A177-3AD203B41FA5}">
                      <a16:colId xmlns="" xmlns:a16="http://schemas.microsoft.com/office/drawing/2014/main" val="1307652872"/>
                    </a:ext>
                  </a:extLst>
                </a:gridCol>
                <a:gridCol w="464196">
                  <a:extLst>
                    <a:ext uri="{9D8B030D-6E8A-4147-A177-3AD203B41FA5}">
                      <a16:colId xmlns="" xmlns:a16="http://schemas.microsoft.com/office/drawing/2014/main" val="1178745092"/>
                    </a:ext>
                  </a:extLst>
                </a:gridCol>
                <a:gridCol w="740928">
                  <a:extLst>
                    <a:ext uri="{9D8B030D-6E8A-4147-A177-3AD203B41FA5}">
                      <a16:colId xmlns="" xmlns:a16="http://schemas.microsoft.com/office/drawing/2014/main" val="1368947572"/>
                    </a:ext>
                  </a:extLst>
                </a:gridCol>
                <a:gridCol w="642734">
                  <a:extLst>
                    <a:ext uri="{9D8B030D-6E8A-4147-A177-3AD203B41FA5}">
                      <a16:colId xmlns="" xmlns:a16="http://schemas.microsoft.com/office/drawing/2014/main" val="2725863962"/>
                    </a:ext>
                  </a:extLst>
                </a:gridCol>
                <a:gridCol w="915003">
                  <a:extLst>
                    <a:ext uri="{9D8B030D-6E8A-4147-A177-3AD203B41FA5}">
                      <a16:colId xmlns="" xmlns:a16="http://schemas.microsoft.com/office/drawing/2014/main" val="3632557237"/>
                    </a:ext>
                  </a:extLst>
                </a:gridCol>
              </a:tblGrid>
              <a:tr h="297532">
                <a:tc>
                  <a:txBody>
                    <a:bodyPr/>
                    <a:lstStyle/>
                    <a:p>
                      <a:pPr algn="ctr"/>
                      <a:endParaRPr kumimoji="1" lang="ja-JP" altLang="en-US" sz="700" dirty="0">
                        <a:latin typeface="+mn-lt"/>
                      </a:endParaRPr>
                    </a:p>
                  </a:txBody>
                  <a:tcPr marL="68580" marR="68580" marT="34290" marB="34290">
                    <a:solidFill>
                      <a:srgbClr val="002060"/>
                    </a:solidFill>
                  </a:tcPr>
                </a:tc>
                <a:tc>
                  <a:txBody>
                    <a:bodyPr/>
                    <a:lstStyle/>
                    <a:p>
                      <a:pPr algn="ctr"/>
                      <a:r>
                        <a:rPr kumimoji="1" lang="en-US" altLang="ja-JP" sz="700" dirty="0">
                          <a:latin typeface="+mn-lt"/>
                        </a:rPr>
                        <a:t>Experiments</a:t>
                      </a:r>
                      <a:endParaRPr kumimoji="1" lang="ja-JP" altLang="en-US" sz="700">
                        <a:latin typeface="+mn-lt"/>
                      </a:endParaRPr>
                    </a:p>
                  </a:txBody>
                  <a:tcPr marL="68580" marR="68580" marT="34290" marB="34290">
                    <a:solidFill>
                      <a:srgbClr val="002060"/>
                    </a:solidFill>
                  </a:tcPr>
                </a:tc>
                <a:tc>
                  <a:txBody>
                    <a:bodyPr/>
                    <a:lstStyle/>
                    <a:p>
                      <a:pPr algn="ctr"/>
                      <a:r>
                        <a:rPr kumimoji="1" lang="en-US" altLang="ja-JP" sz="700" dirty="0">
                          <a:latin typeface="+mn-lt"/>
                        </a:rPr>
                        <a:t>Site </a:t>
                      </a:r>
                      <a:endParaRPr kumimoji="1" lang="ja-JP" altLang="en-US" sz="700" dirty="0">
                        <a:latin typeface="+mn-lt"/>
                      </a:endParaRPr>
                    </a:p>
                  </a:txBody>
                  <a:tcPr marL="68580" marR="68580" marT="34290" marB="34290">
                    <a:solidFill>
                      <a:srgbClr val="002060"/>
                    </a:solidFill>
                  </a:tcPr>
                </a:tc>
                <a:tc>
                  <a:txBody>
                    <a:bodyPr/>
                    <a:lstStyle/>
                    <a:p>
                      <a:pPr algn="ctr"/>
                      <a:r>
                        <a:rPr kumimoji="1" lang="en-US" altLang="ja-JP" sz="700" dirty="0">
                          <a:latin typeface="+mn-lt"/>
                        </a:rPr>
                        <a:t>B [T}</a:t>
                      </a:r>
                      <a:endParaRPr kumimoji="1" lang="ja-JP" altLang="en-US" sz="700">
                        <a:latin typeface="+mn-lt"/>
                      </a:endParaRPr>
                    </a:p>
                  </a:txBody>
                  <a:tcPr marL="68580" marR="68580" marT="34290" marB="34290">
                    <a:solidFill>
                      <a:srgbClr val="002060"/>
                    </a:solidFill>
                  </a:tcPr>
                </a:tc>
                <a:tc>
                  <a:txBody>
                    <a:bodyPr/>
                    <a:lstStyle/>
                    <a:p>
                      <a:pPr algn="ctr"/>
                      <a:r>
                        <a:rPr kumimoji="1" lang="en-US" altLang="ja-JP" sz="700" dirty="0">
                          <a:latin typeface="+mn-lt"/>
                        </a:rPr>
                        <a:t>Size, ID x L [m]</a:t>
                      </a:r>
                      <a:endParaRPr kumimoji="1" lang="ja-JP" altLang="en-US" sz="700" dirty="0">
                        <a:latin typeface="+mn-lt"/>
                      </a:endParaRPr>
                    </a:p>
                  </a:txBody>
                  <a:tcPr marL="68580" marR="68580" marT="34290" marB="34290">
                    <a:solidFill>
                      <a:srgbClr val="002060"/>
                    </a:solidFill>
                  </a:tcPr>
                </a:tc>
                <a:tc>
                  <a:txBody>
                    <a:bodyPr/>
                    <a:lstStyle/>
                    <a:p>
                      <a:pPr algn="ctr"/>
                      <a:r>
                        <a:rPr kumimoji="1" lang="en-US" altLang="ja-JP" sz="700" dirty="0">
                          <a:latin typeface="+mn-lt"/>
                        </a:rPr>
                        <a:t>Note</a:t>
                      </a:r>
                      <a:endParaRPr kumimoji="1" lang="ja-JP" altLang="en-US" sz="700" dirty="0">
                        <a:latin typeface="+mn-lt"/>
                      </a:endParaRPr>
                    </a:p>
                  </a:txBody>
                  <a:tcPr marL="68580" marR="68580" marT="34290" marB="34290">
                    <a:solidFill>
                      <a:srgbClr val="002060"/>
                    </a:solidFill>
                  </a:tcPr>
                </a:tc>
                <a:tc>
                  <a:txBody>
                    <a:bodyPr/>
                    <a:lstStyle/>
                    <a:p>
                      <a:pPr algn="ctr"/>
                      <a:r>
                        <a:rPr kumimoji="1" lang="en-US" altLang="ja-JP" sz="700" dirty="0">
                          <a:latin typeface="+mn-lt"/>
                        </a:rPr>
                        <a:t>Fabrication Expected</a:t>
                      </a:r>
                      <a:endParaRPr kumimoji="1" lang="ja-JP" altLang="en-US" sz="700" dirty="0">
                        <a:latin typeface="+mn-lt"/>
                      </a:endParaRPr>
                    </a:p>
                  </a:txBody>
                  <a:tcPr marL="68580" marR="68580" marT="34290" marB="34290">
                    <a:solidFill>
                      <a:srgbClr val="002060"/>
                    </a:solidFill>
                  </a:tcPr>
                </a:tc>
                <a:extLst>
                  <a:ext uri="{0D108BD9-81ED-4DB2-BD59-A6C34878D82A}">
                    <a16:rowId xmlns="" xmlns:a16="http://schemas.microsoft.com/office/drawing/2014/main" val="2610575943"/>
                  </a:ext>
                </a:extLst>
              </a:tr>
              <a:tr h="189339">
                <a:tc rowSpan="11">
                  <a:txBody>
                    <a:bodyPr/>
                    <a:lstStyle/>
                    <a:p>
                      <a:pPr algn="ctr"/>
                      <a:r>
                        <a:rPr kumimoji="1" lang="en-US" altLang="ja-JP" sz="700" dirty="0">
                          <a:latin typeface="+mn-lt"/>
                        </a:rPr>
                        <a:t>Collider</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EIC-Detector </a:t>
                      </a:r>
                      <a:endParaRPr kumimoji="1" lang="ja-JP" altLang="en-US" sz="700">
                        <a:latin typeface="+mn-lt"/>
                      </a:endParaRPr>
                    </a:p>
                  </a:txBody>
                  <a:tcPr marL="68580" marR="68580" marT="34290" marB="34290"/>
                </a:tc>
                <a:tc>
                  <a:txBody>
                    <a:bodyPr/>
                    <a:lstStyle/>
                    <a:p>
                      <a:pPr algn="ctr"/>
                      <a:r>
                        <a:rPr kumimoji="1" lang="en-US" altLang="ja-JP" sz="700" dirty="0">
                          <a:latin typeface="+mn-lt"/>
                        </a:rPr>
                        <a:t>BNL</a:t>
                      </a:r>
                      <a:endParaRPr kumimoji="1" lang="ja-JP" altLang="en-US" sz="700">
                        <a:latin typeface="+mn-lt"/>
                      </a:endParaRPr>
                    </a:p>
                  </a:txBody>
                  <a:tcPr marL="68580" marR="68580" marT="34290" marB="34290"/>
                </a:tc>
                <a:tc>
                  <a:txBody>
                    <a:bodyPr/>
                    <a:lstStyle/>
                    <a:p>
                      <a:pPr algn="ctr"/>
                      <a:r>
                        <a:rPr kumimoji="1" lang="en-US" altLang="ja-JP" sz="700" dirty="0">
                          <a:latin typeface="+mn-lt"/>
                        </a:rPr>
                        <a:t>1.5~3</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2.5~3.2 x 8.5</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Solenoid</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2025 ~ </a:t>
                      </a:r>
                      <a:endParaRPr kumimoji="1" lang="ja-JP" altLang="en-US" sz="700" dirty="0">
                        <a:latin typeface="+mn-lt"/>
                      </a:endParaRPr>
                    </a:p>
                  </a:txBody>
                  <a:tcPr marL="68580" marR="68580" marT="34290" marB="34290"/>
                </a:tc>
                <a:extLst>
                  <a:ext uri="{0D108BD9-81ED-4DB2-BD59-A6C34878D82A}">
                    <a16:rowId xmlns="" xmlns:a16="http://schemas.microsoft.com/office/drawing/2014/main" val="3762312887"/>
                  </a:ext>
                </a:extLst>
              </a:tr>
              <a:tr h="189339">
                <a:tc vMerge="1">
                  <a:txBody>
                    <a:bodyPr/>
                    <a:lstStyle/>
                    <a:p>
                      <a:pPr algn="ctr"/>
                      <a:endParaRPr kumimoji="1" lang="ja-JP" altLang="en-US" sz="700">
                        <a:latin typeface="+mn-lt"/>
                      </a:endParaRPr>
                    </a:p>
                  </a:txBody>
                  <a:tcPr marL="68580" marR="68580" marT="34290" marB="34290"/>
                </a:tc>
                <a:tc>
                  <a:txBody>
                    <a:bodyPr/>
                    <a:lstStyle/>
                    <a:p>
                      <a:pPr algn="ctr"/>
                      <a:r>
                        <a:rPr kumimoji="1" lang="en-US" altLang="ja-JP" sz="700" dirty="0">
                          <a:latin typeface="+mn-lt"/>
                        </a:rPr>
                        <a:t>ILC-ILD</a:t>
                      </a:r>
                      <a:endParaRPr kumimoji="1" lang="ja-JP" altLang="en-US" sz="700">
                        <a:latin typeface="+mn-lt"/>
                      </a:endParaRPr>
                    </a:p>
                  </a:txBody>
                  <a:tcPr marL="68580" marR="68580" marT="34290" marB="34290"/>
                </a:tc>
                <a:tc>
                  <a:txBody>
                    <a:bodyPr/>
                    <a:lstStyle/>
                    <a:p>
                      <a:pPr algn="ctr"/>
                      <a:r>
                        <a:rPr kumimoji="1" lang="en-US" altLang="ja-JP" sz="700" dirty="0">
                          <a:latin typeface="+mn-lt"/>
                        </a:rPr>
                        <a:t>Japan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4</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6.88 X 7.35</a:t>
                      </a:r>
                      <a:endParaRPr kumimoji="1" lang="ja-JP" altLang="en-US" sz="700" dirty="0">
                        <a:latin typeface="+mn-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Solenoid</a:t>
                      </a:r>
                      <a:endParaRPr kumimoji="1" lang="ja-JP" altLang="en-US" sz="700">
                        <a:latin typeface="+mn-lt"/>
                      </a:endParaRPr>
                    </a:p>
                  </a:txBody>
                  <a:tcPr marL="68580" marR="68580" marT="34290" marB="34290"/>
                </a:tc>
                <a:tc>
                  <a:txBody>
                    <a:bodyPr/>
                    <a:lstStyle/>
                    <a:p>
                      <a:pPr algn="ctr"/>
                      <a:r>
                        <a:rPr kumimoji="1" lang="en-US" altLang="ja-JP" sz="700" dirty="0">
                          <a:latin typeface="+mn-lt"/>
                        </a:rPr>
                        <a:t>2030 ~ </a:t>
                      </a:r>
                      <a:endParaRPr kumimoji="1" lang="ja-JP" altLang="en-US" sz="700" dirty="0">
                        <a:latin typeface="+mn-lt"/>
                      </a:endParaRPr>
                    </a:p>
                  </a:txBody>
                  <a:tcPr marL="68580" marR="68580" marT="34290" marB="34290"/>
                </a:tc>
                <a:extLst>
                  <a:ext uri="{0D108BD9-81ED-4DB2-BD59-A6C34878D82A}">
                    <a16:rowId xmlns="" xmlns:a16="http://schemas.microsoft.com/office/drawing/2014/main" val="3824641411"/>
                  </a:ext>
                </a:extLst>
              </a:tr>
              <a:tr h="189339">
                <a:tc vMerge="1">
                  <a:txBody>
                    <a:bodyPr/>
                    <a:lstStyle/>
                    <a:p>
                      <a:pPr algn="ctr"/>
                      <a:endParaRPr kumimoji="1" lang="ja-JP" altLang="en-US" sz="700">
                        <a:latin typeface="+mn-lt"/>
                      </a:endParaRPr>
                    </a:p>
                  </a:txBody>
                  <a:tcPr marL="68580" marR="68580" marT="34290" marB="34290"/>
                </a:tc>
                <a:tc>
                  <a:txBody>
                    <a:bodyPr/>
                    <a:lstStyle/>
                    <a:p>
                      <a:pPr algn="ctr"/>
                      <a:r>
                        <a:rPr kumimoji="1" lang="en-US" altLang="ja-JP" sz="700" dirty="0">
                          <a:latin typeface="+mn-lt"/>
                        </a:rPr>
                        <a:t>ILC-</a:t>
                      </a:r>
                      <a:r>
                        <a:rPr kumimoji="1" lang="en-US" altLang="ja-JP" sz="700" dirty="0" err="1">
                          <a:latin typeface="+mn-lt"/>
                        </a:rPr>
                        <a:t>SiD</a:t>
                      </a:r>
                      <a:r>
                        <a:rPr kumimoji="1" lang="en-US" altLang="ja-JP" sz="700" dirty="0">
                          <a:latin typeface="+mn-lt"/>
                        </a:rPr>
                        <a:t> </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Japan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5</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5 X 5</a:t>
                      </a:r>
                      <a:endParaRPr kumimoji="1" lang="ja-JP" altLang="en-US" sz="700" dirty="0">
                        <a:latin typeface="+mn-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Solenoid</a:t>
                      </a:r>
                      <a:endParaRPr kumimoji="1" lang="ja-JP" altLang="en-US" sz="700">
                        <a:latin typeface="+mn-lt"/>
                      </a:endParaRPr>
                    </a:p>
                  </a:txBody>
                  <a:tcPr marL="68580" marR="68580" marT="34290" marB="34290"/>
                </a:tc>
                <a:tc>
                  <a:txBody>
                    <a:bodyPr/>
                    <a:lstStyle/>
                    <a:p>
                      <a:pPr algn="ctr"/>
                      <a:r>
                        <a:rPr kumimoji="1" lang="en-US" altLang="ja-JP" sz="700" dirty="0">
                          <a:latin typeface="+mn-lt"/>
                        </a:rPr>
                        <a:t>2030 ~ </a:t>
                      </a:r>
                      <a:endParaRPr kumimoji="1" lang="ja-JP" altLang="en-US" sz="700" dirty="0">
                        <a:latin typeface="+mn-lt"/>
                      </a:endParaRPr>
                    </a:p>
                  </a:txBody>
                  <a:tcPr marL="68580" marR="68580" marT="34290" marB="34290"/>
                </a:tc>
                <a:extLst>
                  <a:ext uri="{0D108BD9-81ED-4DB2-BD59-A6C34878D82A}">
                    <a16:rowId xmlns="" xmlns:a16="http://schemas.microsoft.com/office/drawing/2014/main" val="3692439122"/>
                  </a:ext>
                </a:extLst>
              </a:tr>
              <a:tr h="189339">
                <a:tc vMerge="1">
                  <a:txBody>
                    <a:bodyPr/>
                    <a:lstStyle/>
                    <a:p>
                      <a:pPr algn="ctr"/>
                      <a:endParaRPr kumimoji="1" lang="ja-JP" altLang="en-US" sz="700">
                        <a:latin typeface="+mn-lt"/>
                      </a:endParaRPr>
                    </a:p>
                  </a:txBody>
                  <a:tcPr marL="68580" marR="68580" marT="34290" marB="34290"/>
                </a:tc>
                <a:tc>
                  <a:txBody>
                    <a:bodyPr/>
                    <a:lstStyle/>
                    <a:p>
                      <a:pPr algn="ctr"/>
                      <a:r>
                        <a:rPr kumimoji="1" lang="en-US" altLang="ja-JP" sz="700" dirty="0">
                          <a:latin typeface="+mn-lt"/>
                        </a:rPr>
                        <a:t>CLIC-ILD</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CERN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4</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6.8 X 8.3</a:t>
                      </a:r>
                      <a:endParaRPr kumimoji="1" lang="ja-JP" altLang="en-US" sz="700" dirty="0">
                        <a:latin typeface="+mn-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Solenoid</a:t>
                      </a:r>
                      <a:endParaRPr kumimoji="1" lang="ja-JP" altLang="en-US" sz="700">
                        <a:latin typeface="+mn-lt"/>
                      </a:endParaRPr>
                    </a:p>
                  </a:txBody>
                  <a:tcPr marL="68580" marR="68580" marT="34290" marB="34290"/>
                </a:tc>
                <a:tc>
                  <a:txBody>
                    <a:bodyPr/>
                    <a:lstStyle/>
                    <a:p>
                      <a:pPr algn="ctr"/>
                      <a:r>
                        <a:rPr kumimoji="1" lang="en-US" altLang="ja-JP" sz="700" dirty="0">
                          <a:latin typeface="+mn-lt"/>
                        </a:rPr>
                        <a:t>2035 ~ </a:t>
                      </a:r>
                      <a:endParaRPr kumimoji="1" lang="ja-JP" altLang="en-US" sz="700" dirty="0">
                        <a:latin typeface="+mn-lt"/>
                      </a:endParaRPr>
                    </a:p>
                  </a:txBody>
                  <a:tcPr marL="68580" marR="68580" marT="34290" marB="34290"/>
                </a:tc>
                <a:extLst>
                  <a:ext uri="{0D108BD9-81ED-4DB2-BD59-A6C34878D82A}">
                    <a16:rowId xmlns="" xmlns:a16="http://schemas.microsoft.com/office/drawing/2014/main" val="1818058759"/>
                  </a:ext>
                </a:extLst>
              </a:tr>
              <a:tr h="189339">
                <a:tc vMerge="1">
                  <a:txBody>
                    <a:bodyPr/>
                    <a:lstStyle/>
                    <a:p>
                      <a:pPr algn="ctr"/>
                      <a:endParaRPr kumimoji="1" lang="ja-JP" altLang="en-US" sz="700" dirty="0">
                        <a:latin typeface="+mn-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CLIC-</a:t>
                      </a:r>
                      <a:r>
                        <a:rPr kumimoji="1" lang="en-US" altLang="ja-JP" sz="700" dirty="0" err="1">
                          <a:latin typeface="+mn-lt"/>
                        </a:rPr>
                        <a:t>SiD</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CERN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5</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5.4 X 6.5</a:t>
                      </a:r>
                      <a:endParaRPr kumimoji="1" lang="ja-JP" altLang="en-US" sz="700" dirty="0">
                        <a:latin typeface="+mn-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Solenoid</a:t>
                      </a:r>
                      <a:endParaRPr kumimoji="1" lang="ja-JP" altLang="en-US" sz="700">
                        <a:latin typeface="+mn-lt"/>
                      </a:endParaRPr>
                    </a:p>
                  </a:txBody>
                  <a:tcPr marL="68580" marR="68580" marT="34290" marB="34290"/>
                </a:tc>
                <a:tc>
                  <a:txBody>
                    <a:bodyPr/>
                    <a:lstStyle/>
                    <a:p>
                      <a:pPr algn="ctr"/>
                      <a:r>
                        <a:rPr kumimoji="1" lang="en-US" altLang="ja-JP" sz="700" dirty="0">
                          <a:latin typeface="+mn-lt"/>
                        </a:rPr>
                        <a:t>2035 ~</a:t>
                      </a:r>
                      <a:endParaRPr kumimoji="1" lang="ja-JP" altLang="en-US" sz="700" dirty="0">
                        <a:latin typeface="+mn-lt"/>
                      </a:endParaRPr>
                    </a:p>
                  </a:txBody>
                  <a:tcPr marL="68580" marR="68580" marT="34290" marB="34290"/>
                </a:tc>
                <a:extLst>
                  <a:ext uri="{0D108BD9-81ED-4DB2-BD59-A6C34878D82A}">
                    <a16:rowId xmlns="" xmlns:a16="http://schemas.microsoft.com/office/drawing/2014/main" val="734064924"/>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a:latin typeface="+mn-lt"/>
                        </a:rPr>
                        <a:t>CLIC</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CERN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4</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7 X 8.3</a:t>
                      </a:r>
                      <a:endParaRPr kumimoji="1" lang="ja-JP" altLang="en-US" sz="700" dirty="0">
                        <a:latin typeface="+mn-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Solenoid</a:t>
                      </a:r>
                      <a:endParaRPr kumimoji="1" lang="ja-JP" altLang="en-US" sz="700">
                        <a:latin typeface="+mn-lt"/>
                      </a:endParaRPr>
                    </a:p>
                  </a:txBody>
                  <a:tcPr marL="68580" marR="68580" marT="34290" marB="34290"/>
                </a:tc>
                <a:tc>
                  <a:txBody>
                    <a:bodyPr/>
                    <a:lstStyle/>
                    <a:p>
                      <a:pPr algn="ctr"/>
                      <a:r>
                        <a:rPr kumimoji="1" lang="en-US" altLang="ja-JP" sz="700" dirty="0">
                          <a:latin typeface="+mn-lt"/>
                        </a:rPr>
                        <a:t>2035 ~</a:t>
                      </a:r>
                      <a:endParaRPr kumimoji="1" lang="ja-JP" altLang="en-US" sz="700" dirty="0">
                        <a:latin typeface="+mn-lt"/>
                      </a:endParaRPr>
                    </a:p>
                  </a:txBody>
                  <a:tcPr marL="68580" marR="68580" marT="34290" marB="34290"/>
                </a:tc>
                <a:extLst>
                  <a:ext uri="{0D108BD9-81ED-4DB2-BD59-A6C34878D82A}">
                    <a16:rowId xmlns="" xmlns:a16="http://schemas.microsoft.com/office/drawing/2014/main" val="1832218016"/>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a:latin typeface="+mn-lt"/>
                        </a:rPr>
                        <a:t>FCC-</a:t>
                      </a:r>
                      <a:r>
                        <a:rPr kumimoji="1" lang="en-US" altLang="ja-JP" sz="700" dirty="0" err="1">
                          <a:latin typeface="+mn-lt"/>
                        </a:rPr>
                        <a:t>ee</a:t>
                      </a:r>
                      <a:r>
                        <a:rPr kumimoji="1" lang="en-US" altLang="ja-JP" sz="700" dirty="0">
                          <a:latin typeface="+mn-lt"/>
                        </a:rPr>
                        <a:t>  IDEA</a:t>
                      </a:r>
                      <a:endParaRPr kumimoji="1" lang="ja-JP" altLang="en-US" sz="700" dirty="0">
                        <a:latin typeface="+mn-lt"/>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CERN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2</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4.2 X 6.0</a:t>
                      </a:r>
                      <a:endParaRPr kumimoji="1" lang="ja-JP" altLang="en-US" sz="700" dirty="0">
                        <a:latin typeface="+mn-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Solenoid</a:t>
                      </a:r>
                      <a:endParaRPr kumimoji="1" lang="ja-JP" altLang="en-US" sz="700">
                        <a:latin typeface="+mn-lt"/>
                      </a:endParaRPr>
                    </a:p>
                  </a:txBody>
                  <a:tcPr marL="68580" marR="68580" marT="34290" marB="34290"/>
                </a:tc>
                <a:tc>
                  <a:txBody>
                    <a:bodyPr/>
                    <a:lstStyle/>
                    <a:p>
                      <a:pPr algn="ctr"/>
                      <a:r>
                        <a:rPr kumimoji="1" lang="en-US" altLang="ja-JP" sz="700" dirty="0">
                          <a:latin typeface="+mn-lt"/>
                        </a:rPr>
                        <a:t>2035 ~ </a:t>
                      </a:r>
                      <a:endParaRPr kumimoji="1" lang="ja-JP" altLang="en-US" sz="700" dirty="0">
                        <a:latin typeface="+mn-lt"/>
                      </a:endParaRPr>
                    </a:p>
                  </a:txBody>
                  <a:tcPr marL="68580" marR="68580" marT="34290" marB="34290"/>
                </a:tc>
                <a:extLst>
                  <a:ext uri="{0D108BD9-81ED-4DB2-BD59-A6C34878D82A}">
                    <a16:rowId xmlns="" xmlns:a16="http://schemas.microsoft.com/office/drawing/2014/main" val="67888476"/>
                  </a:ext>
                </a:extLst>
              </a:tr>
              <a:tr h="189339">
                <a:tc vMerge="1">
                  <a:txBody>
                    <a:bodyPr/>
                    <a:lstStyle/>
                    <a:p>
                      <a:pPr algn="ctr"/>
                      <a:endParaRPr kumimoji="1" lang="ja-JP" altLang="en-US" sz="700">
                        <a:latin typeface="+mn-lt"/>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FCC-</a:t>
                      </a:r>
                      <a:r>
                        <a:rPr kumimoji="1" lang="en-US" altLang="ja-JP" sz="700" dirty="0" err="1">
                          <a:latin typeface="+mn-lt"/>
                        </a:rPr>
                        <a:t>ee</a:t>
                      </a:r>
                      <a:r>
                        <a:rPr kumimoji="1" lang="en-US" altLang="ja-JP" sz="700" dirty="0">
                          <a:latin typeface="+mn-lt"/>
                        </a:rPr>
                        <a:t> CLD</a:t>
                      </a:r>
                      <a:endParaRPr kumimoji="1" lang="ja-JP" altLang="en-US" sz="700" dirty="0">
                        <a:latin typeface="+mn-lt"/>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CERN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2</a:t>
                      </a:r>
                      <a:endParaRPr kumimoji="1" lang="ja-JP" altLang="en-US" sz="700">
                        <a:latin typeface="+mn-lt"/>
                      </a:endParaRPr>
                    </a:p>
                  </a:txBody>
                  <a:tcPr marL="68580" marR="68580" marT="34290" marB="34290"/>
                </a:tc>
                <a:tc>
                  <a:txBody>
                    <a:bodyPr/>
                    <a:lstStyle/>
                    <a:p>
                      <a:pPr algn="ctr"/>
                      <a:r>
                        <a:rPr kumimoji="1" lang="en-US" altLang="ja-JP" sz="700" dirty="0">
                          <a:latin typeface="+mn-lt"/>
                        </a:rPr>
                        <a:t>7.4 X 7.4</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Solenoid</a:t>
                      </a:r>
                      <a:endParaRPr kumimoji="1" lang="ja-JP" altLang="en-US" sz="700">
                        <a:latin typeface="+mn-lt"/>
                      </a:endParaRPr>
                    </a:p>
                  </a:txBody>
                  <a:tcPr marL="68580" marR="68580" marT="34290" marB="34290"/>
                </a:tc>
                <a:tc>
                  <a:txBody>
                    <a:bodyPr/>
                    <a:lstStyle/>
                    <a:p>
                      <a:pPr algn="ctr"/>
                      <a:r>
                        <a:rPr kumimoji="1" lang="en-US" altLang="ja-JP" sz="700" dirty="0">
                          <a:latin typeface="+mn-lt"/>
                        </a:rPr>
                        <a:t>2035 ~ </a:t>
                      </a:r>
                      <a:endParaRPr kumimoji="1" lang="ja-JP" altLang="en-US" sz="700" dirty="0">
                        <a:latin typeface="+mn-lt"/>
                      </a:endParaRPr>
                    </a:p>
                  </a:txBody>
                  <a:tcPr marL="68580" marR="68580" marT="34290" marB="34290"/>
                </a:tc>
                <a:extLst>
                  <a:ext uri="{0D108BD9-81ED-4DB2-BD59-A6C34878D82A}">
                    <a16:rowId xmlns="" xmlns:a16="http://schemas.microsoft.com/office/drawing/2014/main" val="2213041405"/>
                  </a:ext>
                </a:extLst>
              </a:tr>
              <a:tr h="189339">
                <a:tc vMerge="1">
                  <a:txBody>
                    <a:bodyPr/>
                    <a:lstStyle/>
                    <a:p>
                      <a:pPr algn="ctr"/>
                      <a:endParaRPr kumimoji="1" lang="ja-JP" altLang="en-US" sz="700">
                        <a:latin typeface="+mn-lt"/>
                      </a:endParaRPr>
                    </a:p>
                  </a:txBody>
                  <a:tcPr marL="68580" marR="68580" marT="34290" marB="34290"/>
                </a:tc>
                <a:tc>
                  <a:txBody>
                    <a:bodyPr/>
                    <a:lstStyle/>
                    <a:p>
                      <a:pPr algn="ctr"/>
                      <a:r>
                        <a:rPr kumimoji="1" lang="en-US" altLang="ja-JP" sz="700" dirty="0">
                          <a:latin typeface="+mn-lt"/>
                        </a:rPr>
                        <a:t>FCC-</a:t>
                      </a:r>
                      <a:r>
                        <a:rPr kumimoji="1" lang="en-US" altLang="ja-JP" sz="700" dirty="0" err="1">
                          <a:latin typeface="+mn-lt"/>
                        </a:rPr>
                        <a:t>hh</a:t>
                      </a:r>
                      <a:endParaRPr kumimoji="1" lang="ja-JP" altLang="en-US" sz="700">
                        <a:latin typeface="+mn-lt"/>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CERN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4</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10 X 20</a:t>
                      </a:r>
                      <a:endParaRPr kumimoji="1" lang="ja-JP" altLang="en-US" sz="700" dirty="0">
                        <a:latin typeface="+mn-lt"/>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dirty="0">
                          <a:latin typeface="+mn-lt"/>
                        </a:rPr>
                        <a:t>Solenoid</a:t>
                      </a:r>
                      <a:endParaRPr kumimoji="1" lang="ja-JP" altLang="en-US" sz="700">
                        <a:latin typeface="+mn-lt"/>
                      </a:endParaRPr>
                    </a:p>
                  </a:txBody>
                  <a:tcPr marL="68580" marR="68580" marT="34290" marB="34290"/>
                </a:tc>
                <a:tc>
                  <a:txBody>
                    <a:bodyPr/>
                    <a:lstStyle/>
                    <a:p>
                      <a:pPr algn="ctr"/>
                      <a:r>
                        <a:rPr kumimoji="1" lang="en-US" altLang="ja-JP" sz="700" dirty="0">
                          <a:latin typeface="+mn-lt"/>
                        </a:rPr>
                        <a:t>2060 ~ </a:t>
                      </a:r>
                      <a:endParaRPr kumimoji="1" lang="ja-JP" altLang="en-US" sz="700" dirty="0">
                        <a:latin typeface="+mn-lt"/>
                      </a:endParaRPr>
                    </a:p>
                  </a:txBody>
                  <a:tcPr marL="68580" marR="68580" marT="34290" marB="34290"/>
                </a:tc>
                <a:extLst>
                  <a:ext uri="{0D108BD9-81ED-4DB2-BD59-A6C34878D82A}">
                    <a16:rowId xmlns="" xmlns:a16="http://schemas.microsoft.com/office/drawing/2014/main" val="4011819207"/>
                  </a:ext>
                </a:extLst>
              </a:tr>
              <a:tr h="189339">
                <a:tc vMerge="1">
                  <a:txBody>
                    <a:bodyPr/>
                    <a:lstStyle/>
                    <a:p>
                      <a:pPr algn="ctr"/>
                      <a:endParaRPr kumimoji="1" lang="ja-JP" altLang="en-US" sz="700">
                        <a:latin typeface="+mn-lt"/>
                      </a:endParaRPr>
                    </a:p>
                  </a:txBody>
                  <a:tcPr marL="68580" marR="68580" marT="34290" marB="34290"/>
                </a:tc>
                <a:tc>
                  <a:txBody>
                    <a:bodyPr/>
                    <a:lstStyle/>
                    <a:p>
                      <a:pPr algn="ctr"/>
                      <a:r>
                        <a:rPr kumimoji="1" lang="en-US" altLang="ja-JP" sz="700" dirty="0">
                          <a:latin typeface="+mn-lt"/>
                        </a:rPr>
                        <a:t>ALICE-3</a:t>
                      </a:r>
                      <a:endParaRPr kumimoji="1" lang="ja-JP" altLang="en-US" sz="700">
                        <a:latin typeface="+mn-lt"/>
                      </a:endParaRPr>
                    </a:p>
                  </a:txBody>
                  <a:tcPr marL="68580" marR="68580" marT="34290" marB="34290"/>
                </a:tc>
                <a:tc>
                  <a:txBody>
                    <a:bodyPr/>
                    <a:lstStyle/>
                    <a:p>
                      <a:pPr algn="ctr"/>
                      <a:r>
                        <a:rPr kumimoji="1" lang="en-US" altLang="ja-JP" sz="700" dirty="0">
                          <a:latin typeface="+mn-lt"/>
                        </a:rPr>
                        <a:t>CERN</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2</a:t>
                      </a:r>
                      <a:endParaRPr kumimoji="1" lang="ja-JP" altLang="en-US" sz="700" dirty="0">
                        <a:latin typeface="+mn-lt"/>
                      </a:endParaRPr>
                    </a:p>
                  </a:txBody>
                  <a:tcPr marL="68580" marR="68580" marT="34290" marB="34290"/>
                </a:tc>
                <a:tc>
                  <a:txBody>
                    <a:bodyPr/>
                    <a:lstStyle/>
                    <a:p>
                      <a:pPr algn="ctr"/>
                      <a:r>
                        <a:rPr kumimoji="1" lang="en-GB" altLang="ja-JP" sz="700" dirty="0">
                          <a:latin typeface="+mn-lt"/>
                        </a:rPr>
                        <a:t>3 x 7.5</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Solenoid</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2027 ~</a:t>
                      </a:r>
                      <a:endParaRPr kumimoji="1" lang="ja-JP" altLang="en-US" sz="700" dirty="0">
                        <a:latin typeface="+mn-lt"/>
                      </a:endParaRPr>
                    </a:p>
                  </a:txBody>
                  <a:tcPr marL="68580" marR="68580" marT="34290" marB="34290"/>
                </a:tc>
                <a:extLst>
                  <a:ext uri="{0D108BD9-81ED-4DB2-BD59-A6C34878D82A}">
                    <a16:rowId xmlns="" xmlns:a16="http://schemas.microsoft.com/office/drawing/2014/main" val="3390040186"/>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zh-CN" sz="700" dirty="0" smtClean="0">
                          <a:solidFill>
                            <a:srgbClr val="FF0000"/>
                          </a:solidFill>
                          <a:latin typeface="+mn-lt"/>
                        </a:rPr>
                        <a:t>CEPC</a:t>
                      </a:r>
                      <a:endParaRPr kumimoji="1" lang="ja-JP" altLang="en-US" sz="700" dirty="0">
                        <a:solidFill>
                          <a:srgbClr val="FF0000"/>
                        </a:solidFill>
                        <a:latin typeface="+mn-lt"/>
                      </a:endParaRPr>
                    </a:p>
                  </a:txBody>
                  <a:tcPr marL="68580" marR="68580" marT="34290" marB="34290">
                    <a:solidFill>
                      <a:srgbClr val="FFFF00"/>
                    </a:solidFill>
                  </a:tcPr>
                </a:tc>
                <a:tc>
                  <a:txBody>
                    <a:bodyPr/>
                    <a:lstStyle/>
                    <a:p>
                      <a:pPr algn="ctr"/>
                      <a:r>
                        <a:rPr kumimoji="1" lang="en-US" altLang="ja-JP" sz="700" dirty="0" smtClean="0">
                          <a:solidFill>
                            <a:srgbClr val="FF0000"/>
                          </a:solidFill>
                          <a:latin typeface="+mn-lt"/>
                        </a:rPr>
                        <a:t>IHEP</a:t>
                      </a:r>
                      <a:endParaRPr kumimoji="1" lang="ja-JP" altLang="en-US" sz="700" dirty="0">
                        <a:solidFill>
                          <a:srgbClr val="FF0000"/>
                        </a:solidFill>
                        <a:latin typeface="+mn-lt"/>
                      </a:endParaRPr>
                    </a:p>
                  </a:txBody>
                  <a:tcPr marL="68580" marR="68580" marT="34290" marB="34290">
                    <a:solidFill>
                      <a:srgbClr val="FFFF00"/>
                    </a:solidFill>
                  </a:tcPr>
                </a:tc>
                <a:tc>
                  <a:txBody>
                    <a:bodyPr/>
                    <a:lstStyle/>
                    <a:p>
                      <a:pPr algn="ctr"/>
                      <a:r>
                        <a:rPr kumimoji="1" lang="en-US" altLang="ja-JP" sz="700" dirty="0" smtClean="0">
                          <a:solidFill>
                            <a:srgbClr val="FF0000"/>
                          </a:solidFill>
                          <a:latin typeface="+mn-lt"/>
                        </a:rPr>
                        <a:t>3</a:t>
                      </a:r>
                      <a:endParaRPr kumimoji="1" lang="ja-JP" altLang="en-US" sz="700" dirty="0">
                        <a:solidFill>
                          <a:srgbClr val="FF0000"/>
                        </a:solidFill>
                        <a:latin typeface="+mn-lt"/>
                      </a:endParaRPr>
                    </a:p>
                  </a:txBody>
                  <a:tcPr marL="68580" marR="68580" marT="34290" marB="34290">
                    <a:solidFill>
                      <a:srgbClr val="FFFF00"/>
                    </a:solidFill>
                  </a:tcPr>
                </a:tc>
                <a:tc>
                  <a:txBody>
                    <a:bodyPr/>
                    <a:lstStyle/>
                    <a:p>
                      <a:pPr algn="ctr"/>
                      <a:r>
                        <a:rPr kumimoji="1" lang="en-US" altLang="ja-JP" sz="700" dirty="0" smtClean="0">
                          <a:solidFill>
                            <a:srgbClr val="FF0000"/>
                          </a:solidFill>
                          <a:latin typeface="+mn-lt"/>
                        </a:rPr>
                        <a:t>7.2*7.6</a:t>
                      </a:r>
                      <a:endParaRPr kumimoji="1" lang="ja-JP" altLang="en-US" sz="700" dirty="0">
                        <a:solidFill>
                          <a:srgbClr val="FF0000"/>
                        </a:solidFill>
                        <a:latin typeface="+mn-lt"/>
                      </a:endParaRPr>
                    </a:p>
                  </a:txBody>
                  <a:tcPr marL="68580" marR="68580" marT="34290" marB="34290">
                    <a:solidFill>
                      <a:srgbClr val="FFFF0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700" dirty="0" smtClean="0">
                          <a:solidFill>
                            <a:srgbClr val="FF0000"/>
                          </a:solidFill>
                          <a:latin typeface="+mn-lt"/>
                        </a:rPr>
                        <a:t>Solenoid</a:t>
                      </a:r>
                      <a:endParaRPr kumimoji="1" lang="ja-JP" altLang="en-US" sz="700" dirty="0" smtClean="0">
                        <a:solidFill>
                          <a:srgbClr val="FF0000"/>
                        </a:solidFill>
                        <a:latin typeface="+mn-lt"/>
                      </a:endParaRPr>
                    </a:p>
                  </a:txBody>
                  <a:tcPr marL="68580" marR="68580" marT="34290" marB="34290">
                    <a:solidFill>
                      <a:srgbClr val="FFFF00"/>
                    </a:solidFill>
                  </a:tcPr>
                </a:tc>
                <a:tc>
                  <a:txBody>
                    <a:bodyPr/>
                    <a:lstStyle/>
                    <a:p>
                      <a:pPr algn="ctr"/>
                      <a:endParaRPr kumimoji="1" lang="ja-JP" altLang="en-US" sz="700" dirty="0">
                        <a:solidFill>
                          <a:srgbClr val="FF0000"/>
                        </a:solidFill>
                        <a:latin typeface="+mn-lt"/>
                      </a:endParaRPr>
                    </a:p>
                  </a:txBody>
                  <a:tcPr marL="68580" marR="68580" marT="34290" marB="34290">
                    <a:solidFill>
                      <a:srgbClr val="FFFF00"/>
                    </a:solidFill>
                  </a:tcPr>
                </a:tc>
                <a:extLst>
                  <a:ext uri="{0D108BD9-81ED-4DB2-BD59-A6C34878D82A}">
                    <a16:rowId xmlns="" xmlns:a16="http://schemas.microsoft.com/office/drawing/2014/main" val="3459782894"/>
                  </a:ext>
                </a:extLst>
              </a:tr>
              <a:tr h="189339">
                <a:tc rowSpan="8">
                  <a:txBody>
                    <a:bodyPr/>
                    <a:lstStyle/>
                    <a:p>
                      <a:pPr algn="ctr"/>
                      <a:r>
                        <a:rPr kumimoji="1" lang="en-US" altLang="ja-JP" sz="700" dirty="0">
                          <a:latin typeface="+mn-lt"/>
                        </a:rPr>
                        <a:t>Others</a:t>
                      </a:r>
                      <a:endParaRPr kumimoji="1" lang="ja-JP" altLang="en-US" sz="700" dirty="0">
                        <a:latin typeface="+mn-lt"/>
                      </a:endParaRPr>
                    </a:p>
                  </a:txBody>
                  <a:tcPr marL="68580" marR="68580" marT="34290" marB="34290"/>
                </a:tc>
                <a:tc>
                  <a:txBody>
                    <a:bodyPr/>
                    <a:lstStyle/>
                    <a:p>
                      <a:pPr algn="ctr"/>
                      <a:r>
                        <a:rPr kumimoji="1" lang="en-US" altLang="ja-JP" sz="700" dirty="0" smtClean="0">
                          <a:latin typeface="+mn-lt"/>
                        </a:rPr>
                        <a:t>Mu2e</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Fermilab</a:t>
                      </a:r>
                      <a:endParaRPr kumimoji="1" lang="ja-JP" altLang="en-US" sz="700">
                        <a:latin typeface="+mn-lt"/>
                      </a:endParaRPr>
                    </a:p>
                  </a:txBody>
                  <a:tcPr marL="68580" marR="68580" marT="34290" marB="34290"/>
                </a:tc>
                <a:tc>
                  <a:txBody>
                    <a:bodyPr/>
                    <a:lstStyle/>
                    <a:p>
                      <a:pPr algn="ctr"/>
                      <a:r>
                        <a:rPr kumimoji="1" lang="en-US" altLang="ja-JP" sz="700" dirty="0">
                          <a:latin typeface="+mn-lt"/>
                        </a:rPr>
                        <a:t>5 ~ 2.5</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1.5 X 4</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Production</a:t>
                      </a:r>
                      <a:r>
                        <a:rPr kumimoji="1" lang="en-US" altLang="ja-JP" sz="700" baseline="0" dirty="0">
                          <a:latin typeface="+mn-lt"/>
                        </a:rPr>
                        <a:t> </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Under</a:t>
                      </a:r>
                      <a:r>
                        <a:rPr kumimoji="1" lang="en-US" altLang="ja-JP" sz="700" baseline="0" dirty="0">
                          <a:latin typeface="+mn-lt"/>
                        </a:rPr>
                        <a:t> construction</a:t>
                      </a:r>
                      <a:endParaRPr kumimoji="1" lang="ja-JP" altLang="en-US" sz="700" dirty="0">
                        <a:latin typeface="+mn-lt"/>
                      </a:endParaRPr>
                    </a:p>
                  </a:txBody>
                  <a:tcPr marL="68580" marR="68580" marT="34290" marB="34290"/>
                </a:tc>
                <a:extLst>
                  <a:ext uri="{0D108BD9-81ED-4DB2-BD59-A6C34878D82A}">
                    <a16:rowId xmlns="" xmlns:a16="http://schemas.microsoft.com/office/drawing/2014/main" val="4260695557"/>
                  </a:ext>
                </a:extLst>
              </a:tr>
              <a:tr h="297532">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a:latin typeface="+mn-lt"/>
                        </a:rPr>
                        <a:t>Muon-g-2 </a:t>
                      </a:r>
                      <a:endParaRPr kumimoji="1" lang="ja-JP" altLang="en-US" sz="700">
                        <a:latin typeface="+mn-lt"/>
                      </a:endParaRPr>
                    </a:p>
                  </a:txBody>
                  <a:tcPr marL="68580" marR="68580" marT="34290" marB="34290"/>
                </a:tc>
                <a:tc>
                  <a:txBody>
                    <a:bodyPr/>
                    <a:lstStyle/>
                    <a:p>
                      <a:pPr algn="ctr"/>
                      <a:r>
                        <a:rPr kumimoji="1" lang="en-US" altLang="ja-JP" sz="700" dirty="0">
                          <a:latin typeface="+mn-lt"/>
                        </a:rPr>
                        <a:t>Fermilab</a:t>
                      </a:r>
                      <a:endParaRPr kumimoji="1" lang="ja-JP" altLang="en-US" sz="700">
                        <a:latin typeface="+mn-lt"/>
                      </a:endParaRPr>
                    </a:p>
                  </a:txBody>
                  <a:tcPr marL="68580" marR="68580" marT="34290" marB="34290"/>
                </a:tc>
                <a:tc>
                  <a:txBody>
                    <a:bodyPr/>
                    <a:lstStyle/>
                    <a:p>
                      <a:pPr algn="ctr"/>
                      <a:r>
                        <a:rPr kumimoji="1" lang="en-US" altLang="ja-JP" sz="700" dirty="0">
                          <a:latin typeface="+mn-lt"/>
                        </a:rPr>
                        <a:t>1.473</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0.09 X 14.22▪2</a:t>
                      </a:r>
                      <a:r>
                        <a:rPr kumimoji="1" lang="en-US" altLang="ja-JP" sz="700" dirty="0">
                          <a:latin typeface="+mn-lt"/>
                          <a:sym typeface="Symbol"/>
                        </a:rPr>
                        <a:t></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Storage solenoid</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Reuse after BNL </a:t>
                      </a:r>
                      <a:endParaRPr kumimoji="1" lang="ja-JP" altLang="en-US" sz="700" dirty="0">
                        <a:latin typeface="+mn-lt"/>
                      </a:endParaRPr>
                    </a:p>
                  </a:txBody>
                  <a:tcPr marL="68580" marR="68580" marT="34290" marB="34290"/>
                </a:tc>
                <a:extLst>
                  <a:ext uri="{0D108BD9-81ED-4DB2-BD59-A6C34878D82A}">
                    <a16:rowId xmlns="" xmlns:a16="http://schemas.microsoft.com/office/drawing/2014/main" val="4011883744"/>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a:latin typeface="+mn-lt"/>
                        </a:rPr>
                        <a:t>COMET </a:t>
                      </a:r>
                      <a:endParaRPr kumimoji="1" lang="ja-JP" altLang="en-US" sz="700">
                        <a:latin typeface="+mn-lt"/>
                      </a:endParaRPr>
                    </a:p>
                  </a:txBody>
                  <a:tcPr marL="68580" marR="68580" marT="34290" marB="34290"/>
                </a:tc>
                <a:tc>
                  <a:txBody>
                    <a:bodyPr/>
                    <a:lstStyle/>
                    <a:p>
                      <a:pPr algn="ctr"/>
                      <a:r>
                        <a:rPr kumimoji="1" lang="en-US" altLang="ja-JP" sz="700" dirty="0">
                          <a:latin typeface="+mn-lt"/>
                        </a:rPr>
                        <a:t>J-PARC</a:t>
                      </a:r>
                      <a:endParaRPr kumimoji="1" lang="ja-JP" altLang="en-US" sz="700">
                        <a:latin typeface="+mn-lt"/>
                      </a:endParaRPr>
                    </a:p>
                  </a:txBody>
                  <a:tcPr marL="68580" marR="68580" marT="34290" marB="34290"/>
                </a:tc>
                <a:tc>
                  <a:txBody>
                    <a:bodyPr/>
                    <a:lstStyle/>
                    <a:p>
                      <a:pPr algn="ctr"/>
                      <a:r>
                        <a:rPr kumimoji="1" lang="en-US" altLang="ja-JP" sz="700" dirty="0">
                          <a:latin typeface="+mn-lt"/>
                        </a:rPr>
                        <a:t>5 ~ 3</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1.3 X 1.6</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Capture</a:t>
                      </a:r>
                      <a:r>
                        <a:rPr kumimoji="1" lang="en-US" altLang="ja-JP" sz="700" baseline="0" dirty="0">
                          <a:latin typeface="+mn-lt"/>
                        </a:rPr>
                        <a:t> Sol.</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Under const.</a:t>
                      </a:r>
                      <a:endParaRPr kumimoji="1" lang="ja-JP" altLang="en-US" sz="700">
                        <a:latin typeface="+mn-lt"/>
                      </a:endParaRPr>
                    </a:p>
                  </a:txBody>
                  <a:tcPr marL="68580" marR="68580" marT="34290" marB="34290"/>
                </a:tc>
                <a:extLst>
                  <a:ext uri="{0D108BD9-81ED-4DB2-BD59-A6C34878D82A}">
                    <a16:rowId xmlns="" xmlns:a16="http://schemas.microsoft.com/office/drawing/2014/main" val="1141914781"/>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a:latin typeface="+mn-lt"/>
                        </a:rPr>
                        <a:t>Muon-g-2 </a:t>
                      </a:r>
                      <a:endParaRPr kumimoji="1" lang="ja-JP" altLang="en-US" sz="700">
                        <a:latin typeface="+mn-lt"/>
                      </a:endParaRPr>
                    </a:p>
                  </a:txBody>
                  <a:tcPr marL="68580" marR="68580" marT="34290" marB="34290"/>
                </a:tc>
                <a:tc>
                  <a:txBody>
                    <a:bodyPr/>
                    <a:lstStyle/>
                    <a:p>
                      <a:pPr algn="ctr"/>
                      <a:r>
                        <a:rPr kumimoji="1" lang="en-US" altLang="ja-JP" sz="700" dirty="0">
                          <a:latin typeface="+mn-lt"/>
                        </a:rPr>
                        <a:t>J-PARC </a:t>
                      </a:r>
                      <a:endParaRPr kumimoji="1" lang="ja-JP" altLang="en-US" sz="700">
                        <a:latin typeface="+mn-lt"/>
                      </a:endParaRPr>
                    </a:p>
                  </a:txBody>
                  <a:tcPr marL="68580" marR="68580" marT="34290" marB="34290"/>
                </a:tc>
                <a:tc>
                  <a:txBody>
                    <a:bodyPr/>
                    <a:lstStyle/>
                    <a:p>
                      <a:pPr algn="ctr"/>
                      <a:r>
                        <a:rPr kumimoji="1" lang="en-US" altLang="ja-JP" sz="700" dirty="0">
                          <a:latin typeface="+mn-lt"/>
                        </a:rPr>
                        <a:t>3</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0.66 X 0.33</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Solenoid</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2025 ~ </a:t>
                      </a:r>
                      <a:endParaRPr kumimoji="1" lang="ja-JP" altLang="en-US" sz="700" dirty="0">
                        <a:latin typeface="+mn-lt"/>
                      </a:endParaRPr>
                    </a:p>
                  </a:txBody>
                  <a:tcPr marL="68580" marR="68580" marT="34290" marB="34290"/>
                </a:tc>
                <a:extLst>
                  <a:ext uri="{0D108BD9-81ED-4DB2-BD59-A6C34878D82A}">
                    <a16:rowId xmlns="" xmlns:a16="http://schemas.microsoft.com/office/drawing/2014/main" val="477769666"/>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err="1">
                          <a:latin typeface="+mn-lt"/>
                        </a:rPr>
                        <a:t>BabyIAXO</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DESY</a:t>
                      </a:r>
                      <a:endParaRPr kumimoji="1" lang="ja-JP" altLang="en-US" sz="700">
                        <a:latin typeface="+mn-lt"/>
                      </a:endParaRPr>
                    </a:p>
                  </a:txBody>
                  <a:tcPr marL="68580" marR="68580" marT="34290" marB="34290"/>
                </a:tc>
                <a:tc>
                  <a:txBody>
                    <a:bodyPr/>
                    <a:lstStyle/>
                    <a:p>
                      <a:pPr algn="ctr"/>
                      <a:r>
                        <a:rPr kumimoji="1" lang="en-US" altLang="ja-JP" sz="700" dirty="0">
                          <a:latin typeface="+mn-lt"/>
                        </a:rPr>
                        <a:t>2</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0.7 X 10</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D. Racetrack</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TBD</a:t>
                      </a:r>
                      <a:endParaRPr kumimoji="1" lang="ja-JP" altLang="en-US" sz="700" dirty="0">
                        <a:latin typeface="+mn-lt"/>
                      </a:endParaRPr>
                    </a:p>
                  </a:txBody>
                  <a:tcPr marL="68580" marR="68580" marT="34290" marB="34290"/>
                </a:tc>
                <a:extLst>
                  <a:ext uri="{0D108BD9-81ED-4DB2-BD59-A6C34878D82A}">
                    <a16:rowId xmlns="" xmlns:a16="http://schemas.microsoft.com/office/drawing/2014/main" val="2328588482"/>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a:latin typeface="+mn-lt"/>
                        </a:rPr>
                        <a:t>IAXO</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DESY</a:t>
                      </a:r>
                      <a:endParaRPr kumimoji="1" lang="ja-JP" altLang="en-US" sz="700">
                        <a:latin typeface="+mn-lt"/>
                      </a:endParaRPr>
                    </a:p>
                  </a:txBody>
                  <a:tcPr marL="68580" marR="68580" marT="34290" marB="34290"/>
                </a:tc>
                <a:tc>
                  <a:txBody>
                    <a:bodyPr/>
                    <a:lstStyle/>
                    <a:p>
                      <a:pPr algn="ctr"/>
                      <a:r>
                        <a:rPr kumimoji="1" lang="en-US" altLang="ja-JP" sz="700" dirty="0">
                          <a:latin typeface="+mn-lt"/>
                        </a:rPr>
                        <a:t>5 - 6</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5 X 25</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Toroid</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 TBD</a:t>
                      </a:r>
                      <a:endParaRPr kumimoji="1" lang="ja-JP" altLang="en-US" sz="700" dirty="0">
                        <a:latin typeface="+mn-lt"/>
                      </a:endParaRPr>
                    </a:p>
                  </a:txBody>
                  <a:tcPr marL="68580" marR="68580" marT="34290" marB="34290"/>
                </a:tc>
                <a:extLst>
                  <a:ext uri="{0D108BD9-81ED-4DB2-BD59-A6C34878D82A}">
                    <a16:rowId xmlns="" xmlns:a16="http://schemas.microsoft.com/office/drawing/2014/main" val="661481331"/>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a:latin typeface="+mn-lt"/>
                        </a:rPr>
                        <a:t>Panda</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GSI</a:t>
                      </a:r>
                      <a:endParaRPr kumimoji="1" lang="ja-JP" altLang="en-US" sz="700">
                        <a:latin typeface="+mn-lt"/>
                      </a:endParaRPr>
                    </a:p>
                  </a:txBody>
                  <a:tcPr marL="68580" marR="68580" marT="34290" marB="34290"/>
                </a:tc>
                <a:tc>
                  <a:txBody>
                    <a:bodyPr/>
                    <a:lstStyle/>
                    <a:p>
                      <a:pPr algn="ctr"/>
                      <a:r>
                        <a:rPr kumimoji="1" lang="en-US" altLang="ja-JP" sz="700" dirty="0">
                          <a:latin typeface="+mn-lt"/>
                        </a:rPr>
                        <a:t>2</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1.8 x 3.1</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Solenoid</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TBD</a:t>
                      </a:r>
                      <a:endParaRPr kumimoji="1" lang="ja-JP" altLang="en-US" sz="700" dirty="0">
                        <a:latin typeface="+mn-lt"/>
                      </a:endParaRPr>
                    </a:p>
                  </a:txBody>
                  <a:tcPr marL="68580" marR="68580" marT="34290" marB="34290"/>
                </a:tc>
                <a:extLst>
                  <a:ext uri="{0D108BD9-81ED-4DB2-BD59-A6C34878D82A}">
                    <a16:rowId xmlns="" xmlns:a16="http://schemas.microsoft.com/office/drawing/2014/main" val="3532769691"/>
                  </a:ext>
                </a:extLst>
              </a:tr>
              <a:tr h="189339">
                <a:tc vMerge="1">
                  <a:txBody>
                    <a:bodyPr/>
                    <a:lstStyle/>
                    <a:p>
                      <a:pPr algn="ctr"/>
                      <a:endParaRPr kumimoji="1" lang="ja-JP" altLang="en-US" sz="700" dirty="0">
                        <a:latin typeface="+mn-lt"/>
                      </a:endParaRPr>
                    </a:p>
                  </a:txBody>
                  <a:tcPr marL="68580" marR="68580" marT="34290" marB="34290"/>
                </a:tc>
                <a:tc>
                  <a:txBody>
                    <a:bodyPr/>
                    <a:lstStyle/>
                    <a:p>
                      <a:pPr algn="ctr"/>
                      <a:r>
                        <a:rPr kumimoji="1" lang="en-US" altLang="ja-JP" sz="700" dirty="0" err="1">
                          <a:latin typeface="+mn-lt"/>
                        </a:rPr>
                        <a:t>Madmax</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DESY</a:t>
                      </a:r>
                      <a:endParaRPr kumimoji="1" lang="ja-JP" altLang="en-US" sz="700">
                        <a:latin typeface="+mn-lt"/>
                      </a:endParaRPr>
                    </a:p>
                  </a:txBody>
                  <a:tcPr marL="68580" marR="68580" marT="34290" marB="34290"/>
                </a:tc>
                <a:tc>
                  <a:txBody>
                    <a:bodyPr/>
                    <a:lstStyle/>
                    <a:p>
                      <a:pPr algn="ctr"/>
                      <a:r>
                        <a:rPr kumimoji="1" lang="en-US" altLang="ja-JP" sz="700" dirty="0">
                          <a:latin typeface="+mn-lt"/>
                        </a:rPr>
                        <a:t>9</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1.35 x 1.2</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Dipole</a:t>
                      </a:r>
                      <a:endParaRPr kumimoji="1" lang="ja-JP" altLang="en-US" sz="700" dirty="0">
                        <a:latin typeface="+mn-lt"/>
                      </a:endParaRPr>
                    </a:p>
                  </a:txBody>
                  <a:tcPr marL="68580" marR="68580" marT="34290" marB="34290"/>
                </a:tc>
                <a:tc>
                  <a:txBody>
                    <a:bodyPr/>
                    <a:lstStyle/>
                    <a:p>
                      <a:pPr algn="ctr"/>
                      <a:r>
                        <a:rPr kumimoji="1" lang="en-US" altLang="ja-JP" sz="700" dirty="0">
                          <a:latin typeface="+mn-lt"/>
                        </a:rPr>
                        <a:t>TBD</a:t>
                      </a:r>
                      <a:endParaRPr kumimoji="1" lang="ja-JP" altLang="en-US" sz="700" dirty="0">
                        <a:latin typeface="+mn-lt"/>
                      </a:endParaRPr>
                    </a:p>
                  </a:txBody>
                  <a:tcPr marL="68580" marR="68580" marT="34290" marB="34290"/>
                </a:tc>
                <a:extLst>
                  <a:ext uri="{0D108BD9-81ED-4DB2-BD59-A6C34878D82A}">
                    <a16:rowId xmlns="" xmlns:a16="http://schemas.microsoft.com/office/drawing/2014/main" val="417935626"/>
                  </a:ext>
                </a:extLst>
              </a:tr>
            </a:tbl>
          </a:graphicData>
        </a:graphic>
      </p:graphicFrame>
      <p:pic>
        <p:nvPicPr>
          <p:cNvPr id="3" name="图片 2"/>
          <p:cNvPicPr>
            <a:picLocks noChangeAspect="1"/>
          </p:cNvPicPr>
          <p:nvPr/>
        </p:nvPicPr>
        <p:blipFill>
          <a:blip r:embed="rId5"/>
          <a:stretch>
            <a:fillRect/>
          </a:stretch>
        </p:blipFill>
        <p:spPr>
          <a:xfrm>
            <a:off x="4732585" y="1271633"/>
            <a:ext cx="4359323" cy="3757093"/>
          </a:xfrm>
          <a:prstGeom prst="rect">
            <a:avLst/>
          </a:prstGeom>
        </p:spPr>
      </p:pic>
      <p:sp>
        <p:nvSpPr>
          <p:cNvPr id="6" name="页脚占位符 5"/>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24</a:t>
            </a:fld>
            <a:endParaRPr lang="en-US"/>
          </a:p>
        </p:txBody>
      </p:sp>
    </p:spTree>
    <p:extLst>
      <p:ext uri="{BB962C8B-B14F-4D97-AF65-F5344CB8AC3E}">
        <p14:creationId xmlns:p14="http://schemas.microsoft.com/office/powerpoint/2010/main" val="22364115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58994" y="1654984"/>
            <a:ext cx="9043711" cy="2574767"/>
          </a:xfrm>
          <a:prstGeom prst="rect">
            <a:avLst/>
          </a:prstGeom>
        </p:spPr>
      </p:pic>
      <p:sp>
        <p:nvSpPr>
          <p:cNvPr id="10" name="矩形 9"/>
          <p:cNvSpPr/>
          <p:nvPr/>
        </p:nvSpPr>
        <p:spPr>
          <a:xfrm>
            <a:off x="4230" y="2382"/>
            <a:ext cx="8229863"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3200" dirty="0"/>
              <a:t>Summarize of </a:t>
            </a:r>
            <a:r>
              <a:rPr lang="en-US" altLang="zh-CN" sz="3200" dirty="0" smtClean="0"/>
              <a:t>SDMW</a:t>
            </a:r>
            <a:endParaRPr lang="en-US" altLang="zh-CN" sz="3597" dirty="0"/>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4"/>
          <a:stretch>
            <a:fillRect/>
          </a:stretch>
        </p:blipFill>
        <p:spPr>
          <a:xfrm>
            <a:off x="10055" y="2382"/>
            <a:ext cx="964871" cy="623919"/>
          </a:xfrm>
          <a:prstGeom prst="rect">
            <a:avLst/>
          </a:prstGeom>
        </p:spPr>
      </p:pic>
      <p:sp>
        <p:nvSpPr>
          <p:cNvPr id="12" name="Title 1">
            <a:extLst>
              <a:ext uri="{FF2B5EF4-FFF2-40B4-BE49-F238E27FC236}">
                <a16:creationId xmlns="" xmlns:a16="http://schemas.microsoft.com/office/drawing/2014/main" id="{60C877C7-2429-3C71-4ACC-41876A043F2F}"/>
              </a:ext>
            </a:extLst>
          </p:cNvPr>
          <p:cNvSpPr txBox="1">
            <a:spLocks/>
          </p:cNvSpPr>
          <p:nvPr/>
        </p:nvSpPr>
        <p:spPr>
          <a:xfrm>
            <a:off x="4230" y="644140"/>
            <a:ext cx="4864583" cy="37656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a:lstStyle>
          <a:p>
            <a:pPr algn="ctr"/>
            <a:r>
              <a:rPr lang="en-GB" sz="1800" dirty="0" err="1"/>
              <a:t>Aluminum</a:t>
            </a:r>
            <a:r>
              <a:rPr lang="en-GB" sz="1800" dirty="0"/>
              <a:t>-stabilized </a:t>
            </a:r>
            <a:r>
              <a:rPr lang="en-US" altLang="zh-CN" sz="1800" dirty="0" smtClean="0"/>
              <a:t>LTS/HTS</a:t>
            </a:r>
            <a:r>
              <a:rPr lang="en-GB" sz="1800" dirty="0" smtClean="0"/>
              <a:t> </a:t>
            </a:r>
            <a:r>
              <a:rPr lang="en-GB" sz="1800" dirty="0"/>
              <a:t>conductor types</a:t>
            </a:r>
          </a:p>
        </p:txBody>
      </p:sp>
      <p:pic>
        <p:nvPicPr>
          <p:cNvPr id="15" name="Picture 12">
            <a:extLst>
              <a:ext uri="{FF2B5EF4-FFF2-40B4-BE49-F238E27FC236}">
                <a16:creationId xmlns="" xmlns:a16="http://schemas.microsoft.com/office/drawing/2014/main" id="{237775C7-215D-FB23-D0F7-335EA586D1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3576" y="644140"/>
            <a:ext cx="4278332" cy="710810"/>
          </a:xfrm>
          <a:prstGeom prst="rect">
            <a:avLst/>
          </a:prstGeom>
        </p:spPr>
      </p:pic>
      <p:pic>
        <p:nvPicPr>
          <p:cNvPr id="17" name="图片 7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50" y="1137550"/>
            <a:ext cx="1926576" cy="98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73"/>
          <p:cNvSpPr txBox="1">
            <a:spLocks noChangeArrowheads="1"/>
          </p:cNvSpPr>
          <p:nvPr/>
        </p:nvSpPr>
        <p:spPr bwMode="auto">
          <a:xfrm>
            <a:off x="60950" y="1958711"/>
            <a:ext cx="435453" cy="248209"/>
          </a:xfrm>
          <a:prstGeom prst="rect">
            <a:avLst/>
          </a:prstGeom>
          <a:solidFill>
            <a:srgbClr val="92D050"/>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1013" dirty="0"/>
              <a:t>CMS</a:t>
            </a:r>
            <a:endParaRPr lang="zh-CN" altLang="en-US" sz="1013" dirty="0"/>
          </a:p>
        </p:txBody>
      </p:sp>
      <p:cxnSp>
        <p:nvCxnSpPr>
          <p:cNvPr id="6" name="直接连接符 5"/>
          <p:cNvCxnSpPr/>
          <p:nvPr/>
        </p:nvCxnSpPr>
        <p:spPr>
          <a:xfrm>
            <a:off x="3383762" y="1643771"/>
            <a:ext cx="0" cy="235585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6" name="圆角矩形 15"/>
          <p:cNvSpPr/>
          <p:nvPr/>
        </p:nvSpPr>
        <p:spPr>
          <a:xfrm>
            <a:off x="7793048" y="2771336"/>
            <a:ext cx="1306829" cy="1174652"/>
          </a:xfrm>
          <a:prstGeom prst="round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脚占位符 7"/>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25</a:t>
            </a:fld>
            <a:endParaRPr lang="en-US"/>
          </a:p>
        </p:txBody>
      </p:sp>
    </p:spTree>
    <p:extLst>
      <p:ext uri="{BB962C8B-B14F-4D97-AF65-F5344CB8AC3E}">
        <p14:creationId xmlns:p14="http://schemas.microsoft.com/office/powerpoint/2010/main" val="1312183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30" y="2382"/>
            <a:ext cx="8229863"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3200" dirty="0"/>
              <a:t>Summarize of </a:t>
            </a:r>
            <a:r>
              <a:rPr lang="en-US" altLang="zh-CN" sz="3200" dirty="0" smtClean="0"/>
              <a:t>SDMW</a:t>
            </a:r>
            <a:endParaRPr lang="en-US" altLang="zh-CN" sz="3597" dirty="0"/>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3"/>
          <a:stretch>
            <a:fillRect/>
          </a:stretch>
        </p:blipFill>
        <p:spPr>
          <a:xfrm>
            <a:off x="10055" y="2382"/>
            <a:ext cx="964871" cy="623919"/>
          </a:xfrm>
          <a:prstGeom prst="rect">
            <a:avLst/>
          </a:prstGeom>
        </p:spPr>
      </p:pic>
      <p:grpSp>
        <p:nvGrpSpPr>
          <p:cNvPr id="13" name="组合 12"/>
          <p:cNvGrpSpPr/>
          <p:nvPr/>
        </p:nvGrpSpPr>
        <p:grpSpPr>
          <a:xfrm>
            <a:off x="73686" y="692769"/>
            <a:ext cx="6843028" cy="3475847"/>
            <a:chOff x="69967" y="1087608"/>
            <a:chExt cx="9466978" cy="4634462"/>
          </a:xfrm>
        </p:grpSpPr>
        <p:pic>
          <p:nvPicPr>
            <p:cNvPr id="3" name="图片 2"/>
            <p:cNvPicPr>
              <a:picLocks noChangeAspect="1"/>
            </p:cNvPicPr>
            <p:nvPr/>
          </p:nvPicPr>
          <p:blipFill>
            <a:blip r:embed="rId4"/>
            <a:stretch>
              <a:fillRect/>
            </a:stretch>
          </p:blipFill>
          <p:spPr>
            <a:xfrm>
              <a:off x="69967" y="1087608"/>
              <a:ext cx="9466978" cy="4634462"/>
            </a:xfrm>
            <a:prstGeom prst="rect">
              <a:avLst/>
            </a:prstGeom>
          </p:spPr>
        </p:pic>
        <p:sp>
          <p:nvSpPr>
            <p:cNvPr id="6" name="圆角矩形 5"/>
            <p:cNvSpPr/>
            <p:nvPr/>
          </p:nvSpPr>
          <p:spPr>
            <a:xfrm>
              <a:off x="843955" y="3893270"/>
              <a:ext cx="4911365" cy="311084"/>
            </a:xfrm>
            <a:prstGeom prst="round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 name="五角星 7"/>
            <p:cNvSpPr/>
            <p:nvPr/>
          </p:nvSpPr>
          <p:spPr>
            <a:xfrm>
              <a:off x="174574" y="3704734"/>
              <a:ext cx="583628" cy="49962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pic>
        <p:nvPicPr>
          <p:cNvPr id="12" name="图片 11"/>
          <p:cNvPicPr>
            <a:picLocks noChangeAspect="1"/>
          </p:cNvPicPr>
          <p:nvPr/>
        </p:nvPicPr>
        <p:blipFill>
          <a:blip r:embed="rId5"/>
          <a:stretch>
            <a:fillRect/>
          </a:stretch>
        </p:blipFill>
        <p:spPr>
          <a:xfrm>
            <a:off x="241099" y="4021363"/>
            <a:ext cx="6765408" cy="1053629"/>
          </a:xfrm>
          <a:prstGeom prst="rect">
            <a:avLst/>
          </a:prstGeom>
        </p:spPr>
      </p:pic>
      <p:pic>
        <p:nvPicPr>
          <p:cNvPr id="15" name="Picture 12">
            <a:extLst>
              <a:ext uri="{FF2B5EF4-FFF2-40B4-BE49-F238E27FC236}">
                <a16:creationId xmlns="" xmlns:a16="http://schemas.microsoft.com/office/drawing/2014/main" id="{237775C7-215D-FB23-D0F7-335EA586D1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3563" y="670242"/>
            <a:ext cx="4278332" cy="710810"/>
          </a:xfrm>
          <a:prstGeom prst="rect">
            <a:avLst/>
          </a:prstGeom>
        </p:spPr>
      </p:pic>
      <p:sp>
        <p:nvSpPr>
          <p:cNvPr id="17" name="圆角矩形 16"/>
          <p:cNvSpPr/>
          <p:nvPr/>
        </p:nvSpPr>
        <p:spPr>
          <a:xfrm>
            <a:off x="524403" y="4621102"/>
            <a:ext cx="6565811" cy="233313"/>
          </a:xfrm>
          <a:prstGeom prst="round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8" name="五角星 17"/>
          <p:cNvSpPr/>
          <p:nvPr/>
        </p:nvSpPr>
        <p:spPr>
          <a:xfrm>
            <a:off x="98299" y="4518636"/>
            <a:ext cx="419903" cy="33056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19" name="组合 18"/>
          <p:cNvGrpSpPr/>
          <p:nvPr/>
        </p:nvGrpSpPr>
        <p:grpSpPr>
          <a:xfrm>
            <a:off x="6447124" y="2390887"/>
            <a:ext cx="2696876" cy="1913949"/>
            <a:chOff x="3231177" y="4325664"/>
            <a:chExt cx="3595835" cy="2551931"/>
          </a:xfrm>
        </p:grpSpPr>
        <p:pic>
          <p:nvPicPr>
            <p:cNvPr id="20" name="图片 7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391808" y="3216797"/>
              <a:ext cx="1143076" cy="336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77"/>
            <p:cNvSpPr txBox="1">
              <a:spLocks noChangeArrowheads="1"/>
            </p:cNvSpPr>
            <p:nvPr/>
          </p:nvSpPr>
          <p:spPr bwMode="auto">
            <a:xfrm>
              <a:off x="4151510" y="6446708"/>
              <a:ext cx="1463735" cy="430887"/>
            </a:xfrm>
            <a:prstGeom prst="rect">
              <a:avLst/>
            </a:prstGeom>
            <a:solidFill>
              <a:srgbClr val="FFFF00"/>
            </a:solid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1500" b="1" dirty="0"/>
                <a:t>IHEP &amp; </a:t>
              </a:r>
              <a:r>
                <a:rPr lang="en-US" altLang="zh-CN" sz="1500" b="1" dirty="0" err="1"/>
                <a:t>Toly</a:t>
              </a:r>
              <a:endParaRPr lang="zh-CN" altLang="en-US" sz="1500" b="1" dirty="0"/>
            </a:p>
          </p:txBody>
        </p:sp>
        <p:pic>
          <p:nvPicPr>
            <p:cNvPr id="22" name="图片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1177" y="5500329"/>
              <a:ext cx="3595835" cy="951662"/>
            </a:xfrm>
            <a:prstGeom prst="rect">
              <a:avLst/>
            </a:prstGeom>
          </p:spPr>
        </p:pic>
        <p:sp>
          <p:nvSpPr>
            <p:cNvPr id="23" name="文本框 75"/>
            <p:cNvSpPr txBox="1">
              <a:spLocks noChangeArrowheads="1"/>
            </p:cNvSpPr>
            <p:nvPr/>
          </p:nvSpPr>
          <p:spPr bwMode="auto">
            <a:xfrm>
              <a:off x="3282941" y="5099408"/>
              <a:ext cx="574356" cy="330945"/>
            </a:xfrm>
            <a:prstGeom prst="rect">
              <a:avLst/>
            </a:prstGeom>
            <a:solidFill>
              <a:srgbClr val="FFFF00"/>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1013" dirty="0"/>
                <a:t>LTS</a:t>
              </a:r>
              <a:endParaRPr lang="zh-CN" altLang="en-US" sz="1013" dirty="0"/>
            </a:p>
          </p:txBody>
        </p:sp>
        <p:sp>
          <p:nvSpPr>
            <p:cNvPr id="24" name="文本框 75"/>
            <p:cNvSpPr txBox="1">
              <a:spLocks noChangeArrowheads="1"/>
            </p:cNvSpPr>
            <p:nvPr/>
          </p:nvSpPr>
          <p:spPr bwMode="auto">
            <a:xfrm>
              <a:off x="3231177" y="6111690"/>
              <a:ext cx="574356" cy="330945"/>
            </a:xfrm>
            <a:prstGeom prst="rect">
              <a:avLst/>
            </a:prstGeom>
            <a:solidFill>
              <a:srgbClr val="FFFF00"/>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1013" dirty="0"/>
                <a:t>HTS</a:t>
              </a:r>
              <a:endParaRPr lang="zh-CN" altLang="en-US" sz="1013" dirty="0"/>
            </a:p>
          </p:txBody>
        </p:sp>
      </p:grpSp>
      <p:sp>
        <p:nvSpPr>
          <p:cNvPr id="11" name="页脚占位符 10"/>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26</a:t>
            </a:fld>
            <a:endParaRPr lang="en-US"/>
          </a:p>
        </p:txBody>
      </p:sp>
    </p:spTree>
    <p:extLst>
      <p:ext uri="{BB962C8B-B14F-4D97-AF65-F5344CB8AC3E}">
        <p14:creationId xmlns:p14="http://schemas.microsoft.com/office/powerpoint/2010/main" val="3191542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30" y="2382"/>
            <a:ext cx="8229863"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3200" dirty="0"/>
              <a:t>Summarize of </a:t>
            </a:r>
            <a:r>
              <a:rPr lang="en-US" altLang="zh-CN" sz="3200" dirty="0" smtClean="0"/>
              <a:t>SDMW</a:t>
            </a:r>
            <a:endParaRPr lang="en-US" altLang="zh-CN" sz="3597" dirty="0"/>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3"/>
          <a:stretch>
            <a:fillRect/>
          </a:stretch>
        </p:blipFill>
        <p:spPr>
          <a:xfrm>
            <a:off x="10055" y="2382"/>
            <a:ext cx="964871" cy="623919"/>
          </a:xfrm>
          <a:prstGeom prst="rect">
            <a:avLst/>
          </a:prstGeom>
        </p:spPr>
      </p:pic>
      <p:pic>
        <p:nvPicPr>
          <p:cNvPr id="3" name="图片 2"/>
          <p:cNvPicPr>
            <a:picLocks noChangeAspect="1"/>
          </p:cNvPicPr>
          <p:nvPr/>
        </p:nvPicPr>
        <p:blipFill>
          <a:blip r:embed="rId4"/>
          <a:stretch>
            <a:fillRect/>
          </a:stretch>
        </p:blipFill>
        <p:spPr>
          <a:xfrm>
            <a:off x="492490" y="1350316"/>
            <a:ext cx="3204206" cy="2981692"/>
          </a:xfrm>
          <a:prstGeom prst="rect">
            <a:avLst/>
          </a:prstGeom>
        </p:spPr>
      </p:pic>
      <p:pic>
        <p:nvPicPr>
          <p:cNvPr id="6" name="图片 5"/>
          <p:cNvPicPr>
            <a:picLocks noChangeAspect="1"/>
          </p:cNvPicPr>
          <p:nvPr/>
        </p:nvPicPr>
        <p:blipFill>
          <a:blip r:embed="rId5"/>
          <a:stretch>
            <a:fillRect/>
          </a:stretch>
        </p:blipFill>
        <p:spPr>
          <a:xfrm>
            <a:off x="4990669" y="702705"/>
            <a:ext cx="3788495" cy="3538704"/>
          </a:xfrm>
          <a:prstGeom prst="rect">
            <a:avLst/>
          </a:prstGeom>
        </p:spPr>
      </p:pic>
      <p:sp>
        <p:nvSpPr>
          <p:cNvPr id="8" name="矩形 7"/>
          <p:cNvSpPr/>
          <p:nvPr/>
        </p:nvSpPr>
        <p:spPr>
          <a:xfrm>
            <a:off x="558944" y="765148"/>
            <a:ext cx="1614609" cy="369332"/>
          </a:xfrm>
          <a:prstGeom prst="rect">
            <a:avLst/>
          </a:prstGeom>
        </p:spPr>
        <p:txBody>
          <a:bodyPr wrap="none">
            <a:spAutoFit/>
          </a:bodyPr>
          <a:lstStyle/>
          <a:p>
            <a:r>
              <a:rPr lang="en-US" altLang="zh-CN" sz="1800" b="1" dirty="0">
                <a:latin typeface="Times New Roman" panose="02020603050405020304" pitchFamily="18" charset="0"/>
                <a:cs typeface="Times New Roman" panose="02020603050405020304" pitchFamily="18" charset="0"/>
              </a:rPr>
              <a:t>IDEA detector</a:t>
            </a:r>
            <a:endParaRPr lang="zh-CN" altLang="en-US" sz="1600" b="1" dirty="0">
              <a:latin typeface="Times New Roman" panose="02020603050405020304" pitchFamily="18" charset="0"/>
              <a:cs typeface="Times New Roman" panose="02020603050405020304" pitchFamily="18" charset="0"/>
            </a:endParaRPr>
          </a:p>
        </p:txBody>
      </p:sp>
      <p:sp>
        <p:nvSpPr>
          <p:cNvPr id="11" name="页脚占位符 10"/>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27</a:t>
            </a:fld>
            <a:endParaRPr lang="en-US"/>
          </a:p>
        </p:txBody>
      </p:sp>
    </p:spTree>
    <p:extLst>
      <p:ext uri="{BB962C8B-B14F-4D97-AF65-F5344CB8AC3E}">
        <p14:creationId xmlns:p14="http://schemas.microsoft.com/office/powerpoint/2010/main" val="2247792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30" y="2382"/>
            <a:ext cx="8229863"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3200" dirty="0"/>
              <a:t>Summarize of </a:t>
            </a:r>
            <a:r>
              <a:rPr lang="en-US" altLang="zh-CN" sz="3200" dirty="0" smtClean="0"/>
              <a:t>SDMW</a:t>
            </a:r>
            <a:endParaRPr lang="en-US" altLang="zh-CN" sz="3597" dirty="0"/>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3"/>
          <a:stretch>
            <a:fillRect/>
          </a:stretch>
        </p:blipFill>
        <p:spPr>
          <a:xfrm>
            <a:off x="10055" y="2382"/>
            <a:ext cx="964871" cy="623919"/>
          </a:xfrm>
          <a:prstGeom prst="rect">
            <a:avLst/>
          </a:prstGeom>
        </p:spPr>
      </p:pic>
      <p:pic>
        <p:nvPicPr>
          <p:cNvPr id="25" name="図 5">
            <a:extLst>
              <a:ext uri="{FF2B5EF4-FFF2-40B4-BE49-F238E27FC236}">
                <a16:creationId xmlns="" xmlns:a16="http://schemas.microsoft.com/office/drawing/2014/main" id="{B89E4FA1-AEF8-96DD-1B1B-68D8EA77596E}"/>
              </a:ext>
            </a:extLst>
          </p:cNvPr>
          <p:cNvPicPr>
            <a:picLocks noChangeAspect="1"/>
          </p:cNvPicPr>
          <p:nvPr/>
        </p:nvPicPr>
        <p:blipFill>
          <a:blip r:embed="rId4"/>
          <a:stretch>
            <a:fillRect/>
          </a:stretch>
        </p:blipFill>
        <p:spPr>
          <a:xfrm>
            <a:off x="178685" y="902588"/>
            <a:ext cx="3119053" cy="1900312"/>
          </a:xfrm>
          <a:prstGeom prst="rect">
            <a:avLst/>
          </a:prstGeom>
        </p:spPr>
      </p:pic>
      <p:pic>
        <p:nvPicPr>
          <p:cNvPr id="26" name="図 9">
            <a:extLst>
              <a:ext uri="{FF2B5EF4-FFF2-40B4-BE49-F238E27FC236}">
                <a16:creationId xmlns="" xmlns:a16="http://schemas.microsoft.com/office/drawing/2014/main" id="{9CEB77AF-AE2C-F18F-289A-314A3AD6CA3E}"/>
              </a:ext>
            </a:extLst>
          </p:cNvPr>
          <p:cNvPicPr>
            <a:picLocks noChangeAspect="1"/>
          </p:cNvPicPr>
          <p:nvPr/>
        </p:nvPicPr>
        <p:blipFill>
          <a:blip r:embed="rId5"/>
          <a:stretch>
            <a:fillRect/>
          </a:stretch>
        </p:blipFill>
        <p:spPr>
          <a:xfrm>
            <a:off x="147484" y="2903005"/>
            <a:ext cx="3197450" cy="1657357"/>
          </a:xfrm>
          <a:prstGeom prst="rect">
            <a:avLst/>
          </a:prstGeom>
        </p:spPr>
      </p:pic>
      <p:sp>
        <p:nvSpPr>
          <p:cNvPr id="3" name="页脚占位符 2"/>
          <p:cNvSpPr>
            <a:spLocks noGrp="1"/>
          </p:cNvSpPr>
          <p:nvPr>
            <p:ph type="ftr" sz="quarter" idx="11"/>
          </p:nvPr>
        </p:nvSpPr>
        <p:spPr/>
        <p:txBody>
          <a:bodyPr/>
          <a:lstStyle/>
          <a:p>
            <a:r>
              <a:rPr lang="en-US" smtClean="0"/>
              <a:t>2022 CEPC MDI Workshop, Hengyang</a:t>
            </a:r>
            <a:endParaRPr lang="en-US"/>
          </a:p>
        </p:txBody>
      </p:sp>
      <p:sp>
        <p:nvSpPr>
          <p:cNvPr id="6" name="灯片编号占位符 5"/>
          <p:cNvSpPr>
            <a:spLocks noGrp="1"/>
          </p:cNvSpPr>
          <p:nvPr>
            <p:ph type="sldNum" sz="quarter" idx="12"/>
          </p:nvPr>
        </p:nvSpPr>
        <p:spPr/>
        <p:txBody>
          <a:bodyPr/>
          <a:lstStyle/>
          <a:p>
            <a:fld id="{1BC14028-2C42-48E4-958A-A39E3E99AC05}" type="slidenum">
              <a:rPr lang="en-US" smtClean="0"/>
              <a:t>28</a:t>
            </a:fld>
            <a:endParaRPr lang="en-US"/>
          </a:p>
        </p:txBody>
      </p:sp>
      <p:sp>
        <p:nvSpPr>
          <p:cNvPr id="13" name="矩形 12"/>
          <p:cNvSpPr/>
          <p:nvPr/>
        </p:nvSpPr>
        <p:spPr>
          <a:xfrm>
            <a:off x="4230645" y="685007"/>
            <a:ext cx="4544834" cy="261610"/>
          </a:xfrm>
          <a:prstGeom prst="rect">
            <a:avLst/>
          </a:prstGeom>
        </p:spPr>
        <p:txBody>
          <a:bodyPr wrap="none">
            <a:spAutoFit/>
          </a:bodyPr>
          <a:lstStyle/>
          <a:p>
            <a:r>
              <a:rPr lang="en-US" altLang="zh-CN" sz="1100" b="1" dirty="0">
                <a:effectLst>
                  <a:outerShdw blurRad="38100" dist="38100" dir="2700000" algn="tl">
                    <a:srgbClr val="000000">
                      <a:alpha val="43137"/>
                    </a:srgbClr>
                  </a:outerShdw>
                </a:effectLst>
              </a:rPr>
              <a:t>AMS-100 </a:t>
            </a:r>
            <a:r>
              <a:rPr lang="en-US" altLang="zh-CN" sz="1100" b="1" dirty="0" smtClean="0">
                <a:effectLst>
                  <a:outerShdw blurRad="38100" dist="38100" dir="2700000" algn="tl">
                    <a:srgbClr val="000000">
                      <a:alpha val="43137"/>
                    </a:srgbClr>
                  </a:outerShdw>
                </a:effectLst>
              </a:rPr>
              <a:t>Alpha </a:t>
            </a:r>
            <a:r>
              <a:rPr lang="en-US" altLang="zh-CN" sz="1100" b="1" dirty="0">
                <a:effectLst>
                  <a:outerShdw blurRad="38100" dist="38100" dir="2700000" algn="tl">
                    <a:srgbClr val="000000">
                      <a:alpha val="43137"/>
                    </a:srgbClr>
                  </a:outerShdw>
                </a:effectLst>
              </a:rPr>
              <a:t>Magnetic Spectrometer </a:t>
            </a:r>
            <a:r>
              <a:rPr lang="en-US" altLang="zh-CN" sz="1100" b="1" dirty="0" smtClean="0">
                <a:effectLst>
                  <a:outerShdw blurRad="38100" dist="38100" dir="2700000" algn="tl">
                    <a:srgbClr val="000000">
                      <a:alpha val="43137"/>
                    </a:srgbClr>
                  </a:outerShdw>
                </a:effectLst>
              </a:rPr>
              <a:t>on the International Space Station</a:t>
            </a:r>
            <a:endParaRPr lang="zh-CN" altLang="en-US" sz="1100" dirty="0"/>
          </a:p>
        </p:txBody>
      </p:sp>
      <p:pic>
        <p:nvPicPr>
          <p:cNvPr id="14" name="Picture 9"/>
          <p:cNvPicPr>
            <a:picLocks noChangeAspect="1"/>
          </p:cNvPicPr>
          <p:nvPr/>
        </p:nvPicPr>
        <p:blipFill rotWithShape="1">
          <a:blip r:embed="rId6"/>
          <a:srcRect l="673"/>
          <a:stretch/>
        </p:blipFill>
        <p:spPr>
          <a:xfrm>
            <a:off x="3576186" y="975086"/>
            <a:ext cx="2071255" cy="1555737"/>
          </a:xfrm>
          <a:prstGeom prst="rect">
            <a:avLst/>
          </a:prstGeom>
        </p:spPr>
      </p:pic>
      <p:sp>
        <p:nvSpPr>
          <p:cNvPr id="15" name="TextBox 11"/>
          <p:cNvSpPr txBox="1"/>
          <p:nvPr/>
        </p:nvSpPr>
        <p:spPr>
          <a:xfrm>
            <a:off x="3565567" y="2601676"/>
            <a:ext cx="2068316" cy="2246769"/>
          </a:xfrm>
          <a:prstGeom prst="rect">
            <a:avLst/>
          </a:prstGeom>
          <a:solidFill>
            <a:schemeClr val="tx1">
              <a:alpha val="84000"/>
            </a:schemeClr>
          </a:solidFill>
          <a:ln>
            <a:noFill/>
          </a:ln>
          <a:effectLst/>
        </p:spPr>
        <p:txBody>
          <a:bodyPr wrap="square" rtlCol="0">
            <a:spAutoFit/>
          </a:bodyPr>
          <a:lstStyle/>
          <a:p>
            <a:pPr marL="342900" indent="-342900">
              <a:spcBef>
                <a:spcPts val="600"/>
              </a:spcBef>
              <a:buFont typeface="Courier New" panose="02070309020205020404" pitchFamily="49" charset="0"/>
              <a:buChar char="o"/>
            </a:pPr>
            <a:r>
              <a:rPr lang="en-US" sz="700" dirty="0">
                <a:solidFill>
                  <a:schemeClr val="bg1"/>
                </a:solidFill>
              </a:rPr>
              <a:t>Magnetic Spectrometer to be send to Lagrange Point 2 (1.5 </a:t>
            </a:r>
            <a:r>
              <a:rPr lang="en-US" sz="700" dirty="0" err="1">
                <a:solidFill>
                  <a:schemeClr val="bg1"/>
                </a:solidFill>
              </a:rPr>
              <a:t>Mkm</a:t>
            </a:r>
            <a:r>
              <a:rPr lang="en-US" sz="700" dirty="0">
                <a:solidFill>
                  <a:schemeClr val="bg1"/>
                </a:solidFill>
              </a:rPr>
              <a:t> from earth).</a:t>
            </a:r>
          </a:p>
          <a:p>
            <a:pPr marL="342900" indent="-342900">
              <a:spcBef>
                <a:spcPts val="600"/>
              </a:spcBef>
              <a:buFont typeface="Courier New" panose="02070309020205020404" pitchFamily="49" charset="0"/>
              <a:buChar char="o"/>
            </a:pPr>
            <a:r>
              <a:rPr lang="en-US" sz="700" dirty="0">
                <a:solidFill>
                  <a:schemeClr val="bg1"/>
                </a:solidFill>
              </a:rPr>
              <a:t>Probing high energy cosmic rays, in particular anti-protons and anti-deuterons.</a:t>
            </a:r>
          </a:p>
          <a:p>
            <a:pPr marL="342900" indent="-342900">
              <a:spcBef>
                <a:spcPts val="600"/>
              </a:spcBef>
              <a:buFont typeface="Courier New" panose="02070309020205020404" pitchFamily="49" charset="0"/>
              <a:buChar char="o"/>
            </a:pPr>
            <a:r>
              <a:rPr lang="en-US" sz="700" dirty="0">
                <a:solidFill>
                  <a:schemeClr val="bg1"/>
                </a:solidFill>
              </a:rPr>
              <a:t>Geometric acceptance of 100 m</a:t>
            </a:r>
            <a:r>
              <a:rPr lang="en-US" sz="700" baseline="30000" dirty="0">
                <a:solidFill>
                  <a:schemeClr val="bg1"/>
                </a:solidFill>
              </a:rPr>
              <a:t>2</a:t>
            </a:r>
            <a:r>
              <a:rPr lang="en-US" sz="700" dirty="0">
                <a:solidFill>
                  <a:schemeClr val="bg1"/>
                </a:solidFill>
              </a:rPr>
              <a:t> sr.</a:t>
            </a:r>
          </a:p>
          <a:p>
            <a:pPr marL="342900" indent="-342900">
              <a:spcBef>
                <a:spcPts val="600"/>
              </a:spcBef>
              <a:buFont typeface="Courier New" panose="02070309020205020404" pitchFamily="49" charset="0"/>
              <a:buChar char="o"/>
            </a:pPr>
            <a:r>
              <a:rPr lang="en-US" sz="700" dirty="0">
                <a:solidFill>
                  <a:schemeClr val="bg1"/>
                </a:solidFill>
              </a:rPr>
              <a:t>Main magnet is a 6 m long, 4 m diameter HTS ultra-thin solenoid.</a:t>
            </a:r>
          </a:p>
          <a:p>
            <a:pPr marL="342900" indent="-342900">
              <a:spcBef>
                <a:spcPts val="600"/>
              </a:spcBef>
              <a:buFont typeface="Courier New" panose="02070309020205020404" pitchFamily="49" charset="0"/>
              <a:buChar char="o"/>
            </a:pPr>
            <a:r>
              <a:rPr lang="en-US" sz="700" dirty="0">
                <a:solidFill>
                  <a:schemeClr val="bg1"/>
                </a:solidFill>
              </a:rPr>
              <a:t>No active cooling, only passive cooling using radiators.</a:t>
            </a:r>
          </a:p>
          <a:p>
            <a:pPr marL="342900" indent="-342900">
              <a:spcBef>
                <a:spcPts val="600"/>
              </a:spcBef>
              <a:buFont typeface="Courier New" panose="02070309020205020404" pitchFamily="49" charset="0"/>
              <a:buChar char="o"/>
            </a:pPr>
            <a:r>
              <a:rPr lang="en-US" sz="700" dirty="0">
                <a:solidFill>
                  <a:schemeClr val="bg1"/>
                </a:solidFill>
              </a:rPr>
              <a:t>Electrical/thermal/mechanical challenge.</a:t>
            </a:r>
          </a:p>
          <a:p>
            <a:pPr marL="342900" indent="-342900">
              <a:spcBef>
                <a:spcPts val="600"/>
              </a:spcBef>
              <a:buFont typeface="Courier New" panose="02070309020205020404" pitchFamily="49" charset="0"/>
              <a:buChar char="o"/>
            </a:pPr>
            <a:r>
              <a:rPr lang="en-US" sz="700" dirty="0">
                <a:solidFill>
                  <a:schemeClr val="bg1"/>
                </a:solidFill>
              </a:rPr>
              <a:t>Compensation coil needed to correct magnetic torque during operation.</a:t>
            </a:r>
          </a:p>
          <a:p>
            <a:pPr marL="342900" indent="-342900">
              <a:spcBef>
                <a:spcPts val="600"/>
              </a:spcBef>
              <a:buFont typeface="Courier New" panose="02070309020205020404" pitchFamily="49" charset="0"/>
              <a:buChar char="o"/>
            </a:pPr>
            <a:r>
              <a:rPr lang="en-US" sz="700" dirty="0">
                <a:solidFill>
                  <a:schemeClr val="bg1"/>
                </a:solidFill>
              </a:rPr>
              <a:t>Comp. coil is a 1.5 m long, 8 m diameter HTS solenoid.</a:t>
            </a:r>
          </a:p>
        </p:txBody>
      </p:sp>
      <p:pic>
        <p:nvPicPr>
          <p:cNvPr id="16" name="图片 15"/>
          <p:cNvPicPr>
            <a:picLocks noChangeAspect="1"/>
          </p:cNvPicPr>
          <p:nvPr/>
        </p:nvPicPr>
        <p:blipFill>
          <a:blip r:embed="rId7"/>
          <a:stretch>
            <a:fillRect/>
          </a:stretch>
        </p:blipFill>
        <p:spPr>
          <a:xfrm>
            <a:off x="5713659" y="974819"/>
            <a:ext cx="3272188" cy="1532408"/>
          </a:xfrm>
          <a:prstGeom prst="rect">
            <a:avLst/>
          </a:prstGeom>
        </p:spPr>
      </p:pic>
      <p:pic>
        <p:nvPicPr>
          <p:cNvPr id="17" name="Grafik 13">
            <a:extLst>
              <a:ext uri="{FF2B5EF4-FFF2-40B4-BE49-F238E27FC236}">
                <a16:creationId xmlns="" xmlns:a16="http://schemas.microsoft.com/office/drawing/2014/main" id="{4C8DC9AA-181A-0EA0-5C6A-95D4B185CD2F}"/>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93833" y="3091262"/>
            <a:ext cx="2108030" cy="480473"/>
          </a:xfrm>
          <a:prstGeom prst="rect">
            <a:avLst/>
          </a:prstGeom>
        </p:spPr>
      </p:pic>
      <p:pic>
        <p:nvPicPr>
          <p:cNvPr id="18" name="Picture 26">
            <a:extLst>
              <a:ext uri="{FF2B5EF4-FFF2-40B4-BE49-F238E27FC236}">
                <a16:creationId xmlns="" xmlns:a16="http://schemas.microsoft.com/office/drawing/2014/main" id="{C12140FD-BADA-C1D6-81EC-1F23566BDACA}"/>
              </a:ext>
            </a:extLst>
          </p:cNvPr>
          <p:cNvPicPr>
            <a:picLocks noChangeAspect="1"/>
          </p:cNvPicPr>
          <p:nvPr/>
        </p:nvPicPr>
        <p:blipFill rotWithShape="1">
          <a:blip r:embed="rId10"/>
          <a:srcRect l="9292" r="8198"/>
          <a:stretch/>
        </p:blipFill>
        <p:spPr>
          <a:xfrm>
            <a:off x="7163350" y="3934870"/>
            <a:ext cx="1922280" cy="490782"/>
          </a:xfrm>
          <a:prstGeom prst="rect">
            <a:avLst/>
          </a:prstGeom>
        </p:spPr>
      </p:pic>
      <p:pic>
        <p:nvPicPr>
          <p:cNvPr id="19" name="Picture 2">
            <a:extLst>
              <a:ext uri="{FF2B5EF4-FFF2-40B4-BE49-F238E27FC236}">
                <a16:creationId xmlns="" xmlns:a16="http://schemas.microsoft.com/office/drawing/2014/main" id="{71BADA89-8300-136E-F558-2192E3435D8D}"/>
              </a:ext>
            </a:extLst>
          </p:cNvPr>
          <p:cNvPicPr>
            <a:picLocks noChangeAspect="1"/>
          </p:cNvPicPr>
          <p:nvPr/>
        </p:nvPicPr>
        <p:blipFill rotWithShape="1">
          <a:blip r:embed="rId11"/>
          <a:srcRect r="59075"/>
          <a:stretch/>
        </p:blipFill>
        <p:spPr>
          <a:xfrm>
            <a:off x="5740072" y="2963487"/>
            <a:ext cx="1225758" cy="792148"/>
          </a:xfrm>
          <a:prstGeom prst="rect">
            <a:avLst/>
          </a:prstGeom>
        </p:spPr>
      </p:pic>
      <p:pic>
        <p:nvPicPr>
          <p:cNvPr id="21" name="Picture 7">
            <a:extLst>
              <a:ext uri="{FF2B5EF4-FFF2-40B4-BE49-F238E27FC236}">
                <a16:creationId xmlns="" xmlns:a16="http://schemas.microsoft.com/office/drawing/2014/main" id="{B9D2FB51-B532-F1EC-153C-451DADD3E2C6}"/>
              </a:ext>
            </a:extLst>
          </p:cNvPr>
          <p:cNvPicPr>
            <a:picLocks noChangeAspect="1"/>
          </p:cNvPicPr>
          <p:nvPr/>
        </p:nvPicPr>
        <p:blipFill rotWithShape="1">
          <a:blip r:embed="rId11"/>
          <a:srcRect l="44067" r="1"/>
          <a:stretch/>
        </p:blipFill>
        <p:spPr>
          <a:xfrm>
            <a:off x="5734173" y="3862138"/>
            <a:ext cx="1345053" cy="636014"/>
          </a:xfrm>
          <a:prstGeom prst="rect">
            <a:avLst/>
          </a:prstGeom>
        </p:spPr>
      </p:pic>
      <p:sp>
        <p:nvSpPr>
          <p:cNvPr id="7" name="文本框 6"/>
          <p:cNvSpPr txBox="1"/>
          <p:nvPr/>
        </p:nvSpPr>
        <p:spPr>
          <a:xfrm>
            <a:off x="188781" y="666627"/>
            <a:ext cx="719721" cy="300082"/>
          </a:xfrm>
          <a:prstGeom prst="rect">
            <a:avLst/>
          </a:prstGeom>
          <a:noFill/>
        </p:spPr>
        <p:txBody>
          <a:bodyPr wrap="square" rtlCol="0">
            <a:spAutoFit/>
          </a:bodyPr>
          <a:lstStyle/>
          <a:p>
            <a:r>
              <a:rPr lang="en-US" altLang="zh-CN" dirty="0" smtClean="0"/>
              <a:t>FCC-</a:t>
            </a:r>
            <a:r>
              <a:rPr lang="en-US" altLang="zh-CN" dirty="0" err="1" smtClean="0"/>
              <a:t>ee</a:t>
            </a:r>
            <a:endParaRPr lang="zh-CN" altLang="en-US" dirty="0"/>
          </a:p>
        </p:txBody>
      </p:sp>
    </p:spTree>
    <p:extLst>
      <p:ext uri="{BB962C8B-B14F-4D97-AF65-F5344CB8AC3E}">
        <p14:creationId xmlns:p14="http://schemas.microsoft.com/office/powerpoint/2010/main" val="709594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30" y="2382"/>
            <a:ext cx="8229863"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3200" dirty="0"/>
              <a:t>Summarize of </a:t>
            </a:r>
            <a:r>
              <a:rPr lang="en-US" altLang="zh-CN" sz="3200" dirty="0" smtClean="0"/>
              <a:t>SDMW</a:t>
            </a:r>
            <a:endParaRPr lang="en-US" altLang="zh-CN" sz="3597" dirty="0"/>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3"/>
          <a:stretch>
            <a:fillRect/>
          </a:stretch>
        </p:blipFill>
        <p:spPr>
          <a:xfrm>
            <a:off x="10055" y="2382"/>
            <a:ext cx="964871" cy="623919"/>
          </a:xfrm>
          <a:prstGeom prst="rect">
            <a:avLst/>
          </a:prstGeom>
        </p:spPr>
      </p:pic>
      <p:pic>
        <p:nvPicPr>
          <p:cNvPr id="12" name="図 2">
            <a:extLst>
              <a:ext uri="{FF2B5EF4-FFF2-40B4-BE49-F238E27FC236}">
                <a16:creationId xmlns="" xmlns:a16="http://schemas.microsoft.com/office/drawing/2014/main" id="{B094A879-81BB-330C-C63D-15F6E5667C9B}"/>
              </a:ext>
            </a:extLst>
          </p:cNvPr>
          <p:cNvPicPr>
            <a:picLocks noChangeAspect="1"/>
          </p:cNvPicPr>
          <p:nvPr/>
        </p:nvPicPr>
        <p:blipFill>
          <a:blip r:embed="rId4"/>
          <a:stretch>
            <a:fillRect/>
          </a:stretch>
        </p:blipFill>
        <p:spPr>
          <a:xfrm>
            <a:off x="240078" y="2743470"/>
            <a:ext cx="3717304" cy="2075494"/>
          </a:xfrm>
          <a:prstGeom prst="rect">
            <a:avLst/>
          </a:prstGeom>
          <a:ln>
            <a:solidFill>
              <a:schemeClr val="bg1">
                <a:lumMod val="75000"/>
              </a:schemeClr>
            </a:solidFill>
          </a:ln>
        </p:spPr>
      </p:pic>
      <p:pic>
        <p:nvPicPr>
          <p:cNvPr id="13" name="図 4">
            <a:extLst>
              <a:ext uri="{FF2B5EF4-FFF2-40B4-BE49-F238E27FC236}">
                <a16:creationId xmlns="" xmlns:a16="http://schemas.microsoft.com/office/drawing/2014/main" id="{7A505347-3ADA-1241-92A8-FD4BB247616C}"/>
              </a:ext>
            </a:extLst>
          </p:cNvPr>
          <p:cNvPicPr>
            <a:picLocks noChangeAspect="1"/>
          </p:cNvPicPr>
          <p:nvPr/>
        </p:nvPicPr>
        <p:blipFill>
          <a:blip r:embed="rId5"/>
          <a:stretch>
            <a:fillRect/>
          </a:stretch>
        </p:blipFill>
        <p:spPr>
          <a:xfrm>
            <a:off x="240078" y="1077100"/>
            <a:ext cx="2891571" cy="1523028"/>
          </a:xfrm>
          <a:prstGeom prst="rect">
            <a:avLst/>
          </a:prstGeom>
          <a:ln>
            <a:solidFill>
              <a:srgbClr val="0070C0"/>
            </a:solidFill>
          </a:ln>
        </p:spPr>
      </p:pic>
      <p:pic>
        <p:nvPicPr>
          <p:cNvPr id="15" name="図 7">
            <a:extLst>
              <a:ext uri="{FF2B5EF4-FFF2-40B4-BE49-F238E27FC236}">
                <a16:creationId xmlns="" xmlns:a16="http://schemas.microsoft.com/office/drawing/2014/main" id="{319850E8-D00B-B01B-64BA-F827DD30B0A7}"/>
              </a:ext>
            </a:extLst>
          </p:cNvPr>
          <p:cNvPicPr>
            <a:picLocks noChangeAspect="1"/>
          </p:cNvPicPr>
          <p:nvPr/>
        </p:nvPicPr>
        <p:blipFill>
          <a:blip r:embed="rId6"/>
          <a:stretch>
            <a:fillRect/>
          </a:stretch>
        </p:blipFill>
        <p:spPr>
          <a:xfrm>
            <a:off x="4033676" y="1250220"/>
            <a:ext cx="5014909" cy="2946259"/>
          </a:xfrm>
          <a:prstGeom prst="rect">
            <a:avLst/>
          </a:prstGeom>
          <a:ln>
            <a:solidFill>
              <a:schemeClr val="bg1">
                <a:lumMod val="75000"/>
              </a:schemeClr>
            </a:solidFill>
          </a:ln>
        </p:spPr>
      </p:pic>
      <p:sp>
        <p:nvSpPr>
          <p:cNvPr id="3" name="矩形 2"/>
          <p:cNvSpPr/>
          <p:nvPr/>
        </p:nvSpPr>
        <p:spPr>
          <a:xfrm>
            <a:off x="371218" y="670242"/>
            <a:ext cx="2244076" cy="307777"/>
          </a:xfrm>
          <a:prstGeom prst="rect">
            <a:avLst/>
          </a:prstGeom>
        </p:spPr>
        <p:txBody>
          <a:bodyPr wrap="none">
            <a:spAutoFit/>
          </a:bodyPr>
          <a:lstStyle/>
          <a:p>
            <a:r>
              <a:rPr lang="en-US" altLang="ja-JP" sz="1400" b="1" dirty="0">
                <a:effectLst>
                  <a:outerShdw blurRad="38100" dist="38100" dir="2700000" algn="tl">
                    <a:srgbClr val="000000">
                      <a:alpha val="43137"/>
                    </a:srgbClr>
                  </a:outerShdw>
                </a:effectLst>
              </a:rPr>
              <a:t>J-PARC Future Muon Source</a:t>
            </a:r>
            <a:endParaRPr lang="zh-CN" altLang="en-US" dirty="0"/>
          </a:p>
        </p:txBody>
      </p:sp>
      <p:sp>
        <p:nvSpPr>
          <p:cNvPr id="6" name="页脚占位符 5"/>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29</a:t>
            </a:fld>
            <a:endParaRPr lang="en-US"/>
          </a:p>
        </p:txBody>
      </p:sp>
    </p:spTree>
    <p:extLst>
      <p:ext uri="{BB962C8B-B14F-4D97-AF65-F5344CB8AC3E}">
        <p14:creationId xmlns:p14="http://schemas.microsoft.com/office/powerpoint/2010/main" val="2499374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1595" y="81870"/>
            <a:ext cx="7265888" cy="484007"/>
          </a:xfrm>
        </p:spPr>
        <p:txBody>
          <a:bodyPr>
            <a:noAutofit/>
          </a:bodyPr>
          <a:lstStyle/>
          <a:p>
            <a:pPr algn="ctr">
              <a:lnSpc>
                <a:spcPct val="100000"/>
              </a:lnSpc>
            </a:pPr>
            <a:r>
              <a:rPr lang="en-US" altLang="zh-CN" sz="2800" dirty="0" smtClean="0"/>
              <a:t>CEPC</a:t>
            </a:r>
            <a:r>
              <a:rPr lang="zh-CN" altLang="en-US" sz="2800" dirty="0" smtClean="0"/>
              <a:t> </a:t>
            </a:r>
            <a:r>
              <a:rPr lang="en-US" altLang="zh-CN" sz="2800" dirty="0" smtClean="0"/>
              <a:t>detector</a:t>
            </a:r>
            <a:endParaRPr lang="en-US" altLang="zh-CN" sz="2800"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pic>
        <p:nvPicPr>
          <p:cNvPr id="11" name="内容占位符 6"/>
          <p:cNvPicPr>
            <a:picLocks noGrp="1" noChangeAspect="1"/>
          </p:cNvPicPr>
          <p:nvPr>
            <p:ph idx="1"/>
          </p:nvPr>
        </p:nvPicPr>
        <p:blipFill>
          <a:blip r:embed="rId4"/>
          <a:stretch>
            <a:fillRect/>
          </a:stretch>
        </p:blipFill>
        <p:spPr>
          <a:xfrm>
            <a:off x="324781" y="668478"/>
            <a:ext cx="8362019" cy="3985940"/>
          </a:xfrm>
          <a:prstGeom prst="rect">
            <a:avLst/>
          </a:prstGeom>
        </p:spPr>
      </p:pic>
      <p:sp>
        <p:nvSpPr>
          <p:cNvPr id="3" name="页脚占位符 2"/>
          <p:cNvSpPr>
            <a:spLocks noGrp="1"/>
          </p:cNvSpPr>
          <p:nvPr>
            <p:ph type="ftr" sz="quarter" idx="11"/>
          </p:nvPr>
        </p:nvSpPr>
        <p:spPr/>
        <p:txBody>
          <a:bodyPr/>
          <a:lstStyle/>
          <a:p>
            <a:r>
              <a:rPr lang="en-US" smtClean="0"/>
              <a:t>2022 CEPC MDI Workshop, Hengyang</a:t>
            </a:r>
            <a:endParaRPr lang="en-US"/>
          </a:p>
        </p:txBody>
      </p:sp>
      <p:sp>
        <p:nvSpPr>
          <p:cNvPr id="6" name="文本框 5"/>
          <p:cNvSpPr txBox="1"/>
          <p:nvPr/>
        </p:nvSpPr>
        <p:spPr>
          <a:xfrm>
            <a:off x="1069144" y="2370406"/>
            <a:ext cx="1195327" cy="400110"/>
          </a:xfrm>
          <a:prstGeom prst="rect">
            <a:avLst/>
          </a:prstGeom>
          <a:noFill/>
        </p:spPr>
        <p:txBody>
          <a:bodyPr wrap="none" rtlCol="0">
            <a:spAutoFit/>
          </a:bodyPr>
          <a:lstStyle/>
          <a:p>
            <a:r>
              <a:rPr lang="en-US" altLang="zh-CN" sz="2000" dirty="0" smtClean="0">
                <a:solidFill>
                  <a:srgbClr val="FFFF00"/>
                </a:solidFill>
              </a:rPr>
              <a:t>LTS based</a:t>
            </a:r>
            <a:endParaRPr lang="zh-CN" altLang="en-US" sz="2000" dirty="0">
              <a:solidFill>
                <a:srgbClr val="FFFF00"/>
              </a:solidFill>
            </a:endParaRPr>
          </a:p>
        </p:txBody>
      </p:sp>
      <p:sp>
        <p:nvSpPr>
          <p:cNvPr id="13" name="文本框 12"/>
          <p:cNvSpPr txBox="1"/>
          <p:nvPr/>
        </p:nvSpPr>
        <p:spPr>
          <a:xfrm>
            <a:off x="6961162" y="4112883"/>
            <a:ext cx="1267014" cy="400110"/>
          </a:xfrm>
          <a:prstGeom prst="rect">
            <a:avLst/>
          </a:prstGeom>
          <a:noFill/>
        </p:spPr>
        <p:txBody>
          <a:bodyPr wrap="none" rtlCol="0">
            <a:spAutoFit/>
          </a:bodyPr>
          <a:lstStyle/>
          <a:p>
            <a:r>
              <a:rPr lang="en-US" altLang="zh-CN" sz="2000" dirty="0" smtClean="0">
                <a:solidFill>
                  <a:srgbClr val="FFFF00"/>
                </a:solidFill>
              </a:rPr>
              <a:t>HTS based</a:t>
            </a:r>
            <a:endParaRPr lang="zh-CN" altLang="en-US" sz="2000" dirty="0">
              <a:solidFill>
                <a:srgbClr val="FFFF00"/>
              </a:solidFill>
            </a:endParaRPr>
          </a:p>
        </p:txBody>
      </p:sp>
      <p:sp>
        <p:nvSpPr>
          <p:cNvPr id="7" name="灯片编号占位符 6"/>
          <p:cNvSpPr>
            <a:spLocks noGrp="1"/>
          </p:cNvSpPr>
          <p:nvPr>
            <p:ph type="sldNum" sz="quarter" idx="12"/>
          </p:nvPr>
        </p:nvSpPr>
        <p:spPr/>
        <p:txBody>
          <a:bodyPr/>
          <a:lstStyle/>
          <a:p>
            <a:fld id="{1BC14028-2C42-48E4-958A-A39E3E99AC05}" type="slidenum">
              <a:rPr lang="en-US" smtClean="0"/>
              <a:t>3</a:t>
            </a:fld>
            <a:endParaRPr lang="en-US"/>
          </a:p>
        </p:txBody>
      </p:sp>
    </p:spTree>
    <p:extLst>
      <p:ext uri="{BB962C8B-B14F-4D97-AF65-F5344CB8AC3E}">
        <p14:creationId xmlns:p14="http://schemas.microsoft.com/office/powerpoint/2010/main" val="3842861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2042" y="67582"/>
            <a:ext cx="7260021" cy="484007"/>
          </a:xfrm>
        </p:spPr>
        <p:txBody>
          <a:bodyPr>
            <a:noAutofit/>
          </a:bodyPr>
          <a:lstStyle/>
          <a:p>
            <a:pPr algn="ctr">
              <a:lnSpc>
                <a:spcPct val="100000"/>
              </a:lnSpc>
            </a:pPr>
            <a:r>
              <a:rPr lang="en-US" altLang="zh-CN" sz="3200" dirty="0"/>
              <a:t>Conclusion</a:t>
            </a:r>
            <a:endParaRPr lang="en-US" altLang="zh-CN" sz="3200" b="1"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pic>
        <p:nvPicPr>
          <p:cNvPr id="8" name="图片 7"/>
          <p:cNvPicPr>
            <a:picLocks noChangeAspect="1"/>
          </p:cNvPicPr>
          <p:nvPr/>
        </p:nvPicPr>
        <p:blipFill>
          <a:blip r:embed="rId4"/>
          <a:stretch>
            <a:fillRect/>
          </a:stretch>
        </p:blipFill>
        <p:spPr>
          <a:xfrm>
            <a:off x="1105923" y="1649286"/>
            <a:ext cx="6792215" cy="3122392"/>
          </a:xfrm>
          <a:prstGeom prst="rect">
            <a:avLst/>
          </a:prstGeom>
        </p:spPr>
      </p:pic>
      <p:sp>
        <p:nvSpPr>
          <p:cNvPr id="3" name="矩形 2"/>
          <p:cNvSpPr/>
          <p:nvPr/>
        </p:nvSpPr>
        <p:spPr>
          <a:xfrm>
            <a:off x="488712" y="729024"/>
            <a:ext cx="8026638" cy="769441"/>
          </a:xfrm>
          <a:prstGeom prst="rect">
            <a:avLst/>
          </a:prstGeom>
        </p:spPr>
        <p:txBody>
          <a:bodyPr wrap="square">
            <a:spAutoFit/>
          </a:bodyPr>
          <a:lstStyle/>
          <a:p>
            <a:r>
              <a:rPr lang="zh-CN" altLang="en-US" sz="1600" dirty="0"/>
              <a:t>The only </a:t>
            </a:r>
            <a:r>
              <a:rPr lang="en-US" altLang="zh-CN" sz="1600" dirty="0" smtClean="0"/>
              <a:t>one </a:t>
            </a:r>
            <a:r>
              <a:rPr lang="zh-CN" altLang="en-US" sz="1600" dirty="0" smtClean="0"/>
              <a:t>in </a:t>
            </a:r>
            <a:r>
              <a:rPr lang="zh-CN" altLang="en-US" sz="1600" dirty="0"/>
              <a:t>the world that can produce </a:t>
            </a:r>
            <a:r>
              <a:rPr lang="en-US" altLang="zh-CN" sz="1600" dirty="0" smtClean="0"/>
              <a:t>Al-</a:t>
            </a:r>
            <a:r>
              <a:rPr lang="zh-CN" altLang="en-US" sz="1600" dirty="0" smtClean="0"/>
              <a:t>stabilized </a:t>
            </a:r>
            <a:r>
              <a:rPr lang="zh-CN" altLang="en-US" sz="1600" dirty="0"/>
              <a:t>superconducting </a:t>
            </a:r>
            <a:r>
              <a:rPr lang="zh-CN" altLang="en-US" sz="1600" dirty="0" smtClean="0"/>
              <a:t>cables</a:t>
            </a:r>
            <a:r>
              <a:rPr lang="en-US" altLang="zh-CN" sz="1600" dirty="0" smtClean="0"/>
              <a:t>.</a:t>
            </a:r>
          </a:p>
          <a:p>
            <a:pPr marL="285750" indent="-285750">
              <a:buFont typeface="Arial" panose="020B0604020202020204" pitchFamily="34" charset="0"/>
              <a:buChar char="•"/>
            </a:pPr>
            <a:r>
              <a:rPr lang="en-US" altLang="zh-CN" sz="1400" dirty="0"/>
              <a:t>Not only </a:t>
            </a:r>
            <a:r>
              <a:rPr lang="en-US" altLang="zh-CN" sz="1400" dirty="0" smtClean="0"/>
              <a:t>Al-stabilized LTS </a:t>
            </a:r>
            <a:r>
              <a:rPr lang="en-US" altLang="zh-CN" sz="1400" dirty="0"/>
              <a:t>cables, but </a:t>
            </a:r>
            <a:r>
              <a:rPr lang="en-US" altLang="zh-CN" sz="1400" dirty="0" smtClean="0"/>
              <a:t>also the </a:t>
            </a:r>
            <a:r>
              <a:rPr lang="en-US" altLang="zh-CN" sz="1400" dirty="0"/>
              <a:t>development of </a:t>
            </a:r>
            <a:r>
              <a:rPr lang="en-US" altLang="zh-CN" sz="1400" dirty="0" smtClean="0"/>
              <a:t>HTS </a:t>
            </a:r>
            <a:r>
              <a:rPr lang="en-US" altLang="zh-CN" sz="1400" dirty="0"/>
              <a:t>cables </a:t>
            </a:r>
            <a:r>
              <a:rPr lang="en-US" altLang="zh-CN" sz="1400" dirty="0" smtClean="0"/>
              <a:t>are far ahead.</a:t>
            </a:r>
          </a:p>
          <a:p>
            <a:pPr marL="285750" indent="-285750">
              <a:buFont typeface="Arial" panose="020B0604020202020204" pitchFamily="34" charset="0"/>
              <a:buChar char="•"/>
            </a:pPr>
            <a:r>
              <a:rPr lang="en-US" altLang="zh-CN" sz="1400" dirty="0" smtClean="0"/>
              <a:t>Further </a:t>
            </a:r>
            <a:r>
              <a:rPr lang="en-US" altLang="zh-CN" sz="1400" dirty="0"/>
              <a:t>improve the performance of the </a:t>
            </a:r>
            <a:r>
              <a:rPr lang="en-US" altLang="zh-CN" sz="1400" dirty="0" smtClean="0"/>
              <a:t>Al-stabilized superconducting cable.</a:t>
            </a:r>
            <a:endParaRPr lang="zh-CN" altLang="en-US" sz="1400" dirty="0"/>
          </a:p>
        </p:txBody>
      </p:sp>
      <p:sp>
        <p:nvSpPr>
          <p:cNvPr id="6" name="页脚占位符 5"/>
          <p:cNvSpPr>
            <a:spLocks noGrp="1"/>
          </p:cNvSpPr>
          <p:nvPr>
            <p:ph type="ftr" sz="quarter" idx="11"/>
          </p:nvPr>
        </p:nvSpPr>
        <p:spPr/>
        <p:txBody>
          <a:bodyPr/>
          <a:lstStyle/>
          <a:p>
            <a:r>
              <a:rPr lang="en-US" dirty="0" smtClean="0"/>
              <a:t>2022 CEPC MDI Workshop, Hengyang</a:t>
            </a:r>
            <a:endParaRPr lang="en-US" dirty="0"/>
          </a:p>
        </p:txBody>
      </p:sp>
      <p:sp>
        <p:nvSpPr>
          <p:cNvPr id="7" name="灯片编号占位符 6"/>
          <p:cNvSpPr>
            <a:spLocks noGrp="1"/>
          </p:cNvSpPr>
          <p:nvPr>
            <p:ph type="sldNum" sz="quarter" idx="12"/>
          </p:nvPr>
        </p:nvSpPr>
        <p:spPr/>
        <p:txBody>
          <a:bodyPr/>
          <a:lstStyle/>
          <a:p>
            <a:fld id="{1BC14028-2C42-48E4-958A-A39E3E99AC05}" type="slidenum">
              <a:rPr lang="en-US" smtClean="0"/>
              <a:t>30</a:t>
            </a:fld>
            <a:endParaRPr lang="en-US"/>
          </a:p>
        </p:txBody>
      </p:sp>
    </p:spTree>
    <p:extLst>
      <p:ext uri="{BB962C8B-B14F-4D97-AF65-F5344CB8AC3E}">
        <p14:creationId xmlns:p14="http://schemas.microsoft.com/office/powerpoint/2010/main" val="2475880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1595" y="81870"/>
            <a:ext cx="7265888" cy="484007"/>
          </a:xfrm>
        </p:spPr>
        <p:txBody>
          <a:bodyPr>
            <a:noAutofit/>
          </a:bodyPr>
          <a:lstStyle/>
          <a:p>
            <a:pPr algn="ctr">
              <a:lnSpc>
                <a:spcPct val="100000"/>
              </a:lnSpc>
            </a:pPr>
            <a:r>
              <a:rPr lang="en-US" altLang="zh-CN" sz="2800" dirty="0" smtClean="0"/>
              <a:t>LTS version</a:t>
            </a:r>
            <a:endParaRPr lang="en-US" altLang="zh-CN" sz="2800"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pic>
        <p:nvPicPr>
          <p:cNvPr id="8" name="图片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44" y="2185598"/>
            <a:ext cx="5041164" cy="2860177"/>
          </a:xfrm>
          <a:prstGeom prst="rect">
            <a:avLst/>
          </a:prstGeom>
        </p:spPr>
      </p:pic>
      <p:pic>
        <p:nvPicPr>
          <p:cNvPr id="11" name="图片 10"/>
          <p:cNvPicPr>
            <a:picLocks noChangeAspect="1"/>
          </p:cNvPicPr>
          <p:nvPr/>
        </p:nvPicPr>
        <p:blipFill>
          <a:blip r:embed="rId5" cstate="print"/>
          <a:stretch>
            <a:fillRect/>
          </a:stretch>
        </p:blipFill>
        <p:spPr>
          <a:xfrm>
            <a:off x="5514892" y="2444327"/>
            <a:ext cx="3033332" cy="2663933"/>
          </a:xfrm>
          <a:prstGeom prst="rect">
            <a:avLst/>
          </a:prstGeom>
        </p:spPr>
      </p:pic>
      <p:graphicFrame>
        <p:nvGraphicFramePr>
          <p:cNvPr id="12" name="内容占位符 3"/>
          <p:cNvGraphicFramePr>
            <a:graphicFrameLocks noGrp="1"/>
          </p:cNvGraphicFramePr>
          <p:nvPr>
            <p:ph idx="1"/>
            <p:extLst>
              <p:ext uri="{D42A27DB-BD31-4B8C-83A1-F6EECF244321}">
                <p14:modId xmlns:p14="http://schemas.microsoft.com/office/powerpoint/2010/main" val="1717179254"/>
              </p:ext>
            </p:extLst>
          </p:nvPr>
        </p:nvGraphicFramePr>
        <p:xfrm>
          <a:off x="133953" y="720452"/>
          <a:ext cx="4482986" cy="1545948"/>
        </p:xfrm>
        <a:graphic>
          <a:graphicData uri="http://schemas.openxmlformats.org/drawingml/2006/table">
            <a:tbl>
              <a:tblPr firstRow="1" firstCol="1" bandRow="1">
                <a:tableStyleId>{5940675A-B579-460E-94D1-54222C63F5DA}</a:tableStyleId>
              </a:tblPr>
              <a:tblGrid>
                <a:gridCol w="1805311">
                  <a:extLst>
                    <a:ext uri="{9D8B030D-6E8A-4147-A177-3AD203B41FA5}">
                      <a16:colId xmlns="" xmlns:a16="http://schemas.microsoft.com/office/drawing/2014/main" val="20000"/>
                    </a:ext>
                  </a:extLst>
                </a:gridCol>
                <a:gridCol w="520995">
                  <a:extLst>
                    <a:ext uri="{9D8B030D-6E8A-4147-A177-3AD203B41FA5}">
                      <a16:colId xmlns="" xmlns:a16="http://schemas.microsoft.com/office/drawing/2014/main" val="20001"/>
                    </a:ext>
                  </a:extLst>
                </a:gridCol>
                <a:gridCol w="1588176">
                  <a:extLst>
                    <a:ext uri="{9D8B030D-6E8A-4147-A177-3AD203B41FA5}">
                      <a16:colId xmlns="" xmlns:a16="http://schemas.microsoft.com/office/drawing/2014/main" val="20002"/>
                    </a:ext>
                  </a:extLst>
                </a:gridCol>
                <a:gridCol w="568504">
                  <a:extLst>
                    <a:ext uri="{9D8B030D-6E8A-4147-A177-3AD203B41FA5}">
                      <a16:colId xmlns="" xmlns:a16="http://schemas.microsoft.com/office/drawing/2014/main" val="20003"/>
                    </a:ext>
                  </a:extLst>
                </a:gridCol>
              </a:tblGrid>
              <a:tr h="223592">
                <a:tc>
                  <a:txBody>
                    <a:bodyPr/>
                    <a:lstStyle/>
                    <a:p>
                      <a:pPr algn="ctr">
                        <a:spcAft>
                          <a:spcPts val="0"/>
                        </a:spcAft>
                      </a:pPr>
                      <a:r>
                        <a:rPr lang="en-US" sz="1300" kern="0" dirty="0">
                          <a:effectLst/>
                        </a:rPr>
                        <a:t>The solenoid central field (T)</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3</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Working current </a:t>
                      </a:r>
                      <a:r>
                        <a:rPr lang="en-US" sz="1300" kern="0" dirty="0" smtClean="0">
                          <a:effectLst/>
                        </a:rPr>
                        <a:t>(A</a:t>
                      </a:r>
                      <a:r>
                        <a:rPr lang="en-US" sz="1300" kern="0" dirty="0">
                          <a:effectLst/>
                        </a:rPr>
                        <a:t>)</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15779</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277674">
                <a:tc>
                  <a:txBody>
                    <a:bodyPr/>
                    <a:lstStyle/>
                    <a:p>
                      <a:pPr algn="ctr">
                        <a:spcAft>
                          <a:spcPts val="0"/>
                        </a:spcAft>
                      </a:pPr>
                      <a:r>
                        <a:rPr lang="en-US" sz="1300" kern="0">
                          <a:effectLst/>
                        </a:rPr>
                        <a:t>Maximum field on conductor (T)</a:t>
                      </a:r>
                      <a:endParaRPr lang="zh-CN" sz="13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3.485</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Total ampere-turns </a:t>
                      </a:r>
                      <a:r>
                        <a:rPr lang="en-US" sz="1300" kern="0" dirty="0" smtClean="0">
                          <a:effectLst/>
                        </a:rPr>
                        <a:t>(</a:t>
                      </a:r>
                      <a:r>
                        <a:rPr lang="en-US" sz="1300" kern="0" dirty="0" err="1">
                          <a:effectLst/>
                        </a:rPr>
                        <a:t>MAt</a:t>
                      </a:r>
                      <a:r>
                        <a:rPr lang="en-US" sz="1300" kern="0" dirty="0">
                          <a:effectLst/>
                        </a:rPr>
                        <a:t>)</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a:effectLst/>
                        </a:rPr>
                        <a:t>20.323</a:t>
                      </a:r>
                      <a:endParaRPr lang="zh-CN" sz="13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77674">
                <a:tc>
                  <a:txBody>
                    <a:bodyPr/>
                    <a:lstStyle/>
                    <a:p>
                      <a:pPr algn="ctr">
                        <a:spcAft>
                          <a:spcPts val="0"/>
                        </a:spcAft>
                      </a:pPr>
                      <a:r>
                        <a:rPr lang="en-US" sz="1300" kern="0">
                          <a:effectLst/>
                        </a:rPr>
                        <a:t>Coil inner radius (mm)</a:t>
                      </a:r>
                      <a:endParaRPr lang="zh-CN" sz="13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3600</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Inductance (H)</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10.46</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277674">
                <a:tc>
                  <a:txBody>
                    <a:bodyPr/>
                    <a:lstStyle/>
                    <a:p>
                      <a:pPr algn="ctr">
                        <a:spcAft>
                          <a:spcPts val="0"/>
                        </a:spcAft>
                      </a:pPr>
                      <a:r>
                        <a:rPr lang="en-US" sz="1300" kern="0" dirty="0">
                          <a:effectLst/>
                        </a:rPr>
                        <a:t>Coil outer radius (mm)</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a:effectLst/>
                        </a:rPr>
                        <a:t>3900</a:t>
                      </a:r>
                      <a:endParaRPr lang="zh-CN" sz="13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a:effectLst/>
                        </a:rPr>
                        <a:t>Stored energy (GJ)</a:t>
                      </a:r>
                      <a:endParaRPr lang="zh-CN" sz="13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1.3</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167345">
                <a:tc>
                  <a:txBody>
                    <a:bodyPr/>
                    <a:lstStyle/>
                    <a:p>
                      <a:pPr algn="ctr">
                        <a:spcAft>
                          <a:spcPts val="0"/>
                        </a:spcAft>
                      </a:pPr>
                      <a:r>
                        <a:rPr lang="en-US" sz="1300" kern="0" dirty="0">
                          <a:effectLst/>
                        </a:rPr>
                        <a:t>Coil length (mm)</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7600</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Cable length (km)</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300" kern="0" dirty="0">
                          <a:effectLst/>
                        </a:rPr>
                        <a:t>30.35</a:t>
                      </a:r>
                      <a:endParaRPr lang="zh-CN" sz="13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616200885"/>
              </p:ext>
            </p:extLst>
          </p:nvPr>
        </p:nvGraphicFramePr>
        <p:xfrm>
          <a:off x="4750123" y="668478"/>
          <a:ext cx="4385994" cy="1861230"/>
        </p:xfrm>
        <a:graphic>
          <a:graphicData uri="http://schemas.openxmlformats.org/drawingml/2006/table">
            <a:tbl>
              <a:tblPr firstRow="1" bandRow="1">
                <a:tableStyleId>{5940675A-B579-460E-94D1-54222C63F5DA}</a:tableStyleId>
              </a:tblPr>
              <a:tblGrid>
                <a:gridCol w="1672872">
                  <a:extLst>
                    <a:ext uri="{9D8B030D-6E8A-4147-A177-3AD203B41FA5}">
                      <a16:colId xmlns="" xmlns:a16="http://schemas.microsoft.com/office/drawing/2014/main" val="20000"/>
                    </a:ext>
                  </a:extLst>
                </a:gridCol>
                <a:gridCol w="516791">
                  <a:extLst>
                    <a:ext uri="{9D8B030D-6E8A-4147-A177-3AD203B41FA5}">
                      <a16:colId xmlns="" xmlns:a16="http://schemas.microsoft.com/office/drawing/2014/main" val="20001"/>
                    </a:ext>
                  </a:extLst>
                </a:gridCol>
                <a:gridCol w="1543483">
                  <a:extLst>
                    <a:ext uri="{9D8B030D-6E8A-4147-A177-3AD203B41FA5}">
                      <a16:colId xmlns="" xmlns:a16="http://schemas.microsoft.com/office/drawing/2014/main" val="20002"/>
                    </a:ext>
                  </a:extLst>
                </a:gridCol>
                <a:gridCol w="652848">
                  <a:extLst>
                    <a:ext uri="{9D8B030D-6E8A-4147-A177-3AD203B41FA5}">
                      <a16:colId xmlns="" xmlns:a16="http://schemas.microsoft.com/office/drawing/2014/main" val="20003"/>
                    </a:ext>
                  </a:extLst>
                </a:gridCol>
              </a:tblGrid>
              <a:tr h="315610">
                <a:tc>
                  <a:txBody>
                    <a:bodyPr/>
                    <a:lstStyle/>
                    <a:p>
                      <a:pPr algn="ctr"/>
                      <a:r>
                        <a:rPr lang="zh-CN" altLang="en-US" sz="1200" u="none" strike="noStrike" kern="1200" baseline="0" dirty="0" smtClean="0"/>
                        <a:t>低温恒温器内半径</a:t>
                      </a:r>
                      <a:r>
                        <a:rPr lang="en-US" altLang="zh-CN" sz="1200" u="none" strike="noStrike" kern="1200" baseline="0" dirty="0" smtClean="0"/>
                        <a:t>(mm)</a:t>
                      </a:r>
                      <a:endParaRPr lang="zh-CN" altLang="en-US" sz="1200" dirty="0"/>
                    </a:p>
                  </a:txBody>
                  <a:tcPr/>
                </a:tc>
                <a:tc>
                  <a:txBody>
                    <a:bodyPr/>
                    <a:lstStyle/>
                    <a:p>
                      <a:pPr algn="ctr"/>
                      <a:r>
                        <a:rPr lang="en-US" altLang="zh-CN" sz="1200" u="none" strike="noStrike" kern="1200" baseline="0" dirty="0" smtClean="0"/>
                        <a:t>3400</a:t>
                      </a:r>
                      <a:endParaRPr lang="zh-CN" altLang="en-US" sz="1200" dirty="0"/>
                    </a:p>
                  </a:txBody>
                  <a:tcPr/>
                </a:tc>
                <a:tc>
                  <a:txBody>
                    <a:bodyPr/>
                    <a:lstStyle/>
                    <a:p>
                      <a:pPr algn="ctr"/>
                      <a:r>
                        <a:rPr lang="zh-CN" altLang="en-US" sz="1200" u="none" strike="noStrike" kern="1200" baseline="0" dirty="0" smtClean="0"/>
                        <a:t>桶部轭铁外半径</a:t>
                      </a:r>
                      <a:r>
                        <a:rPr lang="en-US" altLang="zh-CN" sz="1200" u="none" strike="noStrike" kern="1200" baseline="0" dirty="0" smtClean="0"/>
                        <a:t>(mm)</a:t>
                      </a:r>
                      <a:endParaRPr lang="zh-CN" altLang="en-US" sz="1200" dirty="0"/>
                    </a:p>
                  </a:txBody>
                  <a:tcPr/>
                </a:tc>
                <a:tc>
                  <a:txBody>
                    <a:bodyPr/>
                    <a:lstStyle/>
                    <a:p>
                      <a:pPr algn="ctr"/>
                      <a:r>
                        <a:rPr lang="en-US" altLang="zh-CN" sz="1200" u="none" strike="noStrike" kern="1200" baseline="0" dirty="0" smtClean="0"/>
                        <a:t>7240</a:t>
                      </a:r>
                      <a:endParaRPr lang="zh-CN" altLang="en-US" sz="1200" dirty="0"/>
                    </a:p>
                  </a:txBody>
                  <a:tcPr/>
                </a:tc>
                <a:extLst>
                  <a:ext uri="{0D108BD9-81ED-4DB2-BD59-A6C34878D82A}">
                    <a16:rowId xmlns="" xmlns:a16="http://schemas.microsoft.com/office/drawing/2014/main" val="10000"/>
                  </a:ext>
                </a:extLst>
              </a:tr>
              <a:tr h="315610">
                <a:tc>
                  <a:txBody>
                    <a:bodyPr/>
                    <a:lstStyle/>
                    <a:p>
                      <a:pPr algn="ctr"/>
                      <a:r>
                        <a:rPr lang="zh-CN" altLang="en-US" sz="1200" u="none" strike="noStrike" kern="1200" baseline="0" dirty="0" smtClean="0"/>
                        <a:t>低温恒温器外半径</a:t>
                      </a:r>
                      <a:r>
                        <a:rPr lang="en-US" altLang="zh-CN" sz="1200" u="none" strike="noStrike" kern="1200" baseline="0" dirty="0" smtClean="0"/>
                        <a:t>(mm)</a:t>
                      </a:r>
                      <a:endParaRPr lang="zh-CN" altLang="en-US" sz="1200" dirty="0"/>
                    </a:p>
                  </a:txBody>
                  <a:tcPr/>
                </a:tc>
                <a:tc>
                  <a:txBody>
                    <a:bodyPr/>
                    <a:lstStyle/>
                    <a:p>
                      <a:pPr algn="ctr"/>
                      <a:r>
                        <a:rPr lang="en-US" altLang="zh-CN" sz="1200" u="none" strike="noStrike" kern="1200" baseline="0" dirty="0" smtClean="0"/>
                        <a:t>4250</a:t>
                      </a:r>
                      <a:endParaRPr lang="zh-CN" altLang="en-US" sz="1200" dirty="0"/>
                    </a:p>
                  </a:txBody>
                  <a:tcPr/>
                </a:tc>
                <a:tc>
                  <a:txBody>
                    <a:bodyPr/>
                    <a:lstStyle/>
                    <a:p>
                      <a:pPr algn="ctr"/>
                      <a:r>
                        <a:rPr lang="zh-CN" altLang="en-US" sz="1200" u="none" strike="noStrike" kern="1200" baseline="0" dirty="0" smtClean="0"/>
                        <a:t>外围轭铁总长</a:t>
                      </a:r>
                      <a:r>
                        <a:rPr lang="en-US" altLang="zh-CN" sz="1200" u="none" strike="noStrike" kern="1200" baseline="0" dirty="0" smtClean="0"/>
                        <a:t>(mm)</a:t>
                      </a:r>
                      <a:endParaRPr lang="zh-CN" altLang="en-US" sz="1200" dirty="0"/>
                    </a:p>
                  </a:txBody>
                  <a:tcPr/>
                </a:tc>
                <a:tc>
                  <a:txBody>
                    <a:bodyPr/>
                    <a:lstStyle/>
                    <a:p>
                      <a:pPr algn="ctr"/>
                      <a:r>
                        <a:rPr lang="en-US" altLang="zh-CN" sz="1200" u="none" strike="noStrike" kern="1200" baseline="0" dirty="0" smtClean="0"/>
                        <a:t>13966</a:t>
                      </a:r>
                      <a:endParaRPr lang="zh-CN" altLang="en-US" sz="1200" dirty="0"/>
                    </a:p>
                  </a:txBody>
                  <a:tcPr/>
                </a:tc>
                <a:extLst>
                  <a:ext uri="{0D108BD9-81ED-4DB2-BD59-A6C34878D82A}">
                    <a16:rowId xmlns="" xmlns:a16="http://schemas.microsoft.com/office/drawing/2014/main" val="10001"/>
                  </a:ext>
                </a:extLst>
              </a:tr>
              <a:tr h="315610">
                <a:tc>
                  <a:txBody>
                    <a:bodyPr/>
                    <a:lstStyle/>
                    <a:p>
                      <a:pPr algn="ctr"/>
                      <a:r>
                        <a:rPr lang="zh-CN" altLang="en-US" sz="1200" u="none" strike="noStrike" kern="1200" baseline="0" dirty="0" smtClean="0"/>
                        <a:t>低温恒温器长度</a:t>
                      </a:r>
                      <a:r>
                        <a:rPr lang="en-US" altLang="zh-CN" sz="1200" u="none" strike="noStrike" kern="1200" baseline="0" dirty="0" smtClean="0"/>
                        <a:t>(mm)</a:t>
                      </a:r>
                      <a:endParaRPr lang="zh-CN" altLang="en-US" sz="1200" dirty="0"/>
                    </a:p>
                  </a:txBody>
                  <a:tcPr/>
                </a:tc>
                <a:tc>
                  <a:txBody>
                    <a:bodyPr/>
                    <a:lstStyle/>
                    <a:p>
                      <a:pPr algn="ctr"/>
                      <a:r>
                        <a:rPr lang="en-US" altLang="zh-CN" sz="1200" u="none" strike="noStrike" kern="1200" baseline="0" dirty="0" smtClean="0"/>
                        <a:t>8050</a:t>
                      </a:r>
                      <a:endParaRPr lang="zh-CN" altLang="en-US" sz="1200" dirty="0"/>
                    </a:p>
                  </a:txBody>
                  <a:tcPr/>
                </a:tc>
                <a:tc>
                  <a:txBody>
                    <a:bodyPr/>
                    <a:lstStyle/>
                    <a:p>
                      <a:pPr algn="ctr"/>
                      <a:r>
                        <a:rPr lang="zh-CN" altLang="en-US" sz="1200" u="none" strike="noStrike" kern="1200" baseline="0" dirty="0" smtClean="0"/>
                        <a:t>桶部轭铁重量</a:t>
                      </a:r>
                      <a:r>
                        <a:rPr lang="en-US" altLang="zh-CN" sz="1200" u="none" strike="noStrike" kern="1200" baseline="0" dirty="0" smtClean="0"/>
                        <a:t>(t)</a:t>
                      </a:r>
                      <a:endParaRPr lang="zh-CN" altLang="en-US" sz="1200" dirty="0"/>
                    </a:p>
                  </a:txBody>
                  <a:tcPr/>
                </a:tc>
                <a:tc>
                  <a:txBody>
                    <a:bodyPr/>
                    <a:lstStyle/>
                    <a:p>
                      <a:pPr algn="ctr"/>
                      <a:r>
                        <a:rPr lang="en-US" altLang="zh-CN" sz="1200" u="none" strike="noStrike" kern="1200" baseline="0" dirty="0" smtClean="0"/>
                        <a:t>5775</a:t>
                      </a:r>
                      <a:endParaRPr lang="zh-CN" altLang="en-US" sz="1200" dirty="0"/>
                    </a:p>
                  </a:txBody>
                  <a:tcPr/>
                </a:tc>
                <a:extLst>
                  <a:ext uri="{0D108BD9-81ED-4DB2-BD59-A6C34878D82A}">
                    <a16:rowId xmlns="" xmlns:a16="http://schemas.microsoft.com/office/drawing/2014/main" val="10002"/>
                  </a:ext>
                </a:extLst>
              </a:tr>
              <a:tr h="315610">
                <a:tc>
                  <a:txBody>
                    <a:bodyPr/>
                    <a:lstStyle/>
                    <a:p>
                      <a:pPr algn="ctr"/>
                      <a:r>
                        <a:rPr lang="zh-CN" altLang="en-US" sz="1200" u="none" strike="noStrike" kern="1200" baseline="0" dirty="0" smtClean="0"/>
                        <a:t>冷重</a:t>
                      </a:r>
                      <a:r>
                        <a:rPr lang="en-US" altLang="zh-CN" sz="1200" u="none" strike="noStrike" kern="1200" baseline="0" dirty="0" smtClean="0"/>
                        <a:t>(t)</a:t>
                      </a:r>
                      <a:endParaRPr lang="zh-CN" altLang="en-US" sz="1200" dirty="0"/>
                    </a:p>
                  </a:txBody>
                  <a:tcPr/>
                </a:tc>
                <a:tc>
                  <a:txBody>
                    <a:bodyPr/>
                    <a:lstStyle/>
                    <a:p>
                      <a:pPr algn="ctr"/>
                      <a:r>
                        <a:rPr lang="en-US" altLang="zh-CN" sz="1200" u="none" strike="noStrike" kern="1200" baseline="0" dirty="0" smtClean="0"/>
                        <a:t>165</a:t>
                      </a:r>
                      <a:endParaRPr lang="zh-CN" altLang="en-US" sz="1200" dirty="0"/>
                    </a:p>
                  </a:txBody>
                  <a:tcPr/>
                </a:tc>
                <a:tc>
                  <a:txBody>
                    <a:bodyPr/>
                    <a:lstStyle/>
                    <a:p>
                      <a:pPr algn="ctr"/>
                      <a:r>
                        <a:rPr lang="zh-CN" altLang="en-US" sz="1200" u="none" strike="noStrike" kern="1200" baseline="0" dirty="0" smtClean="0"/>
                        <a:t>端部轭铁重量</a:t>
                      </a:r>
                      <a:r>
                        <a:rPr lang="en-US" altLang="zh-CN" sz="1200" u="none" strike="noStrike" kern="1200" baseline="0" dirty="0" smtClean="0"/>
                        <a:t>(t)</a:t>
                      </a:r>
                      <a:endParaRPr lang="zh-CN" altLang="en-US" sz="1200" dirty="0"/>
                    </a:p>
                  </a:txBody>
                  <a:tcPr/>
                </a:tc>
                <a:tc>
                  <a:txBody>
                    <a:bodyPr/>
                    <a:lstStyle/>
                    <a:p>
                      <a:pPr algn="ctr"/>
                      <a:r>
                        <a:rPr lang="en-US" altLang="zh-CN" sz="1200" u="none" strike="noStrike" kern="1200" baseline="0" dirty="0" smtClean="0"/>
                        <a:t>6425</a:t>
                      </a:r>
                      <a:endParaRPr lang="zh-CN" altLang="en-US" sz="1200" dirty="0"/>
                    </a:p>
                  </a:txBody>
                  <a:tcPr/>
                </a:tc>
                <a:extLst>
                  <a:ext uri="{0D108BD9-81ED-4DB2-BD59-A6C34878D82A}">
                    <a16:rowId xmlns="" xmlns:a16="http://schemas.microsoft.com/office/drawing/2014/main" val="10003"/>
                  </a:ext>
                </a:extLst>
              </a:tr>
              <a:tr h="315610">
                <a:tc>
                  <a:txBody>
                    <a:bodyPr/>
                    <a:lstStyle/>
                    <a:p>
                      <a:pPr algn="ctr"/>
                      <a:r>
                        <a:rPr lang="zh-CN" altLang="en-US" sz="1200" u="none" strike="noStrike" kern="1200" baseline="0" dirty="0" smtClean="0"/>
                        <a:t>桶部轭铁内半径</a:t>
                      </a:r>
                      <a:r>
                        <a:rPr lang="en-US" altLang="zh-CN" sz="1200" u="none" strike="noStrike" kern="1200" baseline="0" dirty="0" smtClean="0"/>
                        <a:t>(mm)</a:t>
                      </a:r>
                      <a:endParaRPr lang="zh-CN" altLang="en-US" sz="1200" dirty="0"/>
                    </a:p>
                  </a:txBody>
                  <a:tcPr/>
                </a:tc>
                <a:tc>
                  <a:txBody>
                    <a:bodyPr/>
                    <a:lstStyle/>
                    <a:p>
                      <a:pPr algn="ctr"/>
                      <a:r>
                        <a:rPr lang="en-US" altLang="zh-CN" sz="1200" u="none" strike="noStrike" kern="1200" baseline="0" dirty="0" smtClean="0"/>
                        <a:t>4400</a:t>
                      </a:r>
                      <a:endParaRPr lang="zh-CN" altLang="en-US" sz="1200" dirty="0"/>
                    </a:p>
                  </a:txBody>
                  <a:tcPr/>
                </a:tc>
                <a:tc>
                  <a:txBody>
                    <a:bodyPr/>
                    <a:lstStyle/>
                    <a:p>
                      <a:pPr algn="ctr"/>
                      <a:r>
                        <a:rPr lang="zh-CN" altLang="en-US" sz="1200" u="none" strike="noStrike" kern="1200" baseline="0" dirty="0" smtClean="0"/>
                        <a:t>轭铁总重</a:t>
                      </a:r>
                      <a:r>
                        <a:rPr lang="en-US" altLang="zh-CN" sz="1200" u="none" strike="noStrike" kern="1200" baseline="0" dirty="0" smtClean="0"/>
                        <a:t>(t)</a:t>
                      </a:r>
                      <a:endParaRPr lang="zh-CN" altLang="en-US" sz="1200" dirty="0"/>
                    </a:p>
                  </a:txBody>
                  <a:tcPr/>
                </a:tc>
                <a:tc>
                  <a:txBody>
                    <a:bodyPr/>
                    <a:lstStyle/>
                    <a:p>
                      <a:pPr algn="ctr"/>
                      <a:r>
                        <a:rPr lang="en-US" altLang="zh-CN" sz="1200" u="none" strike="noStrike" kern="1200" baseline="0" dirty="0" smtClean="0"/>
                        <a:t>12200</a:t>
                      </a:r>
                      <a:endParaRPr lang="zh-CN" altLang="en-US" sz="1200" dirty="0"/>
                    </a:p>
                  </a:txBody>
                  <a:tcPr/>
                </a:tc>
                <a:extLst>
                  <a:ext uri="{0D108BD9-81ED-4DB2-BD59-A6C34878D82A}">
                    <a16:rowId xmlns="" xmlns:a16="http://schemas.microsoft.com/office/drawing/2014/main" val="10004"/>
                  </a:ext>
                </a:extLst>
              </a:tr>
            </a:tbl>
          </a:graphicData>
        </a:graphic>
      </p:graphicFrame>
      <p:sp>
        <p:nvSpPr>
          <p:cNvPr id="3" name="页脚占位符 2"/>
          <p:cNvSpPr>
            <a:spLocks noGrp="1"/>
          </p:cNvSpPr>
          <p:nvPr>
            <p:ph type="ftr" sz="quarter" idx="11"/>
          </p:nvPr>
        </p:nvSpPr>
        <p:spPr/>
        <p:txBody>
          <a:bodyPr/>
          <a:lstStyle/>
          <a:p>
            <a:r>
              <a:rPr lang="en-US" smtClean="0"/>
              <a:t>2022 CEPC MDI Workshop, Hengyang</a:t>
            </a:r>
            <a:endParaRPr lang="en-US"/>
          </a:p>
        </p:txBody>
      </p:sp>
      <p:sp>
        <p:nvSpPr>
          <p:cNvPr id="6" name="灯片编号占位符 5"/>
          <p:cNvSpPr>
            <a:spLocks noGrp="1"/>
          </p:cNvSpPr>
          <p:nvPr>
            <p:ph type="sldNum" sz="quarter" idx="12"/>
          </p:nvPr>
        </p:nvSpPr>
        <p:spPr/>
        <p:txBody>
          <a:bodyPr/>
          <a:lstStyle/>
          <a:p>
            <a:fld id="{1BC14028-2C42-48E4-958A-A39E3E99AC05}" type="slidenum">
              <a:rPr lang="en-US" smtClean="0"/>
              <a:t>4</a:t>
            </a:fld>
            <a:endParaRPr lang="en-US"/>
          </a:p>
        </p:txBody>
      </p:sp>
    </p:spTree>
    <p:extLst>
      <p:ext uri="{BB962C8B-B14F-4D97-AF65-F5344CB8AC3E}">
        <p14:creationId xmlns:p14="http://schemas.microsoft.com/office/powerpoint/2010/main" val="640979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74925" y="2382"/>
            <a:ext cx="7259168"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3200" dirty="0" smtClean="0"/>
              <a:t>LTS version</a:t>
            </a:r>
            <a:endParaRPr lang="en-US" altLang="zh-CN" sz="3200" dirty="0"/>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3"/>
          <a:stretch>
            <a:fillRect/>
          </a:stretch>
        </p:blipFill>
        <p:spPr>
          <a:xfrm>
            <a:off x="10055" y="2382"/>
            <a:ext cx="964871" cy="623919"/>
          </a:xfrm>
          <a:prstGeom prst="rect">
            <a:avLst/>
          </a:prstGeom>
        </p:spPr>
      </p:pic>
      <p:sp>
        <p:nvSpPr>
          <p:cNvPr id="11" name="文本框 10"/>
          <p:cNvSpPr txBox="1"/>
          <p:nvPr/>
        </p:nvSpPr>
        <p:spPr>
          <a:xfrm>
            <a:off x="492490" y="773754"/>
            <a:ext cx="4958080" cy="369332"/>
          </a:xfrm>
          <a:prstGeom prst="rect">
            <a:avLst/>
          </a:prstGeom>
          <a:noFill/>
        </p:spPr>
        <p:txBody>
          <a:bodyPr wrap="square" rtlCol="0">
            <a:spAutoFit/>
          </a:bodyPr>
          <a:lstStyle/>
          <a:p>
            <a:r>
              <a:rPr lang="en-US" altLang="zh-CN" sz="1800" dirty="0" smtClean="0"/>
              <a:t>Al stabilized </a:t>
            </a:r>
            <a:r>
              <a:rPr lang="en-US" altLang="zh-CN" sz="1800" dirty="0" err="1" smtClean="0"/>
              <a:t>NbTi</a:t>
            </a:r>
            <a:r>
              <a:rPr lang="en-US" altLang="zh-CN" sz="1800" dirty="0" smtClean="0"/>
              <a:t>-Cu Rutherford cable</a:t>
            </a:r>
            <a:endParaRPr lang="zh-CN" altLang="en-US" sz="1800" dirty="0"/>
          </a:p>
        </p:txBody>
      </p:sp>
      <p:pic>
        <p:nvPicPr>
          <p:cNvPr id="14" name="图片 13"/>
          <p:cNvPicPr>
            <a:picLocks noChangeAspect="1"/>
          </p:cNvPicPr>
          <p:nvPr/>
        </p:nvPicPr>
        <p:blipFill>
          <a:blip r:embed="rId4"/>
          <a:stretch>
            <a:fillRect/>
          </a:stretch>
        </p:blipFill>
        <p:spPr>
          <a:xfrm>
            <a:off x="753403" y="1191655"/>
            <a:ext cx="7222979" cy="3727938"/>
          </a:xfrm>
          <a:prstGeom prst="rect">
            <a:avLst/>
          </a:prstGeom>
        </p:spPr>
      </p:pic>
      <p:sp>
        <p:nvSpPr>
          <p:cNvPr id="3" name="页脚占位符 2"/>
          <p:cNvSpPr>
            <a:spLocks noGrp="1"/>
          </p:cNvSpPr>
          <p:nvPr>
            <p:ph type="ftr" sz="quarter" idx="11"/>
          </p:nvPr>
        </p:nvSpPr>
        <p:spPr/>
        <p:txBody>
          <a:bodyPr/>
          <a:lstStyle/>
          <a:p>
            <a:r>
              <a:rPr lang="en-US" smtClean="0"/>
              <a:t>2022 CEPC MDI Workshop, Hengyang</a:t>
            </a:r>
            <a:endParaRPr lang="en-US"/>
          </a:p>
        </p:txBody>
      </p:sp>
      <p:sp>
        <p:nvSpPr>
          <p:cNvPr id="6" name="灯片编号占位符 5"/>
          <p:cNvSpPr>
            <a:spLocks noGrp="1"/>
          </p:cNvSpPr>
          <p:nvPr>
            <p:ph type="sldNum" sz="quarter" idx="12"/>
          </p:nvPr>
        </p:nvSpPr>
        <p:spPr/>
        <p:txBody>
          <a:bodyPr/>
          <a:lstStyle/>
          <a:p>
            <a:fld id="{1BC14028-2C42-48E4-958A-A39E3E99AC05}" type="slidenum">
              <a:rPr lang="en-US" smtClean="0"/>
              <a:t>5</a:t>
            </a:fld>
            <a:endParaRPr lang="en-US"/>
          </a:p>
        </p:txBody>
      </p:sp>
    </p:spTree>
    <p:extLst>
      <p:ext uri="{BB962C8B-B14F-4D97-AF65-F5344CB8AC3E}">
        <p14:creationId xmlns:p14="http://schemas.microsoft.com/office/powerpoint/2010/main" val="628269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974925" y="2382"/>
            <a:ext cx="7259168"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3200" dirty="0"/>
              <a:t>LTS version</a:t>
            </a:r>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3"/>
          <a:stretch>
            <a:fillRect/>
          </a:stretch>
        </p:blipFill>
        <p:spPr>
          <a:xfrm>
            <a:off x="10055" y="2382"/>
            <a:ext cx="964871" cy="623919"/>
          </a:xfrm>
          <a:prstGeom prst="rect">
            <a:avLst/>
          </a:prstGeom>
        </p:spPr>
      </p:pic>
      <p:sp>
        <p:nvSpPr>
          <p:cNvPr id="12" name="矩形 11"/>
          <p:cNvSpPr/>
          <p:nvPr/>
        </p:nvSpPr>
        <p:spPr>
          <a:xfrm>
            <a:off x="334333" y="4173465"/>
            <a:ext cx="1239239" cy="399853"/>
          </a:xfrm>
          <a:prstGeom prst="rect">
            <a:avLst/>
          </a:prstGeom>
        </p:spPr>
        <p:txBody>
          <a:bodyPr wrap="square">
            <a:spAutoFit/>
          </a:bodyPr>
          <a:lstStyle/>
          <a:p>
            <a:pPr defTabSz="913554">
              <a:defRPr/>
            </a:pPr>
            <a:r>
              <a:rPr lang="en-US" altLang="zh-CN" sz="999" b="1" kern="0" dirty="0" err="1">
                <a:solidFill>
                  <a:srgbClr val="FF0000"/>
                </a:solidFill>
                <a:latin typeface="Comic Sans MS" panose="030F0702030302020204" pitchFamily="66" charset="0"/>
              </a:rPr>
              <a:t>NbTi</a:t>
            </a:r>
            <a:r>
              <a:rPr lang="zh-CN" altLang="en-US" sz="999" b="1" kern="0" dirty="0">
                <a:solidFill>
                  <a:srgbClr val="FF0000"/>
                </a:solidFill>
                <a:latin typeface="Comic Sans MS" panose="030F0702030302020204" pitchFamily="66" charset="0"/>
              </a:rPr>
              <a:t> </a:t>
            </a:r>
            <a:r>
              <a:rPr lang="en-US" altLang="zh-CN" sz="999" b="1" kern="0" dirty="0">
                <a:solidFill>
                  <a:srgbClr val="FF0000"/>
                </a:solidFill>
                <a:latin typeface="Comic Sans MS" panose="030F0702030302020204" pitchFamily="66" charset="0"/>
              </a:rPr>
              <a:t>Rutherford cable</a:t>
            </a:r>
            <a:endParaRPr lang="zh-CN" altLang="en-US" sz="999" kern="0" dirty="0">
              <a:solidFill>
                <a:prstClr val="black"/>
              </a:solidFill>
            </a:endParaRPr>
          </a:p>
        </p:txBody>
      </p:sp>
      <p:pic>
        <p:nvPicPr>
          <p:cNvPr id="13" name="Picture 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9" r="53805"/>
          <a:stretch>
            <a:fillRect/>
          </a:stretch>
        </p:blipFill>
        <p:spPr bwMode="auto">
          <a:xfrm rot="5400000">
            <a:off x="460455" y="3550362"/>
            <a:ext cx="879703" cy="42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250501" y="3319658"/>
            <a:ext cx="391661" cy="1398567"/>
          </a:xfrm>
          <a:prstGeom prst="rect">
            <a:avLst/>
          </a:prstGeom>
        </p:spPr>
      </p:pic>
      <p:pic>
        <p:nvPicPr>
          <p:cNvPr id="18" name="图片 17"/>
          <p:cNvPicPr>
            <a:picLocks noChangeAspect="1"/>
          </p:cNvPicPr>
          <p:nvPr/>
        </p:nvPicPr>
        <p:blipFill>
          <a:blip r:embed="rId6"/>
          <a:stretch>
            <a:fillRect/>
          </a:stretch>
        </p:blipFill>
        <p:spPr>
          <a:xfrm>
            <a:off x="3426067" y="3227068"/>
            <a:ext cx="1054250" cy="1228821"/>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7206" t="38900" r="54485" b="35689"/>
          <a:stretch>
            <a:fillRect/>
          </a:stretch>
        </p:blipFill>
        <p:spPr>
          <a:xfrm>
            <a:off x="1737923" y="3382333"/>
            <a:ext cx="1402981" cy="428442"/>
          </a:xfrm>
          <a:prstGeom prst="rect">
            <a:avLst/>
          </a:prstGeom>
        </p:spPr>
      </p:pic>
      <p:pic>
        <p:nvPicPr>
          <p:cNvPr id="20" name="图片 19"/>
          <p:cNvPicPr>
            <a:picLocks noChangeAspect="1"/>
          </p:cNvPicPr>
          <p:nvPr/>
        </p:nvPicPr>
        <p:blipFill>
          <a:blip r:embed="rId8"/>
          <a:stretch>
            <a:fillRect/>
          </a:stretch>
        </p:blipFill>
        <p:spPr>
          <a:xfrm>
            <a:off x="6992077" y="2929289"/>
            <a:ext cx="1410320" cy="1889104"/>
          </a:xfrm>
          <a:prstGeom prst="rect">
            <a:avLst/>
          </a:prstGeom>
        </p:spPr>
      </p:pic>
      <p:sp>
        <p:nvSpPr>
          <p:cNvPr id="21" name="文本框 20"/>
          <p:cNvSpPr txBox="1"/>
          <p:nvPr/>
        </p:nvSpPr>
        <p:spPr>
          <a:xfrm>
            <a:off x="1603354" y="4173465"/>
            <a:ext cx="1683860" cy="399853"/>
          </a:xfrm>
          <a:prstGeom prst="rect">
            <a:avLst/>
          </a:prstGeom>
          <a:noFill/>
        </p:spPr>
        <p:txBody>
          <a:bodyPr wrap="square" rtlCol="0">
            <a:spAutoFit/>
          </a:bodyPr>
          <a:lstStyle/>
          <a:p>
            <a:pPr defTabSz="913554">
              <a:defRPr/>
            </a:pPr>
            <a:r>
              <a:rPr lang="en-US" altLang="zh-CN" sz="999" b="1" kern="0" dirty="0">
                <a:solidFill>
                  <a:srgbClr val="FF0000"/>
                </a:solidFill>
                <a:latin typeface="Comic Sans MS" panose="030F0702030302020204" pitchFamily="66" charset="0"/>
              </a:rPr>
              <a:t>Small size Al stabilized cable 4.7*15mm</a:t>
            </a:r>
            <a:r>
              <a:rPr lang="en-US" altLang="zh-CN" sz="999" b="1" kern="0" baseline="30000" dirty="0">
                <a:solidFill>
                  <a:srgbClr val="FF0000"/>
                </a:solidFill>
              </a:rPr>
              <a:t>2</a:t>
            </a:r>
            <a:endParaRPr lang="zh-CN" altLang="en-US" sz="999" b="1" kern="0" dirty="0">
              <a:solidFill>
                <a:srgbClr val="FF0000"/>
              </a:solidFill>
              <a:latin typeface="Comic Sans MS" panose="030F0702030302020204" pitchFamily="66" charset="0"/>
            </a:endParaRPr>
          </a:p>
        </p:txBody>
      </p:sp>
      <p:sp>
        <p:nvSpPr>
          <p:cNvPr id="22" name="文本框 21"/>
          <p:cNvSpPr txBox="1"/>
          <p:nvPr/>
        </p:nvSpPr>
        <p:spPr>
          <a:xfrm>
            <a:off x="5007938" y="4487999"/>
            <a:ext cx="1515224" cy="399853"/>
          </a:xfrm>
          <a:prstGeom prst="rect">
            <a:avLst/>
          </a:prstGeom>
          <a:noFill/>
        </p:spPr>
        <p:txBody>
          <a:bodyPr wrap="square" rtlCol="0">
            <a:spAutoFit/>
          </a:bodyPr>
          <a:lstStyle/>
          <a:p>
            <a:pPr defTabSz="913554">
              <a:defRPr/>
            </a:pPr>
            <a:r>
              <a:rPr lang="en-US" altLang="zh-CN" sz="999" b="1" kern="0" dirty="0">
                <a:solidFill>
                  <a:srgbClr val="FF0000"/>
                </a:solidFill>
                <a:latin typeface="Comic Sans MS" panose="030F0702030302020204" pitchFamily="66" charset="0"/>
              </a:rPr>
              <a:t>Dummy</a:t>
            </a:r>
            <a:r>
              <a:rPr lang="zh-CN" altLang="en-US" sz="999" b="1" kern="0" dirty="0">
                <a:solidFill>
                  <a:srgbClr val="FF0000"/>
                </a:solidFill>
                <a:latin typeface="Comic Sans MS" panose="030F0702030302020204" pitchFamily="66" charset="0"/>
              </a:rPr>
              <a:t> </a:t>
            </a:r>
            <a:r>
              <a:rPr lang="en-US" altLang="zh-CN" sz="999" b="1" kern="0" dirty="0">
                <a:solidFill>
                  <a:srgbClr val="FF0000"/>
                </a:solidFill>
                <a:latin typeface="Comic Sans MS" panose="030F0702030302020204" pitchFamily="66" charset="0"/>
              </a:rPr>
              <a:t>cable</a:t>
            </a:r>
            <a:r>
              <a:rPr lang="zh-CN" altLang="en-US" sz="999" b="1" kern="0" dirty="0">
                <a:solidFill>
                  <a:srgbClr val="FF0000"/>
                </a:solidFill>
                <a:latin typeface="Comic Sans MS" panose="030F0702030302020204" pitchFamily="66" charset="0"/>
              </a:rPr>
              <a:t>   </a:t>
            </a:r>
            <a:r>
              <a:rPr lang="en-US" altLang="zh-CN" sz="999" b="1" kern="0" dirty="0">
                <a:solidFill>
                  <a:srgbClr val="FF0000"/>
                </a:solidFill>
                <a:latin typeface="Comic Sans MS" panose="030F0702030302020204" pitchFamily="66" charset="0"/>
              </a:rPr>
              <a:t>22*56mm</a:t>
            </a:r>
            <a:r>
              <a:rPr lang="en-US" altLang="zh-CN" sz="999" b="1" kern="0" baseline="30000" dirty="0">
                <a:solidFill>
                  <a:srgbClr val="FF0000"/>
                </a:solidFill>
              </a:rPr>
              <a:t>2</a:t>
            </a:r>
            <a:endParaRPr lang="zh-CN" altLang="en-US" sz="999" b="1" kern="0" dirty="0">
              <a:solidFill>
                <a:srgbClr val="FF0000"/>
              </a:solidFill>
              <a:latin typeface="Comic Sans MS" panose="030F0702030302020204" pitchFamily="66" charset="0"/>
            </a:endParaRPr>
          </a:p>
        </p:txBody>
      </p:sp>
      <p:sp>
        <p:nvSpPr>
          <p:cNvPr id="23" name="文本框 22"/>
          <p:cNvSpPr txBox="1"/>
          <p:nvPr/>
        </p:nvSpPr>
        <p:spPr>
          <a:xfrm>
            <a:off x="7051132" y="4759064"/>
            <a:ext cx="1515224" cy="399853"/>
          </a:xfrm>
          <a:prstGeom prst="rect">
            <a:avLst/>
          </a:prstGeom>
          <a:noFill/>
        </p:spPr>
        <p:txBody>
          <a:bodyPr wrap="square" rtlCol="0">
            <a:spAutoFit/>
          </a:bodyPr>
          <a:lstStyle/>
          <a:p>
            <a:pPr defTabSz="913554">
              <a:defRPr/>
            </a:pPr>
            <a:r>
              <a:rPr lang="en-US" altLang="zh-CN" sz="999" b="1" kern="0" dirty="0">
                <a:solidFill>
                  <a:srgbClr val="FF0000"/>
                </a:solidFill>
                <a:latin typeface="Comic Sans MS" panose="030F0702030302020204" pitchFamily="66" charset="0"/>
              </a:rPr>
              <a:t>Long Dummy</a:t>
            </a:r>
            <a:r>
              <a:rPr lang="zh-CN" altLang="en-US" sz="999" b="1" kern="0" dirty="0">
                <a:solidFill>
                  <a:srgbClr val="FF0000"/>
                </a:solidFill>
                <a:latin typeface="Comic Sans MS" panose="030F0702030302020204" pitchFamily="66" charset="0"/>
              </a:rPr>
              <a:t> </a:t>
            </a:r>
            <a:r>
              <a:rPr lang="en-US" altLang="zh-CN" sz="999" b="1" kern="0" dirty="0">
                <a:solidFill>
                  <a:srgbClr val="FF0000"/>
                </a:solidFill>
                <a:latin typeface="Comic Sans MS" panose="030F0702030302020204" pitchFamily="66" charset="0"/>
              </a:rPr>
              <a:t>cable</a:t>
            </a:r>
            <a:r>
              <a:rPr lang="zh-CN" altLang="en-US" sz="999" b="1" kern="0" dirty="0">
                <a:solidFill>
                  <a:srgbClr val="FF0000"/>
                </a:solidFill>
                <a:latin typeface="Comic Sans MS" panose="030F0702030302020204" pitchFamily="66" charset="0"/>
              </a:rPr>
              <a:t>（</a:t>
            </a:r>
            <a:r>
              <a:rPr lang="en-US" altLang="zh-CN" sz="999" b="1" kern="0" dirty="0">
                <a:solidFill>
                  <a:srgbClr val="FF0000"/>
                </a:solidFill>
                <a:latin typeface="Comic Sans MS" panose="030F0702030302020204" pitchFamily="66" charset="0"/>
              </a:rPr>
              <a:t>22*56mm</a:t>
            </a:r>
            <a:r>
              <a:rPr lang="en-US" altLang="zh-CN" sz="999" b="1" kern="0" baseline="30000" dirty="0">
                <a:solidFill>
                  <a:srgbClr val="FF0000"/>
                </a:solidFill>
              </a:rPr>
              <a:t>2</a:t>
            </a:r>
            <a:r>
              <a:rPr lang="zh-CN" altLang="en-US" sz="999" b="1" kern="0" dirty="0">
                <a:solidFill>
                  <a:srgbClr val="FF0000"/>
                </a:solidFill>
                <a:latin typeface="Comic Sans MS" panose="030F0702030302020204" pitchFamily="66" charset="0"/>
              </a:rPr>
              <a:t>）</a:t>
            </a:r>
          </a:p>
        </p:txBody>
      </p:sp>
      <p:sp>
        <p:nvSpPr>
          <p:cNvPr id="24" name="文本框 23"/>
          <p:cNvSpPr txBox="1"/>
          <p:nvPr/>
        </p:nvSpPr>
        <p:spPr>
          <a:xfrm>
            <a:off x="3520382" y="4447370"/>
            <a:ext cx="1021711" cy="399853"/>
          </a:xfrm>
          <a:prstGeom prst="rect">
            <a:avLst/>
          </a:prstGeom>
          <a:noFill/>
        </p:spPr>
        <p:txBody>
          <a:bodyPr wrap="square" rtlCol="0">
            <a:spAutoFit/>
          </a:bodyPr>
          <a:lstStyle/>
          <a:p>
            <a:pPr defTabSz="913554">
              <a:defRPr/>
            </a:pPr>
            <a:r>
              <a:rPr lang="en-US" altLang="zh-CN" sz="999" b="1" kern="0" dirty="0">
                <a:solidFill>
                  <a:srgbClr val="FF0000"/>
                </a:solidFill>
                <a:latin typeface="Comic Sans MS" panose="030F0702030302020204" pitchFamily="66" charset="0"/>
              </a:rPr>
              <a:t>Long small size cable</a:t>
            </a:r>
            <a:endParaRPr lang="zh-CN" altLang="en-US" sz="999" b="1" kern="0" dirty="0">
              <a:solidFill>
                <a:srgbClr val="FF0000"/>
              </a:solidFill>
              <a:latin typeface="Comic Sans MS" panose="030F0702030302020204" pitchFamily="66" charset="0"/>
            </a:endParaRPr>
          </a:p>
        </p:txBody>
      </p:sp>
      <p:sp>
        <p:nvSpPr>
          <p:cNvPr id="25" name="右箭头 24"/>
          <p:cNvSpPr/>
          <p:nvPr/>
        </p:nvSpPr>
        <p:spPr>
          <a:xfrm>
            <a:off x="1299207" y="3772312"/>
            <a:ext cx="297117" cy="127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6" name="右箭头 25"/>
          <p:cNvSpPr/>
          <p:nvPr/>
        </p:nvSpPr>
        <p:spPr>
          <a:xfrm>
            <a:off x="3197142" y="3772313"/>
            <a:ext cx="166792" cy="119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7" name="右箭头 26"/>
          <p:cNvSpPr/>
          <p:nvPr/>
        </p:nvSpPr>
        <p:spPr>
          <a:xfrm>
            <a:off x="4579641" y="3772313"/>
            <a:ext cx="226625" cy="1514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6" name="文本框 5"/>
          <p:cNvSpPr txBox="1"/>
          <p:nvPr/>
        </p:nvSpPr>
        <p:spPr>
          <a:xfrm>
            <a:off x="258217" y="981901"/>
            <a:ext cx="6833364" cy="1937966"/>
          </a:xfrm>
          <a:prstGeom prst="rect">
            <a:avLst/>
          </a:prstGeom>
          <a:noFill/>
        </p:spPr>
        <p:txBody>
          <a:bodyPr wrap="square" rtlCol="0" anchor="t">
            <a:spAutoFit/>
          </a:bodyPr>
          <a:lstStyle/>
          <a:p>
            <a:pPr eaLnBrk="1" hangingPunct="1">
              <a:spcBef>
                <a:spcPct val="0"/>
              </a:spcBef>
              <a:buFont typeface="Wingdings" panose="05000000000000000000" pitchFamily="2" charset="2"/>
              <a:buChar char="Ø"/>
            </a:pPr>
            <a:r>
              <a:rPr lang="en-US" sz="1499" dirty="0">
                <a:solidFill>
                  <a:srgbClr val="FF0000"/>
                </a:solidFill>
                <a:sym typeface="+mn-ea"/>
              </a:rPr>
              <a:t>32</a:t>
            </a:r>
            <a:r>
              <a:rPr lang="zh-CN" altLang="en-US" sz="1499" dirty="0">
                <a:solidFill>
                  <a:srgbClr val="FF0000"/>
                </a:solidFill>
                <a:sym typeface="+mn-ea"/>
              </a:rPr>
              <a:t>芯和</a:t>
            </a:r>
            <a:r>
              <a:rPr lang="en-US" altLang="zh-CN" sz="1499" dirty="0">
                <a:solidFill>
                  <a:srgbClr val="FF0000"/>
                </a:solidFill>
                <a:sym typeface="+mn-ea"/>
              </a:rPr>
              <a:t>16</a:t>
            </a:r>
            <a:r>
              <a:rPr lang="zh-CN" altLang="en-US" sz="1499" dirty="0">
                <a:solidFill>
                  <a:srgbClr val="FF0000"/>
                </a:solidFill>
                <a:sym typeface="+mn-ea"/>
              </a:rPr>
              <a:t>芯超导卢瑟福电缆的研制</a:t>
            </a:r>
            <a:r>
              <a:rPr lang="zh-CN" altLang="en-US" sz="1499" dirty="0">
                <a:sym typeface="+mn-ea"/>
              </a:rPr>
              <a:t>，临界电流衰减小于</a:t>
            </a:r>
            <a:r>
              <a:rPr sz="1499" dirty="0">
                <a:sym typeface="+mn-ea"/>
              </a:rPr>
              <a:t> 5%, </a:t>
            </a:r>
            <a:r>
              <a:rPr lang="zh-CN" altLang="en-US" sz="1499" dirty="0">
                <a:sym typeface="+mn-ea"/>
              </a:rPr>
              <a:t>铜的</a:t>
            </a:r>
            <a:r>
              <a:rPr lang="en-US" altLang="zh-CN" sz="1499" dirty="0">
                <a:sym typeface="+mn-ea"/>
              </a:rPr>
              <a:t>RRR</a:t>
            </a:r>
            <a:r>
              <a:rPr lang="zh-CN" altLang="en-US" sz="1499" dirty="0">
                <a:sym typeface="+mn-ea"/>
              </a:rPr>
              <a:t>值下降小于</a:t>
            </a:r>
            <a:r>
              <a:rPr lang="en-US" sz="1499" dirty="0">
                <a:sym typeface="+mn-ea"/>
              </a:rPr>
              <a:t>1/3</a:t>
            </a:r>
          </a:p>
          <a:p>
            <a:pPr eaLnBrk="1" hangingPunct="1">
              <a:spcBef>
                <a:spcPct val="0"/>
              </a:spcBef>
            </a:pPr>
            <a:endParaRPr sz="1499" dirty="0">
              <a:solidFill>
                <a:srgbClr val="FF0000"/>
              </a:solidFill>
              <a:sym typeface="+mn-ea"/>
            </a:endParaRPr>
          </a:p>
          <a:p>
            <a:pPr eaLnBrk="1" hangingPunct="1">
              <a:spcBef>
                <a:spcPct val="0"/>
              </a:spcBef>
              <a:buFont typeface="Wingdings" panose="05000000000000000000" pitchFamily="2" charset="2"/>
              <a:buChar char="Ø"/>
            </a:pPr>
            <a:r>
              <a:rPr lang="en-US" sz="1499" dirty="0">
                <a:solidFill>
                  <a:srgbClr val="FF0000"/>
                </a:solidFill>
                <a:sym typeface="+mn-ea"/>
              </a:rPr>
              <a:t>1</a:t>
            </a:r>
            <a:r>
              <a:rPr lang="zh-CN" altLang="en-US" sz="1499" dirty="0">
                <a:solidFill>
                  <a:srgbClr val="FF0000"/>
                </a:solidFill>
                <a:sym typeface="+mn-ea"/>
              </a:rPr>
              <a:t>公里长</a:t>
            </a:r>
            <a:r>
              <a:rPr lang="en-US" altLang="zh-CN" sz="1499" dirty="0">
                <a:solidFill>
                  <a:srgbClr val="FF0000"/>
                </a:solidFill>
                <a:sym typeface="+mn-ea"/>
              </a:rPr>
              <a:t>16</a:t>
            </a:r>
            <a:r>
              <a:rPr lang="zh-CN" altLang="en-US" sz="1499" dirty="0">
                <a:solidFill>
                  <a:srgbClr val="FF0000"/>
                </a:solidFill>
                <a:sym typeface="+mn-ea"/>
              </a:rPr>
              <a:t>芯铝基铌钛卢瑟福电缆</a:t>
            </a:r>
            <a:r>
              <a:rPr lang="zh-CN" altLang="en-US" sz="1499" dirty="0">
                <a:sym typeface="+mn-ea"/>
              </a:rPr>
              <a:t>，铝稳定态与铌钛卢瑟福电缆剪切强度大于</a:t>
            </a:r>
            <a:r>
              <a:rPr lang="en-US" altLang="zh-CN" sz="1499" dirty="0">
                <a:sym typeface="+mn-ea"/>
              </a:rPr>
              <a:t> 30MPa. </a:t>
            </a:r>
            <a:r>
              <a:rPr lang="zh-CN" altLang="en-US" sz="1499" dirty="0">
                <a:sym typeface="+mn-ea"/>
              </a:rPr>
              <a:t>已经用在</a:t>
            </a:r>
            <a:r>
              <a:rPr lang="en-US" altLang="zh-CN" sz="1499" dirty="0">
                <a:sym typeface="+mn-ea"/>
              </a:rPr>
              <a:t>Emus</a:t>
            </a:r>
            <a:r>
              <a:rPr lang="zh-CN" altLang="en-US" sz="1499" dirty="0">
                <a:sym typeface="+mn-ea"/>
              </a:rPr>
              <a:t>超导磁体模型线圈上</a:t>
            </a:r>
            <a:endParaRPr lang="en-US" altLang="zh-CN" sz="1499" dirty="0">
              <a:sym typeface="+mn-ea"/>
            </a:endParaRPr>
          </a:p>
          <a:p>
            <a:pPr eaLnBrk="1" hangingPunct="1">
              <a:spcBef>
                <a:spcPct val="0"/>
              </a:spcBef>
            </a:pPr>
            <a:endParaRPr lang="zh-CN" altLang="en-US" sz="1499" dirty="0">
              <a:solidFill>
                <a:srgbClr val="FF0000"/>
              </a:solidFill>
              <a:sym typeface="+mn-ea"/>
            </a:endParaRPr>
          </a:p>
          <a:p>
            <a:pPr>
              <a:spcBef>
                <a:spcPct val="0"/>
              </a:spcBef>
              <a:buFont typeface="Wingdings" panose="05000000000000000000" pitchFamily="2" charset="2"/>
              <a:buChar char="Ø"/>
            </a:pPr>
            <a:r>
              <a:rPr lang="zh-CN" altLang="en-US" sz="1499" dirty="0">
                <a:sym typeface="+mn-ea"/>
              </a:rPr>
              <a:t>长的样缆和线圈</a:t>
            </a:r>
            <a:r>
              <a:rPr lang="en-US" altLang="zh-CN" sz="1499" dirty="0">
                <a:sym typeface="+mn-ea"/>
              </a:rPr>
              <a:t>, 6061 + copper</a:t>
            </a:r>
            <a:r>
              <a:rPr lang="zh-CN" altLang="en-US" sz="1499" dirty="0">
                <a:sym typeface="+mn-ea"/>
              </a:rPr>
              <a:t>，</a:t>
            </a:r>
            <a:r>
              <a:rPr lang="en-US" altLang="zh-CN" sz="1399" b="1" kern="0" dirty="0">
                <a:solidFill>
                  <a:srgbClr val="FF0000"/>
                </a:solidFill>
              </a:rPr>
              <a:t>22*56mm</a:t>
            </a:r>
            <a:r>
              <a:rPr lang="en-US" altLang="zh-CN" sz="1399" b="1" kern="0" baseline="30000" dirty="0">
                <a:solidFill>
                  <a:srgbClr val="FF0000"/>
                </a:solidFill>
              </a:rPr>
              <a:t>2</a:t>
            </a:r>
            <a:endParaRPr lang="zh-CN" altLang="en-US" sz="1499" baseline="30000" dirty="0">
              <a:sym typeface="+mn-ea"/>
            </a:endParaRPr>
          </a:p>
          <a:p>
            <a:pPr eaLnBrk="1" hangingPunct="1">
              <a:spcBef>
                <a:spcPct val="0"/>
              </a:spcBef>
              <a:buFont typeface="Wingdings" panose="05000000000000000000" pitchFamily="2" charset="2"/>
              <a:buChar char="Ø"/>
            </a:pPr>
            <a:r>
              <a:rPr lang="zh-CN" altLang="en-US" sz="1499" dirty="0">
                <a:sym typeface="+mn-ea"/>
              </a:rPr>
              <a:t>继续研究铝合金二次包覆的工艺</a:t>
            </a:r>
            <a:r>
              <a:rPr lang="en-US" altLang="zh-CN" sz="1499" dirty="0">
                <a:sym typeface="+mn-ea"/>
              </a:rPr>
              <a:t>.</a:t>
            </a:r>
          </a:p>
        </p:txBody>
      </p:sp>
      <p:sp>
        <p:nvSpPr>
          <p:cNvPr id="8" name="右箭头 7"/>
          <p:cNvSpPr/>
          <p:nvPr/>
        </p:nvSpPr>
        <p:spPr>
          <a:xfrm>
            <a:off x="6456206" y="3810775"/>
            <a:ext cx="306946" cy="137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32" name="图片 31"/>
          <p:cNvPicPr>
            <a:picLocks noChangeAspect="1"/>
          </p:cNvPicPr>
          <p:nvPr/>
        </p:nvPicPr>
        <p:blipFill>
          <a:blip r:embed="rId9"/>
          <a:stretch>
            <a:fillRect/>
          </a:stretch>
        </p:blipFill>
        <p:spPr>
          <a:xfrm>
            <a:off x="7072507" y="703346"/>
            <a:ext cx="1472471" cy="1785237"/>
          </a:xfrm>
          <a:prstGeom prst="rect">
            <a:avLst/>
          </a:prstGeom>
        </p:spPr>
      </p:pic>
      <p:sp>
        <p:nvSpPr>
          <p:cNvPr id="33" name="文本框 32"/>
          <p:cNvSpPr txBox="1"/>
          <p:nvPr/>
        </p:nvSpPr>
        <p:spPr>
          <a:xfrm>
            <a:off x="7433769" y="2480192"/>
            <a:ext cx="1292299" cy="246093"/>
          </a:xfrm>
          <a:prstGeom prst="rect">
            <a:avLst/>
          </a:prstGeom>
          <a:noFill/>
        </p:spPr>
        <p:txBody>
          <a:bodyPr wrap="square" rtlCol="0">
            <a:spAutoFit/>
          </a:bodyPr>
          <a:lstStyle/>
          <a:p>
            <a:pPr defTabSz="913554">
              <a:defRPr/>
            </a:pPr>
            <a:r>
              <a:rPr lang="en-US" altLang="zh-CN" sz="999" b="1" kern="0" dirty="0" err="1">
                <a:solidFill>
                  <a:srgbClr val="FF0000"/>
                </a:solidFill>
                <a:latin typeface="Comic Sans MS" panose="030F0702030302020204" pitchFamily="66" charset="0"/>
              </a:rPr>
              <a:t>EMuS</a:t>
            </a:r>
            <a:r>
              <a:rPr lang="en-US" altLang="zh-CN" sz="999" b="1" kern="0" dirty="0">
                <a:solidFill>
                  <a:srgbClr val="FF0000"/>
                </a:solidFill>
                <a:latin typeface="Comic Sans MS" panose="030F0702030302020204" pitchFamily="66" charset="0"/>
              </a:rPr>
              <a:t> coil</a:t>
            </a:r>
          </a:p>
        </p:txBody>
      </p:sp>
      <p:sp>
        <p:nvSpPr>
          <p:cNvPr id="3" name="右箭头 2"/>
          <p:cNvSpPr/>
          <p:nvPr/>
        </p:nvSpPr>
        <p:spPr>
          <a:xfrm rot="20280000">
            <a:off x="4482183" y="2766160"/>
            <a:ext cx="2674409" cy="172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29" name="图片 28"/>
          <p:cNvPicPr>
            <a:picLocks noChangeAspect="1"/>
          </p:cNvPicPr>
          <p:nvPr/>
        </p:nvPicPr>
        <p:blipFill>
          <a:blip r:embed="rId10"/>
          <a:stretch>
            <a:fillRect/>
          </a:stretch>
        </p:blipFill>
        <p:spPr>
          <a:xfrm>
            <a:off x="4964750" y="3884709"/>
            <a:ext cx="1434683" cy="633857"/>
          </a:xfrm>
          <a:prstGeom prst="rect">
            <a:avLst/>
          </a:prstGeom>
        </p:spPr>
      </p:pic>
      <p:sp>
        <p:nvSpPr>
          <p:cNvPr id="30" name="圆角矩形 29"/>
          <p:cNvSpPr/>
          <p:nvPr/>
        </p:nvSpPr>
        <p:spPr>
          <a:xfrm>
            <a:off x="4889422" y="2929288"/>
            <a:ext cx="3836645" cy="218509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34" name="图片 33"/>
          <p:cNvPicPr>
            <a:picLocks noChangeAspect="1"/>
          </p:cNvPicPr>
          <p:nvPr/>
        </p:nvPicPr>
        <p:blipFill rotWithShape="1">
          <a:blip r:embed="rId11"/>
          <a:srcRect l="15123" t="31604" r="29889" b="30192"/>
          <a:stretch>
            <a:fillRect/>
          </a:stretch>
        </p:blipFill>
        <p:spPr>
          <a:xfrm>
            <a:off x="4964750" y="3286536"/>
            <a:ext cx="1442407" cy="468992"/>
          </a:xfrm>
          <a:prstGeom prst="rect">
            <a:avLst/>
          </a:prstGeom>
        </p:spPr>
      </p:pic>
      <p:sp>
        <p:nvSpPr>
          <p:cNvPr id="11" name="页脚占位符 10"/>
          <p:cNvSpPr>
            <a:spLocks noGrp="1"/>
          </p:cNvSpPr>
          <p:nvPr>
            <p:ph type="ftr" sz="quarter" idx="11"/>
          </p:nvPr>
        </p:nvSpPr>
        <p:spPr/>
        <p:txBody>
          <a:bodyPr/>
          <a:lstStyle/>
          <a:p>
            <a:r>
              <a:rPr lang="en-US" smtClean="0"/>
              <a:t>2022 CEPC MDI Workshop, Hengyang</a:t>
            </a:r>
            <a:endParaRPr lang="en-US"/>
          </a:p>
        </p:txBody>
      </p:sp>
      <p:sp>
        <p:nvSpPr>
          <p:cNvPr id="7" name="灯片编号占位符 6"/>
          <p:cNvSpPr>
            <a:spLocks noGrp="1"/>
          </p:cNvSpPr>
          <p:nvPr>
            <p:ph type="sldNum" sz="quarter" idx="12"/>
          </p:nvPr>
        </p:nvSpPr>
        <p:spPr/>
        <p:txBody>
          <a:bodyPr/>
          <a:lstStyle/>
          <a:p>
            <a:fld id="{1BC14028-2C42-48E4-958A-A39E3E99AC05}" type="slidenum">
              <a:rPr lang="en-US" smtClean="0"/>
              <a:t>6</a:t>
            </a:fld>
            <a:endParaRPr lang="en-US"/>
          </a:p>
        </p:txBody>
      </p:sp>
    </p:spTree>
    <p:extLst>
      <p:ext uri="{BB962C8B-B14F-4D97-AF65-F5344CB8AC3E}">
        <p14:creationId xmlns:p14="http://schemas.microsoft.com/office/powerpoint/2010/main" val="1416581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673" y="1237700"/>
            <a:ext cx="4219013" cy="3228542"/>
          </a:xfrm>
          <a:prstGeom prst="rect">
            <a:avLst/>
          </a:prstGeom>
        </p:spPr>
      </p:pic>
      <p:sp>
        <p:nvSpPr>
          <p:cNvPr id="10" name="矩形 9"/>
          <p:cNvSpPr/>
          <p:nvPr/>
        </p:nvSpPr>
        <p:spPr>
          <a:xfrm>
            <a:off x="4230" y="2382"/>
            <a:ext cx="8229863" cy="6239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 name="标题 1"/>
          <p:cNvSpPr>
            <a:spLocks noGrp="1"/>
          </p:cNvSpPr>
          <p:nvPr>
            <p:ph type="title"/>
          </p:nvPr>
        </p:nvSpPr>
        <p:spPr>
          <a:xfrm>
            <a:off x="974926" y="84176"/>
            <a:ext cx="7259167" cy="483560"/>
          </a:xfrm>
        </p:spPr>
        <p:txBody>
          <a:bodyPr>
            <a:noAutofit/>
          </a:bodyPr>
          <a:lstStyle/>
          <a:p>
            <a:pPr algn="ctr">
              <a:lnSpc>
                <a:spcPct val="100000"/>
              </a:lnSpc>
            </a:pPr>
            <a:r>
              <a:rPr lang="en-US" altLang="zh-CN" sz="3200" dirty="0"/>
              <a:t>LTS version</a:t>
            </a:r>
          </a:p>
        </p:txBody>
      </p:sp>
      <p:cxnSp>
        <p:nvCxnSpPr>
          <p:cNvPr id="4" name="直接连接符 3"/>
          <p:cNvCxnSpPr/>
          <p:nvPr/>
        </p:nvCxnSpPr>
        <p:spPr>
          <a:xfrm flipV="1">
            <a:off x="568651" y="626301"/>
            <a:ext cx="7915091" cy="2141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092" y="7772"/>
            <a:ext cx="897803" cy="596001"/>
          </a:xfrm>
          <a:prstGeom prst="rect">
            <a:avLst/>
          </a:prstGeom>
        </p:spPr>
      </p:pic>
      <p:pic>
        <p:nvPicPr>
          <p:cNvPr id="9" name="图片 8"/>
          <p:cNvPicPr>
            <a:picLocks noChangeAspect="1"/>
          </p:cNvPicPr>
          <p:nvPr/>
        </p:nvPicPr>
        <p:blipFill>
          <a:blip r:embed="rId4"/>
          <a:stretch>
            <a:fillRect/>
          </a:stretch>
        </p:blipFill>
        <p:spPr>
          <a:xfrm>
            <a:off x="10055" y="2382"/>
            <a:ext cx="964871" cy="623919"/>
          </a:xfrm>
          <a:prstGeom prst="rect">
            <a:avLst/>
          </a:prstGeom>
        </p:spPr>
      </p:pic>
      <p:sp>
        <p:nvSpPr>
          <p:cNvPr id="3" name="内容占位符 2"/>
          <p:cNvSpPr>
            <a:spLocks noGrp="1"/>
          </p:cNvSpPr>
          <p:nvPr>
            <p:ph idx="1"/>
          </p:nvPr>
        </p:nvSpPr>
        <p:spPr>
          <a:xfrm>
            <a:off x="225083" y="835779"/>
            <a:ext cx="8721969" cy="3442397"/>
          </a:xfrm>
        </p:spPr>
        <p:txBody>
          <a:bodyPr>
            <a:normAutofit/>
          </a:bodyPr>
          <a:lstStyle/>
          <a:p>
            <a:r>
              <a:rPr lang="en-US" altLang="zh-CN" sz="2000" dirty="0"/>
              <a:t>R&amp;D of High Strength and High RRR </a:t>
            </a:r>
            <a:r>
              <a:rPr lang="en-US" altLang="zh-CN" sz="2000" dirty="0">
                <a:solidFill>
                  <a:srgbClr val="FF0000"/>
                </a:solidFill>
              </a:rPr>
              <a:t>Aluminum- Stabilizer </a:t>
            </a:r>
            <a:r>
              <a:rPr lang="en-US" altLang="zh-CN" sz="2000" dirty="0"/>
              <a:t>for Superconducting Cable</a:t>
            </a:r>
            <a:endParaRPr lang="zh-CN" altLang="en-US" sz="2000" b="1" dirty="0"/>
          </a:p>
        </p:txBody>
      </p:sp>
      <p:sp>
        <p:nvSpPr>
          <p:cNvPr id="6" name="矩形 5"/>
          <p:cNvSpPr/>
          <p:nvPr/>
        </p:nvSpPr>
        <p:spPr>
          <a:xfrm>
            <a:off x="143617" y="1396512"/>
            <a:ext cx="4892617" cy="1877437"/>
          </a:xfrm>
          <a:prstGeom prst="rect">
            <a:avLst/>
          </a:prstGeom>
        </p:spPr>
        <p:txBody>
          <a:bodyPr wrap="square">
            <a:spAutoFit/>
          </a:bodyPr>
          <a:lstStyle/>
          <a:p>
            <a:r>
              <a:rPr lang="en-US" altLang="zh-CN" sz="1600" b="1" dirty="0">
                <a:solidFill>
                  <a:srgbClr val="0070C0"/>
                </a:solidFill>
              </a:rPr>
              <a:t>Yield strength &gt; 100 MPa@4.2K, 74 MPa at room temperature, RRR value &gt; 400</a:t>
            </a:r>
          </a:p>
          <a:p>
            <a:pPr marL="285486" indent="-285486">
              <a:buFont typeface="Arial" panose="020B0604020202020204" pitchFamily="34" charset="0"/>
              <a:buChar char="•"/>
            </a:pPr>
            <a:r>
              <a:rPr lang="en-US" altLang="zh-CN" sz="1400" dirty="0"/>
              <a:t>By doping  </a:t>
            </a:r>
            <a:r>
              <a:rPr lang="en-US" altLang="zh-CN" sz="1400" dirty="0">
                <a:solidFill>
                  <a:srgbClr val="FF0000"/>
                </a:solidFill>
              </a:rPr>
              <a:t>Ni-0.025% Be-0.025%</a:t>
            </a:r>
            <a:r>
              <a:rPr lang="en-US" altLang="zh-CN" sz="1400" dirty="0"/>
              <a:t>, annealing, cold-working and curing.</a:t>
            </a:r>
          </a:p>
          <a:p>
            <a:pPr marL="285486" indent="-285486">
              <a:buFont typeface="Arial" panose="020B0604020202020204" pitchFamily="34" charset="0"/>
              <a:buChar char="•"/>
            </a:pPr>
            <a:r>
              <a:rPr lang="en-US" altLang="zh-CN" sz="1400" dirty="0"/>
              <a:t>The Al-0.025%Ni-0.025%Be alloy prepared from 4N8-aluminum achieved high 0.2% </a:t>
            </a:r>
            <a:r>
              <a:rPr lang="en-US" altLang="zh-CN" sz="1400" dirty="0">
                <a:solidFill>
                  <a:srgbClr val="FF0000"/>
                </a:solidFill>
              </a:rPr>
              <a:t>yield strength of 75MPa (R.T.)</a:t>
            </a:r>
            <a:r>
              <a:rPr lang="en-US" altLang="zh-CN" sz="1400" dirty="0"/>
              <a:t> with </a:t>
            </a:r>
            <a:r>
              <a:rPr lang="en-US" altLang="zh-CN" sz="1400" dirty="0">
                <a:solidFill>
                  <a:srgbClr val="FF0000"/>
                </a:solidFill>
              </a:rPr>
              <a:t>RRR of 417 </a:t>
            </a:r>
            <a:r>
              <a:rPr lang="en-US" altLang="zh-CN" sz="1400" dirty="0"/>
              <a:t>after cold working of 21% and annealing at 130℃ for 15hrs.</a:t>
            </a:r>
            <a:endParaRPr lang="zh-CN" altLang="en-US" sz="1600" dirty="0"/>
          </a:p>
        </p:txBody>
      </p:sp>
      <p:pic>
        <p:nvPicPr>
          <p:cNvPr id="11" name="图片 10"/>
          <p:cNvPicPr>
            <a:picLocks noChangeAspect="1"/>
          </p:cNvPicPr>
          <p:nvPr/>
        </p:nvPicPr>
        <p:blipFill>
          <a:blip r:embed="rId5"/>
          <a:stretch>
            <a:fillRect/>
          </a:stretch>
        </p:blipFill>
        <p:spPr>
          <a:xfrm>
            <a:off x="2990966" y="3308383"/>
            <a:ext cx="1207930" cy="1529025"/>
          </a:xfrm>
          <a:prstGeom prst="rect">
            <a:avLst/>
          </a:prstGeom>
        </p:spPr>
      </p:pic>
      <p:pic>
        <p:nvPicPr>
          <p:cNvPr id="12" name="图片 11"/>
          <p:cNvPicPr>
            <a:picLocks noChangeAspect="1"/>
          </p:cNvPicPr>
          <p:nvPr/>
        </p:nvPicPr>
        <p:blipFill>
          <a:blip r:embed="rId6"/>
          <a:stretch>
            <a:fillRect/>
          </a:stretch>
        </p:blipFill>
        <p:spPr>
          <a:xfrm>
            <a:off x="4314750" y="4134274"/>
            <a:ext cx="2164976" cy="545823"/>
          </a:xfrm>
          <a:prstGeom prst="rect">
            <a:avLst/>
          </a:prstGeom>
        </p:spPr>
      </p:pic>
      <p:pic>
        <p:nvPicPr>
          <p:cNvPr id="14" name="内容占位符 3"/>
          <p:cNvPicPr>
            <a:picLocks noChangeAspect="1"/>
          </p:cNvPicPr>
          <p:nvPr/>
        </p:nvPicPr>
        <p:blipFill>
          <a:blip r:embed="rId7"/>
          <a:stretch>
            <a:fillRect/>
          </a:stretch>
        </p:blipFill>
        <p:spPr>
          <a:xfrm>
            <a:off x="225083" y="3387365"/>
            <a:ext cx="2534229" cy="1448130"/>
          </a:xfrm>
          <a:prstGeom prst="rect">
            <a:avLst/>
          </a:prstGeom>
        </p:spPr>
      </p:pic>
      <p:sp>
        <p:nvSpPr>
          <p:cNvPr id="15" name="文本框 14"/>
          <p:cNvSpPr txBox="1"/>
          <p:nvPr/>
        </p:nvSpPr>
        <p:spPr>
          <a:xfrm>
            <a:off x="568651" y="4498428"/>
            <a:ext cx="627801" cy="369332"/>
          </a:xfrm>
          <a:prstGeom prst="rect">
            <a:avLst/>
          </a:prstGeom>
          <a:noFill/>
        </p:spPr>
        <p:txBody>
          <a:bodyPr wrap="none" rtlCol="0">
            <a:spAutoFit/>
          </a:bodyPr>
          <a:lstStyle/>
          <a:p>
            <a:r>
              <a:rPr lang="en-US" altLang="zh-CN" sz="1800" dirty="0" smtClean="0"/>
              <a:t>IDEA</a:t>
            </a:r>
            <a:endParaRPr lang="zh-CN" altLang="en-US" sz="1800" dirty="0"/>
          </a:p>
        </p:txBody>
      </p:sp>
      <p:sp>
        <p:nvSpPr>
          <p:cNvPr id="7" name="页脚占位符 6"/>
          <p:cNvSpPr>
            <a:spLocks noGrp="1"/>
          </p:cNvSpPr>
          <p:nvPr>
            <p:ph type="ftr" sz="quarter" idx="11"/>
          </p:nvPr>
        </p:nvSpPr>
        <p:spPr/>
        <p:txBody>
          <a:bodyPr/>
          <a:lstStyle/>
          <a:p>
            <a:r>
              <a:rPr lang="en-US" smtClean="0"/>
              <a:t>2022 CEPC MDI Workshop, Hengyang</a:t>
            </a:r>
            <a:endParaRPr lang="en-US"/>
          </a:p>
        </p:txBody>
      </p:sp>
      <p:sp>
        <p:nvSpPr>
          <p:cNvPr id="13" name="灯片编号占位符 12"/>
          <p:cNvSpPr>
            <a:spLocks noGrp="1"/>
          </p:cNvSpPr>
          <p:nvPr>
            <p:ph type="sldNum" sz="quarter" idx="12"/>
          </p:nvPr>
        </p:nvSpPr>
        <p:spPr/>
        <p:txBody>
          <a:bodyPr/>
          <a:lstStyle/>
          <a:p>
            <a:fld id="{1BC14028-2C42-48E4-958A-A39E3E99AC05}" type="slidenum">
              <a:rPr lang="en-US" smtClean="0"/>
              <a:t>7</a:t>
            </a:fld>
            <a:endParaRPr lang="en-US"/>
          </a:p>
        </p:txBody>
      </p:sp>
    </p:spTree>
    <p:extLst>
      <p:ext uri="{BB962C8B-B14F-4D97-AF65-F5344CB8AC3E}">
        <p14:creationId xmlns:p14="http://schemas.microsoft.com/office/powerpoint/2010/main" val="2126647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1595" y="81870"/>
            <a:ext cx="7265888" cy="484007"/>
          </a:xfrm>
        </p:spPr>
        <p:txBody>
          <a:bodyPr>
            <a:noAutofit/>
          </a:bodyPr>
          <a:lstStyle/>
          <a:p>
            <a:pPr algn="ctr">
              <a:lnSpc>
                <a:spcPct val="100000"/>
              </a:lnSpc>
            </a:pPr>
            <a:r>
              <a:rPr lang="en-US" altLang="zh-CN" sz="2800" b="1" dirty="0" smtClean="0"/>
              <a:t>LTS version</a:t>
            </a:r>
            <a:endParaRPr lang="en-US" altLang="zh-CN" sz="2800" b="1"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sp>
        <p:nvSpPr>
          <p:cNvPr id="12" name="矩形 2">
            <a:extLst>
              <a:ext uri="{FF2B5EF4-FFF2-40B4-BE49-F238E27FC236}">
                <a16:creationId xmlns="" xmlns:a16="http://schemas.microsoft.com/office/drawing/2014/main" id="{BE7E4DD9-9246-45D1-99A9-BC4CA794272B}"/>
              </a:ext>
            </a:extLst>
          </p:cNvPr>
          <p:cNvSpPr>
            <a:spLocks noChangeArrowheads="1"/>
          </p:cNvSpPr>
          <p:nvPr/>
        </p:nvSpPr>
        <p:spPr bwMode="auto">
          <a:xfrm>
            <a:off x="564944" y="747406"/>
            <a:ext cx="81705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2000" dirty="0" smtClean="0"/>
              <a:t>CEPC</a:t>
            </a:r>
            <a:r>
              <a:rPr lang="zh-CN" altLang="en-US" sz="2000" dirty="0" smtClean="0"/>
              <a:t> </a:t>
            </a:r>
            <a:r>
              <a:rPr lang="en-US" altLang="zh-CN" sz="2000" dirty="0" smtClean="0"/>
              <a:t>detector magnet winding platform </a:t>
            </a:r>
            <a:r>
              <a:rPr lang="en-US" altLang="zh-CN" sz="1800" dirty="0" smtClean="0"/>
              <a:t>(cooperated with Hefei </a:t>
            </a:r>
            <a:r>
              <a:rPr lang="en-US" altLang="zh-CN" sz="1800" dirty="0" err="1" smtClean="0"/>
              <a:t>Keye</a:t>
            </a:r>
            <a:r>
              <a:rPr lang="en-US" altLang="zh-CN" sz="1800" dirty="0" smtClean="0"/>
              <a:t> company</a:t>
            </a:r>
            <a:r>
              <a:rPr lang="en-US" altLang="zh-CN" sz="2000" dirty="0" smtClean="0"/>
              <a:t>)</a:t>
            </a:r>
            <a:endParaRPr lang="zh-CN" altLang="en-US" sz="2000" dirty="0"/>
          </a:p>
        </p:txBody>
      </p:sp>
      <p:pic>
        <p:nvPicPr>
          <p:cNvPr id="15" name="图片 14">
            <a:extLst>
              <a:ext uri="{FF2B5EF4-FFF2-40B4-BE49-F238E27FC236}">
                <a16:creationId xmlns="" xmlns:a16="http://schemas.microsoft.com/office/drawing/2014/main" id="{815C81E9-8051-428B-91AD-F2826319E1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5" y="1298777"/>
            <a:ext cx="4418356" cy="3313766"/>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251137" y="841305"/>
            <a:ext cx="3232490" cy="4309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页脚占位符 2"/>
          <p:cNvSpPr>
            <a:spLocks noGrp="1"/>
          </p:cNvSpPr>
          <p:nvPr>
            <p:ph type="ftr" sz="quarter" idx="11"/>
          </p:nvPr>
        </p:nvSpPr>
        <p:spPr/>
        <p:txBody>
          <a:bodyPr/>
          <a:lstStyle/>
          <a:p>
            <a:r>
              <a:rPr lang="en-US" smtClean="0"/>
              <a:t>2022 CEPC MDI Workshop, Hengyang</a:t>
            </a:r>
            <a:endParaRPr lang="en-US"/>
          </a:p>
        </p:txBody>
      </p:sp>
      <p:sp>
        <p:nvSpPr>
          <p:cNvPr id="6" name="灯片编号占位符 5"/>
          <p:cNvSpPr>
            <a:spLocks noGrp="1"/>
          </p:cNvSpPr>
          <p:nvPr>
            <p:ph type="sldNum" sz="quarter" idx="12"/>
          </p:nvPr>
        </p:nvSpPr>
        <p:spPr/>
        <p:txBody>
          <a:bodyPr/>
          <a:lstStyle/>
          <a:p>
            <a:fld id="{1BC14028-2C42-48E4-958A-A39E3E99AC05}" type="slidenum">
              <a:rPr lang="en-US" smtClean="0"/>
              <a:t>8</a:t>
            </a:fld>
            <a:endParaRPr lang="en-US"/>
          </a:p>
        </p:txBody>
      </p:sp>
    </p:spTree>
    <p:extLst>
      <p:ext uri="{BB962C8B-B14F-4D97-AF65-F5344CB8AC3E}">
        <p14:creationId xmlns:p14="http://schemas.microsoft.com/office/powerpoint/2010/main" val="1737309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8237483" cy="624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971595" y="81870"/>
            <a:ext cx="7265888" cy="484007"/>
          </a:xfrm>
        </p:spPr>
        <p:txBody>
          <a:bodyPr>
            <a:noAutofit/>
          </a:bodyPr>
          <a:lstStyle/>
          <a:p>
            <a:pPr algn="ctr">
              <a:lnSpc>
                <a:spcPct val="100000"/>
              </a:lnSpc>
            </a:pPr>
            <a:r>
              <a:rPr lang="en-US" altLang="zh-CN" sz="3200" dirty="0" smtClean="0"/>
              <a:t>HTS version</a:t>
            </a:r>
            <a:endParaRPr lang="en-US" altLang="zh-CN" sz="3200"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7483" y="5395"/>
            <a:ext cx="898634" cy="596553"/>
          </a:xfrm>
          <a:prstGeom prst="rect">
            <a:avLst/>
          </a:prstGeom>
        </p:spPr>
      </p:pic>
      <p:pic>
        <p:nvPicPr>
          <p:cNvPr id="9" name="图片 8"/>
          <p:cNvPicPr>
            <a:picLocks noChangeAspect="1"/>
          </p:cNvPicPr>
          <p:nvPr/>
        </p:nvPicPr>
        <p:blipFill>
          <a:blip r:embed="rId3"/>
          <a:stretch>
            <a:fillRect/>
          </a:stretch>
        </p:blipFill>
        <p:spPr>
          <a:xfrm>
            <a:off x="5830" y="0"/>
            <a:ext cx="965765" cy="624497"/>
          </a:xfrm>
          <a:prstGeom prst="rect">
            <a:avLst/>
          </a:prstGeom>
        </p:spPr>
      </p:pic>
      <p:graphicFrame>
        <p:nvGraphicFramePr>
          <p:cNvPr id="14" name="表格 13"/>
          <p:cNvGraphicFramePr>
            <a:graphicFrameLocks noGrp="1"/>
          </p:cNvGraphicFramePr>
          <p:nvPr>
            <p:extLst>
              <p:ext uri="{D42A27DB-BD31-4B8C-83A1-F6EECF244321}">
                <p14:modId xmlns:p14="http://schemas.microsoft.com/office/powerpoint/2010/main" val="3701443701"/>
              </p:ext>
            </p:extLst>
          </p:nvPr>
        </p:nvGraphicFramePr>
        <p:xfrm>
          <a:off x="451874" y="3293035"/>
          <a:ext cx="3740963" cy="1455228"/>
        </p:xfrm>
        <a:graphic>
          <a:graphicData uri="http://schemas.openxmlformats.org/drawingml/2006/table">
            <a:tbl>
              <a:tblPr>
                <a:tableStyleId>{5940675A-B579-460E-94D1-54222C63F5DA}</a:tableStyleId>
              </a:tblPr>
              <a:tblGrid>
                <a:gridCol w="1120833">
                  <a:extLst>
                    <a:ext uri="{9D8B030D-6E8A-4147-A177-3AD203B41FA5}">
                      <a16:colId xmlns="" xmlns:a16="http://schemas.microsoft.com/office/drawing/2014/main" val="1811554905"/>
                    </a:ext>
                  </a:extLst>
                </a:gridCol>
                <a:gridCol w="621506">
                  <a:extLst>
                    <a:ext uri="{9D8B030D-6E8A-4147-A177-3AD203B41FA5}">
                      <a16:colId xmlns="" xmlns:a16="http://schemas.microsoft.com/office/drawing/2014/main" val="2629407565"/>
                    </a:ext>
                  </a:extLst>
                </a:gridCol>
                <a:gridCol w="1064944">
                  <a:extLst>
                    <a:ext uri="{9D8B030D-6E8A-4147-A177-3AD203B41FA5}">
                      <a16:colId xmlns="" xmlns:a16="http://schemas.microsoft.com/office/drawing/2014/main" val="1122783709"/>
                    </a:ext>
                  </a:extLst>
                </a:gridCol>
                <a:gridCol w="933680">
                  <a:extLst>
                    <a:ext uri="{9D8B030D-6E8A-4147-A177-3AD203B41FA5}">
                      <a16:colId xmlns="" xmlns:a16="http://schemas.microsoft.com/office/drawing/2014/main" val="3789899204"/>
                    </a:ext>
                  </a:extLst>
                </a:gridCol>
              </a:tblGrid>
              <a:tr h="290173">
                <a:tc>
                  <a:txBody>
                    <a:bodyPr/>
                    <a:lstStyle/>
                    <a:p>
                      <a:pPr algn="ctr" fontAlgn="ctr">
                        <a:spcAft>
                          <a:spcPts val="0"/>
                        </a:spcAft>
                      </a:pPr>
                      <a:r>
                        <a:rPr lang="en-US" altLang="zh-CN" sz="1200" kern="1200" dirty="0" smtClean="0">
                          <a:effectLst/>
                        </a:rPr>
                        <a:t>Magnetic</a:t>
                      </a:r>
                      <a:r>
                        <a:rPr lang="en-US" altLang="zh-CN" sz="1200" kern="1200" baseline="0" dirty="0" smtClean="0">
                          <a:effectLst/>
                        </a:rPr>
                        <a:t> field</a:t>
                      </a:r>
                      <a:r>
                        <a:rPr lang="en-US" sz="1200" kern="1200" dirty="0">
                          <a:effectLst/>
                        </a:rPr>
                        <a:t>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sz="1200" kern="1200" dirty="0" smtClean="0">
                          <a:solidFill>
                            <a:srgbClr val="FF0000"/>
                          </a:solidFill>
                          <a:effectLst/>
                        </a:rPr>
                        <a:t>3 </a:t>
                      </a:r>
                      <a:r>
                        <a:rPr lang="en-US" altLang="zh-CN" sz="1200" kern="1200" dirty="0" smtClean="0">
                          <a:solidFill>
                            <a:srgbClr val="FF0000"/>
                          </a:solidFill>
                          <a:effectLst/>
                        </a:rPr>
                        <a:t>T</a:t>
                      </a:r>
                      <a:endParaRPr lang="zh-CN" sz="12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Current</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29600 A</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extLst>
                  <a:ext uri="{0D108BD9-81ED-4DB2-BD59-A6C34878D82A}">
                    <a16:rowId xmlns="" xmlns:a16="http://schemas.microsoft.com/office/drawing/2014/main" val="906473904"/>
                  </a:ext>
                </a:extLst>
              </a:tr>
              <a:tr h="294536">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Inner diameter</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sz="1200" kern="1200" dirty="0" smtClean="0">
                          <a:effectLst/>
                        </a:rPr>
                        <a:t>4660 </a:t>
                      </a: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mm</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Inductance</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0.53 H</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extLst>
                  <a:ext uri="{0D108BD9-81ED-4DB2-BD59-A6C34878D82A}">
                    <a16:rowId xmlns="" xmlns:a16="http://schemas.microsoft.com/office/drawing/2014/main" val="3143505377"/>
                  </a:ext>
                </a:extLst>
              </a:tr>
              <a:tr h="290173">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Outer </a:t>
                      </a:r>
                      <a:r>
                        <a:rPr lang="en-US" altLang="zh-CN" sz="1200" kern="100" dirty="0" smtClean="0">
                          <a:effectLst/>
                          <a:latin typeface="Calibri" panose="020F0502020204030204" pitchFamily="34" charset="0"/>
                          <a:ea typeface="+mn-ea"/>
                          <a:cs typeface="Times New Roman" panose="02020603050405020304" pitchFamily="18" charset="0"/>
                        </a:rPr>
                        <a:t>diameter</a:t>
                      </a:r>
                      <a:endParaRPr lang="zh-CN" altLang="zh-CN" sz="1200" kern="100" dirty="0">
                        <a:effectLst/>
                        <a:latin typeface="Calibri" panose="020F0502020204030204" pitchFamily="34" charset="0"/>
                        <a:ea typeface="+mn-ea"/>
                        <a:cs typeface="Times New Roman" panose="02020603050405020304" pitchFamily="18" charset="0"/>
                      </a:endParaRPr>
                    </a:p>
                  </a:txBody>
                  <a:tcPr marL="9525" marR="9525" marT="9525" marB="0" anchor="ctr"/>
                </a:tc>
                <a:tc>
                  <a:txBody>
                    <a:bodyPr/>
                    <a:lstStyle/>
                    <a:p>
                      <a:pPr algn="ctr" fontAlgn="ctr">
                        <a:spcAft>
                          <a:spcPts val="0"/>
                        </a:spcAft>
                      </a:pPr>
                      <a:r>
                        <a:rPr lang="en-US" sz="1200" kern="1200" dirty="0" smtClean="0">
                          <a:effectLst/>
                        </a:rPr>
                        <a:t>4960 </a:t>
                      </a: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mm</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Stored</a:t>
                      </a:r>
                      <a:r>
                        <a:rPr lang="en-US" altLang="zh-CN" sz="1200" kern="100" baseline="0" dirty="0" smtClean="0">
                          <a:effectLst/>
                          <a:latin typeface="Calibri" panose="020F0502020204030204" pitchFamily="34" charset="0"/>
                          <a:ea typeface="宋体" panose="02010600030101010101" pitchFamily="2" charset="-122"/>
                          <a:cs typeface="Times New Roman" panose="02020603050405020304" pitchFamily="18" charset="0"/>
                        </a:rPr>
                        <a:t> energy</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234 MJ</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extLst>
                  <a:ext uri="{0D108BD9-81ED-4DB2-BD59-A6C34878D82A}">
                    <a16:rowId xmlns="" xmlns:a16="http://schemas.microsoft.com/office/drawing/2014/main" val="3601163282"/>
                  </a:ext>
                </a:extLst>
              </a:tr>
              <a:tr h="290173">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Magnet thickness</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sz="1200" b="1" kern="1200" dirty="0" smtClean="0">
                          <a:solidFill>
                            <a:srgbClr val="FF0000"/>
                          </a:solidFill>
                          <a:effectLst/>
                        </a:rPr>
                        <a:t>150 </a:t>
                      </a:r>
                      <a:r>
                        <a:rPr lang="en-US" altLang="zh-CN" sz="1200" b="1" kern="100" dirty="0" smtClean="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mm</a:t>
                      </a:r>
                      <a:endParaRPr lang="zh-CN" sz="12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Cold</a:t>
                      </a:r>
                      <a:r>
                        <a:rPr lang="en-US" altLang="zh-CN" sz="1200" kern="100" baseline="0" dirty="0" smtClean="0">
                          <a:effectLst/>
                          <a:latin typeface="Calibri" panose="020F0502020204030204" pitchFamily="34" charset="0"/>
                          <a:ea typeface="宋体" panose="02010600030101010101" pitchFamily="2" charset="-122"/>
                          <a:cs typeface="Times New Roman" panose="02020603050405020304" pitchFamily="18" charset="0"/>
                        </a:rPr>
                        <a:t> mass</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20 ton</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extLst>
                  <a:ext uri="{0D108BD9-81ED-4DB2-BD59-A6C34878D82A}">
                    <a16:rowId xmlns="" xmlns:a16="http://schemas.microsoft.com/office/drawing/2014/main" val="2354666005"/>
                  </a:ext>
                </a:extLst>
              </a:tr>
              <a:tr h="290173">
                <a:tc>
                  <a:txBody>
                    <a:bodyPr/>
                    <a:lstStyle/>
                    <a:p>
                      <a:pPr algn="ctr" fontAlgn="ctr">
                        <a:spcAft>
                          <a:spcPts val="0"/>
                        </a:spcAft>
                      </a:pP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Length</a:t>
                      </a:r>
                      <a:r>
                        <a:rPr lang="en-US" altLang="zh-CN" sz="1200" kern="100" baseline="0" dirty="0" smtClean="0">
                          <a:effectLst/>
                          <a:latin typeface="Calibri" panose="020F0502020204030204" pitchFamily="34" charset="0"/>
                          <a:ea typeface="宋体" panose="02010600030101010101" pitchFamily="2" charset="-122"/>
                          <a:cs typeface="Times New Roman" panose="02020603050405020304" pitchFamily="18" charset="0"/>
                        </a:rPr>
                        <a:t> </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sz="1200" kern="1200" dirty="0" smtClean="0">
                          <a:effectLst/>
                        </a:rPr>
                        <a:t>8000 </a:t>
                      </a:r>
                      <a:r>
                        <a:rPr lang="en-US" altLang="zh-CN" sz="1200" kern="100" dirty="0" smtClean="0">
                          <a:effectLst/>
                          <a:latin typeface="Calibri" panose="020F0502020204030204" pitchFamily="34" charset="0"/>
                          <a:ea typeface="宋体" panose="02010600030101010101" pitchFamily="2" charset="-122"/>
                          <a:cs typeface="Times New Roman" panose="02020603050405020304" pitchFamily="18" charset="0"/>
                        </a:rPr>
                        <a:t>mm</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tc>
                  <a:txBody>
                    <a:bodyPr/>
                    <a:lstStyle/>
                    <a:p>
                      <a:pPr algn="ctr" fontAlgn="ctr">
                        <a:spcAft>
                          <a:spcPts val="0"/>
                        </a:spcAft>
                      </a:pPr>
                      <a:r>
                        <a:rPr lang="en-US" altLang="zh-CN" sz="1200" kern="100" dirty="0" smtClean="0">
                          <a:effectLst/>
                          <a:latin typeface="+mn-lt"/>
                          <a:ea typeface="+mn-ea"/>
                          <a:cs typeface="+mn-cs"/>
                        </a:rPr>
                        <a:t>Total</a:t>
                      </a:r>
                      <a:r>
                        <a:rPr lang="en-US" altLang="zh-CN" sz="1200" kern="100" baseline="0" dirty="0" smtClean="0">
                          <a:effectLst/>
                          <a:latin typeface="+mn-lt"/>
                          <a:ea typeface="+mn-ea"/>
                          <a:cs typeface="+mn-cs"/>
                        </a:rPr>
                        <a:t> weight</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fontAlgn="ctr">
                        <a:spcAft>
                          <a:spcPts val="0"/>
                        </a:spcAft>
                      </a:pPr>
                      <a:r>
                        <a:rPr lang="en-US" sz="1200" kern="100" dirty="0" smtClean="0">
                          <a:effectLst/>
                        </a:rPr>
                        <a:t>35 ton</a:t>
                      </a:r>
                      <a:endParaRPr lang="zh-CN" sz="12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solidFill>
                      <a:schemeClr val="bg2">
                        <a:lumMod val="90000"/>
                      </a:schemeClr>
                    </a:solidFill>
                  </a:tcPr>
                </a:tc>
                <a:extLst>
                  <a:ext uri="{0D108BD9-81ED-4DB2-BD59-A6C34878D82A}">
                    <a16:rowId xmlns="" xmlns:a16="http://schemas.microsoft.com/office/drawing/2014/main" val="1660001741"/>
                  </a:ext>
                </a:extLst>
              </a:tr>
            </a:tbl>
          </a:graphicData>
        </a:graphic>
      </p:graphicFrame>
      <p:sp>
        <p:nvSpPr>
          <p:cNvPr id="15" name="文本框 14"/>
          <p:cNvSpPr txBox="1"/>
          <p:nvPr/>
        </p:nvSpPr>
        <p:spPr>
          <a:xfrm>
            <a:off x="4526153" y="1526671"/>
            <a:ext cx="4450557" cy="2739211"/>
          </a:xfrm>
          <a:prstGeom prst="rect">
            <a:avLst/>
          </a:prstGeom>
          <a:noFill/>
        </p:spPr>
        <p:txBody>
          <a:bodyPr wrap="square" rtlCol="0">
            <a:spAutoFit/>
          </a:bodyPr>
          <a:lstStyle/>
          <a:p>
            <a:r>
              <a:rPr lang="en-US" altLang="zh-CN" sz="1600" b="1" dirty="0" smtClean="0"/>
              <a:t>Advantages:</a:t>
            </a:r>
          </a:p>
          <a:p>
            <a:pPr marL="285750" indent="-285750">
              <a:buFont typeface="Arial" panose="020B0604020202020204" pitchFamily="34" charset="0"/>
              <a:buChar char="•"/>
            </a:pPr>
            <a:r>
              <a:rPr lang="en-US" altLang="zh-CN" sz="1400" dirty="0" smtClean="0"/>
              <a:t>Stable, can </a:t>
            </a:r>
            <a:r>
              <a:rPr lang="en-US" altLang="zh-CN" sz="1400" dirty="0"/>
              <a:t>work at 20K, with a large temperature margin and stable operation</a:t>
            </a:r>
            <a:r>
              <a:rPr lang="en-US" altLang="zh-CN" sz="1400" dirty="0" smtClean="0"/>
              <a:t>;</a:t>
            </a:r>
          </a:p>
          <a:p>
            <a:pPr marL="285750" indent="-285750">
              <a:buFont typeface="Arial" panose="020B0604020202020204" pitchFamily="34" charset="0"/>
              <a:buChar char="•"/>
            </a:pPr>
            <a:r>
              <a:rPr lang="en-US" altLang="zh-CN" sz="1400" dirty="0"/>
              <a:t>T</a:t>
            </a:r>
            <a:r>
              <a:rPr lang="en-US" altLang="zh-CN" sz="1400" dirty="0" smtClean="0"/>
              <a:t>ransparent, </a:t>
            </a:r>
            <a:r>
              <a:rPr lang="en-US" altLang="zh-CN" sz="1400" dirty="0"/>
              <a:t>the main material is </a:t>
            </a:r>
            <a:r>
              <a:rPr lang="en-US" altLang="zh-CN" sz="1400" dirty="0" err="1" smtClean="0"/>
              <a:t>hastelloy</a:t>
            </a:r>
            <a:r>
              <a:rPr lang="en-US" altLang="zh-CN" sz="1400" dirty="0" smtClean="0"/>
              <a:t>;</a:t>
            </a:r>
          </a:p>
          <a:p>
            <a:pPr marL="285750" indent="-285750">
              <a:buFont typeface="Arial" panose="020B0604020202020204" pitchFamily="34" charset="0"/>
              <a:buChar char="•"/>
            </a:pPr>
            <a:r>
              <a:rPr lang="en-US" altLang="zh-CN" sz="1400" dirty="0" smtClean="0"/>
              <a:t>High </a:t>
            </a:r>
            <a:r>
              <a:rPr lang="en-US" altLang="zh-CN" sz="1400" dirty="0"/>
              <a:t>strength, </a:t>
            </a:r>
            <a:r>
              <a:rPr lang="en-US" altLang="zh-CN" sz="1400" dirty="0" smtClean="0"/>
              <a:t>HTS tape </a:t>
            </a:r>
            <a:r>
              <a:rPr lang="en-US" altLang="zh-CN" sz="1400" dirty="0"/>
              <a:t>can withstand a tensile force of 400MPa, </a:t>
            </a:r>
            <a:r>
              <a:rPr lang="en-US" altLang="zh-CN" sz="1400" dirty="0" smtClean="0"/>
              <a:t>much </a:t>
            </a:r>
            <a:r>
              <a:rPr lang="en-US" altLang="zh-CN" sz="1400" dirty="0"/>
              <a:t>higher than 150MPa of </a:t>
            </a:r>
            <a:r>
              <a:rPr lang="en-US" altLang="zh-CN" sz="1400" dirty="0" smtClean="0"/>
              <a:t>LTS </a:t>
            </a:r>
            <a:r>
              <a:rPr lang="en-US" altLang="zh-CN" sz="1400" dirty="0" err="1"/>
              <a:t>NbTi</a:t>
            </a:r>
            <a:r>
              <a:rPr lang="en-US" altLang="zh-CN" sz="1400" dirty="0"/>
              <a:t> wire</a:t>
            </a:r>
            <a:r>
              <a:rPr lang="en-US" altLang="zh-CN" sz="1400" dirty="0" smtClean="0"/>
              <a:t>;</a:t>
            </a:r>
          </a:p>
          <a:p>
            <a:pPr marL="285750" indent="-285750">
              <a:buFont typeface="Arial" panose="020B0604020202020204" pitchFamily="34" charset="0"/>
              <a:buChar char="•"/>
            </a:pPr>
            <a:r>
              <a:rPr lang="en-US" altLang="zh-CN" sz="1400" dirty="0" smtClean="0"/>
              <a:t>Supply, three </a:t>
            </a:r>
            <a:r>
              <a:rPr lang="en-US" altLang="zh-CN" sz="1400" dirty="0"/>
              <a:t>domestic manufacturers with sufficient supply </a:t>
            </a:r>
            <a:endParaRPr lang="en-US" altLang="zh-CN" sz="1400" dirty="0" smtClean="0"/>
          </a:p>
          <a:p>
            <a:r>
              <a:rPr lang="en-US" altLang="zh-CN" sz="1600" b="1" dirty="0" smtClean="0"/>
              <a:t>Disadvantages:</a:t>
            </a:r>
          </a:p>
          <a:p>
            <a:pPr marL="285750" indent="-285750">
              <a:buFont typeface="Arial" panose="020B0604020202020204" pitchFamily="34" charset="0"/>
              <a:buChar char="•"/>
            </a:pPr>
            <a:r>
              <a:rPr lang="en-US" altLang="zh-CN" sz="1400" dirty="0" smtClean="0"/>
              <a:t>The </a:t>
            </a:r>
            <a:r>
              <a:rPr lang="en-US" altLang="zh-CN" sz="1400" dirty="0"/>
              <a:t>technology is immature, </a:t>
            </a:r>
            <a:r>
              <a:rPr lang="en-US" altLang="zh-CN" sz="1400" dirty="0" smtClean="0"/>
              <a:t>need to </a:t>
            </a:r>
            <a:r>
              <a:rPr lang="en-US" altLang="zh-CN" sz="1400" dirty="0"/>
              <a:t>develop all processes from </a:t>
            </a:r>
            <a:r>
              <a:rPr lang="en-US" altLang="zh-CN" sz="1400" dirty="0" smtClean="0"/>
              <a:t>HTS cables </a:t>
            </a:r>
            <a:r>
              <a:rPr lang="en-US" altLang="zh-CN" sz="1400" dirty="0"/>
              <a:t>to </a:t>
            </a:r>
            <a:r>
              <a:rPr lang="en-US" altLang="zh-CN" sz="1400" dirty="0" smtClean="0"/>
              <a:t>magnet technologies;</a:t>
            </a:r>
          </a:p>
          <a:p>
            <a:pPr marL="285750" indent="-285750">
              <a:buFont typeface="Arial" panose="020B0604020202020204" pitchFamily="34" charset="0"/>
              <a:buChar char="•"/>
            </a:pPr>
            <a:r>
              <a:rPr lang="en-US" altLang="zh-CN" sz="1400" dirty="0" smtClean="0"/>
              <a:t>The cost </a:t>
            </a:r>
            <a:r>
              <a:rPr lang="en-US" altLang="zh-CN" sz="1400" dirty="0"/>
              <a:t>of magnets is high.</a:t>
            </a:r>
            <a:endParaRPr lang="zh-CN" altLang="en-US" sz="1400" dirty="0"/>
          </a:p>
        </p:txBody>
      </p:sp>
      <p:sp>
        <p:nvSpPr>
          <p:cNvPr id="6" name="文本框 5"/>
          <p:cNvSpPr txBox="1"/>
          <p:nvPr/>
        </p:nvSpPr>
        <p:spPr>
          <a:xfrm>
            <a:off x="69055" y="951254"/>
            <a:ext cx="4285660" cy="338554"/>
          </a:xfrm>
          <a:prstGeom prst="rect">
            <a:avLst/>
          </a:prstGeom>
          <a:noFill/>
        </p:spPr>
        <p:txBody>
          <a:bodyPr wrap="none" rtlCol="0">
            <a:spAutoFit/>
          </a:bodyPr>
          <a:lstStyle/>
          <a:p>
            <a:r>
              <a:rPr lang="en-US" altLang="zh-CN" sz="1600" dirty="0" smtClean="0"/>
              <a:t>A large ultra-thin &amp; transparent solenoid magnet:</a:t>
            </a:r>
            <a:endParaRPr lang="zh-CN" altLang="en-US" sz="1100" dirty="0"/>
          </a:p>
        </p:txBody>
      </p:sp>
      <p:sp>
        <p:nvSpPr>
          <p:cNvPr id="3" name="矩形 2"/>
          <p:cNvSpPr/>
          <p:nvPr/>
        </p:nvSpPr>
        <p:spPr>
          <a:xfrm>
            <a:off x="69055" y="682321"/>
            <a:ext cx="7815986" cy="338554"/>
          </a:xfrm>
          <a:prstGeom prst="rect">
            <a:avLst/>
          </a:prstGeom>
        </p:spPr>
        <p:txBody>
          <a:bodyPr wrap="none">
            <a:spAutoFit/>
          </a:bodyPr>
          <a:lstStyle/>
          <a:p>
            <a:r>
              <a:rPr lang="en-US" altLang="zh-CN" sz="1600" b="1" dirty="0">
                <a:solidFill>
                  <a:srgbClr val="420000"/>
                </a:solidFill>
                <a:latin typeface="Times New Roman" panose="02020603050405020304" pitchFamily="18" charset="0"/>
              </a:rPr>
              <a:t>The 4</a:t>
            </a:r>
            <a:r>
              <a:rPr lang="en-US" altLang="zh-CN" sz="1600" b="1" baseline="30000" dirty="0">
                <a:solidFill>
                  <a:srgbClr val="420000"/>
                </a:solidFill>
                <a:latin typeface="Times New Roman" panose="02020603050405020304" pitchFamily="18" charset="0"/>
              </a:rPr>
              <a:t>th</a:t>
            </a:r>
            <a:r>
              <a:rPr lang="en-US" altLang="zh-CN" sz="1600" b="1" dirty="0">
                <a:solidFill>
                  <a:srgbClr val="420000"/>
                </a:solidFill>
                <a:latin typeface="Times New Roman" panose="02020603050405020304" pitchFamily="18" charset="0"/>
              </a:rPr>
              <a:t> Conceptual Detector </a:t>
            </a:r>
            <a:r>
              <a:rPr lang="en-US" altLang="zh-CN" sz="1600" b="1" dirty="0" smtClean="0">
                <a:solidFill>
                  <a:srgbClr val="420000"/>
                </a:solidFill>
                <a:latin typeface="Times New Roman" panose="02020603050405020304" pitchFamily="18" charset="0"/>
              </a:rPr>
              <a:t>Design: </a:t>
            </a:r>
            <a:r>
              <a:rPr lang="en-US" altLang="zh-CN" sz="1600" dirty="0" smtClean="0"/>
              <a:t>The </a:t>
            </a:r>
            <a:r>
              <a:rPr lang="en-US" altLang="zh-CN" sz="1600" dirty="0"/>
              <a:t>solenoid magnet locates between </a:t>
            </a:r>
            <a:r>
              <a:rPr lang="en-US" altLang="zh-CN" sz="1600" dirty="0" err="1"/>
              <a:t>Hcal</a:t>
            </a:r>
            <a:r>
              <a:rPr lang="en-US" altLang="zh-CN" sz="1600" dirty="0"/>
              <a:t> and </a:t>
            </a:r>
            <a:r>
              <a:rPr lang="en-US" altLang="zh-CN" sz="1600" dirty="0" err="1"/>
              <a:t>Ecal</a:t>
            </a:r>
            <a:r>
              <a:rPr lang="en-US" altLang="zh-CN" sz="1600" dirty="0"/>
              <a:t>. </a:t>
            </a:r>
          </a:p>
        </p:txBody>
      </p:sp>
      <p:pic>
        <p:nvPicPr>
          <p:cNvPr id="16" name="内容占位符 3">
            <a:extLst>
              <a:ext uri="{FF2B5EF4-FFF2-40B4-BE49-F238E27FC236}">
                <a16:creationId xmlns="" xmlns:a16="http://schemas.microsoft.com/office/drawing/2014/main" id="{BF624D73-6136-51DF-C0B4-D40CD83A04DF}"/>
              </a:ext>
            </a:extLst>
          </p:cNvPr>
          <p:cNvPicPr>
            <a:picLocks noChangeAspect="1"/>
          </p:cNvPicPr>
          <p:nvPr/>
        </p:nvPicPr>
        <p:blipFill>
          <a:blip r:embed="rId4"/>
          <a:stretch>
            <a:fillRect/>
          </a:stretch>
        </p:blipFill>
        <p:spPr>
          <a:xfrm>
            <a:off x="118557" y="1389477"/>
            <a:ext cx="4441694" cy="1803889"/>
          </a:xfrm>
          <a:prstGeom prst="rect">
            <a:avLst/>
          </a:prstGeom>
        </p:spPr>
      </p:pic>
      <p:sp>
        <p:nvSpPr>
          <p:cNvPr id="8" name="页脚占位符 7"/>
          <p:cNvSpPr>
            <a:spLocks noGrp="1"/>
          </p:cNvSpPr>
          <p:nvPr>
            <p:ph type="ftr" sz="quarter" idx="11"/>
          </p:nvPr>
        </p:nvSpPr>
        <p:spPr/>
        <p:txBody>
          <a:bodyPr/>
          <a:lstStyle/>
          <a:p>
            <a:r>
              <a:rPr lang="en-US" dirty="0" smtClean="0"/>
              <a:t>2022 CEPC MDI Workshop, Hengyang</a:t>
            </a:r>
            <a:endParaRPr lang="en-US" dirty="0"/>
          </a:p>
        </p:txBody>
      </p:sp>
      <p:sp>
        <p:nvSpPr>
          <p:cNvPr id="7" name="灯片编号占位符 6"/>
          <p:cNvSpPr>
            <a:spLocks noGrp="1"/>
          </p:cNvSpPr>
          <p:nvPr>
            <p:ph type="sldNum" sz="quarter" idx="12"/>
          </p:nvPr>
        </p:nvSpPr>
        <p:spPr/>
        <p:txBody>
          <a:bodyPr/>
          <a:lstStyle/>
          <a:p>
            <a:fld id="{1BC14028-2C42-48E4-958A-A39E3E99AC05}" type="slidenum">
              <a:rPr lang="en-US" smtClean="0"/>
              <a:t>9</a:t>
            </a:fld>
            <a:endParaRPr lang="en-US"/>
          </a:p>
        </p:txBody>
      </p:sp>
    </p:spTree>
    <p:extLst>
      <p:ext uri="{BB962C8B-B14F-4D97-AF65-F5344CB8AC3E}">
        <p14:creationId xmlns:p14="http://schemas.microsoft.com/office/powerpoint/2010/main" val="4272488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11416</TotalTime>
  <Words>2102</Words>
  <Application>Microsoft Office PowerPoint</Application>
  <PresentationFormat>自定义</PresentationFormat>
  <Paragraphs>478</Paragraphs>
  <Slides>30</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30</vt:i4>
      </vt:variant>
    </vt:vector>
  </HeadingPairs>
  <TitlesOfParts>
    <vt:vector size="45" baseType="lpstr">
      <vt:lpstr>Microsoft YaHei UI</vt:lpstr>
      <vt:lpstr>ＭＳ Ｐゴシック</vt:lpstr>
      <vt:lpstr>游ゴシック</vt:lpstr>
      <vt:lpstr>宋体</vt:lpstr>
      <vt:lpstr>微软雅黑</vt:lpstr>
      <vt:lpstr>Arial</vt:lpstr>
      <vt:lpstr>Calibri</vt:lpstr>
      <vt:lpstr>Calibri Light</vt:lpstr>
      <vt:lpstr>Comic Sans MS</vt:lpstr>
      <vt:lpstr>Courier New</vt:lpstr>
      <vt:lpstr>Helvetica</vt:lpstr>
      <vt:lpstr>Symbol</vt:lpstr>
      <vt:lpstr>Times New Roman</vt:lpstr>
      <vt:lpstr>Wingdings</vt:lpstr>
      <vt:lpstr>Thème Office</vt:lpstr>
      <vt:lpstr>PowerPoint 演示文稿</vt:lpstr>
      <vt:lpstr>目录</vt:lpstr>
      <vt:lpstr>CEPC detector</vt:lpstr>
      <vt:lpstr>LTS version</vt:lpstr>
      <vt:lpstr>LTS version</vt:lpstr>
      <vt:lpstr>LTS version</vt:lpstr>
      <vt:lpstr>LTS version</vt:lpstr>
      <vt:lpstr>LTS version</vt:lpstr>
      <vt:lpstr>HTS version</vt:lpstr>
      <vt:lpstr>HTS version</vt:lpstr>
      <vt:lpstr>HTS version</vt:lpstr>
      <vt:lpstr>HTS version</vt:lpstr>
      <vt:lpstr>HTS version</vt:lpstr>
      <vt:lpstr>PowerPoint 演示文稿</vt:lpstr>
      <vt:lpstr>PowerPoint 演示文稿</vt:lpstr>
      <vt:lpstr>PowerPoint 演示文稿</vt:lpstr>
      <vt:lpstr>HTS version</vt:lpstr>
      <vt:lpstr>HTS version</vt:lpstr>
      <vt:lpstr>HTS version</vt:lpstr>
      <vt:lpstr>Introduction</vt:lpstr>
      <vt:lpstr>Introduction</vt:lpstr>
      <vt:lpstr>Executive Summary (1/2)</vt:lpstr>
      <vt:lpstr>Executive Summary (2/2)</vt:lpstr>
      <vt:lpstr>Summarize of Superconducting Detector Magnet Workshop（SDMW）</vt:lpstr>
      <vt:lpstr>Summarize of SDMW</vt:lpstr>
      <vt:lpstr>Summarize of SDMW</vt:lpstr>
      <vt:lpstr>Summarize of SDMW</vt:lpstr>
      <vt:lpstr>Summarize of SDMW</vt:lpstr>
      <vt:lpstr>Summarize of SDMW</vt:lpstr>
      <vt:lpstr>Conclusion</vt:lpstr>
    </vt:vector>
  </TitlesOfParts>
  <Company>CEA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VEDRINE Pierre</dc:creator>
  <cp:lastModifiedBy>Ning Feipeng</cp:lastModifiedBy>
  <cp:revision>692</cp:revision>
  <dcterms:created xsi:type="dcterms:W3CDTF">2021-03-22T16:16:06Z</dcterms:created>
  <dcterms:modified xsi:type="dcterms:W3CDTF">2023-03-31T13:11:00Z</dcterms:modified>
</cp:coreProperties>
</file>