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41" r:id="rId4"/>
    <p:sldId id="324" r:id="rId5"/>
    <p:sldId id="325" r:id="rId6"/>
    <p:sldId id="326" r:id="rId7"/>
    <p:sldId id="327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340" r:id="rId19"/>
    <p:sldId id="343" r:id="rId20"/>
    <p:sldId id="338" r:id="rId21"/>
    <p:sldId id="339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1" y="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60E703-A038-465A-AE26-00B6293D7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2722F46-9367-41E3-A2EC-310FF9040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9C6E9E-DBF4-4A6C-8EF1-AF5351894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D937-668E-4ED7-831D-23507F346543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AFB80-1F1F-4657-A275-CB368DB19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3CF6DF-5F5C-43F6-B4E8-4734F6E53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18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8F456-802D-4789-A654-E272124D8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48E6187-2C20-4BAD-BDE8-FE917C941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3927E7-89FB-4F7F-9DD5-4DE6EA05A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D937-668E-4ED7-831D-23507F346543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2DA00F-8AD5-4B30-B066-7B3399C0A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BBF6AA-22E0-415F-A8AA-BC3D021D2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042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7A58E1D-D8C0-4CAF-B2DC-2619FA7BAB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F634AA-ABAA-4A7E-B091-B1EB2036D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23F8CE-DD92-416C-BF5C-CCF8B8C9C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D937-668E-4ED7-831D-23507F346543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FDAD88-3847-40DB-B01F-B62060F2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2A2659-30D4-4D9C-9AC1-C0E180FC0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55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59CEF1-45A9-4D25-ABFC-DC83105B7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4BA130-91B3-4FB8-83BB-9E26EA1BD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E56968-44CB-4918-B5D6-15233AF14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D937-668E-4ED7-831D-23507F346543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C4EFB0-3E77-4F38-9A50-0FDBF0D6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B82C4-0BF2-483D-838B-DAED9E042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7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134B8B-8454-4B6E-B946-EB60ACE94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ECEFFA-A85C-49B6-9C0D-E6DDEA925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105B14-A415-4DCB-8D9C-FE88554C9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D937-668E-4ED7-831D-23507F346543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98F720-B9BF-4705-9203-A6CCFA785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8E4DE6-D8E2-45BA-B0AE-304E68297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96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53471-EAD4-45AE-8035-4C9054871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D899CC-549A-4B32-8DE5-7D1D7EB361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C068B4-0525-4CEC-A824-6AC9B0D2C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E2959A-6A79-426A-A40B-9CF8345A4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D937-668E-4ED7-831D-23507F346543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5A4F143-60CB-4AEA-BDE6-A70D78BBF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8A8228-3DFD-4D63-A62D-699AA97F2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13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72EA3-7CCD-4AEA-AD55-ECD50CCAC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97BDFB-AF53-49D5-8A58-F0BDCE32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36DC13-967B-4ED0-88E5-8376833DD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B3DABC0-7998-4D3D-8C2D-0C2377A00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C67B7B-6943-4E92-AE31-F42FABEC56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EE57031-D56C-47EE-A1EB-DA429CBD5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D937-668E-4ED7-831D-23507F346543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6CEB619-9296-4D3A-A60B-0C4C754D5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749CFDE-0B88-4046-929F-928FF0D5D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36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EA2402-C837-4C3A-B459-3387CFE60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E03D84D-897D-4C69-8673-ED45FBD5D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D937-668E-4ED7-831D-23507F346543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EC8A7D8-17D8-46A0-8882-FF23A176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31EF7AD-57F0-499B-BECE-5C0CA7F8A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18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8C4CAB9-3132-4D63-AF16-42B9F1A33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D937-668E-4ED7-831D-23507F346543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0668C38-60AA-4641-A532-FB113B324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E21CE6-1054-438F-9516-7C22FAC5F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949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1237CB-C8D3-4365-B08A-BFDF43B75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D07B44-34EA-4D44-A9A8-1C564C09A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9F1FD9-4353-4C4A-944F-08C5DFA2E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EBF5E8-F8D7-42A1-B7EB-F9A8B38D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D937-668E-4ED7-831D-23507F346543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38FD30-D0B7-432C-82AC-13DB1968F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82715C-A282-41CA-9B0C-848867912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405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7DD3F4-73CD-4743-A0CA-AA0FFBAAA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A30267-FFAE-495A-98C3-3AA43BC5C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3C43DD-03C2-41B8-BC09-72FE10413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19276D-2294-46AE-B89C-3DF8EFEA2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D937-668E-4ED7-831D-23507F346543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943EA9-6121-4AFF-9CF3-B8D154DD8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D4D595-565D-4CA1-BA28-CE737144E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014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9345F3-C6F0-4D10-86C0-650F68F36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EF54F6D-9DB7-4B28-A061-0E1AF77C0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6A50CF-574E-4B21-AA1B-911AF81DCC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BD937-668E-4ED7-831D-23507F346543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772F4-CBA3-494E-98D7-96E3D2A5A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6E844E-F5FF-4AD1-BE85-3C69287B1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9B8FD-6623-4F09-BECC-04F687FB7F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73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E775F08-CF41-4FDC-A3E7-1D61D2E2E4B6}"/>
              </a:ext>
            </a:extLst>
          </p:cNvPr>
          <p:cNvSpPr txBox="1"/>
          <p:nvPr/>
        </p:nvSpPr>
        <p:spPr>
          <a:xfrm>
            <a:off x="1916246" y="1631432"/>
            <a:ext cx="78790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dirty="0">
                <a:latin typeface="黑体" panose="02010609060101010101" pitchFamily="49" charset="-122"/>
                <a:ea typeface="黑体" panose="02010609060101010101" pitchFamily="49" charset="-122"/>
              </a:rPr>
              <a:t>CEPC</a:t>
            </a:r>
            <a:r>
              <a:rPr lang="zh-CN" altLang="en-US" sz="6000" dirty="0">
                <a:latin typeface="黑体" panose="02010609060101010101" pitchFamily="49" charset="-122"/>
                <a:ea typeface="黑体" panose="02010609060101010101" pitchFamily="49" charset="-122"/>
              </a:rPr>
              <a:t>轭铁机械设计方案</a:t>
            </a:r>
            <a:endParaRPr lang="en-US" altLang="zh-CN" sz="4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 descr="图片包含 自然, 火山口&#10;&#10;描述已自动生成">
            <a:extLst>
              <a:ext uri="{FF2B5EF4-FFF2-40B4-BE49-F238E27FC236}">
                <a16:creationId xmlns:a16="http://schemas.microsoft.com/office/drawing/2014/main" id="{2682E9E8-3716-4FE9-B18B-01A36AA43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" y="52534"/>
            <a:ext cx="864000" cy="540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A34C917-EFC3-4ECC-843B-FC1E2723AD4E}"/>
              </a:ext>
            </a:extLst>
          </p:cNvPr>
          <p:cNvSpPr txBox="1"/>
          <p:nvPr/>
        </p:nvSpPr>
        <p:spPr>
          <a:xfrm>
            <a:off x="3048216" y="4206006"/>
            <a:ext cx="5615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中国科学院高能物理研究所    南华大学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舒畅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2023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日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F0A78AD-D3E1-325A-655D-746EEAA47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483" y="29088"/>
            <a:ext cx="744117" cy="74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自然, 火山口&#10;&#10;描述已自动生成">
            <a:extLst>
              <a:ext uri="{FF2B5EF4-FFF2-40B4-BE49-F238E27FC236}">
                <a16:creationId xmlns:a16="http://schemas.microsoft.com/office/drawing/2014/main" id="{A4B7A27F-E0A6-437B-B629-4D51F52BF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" y="52534"/>
            <a:ext cx="864000" cy="540000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080A22E-C80A-4CF4-9B56-92DC0AC7D805}"/>
              </a:ext>
            </a:extLst>
          </p:cNvPr>
          <p:cNvCxnSpPr/>
          <p:nvPr/>
        </p:nvCxnSpPr>
        <p:spPr>
          <a:xfrm>
            <a:off x="695999" y="685620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8B8DFB9-24DC-47E3-8E2A-A3E867B63DBC}"/>
              </a:ext>
            </a:extLst>
          </p:cNvPr>
          <p:cNvSpPr/>
          <p:nvPr/>
        </p:nvSpPr>
        <p:spPr>
          <a:xfrm>
            <a:off x="4795325" y="115856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轭铁设计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01E34-F2ED-3AED-5530-2C7439F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02" y="5408"/>
            <a:ext cx="744117" cy="74411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E894739-78AB-BAE8-401D-A1D2B841D974}"/>
              </a:ext>
            </a:extLst>
          </p:cNvPr>
          <p:cNvSpPr txBox="1"/>
          <p:nvPr/>
        </p:nvSpPr>
        <p:spPr>
          <a:xfrm>
            <a:off x="627016" y="778707"/>
            <a:ext cx="2567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2.2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桶轭设计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螺旋式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AC3A399-B7ED-F895-13DF-1479587F7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358" y="1092765"/>
            <a:ext cx="3240000" cy="3060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A6DA92FF-4872-9917-2AD4-21D1171FCA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13" y="2129726"/>
            <a:ext cx="3530772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9EAAFD8-A2E4-C360-51F5-E090FB3F2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8661" y="2144537"/>
            <a:ext cx="3530772" cy="3060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869FEF1-9269-E3D2-F1B6-F0545CDA7BC7}"/>
              </a:ext>
            </a:extLst>
          </p:cNvPr>
          <p:cNvSpPr txBox="1"/>
          <p:nvPr/>
        </p:nvSpPr>
        <p:spPr>
          <a:xfrm>
            <a:off x="1351576" y="5307434"/>
            <a:ext cx="16979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厚度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: 600mm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Muon: 3 layers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高度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: 9600mm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重量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: 920 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E98CED6-5E29-80D3-BE83-4BE8CBF0888D}"/>
              </a:ext>
            </a:extLst>
          </p:cNvPr>
          <p:cNvSpPr txBox="1"/>
          <p:nvPr/>
        </p:nvSpPr>
        <p:spPr>
          <a:xfrm>
            <a:off x="5038082" y="4094084"/>
            <a:ext cx="18004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厚度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: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1460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mm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Muon: 4 layers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高度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: 12120mm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重量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: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3180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008EB6E-EE91-B98C-3ADF-3EA0A41E1D6D}"/>
              </a:ext>
            </a:extLst>
          </p:cNvPr>
          <p:cNvSpPr txBox="1"/>
          <p:nvPr/>
        </p:nvSpPr>
        <p:spPr>
          <a:xfrm>
            <a:off x="9029582" y="5341106"/>
            <a:ext cx="17139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厚度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: 600mm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Muon: 5 layers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高度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: 8520mm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重量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: 760 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66CC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AA8E8459-5EF9-676C-EFB2-2683FFC695C1}"/>
              </a:ext>
            </a:extLst>
          </p:cNvPr>
          <p:cNvSpPr/>
          <p:nvPr/>
        </p:nvSpPr>
        <p:spPr>
          <a:xfrm rot="-1500000">
            <a:off x="3796258" y="3609060"/>
            <a:ext cx="900000" cy="216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楷体"/>
              <a:cs typeface="+mn-cs"/>
            </a:endParaRPr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812ED421-E776-0AE3-F000-12A7B50D0228}"/>
              </a:ext>
            </a:extLst>
          </p:cNvPr>
          <p:cNvSpPr/>
          <p:nvPr/>
        </p:nvSpPr>
        <p:spPr>
          <a:xfrm rot="1500000">
            <a:off x="7327030" y="3626270"/>
            <a:ext cx="900000" cy="216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楷体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398824F-37F1-2C0E-5470-96F79300E6C0}"/>
              </a:ext>
            </a:extLst>
          </p:cNvPr>
          <p:cNvSpPr txBox="1"/>
          <p:nvPr/>
        </p:nvSpPr>
        <p:spPr>
          <a:xfrm>
            <a:off x="4971494" y="5524674"/>
            <a:ext cx="1974626" cy="116955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</a:rPr>
              <a:t>重量降低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</a:rPr>
              <a:t>节省材料成本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</a:rPr>
              <a:t>其他成本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sp>
        <p:nvSpPr>
          <p:cNvPr id="21" name="箭头: 下 20">
            <a:extLst>
              <a:ext uri="{FF2B5EF4-FFF2-40B4-BE49-F238E27FC236}">
                <a16:creationId xmlns:a16="http://schemas.microsoft.com/office/drawing/2014/main" id="{188325B1-2952-21CC-B34D-76D658FE130C}"/>
              </a:ext>
            </a:extLst>
          </p:cNvPr>
          <p:cNvSpPr/>
          <p:nvPr/>
        </p:nvSpPr>
        <p:spPr>
          <a:xfrm>
            <a:off x="5821680" y="5829133"/>
            <a:ext cx="274320" cy="203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楷体"/>
              <a:cs typeface="+mn-cs"/>
            </a:endParaRPr>
          </a:p>
        </p:txBody>
      </p:sp>
      <p:sp>
        <p:nvSpPr>
          <p:cNvPr id="22" name="箭头: 下 21">
            <a:extLst>
              <a:ext uri="{FF2B5EF4-FFF2-40B4-BE49-F238E27FC236}">
                <a16:creationId xmlns:a16="http://schemas.microsoft.com/office/drawing/2014/main" id="{1D2BE782-4876-EFC9-1B49-D8086FC579CC}"/>
              </a:ext>
            </a:extLst>
          </p:cNvPr>
          <p:cNvSpPr/>
          <p:nvPr/>
        </p:nvSpPr>
        <p:spPr>
          <a:xfrm>
            <a:off x="5821680" y="6263056"/>
            <a:ext cx="274320" cy="203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楷体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334B096-79A6-1408-C21B-795EE563C255}"/>
              </a:ext>
            </a:extLst>
          </p:cNvPr>
          <p:cNvSpPr txBox="1"/>
          <p:nvPr/>
        </p:nvSpPr>
        <p:spPr>
          <a:xfrm>
            <a:off x="1278250" y="1760394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Dec 26, 2018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539F564-DAD6-B350-6677-BD0268FD0ED3}"/>
              </a:ext>
            </a:extLst>
          </p:cNvPr>
          <p:cNvSpPr txBox="1"/>
          <p:nvPr/>
        </p:nvSpPr>
        <p:spPr>
          <a:xfrm>
            <a:off x="5252557" y="705789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Jan 16, 2020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C19061F-668A-A9E1-F35B-E584B63F42F8}"/>
              </a:ext>
            </a:extLst>
          </p:cNvPr>
          <p:cNvSpPr txBox="1"/>
          <p:nvPr/>
        </p:nvSpPr>
        <p:spPr>
          <a:xfrm>
            <a:off x="9190986" y="1809250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March 23, 2021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A6B701A-81E5-7B10-97A2-AF4A0411C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7015" y="63655"/>
            <a:ext cx="1412567" cy="134414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0FD21E6-3813-701E-0236-8FB5D6C49F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1153" y="71146"/>
            <a:ext cx="1401577" cy="1344148"/>
          </a:xfrm>
          <a:prstGeom prst="rect">
            <a:avLst/>
          </a:prstGeom>
        </p:spPr>
      </p:pic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96310BF3-4554-B62C-EA14-D672C38100E1}"/>
              </a:ext>
            </a:extLst>
          </p:cNvPr>
          <p:cNvCxnSpPr>
            <a:cxnSpLocks/>
          </p:cNvCxnSpPr>
          <p:nvPr/>
        </p:nvCxnSpPr>
        <p:spPr>
          <a:xfrm>
            <a:off x="9029582" y="786494"/>
            <a:ext cx="38951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463EB905-59EA-9C52-8F04-5376EBD0F384}"/>
              </a:ext>
            </a:extLst>
          </p:cNvPr>
          <p:cNvSpPr txBox="1"/>
          <p:nvPr/>
        </p:nvSpPr>
        <p:spPr>
          <a:xfrm>
            <a:off x="7843936" y="1391062"/>
            <a:ext cx="957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对称式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40CF090-82A3-4CAE-96DA-BB264F355C5D}"/>
              </a:ext>
            </a:extLst>
          </p:cNvPr>
          <p:cNvSpPr txBox="1"/>
          <p:nvPr/>
        </p:nvSpPr>
        <p:spPr>
          <a:xfrm>
            <a:off x="9559563" y="1391062"/>
            <a:ext cx="106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螺旋式</a:t>
            </a:r>
          </a:p>
        </p:txBody>
      </p:sp>
    </p:spTree>
    <p:extLst>
      <p:ext uri="{BB962C8B-B14F-4D97-AF65-F5344CB8AC3E}">
        <p14:creationId xmlns:p14="http://schemas.microsoft.com/office/powerpoint/2010/main" val="4104058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自然, 火山口&#10;&#10;描述已自动生成">
            <a:extLst>
              <a:ext uri="{FF2B5EF4-FFF2-40B4-BE49-F238E27FC236}">
                <a16:creationId xmlns:a16="http://schemas.microsoft.com/office/drawing/2014/main" id="{A4B7A27F-E0A6-437B-B629-4D51F52BF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" y="52534"/>
            <a:ext cx="864000" cy="540000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080A22E-C80A-4CF4-9B56-92DC0AC7D805}"/>
              </a:ext>
            </a:extLst>
          </p:cNvPr>
          <p:cNvCxnSpPr/>
          <p:nvPr/>
        </p:nvCxnSpPr>
        <p:spPr>
          <a:xfrm>
            <a:off x="695999" y="685620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8B8DFB9-24DC-47E3-8E2A-A3E867B63DBC}"/>
              </a:ext>
            </a:extLst>
          </p:cNvPr>
          <p:cNvSpPr/>
          <p:nvPr/>
        </p:nvSpPr>
        <p:spPr>
          <a:xfrm>
            <a:off x="4795325" y="115856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轭铁设计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01E34-F2ED-3AED-5530-2C7439F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02" y="5408"/>
            <a:ext cx="744117" cy="74411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E894739-78AB-BAE8-401D-A1D2B841D974}"/>
              </a:ext>
            </a:extLst>
          </p:cNvPr>
          <p:cNvSpPr txBox="1"/>
          <p:nvPr/>
        </p:nvSpPr>
        <p:spPr>
          <a:xfrm>
            <a:off x="627016" y="778707"/>
            <a:ext cx="2574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2.2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桶轭设计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螺旋式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9234F27-7C1E-0676-7889-56F22ADA7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649" y="955725"/>
            <a:ext cx="3920159" cy="94666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DEF65D3-EC62-FDE2-C429-51DBE8077060}"/>
              </a:ext>
            </a:extLst>
          </p:cNvPr>
          <p:cNvSpPr txBox="1"/>
          <p:nvPr/>
        </p:nvSpPr>
        <p:spPr>
          <a:xfrm>
            <a:off x="5005753" y="1902389"/>
            <a:ext cx="32590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</a:rPr>
              <a:t>轭铁单元   重量：约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63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</a:rPr>
              <a:t>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           </a:t>
            </a:r>
            <a:r>
              <a:rPr lang="zh-CN" altLang="en-US" sz="2000" b="1" dirty="0">
                <a:latin typeface="宋体" panose="02010600030101010101" pitchFamily="2" charset="-122"/>
              </a:rPr>
              <a:t>长度：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8960mm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</a:rPr>
              <a:t>          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</a:rPr>
              <a:t>厚度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</a:rPr>
              <a:t>：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</a:rPr>
              <a:t>600mm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4EBAECD-443E-3010-DEDB-CCE9864D8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0389" y="795240"/>
            <a:ext cx="2616484" cy="69023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B993DB-915C-8B9B-053F-029A8F356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0389" y="1763921"/>
            <a:ext cx="2601279" cy="677045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39C070EA-90D9-A7F8-D962-F521803F5308}"/>
              </a:ext>
            </a:extLst>
          </p:cNvPr>
          <p:cNvCxnSpPr/>
          <p:nvPr/>
        </p:nvCxnSpPr>
        <p:spPr>
          <a:xfrm flipV="1">
            <a:off x="8475785" y="1283528"/>
            <a:ext cx="450127" cy="145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4D99CA02-1E85-4B26-DA18-D799264690EA}"/>
              </a:ext>
            </a:extLst>
          </p:cNvPr>
          <p:cNvCxnSpPr/>
          <p:nvPr/>
        </p:nvCxnSpPr>
        <p:spPr>
          <a:xfrm>
            <a:off x="8452035" y="1693985"/>
            <a:ext cx="538354" cy="1289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6E8DB8E8-3956-F69E-F43D-B7C3C755A69D}"/>
              </a:ext>
            </a:extLst>
          </p:cNvPr>
          <p:cNvSpPr txBox="1"/>
          <p:nvPr/>
        </p:nvSpPr>
        <p:spPr>
          <a:xfrm>
            <a:off x="8034230" y="2510902"/>
            <a:ext cx="4157770" cy="252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每个单元由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块铁板组成，可放置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层</a:t>
            </a:r>
            <a:r>
              <a:rPr lang="en-US" altLang="zh-CN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µ</a:t>
            </a:r>
            <a:r>
              <a: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子探测器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上下底板厚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95mm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；中间层板厚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40mm</a:t>
            </a:r>
            <a:r>
              <a:rPr lang="en-US" altLang="zh-CN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en-US" altLang="zh-CN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µ</a:t>
            </a:r>
            <a:r>
              <a: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子探测器放置层间隙为</a:t>
            </a:r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50mm</a:t>
            </a:r>
            <a:r>
              <a: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长度方向有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块梯形隔板</a:t>
            </a:r>
            <a:r>
              <a: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将轭铁单元分成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个部分。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F715383-5044-6D8D-264C-EF130D648E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5793" y="3010294"/>
            <a:ext cx="3424856" cy="299524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43EA650-826C-E24C-FC22-64AD4FB04F2F}"/>
              </a:ext>
            </a:extLst>
          </p:cNvPr>
          <p:cNvSpPr txBox="1"/>
          <p:nvPr/>
        </p:nvSpPr>
        <p:spPr>
          <a:xfrm>
            <a:off x="706558" y="5753705"/>
            <a:ext cx="2795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桶轭总重量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760t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，总计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12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个轭铁单元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79C4BF7-2BD3-5BBB-493F-BEE0F162AC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902" y="1646346"/>
            <a:ext cx="4157770" cy="398740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7927F2A-AA5B-3DD7-86BA-10B5F3BFC24E}"/>
              </a:ext>
            </a:extLst>
          </p:cNvPr>
          <p:cNvSpPr txBox="1"/>
          <p:nvPr/>
        </p:nvSpPr>
        <p:spPr>
          <a:xfrm>
            <a:off x="8226497" y="5031272"/>
            <a:ext cx="35660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优点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每一个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Muon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放置空间的门均可单独打开，方便安装和检修维护；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可以</a:t>
            </a:r>
            <a:r>
              <a:rPr lang="zh-CN" altLang="en-US" sz="20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避免</a:t>
            </a:r>
            <a:r>
              <a:rPr lang="en-US" altLang="zh-CN" sz="20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Muon</a:t>
            </a:r>
            <a:r>
              <a:rPr lang="zh-CN" altLang="en-US" sz="20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探测盲区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3499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自然, 火山口&#10;&#10;描述已自动生成">
            <a:extLst>
              <a:ext uri="{FF2B5EF4-FFF2-40B4-BE49-F238E27FC236}">
                <a16:creationId xmlns:a16="http://schemas.microsoft.com/office/drawing/2014/main" id="{A4B7A27F-E0A6-437B-B629-4D51F52BF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" y="52534"/>
            <a:ext cx="864000" cy="540000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080A22E-C80A-4CF4-9B56-92DC0AC7D805}"/>
              </a:ext>
            </a:extLst>
          </p:cNvPr>
          <p:cNvCxnSpPr/>
          <p:nvPr/>
        </p:nvCxnSpPr>
        <p:spPr>
          <a:xfrm>
            <a:off x="695999" y="685620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8B8DFB9-24DC-47E3-8E2A-A3E867B63DBC}"/>
              </a:ext>
            </a:extLst>
          </p:cNvPr>
          <p:cNvSpPr/>
          <p:nvPr/>
        </p:nvSpPr>
        <p:spPr>
          <a:xfrm>
            <a:off x="4795325" y="115856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轭铁设计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01E34-F2ED-3AED-5530-2C7439F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02" y="5408"/>
            <a:ext cx="744117" cy="74411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E894739-78AB-BAE8-401D-A1D2B841D974}"/>
              </a:ext>
            </a:extLst>
          </p:cNvPr>
          <p:cNvSpPr txBox="1"/>
          <p:nvPr/>
        </p:nvSpPr>
        <p:spPr>
          <a:xfrm>
            <a:off x="627017" y="778707"/>
            <a:ext cx="2860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2.2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桶轭设计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螺旋式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2B36691-5C00-8095-3AC5-6C8396F06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17" y="1678667"/>
            <a:ext cx="4492608" cy="440062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2C3C9A4-C35F-3643-ABA3-E10EF679322D}"/>
              </a:ext>
            </a:extLst>
          </p:cNvPr>
          <p:cNvSpPr txBox="1"/>
          <p:nvPr/>
        </p:nvSpPr>
        <p:spPr>
          <a:xfrm>
            <a:off x="5331602" y="5540684"/>
            <a:ext cx="5686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缺点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：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在螺旋结构下，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底部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µ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子探测器不能取出，十分不利于后期检修更换。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17DC76F-270B-E23F-8E8D-DBE454252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721" y="732162"/>
            <a:ext cx="3837606" cy="215711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BFD6917-F5E9-6224-F670-45059CF4DD88}"/>
              </a:ext>
            </a:extLst>
          </p:cNvPr>
          <p:cNvSpPr txBox="1"/>
          <p:nvPr/>
        </p:nvSpPr>
        <p:spPr>
          <a:xfrm>
            <a:off x="9283024" y="1225745"/>
            <a:ext cx="2381469" cy="2947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µ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子探测器放置空间尺寸：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高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50mm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；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宽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1230mm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µ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子探测器尺寸</a:t>
            </a:r>
            <a:endParaRPr lang="en-US" altLang="zh-CN" b="1" dirty="0">
              <a:solidFill>
                <a:srgbClr val="3333C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最长约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2600mm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；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最短约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1400mm 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FD2507A3-AA03-79B1-D37C-46F30B8982E5}"/>
              </a:ext>
            </a:extLst>
          </p:cNvPr>
          <p:cNvCxnSpPr/>
          <p:nvPr/>
        </p:nvCxnSpPr>
        <p:spPr>
          <a:xfrm flipV="1">
            <a:off x="4841567" y="2146642"/>
            <a:ext cx="586154" cy="46774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D4D6BB0C-C326-C7D1-C3DF-A169883C0019}"/>
              </a:ext>
            </a:extLst>
          </p:cNvPr>
          <p:cNvSpPr txBox="1"/>
          <p:nvPr/>
        </p:nvSpPr>
        <p:spPr>
          <a:xfrm>
            <a:off x="6392338" y="2828523"/>
            <a:ext cx="226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µ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子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探测器安装示意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49F4AFDB-3CE2-39C5-396E-BCE4DD531D36}"/>
              </a:ext>
            </a:extLst>
          </p:cNvPr>
          <p:cNvCxnSpPr/>
          <p:nvPr/>
        </p:nvCxnSpPr>
        <p:spPr>
          <a:xfrm flipV="1">
            <a:off x="2364207" y="5555906"/>
            <a:ext cx="545123" cy="3040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0FB15D8B-DE9C-4D0B-BB0F-E26F09619B13}"/>
              </a:ext>
            </a:extLst>
          </p:cNvPr>
          <p:cNvSpPr txBox="1"/>
          <p:nvPr/>
        </p:nvSpPr>
        <p:spPr>
          <a:xfrm>
            <a:off x="9538381" y="4672436"/>
            <a:ext cx="766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基座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9B3AE57-1464-A322-A786-629BFF8A5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1602" y="3419814"/>
            <a:ext cx="4053679" cy="2091656"/>
          </a:xfrm>
          <a:prstGeom prst="rect">
            <a:avLst/>
          </a:prstGeom>
        </p:spPr>
      </p:pic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FDABFEA6-1789-8326-2D7B-26F580A2240E}"/>
              </a:ext>
            </a:extLst>
          </p:cNvPr>
          <p:cNvCxnSpPr/>
          <p:nvPr/>
        </p:nvCxnSpPr>
        <p:spPr>
          <a:xfrm flipH="1">
            <a:off x="8654892" y="4835769"/>
            <a:ext cx="1016646" cy="269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519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自然, 火山口&#10;&#10;描述已自动生成">
            <a:extLst>
              <a:ext uri="{FF2B5EF4-FFF2-40B4-BE49-F238E27FC236}">
                <a16:creationId xmlns:a16="http://schemas.microsoft.com/office/drawing/2014/main" id="{A4B7A27F-E0A6-437B-B629-4D51F52BF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" y="52534"/>
            <a:ext cx="864000" cy="540000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080A22E-C80A-4CF4-9B56-92DC0AC7D805}"/>
              </a:ext>
            </a:extLst>
          </p:cNvPr>
          <p:cNvCxnSpPr/>
          <p:nvPr/>
        </p:nvCxnSpPr>
        <p:spPr>
          <a:xfrm>
            <a:off x="695999" y="685620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8B8DFB9-24DC-47E3-8E2A-A3E867B63DBC}"/>
              </a:ext>
            </a:extLst>
          </p:cNvPr>
          <p:cNvSpPr/>
          <p:nvPr/>
        </p:nvSpPr>
        <p:spPr>
          <a:xfrm>
            <a:off x="4436259" y="115856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桶轭变形计算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01E34-F2ED-3AED-5530-2C7439F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02" y="5408"/>
            <a:ext cx="744117" cy="74411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380124A-1B25-165C-AE00-5948034E9AE5}"/>
              </a:ext>
            </a:extLst>
          </p:cNvPr>
          <p:cNvSpPr txBox="1"/>
          <p:nvPr/>
        </p:nvSpPr>
        <p:spPr>
          <a:xfrm>
            <a:off x="4187047" y="658642"/>
            <a:ext cx="3547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计算条件：轭铁材料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——T10 </a:t>
            </a:r>
          </a:p>
          <a:p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         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载荷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轭铁自重</a:t>
            </a:r>
            <a:endParaRPr lang="en-US" altLang="zh-CN" sz="20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9567C9-A394-DBD1-787C-675DDDFA7225}"/>
              </a:ext>
            </a:extLst>
          </p:cNvPr>
          <p:cNvSpPr txBox="1"/>
          <p:nvPr/>
        </p:nvSpPr>
        <p:spPr>
          <a:xfrm>
            <a:off x="7734813" y="6370382"/>
            <a:ext cx="2387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最大应力</a:t>
            </a:r>
            <a:r>
              <a:rPr lang="en-US" altLang="zh-CN" sz="18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67.956MPa</a:t>
            </a:r>
            <a:endParaRPr lang="zh-CN" altLang="en-US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F6A49EC-3C60-78A8-A593-B3B943E6F85E}"/>
              </a:ext>
            </a:extLst>
          </p:cNvPr>
          <p:cNvSpPr txBox="1"/>
          <p:nvPr/>
        </p:nvSpPr>
        <p:spPr>
          <a:xfrm>
            <a:off x="2900752" y="6389529"/>
            <a:ext cx="2197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最大变形</a:t>
            </a:r>
            <a:r>
              <a:rPr lang="en-US" altLang="zh-CN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1.4889mm</a:t>
            </a:r>
            <a:endParaRPr lang="zh-CN" altLang="en-US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72B63AF-39F5-98DE-1420-F8DA83F66D90}"/>
              </a:ext>
            </a:extLst>
          </p:cNvPr>
          <p:cNvSpPr txBox="1"/>
          <p:nvPr/>
        </p:nvSpPr>
        <p:spPr>
          <a:xfrm>
            <a:off x="8395644" y="998266"/>
            <a:ext cx="1271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应力云图</a:t>
            </a:r>
            <a:endParaRPr lang="zh-CN" altLang="en-US" dirty="0">
              <a:solidFill>
                <a:srgbClr val="00B0F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F4776CE-DD4B-75A1-7EB8-7CF09CC792FD}"/>
              </a:ext>
            </a:extLst>
          </p:cNvPr>
          <p:cNvSpPr txBox="1"/>
          <p:nvPr/>
        </p:nvSpPr>
        <p:spPr>
          <a:xfrm>
            <a:off x="3050931" y="1005836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变形云图</a:t>
            </a:r>
            <a:endParaRPr lang="zh-CN" altLang="en-US" dirty="0">
              <a:solidFill>
                <a:srgbClr val="00B0F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2021650-6C41-C696-62F2-14F3C1CCA547}"/>
              </a:ext>
            </a:extLst>
          </p:cNvPr>
          <p:cNvSpPr txBox="1"/>
          <p:nvPr/>
        </p:nvSpPr>
        <p:spPr>
          <a:xfrm>
            <a:off x="979683" y="1764322"/>
            <a:ext cx="5568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3333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对称式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AC33EFA-644C-137B-6D4B-53BE73FDEFD9}"/>
              </a:ext>
            </a:extLst>
          </p:cNvPr>
          <p:cNvSpPr txBox="1"/>
          <p:nvPr/>
        </p:nvSpPr>
        <p:spPr>
          <a:xfrm>
            <a:off x="979683" y="4708979"/>
            <a:ext cx="5568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3333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螺旋式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6D5C2C5-059D-ADBA-02B9-7267C072203B}"/>
              </a:ext>
            </a:extLst>
          </p:cNvPr>
          <p:cNvSpPr txBox="1"/>
          <p:nvPr/>
        </p:nvSpPr>
        <p:spPr>
          <a:xfrm>
            <a:off x="7734813" y="3719267"/>
            <a:ext cx="236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最大应力</a:t>
            </a:r>
            <a:r>
              <a:rPr lang="en-US" altLang="zh-CN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75.182MPa</a:t>
            </a:r>
            <a:endParaRPr lang="zh-CN" altLang="en-US" b="1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61FD73F-C104-4B1B-4977-D970828B34BF}"/>
              </a:ext>
            </a:extLst>
          </p:cNvPr>
          <p:cNvSpPr txBox="1"/>
          <p:nvPr/>
        </p:nvSpPr>
        <p:spPr>
          <a:xfrm>
            <a:off x="2730482" y="3706783"/>
            <a:ext cx="236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最大变形</a:t>
            </a:r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3.0309mm</a:t>
            </a:r>
            <a:endParaRPr lang="zh-CN" altLang="en-US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292060A-1629-202B-418A-98EDB2CC9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360" y="1319288"/>
            <a:ext cx="3401434" cy="24504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18B0AC7-E801-6B40-B80D-7B54FB854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434" y="1303652"/>
            <a:ext cx="3323134" cy="24504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0C30998-D171-0118-FCBC-CBCFC6A33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360" y="4105395"/>
            <a:ext cx="3401434" cy="231970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379A8E3-F5FE-4DE0-C0EF-AFF2027A9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434" y="4074585"/>
            <a:ext cx="3351434" cy="229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18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自然, 火山口&#10;&#10;描述已自动生成">
            <a:extLst>
              <a:ext uri="{FF2B5EF4-FFF2-40B4-BE49-F238E27FC236}">
                <a16:creationId xmlns:a16="http://schemas.microsoft.com/office/drawing/2014/main" id="{A4B7A27F-E0A6-437B-B629-4D51F52BF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" y="52534"/>
            <a:ext cx="864000" cy="540000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080A22E-C80A-4CF4-9B56-92DC0AC7D805}"/>
              </a:ext>
            </a:extLst>
          </p:cNvPr>
          <p:cNvCxnSpPr/>
          <p:nvPr/>
        </p:nvCxnSpPr>
        <p:spPr>
          <a:xfrm>
            <a:off x="695999" y="685620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8B8DFB9-24DC-47E3-8E2A-A3E867B63DBC}"/>
              </a:ext>
            </a:extLst>
          </p:cNvPr>
          <p:cNvSpPr/>
          <p:nvPr/>
        </p:nvSpPr>
        <p:spPr>
          <a:xfrm>
            <a:off x="4436256" y="115856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桶轭变形计算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01E34-F2ED-3AED-5530-2C7439F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02" y="5408"/>
            <a:ext cx="744117" cy="74411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7BBC700-FD1E-5B5B-93A4-5BBD93671899}"/>
              </a:ext>
            </a:extLst>
          </p:cNvPr>
          <p:cNvSpPr txBox="1"/>
          <p:nvPr/>
        </p:nvSpPr>
        <p:spPr>
          <a:xfrm>
            <a:off x="217885" y="1104954"/>
            <a:ext cx="25418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计算条件：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轭铁材料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——T10 </a:t>
            </a:r>
          </a:p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载荷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轭铁自重；内部探测器重量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（约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1600t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7D7AD50-25C7-D42B-A590-157196B3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76" y="4373339"/>
            <a:ext cx="2297808" cy="991362"/>
          </a:xfrm>
          <a:prstGeom prst="rect">
            <a:avLst/>
          </a:prstGeom>
        </p:spPr>
      </p:pic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546F915F-9AAD-9DB1-2FBC-BDD6063A72F4}"/>
              </a:ext>
            </a:extLst>
          </p:cNvPr>
          <p:cNvCxnSpPr>
            <a:cxnSpLocks/>
          </p:cNvCxnSpPr>
          <p:nvPr/>
        </p:nvCxnSpPr>
        <p:spPr>
          <a:xfrm>
            <a:off x="1031564" y="3863889"/>
            <a:ext cx="0" cy="994517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DFB5D03E-E65F-581A-F6BD-AFB6E1F1A91D}"/>
              </a:ext>
            </a:extLst>
          </p:cNvPr>
          <p:cNvCxnSpPr>
            <a:cxnSpLocks/>
          </p:cNvCxnSpPr>
          <p:nvPr/>
        </p:nvCxnSpPr>
        <p:spPr>
          <a:xfrm>
            <a:off x="1909388" y="3863888"/>
            <a:ext cx="0" cy="994517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B5FB37F7-41F3-D8E5-5E6A-B334E43841D5}"/>
              </a:ext>
            </a:extLst>
          </p:cNvPr>
          <p:cNvSpPr txBox="1"/>
          <p:nvPr/>
        </p:nvSpPr>
        <p:spPr>
          <a:xfrm>
            <a:off x="218788" y="3259822"/>
            <a:ext cx="2666114" cy="83099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1600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吨探测器重量载荷均匀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加载于两根导轨上表面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（设导轨宽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200mm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AD6AED1-0F63-BCBF-AF75-AA6133575582}"/>
              </a:ext>
            </a:extLst>
          </p:cNvPr>
          <p:cNvSpPr txBox="1"/>
          <p:nvPr/>
        </p:nvSpPr>
        <p:spPr>
          <a:xfrm>
            <a:off x="217885" y="5430079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探测器重量加载示意图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2722191-06A9-3BC9-04E3-76E10D9F5BC6}"/>
              </a:ext>
            </a:extLst>
          </p:cNvPr>
          <p:cNvSpPr txBox="1"/>
          <p:nvPr/>
        </p:nvSpPr>
        <p:spPr>
          <a:xfrm>
            <a:off x="9243645" y="680696"/>
            <a:ext cx="1178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B0F0"/>
                </a:solidFill>
              </a:rPr>
              <a:t>应力云图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A75DE19-C2D9-C379-A341-892C4DE0D410}"/>
              </a:ext>
            </a:extLst>
          </p:cNvPr>
          <p:cNvSpPr txBox="1"/>
          <p:nvPr/>
        </p:nvSpPr>
        <p:spPr>
          <a:xfrm>
            <a:off x="5101615" y="672762"/>
            <a:ext cx="1284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B0F0"/>
                </a:solidFill>
              </a:rPr>
              <a:t>变形云图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C1881B1-CF21-7617-ABA4-48EF11E0529E}"/>
              </a:ext>
            </a:extLst>
          </p:cNvPr>
          <p:cNvSpPr txBox="1"/>
          <p:nvPr/>
        </p:nvSpPr>
        <p:spPr>
          <a:xfrm>
            <a:off x="8899006" y="6436699"/>
            <a:ext cx="2273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最大应力</a:t>
            </a:r>
            <a:r>
              <a:rPr lang="en-US" altLang="zh-CN" sz="18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41.621MPa</a:t>
            </a:r>
            <a:endParaRPr lang="zh-CN" altLang="en-US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46BA316-C232-B579-020C-4F98451AAA76}"/>
              </a:ext>
            </a:extLst>
          </p:cNvPr>
          <p:cNvSpPr txBox="1"/>
          <p:nvPr/>
        </p:nvSpPr>
        <p:spPr>
          <a:xfrm>
            <a:off x="4829505" y="6420336"/>
            <a:ext cx="2414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最大变形</a:t>
            </a:r>
            <a:r>
              <a:rPr lang="en-US" altLang="zh-CN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1.4719mm</a:t>
            </a:r>
            <a:endParaRPr lang="zh-CN" altLang="en-US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5822842-C501-EA10-3688-8928C1275558}"/>
              </a:ext>
            </a:extLst>
          </p:cNvPr>
          <p:cNvSpPr txBox="1"/>
          <p:nvPr/>
        </p:nvSpPr>
        <p:spPr>
          <a:xfrm>
            <a:off x="8775403" y="3540508"/>
            <a:ext cx="226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最大应力</a:t>
            </a:r>
            <a:r>
              <a:rPr lang="en-US" altLang="zh-CN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76.138MPa</a:t>
            </a:r>
            <a:endParaRPr lang="zh-CN" altLang="en-US" b="1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B37C512-B7BE-3837-CEA9-00CC29F271F7}"/>
              </a:ext>
            </a:extLst>
          </p:cNvPr>
          <p:cNvSpPr txBox="1"/>
          <p:nvPr/>
        </p:nvSpPr>
        <p:spPr>
          <a:xfrm>
            <a:off x="4645686" y="3540508"/>
            <a:ext cx="259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最大变形</a:t>
            </a:r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3.0871mm</a:t>
            </a:r>
            <a:endParaRPr lang="zh-CN" altLang="en-US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244322D-381C-1D0D-3F18-011BF3DC2832}"/>
              </a:ext>
            </a:extLst>
          </p:cNvPr>
          <p:cNvSpPr txBox="1"/>
          <p:nvPr/>
        </p:nvSpPr>
        <p:spPr>
          <a:xfrm>
            <a:off x="3300544" y="1560072"/>
            <a:ext cx="3223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3333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对称式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5DB13A0-71AE-D019-69A2-FBD5D4A029EB}"/>
              </a:ext>
            </a:extLst>
          </p:cNvPr>
          <p:cNvSpPr txBox="1"/>
          <p:nvPr/>
        </p:nvSpPr>
        <p:spPr>
          <a:xfrm>
            <a:off x="3266212" y="4908502"/>
            <a:ext cx="4445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3333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螺旋式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73B817B-662E-8D08-C47F-F9186708A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475" y="1042093"/>
            <a:ext cx="3473997" cy="253524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41ED81E-60EB-5E30-50CD-5ADA9453B0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619" y="1002524"/>
            <a:ext cx="3387380" cy="255684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3C4FAD7-5738-4274-A93B-ADFCF011DC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519" y="3940307"/>
            <a:ext cx="3488955" cy="244956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0BD39CD-27E7-1B40-D8AE-FBDDFE73BB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619" y="3943819"/>
            <a:ext cx="3387380" cy="241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70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自然, 火山口&#10;&#10;描述已自动生成">
            <a:extLst>
              <a:ext uri="{FF2B5EF4-FFF2-40B4-BE49-F238E27FC236}">
                <a16:creationId xmlns:a16="http://schemas.microsoft.com/office/drawing/2014/main" id="{A4B7A27F-E0A6-437B-B629-4D51F52BF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" y="52534"/>
            <a:ext cx="864000" cy="540000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080A22E-C80A-4CF4-9B56-92DC0AC7D805}"/>
              </a:ext>
            </a:extLst>
          </p:cNvPr>
          <p:cNvCxnSpPr/>
          <p:nvPr/>
        </p:nvCxnSpPr>
        <p:spPr>
          <a:xfrm>
            <a:off x="695999" y="685620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8B8DFB9-24DC-47E3-8E2A-A3E867B63DBC}"/>
              </a:ext>
            </a:extLst>
          </p:cNvPr>
          <p:cNvSpPr/>
          <p:nvPr/>
        </p:nvSpPr>
        <p:spPr>
          <a:xfrm>
            <a:off x="3538579" y="115856"/>
            <a:ext cx="4493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磁场力作用下的结构分析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01E34-F2ED-3AED-5530-2C7439FFF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02" y="5408"/>
            <a:ext cx="744117" cy="7441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D94859C-5C61-A482-989A-30DF1DA348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381" y="1101970"/>
            <a:ext cx="6133510" cy="2302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0FBD2BF-C9B5-7F94-413A-E60DB3A51C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" y="3597625"/>
            <a:ext cx="6133510" cy="257475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94C1046-D270-D781-482C-56E4C56E5DD2}"/>
              </a:ext>
            </a:extLst>
          </p:cNvPr>
          <p:cNvSpPr txBox="1"/>
          <p:nvPr/>
        </p:nvSpPr>
        <p:spPr>
          <a:xfrm>
            <a:off x="6280009" y="3680841"/>
            <a:ext cx="5765491" cy="2620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2000" b="1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载荷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磁场力  磁场强度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3T</a:t>
            </a:r>
          </a:p>
          <a:p>
            <a:pPr>
              <a:lnSpc>
                <a:spcPts val="2500"/>
              </a:lnSpc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      重力场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ts val="2500"/>
              </a:lnSpc>
            </a:pPr>
            <a:r>
              <a:rPr lang="zh-CN" altLang="en-US" sz="2000" b="1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轭铁单元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：一个单元被分成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个部分（根据中间隔板划分）；每个部分都有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8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各受力面，磁场力分别加载。磁场力包括径向力和轴向力。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ts val="2500"/>
              </a:lnSpc>
            </a:pP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ts val="2500"/>
              </a:lnSpc>
            </a:pPr>
            <a:r>
              <a:rPr lang="zh-CN" altLang="en-US" sz="2000" b="1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端轭单元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：对上下底板和五层层板分别加载磁场力。磁场力为轴向力。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F98BC8A-9277-A898-286D-1787088BF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008" y="827754"/>
            <a:ext cx="5765491" cy="257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97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自然, 火山口&#10;&#10;描述已自动生成">
            <a:extLst>
              <a:ext uri="{FF2B5EF4-FFF2-40B4-BE49-F238E27FC236}">
                <a16:creationId xmlns:a16="http://schemas.microsoft.com/office/drawing/2014/main" id="{A4B7A27F-E0A6-437B-B629-4D51F52BF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" y="52534"/>
            <a:ext cx="864000" cy="540000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080A22E-C80A-4CF4-9B56-92DC0AC7D805}"/>
              </a:ext>
            </a:extLst>
          </p:cNvPr>
          <p:cNvCxnSpPr/>
          <p:nvPr/>
        </p:nvCxnSpPr>
        <p:spPr>
          <a:xfrm>
            <a:off x="695999" y="685620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8B8DFB9-24DC-47E3-8E2A-A3E867B63DBC}"/>
              </a:ext>
            </a:extLst>
          </p:cNvPr>
          <p:cNvSpPr/>
          <p:nvPr/>
        </p:nvSpPr>
        <p:spPr>
          <a:xfrm>
            <a:off x="2461362" y="115856"/>
            <a:ext cx="6647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磁场力作用下的结构分析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轭铁单元</a:t>
            </a:r>
            <a:endParaRPr lang="en-US" altLang="zh-CN" sz="28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01E34-F2ED-3AED-5530-2C7439FFF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02" y="5408"/>
            <a:ext cx="744117" cy="7441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51A2DE1-1116-DC3F-91E0-C9261781D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9" y="963141"/>
            <a:ext cx="5743903" cy="2626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B277E5-8222-B666-A89C-C9B1C685F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498" y="952982"/>
            <a:ext cx="5761453" cy="258212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A523307-CB6E-36F5-6F15-D434D57AE3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79" y="3903247"/>
            <a:ext cx="5743903" cy="2697665"/>
          </a:xfrm>
          <a:prstGeom prst="rect">
            <a:avLst/>
          </a:prstGeom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7BF66093-29B1-AACB-6299-06F448C0F66C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4567116"/>
              </p:ext>
            </p:extLst>
          </p:nvPr>
        </p:nvGraphicFramePr>
        <p:xfrm>
          <a:off x="5983371" y="3959948"/>
          <a:ext cx="5809189" cy="1661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4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9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421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载荷</a:t>
                      </a:r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最大变形</a:t>
                      </a:r>
                      <a:r>
                        <a:rPr lang="en-US" altLang="zh-CN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最大应力</a:t>
                      </a:r>
                      <a:r>
                        <a:rPr lang="en-US" altLang="zh-CN" dirty="0" err="1"/>
                        <a:t>Mpa</a:t>
                      </a:r>
                      <a:endParaRPr lang="en-US" altLang="zh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25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重力和磁场力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71.82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70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 dirty="0">
                          <a:sym typeface="+mn-ea"/>
                        </a:rPr>
                        <a:t>磁场力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0.14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58.386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70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 dirty="0">
                          <a:sym typeface="+mn-ea"/>
                        </a:rPr>
                        <a:t>重力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26.828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B3E01E25-8C2C-EEBE-50D5-7A7EFE4DDEC3}"/>
              </a:ext>
            </a:extLst>
          </p:cNvPr>
          <p:cNvSpPr txBox="1"/>
          <p:nvPr/>
        </p:nvSpPr>
        <p:spPr>
          <a:xfrm>
            <a:off x="5983371" y="5818437"/>
            <a:ext cx="5609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轭铁单元在磁场力作用下变形较小，需要进一步验证和计算。</a:t>
            </a:r>
          </a:p>
        </p:txBody>
      </p:sp>
    </p:spTree>
    <p:extLst>
      <p:ext uri="{BB962C8B-B14F-4D97-AF65-F5344CB8AC3E}">
        <p14:creationId xmlns:p14="http://schemas.microsoft.com/office/powerpoint/2010/main" val="4129211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自然, 火山口&#10;&#10;描述已自动生成">
            <a:extLst>
              <a:ext uri="{FF2B5EF4-FFF2-40B4-BE49-F238E27FC236}">
                <a16:creationId xmlns:a16="http://schemas.microsoft.com/office/drawing/2014/main" id="{A4B7A27F-E0A6-437B-B629-4D51F52BF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" y="52534"/>
            <a:ext cx="864000" cy="540000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080A22E-C80A-4CF4-9B56-92DC0AC7D805}"/>
              </a:ext>
            </a:extLst>
          </p:cNvPr>
          <p:cNvCxnSpPr/>
          <p:nvPr/>
        </p:nvCxnSpPr>
        <p:spPr>
          <a:xfrm>
            <a:off x="695999" y="685620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8B8DFB9-24DC-47E3-8E2A-A3E867B63DBC}"/>
              </a:ext>
            </a:extLst>
          </p:cNvPr>
          <p:cNvSpPr/>
          <p:nvPr/>
        </p:nvSpPr>
        <p:spPr>
          <a:xfrm>
            <a:off x="2461362" y="115856"/>
            <a:ext cx="6647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磁场力作用下的结构分析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端轭单元</a:t>
            </a:r>
            <a:endParaRPr lang="en-US" altLang="zh-CN" sz="28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01E34-F2ED-3AED-5530-2C7439FFF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02" y="5408"/>
            <a:ext cx="744117" cy="744117"/>
          </a:xfrm>
          <a:prstGeom prst="rect">
            <a:avLst/>
          </a:prstGeom>
        </p:spPr>
      </p:pic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E704F3C9-C484-7B97-5BFD-F05ADD15BE1B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9032164"/>
              </p:ext>
            </p:extLst>
          </p:nvPr>
        </p:nvGraphicFramePr>
        <p:xfrm>
          <a:off x="7382488" y="3429000"/>
          <a:ext cx="4730260" cy="799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7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32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36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载荷</a:t>
                      </a:r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最大变形</a:t>
                      </a:r>
                      <a:r>
                        <a:rPr lang="en-US" altLang="zh-CN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最大应力</a:t>
                      </a:r>
                      <a:r>
                        <a:rPr lang="en-US" altLang="zh-CN" dirty="0" err="1"/>
                        <a:t>Mpa</a:t>
                      </a:r>
                      <a:endParaRPr lang="en-US" altLang="zh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80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 dirty="0">
                          <a:sym typeface="+mn-ea"/>
                        </a:rPr>
                        <a:t>磁场力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3.2343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90.969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84D61C97-8B3B-01DA-668C-0507CB04B5D8}"/>
              </a:ext>
            </a:extLst>
          </p:cNvPr>
          <p:cNvSpPr txBox="1"/>
          <p:nvPr/>
        </p:nvSpPr>
        <p:spPr>
          <a:xfrm>
            <a:off x="7690338" y="4769876"/>
            <a:ext cx="3933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端轭单元在磁场力作用下变形较大，后续将对端轭组装方式、安装方式、结构等进行优化，并进行进一步的验证计算。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0BC8CA9B-4C31-CDC0-FCA5-D50AE982B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338" y="764685"/>
            <a:ext cx="4282144" cy="191403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4AFF8D7-C34B-CA5B-9059-0512ED0A2D64}"/>
              </a:ext>
            </a:extLst>
          </p:cNvPr>
          <p:cNvSpPr txBox="1"/>
          <p:nvPr/>
        </p:nvSpPr>
        <p:spPr>
          <a:xfrm>
            <a:off x="8542326" y="2604271"/>
            <a:ext cx="302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端轭单元磁场力加载示意图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0954B19-0E4E-F816-51DD-A1B1B87C5C22}"/>
              </a:ext>
            </a:extLst>
          </p:cNvPr>
          <p:cNvSpPr txBox="1"/>
          <p:nvPr/>
        </p:nvSpPr>
        <p:spPr>
          <a:xfrm>
            <a:off x="6921071" y="1547446"/>
            <a:ext cx="307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00B0F0"/>
                </a:solidFill>
              </a:rPr>
              <a:t>变形云图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8B847D5-D96C-CA77-5B01-0164C32EE488}"/>
              </a:ext>
            </a:extLst>
          </p:cNvPr>
          <p:cNvSpPr txBox="1"/>
          <p:nvPr/>
        </p:nvSpPr>
        <p:spPr>
          <a:xfrm>
            <a:off x="6927823" y="4566139"/>
            <a:ext cx="204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00B0F0"/>
                </a:solidFill>
              </a:rPr>
              <a:t>应力云图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0D4CB5-1432-9C4C-841F-26B8E4C5AF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9" y="722162"/>
            <a:ext cx="6945623" cy="28732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51BAE6-CFB3-C53A-85AD-3918D4A5E1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98" y="3600158"/>
            <a:ext cx="6945623" cy="282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42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自然, 火山口&#10;&#10;描述已自动生成">
            <a:extLst>
              <a:ext uri="{FF2B5EF4-FFF2-40B4-BE49-F238E27FC236}">
                <a16:creationId xmlns:a16="http://schemas.microsoft.com/office/drawing/2014/main" id="{A4B7A27F-E0A6-437B-B629-4D51F52BF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" y="52534"/>
            <a:ext cx="864000" cy="540000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080A22E-C80A-4CF4-9B56-92DC0AC7D805}"/>
              </a:ext>
            </a:extLst>
          </p:cNvPr>
          <p:cNvCxnSpPr/>
          <p:nvPr/>
        </p:nvCxnSpPr>
        <p:spPr>
          <a:xfrm>
            <a:off x="695999" y="685620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8B8DFB9-24DC-47E3-8E2A-A3E867B63DBC}"/>
              </a:ext>
            </a:extLst>
          </p:cNvPr>
          <p:cNvSpPr/>
          <p:nvPr/>
        </p:nvSpPr>
        <p:spPr>
          <a:xfrm>
            <a:off x="3652325" y="115856"/>
            <a:ext cx="38387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5.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新的进展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01E34-F2ED-3AED-5530-2C7439F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02" y="5408"/>
            <a:ext cx="744117" cy="7441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6BD244B-3390-E311-C54E-2DBDEA664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457" y="1078392"/>
            <a:ext cx="2682873" cy="25897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E8B2CFA-B8C7-08E6-803E-31AC8D220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14983"/>
            <a:ext cx="3243231" cy="1604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076A3A6-0C15-CFF0-BEAE-85C3C22EA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4457" y="3932691"/>
            <a:ext cx="2682873" cy="25911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C010E77-A802-6480-4919-D0F2D49BD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716" y="4472734"/>
            <a:ext cx="4638831" cy="165558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32A3A88-90F3-8E2D-CD7C-35054F450B7C}"/>
              </a:ext>
            </a:extLst>
          </p:cNvPr>
          <p:cNvSpPr txBox="1"/>
          <p:nvPr/>
        </p:nvSpPr>
        <p:spPr>
          <a:xfrm>
            <a:off x="2168768" y="3616113"/>
            <a:ext cx="1101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对称式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1084874-D252-4E06-54E2-49B89AC4417A}"/>
              </a:ext>
            </a:extLst>
          </p:cNvPr>
          <p:cNvSpPr txBox="1"/>
          <p:nvPr/>
        </p:nvSpPr>
        <p:spPr>
          <a:xfrm>
            <a:off x="2168768" y="6471134"/>
            <a:ext cx="1101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螺旋式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3CA3629-A380-92E0-2FFB-ABE54679A50A}"/>
              </a:ext>
            </a:extLst>
          </p:cNvPr>
          <p:cNvSpPr txBox="1"/>
          <p:nvPr/>
        </p:nvSpPr>
        <p:spPr>
          <a:xfrm>
            <a:off x="6861978" y="2684585"/>
            <a:ext cx="193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对称式轭铁单元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5C3D1AB-71DC-6BA9-14BE-8B68FE27DBF6}"/>
              </a:ext>
            </a:extLst>
          </p:cNvPr>
          <p:cNvSpPr txBox="1"/>
          <p:nvPr/>
        </p:nvSpPr>
        <p:spPr>
          <a:xfrm>
            <a:off x="6922477" y="6230928"/>
            <a:ext cx="193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螺旋式轭铁单元</a:t>
            </a: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7742446C-5B10-AF74-352A-CEED455AD14C}"/>
              </a:ext>
            </a:extLst>
          </p:cNvPr>
          <p:cNvSpPr/>
          <p:nvPr/>
        </p:nvSpPr>
        <p:spPr>
          <a:xfrm>
            <a:off x="4601308" y="1887415"/>
            <a:ext cx="533400" cy="3575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id="{BDA89E05-0271-FD13-5535-B56CE72FFA92}"/>
              </a:ext>
            </a:extLst>
          </p:cNvPr>
          <p:cNvSpPr/>
          <p:nvPr/>
        </p:nvSpPr>
        <p:spPr>
          <a:xfrm>
            <a:off x="4554416" y="5146430"/>
            <a:ext cx="533400" cy="3575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24A3F68-BAD2-7776-7D00-E1342CD5E1BB}"/>
              </a:ext>
            </a:extLst>
          </p:cNvPr>
          <p:cNvSpPr txBox="1"/>
          <p:nvPr/>
        </p:nvSpPr>
        <p:spPr>
          <a:xfrm>
            <a:off x="6064962" y="3024662"/>
            <a:ext cx="35874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厚      度：        </a:t>
            </a:r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600mm</a:t>
            </a:r>
          </a:p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中间层板厚：        </a:t>
            </a:r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30mm</a:t>
            </a:r>
          </a:p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上下底板厚：        </a:t>
            </a:r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35mm</a:t>
            </a:r>
          </a:p>
          <a:p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µ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子探测器</a:t>
            </a:r>
            <a:r>
              <a:rPr lang="zh-CN" altLang="en-US" b="1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放置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间隙： </a:t>
            </a:r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50mm</a:t>
            </a:r>
          </a:p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轭铁单元重量：      </a:t>
            </a: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约</a:t>
            </a:r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70t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A4E00A0-3E17-161D-B74E-E937187CC919}"/>
              </a:ext>
            </a:extLst>
          </p:cNvPr>
          <p:cNvSpPr txBox="1"/>
          <p:nvPr/>
        </p:nvSpPr>
        <p:spPr>
          <a:xfrm>
            <a:off x="9652417" y="1365833"/>
            <a:ext cx="2023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目的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：增大探测的分辨率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93E400C-8E56-18B3-2E15-5BE1DCB31A85}"/>
              </a:ext>
            </a:extLst>
          </p:cNvPr>
          <p:cNvSpPr txBox="1"/>
          <p:nvPr/>
        </p:nvSpPr>
        <p:spPr>
          <a:xfrm>
            <a:off x="605838" y="644762"/>
            <a:ext cx="215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七层轭铁设计</a:t>
            </a:r>
          </a:p>
        </p:txBody>
      </p:sp>
    </p:spTree>
    <p:extLst>
      <p:ext uri="{BB962C8B-B14F-4D97-AF65-F5344CB8AC3E}">
        <p14:creationId xmlns:p14="http://schemas.microsoft.com/office/powerpoint/2010/main" val="2277327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自然, 火山口&#10;&#10;描述已自动生成">
            <a:extLst>
              <a:ext uri="{FF2B5EF4-FFF2-40B4-BE49-F238E27FC236}">
                <a16:creationId xmlns:a16="http://schemas.microsoft.com/office/drawing/2014/main" id="{A4B7A27F-E0A6-437B-B629-4D51F52BF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" y="52534"/>
            <a:ext cx="864000" cy="540000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080A22E-C80A-4CF4-9B56-92DC0AC7D805}"/>
              </a:ext>
            </a:extLst>
          </p:cNvPr>
          <p:cNvCxnSpPr/>
          <p:nvPr/>
        </p:nvCxnSpPr>
        <p:spPr>
          <a:xfrm>
            <a:off x="695999" y="685620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8B8DFB9-24DC-47E3-8E2A-A3E867B63DBC}"/>
              </a:ext>
            </a:extLst>
          </p:cNvPr>
          <p:cNvSpPr/>
          <p:nvPr/>
        </p:nvSpPr>
        <p:spPr>
          <a:xfrm>
            <a:off x="3652325" y="115856"/>
            <a:ext cx="38387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5.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新的进展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01E34-F2ED-3AED-5530-2C7439F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02" y="5408"/>
            <a:ext cx="744117" cy="7441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8A26AF-7F4C-ECE8-90DF-B97543072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07" y="1623645"/>
            <a:ext cx="4788878" cy="39007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33828A-1520-4FED-2614-963E14005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1062197"/>
            <a:ext cx="3792416" cy="2003725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7BA2E6B2-1D28-2823-67E1-5D84E0444C73}"/>
              </a:ext>
            </a:extLst>
          </p:cNvPr>
          <p:cNvSpPr txBox="1"/>
          <p:nvPr/>
        </p:nvSpPr>
        <p:spPr>
          <a:xfrm>
            <a:off x="1839000" y="5720202"/>
            <a:ext cx="1924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轭铁</a:t>
            </a:r>
            <a:r>
              <a:rPr lang="en-US" altLang="zh-CN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zh-CN" altLang="en-US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强子量能器</a:t>
            </a:r>
            <a:endParaRPr lang="en-US" altLang="zh-CN" b="1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共</a:t>
            </a:r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12</a:t>
            </a: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个</a:t>
            </a:r>
            <a:r>
              <a:rPr lang="zh-CN" altLang="en-US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单元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79D06AC-6F4D-A78B-87AE-110E056682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2040" y="4020171"/>
            <a:ext cx="2766939" cy="2003725"/>
          </a:xfrm>
          <a:prstGeom prst="rect">
            <a:avLst/>
          </a:prstGeom>
        </p:spPr>
      </p:pic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B41E60E7-7F8A-08E4-F0E2-1EE3C6390C4C}"/>
              </a:ext>
            </a:extLst>
          </p:cNvPr>
          <p:cNvCxnSpPr>
            <a:cxnSpLocks/>
          </p:cNvCxnSpPr>
          <p:nvPr/>
        </p:nvCxnSpPr>
        <p:spPr>
          <a:xfrm>
            <a:off x="5630153" y="1899139"/>
            <a:ext cx="47742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DA8347F3-B6BB-9AE4-D76F-066B00A86091}"/>
              </a:ext>
            </a:extLst>
          </p:cNvPr>
          <p:cNvSpPr txBox="1"/>
          <p:nvPr/>
        </p:nvSpPr>
        <p:spPr>
          <a:xfrm>
            <a:off x="9278109" y="3678906"/>
            <a:ext cx="2561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轭铁</a:t>
            </a:r>
            <a:endParaRPr lang="en-US" altLang="zh-CN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上底板厚：     </a:t>
            </a:r>
            <a:r>
              <a:rPr lang="en-US" altLang="zh-CN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100mm</a:t>
            </a:r>
          </a:p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中间层板厚：    </a:t>
            </a:r>
            <a:r>
              <a:rPr lang="en-US" altLang="zh-CN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40mm</a:t>
            </a:r>
          </a:p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探测器放置间隙：</a:t>
            </a:r>
            <a:r>
              <a:rPr lang="en-US" altLang="zh-CN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50mm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888486B-50AD-E8D8-3BFB-EFC4B9C34C58}"/>
              </a:ext>
            </a:extLst>
          </p:cNvPr>
          <p:cNvSpPr txBox="1"/>
          <p:nvPr/>
        </p:nvSpPr>
        <p:spPr>
          <a:xfrm>
            <a:off x="9278109" y="5362335"/>
            <a:ext cx="2461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HCAL</a:t>
            </a:r>
          </a:p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板厚：         </a:t>
            </a:r>
            <a:r>
              <a:rPr lang="en-US" altLang="zh-CN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20mm</a:t>
            </a:r>
          </a:p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探测器放置间隙：</a:t>
            </a:r>
            <a:r>
              <a:rPr lang="en-US" altLang="zh-CN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6mm</a:t>
            </a:r>
          </a:p>
          <a:p>
            <a:r>
              <a:rPr lang="zh-CN" altLang="en-US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40</a:t>
            </a:r>
            <a:r>
              <a:rPr lang="zh-CN" altLang="en-US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层）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9B7B886-C8C6-865D-EF79-15E5EEB60D01}"/>
              </a:ext>
            </a:extLst>
          </p:cNvPr>
          <p:cNvSpPr/>
          <p:nvPr/>
        </p:nvSpPr>
        <p:spPr>
          <a:xfrm>
            <a:off x="9325002" y="3678906"/>
            <a:ext cx="2414954" cy="120032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5017E827-2382-5DC6-7B19-BC474E96540E}"/>
              </a:ext>
            </a:extLst>
          </p:cNvPr>
          <p:cNvSpPr/>
          <p:nvPr/>
        </p:nvSpPr>
        <p:spPr>
          <a:xfrm>
            <a:off x="9313278" y="5326410"/>
            <a:ext cx="2414954" cy="115506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9829F71E-95B2-5B92-17F0-99AEAB2A2ABD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8803326" y="4279071"/>
            <a:ext cx="474783" cy="92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690850F2-092B-F433-5163-61B2C867A6BC}"/>
              </a:ext>
            </a:extLst>
          </p:cNvPr>
          <p:cNvCxnSpPr/>
          <p:nvPr/>
        </p:nvCxnSpPr>
        <p:spPr>
          <a:xfrm>
            <a:off x="8469219" y="5479575"/>
            <a:ext cx="808890" cy="221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F1BE3E7D-2B35-0D3A-FB18-2D3A48118FFB}"/>
              </a:ext>
            </a:extLst>
          </p:cNvPr>
          <p:cNvSpPr txBox="1"/>
          <p:nvPr/>
        </p:nvSpPr>
        <p:spPr>
          <a:xfrm>
            <a:off x="612812" y="749525"/>
            <a:ext cx="3792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桶轭和</a:t>
            </a:r>
            <a:r>
              <a:rPr lang="en-US" altLang="zh-CN" sz="24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HCAL</a:t>
            </a:r>
            <a:r>
              <a:rPr lang="zh-CN" altLang="en-US" sz="24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一体化的结构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5DD00AD-771C-76DB-2DE4-F3FF374C357A}"/>
              </a:ext>
            </a:extLst>
          </p:cNvPr>
          <p:cNvSpPr txBox="1"/>
          <p:nvPr/>
        </p:nvSpPr>
        <p:spPr>
          <a:xfrm>
            <a:off x="6620317" y="3017037"/>
            <a:ext cx="233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单个单元重约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163t</a:t>
            </a:r>
            <a:endParaRPr lang="zh-CN" altLang="en-US" sz="20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9239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自然, 火山口&#10;&#10;描述已自动生成">
            <a:extLst>
              <a:ext uri="{FF2B5EF4-FFF2-40B4-BE49-F238E27FC236}">
                <a16:creationId xmlns:a16="http://schemas.microsoft.com/office/drawing/2014/main" id="{2682E9E8-3716-4FE9-B18B-01A36AA43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" y="52534"/>
            <a:ext cx="864000" cy="54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F0A78AD-D3E1-325A-655D-746EEAA47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483" y="29088"/>
            <a:ext cx="744117" cy="74411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2C01832-154A-95CA-8AB4-262B7063E608}"/>
              </a:ext>
            </a:extLst>
          </p:cNvPr>
          <p:cNvSpPr txBox="1"/>
          <p:nvPr/>
        </p:nvSpPr>
        <p:spPr>
          <a:xfrm>
            <a:off x="2743201" y="1494690"/>
            <a:ext cx="6060830" cy="372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内容：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+mn-ea"/>
                <a:ea typeface="+mn-ea"/>
              </a:rPr>
              <a:t>         1.</a:t>
            </a:r>
            <a:r>
              <a:rPr lang="zh-CN" altLang="en-US" sz="2400" b="1" dirty="0">
                <a:latin typeface="+mn-ea"/>
                <a:ea typeface="+mn-ea"/>
              </a:rPr>
              <a:t>概述</a:t>
            </a:r>
            <a:endParaRPr lang="en-US" altLang="zh-CN" sz="2400" b="1" dirty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+mn-ea"/>
                <a:ea typeface="+mn-ea"/>
              </a:rPr>
              <a:t>         2.</a:t>
            </a:r>
            <a:r>
              <a:rPr lang="zh-CN" altLang="en-US" sz="2400" b="1" dirty="0">
                <a:latin typeface="+mn-ea"/>
                <a:ea typeface="+mn-ea"/>
              </a:rPr>
              <a:t>轭铁设计</a:t>
            </a:r>
            <a:endParaRPr lang="en-US" altLang="zh-CN" sz="2400" b="1" dirty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+mn-ea"/>
                <a:ea typeface="+mn-ea"/>
              </a:rPr>
              <a:t>         3.</a:t>
            </a:r>
            <a:r>
              <a:rPr lang="zh-CN" altLang="en-US" sz="2400" b="1" dirty="0">
                <a:latin typeface="+mn-ea"/>
                <a:ea typeface="+mn-ea"/>
              </a:rPr>
              <a:t>桶轭变形计算</a:t>
            </a:r>
            <a:endParaRPr lang="en-US" altLang="zh-CN" sz="2400" b="1" dirty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+mn-ea"/>
                <a:ea typeface="+mn-ea"/>
              </a:rPr>
              <a:t>         4.</a:t>
            </a:r>
            <a:r>
              <a:rPr lang="zh-CN" altLang="en-US" sz="2400" b="1" dirty="0">
                <a:latin typeface="+mn-ea"/>
                <a:ea typeface="+mn-ea"/>
              </a:rPr>
              <a:t>磁场力作用下的结构分析</a:t>
            </a:r>
            <a:endParaRPr lang="en-US" altLang="zh-CN" sz="2400" b="1" dirty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+mn-ea"/>
                <a:ea typeface="+mn-ea"/>
              </a:rPr>
              <a:t>         5.</a:t>
            </a:r>
            <a:r>
              <a:rPr lang="zh-CN" altLang="en-US" sz="2400" b="1" dirty="0">
                <a:latin typeface="+mn-ea"/>
                <a:ea typeface="+mn-ea"/>
              </a:rPr>
              <a:t>新的进展</a:t>
            </a:r>
            <a:endParaRPr lang="en-US" altLang="zh-CN" sz="2400" b="1" dirty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+mn-ea"/>
                <a:ea typeface="+mn-ea"/>
              </a:rPr>
              <a:t>         6.</a:t>
            </a:r>
            <a:r>
              <a:rPr lang="zh-CN" altLang="en-US" sz="2400" b="1" dirty="0">
                <a:latin typeface="+mn-ea"/>
                <a:ea typeface="+mn-ea"/>
              </a:rPr>
              <a:t>总结与下一步计划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9823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自然, 火山口&#10;&#10;描述已自动生成">
            <a:extLst>
              <a:ext uri="{FF2B5EF4-FFF2-40B4-BE49-F238E27FC236}">
                <a16:creationId xmlns:a16="http://schemas.microsoft.com/office/drawing/2014/main" id="{A4B7A27F-E0A6-437B-B629-4D51F52BF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" y="75514"/>
            <a:ext cx="864000" cy="540000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080A22E-C80A-4CF4-9B56-92DC0AC7D805}"/>
              </a:ext>
            </a:extLst>
          </p:cNvPr>
          <p:cNvCxnSpPr/>
          <p:nvPr/>
        </p:nvCxnSpPr>
        <p:spPr>
          <a:xfrm>
            <a:off x="695999" y="685620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8B8DFB9-24DC-47E3-8E2A-A3E867B63DBC}"/>
              </a:ext>
            </a:extLst>
          </p:cNvPr>
          <p:cNvSpPr/>
          <p:nvPr/>
        </p:nvSpPr>
        <p:spPr>
          <a:xfrm>
            <a:off x="4077183" y="115856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6.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总结和下一步计划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01E34-F2ED-3AED-5530-2C7439F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02" y="5408"/>
            <a:ext cx="744117" cy="74411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A3A71B6-2608-72F7-B3F3-8C42145DC85D}"/>
              </a:ext>
            </a:extLst>
          </p:cNvPr>
          <p:cNvSpPr txBox="1"/>
          <p:nvPr/>
        </p:nvSpPr>
        <p:spPr>
          <a:xfrm>
            <a:off x="891380" y="873812"/>
            <a:ext cx="10257265" cy="5545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总结：</a:t>
            </a:r>
            <a:endParaRPr lang="en-US" altLang="zh-CN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介绍了对称式桶轭、螺旋式桶轭（对称式、螺旋式）和端轭的结构。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计算了对称式、螺旋式桶轭在自重和在安装内部探测器后的变形，结果显示最大变形较小，结构安全。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计算了轭铁单元在磁场力和重力作用下的变形，结果显示变形较小，需进一步验证；同条件下端轭单元变形较大，后续会进一步优化安装方式及结构设计并进一步验证计算。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下一步计划：</a:t>
            </a:r>
            <a:endParaRPr lang="en-US" altLang="zh-CN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计算轭铁在七层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µ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子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探测器放置空间的情况下受重力和磁场力的变形情况。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比较桶轭和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HCAL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分别安装与桶轭和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HCAL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一体化结构的安装方式。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359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B477B59-6921-2C23-D9D9-2C0712F1837C}"/>
              </a:ext>
            </a:extLst>
          </p:cNvPr>
          <p:cNvSpPr txBox="1"/>
          <p:nvPr/>
        </p:nvSpPr>
        <p:spPr>
          <a:xfrm>
            <a:off x="4302370" y="2368062"/>
            <a:ext cx="37279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谢谢！</a:t>
            </a:r>
          </a:p>
        </p:txBody>
      </p:sp>
    </p:spTree>
    <p:extLst>
      <p:ext uri="{BB962C8B-B14F-4D97-AF65-F5344CB8AC3E}">
        <p14:creationId xmlns:p14="http://schemas.microsoft.com/office/powerpoint/2010/main" val="1279704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自然, 火山口&#10;&#10;描述已自动生成">
            <a:extLst>
              <a:ext uri="{FF2B5EF4-FFF2-40B4-BE49-F238E27FC236}">
                <a16:creationId xmlns:a16="http://schemas.microsoft.com/office/drawing/2014/main" id="{A4B7A27F-E0A6-437B-B629-4D51F52BF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" y="52534"/>
            <a:ext cx="864000" cy="540000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080A22E-C80A-4CF4-9B56-92DC0AC7D805}"/>
              </a:ext>
            </a:extLst>
          </p:cNvPr>
          <p:cNvCxnSpPr/>
          <p:nvPr/>
        </p:nvCxnSpPr>
        <p:spPr>
          <a:xfrm>
            <a:off x="695999" y="685620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8B8DFB9-24DC-47E3-8E2A-A3E867B63DBC}"/>
              </a:ext>
            </a:extLst>
          </p:cNvPr>
          <p:cNvSpPr/>
          <p:nvPr/>
        </p:nvSpPr>
        <p:spPr>
          <a:xfrm>
            <a:off x="5465055" y="115857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概述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01E34-F2ED-3AED-5530-2C7439F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02" y="5408"/>
            <a:ext cx="744117" cy="74411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C409ACD-F689-F103-ADB3-F3BCCBD00A2B}"/>
              </a:ext>
            </a:extLst>
          </p:cNvPr>
          <p:cNvSpPr txBox="1"/>
          <p:nvPr/>
        </p:nvSpPr>
        <p:spPr>
          <a:xfrm>
            <a:off x="7523509" y="975515"/>
            <a:ext cx="2489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000" b="1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2021.4 .16</a:t>
            </a:r>
            <a:r>
              <a:rPr lang="zh-CN" altLang="en-US" sz="2000" b="1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B03D2FF-2632-AA5B-6B3F-0C1B59D67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80" y="1620107"/>
            <a:ext cx="10514059" cy="4500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9349F4D-929D-4368-9415-4A188A4173D3}"/>
              </a:ext>
            </a:extLst>
          </p:cNvPr>
          <p:cNvSpPr/>
          <p:nvPr/>
        </p:nvSpPr>
        <p:spPr>
          <a:xfrm>
            <a:off x="623815" y="806993"/>
            <a:ext cx="7007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轭铁在总图中的位置和尺寸 </a:t>
            </a:r>
            <a:r>
              <a:rPr lang="en-US" altLang="zh-CN" sz="28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--- 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扬州会议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8F0353F7-F4AB-1285-1AB8-D3853E140834}"/>
              </a:ext>
            </a:extLst>
          </p:cNvPr>
          <p:cNvCxnSpPr>
            <a:cxnSpLocks/>
          </p:cNvCxnSpPr>
          <p:nvPr/>
        </p:nvCxnSpPr>
        <p:spPr>
          <a:xfrm flipV="1">
            <a:off x="8815754" y="5949641"/>
            <a:ext cx="392723" cy="4603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11A9EA0D-A4E5-5A57-5BF3-01F2B6781CC1}"/>
              </a:ext>
            </a:extLst>
          </p:cNvPr>
          <p:cNvSpPr txBox="1"/>
          <p:nvPr/>
        </p:nvSpPr>
        <p:spPr>
          <a:xfrm>
            <a:off x="7075513" y="6301535"/>
            <a:ext cx="213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Barrel iron yoke</a:t>
            </a:r>
            <a:endParaRPr lang="zh-CN" altLang="en-US" b="1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4686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自然, 火山口&#10;&#10;描述已自动生成">
            <a:extLst>
              <a:ext uri="{FF2B5EF4-FFF2-40B4-BE49-F238E27FC236}">
                <a16:creationId xmlns:a16="http://schemas.microsoft.com/office/drawing/2014/main" id="{A4B7A27F-E0A6-437B-B629-4D51F52BF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" y="52534"/>
            <a:ext cx="864000" cy="540000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080A22E-C80A-4CF4-9B56-92DC0AC7D805}"/>
              </a:ext>
            </a:extLst>
          </p:cNvPr>
          <p:cNvCxnSpPr/>
          <p:nvPr/>
        </p:nvCxnSpPr>
        <p:spPr>
          <a:xfrm>
            <a:off x="695999" y="685620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8B8DFB9-24DC-47E3-8E2A-A3E867B63DBC}"/>
              </a:ext>
            </a:extLst>
          </p:cNvPr>
          <p:cNvSpPr/>
          <p:nvPr/>
        </p:nvSpPr>
        <p:spPr>
          <a:xfrm>
            <a:off x="5465055" y="115857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概述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01E34-F2ED-3AED-5530-2C7439F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02" y="5408"/>
            <a:ext cx="744117" cy="74411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6278C66-21CE-8C1B-FD59-13F9382B0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59" y="1365833"/>
            <a:ext cx="4580692" cy="4585857"/>
          </a:xfrm>
          <a:prstGeom prst="rect">
            <a:avLst/>
          </a:prstGeom>
        </p:spPr>
      </p:pic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026CEF88-35A5-E9EB-F3B1-E1C961DAABB9}"/>
              </a:ext>
            </a:extLst>
          </p:cNvPr>
          <p:cNvCxnSpPr>
            <a:cxnSpLocks/>
          </p:cNvCxnSpPr>
          <p:nvPr/>
        </p:nvCxnSpPr>
        <p:spPr>
          <a:xfrm>
            <a:off x="1759549" y="1051492"/>
            <a:ext cx="463061" cy="5451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83FD0EC9-00E7-7D7E-8FAB-EB1528107506}"/>
              </a:ext>
            </a:extLst>
          </p:cNvPr>
          <p:cNvSpPr txBox="1"/>
          <p:nvPr/>
        </p:nvSpPr>
        <p:spPr>
          <a:xfrm>
            <a:off x="1297144" y="783395"/>
            <a:ext cx="7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+mn-ea"/>
                <a:ea typeface="+mn-ea"/>
              </a:rPr>
              <a:t>端轭</a:t>
            </a: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949A78B1-0B01-55B2-313C-6F3A53EA127A}"/>
              </a:ext>
            </a:extLst>
          </p:cNvPr>
          <p:cNvCxnSpPr>
            <a:cxnSpLocks/>
          </p:cNvCxnSpPr>
          <p:nvPr/>
        </p:nvCxnSpPr>
        <p:spPr>
          <a:xfrm flipH="1">
            <a:off x="3367025" y="1493692"/>
            <a:ext cx="386862" cy="4651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4227903B-3A6B-6D0E-ADF2-5332CB02B1C2}"/>
              </a:ext>
            </a:extLst>
          </p:cNvPr>
          <p:cNvSpPr txBox="1"/>
          <p:nvPr/>
        </p:nvSpPr>
        <p:spPr>
          <a:xfrm>
            <a:off x="3504772" y="1180997"/>
            <a:ext cx="861646" cy="369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+mn-ea"/>
                <a:ea typeface="+mn-ea"/>
              </a:rPr>
              <a:t>桶轭</a:t>
            </a:r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1899200B-F4CE-4CE4-2F10-3DBB97834015}"/>
              </a:ext>
            </a:extLst>
          </p:cNvPr>
          <p:cNvCxnSpPr>
            <a:cxnSpLocks/>
          </p:cNvCxnSpPr>
          <p:nvPr/>
        </p:nvCxnSpPr>
        <p:spPr>
          <a:xfrm>
            <a:off x="1624733" y="1839072"/>
            <a:ext cx="697523" cy="1817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49302026-6E73-239D-BA43-F9804DA2F15E}"/>
              </a:ext>
            </a:extLst>
          </p:cNvPr>
          <p:cNvSpPr txBox="1"/>
          <p:nvPr/>
        </p:nvSpPr>
        <p:spPr>
          <a:xfrm>
            <a:off x="972637" y="1587352"/>
            <a:ext cx="82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HCAL</a:t>
            </a:r>
            <a:endParaRPr lang="zh-CN" altLang="en-US" b="1" dirty="0"/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50116D08-15A7-C87C-91F3-27C08492B0AE}"/>
              </a:ext>
            </a:extLst>
          </p:cNvPr>
          <p:cNvCxnSpPr>
            <a:cxnSpLocks/>
          </p:cNvCxnSpPr>
          <p:nvPr/>
        </p:nvCxnSpPr>
        <p:spPr>
          <a:xfrm>
            <a:off x="1443025" y="2851608"/>
            <a:ext cx="785446" cy="76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16FABA9E-4319-6A90-6506-FC995E705E9E}"/>
              </a:ext>
            </a:extLst>
          </p:cNvPr>
          <p:cNvSpPr txBox="1"/>
          <p:nvPr/>
        </p:nvSpPr>
        <p:spPr>
          <a:xfrm>
            <a:off x="27381" y="2628346"/>
            <a:ext cx="166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+mn-ea"/>
                <a:ea typeface="+mn-ea"/>
              </a:rPr>
              <a:t>HCAL-endcap</a:t>
            </a:r>
            <a:endParaRPr lang="zh-CN" altLang="en-US" b="1" dirty="0">
              <a:latin typeface="+mn-ea"/>
              <a:ea typeface="+mn-ea"/>
            </a:endParaRPr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7D29892A-245F-9D77-8A90-D17EBBE487C0}"/>
              </a:ext>
            </a:extLst>
          </p:cNvPr>
          <p:cNvCxnSpPr>
            <a:cxnSpLocks/>
          </p:cNvCxnSpPr>
          <p:nvPr/>
        </p:nvCxnSpPr>
        <p:spPr>
          <a:xfrm>
            <a:off x="1500986" y="2248666"/>
            <a:ext cx="902677" cy="725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3C6EA6A9-F596-044A-1EF4-D691651ACEDB}"/>
              </a:ext>
            </a:extLst>
          </p:cNvPr>
          <p:cNvSpPr txBox="1"/>
          <p:nvPr/>
        </p:nvSpPr>
        <p:spPr>
          <a:xfrm>
            <a:off x="859719" y="2035675"/>
            <a:ext cx="64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+mn-ea"/>
                <a:ea typeface="+mn-ea"/>
              </a:rPr>
              <a:t>超导</a:t>
            </a: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D64FE4EB-00AF-E7CA-7798-E4B4C29E1639}"/>
              </a:ext>
            </a:extLst>
          </p:cNvPr>
          <p:cNvCxnSpPr>
            <a:cxnSpLocks/>
          </p:cNvCxnSpPr>
          <p:nvPr/>
        </p:nvCxnSpPr>
        <p:spPr>
          <a:xfrm>
            <a:off x="1759549" y="2617998"/>
            <a:ext cx="1346638" cy="3523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A0C9F0AD-DE6B-514D-CB04-F699714D1CBD}"/>
              </a:ext>
            </a:extLst>
          </p:cNvPr>
          <p:cNvSpPr txBox="1"/>
          <p:nvPr/>
        </p:nvSpPr>
        <p:spPr>
          <a:xfrm>
            <a:off x="953505" y="2410225"/>
            <a:ext cx="116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+mn-ea"/>
                <a:ea typeface="+mn-ea"/>
              </a:rPr>
              <a:t>束流管</a:t>
            </a: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DBC49FD0-10AF-7826-E746-7589A6780C28}"/>
              </a:ext>
            </a:extLst>
          </p:cNvPr>
          <p:cNvCxnSpPr>
            <a:cxnSpLocks/>
          </p:cNvCxnSpPr>
          <p:nvPr/>
        </p:nvCxnSpPr>
        <p:spPr>
          <a:xfrm>
            <a:off x="1507503" y="3111026"/>
            <a:ext cx="8961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D0171ADC-C3CC-0A91-8AEA-E22D29E532F2}"/>
              </a:ext>
            </a:extLst>
          </p:cNvPr>
          <p:cNvSpPr txBox="1"/>
          <p:nvPr/>
        </p:nvSpPr>
        <p:spPr>
          <a:xfrm>
            <a:off x="108768" y="2908636"/>
            <a:ext cx="166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+mn-ea"/>
                <a:ea typeface="+mn-ea"/>
              </a:rPr>
              <a:t>ECAL-endcap</a:t>
            </a:r>
            <a:endParaRPr lang="zh-CN" altLang="en-US" b="1" dirty="0">
              <a:latin typeface="+mn-ea"/>
              <a:ea typeface="+mn-ea"/>
            </a:endParaRPr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CC253E38-3DE0-3F73-E463-FDDCACBF86C1}"/>
              </a:ext>
            </a:extLst>
          </p:cNvPr>
          <p:cNvCxnSpPr>
            <a:cxnSpLocks/>
          </p:cNvCxnSpPr>
          <p:nvPr/>
        </p:nvCxnSpPr>
        <p:spPr>
          <a:xfrm flipV="1">
            <a:off x="1601287" y="3329148"/>
            <a:ext cx="1025770" cy="1465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ACBAA7D4-D3B1-F3C7-0083-9672A10E75A9}"/>
              </a:ext>
            </a:extLst>
          </p:cNvPr>
          <p:cNvSpPr txBox="1"/>
          <p:nvPr/>
        </p:nvSpPr>
        <p:spPr>
          <a:xfrm>
            <a:off x="859718" y="3292469"/>
            <a:ext cx="82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+mn-ea"/>
                <a:ea typeface="+mn-ea"/>
              </a:rPr>
              <a:t>ECAL</a:t>
            </a:r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25B4E990-E05E-6358-744F-71F770F61F24}"/>
              </a:ext>
            </a:extLst>
          </p:cNvPr>
          <p:cNvCxnSpPr>
            <a:cxnSpLocks/>
          </p:cNvCxnSpPr>
          <p:nvPr/>
        </p:nvCxnSpPr>
        <p:spPr>
          <a:xfrm flipV="1">
            <a:off x="2114172" y="4421803"/>
            <a:ext cx="470766" cy="5803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F8EAD533-2199-3554-628A-7A7C0BB5C049}"/>
              </a:ext>
            </a:extLst>
          </p:cNvPr>
          <p:cNvSpPr txBox="1"/>
          <p:nvPr/>
        </p:nvSpPr>
        <p:spPr>
          <a:xfrm>
            <a:off x="1734596" y="4910012"/>
            <a:ext cx="75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+mn-ea"/>
                <a:ea typeface="+mn-ea"/>
              </a:rPr>
              <a:t>基座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B101ACE5-00C6-D2B6-FE8E-FD5D0C5B79AB}"/>
              </a:ext>
            </a:extLst>
          </p:cNvPr>
          <p:cNvSpPr txBox="1"/>
          <p:nvPr/>
        </p:nvSpPr>
        <p:spPr>
          <a:xfrm>
            <a:off x="1681832" y="5979311"/>
            <a:ext cx="284870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B0F0"/>
                </a:solidFill>
              </a:rPr>
              <a:t>CEPC</a:t>
            </a:r>
            <a:r>
              <a:rPr lang="zh-CN" altLang="en-US" b="1" dirty="0">
                <a:solidFill>
                  <a:srgbClr val="00B0F0"/>
                </a:solidFill>
              </a:rPr>
              <a:t>谱仪剖面结构示意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B85298F5-062F-9847-2655-38C239D31963}"/>
              </a:ext>
            </a:extLst>
          </p:cNvPr>
          <p:cNvSpPr txBox="1"/>
          <p:nvPr/>
        </p:nvSpPr>
        <p:spPr>
          <a:xfrm>
            <a:off x="5307959" y="2464571"/>
            <a:ext cx="20693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 </a:t>
            </a:r>
            <a:r>
              <a:rPr lang="en-US" altLang="zh-CN" sz="2400" b="1" dirty="0">
                <a:solidFill>
                  <a:srgbClr val="00B0F0"/>
                </a:solidFill>
                <a:latin typeface="+mn-ea"/>
                <a:ea typeface="+mn-ea"/>
              </a:rPr>
              <a:t>CEPC</a:t>
            </a:r>
            <a:r>
              <a:rPr lang="en-US" altLang="zh-CN" sz="2400" b="1" dirty="0">
                <a:latin typeface="+mn-ea"/>
                <a:ea typeface="+mn-ea"/>
              </a:rPr>
              <a:t> </a:t>
            </a:r>
            <a:r>
              <a:rPr lang="zh-CN" altLang="en-US" sz="2400" b="1" dirty="0">
                <a:latin typeface="+mn-ea"/>
                <a:ea typeface="+mn-ea"/>
              </a:rPr>
              <a:t>谱仪</a:t>
            </a:r>
            <a:endParaRPr lang="en-US" altLang="zh-CN" sz="2400" b="1" dirty="0">
              <a:latin typeface="+mn-ea"/>
              <a:ea typeface="+mn-ea"/>
            </a:endParaRPr>
          </a:p>
          <a:p>
            <a:r>
              <a:rPr lang="zh-CN" altLang="en-US" sz="2000" b="1" dirty="0">
                <a:latin typeface="+mn-ea"/>
                <a:ea typeface="+mn-ea"/>
              </a:rPr>
              <a:t>外高约  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  <a:ea typeface="+mn-ea"/>
              </a:rPr>
              <a:t>8.5m</a:t>
            </a:r>
          </a:p>
          <a:p>
            <a:r>
              <a:rPr lang="zh-CN" altLang="en-US" sz="2000" b="1" dirty="0">
                <a:latin typeface="+mn-ea"/>
                <a:ea typeface="+mn-ea"/>
              </a:rPr>
              <a:t>长度约  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  <a:ea typeface="+mn-ea"/>
              </a:rPr>
              <a:t>11m</a:t>
            </a:r>
          </a:p>
          <a:p>
            <a:r>
              <a:rPr lang="zh-CN" altLang="en-US" sz="2000" b="1" dirty="0">
                <a:latin typeface="+mn-ea"/>
                <a:ea typeface="+mn-ea"/>
              </a:rPr>
              <a:t>重量约  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  <a:ea typeface="+mn-ea"/>
              </a:rPr>
              <a:t>3000t</a:t>
            </a:r>
            <a:endParaRPr lang="zh-CN" altLang="en-US" sz="20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1744DE92-E42F-C87C-D44F-796D874DE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7307" y="815001"/>
            <a:ext cx="2652430" cy="1841837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D0058327-4034-8EED-7417-A7B2B57D0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4740" y="3525703"/>
            <a:ext cx="3428748" cy="2085105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FFF6FF08-3F50-0299-4440-B68ABB1B71F3}"/>
              </a:ext>
            </a:extLst>
          </p:cNvPr>
          <p:cNvSpPr txBox="1"/>
          <p:nvPr/>
        </p:nvSpPr>
        <p:spPr>
          <a:xfrm>
            <a:off x="7468365" y="2666929"/>
            <a:ext cx="2584938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CMS</a:t>
            </a:r>
            <a:r>
              <a:rPr lang="zh-CN" altLang="en-US" b="1" dirty="0">
                <a:solidFill>
                  <a:srgbClr val="0070C0"/>
                </a:solidFill>
              </a:rPr>
              <a:t>探测器三维示意图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9BA764E5-D8B7-0E3A-8450-C31D86235DDE}"/>
              </a:ext>
            </a:extLst>
          </p:cNvPr>
          <p:cNvSpPr txBox="1"/>
          <p:nvPr/>
        </p:nvSpPr>
        <p:spPr>
          <a:xfrm>
            <a:off x="7468365" y="5630990"/>
            <a:ext cx="282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ATLAS</a:t>
            </a:r>
            <a:r>
              <a:rPr lang="zh-CN" altLang="en-US" b="1" dirty="0">
                <a:solidFill>
                  <a:srgbClr val="0070C0"/>
                </a:solidFill>
              </a:rPr>
              <a:t>探测器三维示意图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A6B9A76C-788F-FF1A-03E4-8850CE3AD987}"/>
              </a:ext>
            </a:extLst>
          </p:cNvPr>
          <p:cNvSpPr txBox="1"/>
          <p:nvPr/>
        </p:nvSpPr>
        <p:spPr>
          <a:xfrm>
            <a:off x="10148244" y="1410595"/>
            <a:ext cx="1904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B0F0"/>
                </a:solidFill>
                <a:latin typeface="+mn-ea"/>
                <a:ea typeface="+mn-ea"/>
              </a:rPr>
              <a:t>CMS</a:t>
            </a:r>
          </a:p>
          <a:p>
            <a:r>
              <a:rPr lang="zh-CN" altLang="en-US" sz="2000" b="1" dirty="0">
                <a:latin typeface="+mn-ea"/>
                <a:ea typeface="+mn-ea"/>
              </a:rPr>
              <a:t>外高 </a:t>
            </a:r>
            <a:r>
              <a:rPr lang="en-US" altLang="zh-CN" sz="2000" b="1" dirty="0">
                <a:latin typeface="+mn-ea"/>
                <a:ea typeface="+mn-ea"/>
              </a:rPr>
              <a:t>15m</a:t>
            </a:r>
          </a:p>
          <a:p>
            <a:r>
              <a:rPr lang="zh-CN" altLang="en-US" sz="2000" b="1" dirty="0">
                <a:latin typeface="+mn-ea"/>
                <a:ea typeface="+mn-ea"/>
              </a:rPr>
              <a:t>长度 </a:t>
            </a:r>
            <a:r>
              <a:rPr lang="en-US" altLang="zh-CN" sz="2000" b="1" dirty="0">
                <a:latin typeface="+mn-ea"/>
              </a:rPr>
              <a:t>28.7</a:t>
            </a:r>
            <a:r>
              <a:rPr lang="en-US" altLang="zh-CN" sz="2000" b="1" dirty="0">
                <a:latin typeface="+mn-ea"/>
                <a:ea typeface="+mn-ea"/>
              </a:rPr>
              <a:t>m</a:t>
            </a:r>
          </a:p>
          <a:p>
            <a:r>
              <a:rPr lang="zh-CN" altLang="en-US" sz="2000" b="1" dirty="0">
                <a:latin typeface="+mn-ea"/>
                <a:ea typeface="+mn-ea"/>
              </a:rPr>
              <a:t>重量 约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  <a:ea typeface="+mn-ea"/>
              </a:rPr>
              <a:t>14000t</a:t>
            </a:r>
            <a:endParaRPr lang="zh-CN" altLang="en-US" sz="20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AE3A2983-FAAF-286C-4D31-E2EA74671DD2}"/>
              </a:ext>
            </a:extLst>
          </p:cNvPr>
          <p:cNvSpPr txBox="1"/>
          <p:nvPr/>
        </p:nvSpPr>
        <p:spPr>
          <a:xfrm>
            <a:off x="10322699" y="3950831"/>
            <a:ext cx="1729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B0F0"/>
                </a:solidFill>
                <a:latin typeface="+mn-ea"/>
                <a:ea typeface="+mn-ea"/>
              </a:rPr>
              <a:t>ATLAS</a:t>
            </a:r>
          </a:p>
          <a:p>
            <a:r>
              <a:rPr lang="zh-CN" altLang="en-US" sz="2000" b="1" dirty="0">
                <a:latin typeface="+mn-ea"/>
                <a:ea typeface="+mn-ea"/>
              </a:rPr>
              <a:t>外高 </a:t>
            </a:r>
            <a:r>
              <a:rPr lang="en-US" altLang="zh-CN" sz="2000" b="1" dirty="0">
                <a:latin typeface="+mn-ea"/>
                <a:ea typeface="+mn-ea"/>
              </a:rPr>
              <a:t>25m</a:t>
            </a:r>
          </a:p>
          <a:p>
            <a:r>
              <a:rPr lang="zh-CN" altLang="en-US" sz="2000" b="1" dirty="0">
                <a:latin typeface="+mn-ea"/>
                <a:ea typeface="+mn-ea"/>
              </a:rPr>
              <a:t>长度 </a:t>
            </a:r>
            <a:r>
              <a:rPr lang="en-US" altLang="zh-CN" sz="2000" b="1" dirty="0">
                <a:latin typeface="+mn-ea"/>
                <a:ea typeface="+mn-ea"/>
              </a:rPr>
              <a:t>44m</a:t>
            </a:r>
          </a:p>
          <a:p>
            <a:r>
              <a:rPr lang="zh-CN" altLang="en-US" sz="2000" b="1" dirty="0">
                <a:latin typeface="+mn-ea"/>
                <a:ea typeface="+mn-ea"/>
              </a:rPr>
              <a:t>重量 约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  <a:ea typeface="+mn-ea"/>
              </a:rPr>
              <a:t>7000t</a:t>
            </a:r>
            <a:endParaRPr lang="zh-CN" altLang="en-US" sz="20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CA2B11FC-DE58-4928-00DD-BA958D7DE3C2}"/>
              </a:ext>
            </a:extLst>
          </p:cNvPr>
          <p:cNvSpPr txBox="1"/>
          <p:nvPr/>
        </p:nvSpPr>
        <p:spPr>
          <a:xfrm>
            <a:off x="1601287" y="6387932"/>
            <a:ext cx="8632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+mn-ea"/>
                <a:ea typeface="+mn-ea"/>
              </a:rPr>
              <a:t>在加载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  <a:ea typeface="+mn-ea"/>
              </a:rPr>
              <a:t>重力</a:t>
            </a:r>
            <a:r>
              <a:rPr lang="zh-CN" altLang="en-US" sz="2000" b="1" dirty="0">
                <a:latin typeface="+mn-ea"/>
                <a:ea typeface="+mn-ea"/>
              </a:rPr>
              <a:t>和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  <a:ea typeface="+mn-ea"/>
              </a:rPr>
              <a:t>磁场力</a:t>
            </a:r>
            <a:r>
              <a:rPr lang="zh-CN" altLang="en-US" sz="2000" b="1" dirty="0">
                <a:latin typeface="+mn-ea"/>
                <a:ea typeface="+mn-ea"/>
              </a:rPr>
              <a:t>下来初步论证“千吨级”谱仪的轭铁是否可行、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  <a:ea typeface="+mn-ea"/>
              </a:rPr>
              <a:t>安全</a:t>
            </a:r>
            <a:r>
              <a:rPr lang="zh-CN" altLang="en-US" sz="2000" b="1" dirty="0">
                <a:latin typeface="+mn-ea"/>
                <a:ea typeface="+mn-ea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554849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自然, 火山口&#10;&#10;描述已自动生成">
            <a:extLst>
              <a:ext uri="{FF2B5EF4-FFF2-40B4-BE49-F238E27FC236}">
                <a16:creationId xmlns:a16="http://schemas.microsoft.com/office/drawing/2014/main" id="{A4B7A27F-E0A6-437B-B629-4D51F52BF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" y="52534"/>
            <a:ext cx="864000" cy="540000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080A22E-C80A-4CF4-9B56-92DC0AC7D805}"/>
              </a:ext>
            </a:extLst>
          </p:cNvPr>
          <p:cNvCxnSpPr/>
          <p:nvPr/>
        </p:nvCxnSpPr>
        <p:spPr>
          <a:xfrm>
            <a:off x="695999" y="685620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8B8DFB9-24DC-47E3-8E2A-A3E867B63DBC}"/>
              </a:ext>
            </a:extLst>
          </p:cNvPr>
          <p:cNvSpPr/>
          <p:nvPr/>
        </p:nvSpPr>
        <p:spPr>
          <a:xfrm>
            <a:off x="5465055" y="115857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概述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01E34-F2ED-3AED-5530-2C7439F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02" y="5408"/>
            <a:ext cx="744117" cy="74411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9C012C2-0094-FFE8-BA86-975A89ACD2A4}"/>
              </a:ext>
            </a:extLst>
          </p:cNvPr>
          <p:cNvSpPr txBox="1"/>
          <p:nvPr/>
        </p:nvSpPr>
        <p:spPr>
          <a:xfrm>
            <a:off x="695999" y="778707"/>
            <a:ext cx="3453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CEPC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轭铁功能及设计要求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317B91C-D909-08E2-2374-FB4A299BF983}"/>
              </a:ext>
            </a:extLst>
          </p:cNvPr>
          <p:cNvSpPr txBox="1"/>
          <p:nvPr/>
        </p:nvSpPr>
        <p:spPr>
          <a:xfrm>
            <a:off x="695999" y="1674267"/>
            <a:ext cx="58942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功能：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提供磁场回路；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对各子探测器提供支撑。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要求：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确保自身形变在设计要求内；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（跨度大、直径大、重量大的空心多面体）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确保支撑子探测器后，综合形变在设计要求内；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（支撑总重量在千吨量级以上）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满足各子探测器的组装和更换要求。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78437B4-1D6E-9F85-F282-6130184A2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372" y="1408315"/>
            <a:ext cx="4580692" cy="458585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3E13637-F8F2-0789-116A-60CFF665544B}"/>
              </a:ext>
            </a:extLst>
          </p:cNvPr>
          <p:cNvSpPr txBox="1"/>
          <p:nvPr/>
        </p:nvSpPr>
        <p:spPr>
          <a:xfrm>
            <a:off x="7854461" y="5994172"/>
            <a:ext cx="284870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B0F0"/>
                </a:solidFill>
              </a:rPr>
              <a:t>CEPC</a:t>
            </a:r>
            <a:r>
              <a:rPr lang="zh-CN" altLang="en-US" b="1" dirty="0">
                <a:solidFill>
                  <a:srgbClr val="00B0F0"/>
                </a:solidFill>
              </a:rPr>
              <a:t>谱仪剖面结构示意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C0284C20-57A4-E39E-AE7A-D46DDA961E80}"/>
              </a:ext>
            </a:extLst>
          </p:cNvPr>
          <p:cNvCxnSpPr/>
          <p:nvPr/>
        </p:nvCxnSpPr>
        <p:spPr>
          <a:xfrm>
            <a:off x="7778262" y="1093974"/>
            <a:ext cx="463061" cy="5451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73D734B1-1063-EDCC-CD6C-4149B7D0B23A}"/>
              </a:ext>
            </a:extLst>
          </p:cNvPr>
          <p:cNvSpPr txBox="1"/>
          <p:nvPr/>
        </p:nvSpPr>
        <p:spPr>
          <a:xfrm>
            <a:off x="7315857" y="797170"/>
            <a:ext cx="7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+mn-ea"/>
                <a:ea typeface="+mn-ea"/>
              </a:rPr>
              <a:t>端轭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DA757179-8592-7D8E-770A-172746C888FF}"/>
              </a:ext>
            </a:extLst>
          </p:cNvPr>
          <p:cNvCxnSpPr/>
          <p:nvPr/>
        </p:nvCxnSpPr>
        <p:spPr>
          <a:xfrm flipH="1">
            <a:off x="9385738" y="1536174"/>
            <a:ext cx="386862" cy="4651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F3E6939C-EF28-EDC1-80D9-62FBD8F37DE0}"/>
              </a:ext>
            </a:extLst>
          </p:cNvPr>
          <p:cNvSpPr txBox="1"/>
          <p:nvPr/>
        </p:nvSpPr>
        <p:spPr>
          <a:xfrm>
            <a:off x="9523485" y="1223479"/>
            <a:ext cx="861646" cy="369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+mn-ea"/>
                <a:ea typeface="+mn-ea"/>
              </a:rPr>
              <a:t>桶轭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5DB6509A-9184-F062-9ADE-A02946E5FB39}"/>
              </a:ext>
            </a:extLst>
          </p:cNvPr>
          <p:cNvCxnSpPr/>
          <p:nvPr/>
        </p:nvCxnSpPr>
        <p:spPr>
          <a:xfrm>
            <a:off x="7643446" y="1881554"/>
            <a:ext cx="697523" cy="1817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D948283A-B718-A033-805F-B74F75119E38}"/>
              </a:ext>
            </a:extLst>
          </p:cNvPr>
          <p:cNvSpPr txBox="1"/>
          <p:nvPr/>
        </p:nvSpPr>
        <p:spPr>
          <a:xfrm>
            <a:off x="6991350" y="1629834"/>
            <a:ext cx="82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HCAL</a:t>
            </a:r>
            <a:endParaRPr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49F61502-7502-A966-2A47-44B052ACDF5D}"/>
              </a:ext>
            </a:extLst>
          </p:cNvPr>
          <p:cNvCxnSpPr/>
          <p:nvPr/>
        </p:nvCxnSpPr>
        <p:spPr>
          <a:xfrm>
            <a:off x="7461738" y="2894090"/>
            <a:ext cx="785446" cy="76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E106AD5E-3907-379D-E8FF-1FA1A4208301}"/>
              </a:ext>
            </a:extLst>
          </p:cNvPr>
          <p:cNvCxnSpPr/>
          <p:nvPr/>
        </p:nvCxnSpPr>
        <p:spPr>
          <a:xfrm>
            <a:off x="7519699" y="2291148"/>
            <a:ext cx="902677" cy="725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C1A9E547-E246-399B-1B46-EDEBB663A998}"/>
              </a:ext>
            </a:extLst>
          </p:cNvPr>
          <p:cNvSpPr txBox="1"/>
          <p:nvPr/>
        </p:nvSpPr>
        <p:spPr>
          <a:xfrm>
            <a:off x="6878432" y="2078157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n-ea"/>
                <a:ea typeface="+mn-ea"/>
              </a:rPr>
              <a:t>超导</a:t>
            </a: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164B8C95-FF4A-363A-1757-3EC015D46586}"/>
              </a:ext>
            </a:extLst>
          </p:cNvPr>
          <p:cNvCxnSpPr/>
          <p:nvPr/>
        </p:nvCxnSpPr>
        <p:spPr>
          <a:xfrm>
            <a:off x="7778262" y="2660480"/>
            <a:ext cx="1346638" cy="3523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F444D5B1-9132-EF79-67E4-82A4557F1ACC}"/>
              </a:ext>
            </a:extLst>
          </p:cNvPr>
          <p:cNvSpPr txBox="1"/>
          <p:nvPr/>
        </p:nvSpPr>
        <p:spPr>
          <a:xfrm>
            <a:off x="6972218" y="2452707"/>
            <a:ext cx="116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+mn-ea"/>
                <a:ea typeface="+mn-ea"/>
              </a:rPr>
              <a:t>束流管</a:t>
            </a: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5EFCAC5B-3C80-B7BA-4EC5-118614BCA156}"/>
              </a:ext>
            </a:extLst>
          </p:cNvPr>
          <p:cNvCxnSpPr/>
          <p:nvPr/>
        </p:nvCxnSpPr>
        <p:spPr>
          <a:xfrm>
            <a:off x="7526216" y="3153508"/>
            <a:ext cx="8961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A3C008FB-0721-FF56-0B8D-FFC08ED58D99}"/>
              </a:ext>
            </a:extLst>
          </p:cNvPr>
          <p:cNvSpPr txBox="1"/>
          <p:nvPr/>
        </p:nvSpPr>
        <p:spPr>
          <a:xfrm>
            <a:off x="6127481" y="2951118"/>
            <a:ext cx="166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+mn-ea"/>
                <a:ea typeface="+mn-ea"/>
              </a:rPr>
              <a:t>ECAL-endcap</a:t>
            </a:r>
            <a:endParaRPr lang="zh-CN" altLang="en-US" b="1" dirty="0">
              <a:latin typeface="+mn-ea"/>
              <a:ea typeface="+mn-ea"/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3A7F5D73-DA26-9880-3E0B-F31720B2BF5F}"/>
              </a:ext>
            </a:extLst>
          </p:cNvPr>
          <p:cNvCxnSpPr/>
          <p:nvPr/>
        </p:nvCxnSpPr>
        <p:spPr>
          <a:xfrm flipV="1">
            <a:off x="7620000" y="3371630"/>
            <a:ext cx="1025770" cy="1465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03B726DE-F610-44DD-F883-0DE99E91F474}"/>
              </a:ext>
            </a:extLst>
          </p:cNvPr>
          <p:cNvSpPr txBox="1"/>
          <p:nvPr/>
        </p:nvSpPr>
        <p:spPr>
          <a:xfrm>
            <a:off x="6972219" y="3334951"/>
            <a:ext cx="72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+mn-ea"/>
                <a:ea typeface="+mn-ea"/>
              </a:rPr>
              <a:t>ECAL</a:t>
            </a: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7BCFE7F7-4C2B-79C7-29D8-8B629993C241}"/>
              </a:ext>
            </a:extLst>
          </p:cNvPr>
          <p:cNvCxnSpPr>
            <a:cxnSpLocks/>
          </p:cNvCxnSpPr>
          <p:nvPr/>
        </p:nvCxnSpPr>
        <p:spPr>
          <a:xfrm flipV="1">
            <a:off x="8132885" y="4464285"/>
            <a:ext cx="470766" cy="5803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D5C06B43-6051-A639-D5A0-A0B26B7F06B3}"/>
              </a:ext>
            </a:extLst>
          </p:cNvPr>
          <p:cNvSpPr txBox="1"/>
          <p:nvPr/>
        </p:nvSpPr>
        <p:spPr>
          <a:xfrm>
            <a:off x="7753309" y="4952494"/>
            <a:ext cx="75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+mn-ea"/>
                <a:ea typeface="+mn-ea"/>
              </a:rPr>
              <a:t>基座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ED63DD5-6581-7E5C-D18E-33B2E2FEE58D}"/>
              </a:ext>
            </a:extLst>
          </p:cNvPr>
          <p:cNvSpPr txBox="1"/>
          <p:nvPr/>
        </p:nvSpPr>
        <p:spPr>
          <a:xfrm>
            <a:off x="6046094" y="2670828"/>
            <a:ext cx="166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+mn-ea"/>
                <a:ea typeface="+mn-ea"/>
              </a:rPr>
              <a:t>HCAL-endcap</a:t>
            </a:r>
            <a:endParaRPr lang="zh-CN" altLang="en-US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53982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自然, 火山口&#10;&#10;描述已自动生成">
            <a:extLst>
              <a:ext uri="{FF2B5EF4-FFF2-40B4-BE49-F238E27FC236}">
                <a16:creationId xmlns:a16="http://schemas.microsoft.com/office/drawing/2014/main" id="{A4B7A27F-E0A6-437B-B629-4D51F52BF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" y="52534"/>
            <a:ext cx="864000" cy="540000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080A22E-C80A-4CF4-9B56-92DC0AC7D805}"/>
              </a:ext>
            </a:extLst>
          </p:cNvPr>
          <p:cNvCxnSpPr/>
          <p:nvPr/>
        </p:nvCxnSpPr>
        <p:spPr>
          <a:xfrm>
            <a:off x="695999" y="685620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8B8DFB9-24DC-47E3-8E2A-A3E867B63DBC}"/>
              </a:ext>
            </a:extLst>
          </p:cNvPr>
          <p:cNvSpPr/>
          <p:nvPr/>
        </p:nvSpPr>
        <p:spPr>
          <a:xfrm>
            <a:off x="4877385" y="115856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轭铁设计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01E34-F2ED-3AED-5530-2C7439F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02" y="5408"/>
            <a:ext cx="744117" cy="7441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057EBB0-3CE3-B18B-26BC-76A8E2F6D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20" y="1197329"/>
            <a:ext cx="5534338" cy="4769140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C62FF161-259E-F4D7-83F4-9226D799CB86}"/>
              </a:ext>
            </a:extLst>
          </p:cNvPr>
          <p:cNvCxnSpPr/>
          <p:nvPr/>
        </p:nvCxnSpPr>
        <p:spPr>
          <a:xfrm>
            <a:off x="1019908" y="2100634"/>
            <a:ext cx="474785" cy="6564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8DABA971-C21E-180A-0437-BD0B15D8D8AC}"/>
              </a:ext>
            </a:extLst>
          </p:cNvPr>
          <p:cNvCxnSpPr/>
          <p:nvPr/>
        </p:nvCxnSpPr>
        <p:spPr>
          <a:xfrm>
            <a:off x="2350477" y="1772388"/>
            <a:ext cx="703385" cy="4161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8323A311-A1D2-79A6-3DC4-1487E5AA3865}"/>
              </a:ext>
            </a:extLst>
          </p:cNvPr>
          <p:cNvCxnSpPr/>
          <p:nvPr/>
        </p:nvCxnSpPr>
        <p:spPr>
          <a:xfrm>
            <a:off x="4384431" y="1063141"/>
            <a:ext cx="486508" cy="457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AB2AE179-75FE-370F-91C5-DC50FA919B96}"/>
              </a:ext>
            </a:extLst>
          </p:cNvPr>
          <p:cNvSpPr txBox="1"/>
          <p:nvPr/>
        </p:nvSpPr>
        <p:spPr>
          <a:xfrm>
            <a:off x="644770" y="1731302"/>
            <a:ext cx="703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端轭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2364A7B-43C0-429C-CE6D-D042C87F8309}"/>
              </a:ext>
            </a:extLst>
          </p:cNvPr>
          <p:cNvSpPr txBox="1"/>
          <p:nvPr/>
        </p:nvSpPr>
        <p:spPr>
          <a:xfrm>
            <a:off x="1940170" y="1438334"/>
            <a:ext cx="697523" cy="375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桶轭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3B87DC1-2E06-7F92-DBEE-497D343AA5DE}"/>
              </a:ext>
            </a:extLst>
          </p:cNvPr>
          <p:cNvSpPr txBox="1"/>
          <p:nvPr/>
        </p:nvSpPr>
        <p:spPr>
          <a:xfrm>
            <a:off x="3874476" y="778707"/>
            <a:ext cx="674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端轭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E590E6E-BE7B-7210-A766-DB9D801FEED0}"/>
              </a:ext>
            </a:extLst>
          </p:cNvPr>
          <p:cNvSpPr txBox="1"/>
          <p:nvPr/>
        </p:nvSpPr>
        <p:spPr>
          <a:xfrm>
            <a:off x="7441324" y="1348153"/>
            <a:ext cx="358665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</a:rPr>
              <a:t>组成：</a:t>
            </a:r>
            <a:endParaRPr lang="en-US" altLang="zh-CN" sz="2000" b="1" dirty="0">
              <a:latin typeface="宋体" panose="02010600030101010101" pitchFamily="2" charset="-122"/>
            </a:endParaRPr>
          </a:p>
          <a:p>
            <a:r>
              <a:rPr lang="en-US" altLang="zh-CN" sz="2000" b="1" dirty="0">
                <a:latin typeface="宋体" panose="02010600030101010101" pitchFamily="2" charset="-122"/>
              </a:rPr>
              <a:t>        </a:t>
            </a:r>
            <a:r>
              <a:rPr lang="zh-CN" altLang="en-US" sz="2000" b="1" dirty="0">
                <a:latin typeface="宋体" panose="02010600030101010101" pitchFamily="2" charset="-122"/>
              </a:rPr>
              <a:t>桶轭和端轭</a:t>
            </a:r>
            <a:endParaRPr lang="en-US" altLang="zh-CN" sz="2000" b="1" dirty="0">
              <a:latin typeface="宋体" panose="02010600030101010101" pitchFamily="2" charset="-122"/>
            </a:endParaRPr>
          </a:p>
          <a:p>
            <a:endParaRPr lang="en-US" altLang="zh-CN" sz="2000" b="1" dirty="0">
              <a:latin typeface="宋体" panose="02010600030101010101" pitchFamily="2" charset="-122"/>
            </a:endParaRPr>
          </a:p>
          <a:p>
            <a:r>
              <a:rPr lang="zh-CN" altLang="en-US" sz="2000" b="1" dirty="0">
                <a:latin typeface="宋体" panose="02010600030101010101" pitchFamily="2" charset="-122"/>
              </a:rPr>
              <a:t>结构：</a:t>
            </a:r>
            <a:endParaRPr lang="en-US" altLang="zh-CN" sz="2000" b="1" dirty="0">
              <a:latin typeface="宋体" panose="02010600030101010101" pitchFamily="2" charset="-122"/>
            </a:endParaRPr>
          </a:p>
          <a:p>
            <a:r>
              <a:rPr lang="en-US" altLang="zh-CN" sz="2000" b="1" dirty="0">
                <a:latin typeface="宋体" panose="02010600030101010101" pitchFamily="2" charset="-122"/>
              </a:rPr>
              <a:t>         </a:t>
            </a:r>
            <a:r>
              <a:rPr lang="zh-CN" altLang="en-US" sz="2000" b="1" dirty="0">
                <a:latin typeface="宋体" panose="02010600030101010101" pitchFamily="2" charset="-122"/>
              </a:rPr>
              <a:t>十二边形</a:t>
            </a:r>
            <a:endParaRPr lang="en-US" altLang="zh-CN" sz="2000" b="1" dirty="0">
              <a:latin typeface="宋体" panose="02010600030101010101" pitchFamily="2" charset="-122"/>
            </a:endParaRPr>
          </a:p>
          <a:p>
            <a:endParaRPr lang="en-US" altLang="zh-CN" sz="2000" b="1" dirty="0">
              <a:latin typeface="宋体" panose="02010600030101010101" pitchFamily="2" charset="-122"/>
            </a:endParaRPr>
          </a:p>
          <a:p>
            <a:r>
              <a:rPr lang="zh-CN" altLang="en-US" sz="2000" b="1" dirty="0">
                <a:latin typeface="宋体" panose="02010600030101010101" pitchFamily="2" charset="-122"/>
              </a:rPr>
              <a:t>尺寸：</a:t>
            </a:r>
            <a:endParaRPr lang="en-US" altLang="zh-CN" sz="2000" b="1" dirty="0">
              <a:latin typeface="宋体" panose="02010600030101010101" pitchFamily="2" charset="-122"/>
            </a:endParaRPr>
          </a:p>
          <a:p>
            <a:r>
              <a:rPr lang="en-US" altLang="zh-CN" sz="2000" b="1" dirty="0">
                <a:latin typeface="宋体" panose="02010600030101010101" pitchFamily="2" charset="-122"/>
              </a:rPr>
              <a:t>        </a:t>
            </a:r>
            <a:r>
              <a:rPr lang="zh-CN" altLang="en-US" sz="2000" b="1" dirty="0">
                <a:latin typeface="宋体" panose="02010600030101010101" pitchFamily="2" charset="-122"/>
              </a:rPr>
              <a:t>外高 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8520mm</a:t>
            </a:r>
          </a:p>
          <a:p>
            <a:r>
              <a:rPr lang="en-US" altLang="zh-CN" sz="2000" b="1" dirty="0">
                <a:latin typeface="宋体" panose="02010600030101010101" pitchFamily="2" charset="-122"/>
              </a:rPr>
              <a:t>        </a:t>
            </a:r>
            <a:r>
              <a:rPr lang="zh-CN" altLang="en-US" sz="2000" b="1" dirty="0">
                <a:latin typeface="宋体" panose="02010600030101010101" pitchFamily="2" charset="-122"/>
              </a:rPr>
              <a:t>内高 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7320mm</a:t>
            </a:r>
          </a:p>
          <a:p>
            <a:r>
              <a:rPr lang="en-US" altLang="zh-CN" sz="2000" b="1" dirty="0">
                <a:latin typeface="宋体" panose="02010600030101010101" pitchFamily="2" charset="-122"/>
              </a:rPr>
              <a:t>        </a:t>
            </a:r>
            <a:r>
              <a:rPr lang="zh-CN" altLang="en-US" sz="2000" b="1" dirty="0">
                <a:latin typeface="宋体" panose="02010600030101010101" pitchFamily="2" charset="-122"/>
              </a:rPr>
              <a:t>总长 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10920mm</a:t>
            </a:r>
          </a:p>
          <a:p>
            <a:endParaRPr lang="en-US" altLang="zh-CN" sz="2000" b="1" dirty="0">
              <a:latin typeface="宋体" panose="02010600030101010101" pitchFamily="2" charset="-122"/>
            </a:endParaRPr>
          </a:p>
          <a:p>
            <a:r>
              <a:rPr lang="zh-CN" altLang="en-US" sz="2000" b="1" dirty="0">
                <a:latin typeface="宋体" panose="02010600030101010101" pitchFamily="2" charset="-122"/>
              </a:rPr>
              <a:t>材料： </a:t>
            </a:r>
            <a:r>
              <a:rPr lang="en-US" altLang="zh-CN" sz="2000" b="1" dirty="0">
                <a:latin typeface="宋体" panose="02010600030101010101" pitchFamily="2" charset="-122"/>
              </a:rPr>
              <a:t>T10</a:t>
            </a:r>
          </a:p>
          <a:p>
            <a:endParaRPr lang="en-US" altLang="zh-CN" sz="2000" b="1" dirty="0">
              <a:latin typeface="宋体" panose="02010600030101010101" pitchFamily="2" charset="-122"/>
            </a:endParaRPr>
          </a:p>
          <a:p>
            <a:r>
              <a:rPr lang="zh-CN" altLang="en-US" sz="2000" b="1" dirty="0">
                <a:latin typeface="宋体" panose="02010600030101010101" pitchFamily="2" charset="-122"/>
              </a:rPr>
              <a:t>重量： 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约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1300t</a:t>
            </a:r>
            <a:endParaRPr lang="zh-CN" altLang="en-US" sz="20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6527572-1828-9F7E-163F-7D935095A357}"/>
              </a:ext>
            </a:extLst>
          </p:cNvPr>
          <p:cNvSpPr txBox="1"/>
          <p:nvPr/>
        </p:nvSpPr>
        <p:spPr>
          <a:xfrm>
            <a:off x="2558561" y="5987714"/>
            <a:ext cx="165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轭铁整体示意</a:t>
            </a:r>
          </a:p>
        </p:txBody>
      </p:sp>
    </p:spTree>
    <p:extLst>
      <p:ext uri="{BB962C8B-B14F-4D97-AF65-F5344CB8AC3E}">
        <p14:creationId xmlns:p14="http://schemas.microsoft.com/office/powerpoint/2010/main" val="1575597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自然, 火山口&#10;&#10;描述已自动生成">
            <a:extLst>
              <a:ext uri="{FF2B5EF4-FFF2-40B4-BE49-F238E27FC236}">
                <a16:creationId xmlns:a16="http://schemas.microsoft.com/office/drawing/2014/main" id="{A4B7A27F-E0A6-437B-B629-4D51F52BF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" y="52534"/>
            <a:ext cx="864000" cy="540000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080A22E-C80A-4CF4-9B56-92DC0AC7D805}"/>
              </a:ext>
            </a:extLst>
          </p:cNvPr>
          <p:cNvCxnSpPr/>
          <p:nvPr/>
        </p:nvCxnSpPr>
        <p:spPr>
          <a:xfrm>
            <a:off x="695999" y="685620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8B8DFB9-24DC-47E3-8E2A-A3E867B63DBC}"/>
              </a:ext>
            </a:extLst>
          </p:cNvPr>
          <p:cNvSpPr/>
          <p:nvPr/>
        </p:nvSpPr>
        <p:spPr>
          <a:xfrm>
            <a:off x="4795325" y="115856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轭铁设计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01E34-F2ED-3AED-5530-2C7439F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02" y="5408"/>
            <a:ext cx="744117" cy="74411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E894739-78AB-BAE8-401D-A1D2B841D974}"/>
              </a:ext>
            </a:extLst>
          </p:cNvPr>
          <p:cNvSpPr txBox="1"/>
          <p:nvPr/>
        </p:nvSpPr>
        <p:spPr>
          <a:xfrm>
            <a:off x="627017" y="778707"/>
            <a:ext cx="199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2.1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端轭设计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1D59AB9-4753-3554-BE8D-2105A80F2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99" y="1178817"/>
            <a:ext cx="3632294" cy="518173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6C834D9-4D30-4078-3418-8BD6AF57683D}"/>
              </a:ext>
            </a:extLst>
          </p:cNvPr>
          <p:cNvSpPr txBox="1"/>
          <p:nvPr/>
        </p:nvSpPr>
        <p:spPr>
          <a:xfrm>
            <a:off x="1286085" y="6391328"/>
            <a:ext cx="2324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端轭  重量：约</a:t>
            </a:r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250t</a:t>
            </a:r>
            <a:endParaRPr lang="zh-CN" altLang="en-US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5658F60-C8E3-4809-89E0-480FA9E50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9442" y="732162"/>
            <a:ext cx="2115867" cy="303185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A15E5CF-525A-E640-56E6-DE18C3EA231B}"/>
              </a:ext>
            </a:extLst>
          </p:cNvPr>
          <p:cNvSpPr txBox="1"/>
          <p:nvPr/>
        </p:nvSpPr>
        <p:spPr>
          <a:xfrm>
            <a:off x="4618585" y="3736579"/>
            <a:ext cx="3132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端轭单元  重量 约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125t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6C45A966-8738-84ED-56CD-9F946010ACF7}"/>
              </a:ext>
            </a:extLst>
          </p:cNvPr>
          <p:cNvCxnSpPr/>
          <p:nvPr/>
        </p:nvCxnSpPr>
        <p:spPr>
          <a:xfrm flipV="1">
            <a:off x="4233917" y="3083403"/>
            <a:ext cx="682942" cy="117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1DD72F01-2A45-1375-6A8B-41C20A3854E6}"/>
              </a:ext>
            </a:extLst>
          </p:cNvPr>
          <p:cNvSpPr txBox="1"/>
          <p:nvPr/>
        </p:nvSpPr>
        <p:spPr>
          <a:xfrm>
            <a:off x="7573416" y="2713895"/>
            <a:ext cx="38470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每个端轭单元可分为对称的两部分，每部分可放置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层</a:t>
            </a:r>
            <a:r>
              <a:rPr lang="en-US" altLang="zh-CN" sz="2000" b="1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μ</a:t>
            </a:r>
            <a:r>
              <a:rPr lang="zh-CN" altLang="en-US" sz="2000" b="1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子探测器。上下底板厚度</a:t>
            </a:r>
            <a:r>
              <a:rPr lang="en-US" altLang="zh-CN" sz="2000" b="1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100mm</a:t>
            </a:r>
            <a:r>
              <a:rPr lang="zh-CN" altLang="en-US" sz="2000" b="1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；中间层板厚度</a:t>
            </a:r>
            <a:r>
              <a:rPr lang="en-US" altLang="zh-CN" sz="2000" b="1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60mm</a:t>
            </a:r>
            <a:r>
              <a:rPr lang="zh-CN" altLang="en-US" sz="2000" b="1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；间隙</a:t>
            </a:r>
            <a:r>
              <a:rPr lang="en-US" altLang="zh-CN" sz="2000" b="1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50mm</a:t>
            </a:r>
            <a:r>
              <a:rPr lang="zh-CN" altLang="en-US" sz="2000" b="1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DBD8BD4-B20D-2D2C-48CE-6E71B1645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1715" y="861074"/>
            <a:ext cx="3528371" cy="1585493"/>
          </a:xfrm>
          <a:prstGeom prst="rect">
            <a:avLst/>
          </a:prstGeom>
        </p:spPr>
      </p:pic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C94431A4-2A4B-97A4-BF86-57B0CCDAE464}"/>
              </a:ext>
            </a:extLst>
          </p:cNvPr>
          <p:cNvCxnSpPr/>
          <p:nvPr/>
        </p:nvCxnSpPr>
        <p:spPr>
          <a:xfrm flipV="1">
            <a:off x="6941201" y="1636234"/>
            <a:ext cx="632216" cy="70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矩形 4">
            <a:extLst>
              <a:ext uri="{FF2B5EF4-FFF2-40B4-BE49-F238E27FC236}">
                <a16:creationId xmlns:a16="http://schemas.microsoft.com/office/drawing/2014/main" id="{AE0225FD-A0CB-1968-0948-CBB7EF53F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9442" y="4479698"/>
            <a:ext cx="621814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宋体" panose="02010600030101010101" pitchFamily="2" charset="-122"/>
              </a:rPr>
              <a:t>结构组成：</a:t>
            </a:r>
            <a:endParaRPr lang="en-US" altLang="zh-CN" sz="1800" b="1" dirty="0">
              <a:latin typeface="宋体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宋体" panose="02010600030101010101" pitchFamily="2" charset="-122"/>
              </a:rPr>
              <a:t>    </a:t>
            </a:r>
            <a:r>
              <a:rPr lang="zh-CN" altLang="en-US" sz="1800" b="1" dirty="0">
                <a:solidFill>
                  <a:srgbClr val="0070C0"/>
                </a:solidFill>
                <a:latin typeface="宋体" panose="02010600030101010101" pitchFamily="2" charset="-122"/>
              </a:rPr>
              <a:t>分两个单元，可随意打开</a:t>
            </a:r>
            <a:r>
              <a:rPr lang="zh-CN" altLang="en-US" sz="1800" b="1" dirty="0">
                <a:latin typeface="宋体" panose="02010600030101010101" pitchFamily="2" charset="-122"/>
              </a:rPr>
              <a:t>，便于安装和更换子探测器。</a:t>
            </a:r>
            <a:endParaRPr lang="en-US" altLang="zh-CN" sz="1800" b="1" dirty="0">
              <a:latin typeface="宋体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宋体" panose="02010600030101010101" pitchFamily="2" charset="-122"/>
              </a:rPr>
              <a:t>尺寸：</a:t>
            </a:r>
            <a:endParaRPr lang="en-US" altLang="zh-CN" sz="1800" b="1" dirty="0">
              <a:latin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宋体" panose="02010600030101010101" pitchFamily="2" charset="-122"/>
              </a:rPr>
              <a:t>      1.</a:t>
            </a:r>
            <a:r>
              <a:rPr lang="zh-CN" altLang="en-US" sz="1800" b="1" dirty="0">
                <a:latin typeface="宋体" panose="02010600030101010101" pitchFamily="2" charset="-122"/>
              </a:rPr>
              <a:t>外  高：</a:t>
            </a:r>
            <a:r>
              <a:rPr lang="en-US" altLang="zh-CN" sz="1800" b="1" dirty="0">
                <a:solidFill>
                  <a:srgbClr val="FF0000"/>
                </a:solidFill>
                <a:latin typeface="宋体" panose="02010600030101010101" pitchFamily="2" charset="-122"/>
              </a:rPr>
              <a:t>8520mm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宋体" panose="02010600030101010101" pitchFamily="2" charset="-122"/>
              </a:rPr>
              <a:t>      2.</a:t>
            </a:r>
            <a:r>
              <a:rPr lang="zh-CN" altLang="en-US" sz="1800" b="1" dirty="0">
                <a:latin typeface="宋体" panose="02010600030101010101" pitchFamily="2" charset="-122"/>
              </a:rPr>
              <a:t>厚  度：</a:t>
            </a:r>
            <a:r>
              <a:rPr lang="en-US" altLang="zh-CN" sz="1800" b="1" dirty="0">
                <a:solidFill>
                  <a:srgbClr val="FF0000"/>
                </a:solidFill>
                <a:latin typeface="宋体" panose="02010600030101010101" pitchFamily="2" charset="-122"/>
              </a:rPr>
              <a:t>800mm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宋体" panose="02010600030101010101" pitchFamily="2" charset="-122"/>
              </a:rPr>
              <a:t>      3.</a:t>
            </a:r>
            <a:r>
              <a:rPr lang="zh-CN" altLang="en-US" sz="1800" b="1" dirty="0">
                <a:latin typeface="宋体" panose="02010600030101010101" pitchFamily="2" charset="-122"/>
              </a:rPr>
              <a:t>孔直径：</a:t>
            </a:r>
            <a:r>
              <a:rPr lang="en-US" altLang="zh-CN" sz="1800" b="1" dirty="0">
                <a:solidFill>
                  <a:srgbClr val="FF0000"/>
                </a:solidFill>
                <a:latin typeface="宋体" panose="02010600030101010101" pitchFamily="2" charset="-122"/>
              </a:rPr>
              <a:t>Ø1300mm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宋体" panose="02010600030101010101" pitchFamily="2" charset="-122"/>
              </a:rPr>
              <a:t>材料：</a:t>
            </a:r>
            <a:r>
              <a:rPr lang="en-US" altLang="zh-CN" sz="1800" b="1" dirty="0">
                <a:latin typeface="宋体" panose="02010600030101010101" pitchFamily="2" charset="-122"/>
              </a:rPr>
              <a:t>T10</a:t>
            </a:r>
          </a:p>
        </p:txBody>
      </p:sp>
    </p:spTree>
    <p:extLst>
      <p:ext uri="{BB962C8B-B14F-4D97-AF65-F5344CB8AC3E}">
        <p14:creationId xmlns:p14="http://schemas.microsoft.com/office/powerpoint/2010/main" val="2425846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自然, 火山口&#10;&#10;描述已自动生成">
            <a:extLst>
              <a:ext uri="{FF2B5EF4-FFF2-40B4-BE49-F238E27FC236}">
                <a16:creationId xmlns:a16="http://schemas.microsoft.com/office/drawing/2014/main" id="{A4B7A27F-E0A6-437B-B629-4D51F52BF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" y="52534"/>
            <a:ext cx="864000" cy="540000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080A22E-C80A-4CF4-9B56-92DC0AC7D805}"/>
              </a:ext>
            </a:extLst>
          </p:cNvPr>
          <p:cNvCxnSpPr/>
          <p:nvPr/>
        </p:nvCxnSpPr>
        <p:spPr>
          <a:xfrm>
            <a:off x="695999" y="685620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8B8DFB9-24DC-47E3-8E2A-A3E867B63DBC}"/>
              </a:ext>
            </a:extLst>
          </p:cNvPr>
          <p:cNvSpPr/>
          <p:nvPr/>
        </p:nvSpPr>
        <p:spPr>
          <a:xfrm>
            <a:off x="4795325" y="115856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轭铁设计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01E34-F2ED-3AED-5530-2C7439F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02" y="5408"/>
            <a:ext cx="744117" cy="74411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E894739-78AB-BAE8-401D-A1D2B841D974}"/>
              </a:ext>
            </a:extLst>
          </p:cNvPr>
          <p:cNvSpPr txBox="1"/>
          <p:nvPr/>
        </p:nvSpPr>
        <p:spPr>
          <a:xfrm>
            <a:off x="627017" y="778707"/>
            <a:ext cx="199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2.2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桶轭设计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244E7AD-7CCF-86B5-07E3-64FEF5D76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845" y="1890483"/>
            <a:ext cx="4190372" cy="39874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AFE6187-8249-13B0-47A1-B5C2B408F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617" y="1831867"/>
            <a:ext cx="4218890" cy="404602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8D577F29-9CCC-EBD9-5C0C-A61EF7C2BF77}"/>
              </a:ext>
            </a:extLst>
          </p:cNvPr>
          <p:cNvSpPr txBox="1"/>
          <p:nvPr/>
        </p:nvSpPr>
        <p:spPr>
          <a:xfrm>
            <a:off x="2661138" y="5942368"/>
            <a:ext cx="1606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对称式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A14469B-BF61-6204-1D30-594468D6271A}"/>
              </a:ext>
            </a:extLst>
          </p:cNvPr>
          <p:cNvSpPr txBox="1"/>
          <p:nvPr/>
        </p:nvSpPr>
        <p:spPr>
          <a:xfrm>
            <a:off x="8510955" y="5942368"/>
            <a:ext cx="1019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螺旋式</a:t>
            </a:r>
            <a:endParaRPr lang="zh-CN" altLang="en-US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3F75120-4A4A-6AEC-B0F6-DD5119FD9079}"/>
              </a:ext>
            </a:extLst>
          </p:cNvPr>
          <p:cNvSpPr txBox="1"/>
          <p:nvPr/>
        </p:nvSpPr>
        <p:spPr>
          <a:xfrm>
            <a:off x="847292" y="1425895"/>
            <a:ext cx="2552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两种结构方式：</a:t>
            </a:r>
          </a:p>
        </p:txBody>
      </p:sp>
    </p:spTree>
    <p:extLst>
      <p:ext uri="{BB962C8B-B14F-4D97-AF65-F5344CB8AC3E}">
        <p14:creationId xmlns:p14="http://schemas.microsoft.com/office/powerpoint/2010/main" val="2286674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自然, 火山口&#10;&#10;描述已自动生成">
            <a:extLst>
              <a:ext uri="{FF2B5EF4-FFF2-40B4-BE49-F238E27FC236}">
                <a16:creationId xmlns:a16="http://schemas.microsoft.com/office/drawing/2014/main" id="{A4B7A27F-E0A6-437B-B629-4D51F52BF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" y="52534"/>
            <a:ext cx="864000" cy="540000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080A22E-C80A-4CF4-9B56-92DC0AC7D805}"/>
              </a:ext>
            </a:extLst>
          </p:cNvPr>
          <p:cNvCxnSpPr/>
          <p:nvPr/>
        </p:nvCxnSpPr>
        <p:spPr>
          <a:xfrm>
            <a:off x="695999" y="685620"/>
            <a:ext cx="10800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8B8DFB9-24DC-47E3-8E2A-A3E867B63DBC}"/>
              </a:ext>
            </a:extLst>
          </p:cNvPr>
          <p:cNvSpPr/>
          <p:nvPr/>
        </p:nvSpPr>
        <p:spPr>
          <a:xfrm>
            <a:off x="4795325" y="115856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轭铁设计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01E34-F2ED-3AED-5530-2C7439F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02" y="5408"/>
            <a:ext cx="744117" cy="74411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E894739-78AB-BAE8-401D-A1D2B841D974}"/>
              </a:ext>
            </a:extLst>
          </p:cNvPr>
          <p:cNvSpPr txBox="1"/>
          <p:nvPr/>
        </p:nvSpPr>
        <p:spPr>
          <a:xfrm>
            <a:off x="602214" y="619927"/>
            <a:ext cx="2703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2.2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桶轭设计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对称式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B2576D5-BFAF-6D6C-5330-77C86C249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10" y="1047430"/>
            <a:ext cx="3783228" cy="35999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478C372-410B-23BA-6DD9-3B50C225A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607" y="749525"/>
            <a:ext cx="4376963" cy="151138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1B81B26-810C-E330-81B0-ABD681012955}"/>
              </a:ext>
            </a:extLst>
          </p:cNvPr>
          <p:cNvSpPr txBox="1"/>
          <p:nvPr/>
        </p:nvSpPr>
        <p:spPr>
          <a:xfrm>
            <a:off x="4915854" y="2250649"/>
            <a:ext cx="396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轭铁单元 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重量：约</a:t>
            </a:r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63t 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厚度：</a:t>
            </a:r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600mm</a:t>
            </a:r>
            <a:endParaRPr lang="zh-CN" altLang="en-US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5A94FD0-4DE2-876C-A9AF-9E96B1E9AF61}"/>
              </a:ext>
            </a:extLst>
          </p:cNvPr>
          <p:cNvSpPr txBox="1"/>
          <p:nvPr/>
        </p:nvSpPr>
        <p:spPr>
          <a:xfrm>
            <a:off x="169984" y="4872528"/>
            <a:ext cx="4741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结构：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十二边形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     2.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共十二个单元，每个单元分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层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尺寸：长度：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8960mm</a:t>
            </a:r>
          </a:p>
          <a:p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外高：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8520mm</a:t>
            </a:r>
          </a:p>
          <a:p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内高：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7320mm</a:t>
            </a:r>
          </a:p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材料：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T10</a:t>
            </a: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5F773BE7-6D30-3BC3-1189-74659FF43AFE}"/>
              </a:ext>
            </a:extLst>
          </p:cNvPr>
          <p:cNvCxnSpPr/>
          <p:nvPr/>
        </p:nvCxnSpPr>
        <p:spPr>
          <a:xfrm flipV="1">
            <a:off x="4019755" y="1811393"/>
            <a:ext cx="890954" cy="2461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AFF0E96C-0172-99B5-A058-0D02634EF724}"/>
              </a:ext>
            </a:extLst>
          </p:cNvPr>
          <p:cNvSpPr txBox="1"/>
          <p:nvPr/>
        </p:nvSpPr>
        <p:spPr>
          <a:xfrm>
            <a:off x="715107" y="4575312"/>
            <a:ext cx="3310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对称式桶轭     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重量：约</a:t>
            </a:r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en-US" altLang="zh-CN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60t</a:t>
            </a:r>
            <a:endParaRPr lang="zh-CN" altLang="en-US" sz="1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2CEFD92-55D7-E033-D020-93941018C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9938" y="1382195"/>
            <a:ext cx="2758439" cy="81818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1116C3A0-00CD-7604-2DE7-F283AE71A567}"/>
              </a:ext>
            </a:extLst>
          </p:cNvPr>
          <p:cNvSpPr txBox="1"/>
          <p:nvPr/>
        </p:nvSpPr>
        <p:spPr>
          <a:xfrm>
            <a:off x="9487891" y="2228671"/>
            <a:ext cx="2560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五层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µ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子探测器放置空间，上下底板厚</a:t>
            </a:r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95mm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；中间层板厚</a:t>
            </a:r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40mm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；间隙</a:t>
            </a:r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50mm</a:t>
            </a:r>
            <a:r>
              <a:rPr lang="zh-CN" altLang="en-US" b="1" dirty="0">
                <a:solidFill>
                  <a:srgbClr val="FF0000"/>
                </a:solidFill>
              </a:rPr>
              <a:t>。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D54A9B93-1F49-4E58-18CB-AEC432567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9501" y="2800985"/>
            <a:ext cx="3836254" cy="183695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39CEFB8-D153-090A-81DA-75DFDEA1AC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9501" y="4844233"/>
            <a:ext cx="3836254" cy="1616216"/>
          </a:xfrm>
          <a:prstGeom prst="rect">
            <a:avLst/>
          </a:prstGeom>
        </p:spPr>
      </p:pic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6B9E44EA-21B2-7607-8EAD-E81D99827CC0}"/>
              </a:ext>
            </a:extLst>
          </p:cNvPr>
          <p:cNvCxnSpPr>
            <a:cxnSpLocks/>
          </p:cNvCxnSpPr>
          <p:nvPr/>
        </p:nvCxnSpPr>
        <p:spPr>
          <a:xfrm>
            <a:off x="6994327" y="4575312"/>
            <a:ext cx="0" cy="45941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C92015EF-6748-AD98-2D7D-21D445BCA383}"/>
              </a:ext>
            </a:extLst>
          </p:cNvPr>
          <p:cNvSpPr txBox="1"/>
          <p:nvPr/>
        </p:nvSpPr>
        <p:spPr>
          <a:xfrm>
            <a:off x="9028837" y="3429000"/>
            <a:ext cx="310454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优点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endParaRPr lang="en-US" altLang="zh-CN" sz="1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平面摆放，便于组装，不过多依靠额外的辅助工装。</a:t>
            </a:r>
            <a:endParaRPr lang="en-US" altLang="zh-CN" sz="1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缺点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endParaRPr lang="en-US" altLang="zh-CN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探测器做不到这么大尺寸；</a:t>
            </a:r>
            <a:endParaRPr lang="en-US" altLang="zh-CN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即便有这么大尺寸的探测器，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后期检修维护困难。</a:t>
            </a:r>
            <a:endParaRPr lang="zh-CN" altLang="en-US" sz="1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有</a:t>
            </a:r>
            <a:r>
              <a:rPr lang="en-US" altLang="zh-CN" sz="18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Muon</a:t>
            </a:r>
            <a:r>
              <a:rPr lang="zh-CN" altLang="en-US" sz="18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探测盲区</a:t>
            </a:r>
            <a:r>
              <a:rPr lang="zh-CN" altLang="en-US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11B0612-516E-37CA-0067-B8CA6D2B093E}"/>
              </a:ext>
            </a:extLst>
          </p:cNvPr>
          <p:cNvSpPr txBox="1"/>
          <p:nvPr/>
        </p:nvSpPr>
        <p:spPr>
          <a:xfrm>
            <a:off x="5917714" y="6449424"/>
            <a:ext cx="2153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轭铁单元安装示意</a:t>
            </a:r>
          </a:p>
        </p:txBody>
      </p:sp>
    </p:spTree>
    <p:extLst>
      <p:ext uri="{BB962C8B-B14F-4D97-AF65-F5344CB8AC3E}">
        <p14:creationId xmlns:p14="http://schemas.microsoft.com/office/powerpoint/2010/main" val="25716451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445.292913385827,&quot;width&quot;:11839.70393700787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e89fa30-88d9-4b4e-b443-d1226b9b2e35}"/>
  <p:tag name="TABLE_ENDDRAG_ORIGIN_RECT" val="440*120"/>
  <p:tag name="TABLE_ENDDRAG_RECT" val="375*355*440*1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e89fa30-88d9-4b4e-b443-d1226b9b2e35}"/>
  <p:tag name="TABLE_ENDDRAG_ORIGIN_RECT" val="440*120"/>
  <p:tag name="TABLE_ENDDRAG_RECT" val="375*355*440*12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17020</TotalTime>
  <Words>1397</Words>
  <Application>Microsoft Office PowerPoint</Application>
  <PresentationFormat>宽屏</PresentationFormat>
  <Paragraphs>260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9" baseType="lpstr">
      <vt:lpstr>等线</vt:lpstr>
      <vt:lpstr>等线 Light</vt:lpstr>
      <vt:lpstr>黑体</vt:lpstr>
      <vt:lpstr>楷体</vt:lpstr>
      <vt:lpstr>宋体</vt:lpstr>
      <vt:lpstr>Arial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Eric</dc:creator>
  <cp:lastModifiedBy>Q Ji</cp:lastModifiedBy>
  <cp:revision>776</cp:revision>
  <dcterms:created xsi:type="dcterms:W3CDTF">2021-11-01T07:05:17Z</dcterms:created>
  <dcterms:modified xsi:type="dcterms:W3CDTF">2023-03-31T09:29:02Z</dcterms:modified>
</cp:coreProperties>
</file>