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7" r:id="rId2"/>
    <p:sldId id="276" r:id="rId3"/>
    <p:sldId id="283" r:id="rId4"/>
    <p:sldId id="338" r:id="rId5"/>
    <p:sldId id="342" r:id="rId6"/>
    <p:sldId id="277" r:id="rId7"/>
    <p:sldId id="266" r:id="rId8"/>
    <p:sldId id="287" r:id="rId9"/>
    <p:sldId id="278" r:id="rId10"/>
    <p:sldId id="340" r:id="rId11"/>
    <p:sldId id="341" r:id="rId12"/>
    <p:sldId id="343" r:id="rId13"/>
    <p:sldId id="280" r:id="rId14"/>
    <p:sldId id="333" r:id="rId15"/>
    <p:sldId id="335" r:id="rId16"/>
  </p:sldIdLst>
  <p:sldSz cx="12192000" cy="6858000"/>
  <p:notesSz cx="7104063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hao zhou" initials="wz" lastIdx="1" clrIdx="0">
    <p:extLst>
      <p:ext uri="{19B8F6BF-5375-455C-9EA6-DF929625EA0E}">
        <p15:presenceInfo xmlns:p15="http://schemas.microsoft.com/office/powerpoint/2012/main" userId="64db6eef819755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44" autoAdjust="0"/>
  </p:normalViewPr>
  <p:slideViewPr>
    <p:cSldViewPr snapToGrid="0">
      <p:cViewPr>
        <p:scale>
          <a:sx n="90" d="100"/>
          <a:sy n="90" d="100"/>
        </p:scale>
        <p:origin x="453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9909147-E1D1-4219-9639-67DEC13E7EA8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9E6F8B6-85EF-4025-A0F3-085353C98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62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359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018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86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20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18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49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27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927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33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17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11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985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180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>
            <a:extLst>
              <a:ext uri="{FF2B5EF4-FFF2-40B4-BE49-F238E27FC236}">
                <a16:creationId xmlns:a16="http://schemas.microsoft.com/office/drawing/2014/main" id="{2CD28407-73A9-46DC-BE61-5C7AC67AA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55734B9E-B239-452E-98C1-55B91B77EB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00151" y="1412876"/>
            <a:ext cx="10363200" cy="1470025"/>
          </a:xfrm>
        </p:spPr>
        <p:txBody>
          <a:bodyPr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单击此处编辑母版标题样式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365B08E-7EC8-4CF1-8A57-EAE7E51CE22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131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chemeClr val="bg1"/>
                </a:solidFill>
                <a:ea typeface="方正小标宋简体" pitchFamily="2" charset="-122"/>
              </a:defRPr>
            </a:lvl1pPr>
          </a:lstStyle>
          <a:p>
            <a:pPr lvl="0"/>
            <a:r>
              <a:rPr lang="zh-CN" altLang="en-US" noProof="0"/>
              <a:t>单击此处编辑母版副标题样式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C3186046-6A80-4658-8446-B72524AC7B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27E4992-B9C7-47FD-9B99-5AF88A87C4C9}" type="datetime1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EC155C7-5754-4C9A-BCBF-54531D6871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106" name="Line 10">
            <a:extLst>
              <a:ext uri="{FF2B5EF4-FFF2-40B4-BE49-F238E27FC236}">
                <a16:creationId xmlns:a16="http://schemas.microsoft.com/office/drawing/2014/main" id="{EE7E5074-12F0-4747-B8D2-ACACB553C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708275"/>
            <a:ext cx="12192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pic>
        <p:nvPicPr>
          <p:cNvPr id="4107" name="Picture 11">
            <a:extLst>
              <a:ext uri="{FF2B5EF4-FFF2-40B4-BE49-F238E27FC236}">
                <a16:creationId xmlns:a16="http://schemas.microsoft.com/office/drawing/2014/main" id="{A19304B6-AAA9-4CE4-AC1D-C684A2D0A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33" y="5745163"/>
            <a:ext cx="42926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13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A37EE5-624F-4DBA-9FF2-52671243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49555D-E1FF-466E-9610-BA85A1B1D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E3657B-147A-495A-B02D-CB60833AF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B882B0-A8EA-4370-92CD-D1EBE08BA062}" type="datetime1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B8DBF1-AF74-4747-BD77-4A292BE0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56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8FC0C3B-A128-44C3-B3A0-CBFB8C855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763588"/>
            <a:ext cx="2743200" cy="54737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79A4A6-1BDA-452C-A65C-6DE759550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763588"/>
            <a:ext cx="8026400" cy="54737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275AFE-A5EB-4145-95C7-48909652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4F63D-8D57-4D43-B8EA-5F794F54FA85}" type="datetime1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D1A9DA-1325-4300-8EBB-D4E1FE65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72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517FD-57FA-4E48-988C-B8AAE7F1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8CB244-B7FD-452C-B3AA-2FA3154C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3AF2E1-4E73-4C52-B80E-FA6D846E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36695D-2422-4CF3-974E-615621A968B4}" type="datetime1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112F84-042B-4504-844F-394946867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447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E54C7-7E07-4DFB-B4C9-3B0336B2F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B0C29D-85BD-41C9-ABCF-5AD2E85F9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4BF038-28D5-4FE3-86D4-F6D4D848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9D0831-57D7-4A12-9C32-E1C7A524F8DC}" type="datetime1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AACC79-F42E-4795-8478-C9174F53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55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A021FC-C313-408B-BF8F-2FC1CAA3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8E1938-7ADE-4BB4-AE13-194060FE1C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73238"/>
            <a:ext cx="5384800" cy="44640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8824F7-105A-40B0-8B48-87311843C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73238"/>
            <a:ext cx="5384800" cy="44640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2557FF-D52D-4955-879C-0B034D2FD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54625D-E58F-4BBA-A3D1-F12D3852926A}" type="datetime1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13052E2-3E1C-445D-A5D1-709A58905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79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F210-DA80-44D3-BB02-215B5BC0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B27B6E-229E-45F8-834C-6E490BA6D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F0D6E1-4A45-4DEC-9326-914B7B498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0BC4E0-8848-429E-AF04-9BB9DE6B0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9DF784-DE23-4E17-BB3D-407B910C3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4961D7-F510-4758-8565-23CC54C9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9902F6-46EE-445E-B7F3-4F46C04ECCE6}" type="datetime1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09EFA8E-6B08-46D5-81E1-946B037C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19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3A2A05-BF9E-4412-813D-D61EBAD3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87EB3DA-0E0D-44C6-A865-E57F47B1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52E578-EE7C-495E-8D56-D3D0DA935AC8}" type="datetime1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4858611-D3DD-4BD7-B559-69B564B94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9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80F0310-A78B-4D1B-9DD4-48613F40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250A1A-813D-4419-8E36-7BACD7531BB6}" type="datetime1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19EE45-C2CB-48CA-A037-D4C61F154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62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80FDE-2A87-45C9-897B-8B58BA31C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6A1805-EDD3-439B-A66B-A8C5BF182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5FCBC7-3D04-4166-8669-C609DB572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E85F7C-E96D-405E-90C3-11E5E61C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DF142E-2393-4EA4-98F8-86856283D6DC}" type="datetime1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E5D1C6-F702-4661-8E91-86203490B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86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7BD4C0-16EF-4835-AF61-F31078E0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21B6CF6-D69F-4B99-BEFE-7100791E2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EB26D6-C5A7-43D2-84D7-6B7BEFE84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E20DE2-0D12-4962-9A1F-614105AB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9C0998-E00B-4B09-AF99-C72574EA15EB}" type="datetime1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1228D5-16B5-40F2-8997-A7C208C4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06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FBDA766-EF15-4054-9398-09FCBA9AF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4918" y="763589"/>
            <a:ext cx="1049443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AE236D6-D54F-494E-B12D-7F180A6ED0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73238"/>
            <a:ext cx="109728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191AEE-94BC-4464-AB6E-4E88A2A168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53189"/>
            <a:ext cx="2844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2F62536-A05B-4419-BE89-DE81BE3D26E7}" type="datetime1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52FA6B-272F-4660-96E0-67820D10FC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06784" y="6453189"/>
            <a:ext cx="3860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6" name="Line 12">
            <a:extLst>
              <a:ext uri="{FF2B5EF4-FFF2-40B4-BE49-F238E27FC236}">
                <a16:creationId xmlns:a16="http://schemas.microsoft.com/office/drawing/2014/main" id="{D67A6E24-6C12-4D3A-8D60-296635E3E1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1917" y="620713"/>
            <a:ext cx="7440083" cy="0"/>
          </a:xfrm>
          <a:prstGeom prst="line">
            <a:avLst/>
          </a:prstGeom>
          <a:noFill/>
          <a:ln w="28575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57217E50-35F6-4FA0-9633-0928F0DF7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415926"/>
            <a:ext cx="3968749" cy="37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Line 15">
            <a:extLst>
              <a:ext uri="{FF2B5EF4-FFF2-40B4-BE49-F238E27FC236}">
                <a16:creationId xmlns:a16="http://schemas.microsoft.com/office/drawing/2014/main" id="{1B346433-4EC6-4110-8F0D-196310C24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667" y="6381750"/>
            <a:ext cx="10752667" cy="0"/>
          </a:xfrm>
          <a:prstGeom prst="line">
            <a:avLst/>
          </a:prstGeom>
          <a:noFill/>
          <a:ln w="28575">
            <a:solidFill>
              <a:srgbClr val="00508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38512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120000"/>
        <a:buFont typeface="Wingdings" panose="05000000000000000000" pitchFamily="2" charset="2"/>
        <a:buChar char="F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97.jpg"/><Relationship Id="rId7" Type="http://schemas.openxmlformats.org/officeDocument/2006/relationships/image" Target="../media/image101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26" Type="http://schemas.openxmlformats.org/officeDocument/2006/relationships/image" Target="../media/image43.sv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34" Type="http://schemas.openxmlformats.org/officeDocument/2006/relationships/image" Target="../media/image51.sv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24" Type="http://schemas.openxmlformats.org/officeDocument/2006/relationships/image" Target="../media/image41.svg"/><Relationship Id="rId32" Type="http://schemas.openxmlformats.org/officeDocument/2006/relationships/image" Target="../media/image49.sv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sv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svg"/><Relationship Id="rId27" Type="http://schemas.openxmlformats.org/officeDocument/2006/relationships/image" Target="../media/image44.png"/><Relationship Id="rId30" Type="http://schemas.openxmlformats.org/officeDocument/2006/relationships/image" Target="../media/image47.svg"/><Relationship Id="rId8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gif"/><Relationship Id="rId7" Type="http://schemas.openxmlformats.org/officeDocument/2006/relationships/image" Target="../media/image62.sv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68.png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25167EA7-FE45-4005-8F57-BF30888C8AC3}"/>
              </a:ext>
            </a:extLst>
          </p:cNvPr>
          <p:cNvSpPr txBox="1">
            <a:spLocks/>
          </p:cNvSpPr>
          <p:nvPr/>
        </p:nvSpPr>
        <p:spPr bwMode="auto">
          <a:xfrm>
            <a:off x="850259" y="1828120"/>
            <a:ext cx="10491482" cy="134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endParaRPr lang="en-US" altLang="zh-C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Spinodal Enhancement of Light Nuclei Yield Ratio in Relativistic Heavy Ion Collisions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67EF237-C088-4564-AC2B-C19C38CAC108}"/>
              </a:ext>
            </a:extLst>
          </p:cNvPr>
          <p:cNvSpPr txBox="1"/>
          <p:nvPr/>
        </p:nvSpPr>
        <p:spPr>
          <a:xfrm>
            <a:off x="1632668" y="3868545"/>
            <a:ext cx="87915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报告人：周文豪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endParaRPr lang="en-US" altLang="zh-CN" sz="1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合作者：孙开佳、徐骏、李锋、柯治明、陈列文、王睿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69C6E64-7FBA-2AF9-BFC8-2CC3DA7DA1F4}"/>
              </a:ext>
            </a:extLst>
          </p:cNvPr>
          <p:cNvGrpSpPr/>
          <p:nvPr/>
        </p:nvGrpSpPr>
        <p:grpSpPr>
          <a:xfrm>
            <a:off x="280555" y="147517"/>
            <a:ext cx="11601450" cy="6193142"/>
            <a:chOff x="280555" y="147517"/>
            <a:chExt cx="11601450" cy="6193142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75375DA6-26A0-3093-B3F3-C287F59978F7}"/>
                </a:ext>
              </a:extLst>
            </p:cNvPr>
            <p:cNvCxnSpPr>
              <a:cxnSpLocks/>
            </p:cNvCxnSpPr>
            <p:nvPr/>
          </p:nvCxnSpPr>
          <p:spPr>
            <a:xfrm>
              <a:off x="3306763" y="763588"/>
              <a:ext cx="8575242" cy="1718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1131E0F5-F32C-5109-A285-DAE41BF162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55" y="744164"/>
              <a:ext cx="304800" cy="19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772ADC5-7348-D9E7-5200-2D51D8376BC4}"/>
                </a:ext>
              </a:extLst>
            </p:cNvPr>
            <p:cNvCxnSpPr>
              <a:cxnSpLocks/>
            </p:cNvCxnSpPr>
            <p:nvPr/>
          </p:nvCxnSpPr>
          <p:spPr>
            <a:xfrm>
              <a:off x="979461" y="6340659"/>
              <a:ext cx="10233075" cy="0"/>
            </a:xfrm>
            <a:prstGeom prst="line">
              <a:avLst/>
            </a:prstGeom>
            <a:ln w="38100">
              <a:solidFill>
                <a:srgbClr val="2974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0AB4672-40D2-077D-44F2-A6D2F3C0A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36" y="147517"/>
              <a:ext cx="1270906" cy="1270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3140522-C812-099A-2DB3-FBBE64A522A6}"/>
              </a:ext>
            </a:extLst>
          </p:cNvPr>
          <p:cNvSpPr txBox="1"/>
          <p:nvPr/>
        </p:nvSpPr>
        <p:spPr>
          <a:xfrm>
            <a:off x="2080776" y="5597424"/>
            <a:ext cx="8030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arXiv:2205.11010</a:t>
            </a:r>
            <a:r>
              <a:rPr lang="en-US" altLang="zh-CN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Eur. Phys. J. A 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57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313 (2021),  </a:t>
            </a:r>
            <a:r>
              <a:rPr lang="en-US" altLang="zh-CN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104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 044901 (2021).</a:t>
            </a:r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D1FB079-58DF-4CDE-EDE6-2D5F5511E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1953" r="3414" b="3512"/>
          <a:stretch/>
        </p:blipFill>
        <p:spPr bwMode="auto">
          <a:xfrm>
            <a:off x="1984366" y="147517"/>
            <a:ext cx="1289685" cy="12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2848721-7632-9985-91F7-F00ADED72197}"/>
              </a:ext>
            </a:extLst>
          </p:cNvPr>
          <p:cNvSpPr/>
          <p:nvPr/>
        </p:nvSpPr>
        <p:spPr>
          <a:xfrm>
            <a:off x="7358521" y="178786"/>
            <a:ext cx="4636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QCD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与中高能核物理暑期学校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@SDU July 2023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026B15-35F1-596F-8265-3C626081C492}"/>
              </a:ext>
            </a:extLst>
          </p:cNvPr>
          <p:cNvSpPr txBox="1"/>
          <p:nvPr/>
        </p:nvSpPr>
        <p:spPr>
          <a:xfrm>
            <a:off x="4286029" y="5147891"/>
            <a:ext cx="3619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Email:  zhouwenhao@xaau.edu.cn</a:t>
            </a:r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6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9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87FD5A7E-2B8C-3100-1C24-251319A1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571" y="901372"/>
            <a:ext cx="3572506" cy="283152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B66FDBE-CB06-9C22-320C-1D178946B226}"/>
              </a:ext>
            </a:extLst>
          </p:cNvPr>
          <p:cNvSpPr txBox="1"/>
          <p:nvPr/>
        </p:nvSpPr>
        <p:spPr>
          <a:xfrm>
            <a:off x="5420487" y="3801581"/>
            <a:ext cx="55951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K.-J. Sun, C. M. Ko, 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S. Cao, F. Li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014006 (2021).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29183D0-CBA1-86B8-D5C0-31820D91F633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1357355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Results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0380CC1-7B30-6F75-C4D2-222A4DA120DD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085975" y="589367"/>
            <a:ext cx="9745805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D64E2799-8915-E720-64E4-4A236399A780}"/>
              </a:ext>
            </a:extLst>
          </p:cNvPr>
          <p:cNvSpPr/>
          <p:nvPr/>
        </p:nvSpPr>
        <p:spPr>
          <a:xfrm>
            <a:off x="7358521" y="178786"/>
            <a:ext cx="4636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QCD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与中高能核物理暑期学校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@SDU July 2023 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FC53043-CE7E-BC73-3C19-D5E9D30276CC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7F9915A-14A6-9275-6913-F92A6FCA4DC0}"/>
                  </a:ext>
                </a:extLst>
              </p:cNvPr>
              <p:cNvSpPr txBox="1"/>
              <p:nvPr/>
            </p:nvSpPr>
            <p:spPr>
              <a:xfrm>
                <a:off x="1249733" y="5638408"/>
                <a:ext cx="899218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Finite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SV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term can obtain higher critical point temperature and bigger area of spinodal region.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7F9915A-14A6-9275-6913-F92A6FCA4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733" y="5638408"/>
                <a:ext cx="8992182" cy="338554"/>
              </a:xfrm>
              <a:prstGeom prst="rect">
                <a:avLst/>
              </a:prstGeom>
              <a:blipFill>
                <a:blip r:embed="rId4"/>
                <a:stretch>
                  <a:fillRect l="-271" t="-5455" r="-1017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77F4D1CE-4B05-9D7F-43C1-552594E9E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077" y="872691"/>
            <a:ext cx="3823219" cy="29187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E16897-C84B-EAE1-07D9-5C663DCDE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02" y="2371161"/>
            <a:ext cx="2411321" cy="147699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13DB17C-AFB2-5A28-7774-95ACA0948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7" y="1126434"/>
            <a:ext cx="3533776" cy="10894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642B2F9-5E77-7583-279A-383350BF51E2}"/>
              </a:ext>
            </a:extLst>
          </p:cNvPr>
          <p:cNvSpPr/>
          <p:nvPr/>
        </p:nvSpPr>
        <p:spPr>
          <a:xfrm>
            <a:off x="793839" y="1800225"/>
            <a:ext cx="2582773" cy="302999"/>
          </a:xfrm>
          <a:prstGeom prst="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D53BD9DE-8E6C-0864-1EC5-C15DBFBC3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20" y="4368536"/>
            <a:ext cx="6403182" cy="96001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C4F594E-4972-C5EE-C38E-F4DBDFF6E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8638" y="4634124"/>
            <a:ext cx="2519363" cy="4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5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10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DBB4C536-C067-993F-1AB6-6015CB29A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231" y="3232151"/>
            <a:ext cx="3860828" cy="2878282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AD3C3B65-049A-F273-427D-3C917E2A0725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1357355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Results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2F10747-506B-7AED-1B5A-8F6928514B3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085975" y="589367"/>
            <a:ext cx="9745805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3FFB5C6A-D562-1AEF-7640-5E1BF6A06DB0}"/>
              </a:ext>
            </a:extLst>
          </p:cNvPr>
          <p:cNvSpPr/>
          <p:nvPr/>
        </p:nvSpPr>
        <p:spPr>
          <a:xfrm>
            <a:off x="7358521" y="178786"/>
            <a:ext cx="4636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QCD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与中高能核物理暑期学校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@SDU July 2023 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3C7A356-4B8D-C1DA-08EC-CD6212EC13E8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18ADDA68-B2D5-7045-2073-E8D796CE7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99" y="3824303"/>
            <a:ext cx="4297389" cy="244433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57246F1-19B1-CEA4-8F81-893531BC1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228" y="800869"/>
            <a:ext cx="3585853" cy="268604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EE4C45D-BB27-99DA-212A-A422E702DAA3}"/>
              </a:ext>
            </a:extLst>
          </p:cNvPr>
          <p:cNvSpPr txBox="1"/>
          <p:nvPr/>
        </p:nvSpPr>
        <p:spPr>
          <a:xfrm>
            <a:off x="1385245" y="3565680"/>
            <a:ext cx="56995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K.-J Sun, C. M. Ko, J. Xu, F. Li, C.-L. Chen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Eur. Phys. J. A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57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313 (2021).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A7B1611-E2C0-CF3A-1121-8FFA8DB2882C}"/>
              </a:ext>
            </a:extLst>
          </p:cNvPr>
          <p:cNvSpPr txBox="1"/>
          <p:nvPr/>
        </p:nvSpPr>
        <p:spPr>
          <a:xfrm>
            <a:off x="7398751" y="5888210"/>
            <a:ext cx="18955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arXiv:2205.11010.</a:t>
            </a:r>
            <a:endParaRPr lang="zh-CN" altLang="en-US" sz="14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2035389-1FF0-FCFD-2405-813B6FE7D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31" y="829345"/>
            <a:ext cx="3359534" cy="27860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A355E9-4DAC-F296-61CB-8110C66FC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6863" y="1363910"/>
            <a:ext cx="2745275" cy="698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34D52E6-6390-4C82-BB12-1B4E40295F54}"/>
                  </a:ext>
                </a:extLst>
              </p:cNvPr>
              <p:cNvSpPr txBox="1"/>
              <p:nvPr/>
            </p:nvSpPr>
            <p:spPr>
              <a:xfrm>
                <a:off x="7883003" y="2201649"/>
                <a:ext cx="362141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u="none" strike="noStrike" baseline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u="none" strike="noStrike" baseline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600" b="0" i="1" u="none" strike="noStrike" baseline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b="0" i="1" u="none" strike="noStrike" baseline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altLang="zh-CN" sz="1600" b="0" i="0" u="none" strike="noStrike" baseline="0" dirty="0">
                    <a:solidFill>
                      <a:srgbClr val="131413"/>
                    </a:solidFill>
                    <a:latin typeface="Times-Roman"/>
                  </a:rPr>
                  <a:t>if the density is a constant.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altLang="zh-CN" sz="800" b="0" i="0" u="none" strike="noStrike" baseline="0" dirty="0">
                  <a:solidFill>
                    <a:srgbClr val="131413"/>
                  </a:solidFill>
                  <a:latin typeface="Times-Roman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Large density inhomogeneity survives to kinetic freezeout.</a:t>
                </a:r>
                <a:endParaRPr lang="zh-CN" altLang="en-US" sz="1600" dirty="0">
                  <a:solidFill>
                    <a:srgbClr val="131413"/>
                  </a:solidFill>
                  <a:latin typeface="Times-Roman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34D52E6-6390-4C82-BB12-1B4E40295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003" y="2201649"/>
                <a:ext cx="3621413" cy="954107"/>
              </a:xfrm>
              <a:prstGeom prst="rect">
                <a:avLst/>
              </a:prstGeom>
              <a:blipFill>
                <a:blip r:embed="rId8"/>
                <a:stretch>
                  <a:fillRect l="-673" t="-1911" r="-1010" b="-70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99FDD588-CB85-F92C-8907-B7864B7D1FC0}"/>
              </a:ext>
            </a:extLst>
          </p:cNvPr>
          <p:cNvSpPr txBox="1"/>
          <p:nvPr/>
        </p:nvSpPr>
        <p:spPr>
          <a:xfrm>
            <a:off x="4803473" y="4195439"/>
            <a:ext cx="255052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longer system stay in spinodal region, the bigger the fluctuations system can get.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zh-CN" sz="8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light nuclei yield is enhanced in EoS-I.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44DB0B5-C7E6-5B8E-73F8-3D22572BC5A4}"/>
              </a:ext>
            </a:extLst>
          </p:cNvPr>
          <p:cNvSpPr txBox="1"/>
          <p:nvPr/>
        </p:nvSpPr>
        <p:spPr>
          <a:xfrm>
            <a:off x="7857409" y="899938"/>
            <a:ext cx="3672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Second-order scaled density moment</a:t>
            </a:r>
          </a:p>
          <a:p>
            <a:endParaRPr lang="zh-CN" altLang="en-US" sz="1600" dirty="0"/>
          </a:p>
        </p:txBody>
      </p:sp>
      <p:sp>
        <p:nvSpPr>
          <p:cNvPr id="30" name="箭头: 左 29">
            <a:extLst>
              <a:ext uri="{FF2B5EF4-FFF2-40B4-BE49-F238E27FC236}">
                <a16:creationId xmlns:a16="http://schemas.microsoft.com/office/drawing/2014/main" id="{914F2199-11F3-2D7C-A483-C3CBF715BF93}"/>
              </a:ext>
            </a:extLst>
          </p:cNvPr>
          <p:cNvSpPr/>
          <p:nvPr/>
        </p:nvSpPr>
        <p:spPr>
          <a:xfrm rot="1712517">
            <a:off x="6530137" y="2328765"/>
            <a:ext cx="1370083" cy="276421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376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11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A7C50D1-BE32-4D87-0838-66973D5405F7}"/>
              </a:ext>
            </a:extLst>
          </p:cNvPr>
          <p:cNvCxnSpPr>
            <a:cxnSpLocks/>
          </p:cNvCxnSpPr>
          <p:nvPr/>
        </p:nvCxnSpPr>
        <p:spPr>
          <a:xfrm>
            <a:off x="387453" y="589367"/>
            <a:ext cx="11444327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1993B0BC-674B-37EB-26A5-23E4FCACDAA8}"/>
              </a:ext>
            </a:extLst>
          </p:cNvPr>
          <p:cNvSpPr/>
          <p:nvPr/>
        </p:nvSpPr>
        <p:spPr>
          <a:xfrm>
            <a:off x="7358521" y="178786"/>
            <a:ext cx="4636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QCD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与中高能核物理暑期学校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@SDU July 2023 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E9D2D97-3B2C-D8FA-35C6-9E1ABBB4D097}"/>
              </a:ext>
            </a:extLst>
          </p:cNvPr>
          <p:cNvCxnSpPr>
            <a:cxnSpLocks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91E02E0F-F11C-9245-3857-0CB9E635425F}"/>
              </a:ext>
            </a:extLst>
          </p:cNvPr>
          <p:cNvSpPr/>
          <p:nvPr/>
        </p:nvSpPr>
        <p:spPr>
          <a:xfrm>
            <a:off x="1814209" y="2967335"/>
            <a:ext cx="85908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zh-CN" alt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04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F1194728-D025-47B7-A128-A5452FF57E58}"/>
              </a:ext>
            </a:extLst>
          </p:cNvPr>
          <p:cNvSpPr txBox="1">
            <a:spLocks/>
          </p:cNvSpPr>
          <p:nvPr/>
        </p:nvSpPr>
        <p:spPr bwMode="auto">
          <a:xfrm>
            <a:off x="4155816" y="2779893"/>
            <a:ext cx="3880367" cy="129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zh-CN" sz="8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Backup</a:t>
            </a:r>
            <a:endParaRPr lang="en-US" altLang="zh-CN" sz="8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B5BA312D-8885-B576-575C-2028C14B18A1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CFA6F67-8E8B-1CAC-2DB5-67EC02E7D671}"/>
              </a:ext>
            </a:extLst>
          </p:cNvPr>
          <p:cNvCxnSpPr>
            <a:cxnSpLocks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5D7D6F3-E1BB-207F-FA00-5B9B2F2116DB}"/>
              </a:ext>
            </a:extLst>
          </p:cNvPr>
          <p:cNvCxnSpPr>
            <a:cxnSpLocks/>
          </p:cNvCxnSpPr>
          <p:nvPr/>
        </p:nvCxnSpPr>
        <p:spPr>
          <a:xfrm>
            <a:off x="728621" y="589367"/>
            <a:ext cx="11103159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656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189E454-07F5-4213-804A-EF0046F51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6" t="13543" r="6564" b="7574"/>
          <a:stretch/>
        </p:blipFill>
        <p:spPr>
          <a:xfrm>
            <a:off x="3533312" y="807868"/>
            <a:ext cx="3835609" cy="299177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BFC44E-EC36-4A07-B590-FFEFB19491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9" t="13542" r="16577" b="6361"/>
          <a:stretch/>
        </p:blipFill>
        <p:spPr>
          <a:xfrm>
            <a:off x="337353" y="903124"/>
            <a:ext cx="2929094" cy="261243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8B36EF9-851B-41C3-A1C2-7F66B0A0984F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B.1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9E7E093-E164-48D4-94C1-24F5757AC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230" y="4101482"/>
            <a:ext cx="4830126" cy="19175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01B1C54-28DB-411F-9673-8CD5AA84A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429" y="3339909"/>
            <a:ext cx="4727728" cy="6477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A48BC5-2D4C-4582-B8C7-3CAF829A0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627" y="2407557"/>
            <a:ext cx="3147333" cy="6934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77DAB8-F5A5-4E7E-A52D-93D400667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8215" y="895309"/>
            <a:ext cx="2440156" cy="127039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6EC675B-3BDA-44D8-BB30-A7F1DE14CE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r="7751" b="3001"/>
          <a:stretch/>
        </p:blipFill>
        <p:spPr>
          <a:xfrm>
            <a:off x="88778" y="3721962"/>
            <a:ext cx="3009529" cy="2590061"/>
          </a:xfrm>
          <a:prstGeom prst="rect">
            <a:avLst/>
          </a:prstGeom>
        </p:spPr>
      </p:pic>
      <p:pic>
        <p:nvPicPr>
          <p:cNvPr id="17" name="图片 16">
            <a:hlinkClick r:id="" action="ppaction://noaction"/>
            <a:extLst>
              <a:ext uri="{FF2B5EF4-FFF2-40B4-BE49-F238E27FC236}">
                <a16:creationId xmlns:a16="http://schemas.microsoft.com/office/drawing/2014/main" id="{D3FCC46E-F270-47DF-8C00-3326896143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1" t="16778" r="5350" b="9395"/>
          <a:stretch/>
        </p:blipFill>
        <p:spPr>
          <a:xfrm>
            <a:off x="3334260" y="3817400"/>
            <a:ext cx="3220087" cy="2379214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D1B0F97-4A51-B035-CEB3-661EC53D5402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662FBEA1-ECDB-3FD8-76EF-C298C7032696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2537827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Phase diagram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23728C7-4AB7-F83B-A0AD-1EB963F77A91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B0E50D6-8CF8-CD4A-8B17-DA26FE656C9D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266447" y="589367"/>
            <a:ext cx="8565333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86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78B36EF9-851B-41C3-A1C2-7F66B0A0984F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B.2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670C626-D3BC-497E-9911-F406831B59D1}"/>
              </a:ext>
            </a:extLst>
          </p:cNvPr>
          <p:cNvSpPr txBox="1">
            <a:spLocks/>
          </p:cNvSpPr>
          <p:nvPr/>
        </p:nvSpPr>
        <p:spPr>
          <a:xfrm>
            <a:off x="531194" y="921769"/>
            <a:ext cx="5755306" cy="646331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CN" altLang="en-US" sz="405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hlinkClick r:id="rId2" action="ppaction://hlinksldjump"/>
            <a:extLst>
              <a:ext uri="{FF2B5EF4-FFF2-40B4-BE49-F238E27FC236}">
                <a16:creationId xmlns:a16="http://schemas.microsoft.com/office/drawing/2014/main" id="{A97C4F1A-DD65-403A-9C46-31D539F0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443" y="1157379"/>
            <a:ext cx="7854086" cy="1708948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7645D308-DB42-42E1-8445-2C4275DF7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8126" y="3101937"/>
            <a:ext cx="5996747" cy="915759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21EB70F2-CB43-683E-89EE-C2A24C84DA1B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4388903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Mean field approximation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FDC7714-94FA-1D65-E6A7-E312799288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1BB7C21-97F7-E022-C111-20318959E30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117523" y="589367"/>
            <a:ext cx="6714257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A2FA0C91-CBE8-78E6-1368-5C642FB6E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880" y="3843532"/>
            <a:ext cx="8605838" cy="266508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EC0DB09-77EF-0184-C9CF-B58DF259C0D1}"/>
              </a:ext>
            </a:extLst>
          </p:cNvPr>
          <p:cNvSpPr/>
          <p:nvPr/>
        </p:nvSpPr>
        <p:spPr>
          <a:xfrm>
            <a:off x="1388270" y="4990138"/>
            <a:ext cx="9315450" cy="353387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25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AA74973-0846-42CE-AD66-D8DDA3A1201D}"/>
              </a:ext>
            </a:extLst>
          </p:cNvPr>
          <p:cNvSpPr txBox="1">
            <a:spLocks/>
          </p:cNvSpPr>
          <p:nvPr/>
        </p:nvSpPr>
        <p:spPr>
          <a:xfrm>
            <a:off x="728622" y="349388"/>
            <a:ext cx="2534124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Phase diagram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F20682-73DD-404A-BAAA-E76071DFEC38}"/>
              </a:ext>
            </a:extLst>
          </p:cNvPr>
          <p:cNvGrpSpPr/>
          <p:nvPr/>
        </p:nvGrpSpPr>
        <p:grpSpPr>
          <a:xfrm>
            <a:off x="291938" y="2371706"/>
            <a:ext cx="6779689" cy="3729166"/>
            <a:chOff x="242929" y="2530136"/>
            <a:chExt cx="6779689" cy="372916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4A3FB98-C8AE-4E53-B16C-AF75F69BC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29" y="2530136"/>
              <a:ext cx="6779689" cy="372916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3554C4-16D5-4A7D-8869-EAC8EA6D0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7" b="71101"/>
            <a:stretch/>
          </p:blipFill>
          <p:spPr>
            <a:xfrm>
              <a:off x="3906240" y="2935264"/>
              <a:ext cx="2882936" cy="1077701"/>
            </a:xfrm>
            <a:prstGeom prst="rect">
              <a:avLst/>
            </a:prstGeom>
          </p:spPr>
        </p:pic>
      </p:grp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DBF0A34-2C65-C73E-30A4-1C7D6F426F6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262746" y="589367"/>
            <a:ext cx="8569034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99F56DB-E646-E1C8-3F25-F27F14A8E4B0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DA3D7004-A057-8A0B-4A6D-6BEE473E7ACE}"/>
              </a:ext>
            </a:extLst>
          </p:cNvPr>
          <p:cNvSpPr/>
          <p:nvPr/>
        </p:nvSpPr>
        <p:spPr>
          <a:xfrm>
            <a:off x="7358521" y="178786"/>
            <a:ext cx="4636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QCD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与中高能核物理暑期学校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@SDU July 2023 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AC00630-32D1-A5D0-7888-B78D45532309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387453" y="589367"/>
            <a:ext cx="341169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556496F-0C01-B561-5C09-4EC2B715CAA0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4963C07-9678-AD07-9F67-D742D2134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16" y="1089382"/>
            <a:ext cx="2143775" cy="1296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E10A1B1-05B1-49A4-E367-92F3489A466D}"/>
              </a:ext>
            </a:extLst>
          </p:cNvPr>
          <p:cNvSpPr txBox="1"/>
          <p:nvPr/>
        </p:nvSpPr>
        <p:spPr>
          <a:xfrm>
            <a:off x="2029453" y="1697815"/>
            <a:ext cx="76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LHC</a:t>
            </a:r>
            <a:endParaRPr lang="en-US" altLang="zh-CN" sz="1400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287112F-40CA-445D-5A7D-4B4EDB00B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7" b="71101"/>
          <a:stretch/>
        </p:blipFill>
        <p:spPr>
          <a:xfrm>
            <a:off x="3836348" y="3129697"/>
            <a:ext cx="2882936" cy="107770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EB96375-F2E6-0B73-BCE3-F9721A541E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0"/>
          <a:stretch/>
        </p:blipFill>
        <p:spPr>
          <a:xfrm>
            <a:off x="3836348" y="1937000"/>
            <a:ext cx="2143775" cy="137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C0C2909-5AD1-9D8B-88A5-C3DB7774F9AA}"/>
              </a:ext>
            </a:extLst>
          </p:cNvPr>
          <p:cNvSpPr txBox="1"/>
          <p:nvPr/>
        </p:nvSpPr>
        <p:spPr>
          <a:xfrm>
            <a:off x="4600333" y="2058795"/>
            <a:ext cx="73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RHIC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D749740-82CC-988C-3777-5C00C4D0B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772" y="1157141"/>
            <a:ext cx="4753995" cy="43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9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91D4177-E3DC-D580-95E2-8D30EF7E6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492" y="3637263"/>
            <a:ext cx="4888285" cy="236340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3B0A25B-8C1C-483B-BA8D-06388A1EFC69}"/>
              </a:ext>
            </a:extLst>
          </p:cNvPr>
          <p:cNvSpPr txBox="1"/>
          <p:nvPr/>
        </p:nvSpPr>
        <p:spPr>
          <a:xfrm>
            <a:off x="8425561" y="3192491"/>
            <a:ext cx="28878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A. Lacey,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142301 (2015).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09B6EE8-C647-4124-9D40-F40AE990576A}"/>
              </a:ext>
            </a:extLst>
          </p:cNvPr>
          <p:cNvSpPr txBox="1"/>
          <p:nvPr/>
        </p:nvSpPr>
        <p:spPr>
          <a:xfrm>
            <a:off x="693938" y="4348279"/>
            <a:ext cx="2584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162301 (2014).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8F1D766-7BE8-4F59-A5AD-369D0A09941E}"/>
              </a:ext>
            </a:extLst>
          </p:cNvPr>
          <p:cNvSpPr txBox="1"/>
          <p:nvPr/>
        </p:nvSpPr>
        <p:spPr>
          <a:xfrm>
            <a:off x="8768332" y="5947739"/>
            <a:ext cx="2519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092301 (2021).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255EA4F-6E43-4B58-B159-65AD28AC7703}"/>
              </a:ext>
            </a:extLst>
          </p:cNvPr>
          <p:cNvGrpSpPr/>
          <p:nvPr/>
        </p:nvGrpSpPr>
        <p:grpSpPr>
          <a:xfrm>
            <a:off x="8548829" y="3500268"/>
            <a:ext cx="2619817" cy="2483384"/>
            <a:chOff x="65314" y="1735494"/>
            <a:chExt cx="2681368" cy="265846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07496BC-BC1F-4E14-8AD8-68F2C9E18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14" y="1735494"/>
              <a:ext cx="2681368" cy="236981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CE23A1B-7DAF-43B3-8EA3-CD1A14662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281" y="4152124"/>
              <a:ext cx="1900819" cy="241834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B9A3383-6D14-CA5B-C9BB-EE8EC6675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79" y="1007558"/>
            <a:ext cx="2621163" cy="323502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D21C2DA-B4AE-4579-A672-029FD3C19CE5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2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2" descr="Figure 2">
            <a:extLst>
              <a:ext uri="{FF2B5EF4-FFF2-40B4-BE49-F238E27FC236}">
                <a16:creationId xmlns:a16="http://schemas.microsoft.com/office/drawing/2014/main" id="{228792B4-63F2-5525-3D46-06358B70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236" y="675032"/>
            <a:ext cx="2583722" cy="24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5E6612D0-4F07-F46D-203D-BFC77E172670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2284743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Backgrounds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3E36FB3-7676-C2AF-605A-5A87320DB1DB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013364" y="589367"/>
            <a:ext cx="8818416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2BE7D6B-752E-050D-AB66-DE688487FF9F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6C720EF2-C948-9019-A4F7-281BC19C0240}"/>
              </a:ext>
            </a:extLst>
          </p:cNvPr>
          <p:cNvSpPr/>
          <p:nvPr/>
        </p:nvSpPr>
        <p:spPr>
          <a:xfrm>
            <a:off x="7358521" y="178786"/>
            <a:ext cx="4636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QCD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与中高能核物理暑期学校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@SDU July 2023 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8718B531-1960-3677-074C-66EFEDD584FD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232C064-FA83-6FEF-8CDA-DF1A6B0C5E88}"/>
              </a:ext>
            </a:extLst>
          </p:cNvPr>
          <p:cNvSpPr txBox="1"/>
          <p:nvPr/>
        </p:nvSpPr>
        <p:spPr>
          <a:xfrm>
            <a:off x="4733656" y="3401781"/>
            <a:ext cx="2519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082301 (2023).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2C492763-9303-8910-A7DF-34C7E1E49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695" y="3188280"/>
            <a:ext cx="1857186" cy="22590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6F212EC-B33F-529F-27BF-B876294C3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991" y="2966584"/>
            <a:ext cx="1857186" cy="2259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C64238-13B2-7AA1-133A-547FC1DC2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4" y="4088802"/>
            <a:ext cx="1857186" cy="225907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CC19209F-8BC6-6385-D884-AAD331F6D9B2}"/>
              </a:ext>
            </a:extLst>
          </p:cNvPr>
          <p:cNvSpPr txBox="1"/>
          <p:nvPr/>
        </p:nvSpPr>
        <p:spPr>
          <a:xfrm>
            <a:off x="4733656" y="5927183"/>
            <a:ext cx="2519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202301 (2023).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0B113624-A7C4-3EF7-F4AE-0CB160512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6097" y="861893"/>
            <a:ext cx="4838889" cy="236229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4CE2CF-AF7B-2E7E-253A-178132E7250F}"/>
              </a:ext>
            </a:extLst>
          </p:cNvPr>
          <p:cNvSpPr/>
          <p:nvPr/>
        </p:nvSpPr>
        <p:spPr>
          <a:xfrm>
            <a:off x="3491488" y="3688535"/>
            <a:ext cx="2484335" cy="205203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400EF3-47ED-A5A0-0272-FE9392E0F87F}"/>
              </a:ext>
            </a:extLst>
          </p:cNvPr>
          <p:cNvSpPr txBox="1"/>
          <p:nvPr/>
        </p:nvSpPr>
        <p:spPr>
          <a:xfrm>
            <a:off x="728621" y="5069315"/>
            <a:ext cx="23692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No model can explain </a:t>
            </a:r>
          </a:p>
          <a:p>
            <a:pPr algn="just"/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the data well.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77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AA74973-0846-42CE-AD66-D8DDA3A1201D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3344615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Spinodal instability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DBF0A34-2C65-C73E-30A4-1C7D6F426F6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073235" y="589367"/>
            <a:ext cx="7758545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99F56DB-E646-E1C8-3F25-F27F14A8E4B0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DA3D7004-A057-8A0B-4A6D-6BEE473E7ACE}"/>
              </a:ext>
            </a:extLst>
          </p:cNvPr>
          <p:cNvSpPr/>
          <p:nvPr/>
        </p:nvSpPr>
        <p:spPr>
          <a:xfrm>
            <a:off x="7358521" y="178786"/>
            <a:ext cx="4636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QCD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与中高能核物理暑期学校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@SDU July 2023 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AC00630-32D1-A5D0-7888-B78D45532309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556496F-0C01-B561-5C09-4EC2B715CAA0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3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7D36D5-1A03-5F83-8280-6DA4A1FCA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809189" y="1339295"/>
            <a:ext cx="3468662" cy="370479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4AB2824-E12C-56DD-EF76-39446F2C5032}"/>
              </a:ext>
            </a:extLst>
          </p:cNvPr>
          <p:cNvSpPr txBox="1"/>
          <p:nvPr/>
        </p:nvSpPr>
        <p:spPr>
          <a:xfrm>
            <a:off x="369852" y="5328214"/>
            <a:ext cx="41054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phase separation in the phase diagram.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70A77C1-49A1-03AB-E4AD-D671C67CF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851" y="1448354"/>
            <a:ext cx="3468662" cy="334916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A3ACE7A-BA78-27DF-3419-21E4F41DE297}"/>
              </a:ext>
            </a:extLst>
          </p:cNvPr>
          <p:cNvSpPr txBox="1"/>
          <p:nvPr/>
        </p:nvSpPr>
        <p:spPr>
          <a:xfrm>
            <a:off x="8266577" y="4952473"/>
            <a:ext cx="3729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0" i="0" u="none" strike="noStrike" baseline="0" dirty="0">
                <a:latin typeface="Times-Roman"/>
              </a:rPr>
              <a:t>Time evolution of an unstable density.</a:t>
            </a:r>
            <a:endParaRPr lang="zh-CN" altLang="en-US" sz="16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8C5480C-E3B5-0942-8253-643AE435DB94}"/>
              </a:ext>
            </a:extLst>
          </p:cNvPr>
          <p:cNvSpPr txBox="1"/>
          <p:nvPr/>
        </p:nvSpPr>
        <p:spPr>
          <a:xfrm>
            <a:off x="6849150" y="5719341"/>
            <a:ext cx="4029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Li  and C. M. Ko,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95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055203 (2017).</a:t>
            </a:r>
            <a:endParaRPr lang="zh-CN" altLang="en-US" sz="14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678E7EA-1AFE-5868-B470-1659F3790B75}"/>
              </a:ext>
            </a:extLst>
          </p:cNvPr>
          <p:cNvSpPr txBox="1"/>
          <p:nvPr/>
        </p:nvSpPr>
        <p:spPr>
          <a:xfrm>
            <a:off x="4734974" y="977925"/>
            <a:ext cx="11352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Spinodal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6F1479B-F0D9-ECD6-706D-E8D422293455}"/>
              </a:ext>
            </a:extLst>
          </p:cNvPr>
          <p:cNvSpPr txBox="1"/>
          <p:nvPr/>
        </p:nvSpPr>
        <p:spPr>
          <a:xfrm>
            <a:off x="6028936" y="984770"/>
            <a:ext cx="1511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of Spinodal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673897F5-700A-D07B-A81C-FADB0F8B565C}"/>
              </a:ext>
            </a:extLst>
          </p:cNvPr>
          <p:cNvSpPr txBox="1"/>
          <p:nvPr/>
        </p:nvSpPr>
        <p:spPr>
          <a:xfrm>
            <a:off x="874094" y="5705908"/>
            <a:ext cx="3382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K.-J Sun, C. M. Ko, J. Xu, F. Li, C.-L. Chen,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Eur. Phys. J. A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57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313 (2021).</a:t>
            </a:r>
            <a:endParaRPr lang="zh-CN" altLang="en-US" sz="1400" dirty="0"/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CA202799-2A2B-9BF5-5592-D224E68E4261}"/>
              </a:ext>
            </a:extLst>
          </p:cNvPr>
          <p:cNvGrpSpPr/>
          <p:nvPr/>
        </p:nvGrpSpPr>
        <p:grpSpPr>
          <a:xfrm>
            <a:off x="445487" y="1042455"/>
            <a:ext cx="3783908" cy="4132837"/>
            <a:chOff x="424550" y="1147202"/>
            <a:chExt cx="3783908" cy="4132837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391D0E1-2087-9ACD-715C-ACB258C13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550" y="1147202"/>
              <a:ext cx="3783908" cy="1365376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EEC8E840-562F-C265-0793-7535E84AD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580" y="2502203"/>
              <a:ext cx="3432033" cy="2777836"/>
            </a:xfrm>
            <a:prstGeom prst="rect">
              <a:avLst/>
            </a:prstGeom>
          </p:spPr>
        </p:pic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48443747-1FA3-6993-D8B5-E0F5FA28055F}"/>
                </a:ext>
              </a:extLst>
            </p:cNvPr>
            <p:cNvSpPr/>
            <p:nvPr/>
          </p:nvSpPr>
          <p:spPr>
            <a:xfrm>
              <a:off x="2135337" y="4103282"/>
              <a:ext cx="106811" cy="1047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箭头: 右 36">
              <a:extLst>
                <a:ext uri="{FF2B5EF4-FFF2-40B4-BE49-F238E27FC236}">
                  <a16:creationId xmlns:a16="http://schemas.microsoft.com/office/drawing/2014/main" id="{817F740F-531B-668D-646B-4F79A2442F65}"/>
                </a:ext>
              </a:extLst>
            </p:cNvPr>
            <p:cNvSpPr/>
            <p:nvPr/>
          </p:nvSpPr>
          <p:spPr>
            <a:xfrm>
              <a:off x="2296514" y="4076844"/>
              <a:ext cx="449153" cy="165987"/>
            </a:xfrm>
            <a:prstGeom prst="rightArrow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箭头: 右 37">
              <a:extLst>
                <a:ext uri="{FF2B5EF4-FFF2-40B4-BE49-F238E27FC236}">
                  <a16:creationId xmlns:a16="http://schemas.microsoft.com/office/drawing/2014/main" id="{632E2581-F27D-DA0C-7E9B-70303F2947FB}"/>
                </a:ext>
              </a:extLst>
            </p:cNvPr>
            <p:cNvSpPr/>
            <p:nvPr/>
          </p:nvSpPr>
          <p:spPr>
            <a:xfrm flipH="1">
              <a:off x="1625622" y="4081501"/>
              <a:ext cx="449152" cy="163510"/>
            </a:xfrm>
            <a:prstGeom prst="rightArrow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66CD032-A5E7-531B-FEA8-C09AC9C346E3}"/>
                </a:ext>
              </a:extLst>
            </p:cNvPr>
            <p:cNvSpPr txBox="1"/>
            <p:nvPr/>
          </p:nvSpPr>
          <p:spPr>
            <a:xfrm>
              <a:off x="1868323" y="3809150"/>
              <a:ext cx="7591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7FFCED84-4456-616B-1CA4-52939449B00F}"/>
                </a:ext>
              </a:extLst>
            </p:cNvPr>
            <p:cNvSpPr txBox="1"/>
            <p:nvPr/>
          </p:nvSpPr>
          <p:spPr>
            <a:xfrm>
              <a:off x="1452874" y="4201296"/>
              <a:ext cx="7591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AF0A3630-EE61-16C1-D26B-97B6A942E6EA}"/>
                </a:ext>
              </a:extLst>
            </p:cNvPr>
            <p:cNvSpPr txBox="1"/>
            <p:nvPr/>
          </p:nvSpPr>
          <p:spPr>
            <a:xfrm>
              <a:off x="2266720" y="4199765"/>
              <a:ext cx="7591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1C04286-62A9-F23D-478D-EE3E12CA0D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799" y="3819912"/>
              <a:ext cx="301543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927CAB63-B270-E1E8-57E1-CA51556EDC61}"/>
                </a:ext>
              </a:extLst>
            </p:cNvPr>
            <p:cNvCxnSpPr>
              <a:cxnSpLocks/>
              <a:stCxn id="63" idx="0"/>
              <a:endCxn id="68" idx="4"/>
            </p:cNvCxnSpPr>
            <p:nvPr/>
          </p:nvCxnSpPr>
          <p:spPr>
            <a:xfrm flipH="1" flipV="1">
              <a:off x="1768278" y="2288123"/>
              <a:ext cx="5443" cy="151628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D0A09900-D9B1-BF54-546A-36FF020F3BA5}"/>
                </a:ext>
              </a:extLst>
            </p:cNvPr>
            <p:cNvCxnSpPr>
              <a:cxnSpLocks/>
              <a:stCxn id="62" idx="0"/>
              <a:endCxn id="69" idx="4"/>
            </p:cNvCxnSpPr>
            <p:nvPr/>
          </p:nvCxnSpPr>
          <p:spPr>
            <a:xfrm flipV="1">
              <a:off x="1457973" y="2319560"/>
              <a:ext cx="0" cy="147749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0674C6B2-F69C-18F8-F1BB-7C2C4C77B6C8}"/>
                </a:ext>
              </a:extLst>
            </p:cNvPr>
            <p:cNvCxnSpPr>
              <a:cxnSpLocks/>
              <a:stCxn id="64" idx="0"/>
              <a:endCxn id="66" idx="4"/>
            </p:cNvCxnSpPr>
            <p:nvPr/>
          </p:nvCxnSpPr>
          <p:spPr>
            <a:xfrm flipV="1">
              <a:off x="2819776" y="2446132"/>
              <a:ext cx="11071" cy="13509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7782A6E7-4C7A-4DDD-BEBE-38FC1710209C}"/>
                </a:ext>
              </a:extLst>
            </p:cNvPr>
            <p:cNvCxnSpPr>
              <a:cxnSpLocks/>
              <a:stCxn id="65" idx="0"/>
              <a:endCxn id="67" idx="4"/>
            </p:cNvCxnSpPr>
            <p:nvPr/>
          </p:nvCxnSpPr>
          <p:spPr>
            <a:xfrm flipV="1">
              <a:off x="3194299" y="2320415"/>
              <a:ext cx="964" cy="147663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AF0C7C90-0158-0725-6B31-B34830E5EACD}"/>
                </a:ext>
              </a:extLst>
            </p:cNvPr>
            <p:cNvSpPr/>
            <p:nvPr/>
          </p:nvSpPr>
          <p:spPr>
            <a:xfrm>
              <a:off x="1434669" y="3797052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F4857BC5-02C8-718A-768E-C5C52E053147}"/>
                </a:ext>
              </a:extLst>
            </p:cNvPr>
            <p:cNvSpPr/>
            <p:nvPr/>
          </p:nvSpPr>
          <p:spPr>
            <a:xfrm>
              <a:off x="1750417" y="3804406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9C024EC-7BCB-72DA-ED6D-1460000D5B4B}"/>
                </a:ext>
              </a:extLst>
            </p:cNvPr>
            <p:cNvSpPr/>
            <p:nvPr/>
          </p:nvSpPr>
          <p:spPr>
            <a:xfrm>
              <a:off x="2796472" y="3797052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447753CD-3394-19DE-D6C3-DED299988C7C}"/>
                </a:ext>
              </a:extLst>
            </p:cNvPr>
            <p:cNvSpPr/>
            <p:nvPr/>
          </p:nvSpPr>
          <p:spPr>
            <a:xfrm>
              <a:off x="3170995" y="3797052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BE3FA977-47B2-F2F6-B513-2B7164429C8E}"/>
                </a:ext>
              </a:extLst>
            </p:cNvPr>
            <p:cNvSpPr/>
            <p:nvPr/>
          </p:nvSpPr>
          <p:spPr>
            <a:xfrm>
              <a:off x="2807543" y="2400412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A236999-4FEA-2EF4-E4C7-5F3723A23EF6}"/>
                </a:ext>
              </a:extLst>
            </p:cNvPr>
            <p:cNvSpPr/>
            <p:nvPr/>
          </p:nvSpPr>
          <p:spPr>
            <a:xfrm>
              <a:off x="3171959" y="2274695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FB2984D7-ECE6-5697-E5BB-B14F13FDA3BD}"/>
                </a:ext>
              </a:extLst>
            </p:cNvPr>
            <p:cNvSpPr/>
            <p:nvPr/>
          </p:nvSpPr>
          <p:spPr>
            <a:xfrm>
              <a:off x="1744974" y="2242403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C8042D6D-35AF-0EB7-5894-DE745A7B453B}"/>
                </a:ext>
              </a:extLst>
            </p:cNvPr>
            <p:cNvSpPr/>
            <p:nvPr/>
          </p:nvSpPr>
          <p:spPr>
            <a:xfrm>
              <a:off x="1434669" y="2273840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CE50A781-5CF9-2ED3-BE64-E0577125171F}"/>
              </a:ext>
            </a:extLst>
          </p:cNvPr>
          <p:cNvSpPr txBox="1"/>
          <p:nvPr/>
        </p:nvSpPr>
        <p:spPr>
          <a:xfrm>
            <a:off x="4475339" y="5280039"/>
            <a:ext cx="3190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Density fluctuation is enhanced in spinodal region.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1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4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标题 1">
            <a:extLst>
              <a:ext uri="{FF2B5EF4-FFF2-40B4-BE49-F238E27FC236}">
                <a16:creationId xmlns:a16="http://schemas.microsoft.com/office/drawing/2014/main" id="{D2971B4A-E7DC-57B8-7141-B16EBB6FF53D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397672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Light nuclei yield ratio 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8E26C407-B5CA-D4D6-61CC-F46449914FA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4705349" y="589367"/>
            <a:ext cx="7126431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6B90CD6C-8892-C853-7B7E-2A74E870D9C8}"/>
              </a:ext>
            </a:extLst>
          </p:cNvPr>
          <p:cNvSpPr/>
          <p:nvPr/>
        </p:nvSpPr>
        <p:spPr>
          <a:xfrm>
            <a:off x="7358521" y="178786"/>
            <a:ext cx="4636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QCD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与中高能核物理暑期学校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@SDU July 2023 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89BB9CC-A2DC-DF3E-6A67-A4FEB0371257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650628BD-ED00-80D3-0D22-532CA863079C}"/>
              </a:ext>
            </a:extLst>
          </p:cNvPr>
          <p:cNvSpPr txBox="1"/>
          <p:nvPr/>
        </p:nvSpPr>
        <p:spPr>
          <a:xfrm>
            <a:off x="8102964" y="5237993"/>
            <a:ext cx="34917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K.-J. Sun, L.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Chen, C. M. Ko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Z, Xu, </a:t>
            </a:r>
          </a:p>
          <a:p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Lett. B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103 (2017).</a:t>
            </a:r>
          </a:p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K.-J. Sun, L.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Chen, C. M. Ko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Pu,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Z, Xu, </a:t>
            </a:r>
          </a:p>
          <a:p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Lett. B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781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499 (2018).</a:t>
            </a:r>
          </a:p>
        </p:txBody>
      </p:sp>
      <p:pic>
        <p:nvPicPr>
          <p:cNvPr id="44" name="图形 43">
            <a:extLst>
              <a:ext uri="{FF2B5EF4-FFF2-40B4-BE49-F238E27FC236}">
                <a16:creationId xmlns:a16="http://schemas.microsoft.com/office/drawing/2014/main" id="{9E6137BE-5E54-FC95-1B11-17F720F04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6744" y="4610449"/>
            <a:ext cx="3186635" cy="518400"/>
          </a:xfrm>
          <a:prstGeom prst="rect">
            <a:avLst/>
          </a:prstGeom>
        </p:spPr>
      </p:pic>
      <p:pic>
        <p:nvPicPr>
          <p:cNvPr id="45" name="图形 44">
            <a:extLst>
              <a:ext uri="{FF2B5EF4-FFF2-40B4-BE49-F238E27FC236}">
                <a16:creationId xmlns:a16="http://schemas.microsoft.com/office/drawing/2014/main" id="{D87A4CFA-C804-6A51-347A-F216A5F01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69357" y="3954553"/>
            <a:ext cx="2988424" cy="518400"/>
          </a:xfrm>
          <a:prstGeom prst="rect">
            <a:avLst/>
          </a:prstGeom>
        </p:spPr>
      </p:pic>
      <p:pic>
        <p:nvPicPr>
          <p:cNvPr id="46" name="图形 45">
            <a:extLst>
              <a:ext uri="{FF2B5EF4-FFF2-40B4-BE49-F238E27FC236}">
                <a16:creationId xmlns:a16="http://schemas.microsoft.com/office/drawing/2014/main" id="{43D4F399-890A-D62B-D68E-59D02CFE4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93570" y="2961350"/>
            <a:ext cx="2552982" cy="195133"/>
          </a:xfrm>
          <a:prstGeom prst="rect">
            <a:avLst/>
          </a:prstGeom>
        </p:spPr>
      </p:pic>
      <p:pic>
        <p:nvPicPr>
          <p:cNvPr id="47" name="图形 46">
            <a:extLst>
              <a:ext uri="{FF2B5EF4-FFF2-40B4-BE49-F238E27FC236}">
                <a16:creationId xmlns:a16="http://schemas.microsoft.com/office/drawing/2014/main" id="{EBB90B10-C795-C01E-32B6-5BB8E6E473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46608" y="2203707"/>
            <a:ext cx="3326400" cy="554400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427F070C-BF45-A053-444B-8DA12FDC2FDC}"/>
              </a:ext>
            </a:extLst>
          </p:cNvPr>
          <p:cNvSpPr txBox="1"/>
          <p:nvPr/>
        </p:nvSpPr>
        <p:spPr>
          <a:xfrm>
            <a:off x="411668" y="2231857"/>
            <a:ext cx="27878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density fluctuations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5C9B751A-7004-0C37-2357-F75062BD010E}"/>
              </a:ext>
            </a:extLst>
          </p:cNvPr>
          <p:cNvSpPr txBox="1"/>
          <p:nvPr/>
        </p:nvSpPr>
        <p:spPr>
          <a:xfrm>
            <a:off x="387453" y="4137699"/>
            <a:ext cx="27878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density fluctuations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图形 57">
            <a:extLst>
              <a:ext uri="{FF2B5EF4-FFF2-40B4-BE49-F238E27FC236}">
                <a16:creationId xmlns:a16="http://schemas.microsoft.com/office/drawing/2014/main" id="{EE34B0BB-E5C8-29B0-B026-892BE92C16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66483" y="3265627"/>
            <a:ext cx="1620561" cy="623293"/>
          </a:xfrm>
          <a:prstGeom prst="rect">
            <a:avLst/>
          </a:prstGeom>
        </p:spPr>
      </p:pic>
      <p:pic>
        <p:nvPicPr>
          <p:cNvPr id="62" name="图形 61">
            <a:extLst>
              <a:ext uri="{FF2B5EF4-FFF2-40B4-BE49-F238E27FC236}">
                <a16:creationId xmlns:a16="http://schemas.microsoft.com/office/drawing/2014/main" id="{5D3F2519-C79C-033B-BC4F-B09D5BEBCE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09435" y="2907827"/>
            <a:ext cx="2103040" cy="496551"/>
          </a:xfrm>
          <a:prstGeom prst="rect">
            <a:avLst/>
          </a:prstGeom>
        </p:spPr>
      </p:pic>
      <p:pic>
        <p:nvPicPr>
          <p:cNvPr id="66" name="图形 65">
            <a:extLst>
              <a:ext uri="{FF2B5EF4-FFF2-40B4-BE49-F238E27FC236}">
                <a16:creationId xmlns:a16="http://schemas.microsoft.com/office/drawing/2014/main" id="{646F0428-5BBE-9022-D30F-B3A3B0CF7C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0567" y="2685558"/>
            <a:ext cx="2233621" cy="504366"/>
          </a:xfrm>
          <a:prstGeom prst="rect">
            <a:avLst/>
          </a:prstGeom>
        </p:spPr>
      </p:pic>
      <p:sp>
        <p:nvSpPr>
          <p:cNvPr id="67" name="箭头: 右 66">
            <a:extLst>
              <a:ext uri="{FF2B5EF4-FFF2-40B4-BE49-F238E27FC236}">
                <a16:creationId xmlns:a16="http://schemas.microsoft.com/office/drawing/2014/main" id="{3A8C6797-B6FE-F291-443C-863998177833}"/>
              </a:ext>
            </a:extLst>
          </p:cNvPr>
          <p:cNvSpPr/>
          <p:nvPr/>
        </p:nvSpPr>
        <p:spPr>
          <a:xfrm>
            <a:off x="3370592" y="3088285"/>
            <a:ext cx="709114" cy="4260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3" name="图形 72">
            <a:extLst>
              <a:ext uri="{FF2B5EF4-FFF2-40B4-BE49-F238E27FC236}">
                <a16:creationId xmlns:a16="http://schemas.microsoft.com/office/drawing/2014/main" id="{82BA5DD1-DCE9-1B57-2E78-D33DACF851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46065" y="5104554"/>
            <a:ext cx="2966188" cy="496800"/>
          </a:xfrm>
          <a:prstGeom prst="rect">
            <a:avLst/>
          </a:prstGeom>
        </p:spPr>
      </p:pic>
      <p:pic>
        <p:nvPicPr>
          <p:cNvPr id="89" name="图形 88">
            <a:extLst>
              <a:ext uri="{FF2B5EF4-FFF2-40B4-BE49-F238E27FC236}">
                <a16:creationId xmlns:a16="http://schemas.microsoft.com/office/drawing/2014/main" id="{ADB69255-6419-72E2-4479-06AEA731D7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1668" y="953514"/>
            <a:ext cx="10130400" cy="504000"/>
          </a:xfrm>
          <a:prstGeom prst="rect">
            <a:avLst/>
          </a:prstGeom>
        </p:spPr>
      </p:pic>
      <p:sp>
        <p:nvSpPr>
          <p:cNvPr id="94" name="箭头: 右 93">
            <a:extLst>
              <a:ext uri="{FF2B5EF4-FFF2-40B4-BE49-F238E27FC236}">
                <a16:creationId xmlns:a16="http://schemas.microsoft.com/office/drawing/2014/main" id="{E35DC4CF-BADB-43DE-E622-9F58AF967B23}"/>
              </a:ext>
            </a:extLst>
          </p:cNvPr>
          <p:cNvSpPr/>
          <p:nvPr/>
        </p:nvSpPr>
        <p:spPr>
          <a:xfrm>
            <a:off x="3646240" y="5062733"/>
            <a:ext cx="709114" cy="4260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2A41D33F-DF08-F51C-4CC4-29C339CE417B}"/>
              </a:ext>
            </a:extLst>
          </p:cNvPr>
          <p:cNvGrpSpPr/>
          <p:nvPr/>
        </p:nvGrpSpPr>
        <p:grpSpPr>
          <a:xfrm>
            <a:off x="3024188" y="4005624"/>
            <a:ext cx="4688065" cy="525619"/>
            <a:chOff x="3024188" y="3941549"/>
            <a:chExt cx="4688065" cy="525619"/>
          </a:xfrm>
        </p:grpSpPr>
        <p:pic>
          <p:nvPicPr>
            <p:cNvPr id="75" name="图形 74">
              <a:extLst>
                <a:ext uri="{FF2B5EF4-FFF2-40B4-BE49-F238E27FC236}">
                  <a16:creationId xmlns:a16="http://schemas.microsoft.com/office/drawing/2014/main" id="{1595F53B-52E1-D696-A1B1-E29F77B8E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078193" y="3996735"/>
              <a:ext cx="4601805" cy="426093"/>
            </a:xfrm>
            <a:prstGeom prst="rect">
              <a:avLst/>
            </a:prstGeom>
          </p:spPr>
        </p:pic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93BB2148-8FC0-B92B-836E-91776B4AA8D9}"/>
                </a:ext>
              </a:extLst>
            </p:cNvPr>
            <p:cNvSpPr/>
            <p:nvPr/>
          </p:nvSpPr>
          <p:spPr>
            <a:xfrm>
              <a:off x="3024188" y="3941549"/>
              <a:ext cx="4688065" cy="525619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8" name="图形 97">
            <a:extLst>
              <a:ext uri="{FF2B5EF4-FFF2-40B4-BE49-F238E27FC236}">
                <a16:creationId xmlns:a16="http://schemas.microsoft.com/office/drawing/2014/main" id="{5943D897-56BF-192F-8206-C57F4E8AB08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28621" y="5546741"/>
            <a:ext cx="3108549" cy="496800"/>
          </a:xfrm>
          <a:prstGeom prst="rect">
            <a:avLst/>
          </a:prstGeom>
        </p:spPr>
      </p:pic>
      <p:pic>
        <p:nvPicPr>
          <p:cNvPr id="102" name="图形 101">
            <a:extLst>
              <a:ext uri="{FF2B5EF4-FFF2-40B4-BE49-F238E27FC236}">
                <a16:creationId xmlns:a16="http://schemas.microsoft.com/office/drawing/2014/main" id="{E4032831-3CF0-8CE2-5FAC-9A212F54492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90567" y="3456589"/>
            <a:ext cx="2277000" cy="496800"/>
          </a:xfrm>
          <a:prstGeom prst="rect">
            <a:avLst/>
          </a:prstGeom>
        </p:spPr>
      </p:pic>
      <p:pic>
        <p:nvPicPr>
          <p:cNvPr id="106" name="图形 105">
            <a:extLst>
              <a:ext uri="{FF2B5EF4-FFF2-40B4-BE49-F238E27FC236}">
                <a16:creationId xmlns:a16="http://schemas.microsoft.com/office/drawing/2014/main" id="{D28BE1DA-1A99-8CE8-ADCA-C11B3AF953F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28621" y="4805221"/>
            <a:ext cx="2277000" cy="496800"/>
          </a:xfrm>
          <a:prstGeom prst="rect">
            <a:avLst/>
          </a:prstGeom>
        </p:spPr>
      </p:pic>
      <p:pic>
        <p:nvPicPr>
          <p:cNvPr id="108" name="图形 107">
            <a:extLst>
              <a:ext uri="{FF2B5EF4-FFF2-40B4-BE49-F238E27FC236}">
                <a16:creationId xmlns:a16="http://schemas.microsoft.com/office/drawing/2014/main" id="{47251C6E-155F-0AD3-F2BB-5FA67438AA7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588924" y="1617571"/>
            <a:ext cx="1247223" cy="375508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4BF11538-4EE7-964C-5B88-1C01BE4880A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146608" y="1581683"/>
            <a:ext cx="2261368" cy="5544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A009BB5-4DF7-E704-F585-089FF713B31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11668" y="1568650"/>
            <a:ext cx="73416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33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C3A1F375-940C-43E1-91EB-BF7ACF187501}"/>
              </a:ext>
            </a:extLst>
          </p:cNvPr>
          <p:cNvSpPr/>
          <p:nvPr/>
        </p:nvSpPr>
        <p:spPr>
          <a:xfrm>
            <a:off x="1037795" y="5534509"/>
            <a:ext cx="3688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Nambu and G. Jona-Lasinio,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Rhys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235 (1961);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246 (1961).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86A9160-6349-4666-9A8B-606BDE92F00E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5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694044F-285C-4EB3-0038-76342F76BF0E}"/>
              </a:ext>
            </a:extLst>
          </p:cNvPr>
          <p:cNvSpPr txBox="1">
            <a:spLocks/>
          </p:cNvSpPr>
          <p:nvPr/>
        </p:nvSpPr>
        <p:spPr>
          <a:xfrm>
            <a:off x="728622" y="349388"/>
            <a:ext cx="1952234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NJL</a:t>
            </a:r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model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4887628-749E-004E-2FAB-44103F8110F7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680856" y="589367"/>
            <a:ext cx="9150924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5A077E4-9149-B09F-34D4-40FCDCA882AE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CBFFF8C-0604-E81C-37A0-E7E8A7EE1E8E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387453" y="589367"/>
            <a:ext cx="341169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69F8607-86E2-016E-0A00-88D1DA08116A}"/>
              </a:ext>
            </a:extLst>
          </p:cNvPr>
          <p:cNvGrpSpPr/>
          <p:nvPr/>
        </p:nvGrpSpPr>
        <p:grpSpPr>
          <a:xfrm>
            <a:off x="969164" y="1085442"/>
            <a:ext cx="4032601" cy="3114228"/>
            <a:chOff x="871210" y="1079980"/>
            <a:chExt cx="4032601" cy="311422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0A321B7-272C-5FE3-B885-7941DD72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1210" y="1079980"/>
              <a:ext cx="3942549" cy="3114228"/>
            </a:xfrm>
            <a:prstGeom prst="rect">
              <a:avLst/>
            </a:prstGeom>
          </p:spPr>
        </p:pic>
        <p:sp>
          <p:nvSpPr>
            <p:cNvPr id="12" name="标题 1">
              <a:extLst>
                <a:ext uri="{FF2B5EF4-FFF2-40B4-BE49-F238E27FC236}">
                  <a16:creationId xmlns:a16="http://schemas.microsoft.com/office/drawing/2014/main" id="{461BB6F8-C2F0-485A-92F7-6CCA7296386A}"/>
                </a:ext>
              </a:extLst>
            </p:cNvPr>
            <p:cNvSpPr txBox="1">
              <a:spLocks/>
            </p:cNvSpPr>
            <p:nvPr/>
          </p:nvSpPr>
          <p:spPr>
            <a:xfrm>
              <a:off x="2108171" y="2197208"/>
              <a:ext cx="845820" cy="352152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scalar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标题 1">
              <a:extLst>
                <a:ext uri="{FF2B5EF4-FFF2-40B4-BE49-F238E27FC236}">
                  <a16:creationId xmlns:a16="http://schemas.microsoft.com/office/drawing/2014/main" id="{19B92D01-E433-4B7A-8A2C-7C6BE3E9A338}"/>
                </a:ext>
              </a:extLst>
            </p:cNvPr>
            <p:cNvSpPr txBox="1">
              <a:spLocks/>
            </p:cNvSpPr>
            <p:nvPr/>
          </p:nvSpPr>
          <p:spPr>
            <a:xfrm>
              <a:off x="3469075" y="2914623"/>
              <a:ext cx="1434736" cy="271164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pseudo-vector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标题 1">
              <a:extLst>
                <a:ext uri="{FF2B5EF4-FFF2-40B4-BE49-F238E27FC236}">
                  <a16:creationId xmlns:a16="http://schemas.microsoft.com/office/drawing/2014/main" id="{E73115E9-1724-40A3-96DE-A72231633514}"/>
                </a:ext>
              </a:extLst>
            </p:cNvPr>
            <p:cNvSpPr txBox="1">
              <a:spLocks/>
            </p:cNvSpPr>
            <p:nvPr/>
          </p:nvSpPr>
          <p:spPr>
            <a:xfrm>
              <a:off x="2405452" y="2839336"/>
              <a:ext cx="793466" cy="352152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vector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标题 1">
              <a:extLst>
                <a:ext uri="{FF2B5EF4-FFF2-40B4-BE49-F238E27FC236}">
                  <a16:creationId xmlns:a16="http://schemas.microsoft.com/office/drawing/2014/main" id="{DA74E3DD-EAB2-A7E1-1027-1E5EBF15EF03}"/>
                </a:ext>
              </a:extLst>
            </p:cNvPr>
            <p:cNvSpPr txBox="1">
              <a:spLocks/>
            </p:cNvSpPr>
            <p:nvPr/>
          </p:nvSpPr>
          <p:spPr>
            <a:xfrm>
              <a:off x="3079606" y="2266666"/>
              <a:ext cx="1434736" cy="271164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pseudo-scalar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9C0B4D8-95EF-56EA-AE81-02318EDFB9E5}"/>
                </a:ext>
              </a:extLst>
            </p:cNvPr>
            <p:cNvSpPr/>
            <p:nvPr/>
          </p:nvSpPr>
          <p:spPr>
            <a:xfrm>
              <a:off x="3048243" y="1098389"/>
              <a:ext cx="558944" cy="418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64E8FAF-8971-F66B-815F-48A58294CEB8}"/>
                </a:ext>
              </a:extLst>
            </p:cNvPr>
            <p:cNvSpPr/>
            <p:nvPr/>
          </p:nvSpPr>
          <p:spPr>
            <a:xfrm>
              <a:off x="1157687" y="3568856"/>
              <a:ext cx="3252388" cy="56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标题 1">
              <a:extLst>
                <a:ext uri="{FF2B5EF4-FFF2-40B4-BE49-F238E27FC236}">
                  <a16:creationId xmlns:a16="http://schemas.microsoft.com/office/drawing/2014/main" id="{A60A1C8A-6FA6-46AA-95F8-5E90991C022F}"/>
                </a:ext>
              </a:extLst>
            </p:cNvPr>
            <p:cNvSpPr txBox="1">
              <a:spLocks/>
            </p:cNvSpPr>
            <p:nvPr/>
          </p:nvSpPr>
          <p:spPr>
            <a:xfrm>
              <a:off x="2280916" y="3386347"/>
              <a:ext cx="2003436" cy="352152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defPPr>
                <a:defRPr lang="zh-CN"/>
              </a:defPPr>
              <a:lvl1pPr algn="ctr" defTabSz="914400" eaLnBrk="1" latinLnBrk="0" hangingPunct="1">
                <a:lnSpc>
                  <a:spcPct val="90000"/>
                </a:lnSpc>
                <a:buNone/>
                <a:defRPr sz="1800">
                  <a:solidFill>
                    <a:srgbClr val="0070C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>
                  <a:ea typeface="华文楷体" panose="02010600040101010101" pitchFamily="2" charset="-122"/>
                </a:rPr>
                <a:t>KMT interaction</a:t>
              </a:r>
              <a:endParaRPr lang="zh-CN" altLang="en-US" dirty="0">
                <a:ea typeface="华文楷体" panose="02010600040101010101" pitchFamily="2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93693FC-5EAB-69EF-911A-251EF490B3E4}"/>
              </a:ext>
            </a:extLst>
          </p:cNvPr>
          <p:cNvGrpSpPr/>
          <p:nvPr/>
        </p:nvGrpSpPr>
        <p:grpSpPr>
          <a:xfrm>
            <a:off x="767101" y="4636990"/>
            <a:ext cx="5059541" cy="822394"/>
            <a:chOff x="558037" y="4684281"/>
            <a:chExt cx="5059541" cy="82239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7A7934D-FDA3-9094-A5EB-BC6DAC016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037" y="4684281"/>
              <a:ext cx="5059541" cy="81078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F27D6E0-BC42-A930-176D-C2F9AFC6E9EE}"/>
                </a:ext>
              </a:extLst>
            </p:cNvPr>
            <p:cNvSpPr/>
            <p:nvPr/>
          </p:nvSpPr>
          <p:spPr>
            <a:xfrm>
              <a:off x="3203311" y="5097302"/>
              <a:ext cx="1459175" cy="40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箭头: 右 24">
            <a:extLst>
              <a:ext uri="{FF2B5EF4-FFF2-40B4-BE49-F238E27FC236}">
                <a16:creationId xmlns:a16="http://schemas.microsoft.com/office/drawing/2014/main" id="{A00DDFE4-3C66-90F4-C338-4EF06F3C81ED}"/>
              </a:ext>
            </a:extLst>
          </p:cNvPr>
          <p:cNvSpPr/>
          <p:nvPr/>
        </p:nvSpPr>
        <p:spPr>
          <a:xfrm rot="5400000">
            <a:off x="1712146" y="4018239"/>
            <a:ext cx="598785" cy="4260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6ECD70B-BE28-3218-67E5-F125D2539001}"/>
              </a:ext>
            </a:extLst>
          </p:cNvPr>
          <p:cNvSpPr txBox="1"/>
          <p:nvPr/>
        </p:nvSpPr>
        <p:spPr>
          <a:xfrm>
            <a:off x="2473934" y="4017340"/>
            <a:ext cx="2725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field approximation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93AA261-9652-3171-DD36-B7E4ABF24FBF}"/>
              </a:ext>
            </a:extLst>
          </p:cNvPr>
          <p:cNvGrpSpPr/>
          <p:nvPr/>
        </p:nvGrpSpPr>
        <p:grpSpPr>
          <a:xfrm>
            <a:off x="6095998" y="1554719"/>
            <a:ext cx="5058988" cy="1037285"/>
            <a:chOff x="6445955" y="1807514"/>
            <a:chExt cx="5058988" cy="1037285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9DBEC0F2-19A3-AB47-BDC2-7FD928C3D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5955" y="1807514"/>
              <a:ext cx="5058988" cy="1037285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4905FAA-5838-D7A7-D071-D53C6D6164EC}"/>
                </a:ext>
              </a:extLst>
            </p:cNvPr>
            <p:cNvSpPr/>
            <p:nvPr/>
          </p:nvSpPr>
          <p:spPr>
            <a:xfrm>
              <a:off x="10143612" y="2455912"/>
              <a:ext cx="1361331" cy="288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8B00BE76-452A-1A04-C5C4-509B9CEC7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7067" y="3450875"/>
            <a:ext cx="2315220" cy="114949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2E7C4B6-69E7-5D77-EE99-AC8B420EB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0989" y="3429000"/>
            <a:ext cx="2286330" cy="50569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1C2CB9D-AA6C-4891-9A14-A38872D192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8796338" y="4388763"/>
            <a:ext cx="2916180" cy="53382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75A703D-B315-3849-B24A-A6FA2027C2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956" b="2589"/>
          <a:stretch/>
        </p:blipFill>
        <p:spPr>
          <a:xfrm>
            <a:off x="6184809" y="5254698"/>
            <a:ext cx="2916180" cy="48530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8957EC83-EBA0-A919-7B7F-715CAD2DBE2F}"/>
              </a:ext>
            </a:extLst>
          </p:cNvPr>
          <p:cNvSpPr txBox="1"/>
          <p:nvPr/>
        </p:nvSpPr>
        <p:spPr>
          <a:xfrm>
            <a:off x="6684497" y="2990118"/>
            <a:ext cx="17040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 equations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3B3D749-D3DE-8BD9-9E13-220F141D77A2}"/>
              </a:ext>
            </a:extLst>
          </p:cNvPr>
          <p:cNvSpPr txBox="1"/>
          <p:nvPr/>
        </p:nvSpPr>
        <p:spPr>
          <a:xfrm>
            <a:off x="6605874" y="4823761"/>
            <a:ext cx="2190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condensates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箭头: 右 48">
            <a:extLst>
              <a:ext uri="{FF2B5EF4-FFF2-40B4-BE49-F238E27FC236}">
                <a16:creationId xmlns:a16="http://schemas.microsoft.com/office/drawing/2014/main" id="{5A97D904-908F-616D-EA6C-3E5F1D43FCAC}"/>
              </a:ext>
            </a:extLst>
          </p:cNvPr>
          <p:cNvSpPr/>
          <p:nvPr/>
        </p:nvSpPr>
        <p:spPr>
          <a:xfrm>
            <a:off x="5153483" y="3537637"/>
            <a:ext cx="928190" cy="4260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01593F3-68AB-4EC9-ED72-48983012DF9F}"/>
              </a:ext>
            </a:extLst>
          </p:cNvPr>
          <p:cNvSpPr txBox="1"/>
          <p:nvPr/>
        </p:nvSpPr>
        <p:spPr>
          <a:xfrm>
            <a:off x="5092206" y="3090446"/>
            <a:ext cx="994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FTFT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437E0A5-268D-7BBD-1F78-132C6584092A}"/>
              </a:ext>
            </a:extLst>
          </p:cNvPr>
          <p:cNvSpPr txBox="1"/>
          <p:nvPr/>
        </p:nvSpPr>
        <p:spPr>
          <a:xfrm>
            <a:off x="9178835" y="3020874"/>
            <a:ext cx="20043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densities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34BD6BA-8582-148B-1C2A-9D3C59307177}"/>
              </a:ext>
            </a:extLst>
          </p:cNvPr>
          <p:cNvSpPr txBox="1"/>
          <p:nvPr/>
        </p:nvSpPr>
        <p:spPr>
          <a:xfrm>
            <a:off x="9208228" y="4035380"/>
            <a:ext cx="20043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densities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50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E16AD771-9B7B-3EF1-D34A-9DE8AB8F54C6}"/>
              </a:ext>
            </a:extLst>
          </p:cNvPr>
          <p:cNvSpPr txBox="1"/>
          <p:nvPr/>
        </p:nvSpPr>
        <p:spPr>
          <a:xfrm>
            <a:off x="942895" y="826267"/>
            <a:ext cx="274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Thermodynamics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11D0E6-137B-4756-D151-2DEA9FFDB93A}"/>
              </a:ext>
            </a:extLst>
          </p:cNvPr>
          <p:cNvSpPr txBox="1"/>
          <p:nvPr/>
        </p:nvSpPr>
        <p:spPr>
          <a:xfrm>
            <a:off x="7853524" y="595435"/>
            <a:ext cx="331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Transport simulations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B12EF99-1F46-64CE-D5D3-74D84BD9558E}"/>
              </a:ext>
            </a:extLst>
          </p:cNvPr>
          <p:cNvGrpSpPr/>
          <p:nvPr/>
        </p:nvGrpSpPr>
        <p:grpSpPr>
          <a:xfrm>
            <a:off x="4727818" y="1260342"/>
            <a:ext cx="2419420" cy="2254846"/>
            <a:chOff x="3609658" y="708408"/>
            <a:chExt cx="2213292" cy="2004105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12657CF9-3D35-2026-1865-BDABD3A64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" r="14370" b="11113"/>
            <a:stretch/>
          </p:blipFill>
          <p:spPr>
            <a:xfrm>
              <a:off x="3712633" y="708408"/>
              <a:ext cx="2055284" cy="1975526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55D0F70A-804F-2A02-0711-AC96A3F7A488}"/>
                </a:ext>
              </a:extLst>
            </p:cNvPr>
            <p:cNvSpPr/>
            <p:nvPr/>
          </p:nvSpPr>
          <p:spPr>
            <a:xfrm>
              <a:off x="5645150" y="2591863"/>
              <a:ext cx="177800" cy="12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556039E9-8C01-41D4-3BD3-0C637AE4530D}"/>
                </a:ext>
              </a:extLst>
            </p:cNvPr>
            <p:cNvSpPr/>
            <p:nvPr/>
          </p:nvSpPr>
          <p:spPr>
            <a:xfrm>
              <a:off x="3787458" y="2577574"/>
              <a:ext cx="177800" cy="12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01891387-65A2-3F0E-DD34-DFD7FFC88370}"/>
                </a:ext>
              </a:extLst>
            </p:cNvPr>
            <p:cNvSpPr/>
            <p:nvPr/>
          </p:nvSpPr>
          <p:spPr>
            <a:xfrm>
              <a:off x="3609658" y="2406876"/>
              <a:ext cx="177800" cy="12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箭头: 左右 40">
            <a:extLst>
              <a:ext uri="{FF2B5EF4-FFF2-40B4-BE49-F238E27FC236}">
                <a16:creationId xmlns:a16="http://schemas.microsoft.com/office/drawing/2014/main" id="{9DBC5055-F5FC-D62C-60C3-A99DA716E845}"/>
              </a:ext>
            </a:extLst>
          </p:cNvPr>
          <p:cNvSpPr/>
          <p:nvPr/>
        </p:nvSpPr>
        <p:spPr>
          <a:xfrm>
            <a:off x="7355880" y="2520685"/>
            <a:ext cx="590659" cy="471063"/>
          </a:xfrm>
          <a:prstGeom prst="leftRightArrow">
            <a:avLst>
              <a:gd name="adj1" fmla="val 50000"/>
              <a:gd name="adj2" fmla="val 33615"/>
            </a:avLst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2A9410C-FBF8-1003-E2CF-133073382E1F}"/>
              </a:ext>
            </a:extLst>
          </p:cNvPr>
          <p:cNvSpPr txBox="1"/>
          <p:nvPr/>
        </p:nvSpPr>
        <p:spPr>
          <a:xfrm>
            <a:off x="4609400" y="808577"/>
            <a:ext cx="297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Box calculations</a:t>
            </a:r>
            <a:endParaRPr lang="en-US" altLang="zh-CN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86E050D6-A702-E084-A7FC-410BD88C9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990" r="21262" b="13945"/>
          <a:stretch/>
        </p:blipFill>
        <p:spPr>
          <a:xfrm>
            <a:off x="8221829" y="2652268"/>
            <a:ext cx="2735580" cy="15874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6E4019E-8891-0FBC-6D1D-7E8658A6C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506" r="2993" b="13945"/>
          <a:stretch/>
        </p:blipFill>
        <p:spPr>
          <a:xfrm>
            <a:off x="9306743" y="4236247"/>
            <a:ext cx="1650666" cy="190250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6B659EA8-58E1-DF6D-4303-A52C52881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341" y="1015773"/>
            <a:ext cx="2748556" cy="1599466"/>
          </a:xfrm>
          <a:prstGeom prst="rect">
            <a:avLst/>
          </a:prstGeom>
        </p:spPr>
      </p:pic>
      <p:sp>
        <p:nvSpPr>
          <p:cNvPr id="51" name="标题 1">
            <a:extLst>
              <a:ext uri="{FF2B5EF4-FFF2-40B4-BE49-F238E27FC236}">
                <a16:creationId xmlns:a16="http://schemas.microsoft.com/office/drawing/2014/main" id="{B82F9CDA-FFF5-07BD-67CE-AAD0602D9009}"/>
              </a:ext>
            </a:extLst>
          </p:cNvPr>
          <p:cNvSpPr txBox="1">
            <a:spLocks/>
          </p:cNvSpPr>
          <p:nvPr/>
        </p:nvSpPr>
        <p:spPr>
          <a:xfrm>
            <a:off x="728622" y="349388"/>
            <a:ext cx="1588551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Methods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FA0F8AAE-9AF2-F4D2-3EBE-644BD208BDD9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49336342-C1AB-A5DF-E25F-60219D53C7C1}"/>
              </a:ext>
            </a:extLst>
          </p:cNvPr>
          <p:cNvCxnSpPr>
            <a:cxnSpLocks/>
            <a:endCxn id="51" idx="1"/>
          </p:cNvCxnSpPr>
          <p:nvPr/>
        </p:nvCxnSpPr>
        <p:spPr>
          <a:xfrm flipV="1">
            <a:off x="387453" y="589367"/>
            <a:ext cx="341169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1C31CAC1-18D8-0C65-F6CC-37F00D3F5936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2317173" y="589367"/>
            <a:ext cx="9514607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图形 60">
            <a:extLst>
              <a:ext uri="{FF2B5EF4-FFF2-40B4-BE49-F238E27FC236}">
                <a16:creationId xmlns:a16="http://schemas.microsoft.com/office/drawing/2014/main" id="{5C069601-476D-FAE8-6DAB-C31EFEEDB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62" r="1861"/>
          <a:stretch/>
        </p:blipFill>
        <p:spPr>
          <a:xfrm>
            <a:off x="661841" y="1416263"/>
            <a:ext cx="3060704" cy="2278280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D79DB9B6-BB52-F38E-3861-BB17F313D550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6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2F5E9782-2CF2-962C-FAF9-1D4DAB58D827}"/>
              </a:ext>
            </a:extLst>
          </p:cNvPr>
          <p:cNvSpPr/>
          <p:nvPr/>
        </p:nvSpPr>
        <p:spPr>
          <a:xfrm>
            <a:off x="7358521" y="178786"/>
            <a:ext cx="4636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QCD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与中高能核物理暑期学校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@SDU July 2023 </a:t>
            </a:r>
          </a:p>
        </p:txBody>
      </p:sp>
      <p:sp>
        <p:nvSpPr>
          <p:cNvPr id="65" name="箭头: 左右 64">
            <a:extLst>
              <a:ext uri="{FF2B5EF4-FFF2-40B4-BE49-F238E27FC236}">
                <a16:creationId xmlns:a16="http://schemas.microsoft.com/office/drawing/2014/main" id="{F04BFE41-D051-9CFE-803F-EBF4F24A4B9B}"/>
              </a:ext>
            </a:extLst>
          </p:cNvPr>
          <p:cNvSpPr/>
          <p:nvPr/>
        </p:nvSpPr>
        <p:spPr>
          <a:xfrm>
            <a:off x="3989417" y="3032736"/>
            <a:ext cx="590659" cy="471063"/>
          </a:xfrm>
          <a:prstGeom prst="leftRightArrow">
            <a:avLst>
              <a:gd name="adj1" fmla="val 50000"/>
              <a:gd name="adj2" fmla="val 33615"/>
            </a:avLst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形 66">
            <a:extLst>
              <a:ext uri="{FF2B5EF4-FFF2-40B4-BE49-F238E27FC236}">
                <a16:creationId xmlns:a16="http://schemas.microsoft.com/office/drawing/2014/main" id="{CA016220-0FD9-2BA4-0CDD-3ABB408C2D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369" t="7061" r="-52" b="2050"/>
          <a:stretch/>
        </p:blipFill>
        <p:spPr>
          <a:xfrm>
            <a:off x="661628" y="3656459"/>
            <a:ext cx="3327789" cy="23752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C541D86-9DAE-562A-A25A-9D7A090CD0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5989" y="3565295"/>
            <a:ext cx="2567813" cy="24841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CD117A9-6212-732E-4049-FE5E0B45DE8B}"/>
              </a:ext>
            </a:extLst>
          </p:cNvPr>
          <p:cNvSpPr txBox="1"/>
          <p:nvPr/>
        </p:nvSpPr>
        <p:spPr>
          <a:xfrm>
            <a:off x="4938341" y="5989596"/>
            <a:ext cx="4029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Li  and C. M. Ko,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95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055203 (2017).</a:t>
            </a:r>
            <a:endParaRPr lang="zh-CN" altLang="en-US" sz="1400" dirty="0"/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ED862B7F-EF48-1F9F-69DE-A3B05F7C21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3208" y="5017040"/>
            <a:ext cx="1791882" cy="2039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D2C4523-4240-7303-122A-CA0F2FADA49F}"/>
              </a:ext>
            </a:extLst>
          </p:cNvPr>
          <p:cNvSpPr txBox="1"/>
          <p:nvPr/>
        </p:nvSpPr>
        <p:spPr>
          <a:xfrm>
            <a:off x="428197" y="6007780"/>
            <a:ext cx="43008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W.-H Zhou and J. Xu,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104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 044901 (2021).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4408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D3FA1A71-7B71-48F6-BA56-16BAE6664722}"/>
              </a:ext>
            </a:extLst>
          </p:cNvPr>
          <p:cNvGrpSpPr/>
          <p:nvPr/>
        </p:nvGrpSpPr>
        <p:grpSpPr>
          <a:xfrm>
            <a:off x="137635" y="1348064"/>
            <a:ext cx="4283931" cy="3900195"/>
            <a:chOff x="160462" y="1570986"/>
            <a:chExt cx="4283931" cy="3900195"/>
          </a:xfrm>
        </p:grpSpPr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6F0AB1F-8CB8-4545-B3A3-F0D79766E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8467"/>
            <a:stretch/>
          </p:blipFill>
          <p:spPr>
            <a:xfrm>
              <a:off x="160462" y="1570986"/>
              <a:ext cx="4283931" cy="3900195"/>
            </a:xfrm>
            <a:prstGeom prst="rect">
              <a:avLst/>
            </a:prstGeom>
          </p:spPr>
        </p:pic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E569DB4-AE84-4492-B21D-7464465EE01B}"/>
                </a:ext>
              </a:extLst>
            </p:cNvPr>
            <p:cNvSpPr/>
            <p:nvPr/>
          </p:nvSpPr>
          <p:spPr>
            <a:xfrm>
              <a:off x="1040130" y="3701415"/>
              <a:ext cx="72390" cy="7239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C8A5B238-29A7-46E2-AE2C-6E313C2D4E0E}"/>
                </a:ext>
              </a:extLst>
            </p:cNvPr>
            <p:cNvSpPr/>
            <p:nvPr/>
          </p:nvSpPr>
          <p:spPr>
            <a:xfrm>
              <a:off x="2265045" y="3701415"/>
              <a:ext cx="72390" cy="7239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形 6">
            <a:extLst>
              <a:ext uri="{FF2B5EF4-FFF2-40B4-BE49-F238E27FC236}">
                <a16:creationId xmlns:a16="http://schemas.microsoft.com/office/drawing/2014/main" id="{07AE505C-5348-4BA3-BAEC-C8F81E21D0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032" t="2292" r="1445" b="1741"/>
          <a:stretch/>
        </p:blipFill>
        <p:spPr>
          <a:xfrm>
            <a:off x="4216892" y="1376953"/>
            <a:ext cx="5449183" cy="4110362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ED80F0-C934-45D0-8A1C-56131D4F7CB8}"/>
              </a:ext>
            </a:extLst>
          </p:cNvPr>
          <p:cNvGrpSpPr/>
          <p:nvPr/>
        </p:nvGrpSpPr>
        <p:grpSpPr>
          <a:xfrm>
            <a:off x="9693766" y="1126809"/>
            <a:ext cx="2160000" cy="4610650"/>
            <a:chOff x="9693766" y="1126809"/>
            <a:chExt cx="2160000" cy="461065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7247DA32-78A7-480A-B304-CC245365A461}"/>
                </a:ext>
              </a:extLst>
            </p:cNvPr>
            <p:cNvGrpSpPr/>
            <p:nvPr/>
          </p:nvGrpSpPr>
          <p:grpSpPr>
            <a:xfrm>
              <a:off x="9693766" y="1126809"/>
              <a:ext cx="2160000" cy="2171353"/>
              <a:chOff x="5690120" y="944725"/>
              <a:chExt cx="2160000" cy="2171353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5022B7D8-1CA7-4DF2-8004-15CD540CD4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102"/>
              <a:stretch/>
            </p:blipFill>
            <p:spPr>
              <a:xfrm>
                <a:off x="5690120" y="944725"/>
                <a:ext cx="2160000" cy="2171353"/>
              </a:xfrm>
              <a:prstGeom prst="rect">
                <a:avLst/>
              </a:prstGeom>
            </p:spPr>
          </p:pic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5CDA323C-2D32-46DF-8528-71186BBBCC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96900" y="1175657"/>
                <a:ext cx="285305" cy="363892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vert="horz" lIns="68580" tIns="34290" rIns="68580" bIns="3429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2</a:t>
                </a:r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2CED4A93-6D5B-4BE7-9A12-FC09F34A2E04}"/>
                </a:ext>
              </a:extLst>
            </p:cNvPr>
            <p:cNvGrpSpPr/>
            <p:nvPr/>
          </p:nvGrpSpPr>
          <p:grpSpPr>
            <a:xfrm>
              <a:off x="9693766" y="3566106"/>
              <a:ext cx="2160000" cy="2171353"/>
              <a:chOff x="8022771" y="933063"/>
              <a:chExt cx="2160000" cy="2171353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DD2D630C-84D9-4D02-8676-566A8E591A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102"/>
              <a:stretch/>
            </p:blipFill>
            <p:spPr>
              <a:xfrm>
                <a:off x="8022771" y="933063"/>
                <a:ext cx="2160000" cy="2171353"/>
              </a:xfrm>
              <a:prstGeom prst="rect">
                <a:avLst/>
              </a:prstGeom>
            </p:spPr>
          </p:pic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EEDC51C1-35D6-402D-80A0-51F73A4EE3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32663" y="1178768"/>
                <a:ext cx="285305" cy="363892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vert="horz" lIns="68580" tIns="34290" rIns="68580" bIns="3429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8</a:t>
                </a:r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2" name="标题 1">
            <a:extLst>
              <a:ext uri="{FF2B5EF4-FFF2-40B4-BE49-F238E27FC236}">
                <a16:creationId xmlns:a16="http://schemas.microsoft.com/office/drawing/2014/main" id="{A1082E39-A2BD-4F8D-8C01-3113408E1E7E}"/>
              </a:ext>
            </a:extLst>
          </p:cNvPr>
          <p:cNvSpPr txBox="1">
            <a:spLocks/>
          </p:cNvSpPr>
          <p:nvPr/>
        </p:nvSpPr>
        <p:spPr>
          <a:xfrm>
            <a:off x="498033" y="554163"/>
            <a:ext cx="3559617" cy="646331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CN" altLang="en-US" sz="405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F30AA67-B524-4A7A-9943-B1427EA6C792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7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3663578-087E-4222-B371-C84FC7AA5718}"/>
              </a:ext>
            </a:extLst>
          </p:cNvPr>
          <p:cNvCxnSpPr>
            <a:cxnSpLocks/>
          </p:cNvCxnSpPr>
          <p:nvPr/>
        </p:nvCxnSpPr>
        <p:spPr>
          <a:xfrm>
            <a:off x="4900473" y="2183906"/>
            <a:ext cx="3737500" cy="0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stealt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D5FB5E1-1330-4B8F-BAB5-3518666F617F}"/>
              </a:ext>
            </a:extLst>
          </p:cNvPr>
          <p:cNvCxnSpPr>
            <a:cxnSpLocks/>
          </p:cNvCxnSpPr>
          <p:nvPr/>
        </p:nvCxnSpPr>
        <p:spPr>
          <a:xfrm>
            <a:off x="4910830" y="3410504"/>
            <a:ext cx="3737500" cy="0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stealt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F81455D4-22D7-4405-8367-83D8B34F52B3}"/>
              </a:ext>
            </a:extLst>
          </p:cNvPr>
          <p:cNvCxnSpPr>
            <a:cxnSpLocks/>
          </p:cNvCxnSpPr>
          <p:nvPr/>
        </p:nvCxnSpPr>
        <p:spPr>
          <a:xfrm flipH="1">
            <a:off x="4927107" y="2263806"/>
            <a:ext cx="3657601" cy="1056443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stealt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14BD31E-CDB7-48EE-9C18-3685A7528C76}"/>
              </a:ext>
            </a:extLst>
          </p:cNvPr>
          <p:cNvCxnSpPr>
            <a:cxnSpLocks/>
          </p:cNvCxnSpPr>
          <p:nvPr/>
        </p:nvCxnSpPr>
        <p:spPr>
          <a:xfrm>
            <a:off x="4921187" y="4637102"/>
            <a:ext cx="3737500" cy="0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stealt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783EA9C8-250B-4344-B06B-B09CAB99427F}"/>
              </a:ext>
            </a:extLst>
          </p:cNvPr>
          <p:cNvCxnSpPr>
            <a:cxnSpLocks/>
          </p:cNvCxnSpPr>
          <p:nvPr/>
        </p:nvCxnSpPr>
        <p:spPr>
          <a:xfrm flipH="1">
            <a:off x="4909351" y="3497802"/>
            <a:ext cx="3639845" cy="1056443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stealt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FC11B69-A280-43A4-AE7D-C19D5465A474}"/>
              </a:ext>
            </a:extLst>
          </p:cNvPr>
          <p:cNvSpPr/>
          <p:nvPr/>
        </p:nvSpPr>
        <p:spPr>
          <a:xfrm>
            <a:off x="5494473" y="1563549"/>
            <a:ext cx="1234800" cy="1234800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D370EBD-8FB3-4EB9-9D1E-915FBEE7B007}"/>
              </a:ext>
            </a:extLst>
          </p:cNvPr>
          <p:cNvSpPr/>
          <p:nvPr/>
        </p:nvSpPr>
        <p:spPr>
          <a:xfrm>
            <a:off x="7945642" y="2811600"/>
            <a:ext cx="1234800" cy="1234800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434FD108-8BA8-A482-C11F-DFB45DEC9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34502" y="3982540"/>
            <a:ext cx="1207377" cy="203110"/>
          </a:xfrm>
          <a:prstGeom prst="rect">
            <a:avLst/>
          </a:prstGeom>
        </p:spPr>
      </p:pic>
      <p:sp>
        <p:nvSpPr>
          <p:cNvPr id="31" name="标题 1">
            <a:extLst>
              <a:ext uri="{FF2B5EF4-FFF2-40B4-BE49-F238E27FC236}">
                <a16:creationId xmlns:a16="http://schemas.microsoft.com/office/drawing/2014/main" id="{6EF42BE0-1DF9-02D4-BED8-78009756BFC4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2861438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Box calculations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1A330AB3-E614-040A-410F-61A26C25561D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3590059" y="589367"/>
            <a:ext cx="8241721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B97776A9-5106-23F8-F9C3-7D0EC786CEDC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8FFAC634-E7AC-F52D-727C-3E2123B3BC77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A9C474EE-ED6C-F62D-CE7F-93711F0C8120}"/>
              </a:ext>
            </a:extLst>
          </p:cNvPr>
          <p:cNvSpPr/>
          <p:nvPr/>
        </p:nvSpPr>
        <p:spPr>
          <a:xfrm>
            <a:off x="7358521" y="178786"/>
            <a:ext cx="4636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QCD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与中高能核物理暑期学校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@SDU July 2023 </a:t>
            </a:r>
          </a:p>
        </p:txBody>
      </p:sp>
    </p:spTree>
    <p:extLst>
      <p:ext uri="{BB962C8B-B14F-4D97-AF65-F5344CB8AC3E}">
        <p14:creationId xmlns:p14="http://schemas.microsoft.com/office/powerpoint/2010/main" val="3243688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B7923679-EDB8-4FEE-1147-AD28207A3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" y="959750"/>
            <a:ext cx="5447293" cy="41595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5118D94-2BD6-3C7F-ACDB-3DCBDE2C2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7" t="10574" r="608" b="10945"/>
          <a:stretch/>
        </p:blipFill>
        <p:spPr>
          <a:xfrm>
            <a:off x="5336740" y="4474361"/>
            <a:ext cx="2165293" cy="1773474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DA5201F-CF0F-1C64-78E7-A231B84C9F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4" t="19972" r="38530" b="19400"/>
          <a:stretch/>
        </p:blipFill>
        <p:spPr>
          <a:xfrm>
            <a:off x="7502033" y="3237434"/>
            <a:ext cx="1058088" cy="1753472"/>
          </a:xfrm>
          <a:prstGeom prst="rect">
            <a:avLst/>
          </a:prstGeom>
        </p:spPr>
      </p:pic>
      <p:sp>
        <p:nvSpPr>
          <p:cNvPr id="40" name="标题 1">
            <a:extLst>
              <a:ext uri="{FF2B5EF4-FFF2-40B4-BE49-F238E27FC236}">
                <a16:creationId xmlns:a16="http://schemas.microsoft.com/office/drawing/2014/main" id="{C1EC879F-CB87-4B3F-BF22-D30D0C7F1681}"/>
              </a:ext>
            </a:extLst>
          </p:cNvPr>
          <p:cNvSpPr txBox="1">
            <a:spLocks/>
          </p:cNvSpPr>
          <p:nvPr/>
        </p:nvSpPr>
        <p:spPr>
          <a:xfrm>
            <a:off x="1537753" y="5506572"/>
            <a:ext cx="2452298" cy="373225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String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Melting-AMPT</a:t>
            </a:r>
            <a:endParaRPr lang="zh-CN" altLang="en-US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F2CCCD-AA39-48A6-8814-F8A42E310293}"/>
              </a:ext>
            </a:extLst>
          </p:cNvPr>
          <p:cNvSpPr txBox="1"/>
          <p:nvPr/>
        </p:nvSpPr>
        <p:spPr>
          <a:xfrm>
            <a:off x="859883" y="5817439"/>
            <a:ext cx="3747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Z.-W. Lin, C. M. Ko, 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B.-A. Li, B. Zhang,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Pal, </a:t>
            </a:r>
          </a:p>
          <a:p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064901 (2005).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8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0B918A5D-68EF-C07F-7B39-A5DD1FD07891}"/>
              </a:ext>
            </a:extLst>
          </p:cNvPr>
          <p:cNvSpPr/>
          <p:nvPr/>
        </p:nvSpPr>
        <p:spPr bwMode="auto">
          <a:xfrm>
            <a:off x="4985660" y="2743138"/>
            <a:ext cx="2563335" cy="10131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Parton Transport with Nambu-Jona-Lasinio (</a:t>
            </a:r>
            <a:r>
              <a:rPr lang="en-US" altLang="zh-CN" sz="2000" dirty="0">
                <a:solidFill>
                  <a:srgbClr val="00B0F0"/>
                </a:solidFill>
                <a:latin typeface="Calisto MT" panose="02040603050505030304" pitchFamily="18" charset="0"/>
              </a:rPr>
              <a:t>NJL</a:t>
            </a: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) model</a:t>
            </a:r>
            <a:endParaRPr lang="zh-CN" altLang="en-US" sz="2000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DB7E86B4-4D9E-9EA4-BE51-F4875679821E}"/>
              </a:ext>
            </a:extLst>
          </p:cNvPr>
          <p:cNvSpPr/>
          <p:nvPr/>
        </p:nvSpPr>
        <p:spPr>
          <a:xfrm>
            <a:off x="4165001" y="2958364"/>
            <a:ext cx="676591" cy="54643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8819D79B-4158-E2EA-E1A4-517957405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11872" r="83711" b="12557"/>
          <a:stretch/>
        </p:blipFill>
        <p:spPr>
          <a:xfrm>
            <a:off x="4688318" y="735186"/>
            <a:ext cx="594684" cy="9507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8B0E565-1322-58D7-C8EF-BDA273C76A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t="10505" r="55093" b="11865"/>
          <a:stretch/>
        </p:blipFill>
        <p:spPr>
          <a:xfrm>
            <a:off x="6018173" y="706243"/>
            <a:ext cx="1794138" cy="1956745"/>
          </a:xfrm>
          <a:prstGeom prst="rect">
            <a:avLst/>
          </a:prstGeom>
        </p:spPr>
      </p:pic>
      <p:sp>
        <p:nvSpPr>
          <p:cNvPr id="45" name="箭头: 左 44">
            <a:extLst>
              <a:ext uri="{FF2B5EF4-FFF2-40B4-BE49-F238E27FC236}">
                <a16:creationId xmlns:a16="http://schemas.microsoft.com/office/drawing/2014/main" id="{558161C2-9076-8640-CCF6-EBF9F3869FDA}"/>
              </a:ext>
            </a:extLst>
          </p:cNvPr>
          <p:cNvSpPr/>
          <p:nvPr/>
        </p:nvSpPr>
        <p:spPr>
          <a:xfrm rot="20825480">
            <a:off x="5445023" y="1658752"/>
            <a:ext cx="715027" cy="380171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箭头: 左 45">
            <a:extLst>
              <a:ext uri="{FF2B5EF4-FFF2-40B4-BE49-F238E27FC236}">
                <a16:creationId xmlns:a16="http://schemas.microsoft.com/office/drawing/2014/main" id="{C426A3D1-75E8-DCFD-776C-35BB44B24907}"/>
              </a:ext>
            </a:extLst>
          </p:cNvPr>
          <p:cNvSpPr/>
          <p:nvPr/>
        </p:nvSpPr>
        <p:spPr>
          <a:xfrm rot="1973346">
            <a:off x="4747355" y="4982864"/>
            <a:ext cx="527896" cy="390462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形 46">
            <a:extLst>
              <a:ext uri="{FF2B5EF4-FFF2-40B4-BE49-F238E27FC236}">
                <a16:creationId xmlns:a16="http://schemas.microsoft.com/office/drawing/2014/main" id="{AEC32F84-AF29-B92A-5710-2625F2B89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98360" y="1969007"/>
            <a:ext cx="3233420" cy="1158240"/>
          </a:xfrm>
          <a:prstGeom prst="rect">
            <a:avLst/>
          </a:prstGeom>
        </p:spPr>
      </p:pic>
      <p:pic>
        <p:nvPicPr>
          <p:cNvPr id="48" name="图形 47">
            <a:extLst>
              <a:ext uri="{FF2B5EF4-FFF2-40B4-BE49-F238E27FC236}">
                <a16:creationId xmlns:a16="http://schemas.microsoft.com/office/drawing/2014/main" id="{16014057-3AFE-09D5-EBA6-F140164C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57732" y="3344319"/>
            <a:ext cx="3114676" cy="470563"/>
          </a:xfrm>
          <a:prstGeom prst="rect">
            <a:avLst/>
          </a:prstGeom>
        </p:spPr>
      </p:pic>
      <p:sp>
        <p:nvSpPr>
          <p:cNvPr id="50" name="箭头: 左 49">
            <a:extLst>
              <a:ext uri="{FF2B5EF4-FFF2-40B4-BE49-F238E27FC236}">
                <a16:creationId xmlns:a16="http://schemas.microsoft.com/office/drawing/2014/main" id="{8CDB63ED-B539-AD7F-5A65-A64AB113609C}"/>
              </a:ext>
            </a:extLst>
          </p:cNvPr>
          <p:cNvSpPr/>
          <p:nvPr/>
        </p:nvSpPr>
        <p:spPr>
          <a:xfrm rot="1833434">
            <a:off x="6888860" y="3931670"/>
            <a:ext cx="605544" cy="380171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B192197-9F52-1B56-A7B9-72219EE3BEA3}"/>
              </a:ext>
            </a:extLst>
          </p:cNvPr>
          <p:cNvSpPr txBox="1"/>
          <p:nvPr/>
        </p:nvSpPr>
        <p:spPr>
          <a:xfrm>
            <a:off x="9495703" y="1360537"/>
            <a:ext cx="12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EOMs</a:t>
            </a: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1E1AF454-96F2-7B4C-01DC-09F642B70083}"/>
              </a:ext>
            </a:extLst>
          </p:cNvPr>
          <p:cNvSpPr txBox="1"/>
          <p:nvPr/>
        </p:nvSpPr>
        <p:spPr>
          <a:xfrm>
            <a:off x="7644071" y="5458191"/>
            <a:ext cx="383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To Replace ZPC model with NJL model.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1EB92BE2-E86A-6452-9932-135DFA4B5D2A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4010068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Extended AMPT model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E0C3458-10EE-FEE6-A31C-C723E3E3E73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738688" y="589367"/>
            <a:ext cx="7093092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C0A6259-46F6-B0DD-3BD3-0DD7E846D495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74548A7F-52B4-0DC8-4619-58E85DCE189A}"/>
              </a:ext>
            </a:extLst>
          </p:cNvPr>
          <p:cNvSpPr/>
          <p:nvPr/>
        </p:nvSpPr>
        <p:spPr>
          <a:xfrm>
            <a:off x="7358521" y="178786"/>
            <a:ext cx="4636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QCD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与中高能核物理暑期学校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@SDU July 2023 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82FD634-4B83-4FBF-41AC-C3A5031285E9}"/>
              </a:ext>
            </a:extLst>
          </p:cNvPr>
          <p:cNvSpPr/>
          <p:nvPr/>
        </p:nvSpPr>
        <p:spPr bwMode="auto">
          <a:xfrm>
            <a:off x="1467497" y="5169965"/>
            <a:ext cx="2602336" cy="30417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Nucleon Coalescence</a:t>
            </a:r>
            <a:endParaRPr lang="zh-CN" altLang="en-US" sz="2000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8F61666-3F18-ADB4-69CC-C7EDBFAA05BB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2768665" y="4870827"/>
            <a:ext cx="0" cy="299138"/>
          </a:xfrm>
          <a:prstGeom prst="straightConnector1">
            <a:avLst/>
          </a:prstGeom>
          <a:ln w="3810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形 20">
            <a:extLst>
              <a:ext uri="{FF2B5EF4-FFF2-40B4-BE49-F238E27FC236}">
                <a16:creationId xmlns:a16="http://schemas.microsoft.com/office/drawing/2014/main" id="{03EBE5EC-F80B-0F6C-B2B7-F2CF3BB54C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88208" y="4228989"/>
            <a:ext cx="2853723" cy="7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15725"/>
      </p:ext>
    </p:extLst>
  </p:cSld>
  <p:clrMapOvr>
    <a:masterClrMapping/>
  </p:clrMapOvr>
</p:sld>
</file>

<file path=ppt/theme/theme1.xml><?xml version="1.0" encoding="utf-8"?>
<a:theme xmlns:a="http://schemas.openxmlformats.org/drawingml/2006/main" name="SINAP兰">
  <a:themeElements>
    <a:clrScheme name="SINAP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NAP兰">
      <a:majorFont>
        <a:latin typeface="Arial"/>
        <a:ea typeface="方正大黑简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INAP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SINAP兰ssrf-01</Template>
  <TotalTime>16478</TotalTime>
  <Words>767</Words>
  <Application>Microsoft Office PowerPoint</Application>
  <PresentationFormat>宽屏</PresentationFormat>
  <Paragraphs>120</Paragraphs>
  <Slides>15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Times-Roman</vt:lpstr>
      <vt:lpstr>等线</vt:lpstr>
      <vt:lpstr>华文楷体</vt:lpstr>
      <vt:lpstr>华文中宋</vt:lpstr>
      <vt:lpstr>Arial</vt:lpstr>
      <vt:lpstr>Calisto MT</vt:lpstr>
      <vt:lpstr>Cambria Math</vt:lpstr>
      <vt:lpstr>Times New Roman</vt:lpstr>
      <vt:lpstr>Wingdings</vt:lpstr>
      <vt:lpstr>SINAP兰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wenhao zhou</dc:creator>
  <cp:lastModifiedBy>zhou wenhao</cp:lastModifiedBy>
  <cp:revision>515</cp:revision>
  <cp:lastPrinted>2021-05-22T15:19:00Z</cp:lastPrinted>
  <dcterms:created xsi:type="dcterms:W3CDTF">2021-05-09T07:39:25Z</dcterms:created>
  <dcterms:modified xsi:type="dcterms:W3CDTF">2023-07-17T07:16:57Z</dcterms:modified>
</cp:coreProperties>
</file>