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57" r:id="rId2"/>
    <p:sldId id="396" r:id="rId3"/>
    <p:sldId id="464" r:id="rId4"/>
    <p:sldId id="458" r:id="rId5"/>
    <p:sldId id="399" r:id="rId6"/>
    <p:sldId id="425" r:id="rId7"/>
    <p:sldId id="424" r:id="rId8"/>
    <p:sldId id="426" r:id="rId9"/>
    <p:sldId id="427" r:id="rId10"/>
    <p:sldId id="428" r:id="rId11"/>
    <p:sldId id="429" r:id="rId12"/>
    <p:sldId id="430" r:id="rId13"/>
    <p:sldId id="431" r:id="rId14"/>
    <p:sldId id="438" r:id="rId15"/>
    <p:sldId id="432" r:id="rId16"/>
    <p:sldId id="433" r:id="rId17"/>
    <p:sldId id="434" r:id="rId18"/>
    <p:sldId id="435" r:id="rId19"/>
    <p:sldId id="462" r:id="rId20"/>
    <p:sldId id="439" r:id="rId21"/>
    <p:sldId id="440" r:id="rId22"/>
    <p:sldId id="441" r:id="rId23"/>
    <p:sldId id="444" r:id="rId24"/>
    <p:sldId id="463" r:id="rId25"/>
    <p:sldId id="465" r:id="rId26"/>
    <p:sldId id="442" r:id="rId27"/>
    <p:sldId id="443" r:id="rId28"/>
    <p:sldId id="445" r:id="rId29"/>
    <p:sldId id="423" r:id="rId30"/>
    <p:sldId id="437" r:id="rId31"/>
    <p:sldId id="446" r:id="rId32"/>
    <p:sldId id="449" r:id="rId33"/>
    <p:sldId id="448" r:id="rId34"/>
    <p:sldId id="450" r:id="rId35"/>
    <p:sldId id="451" r:id="rId36"/>
    <p:sldId id="452" r:id="rId37"/>
    <p:sldId id="453" r:id="rId38"/>
    <p:sldId id="454" r:id="rId39"/>
    <p:sldId id="456" r:id="rId40"/>
    <p:sldId id="455" r:id="rId41"/>
    <p:sldId id="457" r:id="rId42"/>
    <p:sldId id="467" r:id="rId43"/>
    <p:sldId id="466" r:id="rId44"/>
    <p:sldId id="468" r:id="rId45"/>
    <p:sldId id="469" r:id="rId46"/>
    <p:sldId id="459" r:id="rId47"/>
    <p:sldId id="358" r:id="rId48"/>
    <p:sldId id="359" r:id="rId49"/>
    <p:sldId id="360" r:id="rId50"/>
    <p:sldId id="362" r:id="rId51"/>
    <p:sldId id="460" r:id="rId52"/>
    <p:sldId id="461" r:id="rId53"/>
    <p:sldId id="388" r:id="rId54"/>
    <p:sldId id="400" r:id="rId55"/>
    <p:sldId id="363" r:id="rId56"/>
    <p:sldId id="390" r:id="rId57"/>
    <p:sldId id="365" r:id="rId58"/>
    <p:sldId id="367" r:id="rId59"/>
    <p:sldId id="368" r:id="rId60"/>
    <p:sldId id="369" r:id="rId61"/>
    <p:sldId id="370" r:id="rId62"/>
    <p:sldId id="374" r:id="rId63"/>
    <p:sldId id="386" r:id="rId64"/>
    <p:sldId id="387" r:id="rId65"/>
    <p:sldId id="389" r:id="rId66"/>
    <p:sldId id="420" r:id="rId67"/>
  </p:sldIdLst>
  <p:sldSz cx="12192000" cy="6858000"/>
  <p:notesSz cx="6815138" cy="99441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hua@mail.sdu.edu.cn" initials="j" lastIdx="1" clrIdx="0">
    <p:extLst>
      <p:ext uri="{19B8F6BF-5375-455C-9EA6-DF929625EA0E}">
        <p15:presenceInfo xmlns:p15="http://schemas.microsoft.com/office/powerpoint/2012/main" userId="e0c8a822c82339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CFF"/>
    <a:srgbClr val="FF6600"/>
    <a:srgbClr val="6600CC"/>
    <a:srgbClr val="FAA4B0"/>
    <a:srgbClr val="FA572A"/>
    <a:srgbClr val="CC00FF"/>
    <a:srgbClr val="0066FF"/>
    <a:srgbClr val="A2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595" autoAdjust="0"/>
  </p:normalViewPr>
  <p:slideViewPr>
    <p:cSldViewPr>
      <p:cViewPr varScale="1">
        <p:scale>
          <a:sx n="77" d="100"/>
          <a:sy n="77" d="100"/>
        </p:scale>
        <p:origin x="8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3DBE00D-EBEE-4587-98F6-70AB565AD785}" type="datetimeFigureOut">
              <a:rPr lang="zh-CN" altLang="en-US"/>
              <a:pPr>
                <a:defRPr/>
              </a:pPr>
              <a:t>2023/7/23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514" y="4723448"/>
            <a:ext cx="545211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53226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60335" y="9445169"/>
            <a:ext cx="2953226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3987EF9-883A-4218-81D6-C7A845C737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75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9400" cy="37290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87EF9-883A-4218-81D6-C7A845C7377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16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D0AA72E5-C379-4BC2-83CD-8EF45CD8B3D2}" type="slidenum">
              <a:rPr lang="en-US" altLang="zh-CN"/>
              <a:pPr eaLnBrk="1" hangingPunct="1"/>
              <a:t>54</a:t>
            </a:fld>
            <a:endParaRPr lang="en-US" altLang="zh-CN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D71DAFD1-1FC8-4AD3-9476-E8D38FC3EAB6}" type="slidenum">
              <a:rPr lang="en-US" altLang="zh-CN" sz="1200"/>
              <a:pPr algn="r" eaLnBrk="1" hangingPunct="1"/>
              <a:t>54</a:t>
            </a:fld>
            <a:endParaRPr lang="en-US" altLang="zh-CN" sz="1200"/>
          </a:p>
        </p:txBody>
      </p:sp>
      <p:sp>
        <p:nvSpPr>
          <p:cNvPr id="8294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8295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E35FA9E3-A41E-4CF0-9789-CD1CEB014BDA}" type="slidenum">
              <a:rPr kumimoji="1" lang="en-US" altLang="zh-CN" sz="1200">
                <a:latin typeface="Times New Roman" panose="02020603050405020304" pitchFamily="18" charset="0"/>
              </a:rPr>
              <a:pPr algn="r" eaLnBrk="1" hangingPunct="1"/>
              <a:t>54</a:t>
            </a:fld>
            <a:endParaRPr kumimoji="1" lang="en-US" altLang="zh-CN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28788-40B0-49CC-BB88-F420058182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2387B-C1A5-4375-A4FF-44B038C429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17422-781D-45FB-BA17-9BDDB8F290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977E5-399C-45CC-A3B5-A0766E6DD9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D1C8-F69C-4FD5-9303-E72692FCF8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FAA8-7BAA-4E07-B22F-E1A54A1C88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ADBB-1013-4A07-BF89-3DECEECF1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D424D-505C-43F3-8E6A-C8E431B0D9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F8D0-5228-4FC8-B807-89E13D544D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6849F-AB7A-465F-9A60-8304EDE371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74FE3-DE38-4603-A045-F94FC374D6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7604A5B-7D09-421A-A935-CCE05EE2D5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tags" Target="../tags/tag40.xml"/><Relationship Id="rId21" Type="http://schemas.openxmlformats.org/officeDocument/2006/relationships/image" Target="../media/image58.png"/><Relationship Id="rId7" Type="http://schemas.openxmlformats.org/officeDocument/2006/relationships/tags" Target="../tags/tag44.xml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tags" Target="../tags/tag39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48.png"/><Relationship Id="rId5" Type="http://schemas.openxmlformats.org/officeDocument/2006/relationships/tags" Target="../tags/tag42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6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tags" Target="../tags/tag49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3.png"/><Relationship Id="rId5" Type="http://schemas.openxmlformats.org/officeDocument/2006/relationships/tags" Target="../tags/tag51.xml"/><Relationship Id="rId10" Type="http://schemas.openxmlformats.org/officeDocument/2006/relationships/image" Target="../media/image62.png"/><Relationship Id="rId4" Type="http://schemas.openxmlformats.org/officeDocument/2006/relationships/tags" Target="../tags/tag50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tags" Target="../tags/tag54.xml"/><Relationship Id="rId21" Type="http://schemas.openxmlformats.org/officeDocument/2006/relationships/image" Target="../media/image73.png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tags" Target="../tags/tag53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76.png"/><Relationship Id="rId5" Type="http://schemas.openxmlformats.org/officeDocument/2006/relationships/tags" Target="../tags/tag56.xml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tags" Target="../tags/tag61.xml"/><Relationship Id="rId19" Type="http://schemas.openxmlformats.org/officeDocument/2006/relationships/image" Target="../media/image71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tags" Target="../tags/tag67.xml"/><Relationship Id="rId21" Type="http://schemas.openxmlformats.org/officeDocument/2006/relationships/image" Target="../media/image87.png"/><Relationship Id="rId7" Type="http://schemas.openxmlformats.org/officeDocument/2006/relationships/tags" Target="../tags/tag71.xml"/><Relationship Id="rId12" Type="http://schemas.openxmlformats.org/officeDocument/2006/relationships/image" Target="../media/image72.png"/><Relationship Id="rId17" Type="http://schemas.openxmlformats.org/officeDocument/2006/relationships/image" Target="../media/image83.png"/><Relationship Id="rId2" Type="http://schemas.openxmlformats.org/officeDocument/2006/relationships/tags" Target="../tags/tag66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71.png"/><Relationship Id="rId5" Type="http://schemas.openxmlformats.org/officeDocument/2006/relationships/tags" Target="../tags/tag69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5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2" Type="http://schemas.openxmlformats.org/officeDocument/2006/relationships/tags" Target="../tags/tag75.xml"/><Relationship Id="rId16" Type="http://schemas.openxmlformats.org/officeDocument/2006/relationships/image" Target="../media/image95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90.png"/><Relationship Id="rId5" Type="http://schemas.openxmlformats.org/officeDocument/2006/relationships/tags" Target="../tags/tag78.xml"/><Relationship Id="rId15" Type="http://schemas.openxmlformats.org/officeDocument/2006/relationships/image" Target="../media/image94.png"/><Relationship Id="rId10" Type="http://schemas.openxmlformats.org/officeDocument/2006/relationships/image" Target="../media/image61.png"/><Relationship Id="rId4" Type="http://schemas.openxmlformats.org/officeDocument/2006/relationships/tags" Target="../tags/tag77.xml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87.png"/><Relationship Id="rId18" Type="http://schemas.openxmlformats.org/officeDocument/2006/relationships/image" Target="../media/image100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85.png"/><Relationship Id="rId17" Type="http://schemas.openxmlformats.org/officeDocument/2006/relationships/image" Target="../media/image99.png"/><Relationship Id="rId2" Type="http://schemas.openxmlformats.org/officeDocument/2006/relationships/tags" Target="../tags/tag81.xml"/><Relationship Id="rId16" Type="http://schemas.openxmlformats.org/officeDocument/2006/relationships/image" Target="../media/image98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80.png"/><Relationship Id="rId5" Type="http://schemas.openxmlformats.org/officeDocument/2006/relationships/tags" Target="../tags/tag84.xml"/><Relationship Id="rId15" Type="http://schemas.openxmlformats.org/officeDocument/2006/relationships/image" Target="../media/image9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1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45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04.png"/><Relationship Id="rId2" Type="http://schemas.openxmlformats.org/officeDocument/2006/relationships/tags" Target="../tags/tag90.xml"/><Relationship Id="rId16" Type="http://schemas.openxmlformats.org/officeDocument/2006/relationships/image" Target="../media/image107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103.png"/><Relationship Id="rId5" Type="http://schemas.openxmlformats.org/officeDocument/2006/relationships/tags" Target="../tags/tag93.xml"/><Relationship Id="rId15" Type="http://schemas.openxmlformats.org/officeDocument/2006/relationships/image" Target="../media/image106.png"/><Relationship Id="rId10" Type="http://schemas.openxmlformats.org/officeDocument/2006/relationships/image" Target="../media/image102.png"/><Relationship Id="rId4" Type="http://schemas.openxmlformats.org/officeDocument/2006/relationships/tags" Target="../tags/tag9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tags" Target="../tags/tag109.xml"/><Relationship Id="rId18" Type="http://schemas.openxmlformats.org/officeDocument/2006/relationships/tags" Target="../tags/tag114.xml"/><Relationship Id="rId26" Type="http://schemas.openxmlformats.org/officeDocument/2006/relationships/image" Target="../media/image112.png"/><Relationship Id="rId3" Type="http://schemas.openxmlformats.org/officeDocument/2006/relationships/tags" Target="../tags/tag99.xml"/><Relationship Id="rId21" Type="http://schemas.openxmlformats.org/officeDocument/2006/relationships/image" Target="../media/image98.png"/><Relationship Id="rId34" Type="http://schemas.openxmlformats.org/officeDocument/2006/relationships/image" Target="../media/image120.png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openxmlformats.org/officeDocument/2006/relationships/tags" Target="../tags/tag113.xml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2" Type="http://schemas.openxmlformats.org/officeDocument/2006/relationships/tags" Target="../tags/tag98.xml"/><Relationship Id="rId16" Type="http://schemas.openxmlformats.org/officeDocument/2006/relationships/tags" Target="../tags/tag112.xml"/><Relationship Id="rId20" Type="http://schemas.openxmlformats.org/officeDocument/2006/relationships/image" Target="../media/image97.png"/><Relationship Id="rId29" Type="http://schemas.openxmlformats.org/officeDocument/2006/relationships/image" Target="../media/image115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5" Type="http://schemas.openxmlformats.org/officeDocument/2006/relationships/tags" Target="../tags/tag101.xml"/><Relationship Id="rId15" Type="http://schemas.openxmlformats.org/officeDocument/2006/relationships/tags" Target="../tags/tag111.xml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10" Type="http://schemas.openxmlformats.org/officeDocument/2006/relationships/tags" Target="../tags/tag106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117.pn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tags" Target="../tags/tag110.xml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image" Target="../media/image124.png"/><Relationship Id="rId26" Type="http://schemas.openxmlformats.org/officeDocument/2006/relationships/image" Target="../media/image130.png"/><Relationship Id="rId3" Type="http://schemas.openxmlformats.org/officeDocument/2006/relationships/tags" Target="../tags/tag117.xml"/><Relationship Id="rId21" Type="http://schemas.openxmlformats.org/officeDocument/2006/relationships/image" Target="../media/image127.png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29.png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image" Target="../media/image126.png"/><Relationship Id="rId29" Type="http://schemas.openxmlformats.org/officeDocument/2006/relationships/image" Target="../media/image133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image" Target="../media/image128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image" Target="../media/image101.png"/><Relationship Id="rId28" Type="http://schemas.openxmlformats.org/officeDocument/2006/relationships/image" Target="../media/image132.png"/><Relationship Id="rId10" Type="http://schemas.openxmlformats.org/officeDocument/2006/relationships/tags" Target="../tags/tag124.xml"/><Relationship Id="rId19" Type="http://schemas.openxmlformats.org/officeDocument/2006/relationships/image" Target="../media/image125.pn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image" Target="../media/image100.png"/><Relationship Id="rId27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133.xml"/><Relationship Id="rId7" Type="http://schemas.openxmlformats.org/officeDocument/2006/relationships/image" Target="../media/image13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8.png"/><Relationship Id="rId5" Type="http://schemas.openxmlformats.org/officeDocument/2006/relationships/tags" Target="../tags/tag135.xml"/><Relationship Id="rId10" Type="http://schemas.openxmlformats.org/officeDocument/2006/relationships/image" Target="../media/image137.png"/><Relationship Id="rId4" Type="http://schemas.openxmlformats.org/officeDocument/2006/relationships/tags" Target="../tags/tag134.xml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tags" Target="../tags/tag138.xml"/><Relationship Id="rId21" Type="http://schemas.openxmlformats.org/officeDocument/2006/relationships/image" Target="../media/image147.png"/><Relationship Id="rId7" Type="http://schemas.openxmlformats.org/officeDocument/2006/relationships/tags" Target="../tags/tag142.xml"/><Relationship Id="rId12" Type="http://schemas.openxmlformats.org/officeDocument/2006/relationships/image" Target="../media/image1380.png"/><Relationship Id="rId17" Type="http://schemas.openxmlformats.org/officeDocument/2006/relationships/image" Target="../media/image143.png"/><Relationship Id="rId2" Type="http://schemas.openxmlformats.org/officeDocument/2006/relationships/tags" Target="../tags/tag137.xml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50.png"/><Relationship Id="rId5" Type="http://schemas.openxmlformats.org/officeDocument/2006/relationships/tags" Target="../tags/tag140.xml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10" Type="http://schemas.openxmlformats.org/officeDocument/2006/relationships/tags" Target="../tags/tag145.xml"/><Relationship Id="rId19" Type="http://schemas.openxmlformats.org/officeDocument/2006/relationships/image" Target="../media/image145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153.png"/><Relationship Id="rId18" Type="http://schemas.openxmlformats.org/officeDocument/2006/relationships/image" Target="../media/image157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61.png"/><Relationship Id="rId17" Type="http://schemas.openxmlformats.org/officeDocument/2006/relationships/image" Target="../media/image156.png"/><Relationship Id="rId2" Type="http://schemas.openxmlformats.org/officeDocument/2006/relationships/tags" Target="../tags/tag147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152.png"/><Relationship Id="rId5" Type="http://schemas.openxmlformats.org/officeDocument/2006/relationships/tags" Target="../tags/tag150.xml"/><Relationship Id="rId15" Type="http://schemas.openxmlformats.org/officeDocument/2006/relationships/image" Target="../media/image154.png"/><Relationship Id="rId10" Type="http://schemas.openxmlformats.org/officeDocument/2006/relationships/image" Target="../media/image151.png"/><Relationship Id="rId19" Type="http://schemas.openxmlformats.org/officeDocument/2006/relationships/image" Target="../media/image158.png"/><Relationship Id="rId4" Type="http://schemas.openxmlformats.org/officeDocument/2006/relationships/tags" Target="../tags/tag14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2.pn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161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../media/image160.png"/><Relationship Id="rId5" Type="http://schemas.openxmlformats.org/officeDocument/2006/relationships/tags" Target="../tags/tag158.xml"/><Relationship Id="rId15" Type="http://schemas.openxmlformats.org/officeDocument/2006/relationships/image" Target="../media/image164.png"/><Relationship Id="rId10" Type="http://schemas.openxmlformats.org/officeDocument/2006/relationships/image" Target="../media/image136.png"/><Relationship Id="rId4" Type="http://schemas.openxmlformats.org/officeDocument/2006/relationships/tags" Target="../tags/tag157.xml"/><Relationship Id="rId9" Type="http://schemas.openxmlformats.org/officeDocument/2006/relationships/image" Target="../media/image135.png"/><Relationship Id="rId14" Type="http://schemas.openxmlformats.org/officeDocument/2006/relationships/image" Target="../media/image1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image" Target="../media/image168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tags" Target="../tags/tag162.xml"/><Relationship Id="rId16" Type="http://schemas.openxmlformats.org/officeDocument/2006/relationships/image" Target="../media/image171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image" Target="../media/image166.png"/><Relationship Id="rId5" Type="http://schemas.openxmlformats.org/officeDocument/2006/relationships/tags" Target="../tags/tag165.xml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tags" Target="../tags/tag16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7.png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176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175.png"/><Relationship Id="rId5" Type="http://schemas.openxmlformats.org/officeDocument/2006/relationships/tags" Target="../tags/tag173.xml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tags" Target="../tags/tag172.xml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" Type="http://schemas.openxmlformats.org/officeDocument/2006/relationships/tags" Target="../tags/tag177.xml"/><Relationship Id="rId16" Type="http://schemas.openxmlformats.org/officeDocument/2006/relationships/image" Target="../media/image186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181.png"/><Relationship Id="rId5" Type="http://schemas.openxmlformats.org/officeDocument/2006/relationships/tags" Target="../tags/tag180.xml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19" Type="http://schemas.openxmlformats.org/officeDocument/2006/relationships/image" Target="../media/image189.png"/><Relationship Id="rId4" Type="http://schemas.openxmlformats.org/officeDocument/2006/relationships/tags" Target="../tags/tag17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193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" Type="http://schemas.openxmlformats.org/officeDocument/2006/relationships/tags" Target="../tags/tag185.xml"/><Relationship Id="rId16" Type="http://schemas.openxmlformats.org/officeDocument/2006/relationships/image" Target="../media/image196.png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91.png"/><Relationship Id="rId5" Type="http://schemas.openxmlformats.org/officeDocument/2006/relationships/tags" Target="../tags/tag188.xml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tags" Target="../tags/tag18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tags" Target="../tags/tag204.xml"/><Relationship Id="rId18" Type="http://schemas.openxmlformats.org/officeDocument/2006/relationships/image" Target="../media/image200.png"/><Relationship Id="rId26" Type="http://schemas.openxmlformats.org/officeDocument/2006/relationships/image" Target="../media/image208.png"/><Relationship Id="rId3" Type="http://schemas.openxmlformats.org/officeDocument/2006/relationships/tags" Target="../tags/tag194.xml"/><Relationship Id="rId21" Type="http://schemas.openxmlformats.org/officeDocument/2006/relationships/image" Target="../media/image203.png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2" Type="http://schemas.openxmlformats.org/officeDocument/2006/relationships/tags" Target="../tags/tag193.xml"/><Relationship Id="rId16" Type="http://schemas.openxmlformats.org/officeDocument/2006/relationships/image" Target="../media/image185.png"/><Relationship Id="rId20" Type="http://schemas.openxmlformats.org/officeDocument/2006/relationships/image" Target="../media/image202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image" Target="../media/image206.png"/><Relationship Id="rId5" Type="http://schemas.openxmlformats.org/officeDocument/2006/relationships/tags" Target="../tags/tag196.xml"/><Relationship Id="rId15" Type="http://schemas.openxmlformats.org/officeDocument/2006/relationships/image" Target="../media/image198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10" Type="http://schemas.openxmlformats.org/officeDocument/2006/relationships/tags" Target="../tags/tag201.xml"/><Relationship Id="rId19" Type="http://schemas.openxmlformats.org/officeDocument/2006/relationships/image" Target="../media/image201.png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5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image" Target="../media/image214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213.png"/><Relationship Id="rId5" Type="http://schemas.openxmlformats.org/officeDocument/2006/relationships/tags" Target="../tags/tag209.xml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4" Type="http://schemas.openxmlformats.org/officeDocument/2006/relationships/tags" Target="../tags/tag208.xml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image" Target="../media/image221.png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tags" Target="../tags/tag213.xml"/><Relationship Id="rId16" Type="http://schemas.openxmlformats.org/officeDocument/2006/relationships/image" Target="../media/image224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image" Target="../media/image219.png"/><Relationship Id="rId5" Type="http://schemas.openxmlformats.org/officeDocument/2006/relationships/tags" Target="../tags/tag216.xml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4" Type="http://schemas.openxmlformats.org/officeDocument/2006/relationships/tags" Target="../tags/tag21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image" Target="../media/image228.png"/><Relationship Id="rId26" Type="http://schemas.openxmlformats.org/officeDocument/2006/relationships/image" Target="../media/image219.png"/><Relationship Id="rId3" Type="http://schemas.openxmlformats.org/officeDocument/2006/relationships/tags" Target="../tags/tag222.xml"/><Relationship Id="rId21" Type="http://schemas.openxmlformats.org/officeDocument/2006/relationships/image" Target="../media/image231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image" Target="../media/image227.png"/><Relationship Id="rId25" Type="http://schemas.openxmlformats.org/officeDocument/2006/relationships/image" Target="../media/image218.png"/><Relationship Id="rId2" Type="http://schemas.openxmlformats.org/officeDocument/2006/relationships/tags" Target="../tags/tag221.xml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29" Type="http://schemas.openxmlformats.org/officeDocument/2006/relationships/image" Target="../media/image237.png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image" Target="../media/image234.png"/><Relationship Id="rId5" Type="http://schemas.openxmlformats.org/officeDocument/2006/relationships/tags" Target="../tags/tag22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33.png"/><Relationship Id="rId28" Type="http://schemas.openxmlformats.org/officeDocument/2006/relationships/image" Target="../media/image236.png"/><Relationship Id="rId10" Type="http://schemas.openxmlformats.org/officeDocument/2006/relationships/tags" Target="../tags/tag229.xml"/><Relationship Id="rId19" Type="http://schemas.openxmlformats.org/officeDocument/2006/relationships/image" Target="../media/image229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image" Target="../media/image232.png"/><Relationship Id="rId27" Type="http://schemas.openxmlformats.org/officeDocument/2006/relationships/image" Target="../media/image235.png"/><Relationship Id="rId30" Type="http://schemas.openxmlformats.org/officeDocument/2006/relationships/image" Target="../media/image2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image" Target="../media/image239.png"/><Relationship Id="rId18" Type="http://schemas.openxmlformats.org/officeDocument/2006/relationships/image" Target="../media/image2230.png"/><Relationship Id="rId3" Type="http://schemas.openxmlformats.org/officeDocument/2006/relationships/tags" Target="../tags/tag236.xml"/><Relationship Id="rId21" Type="http://schemas.openxmlformats.org/officeDocument/2006/relationships/image" Target="../media/image244.png"/><Relationship Id="rId7" Type="http://schemas.openxmlformats.org/officeDocument/2006/relationships/tags" Target="../tags/tag24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43.png"/><Relationship Id="rId2" Type="http://schemas.openxmlformats.org/officeDocument/2006/relationships/tags" Target="../tags/tag235.xml"/><Relationship Id="rId16" Type="http://schemas.openxmlformats.org/officeDocument/2006/relationships/image" Target="../media/image242.png"/><Relationship Id="rId20" Type="http://schemas.openxmlformats.org/officeDocument/2006/relationships/image" Target="../media/image58.pn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24" Type="http://schemas.openxmlformats.org/officeDocument/2006/relationships/image" Target="../media/image247.png"/><Relationship Id="rId5" Type="http://schemas.openxmlformats.org/officeDocument/2006/relationships/tags" Target="../tags/tag238.xml"/><Relationship Id="rId15" Type="http://schemas.openxmlformats.org/officeDocument/2006/relationships/image" Target="../media/image241.png"/><Relationship Id="rId23" Type="http://schemas.openxmlformats.org/officeDocument/2006/relationships/image" Target="../media/image246.png"/><Relationship Id="rId10" Type="http://schemas.openxmlformats.org/officeDocument/2006/relationships/tags" Target="../tags/tag243.xml"/><Relationship Id="rId19" Type="http://schemas.openxmlformats.org/officeDocument/2006/relationships/image" Target="../media/image57.pn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image" Target="../media/image240.png"/><Relationship Id="rId22" Type="http://schemas.openxmlformats.org/officeDocument/2006/relationships/image" Target="../media/image2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2.png"/><Relationship Id="rId3" Type="http://schemas.openxmlformats.org/officeDocument/2006/relationships/tags" Target="../tags/tag247.xml"/><Relationship Id="rId21" Type="http://schemas.openxmlformats.org/officeDocument/2006/relationships/image" Target="../media/image255.png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image" Target="../media/image251.png"/><Relationship Id="rId2" Type="http://schemas.openxmlformats.org/officeDocument/2006/relationships/tags" Target="../tags/tag246.xml"/><Relationship Id="rId16" Type="http://schemas.openxmlformats.org/officeDocument/2006/relationships/image" Target="../media/image250.png"/><Relationship Id="rId20" Type="http://schemas.openxmlformats.org/officeDocument/2006/relationships/image" Target="../media/image254.png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24" Type="http://schemas.openxmlformats.org/officeDocument/2006/relationships/image" Target="../media/image258.png"/><Relationship Id="rId5" Type="http://schemas.openxmlformats.org/officeDocument/2006/relationships/tags" Target="../tags/tag249.xml"/><Relationship Id="rId15" Type="http://schemas.openxmlformats.org/officeDocument/2006/relationships/image" Target="../media/image249.png"/><Relationship Id="rId23" Type="http://schemas.openxmlformats.org/officeDocument/2006/relationships/image" Target="../media/image257.png"/><Relationship Id="rId10" Type="http://schemas.openxmlformats.org/officeDocument/2006/relationships/tags" Target="../tags/tag254.xml"/><Relationship Id="rId19" Type="http://schemas.openxmlformats.org/officeDocument/2006/relationships/image" Target="../media/image253.png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image" Target="../media/image248.png"/><Relationship Id="rId22" Type="http://schemas.openxmlformats.org/officeDocument/2006/relationships/image" Target="../media/image2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png"/><Relationship Id="rId3" Type="http://schemas.openxmlformats.org/officeDocument/2006/relationships/tags" Target="../tags/tag25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3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../media/image262.png"/><Relationship Id="rId5" Type="http://schemas.openxmlformats.org/officeDocument/2006/relationships/tags" Target="../tags/tag261.xml"/><Relationship Id="rId10" Type="http://schemas.openxmlformats.org/officeDocument/2006/relationships/image" Target="../media/image261.png"/><Relationship Id="rId4" Type="http://schemas.openxmlformats.org/officeDocument/2006/relationships/tags" Target="../tags/tag260.xml"/><Relationship Id="rId9" Type="http://schemas.openxmlformats.org/officeDocument/2006/relationships/image" Target="../media/image2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tags" Target="../tags/tag275.xml"/><Relationship Id="rId18" Type="http://schemas.openxmlformats.org/officeDocument/2006/relationships/image" Target="../media/image268.png"/><Relationship Id="rId26" Type="http://schemas.openxmlformats.org/officeDocument/2006/relationships/image" Target="../media/image246.png"/><Relationship Id="rId3" Type="http://schemas.openxmlformats.org/officeDocument/2006/relationships/tags" Target="../tags/tag265.xml"/><Relationship Id="rId21" Type="http://schemas.openxmlformats.org/officeDocument/2006/relationships/image" Target="../media/image271.png"/><Relationship Id="rId7" Type="http://schemas.openxmlformats.org/officeDocument/2006/relationships/tags" Target="../tags/tag269.xml"/><Relationship Id="rId12" Type="http://schemas.openxmlformats.org/officeDocument/2006/relationships/tags" Target="../tags/tag274.xml"/><Relationship Id="rId17" Type="http://schemas.openxmlformats.org/officeDocument/2006/relationships/image" Target="../media/image267.png"/><Relationship Id="rId25" Type="http://schemas.openxmlformats.org/officeDocument/2006/relationships/image" Target="../media/image275.png"/><Relationship Id="rId2" Type="http://schemas.openxmlformats.org/officeDocument/2006/relationships/tags" Target="../tags/tag264.xml"/><Relationship Id="rId16" Type="http://schemas.openxmlformats.org/officeDocument/2006/relationships/image" Target="../media/image266.png"/><Relationship Id="rId20" Type="http://schemas.openxmlformats.org/officeDocument/2006/relationships/image" Target="../media/image270.png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tags" Target="../tags/tag273.xml"/><Relationship Id="rId24" Type="http://schemas.openxmlformats.org/officeDocument/2006/relationships/image" Target="../media/image274.png"/><Relationship Id="rId5" Type="http://schemas.openxmlformats.org/officeDocument/2006/relationships/tags" Target="../tags/tag267.xml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10" Type="http://schemas.openxmlformats.org/officeDocument/2006/relationships/tags" Target="../tags/tag272.xml"/><Relationship Id="rId19" Type="http://schemas.openxmlformats.org/officeDocument/2006/relationships/image" Target="../media/image269.png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72.png"/><Relationship Id="rId27" Type="http://schemas.openxmlformats.org/officeDocument/2006/relationships/image" Target="../media/image2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image" Target="../media/image273.png"/><Relationship Id="rId26" Type="http://schemas.openxmlformats.org/officeDocument/2006/relationships/image" Target="../media/image286.png"/><Relationship Id="rId3" Type="http://schemas.openxmlformats.org/officeDocument/2006/relationships/tags" Target="../tags/tag278.xml"/><Relationship Id="rId21" Type="http://schemas.openxmlformats.org/officeDocument/2006/relationships/image" Target="../media/image281.png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image" Target="../media/image278.png"/><Relationship Id="rId25" Type="http://schemas.openxmlformats.org/officeDocument/2006/relationships/image" Target="../media/image285.png"/><Relationship Id="rId2" Type="http://schemas.openxmlformats.org/officeDocument/2006/relationships/tags" Target="../tags/tag277.xml"/><Relationship Id="rId16" Type="http://schemas.openxmlformats.org/officeDocument/2006/relationships/image" Target="../media/image277.png"/><Relationship Id="rId20" Type="http://schemas.openxmlformats.org/officeDocument/2006/relationships/image" Target="../media/image280.png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24" Type="http://schemas.openxmlformats.org/officeDocument/2006/relationships/image" Target="../media/image284.png"/><Relationship Id="rId5" Type="http://schemas.openxmlformats.org/officeDocument/2006/relationships/tags" Target="../tags/tag280.xml"/><Relationship Id="rId15" Type="http://schemas.openxmlformats.org/officeDocument/2006/relationships/image" Target="../media/image272.png"/><Relationship Id="rId23" Type="http://schemas.openxmlformats.org/officeDocument/2006/relationships/image" Target="../media/image283.png"/><Relationship Id="rId10" Type="http://schemas.openxmlformats.org/officeDocument/2006/relationships/tags" Target="../tags/tag285.xml"/><Relationship Id="rId19" Type="http://schemas.openxmlformats.org/officeDocument/2006/relationships/image" Target="../media/image279.png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82.png"/><Relationship Id="rId27" Type="http://schemas.openxmlformats.org/officeDocument/2006/relationships/image" Target="../media/image2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tags" Target="../tags/tag301.xml"/><Relationship Id="rId18" Type="http://schemas.openxmlformats.org/officeDocument/2006/relationships/image" Target="../media/image273.png"/><Relationship Id="rId26" Type="http://schemas.openxmlformats.org/officeDocument/2006/relationships/image" Target="../media/image295.png"/><Relationship Id="rId3" Type="http://schemas.openxmlformats.org/officeDocument/2006/relationships/tags" Target="../tags/tag291.xml"/><Relationship Id="rId21" Type="http://schemas.openxmlformats.org/officeDocument/2006/relationships/image" Target="../media/image290.png"/><Relationship Id="rId7" Type="http://schemas.openxmlformats.org/officeDocument/2006/relationships/tags" Target="../tags/tag295.xml"/><Relationship Id="rId12" Type="http://schemas.openxmlformats.org/officeDocument/2006/relationships/tags" Target="../tags/tag300.xml"/><Relationship Id="rId17" Type="http://schemas.openxmlformats.org/officeDocument/2006/relationships/image" Target="../media/image272.png"/><Relationship Id="rId25" Type="http://schemas.openxmlformats.org/officeDocument/2006/relationships/image" Target="../media/image294.png"/><Relationship Id="rId2" Type="http://schemas.openxmlformats.org/officeDocument/2006/relationships/tags" Target="../tags/tag290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89.png"/><Relationship Id="rId29" Type="http://schemas.openxmlformats.org/officeDocument/2006/relationships/image" Target="../media/image298.png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24" Type="http://schemas.openxmlformats.org/officeDocument/2006/relationships/image" Target="../media/image293.png"/><Relationship Id="rId5" Type="http://schemas.openxmlformats.org/officeDocument/2006/relationships/tags" Target="../tags/tag293.xml"/><Relationship Id="rId15" Type="http://schemas.openxmlformats.org/officeDocument/2006/relationships/tags" Target="../tags/tag303.xml"/><Relationship Id="rId23" Type="http://schemas.openxmlformats.org/officeDocument/2006/relationships/image" Target="../media/image292.png"/><Relationship Id="rId28" Type="http://schemas.openxmlformats.org/officeDocument/2006/relationships/image" Target="../media/image297.png"/><Relationship Id="rId10" Type="http://schemas.openxmlformats.org/officeDocument/2006/relationships/tags" Target="../tags/tag298.xml"/><Relationship Id="rId19" Type="http://schemas.openxmlformats.org/officeDocument/2006/relationships/image" Target="../media/image288.png"/><Relationship Id="rId31" Type="http://schemas.openxmlformats.org/officeDocument/2006/relationships/image" Target="../media/image300.png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tags" Target="../tags/tag302.xml"/><Relationship Id="rId22" Type="http://schemas.openxmlformats.org/officeDocument/2006/relationships/image" Target="../media/image291.png"/><Relationship Id="rId27" Type="http://schemas.openxmlformats.org/officeDocument/2006/relationships/image" Target="../media/image296.png"/><Relationship Id="rId30" Type="http://schemas.openxmlformats.org/officeDocument/2006/relationships/image" Target="../media/image2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wmf"/><Relationship Id="rId26" Type="http://schemas.openxmlformats.org/officeDocument/2006/relationships/image" Target="../media/image302.png"/><Relationship Id="rId3" Type="http://schemas.openxmlformats.org/officeDocument/2006/relationships/tags" Target="../tags/tag306.xml"/><Relationship Id="rId7" Type="http://schemas.openxmlformats.org/officeDocument/2006/relationships/oleObject" Target="../embeddings/oleObject1.bin"/><Relationship Id="rId25" Type="http://schemas.openxmlformats.org/officeDocument/2006/relationships/image" Target="../media/image700.png"/><Relationship Id="rId2" Type="http://schemas.openxmlformats.org/officeDocument/2006/relationships/tags" Target="../tags/tag305.xml"/><Relationship Id="rId29" Type="http://schemas.openxmlformats.org/officeDocument/2006/relationships/image" Target="../media/image305.png"/><Relationship Id="rId1" Type="http://schemas.openxmlformats.org/officeDocument/2006/relationships/tags" Target="../tags/tag30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1.wmf"/><Relationship Id="rId5" Type="http://schemas.openxmlformats.org/officeDocument/2006/relationships/tags" Target="../tags/tag308.xml"/><Relationship Id="rId28" Type="http://schemas.openxmlformats.org/officeDocument/2006/relationships/image" Target="../media/image304.png"/><Relationship Id="rId10" Type="http://schemas.openxmlformats.org/officeDocument/2006/relationships/oleObject" Target="../embeddings/oleObject1.bin"/><Relationship Id="rId4" Type="http://schemas.openxmlformats.org/officeDocument/2006/relationships/tags" Target="../tags/tag307.xml"/><Relationship Id="rId27" Type="http://schemas.openxmlformats.org/officeDocument/2006/relationships/image" Target="../media/image303.png"/><Relationship Id="rId30" Type="http://schemas.openxmlformats.org/officeDocument/2006/relationships/image" Target="../media/image30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308.png"/><Relationship Id="rId18" Type="http://schemas.openxmlformats.org/officeDocument/2006/relationships/image" Target="../media/image312.png"/><Relationship Id="rId3" Type="http://schemas.openxmlformats.org/officeDocument/2006/relationships/tags" Target="../tags/tag311.xml"/><Relationship Id="rId21" Type="http://schemas.openxmlformats.org/officeDocument/2006/relationships/image" Target="../media/image315.png"/><Relationship Id="rId7" Type="http://schemas.openxmlformats.org/officeDocument/2006/relationships/tags" Target="../tags/tag315.xml"/><Relationship Id="rId12" Type="http://schemas.openxmlformats.org/officeDocument/2006/relationships/image" Target="../media/image307.png"/><Relationship Id="rId17" Type="http://schemas.openxmlformats.org/officeDocument/2006/relationships/image" Target="../media/image311.png"/><Relationship Id="rId2" Type="http://schemas.openxmlformats.org/officeDocument/2006/relationships/tags" Target="../tags/tag310.xml"/><Relationship Id="rId16" Type="http://schemas.openxmlformats.org/officeDocument/2006/relationships/image" Target="../media/image241.png"/><Relationship Id="rId20" Type="http://schemas.openxmlformats.org/officeDocument/2006/relationships/image" Target="../media/image314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13.xml"/><Relationship Id="rId15" Type="http://schemas.openxmlformats.org/officeDocument/2006/relationships/image" Target="../media/image310.png"/><Relationship Id="rId10" Type="http://schemas.openxmlformats.org/officeDocument/2006/relationships/tags" Target="../tags/tag318.xml"/><Relationship Id="rId19" Type="http://schemas.openxmlformats.org/officeDocument/2006/relationships/image" Target="../media/image313.png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30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wmf"/><Relationship Id="rId39" Type="http://schemas.openxmlformats.org/officeDocument/2006/relationships/image" Target="../media/image318.png"/><Relationship Id="rId3" Type="http://schemas.openxmlformats.org/officeDocument/2006/relationships/tags" Target="../tags/tag321.xml"/><Relationship Id="rId34" Type="http://schemas.openxmlformats.org/officeDocument/2006/relationships/oleObject" Target="../embeddings/oleObject1.bin"/><Relationship Id="rId7" Type="http://schemas.openxmlformats.org/officeDocument/2006/relationships/oleObject" Target="../embeddings/oleObject1.bin"/><Relationship Id="rId38" Type="http://schemas.openxmlformats.org/officeDocument/2006/relationships/image" Target="../media/image317.png"/><Relationship Id="rId2" Type="http://schemas.openxmlformats.org/officeDocument/2006/relationships/tags" Target="../tags/tag320.xml"/><Relationship Id="rId41" Type="http://schemas.openxmlformats.org/officeDocument/2006/relationships/image" Target="../media/image320.png"/><Relationship Id="rId1" Type="http://schemas.openxmlformats.org/officeDocument/2006/relationships/tags" Target="../tags/tag319.xml"/><Relationship Id="rId6" Type="http://schemas.openxmlformats.org/officeDocument/2006/relationships/slideLayout" Target="../slideLayouts/slideLayout2.xml"/><Relationship Id="rId37" Type="http://schemas.openxmlformats.org/officeDocument/2006/relationships/image" Target="../media/image316.png"/><Relationship Id="rId40" Type="http://schemas.openxmlformats.org/officeDocument/2006/relationships/image" Target="../media/image319.png"/><Relationship Id="rId5" Type="http://schemas.openxmlformats.org/officeDocument/2006/relationships/tags" Target="../tags/tag323.xml"/><Relationship Id="rId36" Type="http://schemas.openxmlformats.org/officeDocument/2006/relationships/image" Target="../media/image2850.png"/><Relationship Id="rId4" Type="http://schemas.openxmlformats.org/officeDocument/2006/relationships/tags" Target="../tags/tag322.xml"/><Relationship Id="rId35" Type="http://schemas.openxmlformats.org/officeDocument/2006/relationships/image" Target="../media/image30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png"/><Relationship Id="rId3" Type="http://schemas.openxmlformats.org/officeDocument/2006/relationships/tags" Target="../tags/tag3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5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324.png"/><Relationship Id="rId5" Type="http://schemas.openxmlformats.org/officeDocument/2006/relationships/tags" Target="../tags/tag328.xml"/><Relationship Id="rId10" Type="http://schemas.openxmlformats.org/officeDocument/2006/relationships/image" Target="../media/image323.png"/><Relationship Id="rId4" Type="http://schemas.openxmlformats.org/officeDocument/2006/relationships/tags" Target="../tags/tag327.xml"/><Relationship Id="rId9" Type="http://schemas.openxmlformats.org/officeDocument/2006/relationships/image" Target="../media/image3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tags" Target="../tags/tag332.xml"/><Relationship Id="rId7" Type="http://schemas.openxmlformats.org/officeDocument/2006/relationships/image" Target="../media/image328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3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3.xml"/><Relationship Id="rId9" Type="http://schemas.openxmlformats.org/officeDocument/2006/relationships/image" Target="../media/image3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tags" Target="../tags/tag346.xml"/><Relationship Id="rId18" Type="http://schemas.openxmlformats.org/officeDocument/2006/relationships/image" Target="../media/image334.png"/><Relationship Id="rId26" Type="http://schemas.openxmlformats.org/officeDocument/2006/relationships/image" Target="../media/image342.png"/><Relationship Id="rId3" Type="http://schemas.openxmlformats.org/officeDocument/2006/relationships/tags" Target="../tags/tag336.xml"/><Relationship Id="rId21" Type="http://schemas.openxmlformats.org/officeDocument/2006/relationships/image" Target="../media/image337.png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image" Target="../media/image333.png"/><Relationship Id="rId25" Type="http://schemas.openxmlformats.org/officeDocument/2006/relationships/image" Target="../media/image341.png"/><Relationship Id="rId2" Type="http://schemas.openxmlformats.org/officeDocument/2006/relationships/tags" Target="../tags/tag335.xml"/><Relationship Id="rId16" Type="http://schemas.openxmlformats.org/officeDocument/2006/relationships/image" Target="../media/image332.png"/><Relationship Id="rId20" Type="http://schemas.openxmlformats.org/officeDocument/2006/relationships/image" Target="../media/image336.pn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24" Type="http://schemas.openxmlformats.org/officeDocument/2006/relationships/image" Target="../media/image340.png"/><Relationship Id="rId5" Type="http://schemas.openxmlformats.org/officeDocument/2006/relationships/tags" Target="../tags/tag338.xml"/><Relationship Id="rId15" Type="http://schemas.openxmlformats.org/officeDocument/2006/relationships/image" Target="../media/image331.png"/><Relationship Id="rId23" Type="http://schemas.openxmlformats.org/officeDocument/2006/relationships/image" Target="../media/image339.png"/><Relationship Id="rId10" Type="http://schemas.openxmlformats.org/officeDocument/2006/relationships/tags" Target="../tags/tag343.xml"/><Relationship Id="rId19" Type="http://schemas.openxmlformats.org/officeDocument/2006/relationships/image" Target="../media/image335.png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38.png"/><Relationship Id="rId27" Type="http://schemas.openxmlformats.org/officeDocument/2006/relationships/image" Target="../media/image3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tags" Target="../tags/tag349.xml"/><Relationship Id="rId7" Type="http://schemas.openxmlformats.org/officeDocument/2006/relationships/image" Target="../media/image344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8.png"/><Relationship Id="rId5" Type="http://schemas.openxmlformats.org/officeDocument/2006/relationships/tags" Target="../tags/tag351.xml"/><Relationship Id="rId10" Type="http://schemas.openxmlformats.org/officeDocument/2006/relationships/image" Target="../media/image347.png"/><Relationship Id="rId4" Type="http://schemas.openxmlformats.org/officeDocument/2006/relationships/tags" Target="../tags/tag350.xml"/><Relationship Id="rId9" Type="http://schemas.openxmlformats.org/officeDocument/2006/relationships/image" Target="../media/image3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13" Type="http://schemas.openxmlformats.org/officeDocument/2006/relationships/image" Target="../media/image354.png"/><Relationship Id="rId3" Type="http://schemas.openxmlformats.org/officeDocument/2006/relationships/tags" Target="../tags/tag35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3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image" Target="../media/image352.png"/><Relationship Id="rId5" Type="http://schemas.openxmlformats.org/officeDocument/2006/relationships/tags" Target="../tags/tag356.xml"/><Relationship Id="rId10" Type="http://schemas.openxmlformats.org/officeDocument/2006/relationships/image" Target="../media/image351.png"/><Relationship Id="rId4" Type="http://schemas.openxmlformats.org/officeDocument/2006/relationships/tags" Target="../tags/tag355.xml"/><Relationship Id="rId9" Type="http://schemas.openxmlformats.org/officeDocument/2006/relationships/image" Target="../media/image3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56.jpeg"/><Relationship Id="rId7" Type="http://schemas.openxmlformats.org/officeDocument/2006/relationships/image" Target="../media/image359.png"/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jpeg"/><Relationship Id="rId5" Type="http://schemas.openxmlformats.org/officeDocument/2006/relationships/image" Target="../media/image357.png"/><Relationship Id="rId4" Type="http://schemas.openxmlformats.org/officeDocument/2006/relationships/image" Target="../media/image410.png"/><Relationship Id="rId9" Type="http://schemas.openxmlformats.org/officeDocument/2006/relationships/image" Target="../media/image9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3" Type="http://schemas.openxmlformats.org/officeDocument/2006/relationships/image" Target="../media/image361.png"/><Relationship Id="rId7" Type="http://schemas.openxmlformats.org/officeDocument/2006/relationships/image" Target="../media/image364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1210.png"/><Relationship Id="rId9" Type="http://schemas.openxmlformats.org/officeDocument/2006/relationships/image" Target="../media/image36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0.png"/><Relationship Id="rId3" Type="http://schemas.openxmlformats.org/officeDocument/2006/relationships/image" Target="../media/image368.png"/><Relationship Id="rId7" Type="http://schemas.openxmlformats.org/officeDocument/2006/relationships/image" Target="../media/image2110.png"/><Relationship Id="rId2" Type="http://schemas.openxmlformats.org/officeDocument/2006/relationships/image" Target="../media/image36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0.pn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7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0.png"/><Relationship Id="rId3" Type="http://schemas.openxmlformats.org/officeDocument/2006/relationships/image" Target="../media/image2410.png"/><Relationship Id="rId7" Type="http://schemas.openxmlformats.org/officeDocument/2006/relationships/image" Target="../media/image28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0.png"/><Relationship Id="rId11" Type="http://schemas.openxmlformats.org/officeDocument/2006/relationships/image" Target="../media/image3210.png"/><Relationship Id="rId5" Type="http://schemas.openxmlformats.org/officeDocument/2006/relationships/image" Target="../media/image2610.png"/><Relationship Id="rId10" Type="http://schemas.openxmlformats.org/officeDocument/2006/relationships/image" Target="../media/image3100.png"/><Relationship Id="rId4" Type="http://schemas.openxmlformats.org/officeDocument/2006/relationships/image" Target="../media/image2510.png"/><Relationship Id="rId9" Type="http://schemas.openxmlformats.org/officeDocument/2006/relationships/image" Target="../media/image30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tmp"/><Relationship Id="rId2" Type="http://schemas.openxmlformats.org/officeDocument/2006/relationships/image" Target="../media/image37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5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tmp"/><Relationship Id="rId2" Type="http://schemas.openxmlformats.org/officeDocument/2006/relationships/image" Target="../media/image37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8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tmp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80.png"/><Relationship Id="rId5" Type="http://schemas.openxmlformats.org/officeDocument/2006/relationships/image" Target="../media/image3370.png"/><Relationship Id="rId4" Type="http://schemas.openxmlformats.org/officeDocument/2006/relationships/image" Target="../media/image33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3" Type="http://schemas.openxmlformats.org/officeDocument/2006/relationships/image" Target="../media/image3500.png"/><Relationship Id="rId7" Type="http://schemas.openxmlformats.org/officeDocument/2006/relationships/image" Target="../media/image400.png"/><Relationship Id="rId2" Type="http://schemas.openxmlformats.org/officeDocument/2006/relationships/image" Target="../media/image3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91.png"/><Relationship Id="rId4" Type="http://schemas.openxmlformats.org/officeDocument/2006/relationships/image" Target="../media/image3600.png"/><Relationship Id="rId9" Type="http://schemas.openxmlformats.org/officeDocument/2006/relationships/image" Target="../media/image3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tmp"/><Relationship Id="rId7" Type="http://schemas.openxmlformats.org/officeDocument/2006/relationships/image" Target="../media/image386.tmp"/><Relationship Id="rId2" Type="http://schemas.openxmlformats.org/officeDocument/2006/relationships/image" Target="../media/image38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5.tmp"/><Relationship Id="rId5" Type="http://schemas.openxmlformats.org/officeDocument/2006/relationships/image" Target="../media/image384.tmp"/><Relationship Id="rId4" Type="http://schemas.openxmlformats.org/officeDocument/2006/relationships/image" Target="../media/image383.tm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tmp"/><Relationship Id="rId3" Type="http://schemas.openxmlformats.org/officeDocument/2006/relationships/image" Target="../media/image388.tmp"/><Relationship Id="rId7" Type="http://schemas.openxmlformats.org/officeDocument/2006/relationships/image" Target="../media/image440.png"/><Relationship Id="rId2" Type="http://schemas.openxmlformats.org/officeDocument/2006/relationships/image" Target="../media/image3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tmp"/><Relationship Id="rId5" Type="http://schemas.openxmlformats.org/officeDocument/2006/relationships/image" Target="../media/image390.tmp"/><Relationship Id="rId10" Type="http://schemas.openxmlformats.org/officeDocument/2006/relationships/image" Target="../media/image394.jpeg"/><Relationship Id="rId4" Type="http://schemas.openxmlformats.org/officeDocument/2006/relationships/image" Target="../media/image389.tmp"/><Relationship Id="rId9" Type="http://schemas.openxmlformats.org/officeDocument/2006/relationships/image" Target="../media/image393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396.tmp"/><Relationship Id="rId7" Type="http://schemas.openxmlformats.org/officeDocument/2006/relationships/image" Target="../media/image480.png"/><Relationship Id="rId12" Type="http://schemas.openxmlformats.org/officeDocument/2006/relationships/image" Target="../media/image530.png"/><Relationship Id="rId2" Type="http://schemas.openxmlformats.org/officeDocument/2006/relationships/image" Target="../media/image39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tmp"/><Relationship Id="rId11" Type="http://schemas.openxmlformats.org/officeDocument/2006/relationships/image" Target="../media/image520.png"/><Relationship Id="rId5" Type="http://schemas.openxmlformats.org/officeDocument/2006/relationships/image" Target="../media/image398.tmp"/><Relationship Id="rId10" Type="http://schemas.openxmlformats.org/officeDocument/2006/relationships/image" Target="../media/image510.png"/><Relationship Id="rId4" Type="http://schemas.openxmlformats.org/officeDocument/2006/relationships/image" Target="../media/image397.jfif"/><Relationship Id="rId9" Type="http://schemas.openxmlformats.org/officeDocument/2006/relationships/image" Target="../media/image400.tm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401.png"/><Relationship Id="rId7" Type="http://schemas.openxmlformats.org/officeDocument/2006/relationships/image" Target="../media/image60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0.png"/><Relationship Id="rId5" Type="http://schemas.openxmlformats.org/officeDocument/2006/relationships/image" Target="../media/image402.tmp"/><Relationship Id="rId10" Type="http://schemas.openxmlformats.org/officeDocument/2006/relationships/image" Target="../media/image630.png"/><Relationship Id="rId4" Type="http://schemas.openxmlformats.org/officeDocument/2006/relationships/image" Target="../media/image570.png"/><Relationship Id="rId9" Type="http://schemas.openxmlformats.org/officeDocument/2006/relationships/image" Target="../media/image6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tags" Target="../tags/tag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1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405.png"/><Relationship Id="rId7" Type="http://schemas.openxmlformats.org/officeDocument/2006/relationships/image" Target="../media/image701.png"/><Relationship Id="rId2" Type="http://schemas.openxmlformats.org/officeDocument/2006/relationships/image" Target="../media/image40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406.tmp"/><Relationship Id="rId9" Type="http://schemas.openxmlformats.org/officeDocument/2006/relationships/image" Target="../media/image7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13" Type="http://schemas.openxmlformats.org/officeDocument/2006/relationships/image" Target="../media/image3720.png"/><Relationship Id="rId3" Type="http://schemas.openxmlformats.org/officeDocument/2006/relationships/image" Target="../media/image3620.png"/><Relationship Id="rId7" Type="http://schemas.openxmlformats.org/officeDocument/2006/relationships/image" Target="../media/image3661.png"/><Relationship Id="rId12" Type="http://schemas.openxmlformats.org/officeDocument/2006/relationships/image" Target="../media/image371.png"/><Relationship Id="rId2" Type="http://schemas.openxmlformats.org/officeDocument/2006/relationships/image" Target="../media/image3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0.png"/><Relationship Id="rId11" Type="http://schemas.openxmlformats.org/officeDocument/2006/relationships/image" Target="../media/image370.png"/><Relationship Id="rId5" Type="http://schemas.openxmlformats.org/officeDocument/2006/relationships/image" Target="../media/image3641.png"/><Relationship Id="rId10" Type="http://schemas.openxmlformats.org/officeDocument/2006/relationships/image" Target="../media/image369.png"/><Relationship Id="rId4" Type="http://schemas.openxmlformats.org/officeDocument/2006/relationships/image" Target="../media/image3630.png"/><Relationship Id="rId9" Type="http://schemas.openxmlformats.org/officeDocument/2006/relationships/image" Target="../media/image3681.png"/><Relationship Id="rId14" Type="http://schemas.openxmlformats.org/officeDocument/2006/relationships/image" Target="../media/image37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50.png"/><Relationship Id="rId7" Type="http://schemas.openxmlformats.org/officeDocument/2006/relationships/image" Target="../media/image3790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png"/><Relationship Id="rId5" Type="http://schemas.openxmlformats.org/officeDocument/2006/relationships/image" Target="../media/image3770.png"/><Relationship Id="rId4" Type="http://schemas.openxmlformats.org/officeDocument/2006/relationships/image" Target="../media/image3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0.png"/><Relationship Id="rId7" Type="http://schemas.openxmlformats.org/officeDocument/2006/relationships/image" Target="../media/image3610.png"/><Relationship Id="rId2" Type="http://schemas.openxmlformats.org/officeDocument/2006/relationships/image" Target="../media/image3550.png"/><Relationship Id="rId29" Type="http://schemas.openxmlformats.org/officeDocument/2006/relationships/image" Target="../media/image1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tmp"/><Relationship Id="rId5" Type="http://schemas.openxmlformats.org/officeDocument/2006/relationships/image" Target="../media/image3580.png"/><Relationship Id="rId4" Type="http://schemas.openxmlformats.org/officeDocument/2006/relationships/image" Target="../media/image3570.png"/><Relationship Id="rId30" Type="http://schemas.openxmlformats.org/officeDocument/2006/relationships/image" Target="../media/image408.tm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0.png"/><Relationship Id="rId13" Type="http://schemas.openxmlformats.org/officeDocument/2006/relationships/image" Target="../media/image410.tmp"/><Relationship Id="rId3" Type="http://schemas.openxmlformats.org/officeDocument/2006/relationships/image" Target="../media/image3640.png"/><Relationship Id="rId7" Type="http://schemas.openxmlformats.org/officeDocument/2006/relationships/image" Target="../media/image1340.png"/><Relationship Id="rId12" Type="http://schemas.openxmlformats.org/officeDocument/2006/relationships/image" Target="../media/image3700.png"/><Relationship Id="rId2" Type="http://schemas.openxmlformats.org/officeDocument/2006/relationships/image" Target="../media/image36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11" Type="http://schemas.openxmlformats.org/officeDocument/2006/relationships/image" Target="../media/image3690.png"/><Relationship Id="rId10" Type="http://schemas.openxmlformats.org/officeDocument/2006/relationships/image" Target="../media/image3680.png"/><Relationship Id="rId4" Type="http://schemas.openxmlformats.org/officeDocument/2006/relationships/image" Target="../media/image409.tmp"/><Relationship Id="rId9" Type="http://schemas.openxmlformats.org/officeDocument/2006/relationships/image" Target="../media/image36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4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tags" Target="../tags/tag15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tags" Target="../tags/tag19.xml"/><Relationship Id="rId21" Type="http://schemas.openxmlformats.org/officeDocument/2006/relationships/image" Target="../media/image37.png"/><Relationship Id="rId7" Type="http://schemas.openxmlformats.org/officeDocument/2006/relationships/tags" Target="../tags/tag23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18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15" Type="http://schemas.openxmlformats.org/officeDocument/2006/relationships/image" Target="../media/image31.png"/><Relationship Id="rId10" Type="http://schemas.openxmlformats.org/officeDocument/2006/relationships/tags" Target="../tags/tag26.xml"/><Relationship Id="rId19" Type="http://schemas.openxmlformats.org/officeDocument/2006/relationships/image" Target="../media/image35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tags" Target="../tags/tag29.xml"/><Relationship Id="rId21" Type="http://schemas.openxmlformats.org/officeDocument/2006/relationships/image" Target="../media/image44.png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0.png"/><Relationship Id="rId2" Type="http://schemas.openxmlformats.org/officeDocument/2006/relationships/tags" Target="../tags/tag2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47.png"/><Relationship Id="rId5" Type="http://schemas.openxmlformats.org/officeDocument/2006/relationships/tags" Target="../tags/tag31.xml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10" Type="http://schemas.openxmlformats.org/officeDocument/2006/relationships/tags" Target="../tags/tag36.xml"/><Relationship Id="rId19" Type="http://schemas.openxmlformats.org/officeDocument/2006/relationships/image" Target="../media/image42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35.pn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15680" y="3562712"/>
            <a:ext cx="591845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CN" altLang="en-US" sz="3600" b="1" dirty="0">
                <a:latin typeface="Calibri" pitchFamily="34" charset="0"/>
                <a:ea typeface="Cambria Math" pitchFamily="18" charset="0"/>
              </a:rPr>
              <a:t>高建华</a:t>
            </a:r>
            <a:endParaRPr lang="en-US" altLang="zh-CN" sz="3600" b="1" dirty="0">
              <a:latin typeface="Calibri" pitchFamily="34" charset="0"/>
              <a:ea typeface="Cambria Math" pitchFamily="18" charset="0"/>
            </a:endParaRPr>
          </a:p>
          <a:p>
            <a:endParaRPr lang="en-US" altLang="zh-CN" sz="2000" b="1" dirty="0">
              <a:latin typeface="Calibri" pitchFamily="34" charset="0"/>
              <a:ea typeface="Cambria Math" pitchFamily="18" charset="0"/>
            </a:endParaRPr>
          </a:p>
          <a:p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Cambria Math" pitchFamily="18" charset="0"/>
              </a:rPr>
              <a:t>山东大学威海校区</a:t>
            </a:r>
            <a:endParaRPr lang="en-US" altLang="zh-CN" sz="3200" b="1" dirty="0">
              <a:latin typeface="Calibri" pitchFamily="34" charset="0"/>
              <a:ea typeface="Cambria Math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28788-40B0-49CC-BB88-F4200581820F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17505C-68A4-4B4A-A30D-9A01667BF12C}"/>
              </a:ext>
            </a:extLst>
          </p:cNvPr>
          <p:cNvSpPr txBox="1"/>
          <p:nvPr/>
        </p:nvSpPr>
        <p:spPr>
          <a:xfrm>
            <a:off x="1343472" y="980713"/>
            <a:ext cx="9073008" cy="2123658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r>
              <a:rPr lang="zh-CN" altLang="en-US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自旋极化</a:t>
            </a:r>
            <a:endParaRPr lang="en-US" altLang="zh-CN" sz="4800" b="1" dirty="0"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endParaRPr lang="en-US" altLang="zh-CN" sz="1600" b="1" dirty="0"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Polarization</a:t>
            </a:r>
            <a:endParaRPr lang="en-US" altLang="zh-CN" sz="48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40A0F2-6B0A-4A94-BFEE-BEB8E8EBBC4D}"/>
              </a:ext>
            </a:extLst>
          </p:cNvPr>
          <p:cNvSpPr txBox="1"/>
          <p:nvPr/>
        </p:nvSpPr>
        <p:spPr>
          <a:xfrm>
            <a:off x="544369" y="5177578"/>
            <a:ext cx="11665296" cy="58477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QCD</a:t>
            </a:r>
            <a:r>
              <a:rPr lang="zh-CN" altLang="en-US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与中高能核物理暑期学校，青岛，</a:t>
            </a:r>
            <a:r>
              <a:rPr lang="en-US" altLang="zh-CN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2023</a:t>
            </a:r>
            <a:r>
              <a:rPr lang="zh-CN" altLang="en-US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年</a:t>
            </a:r>
            <a:r>
              <a:rPr lang="en-US" altLang="zh-CN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7</a:t>
            </a:r>
            <a:r>
              <a:rPr lang="zh-CN" altLang="en-US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月</a:t>
            </a:r>
            <a:r>
              <a:rPr lang="en-US" altLang="zh-CN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10</a:t>
            </a:r>
            <a:r>
              <a:rPr lang="zh-CN" altLang="en-US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日</a:t>
            </a:r>
            <a:r>
              <a:rPr lang="en-US" altLang="zh-CN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-25</a:t>
            </a:r>
            <a:r>
              <a:rPr lang="zh-CN" altLang="en-US" sz="3200" i="0" u="none" strike="noStrike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日</a:t>
            </a:r>
            <a:endParaRPr lang="en-US" altLang="zh-CN" sz="3200" i="0" u="none" strike="noStrike" baseline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4E937E-1F48-46D0-9652-CB92A9DE8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31637" r="66637" b="37638"/>
          <a:stretch/>
        </p:blipFill>
        <p:spPr>
          <a:xfrm>
            <a:off x="10160000" y="239883"/>
            <a:ext cx="1656184" cy="1411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in the rest frame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25245" y="1234387"/>
            <a:ext cx="181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the rest frame: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64" y="999583"/>
            <a:ext cx="36957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997861" y="2020037"/>
            <a:ext cx="496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Four orthogonal eigen-spinors for the Hamiltonian: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图片 3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20" y="2122244"/>
            <a:ext cx="6731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8" name="图片 37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65077"/>
            <a:ext cx="3048000" cy="7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9" name="图片 3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800426"/>
            <a:ext cx="3441700" cy="71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1" name="图片 40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26099"/>
            <a:ext cx="1104900" cy="2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3" name="图片 4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2137187"/>
            <a:ext cx="1130300" cy="2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4" name="图片 43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60" y="3000398"/>
            <a:ext cx="987424" cy="27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/>
              <p:cNvSpPr txBox="1"/>
              <p:nvPr/>
            </p:nvSpPr>
            <p:spPr>
              <a:xfrm>
                <a:off x="997861" y="3923644"/>
                <a:ext cx="6749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Spin quantization direction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5" name="文本框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61" y="3923644"/>
                <a:ext cx="6749412" cy="369332"/>
              </a:xfrm>
              <a:prstGeom prst="rect">
                <a:avLst/>
              </a:prstGeom>
              <a:blipFill>
                <a:blip r:embed="rId18"/>
                <a:stretch>
                  <a:fillRect l="-813" t="-11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/>
              <p:cNvSpPr txBox="1"/>
              <p:nvPr/>
            </p:nvSpPr>
            <p:spPr>
              <a:xfrm>
                <a:off x="2567608" y="5682118"/>
                <a:ext cx="6857647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rest frame,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zh-CN" altLang="en-US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are good quantum numbers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文本框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5682118"/>
                <a:ext cx="6857647" cy="394788"/>
              </a:xfrm>
              <a:prstGeom prst="rect">
                <a:avLst/>
              </a:prstGeom>
              <a:blipFill>
                <a:blip r:embed="rId19"/>
                <a:stretch>
                  <a:fillRect l="-711"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>
            <a:extLst>
              <a:ext uri="{FF2B5EF4-FFF2-40B4-BE49-F238E27FC236}">
                <a16:creationId xmlns:a16="http://schemas.microsoft.com/office/drawing/2014/main" id="{2260324C-70EB-200C-0758-1915C75404E9}"/>
              </a:ext>
            </a:extLst>
          </p:cNvPr>
          <p:cNvSpPr txBox="1"/>
          <p:nvPr/>
        </p:nvSpPr>
        <p:spPr>
          <a:xfrm>
            <a:off x="1001373" y="1226637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图片 51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585464"/>
            <a:ext cx="6273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5" name="图片 54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71" y="4809610"/>
            <a:ext cx="1460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in any other frame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953038" y="1200033"/>
                <a:ext cx="715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Choose a standard boost which carries the 4-vector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38" y="1200033"/>
                <a:ext cx="7156896" cy="369332"/>
              </a:xfrm>
              <a:prstGeom prst="rect">
                <a:avLst/>
              </a:prstGeom>
              <a:blipFill>
                <a:blip r:embed="rId7"/>
                <a:stretch>
                  <a:fillRect l="-681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82309" y="3252143"/>
                <a:ext cx="7098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spinor in the frame with momentum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be obtained by: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09" y="3252143"/>
                <a:ext cx="7098353" cy="369332"/>
              </a:xfrm>
              <a:prstGeom prst="rect">
                <a:avLst/>
              </a:prstGeom>
              <a:blipFill>
                <a:blip r:embed="rId8"/>
                <a:stretch>
                  <a:fillRect l="-68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34" y="1871641"/>
            <a:ext cx="4678339" cy="3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2184573" y="2537890"/>
                <a:ext cx="364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573" y="2537890"/>
                <a:ext cx="3646383" cy="369332"/>
              </a:xfrm>
              <a:prstGeom prst="rect">
                <a:avLst/>
              </a:prstGeom>
              <a:blipFill>
                <a:blip r:embed="rId10"/>
                <a:stretch>
                  <a:fillRect t="-8197" r="-83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657768"/>
            <a:ext cx="2664296" cy="3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5552331"/>
            <a:ext cx="4007386" cy="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5" name="图片 1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96" y="3855160"/>
            <a:ext cx="81661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1" name="图片 20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676422"/>
            <a:ext cx="4320480" cy="14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in any other frame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0" y="1177603"/>
            <a:ext cx="33401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图片 2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219" y="1986037"/>
            <a:ext cx="1471712" cy="4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0" name="图片 3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219" y="2736434"/>
            <a:ext cx="1406153" cy="4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3" name="文本框 72"/>
          <p:cNvSpPr txBox="1"/>
          <p:nvPr/>
        </p:nvSpPr>
        <p:spPr>
          <a:xfrm>
            <a:off x="995710" y="5364420"/>
            <a:ext cx="134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vector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" name="图片 7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85" y="5295372"/>
            <a:ext cx="31750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6" name="图片 75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79" y="5452866"/>
            <a:ext cx="889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8" name="图片 7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73" y="5530552"/>
            <a:ext cx="876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6" name="图片 85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81" y="1894644"/>
            <a:ext cx="7245918" cy="5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7" name="图片 86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60" y="2658944"/>
            <a:ext cx="7227513" cy="5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9" name="图片 88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62" y="5436529"/>
            <a:ext cx="14478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1" name="图片 90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254337"/>
            <a:ext cx="13843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3" name="图片 92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32" y="3587508"/>
            <a:ext cx="6934051" cy="5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4" name="图片 93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32" y="4266797"/>
            <a:ext cx="6891759" cy="5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5" name="文本框 94"/>
          <p:cNvSpPr txBox="1"/>
          <p:nvPr/>
        </p:nvSpPr>
        <p:spPr>
          <a:xfrm>
            <a:off x="944738" y="1069671"/>
            <a:ext cx="181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How to calculate: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995710" y="1943640"/>
            <a:ext cx="144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rest frame: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914128" y="3646700"/>
            <a:ext cx="158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After boosting: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右箭头 97"/>
          <p:cNvSpPr/>
          <p:nvPr/>
        </p:nvSpPr>
        <p:spPr>
          <a:xfrm>
            <a:off x="4554647" y="5436529"/>
            <a:ext cx="792088" cy="241300"/>
          </a:xfrm>
          <a:prstGeom prst="right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99" name="图片 98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79" y="1229339"/>
            <a:ext cx="14478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with the helicity basis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255976" y="54950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76" name="图片 7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94" y="4891241"/>
            <a:ext cx="889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8" name="图片 7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57" y="4903577"/>
            <a:ext cx="8763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7" name="文本框 96"/>
          <p:cNvSpPr txBox="1"/>
          <p:nvPr/>
        </p:nvSpPr>
        <p:spPr>
          <a:xfrm>
            <a:off x="1026269" y="4854825"/>
            <a:ext cx="12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vector: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255976" y="54950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260324C-70EB-200C-0758-1915C75404E9}"/>
              </a:ext>
            </a:extLst>
          </p:cNvPr>
          <p:cNvSpPr txBox="1"/>
          <p:nvPr/>
        </p:nvSpPr>
        <p:spPr>
          <a:xfrm>
            <a:off x="928872" y="1124744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2462777" y="1113598"/>
                <a:ext cx="91042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helicity operator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particle while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 antiparticle  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77" y="1113598"/>
                <a:ext cx="9104244" cy="400110"/>
              </a:xfrm>
              <a:prstGeom prst="rect">
                <a:avLst/>
              </a:prstGeom>
              <a:blipFill>
                <a:blip r:embed="rId13"/>
                <a:stretch>
                  <a:fillRect l="-603" t="-3077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359696" y="5453722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48" y="1718958"/>
            <a:ext cx="3733800" cy="6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图片 10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80" y="3897914"/>
            <a:ext cx="1955627" cy="6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图片 1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99" y="3964468"/>
            <a:ext cx="1944216" cy="5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/>
              <p:cNvSpPr txBox="1"/>
              <p:nvPr/>
            </p:nvSpPr>
            <p:spPr>
              <a:xfrm>
                <a:off x="1955673" y="5591665"/>
                <a:ext cx="8240910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any frame, the momentum and helicity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are good quantum numbers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文本框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73" y="5591665"/>
                <a:ext cx="8240910" cy="394788"/>
              </a:xfrm>
              <a:prstGeom prst="rect">
                <a:avLst/>
              </a:prstGeom>
              <a:blipFill>
                <a:blip r:embed="rId17"/>
                <a:stretch>
                  <a:fillRect l="-666"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00" y="4826073"/>
            <a:ext cx="2155428" cy="4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2" name="图片 5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69944"/>
            <a:ext cx="1460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8" name="图片 57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99" y="1804996"/>
            <a:ext cx="4876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2" name="图片 61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48" y="2839264"/>
            <a:ext cx="58039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81" name="文本框 80"/>
          <p:cNvSpPr txBox="1"/>
          <p:nvPr/>
        </p:nvSpPr>
        <p:spPr>
          <a:xfrm>
            <a:off x="981871" y="4005402"/>
            <a:ext cx="364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eigenspinor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of helicity operator 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14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in any other frame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1004201" y="1185487"/>
                <a:ext cx="7215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Recall the standard boost which carries the 4-vector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1" y="1185487"/>
                <a:ext cx="7215052" cy="369332"/>
              </a:xfrm>
              <a:prstGeom prst="rect">
                <a:avLst/>
              </a:prstGeom>
              <a:blipFill>
                <a:blip r:embed="rId8"/>
                <a:stretch>
                  <a:fillRect l="-76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1004201" y="2519618"/>
                <a:ext cx="7098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spinor in the frame with momentum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be obtained by: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01" y="2519618"/>
                <a:ext cx="7098353" cy="369332"/>
              </a:xfrm>
              <a:prstGeom prst="rect">
                <a:avLst/>
              </a:prstGeom>
              <a:blipFill>
                <a:blip r:embed="rId9"/>
                <a:stretch>
                  <a:fillRect l="-77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893954"/>
            <a:ext cx="4678339" cy="3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6561429" y="1848241"/>
                <a:ext cx="364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429" y="1848241"/>
                <a:ext cx="3646383" cy="369332"/>
              </a:xfrm>
              <a:prstGeom prst="rect">
                <a:avLst/>
              </a:prstGeom>
              <a:blipFill>
                <a:blip r:embed="rId11"/>
                <a:stretch>
                  <a:fillRect t="-8197" r="-83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549217F0-95C6-56BA-813B-516488E6A41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44" y="4700670"/>
            <a:ext cx="3009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FA7AC0F-86A3-437C-A5B9-547CAD72FEE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14" y="5296341"/>
            <a:ext cx="20447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311DBD-C02C-2A79-A5C5-F1D54CDE2C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353" y="5296341"/>
            <a:ext cx="23114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7E39F7-5AF2-5342-D0F7-94F349FA5FC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5265196"/>
            <a:ext cx="34163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" name="图片 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27" y="3263091"/>
            <a:ext cx="91567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Spinor for the massless particles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255976" y="54950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255976" y="54950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359696" y="5453722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2407" y="1001089"/>
            <a:ext cx="910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spinor for the massless particles: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1765179"/>
            <a:ext cx="3733800" cy="6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9" name="图片 28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085996"/>
            <a:ext cx="1460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2" name="图片 3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3" y="1680440"/>
            <a:ext cx="5065873" cy="7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图片 5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851175"/>
            <a:ext cx="8959203" cy="6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图片 6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894262"/>
            <a:ext cx="33909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76" y="3869364"/>
            <a:ext cx="33528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图片 9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4522707"/>
            <a:ext cx="2128081" cy="53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图片 10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8" y="5153652"/>
            <a:ext cx="27051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99" y="5137343"/>
            <a:ext cx="2654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5" name="下箭头 14"/>
          <p:cNvSpPr/>
          <p:nvPr/>
        </p:nvSpPr>
        <p:spPr>
          <a:xfrm>
            <a:off x="2135560" y="4522707"/>
            <a:ext cx="288032" cy="538127"/>
          </a:xfrm>
          <a:prstGeom prst="down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33" name="下箭头 32"/>
          <p:cNvSpPr/>
          <p:nvPr/>
        </p:nvSpPr>
        <p:spPr>
          <a:xfrm>
            <a:off x="8593584" y="4448371"/>
            <a:ext cx="288032" cy="538127"/>
          </a:xfrm>
          <a:prstGeom prst="down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14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Helicity and Chirality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111960" y="597879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3432" y="1295279"/>
            <a:ext cx="910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helicity operator: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79588" y="2727552"/>
            <a:ext cx="910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commutation with Hamiltonian: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84" y="1438411"/>
            <a:ext cx="8255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图片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88" y="1438411"/>
            <a:ext cx="990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4058158" y="133578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9333" y="1355938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antiparticle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9588" y="2004655"/>
            <a:ext cx="910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chirality operator: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058158" y="2073909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89333" y="209406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antiparticle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4" y="2002922"/>
            <a:ext cx="1260850" cy="5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9" name="图片 3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88" y="2010612"/>
            <a:ext cx="1260850" cy="5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0" name="图片 39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4" y="2858854"/>
            <a:ext cx="1161696" cy="2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6" name="图片 25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21" y="2823200"/>
            <a:ext cx="1918332" cy="3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3" name="图片 42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36" y="2802802"/>
            <a:ext cx="11303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4" name="文本框 43"/>
          <p:cNvSpPr txBox="1"/>
          <p:nvPr/>
        </p:nvSpPr>
        <p:spPr>
          <a:xfrm>
            <a:off x="1001895" y="4394550"/>
            <a:ext cx="910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helicity:                 </a:t>
            </a:r>
            <a:r>
              <a:rPr lang="en-US" altLang="zh-CN" dirty="0"/>
              <a:t>+1                                 -1                               +1                                    -1                            </a:t>
            </a:r>
            <a:endParaRPr lang="zh-CN" altLang="en-US" sz="2000" dirty="0"/>
          </a:p>
        </p:txBody>
      </p:sp>
      <p:sp>
        <p:nvSpPr>
          <p:cNvPr id="45" name="文本框 44"/>
          <p:cNvSpPr txBox="1"/>
          <p:nvPr/>
        </p:nvSpPr>
        <p:spPr>
          <a:xfrm>
            <a:off x="1001894" y="5031445"/>
            <a:ext cx="9630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chirality:               </a:t>
            </a:r>
            <a:r>
              <a:rPr lang="en-US" altLang="zh-CN" dirty="0"/>
              <a:t>+1                                  -1                               -1                                     +1                            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DDC93A-04DE-2D3D-E7AF-8ADA1A3CD803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3511776"/>
            <a:ext cx="93091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Projection operators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111960" y="597879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79" y="1058355"/>
            <a:ext cx="33909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图片 2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29" y="1096230"/>
            <a:ext cx="33528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9" name="文本框 28"/>
          <p:cNvSpPr txBox="1"/>
          <p:nvPr/>
        </p:nvSpPr>
        <p:spPr>
          <a:xfrm>
            <a:off x="995354" y="1752794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projection operator for energy: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60" y="2607083"/>
            <a:ext cx="20066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5" y="2436979"/>
            <a:ext cx="14224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5" name="图片 1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50" y="2568983"/>
            <a:ext cx="1358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" name="图片 16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93" y="3373941"/>
            <a:ext cx="1739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9" name="图片 18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17" y="3373941"/>
            <a:ext cx="13208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" name="图片 19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10" y="3437441"/>
            <a:ext cx="16891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2" name="图片 21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953" y="3360586"/>
            <a:ext cx="13335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8" name="文本框 47"/>
          <p:cNvSpPr txBox="1"/>
          <p:nvPr/>
        </p:nvSpPr>
        <p:spPr>
          <a:xfrm>
            <a:off x="963393" y="4057285"/>
            <a:ext cx="324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projection operator for spin: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图片 34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93" y="4601660"/>
            <a:ext cx="13462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7" name="图片 56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42" y="4704909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8" name="图片 57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593" y="4797056"/>
            <a:ext cx="105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9" name="图片 58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019" y="4898814"/>
            <a:ext cx="1358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0" name="图片 59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93" y="5615841"/>
            <a:ext cx="16510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3" name="图片 62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9" y="5624913"/>
            <a:ext cx="16256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4" name="图片 63"/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10" y="5666132"/>
            <a:ext cx="1397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6" name="图片 65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45" y="5684324"/>
            <a:ext cx="13843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6" name="图片 75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58" y="2530883"/>
            <a:ext cx="12573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Projection operators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111960" y="597879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83432" y="1095246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projection operator for chirality: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图片 8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81" y="1675903"/>
            <a:ext cx="13716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7" name="图片 8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21" y="1724004"/>
            <a:ext cx="11938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8" name="图片 87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90" y="1796553"/>
            <a:ext cx="10795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9" name="图片 8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6" y="1781154"/>
            <a:ext cx="13843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6" name="图片 35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27" y="3912847"/>
            <a:ext cx="27051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7" name="图片 36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35" y="3912902"/>
            <a:ext cx="2654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" name="图片 1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08" y="2508642"/>
            <a:ext cx="167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图片 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22" y="2579314"/>
            <a:ext cx="1397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图片 6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45" y="2541764"/>
            <a:ext cx="17653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99" y="2594860"/>
            <a:ext cx="1270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2" name="文本框 41"/>
          <p:cNvSpPr txBox="1"/>
          <p:nvPr/>
        </p:nvSpPr>
        <p:spPr>
          <a:xfrm>
            <a:off x="954330" y="3285436"/>
            <a:ext cx="244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Chirality:   Right-handed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64" y="3173126"/>
            <a:ext cx="1333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5" name="文本框 44"/>
          <p:cNvSpPr txBox="1"/>
          <p:nvPr/>
        </p:nvSpPr>
        <p:spPr>
          <a:xfrm>
            <a:off x="5448591" y="3261510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Left-handed: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85" y="3166031"/>
            <a:ext cx="1270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940792" y="469946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Helicity: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50" name="图片 49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23" y="4604585"/>
            <a:ext cx="13335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2" name="图片 51"/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56" y="4586172"/>
            <a:ext cx="1270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3" name="文本框 52"/>
          <p:cNvSpPr txBox="1"/>
          <p:nvPr/>
        </p:nvSpPr>
        <p:spPr>
          <a:xfrm>
            <a:off x="1933359" y="4699468"/>
            <a:ext cx="25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Right-handed for 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816080" y="4676907"/>
            <a:ext cx="25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Right-handed for 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933359" y="5523393"/>
            <a:ext cx="28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Right-handed for antiparticle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816080" y="5500832"/>
            <a:ext cx="25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Right-handed for particle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940792" y="2476376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Massless particle: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5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40" y="5432690"/>
            <a:ext cx="1270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1" name="图片 20"/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63" y="5396699"/>
            <a:ext cx="13208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½  in quantum field theory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111960" y="597879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83432" y="3675183"/>
            <a:ext cx="329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Charge and energy-momentum 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656100"/>
            <a:ext cx="4343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50" y="3609532"/>
            <a:ext cx="2632583" cy="61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5" name="图片 1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74" y="3690623"/>
            <a:ext cx="3166244" cy="5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3" name="文本框 42"/>
          <p:cNvSpPr txBox="1"/>
          <p:nvPr/>
        </p:nvSpPr>
        <p:spPr>
          <a:xfrm>
            <a:off x="983432" y="995953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Quantized Dirac field: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83432" y="2642677"/>
            <a:ext cx="379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Fundamental anti-commutation rules: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42849" y="4638958"/>
            <a:ext cx="267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Total angular momentum: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图片 1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57" y="1654277"/>
            <a:ext cx="9565767" cy="6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337EB7-F5FA-16C4-F7C1-60F1D783295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71" y="5158463"/>
            <a:ext cx="85725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819CE5-9113-F2EF-79A9-201ABE37E96D}"/>
              </a:ext>
            </a:extLst>
          </p:cNvPr>
          <p:cNvSpPr txBox="1"/>
          <p:nvPr/>
        </p:nvSpPr>
        <p:spPr>
          <a:xfrm>
            <a:off x="911424" y="1556792"/>
            <a:ext cx="10094912" cy="2862322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spin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zh-CN" sz="3200" b="1" dirty="0"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polarization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zh-CN" sz="3200" b="1" dirty="0"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spin polarization in heavy-ion collisions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7A3D59-B77C-2CB1-D128-65B476FE5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5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 in quantum field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/>
              <p:cNvSpPr txBox="1"/>
              <p:nvPr/>
            </p:nvSpPr>
            <p:spPr>
              <a:xfrm>
                <a:off x="950066" y="4032693"/>
                <a:ext cx="319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the rest frame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文本框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66" y="4032693"/>
                <a:ext cx="3196644" cy="369332"/>
              </a:xfrm>
              <a:prstGeom prst="rect">
                <a:avLst/>
              </a:prstGeom>
              <a:blipFill>
                <a:blip r:embed="rId12"/>
                <a:stretch>
                  <a:fillRect l="-1718" t="-10000" r="-57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/>
          <p:cNvSpPr txBox="1"/>
          <p:nvPr/>
        </p:nvSpPr>
        <p:spPr>
          <a:xfrm>
            <a:off x="998090" y="1131490"/>
            <a:ext cx="180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Proca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equations: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08745" y="2084874"/>
            <a:ext cx="221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general solution: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8CF95A-E95E-BFDD-4121-FF19BD94DA8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185852"/>
            <a:ext cx="1980028" cy="3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749D6C-9C03-180B-B361-824DC3992C5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52" y="1246373"/>
            <a:ext cx="874464" cy="2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C18CC61-2969-5F7C-A014-6FF2ED2BEC68}"/>
              </a:ext>
            </a:extLst>
          </p:cNvPr>
          <p:cNvSpPr txBox="1"/>
          <p:nvPr/>
        </p:nvSpPr>
        <p:spPr>
          <a:xfrm>
            <a:off x="6928483" y="1178279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Constraint condition: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E671D6C-E0A1-CF17-2095-0635233588B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68" y="1972213"/>
            <a:ext cx="1117600" cy="2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36D2033-0303-9F6B-FE3F-EA296CF7907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88" y="1972213"/>
            <a:ext cx="5831003" cy="7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33CD3D1-6651-BDC0-D448-3B72F96EC73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18" y="2469707"/>
            <a:ext cx="1143000" cy="2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5DC5708-ACF1-0136-BF57-83B87DBFABCD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9" y="3200404"/>
            <a:ext cx="4826373" cy="3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BF75520-C819-5FF9-4C87-71A337FFBBAA}"/>
              </a:ext>
            </a:extLst>
          </p:cNvPr>
          <p:cNvSpPr txBox="1"/>
          <p:nvPr/>
        </p:nvSpPr>
        <p:spPr>
          <a:xfrm>
            <a:off x="983736" y="3127685"/>
            <a:ext cx="336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Fundamental commutation rules: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C7BB1D4-E246-EC7F-2D23-0DFC581A9962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68" y="4042579"/>
            <a:ext cx="165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DCC1B32-BBAF-2EDC-E2C4-3E19085BC0A6}"/>
                  </a:ext>
                </a:extLst>
              </p:cNvPr>
              <p:cNvSpPr txBox="1"/>
              <p:nvPr/>
            </p:nvSpPr>
            <p:spPr>
              <a:xfrm>
                <a:off x="974901" y="5327306"/>
                <a:ext cx="10186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Orthonormal  linear polarization vectors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：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𝝐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1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𝐧</m:t>
                    </m:r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DCC1B32-BBAF-2EDC-E2C4-3E19085BC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01" y="5327306"/>
                <a:ext cx="10186494" cy="400110"/>
              </a:xfrm>
              <a:prstGeom prst="rect">
                <a:avLst/>
              </a:prstGeom>
              <a:blipFill>
                <a:blip r:embed="rId20"/>
                <a:stretch>
                  <a:fillRect l="-539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59601EFA-D44E-C2B6-96E1-F5FC7A028339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9" y="4718287"/>
            <a:ext cx="1714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8CEBB2A0-E6BB-E68F-DBEF-8B90A0FEF0CF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84" y="4074329"/>
            <a:ext cx="1028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452BB88-333B-A1FA-446B-9D4614C3AF7D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64" y="4732895"/>
            <a:ext cx="1079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F5C992F5-4AA1-8C71-840A-A5476C2BD349}"/>
                  </a:ext>
                </a:extLst>
              </p:cNvPr>
              <p:cNvSpPr txBox="1"/>
              <p:nvPr/>
            </p:nvSpPr>
            <p:spPr>
              <a:xfrm>
                <a:off x="5959363" y="5898545"/>
                <a:ext cx="38758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1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𝐧</m:t>
                    </m:r>
                  </m:oMath>
                </a14:m>
                <a:endParaRPr lang="zh-CN" altLang="en-US" sz="20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F5C992F5-4AA1-8C71-840A-A5476C2BD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63" y="5898545"/>
                <a:ext cx="3875869" cy="400110"/>
              </a:xfrm>
              <a:prstGeom prst="rect">
                <a:avLst/>
              </a:prstGeom>
              <a:blipFill>
                <a:blip r:embed="rId2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8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953038" y="1200033"/>
                <a:ext cx="7187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Using the standard boost which carries the 4-vector from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38" y="1200033"/>
                <a:ext cx="7187352" cy="369332"/>
              </a:xfrm>
              <a:prstGeom prst="rect">
                <a:avLst/>
              </a:prstGeom>
              <a:blipFill>
                <a:blip r:embed="rId10"/>
                <a:stretch>
                  <a:fillRect l="-679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70064" y="3238001"/>
                <a:ext cx="8264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polarization vector in the frame with momentum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be obtained by: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64" y="3238001"/>
                <a:ext cx="8264507" cy="369332"/>
              </a:xfrm>
              <a:prstGeom prst="rect">
                <a:avLst/>
              </a:prstGeom>
              <a:blipFill>
                <a:blip r:embed="rId11"/>
                <a:stretch>
                  <a:fillRect l="-590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74" y="1893870"/>
            <a:ext cx="4678339" cy="3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873553" y="2596927"/>
                <a:ext cx="364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553" y="2596927"/>
                <a:ext cx="3646383" cy="369332"/>
              </a:xfrm>
              <a:prstGeom prst="rect">
                <a:avLst/>
              </a:prstGeom>
              <a:blipFill>
                <a:blip r:embed="rId13"/>
                <a:stretch>
                  <a:fillRect t="-8197" r="-83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45" y="1706161"/>
            <a:ext cx="4320480" cy="14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2D2B02F-B704-BF81-8FB1-16CECC4955E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9" y="3822984"/>
            <a:ext cx="5103296" cy="7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C425AC-8310-A0B9-E449-4D4C2218A05A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842396"/>
            <a:ext cx="5003304" cy="7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E5B5722-843A-1AA4-97FE-3BA5B0B85644}"/>
              </a:ext>
            </a:extLst>
          </p:cNvPr>
          <p:cNvSpPr txBox="1"/>
          <p:nvPr/>
        </p:nvSpPr>
        <p:spPr>
          <a:xfrm>
            <a:off x="953038" y="48339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sum rule: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7451C37-6F30-A977-A39F-1C71816D388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80" y="4908506"/>
            <a:ext cx="2232248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A773301-85ED-7848-0EF2-633E00F99128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7" y="6007236"/>
            <a:ext cx="1987221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277A938-504C-764F-9403-11A605F3884D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63" y="4591910"/>
            <a:ext cx="3057105" cy="73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226FD18-71B2-A680-F517-1F5DC858BBB3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78" y="5657967"/>
            <a:ext cx="27559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1" name="箭头: 下 40">
            <a:extLst>
              <a:ext uri="{FF2B5EF4-FFF2-40B4-BE49-F238E27FC236}">
                <a16:creationId xmlns:a16="http://schemas.microsoft.com/office/drawing/2014/main" id="{92890509-9900-A6B4-BA51-28428E549622}"/>
              </a:ext>
            </a:extLst>
          </p:cNvPr>
          <p:cNvSpPr/>
          <p:nvPr/>
        </p:nvSpPr>
        <p:spPr>
          <a:xfrm>
            <a:off x="4347638" y="5421543"/>
            <a:ext cx="216024" cy="440955"/>
          </a:xfrm>
          <a:prstGeom prst="down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42" name="箭头: 下 41">
            <a:extLst>
              <a:ext uri="{FF2B5EF4-FFF2-40B4-BE49-F238E27FC236}">
                <a16:creationId xmlns:a16="http://schemas.microsoft.com/office/drawing/2014/main" id="{5C6F2C6D-8AEA-FFE3-5773-3F76898F8209}"/>
              </a:ext>
            </a:extLst>
          </p:cNvPr>
          <p:cNvSpPr/>
          <p:nvPr/>
        </p:nvSpPr>
        <p:spPr>
          <a:xfrm>
            <a:off x="8878328" y="5302327"/>
            <a:ext cx="216024" cy="440955"/>
          </a:xfrm>
          <a:prstGeom prst="down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in quantum field theory</a:t>
            </a:r>
          </a:p>
        </p:txBody>
      </p:sp>
    </p:spTree>
    <p:extLst>
      <p:ext uri="{BB962C8B-B14F-4D97-AF65-F5344CB8AC3E}">
        <p14:creationId xmlns:p14="http://schemas.microsoft.com/office/powerpoint/2010/main" val="432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in quantum field theory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51D889-08CF-3FE2-85B2-CAD48572CF52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82BAA8-63DA-0356-E428-FFB7F31A4E02}"/>
              </a:ext>
            </a:extLst>
          </p:cNvPr>
          <p:cNvSpPr txBox="1"/>
          <p:nvPr/>
        </p:nvSpPr>
        <p:spPr>
          <a:xfrm>
            <a:off x="983432" y="1220468"/>
            <a:ext cx="329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Charge and energy-momentum 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0299B45-5325-442E-2248-A0E1078E288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95" y="1140193"/>
            <a:ext cx="2901427" cy="6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0BD1A7-3CE1-F1D7-2E5B-6D475A0FC69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53" y="1185141"/>
            <a:ext cx="3302835" cy="5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4C6775-A717-35E7-6C9E-03F9B1CD7C61}"/>
              </a:ext>
            </a:extLst>
          </p:cNvPr>
          <p:cNvSpPr txBox="1"/>
          <p:nvPr/>
        </p:nvSpPr>
        <p:spPr>
          <a:xfrm>
            <a:off x="983432" y="2006431"/>
            <a:ext cx="267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Total angular momentum: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10D034D-496D-0FD8-985E-2DAD8EA72023}"/>
              </a:ext>
            </a:extLst>
          </p:cNvPr>
          <p:cNvSpPr txBox="1"/>
          <p:nvPr/>
        </p:nvSpPr>
        <p:spPr>
          <a:xfrm>
            <a:off x="983432" y="3906754"/>
            <a:ext cx="598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for the particle in the rest frame with linear polarization: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2108B052-BE14-EFE0-2282-80FDF47F630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88" y="3820408"/>
            <a:ext cx="41402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0B813EED-C49B-E827-B884-71779CFBFDD9}"/>
              </a:ext>
            </a:extLst>
          </p:cNvPr>
          <p:cNvSpPr txBox="1"/>
          <p:nvPr/>
        </p:nvSpPr>
        <p:spPr>
          <a:xfrm>
            <a:off x="983432" y="4587368"/>
            <a:ext cx="40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Orthonormal circular polarization vector 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7B1C5E60-BE27-823C-2A98-F88954CE3B0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49" y="1972465"/>
            <a:ext cx="7086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D17C264E-BB77-0179-949F-6484C9D8374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905169"/>
            <a:ext cx="30607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3" name="图片 112">
            <a:extLst>
              <a:ext uri="{FF2B5EF4-FFF2-40B4-BE49-F238E27FC236}">
                <a16:creationId xmlns:a16="http://schemas.microsoft.com/office/drawing/2014/main" id="{D990CA27-E4BA-17CA-97A5-414BB32CC468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73" y="4597746"/>
            <a:ext cx="4689804" cy="4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4B6937A3-7068-78AE-C75A-84793BB71AA0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74" y="5139081"/>
            <a:ext cx="4176464" cy="4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C6C73DE7-7E56-F883-A1A2-88B71297C150}"/>
              </a:ext>
            </a:extLst>
          </p:cNvPr>
          <p:cNvSpPr txBox="1"/>
          <p:nvPr/>
        </p:nvSpPr>
        <p:spPr>
          <a:xfrm>
            <a:off x="983432" y="5869445"/>
            <a:ext cx="614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for the particle in the rest frame with circular polarization: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and Symmetry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82BAA8-63DA-0356-E428-FFB7F31A4E02}"/>
              </a:ext>
            </a:extLst>
          </p:cNvPr>
          <p:cNvSpPr txBox="1"/>
          <p:nvPr/>
        </p:nvSpPr>
        <p:spPr>
          <a:xfrm>
            <a:off x="983432" y="1220468"/>
            <a:ext cx="475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Poincare group: Lorentz group with translations: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A422D0-35E5-44EA-769F-756FBBE14B6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01" y="1965763"/>
            <a:ext cx="300823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B2847F-EE47-222E-1A5F-2F476832C34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03" y="2897067"/>
            <a:ext cx="2686831" cy="5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AD7DD7-962A-FE11-1566-2A76047E3C3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63" y="2982601"/>
            <a:ext cx="2239274" cy="406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FE33F0E-31FC-2097-B136-7ED3B8AA1717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02" y="1683730"/>
            <a:ext cx="2883569" cy="9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C7269FC-21FB-5C8C-95E4-168771294727}"/>
              </a:ext>
            </a:extLst>
          </p:cNvPr>
          <p:cNvSpPr txBox="1"/>
          <p:nvPr/>
        </p:nvSpPr>
        <p:spPr>
          <a:xfrm>
            <a:off x="967540" y="3916236"/>
            <a:ext cx="185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Poincare algebra: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27A0533-F08E-F990-E5B4-E0822FF3706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5211495"/>
            <a:ext cx="83312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21F5523-D339-C18D-D346-1D4603A8C091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7" y="4568873"/>
            <a:ext cx="48895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1E6D573-A15D-BE73-2A59-713A00DA3052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87" y="3927470"/>
            <a:ext cx="22606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E3AD75AD-9A43-C3C7-E98E-82D692395817}"/>
              </a:ext>
            </a:extLst>
          </p:cNvPr>
          <p:cNvSpPr txBox="1"/>
          <p:nvPr/>
        </p:nvSpPr>
        <p:spPr>
          <a:xfrm>
            <a:off x="990310" y="5914722"/>
            <a:ext cx="440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Angular momentum and boost three-vector: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F3E02D7C-4C3E-D39B-3DE7-899689EFB2ED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5982499"/>
            <a:ext cx="4910395" cy="3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Casimir operators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82BAA8-63DA-0356-E428-FFB7F31A4E02}"/>
              </a:ext>
            </a:extLst>
          </p:cNvPr>
          <p:cNvSpPr txBox="1"/>
          <p:nvPr/>
        </p:nvSpPr>
        <p:spPr>
          <a:xfrm>
            <a:off x="1017567" y="1176011"/>
            <a:ext cx="356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first Casimir invariant operator: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7269FC-21FB-5C8C-95E4-168771294727}"/>
              </a:ext>
            </a:extLst>
          </p:cNvPr>
          <p:cNvSpPr txBox="1"/>
          <p:nvPr/>
        </p:nvSpPr>
        <p:spPr>
          <a:xfrm>
            <a:off x="1017567" y="4426705"/>
            <a:ext cx="381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second Casimir invariant operator: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3AD75AD-9A43-C3C7-E98E-82D692395817}"/>
              </a:ext>
            </a:extLst>
          </p:cNvPr>
          <p:cNvSpPr txBox="1"/>
          <p:nvPr/>
        </p:nvSpPr>
        <p:spPr>
          <a:xfrm>
            <a:off x="1724021" y="5402253"/>
            <a:ext cx="29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Pauli-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Lubanski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pseudovector: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B15CBF-5C7B-B77C-85C3-2D28929A43A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57" y="1238800"/>
            <a:ext cx="17653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7AEF9D4C-4477-15C9-F6FF-22F8AFA1A280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19" y="3243816"/>
            <a:ext cx="38608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0F480CCE-3CAA-1D24-FF8C-DCAE5419C74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7" y="3243816"/>
            <a:ext cx="63881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CCB83869-D61B-6FA3-C6F1-9DF3AE82628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2151116"/>
            <a:ext cx="82931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22A6E69B-3DB1-1506-E5F5-443A7BEC852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68" y="4509120"/>
            <a:ext cx="19558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7D31A10F-E867-C112-EB97-0A1411B6A761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71" y="5221526"/>
            <a:ext cx="264966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F0CD0286-D857-BDF9-5D17-BFED5F17F5AC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5377369"/>
            <a:ext cx="16383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1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Casimir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3FC1D27C-8AF9-494F-3EE7-24906BD2DC7A}"/>
                  </a:ext>
                </a:extLst>
              </p:cNvPr>
              <p:cNvSpPr txBox="1"/>
              <p:nvPr/>
            </p:nvSpPr>
            <p:spPr>
              <a:xfrm>
                <a:off x="983432" y="1042548"/>
                <a:ext cx="5953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in the particle rest-frame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,0,0,0)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3FC1D27C-8AF9-494F-3EE7-24906BD2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1042548"/>
                <a:ext cx="5953233" cy="369332"/>
              </a:xfrm>
              <a:prstGeom prst="rect">
                <a:avLst/>
              </a:prstGeom>
              <a:blipFill>
                <a:blip r:embed="rId10"/>
                <a:stretch>
                  <a:fillRect l="-819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图片 98">
            <a:extLst>
              <a:ext uri="{FF2B5EF4-FFF2-40B4-BE49-F238E27FC236}">
                <a16:creationId xmlns:a16="http://schemas.microsoft.com/office/drawing/2014/main" id="{EA70EEC9-3F6B-D0AC-7109-3F821AA859C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2029776"/>
            <a:ext cx="1614054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E809A174-06DA-BFEC-CF04-D86D4C4B4B3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930893"/>
            <a:ext cx="3594215" cy="5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3" name="图片 112">
            <a:extLst>
              <a:ext uri="{FF2B5EF4-FFF2-40B4-BE49-F238E27FC236}">
                <a16:creationId xmlns:a16="http://schemas.microsoft.com/office/drawing/2014/main" id="{D1B0D1DE-A93F-6FAE-FA15-453689704B8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60" y="2828875"/>
            <a:ext cx="44958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E28E893-4376-D95C-C159-8CD1834AFD2E}"/>
                  </a:ext>
                </a:extLst>
              </p:cNvPr>
              <p:cNvSpPr txBox="1"/>
              <p:nvPr/>
            </p:nvSpPr>
            <p:spPr>
              <a:xfrm>
                <a:off x="950598" y="3718214"/>
                <a:ext cx="7426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Little group for massive particle in the standard frame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,0,0,0)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E28E893-4376-D95C-C159-8CD1834A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98" y="3718214"/>
                <a:ext cx="7426007" cy="369332"/>
              </a:xfrm>
              <a:prstGeom prst="rect">
                <a:avLst/>
              </a:prstGeom>
              <a:blipFill>
                <a:blip r:embed="rId14"/>
                <a:stretch>
                  <a:fillRect l="-739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950948C6-95F6-F282-D511-86BE719609C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23" y="4604504"/>
            <a:ext cx="1728192" cy="3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C542FDB-E656-FAAD-9ED2-3CE2A219FD3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04" y="4582650"/>
            <a:ext cx="8636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8D5C15-9435-C938-8A94-23E757A6D1F4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60" y="5254286"/>
            <a:ext cx="18669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4C1D028-668C-7862-95D1-B9AE063E4FC1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80" y="5286036"/>
            <a:ext cx="14732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C371972-BC97-7BAA-F112-DAC4FB362ADD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6042025"/>
            <a:ext cx="34290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and Symmetry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51D889-08CF-3FE2-85B2-CAD48572CF52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E3E5A35-7818-FB22-962D-B968FCD328AC}"/>
              </a:ext>
            </a:extLst>
          </p:cNvPr>
          <p:cNvSpPr txBox="1"/>
          <p:nvPr/>
        </p:nvSpPr>
        <p:spPr>
          <a:xfrm>
            <a:off x="959014" y="1052736"/>
            <a:ext cx="18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Space inversion: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82AF762-0737-C330-6B96-9107274336E3}"/>
              </a:ext>
            </a:extLst>
          </p:cNvPr>
          <p:cNvSpPr txBox="1"/>
          <p:nvPr/>
        </p:nvSpPr>
        <p:spPr>
          <a:xfrm>
            <a:off x="959014" y="3313469"/>
            <a:ext cx="17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Intrinsic parity: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9" name="图片 88">
            <a:extLst>
              <a:ext uri="{FF2B5EF4-FFF2-40B4-BE49-F238E27FC236}">
                <a16:creationId xmlns:a16="http://schemas.microsoft.com/office/drawing/2014/main" id="{66E1BB99-9B44-3FE6-0898-6E6E2475C9C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96" y="3448646"/>
            <a:ext cx="241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FDD98E9E-1C1C-927B-22A4-A5DD4B010D9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78" y="3433185"/>
            <a:ext cx="45339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id="{F50A56EF-13EE-7A24-E9A7-AF935089FFE7}"/>
              </a:ext>
            </a:extLst>
          </p:cNvPr>
          <p:cNvSpPr txBox="1"/>
          <p:nvPr/>
        </p:nvSpPr>
        <p:spPr>
          <a:xfrm>
            <a:off x="979916" y="5075761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Time reversal: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ABF99FA9-90FD-79D9-432A-18FEDA46B41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42" y="5065480"/>
            <a:ext cx="3130922" cy="3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50F4E36F-F450-B33C-8490-CE79C094404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93" y="5043764"/>
            <a:ext cx="3652958" cy="43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E2DDBD-8B17-A737-7167-10B0AA1BF02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930263"/>
            <a:ext cx="66548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2FE074-4781-195C-9E2A-DE53C964F4D2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21" y="1101961"/>
            <a:ext cx="23241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1920CA-E630-D51C-3E42-A8A001D4070C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648" y="2165566"/>
            <a:ext cx="13970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B97BCB0D-46CD-54E3-09F6-75B08425DFB7}"/>
              </a:ext>
            </a:extLst>
          </p:cNvPr>
          <p:cNvSpPr/>
          <p:nvPr/>
        </p:nvSpPr>
        <p:spPr>
          <a:xfrm>
            <a:off x="8507323" y="2165566"/>
            <a:ext cx="757029" cy="241300"/>
          </a:xfrm>
          <a:prstGeom prst="rightArrow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5250294-9C65-D345-D184-E9F5570F4F96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14" y="3441501"/>
            <a:ext cx="1651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and Symmetry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51D889-08CF-3FE2-85B2-CAD48572CF52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CF3F554-3D36-563B-1CEB-5AB8D997432F}"/>
                  </a:ext>
                </a:extLst>
              </p:cNvPr>
              <p:cNvSpPr txBox="1"/>
              <p:nvPr/>
            </p:nvSpPr>
            <p:spPr>
              <a:xfrm>
                <a:off x="936484" y="1146175"/>
                <a:ext cx="7395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Little group for massless particle in the standard frame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=(1,0,0,1)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CF3F554-3D36-563B-1CEB-5AB8D9974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84" y="1146175"/>
                <a:ext cx="7395422" cy="369332"/>
              </a:xfrm>
              <a:prstGeom prst="rect">
                <a:avLst/>
              </a:prstGeom>
              <a:blipFill>
                <a:blip r:embed="rId15"/>
                <a:stretch>
                  <a:fillRect l="-74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C521E001-E559-A02E-911D-3DBA050AF3A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67" y="1828668"/>
            <a:ext cx="1728192" cy="3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846663-67D8-F424-B746-D4525A2D998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39" y="1809572"/>
            <a:ext cx="1041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086C4E-72FC-E1F6-581D-E0635246826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24" y="2384365"/>
            <a:ext cx="31750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B21E7A9-FA84-20B5-35BE-DFA06683283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1" y="3266162"/>
            <a:ext cx="4658692" cy="3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5EDB8EB-D0E5-8228-4D25-0C014AD6F0B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46" y="3200318"/>
            <a:ext cx="2212391" cy="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25D25A4-3510-62C4-8DC2-A08104DD4934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66" y="3229941"/>
            <a:ext cx="2212392" cy="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6FB19910-EB51-CB88-73C7-26BCDF21DA6B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39" y="2506569"/>
            <a:ext cx="26797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500175-30E6-8823-4A01-54030CA69113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48" y="3898099"/>
            <a:ext cx="63754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ACBBA6C1-6776-B3B3-2A84-4EDCAB35CE47}"/>
              </a:ext>
            </a:extLst>
          </p:cNvPr>
          <p:cNvSpPr txBox="1"/>
          <p:nvPr/>
        </p:nvSpPr>
        <p:spPr>
          <a:xfrm>
            <a:off x="979310" y="5876807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Helicity: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E33D1038-7E9C-BBF1-5106-BF4F1F7559E6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19" y="5923001"/>
            <a:ext cx="2376264" cy="3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B22949ED-74C4-26B1-5E0E-C665154F8003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08" y="5802323"/>
            <a:ext cx="8128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50E0DD3B-85A3-CBC7-9D16-EF268E218900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812" y="4591576"/>
            <a:ext cx="6477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E1576176-22C6-B7AA-A56C-BB9DFF9F6304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48" y="5944514"/>
            <a:ext cx="29845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781F4F1-7066-5933-7DFD-E63489832C70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48" y="4518695"/>
            <a:ext cx="69088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0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and Symmetry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51D889-08CF-3FE2-85B2-CAD48572CF52}"/>
              </a:ext>
            </a:extLst>
          </p:cNvPr>
          <p:cNvSpPr txBox="1"/>
          <p:nvPr/>
        </p:nvSpPr>
        <p:spPr>
          <a:xfrm>
            <a:off x="3215680" y="5937448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E3E5A35-7818-FB22-962D-B968FCD328AC}"/>
              </a:ext>
            </a:extLst>
          </p:cNvPr>
          <p:cNvSpPr txBox="1"/>
          <p:nvPr/>
        </p:nvSpPr>
        <p:spPr>
          <a:xfrm>
            <a:off x="959014" y="1203753"/>
            <a:ext cx="180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Space inversion: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50A56EF-13EE-7A24-E9A7-AF935089FFE7}"/>
              </a:ext>
            </a:extLst>
          </p:cNvPr>
          <p:cNvSpPr txBox="1"/>
          <p:nvPr/>
        </p:nvSpPr>
        <p:spPr>
          <a:xfrm>
            <a:off x="959014" y="3933056"/>
            <a:ext cx="160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Time reversal: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552A65-A8C1-213C-908F-294BBD936B0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07" y="1248288"/>
            <a:ext cx="29337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3EFD72-CA83-F394-59AF-69617E3D44A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2" y="2081488"/>
            <a:ext cx="21717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99F200-1AA3-D721-5420-DE483A676CE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92" y="2044824"/>
            <a:ext cx="37211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B63D3AF-924C-D40B-95E5-7D70FC24FB75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07" y="3037489"/>
            <a:ext cx="36322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5C2B615-B634-9087-7BF5-E1EC6084054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2" y="3997587"/>
            <a:ext cx="2789048" cy="4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13AB88-6B7B-76AE-CA6D-9BD518A5CA4E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07" y="5661221"/>
            <a:ext cx="33528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5C6E0D-E7EC-9E97-2EB8-B28207A8C7E5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07" y="4710785"/>
            <a:ext cx="34544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819CE5-9113-F2EF-79A9-201ABE37E96D}"/>
              </a:ext>
            </a:extLst>
          </p:cNvPr>
          <p:cNvSpPr txBox="1"/>
          <p:nvPr/>
        </p:nvSpPr>
        <p:spPr>
          <a:xfrm>
            <a:off x="1703512" y="1844824"/>
            <a:ext cx="9721080" cy="1138773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pPr algn="l"/>
            <a:r>
              <a:rPr lang="zh-CN" altLang="en-US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</a:t>
            </a:r>
            <a:r>
              <a:rPr lang="zh-CN" altLang="en-US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polarization</a:t>
            </a:r>
            <a:endParaRPr lang="en-US" altLang="zh-CN" sz="48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E7A3D59-B77C-2CB1-D128-65B476FE5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Outline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1D7114-F810-A322-8C29-23044DC0C289}"/>
              </a:ext>
            </a:extLst>
          </p:cNvPr>
          <p:cNvSpPr txBox="1"/>
          <p:nvPr/>
        </p:nvSpPr>
        <p:spPr>
          <a:xfrm>
            <a:off x="1303016" y="1556792"/>
            <a:ext cx="8856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/>
              <a:t> 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References:</a:t>
            </a: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《Spin in Particle Physics》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E. Leader</a:t>
            </a: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《The quantum theory of </a:t>
            </a:r>
            <a:r>
              <a:rPr lang="en-US" altLang="zh-CN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fields》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Weinberg</a:t>
            </a: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《Particles and Quantum  </a:t>
            </a:r>
            <a:r>
              <a:rPr lang="en-US" altLang="zh-CN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fields》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Klienert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《Modern quantum mechanics》 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J. J. Sakurai</a:t>
            </a: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《Relativistic quantum mechanics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D. 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S. D. 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Drell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《Strongly interacting matter under </a:t>
            </a:r>
            <a:r>
              <a:rPr lang="en-US" altLang="zh-CN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rotation》</a:t>
            </a:r>
            <a:r>
              <a:rPr lang="en-US" altLang="zh-CN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Notes in Physics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Density matrix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83432" y="995953"/>
            <a:ext cx="21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a pure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44788" y="4467616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matrix: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2682" y="2731087"/>
            <a:ext cx="22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a mixed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图片 3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53" y="4604657"/>
            <a:ext cx="14224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0" name="图片 59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94" y="4591957"/>
            <a:ext cx="16256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0151A7-CFD4-8240-B463-A2C4E83375C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34" y="1096278"/>
            <a:ext cx="1460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70904CB-AC8F-824C-9DB7-2AFBF3F26EE1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30" y="2774485"/>
            <a:ext cx="1955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4C851BF-5C09-1C70-4726-D5AA7EE04F33}"/>
              </a:ext>
            </a:extLst>
          </p:cNvPr>
          <p:cNvSpPr txBox="1"/>
          <p:nvPr/>
        </p:nvSpPr>
        <p:spPr>
          <a:xfrm>
            <a:off x="6096000" y="4564611"/>
            <a:ext cx="187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operator: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BB970C6-BE2C-7F02-ABCF-D40915D1558C}"/>
              </a:ext>
            </a:extLst>
          </p:cNvPr>
          <p:cNvSpPr txBox="1"/>
          <p:nvPr/>
        </p:nvSpPr>
        <p:spPr>
          <a:xfrm>
            <a:off x="1005271" y="5677381"/>
            <a:ext cx="366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Ensemble average can be written as: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90128F-8350-11C5-2D63-B2D4C89BEF97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30" y="1858026"/>
            <a:ext cx="2641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20608F-0834-6CD6-1468-9779FCCD6648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97" y="1901061"/>
            <a:ext cx="1320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301E-48DA-E2E1-926B-946D50EAB491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30" y="3572453"/>
            <a:ext cx="5067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F91D1B-684C-93C1-95A9-7EE48B1B8A3F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30" y="5711693"/>
            <a:ext cx="30861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31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Density matrix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069284" y="4088062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173004" y="404672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613444" y="220909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(1):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/>
              <p:cNvSpPr txBox="1"/>
              <p:nvPr/>
            </p:nvSpPr>
            <p:spPr>
              <a:xfrm>
                <a:off x="968786" y="4087544"/>
                <a:ext cx="2233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a pure state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: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7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86" y="4087544"/>
                <a:ext cx="2233368" cy="369332"/>
              </a:xfrm>
              <a:prstGeom prst="rect">
                <a:avLst/>
              </a:prstGeom>
              <a:blipFill>
                <a:blip r:embed="rId16"/>
                <a:stretch>
                  <a:fillRect l="-2459" t="-11667" r="-109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20" y="2270508"/>
            <a:ext cx="660400" cy="31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5" name="图片 4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33" y="2192806"/>
            <a:ext cx="857834" cy="3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6" name="图片 4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5" y="2254155"/>
            <a:ext cx="6858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1" name="文本框 50"/>
          <p:cNvSpPr txBox="1"/>
          <p:nvPr/>
        </p:nvSpPr>
        <p:spPr>
          <a:xfrm>
            <a:off x="4982891" y="2174375"/>
            <a:ext cx="49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(2): 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8485094" y="2196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(3): 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1638754" y="323094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(4): 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8485093" y="32053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(5): </a:t>
            </a:r>
            <a:endParaRPr lang="zh-CN" altLang="en-US" dirty="0"/>
          </a:p>
        </p:txBody>
      </p:sp>
      <p:pic>
        <p:nvPicPr>
          <p:cNvPr id="57" name="图片 5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5" y="3170155"/>
            <a:ext cx="7239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8" name="图片 57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20" y="3307169"/>
            <a:ext cx="41021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3" name="图片 62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95" y="4120101"/>
            <a:ext cx="1344876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4" name="图片 63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68" y="4088060"/>
            <a:ext cx="1344877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6" name="图片 6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25" y="4087544"/>
            <a:ext cx="914918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592B665-DD02-5873-49A8-C43557704225}"/>
              </a:ext>
            </a:extLst>
          </p:cNvPr>
          <p:cNvSpPr txBox="1"/>
          <p:nvPr/>
        </p:nvSpPr>
        <p:spPr>
          <a:xfrm>
            <a:off x="926272" y="1219127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matrix: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0FF302-66EA-F5C6-9FDA-97DB608F95C6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01" y="1247015"/>
            <a:ext cx="1741733" cy="5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211BB6-1748-8BC6-27D3-32D9680007E2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10" y="1294029"/>
            <a:ext cx="1901525" cy="4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1ED9FD5-7435-41C8-3FC1-48C164404414}"/>
              </a:ext>
            </a:extLst>
          </p:cNvPr>
          <p:cNvSpPr txBox="1"/>
          <p:nvPr/>
        </p:nvSpPr>
        <p:spPr>
          <a:xfrm>
            <a:off x="6731923" y="1253372"/>
            <a:ext cx="1876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operator: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2E3720E-D332-6911-85ED-E19028872BAE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14" y="4073545"/>
            <a:ext cx="6350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01211E8-BE02-C4ED-6722-4059557E9A5F}"/>
              </a:ext>
            </a:extLst>
          </p:cNvPr>
          <p:cNvSpPr txBox="1"/>
          <p:nvPr/>
        </p:nvSpPr>
        <p:spPr>
          <a:xfrm>
            <a:off x="973715" y="5064586"/>
            <a:ext cx="355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Time evolution of density operator: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075FAEC-1B29-20AA-B720-9BB7CAA1727E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08" y="5064586"/>
            <a:ext cx="2828899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CB5BD39-4BDE-5DC3-D27C-6BDD9B3B9FB2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14" y="5894154"/>
            <a:ext cx="34163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A660B33-49CB-9EB3-AD32-22D21BDD65AE}"/>
              </a:ext>
            </a:extLst>
          </p:cNvPr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7" y="5760913"/>
            <a:ext cx="23241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½  density matrix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106389" y="462109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3210109" y="4579755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05891" y="3514152"/>
            <a:ext cx="341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 completely polarized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92B665-DD02-5873-49A8-C43557704225}"/>
              </a:ext>
            </a:extLst>
          </p:cNvPr>
          <p:cNvSpPr txBox="1"/>
          <p:nvPr/>
        </p:nvSpPr>
        <p:spPr>
          <a:xfrm>
            <a:off x="1005891" y="1604619"/>
            <a:ext cx="23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½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matrix: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E444EE-6DA4-26CF-9D1D-84E0FFC1EF0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14" y="1412776"/>
            <a:ext cx="18923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8AC751-1E6A-40D4-C526-E989A7918FE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98" y="1556988"/>
            <a:ext cx="1242677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C048BF9-AC0C-9332-9C45-E6575F0B8D5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14" y="2407461"/>
            <a:ext cx="1866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0D3E3CC-ACED-7E5E-E166-28A0AF3D4F9E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73" y="1601438"/>
            <a:ext cx="17145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1DB5995-F959-5419-6A65-EF703EE891C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64" y="2663538"/>
            <a:ext cx="13462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CEF686E-ACD6-D509-94F0-306B29B0F3F7}"/>
                  </a:ext>
                </a:extLst>
              </p:cNvPr>
              <p:cNvSpPr txBox="1"/>
              <p:nvPr/>
            </p:nvSpPr>
            <p:spPr>
              <a:xfrm>
                <a:off x="5054688" y="4632272"/>
                <a:ext cx="46249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func>
                      <m:func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: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CEF686E-ACD6-D509-94F0-306B29B0F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688" y="4632272"/>
                <a:ext cx="4624984" cy="400110"/>
              </a:xfrm>
              <a:prstGeom prst="rect">
                <a:avLst/>
              </a:prstGeom>
              <a:blipFill>
                <a:blip r:embed="rId18"/>
                <a:stretch>
                  <a:fillRect t="-7576" r="-527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>
            <a:extLst>
              <a:ext uri="{FF2B5EF4-FFF2-40B4-BE49-F238E27FC236}">
                <a16:creationId xmlns:a16="http://schemas.microsoft.com/office/drawing/2014/main" id="{6F0835B2-4A04-5B07-E83E-CBE5C737B177}"/>
              </a:ext>
            </a:extLst>
          </p:cNvPr>
          <p:cNvSpPr txBox="1"/>
          <p:nvPr/>
        </p:nvSpPr>
        <p:spPr>
          <a:xfrm>
            <a:off x="4643245" y="4628406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FA38FF-175E-9B1B-228C-AEA540EC1CFF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56" y="3419550"/>
            <a:ext cx="6273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25E991-4F95-AF75-9267-95ED233D03BE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14" y="4733643"/>
            <a:ext cx="1460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B52DFF-B10E-E99F-B22C-2DE1676EAEFF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06" y="5481542"/>
            <a:ext cx="29083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76D56-2223-F41E-4736-E21A1671C0C9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57" y="5659342"/>
            <a:ext cx="8128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3BB929D-15F1-13A9-AA56-715A3F11CD2D}"/>
              </a:ext>
            </a:extLst>
          </p:cNvPr>
          <p:cNvSpPr txBox="1"/>
          <p:nvPr/>
        </p:nvSpPr>
        <p:spPr>
          <a:xfrm>
            <a:off x="6944521" y="2628463"/>
            <a:ext cx="23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Degree of polarization: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56A3DFE-5B49-05FC-D19C-2AC29536C2FC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36" y="2492550"/>
            <a:ext cx="11176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F7CBB2C-C38B-5011-B449-ACA652B630E8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33" y="5659342"/>
            <a:ext cx="7366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½ density matrix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1775520" y="2417865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81345" y="1146392"/>
            <a:ext cx="2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 unpolarized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D0DF962-DD83-FF1C-56EE-0CFDA4D53AD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57" y="1996473"/>
            <a:ext cx="2499036" cy="4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3E9584-8FF4-D0F3-0FB8-F1F74F23C5E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65" y="2521303"/>
            <a:ext cx="2427028" cy="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236CAC1-6B32-296C-3DC4-4645F51DBB3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149682"/>
            <a:ext cx="1816522" cy="8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A6BB934-3984-96FA-1DAB-A78BE7A6E798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67" y="1141750"/>
            <a:ext cx="3632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D5EF096-17A7-3338-E2AF-E9F8F5E9F44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48" y="2412614"/>
            <a:ext cx="1912416" cy="51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1" name="箭头: 五边形 40">
            <a:extLst>
              <a:ext uri="{FF2B5EF4-FFF2-40B4-BE49-F238E27FC236}">
                <a16:creationId xmlns:a16="http://schemas.microsoft.com/office/drawing/2014/main" id="{39B52E8F-3003-295B-FB98-13ED1C837A04}"/>
              </a:ext>
            </a:extLst>
          </p:cNvPr>
          <p:cNvSpPr/>
          <p:nvPr/>
        </p:nvSpPr>
        <p:spPr>
          <a:xfrm>
            <a:off x="1314136" y="1959477"/>
            <a:ext cx="4104456" cy="1224551"/>
          </a:xfrm>
          <a:prstGeom prst="homePlate">
            <a:avLst>
              <a:gd name="adj" fmla="val 90812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AFC6955-7AD4-DBE5-8FB6-7C11AB6AA468}"/>
              </a:ext>
            </a:extLst>
          </p:cNvPr>
          <p:cNvSpPr txBox="1"/>
          <p:nvPr/>
        </p:nvSpPr>
        <p:spPr>
          <a:xfrm>
            <a:off x="983432" y="3912062"/>
            <a:ext cx="325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 partially polarized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A1C2C711-0B32-4893-5897-9415DB927DB6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767510"/>
            <a:ext cx="3632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840F25F8-D4A5-5D94-2849-D6C014ED693B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05" y="4737605"/>
            <a:ext cx="25019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7EC9DAB8-B01A-1453-0697-F2BBC6F3C41E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6" y="5256099"/>
            <a:ext cx="2427028" cy="5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3" name="箭头: 五边形 52">
            <a:extLst>
              <a:ext uri="{FF2B5EF4-FFF2-40B4-BE49-F238E27FC236}">
                <a16:creationId xmlns:a16="http://schemas.microsoft.com/office/drawing/2014/main" id="{CBA76A21-385A-42AB-88D0-8DF1FEAB9AB7}"/>
              </a:ext>
            </a:extLst>
          </p:cNvPr>
          <p:cNvSpPr/>
          <p:nvPr/>
        </p:nvSpPr>
        <p:spPr>
          <a:xfrm>
            <a:off x="1314136" y="4648618"/>
            <a:ext cx="4392488" cy="1224551"/>
          </a:xfrm>
          <a:prstGeom prst="homePlate">
            <a:avLst>
              <a:gd name="adj" fmla="val 59769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CE41CE3D-FC3E-C342-4A51-153692C4070F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44" y="4864605"/>
            <a:ext cx="23114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328A42F2-5368-67D2-2E55-3FC4F1D375CA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69" y="4848914"/>
            <a:ext cx="204075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513701-75BA-C684-9AA5-639081D186CF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11" y="2517609"/>
            <a:ext cx="7366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F62E2D-A7F7-83FF-3ABC-F1A3B25BA399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619" y="4843573"/>
            <a:ext cx="7747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½ density matrix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AFC6955-7AD4-DBE5-8FB6-7C11AB6AA468}"/>
              </a:ext>
            </a:extLst>
          </p:cNvPr>
          <p:cNvSpPr txBox="1"/>
          <p:nvPr/>
        </p:nvSpPr>
        <p:spPr>
          <a:xfrm>
            <a:off x="1055440" y="1701344"/>
            <a:ext cx="325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 partially polarized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箭头: 五边形 52">
            <a:extLst>
              <a:ext uri="{FF2B5EF4-FFF2-40B4-BE49-F238E27FC236}">
                <a16:creationId xmlns:a16="http://schemas.microsoft.com/office/drawing/2014/main" id="{CBA76A21-385A-42AB-88D0-8DF1FEAB9AB7}"/>
              </a:ext>
            </a:extLst>
          </p:cNvPr>
          <p:cNvSpPr/>
          <p:nvPr/>
        </p:nvSpPr>
        <p:spPr>
          <a:xfrm>
            <a:off x="1055440" y="3017124"/>
            <a:ext cx="4414883" cy="1896452"/>
          </a:xfrm>
          <a:prstGeom prst="homePlate">
            <a:avLst>
              <a:gd name="adj" fmla="val 48363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F32CF8-2FD9-1DC6-AE42-1FA05E400FBC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606376"/>
            <a:ext cx="4176464" cy="5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4ACA36-8E72-4B0B-D13C-5CFA0167F1D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65" y="3279473"/>
            <a:ext cx="3471203" cy="4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E39D03-AF0A-ADA2-2727-88E534E7FF6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00" y="4078443"/>
            <a:ext cx="2696932" cy="6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B988CE-5772-1C97-1672-C70AB6D0B92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36" y="2775201"/>
            <a:ext cx="4176464" cy="80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66DA54D-8081-F67A-662B-AF85DBEFAAE4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02" y="3965350"/>
            <a:ext cx="4089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23D629-DF69-2F56-5D0D-7D04B7217C6C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02" y="4963031"/>
            <a:ext cx="35941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density matrix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55D649-F098-1E1A-9075-B079E5253594}"/>
              </a:ext>
            </a:extLst>
          </p:cNvPr>
          <p:cNvSpPr txBox="1"/>
          <p:nvPr/>
        </p:nvSpPr>
        <p:spPr>
          <a:xfrm>
            <a:off x="980309" y="1307799"/>
            <a:ext cx="22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1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density matrix: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0E8724C-B5AA-7DA8-35C2-187F59E78D6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041041"/>
            <a:ext cx="2205156" cy="9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FF65DAA-9394-6FB6-4BC7-16BE90A9E00D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61563"/>
            <a:ext cx="1886830" cy="3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FBC827F-1B8F-A3AE-3F2D-E9B3D3F2921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39" y="1357124"/>
            <a:ext cx="11811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B7C6BC4-BF57-DCD5-42C9-ED9B627A5092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32" y="2156455"/>
            <a:ext cx="3625968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CB74096-820F-E664-A9F6-3EF769F72EC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9" y="2938052"/>
            <a:ext cx="4608512" cy="6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2C5F96A-D3EE-CF08-292D-A55693C535F9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307201"/>
            <a:ext cx="863851" cy="29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3EA378-5613-ED52-581C-5BF7A37DA711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69" y="2221751"/>
            <a:ext cx="999504" cy="5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3413501-2903-E5FB-7E6A-D45473662F8B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87" y="5145148"/>
            <a:ext cx="1228124" cy="3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988D673-0220-CDD1-8457-D9D3A2252E23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69" y="4890817"/>
            <a:ext cx="4240766" cy="6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673A3F-034F-A244-FA85-5055E4460202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47" y="2950018"/>
            <a:ext cx="4721086" cy="7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7B9BAEA-6083-6E12-4532-077B4AB16E28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50" y="3890703"/>
            <a:ext cx="92329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D4F72880-45A2-A6A5-AC32-28503488FFA5}"/>
              </a:ext>
            </a:extLst>
          </p:cNvPr>
          <p:cNvSpPr txBox="1"/>
          <p:nvPr/>
        </p:nvSpPr>
        <p:spPr>
          <a:xfrm>
            <a:off x="985224" y="5902345"/>
            <a:ext cx="609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degrees of the vector polarization and tensor polarization: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C3D1E41-7866-4CAA-B6DA-3C5034C10783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69" y="5763677"/>
            <a:ext cx="11176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DE3FD75-A1DD-1A2F-E358-DDF3A6E579F9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00" y="5724838"/>
            <a:ext cx="13716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density matrix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55D649-F098-1E1A-9075-B079E5253594}"/>
              </a:ext>
            </a:extLst>
          </p:cNvPr>
          <p:cNvSpPr txBox="1"/>
          <p:nvPr/>
        </p:nvSpPr>
        <p:spPr>
          <a:xfrm>
            <a:off x="980309" y="1307799"/>
            <a:ext cx="222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 a pure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3413501-2903-E5FB-7E6A-D45473662F8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5" y="2567309"/>
            <a:ext cx="13970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117B9B-0589-50E4-0064-A0CA1D93C05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81" y="888632"/>
            <a:ext cx="3377242" cy="12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7DC936-8103-CCDB-17D2-3241BCE7165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960469"/>
            <a:ext cx="3514452" cy="12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9925A2-756B-38A1-F825-2012EB15F06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09819"/>
            <a:ext cx="48768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BE489A-778E-56F5-BF31-BD0E4A11269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97" y="2537341"/>
            <a:ext cx="22479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E87DBD1-087C-9B67-8C30-A02637D1AF0D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60" y="3988905"/>
            <a:ext cx="2519216" cy="7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36DC1CC4-33D6-5762-3820-7C524A03523F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9" y="2479515"/>
            <a:ext cx="305341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FF0AB282-BB15-9605-3751-84EEF80E94FC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92891"/>
            <a:ext cx="283986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A0BFB80B-6B25-B1C5-12B0-69C55564A1FB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" y="4103492"/>
            <a:ext cx="3592709" cy="6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A7B24021-B45C-DE4E-E5EC-5C5272123072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32" y="4056947"/>
            <a:ext cx="3882854" cy="7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B6114DF-9FD0-ED23-44B6-FABBF912A1A0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968370"/>
            <a:ext cx="21971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EA66B522-6618-15FB-2EB8-56C03E2EE82A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18" y="5004075"/>
            <a:ext cx="32893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7166568D-29F7-DF5D-1F3C-618B84F2683F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78" y="4992221"/>
            <a:ext cx="3276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1 density matrix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55D649-F098-1E1A-9075-B079E5253594}"/>
              </a:ext>
            </a:extLst>
          </p:cNvPr>
          <p:cNvSpPr txBox="1"/>
          <p:nvPr/>
        </p:nvSpPr>
        <p:spPr>
          <a:xfrm>
            <a:off x="980309" y="1307799"/>
            <a:ext cx="241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 a mixed 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3413501-2903-E5FB-7E6A-D45473662F8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32" y="3070709"/>
            <a:ext cx="13970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9925A2-756B-38A1-F825-2012EB15F06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1" y="3550772"/>
            <a:ext cx="48768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A8FDE7-A5B8-8E66-1625-CE6025CEDB9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75" y="1233563"/>
            <a:ext cx="32004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AAC9951-360A-FC1C-3EB0-8F130431AE7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1" y="1722587"/>
            <a:ext cx="66802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5E55140-97A5-DCE8-27F6-4843F8EFB38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51" y="3108809"/>
            <a:ext cx="8255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37D0027-DCF5-CBF1-2350-2393568EEA67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83" y="3102023"/>
            <a:ext cx="7747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07C7A9B-2B95-4184-B188-B7DE3340DDDB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02" y="3102023"/>
            <a:ext cx="17653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3860707-BAAA-20C4-33CE-2B3E94FFC172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8" y="4742198"/>
            <a:ext cx="22606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46C34B1-9994-90BF-377A-D62D7F50A332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16" y="4716798"/>
            <a:ext cx="23368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69880DE-4566-30B0-EC80-BB7895D4CBFB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68" y="4659648"/>
            <a:ext cx="2362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7B82BF2-9266-15C4-F66D-011609386057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8" y="6053314"/>
            <a:ext cx="9652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5D4A0FA-C0AD-57D7-CD4E-442A7938CD39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98" y="6072364"/>
            <a:ext cx="9398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CF6FA0F-579D-8E5E-A681-FD991A58B8DC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32" y="6091414"/>
            <a:ext cx="9525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E1D7724-86F5-C109-8A20-0E532B1E086F}"/>
              </a:ext>
            </a:extLst>
          </p:cNvPr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8" y="3070709"/>
            <a:ext cx="1676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2F175CB-2252-7B8C-74BD-F237D6E03D57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38" y="5869164"/>
            <a:ext cx="15875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Hyperon decay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D9C552-8DB4-89CC-5300-CED5E379614E}"/>
              </a:ext>
            </a:extLst>
          </p:cNvPr>
          <p:cNvGrpSpPr/>
          <p:nvPr/>
        </p:nvGrpSpPr>
        <p:grpSpPr>
          <a:xfrm>
            <a:off x="8737600" y="891603"/>
            <a:ext cx="2738308" cy="2719226"/>
            <a:chOff x="962802" y="900134"/>
            <a:chExt cx="1057835" cy="88377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6511134-7825-F58E-B320-2129A076D14B}"/>
                </a:ext>
              </a:extLst>
            </p:cNvPr>
            <p:cNvGrpSpPr/>
            <p:nvPr/>
          </p:nvGrpSpPr>
          <p:grpSpPr>
            <a:xfrm>
              <a:off x="962802" y="900134"/>
              <a:ext cx="1057835" cy="789393"/>
              <a:chOff x="1450333" y="1019672"/>
              <a:chExt cx="954429" cy="691790"/>
            </a:xfrm>
          </p:grpSpPr>
          <p:sp>
            <p:nvSpPr>
              <p:cNvPr id="11" name="Line 27">
                <a:extLst>
                  <a:ext uri="{FF2B5EF4-FFF2-40B4-BE49-F238E27FC236}">
                    <a16:creationId xmlns:a16="http://schemas.microsoft.com/office/drawing/2014/main" id="{ACB9B934-6BF3-FB0E-3FAD-F6452BF3F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7702" y="1162441"/>
                <a:ext cx="424578" cy="45579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2" name="Line 28">
                <a:extLst>
                  <a:ext uri="{FF2B5EF4-FFF2-40B4-BE49-F238E27FC236}">
                    <a16:creationId xmlns:a16="http://schemas.microsoft.com/office/drawing/2014/main" id="{01CB0B92-478B-0473-334B-4209D3317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52442" y="1064064"/>
                <a:ext cx="15259" cy="6063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3" name="Object 29">
                    <a:extLst>
                      <a:ext uri="{FF2B5EF4-FFF2-40B4-BE49-F238E27FC236}">
                        <a16:creationId xmlns:a16="http://schemas.microsoft.com/office/drawing/2014/main" id="{4EB705B9-6EF9-D78C-FD62-B5D2C7E0EF5A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124927951"/>
                      </p:ext>
                    </p:extLst>
                  </p:nvPr>
                </p:nvGraphicFramePr>
                <p:xfrm>
                  <a:off x="1463303" y="1019672"/>
                  <a:ext cx="186416" cy="2085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公式" r:id="rId7" imgW="126720" imgH="177480" progId="Equation.3">
                          <p:embed/>
                        </p:oleObj>
                      </mc:Choice>
                      <mc:Fallback>
                        <p:oleObj name="公式" r:id="rId7" imgW="126720" imgH="177480" progId="Equation.3">
                          <p:embed/>
                          <p:pic>
                            <p:nvPicPr>
                              <p:cNvPr id="68" name="Object 29">
                                <a:extLst>
                                  <a:ext uri="{FF2B5EF4-FFF2-40B4-BE49-F238E27FC236}">
                                    <a16:creationId xmlns:a16="http://schemas.microsoft.com/office/drawing/2014/main" id="{65FBAED7-AD98-4852-9315-997ACCA1167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3303" y="1019672"/>
                                <a:ext cx="186416" cy="2085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3" name="Object 29">
                    <a:extLst>
                      <a:ext uri="{FF2B5EF4-FFF2-40B4-BE49-F238E27FC236}">
                        <a16:creationId xmlns:a16="http://schemas.microsoft.com/office/drawing/2014/main" id="{4EB705B9-6EF9-D78C-FD62-B5D2C7E0EF5A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124927951"/>
                      </p:ext>
                    </p:extLst>
                  </p:nvPr>
                </p:nvGraphicFramePr>
                <p:xfrm>
                  <a:off x="1463303" y="1019672"/>
                  <a:ext cx="186416" cy="2085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公式" r:id="rId10" imgW="126720" imgH="177480" progId="Equation.3">
                          <p:embed/>
                        </p:oleObj>
                      </mc:Choice>
                      <mc:Fallback>
                        <p:oleObj name="公式" r:id="rId10" imgW="126720" imgH="177480" progId="Equation.3">
                          <p:embed/>
                          <p:pic>
                            <p:nvPicPr>
                              <p:cNvPr id="68" name="Object 29">
                                <a:extLst>
                                  <a:ext uri="{FF2B5EF4-FFF2-40B4-BE49-F238E27FC236}">
                                    <a16:creationId xmlns:a16="http://schemas.microsoft.com/office/drawing/2014/main" id="{65FBAED7-AD98-4852-9315-997ACCA1167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3303" y="1019672"/>
                                <a:ext cx="186416" cy="2085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14" name="Oval 30">
                <a:extLst>
                  <a:ext uri="{FF2B5EF4-FFF2-40B4-BE49-F238E27FC236}">
                    <a16:creationId xmlns:a16="http://schemas.microsoft.com/office/drawing/2014/main" id="{30EFCB03-7A44-4BB7-5103-E8BEF78FD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727" y="1585341"/>
                <a:ext cx="138651" cy="110368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" name="Oval 31">
                <a:extLst>
                  <a:ext uri="{FF2B5EF4-FFF2-40B4-BE49-F238E27FC236}">
                    <a16:creationId xmlns:a16="http://schemas.microsoft.com/office/drawing/2014/main" id="{B52C391A-A47B-F2A2-F7B8-71646BA9D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7288" y="1318442"/>
                <a:ext cx="57053" cy="52000"/>
              </a:xfrm>
              <a:prstGeom prst="ellipse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" name="Text Box 33">
                <a:extLst>
                  <a:ext uri="{FF2B5EF4-FFF2-40B4-BE49-F238E27FC236}">
                    <a16:creationId xmlns:a16="http://schemas.microsoft.com/office/drawing/2014/main" id="{F31BA06E-877D-AB94-BB7A-89437366EC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0333" y="1527371"/>
                <a:ext cx="166052" cy="184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</a:p>
            </p:txBody>
          </p:sp>
          <p:sp>
            <p:nvSpPr>
              <p:cNvPr id="17" name="Text Box 34">
                <a:extLst>
                  <a:ext uri="{FF2B5EF4-FFF2-40B4-BE49-F238E27FC236}">
                    <a16:creationId xmlns:a16="http://schemas.microsoft.com/office/drawing/2014/main" id="{94539285-7A04-3744-22D5-3C6A39550A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4913" y="1035692"/>
                <a:ext cx="149849" cy="184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sp>
          <p:nvSpPr>
            <p:cNvPr id="8" name="弧形 7">
              <a:extLst>
                <a:ext uri="{FF2B5EF4-FFF2-40B4-BE49-F238E27FC236}">
                  <a16:creationId xmlns:a16="http://schemas.microsoft.com/office/drawing/2014/main" id="{9E46055E-397F-DF2F-6529-8FE9E940C27C}"/>
                </a:ext>
              </a:extLst>
            </p:cNvPr>
            <p:cNvSpPr/>
            <p:nvPr/>
          </p:nvSpPr>
          <p:spPr bwMode="auto">
            <a:xfrm rot="20876715">
              <a:off x="1134303" y="1309686"/>
              <a:ext cx="457200" cy="474222"/>
            </a:xfrm>
            <a:prstGeom prst="arc">
              <a:avLst>
                <a:gd name="adj1" fmla="val 16200000"/>
                <a:gd name="adj2" fmla="val 188501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E16F062F-8215-0268-49B1-E72F4EC539C0}"/>
                    </a:ext>
                  </a:extLst>
                </p:cNvPr>
                <p:cNvSpPr/>
                <p:nvPr/>
              </p:nvSpPr>
              <p:spPr>
                <a:xfrm>
                  <a:off x="1379581" y="934075"/>
                  <a:ext cx="379129" cy="2722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581" y="934075"/>
                  <a:ext cx="379129" cy="27220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E626145-FEAA-BA37-2245-209285B02BC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77" y="2287351"/>
            <a:ext cx="60706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A655B65-6581-0A88-2060-60128D30A09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65" y="4457672"/>
            <a:ext cx="9906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26D0F1-505D-08EC-AEF2-C0AC08D65F1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77" y="5587762"/>
            <a:ext cx="8051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7041C89-7CBB-5764-D12C-71353DA9C3C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46" y="1245581"/>
            <a:ext cx="67818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D8AC460-1BB1-959F-331E-6216DF76ACF6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03" y="3584260"/>
            <a:ext cx="88519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Hyperon decay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9B86953-9B4C-3C64-E1A4-F3905D7E178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641145"/>
            <a:ext cx="3303890" cy="68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37E277E-9E16-C0A3-A7CF-EC07F909C19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3572122"/>
            <a:ext cx="25781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85973C3C-B578-CBFD-83C9-2117D0940BB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3" y="3032605"/>
            <a:ext cx="62738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919F5FC6-BC8F-5378-7858-7076DD53E4B7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53" y="4760935"/>
            <a:ext cx="1265020" cy="34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B65B4B8C-131E-563B-391A-DD45F608733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608393"/>
            <a:ext cx="1866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AA8204E4-34AF-BE3D-5406-376952B59E50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38" y="5623684"/>
            <a:ext cx="37719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4677DDDD-6B48-17E9-36BA-6D5F06457E31}"/>
              </a:ext>
            </a:extLst>
          </p:cNvPr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5609161"/>
            <a:ext cx="27305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B8EFF1-01B6-CC58-4848-9932402BC165}"/>
              </a:ext>
            </a:extLst>
          </p:cNvPr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3" y="1209527"/>
            <a:ext cx="87122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F12EDC-88DF-B9A2-4143-A15C4FD7736F}"/>
              </a:ext>
            </a:extLst>
          </p:cNvPr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47" y="2244479"/>
            <a:ext cx="4775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1B60FCD-0B10-047D-219A-D389209BDEC4}"/>
              </a:ext>
            </a:extLst>
          </p:cNvPr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33" y="2258533"/>
            <a:ext cx="43561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819CE5-9113-F2EF-79A9-201ABE37E96D}"/>
              </a:ext>
            </a:extLst>
          </p:cNvPr>
          <p:cNvSpPr txBox="1"/>
          <p:nvPr/>
        </p:nvSpPr>
        <p:spPr>
          <a:xfrm>
            <a:off x="1559496" y="2204864"/>
            <a:ext cx="9073008" cy="1138773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spin</a:t>
            </a:r>
            <a:endParaRPr lang="en-US" altLang="zh-CN" sz="48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Vector meson decay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E1A8A80-3F4B-CA01-BBD7-A6B1B494899A}"/>
              </a:ext>
            </a:extLst>
          </p:cNvPr>
          <p:cNvGrpSpPr/>
          <p:nvPr/>
        </p:nvGrpSpPr>
        <p:grpSpPr>
          <a:xfrm>
            <a:off x="8647257" y="761616"/>
            <a:ext cx="2726793" cy="2439304"/>
            <a:chOff x="945684" y="899010"/>
            <a:chExt cx="1124414" cy="884898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419F046A-497B-A0CA-E7E5-E7E893DC50B7}"/>
                </a:ext>
              </a:extLst>
            </p:cNvPr>
            <p:cNvGrpSpPr/>
            <p:nvPr/>
          </p:nvGrpSpPr>
          <p:grpSpPr>
            <a:xfrm>
              <a:off x="945684" y="899010"/>
              <a:ext cx="1124414" cy="787520"/>
              <a:chOff x="1434889" y="1018686"/>
              <a:chExt cx="1014500" cy="690148"/>
            </a:xfrm>
          </p:grpSpPr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id="{CB346BB3-2AC0-71F7-1844-F2EB6D8D6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7702" y="1162441"/>
                <a:ext cx="424578" cy="45579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6" name="Line 28">
                <a:extLst>
                  <a:ext uri="{FF2B5EF4-FFF2-40B4-BE49-F238E27FC236}">
                    <a16:creationId xmlns:a16="http://schemas.microsoft.com/office/drawing/2014/main" id="{13FFABCB-5588-2656-BCF9-A5EFF0E14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52442" y="1064064"/>
                <a:ext cx="15259" cy="6063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7" name="Object 29">
                    <a:extLst>
                      <a:ext uri="{FF2B5EF4-FFF2-40B4-BE49-F238E27FC236}">
                        <a16:creationId xmlns:a16="http://schemas.microsoft.com/office/drawing/2014/main" id="{672E5978-134D-6ECF-DCFB-DBF3001D02F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469538" y="1018686"/>
                  <a:ext cx="186416" cy="2085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公式" r:id="rId7" imgW="126720" imgH="177480" progId="Equation.3">
                          <p:embed/>
                        </p:oleObj>
                      </mc:Choice>
                      <mc:Fallback>
                        <p:oleObj name="公式" r:id="rId7" imgW="126720" imgH="177480" progId="Equation.3">
                          <p:embed/>
                          <p:pic>
                            <p:nvPicPr>
                              <p:cNvPr id="43" name="Object 2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9538" y="1018686"/>
                                <a:ext cx="186416" cy="2085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3" name="Object 2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052813111"/>
                      </p:ext>
                    </p:extLst>
                  </p:nvPr>
                </p:nvGraphicFramePr>
                <p:xfrm>
                  <a:off x="1469538" y="1018686"/>
                  <a:ext cx="186416" cy="2085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033" name="公式" r:id="rId34" imgW="126720" imgH="177480" progId="Equation.3">
                          <p:embed/>
                        </p:oleObj>
                      </mc:Choice>
                      <mc:Fallback>
                        <p:oleObj name="公式" r:id="rId34" imgW="126720" imgH="177480" progId="Equation.3">
                          <p:embed/>
                          <p:pic>
                            <p:nvPicPr>
                              <p:cNvPr id="490525" name="Object 2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9538" y="1018686"/>
                                <a:ext cx="186416" cy="2085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28" name="Oval 30">
                <a:extLst>
                  <a:ext uri="{FF2B5EF4-FFF2-40B4-BE49-F238E27FC236}">
                    <a16:creationId xmlns:a16="http://schemas.microsoft.com/office/drawing/2014/main" id="{1237D072-BFCA-9629-132E-98FEFDAF9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727" y="1585341"/>
                <a:ext cx="138651" cy="110368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" name="Oval 31">
                <a:extLst>
                  <a:ext uri="{FF2B5EF4-FFF2-40B4-BE49-F238E27FC236}">
                    <a16:creationId xmlns:a16="http://schemas.microsoft.com/office/drawing/2014/main" id="{DA4B03D4-A5E3-B958-16B0-8630D8A0E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7288" y="1318442"/>
                <a:ext cx="57053" cy="52000"/>
              </a:xfrm>
              <a:prstGeom prst="ellipse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1" name="Text Box 33">
                <a:extLst>
                  <a:ext uri="{FF2B5EF4-FFF2-40B4-BE49-F238E27FC236}">
                    <a16:creationId xmlns:a16="http://schemas.microsoft.com/office/drawing/2014/main" id="{6BC8E9B6-A4C7-912A-B7B9-DE5EC19369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889" y="1527371"/>
                <a:ext cx="196941" cy="18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</a:p>
            </p:txBody>
          </p:sp>
          <p:sp>
            <p:nvSpPr>
              <p:cNvPr id="33" name="Text Box 34">
                <a:extLst>
                  <a:ext uri="{FF2B5EF4-FFF2-40B4-BE49-F238E27FC236}">
                    <a16:creationId xmlns:a16="http://schemas.microsoft.com/office/drawing/2014/main" id="{B501788E-876A-5BD5-7B99-BAB45ACF3F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0287" y="1035692"/>
                <a:ext cx="239102" cy="18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p:grpSp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BC8FFD59-25B3-3D0A-4AE6-0A50EF8E7D7A}"/>
                </a:ext>
              </a:extLst>
            </p:cNvPr>
            <p:cNvSpPr/>
            <p:nvPr/>
          </p:nvSpPr>
          <p:spPr bwMode="auto">
            <a:xfrm rot="20876715">
              <a:off x="1134303" y="1309686"/>
              <a:ext cx="457200" cy="474222"/>
            </a:xfrm>
            <a:prstGeom prst="arc">
              <a:avLst>
                <a:gd name="adj1" fmla="val 16200000"/>
                <a:gd name="adj2" fmla="val 188501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9E461F8D-361F-B1B8-DCE1-D83F7B781D43}"/>
                    </a:ext>
                  </a:extLst>
                </p:cNvPr>
                <p:cNvSpPr/>
                <p:nvPr/>
              </p:nvSpPr>
              <p:spPr>
                <a:xfrm>
                  <a:off x="1338947" y="934075"/>
                  <a:ext cx="460398" cy="3026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3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sz="32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9E461F8D-361F-B1B8-DCE1-D83F7B781D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8947" y="934075"/>
                  <a:ext cx="460398" cy="302634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AE87D83-EE5E-B527-5EDF-61D36EC53F9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77" y="2287351"/>
            <a:ext cx="60452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0F3FAB-6D9D-6E57-0602-95D3E0A570F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03" y="3584260"/>
            <a:ext cx="88265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28B7F8-730F-A3C9-CA55-008C605938C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46" y="1245581"/>
            <a:ext cx="67437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583467-C6E7-7879-6988-CCFF216434FF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65" y="4457672"/>
            <a:ext cx="7734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17A7D45-1545-C1AE-4034-F9248859CF02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22" y="5359357"/>
            <a:ext cx="7734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Vector meson decay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F5EF131-213A-BDE8-CA38-F08A8B1DF56D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316951"/>
            <a:ext cx="34417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12534A4-F8F2-8B32-168C-FDCBAA2144F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316951"/>
            <a:ext cx="37084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A9C5107-3D83-ADA2-130B-844C92AFCFE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9" y="3222872"/>
            <a:ext cx="42545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D51B867-58DA-1E02-9F4B-8041811FDEF1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78" y="3361010"/>
            <a:ext cx="2082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C1BCD76-4874-C894-FEAB-13446D0BA1A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02756"/>
            <a:ext cx="92075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84660-AEEC-DC27-6A84-A0437320DD6A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37" y="1220137"/>
            <a:ext cx="83185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Density matrix in global equilibrium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3616ABB-9E75-0D7D-42B8-A3EEB1264DD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9" y="1426996"/>
            <a:ext cx="6261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BF5FD01-B6B3-5CB3-7C17-4E07E638DEB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76" y="2667704"/>
            <a:ext cx="41656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135B3F8-6DD9-EC2C-7641-45CD476DA76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76" y="4447405"/>
            <a:ext cx="2844800" cy="2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937FBF7-D89F-1157-0C1B-A0A7CF115339}"/>
              </a:ext>
            </a:extLst>
          </p:cNvPr>
          <p:cNvSpPr txBox="1"/>
          <p:nvPr/>
        </p:nvSpPr>
        <p:spPr>
          <a:xfrm>
            <a:off x="957225" y="3022788"/>
            <a:ext cx="361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 a completely random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C3B7ED9-1226-EA02-0215-F267A94F6E79}"/>
              </a:ext>
            </a:extLst>
          </p:cNvPr>
          <p:cNvSpPr txBox="1"/>
          <p:nvPr/>
        </p:nvSpPr>
        <p:spPr>
          <a:xfrm>
            <a:off x="957225" y="4467763"/>
            <a:ext cx="228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 a pure  ensemble: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993D1C9-B189-B8F5-D1B7-317ADBE70B74}"/>
              </a:ext>
            </a:extLst>
          </p:cNvPr>
          <p:cNvSpPr txBox="1"/>
          <p:nvPr/>
        </p:nvSpPr>
        <p:spPr>
          <a:xfrm>
            <a:off x="983432" y="5613065"/>
            <a:ext cx="414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Entropy in quantum statistical mechanics: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124285FF-74A5-69FB-6364-8D5CB9685F4F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5" y="5613065"/>
            <a:ext cx="1728192" cy="2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AA0351F-5A6F-BC5B-700D-BC8B05C982DB}"/>
              </a:ext>
            </a:extLst>
          </p:cNvPr>
          <p:cNvSpPr txBox="1"/>
          <p:nvPr/>
        </p:nvSpPr>
        <p:spPr>
          <a:xfrm>
            <a:off x="983432" y="1577813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Define a quantity: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Density matrix in global equilibrium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937FBF7-D89F-1157-0C1B-A0A7CF115339}"/>
              </a:ext>
            </a:extLst>
          </p:cNvPr>
          <p:cNvSpPr txBox="1"/>
          <p:nvPr/>
        </p:nvSpPr>
        <p:spPr>
          <a:xfrm>
            <a:off x="999028" y="2132856"/>
            <a:ext cx="269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Subject to the constraints: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C3B7ED9-1226-EA02-0215-F267A94F6E79}"/>
              </a:ext>
            </a:extLst>
          </p:cNvPr>
          <p:cNvSpPr txBox="1"/>
          <p:nvPr/>
        </p:nvSpPr>
        <p:spPr>
          <a:xfrm>
            <a:off x="960557" y="1196752"/>
            <a:ext cx="360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ensemble in global equilibrium: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04" y="1277574"/>
            <a:ext cx="1244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32" y="2199319"/>
            <a:ext cx="858760" cy="2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图片 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60" y="2169406"/>
            <a:ext cx="1319126" cy="2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图片 9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85" y="2173919"/>
            <a:ext cx="1088943" cy="30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图片 10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10" y="2187144"/>
            <a:ext cx="1451924" cy="2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图片 11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439" y="3000236"/>
            <a:ext cx="956145" cy="2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17" y="2988061"/>
            <a:ext cx="1354539" cy="2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图片 15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2" y="2974836"/>
            <a:ext cx="1142062" cy="2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8" name="图片 17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67" y="2970323"/>
            <a:ext cx="1274860" cy="2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B937FBF7-D89F-1157-0C1B-A0A7CF115339}"/>
              </a:ext>
            </a:extLst>
          </p:cNvPr>
          <p:cNvSpPr txBox="1"/>
          <p:nvPr/>
        </p:nvSpPr>
        <p:spPr>
          <a:xfrm>
            <a:off x="973822" y="3457702"/>
            <a:ext cx="282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Using Lagrange multipliers: 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43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8" y="4032642"/>
            <a:ext cx="90297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5" name="图片 44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02" y="4794209"/>
            <a:ext cx="60706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6" name="图片 45"/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69" y="5564098"/>
            <a:ext cx="33274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8" name="图片 47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93" y="5640582"/>
            <a:ext cx="34671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44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density matrix in global equilibrium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F5B8ACC-C6BF-87D1-964A-BE7C6FE0AD4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68" y="1128645"/>
            <a:ext cx="540060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21" name="图片 20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11" y="3796714"/>
            <a:ext cx="738587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图片 1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64" y="2008802"/>
            <a:ext cx="63246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937FBF7-D89F-1157-0C1B-A0A7CF115339}"/>
              </a:ext>
            </a:extLst>
          </p:cNvPr>
          <p:cNvSpPr txBox="1"/>
          <p:nvPr/>
        </p:nvSpPr>
        <p:spPr>
          <a:xfrm>
            <a:off x="983432" y="2943417"/>
            <a:ext cx="244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Bake-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Hausdorff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lemma: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901259"/>
            <a:ext cx="7200800" cy="5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5" name="图片 3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64" y="4725144"/>
            <a:ext cx="70104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B937FBF7-D89F-1157-0C1B-A0A7CF115339}"/>
              </a:ext>
            </a:extLst>
          </p:cNvPr>
          <p:cNvSpPr txBox="1"/>
          <p:nvPr/>
        </p:nvSpPr>
        <p:spPr>
          <a:xfrm>
            <a:off x="983432" y="1163680"/>
            <a:ext cx="20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density matrix: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density matrix in global equilibrium</a:t>
            </a:r>
          </a:p>
        </p:txBody>
      </p:sp>
      <p:pic>
        <p:nvPicPr>
          <p:cNvPr id="7" name="图片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80" y="1264872"/>
            <a:ext cx="8280920" cy="6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80" y="2273356"/>
            <a:ext cx="8914032" cy="6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图片 9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80" y="3289343"/>
            <a:ext cx="9098692" cy="6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图片 1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02" y="4423961"/>
            <a:ext cx="3670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图片 15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538261"/>
            <a:ext cx="2933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图片 2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5478213"/>
            <a:ext cx="45847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46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819CE5-9113-F2EF-79A9-201ABE37E96D}"/>
              </a:ext>
            </a:extLst>
          </p:cNvPr>
          <p:cNvSpPr txBox="1"/>
          <p:nvPr/>
        </p:nvSpPr>
        <p:spPr>
          <a:xfrm>
            <a:off x="1631504" y="1916832"/>
            <a:ext cx="9721080" cy="1877437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chemeClr val="bg1"/>
              </a:solidFill>
              <a:latin typeface="Calibri" pitchFamily="34" charset="0"/>
              <a:ea typeface="Cambria Math" pitchFamily="18" charset="0"/>
              <a:cs typeface="Times New Roman" pitchFamily="18" charset="0"/>
            </a:endParaRPr>
          </a:p>
          <a:p>
            <a:pPr algn="l"/>
            <a:r>
              <a:rPr lang="zh-CN" altLang="en-US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      </a:t>
            </a:r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 to </a:t>
            </a:r>
            <a:r>
              <a:rPr lang="zh-CN" altLang="en-US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polarization</a:t>
            </a:r>
          </a:p>
          <a:p>
            <a:pPr algn="l"/>
            <a:r>
              <a:rPr lang="en-US" altLang="zh-CN" sz="4800" b="1" dirty="0">
                <a:latin typeface="Calibri" pitchFamily="34" charset="0"/>
                <a:ea typeface="Cambria Math" pitchFamily="18" charset="0"/>
                <a:cs typeface="Times New Roman" pitchFamily="18" charset="0"/>
              </a:rPr>
              <a:t>              in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34315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180" y="6155"/>
            <a:ext cx="8229600" cy="90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  Nuclear shell model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0E8C49-586E-4893-8E9A-BBD63A179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1407" b="-1"/>
          <a:stretch/>
        </p:blipFill>
        <p:spPr>
          <a:xfrm>
            <a:off x="5514135" y="1171214"/>
            <a:ext cx="2662749" cy="2063560"/>
          </a:xfrm>
          <a:prstGeom prst="rect">
            <a:avLst/>
          </a:prstGeom>
          <a:ln w="50800">
            <a:noFill/>
          </a:ln>
          <a:scene3d>
            <a:camera prst="orthographicFront">
              <a:rot lat="0" lon="21599983" rev="0"/>
            </a:camera>
            <a:lightRig rig="threePt" dir="t"/>
          </a:scene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843939-B6E5-4D24-AED7-8B038D58A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80" y="1186181"/>
            <a:ext cx="1440160" cy="202072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73A45C0-A3A4-450D-85A0-C7F05482C225}"/>
              </a:ext>
            </a:extLst>
          </p:cNvPr>
          <p:cNvSpPr txBox="1"/>
          <p:nvPr/>
        </p:nvSpPr>
        <p:spPr>
          <a:xfrm>
            <a:off x="3822837" y="3924530"/>
            <a:ext cx="390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Spin-</a:t>
            </a:r>
            <a:r>
              <a:rPr lang="en-US" altLang="zh-CN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orbital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FD0B0BF-07B2-49AD-9282-10A736A51739}"/>
              </a:ext>
            </a:extLst>
          </p:cNvPr>
          <p:cNvSpPr txBox="1"/>
          <p:nvPr/>
        </p:nvSpPr>
        <p:spPr>
          <a:xfrm>
            <a:off x="1220369" y="3178007"/>
            <a:ext cx="121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G. Mayer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CE9D1AA-3E50-4C91-A6D3-414154A58B12}"/>
                  </a:ext>
                </a:extLst>
              </p:cNvPr>
              <p:cNvSpPr txBox="1"/>
              <p:nvPr/>
            </p:nvSpPr>
            <p:spPr>
              <a:xfrm>
                <a:off x="3283206" y="4705842"/>
                <a:ext cx="4982325" cy="741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en-US" altLang="zh-CN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acc>
                      <m:r>
                        <a:rPr lang="en-US" altLang="zh-CN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acc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CE9D1AA-3E50-4C91-A6D3-414154A58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206" y="4705842"/>
                <a:ext cx="4982325" cy="7411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74" y="1186181"/>
            <a:ext cx="1430317" cy="20336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FD0B0BF-07B2-49AD-9282-10A736A51739}"/>
              </a:ext>
            </a:extLst>
          </p:cNvPr>
          <p:cNvSpPr txBox="1"/>
          <p:nvPr/>
        </p:nvSpPr>
        <p:spPr>
          <a:xfrm>
            <a:off x="3412284" y="3200900"/>
            <a:ext cx="1357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H. D. Jensen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内容占位符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4530"/>
          <a:stretch>
            <a:fillRect/>
          </a:stretch>
        </p:blipFill>
        <p:spPr>
          <a:xfrm>
            <a:off x="8995161" y="1212790"/>
            <a:ext cx="2139832" cy="2033626"/>
          </a:xfrm>
          <a:ln w="127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5" name="图片 10" descr="Nobel_Priz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6" y="3977607"/>
            <a:ext cx="2054546" cy="20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8775969" y="4104292"/>
            <a:ext cx="2990140" cy="1270253"/>
            <a:chOff x="5625761" y="4563737"/>
            <a:chExt cx="2990140" cy="1270253"/>
          </a:xfrm>
        </p:grpSpPr>
        <p:cxnSp>
          <p:nvCxnSpPr>
            <p:cNvPr id="18" name="直接箭头连接符 17"/>
            <p:cNvCxnSpPr/>
            <p:nvPr/>
          </p:nvCxnSpPr>
          <p:spPr bwMode="auto">
            <a:xfrm flipV="1">
              <a:off x="7662264" y="4788168"/>
              <a:ext cx="348680" cy="759295"/>
            </a:xfrm>
            <a:prstGeom prst="straightConnector1">
              <a:avLst/>
            </a:prstGeom>
            <a:solidFill>
              <a:schemeClr val="accent1"/>
            </a:solidFill>
            <a:ln w="825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弧形 9"/>
            <p:cNvSpPr/>
            <p:nvPr/>
          </p:nvSpPr>
          <p:spPr bwMode="auto">
            <a:xfrm>
              <a:off x="5625761" y="5300290"/>
              <a:ext cx="2376264" cy="533700"/>
            </a:xfrm>
            <a:prstGeom prst="arc">
              <a:avLst>
                <a:gd name="adj1" fmla="val 7896210"/>
                <a:gd name="adj2" fmla="val 7890402"/>
              </a:avLst>
            </a:prstGeom>
            <a:solidFill>
              <a:schemeClr val="bg1"/>
            </a:solidFill>
            <a:ln w="50800" cap="flat" cmpd="sng" algn="ctr">
              <a:solidFill>
                <a:srgbClr val="0000FF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7567256" y="5243477"/>
              <a:ext cx="311695" cy="307334"/>
            </a:xfrm>
            <a:prstGeom prst="ellipse">
              <a:avLst/>
            </a:prstGeom>
            <a:gradFill>
              <a:gsLst>
                <a:gs pos="100000">
                  <a:schemeClr val="bg2"/>
                </a:gs>
                <a:gs pos="0">
                  <a:schemeClr val="bg2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dirty="0"/>
            </a:p>
          </p:txBody>
        </p:sp>
        <p:sp>
          <p:nvSpPr>
            <p:cNvPr id="24" name="弧形 23"/>
            <p:cNvSpPr/>
            <p:nvPr/>
          </p:nvSpPr>
          <p:spPr bwMode="auto">
            <a:xfrm rot="17524225">
              <a:off x="7627485" y="4809691"/>
              <a:ext cx="259161" cy="914400"/>
            </a:xfrm>
            <a:prstGeom prst="arc">
              <a:avLst>
                <a:gd name="adj1" fmla="val 2114487"/>
                <a:gd name="adj2" fmla="val 1962925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25" name="直接箭头连接符 24"/>
            <p:cNvCxnSpPr/>
            <p:nvPr/>
          </p:nvCxnSpPr>
          <p:spPr bwMode="auto">
            <a:xfrm flipH="1" flipV="1">
              <a:off x="6843522" y="4628591"/>
              <a:ext cx="1108" cy="596560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6332633" y="4563737"/>
                  <a:ext cx="484428" cy="7287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zh-CN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</m:acc>
                      </m:oMath>
                    </m:oMathPara>
                  </a14:m>
                  <a:endParaRPr lang="zh-CN" altLang="en-US" sz="3600" dirty="0"/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2633" y="4563737"/>
                  <a:ext cx="484428" cy="72872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 34"/>
                <p:cNvSpPr/>
                <p:nvPr/>
              </p:nvSpPr>
              <p:spPr>
                <a:xfrm>
                  <a:off x="8070559" y="4578820"/>
                  <a:ext cx="54534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zh-CN" altLang="en-US" sz="3600" b="1" dirty="0"/>
                </a:p>
              </p:txBody>
            </p:sp>
          </mc:Choice>
          <mc:Fallback xmlns="">
            <p:sp>
              <p:nvSpPr>
                <p:cNvPr id="35" name="矩形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559" y="4578820"/>
                  <a:ext cx="545342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椭圆 37"/>
            <p:cNvSpPr/>
            <p:nvPr/>
          </p:nvSpPr>
          <p:spPr>
            <a:xfrm>
              <a:off x="6543487" y="5408113"/>
              <a:ext cx="600070" cy="301309"/>
            </a:xfrm>
            <a:prstGeom prst="ellipse">
              <a:avLst/>
            </a:prstGeom>
            <a:gradFill>
              <a:gsLst>
                <a:gs pos="100000">
                  <a:schemeClr val="bg2"/>
                </a:gs>
                <a:gs pos="0">
                  <a:schemeClr val="bg2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dirty="0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19896C0-753E-4172-A2EF-54F7D74AC409}"/>
              </a:ext>
            </a:extLst>
          </p:cNvPr>
          <p:cNvSpPr txBox="1"/>
          <p:nvPr/>
        </p:nvSpPr>
        <p:spPr>
          <a:xfrm>
            <a:off x="1596815" y="3704183"/>
            <a:ext cx="601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1963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Collective rotation at low energy 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400F05B-0178-460A-9FB6-351EB0042AF3}"/>
              </a:ext>
            </a:extLst>
          </p:cNvPr>
          <p:cNvSpPr/>
          <p:nvPr/>
        </p:nvSpPr>
        <p:spPr>
          <a:xfrm rot="5400000">
            <a:off x="8549683" y="2744814"/>
            <a:ext cx="1847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A7C323A-A10A-4289-B072-DEB506AB5BA5}"/>
              </a:ext>
            </a:extLst>
          </p:cNvPr>
          <p:cNvSpPr/>
          <p:nvPr/>
        </p:nvSpPr>
        <p:spPr>
          <a:xfrm rot="5400000">
            <a:off x="9784698" y="5022825"/>
            <a:ext cx="3131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AFF968F0-1381-468F-B407-EB154402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70" y="1427017"/>
            <a:ext cx="5794619" cy="3119006"/>
          </a:xfrm>
          <a:prstGeom prst="rect">
            <a:avLst/>
          </a:prstGeom>
        </p:spPr>
      </p:pic>
      <p:sp>
        <p:nvSpPr>
          <p:cNvPr id="94" name="文本框 93">
            <a:extLst>
              <a:ext uri="{FF2B5EF4-FFF2-40B4-BE49-F238E27FC236}">
                <a16:creationId xmlns:a16="http://schemas.microsoft.com/office/drawing/2014/main" id="{043158B0-0C5A-4DCD-8B14-1D3963789802}"/>
              </a:ext>
            </a:extLst>
          </p:cNvPr>
          <p:cNvSpPr txBox="1"/>
          <p:nvPr/>
        </p:nvSpPr>
        <p:spPr>
          <a:xfrm>
            <a:off x="4824392" y="1209452"/>
            <a:ext cx="4141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Heavy ion fusion evaporation reaction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8AB813E6-8D85-4A59-B5C2-45F1D757FD0A}"/>
              </a:ext>
            </a:extLst>
          </p:cNvPr>
          <p:cNvSpPr txBox="1"/>
          <p:nvPr/>
        </p:nvSpPr>
        <p:spPr>
          <a:xfrm>
            <a:off x="571799" y="5401462"/>
            <a:ext cx="4131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Angular-momentum alignment: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49658" r="68896" b="7213"/>
          <a:stretch/>
        </p:blipFill>
        <p:spPr bwMode="auto">
          <a:xfrm>
            <a:off x="674200" y="1310366"/>
            <a:ext cx="1452502" cy="158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CE9D1AA-3E50-4C91-A6D3-414154A58B12}"/>
                  </a:ext>
                </a:extLst>
              </p:cNvPr>
              <p:cNvSpPr txBox="1"/>
              <p:nvPr/>
            </p:nvSpPr>
            <p:spPr>
              <a:xfrm>
                <a:off x="1400451" y="5927316"/>
                <a:ext cx="25533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CN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acc>
                      <m:r>
                        <a:rPr lang="en-US" altLang="zh-CN" sz="2800" b="1" i="1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e>
                      </m:acc>
                    </m:oMath>
                  </m:oMathPara>
                </a14:m>
                <a:endParaRPr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CE9D1AA-3E50-4C91-A6D3-414154A58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451" y="5927316"/>
                <a:ext cx="255332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Nobel_Priz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18" y="3348108"/>
            <a:ext cx="1584359" cy="155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5" t="48769" r="13121" b="6304"/>
          <a:stretch/>
        </p:blipFill>
        <p:spPr bwMode="auto">
          <a:xfrm>
            <a:off x="776571" y="3308429"/>
            <a:ext cx="1411254" cy="168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 t="48641" r="42080" b="6432"/>
          <a:stretch/>
        </p:blipFill>
        <p:spPr bwMode="auto">
          <a:xfrm>
            <a:off x="2747983" y="1275854"/>
            <a:ext cx="1442338" cy="17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FD0B0BF-07B2-49AD-9282-10A736A51739}"/>
              </a:ext>
            </a:extLst>
          </p:cNvPr>
          <p:cNvSpPr txBox="1"/>
          <p:nvPr/>
        </p:nvSpPr>
        <p:spPr>
          <a:xfrm>
            <a:off x="860271" y="2917967"/>
            <a:ext cx="1080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N.  Bohr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FD0B0BF-07B2-49AD-9282-10A736A51739}"/>
              </a:ext>
            </a:extLst>
          </p:cNvPr>
          <p:cNvSpPr txBox="1"/>
          <p:nvPr/>
        </p:nvSpPr>
        <p:spPr>
          <a:xfrm>
            <a:off x="2769152" y="2917967"/>
            <a:ext cx="1514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R.  Mottelson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D0B0BF-07B2-49AD-9282-10A736A51739}"/>
              </a:ext>
            </a:extLst>
          </p:cNvPr>
          <p:cNvSpPr txBox="1"/>
          <p:nvPr/>
        </p:nvSpPr>
        <p:spPr>
          <a:xfrm>
            <a:off x="860271" y="4881631"/>
            <a:ext cx="1375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J. Rainwater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F65FE9-950B-4A4B-8CD9-83320A4B4D43}"/>
              </a:ext>
            </a:extLst>
          </p:cNvPr>
          <p:cNvSpPr txBox="1"/>
          <p:nvPr/>
        </p:nvSpPr>
        <p:spPr>
          <a:xfrm>
            <a:off x="3190573" y="4898634"/>
            <a:ext cx="601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4362F5-38E8-4A2C-855B-079687759CA0}"/>
              </a:ext>
            </a:extLst>
          </p:cNvPr>
          <p:cNvSpPr txBox="1"/>
          <p:nvPr/>
        </p:nvSpPr>
        <p:spPr>
          <a:xfrm>
            <a:off x="7255378" y="2849684"/>
            <a:ext cx="171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spin state</a:t>
            </a:r>
            <a:endParaRPr lang="zh-CN" altLang="en-US" sz="2000" dirty="0">
              <a:solidFill>
                <a:srgbClr val="CC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4389799C-6640-41F7-9402-75CD24BE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31" y="4777578"/>
            <a:ext cx="1306703" cy="138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246A401-36DA-46FD-9FD7-D537026F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53" y="4778427"/>
            <a:ext cx="1208185" cy="137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AutoShape 13">
            <a:extLst>
              <a:ext uri="{FF2B5EF4-FFF2-40B4-BE49-F238E27FC236}">
                <a16:creationId xmlns:a16="http://schemas.microsoft.com/office/drawing/2014/main" id="{9CCA28D1-37D4-46C3-9461-BFF30D8B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869" y="6296693"/>
            <a:ext cx="3998470" cy="292365"/>
          </a:xfrm>
          <a:prstGeom prst="wedgeRectCallout">
            <a:avLst>
              <a:gd name="adj1" fmla="val 13278"/>
              <a:gd name="adj2" fmla="val -4919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F.S.Stephens Rev.Mod.Phys.1975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AB813E6-8D85-4A59-B5C2-45F1D757FD0A}"/>
              </a:ext>
            </a:extLst>
          </p:cNvPr>
          <p:cNvSpPr txBox="1"/>
          <p:nvPr/>
        </p:nvSpPr>
        <p:spPr>
          <a:xfrm>
            <a:off x="8054011" y="5022683"/>
            <a:ext cx="356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Barnett effect in a nucleus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utoShape 13">
            <a:extLst>
              <a:ext uri="{FF2B5EF4-FFF2-40B4-BE49-F238E27FC236}">
                <a16:creationId xmlns:a16="http://schemas.microsoft.com/office/drawing/2014/main" id="{9CCA28D1-37D4-46C3-9461-BFF30D8B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888" y="5790080"/>
            <a:ext cx="3258644" cy="357219"/>
          </a:xfrm>
          <a:prstGeom prst="wedgeRectCallout">
            <a:avLst>
              <a:gd name="adj1" fmla="val 13278"/>
              <a:gd name="adj2" fmla="val -4919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J. Barnett Rev.Mod.Phys.1935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49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49" y="-7687"/>
            <a:ext cx="1074988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Global and local o.a.m. in relativistic heavy ion collisions</a:t>
            </a:r>
          </a:p>
        </p:txBody>
      </p:sp>
      <p:pic>
        <p:nvPicPr>
          <p:cNvPr id="19" name="Picture 74">
            <a:extLst>
              <a:ext uri="{FF2B5EF4-FFF2-40B4-BE49-F238E27FC236}">
                <a16:creationId xmlns:a16="http://schemas.microsoft.com/office/drawing/2014/main" id="{79D10F86-E12A-4ADF-B1CF-E778CCB4F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368" y="3885628"/>
            <a:ext cx="3412948" cy="213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F5003DCC-36C6-4AF8-A84F-50F6618D858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654" y="3866881"/>
            <a:ext cx="3412947" cy="22133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2A56CB3-ED23-4757-869F-C5D6BC1C7B8E}"/>
              </a:ext>
            </a:extLst>
          </p:cNvPr>
          <p:cNvSpPr txBox="1"/>
          <p:nvPr/>
        </p:nvSpPr>
        <p:spPr>
          <a:xfrm>
            <a:off x="7701783" y="3096078"/>
            <a:ext cx="1972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Liang-Wang PRL 2005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FDB336-4946-4098-BA5C-488AF3F594A3}"/>
              </a:ext>
            </a:extLst>
          </p:cNvPr>
          <p:cNvSpPr txBox="1"/>
          <p:nvPr/>
        </p:nvSpPr>
        <p:spPr>
          <a:xfrm>
            <a:off x="4133735" y="6245225"/>
            <a:ext cx="3903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JHG-Chen-Deng-Liang-Wang-Wang PRC 2008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" r="57028"/>
          <a:stretch/>
        </p:blipFill>
        <p:spPr>
          <a:xfrm>
            <a:off x="1053112" y="1263728"/>
            <a:ext cx="2054807" cy="24128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2" t="-2401" b="-1"/>
          <a:stretch/>
        </p:blipFill>
        <p:spPr>
          <a:xfrm>
            <a:off x="3612644" y="1193730"/>
            <a:ext cx="2535145" cy="2412871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B265691F-7754-4EB4-BA7A-6D9D81207A39}"/>
              </a:ext>
            </a:extLst>
          </p:cNvPr>
          <p:cNvSpPr txBox="1"/>
          <p:nvPr/>
        </p:nvSpPr>
        <p:spPr>
          <a:xfrm>
            <a:off x="8479348" y="1806801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A572A"/>
                </a:solidFill>
                <a:latin typeface="+mj-lt"/>
                <a:cs typeface="Calibri" panose="020F0502020204030204" pitchFamily="34" charset="0"/>
              </a:rPr>
              <a:t>?</a:t>
            </a:r>
            <a:endParaRPr lang="zh-CN" altLang="en-US" sz="2400" b="1" dirty="0">
              <a:solidFill>
                <a:srgbClr val="FA572A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2DC99B4-C3FC-4922-9998-A8D0E5C2D074}"/>
              </a:ext>
            </a:extLst>
          </p:cNvPr>
          <p:cNvGrpSpPr/>
          <p:nvPr/>
        </p:nvGrpSpPr>
        <p:grpSpPr>
          <a:xfrm>
            <a:off x="9219681" y="1903891"/>
            <a:ext cx="2386393" cy="1083580"/>
            <a:chOff x="3679985" y="2468015"/>
            <a:chExt cx="2651750" cy="1123056"/>
          </a:xfrm>
        </p:grpSpPr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FA5F4D9A-3B53-4735-8B6D-3C6DAAED6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985" y="2468015"/>
              <a:ext cx="2651750" cy="1123056"/>
            </a:xfrm>
            <a:prstGeom prst="ellipse">
              <a:avLst/>
            </a:prstGeom>
            <a:solidFill>
              <a:srgbClr val="FAA4B0">
                <a:alpha val="58824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64" name="Group 37">
              <a:extLst>
                <a:ext uri="{FF2B5EF4-FFF2-40B4-BE49-F238E27FC236}">
                  <a16:creationId xmlns:a16="http://schemas.microsoft.com/office/drawing/2014/main" id="{10BA13F7-150D-4AD8-9E86-936B85F1524A}"/>
                </a:ext>
              </a:extLst>
            </p:cNvPr>
            <p:cNvGrpSpPr>
              <a:grpSpLocks/>
            </p:cNvGrpSpPr>
            <p:nvPr/>
          </p:nvGrpSpPr>
          <p:grpSpPr bwMode="auto">
            <a:xfrm rot="18209964">
              <a:off x="5683621" y="2811497"/>
              <a:ext cx="341321" cy="571438"/>
              <a:chOff x="2768" y="3448"/>
              <a:chExt cx="248" cy="331"/>
            </a:xfrm>
          </p:grpSpPr>
          <p:sp>
            <p:nvSpPr>
              <p:cNvPr id="85" name="AutoShape 38">
                <a:extLst>
                  <a:ext uri="{FF2B5EF4-FFF2-40B4-BE49-F238E27FC236}">
                    <a16:creationId xmlns:a16="http://schemas.microsoft.com/office/drawing/2014/main" id="{F71B29AF-F203-44E2-9144-07EF14109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2841">
                <a:off x="2768" y="3448"/>
                <a:ext cx="192" cy="96"/>
              </a:xfrm>
              <a:prstGeom prst="triangle">
                <a:avLst>
                  <a:gd name="adj" fmla="val 50000"/>
                </a:avLst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6" name="Oval 39">
                <a:extLst>
                  <a:ext uri="{FF2B5EF4-FFF2-40B4-BE49-F238E27FC236}">
                    <a16:creationId xmlns:a16="http://schemas.microsoft.com/office/drawing/2014/main" id="{5C1BAA60-67F9-4688-A698-6EC19A5BB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56286">
                <a:off x="2802" y="3496"/>
                <a:ext cx="190" cy="10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AutoShape 40">
                <a:extLst>
                  <a:ext uri="{FF2B5EF4-FFF2-40B4-BE49-F238E27FC236}">
                    <a16:creationId xmlns:a16="http://schemas.microsoft.com/office/drawing/2014/main" id="{2D581213-32A0-4A44-8698-56FD3F0FC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92643">
                <a:off x="2911" y="3506"/>
                <a:ext cx="105" cy="273"/>
              </a:xfrm>
              <a:prstGeom prst="can">
                <a:avLst>
                  <a:gd name="adj" fmla="val 6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8" name="AutoShape 41">
                <a:extLst>
                  <a:ext uri="{FF2B5EF4-FFF2-40B4-BE49-F238E27FC236}">
                    <a16:creationId xmlns:a16="http://schemas.microsoft.com/office/drawing/2014/main" id="{0B18F97F-33B9-4FD9-931B-B35618B0F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073837" flipH="1" flipV="1">
                <a:off x="2816" y="3560"/>
                <a:ext cx="256" cy="136"/>
              </a:xfrm>
              <a:prstGeom prst="curvedDownArrow">
                <a:avLst>
                  <a:gd name="adj1" fmla="val 37647"/>
                  <a:gd name="adj2" fmla="val 75294"/>
                  <a:gd name="adj3" fmla="val 33333"/>
                </a:avLst>
              </a:prstGeom>
              <a:solidFill>
                <a:srgbClr val="99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5" name="Group 42">
              <a:extLst>
                <a:ext uri="{FF2B5EF4-FFF2-40B4-BE49-F238E27FC236}">
                  <a16:creationId xmlns:a16="http://schemas.microsoft.com/office/drawing/2014/main" id="{4B2D67C0-BB17-407E-BA85-C32E5BE38DF3}"/>
                </a:ext>
              </a:extLst>
            </p:cNvPr>
            <p:cNvGrpSpPr>
              <a:grpSpLocks/>
            </p:cNvGrpSpPr>
            <p:nvPr/>
          </p:nvGrpSpPr>
          <p:grpSpPr bwMode="auto">
            <a:xfrm rot="18862747">
              <a:off x="5075928" y="2492197"/>
              <a:ext cx="341321" cy="571438"/>
              <a:chOff x="2768" y="3448"/>
              <a:chExt cx="248" cy="331"/>
            </a:xfrm>
          </p:grpSpPr>
          <p:sp>
            <p:nvSpPr>
              <p:cNvPr id="81" name="AutoShape 43">
                <a:extLst>
                  <a:ext uri="{FF2B5EF4-FFF2-40B4-BE49-F238E27FC236}">
                    <a16:creationId xmlns:a16="http://schemas.microsoft.com/office/drawing/2014/main" id="{79BE5D8F-DFF2-44C3-B292-92BA1DCAA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2841">
                <a:off x="2768" y="3448"/>
                <a:ext cx="192" cy="96"/>
              </a:xfrm>
              <a:prstGeom prst="triangle">
                <a:avLst>
                  <a:gd name="adj" fmla="val 50000"/>
                </a:avLst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2" name="Oval 44">
                <a:extLst>
                  <a:ext uri="{FF2B5EF4-FFF2-40B4-BE49-F238E27FC236}">
                    <a16:creationId xmlns:a16="http://schemas.microsoft.com/office/drawing/2014/main" id="{1EB0926E-A97F-41C7-924C-13FC1BA78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56286">
                <a:off x="2802" y="3496"/>
                <a:ext cx="190" cy="10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" name="AutoShape 45">
                <a:extLst>
                  <a:ext uri="{FF2B5EF4-FFF2-40B4-BE49-F238E27FC236}">
                    <a16:creationId xmlns:a16="http://schemas.microsoft.com/office/drawing/2014/main" id="{99557053-F61A-472B-A4CE-66079CB3A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92643">
                <a:off x="2911" y="3506"/>
                <a:ext cx="105" cy="273"/>
              </a:xfrm>
              <a:prstGeom prst="can">
                <a:avLst>
                  <a:gd name="adj" fmla="val 6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4" name="AutoShape 46">
                <a:extLst>
                  <a:ext uri="{FF2B5EF4-FFF2-40B4-BE49-F238E27FC236}">
                    <a16:creationId xmlns:a16="http://schemas.microsoft.com/office/drawing/2014/main" id="{E5BF5660-B9FB-4CDE-A698-3258BC4BA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073837" flipH="1" flipV="1">
                <a:off x="2816" y="3560"/>
                <a:ext cx="256" cy="136"/>
              </a:xfrm>
              <a:prstGeom prst="curvedDownArrow">
                <a:avLst>
                  <a:gd name="adj1" fmla="val 37647"/>
                  <a:gd name="adj2" fmla="val 75294"/>
                  <a:gd name="adj3" fmla="val 33333"/>
                </a:avLst>
              </a:prstGeom>
              <a:solidFill>
                <a:srgbClr val="99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6" name="Group 47">
              <a:extLst>
                <a:ext uri="{FF2B5EF4-FFF2-40B4-BE49-F238E27FC236}">
                  <a16:creationId xmlns:a16="http://schemas.microsoft.com/office/drawing/2014/main" id="{99D33582-D672-474A-80DE-029CEC81574A}"/>
                </a:ext>
              </a:extLst>
            </p:cNvPr>
            <p:cNvGrpSpPr>
              <a:grpSpLocks/>
            </p:cNvGrpSpPr>
            <p:nvPr/>
          </p:nvGrpSpPr>
          <p:grpSpPr bwMode="auto">
            <a:xfrm rot="17636918">
              <a:off x="4937816" y="2976652"/>
              <a:ext cx="341321" cy="571438"/>
              <a:chOff x="2768" y="3448"/>
              <a:chExt cx="248" cy="331"/>
            </a:xfrm>
          </p:grpSpPr>
          <p:sp>
            <p:nvSpPr>
              <p:cNvPr id="77" name="AutoShape 48">
                <a:extLst>
                  <a:ext uri="{FF2B5EF4-FFF2-40B4-BE49-F238E27FC236}">
                    <a16:creationId xmlns:a16="http://schemas.microsoft.com/office/drawing/2014/main" id="{6F84F81E-BF58-4AB8-A907-610DDF708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2841">
                <a:off x="2768" y="3448"/>
                <a:ext cx="192" cy="96"/>
              </a:xfrm>
              <a:prstGeom prst="triangle">
                <a:avLst>
                  <a:gd name="adj" fmla="val 50000"/>
                </a:avLst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8" name="Oval 49">
                <a:extLst>
                  <a:ext uri="{FF2B5EF4-FFF2-40B4-BE49-F238E27FC236}">
                    <a16:creationId xmlns:a16="http://schemas.microsoft.com/office/drawing/2014/main" id="{8ADA20EF-AFC1-460D-B010-E8258584B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56286">
                <a:off x="2802" y="3496"/>
                <a:ext cx="190" cy="10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9" name="AutoShape 50">
                <a:extLst>
                  <a:ext uri="{FF2B5EF4-FFF2-40B4-BE49-F238E27FC236}">
                    <a16:creationId xmlns:a16="http://schemas.microsoft.com/office/drawing/2014/main" id="{264B6CEF-B303-4FFA-8E52-C3CB6DD87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92643">
                <a:off x="2911" y="3506"/>
                <a:ext cx="105" cy="273"/>
              </a:xfrm>
              <a:prstGeom prst="can">
                <a:avLst>
                  <a:gd name="adj" fmla="val 6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0" name="AutoShape 51">
                <a:extLst>
                  <a:ext uri="{FF2B5EF4-FFF2-40B4-BE49-F238E27FC236}">
                    <a16:creationId xmlns:a16="http://schemas.microsoft.com/office/drawing/2014/main" id="{CA5B2B36-242C-4FBC-B50A-1384545BB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073837" flipH="1" flipV="1">
                <a:off x="2816" y="3560"/>
                <a:ext cx="256" cy="136"/>
              </a:xfrm>
              <a:prstGeom prst="curvedDownArrow">
                <a:avLst>
                  <a:gd name="adj1" fmla="val 37647"/>
                  <a:gd name="adj2" fmla="val 75294"/>
                  <a:gd name="adj3" fmla="val 33333"/>
                </a:avLst>
              </a:prstGeom>
              <a:solidFill>
                <a:srgbClr val="99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7" name="Group 52">
              <a:extLst>
                <a:ext uri="{FF2B5EF4-FFF2-40B4-BE49-F238E27FC236}">
                  <a16:creationId xmlns:a16="http://schemas.microsoft.com/office/drawing/2014/main" id="{27CF423F-8A0D-4913-BA6E-4C4CF2C3910C}"/>
                </a:ext>
              </a:extLst>
            </p:cNvPr>
            <p:cNvGrpSpPr>
              <a:grpSpLocks/>
            </p:cNvGrpSpPr>
            <p:nvPr/>
          </p:nvGrpSpPr>
          <p:grpSpPr bwMode="auto">
            <a:xfrm rot="17264708">
              <a:off x="4274878" y="2591290"/>
              <a:ext cx="341321" cy="571438"/>
              <a:chOff x="2768" y="3448"/>
              <a:chExt cx="248" cy="331"/>
            </a:xfrm>
          </p:grpSpPr>
          <p:sp>
            <p:nvSpPr>
              <p:cNvPr id="73" name="AutoShape 53">
                <a:extLst>
                  <a:ext uri="{FF2B5EF4-FFF2-40B4-BE49-F238E27FC236}">
                    <a16:creationId xmlns:a16="http://schemas.microsoft.com/office/drawing/2014/main" id="{12DBDD76-BE19-4BCF-8986-2730A7982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2841">
                <a:off x="2768" y="3448"/>
                <a:ext cx="192" cy="96"/>
              </a:xfrm>
              <a:prstGeom prst="triangle">
                <a:avLst>
                  <a:gd name="adj" fmla="val 50000"/>
                </a:avLst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4" name="Oval 54">
                <a:extLst>
                  <a:ext uri="{FF2B5EF4-FFF2-40B4-BE49-F238E27FC236}">
                    <a16:creationId xmlns:a16="http://schemas.microsoft.com/office/drawing/2014/main" id="{A0C51E6B-6407-47E6-8FFB-C5BDB6F2D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56286">
                <a:off x="2802" y="3496"/>
                <a:ext cx="190" cy="10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5" name="AutoShape 55">
                <a:extLst>
                  <a:ext uri="{FF2B5EF4-FFF2-40B4-BE49-F238E27FC236}">
                    <a16:creationId xmlns:a16="http://schemas.microsoft.com/office/drawing/2014/main" id="{8DE24C4A-0389-427A-86B9-4371FFCE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92643">
                <a:off x="2911" y="3506"/>
                <a:ext cx="105" cy="273"/>
              </a:xfrm>
              <a:prstGeom prst="can">
                <a:avLst>
                  <a:gd name="adj" fmla="val 6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6" name="AutoShape 56">
                <a:extLst>
                  <a:ext uri="{FF2B5EF4-FFF2-40B4-BE49-F238E27FC236}">
                    <a16:creationId xmlns:a16="http://schemas.microsoft.com/office/drawing/2014/main" id="{08946F1C-9B56-4697-A7AB-A64D17153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073837" flipH="1" flipV="1">
                <a:off x="2816" y="3560"/>
                <a:ext cx="256" cy="136"/>
              </a:xfrm>
              <a:prstGeom prst="curvedDownArrow">
                <a:avLst>
                  <a:gd name="adj1" fmla="val 37647"/>
                  <a:gd name="adj2" fmla="val 75294"/>
                  <a:gd name="adj3" fmla="val 33333"/>
                </a:avLst>
              </a:prstGeom>
              <a:solidFill>
                <a:srgbClr val="99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8" name="Group 57">
              <a:extLst>
                <a:ext uri="{FF2B5EF4-FFF2-40B4-BE49-F238E27FC236}">
                  <a16:creationId xmlns:a16="http://schemas.microsoft.com/office/drawing/2014/main" id="{42A4081F-839A-4549-A271-E608D3E5DA91}"/>
                </a:ext>
              </a:extLst>
            </p:cNvPr>
            <p:cNvGrpSpPr>
              <a:grpSpLocks/>
            </p:cNvGrpSpPr>
            <p:nvPr/>
          </p:nvGrpSpPr>
          <p:grpSpPr bwMode="auto">
            <a:xfrm rot="19134120">
              <a:off x="3899997" y="2990554"/>
              <a:ext cx="428147" cy="455553"/>
              <a:chOff x="2768" y="3448"/>
              <a:chExt cx="248" cy="331"/>
            </a:xfrm>
          </p:grpSpPr>
          <p:sp>
            <p:nvSpPr>
              <p:cNvPr id="69" name="AutoShape 58">
                <a:extLst>
                  <a:ext uri="{FF2B5EF4-FFF2-40B4-BE49-F238E27FC236}">
                    <a16:creationId xmlns:a16="http://schemas.microsoft.com/office/drawing/2014/main" id="{22C7C665-4727-4F13-967E-D0B7F786D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42841">
                <a:off x="2768" y="3448"/>
                <a:ext cx="192" cy="96"/>
              </a:xfrm>
              <a:prstGeom prst="triangle">
                <a:avLst>
                  <a:gd name="adj" fmla="val 50000"/>
                </a:avLst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0" name="Oval 59">
                <a:extLst>
                  <a:ext uri="{FF2B5EF4-FFF2-40B4-BE49-F238E27FC236}">
                    <a16:creationId xmlns:a16="http://schemas.microsoft.com/office/drawing/2014/main" id="{BC57A235-2CD3-454F-831E-00820C57D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56286">
                <a:off x="2802" y="3496"/>
                <a:ext cx="190" cy="105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" name="AutoShape 60">
                <a:extLst>
                  <a:ext uri="{FF2B5EF4-FFF2-40B4-BE49-F238E27FC236}">
                    <a16:creationId xmlns:a16="http://schemas.microsoft.com/office/drawing/2014/main" id="{B237AA36-DDC8-4DC1-BE37-CEC3BE938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92643">
                <a:off x="2911" y="3506"/>
                <a:ext cx="105" cy="273"/>
              </a:xfrm>
              <a:prstGeom prst="can">
                <a:avLst>
                  <a:gd name="adj" fmla="val 6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2" name="AutoShape 61">
                <a:extLst>
                  <a:ext uri="{FF2B5EF4-FFF2-40B4-BE49-F238E27FC236}">
                    <a16:creationId xmlns:a16="http://schemas.microsoft.com/office/drawing/2014/main" id="{F5223EC4-E95D-446B-8C36-1348A0E27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073837" flipH="1" flipV="1">
                <a:off x="2816" y="3560"/>
                <a:ext cx="256" cy="136"/>
              </a:xfrm>
              <a:prstGeom prst="curvedDownArrow">
                <a:avLst>
                  <a:gd name="adj1" fmla="val 37647"/>
                  <a:gd name="adj2" fmla="val 75294"/>
                  <a:gd name="adj3" fmla="val 33333"/>
                </a:avLst>
              </a:prstGeom>
              <a:solidFill>
                <a:srgbClr val="99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89" name="椭圆 88">
            <a:extLst>
              <a:ext uri="{FF2B5EF4-FFF2-40B4-BE49-F238E27FC236}">
                <a16:creationId xmlns:a16="http://schemas.microsoft.com/office/drawing/2014/main" id="{71CBED80-1DA8-4C11-8247-281A05916F91}"/>
              </a:ext>
            </a:extLst>
          </p:cNvPr>
          <p:cNvSpPr/>
          <p:nvPr/>
        </p:nvSpPr>
        <p:spPr>
          <a:xfrm>
            <a:off x="4708348" y="2409151"/>
            <a:ext cx="362457" cy="17642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90" name="对话气泡: 椭圆形 89">
            <a:extLst>
              <a:ext uri="{FF2B5EF4-FFF2-40B4-BE49-F238E27FC236}">
                <a16:creationId xmlns:a16="http://schemas.microsoft.com/office/drawing/2014/main" id="{E5714554-5740-45F6-AB72-7B3B045E85A1}"/>
              </a:ext>
            </a:extLst>
          </p:cNvPr>
          <p:cNvSpPr/>
          <p:nvPr/>
        </p:nvSpPr>
        <p:spPr>
          <a:xfrm>
            <a:off x="6213666" y="2049581"/>
            <a:ext cx="2003598" cy="801897"/>
          </a:xfrm>
          <a:prstGeom prst="wedgeEllipseCallout">
            <a:avLst>
              <a:gd name="adj1" fmla="val -114946"/>
              <a:gd name="adj2" fmla="val 6326"/>
            </a:avLst>
          </a:prstGeom>
          <a:solidFill>
            <a:srgbClr val="FAA4B0">
              <a:alpha val="61961"/>
            </a:srgbClr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9DC0044E-8854-43F3-913E-27DDC957B3E1}"/>
              </a:ext>
            </a:extLst>
          </p:cNvPr>
          <p:cNvCxnSpPr/>
          <p:nvPr/>
        </p:nvCxnSpPr>
        <p:spPr bwMode="auto">
          <a:xfrm flipV="1">
            <a:off x="7170832" y="2250449"/>
            <a:ext cx="363028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38C2CDD2-8FB4-4C7B-9B7D-84BF3BC2C1CF}"/>
              </a:ext>
            </a:extLst>
          </p:cNvPr>
          <p:cNvCxnSpPr/>
          <p:nvPr/>
        </p:nvCxnSpPr>
        <p:spPr bwMode="auto">
          <a:xfrm flipH="1" flipV="1">
            <a:off x="6735071" y="2631477"/>
            <a:ext cx="435762" cy="693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箭头: 燕尾形 92">
            <a:extLst>
              <a:ext uri="{FF2B5EF4-FFF2-40B4-BE49-F238E27FC236}">
                <a16:creationId xmlns:a16="http://schemas.microsoft.com/office/drawing/2014/main" id="{8C1A92BA-D3A3-488E-A194-179EF3A95666}"/>
              </a:ext>
            </a:extLst>
          </p:cNvPr>
          <p:cNvSpPr/>
          <p:nvPr/>
        </p:nvSpPr>
        <p:spPr>
          <a:xfrm>
            <a:off x="8394484" y="2221812"/>
            <a:ext cx="649563" cy="382916"/>
          </a:xfrm>
          <a:prstGeom prst="notchedRightArrow">
            <a:avLst/>
          </a:prstGeom>
          <a:solidFill>
            <a:srgbClr val="FAA4B0">
              <a:alpha val="56078"/>
            </a:srgbClr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B6C291A9-F1EE-4E5A-930A-AF4CFFB44D1B}"/>
                  </a:ext>
                </a:extLst>
              </p:cNvPr>
              <p:cNvSpPr txBox="1"/>
              <p:nvPr/>
            </p:nvSpPr>
            <p:spPr>
              <a:xfrm>
                <a:off x="6821111" y="2293138"/>
                <a:ext cx="3323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B6C291A9-F1EE-4E5A-930A-AF4CFFB44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111" y="2293138"/>
                <a:ext cx="332399" cy="276999"/>
              </a:xfrm>
              <a:prstGeom prst="rect">
                <a:avLst/>
              </a:prstGeom>
              <a:blipFill>
                <a:blip r:embed="rId6"/>
                <a:stretch>
                  <a:fillRect l="-25926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03D05A40-C852-4025-BFF2-0A58B6DC01FE}"/>
                  </a:ext>
                </a:extLst>
              </p:cNvPr>
              <p:cNvSpPr txBox="1"/>
              <p:nvPr/>
            </p:nvSpPr>
            <p:spPr>
              <a:xfrm>
                <a:off x="7560273" y="2100152"/>
                <a:ext cx="4263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03D05A40-C852-4025-BFF2-0A58B6DC0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273" y="2100152"/>
                <a:ext cx="426334" cy="276999"/>
              </a:xfrm>
              <a:prstGeom prst="rect">
                <a:avLst/>
              </a:prstGeom>
              <a:blipFill>
                <a:blip r:embed="rId7"/>
                <a:stretch>
                  <a:fillRect l="-18571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933FBAC9-1EBB-4BB5-8CBD-003F15A22CF9}"/>
              </a:ext>
            </a:extLst>
          </p:cNvPr>
          <p:cNvCxnSpPr/>
          <p:nvPr/>
        </p:nvCxnSpPr>
        <p:spPr bwMode="auto">
          <a:xfrm>
            <a:off x="7170832" y="2286494"/>
            <a:ext cx="0" cy="34498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文本框 97">
            <a:extLst>
              <a:ext uri="{FF2B5EF4-FFF2-40B4-BE49-F238E27FC236}">
                <a16:creationId xmlns:a16="http://schemas.microsoft.com/office/drawing/2014/main" id="{E5BC703D-4DE0-4012-91F2-69E5ECD5B3A9}"/>
              </a:ext>
            </a:extLst>
          </p:cNvPr>
          <p:cNvSpPr txBox="1"/>
          <p:nvPr/>
        </p:nvSpPr>
        <p:spPr>
          <a:xfrm>
            <a:off x="9498658" y="1529845"/>
            <a:ext cx="180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polarization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C1BA384-4D7F-4E29-851D-93EC12C73B31}"/>
              </a:ext>
            </a:extLst>
          </p:cNvPr>
          <p:cNvSpPr txBox="1"/>
          <p:nvPr/>
        </p:nvSpPr>
        <p:spPr>
          <a:xfrm>
            <a:off x="6723090" y="1579648"/>
            <a:ext cx="12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Local o.a.m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0D402529-1B4D-498E-AB78-CCA17D704940}"/>
                  </a:ext>
                </a:extLst>
              </p:cNvPr>
              <p:cNvSpPr txBox="1"/>
              <p:nvPr/>
            </p:nvSpPr>
            <p:spPr>
              <a:xfrm>
                <a:off x="8495862" y="2602065"/>
                <a:ext cx="479490" cy="353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acc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acc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0D402529-1B4D-498E-AB78-CCA17D704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862" y="2602065"/>
                <a:ext cx="479490" cy="353558"/>
              </a:xfrm>
              <a:prstGeom prst="rect">
                <a:avLst/>
              </a:prstGeom>
              <a:blipFill>
                <a:blip r:embed="rId8"/>
                <a:stretch>
                  <a:fillRect l="-25641" t="-36207" r="-8974" b="-8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" name="Picture 19">
            <a:extLst>
              <a:ext uri="{FF2B5EF4-FFF2-40B4-BE49-F238E27FC236}">
                <a16:creationId xmlns:a16="http://schemas.microsoft.com/office/drawing/2014/main" id="{C0A96399-5086-4D4C-BE56-7953C4926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6" b="52973"/>
          <a:stretch/>
        </p:blipFill>
        <p:spPr bwMode="auto">
          <a:xfrm>
            <a:off x="4258456" y="3738086"/>
            <a:ext cx="3125953" cy="223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2" name="箭头: 燕尾形 121">
            <a:extLst>
              <a:ext uri="{FF2B5EF4-FFF2-40B4-BE49-F238E27FC236}">
                <a16:creationId xmlns:a16="http://schemas.microsoft.com/office/drawing/2014/main" id="{85CD81DE-8CFA-4BC4-9456-2A44B76F36E6}"/>
              </a:ext>
            </a:extLst>
          </p:cNvPr>
          <p:cNvSpPr/>
          <p:nvPr/>
        </p:nvSpPr>
        <p:spPr>
          <a:xfrm>
            <a:off x="3061735" y="2292687"/>
            <a:ext cx="649563" cy="382916"/>
          </a:xfrm>
          <a:prstGeom prst="notchedRightArrow">
            <a:avLst/>
          </a:prstGeom>
          <a:solidFill>
            <a:srgbClr val="FAA4B0">
              <a:alpha val="56078"/>
            </a:srgbClr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EFDB336-4946-4098-BA5C-488AF3F594A3}"/>
              </a:ext>
            </a:extLst>
          </p:cNvPr>
          <p:cNvSpPr txBox="1"/>
          <p:nvPr/>
        </p:nvSpPr>
        <p:spPr>
          <a:xfrm>
            <a:off x="5090470" y="3621497"/>
            <a:ext cx="1990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Landau fireball model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EFDB336-4946-4098-BA5C-488AF3F594A3}"/>
              </a:ext>
            </a:extLst>
          </p:cNvPr>
          <p:cNvSpPr txBox="1"/>
          <p:nvPr/>
        </p:nvSpPr>
        <p:spPr>
          <a:xfrm>
            <a:off x="9264757" y="3644460"/>
            <a:ext cx="1532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Bjorken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senario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 bwMode="auto">
          <a:xfrm>
            <a:off x="4926438" y="2983652"/>
            <a:ext cx="737514" cy="6017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直接箭头连接符 54"/>
          <p:cNvCxnSpPr/>
          <p:nvPr/>
        </p:nvCxnSpPr>
        <p:spPr bwMode="auto">
          <a:xfrm>
            <a:off x="5175065" y="2784873"/>
            <a:ext cx="3672589" cy="10502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E5BC703D-4DE0-4012-91F2-69E5ECD5B3A9}"/>
              </a:ext>
            </a:extLst>
          </p:cNvPr>
          <p:cNvSpPr txBox="1"/>
          <p:nvPr/>
        </p:nvSpPr>
        <p:spPr>
          <a:xfrm>
            <a:off x="7502770" y="4722424"/>
            <a:ext cx="9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Vorticity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in quantum mechanics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10670160" y="489140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424" y="1007928"/>
            <a:ext cx="745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quantum mechanics, the observable spin is represented by  spin operators: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641814"/>
            <a:ext cx="2573967" cy="26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图片 8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12" y="2340373"/>
            <a:ext cx="5805343" cy="3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6" name="图片 2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7" y="3675053"/>
            <a:ext cx="3588289" cy="4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3060212" y="4355572"/>
                <a:ext cx="547964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observables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incompatible observables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12" y="4355572"/>
                <a:ext cx="5479642" cy="391261"/>
              </a:xfrm>
              <a:prstGeom prst="rect">
                <a:avLst/>
              </a:prstGeom>
              <a:blipFill>
                <a:blip r:embed="rId11"/>
                <a:stretch>
                  <a:fillRect l="-890" t="-6154" r="-1001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/>
          <p:cNvSpPr txBox="1"/>
          <p:nvPr/>
        </p:nvSpPr>
        <p:spPr>
          <a:xfrm>
            <a:off x="953154" y="2893365"/>
            <a:ext cx="250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a more compact form: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53154" y="4992203"/>
            <a:ext cx="25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Define another operator: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2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7" y="5035892"/>
            <a:ext cx="2205074" cy="4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0" name="图片 29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75" y="5035892"/>
            <a:ext cx="2641600" cy="4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/>
              <p:cNvSpPr txBox="1"/>
              <p:nvPr/>
            </p:nvSpPr>
            <p:spPr>
              <a:xfrm>
                <a:off x="2657875" y="5812477"/>
                <a:ext cx="6840334" cy="407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The observables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compatible observables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文本框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875" y="5812477"/>
                <a:ext cx="6840334" cy="407356"/>
              </a:xfrm>
              <a:prstGeom prst="rect">
                <a:avLst/>
              </a:prstGeom>
              <a:blipFill>
                <a:blip r:embed="rId14"/>
                <a:stretch>
                  <a:fillRect t="-2985" r="-802" b="-17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83" y="3037927"/>
            <a:ext cx="26035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5ED66CD7-4C80-4031-87DC-D139F1D20DA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7042" y="1468010"/>
            <a:ext cx="4999167" cy="3232932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Polarization after single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F2E3E6-E0EB-4672-972E-624C4417C4C6}"/>
                  </a:ext>
                </a:extLst>
              </p:cNvPr>
              <p:cNvSpPr txBox="1"/>
              <p:nvPr/>
            </p:nvSpPr>
            <p:spPr>
              <a:xfrm>
                <a:off x="6382680" y="4766918"/>
                <a:ext cx="26656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Temperature of QGP 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FF2E3E6-E0EB-4672-972E-624C4417C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680" y="4766918"/>
                <a:ext cx="2665648" cy="276999"/>
              </a:xfrm>
              <a:prstGeom prst="rect">
                <a:avLst/>
              </a:prstGeom>
              <a:blipFill>
                <a:blip r:embed="rId3"/>
                <a:stretch>
                  <a:fillRect t="-28889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7BA51E6-57B8-4793-BE4A-8CE2A355B59D}"/>
                  </a:ext>
                </a:extLst>
              </p:cNvPr>
              <p:cNvSpPr txBox="1"/>
              <p:nvPr/>
            </p:nvSpPr>
            <p:spPr>
              <a:xfrm>
                <a:off x="9048328" y="4737423"/>
                <a:ext cx="2275858" cy="306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̂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ra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CM energy of </a:t>
                </a:r>
                <a:r>
                  <a:rPr lang="en-US" altLang="zh-CN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qq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7BA51E6-57B8-4793-BE4A-8CE2A355B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8" y="4737423"/>
                <a:ext cx="2275858" cy="306494"/>
              </a:xfrm>
              <a:prstGeom prst="rect">
                <a:avLst/>
              </a:prstGeom>
              <a:blipFill>
                <a:blip r:embed="rId4"/>
                <a:stretch>
                  <a:fillRect t="-16000" r="-535" b="-4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4378987C-DEF6-473E-8C80-1BAB05FE8797}"/>
              </a:ext>
            </a:extLst>
          </p:cNvPr>
          <p:cNvSpPr txBox="1"/>
          <p:nvPr/>
        </p:nvSpPr>
        <p:spPr>
          <a:xfrm>
            <a:off x="5450116" y="5252432"/>
            <a:ext cx="26656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0" dirty="0">
                <a:latin typeface="Calibri" panose="020F0502020204030204" pitchFamily="34" charset="0"/>
                <a:cs typeface="Calibri" panose="020F0502020204030204" pitchFamily="34" charset="0"/>
              </a:rPr>
              <a:t>200GeV: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D2AE200-F2BF-403F-B54A-C886278A1481}"/>
                  </a:ext>
                </a:extLst>
              </p:cNvPr>
              <p:cNvSpPr txBox="1"/>
              <p:nvPr/>
            </p:nvSpPr>
            <p:spPr>
              <a:xfrm>
                <a:off x="9065921" y="5260604"/>
                <a:ext cx="266564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~0.0025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(Bjorken)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D2AE200-F2BF-403F-B54A-C886278A1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921" y="5260604"/>
                <a:ext cx="2665647" cy="276999"/>
              </a:xfrm>
              <a:prstGeom prst="rect">
                <a:avLst/>
              </a:prstGeom>
              <a:blipFill>
                <a:blip r:embed="rId5"/>
                <a:stretch>
                  <a:fillRect t="-28889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7658CBB-8563-4512-8322-D71C194706E4}"/>
                  </a:ext>
                </a:extLst>
              </p:cNvPr>
              <p:cNvSpPr txBox="1"/>
              <p:nvPr/>
            </p:nvSpPr>
            <p:spPr>
              <a:xfrm>
                <a:off x="7271558" y="5188399"/>
                <a:ext cx="2069976" cy="398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rad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~0.4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(Landau)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7658CBB-8563-4512-8322-D71C19470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558" y="5188399"/>
                <a:ext cx="2069976" cy="398827"/>
              </a:xfrm>
              <a:prstGeom prst="rect">
                <a:avLst/>
              </a:prstGeom>
              <a:blipFill>
                <a:blip r:embed="rId6"/>
                <a:stretch>
                  <a:fillRect l="-4720" t="-100000" r="-4130" b="-16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769E02DD-00F9-43BA-AA65-5C0327962B68}"/>
              </a:ext>
            </a:extLst>
          </p:cNvPr>
          <p:cNvSpPr txBox="1"/>
          <p:nvPr/>
        </p:nvSpPr>
        <p:spPr>
          <a:xfrm>
            <a:off x="748211" y="1073935"/>
            <a:ext cx="6034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Single scattering at fixed impact parameter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CB3073A-BC74-4281-977C-30A45DB9BC40}"/>
              </a:ext>
            </a:extLst>
          </p:cNvPr>
          <p:cNvCxnSpPr/>
          <p:nvPr/>
        </p:nvCxnSpPr>
        <p:spPr bwMode="auto">
          <a:xfrm>
            <a:off x="1609426" y="2230145"/>
            <a:ext cx="1440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B01EC90-20A9-4130-A755-B7D1ACA28BF8}"/>
              </a:ext>
            </a:extLst>
          </p:cNvPr>
          <p:cNvCxnSpPr/>
          <p:nvPr/>
        </p:nvCxnSpPr>
        <p:spPr bwMode="auto">
          <a:xfrm flipV="1">
            <a:off x="3049586" y="1767167"/>
            <a:ext cx="1283970" cy="4629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B77156E-0A5E-44C2-85A8-CAFE6CB4548E}"/>
              </a:ext>
            </a:extLst>
          </p:cNvPr>
          <p:cNvCxnSpPr/>
          <p:nvPr/>
        </p:nvCxnSpPr>
        <p:spPr bwMode="auto">
          <a:xfrm flipH="1">
            <a:off x="3015668" y="2899839"/>
            <a:ext cx="136291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BABFD63-3BAE-4F03-81C4-58BF1032BF4E}"/>
              </a:ext>
            </a:extLst>
          </p:cNvPr>
          <p:cNvCxnSpPr/>
          <p:nvPr/>
        </p:nvCxnSpPr>
        <p:spPr bwMode="auto">
          <a:xfrm flipH="1">
            <a:off x="1883972" y="2917739"/>
            <a:ext cx="1165614" cy="5839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54D18B4-8FD2-4224-97FB-5FBFDDA8E8DD}"/>
              </a:ext>
            </a:extLst>
          </p:cNvPr>
          <p:cNvCxnSpPr/>
          <p:nvPr/>
        </p:nvCxnSpPr>
        <p:spPr bwMode="auto">
          <a:xfrm>
            <a:off x="3049586" y="2230145"/>
            <a:ext cx="14493" cy="6378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444417BE-3335-4329-8F08-B98529B80AFD}"/>
              </a:ext>
            </a:extLst>
          </p:cNvPr>
          <p:cNvSpPr txBox="1"/>
          <p:nvPr/>
        </p:nvSpPr>
        <p:spPr>
          <a:xfrm>
            <a:off x="1099597" y="19585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02930A9-DA38-46B9-8E4D-7C3326AC53AD}"/>
              </a:ext>
            </a:extLst>
          </p:cNvPr>
          <p:cNvSpPr txBox="1"/>
          <p:nvPr/>
        </p:nvSpPr>
        <p:spPr>
          <a:xfrm>
            <a:off x="4482396" y="263714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B922BBB-7235-4264-AB09-F55E2FBE5C46}"/>
                  </a:ext>
                </a:extLst>
              </p:cNvPr>
              <p:cNvSpPr txBox="1"/>
              <p:nvPr/>
            </p:nvSpPr>
            <p:spPr>
              <a:xfrm>
                <a:off x="2525348" y="2389276"/>
                <a:ext cx="4151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B922BBB-7235-4264-AB09-F55E2FBE5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348" y="2389276"/>
                <a:ext cx="415114" cy="369332"/>
              </a:xfrm>
              <a:prstGeom prst="rect">
                <a:avLst/>
              </a:prstGeom>
              <a:blipFill>
                <a:blip r:embed="rId7"/>
                <a:stretch>
                  <a:fillRect l="-23529" t="-34426" r="-48529" b="-16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8CE7C68-41C5-414B-A040-2D800F0E75E1}"/>
                  </a:ext>
                </a:extLst>
              </p:cNvPr>
              <p:cNvSpPr txBox="1"/>
              <p:nvPr/>
            </p:nvSpPr>
            <p:spPr>
              <a:xfrm>
                <a:off x="1418464" y="3749929"/>
                <a:ext cx="3231984" cy="6801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8CE7C68-41C5-414B-A040-2D800F0E7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64" y="3749929"/>
                <a:ext cx="3231984" cy="6801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76E79CD6-143E-47E3-9B82-09CD4B5C2B7D}"/>
              </a:ext>
            </a:extLst>
          </p:cNvPr>
          <p:cNvSpPr txBox="1"/>
          <p:nvPr/>
        </p:nvSpPr>
        <p:spPr>
          <a:xfrm>
            <a:off x="1329097" y="1872283"/>
            <a:ext cx="134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A2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unpolarized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9F0FDD-3241-4236-AF19-66905C781260}"/>
              </a:ext>
            </a:extLst>
          </p:cNvPr>
          <p:cNvSpPr txBox="1"/>
          <p:nvPr/>
        </p:nvSpPr>
        <p:spPr>
          <a:xfrm>
            <a:off x="3335870" y="2899838"/>
            <a:ext cx="134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unpolarized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3710BDB-519E-4FFA-B212-DDD56C90E388}"/>
                  </a:ext>
                </a:extLst>
              </p:cNvPr>
              <p:cNvSpPr txBox="1"/>
              <p:nvPr/>
            </p:nvSpPr>
            <p:spPr>
              <a:xfrm rot="20368488">
                <a:off x="3314003" y="1536990"/>
                <a:ext cx="7274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83710BDB-519E-4FFA-B212-DDD56C90E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8488">
                <a:off x="3314003" y="1536990"/>
                <a:ext cx="72741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2C60CF0-E29E-4985-92EA-423EBB9490C8}"/>
                  </a:ext>
                </a:extLst>
              </p:cNvPr>
              <p:cNvSpPr txBox="1"/>
              <p:nvPr/>
            </p:nvSpPr>
            <p:spPr>
              <a:xfrm>
                <a:off x="1334899" y="4871068"/>
                <a:ext cx="3640138" cy="634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altLang="zh-C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altLang="zh-CN" sz="200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altLang="zh-CN" sz="2000" b="0" i="1" smtClean="0">
                          <a:solidFill>
                            <a:srgbClr val="A2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rgbClr val="A2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i="1" smtClean="0">
                                      <a:solidFill>
                                        <a:srgbClr val="A2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A2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A2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altLang="zh-CN" sz="2000" b="0" i="1" smtClean="0">
                                  <a:solidFill>
                                    <a:srgbClr val="A2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i="1" smtClean="0">
                                      <a:solidFill>
                                        <a:srgbClr val="A2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A2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acc>
                        </m:e>
                      </m:d>
                      <m:r>
                        <a:rPr lang="en-US" altLang="zh-CN" sz="2000" b="0" i="1" smtClean="0">
                          <a:solidFill>
                            <a:srgbClr val="A2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CN" sz="200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altLang="zh-CN" sz="2000" b="0" i="1" smtClean="0">
                          <a:solidFill>
                            <a:srgbClr val="A2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altLang="zh-CN" sz="2000" b="0" i="1" smtClean="0">
                              <a:solidFill>
                                <a:srgbClr val="A2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altLang="zh-CN" sz="2000" i="1" smtClean="0">
                                  <a:solidFill>
                                    <a:srgbClr val="A2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A2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acc>
                    </m:oMath>
                  </m:oMathPara>
                </a14:m>
                <a:endParaRPr lang="zh-CN" altLang="en-US" sz="2000" i="1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2C60CF0-E29E-4985-92EA-423EBB949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99" y="4871068"/>
                <a:ext cx="3640138" cy="634661"/>
              </a:xfrm>
              <a:prstGeom prst="rect">
                <a:avLst/>
              </a:prstGeom>
              <a:blipFill>
                <a:blip r:embed="rId10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1230A81-FAE8-47A6-B30E-1BDAD4C2838E}"/>
                  </a:ext>
                </a:extLst>
              </p:cNvPr>
              <p:cNvSpPr txBox="1"/>
              <p:nvPr/>
            </p:nvSpPr>
            <p:spPr>
              <a:xfrm>
                <a:off x="2563749" y="1826329"/>
                <a:ext cx="5003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1230A81-FAE8-47A6-B30E-1BDAD4C28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749" y="1826329"/>
                <a:ext cx="500330" cy="369332"/>
              </a:xfrm>
              <a:prstGeom prst="rect">
                <a:avLst/>
              </a:prstGeom>
              <a:blipFill>
                <a:blip r:embed="rId11"/>
                <a:stretch>
                  <a:fillRect t="-21667" r="-28049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1D7C910-A92B-4257-B13D-60A3523393CF}"/>
              </a:ext>
            </a:extLst>
          </p:cNvPr>
          <p:cNvCxnSpPr/>
          <p:nvPr/>
        </p:nvCxnSpPr>
        <p:spPr bwMode="auto">
          <a:xfrm flipV="1">
            <a:off x="8544272" y="1679881"/>
            <a:ext cx="0" cy="256569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DED63812-3623-4F01-A2EC-AD32F5A0A5B4}"/>
              </a:ext>
            </a:extLst>
          </p:cNvPr>
          <p:cNvCxnSpPr/>
          <p:nvPr/>
        </p:nvCxnSpPr>
        <p:spPr bwMode="auto">
          <a:xfrm flipH="1">
            <a:off x="7968208" y="3140968"/>
            <a:ext cx="43204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FD06150E-6349-48A5-9F3F-935F2FD8FDDC}"/>
              </a:ext>
            </a:extLst>
          </p:cNvPr>
          <p:cNvSpPr txBox="1"/>
          <p:nvPr/>
        </p:nvSpPr>
        <p:spPr>
          <a:xfrm>
            <a:off x="7114105" y="1144806"/>
            <a:ext cx="3903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JHG-Chen-Deng-Liang-Wang-Wang PRC 2008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F918CFA-D684-47F8-991F-0D15CA7FEBB4}"/>
              </a:ext>
            </a:extLst>
          </p:cNvPr>
          <p:cNvSpPr txBox="1"/>
          <p:nvPr/>
        </p:nvSpPr>
        <p:spPr>
          <a:xfrm>
            <a:off x="1162558" y="5788671"/>
            <a:ext cx="81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Intuitive method displaying how o.a.m leads to spin polarization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51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Evolution of the global polarization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EBBCD6-47C8-20B2-49D9-B3E70B53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12" y="1147909"/>
            <a:ext cx="4484638" cy="9789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DD4121-0949-9E21-7320-7DEE4B395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20" y="2227496"/>
            <a:ext cx="4320480" cy="352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D7B2EC-EB85-0131-E5EB-C2577B62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9212"/>
            <a:ext cx="4390139" cy="36018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6F0A145-2166-9369-F185-16362D8B9B90}"/>
              </a:ext>
            </a:extLst>
          </p:cNvPr>
          <p:cNvSpPr txBox="1"/>
          <p:nvPr/>
        </p:nvSpPr>
        <p:spPr>
          <a:xfrm>
            <a:off x="4348866" y="5921095"/>
            <a:ext cx="295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Huang-</a:t>
            </a:r>
            <a:r>
              <a:rPr lang="en-US" altLang="zh-CN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Huovinen</a:t>
            </a:r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-Wang PRC 2011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Evolution of the global polarization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F0A145-2166-9369-F185-16362D8B9B90}"/>
              </a:ext>
            </a:extLst>
          </p:cNvPr>
          <p:cNvSpPr txBox="1"/>
          <p:nvPr/>
        </p:nvSpPr>
        <p:spPr>
          <a:xfrm>
            <a:off x="4556171" y="5921095"/>
            <a:ext cx="2544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Li-Jiang-Cao-Deng EPJC 2023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A364D5-AAF4-2DC0-6F96-B4E383B2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15" y="1780884"/>
            <a:ext cx="3834287" cy="7793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E07ACB-654A-A786-0F7A-52A6E02FC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814522"/>
            <a:ext cx="4491661" cy="22732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88A1C3F-908F-2F06-B68F-57EC576FD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780884"/>
            <a:ext cx="5168561" cy="38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0"/>
            <a:ext cx="894968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Polarization from microscopic transport theory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01" y="4247459"/>
            <a:ext cx="4834717" cy="2474016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628800"/>
            <a:ext cx="6105928" cy="236836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5120" y="1156756"/>
            <a:ext cx="5191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Microscopic description for polarization in particle scattering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42144" y="1187533"/>
            <a:ext cx="2706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Zhang-Fang-Wang-Wang PRC 2019</a:t>
            </a:r>
            <a:endParaRPr lang="zh-CN" altLang="en-US" sz="1400" dirty="0"/>
          </a:p>
        </p:txBody>
      </p:sp>
      <p:sp>
        <p:nvSpPr>
          <p:cNvPr id="53" name="矩形 52"/>
          <p:cNvSpPr/>
          <p:nvPr/>
        </p:nvSpPr>
        <p:spPr>
          <a:xfrm>
            <a:off x="0" y="1869889"/>
            <a:ext cx="26825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Wave packets collision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-240704" y="4743952"/>
            <a:ext cx="26825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Non-local collision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7F8D0-5228-4FC8-B807-89E13D544DDA}" type="slidenum">
              <a:rPr lang="en-US" altLang="zh-CN" smtClean="0"/>
              <a:pPr>
                <a:defRPr/>
              </a:pPr>
              <a:t>54</a:t>
            </a:fld>
            <a:endParaRPr lang="en-US" altLang="zh-CN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C45BE09-B872-4F7E-9BC7-2A7AA9715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972337"/>
            <a:ext cx="10959008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Calibri" pitchFamily="34" charset="0"/>
                <a:cs typeface="Times New Roman" panose="02020603050405020304" pitchFamily="18" charset="0"/>
              </a:rPr>
              <a:t> Quantum  Kinetic Theory for </a:t>
            </a:r>
            <a:r>
              <a:rPr lang="en-US" altLang="zh-CN" sz="2000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massless</a:t>
            </a:r>
            <a:r>
              <a:rPr lang="en-US" altLang="zh-CN" sz="2000" dirty="0">
                <a:latin typeface="Calibri" pitchFamily="34" charset="0"/>
                <a:cs typeface="Times New Roman" panose="02020603050405020304" pitchFamily="18" charset="0"/>
              </a:rPr>
              <a:t> particles: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srgbClr val="0000FF"/>
                </a:solidFill>
                <a:latin typeface="Calibri" pitchFamily="34" charset="0"/>
                <a:cs typeface="Times New Roman" panose="02020603050405020304" pitchFamily="18" charset="0"/>
              </a:rPr>
              <a:t>  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5C45BE09-B872-4F7E-9BC7-2A7AA9715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300" y="1053456"/>
            <a:ext cx="54006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Calibri" pitchFamily="34" charset="0"/>
                <a:cs typeface="Times New Roman" panose="02020603050405020304" pitchFamily="18" charset="0"/>
              </a:rPr>
              <a:t> Quantum  Kinetic Theory for </a:t>
            </a:r>
            <a:r>
              <a:rPr lang="en-US" altLang="zh-CN" sz="2000" dirty="0">
                <a:solidFill>
                  <a:srgbClr val="FF0000"/>
                </a:solidFill>
                <a:latin typeface="Calibri" pitchFamily="34" charset="0"/>
                <a:cs typeface="Times New Roman" panose="02020603050405020304" pitchFamily="18" charset="0"/>
              </a:rPr>
              <a:t>massive</a:t>
            </a:r>
            <a:r>
              <a:rPr lang="en-US" altLang="zh-CN" sz="2000" dirty="0">
                <a:latin typeface="Calibri" pitchFamily="34" charset="0"/>
                <a:cs typeface="Times New Roman" panose="02020603050405020304" pitchFamily="18" charset="0"/>
              </a:rPr>
              <a:t> particles:</a:t>
            </a:r>
          </a:p>
        </p:txBody>
      </p:sp>
      <p:sp>
        <p:nvSpPr>
          <p:cNvPr id="4" name="矩形 3"/>
          <p:cNvSpPr/>
          <p:nvPr/>
        </p:nvSpPr>
        <p:spPr>
          <a:xfrm>
            <a:off x="767408" y="1733151"/>
            <a:ext cx="6096000" cy="33916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Stephanov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Yin PRL2012; 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Chen, Pu, Q. Wang , X. Wang PRL2013, 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Hidaka,Pu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Yang PRD 2017;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  Huang, Shi,  Jiang, Liao, Zhuang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PRD2018; 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Gao, Liang,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Q.Wang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X.Wang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PRD2018;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Liu, Gao,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Mameda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Huang PRD2019;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Lin, Yang PRD2020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Luo, Gao JHEP2021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 … … … …</a:t>
            </a:r>
          </a:p>
        </p:txBody>
      </p:sp>
      <p:sp>
        <p:nvSpPr>
          <p:cNvPr id="9" name="矩形 8"/>
          <p:cNvSpPr/>
          <p:nvPr/>
        </p:nvSpPr>
        <p:spPr>
          <a:xfrm>
            <a:off x="6029406" y="1817368"/>
            <a:ext cx="5630416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Weickgenannt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Sheng,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Speranza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, Wang PRD2019;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Gao, Liang  PRD2019; 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Hattori, Hidaka, Yang PRD2019;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Wang, Guo, Shi , Zhuang PRD2019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Liu,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Mameda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Huang CPC2021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Sheng, Wang,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Rischke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PRD2022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Weickgenannt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Speranza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,  Sheng, Wang PRD2019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 Lin, PRD2022 </a:t>
            </a:r>
          </a:p>
          <a:p>
            <a:pPr algn="l"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Times New Roman" panose="02020603050405020304" pitchFamily="18" charset="0"/>
              </a:rPr>
              <a:t> … … … …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4150532-0AD5-BCA1-F208-9EFE756249C5}"/>
              </a:ext>
            </a:extLst>
          </p:cNvPr>
          <p:cNvSpPr/>
          <p:nvPr/>
        </p:nvSpPr>
        <p:spPr>
          <a:xfrm>
            <a:off x="7564742" y="5554455"/>
            <a:ext cx="275482" cy="32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B90AA13-2FD1-240A-9567-64AC85040819}"/>
                  </a:ext>
                </a:extLst>
              </p:cNvPr>
              <p:cNvSpPr txBox="1"/>
              <p:nvPr/>
            </p:nvSpPr>
            <p:spPr>
              <a:xfrm>
                <a:off x="7075834" y="5983000"/>
                <a:ext cx="2892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   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Non-local collision</a:t>
                </a:r>
                <a:endParaRPr lang="zh-CN" alt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B90AA13-2FD1-240A-9567-64AC85040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834" y="5983000"/>
                <a:ext cx="2892844" cy="338554"/>
              </a:xfrm>
              <a:prstGeom prst="rect">
                <a:avLst/>
              </a:prstGeom>
              <a:blipFill>
                <a:blip r:embed="rId3"/>
                <a:stretch>
                  <a:fillRect t="-5357" r="-63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68FB9A1-8377-C740-D5A8-00991BC3E67F}"/>
                  </a:ext>
                </a:extLst>
              </p:cNvPr>
              <p:cNvSpPr txBox="1"/>
              <p:nvPr/>
            </p:nvSpPr>
            <p:spPr>
              <a:xfrm>
                <a:off x="1406407" y="5667240"/>
                <a:ext cx="3327839" cy="224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acc>
                        <m:accPr>
                          <m:chr m:val="̃"/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altLang="zh-CN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68FB9A1-8377-C740-D5A8-00991BC3E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407" y="5667240"/>
                <a:ext cx="3327839" cy="224677"/>
              </a:xfrm>
              <a:prstGeom prst="rect">
                <a:avLst/>
              </a:prstGeom>
              <a:blipFill>
                <a:blip r:embed="rId4"/>
                <a:stretch>
                  <a:fillRect t="-27027" b="-40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422C68A-A82A-EC03-BD9F-79F66A2579E4}"/>
                  </a:ext>
                </a:extLst>
              </p:cNvPr>
              <p:cNvSpPr txBox="1"/>
              <p:nvPr/>
            </p:nvSpPr>
            <p:spPr>
              <a:xfrm>
                <a:off x="2918575" y="6039708"/>
                <a:ext cx="4411564" cy="224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+∫</m:t>
                      </m:r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̃"/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422C68A-A82A-EC03-BD9F-79F66A257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575" y="6039708"/>
                <a:ext cx="4411564" cy="224677"/>
              </a:xfrm>
              <a:prstGeom prst="rect">
                <a:avLst/>
              </a:prstGeom>
              <a:blipFill>
                <a:blip r:embed="rId5"/>
                <a:stretch>
                  <a:fillRect t="-27027" b="-40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4E4E941-9E36-E2A0-BBBE-9EB0E815449C}"/>
                  </a:ext>
                </a:extLst>
              </p:cNvPr>
              <p:cNvSpPr txBox="1"/>
              <p:nvPr/>
            </p:nvSpPr>
            <p:spPr>
              <a:xfrm>
                <a:off x="3998695" y="5660730"/>
                <a:ext cx="5471795" cy="2249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̃"/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acc>
                        <m:accPr>
                          <m:chr m:val="̃"/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4E4E941-9E36-E2A0-BBBE-9EB0E8154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695" y="5660730"/>
                <a:ext cx="5471795" cy="224933"/>
              </a:xfrm>
              <a:prstGeom prst="rect">
                <a:avLst/>
              </a:prstGeom>
              <a:blipFill>
                <a:blip r:embed="rId6"/>
                <a:stretch>
                  <a:fillRect t="-27778" b="-3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860F9FFE-D781-9511-67A6-54F936560454}"/>
              </a:ext>
            </a:extLst>
          </p:cNvPr>
          <p:cNvSpPr/>
          <p:nvPr/>
        </p:nvSpPr>
        <p:spPr>
          <a:xfrm>
            <a:off x="-23537" y="5136108"/>
            <a:ext cx="6758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Generating spin polarization from vorticity through nonlocal collisions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27A201-874A-5E15-980A-F0CB4A7672D4}"/>
              </a:ext>
            </a:extLst>
          </p:cNvPr>
          <p:cNvSpPr/>
          <p:nvPr/>
        </p:nvSpPr>
        <p:spPr>
          <a:xfrm>
            <a:off x="3265805" y="6370223"/>
            <a:ext cx="5471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Weickgenannt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-Speranza-Sheng-Wang-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Rischke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2005.01506;  2103.04896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69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Polarization in 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0575F74-5DEB-4504-980A-1919351712DD}"/>
                  </a:ext>
                </a:extLst>
              </p:cNvPr>
              <p:cNvSpPr txBox="1"/>
              <p:nvPr/>
            </p:nvSpPr>
            <p:spPr>
              <a:xfrm>
                <a:off x="551371" y="1022165"/>
                <a:ext cx="74170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Density operator at global equilibrium with given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0575F74-5DEB-4504-980A-191935171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71" y="1022165"/>
                <a:ext cx="7417030" cy="461665"/>
              </a:xfrm>
              <a:prstGeom prst="rect">
                <a:avLst/>
              </a:prstGeom>
              <a:blipFill>
                <a:blip r:embed="rId2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0872E01-6DD2-4D5D-8A52-6AD2DF5A46B2}"/>
                  </a:ext>
                </a:extLst>
              </p:cNvPr>
              <p:cNvSpPr txBox="1"/>
              <p:nvPr/>
            </p:nvSpPr>
            <p:spPr>
              <a:xfrm>
                <a:off x="1055440" y="1776661"/>
                <a:ext cx="4585788" cy="684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𝜛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acc>
                            <m:accPr>
                              <m:chr m:val="̂"/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0872E01-6DD2-4D5D-8A52-6AD2DF5A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1776661"/>
                <a:ext cx="4585788" cy="684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6B96FFEE-5E48-4E8E-90AA-2016C1F9428B}"/>
              </a:ext>
            </a:extLst>
          </p:cNvPr>
          <p:cNvSpPr txBox="1"/>
          <p:nvPr/>
        </p:nvSpPr>
        <p:spPr>
          <a:xfrm>
            <a:off x="551371" y="2898756"/>
            <a:ext cx="780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Spin polarization vector in phase space for spin ½ particles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95686FE-B6C8-467C-86FC-D1D401AC5784}"/>
                  </a:ext>
                </a:extLst>
              </p:cNvPr>
              <p:cNvSpPr txBox="1"/>
              <p:nvPr/>
            </p:nvSpPr>
            <p:spPr>
              <a:xfrm>
                <a:off x="5257890" y="1877797"/>
                <a:ext cx="5278166" cy="4346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Thermal vorticity:  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𝜛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/>
                  <a:t>,</a:t>
                </a:r>
                <a:r>
                  <a:rPr lang="zh-CN" altLang="en-US" sz="2000" dirty="0"/>
                  <a:t>  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295686FE-B6C8-467C-86FC-D1D401AC5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90" y="1877797"/>
                <a:ext cx="5278166" cy="434606"/>
              </a:xfrm>
              <a:prstGeom prst="rect">
                <a:avLst/>
              </a:prstGeom>
              <a:blipFill>
                <a:blip r:embed="rId4"/>
                <a:stretch>
                  <a:fillRect t="-4225" b="-22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FCBFB9E-1277-47F9-9301-7A2B8F776F22}"/>
                  </a:ext>
                </a:extLst>
              </p:cNvPr>
              <p:cNvSpPr txBox="1"/>
              <p:nvPr/>
            </p:nvSpPr>
            <p:spPr>
              <a:xfrm>
                <a:off x="3275361" y="3357883"/>
                <a:ext cx="4585788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𝜛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FCBFB9E-1277-47F9-9301-7A2B8F776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361" y="3357883"/>
                <a:ext cx="4585788" cy="5782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84DAECF-F4A3-4039-8E59-1E7700CB86E5}"/>
                  </a:ext>
                </a:extLst>
              </p:cNvPr>
              <p:cNvSpPr txBox="1"/>
              <p:nvPr/>
            </p:nvSpPr>
            <p:spPr>
              <a:xfrm>
                <a:off x="10266040" y="1910887"/>
                <a:ext cx="1925960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84DAECF-F4A3-4039-8E59-1E7700CB8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040" y="1910887"/>
                <a:ext cx="1925960" cy="391646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3A27AA1-0E40-423D-BF45-DDAD10BD2773}"/>
                  </a:ext>
                </a:extLst>
              </p:cNvPr>
              <p:cNvSpPr txBox="1"/>
              <p:nvPr/>
            </p:nvSpPr>
            <p:spPr>
              <a:xfrm>
                <a:off x="7861149" y="3416696"/>
                <a:ext cx="30655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Fermi-Dirac distribution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A3A27AA1-0E40-423D-BF45-DDAD10BD2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149" y="3416696"/>
                <a:ext cx="3065528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F454BBB-CB55-4A02-A630-89B6C63F691B}"/>
                  </a:ext>
                </a:extLst>
              </p:cNvPr>
              <p:cNvSpPr txBox="1"/>
              <p:nvPr/>
            </p:nvSpPr>
            <p:spPr>
              <a:xfrm>
                <a:off x="662900" y="4331609"/>
                <a:ext cx="83364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Valid at global equilibrium 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Dominant at local equilibrium</a:t>
                </a:r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F454BBB-CB55-4A02-A630-89B6C63F6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00" y="4331609"/>
                <a:ext cx="8336449" cy="461665"/>
              </a:xfrm>
              <a:prstGeom prst="rect">
                <a:avLst/>
              </a:prstGeom>
              <a:blipFill>
                <a:blip r:embed="rId8"/>
                <a:stretch>
                  <a:fillRect l="-1024"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228C3A0-ECF9-46FB-B2E5-D80147E61FBD}"/>
              </a:ext>
            </a:extLst>
          </p:cNvPr>
          <p:cNvSpPr txBox="1"/>
          <p:nvPr/>
        </p:nvSpPr>
        <p:spPr>
          <a:xfrm>
            <a:off x="650705" y="5079854"/>
            <a:ext cx="952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Spin polarization vector at freezeout hypersurface in heavy ion collisions: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8975E75-5656-4C95-A6F6-02F8E1C1768F}"/>
                  </a:ext>
                </a:extLst>
              </p:cNvPr>
              <p:cNvSpPr txBox="1"/>
              <p:nvPr/>
            </p:nvSpPr>
            <p:spPr>
              <a:xfrm>
                <a:off x="3348334" y="5705193"/>
                <a:ext cx="5472608" cy="754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f>
                        <m:f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𝝕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𝝆𝝈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𝜛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𝜌𝜎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8975E75-5656-4C95-A6F6-02F8E1C17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34" y="5705193"/>
                <a:ext cx="5472608" cy="754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8E13288A-ECBC-4F2F-A489-94FB0E549A43}"/>
              </a:ext>
            </a:extLst>
          </p:cNvPr>
          <p:cNvSpPr txBox="1"/>
          <p:nvPr/>
        </p:nvSpPr>
        <p:spPr>
          <a:xfrm>
            <a:off x="2639616" y="2461592"/>
            <a:ext cx="7243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Becattini-Chandra-Del Zanna-</a:t>
            </a:r>
            <a:r>
              <a:rPr lang="en-US" altLang="zh-CN" b="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Grossi</a:t>
            </a:r>
            <a:r>
              <a:rPr lang="en-US" altLang="zh-CN" b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Annals Phys. </a:t>
            </a:r>
            <a:r>
              <a:rPr lang="en-US" altLang="zh-CN" b="0" i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2013 </a:t>
            </a:r>
            <a:endParaRPr lang="zh-CN" alt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13288A-ECBC-4F2F-A489-94FB0E549A43}"/>
              </a:ext>
            </a:extLst>
          </p:cNvPr>
          <p:cNvSpPr txBox="1"/>
          <p:nvPr/>
        </p:nvSpPr>
        <p:spPr>
          <a:xfrm>
            <a:off x="4138521" y="3945087"/>
            <a:ext cx="3892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Also: Fang-Pang-Wang-Wang PRC 2016</a:t>
            </a:r>
            <a:endParaRPr lang="zh-CN" alt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0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B41E2824-07BC-403B-ABCB-83053F74C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626207"/>
            <a:ext cx="2437282" cy="178734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56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Global vorticity in heavy ion collisions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845DCA-1AA1-46A4-BA10-C32279DF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77" y="3906973"/>
            <a:ext cx="2487382" cy="207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9AC0754-9362-4E1A-B20E-927106344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13" y="3907352"/>
            <a:ext cx="2663140" cy="201156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914027FF-4E17-4CAB-897F-7322F013CDB9}"/>
              </a:ext>
            </a:extLst>
          </p:cNvPr>
          <p:cNvSpPr txBox="1"/>
          <p:nvPr/>
        </p:nvSpPr>
        <p:spPr>
          <a:xfrm>
            <a:off x="2102911" y="3625639"/>
            <a:ext cx="19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Jiang-Lin-Liao  PRC 2016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0D1A533-F5AD-4600-BF61-6999C507BD13}"/>
              </a:ext>
            </a:extLst>
          </p:cNvPr>
          <p:cNvSpPr txBox="1"/>
          <p:nvPr/>
        </p:nvSpPr>
        <p:spPr>
          <a:xfrm>
            <a:off x="2141382" y="1222081"/>
            <a:ext cx="186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Deng-Huang  PRC 2016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DFD454-921B-4AA9-BA8E-E4342DD47D7A}"/>
              </a:ext>
            </a:extLst>
          </p:cNvPr>
          <p:cNvSpPr txBox="1"/>
          <p:nvPr/>
        </p:nvSpPr>
        <p:spPr>
          <a:xfrm>
            <a:off x="967003" y="6026547"/>
            <a:ext cx="10441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Becattini-Csernai-Wang PRC 2013,   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Karpenko-Becattini EPJC 2017, Ivanov-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Soldatov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PRC 2017,    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Kolomeitsev-Toneev-Voronyuk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PRC 2018 ……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BEDF4067-9BF9-4045-8586-C20A3BE65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83" y="3924141"/>
            <a:ext cx="2447229" cy="1877064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791EC9C4-DB24-4833-9BF7-8A9799E6F1E9}"/>
              </a:ext>
            </a:extLst>
          </p:cNvPr>
          <p:cNvSpPr txBox="1"/>
          <p:nvPr/>
        </p:nvSpPr>
        <p:spPr>
          <a:xfrm>
            <a:off x="8634747" y="3595330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Shi-Li-Liao PLB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8E74CC7-5B90-4FEA-9625-4C02437FE4B2}"/>
              </a:ext>
            </a:extLst>
          </p:cNvPr>
          <p:cNvSpPr txBox="1"/>
          <p:nvPr/>
        </p:nvSpPr>
        <p:spPr>
          <a:xfrm>
            <a:off x="5296435" y="3559067"/>
            <a:ext cx="2204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Wei-Deng-Huang PRC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A001BF2A-0BBE-420B-882A-DB9D05FC3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06" y="1626207"/>
            <a:ext cx="2411923" cy="1696960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552195E1-1744-40A9-8F27-D2B5758D0E0B}"/>
              </a:ext>
            </a:extLst>
          </p:cNvPr>
          <p:cNvSpPr txBox="1"/>
          <p:nvPr/>
        </p:nvSpPr>
        <p:spPr>
          <a:xfrm>
            <a:off x="5116406" y="1198315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Deng-Huang-Ma-Zhang PRC 2020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18A25F0-C9EA-4397-ABA0-6BE78F68FF78}"/>
              </a:ext>
            </a:extLst>
          </p:cNvPr>
          <p:cNvSpPr txBox="1"/>
          <p:nvPr/>
        </p:nvSpPr>
        <p:spPr>
          <a:xfrm>
            <a:off x="8477099" y="1224730"/>
            <a:ext cx="2328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-Chen-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Csernai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EPJC 2021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EE7A096B-B792-4B67-86BB-AD2833621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64" y="1609232"/>
            <a:ext cx="2736304" cy="19037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1957" y="2105355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Energy: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34223" y="4634390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Global polarization in heavy ion collisions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E82895-E594-4DB5-9C24-D05AF6A8F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36" y="1355720"/>
            <a:ext cx="2664743" cy="194375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9DB59E8-72BE-4970-8C08-B84DC6C38083}"/>
              </a:ext>
            </a:extLst>
          </p:cNvPr>
          <p:cNvSpPr txBox="1"/>
          <p:nvPr/>
        </p:nvSpPr>
        <p:spPr>
          <a:xfrm>
            <a:off x="3221260" y="1096261"/>
            <a:ext cx="2339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Karpenko-Becattini EPJC 2017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0182780-2A08-4F71-81ED-0F17A84CD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313" b="15829"/>
          <a:stretch/>
        </p:blipFill>
        <p:spPr>
          <a:xfrm>
            <a:off x="2973569" y="3735402"/>
            <a:ext cx="2731312" cy="22306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6C2E419-B33B-4776-85A2-C1C9B9F9B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71" y="3807902"/>
            <a:ext cx="2664742" cy="21802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80071DD-8C55-4CC0-A31B-DD4327C7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24" y="3739846"/>
            <a:ext cx="2870138" cy="225290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85A00A-1F25-4244-A82F-625E04C9DCF1}"/>
              </a:ext>
            </a:extLst>
          </p:cNvPr>
          <p:cNvSpPr txBox="1"/>
          <p:nvPr/>
        </p:nvSpPr>
        <p:spPr>
          <a:xfrm>
            <a:off x="6476572" y="3495732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Shi-Li-Liao PLB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540E2C7-A7DC-46A5-B01B-7607054ECA12}"/>
              </a:ext>
            </a:extLst>
          </p:cNvPr>
          <p:cNvSpPr txBox="1"/>
          <p:nvPr/>
        </p:nvSpPr>
        <p:spPr>
          <a:xfrm>
            <a:off x="3657468" y="3481647"/>
            <a:ext cx="1467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Sun-Ko PRC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899C5E-D376-4FED-9A59-6C8D57E665D4}"/>
              </a:ext>
            </a:extLst>
          </p:cNvPr>
          <p:cNvSpPr txBox="1"/>
          <p:nvPr/>
        </p:nvSpPr>
        <p:spPr>
          <a:xfrm>
            <a:off x="6322368" y="1082261"/>
            <a:ext cx="2211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-Wang-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Csernai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PRC 2017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EA856FD-071F-47F5-844E-B244E7A2C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384802"/>
            <a:ext cx="2604511" cy="2072887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9EFAAA4F-AA77-42B0-8430-8EB9F3AE19A3}"/>
              </a:ext>
            </a:extLst>
          </p:cNvPr>
          <p:cNvSpPr txBox="1"/>
          <p:nvPr/>
        </p:nvSpPr>
        <p:spPr>
          <a:xfrm>
            <a:off x="9018131" y="1068191"/>
            <a:ext cx="223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Li-Pang-Wang-Xia PRC 2017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BDCBF33-EAF9-4E50-8B7E-9E70A7A56EF3}"/>
              </a:ext>
            </a:extLst>
          </p:cNvPr>
          <p:cNvSpPr txBox="1"/>
          <p:nvPr/>
        </p:nvSpPr>
        <p:spPr>
          <a:xfrm>
            <a:off x="3941798" y="6044059"/>
            <a:ext cx="397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Quantitatively consistent !</a:t>
            </a:r>
            <a:endParaRPr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D27C768-90C0-46A4-84B4-125D82E1D842}"/>
                  </a:ext>
                </a:extLst>
              </p:cNvPr>
              <p:cNvSpPr txBox="1"/>
              <p:nvPr/>
            </p:nvSpPr>
            <p:spPr>
              <a:xfrm>
                <a:off x="5154806" y="5805923"/>
                <a:ext cx="658450" cy="154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CN" sz="1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10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altLang="zh-CN" sz="1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D27C768-90C0-46A4-84B4-125D82E1D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806" y="5805923"/>
                <a:ext cx="658450" cy="154529"/>
              </a:xfrm>
              <a:prstGeom prst="rect">
                <a:avLst/>
              </a:prstGeom>
              <a:blipFill>
                <a:blip r:embed="rId7"/>
                <a:stretch>
                  <a:fillRect r="-3704" b="-3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5931670" y="1451895"/>
            <a:ext cx="2664743" cy="1979522"/>
            <a:chOff x="5669229" y="1429716"/>
            <a:chExt cx="2664743" cy="197952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EF49BA0-08D4-4E2F-80D8-67FC62CD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29" y="1429716"/>
              <a:ext cx="2664743" cy="1979522"/>
            </a:xfrm>
            <a:prstGeom prst="rect">
              <a:avLst/>
            </a:prstGeom>
          </p:spPr>
        </p:pic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2B05A72-4CA7-4BD8-9A45-5AB0FA4D72BA}"/>
                </a:ext>
              </a:extLst>
            </p:cNvPr>
            <p:cNvCxnSpPr/>
            <p:nvPr/>
          </p:nvCxnSpPr>
          <p:spPr bwMode="auto">
            <a:xfrm flipV="1">
              <a:off x="8306079" y="1481944"/>
              <a:ext cx="0" cy="16154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F401C97-8CBA-4068-8B71-0DFEA785F4AA}"/>
                </a:ext>
              </a:extLst>
            </p:cNvPr>
            <p:cNvCxnSpPr/>
            <p:nvPr/>
          </p:nvCxnSpPr>
          <p:spPr bwMode="auto">
            <a:xfrm>
              <a:off x="6168008" y="1481944"/>
              <a:ext cx="21303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A98AD3E-D772-4595-9FA2-BD31C13DBA41}"/>
              </a:ext>
            </a:extLst>
          </p:cNvPr>
          <p:cNvSpPr txBox="1"/>
          <p:nvPr/>
        </p:nvSpPr>
        <p:spPr>
          <a:xfrm>
            <a:off x="9121318" y="3581514"/>
            <a:ext cx="2204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Wei-Deng-Huang PRC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7" y="1274843"/>
            <a:ext cx="1990698" cy="26144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0" y="3929478"/>
            <a:ext cx="2164215" cy="20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095" y="11981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Local polarization in heavy ion collisions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F1682C9-6F80-4490-AF31-54658B4D0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6" r="50167"/>
          <a:stretch/>
        </p:blipFill>
        <p:spPr>
          <a:xfrm>
            <a:off x="5450248" y="3427134"/>
            <a:ext cx="2469712" cy="20374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79993BC-878D-408A-A53D-326100673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79" y="3578526"/>
            <a:ext cx="2258251" cy="200166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F09D511-EDBB-4532-8F4F-FD650EA28947}"/>
              </a:ext>
            </a:extLst>
          </p:cNvPr>
          <p:cNvSpPr txBox="1"/>
          <p:nvPr/>
        </p:nvSpPr>
        <p:spPr>
          <a:xfrm>
            <a:off x="5514614" y="3078813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Becattini-Karpenko PRL 2018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78EFF356-6107-4826-AD10-AE1BE38C6C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t="9002" r="17270" b="12659"/>
          <a:stretch/>
        </p:blipFill>
        <p:spPr>
          <a:xfrm>
            <a:off x="491778" y="2538934"/>
            <a:ext cx="1336593" cy="13875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AB77CA-C06C-4F2F-8805-878476D66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68" y="1200340"/>
            <a:ext cx="2462141" cy="18288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0D3C84-CF94-430C-B2D8-CB21A751D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214346"/>
            <a:ext cx="2381102" cy="1891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/>
              <p:nvPr/>
            </p:nvSpPr>
            <p:spPr>
              <a:xfrm>
                <a:off x="8208609" y="1722986"/>
                <a:ext cx="6957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⇎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609" y="1722986"/>
                <a:ext cx="695703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C71D44E-9C4E-4689-A11C-B919B5EED57C}"/>
                  </a:ext>
                </a:extLst>
              </p:cNvPr>
              <p:cNvSpPr txBox="1"/>
              <p:nvPr/>
            </p:nvSpPr>
            <p:spPr>
              <a:xfrm>
                <a:off x="8243639" y="4172463"/>
                <a:ext cx="69570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⇎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C71D44E-9C4E-4689-A11C-B919B5EED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639" y="4172463"/>
                <a:ext cx="695703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A5FFED52-D702-4EED-8D6E-A12123139098}"/>
              </a:ext>
            </a:extLst>
          </p:cNvPr>
          <p:cNvSpPr txBox="1"/>
          <p:nvPr/>
        </p:nvSpPr>
        <p:spPr>
          <a:xfrm>
            <a:off x="3555472" y="5435269"/>
            <a:ext cx="429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Qualitatively inconsistent!      </a:t>
            </a:r>
            <a:endParaRPr lang="zh-CN" altLang="en-US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F77E0BC-37C3-4359-B2F1-2BD5764625F9}"/>
              </a:ext>
            </a:extLst>
          </p:cNvPr>
          <p:cNvSpPr txBox="1"/>
          <p:nvPr/>
        </p:nvSpPr>
        <p:spPr>
          <a:xfrm>
            <a:off x="-77311" y="5938923"/>
            <a:ext cx="10444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 down effects can not solve it:    Xia-Li-Huang-Huang PRC 2019;  </a:t>
            </a:r>
            <a:r>
              <a:rPr lang="en-US" altLang="zh-CN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Becattini</a:t>
            </a:r>
            <a:r>
              <a:rPr lang="en-US" altLang="zh-CN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-Cao-</a:t>
            </a:r>
            <a:r>
              <a:rPr lang="en-US" altLang="zh-CN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Speranza</a:t>
            </a:r>
            <a:r>
              <a:rPr lang="en-US" altLang="zh-CN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EPJC2019 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0C89F57-08C6-4B52-82C4-0DF229740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55" y="1151756"/>
            <a:ext cx="1736929" cy="177885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421539" y="3442226"/>
            <a:ext cx="1873207" cy="1915014"/>
            <a:chOff x="6096758" y="3759508"/>
            <a:chExt cx="2159417" cy="2261780"/>
          </a:xfrm>
        </p:grpSpPr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E2C3654-10C8-4DB6-A818-E8E11611053E}"/>
                </a:ext>
              </a:extLst>
            </p:cNvPr>
            <p:cNvCxnSpPr/>
            <p:nvPr/>
          </p:nvCxnSpPr>
          <p:spPr bwMode="auto">
            <a:xfrm>
              <a:off x="6096758" y="5017502"/>
              <a:ext cx="21476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629689F3-2D9E-4EAD-966D-26E3B12841A6}"/>
                </a:ext>
              </a:extLst>
            </p:cNvPr>
            <p:cNvCxnSpPr/>
            <p:nvPr/>
          </p:nvCxnSpPr>
          <p:spPr bwMode="auto">
            <a:xfrm flipV="1">
              <a:off x="7020272" y="3933056"/>
              <a:ext cx="0" cy="20882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C10C5BC0-7073-45AF-9DA5-E8BD5BFC933C}"/>
                </a:ext>
              </a:extLst>
            </p:cNvPr>
            <p:cNvSpPr/>
            <p:nvPr/>
          </p:nvSpPr>
          <p:spPr>
            <a:xfrm>
              <a:off x="6456097" y="4175335"/>
              <a:ext cx="1128350" cy="1684334"/>
            </a:xfrm>
            <a:prstGeom prst="ellipse">
              <a:avLst/>
            </a:prstGeom>
            <a:solidFill>
              <a:schemeClr val="bg2">
                <a:alpha val="49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 anchor="ctr">
              <a:spAutoFit/>
            </a:bodyPr>
            <a:lstStyle/>
            <a:p>
              <a:pPr algn="l"/>
              <a:endParaRPr lang="zh-CN" altLang="en-US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AAF8A24-2978-4B00-B34C-67ED20585DB3}"/>
                </a:ext>
              </a:extLst>
            </p:cNvPr>
            <p:cNvSpPr txBox="1"/>
            <p:nvPr/>
          </p:nvSpPr>
          <p:spPr>
            <a:xfrm rot="18990213">
              <a:off x="6962112" y="4456129"/>
              <a:ext cx="717077" cy="602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⊕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1F81485-E02B-47B7-9DEC-DC70D061FBDD}"/>
                </a:ext>
              </a:extLst>
            </p:cNvPr>
            <p:cNvSpPr txBox="1"/>
            <p:nvPr/>
          </p:nvSpPr>
          <p:spPr>
            <a:xfrm rot="19359919">
              <a:off x="6565730" y="4433257"/>
              <a:ext cx="360689" cy="68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⊙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99240DB-2F18-47D3-A0B1-81EB5C00A34C}"/>
                </a:ext>
              </a:extLst>
            </p:cNvPr>
            <p:cNvSpPr txBox="1"/>
            <p:nvPr/>
          </p:nvSpPr>
          <p:spPr>
            <a:xfrm rot="18990213">
              <a:off x="6394064" y="5018754"/>
              <a:ext cx="717077" cy="602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⊕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1FABC56-C152-4418-ACD0-5CCE1E901234}"/>
                </a:ext>
              </a:extLst>
            </p:cNvPr>
            <p:cNvSpPr txBox="1"/>
            <p:nvPr/>
          </p:nvSpPr>
          <p:spPr>
            <a:xfrm rot="19359919">
              <a:off x="6918452" y="4983384"/>
              <a:ext cx="791773" cy="682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⊙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47FEC34-56E7-4E2F-9B1D-A5ACE332BF4A}"/>
                </a:ext>
              </a:extLst>
            </p:cNvPr>
            <p:cNvSpPr txBox="1"/>
            <p:nvPr/>
          </p:nvSpPr>
          <p:spPr>
            <a:xfrm>
              <a:off x="7972123" y="497717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zh-CN" altLang="en-US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8B2361E-091C-49A0-8F79-F63AD6943331}"/>
                </a:ext>
              </a:extLst>
            </p:cNvPr>
            <p:cNvSpPr txBox="1"/>
            <p:nvPr/>
          </p:nvSpPr>
          <p:spPr>
            <a:xfrm>
              <a:off x="7084956" y="375950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zh-CN" altLang="en-US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2EDC54E6-CBF1-47EC-8131-5D9B7E9041D2}"/>
              </a:ext>
            </a:extLst>
          </p:cNvPr>
          <p:cNvSpPr/>
          <p:nvPr/>
        </p:nvSpPr>
        <p:spPr>
          <a:xfrm>
            <a:off x="2223534" y="1035024"/>
            <a:ext cx="504056" cy="378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5B4C3BA-BCC4-4830-80C2-A74F41062598}"/>
              </a:ext>
            </a:extLst>
          </p:cNvPr>
          <p:cNvSpPr txBox="1"/>
          <p:nvPr/>
        </p:nvSpPr>
        <p:spPr>
          <a:xfrm>
            <a:off x="366957" y="1575391"/>
            <a:ext cx="158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Transverse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vorticity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AE3C310-1F96-4BFA-B065-696CDC86A6CC}"/>
              </a:ext>
            </a:extLst>
          </p:cNvPr>
          <p:cNvSpPr txBox="1"/>
          <p:nvPr/>
        </p:nvSpPr>
        <p:spPr>
          <a:xfrm>
            <a:off x="2184018" y="3051782"/>
            <a:ext cx="21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Xia-Li-Tang-Wang PRC 2018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3878682" y="4093283"/>
                <a:ext cx="324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682" y="4093283"/>
                <a:ext cx="324833" cy="276999"/>
              </a:xfrm>
              <a:prstGeom prst="rect">
                <a:avLst/>
              </a:prstGeom>
              <a:blipFill>
                <a:blip r:embed="rId10"/>
                <a:stretch>
                  <a:fillRect l="-18519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本框 41">
            <a:extLst>
              <a:ext uri="{FF2B5EF4-FFF2-40B4-BE49-F238E27FC236}">
                <a16:creationId xmlns:a16="http://schemas.microsoft.com/office/drawing/2014/main" id="{15B4C3BA-BCC4-4830-80C2-A74F41062598}"/>
              </a:ext>
            </a:extLst>
          </p:cNvPr>
          <p:cNvSpPr txBox="1"/>
          <p:nvPr/>
        </p:nvSpPr>
        <p:spPr>
          <a:xfrm>
            <a:off x="366957" y="4129225"/>
            <a:ext cx="164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Longitudinal 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vorticity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/>
              <p:nvPr/>
            </p:nvSpPr>
            <p:spPr>
              <a:xfrm>
                <a:off x="4677033" y="1698161"/>
                <a:ext cx="586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033" y="1698161"/>
                <a:ext cx="586699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/>
              <p:nvPr/>
            </p:nvSpPr>
            <p:spPr>
              <a:xfrm>
                <a:off x="4706738" y="4161769"/>
                <a:ext cx="586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8202875-E069-4DE3-B7B5-D225CFD1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738" y="4161769"/>
                <a:ext cx="586699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任意多边形 2"/>
          <p:cNvSpPr/>
          <p:nvPr/>
        </p:nvSpPr>
        <p:spPr>
          <a:xfrm>
            <a:off x="9498070" y="1575391"/>
            <a:ext cx="1422465" cy="811261"/>
          </a:xfrm>
          <a:custGeom>
            <a:avLst/>
            <a:gdLst>
              <a:gd name="connsiteX0" fmla="*/ 0 w 1322962"/>
              <a:gd name="connsiteY0" fmla="*/ 687421 h 687421"/>
              <a:gd name="connsiteX1" fmla="*/ 810638 w 1322962"/>
              <a:gd name="connsiteY1" fmla="*/ 428017 h 687421"/>
              <a:gd name="connsiteX2" fmla="*/ 1322962 w 1322962"/>
              <a:gd name="connsiteY2" fmla="*/ 0 h 68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962" h="687421">
                <a:moveTo>
                  <a:pt x="0" y="687421"/>
                </a:moveTo>
                <a:cubicBezTo>
                  <a:pt x="295072" y="615004"/>
                  <a:pt x="590144" y="542587"/>
                  <a:pt x="810638" y="428017"/>
                </a:cubicBezTo>
                <a:cubicBezTo>
                  <a:pt x="1031132" y="313447"/>
                  <a:pt x="1177047" y="156723"/>
                  <a:pt x="1322962" y="0"/>
                </a:cubicBezTo>
              </a:path>
            </a:pathLst>
          </a:custGeom>
          <a:noFill/>
          <a:ln w="28575">
            <a:solidFill>
              <a:srgbClr val="7030A0"/>
            </a:solidFill>
            <a:prstDash val="sys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9708204" y="4189086"/>
            <a:ext cx="1322962" cy="411043"/>
          </a:xfrm>
          <a:custGeom>
            <a:avLst/>
            <a:gdLst>
              <a:gd name="connsiteX0" fmla="*/ 0 w 1322962"/>
              <a:gd name="connsiteY0" fmla="*/ 292123 h 411043"/>
              <a:gd name="connsiteX1" fmla="*/ 324256 w 1322962"/>
              <a:gd name="connsiteY1" fmla="*/ 408854 h 411043"/>
              <a:gd name="connsiteX2" fmla="*/ 635541 w 1322962"/>
              <a:gd name="connsiteY2" fmla="*/ 201331 h 411043"/>
              <a:gd name="connsiteX3" fmla="*/ 933856 w 1322962"/>
              <a:gd name="connsiteY3" fmla="*/ 293 h 411043"/>
              <a:gd name="connsiteX4" fmla="*/ 1322962 w 1322962"/>
              <a:gd name="connsiteY4" fmla="*/ 246727 h 41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962" h="411043">
                <a:moveTo>
                  <a:pt x="0" y="292123"/>
                </a:moveTo>
                <a:cubicBezTo>
                  <a:pt x="109166" y="358054"/>
                  <a:pt x="218333" y="423986"/>
                  <a:pt x="324256" y="408854"/>
                </a:cubicBezTo>
                <a:cubicBezTo>
                  <a:pt x="430179" y="393722"/>
                  <a:pt x="635541" y="201331"/>
                  <a:pt x="635541" y="201331"/>
                </a:cubicBezTo>
                <a:cubicBezTo>
                  <a:pt x="737141" y="133238"/>
                  <a:pt x="819286" y="-7273"/>
                  <a:pt x="933856" y="293"/>
                </a:cubicBezTo>
                <a:cubicBezTo>
                  <a:pt x="1048426" y="7859"/>
                  <a:pt x="1185694" y="127293"/>
                  <a:pt x="1322962" y="246727"/>
                </a:cubicBezTo>
              </a:path>
            </a:pathLst>
          </a:custGeom>
          <a:noFill/>
          <a:ln w="28575">
            <a:solidFill>
              <a:srgbClr val="7030A0"/>
            </a:solidFill>
            <a:prstDash val="sysDot"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5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59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Spatial vorticity gives right sign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FFED52-D702-4EED-8D6E-A12123139098}"/>
              </a:ext>
            </a:extLst>
          </p:cNvPr>
          <p:cNvSpPr txBox="1"/>
          <p:nvPr/>
        </p:nvSpPr>
        <p:spPr>
          <a:xfrm>
            <a:off x="396252" y="1407055"/>
            <a:ext cx="2715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Blast wave model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CD1BF1-0E40-4B26-9252-FD21746B0CA7}"/>
              </a:ext>
            </a:extLst>
          </p:cNvPr>
          <p:cNvSpPr txBox="1"/>
          <p:nvPr/>
        </p:nvSpPr>
        <p:spPr>
          <a:xfrm>
            <a:off x="330375" y="4430388"/>
            <a:ext cx="329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Temperature vorticity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90A6A5-EFD6-417F-A427-E8C9A825CC69}"/>
              </a:ext>
            </a:extLst>
          </p:cNvPr>
          <p:cNvSpPr txBox="1"/>
          <p:nvPr/>
        </p:nvSpPr>
        <p:spPr>
          <a:xfrm>
            <a:off x="366649" y="2885418"/>
            <a:ext cx="351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Spatial thermal vorticity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B35E7D4-E462-4FD7-8E32-2040826C9908}"/>
                  </a:ext>
                </a:extLst>
              </p:cNvPr>
              <p:cNvSpPr txBox="1"/>
              <p:nvPr/>
            </p:nvSpPr>
            <p:spPr>
              <a:xfrm>
                <a:off x="3627881" y="1433182"/>
                <a:ext cx="3254865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≈0.1</m:t>
                      </m:r>
                      <m:func>
                        <m:func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B35E7D4-E462-4FD7-8E32-2040826C9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81" y="1433182"/>
                <a:ext cx="3254865" cy="472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52825D5-D6D7-457D-9772-851731855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18" y="1058779"/>
            <a:ext cx="1755238" cy="1527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1809A73-E4A4-4232-8371-8D80B9B9287A}"/>
                  </a:ext>
                </a:extLst>
              </p:cNvPr>
              <p:cNvSpPr txBox="1"/>
              <p:nvPr/>
            </p:nvSpPr>
            <p:spPr>
              <a:xfrm>
                <a:off x="7244488" y="1387143"/>
                <a:ext cx="165474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</m:ac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1809A73-E4A4-4232-8371-8D80B9B92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488" y="1387143"/>
                <a:ext cx="1654748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F66A2D76-69BA-4602-A6EA-DCEE85FD8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57" y="4326276"/>
            <a:ext cx="2621936" cy="1649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35F7764-5F03-4ECF-8767-2F851C8A7540}"/>
                  </a:ext>
                </a:extLst>
              </p:cNvPr>
              <p:cNvSpPr txBox="1"/>
              <p:nvPr/>
            </p:nvSpPr>
            <p:spPr>
              <a:xfrm>
                <a:off x="4206819" y="4564274"/>
                <a:ext cx="262360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35F7764-5F03-4ECF-8767-2F851C8A7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819" y="4564274"/>
                <a:ext cx="2623602" cy="299313"/>
              </a:xfrm>
              <a:prstGeom prst="rect">
                <a:avLst/>
              </a:prstGeom>
              <a:blipFill>
                <a:blip r:embed="rId6"/>
                <a:stretch>
                  <a:fillRect l="-2791" t="-2041" r="-1628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D9A9030-AAB9-45F5-9EF9-6B6A9351007E}"/>
                  </a:ext>
                </a:extLst>
              </p:cNvPr>
              <p:cNvSpPr txBox="1"/>
              <p:nvPr/>
            </p:nvSpPr>
            <p:spPr>
              <a:xfrm>
                <a:off x="3518000" y="5206072"/>
                <a:ext cx="4246064" cy="2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dirty="0"/>
                  <a:t>,  ideal uncharged hydro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D9A9030-AAB9-45F5-9EF9-6B6A93510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000" y="5206072"/>
                <a:ext cx="4246064" cy="299313"/>
              </a:xfrm>
              <a:prstGeom prst="rect">
                <a:avLst/>
              </a:prstGeom>
              <a:blipFill>
                <a:blip r:embed="rId7"/>
                <a:stretch>
                  <a:fillRect t="-26531" b="-408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846AF59C-9F92-472B-BA04-0C7CB28A01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1" r="10048"/>
          <a:stretch/>
        </p:blipFill>
        <p:spPr>
          <a:xfrm>
            <a:off x="7608168" y="2544029"/>
            <a:ext cx="3391185" cy="1721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C2897C-BEA3-4154-8237-20F49E494947}"/>
                  </a:ext>
                </a:extLst>
              </p:cNvPr>
              <p:cNvSpPr txBox="1"/>
              <p:nvPr/>
            </p:nvSpPr>
            <p:spPr>
              <a:xfrm>
                <a:off x="4615482" y="2954637"/>
                <a:ext cx="1902059" cy="321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𝜇𝛼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𝜈𝛽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𝜛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CC2897C-BEA3-4154-8237-20F49E494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482" y="2954637"/>
                <a:ext cx="1902059" cy="321050"/>
              </a:xfrm>
              <a:prstGeom prst="rect">
                <a:avLst/>
              </a:prstGeom>
              <a:blipFill>
                <a:blip r:embed="rId9"/>
                <a:stretch>
                  <a:fillRect l="-2564" t="-3846" b="-2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498EB624-AEB6-4AF4-BB95-8920D09F0DB9}"/>
              </a:ext>
            </a:extLst>
          </p:cNvPr>
          <p:cNvSpPr txBox="1"/>
          <p:nvPr/>
        </p:nvSpPr>
        <p:spPr>
          <a:xfrm>
            <a:off x="697008" y="3618172"/>
            <a:ext cx="4912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Florkowski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-Kumar-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Mazeliauskas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-Ryblewski PRC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2D1538C-0548-4685-8FB8-275249388474}"/>
              </a:ext>
            </a:extLst>
          </p:cNvPr>
          <p:cNvSpPr txBox="1"/>
          <p:nvPr/>
        </p:nvSpPr>
        <p:spPr>
          <a:xfrm>
            <a:off x="749867" y="2004231"/>
            <a:ext cx="2318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Voloshin, EPJ Web Conf. 2018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E88912-B4E8-410F-947E-A3EA07978CD4}"/>
              </a:ext>
            </a:extLst>
          </p:cNvPr>
          <p:cNvSpPr txBox="1"/>
          <p:nvPr/>
        </p:nvSpPr>
        <p:spPr>
          <a:xfrm>
            <a:off x="715526" y="4997373"/>
            <a:ext cx="2621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Wu-Pang-Huang-Wang  PRR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96416" y="5952119"/>
                <a:ext cx="8253670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Spatial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gives right sign,  acceleration part               gives wrong sign!</a:t>
                </a:r>
                <a:endParaRPr lang="zh-CN" altLang="en-US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16" y="5952119"/>
                <a:ext cx="8253670" cy="424796"/>
              </a:xfrm>
              <a:prstGeom prst="rect">
                <a:avLst/>
              </a:prstGeom>
              <a:blipFill>
                <a:blip r:embed="rId10"/>
                <a:stretch>
                  <a:fillRect l="-739" t="-5714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CF5C6A7-1074-4DA1-A928-CB9DC50AEA02}"/>
                  </a:ext>
                </a:extLst>
              </p:cNvPr>
              <p:cNvSpPr txBox="1"/>
              <p:nvPr/>
            </p:nvSpPr>
            <p:spPr>
              <a:xfrm>
                <a:off x="6115729" y="6014860"/>
                <a:ext cx="892231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𝜛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0000FF"/>
                    </a:solidFill>
                  </a:rPr>
                  <a:t>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CF5C6A7-1074-4DA1-A928-CB9DC50AE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729" y="6014860"/>
                <a:ext cx="892231" cy="299313"/>
              </a:xfrm>
              <a:prstGeom prst="rect">
                <a:avLst/>
              </a:prstGeom>
              <a:blipFill>
                <a:blip r:embed="rId11"/>
                <a:stretch>
                  <a:fillRect l="-6803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7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in quantum mechanics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10670160" y="489140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83432" y="3585772"/>
            <a:ext cx="934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In quantum mechanics,  the  spin observables are compatible with position or momentum: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983432" y="1069619"/>
                <a:ext cx="4362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Choose the compatible observables</a:t>
                </a:r>
                <a:r>
                  <a:rPr lang="en-US" altLang="zh-CN" dirty="0">
                    <a:solidFill>
                      <a:srgbClr val="0000FF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1069619"/>
                <a:ext cx="4362476" cy="369332"/>
              </a:xfrm>
              <a:prstGeom prst="rect">
                <a:avLst/>
              </a:prstGeom>
              <a:blipFill>
                <a:blip r:embed="rId7"/>
                <a:stretch>
                  <a:fillRect l="-111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43" y="1129513"/>
            <a:ext cx="1384300" cy="4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/>
              <p:cNvSpPr txBox="1"/>
              <p:nvPr/>
            </p:nvSpPr>
            <p:spPr>
              <a:xfrm>
                <a:off x="2038956" y="2832366"/>
                <a:ext cx="8162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</a:rPr>
                  <a:t>For a certain particle , the quantum number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is fixed,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is relevant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文本框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956" y="2832366"/>
                <a:ext cx="8162747" cy="369332"/>
              </a:xfrm>
              <a:prstGeom prst="rect">
                <a:avLst/>
              </a:prstGeom>
              <a:blipFill>
                <a:blip r:embed="rId9"/>
                <a:stretch>
                  <a:fillRect l="-597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/>
              <p:cNvSpPr txBox="1"/>
              <p:nvPr/>
            </p:nvSpPr>
            <p:spPr>
              <a:xfrm>
                <a:off x="7176120" y="4527759"/>
                <a:ext cx="13525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120" y="4527759"/>
                <a:ext cx="1352550" cy="307777"/>
              </a:xfrm>
              <a:prstGeom prst="rect">
                <a:avLst/>
              </a:prstGeom>
              <a:blipFill>
                <a:blip r:embed="rId10"/>
                <a:stretch>
                  <a:fillRect l="-8108" t="-4000" r="-3153" b="-4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/>
              <p:cNvSpPr txBox="1"/>
              <p:nvPr/>
            </p:nvSpPr>
            <p:spPr>
              <a:xfrm>
                <a:off x="7157475" y="5403272"/>
                <a:ext cx="1523622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75" y="5403272"/>
                <a:ext cx="1523622" cy="331950"/>
              </a:xfrm>
              <a:prstGeom prst="rect">
                <a:avLst/>
              </a:prstGeom>
              <a:blipFill>
                <a:blip r:embed="rId11"/>
                <a:stretch>
                  <a:fillRect l="-7200" r="-2800" b="-2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32" y="4493434"/>
            <a:ext cx="32893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图片 5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98" y="5380742"/>
            <a:ext cx="37084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98" y="1972233"/>
            <a:ext cx="34036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图片 9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68" y="2060938"/>
            <a:ext cx="25781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Polarization from shear tensor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FFED52-D702-4EED-8D6E-A12123139098}"/>
              </a:ext>
            </a:extLst>
          </p:cNvPr>
          <p:cNvSpPr txBox="1"/>
          <p:nvPr/>
        </p:nvSpPr>
        <p:spPr>
          <a:xfrm>
            <a:off x="789473" y="2921364"/>
            <a:ext cx="362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Liu-Yin 2103.09200,  </a:t>
            </a:r>
          </a:p>
          <a:p>
            <a:pPr algn="l"/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Fu-Liu-Pang-Song-Yin 2103.10403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24A14B5-F829-4462-AEC6-1AF8AFAA98F9}"/>
              </a:ext>
            </a:extLst>
          </p:cNvPr>
          <p:cNvSpPr txBox="1"/>
          <p:nvPr/>
        </p:nvSpPr>
        <p:spPr>
          <a:xfrm>
            <a:off x="6322368" y="2871324"/>
            <a:ext cx="461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Becattini-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Buzzegoli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-Palermo 2103.10917,  </a:t>
            </a:r>
          </a:p>
          <a:p>
            <a:pPr algn="l"/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Becattini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Buzzegoli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-Palermo-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Inghirami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-Karpenko 2103.14621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D7EE037-E01A-4693-9A4A-5627E0710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26" y="3429000"/>
            <a:ext cx="2887563" cy="21550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FB4AB6-8BF7-4D1C-AFFD-171CC8F78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19" y="3477651"/>
            <a:ext cx="2863394" cy="21101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A2A0DA-773D-479B-BB2A-07C05F2DF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6" y="3479177"/>
            <a:ext cx="4464496" cy="2056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F971472-FD9D-4267-9223-362B291978E8}"/>
                  </a:ext>
                </a:extLst>
              </p:cNvPr>
              <p:cNvSpPr txBox="1"/>
              <p:nvPr/>
            </p:nvSpPr>
            <p:spPr>
              <a:xfrm>
                <a:off x="1405029" y="1761722"/>
                <a:ext cx="2995948" cy="601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SIP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600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𝜇𝜈𝛼𝜌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𝜌𝜆</m:t>
                          </m:r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F971472-FD9D-4267-9223-362B29197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029" y="1761722"/>
                <a:ext cx="2995948" cy="6018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D8BE60A-5199-423C-A3C6-F0DABC4579F8}"/>
                  </a:ext>
                </a:extLst>
              </p:cNvPr>
              <p:cNvSpPr txBox="1"/>
              <p:nvPr/>
            </p:nvSpPr>
            <p:spPr>
              <a:xfrm>
                <a:off x="1224678" y="2437321"/>
                <a:ext cx="3404092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𝜌𝜆</m:t>
                          </m:r>
                        </m:sub>
                      </m:sSub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sub>
                            <m:sup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  <m:sup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D8BE60A-5199-423C-A3C6-F0DABC457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678" y="2437321"/>
                <a:ext cx="3404092" cy="4840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E4EB86-D488-4A1A-A11C-BBB774C09AAC}"/>
                  </a:ext>
                </a:extLst>
              </p:cNvPr>
              <p:cNvSpPr txBox="1"/>
              <p:nvPr/>
            </p:nvSpPr>
            <p:spPr>
              <a:xfrm>
                <a:off x="6488763" y="1750357"/>
                <a:ext cx="3688267" cy="6038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ILE</m:t>
                          </m:r>
                        </m:sub>
                        <m: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𝜇𝜌𝜎𝜏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dec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  <m:sup/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𝜆𝜎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supHide m:val="on"/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  <m:sup/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nary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E4EB86-D488-4A1A-A11C-BBB774C09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763" y="1750357"/>
                <a:ext cx="3688267" cy="603820"/>
              </a:xfrm>
              <a:prstGeom prst="rect">
                <a:avLst/>
              </a:prstGeom>
              <a:blipFill>
                <a:blip r:embed="rId7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1E3371D-EDEA-4958-9A7E-AFDB6FF7C450}"/>
                  </a:ext>
                </a:extLst>
              </p:cNvPr>
              <p:cNvSpPr txBox="1"/>
              <p:nvPr/>
            </p:nvSpPr>
            <p:spPr>
              <a:xfrm>
                <a:off x="6600056" y="2426268"/>
                <a:ext cx="2230847" cy="403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𝜆𝜎</m:t>
                          </m:r>
                        </m:sub>
                      </m:sSub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1E3371D-EDEA-4958-9A7E-AFDB6FF7C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2426268"/>
                <a:ext cx="2230847" cy="403316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052C00ED-39B4-4AFE-8506-01DBCE9D4ABF}"/>
              </a:ext>
            </a:extLst>
          </p:cNvPr>
          <p:cNvSpPr txBox="1"/>
          <p:nvPr/>
        </p:nvSpPr>
        <p:spPr>
          <a:xfrm>
            <a:off x="733052" y="995398"/>
            <a:ext cx="400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Shear-induced spin polarization (SIP)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2C00ED-39B4-4AFE-8506-01DBCE9D4ABF}"/>
              </a:ext>
            </a:extLst>
          </p:cNvPr>
          <p:cNvSpPr txBox="1"/>
          <p:nvPr/>
        </p:nvSpPr>
        <p:spPr>
          <a:xfrm>
            <a:off x="6374514" y="995398"/>
            <a:ext cx="36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Isothermal local equilibrium (ILE)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F9ABA02-C5D2-408B-AD80-A0B1744690C7}"/>
              </a:ext>
            </a:extLst>
          </p:cNvPr>
          <p:cNvSpPr txBox="1"/>
          <p:nvPr/>
        </p:nvSpPr>
        <p:spPr>
          <a:xfrm>
            <a:off x="670755" y="1383837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chiral kinetic theory/ linear response theory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B97ECFA-F485-4E51-83A9-175E6BB74204}"/>
              </a:ext>
            </a:extLst>
          </p:cNvPr>
          <p:cNvSpPr txBox="1"/>
          <p:nvPr/>
        </p:nvSpPr>
        <p:spPr>
          <a:xfrm>
            <a:off x="6353000" y="1370868"/>
            <a:ext cx="4319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stationary non-equilibrium density operator</a:t>
            </a:r>
            <a:endParaRPr lang="zh-CN" alt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BA0B482-5B27-4043-862B-140AB7361F8F}"/>
                  </a:ext>
                </a:extLst>
              </p:cNvPr>
              <p:cNvSpPr txBox="1"/>
              <p:nvPr/>
            </p:nvSpPr>
            <p:spPr>
              <a:xfrm>
                <a:off x="726319" y="5756588"/>
                <a:ext cx="87255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66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Could be very sensitive to the EOS,  the ratio 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6600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𝜼</m:t>
                    </m:r>
                    <m:r>
                      <a:rPr lang="en-US" altLang="zh-CN" sz="2000" b="1" i="1" smtClean="0">
                        <a:solidFill>
                          <a:srgbClr val="6600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6600CC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𝒔</m:t>
                    </m:r>
                  </m:oMath>
                </a14:m>
                <a:r>
                  <a:rPr lang="en-US" altLang="zh-CN" sz="2000" b="1" dirty="0">
                    <a:solidFill>
                      <a:srgbClr val="66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freezeout temperature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6600CC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𝐟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66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zh-CN" altLang="en-US" sz="2000" b="1" dirty="0">
                  <a:solidFill>
                    <a:srgbClr val="6600C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BA0B482-5B27-4043-862B-140AB7361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19" y="5756588"/>
                <a:ext cx="8725530" cy="400110"/>
              </a:xfrm>
              <a:prstGeom prst="rect">
                <a:avLst/>
              </a:prstGeom>
              <a:blipFill>
                <a:blip r:embed="rId9"/>
                <a:stretch>
                  <a:fillRect l="-698" t="-7576" r="-768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5C0E1C0E-CA24-4257-962E-5CBA5C50F7A1}"/>
              </a:ext>
            </a:extLst>
          </p:cNvPr>
          <p:cNvSpPr txBox="1"/>
          <p:nvPr/>
        </p:nvSpPr>
        <p:spPr>
          <a:xfrm>
            <a:off x="9451849" y="5835165"/>
            <a:ext cx="2124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Yi-Pu-Yang 2106.00238</a:t>
            </a:r>
            <a:endParaRPr lang="zh-CN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61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hydrodynamics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FFED52-D702-4EED-8D6E-A12123139098}"/>
              </a:ext>
            </a:extLst>
          </p:cNvPr>
          <p:cNvSpPr txBox="1"/>
          <p:nvPr/>
        </p:nvSpPr>
        <p:spPr>
          <a:xfrm>
            <a:off x="970912" y="1092192"/>
            <a:ext cx="708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Anomalous hydrodynamics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4A14B5-F829-4462-AEC6-1AF8AFAA98F9}"/>
                  </a:ext>
                </a:extLst>
              </p:cNvPr>
              <p:cNvSpPr txBox="1"/>
              <p:nvPr/>
            </p:nvSpPr>
            <p:spPr>
              <a:xfrm>
                <a:off x="962492" y="2788557"/>
                <a:ext cx="75964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Ideal spin hydrodynamics ---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spin chemical potential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4A14B5-F829-4462-AEC6-1AF8AFAA9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92" y="2788557"/>
                <a:ext cx="7596439" cy="461665"/>
              </a:xfrm>
              <a:prstGeom prst="rect">
                <a:avLst/>
              </a:prstGeom>
              <a:blipFill>
                <a:blip r:embed="rId2"/>
                <a:stretch>
                  <a:fillRect l="-1124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F4288F-D248-43C7-8BF0-D9AD8A68F470}"/>
                  </a:ext>
                </a:extLst>
              </p:cNvPr>
              <p:cNvSpPr txBox="1"/>
              <p:nvPr/>
            </p:nvSpPr>
            <p:spPr>
              <a:xfrm>
                <a:off x="962492" y="1867056"/>
                <a:ext cx="281054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𝜈𝜆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,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F4288F-D248-43C7-8BF0-D9AD8A68F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92" y="1867056"/>
                <a:ext cx="2810542" cy="369332"/>
              </a:xfrm>
              <a:prstGeom prst="rect">
                <a:avLst/>
              </a:prstGeom>
              <a:blipFill>
                <a:blip r:embed="rId3"/>
                <a:stretch>
                  <a:fillRect t="-27869" b="-45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AA54E5E-9537-4254-8B01-D18F4FFCB12F}"/>
                  </a:ext>
                </a:extLst>
              </p:cNvPr>
              <p:cNvSpPr txBox="1"/>
              <p:nvPr/>
            </p:nvSpPr>
            <p:spPr>
              <a:xfrm>
                <a:off x="3677363" y="1860341"/>
                <a:ext cx="1510440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AA54E5E-9537-4254-8B01-D18F4FFCB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363" y="1860341"/>
                <a:ext cx="1510440" cy="332463"/>
              </a:xfrm>
              <a:prstGeom prst="rect">
                <a:avLst/>
              </a:prstGeom>
              <a:blipFill>
                <a:blip r:embed="rId4"/>
                <a:stretch>
                  <a:fillRect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9308CE4-A428-48E2-A361-0317F2999C0E}"/>
                  </a:ext>
                </a:extLst>
              </p:cNvPr>
              <p:cNvSpPr txBox="1"/>
              <p:nvPr/>
            </p:nvSpPr>
            <p:spPr>
              <a:xfrm>
                <a:off x="5360849" y="1838635"/>
                <a:ext cx="2280361" cy="3500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𝐶𝐸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9308CE4-A428-48E2-A361-0317F299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849" y="1838635"/>
                <a:ext cx="2280361" cy="350096"/>
              </a:xfrm>
              <a:prstGeom prst="rect">
                <a:avLst/>
              </a:prstGeom>
              <a:blipFill>
                <a:blip r:embed="rId5"/>
                <a:stretch>
                  <a:fillRect t="-1754" b="-228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F49D3CFA-C87C-47DC-B895-913AEB48A630}"/>
              </a:ext>
            </a:extLst>
          </p:cNvPr>
          <p:cNvSpPr txBox="1"/>
          <p:nvPr/>
        </p:nvSpPr>
        <p:spPr>
          <a:xfrm>
            <a:off x="4089866" y="2339671"/>
            <a:ext cx="27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Chiral current = Spin vector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405EF797-30AD-4006-A07A-039FE32E1E13}"/>
                  </a:ext>
                </a:extLst>
              </p:cNvPr>
              <p:cNvSpPr txBox="1"/>
              <p:nvPr/>
            </p:nvSpPr>
            <p:spPr>
              <a:xfrm>
                <a:off x="7837276" y="1853322"/>
                <a:ext cx="3277362" cy="399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405EF797-30AD-4006-A07A-039FE32E1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276" y="1853322"/>
                <a:ext cx="3277362" cy="399084"/>
              </a:xfrm>
              <a:prstGeom prst="rect">
                <a:avLst/>
              </a:prstGeom>
              <a:blipFill>
                <a:blip r:embed="rId6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7C57F44F-0280-425E-8999-C34A86DE6D87}"/>
              </a:ext>
            </a:extLst>
          </p:cNvPr>
          <p:cNvSpPr txBox="1"/>
          <p:nvPr/>
        </p:nvSpPr>
        <p:spPr>
          <a:xfrm>
            <a:off x="5455818" y="1167908"/>
            <a:ext cx="4147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Surowka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PRL. 2009, Pu-Gao-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Wangl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PRD 2011,  ……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239206B-FFBD-4F2D-867D-062CCCA40039}"/>
              </a:ext>
            </a:extLst>
          </p:cNvPr>
          <p:cNvSpPr txBox="1"/>
          <p:nvPr/>
        </p:nvSpPr>
        <p:spPr>
          <a:xfrm>
            <a:off x="5265413" y="4842360"/>
            <a:ext cx="3990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Florkowski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Friman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-Jaiswal-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Speranzal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PRC. 2018……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/>
              <p:nvPr/>
            </p:nvSpPr>
            <p:spPr>
              <a:xfrm>
                <a:off x="3265113" y="5442252"/>
                <a:ext cx="2810542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,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113" y="5442252"/>
                <a:ext cx="2810542" cy="332463"/>
              </a:xfrm>
              <a:prstGeom prst="rect">
                <a:avLst/>
              </a:prstGeom>
              <a:blipFill>
                <a:blip r:embed="rId7"/>
                <a:stretch>
                  <a:fillRect t="-24074" b="-3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1889B4B-DFF3-47DE-B792-B62B886DF3F2}"/>
                  </a:ext>
                </a:extLst>
              </p:cNvPr>
              <p:cNvSpPr txBox="1"/>
              <p:nvPr/>
            </p:nvSpPr>
            <p:spPr>
              <a:xfrm>
                <a:off x="5219626" y="5420122"/>
                <a:ext cx="2145227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)=0,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1889B4B-DFF3-47DE-B792-B62B886DF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626" y="5420122"/>
                <a:ext cx="2145227" cy="332463"/>
              </a:xfrm>
              <a:prstGeom prst="rect">
                <a:avLst/>
              </a:prstGeom>
              <a:blipFill>
                <a:blip r:embed="rId8"/>
                <a:stretch>
                  <a:fillRect b="-2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B01DCE1-CA58-422A-89A5-0C52122D245D}"/>
                  </a:ext>
                </a:extLst>
              </p:cNvPr>
              <p:cNvSpPr txBox="1"/>
              <p:nvPr/>
            </p:nvSpPr>
            <p:spPr>
              <a:xfrm>
                <a:off x="6986118" y="5412774"/>
                <a:ext cx="2145227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2B01DCE1-CA58-422A-89A5-0C52122D2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118" y="5412774"/>
                <a:ext cx="2145227" cy="332463"/>
              </a:xfrm>
              <a:prstGeom prst="rect">
                <a:avLst/>
              </a:prstGeom>
              <a:blipFill>
                <a:blip r:embed="rId9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E5C4A1B-45FD-44C8-8F63-7E4838525E0D}"/>
                  </a:ext>
                </a:extLst>
              </p:cNvPr>
              <p:cNvSpPr txBox="1"/>
              <p:nvPr/>
            </p:nvSpPr>
            <p:spPr>
              <a:xfrm>
                <a:off x="5187803" y="5959658"/>
                <a:ext cx="3214895" cy="3222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/2,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E5C4A1B-45FD-44C8-8F63-7E4838525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803" y="5959658"/>
                <a:ext cx="3214895" cy="322268"/>
              </a:xfrm>
              <a:prstGeom prst="rect">
                <a:avLst/>
              </a:prstGeom>
              <a:blipFill>
                <a:blip r:embed="rId10"/>
                <a:stretch>
                  <a:fillRect b="-36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DABCC51-B506-4EB1-9275-0F108C6E7AA4}"/>
                  </a:ext>
                </a:extLst>
              </p:cNvPr>
              <p:cNvSpPr txBox="1"/>
              <p:nvPr/>
            </p:nvSpPr>
            <p:spPr>
              <a:xfrm>
                <a:off x="3171867" y="5959658"/>
                <a:ext cx="3214895" cy="3222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DABCC51-B506-4EB1-9275-0F108C6E7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67" y="5959658"/>
                <a:ext cx="3214895" cy="322268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>
            <a:extLst>
              <a:ext uri="{FF2B5EF4-FFF2-40B4-BE49-F238E27FC236}">
                <a16:creationId xmlns:a16="http://schemas.microsoft.com/office/drawing/2014/main" id="{1068600F-17CB-4172-BE9B-E35D433A2737}"/>
              </a:ext>
            </a:extLst>
          </p:cNvPr>
          <p:cNvSpPr txBox="1"/>
          <p:nvPr/>
        </p:nvSpPr>
        <p:spPr>
          <a:xfrm>
            <a:off x="1683887" y="5412773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Background equation: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F7DB62F-FE91-4C04-8DDA-50231E22FBA5}"/>
              </a:ext>
            </a:extLst>
          </p:cNvPr>
          <p:cNvSpPr txBox="1"/>
          <p:nvPr/>
        </p:nvSpPr>
        <p:spPr>
          <a:xfrm>
            <a:off x="1683887" y="5937293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Spin conservation law: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24A14B5-F829-4462-AEC6-1AF8AFAA98F9}"/>
              </a:ext>
            </a:extLst>
          </p:cNvPr>
          <p:cNvSpPr txBox="1"/>
          <p:nvPr/>
        </p:nvSpPr>
        <p:spPr>
          <a:xfrm>
            <a:off x="1631616" y="3402420"/>
            <a:ext cx="329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From effective field theory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/>
              <p:nvPr/>
            </p:nvSpPr>
            <p:spPr>
              <a:xfrm>
                <a:off x="2919750" y="3887534"/>
                <a:ext cx="1356262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,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750" y="3887534"/>
                <a:ext cx="1356262" cy="332463"/>
              </a:xfrm>
              <a:prstGeom prst="rect">
                <a:avLst/>
              </a:prstGeom>
              <a:blipFill>
                <a:blip r:embed="rId12"/>
                <a:stretch>
                  <a:fillRect l="-901" t="-24074" r="-5856" b="-3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624A14B5-F829-4462-AEC6-1AF8AFAA98F9}"/>
              </a:ext>
            </a:extLst>
          </p:cNvPr>
          <p:cNvSpPr txBox="1"/>
          <p:nvPr/>
        </p:nvSpPr>
        <p:spPr>
          <a:xfrm>
            <a:off x="1631616" y="4786687"/>
            <a:ext cx="3474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From classical kinetic theory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239206B-FFBD-4F2D-867D-062CCCA40039}"/>
              </a:ext>
            </a:extLst>
          </p:cNvPr>
          <p:cNvSpPr txBox="1"/>
          <p:nvPr/>
        </p:nvSpPr>
        <p:spPr>
          <a:xfrm>
            <a:off x="5239011" y="3457295"/>
            <a:ext cx="3055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Montenegro-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Tinti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Torrieri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PRD2017……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/>
              <p:nvPr/>
            </p:nvSpPr>
            <p:spPr>
              <a:xfrm>
                <a:off x="7882824" y="3822951"/>
                <a:ext cx="1352214" cy="3500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824" y="3822951"/>
                <a:ext cx="1352214" cy="350096"/>
              </a:xfrm>
              <a:prstGeom prst="rect">
                <a:avLst/>
              </a:prstGeom>
              <a:blipFill>
                <a:blip r:embed="rId13"/>
                <a:stretch>
                  <a:fillRect t="-18966" b="-344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/>
              <p:nvPr/>
            </p:nvSpPr>
            <p:spPr>
              <a:xfrm>
                <a:off x="4800490" y="3856749"/>
                <a:ext cx="260768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6435C780-C882-4D14-8289-DE7D81907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490" y="3856749"/>
                <a:ext cx="2607685" cy="307777"/>
              </a:xfrm>
              <a:prstGeom prst="rect">
                <a:avLst/>
              </a:prstGeom>
              <a:blipFill>
                <a:blip r:embed="rId14"/>
                <a:stretch>
                  <a:fillRect t="-24000" b="-5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1068600F-17CB-4172-BE9B-E35D433A2737}"/>
              </a:ext>
            </a:extLst>
          </p:cNvPr>
          <p:cNvSpPr txBox="1"/>
          <p:nvPr/>
        </p:nvSpPr>
        <p:spPr>
          <a:xfrm>
            <a:off x="1651813" y="4282960"/>
            <a:ext cx="655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Require non-dissipative dynamics at higher order than second order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62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hydrodynamics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5E9863C-692C-4F7F-A93F-A0AC0CEE5906}"/>
              </a:ext>
            </a:extLst>
          </p:cNvPr>
          <p:cNvSpPr txBox="1"/>
          <p:nvPr/>
        </p:nvSpPr>
        <p:spPr>
          <a:xfrm>
            <a:off x="911424" y="1059653"/>
            <a:ext cx="401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Viscous spin hydrodynamics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C74769B8-C878-4BAD-BD7A-916DA353C0D1}"/>
              </a:ext>
            </a:extLst>
          </p:cNvPr>
          <p:cNvSpPr txBox="1"/>
          <p:nvPr/>
        </p:nvSpPr>
        <p:spPr>
          <a:xfrm>
            <a:off x="6060197" y="1716792"/>
            <a:ext cx="385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Hattori-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Hongo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-Huang-Matsuo-Tayal PLB. 2019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5E9863C-692C-4F7F-A93F-A0AC0CEE5906}"/>
              </a:ext>
            </a:extLst>
          </p:cNvPr>
          <p:cNvSpPr txBox="1"/>
          <p:nvPr/>
        </p:nvSpPr>
        <p:spPr>
          <a:xfrm>
            <a:off x="1559496" y="1648269"/>
            <a:ext cx="379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From entropy-current analysis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5E9863C-692C-4F7F-A93F-A0AC0CEE5906}"/>
              </a:ext>
            </a:extLst>
          </p:cNvPr>
          <p:cNvSpPr txBox="1"/>
          <p:nvPr/>
        </p:nvSpPr>
        <p:spPr>
          <a:xfrm>
            <a:off x="1631504" y="3235966"/>
            <a:ext cx="4166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From classical RTA kinetic equation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74769B8-C878-4BAD-BD7A-916DA353C0D1}"/>
              </a:ext>
            </a:extLst>
          </p:cNvPr>
          <p:cNvSpPr txBox="1"/>
          <p:nvPr/>
        </p:nvSpPr>
        <p:spPr>
          <a:xfrm>
            <a:off x="6891602" y="3252295"/>
            <a:ext cx="3456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Bhadury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14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Florkowski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-Jaiswal et al PRD. 2021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5E9863C-692C-4F7F-A93F-A0AC0CEE5906}"/>
              </a:ext>
            </a:extLst>
          </p:cNvPr>
          <p:cNvSpPr txBox="1"/>
          <p:nvPr/>
        </p:nvSpPr>
        <p:spPr>
          <a:xfrm>
            <a:off x="1656990" y="4901416"/>
            <a:ext cx="529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From chiral kinetic theory with collision terms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74769B8-C878-4BAD-BD7A-916DA353C0D1}"/>
              </a:ext>
            </a:extLst>
          </p:cNvPr>
          <p:cNvSpPr txBox="1"/>
          <p:nvPr/>
        </p:nvSpPr>
        <p:spPr>
          <a:xfrm>
            <a:off x="7101140" y="4964689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Shi-Gale-Jeon, PRC. 2021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CBA0AAF-E84F-4C9E-AF8F-64CF74B3E826}"/>
                  </a:ext>
                </a:extLst>
              </p:cNvPr>
              <p:cNvSpPr txBox="1"/>
              <p:nvPr/>
            </p:nvSpPr>
            <p:spPr>
              <a:xfrm>
                <a:off x="6210831" y="2203820"/>
                <a:ext cx="3549403" cy="313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)=−2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𝛽𝛼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CBA0AAF-E84F-4C9E-AF8F-64CF74B3E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831" y="2203820"/>
                <a:ext cx="3549403" cy="313868"/>
              </a:xfrm>
              <a:prstGeom prst="rect">
                <a:avLst/>
              </a:prstGeom>
              <a:blipFill>
                <a:blip r:embed="rId2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9B9140-2731-41EA-B0BF-A20676198FF8}"/>
                  </a:ext>
                </a:extLst>
              </p:cNvPr>
              <p:cNvSpPr txBox="1"/>
              <p:nvPr/>
            </p:nvSpPr>
            <p:spPr>
              <a:xfrm>
                <a:off x="1739942" y="2789980"/>
                <a:ext cx="7961921" cy="36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CN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altLang="zh-CN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𝜌𝜎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9B9140-2731-41EA-B0BF-A20676198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942" y="2789980"/>
                <a:ext cx="7961921" cy="368499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701D6361-E06A-45CA-B612-074481B83DF6}"/>
              </a:ext>
            </a:extLst>
          </p:cNvPr>
          <p:cNvSpPr txBox="1"/>
          <p:nvPr/>
        </p:nvSpPr>
        <p:spPr>
          <a:xfrm>
            <a:off x="2014109" y="2209634"/>
            <a:ext cx="340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Angular momentum conservation: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FE66225-BE6C-4BCB-B2AD-212EC79C9B8A}"/>
                  </a:ext>
                </a:extLst>
              </p:cNvPr>
              <p:cNvSpPr txBox="1"/>
              <p:nvPr/>
            </p:nvSpPr>
            <p:spPr>
              <a:xfrm>
                <a:off x="4416735" y="3796158"/>
                <a:ext cx="3286923" cy="2946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eq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eq</m:t>
                          </m:r>
                        </m:sub>
                      </m:sSub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FE66225-BE6C-4BCB-B2AD-212EC79C9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735" y="3796158"/>
                <a:ext cx="3286923" cy="294632"/>
              </a:xfrm>
              <a:prstGeom prst="rect">
                <a:avLst/>
              </a:prstGeom>
              <a:blipFill>
                <a:blip r:embed="rId4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2A98D1D-874E-4A71-AAFA-CC525F4822E1}"/>
                  </a:ext>
                </a:extLst>
              </p:cNvPr>
              <p:cNvSpPr txBox="1"/>
              <p:nvPr/>
            </p:nvSpPr>
            <p:spPr>
              <a:xfrm>
                <a:off x="3003559" y="4346066"/>
                <a:ext cx="6328529" cy="333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e>
                            </m:d>
                          </m:sup>
                        </m:sSubSup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𝜆𝜇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Sup>
                      <m:sSub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bSup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2A98D1D-874E-4A71-AAFA-CC525F482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59" y="4346066"/>
                <a:ext cx="6328529" cy="333233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2448D44-DA5E-4662-9DAE-1C5C194FFD99}"/>
                  </a:ext>
                </a:extLst>
              </p:cNvPr>
              <p:cNvSpPr txBox="1"/>
              <p:nvPr/>
            </p:nvSpPr>
            <p:spPr>
              <a:xfrm>
                <a:off x="2829753" y="5453195"/>
                <a:ext cx="5328592" cy="2857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type m:val="lin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𝜇𝜈𝜌𝜎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2448D44-DA5E-4662-9DAE-1C5C194FF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753" y="5453195"/>
                <a:ext cx="5328592" cy="285784"/>
              </a:xfrm>
              <a:prstGeom prst="rect">
                <a:avLst/>
              </a:prstGeom>
              <a:blipFill>
                <a:blip r:embed="rId6"/>
                <a:stretch>
                  <a:fillRect t="-132609" b="-210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6FFB53-6737-41A5-8A99-61717E3A8793}"/>
                  </a:ext>
                </a:extLst>
              </p:cNvPr>
              <p:cNvSpPr txBox="1"/>
              <p:nvPr/>
            </p:nvSpPr>
            <p:spPr>
              <a:xfrm>
                <a:off x="2441324" y="5871281"/>
                <a:ext cx="3726500" cy="5318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𝜌𝜎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pHide m:val="on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𝜌𝜎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̇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6FFB53-6737-41A5-8A99-61717E3A8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324" y="5871281"/>
                <a:ext cx="3726500" cy="531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69E2FAC-2FEE-471F-94C0-973BDD9A8289}"/>
                  </a:ext>
                </a:extLst>
              </p:cNvPr>
              <p:cNvSpPr txBox="1"/>
              <p:nvPr/>
            </p:nvSpPr>
            <p:spPr>
              <a:xfrm>
                <a:off x="5720903" y="5871281"/>
                <a:ext cx="2833217" cy="5318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pHide m:val="on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e>
                      </m:nary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acc>
                        <m:accPr>
                          <m:chr m:val="̇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69E2FAC-2FEE-471F-94C0-973BDD9A8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903" y="5871281"/>
                <a:ext cx="2833217" cy="531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7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63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265" y="30919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alignment of vector mesons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27CD8F1-3744-4D03-BAE0-155740D3248C}"/>
                  </a:ext>
                </a:extLst>
              </p:cNvPr>
              <p:cNvSpPr txBox="1"/>
              <p:nvPr/>
            </p:nvSpPr>
            <p:spPr>
              <a:xfrm>
                <a:off x="2911562" y="1038912"/>
                <a:ext cx="6395522" cy="793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+(3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 </m:t>
                          </m:r>
                          <m:func>
                            <m:func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altLang="zh-CN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27CD8F1-3744-4D03-BAE0-155740D32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562" y="1038912"/>
                <a:ext cx="6395522" cy="7936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398261" y="1905487"/>
                <a:ext cx="914609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261" y="1905487"/>
                <a:ext cx="914609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172255" y="1987775"/>
            <a:ext cx="1923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Spin alignment:  </a:t>
            </a:r>
            <a:endParaRPr lang="zh-CN" altLang="en-US" sz="20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651EC8FB-A933-429B-9CE7-C3CD4AE902B8}"/>
              </a:ext>
            </a:extLst>
          </p:cNvPr>
          <p:cNvSpPr/>
          <p:nvPr/>
        </p:nvSpPr>
        <p:spPr>
          <a:xfrm>
            <a:off x="5123744" y="5992543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5C5B1EE7-9831-4B9B-9BCC-05226F33AB73}"/>
                  </a:ext>
                </a:extLst>
              </p:cNvPr>
              <p:cNvSpPr txBox="1"/>
              <p:nvPr/>
            </p:nvSpPr>
            <p:spPr>
              <a:xfrm>
                <a:off x="9173120" y="1901392"/>
                <a:ext cx="2258358" cy="57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5C5B1EE7-9831-4B9B-9BCC-05226F33A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120" y="1901392"/>
                <a:ext cx="2258358" cy="5762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>
            <a:extLst>
              <a:ext uri="{FF2B5EF4-FFF2-40B4-BE49-F238E27FC236}">
                <a16:creationId xmlns:a16="http://schemas.microsoft.com/office/drawing/2014/main" id="{339182EA-214B-4B23-B460-B7B74C4D8484}"/>
              </a:ext>
            </a:extLst>
          </p:cNvPr>
          <p:cNvSpPr/>
          <p:nvPr/>
        </p:nvSpPr>
        <p:spPr>
          <a:xfrm>
            <a:off x="1175699" y="2772746"/>
            <a:ext cx="2129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Naïve estimation:  </a:t>
            </a:r>
            <a:endParaRPr lang="zh-CN" altLang="en-US" sz="2000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65E2C21-C9CD-4FA4-B8C5-4684F5A60AFF}"/>
              </a:ext>
            </a:extLst>
          </p:cNvPr>
          <p:cNvSpPr/>
          <p:nvPr/>
        </p:nvSpPr>
        <p:spPr>
          <a:xfrm>
            <a:off x="7320136" y="2754467"/>
            <a:ext cx="2466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Experimental result: 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C86B52B-4CA6-4744-9F9E-9073CF348E98}"/>
                  </a:ext>
                </a:extLst>
              </p:cNvPr>
              <p:cNvSpPr txBox="1"/>
              <p:nvPr/>
            </p:nvSpPr>
            <p:spPr>
              <a:xfrm>
                <a:off x="9393118" y="2685035"/>
                <a:ext cx="2258358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C86B52B-4CA6-4744-9F9E-9073CF348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118" y="2685035"/>
                <a:ext cx="2258358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图片 59">
            <a:extLst>
              <a:ext uri="{FF2B5EF4-FFF2-40B4-BE49-F238E27FC236}">
                <a16:creationId xmlns:a16="http://schemas.microsoft.com/office/drawing/2014/main" id="{224A6EB3-3FBA-48E2-9213-D510C1A0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12" y="3569949"/>
            <a:ext cx="5646503" cy="272334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FE723B2-F5D8-4750-9671-D39B0E35E6E3}"/>
              </a:ext>
            </a:extLst>
          </p:cNvPr>
          <p:cNvSpPr/>
          <p:nvPr/>
        </p:nvSpPr>
        <p:spPr>
          <a:xfrm>
            <a:off x="7352531" y="2021681"/>
            <a:ext cx="2001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Recombination: 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D7C5A2F-6F05-4A14-A748-396CBDC18F14}"/>
                  </a:ext>
                </a:extLst>
              </p:cNvPr>
              <p:cNvSpPr txBox="1"/>
              <p:nvPr/>
            </p:nvSpPr>
            <p:spPr>
              <a:xfrm>
                <a:off x="3203866" y="2673059"/>
                <a:ext cx="2258358" cy="57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Sup>
                        <m:sSubSup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~  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D7C5A2F-6F05-4A14-A748-396CBDC1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66" y="2673059"/>
                <a:ext cx="2258358" cy="5762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C3FF455-59B3-4705-9F66-76A1F45D124F}"/>
                  </a:ext>
                </a:extLst>
              </p:cNvPr>
              <p:cNvSpPr txBox="1"/>
              <p:nvPr/>
            </p:nvSpPr>
            <p:spPr>
              <a:xfrm>
                <a:off x="10036636" y="3970608"/>
                <a:ext cx="2258358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2.76</m:t>
                      </m:r>
                      <m:r>
                        <m:rPr>
                          <m:sty m:val="p"/>
                        </m:rPr>
                        <a:rPr lang="en-US" altLang="zh-CN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lang="zh-CN" altLang="en-US" sz="10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5C3FF455-59B3-4705-9F66-76A1F45D1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636" y="3970608"/>
                <a:ext cx="2258358" cy="24622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34A55F51-6E04-6851-1F4B-E0CD73061BA6}"/>
              </a:ext>
            </a:extLst>
          </p:cNvPr>
          <p:cNvGrpSpPr/>
          <p:nvPr/>
        </p:nvGrpSpPr>
        <p:grpSpPr>
          <a:xfrm>
            <a:off x="1745130" y="3508955"/>
            <a:ext cx="3220690" cy="2761740"/>
            <a:chOff x="7211401" y="3114656"/>
            <a:chExt cx="3372038" cy="3185500"/>
          </a:xfrm>
        </p:grpSpPr>
        <p:pic>
          <p:nvPicPr>
            <p:cNvPr id="6" name="图片 5" descr="屏幕剪辑">
              <a:extLst>
                <a:ext uri="{FF2B5EF4-FFF2-40B4-BE49-F238E27FC236}">
                  <a16:creationId xmlns:a16="http://schemas.microsoft.com/office/drawing/2014/main" id="{325AE37B-09C2-A789-B6E0-9FA8CE9E5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401" y="3114656"/>
              <a:ext cx="3372038" cy="3185500"/>
            </a:xfrm>
            <a:prstGeom prst="rect">
              <a:avLst/>
            </a:pr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E8324434-1023-662D-B7AE-D9B480C89D7A}"/>
                </a:ext>
              </a:extLst>
            </p:cNvPr>
            <p:cNvCxnSpPr/>
            <p:nvPr/>
          </p:nvCxnSpPr>
          <p:spPr bwMode="auto">
            <a:xfrm>
              <a:off x="7681158" y="3140968"/>
              <a:ext cx="280733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5473835-FAF2-1002-E86A-FE94E7461236}"/>
                </a:ext>
              </a:extLst>
            </p:cNvPr>
            <p:cNvCxnSpPr/>
            <p:nvPr/>
          </p:nvCxnSpPr>
          <p:spPr bwMode="auto">
            <a:xfrm>
              <a:off x="10515916" y="3140968"/>
              <a:ext cx="6333" cy="28083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F0C0B85-9F82-A623-F307-6F31468EBE3D}"/>
              </a:ext>
            </a:extLst>
          </p:cNvPr>
          <p:cNvSpPr txBox="1"/>
          <p:nvPr/>
        </p:nvSpPr>
        <p:spPr>
          <a:xfrm>
            <a:off x="2788140" y="5157192"/>
            <a:ext cx="1492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 Nature 2023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64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53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alignment of vector mesons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8CBACBA-A043-486C-97F3-E1150D102CEA}"/>
                  </a:ext>
                </a:extLst>
              </p:cNvPr>
              <p:cNvSpPr txBox="1"/>
              <p:nvPr/>
            </p:nvSpPr>
            <p:spPr>
              <a:xfrm>
                <a:off x="947618" y="1160688"/>
                <a:ext cx="5635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Spin alignment from a meson field of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endPara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8CBACBA-A043-486C-97F3-E1150D102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18" y="1160688"/>
                <a:ext cx="5635261" cy="461665"/>
              </a:xfrm>
              <a:prstGeom prst="rect">
                <a:avLst/>
              </a:prstGeom>
              <a:blipFill>
                <a:blip r:embed="rId2"/>
                <a:stretch>
                  <a:fillRect l="-1405" t="-10526" r="-649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Line 96">
            <a:extLst>
              <a:ext uri="{FF2B5EF4-FFF2-40B4-BE49-F238E27FC236}">
                <a16:creationId xmlns:a16="http://schemas.microsoft.com/office/drawing/2014/main" id="{03A8203C-ABF5-4F6F-A5BB-6756D1AC2F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0338" y="5959862"/>
            <a:ext cx="0" cy="360844"/>
          </a:xfrm>
          <a:prstGeom prst="line">
            <a:avLst/>
          </a:prstGeom>
          <a:noFill/>
          <a:ln w="57150">
            <a:noFill/>
            <a:miter lim="800000"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40521D97-8A4C-4F47-AFF5-7EEC5B85B399}"/>
                  </a:ext>
                </a:extLst>
              </p:cNvPr>
              <p:cNvSpPr txBox="1"/>
              <p:nvPr/>
            </p:nvSpPr>
            <p:spPr>
              <a:xfrm>
                <a:off x="935416" y="3727171"/>
                <a:ext cx="57340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Spin alignment from locally polarized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? </a:t>
                </a:r>
                <a:endParaRPr lang="zh-CN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40521D97-8A4C-4F47-AFF5-7EEC5B85B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16" y="3727171"/>
                <a:ext cx="5734070" cy="461665"/>
              </a:xfrm>
              <a:prstGeom prst="rect">
                <a:avLst/>
              </a:prstGeom>
              <a:blipFill>
                <a:blip r:embed="rId3"/>
                <a:stretch>
                  <a:fillRect l="-1382" t="-10526" r="-10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7F9959DA-DF3B-45F4-BF1F-8ED27E36D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28" y="3829127"/>
            <a:ext cx="2782750" cy="147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4A69DB6-6E23-470A-A924-5E974D3D411E}"/>
                  </a:ext>
                </a:extLst>
              </p:cNvPr>
              <p:cNvSpPr txBox="1"/>
              <p:nvPr/>
            </p:nvSpPr>
            <p:spPr>
              <a:xfrm>
                <a:off x="695400" y="1855436"/>
                <a:ext cx="4440443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b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4A69DB6-6E23-470A-A924-5E974D3D4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855436"/>
                <a:ext cx="4440443" cy="5549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DD90696-2E0C-48A0-8116-538063CA888E}"/>
                  </a:ext>
                </a:extLst>
              </p:cNvPr>
              <p:cNvSpPr txBox="1"/>
              <p:nvPr/>
            </p:nvSpPr>
            <p:spPr>
              <a:xfrm>
                <a:off x="3502931" y="1996248"/>
                <a:ext cx="4440443" cy="349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DD90696-2E0C-48A0-8116-538063CA8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931" y="1996248"/>
                <a:ext cx="4440443" cy="349198"/>
              </a:xfrm>
              <a:prstGeom prst="rect">
                <a:avLst/>
              </a:prstGeom>
              <a:blipFill>
                <a:blip r:embed="rId7"/>
                <a:stretch>
                  <a:fillRect t="-1724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4EAB7DF7-E186-4BDE-A8FA-59161A493ADE}"/>
              </a:ext>
            </a:extLst>
          </p:cNvPr>
          <p:cNvSpPr txBox="1"/>
          <p:nvPr/>
        </p:nvSpPr>
        <p:spPr>
          <a:xfrm>
            <a:off x="1043194" y="2931379"/>
            <a:ext cx="587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Sheng-Oliva-Wang  PRD 2020</a:t>
            </a:r>
            <a:r>
              <a:rPr lang="zh-CN" altLang="en-US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； </a:t>
            </a:r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Sheng-Wang-Wang PRD 2020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8180A88-7792-4CA3-A4AF-AEF45B89322F}"/>
                  </a:ext>
                </a:extLst>
              </p:cNvPr>
              <p:cNvSpPr txBox="1"/>
              <p:nvPr/>
            </p:nvSpPr>
            <p:spPr>
              <a:xfrm>
                <a:off x="935416" y="4342363"/>
                <a:ext cx="4440443" cy="646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8180A88-7792-4CA3-A4AF-AEF45B893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16" y="4342363"/>
                <a:ext cx="4440443" cy="646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A5CD13A-2312-4C19-BB84-B2BAB7997900}"/>
                  </a:ext>
                </a:extLst>
              </p:cNvPr>
              <p:cNvSpPr txBox="1"/>
              <p:nvPr/>
            </p:nvSpPr>
            <p:spPr>
              <a:xfrm>
                <a:off x="4104866" y="4491261"/>
                <a:ext cx="4727358" cy="409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>
                    <a:solidFill>
                      <a:schemeClr val="bg2"/>
                    </a:solidFill>
                  </a:rPr>
                  <a:t>Even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A5CD13A-2312-4C19-BB84-B2BAB7997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866" y="4491261"/>
                <a:ext cx="4727358" cy="409728"/>
              </a:xfrm>
              <a:prstGeom prst="rect">
                <a:avLst/>
              </a:prstGeom>
              <a:blipFill>
                <a:blip r:embed="rId9"/>
                <a:stretch>
                  <a:fillRect t="-4478" b="-17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F15BA167-F71E-4F9E-A4F4-8F453B544D77}"/>
              </a:ext>
            </a:extLst>
          </p:cNvPr>
          <p:cNvSpPr txBox="1"/>
          <p:nvPr/>
        </p:nvSpPr>
        <p:spPr>
          <a:xfrm>
            <a:off x="977561" y="5729029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Recombination: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AA4B49B-F5DE-4549-8EAD-F4FD43370E39}"/>
                  </a:ext>
                </a:extLst>
              </p:cNvPr>
              <p:cNvSpPr txBox="1"/>
              <p:nvPr/>
            </p:nvSpPr>
            <p:spPr>
              <a:xfrm>
                <a:off x="3609786" y="5771059"/>
                <a:ext cx="2092400" cy="37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600" b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𝐡𝐲𝐩𝐞𝐫𝐨𝐧</m:t>
                          </m:r>
                        </m:sub>
                      </m:sSub>
                      <m:r>
                        <a:rPr lang="en-US" altLang="zh-CN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AA4B49B-F5DE-4549-8EAD-F4FD43370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786" y="5771059"/>
                <a:ext cx="2092400" cy="377604"/>
              </a:xfrm>
              <a:prstGeom prst="rect">
                <a:avLst/>
              </a:prstGeom>
              <a:blipFill>
                <a:blip r:embed="rId10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5094FC2-2BE7-41DD-A9AB-498CBE66BE32}"/>
                  </a:ext>
                </a:extLst>
              </p:cNvPr>
              <p:cNvSpPr txBox="1"/>
              <p:nvPr/>
            </p:nvSpPr>
            <p:spPr>
              <a:xfrm>
                <a:off x="5689263" y="5660376"/>
                <a:ext cx="2038689" cy="554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sub>
                      </m:sSub>
                      <m:r>
                        <a:rPr lang="en-US" altLang="zh-CN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5094FC2-2BE7-41DD-A9AB-498CBE66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263" y="5660376"/>
                <a:ext cx="2038689" cy="5549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C61F499-A4BE-4118-9945-4FEC343BFB32}"/>
                  </a:ext>
                </a:extLst>
              </p:cNvPr>
              <p:cNvSpPr txBox="1"/>
              <p:nvPr/>
            </p:nvSpPr>
            <p:spPr>
              <a:xfrm>
                <a:off x="7786064" y="5731508"/>
                <a:ext cx="1046160" cy="432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smtClean="0">
                          <a:latin typeface="Cambria Math" panose="02040503050406030204" pitchFamily="18" charset="0"/>
                        </a:rPr>
                        <m:t>not</m:t>
                      </m:r>
                      <m:r>
                        <a:rPr lang="en-US" altLang="zh-CN" sz="16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1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16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C61F499-A4BE-4118-9945-4FEC343BF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064" y="5731508"/>
                <a:ext cx="1046160" cy="432041"/>
              </a:xfrm>
              <a:prstGeom prst="rect">
                <a:avLst/>
              </a:prstGeom>
              <a:blipFill>
                <a:blip r:embed="rId12"/>
                <a:stretch>
                  <a:fillRect l="-1744" b="-1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C8D24E76-3BFC-45FA-9AAC-C21E97A24633}"/>
              </a:ext>
            </a:extLst>
          </p:cNvPr>
          <p:cNvSpPr txBox="1"/>
          <p:nvPr/>
        </p:nvSpPr>
        <p:spPr>
          <a:xfrm>
            <a:off x="1318625" y="5006598"/>
            <a:ext cx="266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Xia-Li-Huang-Huang PLB 2021</a:t>
            </a:r>
            <a:endParaRPr lang="zh-CN" alt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F15DFD-33CA-C503-8BD6-9829521EE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217756"/>
            <a:ext cx="2698889" cy="24829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4A8369-1F2C-F79D-7B97-196AE4720196}"/>
              </a:ext>
            </a:extLst>
          </p:cNvPr>
          <p:cNvSpPr txBox="1"/>
          <p:nvPr/>
        </p:nvSpPr>
        <p:spPr>
          <a:xfrm>
            <a:off x="928448" y="2643626"/>
            <a:ext cx="3942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Sheng-Oliva-Liang-Wang-Wang arXiv2205.15689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8B5130-8A50-6425-2944-8FF4B18A1662}"/>
              </a:ext>
            </a:extLst>
          </p:cNvPr>
          <p:cNvSpPr txBox="1"/>
          <p:nvPr/>
        </p:nvSpPr>
        <p:spPr>
          <a:xfrm>
            <a:off x="8963982" y="576286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JHG PRD 2021</a:t>
            </a:r>
            <a:endParaRPr lang="zh-CN" alt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65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Summary and outlook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8CBACBA-A043-486C-97F3-E1150D102CEA}"/>
              </a:ext>
            </a:extLst>
          </p:cNvPr>
          <p:cNvSpPr txBox="1"/>
          <p:nvPr/>
        </p:nvSpPr>
        <p:spPr>
          <a:xfrm>
            <a:off x="1775520" y="3392350"/>
            <a:ext cx="944970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Spin  provides a new avenue to probe QGP at high energy.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Spin physics in heavy-ion collisions  are in hot debate.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 big picture of spin in nuclear physics is coming!</a:t>
            </a:r>
          </a:p>
          <a:p>
            <a:pPr algn="l"/>
            <a:endParaRPr lang="en-US" altLang="zh-CN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Line 96">
            <a:extLst>
              <a:ext uri="{FF2B5EF4-FFF2-40B4-BE49-F238E27FC236}">
                <a16:creationId xmlns:a16="http://schemas.microsoft.com/office/drawing/2014/main" id="{03A8203C-ABF5-4F6F-A5BB-6756D1AC2F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41412" y="5870817"/>
            <a:ext cx="0" cy="360844"/>
          </a:xfrm>
          <a:prstGeom prst="line">
            <a:avLst/>
          </a:prstGeom>
          <a:noFill/>
          <a:ln w="57150">
            <a:noFill/>
            <a:miter lim="800000"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9" name="平行四边形 98">
            <a:extLst>
              <a:ext uri="{FF2B5EF4-FFF2-40B4-BE49-F238E27FC236}">
                <a16:creationId xmlns:a16="http://schemas.microsoft.com/office/drawing/2014/main" id="{2BF63AB4-5B72-43CE-B084-146BEADD80A7}"/>
              </a:ext>
            </a:extLst>
          </p:cNvPr>
          <p:cNvSpPr/>
          <p:nvPr/>
        </p:nvSpPr>
        <p:spPr>
          <a:xfrm>
            <a:off x="4358384" y="6018254"/>
            <a:ext cx="637200" cy="529931"/>
          </a:xfrm>
          <a:prstGeom prst="parallelogram">
            <a:avLst>
              <a:gd name="adj" fmla="val 120242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42B96E-9E06-4607-A941-32DD684FAE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8357" r="40146" b="17525"/>
          <a:stretch/>
        </p:blipFill>
        <p:spPr>
          <a:xfrm>
            <a:off x="1033179" y="1306269"/>
            <a:ext cx="925186" cy="949126"/>
          </a:xfrm>
          <a:prstGeom prst="rect">
            <a:avLst/>
          </a:prstGeom>
          <a:ln w="50800">
            <a:noFill/>
          </a:ln>
          <a:scene3d>
            <a:camera prst="orthographicFront">
              <a:rot lat="0" lon="21599983" rev="0"/>
            </a:camera>
            <a:lightRig rig="threePt" dir="t"/>
          </a:scene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8687E8-F963-4106-AD01-DD1E3D351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4" t="56628" r="37675" b="-612"/>
          <a:stretch/>
        </p:blipFill>
        <p:spPr>
          <a:xfrm>
            <a:off x="2063552" y="1283564"/>
            <a:ext cx="1025765" cy="1052308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A93F5AB3-F961-4166-B2B9-79753C1EE81F}"/>
              </a:ext>
            </a:extLst>
          </p:cNvPr>
          <p:cNvSpPr/>
          <p:nvPr/>
        </p:nvSpPr>
        <p:spPr>
          <a:xfrm>
            <a:off x="1055440" y="2103517"/>
            <a:ext cx="9649072" cy="709578"/>
          </a:xfrm>
          <a:prstGeom prst="rightArrow">
            <a:avLst/>
          </a:prstGeom>
          <a:gradFill flip="none" rotWithShape="1">
            <a:gsLst>
              <a:gs pos="100000">
                <a:schemeClr val="bg1"/>
              </a:gs>
              <a:gs pos="84000">
                <a:srgbClr val="FF0000"/>
              </a:gs>
              <a:gs pos="27000">
                <a:srgbClr val="0066FF"/>
              </a:gs>
              <a:gs pos="59000">
                <a:srgbClr val="00B050"/>
              </a:gs>
              <a:gs pos="0">
                <a:srgbClr val="6600CC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9FA5E0-FB67-4E35-8432-240FBECB2C82}"/>
              </a:ext>
            </a:extLst>
          </p:cNvPr>
          <p:cNvSpPr txBox="1"/>
          <p:nvPr/>
        </p:nvSpPr>
        <p:spPr>
          <a:xfrm>
            <a:off x="4132889" y="1160841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FF0000"/>
                </a:solidFill>
                <a:latin typeface="Script MT Bold" panose="03040602040607080904" pitchFamily="66" charset="0"/>
                <a:cs typeface="Calibri" panose="020F0502020204030204" pitchFamily="34" charset="0"/>
              </a:rPr>
              <a:t>?</a:t>
            </a:r>
            <a:endParaRPr lang="zh-CN" altLang="en-US" sz="8000" dirty="0">
              <a:solidFill>
                <a:srgbClr val="FF0000"/>
              </a:solidFill>
              <a:latin typeface="Script MT Bold" panose="03040602040607080904" pitchFamily="66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5B4451-BB8B-4CEA-BCFC-3E96377E4F5F}"/>
              </a:ext>
            </a:extLst>
          </p:cNvPr>
          <p:cNvSpPr txBox="1"/>
          <p:nvPr/>
        </p:nvSpPr>
        <p:spPr>
          <a:xfrm>
            <a:off x="5598243" y="1160840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00B050"/>
                </a:solidFill>
                <a:latin typeface="Script MT Bold" panose="03040602040607080904" pitchFamily="66" charset="0"/>
                <a:cs typeface="Calibri" panose="020F0502020204030204" pitchFamily="34" charset="0"/>
              </a:rPr>
              <a:t>?</a:t>
            </a:r>
            <a:endParaRPr lang="zh-CN" altLang="en-US" sz="8000" dirty="0">
              <a:solidFill>
                <a:srgbClr val="00B050"/>
              </a:solidFill>
              <a:latin typeface="Script MT Bold" panose="03040602040607080904" pitchFamily="66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1650EE-9132-45D8-BD50-B2C3A6ABBEDD}"/>
              </a:ext>
            </a:extLst>
          </p:cNvPr>
          <p:cNvSpPr txBox="1"/>
          <p:nvPr/>
        </p:nvSpPr>
        <p:spPr>
          <a:xfrm>
            <a:off x="6938993" y="1117349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0000FF"/>
                </a:solidFill>
                <a:latin typeface="Script MT Bold" panose="03040602040607080904" pitchFamily="66" charset="0"/>
                <a:cs typeface="Calibri" panose="020F0502020204030204" pitchFamily="34" charset="0"/>
              </a:rPr>
              <a:t>?</a:t>
            </a:r>
            <a:endParaRPr lang="zh-CN" altLang="en-US" sz="8000" dirty="0">
              <a:solidFill>
                <a:srgbClr val="0000FF"/>
              </a:solidFill>
              <a:latin typeface="Script MT Bold" panose="03040602040607080904" pitchFamily="66" charset="0"/>
              <a:cs typeface="Calibri" panose="020F050202020403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C6EC636-01C8-497C-BB86-589F3129E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6856" r="28653" b="27686"/>
          <a:stretch/>
        </p:blipFill>
        <p:spPr>
          <a:xfrm>
            <a:off x="8256240" y="1177088"/>
            <a:ext cx="1583763" cy="10889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3D01E43-27B6-41FC-B4A0-220482B7091D}"/>
              </a:ext>
            </a:extLst>
          </p:cNvPr>
          <p:cNvSpPr txBox="1"/>
          <p:nvPr/>
        </p:nvSpPr>
        <p:spPr>
          <a:xfrm>
            <a:off x="8278822" y="2613397"/>
            <a:ext cx="79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D01E43-27B6-41FC-B4A0-220482B7091D}"/>
              </a:ext>
            </a:extLst>
          </p:cNvPr>
          <p:cNvSpPr txBox="1"/>
          <p:nvPr/>
        </p:nvSpPr>
        <p:spPr>
          <a:xfrm>
            <a:off x="9396600" y="2647646"/>
            <a:ext cx="627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66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</a:t>
            </a:r>
            <a:endParaRPr lang="zh-CN" altLang="en-US" sz="1600" dirty="0">
              <a:solidFill>
                <a:srgbClr val="66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3D01E43-27B6-41FC-B4A0-220482B7091D}"/>
              </a:ext>
            </a:extLst>
          </p:cNvPr>
          <p:cNvSpPr txBox="1"/>
          <p:nvPr/>
        </p:nvSpPr>
        <p:spPr>
          <a:xfrm>
            <a:off x="6834938" y="2620972"/>
            <a:ext cx="1331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BES-RHIC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3D01E43-27B6-41FC-B4A0-220482B7091D}"/>
              </a:ext>
            </a:extLst>
          </p:cNvPr>
          <p:cNvSpPr txBox="1"/>
          <p:nvPr/>
        </p:nvSpPr>
        <p:spPr>
          <a:xfrm>
            <a:off x="4007768" y="2623917"/>
            <a:ext cx="2495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HIAF   J-PARK   FAIR   NICA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3D01E43-27B6-41FC-B4A0-220482B7091D}"/>
              </a:ext>
            </a:extLst>
          </p:cNvPr>
          <p:cNvSpPr txBox="1"/>
          <p:nvPr/>
        </p:nvSpPr>
        <p:spPr>
          <a:xfrm>
            <a:off x="1439784" y="2588672"/>
            <a:ext cx="2613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energy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18204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518" y="6190740"/>
            <a:ext cx="2133600" cy="476250"/>
          </a:xfrm>
        </p:spPr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66</a:t>
            </a:fld>
            <a:endParaRPr lang="en-US" altLang="zh-CN" dirty="0"/>
          </a:p>
        </p:txBody>
      </p:sp>
      <p:sp>
        <p:nvSpPr>
          <p:cNvPr id="96" name="Line 96">
            <a:extLst>
              <a:ext uri="{FF2B5EF4-FFF2-40B4-BE49-F238E27FC236}">
                <a16:creationId xmlns:a16="http://schemas.microsoft.com/office/drawing/2014/main" id="{03A8203C-ABF5-4F6F-A5BB-6756D1AC2F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41412" y="5870817"/>
            <a:ext cx="0" cy="360844"/>
          </a:xfrm>
          <a:prstGeom prst="line">
            <a:avLst/>
          </a:prstGeom>
          <a:noFill/>
          <a:ln w="57150">
            <a:noFill/>
            <a:miter lim="800000"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99" name="平行四边形 98">
            <a:extLst>
              <a:ext uri="{FF2B5EF4-FFF2-40B4-BE49-F238E27FC236}">
                <a16:creationId xmlns:a16="http://schemas.microsoft.com/office/drawing/2014/main" id="{2BF63AB4-5B72-43CE-B084-146BEADD80A7}"/>
              </a:ext>
            </a:extLst>
          </p:cNvPr>
          <p:cNvSpPr/>
          <p:nvPr/>
        </p:nvSpPr>
        <p:spPr>
          <a:xfrm>
            <a:off x="4358384" y="6018254"/>
            <a:ext cx="637200" cy="529931"/>
          </a:xfrm>
          <a:prstGeom prst="parallelogram">
            <a:avLst>
              <a:gd name="adj" fmla="val 120242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F10278-836E-4B4D-A4A6-AC4628B563F7}"/>
              </a:ext>
            </a:extLst>
          </p:cNvPr>
          <p:cNvSpPr txBox="1"/>
          <p:nvPr/>
        </p:nvSpPr>
        <p:spPr>
          <a:xfrm>
            <a:off x="2587218" y="2420888"/>
            <a:ext cx="7017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for your attention !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"/>
    </mc:Choice>
    <mc:Fallback xmlns="">
      <p:transition advTm="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in non-relativistic quantum mechanics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10670160" y="489140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80375" y="1206715"/>
            <a:ext cx="680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Hamiltonian for a free non-relativistic particle with arbitrary spin 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947866"/>
            <a:ext cx="4550296" cy="29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/>
              <p:cNvSpPr txBox="1"/>
              <p:nvPr/>
            </p:nvSpPr>
            <p:spPr>
              <a:xfrm>
                <a:off x="1016394" y="2031094"/>
                <a:ext cx="4787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coordinate 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 not good numbers: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394" y="2031094"/>
                <a:ext cx="4787849" cy="369332"/>
              </a:xfrm>
              <a:prstGeom prst="rect">
                <a:avLst/>
              </a:prstGeom>
              <a:blipFill>
                <a:blip r:embed="rId8"/>
                <a:stretch>
                  <a:fillRect l="-114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108399"/>
            <a:ext cx="3906430" cy="2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/>
              <p:cNvSpPr txBox="1"/>
              <p:nvPr/>
            </p:nvSpPr>
            <p:spPr>
              <a:xfrm>
                <a:off x="1016394" y="2895193"/>
                <a:ext cx="564943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momentum and spin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are good numbers: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394" y="2895193"/>
                <a:ext cx="5649432" cy="391261"/>
              </a:xfrm>
              <a:prstGeom prst="rect">
                <a:avLst/>
              </a:prstGeom>
              <a:blipFill>
                <a:blip r:embed="rId10"/>
                <a:stretch>
                  <a:fillRect l="-972" t="-7813" r="-108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/>
              <p:cNvSpPr txBox="1"/>
              <p:nvPr/>
            </p:nvSpPr>
            <p:spPr>
              <a:xfrm>
                <a:off x="1004148" y="3670033"/>
                <a:ext cx="10029797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non-relativistic quantum mechanics,  it is convenient  to denote a free particle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48" y="3670033"/>
                <a:ext cx="10029797" cy="394788"/>
              </a:xfrm>
              <a:prstGeom prst="rect">
                <a:avLst/>
              </a:prstGeom>
              <a:blipFill>
                <a:blip r:embed="rId11"/>
                <a:stretch>
                  <a:fillRect l="-547"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/>
          <p:cNvSpPr txBox="1"/>
          <p:nvPr/>
        </p:nvSpPr>
        <p:spPr>
          <a:xfrm>
            <a:off x="1004148" y="4311953"/>
            <a:ext cx="977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orbital angular momentum and total angular momentum are both good numbers for free particles: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2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43" y="4912132"/>
            <a:ext cx="7264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9" name="图片 48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61" y="5575856"/>
            <a:ext cx="48895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/>
              <p:cNvSpPr txBox="1"/>
              <p:nvPr/>
            </p:nvSpPr>
            <p:spPr>
              <a:xfrm>
                <a:off x="7934186" y="5606528"/>
                <a:ext cx="13322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文本框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186" y="5606528"/>
                <a:ext cx="1332288" cy="307777"/>
              </a:xfrm>
              <a:prstGeom prst="rect">
                <a:avLst/>
              </a:prstGeom>
              <a:blipFill>
                <a:blip r:embed="rId14"/>
                <a:stretch>
                  <a:fillRect l="-8716" r="-3670" b="-3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图片 50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18" y="1138894"/>
            <a:ext cx="20066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in relativistic quantum mechanics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10670160" y="489140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80375" y="1206715"/>
            <a:ext cx="582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Hamiltonian for a free relativistic particle with spin 1/2 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94217" y="4908751"/>
            <a:ext cx="108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Neither spin nor orbital angular momentum is  good quantum numbers. But the total angular momentum does! </a:t>
            </a:r>
          </a:p>
        </p:txBody>
      </p:sp>
      <p:pic>
        <p:nvPicPr>
          <p:cNvPr id="6" name="图片 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97" y="1940536"/>
            <a:ext cx="2057400" cy="3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图片 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22" y="1799793"/>
            <a:ext cx="3384376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图片 8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23" y="1799793"/>
            <a:ext cx="2714724" cy="7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969160" y="2772097"/>
            <a:ext cx="544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 spin,  orbital and total angular momentum operator: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3290214"/>
            <a:ext cx="1968500" cy="6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2" name="图片 1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301956"/>
            <a:ext cx="19304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10" y="3500265"/>
            <a:ext cx="889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3" name="图片 22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3" y="4311928"/>
            <a:ext cx="1944216" cy="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7" name="图片 26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31" y="4266036"/>
            <a:ext cx="1850590" cy="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8" name="图片 27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348" y="3506615"/>
            <a:ext cx="9525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1" name="图片 30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56" y="4233400"/>
            <a:ext cx="1328284" cy="3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94FEE75-679F-F287-E3E6-F411950E7D50}"/>
                  </a:ext>
                </a:extLst>
              </p:cNvPr>
              <p:cNvSpPr txBox="1"/>
              <p:nvPr/>
            </p:nvSpPr>
            <p:spPr>
              <a:xfrm>
                <a:off x="994217" y="5469882"/>
                <a:ext cx="8882111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relativistic quantum mechanics,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are not good quantum numbers any more!</a:t>
                </a:r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94FEE75-679F-F287-E3E6-F411950E7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17" y="5469882"/>
                <a:ext cx="8882111" cy="394788"/>
              </a:xfrm>
              <a:prstGeom prst="rect">
                <a:avLst/>
              </a:prstGeom>
              <a:blipFill>
                <a:blip r:embed="rId22"/>
                <a:stretch>
                  <a:fillRect l="-549" t="-6154" r="-343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6585EC-7122-44D7-8953-0DDED5A1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977E5-399C-45CC-A3B5-A0766E6DD947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FA2D10-3803-4A82-9327-3458846B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0"/>
            <a:ext cx="8229600" cy="9083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3600" kern="0" dirty="0">
                <a:solidFill>
                  <a:schemeClr val="tx1"/>
                </a:solidFill>
                <a:latin typeface="Calibri" pitchFamily="34" charset="0"/>
                <a:ea typeface="Cambria Math" pitchFamily="18" charset="0"/>
                <a:cs typeface="Times New Roman" pitchFamily="18" charset="0"/>
              </a:rPr>
              <a:t>Spin in relativistic quantum mechanics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177EC-DB96-4743-8EBD-29699B840C11}"/>
              </a:ext>
            </a:extLst>
          </p:cNvPr>
          <p:cNvSpPr txBox="1"/>
          <p:nvPr/>
        </p:nvSpPr>
        <p:spPr>
          <a:xfrm>
            <a:off x="5342097" y="3773264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Made by Chun Shen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65" y="1220030"/>
            <a:ext cx="1944216" cy="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7" name="图片 26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17" y="1232264"/>
            <a:ext cx="1850590" cy="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1" name="图片 30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43" y="1216318"/>
            <a:ext cx="1328284" cy="3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260324C-70EB-200C-0758-1915C75404E9}"/>
              </a:ext>
            </a:extLst>
          </p:cNvPr>
          <p:cNvSpPr txBox="1"/>
          <p:nvPr/>
        </p:nvSpPr>
        <p:spPr>
          <a:xfrm>
            <a:off x="950149" y="2113194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1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423592" y="2132856"/>
                <a:ext cx="1167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Set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2132856"/>
                <a:ext cx="1167307" cy="369332"/>
              </a:xfrm>
              <a:prstGeom prst="rect">
                <a:avLst/>
              </a:prstGeom>
              <a:blipFill>
                <a:blip r:embed="rId16"/>
                <a:stretch>
                  <a:fillRect l="-471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50" y="2917056"/>
            <a:ext cx="12573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图片 7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13" y="2909185"/>
            <a:ext cx="10922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7" name="图片 16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70" y="2902185"/>
            <a:ext cx="1328284" cy="3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图片 12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917056"/>
            <a:ext cx="7874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4" name="图片 13"/>
          <p:cNvPicPr>
            <a:picLocks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77" y="2916222"/>
            <a:ext cx="774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260324C-70EB-200C-0758-1915C75404E9}"/>
              </a:ext>
            </a:extLst>
          </p:cNvPr>
          <p:cNvSpPr txBox="1"/>
          <p:nvPr/>
        </p:nvSpPr>
        <p:spPr>
          <a:xfrm>
            <a:off x="953448" y="3713446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2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2390325" y="3713446"/>
                <a:ext cx="39164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/>
                  <a:t>Define the helicity operator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altLang="zh-CN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325" y="3713446"/>
                <a:ext cx="3916457" cy="369332"/>
              </a:xfrm>
              <a:prstGeom prst="rect">
                <a:avLst/>
              </a:prstGeom>
              <a:blipFill>
                <a:blip r:embed="rId21"/>
                <a:stretch>
                  <a:fillRect l="-1244" t="-8197" r="-9331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73" y="4484772"/>
            <a:ext cx="12573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" name="图片 19"/>
          <p:cNvPicPr>
            <a:picLocks/>
          </p:cNvPicPr>
          <p:nvPr>
            <p:custDataLst>
              <p:tags r:id="rId10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14" y="4477544"/>
            <a:ext cx="11811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0" name="图片 29"/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47" y="4475531"/>
            <a:ext cx="11684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260324C-70EB-200C-0758-1915C75404E9}"/>
              </a:ext>
            </a:extLst>
          </p:cNvPr>
          <p:cNvSpPr txBox="1"/>
          <p:nvPr/>
        </p:nvSpPr>
        <p:spPr>
          <a:xfrm>
            <a:off x="5895941" y="5417230"/>
            <a:ext cx="558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2: </a:t>
            </a: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 for both massive and massless particles!</a:t>
            </a:r>
            <a:endParaRPr lang="zh-CN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92245" y="5417230"/>
            <a:ext cx="415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1: </a:t>
            </a: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 for the massive particles!</a:t>
            </a:r>
          </a:p>
        </p:txBody>
      </p:sp>
    </p:spTree>
    <p:extLst>
      <p:ext uri="{BB962C8B-B14F-4D97-AF65-F5344CB8AC3E}">
        <p14:creationId xmlns:p14="http://schemas.microsoft.com/office/powerpoint/2010/main" val="13921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"/>
    </mc:Choice>
    <mc:Fallback xmlns="">
      <p:transition advTm="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2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S}=S_x {\bf i} +S_y {\bf j}+S_z {\bf k} &#10;\end{eqnarray*}&#10;\end{document} "/>
  <p:tag name="TRANSPARE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91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2|s,m_s\rangle=s(s+1)\hbar^2|s,m_s\rangle&#10;\end{eqnarray*}&#10;\end{document} "/>
  <p:tag name="TRANSPARENT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\pm}&#10;=\frac{\pm p\hspace{-9pt}\slash + m}{2m}&#10;\end{eqnarray*}&#10;\end{document} "/>
  <p:tag name="TRANSPARENT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91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+}+\Lambda^E_{-}=1&#10;\end{eqnarray*}&#10;\end{document} "/>
  <p:tag name="TRANSPARENT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00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+}u^s(p)=u^s(p),&#10;\end{eqnarray*}&#10;\end{document} "/>
  <p:tag name="TRANSPARENT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+}v^s(p)=0,&#10;\end{eqnarray*}&#10;\end{document} "/>
  <p:tag name="TRANSPARENT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-}v^s(p)=v^s(p),&#10;\end{eqnarray*}&#10;\end{document} "/>
  <p:tag name="TRANSPARENT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75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+}u^s(p)=0,&#10;\end{eqnarray*}&#10;\end{document} "/>
  <p:tag name="TRANSPARENT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83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&#10;=\frac{1+\gamma^5 s\hspace{-10pt}\slash}{2}&#10;\end{eqnarray*}&#10;\end{document} "/>
  <p:tag name="TRANSPARENT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25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(\Lambda_{s}\right)^2=\Lambda_{s},&#10;\end{eqnarray*}&#10;\end{document} "/>
  <p:tag name="TRANSPARENT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50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\Lambda_{-s}=0&#10;\end{eqnarray*}&#10;\end{document} "/>
  <p:tag name="TRANSPARENT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91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+\Lambda_{-s}=1&#10;\end{eqnarray*}&#10;\end{document} "/>
  <p:tag name="TRANSPARENT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4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_z|s,m_s\rangle=m_s\hbar|s,m_s\rangle&#10;\end{eqnarray*}&#10;\end{document} "/>
  <p:tag name="TRANSPARENT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33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u^s(p)=u^s(p),&#10;\end{eqnarray*}&#10;\end{document} "/>
  <p:tag name="TRANSPARENT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08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v^s(p)=v^s(p),&#10;\end{eqnarray*}&#10;\end{document} "/>
  <p:tag name="TRANSPARENT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2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s}u^s(p)=0,&#10;\end{eqnarray*}&#10;\end{document} "/>
  <p:tag name="TRANSPARENT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16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s}v^s(p)=0,&#10;\end{eqnarray*}&#10;\end{document} "/>
  <p:tag name="TRANSPARENT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3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(\Lambda^E_{\pm}\right)^2=\Lambda^E_{\pm},&#10;\end{eqnarray*}&#10;\end{document} "/>
  <p:tag name="TRANSPARENT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^5&#10;=\frac{1+s\gamma^5}{2}&#10;\end{eqnarray*}&#10;\end{document} "/>
  <p:tag name="TRANSPARENT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66"/>
  <p:tag name="BMPHEIGHT" val="3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(\Lambda_{s}^5\right)^2=\Lambda_{s}^5,&#10;\end{eqnarray*}&#10;\end{document} "/>
  <p:tag name="TRANSPARENT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66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^5\Lambda_{-s}^5=0&#10;\end{eqnarray*}&#10;\end{document} "/>
  <p:tag name="TRANSPARENT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8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^5+\Lambda_{-s}^5=1&#10;\end{eqnarray*}&#10;\end{document} "/>
  <p:tag name="TRANSPARENT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&#10;=\frac{1}{2}\left(1 + s \gamma^5  \right) p\hspace{-9pt}\slash&#10;\end{eqnarray*}&#10;\end{document} "/>
  <p:tag name="TRANSPAREN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92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p_x\right]=0,\ \left[H, p_y\right]=0,\ \left[H, p_z\right]=0,\ \left[H, S_z\right]=0 &#10;\end{eqnarray*}&#10;\end{document} "/>
  <p:tag name="TRANSPARENT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p)\bar v^s(p)&#10;=\frac{1}{2}\left(1 - s \gamma^5  \right) p\hspace{-9pt}\slash&#10;\end{eqnarray*}&#10;\end{document} "/>
  <p:tag name="TRANSPARENT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0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^5u^s(p)=u^s(p),&#10;\end{eqnarray*}&#10;\end{document} "/>
  <p:tag name="TRANSPARENT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s}^5u^s(p)=0,&#10;\end{eqnarray*}&#10;\end{document} "/>
  <p:tag name="TRANSPARENT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s}^5v^s(p)=v^s(p),&#10;\end{eqnarray*}&#10;\end{document} "/>
  <p:tag name="TRANSPARENT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s}^5v^s(p)=0,&#10;\end{eqnarray*}&#10;\end{document} "/>
  <p:tag name="TRANSPARENT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+}^5&#10;=\frac{1+\gamma^5}{2}&#10;\end{eqnarray*}&#10;\end{document} "/>
  <p:tag name="TRANSPARENT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}^5&#10;=\frac{1-\gamma^5}{2}&#10;\end{eqnarray*}&#10;\end{document} "/>
  <p:tag name="TRANSPARENT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+}^5&#10;=\frac{1+\gamma^5}{2}&#10;\end{eqnarray*}&#10;\end{document} "/>
  <p:tag name="TRANSPARENT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}^5&#10;=\frac{1-\gamma^5}{2}&#10;\end{eqnarray*}&#10;\end{document} "/>
  <p:tag name="TRANSPARENT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-}^5&#10;=\frac{1-\gamma^5}{2}&#10;\end{eqnarray*}&#10;\end{document} "/>
  <p:tag name="TRANSPARENT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x\right]\neq 0,\ \left[H, y\right]\neq 0,\ \left[H, z\right]\neq 0, &#10;\end{eqnarray*}&#10;\end{document} "/>
  <p:tag name="TRANSPARENT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_{+}^5&#10;=\frac{1+\gamma^5}{2}&#10;\end{eqnarray*}&#10;\end{document} "/>
  <p:tag name="TRANSPARENT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75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\{a^s_{\bf p} , {a^r_{\bar{\bf p}}}^\dagger\right\}= \left\{b^s_{\bf p} , {b^r_{\bar{\bf p}}}^\dagger\right\}&#10;=(2\pi)^3 \delta^{(3)}({\bf p}-\bar{\bf p})\delta^{sr}&#10;\end{eqnarray*}&#10;\end{document} "/>
  <p:tag name="TRANSPARENT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83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Q=\int \frac{d^3 p}{(2\pi)^3}\sum_s&#10; \left[  {a^s_{\bf p}}^\dagger a^s_{\bf p}-  {b^s_{\bf p}}^\dagger b^s_{\bf p}&#10;  \right],&#10;\end{eqnarray*}&#10;\end{document} "/>
  <p:tag name="TRANSPARENT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9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\mu = \int \frac{d^3 p}{(2\pi)^3}\sum_s&#10; \left[p^\mu  {a^s_{\bf p}}^\dagger a^s_{\bf p}+ p^\mu {b^s_{\bf p}}^\dagger b^s_{\bf p}&#10;  \right]&#10;\end{eqnarray*}&#10;\end{document} "/>
  <p:tag name="TRANSPARENT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208"/>
  <p:tag name="BMPHEIGHT" val="5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si(x) = \int \frac{d^3 p}{(2\pi)^3}\frac{1}{\sqrt{2E_{\bf p}}}\sum_s&#10; \left[a^s_{\bf p} u^s(p) e^{-ip\cdot x} + {b^s_{\bf p}}^\dagger v^s(p) e^{ip\cdot x} \right],\ \ \ &#10;\bar\psi(x) = \int \frac{d^3 p}{(2\pi)^3}\frac{1}{\sqrt{2E_{\bf p}}}\sum_s&#10; \left[b^s_{\bf p} \bar v^s(p) e^{-ip\cdot x} + {a^s_{\bf p}}^\dagger \bar u^s(p) e^{ip\cdot x} \right]&#10;\end{eqnarray*}&#10;\end{document} "/>
  <p:tag name="TRANSPARENT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450"/>
  <p:tag name="BMPHEIGHT" val="8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J} &amp;=&amp;     \int \frac{d^3 p}{(2\pi)^3} \frac{1}{ 2 E_{\bf p} }\sum_s \sum_r&#10;\left\{  u^{s\dagger}({\bf p}){ {a^{s\dagger}_{\bf p}}}&#10;\left[- {\bf p}\times (i\pmb{\nabla}_p) \right]&#10; \left[{a^r_{\bf p}}   u^r({\bf p})\right]&#10;  + v^{s\dagger}({\bf p}){ b^s_{\bf p}} \left[- {\bf p}\times (i\pmb{\nabla}_p) &#10; \right] \left[{{b^{r\dagger}_{\bf p}}}   v^r({\bf p})\right] \right.\\ &#10; &amp; &amp;\left.\hspace{6.4cm}\textcolor{red}{+ u^{s\dagger}({\bf p}) \left( \frac{1}{2}\pmb{\Sigma} \right) u^r({\bf p})&#10; { a^{s\dagger}_{\bf p}}{a^{r\dagger}_{\bf p}}&#10;  - v^{s\dagger}({\bf p})\left(\frac{1}{2}\pmb{\Sigma}\right) v^r({\bf p}){b^{r\dagger}_{\bf p}}&#10;   { b^s_{\bf p}} } \right\}&#10;\end{eqnarray*}&#10;\end{document} "/>
  <p:tag name="TRANSPARENT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50"/>
  <p:tag name="BMPHEIGHT" val="2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artial_\mu \partial^\mu A^\nu  + m^2 A^\nu = 0&#10;\end{eqnarray*}&#10;\end{document} "/>
  <p:tag name="TRANSPARENT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0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artial_\nu A^\nu = 0&#10;\end{eqnarray*}&#10;\end{document} "/>
  <p:tag name="TRANSPARENT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58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\mu \epsilon_\mu^{r}(p) = 0&#10;\end{eqnarray*}&#10;\end{document} "/>
  <p:tag name="TRANSPARENT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616"/>
  <p:tag name="BMPHEIGHT" val="5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A_\mu (x) =  \int \frac{d^3p}{(2\pi)^3}\frac{1}{\sqrt{2E_{\bf p}}}&#10;\sum_{r}\left( a_{\bf p}^{r}\epsilon_\mu^{r}(p) e^{-ip\cdot x}&#10;+ b_{\bf p}^{r\dagger}\eta_\mu^{r*}(p) e^{ip\cdot x}\right)&#10;\end{eqnarray*}&#10;\end{document} "/>
  <p:tag name="TRANSPARENT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250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L} = {\bf r}\times {\bf p},\ \ \  {\bf J}={\bf L}+{\bf S},\ \ \ \left[H, { L}_i\right]=0,\ \left[H, { S}_i\right]=0,\ \ \left[H, { J}_i\right]=0,\ \ &#10;\left[S_i, {L}_j\right]=0&#10;\end{eqnarray*}&#10;\end{document} "/>
  <p:tag name="TRANSPARENT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7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\mu \eta_\mu^{r}(p) = 0&#10;\end{eqnarray*}&#10;\end{document} "/>
  <p:tag name="TRANSPARENT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41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a^s_{\bf p} , {a^r_{\bar{\bf p}}}^\dagger\right]&#10;= \left[b^s_{\bf p} , {b^r_{\bar{\bf p}}}^\dagger\right]&#10;=(2\pi)^3 \delta^{(3)}({\bf p}-\bar{\bf p})\delta^{sr}&#10;\end{eqnarray*}&#10;\end{document} "/>
  <p:tag name="TRANSPARENT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16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psilon^{r\mu}(m) = \left(0, \pmb{\epsilon}^{(r)}\right)&#10;\end{eqnarray*}&#10;\end{document} "/>
  <p:tag name="TRANSPARENT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66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^{r\mu}(m) = \left(0, \pmb{\eta}^{(r)}\right)&#10;\end{eqnarray*}&#10;\end{document} "/>
  <p:tag name="TRANSPARENT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8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epsilon}^{(r)*} =\pmb{\epsilon}^{(r)}&#10;\end{eqnarray*}&#10;\end{document} "/>
  <p:tag name="TRANSPARENT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25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eta}^{(r)*} =\pmb{\eta}^{(r)}&#10;\end{eqnarray*}&#10;\end{document} "/>
  <p:tag name="TRANSPARENT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08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L(p) =  R_z(\phi) R_y(\theta) B_z(|{\bf p}|)  R^{-1}_y(\theta) R^{-1}_z(\phi)&#10;\end{eqnarray*}&#10;\end{document} "/>
  <p:tag name="TRANSPARENT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891"/>
  <p:tag name="BMPHEIGHT" val="1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L^\mu}_\nu({p})&#10;&amp;=&amp; \left(&#10;      \begin{array}{cccc}&#10;        \frac{E}{m} &amp; \frac{ p^1}{m} &amp; \frac{ p^2}{m} &amp; \frac{ p^3}{m} \\&#10;        \frac{ p^1}{m} &amp; 1+\frac{p^1 p^1}{m(E+m)} &amp; \frac{p^1 p^2}{m(E+m)} &amp; \frac{p^1 p^3}{m(E+m)} \\&#10;        \frac{ p^2}{m} &amp; \frac{p^2 p^1}{m(E+m)} &amp;1+ \frac{p^2 p^2}{m(E+m)} &amp; \frac{p^2 p^3}{m(E+m)} \\&#10;        \frac{ p^3}{m} &amp; \frac{p^3 p^1}{m(E+m)} &amp; \frac{p^3 p^2}{m(E+m)} &amp; 1+ \frac{p^3 p^3}{m(E+m)} \\&#10;      \end{array}&#10;    \right)&#10;\end{eqnarray*}&#10;\end{document} "/>
  <p:tag name="TRANSPARENT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00"/>
  <p:tag name="BMPHEIGHT" val="5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\epsilon^{r\mu}(p)={L^\mu}_\nu(p) \epsilon^{r\nu}(m)&#10; =\left(\frac{{\bf p}\cdot\pmb{\epsilon}^{(r)}}{m}, \pmb{\epsilon}^{(r)}&#10;+\frac{{\bf p}\cdot\pmb{\epsilon}^{(r)}}{m(E+m)}{\bf p}\right) &#10;\end{eqnarray*}&#10;\end{document} "/>
  <p:tag name="TRANSPARENT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00"/>
  <p:tag name="BMPHEIGHT" val="5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\eta^{r\mu}(p)={L^\mu}_\nu(p) \eta^{r\nu}(m)&#10; =\left(\frac{{\bf p}\cdot\pmb{\eta}^{(r)}}{m}, \pmb{\eta}^{(r)}&#10;+\frac{{\bf p}\cdot\pmb{\eta}^{(r)}}{m(E+m)}{\bf p}\right) &#10;\end{eqnarray*}&#10;\end{document} "/>
  <p:tag name="TRANSPAREN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200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 L}^2\right]=0,\ \left[H, {L}_z\right]=0,\ \ \left[H, { S}_z\right]=0,\ \ \left[L_z, { S}_z\right]=0 &#10;\end{eqnarray*}&#10;\end{document} "/>
  <p:tag name="TRANSPARENT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g^{\mu\nu} \epsilon^{s}_\mu(m) \epsilon^{r}_\nu(m)=-\delta^{sr}&#10;\end{eqnarray*}&#10;\end{document} "/>
  <p:tag name="TRANSPARENT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91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g^{\mu\nu} \epsilon^{s}_\mu(p) \epsilon^{r}_\nu(p)=-\delta^{sr}&#10;\end{eqnarray*}&#10;\end{document} "/>
  <p:tag name="TRANSPARENT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25"/>
  <p:tag name="BMPHEIGHT" val="4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um_{r=1}^3 \epsilon_\mu^{r}(m)\epsilon^{r*}_\nu(m) = -g_{\mu\nu} +\delta_{\mu 0}\delta_{\nu 0}&#10;\end{eqnarray*}&#10;\end{document} "/>
  <p:tag name="TRANSPARENT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58"/>
  <p:tag name="BMPHEIGHT" val="4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um_{r=1}^3 \epsilon_\mu^{r}(p)\epsilon^{r*}_\nu(p) = -g_{\mu\nu} +\frac{p_\mu p_\nu }{m^2}&#10;\end{eqnarray*}&#10;\end{document} "/>
  <p:tag name="TRANSPARENT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83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Q=\int \frac{d^3 p}{(2\pi)^3}\sum_s&#10; \left[  {a^s_{\bf p}}^\dagger a^s_{\bf p}-  {b^s_{\bf p}}^\dagger b^s_{\bf p}&#10;  \right],&#10;\end{eqnarray*}&#10;\end{document} "/>
  <p:tag name="TRANSPARENT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9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\mu = \int \frac{d^3 p}{(2\pi)^3}\sum_s&#10; \left[p^\mu  {a^s_{\bf p}}^\dagger a^s_{\bf p}+ p^\mu {b^s_{\bf p}}^\dagger b^s_{\bf p}&#10;  \right]&#10;\end{eqnarray*}&#10;\end{document} "/>
  <p:tag name="TRANSPARENT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241"/>
  <p:tag name="BMPHEIGHT" val="475"/>
  <p:tag name="SOURCE" val="\documentclass{slides}&#10;\pagestyle{empty}&#10;\usepackage{color,xcolor}&#10;\usepackage{amsmath,amssymb,bm,comment}&#10;\usepackage{mathbbold}&#10;\usepackage{mathrsfs}&#10;\usepackage{bbm}&#10;\usepackage{bm}&#10;\begin{document}&#10;\color{red}&#10;\begin{eqnarray*}&#10;{\bf S}&#10;&amp;=&amp; -i\sum_{s=1}^3\sum_{r=1}^3&#10;\left[\textcolor{red}{  a_{\bf 0}^{s\dagger}  a_{\bf 0}^{r}}\ &#10;\textcolor{red}{ \pmb{\epsilon}^{(s)}\times \pmb{\epsilon}^{(r)}} +&#10;\textcolor{red}{ b_{\bf 0}^{s\dagger} b_{\bf 0}^{r} }\ &#10;\textcolor{red}{\pmb{\eta}^{(s) }\times\pmb{\eta}^{(r)}} \right]&#10;\end{eqnarray*}&#10;\end{document} "/>
  <p:tag name="TRANSPARENT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308"/>
  <p:tag name="BMPHEIGHT" val="1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J^{i}&#10;&amp;=&amp;\epsilon^{0ijk} \int\frac{d^3p}{(2\pi)^3}&#10;\sum_{s=1}^3\sum_{r=1}^3&#10;\left\{\frac{}{}&#10;- a_{\bf p}^{s\dagger} \epsilon^{s \alpha *}({\bf p})&#10;p^k i\partial^p_j\left[ \epsilon^{r }_\alpha({\bf p})  a_{\bf p}^{r}\right]&#10; +  b_{\bf p}^{s}  \eta^{s\alpha }({\bf p})&#10;p^k i\partial_j^p \left[\eta^{r*}_\alpha({\bf p})b_{\bf p}^{r\dagger}\right]&#10;\frac{}{}\right.\nonumber\\&#10;&amp; &amp;{ +i a_{\bf p}^{s\dagger}  a_{\bf p}^{r}}\frac{p^k}{E_p} &#10;\left[  \epsilon^{s j*}({\bf p}) \epsilon^{r 0}({\bf p})&#10;- \epsilon^{s 0*}({\bf p})  \epsilon^{r j}({\bf p}) \right] &#10;{-i  b_{\bf p}^{s\dagger} b_{\bf p}^{r} } \frac{p^k}{E_p}&#10;\left[ \eta^{s 0 *}({\bf p}) \eta^{r j }({\bf p})&#10;- \eta^{s j*}({\bf p})\eta^{r 0 }({\bf p})  \right] \nonumber\\&#10;&amp; &amp;\left.\textcolor{red}{ -i a_{\bf p}^{s\dagger}  a_{\bf p}^{r}}&#10;\textcolor{red}{ \epsilon^{s j *}({\bf p}) \epsilon^{r k}({\bf p})}&#10;\textcolor{red}{-i  b_{\bf p}^{s\dagger} b_{\bf p}^{r} }&#10;\textcolor{red}{\eta^{s j* }({\bf p})\eta^{r k}({\bf p})}\frac{}{}\right\}&#10;\end{eqnarray*}&#10;\end{document} "/>
  <p:tag name="TRANSPARENT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41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red}&#10;\begin{eqnarray*}&#10;{\bf S}&#10;&amp;=&amp; \textcolor{red}{  a_{\bf 0}^{+\dagger}  a_{\bf 0}^{+}&#10; -a_{\bf 0}^{-\dagger}  a_{\bf 0}^{-}}&#10;+ \textcolor{red}{  b_{\bf 0}^{+\dagger}  b_{\bf 0}^{+}&#10; -b_{\bf 0}^{-\dagger}  b_{\bf 0}^{-}}&#10;\end{eqnarray*}&#10;\end{document} "/>
  <p:tag name="TRANSPARENT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41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epsilon}^{(+)}= \frac{1}{\sqrt{2}}\left(\pmb{\epsilon}^{(1)}+i\pmb{\epsilon}^{(2)} \right),\ \ \ &#10;\pmb{\epsilon}^{(-)}= \frac{1}{\sqrt{2}}\left(\pmb{\epsilon}^{(1)}-i\pmb{\epsilon}^{(2)} \right),\ \ \ &#10;\pmb{\epsilon}^{(0)}= \pmb{\epsilon}^{(3)}&#10;\end{eqnarray*}&#10;\end{document} "/>
  <p:tag name="TRANSPARENT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33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 =\frac{1}{2\mu}\left(p_x^2+p_y^2+p_z^2\right)&#10;\end{eqnarray*}&#10;\end{document} "/>
  <p:tag name="TRANSPARENT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466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a^{+}_{\bf p} = \frac{1}{\sqrt{2}}\left(a^{1}_{\bf p}-ia^{2}_{\bf p} \right),\ \ \ &#10;a^{-}_{\bf p} = \frac{1}{\sqrt{2}}\left(a^{1}_{\bf p}+ia^{2}_{\bf p} \right), \ \ \ &#10;a^{0}_{\bf p} = a^{3}_{\bf p}                                                   &#10;\end{eqnarray*}&#10;\end{document} "/>
  <p:tag name="TRANSPARENT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9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x^{\prime \mu} ={\Lambda^\mu}_\nu x^\nu + a^\mu&#10;\end{eqnarray*}&#10;\end{document} "/>
  <p:tag name="TRANSPARENT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33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\Lambda)=e^{-\frac{i}{2}\omega_{\mu\nu}J^{\mu\nu} }&#10;\end{eqnarray*}&#10;\end{document} "/>
  <p:tag name="TRANSPARENT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20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33"/>
  <p:tag name="BMPHEIGHT" val="3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Lambda^\mu}_\nu = {\delta^\mu}_\nu -\frac{i}{2}{\omega^\mu }_\nu&#10;\end{eqnarray*}&#10;\end{document} "/>
  <p:tag name="TRANSPARENT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23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J^{\mu\nu},J^{\rho\sigma}\right]&#10;&amp;=&amp; i \left(  g^{\mu\sigma} J^{\nu\rho} + g^{\nu\rho} J^{\mu\sigma} -  g^{\mu\rho} J^{\nu\sigma}&#10;-   g^{\nu\sigma} J^{\mu\rho} \right)&#10;\end{eqnarray*}&#10;\end{document} "/>
  <p:tag name="TRANSPARENT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8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J^{\mu\nu},P^{\rho}\right]&#10;&amp;=&amp; i \left(  g^{\mu\rho} P^{\nu} -   g^{\nu\rho} J^{\mu} \right)&#10;\end{eqnarray*}&#10;\end{document} "/>
  <p:tag name="TRANSPARENT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P^{\mu},P^{\nu}\right]&#10;&amp;=&amp; 0&#10;\end{eqnarray*}&#10;\end{document} "/>
  <p:tag name="TRANSPARENT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508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J} =\left(J^{23},J^{31},J^{12}\right),\ \ \ \ &#10;{\bf K} =\left(J^{01},J^{02},J^{03}\right)&#10;\end{eqnarray*}&#10;\end{document} "/>
  <p:tag name="TRANSPARENT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00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C_1=P^{\mu}P_\mu&#10;\end{eqnarray*}&#10;\end{document} "/>
  <p:tag name="TRANSPARENT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25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pmb \alpha}=\gamma^0{\pmb\gamma},\ \ \beta=\gamma^0&#10;\end{eqnarray*}&#10;\end{document} "/>
  <p:tag name="TRANSPARENT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58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(5)\  p^\mu\equiv 0, \ \ \ (6)\  p^2&lt;0&#10;\end{eqnarray*}&#10;\end{document} "/>
  <p:tag name="TRANSPARENT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250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(3)\ p^2=0, p^0&gt;0; \ \ \ (4)\ p^2=0, p^0&lt;0; &#10;\end{eqnarray*}&#10;\end{document} "/>
  <p:tag name="TRANSPARENT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216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(1)\ p^2=m^2&gt;0, p^0&gt;0;\ \ \ (2)\  p^2=m^2&gt;0, p^0&lt;0;&#10;\end{eqnarray*}&#10;\end{document} "/>
  <p:tag name="TRANSPARENT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0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C_2=W^{\mu}W_\mu&#10;\end{eqnarray*}&#10;\end{document} "/>
  <p:tag name="TRANSPARENT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6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_\mu = -\frac{1}{2}\epsilon_{\mu\nu\rho\sigma}J^{\nu\rho} P^\sigma&#10;\end{eqnarray*}&#10;\end{document} "/>
  <p:tag name="TRANSPARENT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3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_\mu P^\mu = 0&#10;\end{eqnarray*}&#10;\end{document} "/>
  <p:tag name="TRANSPARENT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41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_\mu = \left(0,{\bf W}\right)&#10;\end{eqnarray*}&#10;\end{document} "/>
  <p:tag name="TRANSPARENT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08"/>
  <p:tag name="BMPHEIGHT" val="3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_i = -\frac{m}{2} \epsilon_{ijk0} J^{jk}=-mS_i&#10;\end{eqnarray*}&#10;\end{document} "/>
  <p:tag name="TRANSPARENT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00"/>
  <p:tag name="BMPHEIGHT" val="2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C_2=W^{\mu}W_\mu=-m^2 s(s+1)&#10;\end{eqnarray*}&#10;\end{document} "/>
  <p:tag name="TRANSPARENT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83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W^\mu}_\nu k^\nu =k^\mu&#10;\end{eqnarray*}&#10;\end{document} "/>
  <p:tag name="TRANSPAREN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00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gamma^0 =  \left(&#10;              \begin{array}{cc}&#10;                0 &amp; 1 \\&#10;                1 &amp; 0 \\&#10;              \end{array}&#10;            \right),\ \ \ \&#10;{\pmb\gamma} = \left(&#10;              \begin{array}{cc}&#10;                0 &amp;{\pmb \sigma} \\&#10;                -{\pmb \sigma} &amp; 0 \\&#10;              \end{array}&#10;            \right)&#10;\end{eqnarray*}&#10;\end{document} "/>
  <p:tag name="TRANSPARENT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1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O(3)&#10;\end{eqnarray*}&#10;\end{document} "/>
  <p:tag name="TRANSPARENT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66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W)=e^{i\pmb{\theta}\cdot {\bf J}}&#10;\end{eqnarray*}&#10;\end{document} "/>
  <p:tag name="TRANSPARENT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8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(R)=R(\pmb{\theta})&#10;\end{eqnarray*}&#10;\end{document} "/>
  <p:tag name="TRANSPARENT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41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J_i, J_j\right]=i\epsilon_{ijk} J_k,\ \ ijk=1,2,3&#10;\end{eqnarray*}&#10;\end{document} "/>
  <p:tag name="TRANSPARENT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9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|p,s\rangle=\eta|\mathscr{P}p,s\rangle&#10;\end{eqnarray*}&#10;\end{document} "/>
  <p:tag name="TRANSPARENT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16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\mu=(E,{\bf p}),\ \ \  (\mathscr{P}p)^\mu =(E,-{\bf p})&#10;\end{eqnarray*}&#10;\end{document} "/>
  <p:tag name="TRANSPARENT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91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|k,s\rangle=\zeta(-1)^{j-s}|k,-s\rangle&#10;\end{eqnarray*}&#10;\end{document} "/>
  <p:tag name="TRANSPARENT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6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|p,s\rangle=\zeta(-1)^{j-s}|\mathscr{P}p,-s\rangle&#10;\end{eqnarray*}&#10;\end{document} "/>
  <p:tag name="TRANSPARENT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658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(J_1\pm i J_2)|k,s\rangle=\sqrt{(j\mp s)(j\pm s+1)}|k,s\pm 1\rangle&#10;\end{eqnarray*}&#10;\end{document} "/>
  <p:tag name="TRANSPARENT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7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|k,s\rangle=\eta_s|k,s\rangle&#10;\end{eqnarray*}&#10;\end{document} "/>
  <p:tag name="TRANSPARENT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16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gamma^5\equiv i\gamma^0\gamma^1\gamma^2\gamma^3=\left(&#10;           \begin{array}{cc}&#10;             -1 &amp; 0 \\&#10;             0 &amp; 1 \\&#10;           \end{array}&#10;         \right) &#10;\end{eqnarray*}&#10;\end{document} "/>
  <p:tag name="TRANSPARENT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66"/>
  <p:tag name="BMPHEIGHT" val="1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_s=\eta_{s\pm 1}&#10;\end{eqnarray*}&#10;\end{document} "/>
  <p:tag name="TRANSPARENT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"/>
  <p:tag name="BMPHEIGHT" val="1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&#10;\end{eqnarray*}&#10;\end{document} "/>
  <p:tag name="TRANSPARENT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83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W^\mu}_\nu k^\nu =k^\mu&#10;\end{eqnarray*}&#10;\end{document} "/>
  <p:tag name="TRANSPARENT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91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ISO(2)&#10;\end{eqnarray*}&#10;\end{document} "/>
  <p:tag name="TRANSPARENT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16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W)=e^{i\alpha A + i\beta B} e^{i\theta J_z}&#10;\end{eqnarray*}&#10;\end{document} "/>
  <p:tag name="TRANSPARENT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55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A,B\right]= 0,\ \&#10; \ \left[J_3,A\right]=+iB,\ \ \left[J_3,B\right]=-iA&#10;\end{eqnarray*}&#10;\end{document} "/>
  <p:tag name="TRANSPARENT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4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A|k,a,b\rangle= a|k,a,b\rangle&#10;\end{eqnarray*}&#10;\end{document} "/>
  <p:tag name="TRANSPARENT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2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B|k,a,b\rangle= b|k,a,b\rangle&#10;\end{eqnarray*}&#10;\end{document} "/>
  <p:tag name="TRANSPARENT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08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W(\theta,\alpha,\beta)=S(\alpha,\beta)R(\theta)&#10;\end{eqnarray*}&#10;\end{document} "/>
  <p:tag name="TRANSPARENT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775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R(\theta)S(\alpha,\beta)R^{-1}(\theta)&#10;=S(\alpha\cos\theta+\beta\sin\theta,-\alpha\sin\theta + \beta \cos\theta)&#10;\end{eqnarray*}&#10;\end{document} "/>
  <p:tag name="TRANSPARE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9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_x, S_y\right]=i\hbar S_z,\ \ \left[S_y, S_z\right]=i\hbar S_x, \ \ \left[S_z, S_x\right]=i\hbar S_y &#10;\end{eqnarray*}&#10;\end{document} "/>
  <p:tag name="TRANSPAREN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S}\equiv \frac{1}{2}{\pmb \Sigma} &#10;=\frac{1}{2} \left(&#10;                     \begin{array}{cc}&#10;                       {\pmb \sigma} &amp; 0 \\&#10;                       0 &amp; {\pmb \sigma} \\&#10;                     \end{array}&#10;                   \right)&#10;\end{eqnarray*}&#10;\end{document} "/>
  <p:tag name="TRANSPARENT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4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J_3|k,s\rangle&#10; = s |k,s\rangle&#10;\end{eqnarray*}&#10;\end{document} "/>
  <p:tag name="TRANSPARENT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0"/>
  <p:tag name="BMPHEIGHT" val="3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=\frac{n}{2}&#10;\end{eqnarray*}&#10;\end{document} "/>
  <p:tag name="TRANSPARENT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0"/>
  <p:tag name="BMPHEIGHT" val="3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a=0\\ b=0&#10;\end{eqnarray*}&#10;\end{document} "/>
  <p:tag name="TRANSPARENT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41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W)|k,s\rangle = e^{i\theta s}|k,s\rangle&#10;\end{eqnarray*}&#10;\end{document} "/>
  <p:tag name="TRANSPARENT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808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A\textcolor{red}{U\left[ R(\theta)\right]^{-1}|k,a,b\rangle}&#10; &amp;=&amp; (a\cos\theta -b \sin\theta)\textcolor{red}{U\left[ R(\theta)\right]^{-1}|k,a,b\rangle},\ \\ &#10;B \textcolor{red}{U\left[ R(\theta)\right]^{-1}|k,a,b\rangle}&#10; &amp;=&amp; (a\sin\theta +b \cos\theta)\textcolor{red}{U\left[ R(\theta)\right]^{-1}|k,a,b\rangle}&#10;\end{eqnarray*}&#10;\end{document} "/>
  <p:tag name="TRANSPARENT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|k,s\rangle=\eta_s|\mathscr{P}{k},-s\rangle&#10;\end{eqnarray*}&#10;\end{document} "/>
  <p:tag name="TRANSPARENT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R_2)=e^{-i\pi J_2}&#10;\end{eqnarray*}&#10;\end{document} "/>
  <p:tag name="TRANSPARENT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41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R_2^{-1})P|k,s\rangle=\eta_s|{k},-s\rangle&#10;\end{eqnarray*}&#10;\end{document} "/>
  <p:tag name="TRANSPARENT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91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|p,s\rangle=\eta_s e^{\mp i\pi s}|\mathscr{P}{p},-s\rangle&#10;\end{eqnarray*}&#10;\end{document} "/>
  <p:tag name="TRANSPARENT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5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|k,s\rangle=\zeta_s |\mathscr{P}k,s\rangle&#10;\end{eqnarray*}&#10;\end{document} "/>
  <p:tag name="TRANSPAREN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= {\pmb \alpha}\cdot{\bf p} + m \beta&#10;\end{eqnarray*}&#10;\end{document} "/>
  <p:tag name="TRANSPARENT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41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|p,s\rangle=\zeta_s e^{\pm i\pi s}|\mathscr{P}{p},s\rangle&#10;\end{eqnarray*}&#10;\end{document} "/>
  <p:tag name="TRANSPARENT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91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(R_2^{-1})T|k,s\rangle=\zeta_s|{k},s\rangle&#10;\end{eqnarray*}&#10;\end{document} "/>
  <p:tag name="TRANSPARENT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mm'} = \sum_i P_i  c_m^i c_{m'}^{i*}&#10;\end{eqnarray*}&#10;\end{document} "/>
  <p:tag name="TRANSPARENT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\sum_i P_i|\psi^i\rangle\langle \psi^i|&#10;\end{eqnarray*}&#10;\end{document} "/>
  <p:tag name="TRANSPARENT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3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|\psi\rangle=\sum_m c_m |a_m\rangle&#10;\end{eqnarray*}&#10;\end{document} "/>
  <p:tag name="TRANSPARENT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00"/>
  <p:tag name="BMPHEIGHT" val="3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_i,\ \  |\psi^{i}\rangle=\sum_m c_m^i |a_m\rangle&#10;\end{eqnarray*}&#10;\end{document} "/>
  <p:tag name="TRANSPARENT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83"/>
  <p:tag name="BMPHEIGHT" val="3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bar F = \langle \psi|F|\psi\rangle=\sum_{m,m'} c_{m'}^* F_{m'm}c_m &#10;\end{eqnarray*}&#10;\end{document} "/>
  <p:tag name="TRANSPARENT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9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F_{m'm}\equiv\langle a_{m'}|F|a_m \rangle&#10;\end{eqnarray*}&#10;\end{document} "/>
  <p:tag name="TRANSPARENT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50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bar F =\sum_i P_i\langle \psi^{i}|F|\psi^{i}\rangle=\sum_i P_i\sum_{m,m'} c_{m'}^{i*} F_{m'm}c_m^i&#10;= \sum_{m,m'} F_{m'm} \sum_i P_i c_{m'}^{i*} c_m^i &#10;\end{eqnarray*}&#10;\end{document} "/>
  <p:tag name="TRANSPARENT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16"/>
  <p:tag name="BMPHEIGHT" val="3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bar F = \sum_{m,m'} F_{m'm} \rho_{mm'} =\textrm{Tr}\left(F \rho \right)&#10;\end{eqnarray*}&#10;\end{document} "/>
  <p:tag name="TRANSPARENT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66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L} = {\bf r}\times {\bf p}&#10;\end{eqnarray*}&#10;\end{document} "/>
  <p:tag name="TRANSPARENT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58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,\rho = 1&#10;\end{eqnarray*}&#10;\end{document} "/>
  <p:tag name="TRANSPARENT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33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^*_{mm'}=\rho_{m'm}&#10;\end{eqnarray*}&#10;\end{document} "/>
  <p:tag name="TRANSPARENT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83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mm}\ge 0&#10;\end{eqnarray*}&#10;\end{document} "/>
  <p:tag name="TRANSPARENT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25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,\rho^2 \le 1&#10;\end{eqnarray*}&#10;\end{document} "/>
  <p:tag name="TRANSPARENT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833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{-1}\rho U = \rho^D,\ \ U^{-1}=U^\dagger,\ \  \left(\rho^D\right)_{mm'}=\lambda_m \delta_{mm'}&#10;\end{eqnarray*}&#10;\end{document} "/>
  <p:tag name="TRANSPARENT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|\psi\rangle\langle \psi|&#10;\end{eqnarray*}&#10;\end{document} "/>
  <p:tag name="TRANSPARENT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mm'} =  c_m c_{m'}^{*}&#10;\end{eqnarray*}&#10;\end{document} "/>
  <p:tag name="TRANSPARENT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58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,\rho^2 = 1&#10;\end{eqnarray*}&#10;\end{document} "/>
  <p:tag name="TRANSPARENT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mm'} = \sum_i P_i  c_m^i c_{m'}^{i*}&#10;\end{eqnarray*}&#10;\end{document} "/>
  <p:tag name="TRANSPARENT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\sum_i P_i|\psi^i\rangle\langle \psi^i|&#10;\end{eqnarray*}&#10;\end{document} "/>
  <p:tag name="TRANSPARENT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S}\right]= i {\bf p}\times {\pmb \Sigma}&#10;\end{eqnarray*}&#10;\end{document} "/>
  <p:tag name="TRANSPARENT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25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^2 = \rho &#10;\end{eqnarray*}&#10;\end{document} "/>
  <p:tag name="TRANSPARENT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(t=0) =\sum_i P_i|\psi^i\rangle\langle \psi^i|&#10;\end{eqnarray*}&#10;\end{document} "/>
  <p:tag name="TRANSPARENT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(t) =\sum_i P_ie^{-iH t}|\psi^i\rangle\langle \psi^i| e^{iHt}&#10;\end{eqnarray*}&#10;\end{document} "/>
  <p:tag name="TRANSPARENT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66"/>
  <p:tag name="BMPHEIGHT" val="3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i\frac{\partial\rho(t)}{\partial t} =-\left[\rho(t), H\right]&#10;\end{eqnarray*}&#10;\end{document} "/>
  <p:tag name="TRANSPARENT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0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 \left(&#10;              \begin{array}{cc}&#10;                \rho_{++} &amp; \rho_{+-} \\&#10;                \rho_{-+} &amp; \rho_{--} \\&#10;              \end{array}&#10;            \right)&#10;\end{eqnarray*}&#10;\end{document} "/>
  <p:tag name="TRANSPARENT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+-}=\rho_{-+}^*&#10;\end{eqnarray*}&#10;\end{document} "/>
  <p:tag name="TRANSPARENT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2}\left(1+\pmb{\mathcal{P}}\cdot\pmb{\sigma}\right)&#10;\end{eqnarray*}&#10;\end{document} "/>
  <p:tag name="TRANSPARENT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75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++}+\rho_{--}=1&#10;\end{eqnarray*}&#10;\end{document} "/>
  <p:tag name="TRANSPARENT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7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pmb{\sigma}\right)&#10;\end{eqnarray*}&#10;\end{document} "/>
  <p:tag name="TRANSPARENT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391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+1}=\left(\begin{array}{c}&#10;          \cos\frac{\theta_n}{2}e^{-i\phi_n/2} \\&#10;          \sin\frac{\theta_n}{2}e^{i\phi_n/2}&#10;        \end{array}\right),\ \ \ \&#10;\xi^{-1}=\left(\begin{array}{c}&#10;          -\sin\frac{\theta_n}{2}e^{-i\phi_n/2} \\&#10;          \cos\frac{\theta_n}{2}e^{i\phi_n/2}&#10;        \end{array}\right)&#10;\end{eqnarray*}&#10;\end{document} "/>
  <p:tag name="TRANSPARENT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L}\right]= - i {\bf p}\times {\pmb \Sigma}&#10;\end{eqnarray*}&#10;\end{document} "/>
  <p:tag name="TRANSPARENT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pmb \sigma}\cdot {\bf n}\,\xi^{s}=s\xi^{s}&#10;\end{eqnarray*}&#10;\end{document} "/>
  <p:tag name="TRANSPARENT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41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=\xi^{s}\xi^{s\dagger}=\frac{1}{2} \left(1+s{\bf n}\cdot \pmb{\sigma}\right)&#10;\end{eqnarray*}&#10;\end{document} "/>
  <p:tag name="TRANSPARENT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91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s{\bf n}&#10;\end{eqnarray*}&#10;\end{document} "/>
  <p:tag name="TRANSPARENT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8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\sqrt{\pmb{\mathcal{P}}^2}&#10;\end{eqnarray*}&#10;\end{document} "/>
  <p:tag name="TRANSPARENT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1&#10;\end{eqnarray*}&#10;\end{document} "/>
  <p:tag name="TRANSPARENT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=\frac{1}{2}\xi^{+}\xi^{+\dagger}+\frac{1}{2}\xi^{-}\xi^{-\dagger}&#10;\end{eqnarray*}&#10;\end{document} "/>
  <p:tag name="TRANSPARENT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s}\xi^{s\dagger}=\frac{1}{2} \left(1+s{\bf n}\cdot \pmb{\sigma}\right)&#10;\end{eqnarray*}&#10;\end{document} "/>
  <p:tag name="TRANSPARENT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7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2} \left(&#10;              \begin{array}{cc}&#10;                1 &amp; 0 \\&#10;                0 &amp; 1 \\&#10;              \end{array}&#10;            \right)&#10;\end{eqnarray*}&#10;\end{document} "/>
  <p:tag name="TRANSPARENT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41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_{+}=\frac{1}{2},\ \xi^{+1};\ \ \ \&#10;P_{-}=\frac{1}{2},\ \ \xi^{-1}&#10;\end{eqnarray*}&#10;\end{document} "/>
  <p:tag name="TRANSPARENT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4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pmb{\sigma}\right) =0&#10;\end{eqnarray*}&#10;\end{document} "/>
  <p:tag name="TRANSPARENT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16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bf J} = {\bf L} + {\bf S}&#10;\end{eqnarray*}&#10;\end{document} "/>
  <p:tag name="TRANSPARENT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41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_{+}=\frac{3}{4},\ \xi^{+1};\ \ \ \&#10;P_{-}=\frac{1}{4},\ \ \xi^{-1}&#10;\end{eqnarray*}&#10;\end{document} "/>
  <p:tag name="TRANSPARENT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8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=\frac{3}{4}\xi^{+}\xi^{+\dagger}+\frac{1}{4}\xi^{-}\xi^{-\dagger}&#10;\end{eqnarray*}&#10;\end{document} "/>
  <p:tag name="TRANSPARENT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s}\xi^{s\dagger}=\frac{1}{2} \left(1+s{\bf n}\cdot \pmb{\sigma}\right)&#10;\end{eqnarray*}&#10;\end{document} "/>
  <p:tag name="TRANSPARENT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91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2} \left(1&#10;+\frac{1}{2}{\bf n}\cdot\pmb{\sigma}  \right)&#10;\end{eqnarray*}&#10;\end{document} "/>
  <p:tag name="TRANSPARENT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66"/>
  <p:tag name="BMPHEIGHT" val="3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pmb{\sigma}\right) =\frac{\bf n}{2}&#10;\end{eqnarray*}&#10;\end{document} "/>
  <p:tag name="TRANSPARENT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33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0&#10;\end{eqnarray*}&#10;\end{document} "/>
  <p:tag name="TRANSPARENT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8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\frac{1}{2}&#10;\end{eqnarray*}&#10;\end{document} "/>
  <p:tag name="TRANSPARENT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75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_{+}^{\bf n}=\alpha,\ \xi^{+1}_{\bf n};\ \ \ \&#10;P_{-}^{\bf n'}=1-\alpha,\ \ \xi^{-1}_{\bf n'}&#10;\end{eqnarray*}&#10;\end{document} "/>
  <p:tag name="TRANSPARENT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58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=\alpha\xi^{+}_{\bf n}\xi^{+\dagger}_{\bf n}&#10;+(1-\alpha)\xi^{-}_{\bf n'}\xi^{-\dagger}_{\bf n'}&#10;\end{eqnarray*}&#10;\end{document} "/>
  <p:tag name="TRANSPARENT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s}_{\bf n}\xi^{s\dagger}_{\bf n'}=\frac{1}{2} \left(1+s{\bf n}\cdot \pmb{\sigma}\right)&#10;\end{eqnarray*}&#10;\end{document} "/>
  <p:tag name="TRANSPARENT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J}\right]= 0&#10;\end{eqnarray*}&#10;\end{document} "/>
  <p:tag name="TRANSPARENT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6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2} \left\{1&#10;+ \left[\alpha{\bf n} - (1-\alpha){\bf n'}\right]\cdot\pmb{\sigma}  \right\}&#10;\end{eqnarray*}&#10;\end{document} "/>
  <p:tag name="TRANSPARENT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25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pmb{\sigma}\right) &#10;=\alpha{\bf n} - (1-\alpha){\bf n'}&#10;\end{eqnarray*}&#10;\end{document} "/>
  <p:tag name="TRANSPARENT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00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\sqrt{1-2\alpha(1-\alpha)(1+{\bf n}\cdot{\bf n'})}&#10;\end{eqnarray*}&#10;\end{document} "/>
  <p:tag name="TRANSPARENT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75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 \left(&#10;              \begin{array}{ccc}&#10;                \rho_{++} &amp; \rho_{+0} &amp; \rho_{+-} \\&#10;                \rho_{0+} &amp; \rho_{00} &amp; \rho_{0-} \\&#10;                \rho_{-+} &amp; \rho_{-0} &amp; \rho_{--} \\&#10;              \end{array}&#10;            \right)&#10;\end{eqnarray*}&#10;\end{document} "/>
  <p:tag name="TRANSPARENT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75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++}+\rho_{00}+\rho_{--}=1&#10;\end{eqnarray*}&#10;\end{document} "/>
  <p:tag name="TRANSPARENT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75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_{mn}=\rho_{nm}^*&#10;\end{eqnarray*}&#10;\end{document} "/>
  <p:tag name="TRANSPARENT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291"/>
  <p:tag name="BMPHEIGHT" val="5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3}\left[1+\frac{3}{2}\pmb{\mathcal{P}}\cdot{\bf S}&#10;+\sqrt{\frac{3}{2}}T_{ij}(S_i S_j + S_j S_i)\right]&#10;\end{eqnarray*}&#10;\end{document} "/>
  <p:tag name="TRANSPARENT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675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_x = \frac{1}{\sqrt{2}} \left(&#10;              \begin{array}{ccc}&#10;                0 &amp; 1 &amp; 0 \\&#10;                1 &amp; 0 &amp; 1 \\&#10;                0 &amp; 1 &amp; 0 \\&#10;              \end{array}&#10;            \right),\ \ &#10;S_y = \frac{i}{\sqrt{2}} \left(&#10;              \begin{array}{ccc}&#10;                0 &amp; -1 &amp; 0 \\&#10;                1 &amp; 0 &amp; -1 \\&#10;                0 &amp; 1 &amp; 0 \\&#10;              \end{array}&#10;            \right),\ \ &#10;S_z =  \left(&#10;              \begin{array}{ccc}&#10;                1 &amp; 0 &amp; 0 \\&#10;                0 &amp; 0 &amp; 0 \\&#10;                0 &amp; 0 &amp; -1 \\&#10;              \end{array}&#10;            \right)&#10;\end{eqnarray*}&#10;\end{document} "/>
  <p:tag name="TRANSPARENT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0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ij}=T_{ji}&#10;\end{eqnarray*}&#10;\end{document} "/>
  <p:tag name="TRANSPARENT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0"/>
  <p:tag name="BMPHEIGHT" val="3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um_i T_{ii}=0&#10;\end{eqnarray*}&#10;\end{document} "/>
  <p:tag name="TRANSPAREN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S}\right]= i {\bf p}\times {\pmb \Sigma}&#10;\end{eqnarray*}&#10;\end{document} "/>
  <p:tag name="TRANSPARENT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,{\bf S}\right)&#10;\end{eqnarray*}&#10;\end{document} "/>
  <p:tag name="TRANSPARENT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66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ij}=\frac{1}{2} \sqrt{\frac{3}{2}} &#10;\left\{\textrm{Tr}\left[\rho( S_i S_j+S_j S_i)\right]-\frac{4}{3}\delta_{ij}\right\}&#10;\end{eqnarray*}&#10;\end{document} "/>
  <p:tag name="TRANSPARENT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66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_x^2 = \frac{1}{{2}} \left(&#10;              \begin{array}{ccc}&#10;                1 &amp; 0 &amp; 1 \\&#10;                0 &amp; 2 &amp; 0 \\&#10;                1 &amp; 0 &amp; 1 \\&#10;              \end{array}&#10;            \right),\ \ &#10;S_y^2 = -\frac{1}{2} \left(&#10;              \begin{array}{ccc}&#10;                -1 &amp; 0 &amp; 1 \\&#10;                0 &amp; -2 &amp; 0 \\&#10;                1 &amp; 0 &amp; -1 \\&#10;              \end{array}&#10;            \right),\ \ &#10;S_z^2 =  \left(&#10;              \begin{array}{ccc}&#10;                1 &amp; 0 &amp; 0 \\&#10;                0 &amp; 0 &amp; 0 \\&#10;                0 &amp; 0 &amp; 1 \\&#10;              \end{array}&#10;            \right)&#10;\end{eqnarray*}&#10;\end{document} "/>
  <p:tag name="TRANSPARENT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591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_x S_y + S_y S_x = i \left(&#10;              \begin{array}{ccc}&#10;                0 &amp; 0 &amp; -1 \\&#10;                0 &amp; 0 &amp; 0 \\&#10;                1 &amp; 0 &amp; 0 \\&#10;              \end{array}&#10;            \right),\ \ \ \ &#10;S_y S_z+ S_z S_y = \frac{i}{\sqrt{2}} \left(&#10;              \begin{array}{ccc}&#10;                0 &amp; -1 &amp; 0 \\&#10;                1 &amp; 0 &amp; 1 \\&#10;                0 &amp; -1 &amp; 0 \\&#10;              \end{array}&#10;            \right),\ \ \ \ &#10;S_z S_x+ S_x S_z = \frac{1}{\sqrt{2}} \left(&#10;              \begin{array}{ccc}&#10;                0 &amp; 1 &amp; 0 \\&#10;                1 &amp; 0 &amp; -1 \\&#10;                0 &amp; -1 &amp; 0 \\&#10;              \end{array}&#10;            \right)&#10;\end{eqnarray*}&#10;\end{document} "/>
  <p:tag name="TRANSPARENT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8"/>
  <p:tag name="BMPHEIGHT" val="2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\sqrt{\pmb{\mathcal{P}}^2}&#10;\end{eqnarray*}&#10;\end{document} "/>
  <p:tag name="TRANSPARENT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91"/>
  <p:tag name="BMPHEIGHT" val="4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=\sqrt{\sum_{ij}{T}_{ij}^2}&#10;\end{eqnarray*}&#10;\end{document} "/>
  <p:tag name="TRANSPARENT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,{\bf S}\right)&#10;\end{eqnarray*}&#10;\end{document} "/>
  <p:tag name="TRANSPARENT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16"/>
  <p:tag name="BMPHEIGHT" val="6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 \pmb{\epsilon}\pmb{\epsilon}^{\dagger}&#10;=\left(&#10;              \begin{array}{ccc}&#10;                \epsilon_+ \epsilon_+^* &amp; \epsilon_+ \epsilon_0^* &amp; \epsilon_+ \epsilon_-^* \\&#10;                 \epsilon_0 \epsilon_+^*&amp; \epsilon_0 \epsilon_0^* &amp; \epsilon_0 \epsilon_-^* \\&#10;                \epsilon_- \epsilon_+^* &amp; \epsilon_- \epsilon_0^* &amp; \epsilon_- \epsilon_-^* \\&#10;              \end{array}&#10;            \right)&#10;\end{eqnarray*}&#10;\end{document} "/>
  <p:tag name="TRANSPARENT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41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epsilon} =    &#10;\epsilon_+ \pmb{ \epsilon}^{(+)}&#10;+ \epsilon_0 \pmb{ \epsilon}^{(0)} &#10;+ \epsilon_- \pmb{ \epsilon}^{(-)} &#10;\doteq \left(&#10;           \begin{array}{c}&#10;              \epsilon_+\\&#10;             \epsilon_0 \\&#10;             \epsilon_-&#10;           \end{array}&#10;         \right)&#10;\end{eqnarray*}&#10;\end{document} "/>
  <p:tag name="TRANSPARENT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66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ij}=\frac{1}{2} \sqrt{\frac{3}{2}} &#10;\left\{\textrm{Tr}\left[\rho( S_i S_j+S_j S_i)\right]-\frac{4}{3}\delta_{ij}\right\}&#10;\end{eqnarray*}&#10;\end{document} "/>
  <p:tag name="TRANSPARE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L}\right]= - i {\bf p}\times {\pmb \Sigma}&#10;\end{eqnarray*}&#10;\end{document} "/>
  <p:tag name="TRANSPARENT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58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z= &#10;\epsilon_+\epsilon_+^*&#10;-\epsilon_-\epsilon_-^*&#10;\end{eqnarray*}&#10;\end{document} "/>
  <p:tag name="TRANSPARENT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zz}=- \sqrt{\frac{3}{2}} &#10;\left(\epsilon_0\epsilon_0^*-\frac{1}{3}&#10;\right)&#10;\end{eqnarray*}&#10;\end{document} "/>
  <p:tag name="TRANSPARENT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83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x= {\sqrt{2}} \textrm{Re}&#10;\left(\epsilon_0\epsilon_+^* +  \epsilon_0\epsilon_-^* \right)&#10;\end{eqnarray*}&#10;\end{document} "/>
  <p:tag name="TRANSPARENT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041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y = {\sqrt{2}}\textrm{Im}&#10;\left(\epsilon_0\epsilon_+^* -\epsilon_0\epsilon_-^*\right)&#10;\end{eqnarray*}&#10;\end{document} "/>
  <p:tag name="TRANSPARENT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xx}=\frac{1}{2} \sqrt{\frac{3}{2}} &#10;\left(\epsilon_0\epsilon_0^*-\frac{1}{3}&#10;+\textrm{Re}\epsilon_+\epsilon_-^*\right)&#10;\end{eqnarray*}&#10;\end{document} "/>
  <p:tag name="TRANSPARENT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yy}=\frac{1}{2} \sqrt{\frac{3}{2}} &#10;\left(\epsilon_0\epsilon_0^*-\frac{1}{3}&#10;-2\textrm{Re}\,\epsilon_+\epsilon_-^*\right)&#10;\end{eqnarray*}&#10;\end{document} "/>
  <p:tag name="TRANSPARENT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2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xy}=\sqrt{\frac{3}{2}} &#10;\textrm{Im}\, \epsilon_-\epsilon_+^*&#10;\end{eqnarray*}&#10;\end{document} "/>
  <p:tag name="TRANSPARENT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33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yz}= \sqrt{\frac{3}{4}} &#10;\textrm{Im}\left(\epsilon_0\epsilon_+^*&#10;+\epsilon_0\epsilon_-^*\right)&#10;\end{eqnarray*}&#10;\end{document} "/>
  <p:tag name="TRANSPARENT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2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zx}= \sqrt{\frac{3}{4}} &#10;\textrm{Re}\left(\epsilon_0\epsilon_+^*&#10;- \epsilon_0\epsilon_-^*\right)&#10;\end{eqnarray*}&#10;\end{document} "/>
  <p:tag name="TRANSPARENT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08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pmb{\mathcal{P}}=\textrm{Tr}\left(\rho\,{\bf S}\right)&#10;\end{eqnarray*}&#10;\end{document} "/>
  <p:tag name="TRANSPARENT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J}\right]= 0&#10;\end{eqnarray*}&#10;\end{document} "/>
  <p:tag name="TRANSPARENT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166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ij}=\frac{1}{2} \sqrt{\frac{3}{2}} &#10;\left\{\textrm{Tr}\left[\rho( S_i S_j+S_j S_i)\right]-\frac{4}{3}\delta_{ij}\right\}&#10;\end{eqnarray*}&#10;\end{document} "/>
  <p:tag name="TRANSPARENT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58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_+,\ \  \pmb{ \epsilon}^{(+)};\ \ \ &#10;P_0, \ \ \pmb{ \epsilon}^{(0)};\ \ \  &#10;P_-,\ \  \pmb{ \epsilon}^{(-)} &#10;\end{eqnarray*}&#10;\end{document} "/>
  <p:tag name="TRANSPARENT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166"/>
  <p:tag name="BMPHEIGHT" val="6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P_+ \pmb{\epsilon}^{(+)}\pmb{\epsilon}^{(+)\dagger}&#10;+P_0 \pmb{\epsilon}^{(0)}\pmb{\epsilon}^{(0)\dagger}&#10;+P_- \pmb{\epsilon}^{(-)}\pmb{\epsilon}^{(-)\dagger}&#10;=\left(&#10;              \begin{array}{ccc}&#10;                P_+ &amp; 0 &amp; 0 \\&#10;                0 &amp;P_0 &amp; 0 \\&#10;                0 &amp; 0 &amp; P_- \\&#10;              \end{array}&#10;            \right)&#10;\end{eqnarray*}&#10;\end{document} "/>
  <p:tag name="TRANSPARENT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66"/>
  <p:tag name="BMPHEIGHT" val="1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x= 0&#10;\end{eqnarray*}&#10;\end{document} "/>
  <p:tag name="TRANSPARENT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8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y = 0&#10;\end{eqnarray*}&#10;\end{document} "/>
  <p:tag name="TRANSPARENT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41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cal{P}_z= &#10;P_+ - P_-&#10;\end{eqnarray*}&#10;\end{document} "/>
  <p:tag name="TRANSPARENT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7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xx}=\frac{1}{2} \sqrt{\frac{3}{2}} &#10;\left(P_0-\frac{1}{3}\right)&#10;\end{eqnarray*}&#10;\end{document} "/>
  <p:tag name="TRANSPARENT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yy}=\frac{1}{2} \sqrt{\frac{3}{2}} &#10;\left(P_0-\frac{1}{3}\right)&#10;\end{eqnarray*}&#10;\end{document} "/>
  <p:tag name="TRANSPARENT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7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zz}=- \sqrt{\frac{3}{2}} &#10;\left(P_0-\frac{1}{3}\right)&#10;\end{eqnarray*}&#10;\end{document} "/>
  <p:tag name="TRANSPARENT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25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xy}=0&#10;\end{eqnarray*}&#10;\end{document} "/>
  <p:tag name="TRANSPARE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58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_i, S_j\right]=i\hbar\epsilon_{ijk} S_k,\ \ ijk=1,2,3&#10;\end{eqnarray*}&#10;\end{document} "/>
  <p:tag name="TRANSPARENT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S}\right]= 0&#10;\end{eqnarray*}&#10;\end{document} "/>
  <p:tag name="TRANSPARENT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08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yz}= 0&#10;\end{eqnarray*}&#10;\end{document} "/>
  <p:tag name="TRANSPARENT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16"/>
  <p:tag name="BMPHEIGHT" val="1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_{zx}= 0&#10;\end{eqnarray*}&#10;\end{document} "/>
  <p:tag name="TRANSPARENT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08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mathscr{P}}=|P_+-P_- |&#10;\end{eqnarray*}&#10;\end{document} "/>
  <p:tag name="TRANSPARENT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50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T=\frac{3}{2}\left|P_0-\frac{1}{3}\right|&#10;\end{eqnarray*}&#10;\end{document} "/>
  <p:tag name="TRANSPARENT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66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langle H({\bf 0},s)|\textcolor{red}{D^{-1}(R)D(R)}&#10;\textcolor{black}{M^\dagger}\textcolor{red}{ D^{-1}(R)D(R)}|N({\bf p},s'),\pi({-\bf p})\rangle \nonumber\\&#10;&amp; &amp;\ \ \ \  \langle N({\bf p},s'), \pi({-\bf p})  |\textcolor{red}{D^{-1}(R)D(R)}&#10; \textcolor{black}{M}\textcolor{red}{ D^{-1}(R) D(R)}|H({\bf 0},r)\rangle &#10;\end{eqnarray*}&#10;\end{document} "/>
  <p:tag name="TRANSPARENT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100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textcolor{red}{  \mathscr{D}^{1/2*}_{r''s}(R)}&#10; \langle H({\bf 0},r'')|\textcolor{black}{M^\dagger}|N({\bf z},s'''),\pi({-\bf z})\rangle &#10;\textcolor{red}{  \mathscr{D}^{1/2}_{s'''s'}(R)}&#10;  \textcolor{red}{  \mathscr{D}^{1/2*}_{s''s'}(R)}&#10;\langle N({\bf z},s''), \pi({-\bf z})  |&#10; \textcolor{black}{M}|H({\bf 0},r')\rangle\textcolor{red}{  \mathscr{D}^{1/2}_{r'r}(R)} &#10;\end{eqnarray*}&#10;\end{document} "/>
  <p:tag name="TRANSPARENT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583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textcolor{red}{  \mathscr{D}^{1/2*}_{r''s}(R)}&#10; \textcolor{red}{  \mathscr{D}^{1/2}_{r'r}(R)}&#10; \langle H({\bf 0},r'')|\textcolor{black}{M^\dagger}|N({\bf z},s''),\pi({-\bf z})\rangle &#10;\langle N({\bf z},s''), \pi({-\bf z})  |&#10; \textcolor{black}{M}|H({\bf 0},r')\rangle &#10;\end{eqnarray*}&#10;\end{document} "/>
  <p:tag name="TRANSPARENT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41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\rho_{sr}\langle H({\bf 0},s)|\textcolor{black}{M^\dagger}|N({\bf p},s'),\pi({-\bf p})\rangle&#10;\  \langle N({\bf p},s'), \pi({-\bf p})  |\textcolor{black}{M}|H({\bf 0},r)\rangle &#10;\end{eqnarray*}&#10;\end{document} "/>
  <p:tag name="TRANSPARENT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250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langle H({\bf 0},s)|\textcolor{red}{D^{-1}(R)}&#10;\textcolor{black}{M^\dagger}\textcolor{red}{D(R)}|N({\bf p},s'),\pi({-\bf p})\rangle\  &#10; \langle N({\bf p},s'), \pi({-\bf p})  |\textcolor{red}{D^{-1}(R)}&#10; \textcolor{black}{M}\textcolor{red}{  D(R)}|H({\bf 0},r)\rangle &#10;\end{eqnarray*}&#10;\end{document} "/>
  <p:tag name="TRANSPARENT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08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mathscr{D}(R)=\left(&#10;     \begin{array}{cc}&#10;       e^{i\phi/2} \cos\frac{\theta}{2}  &amp;e^{-i\phi/2}\sin\frac{\theta}{2}  \\&#10;       -e^{i\phi/2} \sin\frac{\theta}{2} &amp; e^{-i\phi/2} \cos\frac{\theta}{2}  \\&#10;     \end{array}&#10;   \right)&#10;\end{eqnarray*}&#10;\end{document} "/>
  <p:tag name="TRANSPARENT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0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L}\right]= 0&#10;\end{eqnarray*}&#10;\end{document} "/>
  <p:tag name="TRANSPARENT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08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color{red}{ A_{rs}= r' \mathscr{D}^{1/2*}_{r's}(R)&#10;\mathscr{D}^{1/2}_{r'r}(R)}&#10;\end{eqnarray*}&#10;\end{document} "/>
  <p:tag name="TRANSPARENT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125"/>
  <p:tag name="BMPHEIGHT" val="5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 \rho_{sr}\textcolor{red}{  \mathscr{D}^{1/2*}_{r''s}(R)}&#10;\textcolor{red}{\mathscr{D}^{1/2}_{r'r}(R)}&#10;\left[(aa^*+bb^*)+(ab^*+a^* b)r'\right] \delta^{r'r''}  \nonumber\\&#10;&amp;=&amp; aa^*+bb^*&#10;+ \rho_{sr}\textcolor{red}{ A_{rs}}&#10;(ab^*+a^* b)&#10;\end{eqnarray*}&#10;\end{document} "/>
  <p:tag name="TRANSPARENT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3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color{red}{ A = 2\hat{\bf p} \cdot \pmb{\sigma}  }&#10;\end{eqnarray*}&#10;\end{document} "/>
  <p:tag name="TRANSPARENT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58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= \frac{1}{2}\left(1+\pmb{\mathcal{P}}\cdot\pmb{\sigma}\right)&#10;\end{eqnarray*}&#10;\end{document} "/>
  <p:tag name="TRANSPARENT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75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aa^*+bb^*&#10;+ 2\hat{\bf p}\cdot\pmb{\mathcal{P}}&#10;(ab^*+a^* b)&#10;\end{eqnarray*}&#10;\end{document} "/>
  <p:tag name="TRANSPARENT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25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\frac{1}{4\pi} \left(1 + \alpha \mathscr{P}\cos\theta\right)&#10;\end{eqnarray*}&#10;\end{document} "/>
  <p:tag name="TRANSPARENT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125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 \rho_{sr}\textcolor{red}{  \mathscr{D}^{1/2*}_{r''s}(R)}&#10; \textcolor{red}{  \mathscr{D}^{1/2}_{r'r}(R)}&#10; \langle H({\bf 0},r'')|\textcolor{black}{M^\dagger}|N({\bf z},s''),\pi({-\bf z})\rangle  \ &#10;\langle N({\bf z},s''), \pi({-\bf z})  |&#10;\textcolor{black}{ M}|H({\bf 0},r')\rangle   &#10;\end{eqnarray*}&#10;\end{document} "/>
  <p:tag name="TRANSPARENT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900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ngle H({\bf 0},r'')|\textcolor{black}{M^\dagger}|N({\bf z},s''),\pi({-\bf z})\rangle &#10;=\left(a^* + r'' b^*\right)\delta^{r'' s''}&#10;\end{eqnarray*}&#10;\end{document} "/>
  <p:tag name="TRANSPARENT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558"/>
  <p:tag name="BMPHEIGHT" val="2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ngle N({\bf z},s''), \pi({-\bf z})  |&#10; \textcolor{black}{M}|H({\bf 0},r')\rangle = \left(a + r'b \right)\delta^{r's''}&#10;\end{eqnarray*}&#10;\end{document} "/>
  <p:tag name="TRANSPARENT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950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&amp;=&amp; \rho_{sr}\langle V({\bf 0},s)|\textcolor{red}{D^{-1}(R)D(R)}&#10;\textcolor{black}{M^\dagger}\textcolor{red}{ D^{-1}(R)D(R)}|\pi^+({\bf p}),\pi^-({-\bf p})\rangle \nonumber\\&#10;&amp; &amp;\ \ \ \  \langle \pi^+({\bf p}), \pi^-({-\bf p})  |\textcolor{red}{D^{-1}(R)D(R)}&#10;\textcolor{black}{ M}\textcolor{red}{ D^{-1}(R) D(R)}|V({\bf 0},r)\rangle &#10;\end{eqnarray*}&#10;\end{document} "/>
  <p:tag name="TRANSPARENT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{\bf J}\right]= 0&#10;\end{eqnarray*}&#10;\end{document} "/>
  <p:tag name="TRANSPARENT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225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langle V({\bf 0},s)|\textcolor{red}{D^{-1}(R)}&#10;\textcolor{black}{M^\dagger}\textcolor{red}{D(R)}|\pi^+({\bf p}),\pi^-({-\bf p})\rangle &#10;\  \langle \pi^+({\bf p}), \pi^-({-\bf p})  |\textcolor{red}{D^{-1}(R)}&#10;\textcolor{black}{ M}\textcolor{red}{  D(R)}|V({\bf 0},r)\rangle &#10;\end{eqnarray*}&#10;\end{document} "/>
  <p:tag name="TRANSPARENT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16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\rho_{sr}\langle V({\bf 0},s)|\textcolor{black}{M^\dagger}|\pi^+({\bf p}),\pi^-({-\bf p})\rangle&#10;\  \langle \pi^+({\bf p}), \pi^-({-\bf p})  |\textcolor{black}{M}|V({\bf 0},r)\rangle &#10;\end{eqnarray*}&#10;\end{document} "/>
  <p:tag name="TRANSPARENT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333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textcolor{red}{  \mathscr{D}^{1*}_{r''s}(R)}&#10; \langle V({\bf 0},r'')|\textcolor{black}{M^\dagger}|\pi^+({\bf z}),\pi^-({-\bf z})\rangle &#10;\ \langle \pi^+({\bf z}), \pi^-({-\bf z})  |&#10; \textcolor{black}{M}|V({\bf 0},r')\rangle\textcolor{red}{  \mathscr{D}^{1}_{r'r}(R)} &#10;\end{eqnarray*}&#10;\end{document} "/>
  <p:tag name="TRANSPARENT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333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&amp;=&amp; \rho_{sr}\textcolor{red}{  \mathscr{D}^{1*}_{r''s}(R)}&#10; \textcolor{red}{  \mathscr{D}^{1}_{r'r}(R)}&#10; \langle V({\bf 0},r'')|\textcolor{black}{M^\dagger}|\pi^+({\bf z}),\pi^-({-\bf z})\rangle &#10;\ \langle \pi^+({\bf z}), \pi^-({-\bf z})  |&#10; \textcolor{black}{M}|V({\bf 0},r')\rangle &#10;\end{eqnarray*}&#10;\end{document} "/>
  <p:tag name="TRANSPARENT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08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ngle \pi^+({\bf z}), \pi^-({-\bf z})  |&#10; M|V({\bf 0},r')\rangle = a \delta^{r'0}&#10;\end{eqnarray*}&#10;\end{document} "/>
  <p:tag name="TRANSPARENT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025"/>
  <p:tag name="BMPHEIGHT" val="2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ngle V({\bf 0},r'')|M^\dagger|\pi^+({\bf z}),\pi^-({-\bf z})\rangle &#10;= a^* \delta^{r'' 0}&#10;\end{eqnarray*}&#10;\end{document} "/>
  <p:tag name="TRANSPARENT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466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 \rho_{sr}\textcolor{red}{  \mathscr{D}^{1*}_{0s}(R)}&#10;\textcolor{red}{\mathscr{D}^{1}_{0r}(R)}  aa^* &#10;= aa^*\rho_{sr}\textcolor{red}{ A_{rs}}&#10;\end{eqnarray*}&#10;\end{document} "/>
  <p:tag name="TRANSPARENT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08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color{red}{ A_{rs}=  \mathscr{D}^{1*}_{0s}(R)&#10;\mathscr{D}^{1}_{0r}(R)}&#10;\end{eqnarray*}&#10;\end{document} "/>
  <p:tag name="TRANSPARENT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641"/>
  <p:tag name="BMPHEIGHT" val="6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\frac{3}{8\pi}&#10;\left[ 1 - \textcolor{violet}{\rho_{00}}+(3\textcolor{violet}{\rho_{00}}-1)\cos^2\theta^* &#10;-2\textrm{Re} \textcolor{violet}{\rho_{+-}} \sin^2\theta^*\cos(2\varphi^*)&#10;-2\textrm{Im}\textcolor{violet}{ \rho_{+-} }\sin^2\theta^*\sin(2\varphi^*)\right.\nonumber\\&#10;&amp; &amp;\left. \ \ \ \ \ -\sqrt{2}\textrm{Re}\left(\textcolor{red}{ \rho_{+0} - \rho_{0-} } \right)\sin\theta^*\cos\varphi^*&#10;+\sqrt{2}\textrm{Im}\left( \textcolor{red}{\rho_{+0} - \rho_{0-}} \right)\sin\theta^*\sin\varphi^*\right]&#10;\end{eqnarray*}&#10;\end{document} "/>
  <p:tag name="TRANSPARENT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808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frac{dN}{d\Omega^*} &amp;=&amp;  \rho_{sr}\textcolor{red}{  \mathscr{D}^{1*}_{r''s}(R)}&#10; \textcolor{red}{  \mathscr{D}^{1}_{r'r}(R)}&#10; \langle V({\bf 0},r'')|\textcolor{black}{M^\dagger}|\pi^+({\bf z}),\pi^-({-\bf z})\rangle &#10;\ \langle \pi^+({\bf z}), \pi^-({-\bf z})  |&#10;\textcolor{black}{ M}|V({\bf 0},r')\rangle   &#10;\end{eqnarray*}&#10;\end{document} "/>
  <p:tag name="TRANSPARE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66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{\bf L} = 0&#10;\end{eqnarray*}&#10;\end{document} "/>
  <p:tag name="TRANSPARENT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283"/>
  <p:tag name="BMPHEIGHT" val="4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igma &amp;=&amp; -\textrm{tr}\left(\rho\ln \rho\right)&#10;=-\sum_k \rho_{kk}^{(\textrm{diag})} \ln \rho_{kk}^{(\textrm{diag})} &#10;\end{eqnarray*}&#10;\end{document} "/>
  <p:tag name="TRANSPARENT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83"/>
  <p:tag name="BMPHEIGHT" val="4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igma &amp;=&amp; -\sum_{k=1}^N \frac{1}{N} \ln \frac{1}{N}  =\ln N&#10;\end{eqnarray*}&#10;\end{document} "/>
  <p:tag name="TRANSPARENT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33"/>
  <p:tag name="BMPHEIGHT" val="1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igma &amp;=&amp; -1 \ln 1  =0&#10;\end{eqnarray*}&#10;\end{document} "/>
  <p:tag name="TRANSPARENT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0"/>
  <p:tag name="BMPHEIGHT" val="1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 &amp;=&amp; k\sigma&#10;\end{eqnarray*}&#10;\end{document} "/>
  <p:tag name="TRANSPARENT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16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delta\sigma &amp;=&amp; 0&#10;\end{eqnarray*}&#10;\end{document} "/>
  <p:tag name="TRANSPARENT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2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rho \right) = 1&#10;\end{eqnarray*}&#10;\end{document} "/>
  <p:tag name="TRANSPARENT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33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rho P^\mu\right) = \bar P^\mu;&#10;\end{eqnarray*}&#10;\end{document} "/>
  <p:tag name="TRANSPARENT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50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rho Q\right) = \bar Q;&#10;\end{eqnarray*}&#10;\end{document} "/>
  <p:tag name="TRANSPARENT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41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rho J^{\mu\nu}\right) = \bar J^{\mu\nu};&#10;\end{eqnarray*}&#10;\end{document} "/>
  <p:tag name="TRANSPARENT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16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delta\rho \right) = 0&#10;\end{eqnarray*}&#10;\end{document} "/>
  <p:tag name="TRANSPARENT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58"/>
  <p:tag name="BMPHEIGHT" val="1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{\bf J} = {\bf S}&#10;\end{eqnarray*}&#10;\end{document} "/>
  <p:tag name="TRANSPARENT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0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delta\rho J^{\mu\nu}\right) = 0;&#10;\end{eqnarray*}&#10;\end{document} "/>
  <p:tag name="TRANSPARENT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0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delta\rho Q\right) = 0;&#10;\end{eqnarray*}&#10;\end{document} "/>
  <p:tag name="TRANSPARENT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91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extrm{Tr}\left(\delta\rho P^\mu\right) = 0;&#10;\end{eqnarray*}&#10;\end{document} "/>
  <p:tag name="TRANSPARENT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458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\textrm{Tr}\left(\delta\rho \left(\ln \rho + 1\right) \right)  + b_\mu \textrm{Tr}\left(\delta\rho P^\mu\right) &#10;-\alpha \textrm{Tr}\left(\delta\rho Q\right)&#10;-\frac{1}{2}\omega_{\mu\nu}\textrm{Tr}\left(\delta\rho J^{\mu\nu}\right)&#10;- \gamma\textrm{Tr}\left(\delta\rho \right) &amp;=&amp; 0&#10;\end{eqnarray*}&#10;\end{document} "/>
  <p:tag name="TRANSPARENT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241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\textrm{Tr}\left[\delta\rho\left( \ln \rho + 1 + b_\mu P^\mu&#10;-\alpha  Q - \frac{1}{2}\omega_{\mu\nu} J^{\mu\nu}\right)&#10;-\gamma \right] &amp;=&amp; 0&#10;\end{eqnarray*}&#10;\end{document} "/>
  <p:tag name="TRANSPARENT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25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rho &amp;=&amp;\frac{1}{Z} {e^{- b_\mu P^\mu +\alpha  Q + \frac{1}{2}\omega_{\mu\nu} J^{\mu\nu}} }&#10;\end{eqnarray*}&#10;\end{document} "/>
  <p:tag name="TRANSPARENT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16"/>
  <p:tag name="BMPHEIGHT" val="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Z &amp;=&amp;{\textrm{Tr} e^{ - b_\mu P^\mu  +\alpha  Q + \frac{1}{2} \omega_{\mu\nu} J^{\mu\nu} } }&#10;\end{eqnarray*}&#10;\end{document} "/>
  <p:tag name="TRANSPARENT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166"/>
  <p:tag name="BMPHEIGHT" val="366"/>
  <p:tag name="SOURCE" val="\documentclass{slides}&#10;\pagestyle{empty}&#10;\usepackage{color,xcolor}&#10;\usepackage{mathbbold}&#10;\usepackage{mathrsfs}&#10;\usepackage{bbm}&#10;\begin{document}&#10;\color{blue}&#10;\begin{eqnarray*}&#10;\langle a^{\textcolor{red}{s}\dagger}_{\bf p} a^{\textcolor{red}{r}}_{ \bar{\bf p}}\rangle&#10;=\frac{1}{Z} \textrm{Tr}\left[\textrm{exp}\left(-b\cdot P  +\alpha  Q + \frac{1}{2}\omega_{\mu\nu}J^{\mu\nu} \right)&#10; a^{\textcolor{red}{s}\dagger}_{\bf p} a^{\textcolor{red}{r}}_{ \bar{\bf p}} \right]&#10;\end{eqnarray*}&#10;\end{document} "/>
  <p:tag name="TRANSPARENT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408"/>
  <p:tag name="BMPHEIGHT" val="4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Q, a_{\bf p}^{\textcolor{red}{s}\dagger}\right] =  a_{{\bf p}}^{\textcolor{red}{s}\dagger},\ \ \&#10;\left[b\cdot P, a_{\bf p}^{\textcolor{red}{s}\dagger}\right] = b\cdot p\, a_{{\bf p}}^{\textcolor{red}{s}\dagger},\ \ \&#10;\left[\frac{1}{2}\omega_{\mu\nu}J^{\mu\nu} , a_{\bf p}^{\textcolor{red}{s}\dagger}\right]&#10;=\sum_{\textcolor{red}{r}} \Lambda_{\bf p}^{\textcolor{red}{sr}}{a_{\bf p}}^{\textcolor{red}{r}\dagger}&#10;\end{eqnarray*}&#10;\end{document} "/>
  <p:tag name="TRANSPARENT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883"/>
  <p:tag name="BMPHEIGHT" val="366"/>
  <p:tag name="SOURCE" val="\documentclass{slides}&#10;\pagestyle{empty}&#10;\usepackage{color,xcolor}&#10;\usepackage{mathbbold}&#10;\usepackage{mathrsfs}&#10;\usepackage{bbm}&#10;\begin{document}&#10;\color{blue}&#10;\begin{eqnarray*}&#10;&amp; &amp;\textrm{exp}\left(-b\cdot P  +\alpha  Q + \frac{1}{2}\omega_{\mu\nu}J^{\mu\nu} \right) a^{\textcolor{red}{s}\dagger}_{\bf p} &#10;\textrm{exp}\left(b\cdot P  -\alpha  Q - \frac{1}{2}\omega_{\mu\nu}J^{\mu\nu} \right)\nonumber\\&#10;\end{eqnarray*}&#10;\end{document} "/>
  <p:tag name="TRANSPARENT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h\right]= 0&#10;\end{eqnarray*}&#10;\end{document} "/>
  <p:tag name="TRANSPARENT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883"/>
  <p:tag name="BMPHEIGHT" val="366"/>
  <p:tag name="SOURCE" val="\documentclass{slides}&#10;\pagestyle{empty}&#10;\usepackage{color,xcolor}&#10;\usepackage{mathbbold}&#10;\usepackage{mathrsfs}&#10;\usepackage{bbm}&#10;\begin{document}&#10;\color{blue}&#10;\begin{eqnarray*}&#10;&amp; &amp;\textrm{exp} \left(A\right) B \textrm{exp}\left(-A\right)&#10;=A +\left[B,A\right]&#10;+\frac{1}{2!}\left[B,\left[B,A\right] \right] &#10;+\frac{1}{3!}\left[B,\left[B,\left[B,A\right] \right] \right] + \cdots&#10;\end{eqnarray*}&#10;\end{document} "/>
  <p:tag name="TRANSPARENT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141"/>
  <p:tag name="BMPHEIGHT" val="43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-b\cdot P +\alpha Q + \frac{1}{2}\omega_{\mu\nu}J^{\mu\nu}, a_{\bf p}^{\textcolor{red}{s}\dagger}\right] &#10;= \sum_{\textcolor{red}{s'}}\left(-b\cdot p\, \delta^{\textcolor{red}{ss'}} + \alpha \delta^{\textcolor{red}{ss'}} + \Lambda^{\textcolor{red}{ss'}} \right) &#10;a_{{\bf p}}^{\textcolor{red}{s'}\dagger}&#10;\end{eqnarray*}&#10;\end{document} "/>
  <p:tag name="TRANSPARENT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883"/>
  <p:tag name="BMPHEIGHT" val="441"/>
  <p:tag name="SOURCE" val="\documentclass{slides}&#10;\pagestyle{empty}&#10;\usepackage{color,xcolor}&#10;\usepackage{mathbbold}&#10;\usepackage{mathrsfs}&#10;\usepackage{bbm}&#10;\begin{document}&#10;\color{blue}&#10;\begin{eqnarray*}&#10;\textrm{exp}\left(-b\cdot P  +\alpha  Q + \frac{1}{2}\omega_{\mu\nu}J^{\mu\nu} \right) a^{\textcolor{red}{s}\dagger}_{\bf p} &#10;\textrm{exp}\left(b\cdot P  -\alpha  Q - \frac{1}{2}\omega_{\mu\nu}J^{\mu\nu} \right)&#10;=\sum_{\textcolor{red}{s'}}\left(e^{-b\cdot p +\alpha + \Lambda} \right)^{\textcolor{red}{ss'}} a^{\textcolor{red}{s'}\dagger}_{\bf p} &#10;\end{eqnarray*}&#10;\end{document} "/>
  <p:tag name="TRANSPARENT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50"/>
  <p:tag name="BMPHEIGHT" val="441"/>
  <p:tag name="SOURCE" val="\documentclass{slides}&#10;\pagestyle{empty}&#10;\usepackage{color,xcolor}&#10;\usepackage{mathbbold}&#10;\usepackage{mathrsfs}&#10;\usepackage{bbm}&#10;\begin{document}&#10;\color{blue}&#10;\begin{eqnarray*}&#10;\textrm{exp}\left(-b\cdot P  +\alpha  Q + \frac{1}{2}\omega_{\mu\nu}J^{\mu\nu} \right) a^{\textcolor{red}{s}\dagger}_{\bf p} &#10;=\sum_{\textcolor{red}{s'}}\left(e^{-b\cdot p +\alpha + \Lambda} \right)^{\textcolor{red}{ss'}} a^{\textcolor{red}{s'}\dagger}_{\bf p} &#10;\textrm{exp}\left(-b\cdot P  +\alpha  Q + \frac{1}{2}\omega_{\mu\nu}J^{\mu\nu} \right)&#10;\end{eqnarray*}&#10;\end{document} "/>
  <p:tag name="TRANSPARENT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466"/>
  <p:tag name="BMPHEIGHT" val="441"/>
  <p:tag name="SOURCE" val="\documentclass{slides}&#10;\pagestyle{empty}&#10;\usepackage{color,xcolor}&#10;\usepackage{mathbbold}&#10;\usepackage{mathrsfs}&#10;\usepackage{bbm}&#10;\begin{document}&#10;\color{blue}&#10;\begin{eqnarray*}&#10;\textrm{exp}\left(-b\cdot P  +\alpha  Q + \frac{1}{2}\omega_{\mu\nu}J^{\mu\nu} \right) a^{\textcolor{red}{s}\dagger}_{\bf p}&#10;a^{\textcolor{red}{r}}_{\bar{\bf p}}  &#10;=\sum_{\textcolor{red}{s'}}\left(e^{-b\cdot p +\alpha + \Lambda} \right)^{\textcolor{red}{ss'}} a^{\textcolor{red}{s'}\dagger}_{\bf p} &#10;\textrm{exp}\left(-b\cdot P  +\alpha  Q + \frac{1}{2}\omega_{\mu\nu}J^{\mu\nu} \right)a^{\textcolor{red}{r}}_{\bar{\bf p}}  &#10;\end{eqnarray*}&#10;\end{document} "/>
  <p:tag name="TRANSPARENT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33"/>
  <p:tag name="BMPHEIGHT" val="441"/>
  <p:tag name="SOURCE" val="\documentclass{slides}&#10;\pagestyle{empty}&#10;\usepackage{color,xcolor}&#10;\usepackage{mathbbold}&#10;\usepackage{mathrsfs}&#10;\usepackage{bbm}&#10;\begin{document}&#10;\color{blue}&#10;\begin{eqnarray*}&#10;\langle a^{\textcolor{red}{s}\dagger}_{\bf p} a^{\textcolor{red}{r}}_{\bar{\bf p}} \rangle &#10;=\sum_{\textcolor{red}{s'}}\left(e^{-b\cdot p +\alpha + \Lambda} \right)^{\textcolor{red}{ss'}} &#10;\langle a^{\textcolor{red}{r}}_{\bar{\bf p}}a^{\textcolor{red}{s'}\dagger}_{\bf p}  \rangle&#10;\end{eqnarray*}&#10;\end{document} "/>
  <p:tag name="TRANSPARENT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58"/>
  <p:tag name="BMPHEIGHT" val="291"/>
  <p:tag name="SOURCE" val="\documentclass{slides}&#10;\pagestyle{empty}&#10;\usepackage{color,xcolor}&#10;\usepackage{mathbbold}&#10;\usepackage{mathrsfs}&#10;\usepackage{bbm}&#10;\begin{document}&#10;\color{blue}&#10;\begin{eqnarray*}&#10;\left[ a^{\textcolor{red}{s}\dagger}_{\bf p} a^{\textcolor{red}{r}}_{\bar{\bf p}} \right]_{\pm}&#10;= (2\pi)^3 \delta({\bf p}-\bar{\bf p})  \delta^{\textcolor{red}{sr}}&#10;\end{eqnarray*}&#10;\end{document} "/>
  <p:tag name="TRANSPARENT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25"/>
  <p:tag name="BMPHEIGHT" val="400"/>
  <p:tag name="SOURCE" val="\documentclass{slides}&#10;\pagestyle{empty}&#10;\usepackage{color,xcolor}&#10;\usepackage{mathbbold}&#10;\usepackage{mathrsfs}&#10;\usepackage{bbm}&#10;\begin{document}&#10;\color{blue}&#10;\begin{eqnarray*}&#10;\langle a^{\textcolor{red}{s}\dagger}_{\bf p} a^{\textcolor{red}{r}}_{ \bar{\bf p}}\rangle&#10;=(2\pi)^3\left[\frac{1}{e^{b\cdot p - \alpha - \Lambda}\mp 1}\right]^{\textcolor{red}{sr}}\delta\left({\bf p}-\bar{\bf p} \right)&#10;\end{eqnarray*}&#10;\end{document} "/>
  <p:tag name="TRANSPARE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0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{\bf L}\cdot \hat{\bf p} = 0&#10;\end{eqnarray*}&#10;\end{document} "/>
  <p:tag name="TRANSPARENT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91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 {\bf J}\cdot \hat{\bf p} = h&#10;\end{eqnarray*}&#10;\end{document} "/>
  <p:tag name="TRANSPARENT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=  m \beta&#10;=m\gamma^0 =m  \left(&#10;              \begin{array}{cc}&#10;                0 &amp; 1 \\&#10;                1 &amp; 0 \\&#10;              \end{array}&#10;            \right)&#10;\end{eqnarray*}&#10;\end{document} "/>
  <p:tag name="TRANSPARENT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8"/>
  <p:tag name="BMPHEIGHT" val="1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=\pm 1&#10;\end{eqnarray*}&#10;\end{document} "/>
  <p:tag name="TRANSPARE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550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S}^2=S_x^2 +S_y^2 +S_z^2&#10;\end{eqnarray*}&#10;\end{document} "/>
  <p:tag name="TRANSPARENT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00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E=m,\ \ \ &#10;u^s(m)= \sqrt{m} \left(&#10;           \begin{array}{c}&#10;             \xi^s\\&#10;             \xi^s \\&#10;           \end{array}&#10;         \right),&#10;\end{eqnarray*}&#10;\end{document} "/>
  <p:tag name="TRANSPARENT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833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E=-m,\ \ \ \ &#10;v^s(m)= \sqrt{m} \left(&#10;           \begin{array}{c}&#10;              \eta^{s}\\&#10;             -\eta^{s} \\&#10;           \end{array}&#10;         \right),&#10;\end{eqnarray*}&#10;\end{document} "/>
  <p:tag name="TRANSPAREN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08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\dagger s}\xi^r=\delta^{sr},&#10;\end{eqnarray*}&#10;\end{document} "/>
  <p:tag name="TRANSPARENT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25"/>
  <p:tag name="BMPHEIGHT" val="2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^{\dagger s}\eta^r=\delta^{sr},&#10;\end{eqnarray*}&#10;\end{document} "/>
  <p:tag name="TRANSPARENT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91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^{s}=\xi^{-s}&#10;\end{eqnarray*}&#10;\end{document} "/>
  <p:tag name="TRANSPARENT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391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+1}=\left(\begin{array}{c}&#10;          \cos\frac{\theta_n}{2}e^{-i\phi_n/2} \\&#10;          \sin\frac{\theta_n}{2}e^{i\phi_n/2}&#10;        \end{array}\right),\ \ \ \&#10;\xi^{-1}=\left(\begin{array}{c}&#10;          -\sin\frac{\theta_n}{2}e^{-i\phi_n/2} \\&#10;          \cos\frac{\theta_n}{2}e^{i\phi_n/2}&#10;        \end{array}\right)&#10;\end{eqnarray*}&#10;\end{document} "/>
  <p:tag name="TRANSPARENT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pmb \sigma}\cdot {\bf n}\,\xi^{s}=s\xi^{s}&#10;\end{eqnarray*}&#10;\end{document} "/>
  <p:tag name="TRANSPARENT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08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L(p) =  R_z(\phi) R_y(\theta) B_z(|{\bf p}|)  R^{-1}_y(\theta) R^{-1}_z(\phi)&#10;\end{eqnarray*}&#10;\end{document} "/>
  <p:tag name="TRANSPAREN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41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igma^\mu  \equiv  (1,{\pmb \sigma}),\ \ \ \ \bar\sigma^\mu  \equiv  (1,-{\pmb \sigma})&#10;\end{eqnarray*}&#10;\end{document} "/>
  <p:tag name="TRANSPARENT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991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sqrt{p\cdot\sigma} = \sqrt{E+p}\left(\frac{1-\hat{\bf p}\cdot{\pmb \sigma}}{2}\right) + \sqrt{E-p}\left(\frac{1+\hat{\bf p}\cdot{\pmb \sigma}}{2}\right)&#10;\end{eqnarray*}&#10;\end{document} "/>
  <p:tag name="TRANSPARE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75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^2, S_i\right]=0, i=1,2,3&#10;\end{eqnarray*}&#10;\end{document} "/>
  <p:tag name="TRANSPARENT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441"/>
  <p:tag name="BMPHEIGHT" val="90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&amp;=&amp; \Lambda_{\frac{1}{2}}(L(p))u^s(m)&#10;= \frac{1}{\sqrt{m}} {\left(&#10;              \begin{array}{cc}&#10;              \sqrt{p\cdot\sigma}    &amp; 0 \\&#10;                0 &amp;  \sqrt{p\cdot\bar\sigma}   \\&#10;              \end{array}&#10;            \right)}&#10; \sqrt{m} \left(&#10;           \begin{array}{c}&#10;             \xi^s\\&#10;             \xi^s \\&#10;           \end{array}&#10;         \right)&#10;=\left(&#10;           \begin{array}{c}&#10;             \sqrt{p\cdot\sigma} \xi^s\\&#10;             \sqrt{p\cdot \bar\sigma}\xi^s \\&#10;           \end{array}&#10;         \right),\\&#10;v^s(p) &amp;=&amp; &#10; \Lambda_{\frac{1}{2}}(L(p))v^s(m)&#10;= \frac{1}{\sqrt{m}} {\left(&#10;              \begin{array}{cc}&#10;              \sqrt{p\cdot\sigma}    &amp; 0 \\&#10;                0 &amp;  \sqrt{p\cdot\bar\sigma}   \\&#10;              \end{array}&#10;            \right)}&#10; \sqrt{m} \left(&#10;           \begin{array}{c}&#10;             \eta^{s}\\&#10;             -\eta^{s} \\&#10;           \end{array}&#10;         \right)&#10;=\left(&#10;           \begin{array}{c}&#10;             \sqrt{p\cdot\sigma} \eta^{s}\\&#10;             -\sqrt{p\cdot \bar\sigma}\eta^{s} \\&#10;           \end{array}&#10;         \right)&#10;\end{eqnarray*}&#10;\end{document} "/>
  <p:tag name="TRANSPARENT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891"/>
  <p:tag name="BMPHEIGHT" val="121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L^\mu}_\nu({p})&#10;&amp;=&amp; \left(&#10;      \begin{array}{cccc}&#10;        \frac{E}{m} &amp; \frac{ p^1}{m} &amp; \frac{ p^2}{m} &amp; \frac{ p^3}{m} \\&#10;        \frac{ p^1}{m} &amp; 1+\frac{p^1 p^1}{m(E+m)} &amp; \frac{p^1 p^2}{m(E+m)} &amp; \frac{p^1 p^3}{m(E+m)} \\&#10;        \frac{ p^2}{m} &amp; \frac{p^2 p^1}{m(E+m)} &amp;1+ \frac{p^2 p^2}{m(E+m)} &amp; \frac{p^2 p^3}{m(E+m)} \\&#10;        \frac{ p^3}{m} &amp; \frac{p^3 p^1}{m(E+m)} &amp; \frac{p^3 p^2}{m(E+m)} &amp; 1+ \frac{p^3 p^3}{m(E+m)} \\&#10;      \end{array}&#10;    \right)&#10;\end{eqnarray*}&#10;\end{document} "/>
  <p:tag name="TRANSPARENT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33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=?,\ \ \ \ &#10;v^s(p)\bar v^s(p)=? &#10;\end{eqnarray*}&#10;\end{document} "/>
  <p:tag name="TRANSPARENT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700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s}\xi^{s\dagger}&#10;=\frac{1}{2}\left( 1 + s {\bf n} \cdot {\pmb{\sigma}}\right)&#10;\end{eqnarray*}&#10;\end{document} "/>
  <p:tag name="TRANSPARENT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91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eta^{s}\eta^{s\dagger}&#10;=\frac{1}{2}\left( 1 - s {\bf n} \cdot {\pmb{\sigma}}\right)&#10;\end{eqnarray*}&#10;\end{document} "/>
  <p:tag name="TRANSPARENT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4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\mu = s\left( \frac{{\bf p}\cdot {\bf n}}{m}, {\bf n}+ \frac{({\bf p}\cdot {\bf n}){\bf p}}{m(m+E)}\right),&#10;\end{eqnarray*}&#10;\end{document} "/>
  <p:tag name="TRANSPARENT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0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2 = -1,&#10;\end{eqnarray*}&#10;\end{document} "/>
  <p:tag name="TRANSPAREN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91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\cdot p = 0,&#10;\end{eqnarray*}&#10;\end{document} "/>
  <p:tag name="TRANSPARENT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9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m)\bar u^s(m)=m\left(\begin{array}{c}&#10;             \xi^s \xi^{\dagger s},&#10;             \xi^s \xi^{\dagger s}\\&#10;             \xi^s\xi^{\dagger s},&#10;             \xi^s\xi^{\dagger s} \\&#10;           \end{array}&#10;         \right)&#10;=\frac{1}{2}\left(1- s \gamma^5{\bf n}\cdot {\pmb \gamma} \right)\left(m\gamma^0 + m \right)&#10;=\frac{1}{2}\left(1 + \gamma^5s^*\hspace{-17pt}\slash\ \right)\left(p^*\hspace{-18pt}\slash + m \right)&#10;\end{eqnarray*}&#10;\end{document} "/>
  <p:tag name="TRANSPARENT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100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m)\bar v^s(m)=&#10;m\left(\begin{array}{c}&#10;             -\eta^s \eta^{\dagger s},&#10;             \eta^s \eta^{\dagger s}\\&#10;             \eta^s\eta^{\dagger s},&#10;             -\eta^s\eta^{\dagger s} \\&#10;           \end{array}&#10;         \right) &#10;=\frac{1}{2}\left(1- s \gamma^5{\bf n}\cdot {\pmb \gamma} \right)\left(m\gamma^0 - m \right)&#10;=\frac{1}{2}\left(1 + \gamma^5s^*\hspace{-17pt}\slash\ \right)\left(p^*\hspace{-18pt}\slash - m \right)&#10;\end{eqnarray*}&#10;\end{document} "/>
  <p:tag name="TRANSPAREN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41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_1 \equiv S_x,\ S_2\equiv S_y,\ S_3\equiv S_z&#10;\end{eqnarray*}&#10;\end{document} "/>
  <p:tag name="TRANSPARENT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3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{*\mu} = s\left( 0 , {\bf n}\right),&#10;\end{eqnarray*}&#10;\end{document} "/>
  <p:tag name="TRANSPARENT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8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p^{*\mu} = \left( m , {\bf 0}\right),&#10;\end{eqnarray*}&#10;\end{document} "/>
  <p:tag name="TRANSPARENT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558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=\Lambda_{\frac{1}{2}}(L(p))u^s(m)\bar u^{ s}(m) \Lambda^{-1}_{\frac{1}{2}}(L(p))&#10;=\frac{1}{2}\left(1 +  \gamma^5 s\hspace{-10pt}\slash \right)\left(p\hspace{-9pt}\slash + m \right)&#10;\end{eqnarray*}&#10;\end{document} "/>
  <p:tag name="TRANSPAREN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5491"/>
  <p:tag name="BMPHEIGHT" val="3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p)\bar v^s(p)=\Lambda_{\frac{1}{2}}(L(p))v^s(m)\bar v^{ s}(m) \Lambda^{-1}_{\frac{1}{2}}(L(p))&#10;=\frac{1}{2}\left(1 +  \gamma^5 s\hspace{-10pt}\slash \right)\left(p\hspace{-9pt}\slash - m \right)&#10;\end{eqnarray*}&#10;\end{document} "/>
  <p:tag name="TRANSPARENT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133"/>
  <p:tag name="BMPHEIGHT" val="183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{*\mu} = s\left( 0 , {\bf n}\right),&#10;\end{eqnarray*}&#10;\end{document} "/>
  <p:tag name="TRANSPARENT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00"/>
  <p:tag name="BMPHEIGHT" val="20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2 = -1,&#10;\end{eqnarray*}&#10;\end{document} "/>
  <p:tag name="TRANSPARENT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91"/>
  <p:tag name="BMPHEIGHT" val="150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\cdot p = 0,&#10;\end{eqnarray*}&#10;\end{document} "/>
  <p:tag name="TRANSPARENT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116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+1}=\left(\begin{array}{c}&#10;          \cos\frac{\theta}{2}e^{-i\phi/2} \\&#10;          \sin\frac{\theta}{2}e^{i\phi/2}&#10;        \end{array}\right),\ \ \ \&#10;\xi^{-1}=\left(\begin{array}{c}&#10;          -\sin\frac{\theta}{2}e^{-i\phi/2} \\&#10;          \cos\frac{\theta}{2}e^{i\phi/2}&#10;        \end{array}\right)&#10;\end{eqnarray*}&#10;\end{document} "/>
  <p:tag name="TRANSPARENT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91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 u^s(p) = \frac{1}{2}s u^s(p)&#10;\end{eqnarray*}&#10;\end{document} "/>
  <p:tag name="TRANSPARENT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75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 v^s(p) = \frac{1}{2}s v^s(p)&#10;\end{eqnarray*}&#10;\end{document} "/>
  <p:tag name="TRANSPARENT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933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^2, S_z\right]=0 &#10;\end{eqnarray*}&#10;\end{document} "/>
  <p:tag name="TRANSPARENT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391"/>
  <p:tag name="BMPHEIGHT" val="3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\mu = \frac{s}{m}\left( |{\bf p}|, E\hat{\bf p}\right),&#10;\end{eqnarray*}&#10;\end{document} "/>
  <p:tag name="TRANSPARENT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pmb \sigma}\cdot \hat{\bf p}\,\xi^{s}=s\xi^{s}&#10;\end{eqnarray*}&#10;\end{document} "/>
  <p:tag name="TRANSPARENT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8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 &#10;=\left(&#10;           \begin{array}{c}&#10;             \sqrt{p\cdot\sigma} \xi^s\\&#10;             \sqrt{p\cdot \bar\sigma}\xi^s \\&#10;           \end{array}&#10;         \right), \ \ \ &#10;v^s(p) = &#10;\left(&#10;           \begin{array}{c}&#10;             \sqrt{p\cdot\sigma} \xi^{-s}\\&#10;             -\sqrt{p\cdot \bar\sigma}\xi^{-s} \\&#10;           \end{array}&#10;         \right)&#10;\end{eqnarray*}&#10;\end{document} "/>
  <p:tag name="TRANSPARENT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608"/>
  <p:tag name="BMPHEIGHT" val="5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 &#10;=\left(&#10;           \begin{array}{c}&#10;             \sqrt{E-s|{\bf p}|}\, \xi^s\\&#10;             \sqrt{E+s|{\bf p}|}\,\xi^s \\&#10;           \end{array}&#10;         \right), \ \ \ &#10;v^s(p) = &#10;\left(&#10;           \begin{array}{c}&#10;              \sqrt{E+s|{\bf p}|}\, \xi^{-s}\\&#10;             -\sqrt{E-s|{\bf p}|}\, \xi^{-s} \\&#10;           \end{array}&#10;         \right)&#10;\end{eqnarray*}&#10;\end{document} "/>
  <p:tag name="TRANSPARENT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3308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L(p) =  R_z(\phi) R_y(\theta) B_z(|{\bf p}|)  R^{-1}_y(\theta) R^{-1}_z(\phi)&#10;\end{eqnarray*}&#10;\end{document} "/>
  <p:tag name="TRANSPARENT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25"/>
  <p:tag name="BMPHEIGHT" val="1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tilde{L}(p) =  R_z(\phi) R_y(\theta) B_z(|{\bf p}|) &#10;\end{eqnarray*}&#10;\end{document} "/>
  <p:tag name="TRANSPARENT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7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_z(m)= \sqrt{m} \left(&#10;           \begin{array}{c}&#10;             \xi^s_z\\&#10;             \xi^s_z \\&#10;           \end{array}&#10;         \right),&#10;\end{eqnarray*}&#10;\end{document} "/>
  <p:tag name="TRANSPARENT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0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m)= \sqrt{m} \left(&#10;           \begin{array}{c}&#10;              \xi^{-s}_z\\&#10;             -\xi^{-s}_z \\&#10;           \end{array}&#10;         \right),&#10;\end{eqnarray*}&#10;\end{document} "/>
  <p:tag name="TRANSPARENT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39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+1}_z=\left(\begin{array}{c}&#10;          1 \\&#10;          0&#10;        \end{array}\right),\ \ \ \&#10;\xi^{-1}_z=\left(\begin{array}{c}&#10;          0 \\&#10;          1&#10;        \end{array}\right)&#10;\end{eqnarray*}&#10;\end{document} "/>
  <p:tag name="TRANSPARENT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6466"/>
  <p:tag name="BMPHEIGHT" val="59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&amp;=&amp; \Lambda_{\frac{1}{2}}(L(p))u^s_{n}(m)&#10;=\Lambda_{\frac{1}{2}}(L(p))&#10;\Lambda_{\frac{1}{2}}(R_z(\phi)R_y(\theta))u^s_z(m)&#10;=\Lambda_{\frac{1}{2}}(\tilde{L}(p))u^s_z(m),\\&#10;v^s(p) &amp;=&amp;  \Lambda_{\frac{1}{2}}(L(p))v^s_n(m)&#10;=\Lambda_{\frac{1}{2}}(L(p))&#10;\Lambda_{\frac{1}{2}}(R_z(\phi)R_y(\theta))v^s_z(m)&#10;=\Lambda_{\frac{1}{2}}(\tilde{L}(p))v^s_z(m)&#10;\end{eqnarray*}&#10;\end{document} "/>
  <p:tag name="TRANSPAREN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275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_z, x\right]=\left[S_z, y\right]=\left[S_z, z\right]=0 &#10;\end{eqnarray*}&#10;\end{document} "/>
  <p:tag name="TRANSPARENT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116"/>
  <p:tag name="BMPHEIGHT" val="4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xi^{+1}=\left(\begin{array}{c}&#10;          \cos\frac{\theta}{2}e^{-i\phi/2} \\&#10;          \sin\frac{\theta}{2}e^{i\phi/2}&#10;        \end{array}\right),\ \ \ \&#10;\xi^{-1}=\left(\begin{array}{c}&#10;          -\sin\frac{\theta}{2}e^{-i\phi/2} \\&#10;          \cos\frac{\theta}{2}e^{i\phi/2}&#10;        \end{array}\right)&#10;\end{eqnarray*}&#10;\end{document} "/>
  <p:tag name="TRANSPAREN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016"/>
  <p:tag name="BMPHEIGHT" val="1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{\pmb \sigma}\cdot \hat{\bf p}\,\xi^{s}=s\xi^{s}&#10;\end{eqnarray*}&#10;\end{document} "/>
  <p:tag name="TRANSPARENT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4608"/>
  <p:tag name="BMPHEIGHT" val="52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 &#10;=\left(&#10;           \begin{array}{c}&#10;             \sqrt{E-s|{\bf p}|}\, \xi^s\\&#10;             \sqrt{E+s|{\bf p}|}\,\xi^s \\&#10;           \end{array}&#10;         \right), \ \ \ &#10;v^s(p) = &#10;\left(&#10;           \begin{array}{c}&#10;              \sqrt{E+s|{\bf p}|}\, \xi^{-s}\\&#10;             -\sqrt{E-s|{\bf p}|}\, \xi^{-s} \\&#10;           \end{array}&#10;         \right)&#10;\end{eqnarray*}&#10;\end{document} "/>
  <p:tag name="TRANSPARENT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541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{+1}(p) &#10;=\sqrt{2|{\bf p}|}\left(&#10;           \begin{array}{c}&#10;             0\\&#10;             \xi^s \\&#10;           \end{array}&#10;         \right), \ \ \ &#10;u^{-1}(p) &#10;=\sqrt{2|{\bf p}|}\left(&#10;           \begin{array}{c}&#10;             \xi^s\\&#10;             0\\&#10;           \end{array}&#10;         \right), \ \ \ &#10;v^{+1}(p) = &#10;\sqrt{2|{\bf p}|}\left(&#10;           \begin{array}{c}&#10;             \xi^{-s}\\&#10;             0 \\&#10;           \end{array}&#10;         \right),\ \ \ &#10;v^{-1}(p) = &#10;\sqrt{2|{\bf p}|}\left(&#10;           \begin{array}{c}&#10;             0\\&#10;             -\xi^{-s} \\&#10;           \end{array}&#10;         \right)&#10;\end{eqnarray*}&#10;\end{document} "/>
  <p:tag name="TRANSPARENT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&#10;=\frac{1}{2}\left(1 +  \gamma^5 s\hspace{-10pt}\slash \right)\left(p\hspace{-9pt}\slash + m \right)&#10;\end{eqnarray*}&#10;\end{document} "/>
  <p:tag name="TRANSPARENT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75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p)\bar v^s(p)&#10;=\frac{1}{2}\left(1 +  \gamma^5 s\hspace{-10pt}\slash \right)\left(p\hspace{-9pt}\slash - m \right)&#10;\end{eqnarray*}&#10;\end{document} "/>
  <p:tag name="TRANSPARENT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900"/>
  <p:tag name="BMPHEIGHT" val="366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s^\mu = \frac{s}{m}\left( |{\bf p}|, E\hat{\bf p}\right)= \frac{ s p^\mu}{m},&#10;\end{eqnarray*}&#10;\end{document} "/>
  <p:tag name="TRANSPARENT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6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&#10;=\frac{1}{2}\left(1 + s \gamma^5  \right) p\hspace{-9pt}\slash&#10;\end{eqnarray*}&#10;\end{document} "/>
  <p:tag name="TRANSPARENT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1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p)\bar v^s(p)&#10;=\frac{1}{2}\left(1 - s \gamma^5  \right) p\hspace{-9pt}\slash&#10;\end{eqnarray*}&#10;\end{document} "/>
  <p:tag name="TRANSPARENT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33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={\bf S}\cdot \hat{\bf p},&#10;\end{eqnarray*}&#10;\end{document} "/>
  <p:tag name="TRANSPARE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500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S_z, p_x\right]=\left[S_z, p_y\right]=\left[S_z, p_z\right]=0 &#10;\end{eqnarray*}&#10;\end{document} "/>
  <p:tag name="TRANSPARENT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75"/>
  <p:tag name="BMPHEIGHT" val="1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h=-{\bf S}\cdot \hat{\bf p},&#10;\end{eqnarray*}&#10;\end{document} "/>
  <p:tag name="TRANSPARENT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gamma^5=\left(&#10;           \begin{array}{cc}&#10;             -1 &amp; 0 \\&#10;             0 &amp; 1 \\&#10;           \end{array}&#10;         \right) &#10;\end{eqnarray*}&#10;\end{document} "/>
  <p:tag name="TRANSPARENT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258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gamma^5=\left(&#10;           \begin{array}{cc}&#10;             -1 &amp; 0 \\&#10;             0 &amp; 1 \\&#10;           \end{array}&#10;         \right) &#10;\end{eqnarray*}&#10;\end{document} "/>
  <p:tag name="TRANSPARENT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783"/>
  <p:tag name="BMPHEIGHT" val="175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h\right]= 0&#10;\end{eqnarray*}&#10;\end{document} "/>
  <p:tag name="TRANSPARENT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408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\gamma^5\right]= 2m \gamma^0\gamma^5&#10;\end{eqnarray*}&#10;\end{document} "/>
  <p:tag name="TRANSPARENT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33"/>
  <p:tag name="BMPHEIGHT" val="2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eft[h, \gamma^5\right]= 0&#10;\end{eqnarray*}&#10;\end{document} "/>
  <p:tag name="TRANSPARENT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8875"/>
  <p:tag name="BMPHEIGHT" val="4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{+1}(p) &#10;=\sqrt{2|{\bf p}|}\left(&#10;           \begin{array}{c}&#10;             0\\&#10;             \xi^{+1} \\&#10;           \end{array}&#10;         \right), \ \ \ &#10;u^{-1}(p) &#10;=\sqrt{2|{\bf p}|}\left(&#10;           \begin{array}{c}&#10;             \xi^{-1}\\&#10;             0\\&#10;           \end{array}&#10;         \right), \ \ \ &#10;v^{+1}(p) = &#10;\sqrt{2|{\bf p}|}\left(&#10;           \begin{array}{c}&#10;             \xi^{-1}\\&#10;             0 \\&#10;           \end{array}&#10;         \right),\ \ \ &#10;v^{-1}(p) = &#10;\sqrt{2|{\bf p}|}\left(&#10;           \begin{array}{c}&#10;             0\\&#10;             -\xi^{+1} \\&#10;           \end{array}&#10;         \right)&#10;\end{eqnarray*}&#10;\end{document} "/>
  <p:tag name="TRANSPARENT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716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u^s(p)\bar u^s(p)&#10;=\frac{1}{2}\left(1 +  \gamma^5 s\hspace{-10pt}\slash \right)\left(p\hspace{-9pt}\slash + m \right)&#10;\end{eqnarray*}&#10;\end{document} "/>
  <p:tag name="TRANSPARENT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2675"/>
  <p:tag name="BMPHEIGHT" val="358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v^s(p)\bar v^s(p)&#10;=\frac{1}{2}\left(1 +  \gamma^5 s\hspace{-10pt}\slash \right)\left(p\hspace{-9pt}\slash - m \right)&#10;\end{eqnarray*}&#10;\end{document} "/>
  <p:tag name="TRANSPARENT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WIDTH" val="1616"/>
  <p:tag name="BMPHEIGHT" val="241"/>
  <p:tag name="SOURCE" val="\documentclass{slides}&#10;\pagestyle{empty}&#10;\usepackage{color,xcolor}&#10;\usepackage{amsmath,amssymb,bm,comment}&#10;\usepackage{mathbbold}&#10;\usepackage{mathrsfs}&#10;\usepackage{bbm}&#10;\usepackage{bm}&#10;\begin{document}&#10;\color{blue}&#10;\begin{eqnarray*}&#10;\Lambda^E_{+}\Lambda^E_{-}&#10;=\Lambda^E_{-}\Lambda^E_{+}=0&#10;\end{eqnarray*}&#10;\end{document} "/>
  <p:tag name="TRANSPARENT" val="True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bg1">
              <a:lumMod val="50000"/>
            </a:schemeClr>
          </a:solidFill>
        </a:ln>
      </a:spPr>
      <a:bodyPr wrap="square" rtlCol="0" anchor="ctr">
        <a:spAutoFit/>
      </a:bodyPr>
      <a:lstStyle>
        <a:defPPr algn="l">
          <a:defRPr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2797</Words>
  <Application>Microsoft Office PowerPoint</Application>
  <PresentationFormat>宽屏</PresentationFormat>
  <Paragraphs>574</Paragraphs>
  <Slides>66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4" baseType="lpstr">
      <vt:lpstr>等线</vt:lpstr>
      <vt:lpstr>Arial</vt:lpstr>
      <vt:lpstr>Calibri</vt:lpstr>
      <vt:lpstr>Cambria Math</vt:lpstr>
      <vt:lpstr>Script MT Bold</vt:lpstr>
      <vt:lpstr>Times New Roman</vt:lpstr>
      <vt:lpstr>默认设计模板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半单举深度非弹性散射过程中方位角不对称的核效应</dc:title>
  <dc:creator>walkinnet</dc:creator>
  <cp:lastModifiedBy>jianhua@mail.sdu.edu.cn</cp:lastModifiedBy>
  <cp:revision>3508</cp:revision>
  <dcterms:created xsi:type="dcterms:W3CDTF">2011-06-02T08:35:32Z</dcterms:created>
  <dcterms:modified xsi:type="dcterms:W3CDTF">2023-07-23T00:59:51Z</dcterms:modified>
</cp:coreProperties>
</file>