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8" r:id="rId4"/>
    <p:sldId id="260" r:id="rId5"/>
    <p:sldId id="257" r:id="rId6"/>
    <p:sldId id="261" r:id="rId7"/>
    <p:sldId id="265" r:id="rId8"/>
    <p:sldId id="267" r:id="rId9"/>
    <p:sldId id="271" r:id="rId10"/>
    <p:sldId id="268" r:id="rId11"/>
    <p:sldId id="262" r:id="rId12"/>
    <p:sldId id="263" r:id="rId13"/>
    <p:sldId id="264" r:id="rId14"/>
    <p:sldId id="277" r:id="rId15"/>
    <p:sldId id="269" r:id="rId16"/>
    <p:sldId id="266" r:id="rId17"/>
    <p:sldId id="270" r:id="rId18"/>
    <p:sldId id="27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Shuaiyi" userId="68c0f34e5a4aff4e" providerId="LiveId" clId="{01934DB1-99D3-4F85-98DA-1B62ECC7E92C}"/>
    <pc:docChg chg="modSld">
      <pc:chgData name="Liu Shuaiyi" userId="68c0f34e5a4aff4e" providerId="LiveId" clId="{01934DB1-99D3-4F85-98DA-1B62ECC7E92C}" dt="2023-03-09T03:25:18.238" v="2" actId="6549"/>
      <pc:docMkLst>
        <pc:docMk/>
      </pc:docMkLst>
      <pc:sldChg chg="modSp">
        <pc:chgData name="Liu Shuaiyi" userId="68c0f34e5a4aff4e" providerId="LiveId" clId="{01934DB1-99D3-4F85-98DA-1B62ECC7E92C}" dt="2023-03-09T03:25:18.238" v="2" actId="6549"/>
        <pc:sldMkLst>
          <pc:docMk/>
          <pc:sldMk cId="0" sldId="268"/>
        </pc:sldMkLst>
        <pc:spChg chg="mod">
          <ac:chgData name="Liu Shuaiyi" userId="68c0f34e5a4aff4e" providerId="LiveId" clId="{01934DB1-99D3-4F85-98DA-1B62ECC7E92C}" dt="2023-03-09T03:25:18.238" v="2" actId="6549"/>
          <ac:spMkLst>
            <pc:docMk/>
            <pc:sldMk cId="0" sldId="268"/>
            <ac:spMk id="7" creationId="{00000000-0000-0000-0000-000000000000}"/>
          </ac:spMkLst>
        </pc:spChg>
        <pc:spChg chg="mod">
          <ac:chgData name="Liu Shuaiyi" userId="68c0f34e5a4aff4e" providerId="LiveId" clId="{01934DB1-99D3-4F85-98DA-1B62ECC7E92C}" dt="2023-03-09T03:25:14.514" v="1" actId="6549"/>
          <ac:spMkLst>
            <pc:docMk/>
            <pc:sldMk cId="0" sldId="26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25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38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5B9B-3FCA-4A5B-8E05-F891D930D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7.xml"/><Relationship Id="rId7" Type="http://schemas.openxmlformats.org/officeDocument/2006/relationships/image" Target="../media/image1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2.xml"/><Relationship Id="rId7" Type="http://schemas.openxmlformats.org/officeDocument/2006/relationships/image" Target="../media/image18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2.png"/><Relationship Id="rId5" Type="http://schemas.openxmlformats.org/officeDocument/2006/relationships/tags" Target="../tags/tag5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6" Type="http://schemas.openxmlformats.org/officeDocument/2006/relationships/image" Target="../media/image7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6.png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7.xml"/><Relationship Id="rId7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2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tags" Target="../tags/tag34.xml"/><Relationship Id="rId10" Type="http://schemas.openxmlformats.org/officeDocument/2006/relationships/image" Target="../media/image14.png"/><Relationship Id="rId4" Type="http://schemas.openxmlformats.org/officeDocument/2006/relationships/tags" Target="../tags/tag33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Cluster Timing Analysis for Beam Test data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u="sng" dirty="0">
                <a:sym typeface="+mn-ea"/>
              </a:rPr>
              <a:t>Shuaiyi Liu</a:t>
            </a:r>
            <a:r>
              <a:rPr lang="en-US" altLang="zh-CN" dirty="0">
                <a:sym typeface="+mn-ea"/>
              </a:rPr>
              <a:t>, </a:t>
            </a:r>
            <a:r>
              <a:rPr lang="en-US" altLang="zh-CN" dirty="0" err="1">
                <a:sym typeface="+mn-ea"/>
              </a:rPr>
              <a:t>Yaxin</a:t>
            </a:r>
            <a:r>
              <a:rPr lang="en-US" altLang="zh-CN" dirty="0">
                <a:sym typeface="+mn-ea"/>
              </a:rPr>
              <a:t> Shen, </a:t>
            </a:r>
            <a:r>
              <a:rPr lang="en-US" altLang="zh-CN" dirty="0" err="1">
                <a:sym typeface="+mn-ea"/>
              </a:rPr>
              <a:t>Guang</a:t>
            </a:r>
            <a:r>
              <a:rPr lang="en-US" altLang="zh-CN" dirty="0">
                <a:sym typeface="+mn-ea"/>
              </a:rPr>
              <a:t> Zhao,  </a:t>
            </a:r>
            <a:r>
              <a:rPr lang="en-US" altLang="zh-CN" dirty="0" err="1">
                <a:sym typeface="+mn-ea"/>
              </a:rPr>
              <a:t>Linghui</a:t>
            </a:r>
            <a:r>
              <a:rPr lang="en-US" altLang="zh-CN" dirty="0">
                <a:sym typeface="+mn-ea"/>
              </a:rPr>
              <a:t> Wu, </a:t>
            </a:r>
            <a:r>
              <a:rPr lang="en-US" altLang="zh-CN" dirty="0" err="1">
                <a:sym typeface="+mn-ea"/>
              </a:rPr>
              <a:t>Mingyi</a:t>
            </a:r>
            <a:r>
              <a:rPr lang="en-US" altLang="zh-CN" dirty="0">
                <a:sym typeface="+mn-ea"/>
              </a:rPr>
              <a:t> Dong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r>
              <a:rPr lang="en-US" altLang="zh-CN" dirty="0"/>
              <a:t> distribution with </a:t>
            </a:r>
            <a:r>
              <a:rPr lang="en-US" altLang="zh-CN" dirty="0">
                <a:sym typeface="+mn-ea"/>
              </a:rPr>
              <a:t>angle=45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7"/>
          <a:srcRect t="7159"/>
          <a:stretch/>
        </p:blipFill>
        <p:spPr>
          <a:xfrm>
            <a:off x="381635" y="2359478"/>
            <a:ext cx="5652135" cy="3126921"/>
          </a:xfrm>
          <a:prstGeom prst="rect">
            <a:avLst/>
          </a:prstGeom>
        </p:spPr>
      </p:pic>
      <p:cxnSp>
        <p:nvCxnSpPr>
          <p:cNvPr id="5" name="直接连接符 4"/>
          <p:cNvCxnSpPr>
            <a:cxnSpLocks/>
          </p:cNvCxnSpPr>
          <p:nvPr/>
        </p:nvCxnSpPr>
        <p:spPr>
          <a:xfrm>
            <a:off x="1141821" y="2473779"/>
            <a:ext cx="0" cy="300246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04520" y="5507762"/>
                <a:ext cx="123634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=40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𝑛𝑠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20" y="5507762"/>
                <a:ext cx="1236345" cy="3683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214870" y="1852930"/>
            <a:ext cx="1989455" cy="198945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154670" y="2792730"/>
            <a:ext cx="109855" cy="109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835775" y="1510030"/>
            <a:ext cx="2686685" cy="273558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214870" y="4258310"/>
            <a:ext cx="1989455" cy="198945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8154670" y="5198110"/>
            <a:ext cx="109855" cy="109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>
            <p:custDataLst>
              <p:tags r:id="rId4"/>
            </p:custDataLst>
          </p:nvPr>
        </p:nvCxnSpPr>
        <p:spPr>
          <a:xfrm flipV="1">
            <a:off x="8407672" y="5476240"/>
            <a:ext cx="966470" cy="97917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1253490" y="2874645"/>
            <a:ext cx="5814695" cy="13589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cxnSpLocks/>
          </p:cNvCxnSpPr>
          <p:nvPr/>
        </p:nvCxnSpPr>
        <p:spPr>
          <a:xfrm>
            <a:off x="2498271" y="5012871"/>
            <a:ext cx="4374334" cy="19984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cxnSpLocks/>
          </p:cNvCxnSpPr>
          <p:nvPr/>
        </p:nvCxnSpPr>
        <p:spPr>
          <a:xfrm>
            <a:off x="8237220" y="5292090"/>
            <a:ext cx="653687" cy="7054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534525" y="31064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</a:rPr>
              <a:t>Blue arrow: track</a:t>
            </a:r>
          </a:p>
          <a:p>
            <a:r>
              <a:rPr lang="en-US" altLang="zh-CN">
                <a:solidFill>
                  <a:schemeClr val="accent4">
                    <a:lumMod val="75000"/>
                  </a:schemeClr>
                </a:solidFill>
              </a:rPr>
              <a:t>Brown square: tube</a:t>
            </a: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305709" y="1517393"/>
            <a:ext cx="3070312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sym typeface="+mn-ea"/>
              </a:rPr>
              <a:t>Run10, Ch5, gas90/10, 45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°</a:t>
            </a:r>
            <a:r>
              <a:rPr lang="en-US" altLang="zh-CN" dirty="0">
                <a:solidFill>
                  <a:schemeClr val="accent1"/>
                </a:solidFill>
                <a:sym typeface="+mn-ea"/>
              </a:rPr>
              <a:t> </a:t>
            </a:r>
          </a:p>
        </p:txBody>
      </p: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08CDF83-EB1D-46A3-81CA-12871298EDD6}"/>
              </a:ext>
            </a:extLst>
          </p:cNvPr>
          <p:cNvSpPr txBox="1"/>
          <p:nvPr/>
        </p:nvSpPr>
        <p:spPr>
          <a:xfrm>
            <a:off x="1418682" y="1968437"/>
            <a:ext cx="350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Distribution of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endParaRPr lang="zh-CN" altLang="en-US" baseline="-2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sym typeface="+mn-ea"/>
              </a:rPr>
              <a:t>N</a:t>
            </a:r>
            <a:r>
              <a:rPr lang="en-US" altLang="zh-CN" baseline="-25000" dirty="0" err="1">
                <a:sym typeface="+mn-ea"/>
              </a:rPr>
              <a:t>count</a:t>
            </a:r>
            <a:r>
              <a:rPr lang="en-US" altLang="zh-CN" dirty="0">
                <a:sym typeface="+mn-ea"/>
              </a:rPr>
              <a:t> vs </a:t>
            </a:r>
            <a:r>
              <a:rPr lang="en-US" altLang="zh-CN" dirty="0" err="1">
                <a:sym typeface="+mn-ea"/>
              </a:rPr>
              <a:t>T</a:t>
            </a:r>
            <a:r>
              <a:rPr lang="en-US" altLang="zh-CN" baseline="-25000" dirty="0" err="1">
                <a:sym typeface="+mn-ea"/>
              </a:rPr>
              <a:t>First</a:t>
            </a:r>
            <a:r>
              <a:rPr lang="en-US" altLang="zh-CN" dirty="0">
                <a:sym typeface="+mn-ea"/>
              </a:rPr>
              <a:t> with angle=45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7"/>
          <a:srcRect l="3442" t="8667" b="5147"/>
          <a:stretch/>
        </p:blipFill>
        <p:spPr>
          <a:xfrm>
            <a:off x="838200" y="3046549"/>
            <a:ext cx="4837698" cy="25667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l="6112" t="6849" b="7695"/>
          <a:stretch/>
        </p:blipFill>
        <p:spPr>
          <a:xfrm>
            <a:off x="6774879" y="3043609"/>
            <a:ext cx="4769486" cy="256673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35128" y="4368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Slope: -0.068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490889" y="1858210"/>
            <a:ext cx="2990248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sym typeface="+mn-ea"/>
              </a:rPr>
              <a:t>Run10, Ch5, gas90/10, 45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°</a:t>
            </a:r>
            <a:r>
              <a:rPr lang="en-US" altLang="zh-CN" dirty="0">
                <a:solidFill>
                  <a:schemeClr val="accent1"/>
                </a:solidFill>
                <a:sym typeface="+mn-ea"/>
              </a:rPr>
              <a:t> </a:t>
            </a: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4889087-C12A-4210-A885-E9CB6C4A0F2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72170" y="2548521"/>
            <a:ext cx="38325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r>
              <a:rPr lang="en-US" altLang="zh-CN" dirty="0"/>
              <a:t> vs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endParaRPr lang="en-US" altLang="zh-CN" baseline="-25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ECBD7E3-ED2B-4FEA-965A-03A101A48D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87029" y="2548521"/>
            <a:ext cx="38325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Profile of 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r>
              <a:rPr lang="en-US" altLang="zh-CN" dirty="0"/>
              <a:t> vs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endParaRPr lang="en-US" altLang="zh-CN" baseline="-25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7E6D315-D2D6-4E9B-AB36-BE49D4CE3204}"/>
              </a:ext>
            </a:extLst>
          </p:cNvPr>
          <p:cNvSpPr txBox="1"/>
          <p:nvPr/>
        </p:nvSpPr>
        <p:spPr>
          <a:xfrm>
            <a:off x="1937181" y="5610348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r>
              <a:rPr lang="en-US" altLang="zh-CN" dirty="0"/>
              <a:t> (ns)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CDE3483-69C7-4B75-8403-E9C03813502A}"/>
              </a:ext>
            </a:extLst>
          </p:cNvPr>
          <p:cNvSpPr txBox="1"/>
          <p:nvPr/>
        </p:nvSpPr>
        <p:spPr>
          <a:xfrm>
            <a:off x="7981513" y="5561258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r>
              <a:rPr lang="en-US" altLang="zh-CN" dirty="0"/>
              <a:t> (ns)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93B866-D3D3-4D3E-A564-33F9BB29A887}"/>
              </a:ext>
            </a:extLst>
          </p:cNvPr>
          <p:cNvSpPr txBox="1"/>
          <p:nvPr/>
        </p:nvSpPr>
        <p:spPr>
          <a:xfrm rot="16200000">
            <a:off x="69275" y="3981039"/>
            <a:ext cx="114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endParaRPr lang="zh-CN" altLang="en-US" baseline="-25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2328A8-1330-47E3-BCB6-A1BC56D84A37}"/>
              </a:ext>
            </a:extLst>
          </p:cNvPr>
          <p:cNvSpPr txBox="1"/>
          <p:nvPr/>
        </p:nvSpPr>
        <p:spPr>
          <a:xfrm rot="16200000">
            <a:off x="5929907" y="3989677"/>
            <a:ext cx="114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endParaRPr lang="zh-CN" altLang="en-US" baseline="-2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Timing Analysis: </a:t>
            </a:r>
            <a:r>
              <a:rPr lang="en-US" altLang="zh-CN" dirty="0" err="1">
                <a:sym typeface="+mn-ea"/>
              </a:rPr>
              <a:t>T</a:t>
            </a:r>
            <a:r>
              <a:rPr lang="en-US" altLang="zh-CN" baseline="-25000" dirty="0" err="1">
                <a:sym typeface="+mn-ea"/>
              </a:rPr>
              <a:t>Last</a:t>
            </a:r>
            <a:r>
              <a:rPr lang="en-US" altLang="zh-CN" dirty="0" err="1">
                <a:sym typeface="+mn-ea"/>
              </a:rPr>
              <a:t>-T</a:t>
            </a:r>
            <a:r>
              <a:rPr lang="en-US" altLang="zh-CN" baseline="-25000" dirty="0" err="1">
                <a:sym typeface="+mn-ea"/>
              </a:rPr>
              <a:t>First</a:t>
            </a:r>
            <a:r>
              <a:rPr lang="en-US" altLang="zh-CN" dirty="0">
                <a:sym typeface="+mn-ea"/>
              </a:rPr>
              <a:t> vs </a:t>
            </a:r>
            <a:r>
              <a:rPr lang="en-US" altLang="zh-CN" dirty="0" err="1">
                <a:sym typeface="+mn-ea"/>
              </a:rPr>
              <a:t>T</a:t>
            </a:r>
            <a:r>
              <a:rPr lang="en-US" altLang="zh-CN" baseline="-25000" dirty="0" err="1">
                <a:sym typeface="+mn-ea"/>
              </a:rPr>
              <a:t>First</a:t>
            </a:r>
            <a:r>
              <a:rPr lang="en-US" altLang="zh-CN" dirty="0">
                <a:sym typeface="+mn-ea"/>
              </a:rPr>
              <a:t>, angle=45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5"/>
          <a:srcRect b="32251"/>
          <a:stretch/>
        </p:blipFill>
        <p:spPr>
          <a:xfrm>
            <a:off x="2523456" y="3244348"/>
            <a:ext cx="6480175" cy="3140076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42235" y="1746408"/>
            <a:ext cx="33391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Run10 Ch5 gas90/10 45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°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EB081E-EFF3-41DB-944E-2D482BC1FD0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32321" y="2169397"/>
            <a:ext cx="289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Δ</a:t>
            </a:r>
            <a:r>
              <a:rPr lang="en-US" altLang="zh-CN" dirty="0"/>
              <a:t>T vs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r>
              <a:rPr lang="en-US" altLang="zh-CN" baseline="-25000" dirty="0"/>
              <a:t>  </a:t>
            </a:r>
            <a:r>
              <a:rPr lang="en-US" altLang="zh-CN" sz="1600" dirty="0">
                <a:latin typeface="等线" panose="02010600030101010101" pitchFamily="2" charset="-122"/>
              </a:rPr>
              <a:t>(</a:t>
            </a:r>
            <a:r>
              <a:rPr lang="el-GR" altLang="zh-CN" sz="1600" dirty="0">
                <a:latin typeface="等线" panose="02010600030101010101" pitchFamily="2" charset="-122"/>
              </a:rPr>
              <a:t>Δ</a:t>
            </a:r>
            <a:r>
              <a:rPr lang="en-US" altLang="zh-CN" sz="1600" dirty="0"/>
              <a:t>T = </a:t>
            </a:r>
            <a:r>
              <a:rPr lang="en-US" altLang="zh-CN" sz="1600" dirty="0" err="1"/>
              <a:t>T</a:t>
            </a:r>
            <a:r>
              <a:rPr lang="en-US" altLang="zh-CN" sz="1600" baseline="-25000" dirty="0" err="1"/>
              <a:t>Last</a:t>
            </a:r>
            <a:r>
              <a:rPr lang="en-US" altLang="zh-CN" sz="1600" dirty="0"/>
              <a:t> – </a:t>
            </a:r>
            <a:r>
              <a:rPr lang="en-US" altLang="zh-CN" sz="1600" dirty="0" err="1"/>
              <a:t>T</a:t>
            </a:r>
            <a:r>
              <a:rPr lang="en-US" altLang="zh-CN" sz="1600" baseline="-25000" dirty="0" err="1"/>
              <a:t>First</a:t>
            </a:r>
            <a:r>
              <a:rPr lang="en-US" altLang="zh-CN" sz="1600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3254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Event Selection with Q&gt;2.5 can be used to select good signals </a:t>
            </a:r>
          </a:p>
          <a:p>
            <a:r>
              <a:rPr lang="en-US" altLang="zh-CN" sz="2400" dirty="0"/>
              <a:t>Timing Analysis:</a:t>
            </a:r>
          </a:p>
          <a:p>
            <a:pPr lvl="1"/>
            <a:r>
              <a:rPr lang="en-US" altLang="zh-CN" sz="2000" dirty="0">
                <a:sym typeface="+mn-ea"/>
              </a:rPr>
              <a:t>Variation in </a:t>
            </a:r>
            <a:r>
              <a:rPr lang="en-US" altLang="zh-CN" sz="2000" dirty="0" err="1">
                <a:sym typeface="+mn-ea"/>
              </a:rPr>
              <a:t>Ncount</a:t>
            </a:r>
            <a:r>
              <a:rPr lang="en-US" altLang="zh-CN" sz="2000" dirty="0">
                <a:sym typeface="+mn-ea"/>
              </a:rPr>
              <a:t>  over time of 1</a:t>
            </a:r>
            <a:r>
              <a:rPr lang="en-US" altLang="zh-CN" sz="2000" baseline="30000" dirty="0">
                <a:sym typeface="+mn-ea"/>
              </a:rPr>
              <a:t>st</a:t>
            </a:r>
            <a:r>
              <a:rPr lang="en-US" altLang="zh-CN" sz="2000" dirty="0">
                <a:sym typeface="+mn-ea"/>
              </a:rPr>
              <a:t> cluster observed</a:t>
            </a:r>
          </a:p>
          <a:p>
            <a:pPr lvl="2"/>
            <a:r>
              <a:rPr lang="en-US" altLang="zh-CN" sz="1800" dirty="0">
                <a:sym typeface="+mn-ea"/>
              </a:rPr>
              <a:t>For angle=0, possible related with cluster density and need further study</a:t>
            </a:r>
          </a:p>
          <a:p>
            <a:pPr lvl="2"/>
            <a:r>
              <a:rPr lang="en-US" altLang="zh-CN" sz="1800" dirty="0">
                <a:sym typeface="+mn-ea"/>
              </a:rPr>
              <a:t>For angle=45, the correction on track length should be taken into account</a:t>
            </a:r>
          </a:p>
          <a:p>
            <a:r>
              <a:rPr lang="en-US" altLang="zh-CN" sz="2400" dirty="0">
                <a:sym typeface="+mn-ea"/>
              </a:rPr>
              <a:t>Next</a:t>
            </a:r>
          </a:p>
          <a:p>
            <a:pPr lvl="1"/>
            <a:r>
              <a:rPr lang="en-US" altLang="zh-CN" sz="2000" dirty="0">
                <a:sym typeface="+mn-ea"/>
              </a:rPr>
              <a:t>Correction on track length and drift distance in the analysis</a:t>
            </a:r>
          </a:p>
          <a:p>
            <a:r>
              <a:rPr lang="en-US" altLang="zh-CN" sz="2400" dirty="0">
                <a:sym typeface="+mn-ea"/>
              </a:rPr>
              <a:t>Discussion</a:t>
            </a:r>
          </a:p>
          <a:p>
            <a:pPr lvl="1"/>
            <a:r>
              <a:rPr lang="en-US" altLang="zh-CN" sz="2000" dirty="0">
                <a:sym typeface="+mn-ea"/>
              </a:rPr>
              <a:t>Calibration on drift distance and incident angle is important to improve the </a:t>
            </a:r>
            <a:r>
              <a:rPr lang="en-US" altLang="zh-CN" sz="2000" dirty="0" err="1">
                <a:sym typeface="+mn-ea"/>
              </a:rPr>
              <a:t>dN</a:t>
            </a:r>
            <a:r>
              <a:rPr lang="en-US" altLang="zh-CN" sz="2000" dirty="0">
                <a:sym typeface="+mn-ea"/>
              </a:rPr>
              <a:t>/dx performance. Tracking information is helpful</a:t>
            </a:r>
          </a:p>
          <a:p>
            <a:pPr lvl="1"/>
            <a:r>
              <a:rPr lang="en-US" altLang="zh-CN" sz="2000" dirty="0">
                <a:sym typeface="+mn-ea"/>
              </a:rPr>
              <a:t>A multi-layer DC prototype would benefit the data analysis in the test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Backup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BackUp: Run10 Ch5 TimePlot 0 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8960" y="1424940"/>
            <a:ext cx="8855710" cy="504571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High Event Timeplot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1525" y="1995170"/>
            <a:ext cx="5029200" cy="29845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7214870" y="1852930"/>
            <a:ext cx="1989455" cy="198945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8154670" y="2792730"/>
            <a:ext cx="109855" cy="109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9534525" y="31064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</a:rPr>
              <a:t>Blue arrow: track</a:t>
            </a:r>
          </a:p>
          <a:p>
            <a:r>
              <a:rPr lang="en-US" altLang="zh-CN">
                <a:solidFill>
                  <a:schemeClr val="accent4">
                    <a:lumMod val="75000"/>
                  </a:schemeClr>
                </a:solidFill>
              </a:rPr>
              <a:t>Brown square: tube</a:t>
            </a:r>
          </a:p>
        </p:txBody>
      </p:sp>
      <p:cxnSp>
        <p:nvCxnSpPr>
          <p:cNvPr id="9" name="直接箭头连接符 8"/>
          <p:cNvCxnSpPr/>
          <p:nvPr>
            <p:custDataLst>
              <p:tags r:id="rId5"/>
            </p:custDataLst>
          </p:nvPr>
        </p:nvCxnSpPr>
        <p:spPr>
          <a:xfrm flipV="1">
            <a:off x="8200390" y="1461135"/>
            <a:ext cx="8890" cy="278765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7205980" y="4396105"/>
            <a:ext cx="1989455" cy="198945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8145780" y="5335905"/>
            <a:ext cx="109855" cy="109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>
            <p:custDataLst>
              <p:tags r:id="rId8"/>
            </p:custDataLst>
          </p:nvPr>
        </p:nvCxnSpPr>
        <p:spPr>
          <a:xfrm flipV="1">
            <a:off x="9067165" y="4070350"/>
            <a:ext cx="8890" cy="278765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121920" y="149288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Run13 Ch5 gas90/10 0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°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1cm sampling rate=1.5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High Event Timeplot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4"/>
          <a:srcRect b="33387"/>
          <a:stretch/>
        </p:blipFill>
        <p:spPr>
          <a:xfrm>
            <a:off x="1536700" y="2466340"/>
            <a:ext cx="7358380" cy="289877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338488" y="1602423"/>
            <a:ext cx="37602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Run13 Ch5 gas90/10 0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°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1cm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Event Selection</a:t>
            </a:r>
          </a:p>
          <a:p>
            <a:r>
              <a:rPr lang="en-US" altLang="zh-CN" dirty="0"/>
              <a:t>Timing Analysis</a:t>
            </a:r>
          </a:p>
          <a:p>
            <a:pPr lvl="1"/>
            <a:r>
              <a:rPr lang="en-US" altLang="zh-CN" dirty="0"/>
              <a:t>First Cluster </a:t>
            </a:r>
            <a:r>
              <a:rPr lang="en-US" altLang="zh-CN"/>
              <a:t>Time Distribution</a:t>
            </a:r>
          </a:p>
          <a:p>
            <a:pPr lvl="1"/>
            <a:r>
              <a:rPr lang="en-US" altLang="zh-CN"/>
              <a:t>First Cluster Time &amp; Difference between First and Last Cluster Time 2D Histogram</a:t>
            </a:r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354"/>
          </a:xfrm>
        </p:spPr>
        <p:txBody>
          <a:bodyPr/>
          <a:lstStyle/>
          <a:p>
            <a:r>
              <a:rPr lang="en-US" altLang="zh-CN" dirty="0"/>
              <a:t>Definition of Q and 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45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/>
                  <a:t>Q=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zh-CN" dirty="0"/>
                  <a:t>, </a:t>
                </a:r>
              </a:p>
              <a:p>
                <a:pPr lvl="1"/>
                <a:r>
                  <a:rPr lang="en-US" altLang="zh-CN" dirty="0"/>
                  <a:t>a[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] means the amplitude of </a:t>
                </a:r>
                <a:r>
                  <a:rPr lang="en-US" altLang="zh-CN" dirty="0" err="1"/>
                  <a:t>i-th</a:t>
                </a:r>
                <a:r>
                  <a:rPr lang="en-US" altLang="zh-CN" dirty="0"/>
                  <a:t> bin</a:t>
                </a:r>
              </a:p>
              <a:p>
                <a:pPr lvl="1"/>
                <a:r>
                  <a:rPr lang="en-US" altLang="zh-CN" dirty="0"/>
                  <a:t>The first and last several bins are removed due to abnormal values</a:t>
                </a:r>
              </a:p>
              <a:p>
                <a:r>
                  <a:rPr lang="en-US" altLang="zh-CN" dirty="0"/>
                  <a:t>RMS=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[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𝑖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]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455"/>
                <a:ext cx="10515600" cy="4351338"/>
              </a:xfrm>
              <a:blipFill>
                <a:blip r:embed="rId5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8901998" y="2879643"/>
            <a:ext cx="2856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Run10, Ch5, gas90/10, 45</a:t>
            </a:r>
            <a:r>
              <a:rPr lang="zh-CN" altLang="en-US" dirty="0">
                <a:solidFill>
                  <a:schemeClr val="accent1"/>
                </a:solidFill>
              </a:rPr>
              <a:t>°</a:t>
            </a:r>
            <a:r>
              <a:rPr lang="en-US" altLang="zh-CN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28E042F-9850-4BDB-BF35-E27A085C469B}"/>
              </a:ext>
            </a:extLst>
          </p:cNvPr>
          <p:cNvGrpSpPr/>
          <p:nvPr/>
        </p:nvGrpSpPr>
        <p:grpSpPr>
          <a:xfrm>
            <a:off x="6693937" y="3657516"/>
            <a:ext cx="3494405" cy="3112000"/>
            <a:chOff x="2049747" y="3609474"/>
            <a:chExt cx="3494405" cy="3112000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6"/>
            <a:srcRect t="7208"/>
            <a:stretch/>
          </p:blipFill>
          <p:spPr>
            <a:xfrm>
              <a:off x="2049747" y="3930315"/>
              <a:ext cx="3494405" cy="2791159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D22E9E5-4D7D-4FCD-A34E-426ACFD590E2}"/>
                </a:ext>
              </a:extLst>
            </p:cNvPr>
            <p:cNvSpPr txBox="1"/>
            <p:nvPr/>
          </p:nvSpPr>
          <p:spPr>
            <a:xfrm>
              <a:off x="2695074" y="3609474"/>
              <a:ext cx="2173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RMS distribution</a:t>
              </a:r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04E29CD-4EC8-4E7F-A4A1-9240A050A43A}"/>
              </a:ext>
            </a:extLst>
          </p:cNvPr>
          <p:cNvGrpSpPr/>
          <p:nvPr/>
        </p:nvGrpSpPr>
        <p:grpSpPr>
          <a:xfrm>
            <a:off x="2545548" y="3605883"/>
            <a:ext cx="3659505" cy="3115592"/>
            <a:chOff x="6482748" y="3577208"/>
            <a:chExt cx="3659505" cy="3115592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7"/>
            <a:srcRect t="6299"/>
            <a:stretch/>
          </p:blipFill>
          <p:spPr>
            <a:xfrm>
              <a:off x="6482748" y="3901641"/>
              <a:ext cx="3659505" cy="2791159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ECB7F97-7BAC-4DC9-BA1F-DBBE2FEDF042}"/>
                </a:ext>
              </a:extLst>
            </p:cNvPr>
            <p:cNvSpPr txBox="1"/>
            <p:nvPr/>
          </p:nvSpPr>
          <p:spPr>
            <a:xfrm>
              <a:off x="7401026" y="3577208"/>
              <a:ext cx="2173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Q distribution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 t="8011"/>
          <a:stretch>
            <a:fillRect/>
          </a:stretch>
        </p:blipFill>
        <p:spPr>
          <a:xfrm>
            <a:off x="60325" y="2039620"/>
            <a:ext cx="10429240" cy="4003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 Selection Via RMS&amp;Q 2D Histogram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34565" y="3502660"/>
            <a:ext cx="2545080" cy="173736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779645" y="4166235"/>
            <a:ext cx="1367155" cy="29781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311275" y="4881880"/>
            <a:ext cx="662305" cy="601345"/>
          </a:xfrm>
          <a:prstGeom prst="ellipse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777990" y="4979035"/>
            <a:ext cx="1391285" cy="328295"/>
          </a:xfrm>
          <a:prstGeom prst="ellipse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777990" y="4316730"/>
            <a:ext cx="1379855" cy="601980"/>
          </a:xfrm>
          <a:prstGeom prst="ellipse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9" idx="5"/>
          </p:cNvCxnSpPr>
          <p:nvPr/>
        </p:nvCxnSpPr>
        <p:spPr>
          <a:xfrm>
            <a:off x="1876425" y="5394960"/>
            <a:ext cx="2672715" cy="908685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10" idx="4"/>
          </p:cNvCxnSpPr>
          <p:nvPr/>
        </p:nvCxnSpPr>
        <p:spPr>
          <a:xfrm flipH="1">
            <a:off x="4901565" y="5307330"/>
            <a:ext cx="2572385" cy="9779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256915" y="6285230"/>
            <a:ext cx="3249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sym typeface="+mn-ea"/>
              </a:rPr>
              <a:t>Almost noises</a:t>
            </a:r>
            <a:endParaRPr lang="en-US" altLang="zh-CN" dirty="0">
              <a:solidFill>
                <a:srgbClr val="0070C0"/>
              </a:solidFill>
            </a:endParaRPr>
          </a:p>
          <a:p>
            <a:pPr algn="ctr"/>
            <a:r>
              <a:rPr lang="en-US" altLang="zh-CN" dirty="0">
                <a:solidFill>
                  <a:srgbClr val="0070C0"/>
                </a:solidFill>
                <a:sym typeface="+mn-ea"/>
              </a:rPr>
              <a:t>Validated event by event</a:t>
            </a:r>
            <a:endParaRPr lang="en-US" altLang="zh-CN">
              <a:solidFill>
                <a:schemeClr val="accent5"/>
              </a:solidFill>
            </a:endParaRPr>
          </a:p>
        </p:txBody>
      </p:sp>
      <p:cxnSp>
        <p:nvCxnSpPr>
          <p:cNvPr id="15" name="直接箭头连接符 14"/>
          <p:cNvCxnSpPr>
            <a:stCxn id="11" idx="5"/>
          </p:cNvCxnSpPr>
          <p:nvPr/>
        </p:nvCxnSpPr>
        <p:spPr>
          <a:xfrm>
            <a:off x="7955915" y="4830445"/>
            <a:ext cx="2103120" cy="131508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785100" y="616966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2"/>
                </a:solidFill>
                <a:sym typeface="+mn-ea"/>
              </a:rPr>
              <a:t>Almost signals</a:t>
            </a:r>
            <a:endParaRPr lang="en-US" altLang="zh-CN" dirty="0">
              <a:solidFill>
                <a:schemeClr val="accent2"/>
              </a:solidFill>
            </a:endParaRPr>
          </a:p>
          <a:p>
            <a:pPr algn="ctr"/>
            <a:r>
              <a:rPr lang="en-US" altLang="zh-CN" dirty="0">
                <a:solidFill>
                  <a:schemeClr val="accent2"/>
                </a:solidFill>
                <a:sym typeface="+mn-ea"/>
              </a:rPr>
              <a:t>Validated event by event</a:t>
            </a:r>
            <a:endParaRPr lang="en-US" altLang="zh-CN">
              <a:solidFill>
                <a:schemeClr val="accent2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611495" y="4995545"/>
            <a:ext cx="4896485" cy="33655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452735" y="4561205"/>
            <a:ext cx="16586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Q&gt;2.5 can be used to remove noise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325" y="1384300"/>
            <a:ext cx="2787149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sym typeface="+mn-ea"/>
              </a:rPr>
              <a:t>Run10, Ch5, gas90/10, 45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°</a:t>
            </a:r>
            <a:r>
              <a:rPr lang="en-US" altLang="zh-CN" dirty="0">
                <a:solidFill>
                  <a:schemeClr val="accent1"/>
                </a:solidFill>
                <a:sym typeface="+mn-ea"/>
              </a:rPr>
              <a:t> </a:t>
            </a:r>
          </a:p>
        </p:txBody>
      </p:sp>
      <p:sp>
        <p:nvSpPr>
          <p:cNvPr id="20" name="日期占位符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38200" y="1752600"/>
            <a:ext cx="3391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RMS vs Q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65725" y="138239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RMS vs Q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(events with RMS&lt;0.004 removed)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67440" cy="1325880"/>
          </a:xfrm>
        </p:spPr>
        <p:txBody>
          <a:bodyPr/>
          <a:lstStyle/>
          <a:p>
            <a:r>
              <a:rPr lang="en-US" altLang="zh-CN" dirty="0"/>
              <a:t>Event Selection with Q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3"/>
          <a:srcRect t="6927"/>
          <a:stretch/>
        </p:blipFill>
        <p:spPr>
          <a:xfrm>
            <a:off x="1178025" y="2374131"/>
            <a:ext cx="9835949" cy="37738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76635" y="1048251"/>
            <a:ext cx="2958164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sym typeface="+mn-ea"/>
              </a:rPr>
              <a:t>Run10, Ch5, gas  90/10, 45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°</a:t>
            </a:r>
            <a:r>
              <a:rPr lang="en-US" altLang="zh-CN" dirty="0">
                <a:solidFill>
                  <a:schemeClr val="accent1"/>
                </a:solidFill>
                <a:sym typeface="+mn-ea"/>
              </a:rPr>
              <a:t> 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C59B5D-C98C-44C4-90F6-D03182CB5B3E}"/>
              </a:ext>
            </a:extLst>
          </p:cNvPr>
          <p:cNvSpPr txBox="1"/>
          <p:nvPr/>
        </p:nvSpPr>
        <p:spPr>
          <a:xfrm>
            <a:off x="1899557" y="1733471"/>
            <a:ext cx="336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distribution of noises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(Q&lt;2.5)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89AA0B-034B-4AA0-92A1-1973713F5F0B}"/>
              </a:ext>
            </a:extLst>
          </p:cNvPr>
          <p:cNvSpPr txBox="1"/>
          <p:nvPr/>
        </p:nvSpPr>
        <p:spPr>
          <a:xfrm>
            <a:off x="7032030" y="1685334"/>
            <a:ext cx="336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distribution of signals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(Q&gt;2.5)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Timing Analysis: First Cluster Time ,0</a:t>
            </a:r>
            <a:r>
              <a:rPr lang="zh-CN" altLang="en-US"/>
              <a:t>°</a:t>
            </a: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7214870" y="1852930"/>
            <a:ext cx="1989455" cy="198945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8154670" y="2792730"/>
            <a:ext cx="109855" cy="109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9534525" y="31064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</a:rPr>
              <a:t>Blue arrow: track</a:t>
            </a:r>
          </a:p>
          <a:p>
            <a:r>
              <a:rPr lang="en-US" altLang="zh-CN">
                <a:solidFill>
                  <a:schemeClr val="accent4">
                    <a:lumMod val="75000"/>
                  </a:schemeClr>
                </a:solidFill>
              </a:rPr>
              <a:t>Brown square: tube</a:t>
            </a:r>
          </a:p>
        </p:txBody>
      </p:sp>
      <p:cxnSp>
        <p:nvCxnSpPr>
          <p:cNvPr id="9" name="直接箭头连接符 8"/>
          <p:cNvCxnSpPr/>
          <p:nvPr>
            <p:custDataLst>
              <p:tags r:id="rId4"/>
            </p:custDataLst>
          </p:nvPr>
        </p:nvCxnSpPr>
        <p:spPr>
          <a:xfrm flipV="1">
            <a:off x="8200390" y="1461135"/>
            <a:ext cx="8890" cy="278765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7205980" y="4396105"/>
            <a:ext cx="1989455" cy="198945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8145780" y="5335905"/>
            <a:ext cx="109855" cy="109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>
            <p:custDataLst>
              <p:tags r:id="rId7"/>
            </p:custDataLst>
          </p:nvPr>
        </p:nvCxnSpPr>
        <p:spPr>
          <a:xfrm flipV="1">
            <a:off x="9067165" y="4070350"/>
            <a:ext cx="8890" cy="278765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9322435" y="1390651"/>
            <a:ext cx="28390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sym typeface="+mn-ea"/>
              </a:rPr>
              <a:t>Run11, Ch5, gas90/10, 0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°</a:t>
            </a:r>
            <a:r>
              <a:rPr lang="en-US" altLang="zh-CN" dirty="0">
                <a:solidFill>
                  <a:schemeClr val="accent1"/>
                </a:solidFill>
                <a:sym typeface="+mn-ea"/>
              </a:rPr>
              <a:t> </a:t>
            </a:r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  <p:custDataLst>
              <p:tags r:id="rId9"/>
            </p:custDataLst>
          </p:nvPr>
        </p:nvPicPr>
        <p:blipFill rotWithShape="1">
          <a:blip r:embed="rId15"/>
          <a:srcRect t="6397"/>
          <a:stretch/>
        </p:blipFill>
        <p:spPr>
          <a:xfrm>
            <a:off x="838200" y="2390138"/>
            <a:ext cx="5111750" cy="2787651"/>
          </a:xfrm>
          <a:prstGeom prst="rect">
            <a:avLst/>
          </a:prstGeom>
        </p:spPr>
      </p:pic>
      <p:cxnSp>
        <p:nvCxnSpPr>
          <p:cNvPr id="18" name="直接连接符 17"/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1468120" y="2483485"/>
            <a:ext cx="0" cy="278247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73455" y="5293042"/>
                <a:ext cx="123634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=40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𝑛𝑠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973455" y="5293042"/>
                <a:ext cx="1236345" cy="3683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/>
          <p:cNvCxnSpPr/>
          <p:nvPr>
            <p:custDataLst>
              <p:tags r:id="rId12"/>
            </p:custDataLst>
          </p:nvPr>
        </p:nvCxnSpPr>
        <p:spPr>
          <a:xfrm flipV="1">
            <a:off x="1577975" y="2483485"/>
            <a:ext cx="5814695" cy="13589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13"/>
            </p:custDataLst>
          </p:nvPr>
        </p:nvCxnSpPr>
        <p:spPr>
          <a:xfrm>
            <a:off x="2490470" y="4692015"/>
            <a:ext cx="4523105" cy="14097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FBE6FA-F66D-463D-AB1F-9CBA840C684A}"/>
              </a:ext>
            </a:extLst>
          </p:cNvPr>
          <p:cNvSpPr txBox="1"/>
          <p:nvPr/>
        </p:nvSpPr>
        <p:spPr>
          <a:xfrm>
            <a:off x="838199" y="5661342"/>
            <a:ext cx="476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Peaks with t&lt;t</a:t>
            </a:r>
            <a:r>
              <a:rPr lang="en-US" altLang="zh-CN" baseline="-25000" dirty="0"/>
              <a:t>0 </a:t>
            </a:r>
            <a:r>
              <a:rPr lang="en-US" altLang="zh-CN" dirty="0"/>
              <a:t>could be recognized as noises</a:t>
            </a:r>
            <a:endParaRPr lang="zh-CN" altLang="en-US" baseline="-25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3BF8F5-FC58-42AD-AFA9-ED50F48917AF}"/>
              </a:ext>
            </a:extLst>
          </p:cNvPr>
          <p:cNvSpPr txBox="1"/>
          <p:nvPr/>
        </p:nvSpPr>
        <p:spPr>
          <a:xfrm>
            <a:off x="1468396" y="1902420"/>
            <a:ext cx="435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distribution of the first peak (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Timing Analysis: </a:t>
            </a:r>
            <a:r>
              <a:rPr lang="en-US" altLang="zh-CN" dirty="0" err="1">
                <a:sym typeface="+mn-ea"/>
              </a:rPr>
              <a:t>N</a:t>
            </a:r>
            <a:r>
              <a:rPr lang="en-US" altLang="zh-CN" baseline="-25000" dirty="0" err="1">
                <a:sym typeface="+mn-ea"/>
              </a:rPr>
              <a:t>count</a:t>
            </a:r>
            <a:r>
              <a:rPr lang="en-US" altLang="zh-CN" dirty="0">
                <a:sym typeface="+mn-ea"/>
              </a:rPr>
              <a:t> vs </a:t>
            </a:r>
            <a:r>
              <a:rPr lang="en-US" altLang="zh-CN" dirty="0" err="1">
                <a:sym typeface="+mn-ea"/>
              </a:rPr>
              <a:t>T</a:t>
            </a:r>
            <a:r>
              <a:rPr lang="en-US" altLang="zh-CN" baseline="-25000" dirty="0" err="1">
                <a:sym typeface="+mn-ea"/>
              </a:rPr>
              <a:t>First</a:t>
            </a:r>
            <a:r>
              <a:rPr lang="en-US" altLang="zh-CN" dirty="0">
                <a:sym typeface="+mn-ea"/>
              </a:rPr>
              <a:t>, angle=0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8"/>
          <a:srcRect l="3785" t="7081" b="5553"/>
          <a:stretch/>
        </p:blipFill>
        <p:spPr>
          <a:xfrm>
            <a:off x="701004" y="2815389"/>
            <a:ext cx="5003801" cy="2590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rcRect l="5302" t="8657" b="5589"/>
          <a:stretch/>
        </p:blipFill>
        <p:spPr>
          <a:xfrm>
            <a:off x="6677559" y="2879557"/>
            <a:ext cx="4738503" cy="2526631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99952" y="2208786"/>
            <a:ext cx="38325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r>
              <a:rPr lang="en-US" altLang="zh-CN" dirty="0"/>
              <a:t> vs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endParaRPr lang="en-US" altLang="zh-CN" baseline="-25000" dirty="0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014811" y="44811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Slope: -0.128</a:t>
            </a: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7387793" y="1617940"/>
            <a:ext cx="473850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sym typeface="+mn-ea"/>
              </a:rPr>
              <a:t>Run11, Ch5, gas90/10, 0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°</a:t>
            </a:r>
            <a:r>
              <a:rPr lang="en-US" altLang="zh-CN" dirty="0">
                <a:solidFill>
                  <a:schemeClr val="accent1"/>
                </a:solidFill>
                <a:sym typeface="+mn-ea"/>
              </a:rPr>
              <a:t>, 2.0G, low statistics 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92EC271-BCF2-45EF-AF16-78225D64469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14811" y="2208786"/>
            <a:ext cx="38325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Profile of 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r>
              <a:rPr lang="en-US" altLang="zh-CN" dirty="0"/>
              <a:t> vs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endParaRPr lang="en-US" altLang="zh-CN" baseline="-25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91DEE3E-C11F-47E9-B2CC-430C936F2930}"/>
              </a:ext>
            </a:extLst>
          </p:cNvPr>
          <p:cNvSpPr txBox="1"/>
          <p:nvPr/>
        </p:nvSpPr>
        <p:spPr>
          <a:xfrm>
            <a:off x="1892968" y="5406189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r>
              <a:rPr lang="en-US" altLang="zh-CN" dirty="0"/>
              <a:t> (ns)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2C6332-A0C5-4606-80B6-A82FE8B2646F}"/>
              </a:ext>
            </a:extLst>
          </p:cNvPr>
          <p:cNvSpPr txBox="1"/>
          <p:nvPr/>
        </p:nvSpPr>
        <p:spPr>
          <a:xfrm>
            <a:off x="7807523" y="5367593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r>
              <a:rPr lang="en-US" altLang="zh-CN" dirty="0"/>
              <a:t> (ns)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4F52AF-BBF4-4008-8995-47F7131152F3}"/>
              </a:ext>
            </a:extLst>
          </p:cNvPr>
          <p:cNvSpPr txBox="1"/>
          <p:nvPr/>
        </p:nvSpPr>
        <p:spPr>
          <a:xfrm rot="16200000">
            <a:off x="-63351" y="3649942"/>
            <a:ext cx="114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endParaRPr lang="zh-CN" altLang="en-US" baseline="-25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94EED90-0EA1-42F6-AA36-E5362FA8157A}"/>
              </a:ext>
            </a:extLst>
          </p:cNvPr>
          <p:cNvSpPr txBox="1"/>
          <p:nvPr/>
        </p:nvSpPr>
        <p:spPr>
          <a:xfrm rot="16200000">
            <a:off x="5832124" y="3649942"/>
            <a:ext cx="114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endParaRPr lang="zh-CN" altLang="en-US" baseline="-2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Timing Analysis: </a:t>
            </a:r>
            <a:r>
              <a:rPr lang="en-US" altLang="zh-CN" dirty="0" err="1">
                <a:sym typeface="+mn-ea"/>
              </a:rPr>
              <a:t>N</a:t>
            </a:r>
            <a:r>
              <a:rPr lang="en-US" altLang="zh-CN" baseline="-25000" dirty="0" err="1">
                <a:sym typeface="+mn-ea"/>
              </a:rPr>
              <a:t>count</a:t>
            </a:r>
            <a:r>
              <a:rPr lang="en-US" altLang="zh-CN" dirty="0">
                <a:sym typeface="+mn-ea"/>
              </a:rPr>
              <a:t> vs </a:t>
            </a:r>
            <a:r>
              <a:rPr lang="en-US" altLang="zh-CN" dirty="0" err="1">
                <a:sym typeface="+mn-ea"/>
              </a:rPr>
              <a:t>T</a:t>
            </a:r>
            <a:r>
              <a:rPr lang="en-US" altLang="zh-CN" baseline="-25000" dirty="0" err="1">
                <a:sym typeface="+mn-ea"/>
              </a:rPr>
              <a:t>First</a:t>
            </a:r>
            <a:r>
              <a:rPr lang="en-US" altLang="zh-CN" dirty="0">
                <a:sym typeface="+mn-ea"/>
              </a:rPr>
              <a:t>, angle=0</a:t>
            </a:r>
            <a:endParaRPr lang="en-US" altLang="zh-CN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7"/>
          <a:srcRect l="5237" t="7046" b="6635"/>
          <a:stretch/>
        </p:blipFill>
        <p:spPr>
          <a:xfrm>
            <a:off x="901881" y="3059735"/>
            <a:ext cx="4862095" cy="2543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l="5920" t="6644" b="6665"/>
          <a:stretch/>
        </p:blipFill>
        <p:spPr>
          <a:xfrm>
            <a:off x="6762514" y="3024208"/>
            <a:ext cx="4940568" cy="254327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7217745" y="1686830"/>
            <a:ext cx="460528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Run13 Ch5 gas90/10 0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°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, 1</a:t>
            </a:r>
            <a:r>
              <a:rPr lang="en-US" altLang="zh-CN" dirty="0">
                <a:solidFill>
                  <a:schemeClr val="accent1"/>
                </a:solidFill>
                <a:sym typeface="+mn-ea"/>
              </a:rPr>
              <a:t>.5G, low statistics 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B1D68D-190C-4039-97C5-BB94D16D3FF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72170" y="2548521"/>
            <a:ext cx="38325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r>
              <a:rPr lang="en-US" altLang="zh-CN" dirty="0"/>
              <a:t> vs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endParaRPr lang="en-US" altLang="zh-CN" baseline="-25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5054BF-A108-4A88-A589-FE93317C867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87029" y="2548521"/>
            <a:ext cx="38325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Profile of </a:t>
            </a:r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r>
              <a:rPr lang="en-US" altLang="zh-CN" dirty="0"/>
              <a:t> vs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endParaRPr lang="en-US" altLang="zh-CN" baseline="-25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FC0667-0557-4A81-94A9-CD4A3199255A}"/>
              </a:ext>
            </a:extLst>
          </p:cNvPr>
          <p:cNvSpPr txBox="1"/>
          <p:nvPr/>
        </p:nvSpPr>
        <p:spPr>
          <a:xfrm>
            <a:off x="1937181" y="5610348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r>
              <a:rPr lang="en-US" altLang="zh-CN" dirty="0"/>
              <a:t> (ns)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F91A73F-9EEE-4A44-9A4F-A0BF8AC6F5B4}"/>
              </a:ext>
            </a:extLst>
          </p:cNvPr>
          <p:cNvSpPr txBox="1"/>
          <p:nvPr/>
        </p:nvSpPr>
        <p:spPr>
          <a:xfrm>
            <a:off x="7981513" y="5561258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r>
              <a:rPr lang="en-US" altLang="zh-CN" dirty="0"/>
              <a:t> (ns)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9F1D2D8-5003-45B8-8842-445BC9D827BA}"/>
              </a:ext>
            </a:extLst>
          </p:cNvPr>
          <p:cNvSpPr txBox="1"/>
          <p:nvPr/>
        </p:nvSpPr>
        <p:spPr>
          <a:xfrm rot="16200000">
            <a:off x="69275" y="3981039"/>
            <a:ext cx="114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endParaRPr lang="zh-CN" altLang="en-US" baseline="-25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DE5A31B-215C-48D2-8DEF-B36593B137B2}"/>
              </a:ext>
            </a:extLst>
          </p:cNvPr>
          <p:cNvSpPr txBox="1"/>
          <p:nvPr/>
        </p:nvSpPr>
        <p:spPr>
          <a:xfrm rot="16200000">
            <a:off x="5929907" y="3989677"/>
            <a:ext cx="114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</a:t>
            </a:r>
            <a:r>
              <a:rPr lang="en-US" altLang="zh-CN" baseline="-25000" dirty="0" err="1"/>
              <a:t>count</a:t>
            </a:r>
            <a:endParaRPr lang="zh-CN" altLang="en-US" baseline="-25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0A3CAF-F76E-42DC-B9E7-3BC54BC9BC05}"/>
              </a:ext>
            </a:extLst>
          </p:cNvPr>
          <p:cNvSpPr txBox="1"/>
          <p:nvPr/>
        </p:nvSpPr>
        <p:spPr>
          <a:xfrm>
            <a:off x="3817451" y="6220774"/>
            <a:ext cx="528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Might be related with cluster density (next page)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304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5515"/>
          </a:xfrm>
        </p:spPr>
        <p:txBody>
          <a:bodyPr/>
          <a:lstStyle/>
          <a:p>
            <a:r>
              <a:rPr lang="en-US" altLang="zh-CN" dirty="0">
                <a:sym typeface="+mn-ea"/>
              </a:rPr>
              <a:t>Timing Analysis: </a:t>
            </a:r>
            <a:r>
              <a:rPr lang="en-US" altLang="zh-CN" dirty="0" err="1">
                <a:sym typeface="+mn-ea"/>
              </a:rPr>
              <a:t>T</a:t>
            </a:r>
            <a:r>
              <a:rPr lang="en-US" altLang="zh-CN" baseline="-25000" dirty="0" err="1">
                <a:sym typeface="+mn-ea"/>
              </a:rPr>
              <a:t>Last</a:t>
            </a:r>
            <a:r>
              <a:rPr lang="en-US" altLang="zh-CN" dirty="0" err="1">
                <a:sym typeface="+mn-ea"/>
              </a:rPr>
              <a:t>-T</a:t>
            </a:r>
            <a:r>
              <a:rPr lang="en-US" altLang="zh-CN" baseline="-25000" dirty="0" err="1">
                <a:sym typeface="+mn-ea"/>
              </a:rPr>
              <a:t>First</a:t>
            </a:r>
            <a:r>
              <a:rPr lang="en-US" altLang="zh-CN" dirty="0">
                <a:sym typeface="+mn-ea"/>
              </a:rPr>
              <a:t> vs </a:t>
            </a:r>
            <a:r>
              <a:rPr lang="en-US" altLang="zh-CN" dirty="0" err="1">
                <a:sym typeface="+mn-ea"/>
              </a:rPr>
              <a:t>T</a:t>
            </a:r>
            <a:r>
              <a:rPr lang="en-US" altLang="zh-CN" baseline="-25000" dirty="0" err="1">
                <a:sym typeface="+mn-ea"/>
              </a:rPr>
              <a:t>First</a:t>
            </a:r>
            <a:r>
              <a:rPr lang="en-US" altLang="zh-CN" dirty="0">
                <a:sym typeface="+mn-ea"/>
              </a:rPr>
              <a:t>, angle=0</a:t>
            </a:r>
            <a:endParaRPr lang="zh-CN" altLang="en-US" dirty="0"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9550" y="1502853"/>
            <a:ext cx="2975067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sym typeface="+mn-ea"/>
              </a:rPr>
              <a:t>Run11, Ch5, gas90/10, 0</a:t>
            </a:r>
            <a:r>
              <a:rPr lang="zh-CN" altLang="en-US" dirty="0">
                <a:solidFill>
                  <a:schemeClr val="accent1"/>
                </a:solidFill>
                <a:sym typeface="+mn-ea"/>
              </a:rPr>
              <a:t>°</a:t>
            </a:r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>
          <a:xfrm>
            <a:off x="241417" y="6310312"/>
            <a:ext cx="2743200" cy="365125"/>
          </a:xfrm>
        </p:spPr>
        <p:txBody>
          <a:bodyPr/>
          <a:lstStyle/>
          <a:p>
            <a:fld id="{3377251E-087A-4ED8-BD08-7812C96E8212}" type="datetime1">
              <a:rPr lang="zh-CN" altLang="en-US" smtClean="0"/>
              <a:t>2023/3/9</a:t>
            </a:fld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5B9B-3FCA-4A5B-8E05-F891D930D1AD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D1E660B-CBAE-40A3-9962-FBF94854E8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90" b="51098"/>
          <a:stretch/>
        </p:blipFill>
        <p:spPr>
          <a:xfrm>
            <a:off x="229825" y="2749275"/>
            <a:ext cx="5288659" cy="151183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0679E9A-FC94-43F6-B0D1-207411A6551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37774" y="2165277"/>
            <a:ext cx="289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Δ</a:t>
            </a:r>
            <a:r>
              <a:rPr lang="en-US" altLang="zh-CN" dirty="0"/>
              <a:t>T vs 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r>
              <a:rPr lang="en-US" altLang="zh-CN" baseline="-25000" dirty="0"/>
              <a:t>  </a:t>
            </a:r>
            <a:r>
              <a:rPr lang="en-US" altLang="zh-CN" sz="1600" dirty="0">
                <a:latin typeface="等线" panose="02010600030101010101" pitchFamily="2" charset="-122"/>
              </a:rPr>
              <a:t>(</a:t>
            </a:r>
            <a:r>
              <a:rPr lang="el-GR" altLang="zh-CN" sz="1600" dirty="0">
                <a:latin typeface="等线" panose="02010600030101010101" pitchFamily="2" charset="-122"/>
              </a:rPr>
              <a:t>Δ</a:t>
            </a:r>
            <a:r>
              <a:rPr lang="en-US" altLang="zh-CN" sz="1600" dirty="0"/>
              <a:t>T = </a:t>
            </a:r>
            <a:r>
              <a:rPr lang="en-US" altLang="zh-CN" sz="1600" dirty="0" err="1"/>
              <a:t>T</a:t>
            </a:r>
            <a:r>
              <a:rPr lang="en-US" altLang="zh-CN" sz="1600" baseline="-25000" dirty="0" err="1"/>
              <a:t>Last</a:t>
            </a:r>
            <a:r>
              <a:rPr lang="en-US" altLang="zh-CN" sz="1600" dirty="0"/>
              <a:t> – </a:t>
            </a:r>
            <a:r>
              <a:rPr lang="en-US" altLang="zh-CN" sz="1600" dirty="0" err="1"/>
              <a:t>T</a:t>
            </a:r>
            <a:r>
              <a:rPr lang="en-US" altLang="zh-CN" sz="1600" baseline="-25000" dirty="0" err="1"/>
              <a:t>First</a:t>
            </a:r>
            <a:r>
              <a:rPr lang="en-US" altLang="zh-CN" sz="1600" dirty="0"/>
              <a:t>)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F9FCBDB-46BC-4FA6-A5B2-F9E3C34C8D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5187" b="779"/>
          <a:stretch/>
        </p:blipFill>
        <p:spPr>
          <a:xfrm>
            <a:off x="200357" y="4289359"/>
            <a:ext cx="5638969" cy="153615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B750DF1-EB88-4758-A050-868B4C148450}"/>
              </a:ext>
            </a:extLst>
          </p:cNvPr>
          <p:cNvSpPr txBox="1"/>
          <p:nvPr/>
        </p:nvSpPr>
        <p:spPr>
          <a:xfrm>
            <a:off x="2174103" y="5789401"/>
            <a:ext cx="19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T</a:t>
            </a:r>
            <a:r>
              <a:rPr lang="en-US" altLang="zh-CN" baseline="-25000" dirty="0" err="1"/>
              <a:t>First</a:t>
            </a:r>
            <a:r>
              <a:rPr lang="en-US" altLang="zh-CN" dirty="0"/>
              <a:t> (ns)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B5D1AD0-97D4-4423-B4A7-28DF6CFADB07}"/>
              </a:ext>
            </a:extLst>
          </p:cNvPr>
          <p:cNvSpPr txBox="1"/>
          <p:nvPr/>
        </p:nvSpPr>
        <p:spPr>
          <a:xfrm rot="16200000">
            <a:off x="-267124" y="3192747"/>
            <a:ext cx="103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Δ</a:t>
            </a:r>
            <a:r>
              <a:rPr lang="en-US" altLang="zh-CN" dirty="0"/>
              <a:t>T (ns)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E43870E-EE6B-4737-BEF1-6723C0F6A3BE}"/>
              </a:ext>
            </a:extLst>
          </p:cNvPr>
          <p:cNvSpPr txBox="1"/>
          <p:nvPr/>
        </p:nvSpPr>
        <p:spPr>
          <a:xfrm rot="16200000">
            <a:off x="-267124" y="4800987"/>
            <a:ext cx="103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Δ</a:t>
            </a:r>
            <a:r>
              <a:rPr lang="en-US" altLang="zh-CN" dirty="0"/>
              <a:t>T (ns)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4A65040-427E-44D8-A8B1-0272A853B2DB}"/>
              </a:ext>
            </a:extLst>
          </p:cNvPr>
          <p:cNvSpPr txBox="1"/>
          <p:nvPr/>
        </p:nvSpPr>
        <p:spPr>
          <a:xfrm>
            <a:off x="6096000" y="1687003"/>
            <a:ext cx="58175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For the track with drift distance = d</a:t>
            </a:r>
          </a:p>
          <a:p>
            <a:pPr marL="54000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The drift distance of the first cluster: </a:t>
            </a:r>
            <a:r>
              <a:rPr lang="en-US" altLang="zh-CN" sz="1600" dirty="0" err="1"/>
              <a:t>d</a:t>
            </a:r>
            <a:r>
              <a:rPr lang="en-US" altLang="zh-CN" sz="1600" baseline="-25000" dirty="0" err="1"/>
              <a:t>F</a:t>
            </a:r>
            <a:r>
              <a:rPr lang="en-US" altLang="zh-CN" sz="1600" dirty="0"/>
              <a:t> = d</a:t>
            </a:r>
          </a:p>
          <a:p>
            <a:pPr marL="54000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The drift distance of the first cluster: d</a:t>
            </a:r>
            <a:r>
              <a:rPr lang="en-US" altLang="zh-CN" sz="1600" baseline="-25000" dirty="0"/>
              <a:t>L</a:t>
            </a:r>
            <a:r>
              <a:rPr lang="en-US" altLang="zh-CN" sz="1600" dirty="0"/>
              <a:t> = sqrt(d</a:t>
            </a:r>
            <a:r>
              <a:rPr lang="en-US" altLang="zh-CN" sz="1600" baseline="30000" dirty="0"/>
              <a:t>2</a:t>
            </a:r>
            <a:r>
              <a:rPr lang="en-US" altLang="zh-CN" sz="1600" dirty="0"/>
              <a:t>+R</a:t>
            </a:r>
            <a:r>
              <a:rPr lang="en-US" altLang="zh-CN" sz="1600" baseline="30000" dirty="0"/>
              <a:t>2</a:t>
            </a:r>
            <a:r>
              <a:rPr lang="en-US" altLang="zh-CN" sz="1600" dirty="0"/>
              <a:t>)</a:t>
            </a:r>
          </a:p>
          <a:p>
            <a:pPr marL="54000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Cluster density in time is related with </a:t>
            </a:r>
            <a:r>
              <a:rPr lang="en-US" altLang="zh-CN" sz="1600" dirty="0" err="1">
                <a:latin typeface="等线" panose="02010600030101010101" pitchFamily="2" charset="-122"/>
              </a:rPr>
              <a:t>Δ</a:t>
            </a:r>
            <a:r>
              <a:rPr lang="en-US" altLang="zh-CN" sz="1600" dirty="0" err="1"/>
              <a:t>d</a:t>
            </a:r>
            <a:r>
              <a:rPr lang="en-US" altLang="zh-CN" sz="1600" dirty="0"/>
              <a:t> (=d</a:t>
            </a:r>
            <a:r>
              <a:rPr lang="en-US" altLang="zh-CN" sz="1600" baseline="-25000" dirty="0"/>
              <a:t>L</a:t>
            </a:r>
            <a:r>
              <a:rPr lang="en-US" altLang="zh-CN" sz="1600" dirty="0"/>
              <a:t>-</a:t>
            </a:r>
            <a:r>
              <a:rPr lang="en-US" altLang="zh-CN" sz="1600" dirty="0" err="1"/>
              <a:t>d</a:t>
            </a:r>
            <a:r>
              <a:rPr lang="en-US" altLang="zh-CN" sz="1600" baseline="-25000" dirty="0" err="1"/>
              <a:t>F</a:t>
            </a:r>
            <a:r>
              <a:rPr lang="en-US" altLang="zh-CN" sz="1600" dirty="0"/>
              <a:t>)</a:t>
            </a:r>
          </a:p>
          <a:p>
            <a:pPr marL="82800" indent="-285750">
              <a:buFont typeface="Arial" panose="020B0604020202020204" pitchFamily="34" charset="0"/>
              <a:buChar char="•"/>
            </a:pPr>
            <a:r>
              <a:rPr lang="en-US" altLang="zh-CN" sz="1600" dirty="0" err="1">
                <a:latin typeface="等线" panose="02010600030101010101" pitchFamily="2" charset="-122"/>
              </a:rPr>
              <a:t>Δ</a:t>
            </a:r>
            <a:r>
              <a:rPr lang="en-US" altLang="zh-CN" sz="1600" dirty="0" err="1"/>
              <a:t>d</a:t>
            </a:r>
            <a:r>
              <a:rPr lang="en-US" altLang="zh-CN" sz="1600" dirty="0"/>
              <a:t> gets smaller as d increases, i.e. cluster density increases as d increases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8DD063CE-BC7E-4883-BCB0-7D439DA20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77" y="4059820"/>
            <a:ext cx="3077818" cy="2098913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9DCB4683-A69F-49FF-9C78-FE79CC6A5480}"/>
              </a:ext>
            </a:extLst>
          </p:cNvPr>
          <p:cNvGrpSpPr/>
          <p:nvPr/>
        </p:nvGrpSpPr>
        <p:grpSpPr>
          <a:xfrm>
            <a:off x="6277244" y="3643670"/>
            <a:ext cx="2272601" cy="2787650"/>
            <a:chOff x="141139" y="3705225"/>
            <a:chExt cx="2272601" cy="2787650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EEC5D72-4361-43C8-B41A-0B3BE153AF31}"/>
                </a:ext>
              </a:extLst>
            </p:cNvPr>
            <p:cNvSpPr txBox="1"/>
            <p:nvPr/>
          </p:nvSpPr>
          <p:spPr>
            <a:xfrm>
              <a:off x="1949555" y="5255226"/>
              <a:ext cx="464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</a:t>
              </a:r>
              <a:endParaRPr lang="zh-CN" altLang="en-US" dirty="0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92732E3-C4DB-41BB-A7FB-199659D28F0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30573" y="4034760"/>
              <a:ext cx="1989455" cy="1989455"/>
            </a:xfrm>
            <a:prstGeom prst="rect">
              <a:avLst/>
            </a:prstGeom>
            <a:noFill/>
            <a:ln w="28575"/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4F2A1214-9554-4A7C-9C9B-5709F94E066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270373" y="4974560"/>
              <a:ext cx="109855" cy="1098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4AC43963-7C5A-4AC1-80B6-DDFE80537763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 flipV="1">
              <a:off x="1965848" y="3705225"/>
              <a:ext cx="8890" cy="278765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7DBD1737-5F64-48FE-8A69-975B418C75B9}"/>
                </a:ext>
              </a:extLst>
            </p:cNvPr>
            <p:cNvCxnSpPr>
              <a:cxnSpLocks/>
              <a:stCxn id="50" idx="5"/>
            </p:cNvCxnSpPr>
            <p:nvPr/>
          </p:nvCxnSpPr>
          <p:spPr>
            <a:xfrm>
              <a:off x="1364140" y="5068327"/>
              <a:ext cx="608543" cy="9558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776FE366-CDD3-4511-8BB6-5B0B1924DA27}"/>
                </a:ext>
              </a:extLst>
            </p:cNvPr>
            <p:cNvCxnSpPr>
              <a:cxnSpLocks/>
            </p:cNvCxnSpPr>
            <p:nvPr/>
          </p:nvCxnSpPr>
          <p:spPr>
            <a:xfrm>
              <a:off x="1356098" y="5029487"/>
              <a:ext cx="61419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2F6A079-331E-4A91-B1E4-5E5A57EE9111}"/>
                    </a:ext>
                  </a:extLst>
                </p:cNvPr>
                <p:cNvSpPr txBox="1"/>
                <p:nvPr/>
              </p:nvSpPr>
              <p:spPr>
                <a:xfrm>
                  <a:off x="141139" y="5567093"/>
                  <a:ext cx="1832571" cy="39735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𝑑</m:t>
                        </m:r>
                        <m:r>
                          <a:rPr lang="en-US" altLang="zh-CN" sz="1600" b="0" i="1" baseline="-25000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𝐿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altLang="zh-CN" i="1" dirty="0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2F6A079-331E-4A91-B1E4-5E5A57EE91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39" y="5567093"/>
                  <a:ext cx="1832571" cy="39735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B66272D5-3383-4CCF-AC12-414FE0C45D6F}"/>
                    </a:ext>
                  </a:extLst>
                </p:cNvPr>
                <p:cNvSpPr txBox="1"/>
                <p:nvPr/>
              </p:nvSpPr>
              <p:spPr>
                <a:xfrm>
                  <a:off x="1639458" y="4716115"/>
                  <a:ext cx="330835" cy="3683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oMath>
                    </m:oMathPara>
                  </a14:m>
                  <a:endParaRPr lang="en-US" altLang="zh-CN" i="1" dirty="0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B66272D5-3383-4CCF-AC12-414FE0C45D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9458" y="4716115"/>
                  <a:ext cx="330835" cy="3683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D94FFCA8-1678-4470-AE0D-4F27BDCE7486}"/>
              </a:ext>
            </a:extLst>
          </p:cNvPr>
          <p:cNvSpPr/>
          <p:nvPr/>
        </p:nvSpPr>
        <p:spPr>
          <a:xfrm>
            <a:off x="9958841" y="380610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dirty="0">
                <a:latin typeface="等线" panose="02010600030101010101" pitchFamily="2" charset="-122"/>
              </a:rPr>
              <a:t>Δ</a:t>
            </a:r>
            <a:r>
              <a:rPr lang="en-US" altLang="zh-CN" dirty="0">
                <a:latin typeface="等线" panose="02010600030101010101" pitchFamily="2" charset="-122"/>
              </a:rPr>
              <a:t>d vs d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0b1ccdd-1d6c-4b47-8420-d683ee9e3d81"/>
  <p:tag name="COMMONDATA" val="eyJoZGlkIjoiMDU2NTdmMWFhOTg3ZjhiMzgzZDBhODI1YWZhYzE5ZD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7240,&quot;width&quot;:8410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694</Words>
  <Application>Microsoft Office PowerPoint</Application>
  <PresentationFormat>宽屏</PresentationFormat>
  <Paragraphs>145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宋体</vt:lpstr>
      <vt:lpstr>Arial</vt:lpstr>
      <vt:lpstr>Calibri</vt:lpstr>
      <vt:lpstr>Cambria Math</vt:lpstr>
      <vt:lpstr>Office 主题​​</vt:lpstr>
      <vt:lpstr>1_Office 主题​​</vt:lpstr>
      <vt:lpstr>Cluster Timing Analysis for Beam Test data</vt:lpstr>
      <vt:lpstr>Content </vt:lpstr>
      <vt:lpstr>Definition of Q and RMS</vt:lpstr>
      <vt:lpstr>Event Selection Via RMS&amp;Q 2D Histogram</vt:lpstr>
      <vt:lpstr>Event Selection with Q</vt:lpstr>
      <vt:lpstr>Timing Analysis: First Cluster Time ,0°</vt:lpstr>
      <vt:lpstr>Timing Analysis: Ncount vs TFirst, angle=0</vt:lpstr>
      <vt:lpstr>Timing Analysis: Ncount vs TFirst, angle=0</vt:lpstr>
      <vt:lpstr>Timing Analysis: TLast-TFirst vs TFirst, angle=0</vt:lpstr>
      <vt:lpstr>TFirst distribution with angle=45</vt:lpstr>
      <vt:lpstr>Ncount vs TFirst with angle=45</vt:lpstr>
      <vt:lpstr>Timing Analysis: TLast-TFirst vs TFirst, angle=45</vt:lpstr>
      <vt:lpstr>Summary</vt:lpstr>
      <vt:lpstr>Backup</vt:lpstr>
      <vt:lpstr>BackUp: Run10 Ch5 TimePlot 0 </vt:lpstr>
      <vt:lpstr>High Event Timeplot</vt:lpstr>
      <vt:lpstr>High Event Timeplot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Selection and Timing Analysis</dc:title>
  <dc:creator>Liu Shuaiyi</dc:creator>
  <cp:lastModifiedBy>wulh</cp:lastModifiedBy>
  <cp:revision>93</cp:revision>
  <dcterms:created xsi:type="dcterms:W3CDTF">2023-03-07T08:45:00Z</dcterms:created>
  <dcterms:modified xsi:type="dcterms:W3CDTF">2023-03-09T08:50:44Z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313D9200514348249C4D6DC74A03E6B6</vt:lpwstr>
  </property>
  <property fmtid="{D5CDD505-2E9C-101B-9397-08002B2CF9AE}" pid="3" name="KSOProductBuildVer">
    <vt:lpwstr>2052-11.1.0.13703</vt:lpwstr>
  </property>
</Properties>
</file>