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05" r:id="rId1"/>
  </p:sldMasterIdLst>
  <p:notesMasterIdLst>
    <p:notesMasterId r:id="rId30"/>
  </p:notesMasterIdLst>
  <p:handoutMasterIdLst>
    <p:handoutMasterId r:id="rId31"/>
  </p:handoutMasterIdLst>
  <p:sldIdLst>
    <p:sldId id="256" r:id="rId2"/>
    <p:sldId id="285" r:id="rId3"/>
    <p:sldId id="290" r:id="rId4"/>
    <p:sldId id="258" r:id="rId5"/>
    <p:sldId id="296" r:id="rId6"/>
    <p:sldId id="295" r:id="rId7"/>
    <p:sldId id="319" r:id="rId8"/>
    <p:sldId id="294" r:id="rId9"/>
    <p:sldId id="297" r:id="rId10"/>
    <p:sldId id="300" r:id="rId11"/>
    <p:sldId id="302" r:id="rId12"/>
    <p:sldId id="304" r:id="rId13"/>
    <p:sldId id="315" r:id="rId14"/>
    <p:sldId id="293" r:id="rId15"/>
    <p:sldId id="301" r:id="rId16"/>
    <p:sldId id="324" r:id="rId17"/>
    <p:sldId id="314" r:id="rId18"/>
    <p:sldId id="325" r:id="rId19"/>
    <p:sldId id="326" r:id="rId20"/>
    <p:sldId id="316" r:id="rId21"/>
    <p:sldId id="317" r:id="rId22"/>
    <p:sldId id="318" r:id="rId23"/>
    <p:sldId id="321" r:id="rId24"/>
    <p:sldId id="327" r:id="rId25"/>
    <p:sldId id="310" r:id="rId26"/>
    <p:sldId id="311" r:id="rId27"/>
    <p:sldId id="312" r:id="rId28"/>
    <p:sldId id="313" r:id="rId29"/>
  </p:sldIdLst>
  <p:sldSz cx="12192000" cy="6858000"/>
  <p:notesSz cx="6797675" cy="99298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450" userDrawn="1">
          <p15:clr>
            <a:srgbClr val="A4A3A4"/>
          </p15:clr>
        </p15:guide>
        <p15:guide id="3" orient="horz" pos="3498" userDrawn="1">
          <p15:clr>
            <a:srgbClr val="A4A3A4"/>
          </p15:clr>
        </p15:guide>
        <p15:guide id="4" pos="545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FFCC"/>
    <a:srgbClr val="FFFFFF"/>
    <a:srgbClr val="0000FF"/>
    <a:srgbClr val="D3FCFD"/>
    <a:srgbClr val="FFFFA7"/>
    <a:srgbClr val="89E0FF"/>
    <a:srgbClr val="00823B"/>
    <a:srgbClr val="9BE5FF"/>
    <a:srgbClr val="7DDDFF"/>
    <a:srgbClr val="FFFF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04" autoAdjust="0"/>
    <p:restoredTop sz="94397" autoAdjust="0"/>
  </p:normalViewPr>
  <p:slideViewPr>
    <p:cSldViewPr snapToGrid="0">
      <p:cViewPr varScale="1">
        <p:scale>
          <a:sx n="113" d="100"/>
          <a:sy n="113" d="100"/>
        </p:scale>
        <p:origin x="834" y="150"/>
      </p:cViewPr>
      <p:guideLst>
        <p:guide pos="5450"/>
        <p:guide orient="horz" pos="3498"/>
        <p:guide pos="545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41EDC4-ECC7-4E20-9E69-39BC51734D57}" type="datetimeFigureOut">
              <a:rPr lang="zh-CN" altLang="en-US" smtClean="0"/>
              <a:pPr/>
              <a:t>2023/12/18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49688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789F10-8181-42C8-94B9-E1D2D34A0E1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133EF1-C164-4D8E-A059-15442E31C51E}" type="datetimeFigureOut">
              <a:rPr lang="zh-CN" altLang="en-US" smtClean="0"/>
              <a:pPr/>
              <a:t>2023/12/18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C97ED6-0168-4390-8BA4-3C0DF132A0D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0472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512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97ED6-0168-4390-8BA4-3C0DF132A0D2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98257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512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97ED6-0168-4390-8BA4-3C0DF132A0D2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92460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512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97ED6-0168-4390-8BA4-3C0DF132A0D2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63818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512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97ED6-0168-4390-8BA4-3C0DF132A0D2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31969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512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97ED6-0168-4390-8BA4-3C0DF132A0D2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42234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512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97ED6-0168-4390-8BA4-3C0DF132A0D2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12533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512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97ED6-0168-4390-8BA4-3C0DF132A0D2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1406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512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97ED6-0168-4390-8BA4-3C0DF132A0D2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22320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512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97ED6-0168-4390-8BA4-3C0DF132A0D2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5096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512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97ED6-0168-4390-8BA4-3C0DF132A0D2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3586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512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97ED6-0168-4390-8BA4-3C0DF132A0D2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7642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512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97ED6-0168-4390-8BA4-3C0DF132A0D2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16098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512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97ED6-0168-4390-8BA4-3C0DF132A0D2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23296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512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97ED6-0168-4390-8BA4-3C0DF132A0D2}" type="slidenum">
              <a:rPr lang="zh-CN" altLang="en-US" smtClean="0"/>
              <a:pPr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83733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512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97ED6-0168-4390-8BA4-3C0DF132A0D2}" type="slidenum">
              <a:rPr lang="zh-CN" altLang="en-US" smtClean="0"/>
              <a:pPr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97709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512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97ED6-0168-4390-8BA4-3C0DF132A0D2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96212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512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97ED6-0168-4390-8BA4-3C0DF132A0D2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36392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512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97ED6-0168-4390-8BA4-3C0DF132A0D2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502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512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97ED6-0168-4390-8BA4-3C0DF132A0D2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69371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512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97ED6-0168-4390-8BA4-3C0DF132A0D2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32872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512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97ED6-0168-4390-8BA4-3C0DF132A0D2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80241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512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C97ED6-0168-4390-8BA4-3C0DF132A0D2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1633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39C97A-29AC-4749-911F-00D6AAE867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629CFD5-F6B3-447A-AB05-9783A0913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35A0583-FC3C-4CCF-A4E9-38EF768F4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14FF-AA1C-4C26-A710-457DAE068B44}" type="datetime1">
              <a:rPr lang="zh-CN" altLang="en-US" smtClean="0"/>
              <a:t>2023/12/18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4E6807C-F7CD-4B3B-95D6-DB8027972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6C0A5C1-AE74-4961-B5CF-3697CD819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6C6532-5D46-47F9-9C50-93CFCF9343C9}" type="slidenum">
              <a:rPr lang="en-US" altLang="zh-CN" smtClean="0">
                <a:ea typeface="Verdana" panose="020B0604030504040204" pitchFamily="34" charset="0"/>
              </a:rPr>
              <a:pPr>
                <a:defRPr/>
              </a:pPr>
              <a:t>‹#›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7643E35D-3C1A-4E33-B766-1E9BE6CDFD9B}"/>
              </a:ext>
            </a:extLst>
          </p:cNvPr>
          <p:cNvCxnSpPr/>
          <p:nvPr userDrawn="1"/>
        </p:nvCxnSpPr>
        <p:spPr>
          <a:xfrm>
            <a:off x="0" y="2685011"/>
            <a:ext cx="12192000" cy="41564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F85E314B-BA9C-44DE-A4CF-9DECD1854F62}"/>
              </a:ext>
            </a:extLst>
          </p:cNvPr>
          <p:cNvCxnSpPr/>
          <p:nvPr userDrawn="1"/>
        </p:nvCxnSpPr>
        <p:spPr>
          <a:xfrm>
            <a:off x="0" y="2745970"/>
            <a:ext cx="12192000" cy="41564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61C31ABE-1751-4F9C-8391-8ECD2669F9C0}"/>
              </a:ext>
            </a:extLst>
          </p:cNvPr>
          <p:cNvCxnSpPr/>
          <p:nvPr userDrawn="1"/>
        </p:nvCxnSpPr>
        <p:spPr>
          <a:xfrm>
            <a:off x="0" y="2815241"/>
            <a:ext cx="12192000" cy="41564"/>
          </a:xfrm>
          <a:prstGeom prst="line">
            <a:avLst/>
          </a:prstGeom>
          <a:ln>
            <a:solidFill>
              <a:srgbClr val="FF8B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190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2F3B1C-C510-4812-80CD-9D93A6747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D4A0FA0-4B35-490A-8309-645D9228D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6898F36-8CA8-4A7F-AEB1-FC4C0B885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325C0-025B-4945-A379-5AC4DA85F1E4}" type="datetime1">
              <a:rPr lang="zh-CN" altLang="en-US" smtClean="0">
                <a:solidFill>
                  <a:schemeClr val="tx2">
                    <a:shade val="90000"/>
                  </a:schemeClr>
                </a:solidFill>
              </a:rPr>
              <a:t>2023/12/18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2EFE3F4-83EC-481A-83F4-8025DFB51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1338E0-86E2-4FCD-9364-05A149B2B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6C6532-5D46-47F9-9C50-93CFCF9343C9}" type="slidenum">
              <a:rPr lang="en-US" altLang="zh-CN" smtClean="0">
                <a:ea typeface="Verdana" panose="020B0604030504040204" pitchFamily="34" charset="0"/>
              </a:rPr>
              <a:pPr>
                <a:defRPr/>
              </a:pPr>
              <a:t>‹#›</a:t>
            </a:fld>
            <a:endParaRPr lang="en-US" altLang="zh-CN" dirty="0"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944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D46B67F-3537-4740-A818-0A12E381C9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72D1933-CA2D-47A8-943D-DE2A48B0E6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F5CDFC3-989C-4430-8B34-F35B2A2BF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84183-2943-45BC-A196-D3607461BADB}" type="datetime1">
              <a:rPr lang="zh-CN" altLang="en-US" smtClean="0">
                <a:solidFill>
                  <a:schemeClr val="tx2">
                    <a:shade val="90000"/>
                  </a:schemeClr>
                </a:solidFill>
              </a:rPr>
              <a:t>2023/12/18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BC1A35B-27C5-4312-812C-5D5416F08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C5CC33F-84ED-45EA-966B-54C5CE88E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6C6532-5D46-47F9-9C50-93CFCF9343C9}" type="slidenum">
              <a:rPr lang="en-US" altLang="zh-CN" smtClean="0">
                <a:ea typeface="Verdana" panose="020B0604030504040204" pitchFamily="34" charset="0"/>
              </a:rPr>
              <a:pPr>
                <a:defRPr/>
              </a:pPr>
              <a:t>‹#›</a:t>
            </a:fld>
            <a:endParaRPr lang="en-US" altLang="zh-CN" dirty="0"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9456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6CA3C55F-1A3E-4464-8528-3BBE0192CF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00" r="58609" b="18987"/>
          <a:stretch/>
        </p:blipFill>
        <p:spPr>
          <a:xfrm>
            <a:off x="2" y="0"/>
            <a:ext cx="4318295" cy="7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9683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7"/>
          <p:cNvSpPr>
            <a:spLocks noGrp="1"/>
          </p:cNvSpPr>
          <p:nvPr>
            <p:ph type="sldNum" sz="quarter" idx="10"/>
          </p:nvPr>
        </p:nvSpPr>
        <p:spPr>
          <a:xfrm>
            <a:off x="9454551" y="6597353"/>
            <a:ext cx="2615242" cy="260636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D66C6532-5D46-47F9-9C50-93CFCF9343C9}" type="slidenum">
              <a:rPr lang="en-US" altLang="zh-CN" smtClean="0">
                <a:ea typeface="Verdana" panose="020B0604030504040204" pitchFamily="34" charset="0"/>
              </a:rPr>
              <a:pPr>
                <a:defRPr/>
              </a:pPr>
              <a:t>‹#›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C347A9A1-9E93-4227-BAED-D6F4EB89FF77}"/>
              </a:ext>
            </a:extLst>
          </p:cNvPr>
          <p:cNvCxnSpPr/>
          <p:nvPr userDrawn="1"/>
        </p:nvCxnSpPr>
        <p:spPr>
          <a:xfrm>
            <a:off x="0" y="528506"/>
            <a:ext cx="12192000" cy="0"/>
          </a:xfrm>
          <a:prstGeom prst="line">
            <a:avLst/>
          </a:prstGeom>
          <a:ln w="444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B7B92F0C-B233-454C-8842-E56A004B4385}"/>
              </a:ext>
            </a:extLst>
          </p:cNvPr>
          <p:cNvCxnSpPr/>
          <p:nvPr userDrawn="1"/>
        </p:nvCxnSpPr>
        <p:spPr>
          <a:xfrm>
            <a:off x="0" y="612853"/>
            <a:ext cx="12192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>
            <a:extLst>
              <a:ext uri="{FF2B5EF4-FFF2-40B4-BE49-F238E27FC236}">
                <a16:creationId xmlns:a16="http://schemas.microsoft.com/office/drawing/2014/main" id="{5D344699-9BFB-4758-AD13-7876960982EE}"/>
              </a:ext>
            </a:extLst>
          </p:cNvPr>
          <p:cNvSpPr/>
          <p:nvPr userDrawn="1"/>
        </p:nvSpPr>
        <p:spPr>
          <a:xfrm>
            <a:off x="4152785" y="6597364"/>
            <a:ext cx="4119073" cy="26063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22E6C02-0869-4B79-8093-C1A87F558D8A}"/>
              </a:ext>
            </a:extLst>
          </p:cNvPr>
          <p:cNvSpPr/>
          <p:nvPr userDrawn="1"/>
        </p:nvSpPr>
        <p:spPr>
          <a:xfrm>
            <a:off x="8246848" y="6597364"/>
            <a:ext cx="3936763" cy="26063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7A69351-7F16-49E6-9503-6E2A284068BE}"/>
              </a:ext>
            </a:extLst>
          </p:cNvPr>
          <p:cNvSpPr/>
          <p:nvPr userDrawn="1"/>
        </p:nvSpPr>
        <p:spPr>
          <a:xfrm>
            <a:off x="8388" y="6593092"/>
            <a:ext cx="4119073" cy="2606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 userDrawn="1"/>
        </p:nvSpPr>
        <p:spPr>
          <a:xfrm>
            <a:off x="5475477" y="6555983"/>
            <a:ext cx="124104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b="0" dirty="0">
                <a:solidFill>
                  <a:schemeClr val="accent6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HFPCP2023</a:t>
            </a:r>
          </a:p>
        </p:txBody>
      </p:sp>
      <p:sp>
        <p:nvSpPr>
          <p:cNvPr id="9" name="日期占位符 3">
            <a:extLst>
              <a:ext uri="{FF2B5EF4-FFF2-40B4-BE49-F238E27FC236}">
                <a16:creationId xmlns:a16="http://schemas.microsoft.com/office/drawing/2014/main" id="{F6898F36-8CA8-4A7F-AEB1-FC4C0B885CE1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5376" y="6539205"/>
            <a:ext cx="2743200" cy="365125"/>
          </a:xfrm>
        </p:spPr>
        <p:txBody>
          <a:bodyPr/>
          <a:lstStyle/>
          <a:p>
            <a:fld id="{07BC8C53-084B-4B74-958E-CB6ECB17F639}" type="datetime1">
              <a:rPr lang="zh-CN" altLang="en-US" smtClean="0">
                <a:solidFill>
                  <a:schemeClr val="tx2">
                    <a:shade val="90000"/>
                  </a:schemeClr>
                </a:solidFill>
              </a:rPr>
              <a:t>2023/12/18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3" name="灯片编号占位符 6">
            <a:extLst>
              <a:ext uri="{FF2B5EF4-FFF2-40B4-BE49-F238E27FC236}">
                <a16:creationId xmlns:a16="http://schemas.microsoft.com/office/drawing/2014/main" id="{DBDCA97A-A1C2-49D1-8C52-8FCEBDBE2D61}"/>
              </a:ext>
            </a:extLst>
          </p:cNvPr>
          <p:cNvSpPr txBox="1">
            <a:spLocks/>
          </p:cNvSpPr>
          <p:nvPr userDrawn="1"/>
        </p:nvSpPr>
        <p:spPr>
          <a:xfrm>
            <a:off x="8997099" y="65524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D66C6532-5D46-47F9-9C50-93CFCF9343C9}" type="slidenum">
              <a:rPr lang="en-US" altLang="zh-CN" smtClean="0">
                <a:solidFill>
                  <a:schemeClr val="bg1"/>
                </a:solidFill>
                <a:ea typeface="Verdana" panose="020B0604030504040204" pitchFamily="34" charset="0"/>
              </a:rPr>
              <a:pPr>
                <a:defRPr/>
              </a:pPr>
              <a:t>‹#›</a:t>
            </a:fld>
            <a:endParaRPr lang="en-US" altLang="zh-CN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2031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4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D66C6532-5D46-47F9-9C50-93CFCF9343C9}" type="slidenum">
              <a:rPr lang="en-US" altLang="zh-CN" smtClean="0">
                <a:ea typeface="Verdana" panose="020B0604030504040204" pitchFamily="34" charset="0"/>
              </a:rPr>
              <a:pPr>
                <a:defRPr/>
              </a:pPr>
              <a:t>‹#›</a:t>
            </a:fld>
            <a:endParaRPr lang="en-US" altLang="zh-CN" dirty="0">
              <a:ea typeface="Verdana" panose="020B0604030504040204" pitchFamily="34" charset="0"/>
            </a:endParaRPr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id="{F6898F36-8CA8-4A7F-AEB1-FC4C0B885CE1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203128" y="6356349"/>
            <a:ext cx="2743200" cy="365125"/>
          </a:xfrm>
        </p:spPr>
        <p:txBody>
          <a:bodyPr/>
          <a:lstStyle/>
          <a:p>
            <a:fld id="{8D6F8F29-E12D-4F0A-A45D-AA4ED654AB8B}" type="datetime1">
              <a:rPr lang="zh-CN" altLang="en-US" smtClean="0">
                <a:solidFill>
                  <a:schemeClr val="tx2">
                    <a:shade val="90000"/>
                  </a:schemeClr>
                </a:solidFill>
              </a:rPr>
              <a:t>2023/12/18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88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18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D66C6532-5D46-47F9-9C50-93CFCF9343C9}" type="slidenum">
              <a:rPr lang="en-US" altLang="zh-CN" smtClean="0">
                <a:ea typeface="Verdana" panose="020B0604030504040204" pitchFamily="34" charset="0"/>
              </a:rPr>
              <a:pPr>
                <a:defRPr/>
              </a:pPr>
              <a:t>‹#›</a:t>
            </a:fld>
            <a:endParaRPr lang="en-US" altLang="zh-CN" dirty="0"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88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D66C6532-5D46-47F9-9C50-93CFCF9343C9}" type="slidenum">
              <a:rPr lang="en-US" altLang="zh-CN" smtClean="0">
                <a:ea typeface="Verdana" panose="020B0604030504040204" pitchFamily="34" charset="0"/>
              </a:rPr>
              <a:pPr>
                <a:defRPr/>
              </a:pPr>
              <a:t>‹#›</a:t>
            </a:fld>
            <a:endParaRPr lang="en-US" altLang="zh-CN" dirty="0"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88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D66C6532-5D46-47F9-9C50-93CFCF9343C9}" type="slidenum">
              <a:rPr lang="en-US" altLang="zh-CN" smtClean="0">
                <a:ea typeface="Verdana" panose="020B0604030504040204" pitchFamily="34" charset="0"/>
              </a:rPr>
              <a:pPr>
                <a:defRPr/>
              </a:pPr>
              <a:t>‹#›</a:t>
            </a:fld>
            <a:endParaRPr lang="en-US" altLang="zh-CN" dirty="0"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88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6C6532-5D46-47F9-9C50-93CFCF9343C9}" type="slidenum">
              <a:rPr lang="en-US" altLang="zh-CN" smtClean="0">
                <a:ea typeface="Verdana" panose="020B0604030504040204" pitchFamily="34" charset="0"/>
              </a:rPr>
              <a:pPr>
                <a:defRPr/>
              </a:pPr>
              <a:t>‹#›</a:t>
            </a:fld>
            <a:endParaRPr lang="en-US" altLang="zh-CN" dirty="0"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238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CFDA2E-9D71-4D2E-B719-7E5913C88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F545193-CB53-44FB-A4D5-0E49F81E60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C4DACA1-8A97-4B3E-BD3B-D44D0B73F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3A68D-6C76-4DA4-80EC-15820824B8FB}" type="datetime1">
              <a:rPr lang="zh-CN" altLang="en-US" smtClean="0">
                <a:solidFill>
                  <a:schemeClr val="tx2">
                    <a:shade val="90000"/>
                  </a:schemeClr>
                </a:solidFill>
              </a:rPr>
              <a:t>2023/12/18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9627F2B-5FFE-4ED7-9ACB-1F7045B0F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6953C81-A867-40BB-8FEC-CEF3C137B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6C6532-5D46-47F9-9C50-93CFCF9343C9}" type="slidenum">
              <a:rPr lang="en-US" altLang="zh-CN" smtClean="0">
                <a:ea typeface="Verdana" panose="020B0604030504040204" pitchFamily="34" charset="0"/>
              </a:rPr>
              <a:pPr>
                <a:defRPr/>
              </a:pPr>
              <a:t>‹#›</a:t>
            </a:fld>
            <a:endParaRPr lang="en-US" altLang="zh-CN" dirty="0"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8973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D66C6532-5D46-47F9-9C50-93CFCF9343C9}" type="slidenum">
              <a:rPr lang="en-US" altLang="zh-CN" smtClean="0">
                <a:ea typeface="Verdana" panose="020B0604030504040204" pitchFamily="34" charset="0"/>
              </a:rPr>
              <a:pPr>
                <a:defRPr/>
              </a:pPr>
              <a:t>‹#›</a:t>
            </a:fld>
            <a:endParaRPr lang="en-US" altLang="zh-CN" dirty="0"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88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D66C6532-5D46-47F9-9C50-93CFCF9343C9}" type="slidenum">
              <a:rPr lang="en-US" altLang="zh-CN" smtClean="0">
                <a:ea typeface="Verdana" panose="020B0604030504040204" pitchFamily="34" charset="0"/>
              </a:rPr>
              <a:pPr>
                <a:defRPr/>
              </a:pPr>
              <a:t>‹#›</a:t>
            </a:fld>
            <a:endParaRPr lang="en-US" altLang="zh-CN" dirty="0"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238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6F8A8F-CA0A-48F4-8ADF-5C94F6219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DC64BBF-85B6-4658-8946-79ECD158A8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9CF4F6-94B7-4763-A6E1-D017ABDE8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2312B-63A9-4C7C-8DEE-A4F3073DBF61}" type="datetime1">
              <a:rPr lang="zh-CN" altLang="en-US" smtClean="0"/>
              <a:t>2023/12/18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EBD5A85-348D-4698-9511-0E4AF5642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82502CA-EF64-4BE2-BEC4-BA8E15827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6C6532-5D46-47F9-9C50-93CFCF9343C9}" type="slidenum">
              <a:rPr lang="en-US" altLang="zh-CN" smtClean="0">
                <a:ea typeface="Verdana" panose="020B0604030504040204" pitchFamily="34" charset="0"/>
              </a:rPr>
              <a:pPr>
                <a:defRPr/>
              </a:pPr>
              <a:t>‹#›</a:t>
            </a:fld>
            <a:endParaRPr lang="en-US" altLang="zh-CN" dirty="0"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345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A1E8D92-9E2B-4B7E-9080-34A6BE36E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C85395D-D548-48C1-8496-8FBF31C17F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13FFAC6-B78F-4358-9C25-803DF4F7C4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6A1D4BC-59D5-4F45-9DF4-B047A3ED2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4E550-17BB-4352-9DB1-097E085DCDEF}" type="datetime1">
              <a:rPr lang="zh-CN" altLang="en-US" smtClean="0">
                <a:solidFill>
                  <a:schemeClr val="tx2">
                    <a:shade val="90000"/>
                  </a:schemeClr>
                </a:solidFill>
              </a:rPr>
              <a:t>2023/12/18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68B411C-9FFA-402C-9538-CE58BA6AE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B17516F-F4D7-40FB-AB24-8DC412304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6C6532-5D46-47F9-9C50-93CFCF9343C9}" type="slidenum">
              <a:rPr lang="en-US" altLang="zh-CN" smtClean="0">
                <a:ea typeface="Verdana" panose="020B0604030504040204" pitchFamily="34" charset="0"/>
              </a:rPr>
              <a:pPr>
                <a:defRPr/>
              </a:pPr>
              <a:t>‹#›</a:t>
            </a:fld>
            <a:endParaRPr lang="en-US" altLang="zh-CN" dirty="0"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630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7E1969-CB85-4E42-904D-489077BB1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4CAF3BE-4E15-47C7-A696-4553BFA3AA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1723255-423A-4A4E-9A23-BE33D71512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423CCC4-27A1-43E4-B752-0C46345BFF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A4D178A-C816-4B83-BF7E-8CCCCCA093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119FE6D-9580-4084-BD08-539099E42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24AB8-B280-417B-B712-B8D781CDCADB}" type="datetime1">
              <a:rPr lang="zh-CN" altLang="en-US" smtClean="0">
                <a:solidFill>
                  <a:schemeClr val="tx2">
                    <a:shade val="90000"/>
                  </a:schemeClr>
                </a:solidFill>
              </a:rPr>
              <a:t>2023/12/18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30FBCC7E-22AF-4B94-B5C1-37D80F897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652C735-3B06-4760-AB4A-620730310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6C6532-5D46-47F9-9C50-93CFCF9343C9}" type="slidenum">
              <a:rPr lang="en-US" altLang="zh-CN" smtClean="0">
                <a:ea typeface="Verdana" panose="020B0604030504040204" pitchFamily="34" charset="0"/>
              </a:rPr>
              <a:pPr>
                <a:defRPr/>
              </a:pPr>
              <a:t>‹#›</a:t>
            </a:fld>
            <a:endParaRPr lang="en-US" altLang="zh-CN" dirty="0"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456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5B5262-1CA1-45AA-8CAC-B62FDB650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6C79274-18BC-494F-B451-9259446FE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2FD6F-43C3-44DB-8493-C2CFDE59D3E0}" type="datetime1">
              <a:rPr lang="zh-CN" altLang="en-US" smtClean="0"/>
              <a:t>2023/12/18</a:t>
            </a:fld>
            <a:endParaRPr 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F85DFEF-596D-4737-AFD3-AC112D5D5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1BB4A0F-7E0D-4B0D-9AAA-F243ACE0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6C6532-5D46-47F9-9C50-93CFCF9343C9}" type="slidenum">
              <a:rPr lang="en-US" altLang="zh-CN" smtClean="0">
                <a:ea typeface="Verdana" panose="020B0604030504040204" pitchFamily="34" charset="0"/>
              </a:rPr>
              <a:pPr>
                <a:defRPr/>
              </a:pPr>
              <a:t>‹#›</a:t>
            </a:fld>
            <a:endParaRPr lang="en-US" altLang="zh-CN" dirty="0"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293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3521577-5635-4F5E-95BD-D15FC2E2E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A5AB6-AEBB-4625-8E10-FBC284A336FF}" type="datetime1">
              <a:rPr lang="zh-CN" altLang="en-US" smtClean="0"/>
              <a:t>2023/12/18</a:t>
            </a:fld>
            <a:endParaRPr 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F2444C1-678D-4499-9F15-65C12E5BA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7AB403B-C998-40B3-8364-FF5289AC1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6C6532-5D46-47F9-9C50-93CFCF9343C9}" type="slidenum">
              <a:rPr lang="en-US" altLang="zh-CN" smtClean="0">
                <a:ea typeface="Verdana" panose="020B0604030504040204" pitchFamily="34" charset="0"/>
              </a:rPr>
              <a:pPr>
                <a:defRPr/>
              </a:pPr>
              <a:t>‹#›</a:t>
            </a:fld>
            <a:endParaRPr lang="en-US" altLang="zh-CN" dirty="0"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359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66CE53A-2731-4257-AF94-D77D6E77B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DE023DC-CD4E-44A5-84F5-749B3B951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AEF00A0-96EC-4781-B5A2-053F385AA5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356BC1A-8D7D-4FCD-925F-AD4DCC67A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E32F5-2D86-40EB-A577-2BCF22D9370A}" type="datetime1">
              <a:rPr lang="zh-CN" altLang="en-US" smtClean="0">
                <a:solidFill>
                  <a:schemeClr val="tx2">
                    <a:shade val="90000"/>
                  </a:schemeClr>
                </a:solidFill>
              </a:rPr>
              <a:t>2023/12/18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C8A48F3-CEE5-44EA-9B92-811D77B65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DCA97A-A1C2-49D1-8C52-8FCEBDBE2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6C6532-5D46-47F9-9C50-93CFCF9343C9}" type="slidenum">
              <a:rPr lang="en-US" altLang="zh-CN" smtClean="0">
                <a:ea typeface="Verdana" panose="020B0604030504040204" pitchFamily="34" charset="0"/>
              </a:rPr>
              <a:pPr>
                <a:defRPr/>
              </a:pPr>
              <a:t>‹#›</a:t>
            </a:fld>
            <a:endParaRPr lang="en-US" altLang="zh-CN" dirty="0"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015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C648C0A-C752-46CC-8046-46099C63D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C4BF89D-CF59-4CAC-818C-86B10825AA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1D46BB5-5322-479E-B9EC-DB998D8871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1DFD6D3-43C7-4862-830E-522F84FF8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4E96B-72D1-4E6F-B1FA-F68D19E0CEB3}" type="datetime1">
              <a:rPr lang="zh-CN" altLang="en-US" smtClean="0"/>
              <a:t>2023/12/18</a:t>
            </a:fld>
            <a:endParaRPr 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0364B19-6975-4E7B-B69D-48DB761E4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FED6AC4-BAC2-458D-A638-E9C60C97D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6C6532-5D46-47F9-9C50-93CFCF9343C9}" type="slidenum">
              <a:rPr lang="en-US" altLang="zh-CN" smtClean="0">
                <a:ea typeface="Verdana" panose="020B0604030504040204" pitchFamily="34" charset="0"/>
              </a:rPr>
              <a:pPr>
                <a:defRPr/>
              </a:pPr>
              <a:t>‹#›</a:t>
            </a:fld>
            <a:endParaRPr lang="en-US" altLang="zh-CN" dirty="0"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920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E889062-6A3C-4E71-89F5-E6ADB47D5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1A0153F-55D5-4AF2-8668-2CF7C6C3E3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16F54FF-C6C9-4A12-95F0-7FD916B7A3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B9C85-75E8-4018-B7C5-92E9F18849BB}" type="datetime1">
              <a:rPr lang="zh-CN" altLang="en-US" smtClean="0">
                <a:solidFill>
                  <a:schemeClr val="tx2">
                    <a:shade val="90000"/>
                  </a:schemeClr>
                </a:solidFill>
              </a:rPr>
              <a:t>2023/12/18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7B4830A-4DFF-4FA6-9F8D-377AA4EA96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2DE7106-C98F-4A87-BB0F-077411793A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66C6532-5D46-47F9-9C50-93CFCF9343C9}" type="slidenum">
              <a:rPr lang="en-US" altLang="zh-CN" smtClean="0">
                <a:ea typeface="Verdana" panose="020B0604030504040204" pitchFamily="34" charset="0"/>
              </a:rPr>
              <a:pPr>
                <a:defRPr/>
              </a:pPr>
              <a:t>‹#›</a:t>
            </a:fld>
            <a:endParaRPr lang="en-US" altLang="zh-CN" dirty="0"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462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6" r:id="rId1"/>
    <p:sldLayoutId id="2147484207" r:id="rId2"/>
    <p:sldLayoutId id="2147484208" r:id="rId3"/>
    <p:sldLayoutId id="2147484209" r:id="rId4"/>
    <p:sldLayoutId id="2147484210" r:id="rId5"/>
    <p:sldLayoutId id="2147484211" r:id="rId6"/>
    <p:sldLayoutId id="2147484212" r:id="rId7"/>
    <p:sldLayoutId id="2147484213" r:id="rId8"/>
    <p:sldLayoutId id="2147484214" r:id="rId9"/>
    <p:sldLayoutId id="2147484215" r:id="rId10"/>
    <p:sldLayoutId id="2147484216" r:id="rId11"/>
    <p:sldLayoutId id="2147484217" r:id="rId12"/>
    <p:sldLayoutId id="2147484218" r:id="rId13"/>
    <p:sldLayoutId id="2147483907" r:id="rId14"/>
    <p:sldLayoutId id="2147483908" r:id="rId15"/>
    <p:sldLayoutId id="2147483910" r:id="rId16"/>
    <p:sldLayoutId id="2147483911" r:id="rId17"/>
    <p:sldLayoutId id="2147483913" r:id="rId18"/>
    <p:sldLayoutId id="2147483651" r:id="rId19"/>
    <p:sldLayoutId id="2147483917" r:id="rId20"/>
    <p:sldLayoutId id="2147483918" r:id="rId2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4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1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2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62.png"/><Relationship Id="rId4" Type="http://schemas.openxmlformats.org/officeDocument/2006/relationships/image" Target="../media/image57.png"/><Relationship Id="rId9" Type="http://schemas.openxmlformats.org/officeDocument/2006/relationships/image" Target="../media/image6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86.png"/><Relationship Id="rId12" Type="http://schemas.openxmlformats.org/officeDocument/2006/relationships/image" Target="../media/image16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50.png"/><Relationship Id="rId5" Type="http://schemas.openxmlformats.org/officeDocument/2006/relationships/image" Target="../media/image840.png"/><Relationship Id="rId4" Type="http://schemas.openxmlformats.org/officeDocument/2006/relationships/image" Target="../media/image8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0.png"/><Relationship Id="rId7" Type="http://schemas.openxmlformats.org/officeDocument/2006/relationships/image" Target="../media/image10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2.png"/><Relationship Id="rId5" Type="http://schemas.openxmlformats.org/officeDocument/2006/relationships/image" Target="../media/image1000.png"/><Relationship Id="rId4" Type="http://schemas.openxmlformats.org/officeDocument/2006/relationships/image" Target="../media/image99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4.png"/><Relationship Id="rId7" Type="http://schemas.openxmlformats.org/officeDocument/2006/relationships/image" Target="../media/image10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0" Type="http://schemas.openxmlformats.org/officeDocument/2006/relationships/image" Target="../media/image110.png"/><Relationship Id="rId4" Type="http://schemas.openxmlformats.org/officeDocument/2006/relationships/image" Target="../media/image1040.png"/><Relationship Id="rId9" Type="http://schemas.openxmlformats.org/officeDocument/2006/relationships/image" Target="../media/image10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4.emf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4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png"/><Relationship Id="rId5" Type="http://schemas.openxmlformats.org/officeDocument/2006/relationships/image" Target="../media/image27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5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86B6AA95-2C65-4D3D-98EC-95345B7EACCE}"/>
              </a:ext>
            </a:extLst>
          </p:cNvPr>
          <p:cNvSpPr txBox="1"/>
          <p:nvPr/>
        </p:nvSpPr>
        <p:spPr>
          <a:xfrm>
            <a:off x="1891496" y="1398864"/>
            <a:ext cx="8899557" cy="646986"/>
          </a:xfrm>
          <a:prstGeom prst="round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206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Theory Overview On Heavy Flavor Physics</a:t>
            </a:r>
            <a:endParaRPr lang="en-US" altLang="zh-CN" sz="3200" dirty="0">
              <a:solidFill>
                <a:srgbClr val="002060"/>
              </a:solidFill>
              <a:latin typeface="MV Boli" panose="02000500030200090000" pitchFamily="2" charset="0"/>
              <a:ea typeface="微软雅黑 Light" panose="020B0502040204020203" pitchFamily="34" charset="-122"/>
              <a:cs typeface="MV Boli" panose="02000500030200090000" pitchFamily="2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33AA6BBC-1312-49C7-B046-1B902BBFD0C7}"/>
              </a:ext>
            </a:extLst>
          </p:cNvPr>
          <p:cNvSpPr/>
          <p:nvPr/>
        </p:nvSpPr>
        <p:spPr>
          <a:xfrm>
            <a:off x="2942778" y="4980031"/>
            <a:ext cx="62350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HFPCP-2023        </a:t>
            </a:r>
            <a:r>
              <a:rPr lang="en-US" altLang="zh-CN" sz="24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15-18 Dec. 2023, Shanghai </a:t>
            </a:r>
            <a:endParaRPr lang="zh-CN" altLang="en-US" sz="2400" dirty="0">
              <a:solidFill>
                <a:srgbClr val="7030A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98B8E6A-E716-4085-A196-EA7324FF9D1B}"/>
              </a:ext>
            </a:extLst>
          </p:cNvPr>
          <p:cNvSpPr/>
          <p:nvPr/>
        </p:nvSpPr>
        <p:spPr>
          <a:xfrm>
            <a:off x="2858111" y="3344645"/>
            <a:ext cx="6096000" cy="87427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Yue-Long Shen</a:t>
            </a:r>
          </a:p>
          <a:p>
            <a:pPr algn="ctr">
              <a:lnSpc>
                <a:spcPct val="150000"/>
              </a:lnSpc>
            </a:pPr>
            <a:r>
              <a:rPr lang="en-US" altLang="zh-CN" dirty="0">
                <a:solidFill>
                  <a:srgbClr val="0070C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Ocean University of China</a:t>
            </a:r>
            <a:endParaRPr lang="zh-CN" altLang="en-US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86B6AA95-2C65-4D3D-98EC-95345B7EACCE}"/>
              </a:ext>
            </a:extLst>
          </p:cNvPr>
          <p:cNvSpPr txBox="1"/>
          <p:nvPr/>
        </p:nvSpPr>
        <p:spPr>
          <a:xfrm>
            <a:off x="6341274" y="2004655"/>
            <a:ext cx="3700193" cy="578882"/>
          </a:xfrm>
          <a:prstGeom prst="round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B0F0"/>
                </a:solidFill>
                <a:latin typeface="High Tower Text" panose="0204050205050603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A personal perspective</a:t>
            </a:r>
            <a:endParaRPr lang="en-US" altLang="zh-CN" sz="2800" dirty="0">
              <a:solidFill>
                <a:srgbClr val="00B0F0"/>
              </a:solidFill>
              <a:latin typeface="High Tower Text" panose="02040502050506030303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106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10"/>
    </mc:Choice>
    <mc:Fallback xmlns="">
      <p:transition spd="slow" advTm="871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矩形 44">
            <a:extLst>
              <a:ext uri="{FF2B5EF4-FFF2-40B4-BE49-F238E27FC236}">
                <a16:creationId xmlns:a16="http://schemas.microsoft.com/office/drawing/2014/main" id="{13FC31ED-1228-483F-A7EE-2B05229DB4D6}"/>
              </a:ext>
            </a:extLst>
          </p:cNvPr>
          <p:cNvSpPr/>
          <p:nvPr/>
        </p:nvSpPr>
        <p:spPr>
          <a:xfrm>
            <a:off x="2569015" y="-17648"/>
            <a:ext cx="70696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Distribution amplitudes of B meson</a:t>
            </a:r>
            <a:endParaRPr lang="zh-CN" altLang="en-US" sz="2800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35F2C97-19DE-407D-A751-C41973A30DAB}"/>
              </a:ext>
            </a:extLst>
          </p:cNvPr>
          <p:cNvSpPr/>
          <p:nvPr/>
        </p:nvSpPr>
        <p:spPr>
          <a:xfrm>
            <a:off x="545759" y="796393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  <a:t>The definition of leading twist B meson DA</a:t>
            </a:r>
            <a:endParaRPr lang="zh-CN" altLang="en-US" sz="2000" dirty="0">
              <a:latin typeface="Candara" panose="020E0502030303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CD5CD177-104A-45E2-B1AF-0CC49FA4224C}"/>
                  </a:ext>
                </a:extLst>
              </p:cNvPr>
              <p:cNvSpPr/>
              <p:nvPr/>
            </p:nvSpPr>
            <p:spPr>
              <a:xfrm>
                <a:off x="-196653" y="1298649"/>
                <a:ext cx="12566213" cy="877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altLang="zh-CN" sz="2000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CN" sz="2000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𝛽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</m:d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,0</m:t>
                                  </m:r>
                                </m:e>
                              </m:d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𝑣</m:t>
                                  </m:r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</m:e>
                          </m:d>
                          <m:acc>
                            <m:accPr>
                              <m:chr m:val="̅"/>
                              <m:ctrlP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e>
                          </m:acc>
                          <m:d>
                            <m:dPr>
                              <m:ctrlP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</m:d>
                        </m:e>
                      </m:d>
                      <m:r>
                        <a:rPr lang="en-US" altLang="zh-CN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num>
                        <m:den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zh-CN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𝑣</m:t>
                                  </m:r>
                                  <m: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⋅</m:t>
                                  </m:r>
                                  <m: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𝛾</m:t>
                                  </m:r>
                                </m:num>
                                <m:den>
                                  <m: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  <m:sSup>
                                    <m:sSupPr>
                                      <m:ctrlPr>
                                        <a:rPr lang="en-US" altLang="zh-CN" sz="2000" i="1" smtClean="0">
                                          <a:solidFill>
                                            <a:schemeClr val="accent2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̃"/>
                                          <m:ctrlPr>
                                            <a:rPr lang="en-US" altLang="zh-CN" sz="2000" i="1">
                                              <a:solidFill>
                                                <a:schemeClr val="accent2">
                                                  <a:lumMod val="7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zh-CN" sz="2000" i="1">
                                              <a:solidFill>
                                                <a:schemeClr val="accent2">
                                                  <a:lumMod val="7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𝜙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en-US" altLang="zh-CN" sz="2000" i="1">
                                          <a:solidFill>
                                            <a:schemeClr val="accent2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</m:t>
                                      </m:r>
                                    </m:sup>
                                  </m:sSup>
                                  <m:d>
                                    <m:dPr>
                                      <m:ctrlPr>
                                        <a:rPr lang="en-US" altLang="zh-CN" sz="2000" i="1">
                                          <a:solidFill>
                                            <a:schemeClr val="accent2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CN" sz="2000" i="1">
                                          <a:solidFill>
                                            <a:schemeClr val="accent2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altLang="zh-CN" sz="2000" i="1">
                                          <a:solidFill>
                                            <a:schemeClr val="accent2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CN" sz="2000" i="1">
                                          <a:solidFill>
                                            <a:schemeClr val="accent2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</m:d>
                                  <m: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altLang="zh-CN" sz="2000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altLang="zh-CN" sz="2000" i="1">
                                              <a:solidFill>
                                                <a:srgbClr val="00206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acc>
                                            <m:accPr>
                                              <m:chr m:val="̃"/>
                                              <m:ctrlPr>
                                                <a:rPr lang="en-US" altLang="zh-CN" sz="2000" i="1">
                                                  <a:solidFill>
                                                    <a:srgbClr val="002060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altLang="zh-CN" sz="2000" i="1">
                                                  <a:solidFill>
                                                    <a:srgbClr val="002060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𝜙</m:t>
                                              </m:r>
                                            </m:e>
                                          </m:acc>
                                        </m:e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rgbClr val="00206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</m:sup>
                                      </m:sSup>
                                      <m:d>
                                        <m:dPr>
                                          <m:ctrlPr>
                                            <a:rPr lang="en-US" altLang="zh-CN" sz="2000" i="1">
                                              <a:solidFill>
                                                <a:srgbClr val="00206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CN" sz="2000" i="1">
                                              <a:solidFill>
                                                <a:srgbClr val="00206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CN" sz="2000" i="1">
                                              <a:solidFill>
                                                <a:srgbClr val="00206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CN" sz="2000" i="1">
                                              <a:solidFill>
                                                <a:srgbClr val="00206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𝜇</m:t>
                                          </m:r>
                                        </m:e>
                                      </m:d>
                                      <m:r>
                                        <a:rPr lang="en-US" altLang="zh-CN" sz="2000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n-US" altLang="zh-CN" sz="2000" i="1">
                                              <a:solidFill>
                                                <a:srgbClr val="00206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acc>
                                            <m:accPr>
                                              <m:chr m:val="̃"/>
                                              <m:ctrlPr>
                                                <a:rPr lang="en-US" altLang="zh-CN" sz="2000" i="1">
                                                  <a:solidFill>
                                                    <a:srgbClr val="002060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altLang="zh-CN" sz="2000" i="1">
                                                  <a:solidFill>
                                                    <a:srgbClr val="002060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𝜙</m:t>
                                              </m:r>
                                            </m:e>
                                          </m:acc>
                                        </m:e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rgbClr val="00206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</m:sup>
                                      </m:sSup>
                                      <m:d>
                                        <m:dPr>
                                          <m:ctrlPr>
                                            <a:rPr lang="en-US" altLang="zh-CN" sz="2000" i="1">
                                              <a:solidFill>
                                                <a:srgbClr val="00206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CN" sz="2000" i="1">
                                              <a:solidFill>
                                                <a:srgbClr val="00206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CN" sz="2000" i="1">
                                              <a:solidFill>
                                                <a:srgbClr val="00206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CN" sz="2000" i="1">
                                              <a:solidFill>
                                                <a:srgbClr val="00206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𝜇</m:t>
                                          </m:r>
                                        </m:e>
                                      </m:d>
                                    </m:num>
                                    <m:den>
                                      <m:r>
                                        <a:rPr lang="en-US" altLang="zh-CN" sz="2000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  <m: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⋅</m:t>
                                  </m:r>
                                  <m: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</m:d>
                              <m:sSub>
                                <m:sSubPr>
                                  <m:ctrlP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b>
                                  <m: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5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𝛼𝛽</m:t>
                          </m:r>
                        </m:sub>
                      </m:sSub>
                    </m:oMath>
                  </m:oMathPara>
                </a14:m>
                <a:endParaRPr lang="zh-CN" altLang="en-US" sz="2000" dirty="0">
                  <a:solidFill>
                    <a:srgbClr val="002060"/>
                  </a:solidFill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CD5CD177-104A-45E2-B1AF-0CC49FA422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96653" y="1298649"/>
                <a:ext cx="12566213" cy="8778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矩形 10">
            <a:extLst>
              <a:ext uri="{FF2B5EF4-FFF2-40B4-BE49-F238E27FC236}">
                <a16:creationId xmlns:a16="http://schemas.microsoft.com/office/drawing/2014/main" id="{BE1CFE69-B9D0-4A30-90C3-D96CAE8FFFEE}"/>
              </a:ext>
            </a:extLst>
          </p:cNvPr>
          <p:cNvSpPr/>
          <p:nvPr/>
        </p:nvSpPr>
        <p:spPr>
          <a:xfrm>
            <a:off x="710651" y="2221191"/>
            <a:ext cx="57576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  <a:t>The Evolution: Lange-Neubert equation</a:t>
            </a:r>
            <a:endParaRPr lang="zh-CN" altLang="en-US" sz="2000" dirty="0">
              <a:latin typeface="Candara" panose="020E0502030303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A2385F85-4375-4571-A3C6-AB04965F6516}"/>
                  </a:ext>
                </a:extLst>
              </p:cNvPr>
              <p:cNvSpPr/>
              <p:nvPr/>
            </p:nvSpPr>
            <p:spPr>
              <a:xfrm>
                <a:off x="906393" y="2748449"/>
                <a:ext cx="10703936" cy="5790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f>
                      <m:fPr>
                        <m:ctrlP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altLang="zh-CN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  <m:r>
                          <a:rPr lang="en-US" altLang="zh-CN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den>
                    </m:f>
                    <m:sSup>
                      <m:sSupPr>
                        <m:ctrlPr>
                          <a:rPr lang="en-US" altLang="zh-CN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p>
                        <m:r>
                          <a:rPr lang="en-US" altLang="zh-CN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zh-CN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altLang="zh-CN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altLang="zh-CN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altLang="zh-CN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)=−</m:t>
                    </m:r>
                    <m:d>
                      <m:dPr>
                        <m:begChr m:val="["/>
                        <m:endChr m:val="]"/>
                        <m:ctrlP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2000" b="0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Γ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000" b="0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cusp</m:t>
                            </m:r>
                          </m:sub>
                        </m:sSub>
                        <m:d>
                          <m:dPr>
                            <m:ctrlPr>
                              <a:rPr lang="en-US" altLang="zh-CN" sz="2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CN" sz="20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  <m:sub>
                                <m:r>
                                  <a:rPr lang="en-US" altLang="zh-CN" sz="20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</m:t>
                                </m:r>
                              </m:sub>
                            </m:sSub>
                          </m:e>
                        </m:d>
                        <m:r>
                          <m:rPr>
                            <m:sty m:val="p"/>
                          </m:rPr>
                          <a:rPr lang="en-US" altLang="zh-CN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ln</m:t>
                        </m:r>
                        <m:f>
                          <m:fPr>
                            <m:ctrlPr>
                              <a:rPr lang="en-US" altLang="zh-CN" sz="20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num>
                          <m:den>
                            <m:r>
                              <a:rPr lang="en-US" altLang="zh-CN" sz="20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den>
                        </m:f>
                        <m:r>
                          <a:rPr lang="en-US" altLang="zh-CN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2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𝛾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</m:sub>
                        </m:sSub>
                        <m:r>
                          <a:rPr lang="en-US" altLang="zh-CN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CN" sz="2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  <m:r>
                          <a:rPr lang="en-US" altLang="zh-CN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en-US" altLang="zh-CN" sz="2000" dirty="0">
                    <a:solidFill>
                      <a:srgbClr val="002060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  <m:d>
                      <m:dPr>
                        <m:ctrlP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</m:d>
                    <m:r>
                      <a:rPr lang="en-US" altLang="zh-CN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altLang="zh-CN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nary>
                      <m:naryPr>
                        <m:ctrlPr>
                          <a:rPr lang="en-US" altLang="zh-CN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CN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r>
                          <a:rPr lang="en-US" altLang="zh-CN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  <m:r>
                          <a:rPr lang="en-US" altLang="zh-CN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  <m:sSub>
                          <m:sSubPr>
                            <m:ctrlPr>
                              <a:rPr lang="en-US" altLang="zh-CN" sz="2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2000" b="0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Γ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</m:sub>
                        </m:sSub>
                        <m:r>
                          <a:rPr lang="en-US" altLang="zh-CN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  <m:r>
                          <a:rPr lang="en-US" altLang="zh-CN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en-US" altLang="zh-CN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  <m:r>
                          <a:rPr lang="en-US" altLang="zh-CN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altLang="zh-CN" sz="2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  <m:r>
                          <a:rPr lang="en-US" altLang="zh-CN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  <m:sSup>
                          <m:sSupPr>
                            <m:ctrlPr>
                              <a:rPr lang="en-US" altLang="zh-CN" sz="20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𝜙</m:t>
                            </m:r>
                          </m:e>
                          <m:sup>
                            <m:r>
                              <a:rPr lang="en-US" altLang="zh-CN" sz="20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d>
                          <m:dPr>
                            <m:ctrlPr>
                              <a:rPr lang="en-US" altLang="zh-CN" sz="20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𝜂</m:t>
                            </m:r>
                            <m:r>
                              <a:rPr lang="en-US" altLang="zh-CN" sz="20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CN" sz="20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</m:d>
                      </m:e>
                    </m:nary>
                  </m:oMath>
                </a14:m>
                <a:endParaRPr lang="zh-CN" altLang="en-US" sz="2000" dirty="0">
                  <a:solidFill>
                    <a:srgbClr val="002060"/>
                  </a:solidFill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A2385F85-4375-4571-A3C6-AB04965F65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393" y="2748449"/>
                <a:ext cx="10703936" cy="57906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矩形 12">
            <a:extLst>
              <a:ext uri="{FF2B5EF4-FFF2-40B4-BE49-F238E27FC236}">
                <a16:creationId xmlns:a16="http://schemas.microsoft.com/office/drawing/2014/main" id="{A8C4ED51-3BB4-4290-87F9-26DB5DAA1E91}"/>
              </a:ext>
            </a:extLst>
          </p:cNvPr>
          <p:cNvSpPr/>
          <p:nvPr/>
        </p:nvSpPr>
        <p:spPr>
          <a:xfrm>
            <a:off x="631684" y="3447939"/>
            <a:ext cx="106334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  <a:t>The evolution equation at two loops</a:t>
            </a:r>
            <a:r>
              <a:rPr lang="en-US" altLang="zh-CN" sz="2000" dirty="0">
                <a:solidFill>
                  <a:srgbClr val="00206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:  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[Braun, Ji, </a:t>
            </a:r>
            <a:r>
              <a:rPr lang="en-US" altLang="zh-CN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Manashov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, 2019]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9054794-31C0-4914-A447-701C023888D4}"/>
              </a:ext>
            </a:extLst>
          </p:cNvPr>
          <p:cNvSpPr/>
          <p:nvPr/>
        </p:nvSpPr>
        <p:spPr>
          <a:xfrm>
            <a:off x="638653" y="3977606"/>
            <a:ext cx="102983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00206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Solution to the LN equation: </a:t>
            </a:r>
            <a:r>
              <a:rPr lang="en-US" altLang="zh-CN" sz="2000" dirty="0">
                <a:solidFill>
                  <a:srgbClr val="C0000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dual space</a:t>
            </a:r>
            <a:r>
              <a:rPr lang="en-US" altLang="zh-CN" sz="2000" dirty="0">
                <a:solidFill>
                  <a:srgbClr val="00206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: 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[Bell, Feldmann, YMW, Yip, 2013]: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2029B971-435E-47DC-93CD-2E3B8DCEFA60}"/>
              </a:ext>
            </a:extLst>
          </p:cNvPr>
          <p:cNvSpPr/>
          <p:nvPr/>
        </p:nvSpPr>
        <p:spPr>
          <a:xfrm>
            <a:off x="638653" y="4531172"/>
            <a:ext cx="114813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chemeClr val="bg2">
                    <a:lumMod val="1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Solution to the evolution equation @ two loop level 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[</a:t>
            </a:r>
            <a:r>
              <a:rPr lang="en-US" altLang="zh-CN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Galda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, Neubert, 2020] 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93BD4C7D-B483-4A4D-95E9-B5828037F999}"/>
              </a:ext>
            </a:extLst>
          </p:cNvPr>
          <p:cNvSpPr/>
          <p:nvPr/>
        </p:nvSpPr>
        <p:spPr>
          <a:xfrm>
            <a:off x="638653" y="5590507"/>
            <a:ext cx="110531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00206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 Modelling the B meson LCDA:  </a:t>
            </a:r>
            <a:r>
              <a:rPr lang="en-US" altLang="zh-CN" sz="2000" dirty="0" err="1">
                <a:latin typeface="Candara" panose="020E050203030302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Expernential</a:t>
            </a: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 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 [</a:t>
            </a:r>
            <a:r>
              <a:rPr lang="en-US" altLang="zh-CN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Grozin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, </a:t>
            </a:r>
            <a:r>
              <a:rPr lang="en-US" altLang="zh-CN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Nuebert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, 1997], Free </a:t>
            </a:r>
            <a:r>
              <a:rPr lang="en-US" altLang="zh-CN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parton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[KKQT 2001], Local duality[Braun etc. 2003]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6B30D0A2-CA5D-425C-8994-0328A8A46D9C}"/>
              </a:ext>
            </a:extLst>
          </p:cNvPr>
          <p:cNvSpPr/>
          <p:nvPr/>
        </p:nvSpPr>
        <p:spPr>
          <a:xfrm>
            <a:off x="638653" y="5057507"/>
            <a:ext cx="6168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chemeClr val="bg2">
                    <a:lumMod val="1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The higher twist DAs of B meson 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[Braun et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al, 2017] 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282B7B4E-E615-4B9D-BC86-F916DE19F38E}" type="datetime1">
              <a:rPr lang="zh-CN" altLang="en-US" smtClean="0">
                <a:solidFill>
                  <a:schemeClr val="tx2">
                    <a:shade val="90000"/>
                  </a:schemeClr>
                </a:solidFill>
              </a:rPr>
              <a:t>2023/12/18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5716495" y="746139"/>
            <a:ext cx="26172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[</a:t>
            </a:r>
            <a:r>
              <a:rPr lang="en-US" altLang="zh-CN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Grozin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, </a:t>
            </a:r>
            <a:r>
              <a:rPr lang="en-US" altLang="zh-CN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Nuebert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, 1997]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527170" y="2218782"/>
            <a:ext cx="25600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[Lange, </a:t>
            </a:r>
            <a:r>
              <a:rPr lang="en-US" altLang="zh-CN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Nuebert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, 2003]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95930CAD-45A9-4FFE-A598-C76D70EB30F6}"/>
              </a:ext>
            </a:extLst>
          </p:cNvPr>
          <p:cNvSpPr txBox="1"/>
          <p:nvPr/>
        </p:nvSpPr>
        <p:spPr>
          <a:xfrm>
            <a:off x="4778451" y="5944450"/>
            <a:ext cx="2950494" cy="44267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accent2">
                    <a:lumMod val="75000"/>
                  </a:schemeClr>
                </a:solidFill>
                <a:latin typeface="High Tower Text" panose="0204050205050603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Shan Cheng’s Talk</a:t>
            </a:r>
            <a:endParaRPr lang="en-US" altLang="zh-CN" sz="2000" dirty="0">
              <a:solidFill>
                <a:schemeClr val="accent2">
                  <a:lumMod val="75000"/>
                </a:schemeClr>
              </a:solidFill>
              <a:latin typeface="High Tower Text" panose="02040502050506030303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270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矩形 44">
            <a:extLst>
              <a:ext uri="{FF2B5EF4-FFF2-40B4-BE49-F238E27FC236}">
                <a16:creationId xmlns:a16="http://schemas.microsoft.com/office/drawing/2014/main" id="{13FC31ED-1228-483F-A7EE-2B05229DB4D6}"/>
              </a:ext>
            </a:extLst>
          </p:cNvPr>
          <p:cNvSpPr/>
          <p:nvPr/>
        </p:nvSpPr>
        <p:spPr>
          <a:xfrm>
            <a:off x="3878273" y="-14649"/>
            <a:ext cx="43726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Quasi-DA of B meson</a:t>
            </a:r>
            <a:endParaRPr lang="zh-CN" altLang="en-US" sz="2800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35F2C97-19DE-407D-A751-C41973A30DAB}"/>
              </a:ext>
            </a:extLst>
          </p:cNvPr>
          <p:cNvSpPr/>
          <p:nvPr/>
        </p:nvSpPr>
        <p:spPr>
          <a:xfrm>
            <a:off x="307503" y="655691"/>
            <a:ext cx="72914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00206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The Large momentum effective theory  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[Ji, 2013]  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24D591D-4C78-4D51-9B9E-9F6C9760F5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231" y="1041094"/>
            <a:ext cx="2231058" cy="174886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9D8B4A8-2D74-4DCB-A0F8-F96064EF3E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094" y="1084725"/>
            <a:ext cx="2014009" cy="179249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407E4F7-E90E-471B-AB32-D0DB9AB3DD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492" y="1084725"/>
            <a:ext cx="2144297" cy="1797719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381B4A68-509F-4AA9-A4DE-3D1B07273CF8}"/>
              </a:ext>
            </a:extLst>
          </p:cNvPr>
          <p:cNvSpPr/>
          <p:nvPr/>
        </p:nvSpPr>
        <p:spPr>
          <a:xfrm>
            <a:off x="424323" y="2820361"/>
            <a:ext cx="65493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00206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The</a:t>
            </a:r>
            <a:r>
              <a:rPr lang="en-US" altLang="zh-CN" sz="2000" dirty="0">
                <a:solidFill>
                  <a:srgbClr val="FF000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 </a:t>
            </a:r>
            <a:r>
              <a:rPr lang="en-US" altLang="zh-CN" sz="2000" dirty="0">
                <a:solidFill>
                  <a:schemeClr val="accent6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Quasi-DA of leading twist B meson </a:t>
            </a:r>
            <a:endParaRPr lang="zh-CN" altLang="en-US" sz="2000" dirty="0">
              <a:latin typeface="Candara" panose="020E0502030303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EDD19005-EDD3-4C12-AE28-81BB33BC7F34}"/>
              </a:ext>
            </a:extLst>
          </p:cNvPr>
          <p:cNvSpPr/>
          <p:nvPr/>
        </p:nvSpPr>
        <p:spPr>
          <a:xfrm>
            <a:off x="424323" y="4037316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00206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The</a:t>
            </a:r>
            <a:r>
              <a:rPr lang="en-US" altLang="zh-CN" sz="2000" dirty="0">
                <a:solidFill>
                  <a:srgbClr val="FF000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 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matching</a:t>
            </a:r>
            <a:endParaRPr lang="zh-CN" altLang="en-US" sz="2000" dirty="0">
              <a:latin typeface="Candara" panose="020E0502030303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53B01D8A-5F4D-466B-A602-28CA870A0F8C}"/>
                  </a:ext>
                </a:extLst>
              </p:cNvPr>
              <p:cNvSpPr/>
              <p:nvPr/>
            </p:nvSpPr>
            <p:spPr>
              <a:xfrm>
                <a:off x="-346019" y="3287252"/>
                <a:ext cx="9871660" cy="7948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sSub>
                        <m:sSubPr>
                          <m:ctrlPr>
                            <a:rPr lang="en-US" altLang="zh-CN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sSub>
                        <m:sSubPr>
                          <m:ctrlPr>
                            <a:rPr lang="en-US" altLang="zh-CN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altLang="zh-CN" sz="20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Sup>
                        <m:sSubSup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  <m:sup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d>
                        <m:d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𝜉</m:t>
                          </m:r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</m:d>
                      <m:r>
                        <a:rPr lang="en-US" altLang="zh-CN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−∞</m:t>
                          </m:r>
                        </m:sub>
                        <m:sup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+∞</m:t>
                          </m:r>
                        </m:sup>
                        <m:e>
                          <m:f>
                            <m:fPr>
                              <m:ctrlP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num>
                            <m:den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den>
                          </m:f>
                        </m:e>
                      </m:nary>
                      <m:sSup>
                        <m:sSup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sSub>
                            <m:sSubPr>
                              <m:ctrlPr>
                                <a:rPr lang="en-US" altLang="zh-CN" sz="2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  <m: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⋅</m:t>
                          </m:r>
                          <m: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𝜉𝜏</m:t>
                          </m:r>
                        </m:sup>
                      </m:sSup>
                      <m:d>
                        <m:dPr>
                          <m:begChr m:val="⟨"/>
                          <m:endChr m:val="⟩"/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altLang="zh-CN" sz="2000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CN" sz="2000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  <m:d>
                                <m:dPr>
                                  <m:ctrlP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𝜏</m:t>
                                  </m:r>
                                  <m:sSub>
                                    <m:sSubPr>
                                      <m:ctrlPr>
                                        <a:rPr lang="en-US" altLang="zh-CN" sz="2000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000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  <m:sub>
                                      <m:r>
                                        <a:rPr lang="en-US" altLang="zh-CN" sz="2000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𝑧</m:t>
                                      </m:r>
                                    </m:sub>
                                  </m:sSub>
                                </m:e>
                              </m:d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⋅</m:t>
                              </m:r>
                              <m:r>
                                <m:rPr>
                                  <m:lit/>
                                </m:rP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5</m:t>
                                  </m:r>
                                </m:sub>
                              </m:sSub>
                              <m:sSubSup>
                                <m:sSubSupPr>
                                  <m:ctrlP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  <m:sup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†</m:t>
                                  </m:r>
                                </m:sup>
                              </m:sSubSup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h</m:t>
                                  </m:r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𝑣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</m:e>
                          </m:d>
                          <m:acc>
                            <m:accPr>
                              <m:chr m:val="̅"/>
                              <m:ctrlP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e>
                          </m:acc>
                          <m:d>
                            <m:dPr>
                              <m:ctrlP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zh-CN" altLang="en-US" sz="2000" dirty="0">
                  <a:solidFill>
                    <a:srgbClr val="002060"/>
                  </a:solidFill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53B01D8A-5F4D-466B-A602-28CA870A0F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46019" y="3287252"/>
                <a:ext cx="9871660" cy="7948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8D62379A-2F1B-4D07-9468-9B5F5BFD7A5C}"/>
                  </a:ext>
                </a:extLst>
              </p:cNvPr>
              <p:cNvSpPr/>
              <p:nvPr/>
            </p:nvSpPr>
            <p:spPr>
              <a:xfrm>
                <a:off x="322265" y="4477738"/>
                <a:ext cx="8268950" cy="7838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  <m:sup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d>
                        <m:d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𝜉</m:t>
                          </m:r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</m:d>
                      <m:r>
                        <a:rPr lang="en-US" altLang="zh-CN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+∞</m:t>
                          </m:r>
                        </m:sup>
                        <m:e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𝜉</m:t>
                          </m:r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⋅</m:t>
                          </m:r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sSubSup>
                        <m:sSubSupPr>
                          <m:ctrlPr>
                            <a:rPr lang="en-US" altLang="zh-CN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  <m:sup>
                          <m:r>
                            <a:rPr lang="en-US" altLang="zh-CN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d>
                        <m:dPr>
                          <m:ctrlPr>
                            <a:rPr lang="en-US" altLang="zh-CN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altLang="zh-CN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</m:d>
                      <m:r>
                        <a:rPr lang="en-US" altLang="zh-CN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zh-CN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  <m:d>
                        <m:d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CN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altLang="zh-CN" sz="200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Λ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altLang="zh-CN" sz="200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altLang="zh-CN" sz="20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  <m:r>
                                <a:rPr lang="en-US" altLang="zh-CN" sz="2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⋅</m:t>
                              </m:r>
                              <m:r>
                                <a:rPr lang="en-US" altLang="zh-CN" sz="2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  <m:r>
                                <a:rPr lang="en-US" altLang="zh-CN" sz="2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𝜉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zh-CN" altLang="en-US" sz="2000" dirty="0">
                  <a:solidFill>
                    <a:srgbClr val="002060"/>
                  </a:solidFill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8D62379A-2F1B-4D07-9468-9B5F5BFD7A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265" y="4477738"/>
                <a:ext cx="8268950" cy="78386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图片 25">
            <a:extLst>
              <a:ext uri="{FF2B5EF4-FFF2-40B4-BE49-F238E27FC236}">
                <a16:creationId xmlns:a16="http://schemas.microsoft.com/office/drawing/2014/main" id="{93521BC6-F0CF-49ED-9FA7-F232A4034D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3407" y="3364492"/>
            <a:ext cx="3066328" cy="2129166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4FFC0A5A-3BF0-46DA-B988-BDADF39D1741}" type="datetime1">
              <a:rPr lang="zh-CN" altLang="en-US" smtClean="0">
                <a:solidFill>
                  <a:schemeClr val="tx2">
                    <a:shade val="90000"/>
                  </a:schemeClr>
                </a:solidFill>
                <a:latin typeface="Cambria" panose="02040503050406030204" pitchFamily="18" charset="0"/>
              </a:rPr>
              <a:t>2023/12/18</a:t>
            </a:fld>
            <a:endParaRPr lang="en-US" dirty="0">
              <a:solidFill>
                <a:schemeClr val="tx2">
                  <a:shade val="9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81B4A68-509F-4AA9-A4DE-3D1B07273CF8}"/>
              </a:ext>
            </a:extLst>
          </p:cNvPr>
          <p:cNvSpPr/>
          <p:nvPr/>
        </p:nvSpPr>
        <p:spPr>
          <a:xfrm>
            <a:off x="422854" y="5633398"/>
            <a:ext cx="65493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00206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The</a:t>
            </a:r>
            <a:r>
              <a:rPr lang="en-US" altLang="zh-CN" sz="2000" dirty="0">
                <a:solidFill>
                  <a:srgbClr val="FF000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 </a:t>
            </a:r>
            <a:r>
              <a:rPr lang="en-US" altLang="zh-CN" sz="2000" dirty="0">
                <a:solidFill>
                  <a:schemeClr val="accent6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Quasi-DA of </a:t>
            </a:r>
            <a:r>
              <a:rPr lang="en-US" altLang="zh-CN" sz="2000" dirty="0" err="1">
                <a:solidFill>
                  <a:schemeClr val="accent6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subleading</a:t>
            </a:r>
            <a:r>
              <a:rPr lang="en-US" altLang="zh-CN" sz="2000" dirty="0">
                <a:solidFill>
                  <a:schemeClr val="accent6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 twist B meson</a:t>
            </a:r>
            <a:endParaRPr lang="zh-CN" altLang="en-US" sz="2000" dirty="0">
              <a:latin typeface="Candara" panose="020E0502030303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381B4A68-509F-4AA9-A4DE-3D1B07273CF8}"/>
              </a:ext>
            </a:extLst>
          </p:cNvPr>
          <p:cNvSpPr/>
          <p:nvPr/>
        </p:nvSpPr>
        <p:spPr>
          <a:xfrm>
            <a:off x="422854" y="6088292"/>
            <a:ext cx="94707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00206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Problem:  Calculation of Quasi-DA of B meson on Lattice</a:t>
            </a:r>
            <a:endParaRPr lang="zh-CN" altLang="en-US" sz="2000" dirty="0">
              <a:solidFill>
                <a:srgbClr val="002060"/>
              </a:solidFill>
              <a:latin typeface="Candara" panose="020E0502030303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100991" y="2840504"/>
            <a:ext cx="3055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[Wang, Wang,  Xu, Zhao 2019]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432111" y="5635566"/>
            <a:ext cx="28021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[Hu, Wang,  Xu, Zhao 2023]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 flipV="1">
            <a:off x="3636945" y="2088811"/>
            <a:ext cx="1310910" cy="80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3894531" y="1698356"/>
            <a:ext cx="8194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solidFill>
                  <a:schemeClr val="accent6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Boost</a:t>
            </a:r>
            <a:endParaRPr lang="zh-CN" altLang="en-US" sz="2000" dirty="0">
              <a:latin typeface="Candara" panose="020E0502030303020204" pitchFamily="34" charset="0"/>
            </a:endParaRPr>
          </a:p>
        </p:txBody>
      </p:sp>
      <p:cxnSp>
        <p:nvCxnSpPr>
          <p:cNvPr id="16" name="直接箭头连接符 15"/>
          <p:cNvCxnSpPr/>
          <p:nvPr/>
        </p:nvCxnSpPr>
        <p:spPr>
          <a:xfrm flipV="1">
            <a:off x="7135793" y="2008242"/>
            <a:ext cx="1098432" cy="1565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矩形 26"/>
          <p:cNvSpPr/>
          <p:nvPr/>
        </p:nvSpPr>
        <p:spPr>
          <a:xfrm>
            <a:off x="7288330" y="1626601"/>
            <a:ext cx="8620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solidFill>
                  <a:schemeClr val="accent6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match</a:t>
            </a:r>
            <a:endParaRPr lang="zh-CN" altLang="en-US" sz="2000" dirty="0">
              <a:latin typeface="Candara" panose="020E0502030303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381B4A68-509F-4AA9-A4DE-3D1B07273CF8}"/>
              </a:ext>
            </a:extLst>
          </p:cNvPr>
          <p:cNvSpPr/>
          <p:nvPr/>
        </p:nvSpPr>
        <p:spPr>
          <a:xfrm>
            <a:off x="422854" y="5215978"/>
            <a:ext cx="70572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00206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The</a:t>
            </a:r>
            <a:r>
              <a:rPr lang="en-US" altLang="zh-CN" sz="2000" dirty="0">
                <a:solidFill>
                  <a:srgbClr val="FF000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 inverse moment of </a:t>
            </a:r>
            <a:r>
              <a:rPr lang="en-US" altLang="zh-CN" sz="2000" dirty="0">
                <a:solidFill>
                  <a:schemeClr val="accent6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Quasi-DA of leading twist B meson</a:t>
            </a:r>
            <a:endParaRPr lang="zh-CN" altLang="en-US" sz="2000" dirty="0">
              <a:latin typeface="Candara" panose="020E0502030303020204" pitchFamily="34" charset="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7022103" y="5231367"/>
            <a:ext cx="23176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[Xu, Zhang, Zhao 2023]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95930CAD-45A9-4FFE-A598-C76D70EB30F6}"/>
              </a:ext>
            </a:extLst>
          </p:cNvPr>
          <p:cNvSpPr txBox="1"/>
          <p:nvPr/>
        </p:nvSpPr>
        <p:spPr>
          <a:xfrm>
            <a:off x="8227989" y="5605703"/>
            <a:ext cx="1565076" cy="44267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accent2">
                    <a:lumMod val="75000"/>
                  </a:schemeClr>
                </a:solidFill>
                <a:latin typeface="High Tower Text" panose="0204050205050603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Ji Xu’s Talk</a:t>
            </a:r>
            <a:endParaRPr lang="en-US" altLang="zh-CN" sz="2000" dirty="0">
              <a:solidFill>
                <a:schemeClr val="accent2">
                  <a:lumMod val="75000"/>
                </a:schemeClr>
              </a:solidFill>
              <a:latin typeface="High Tower Text" panose="02040502050506030303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886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矩形 44">
            <a:extLst>
              <a:ext uri="{FF2B5EF4-FFF2-40B4-BE49-F238E27FC236}">
                <a16:creationId xmlns:a16="http://schemas.microsoft.com/office/drawing/2014/main" id="{13FC31ED-1228-483F-A7EE-2B05229DB4D6}"/>
              </a:ext>
            </a:extLst>
          </p:cNvPr>
          <p:cNvSpPr/>
          <p:nvPr/>
        </p:nvSpPr>
        <p:spPr>
          <a:xfrm>
            <a:off x="4201360" y="-14365"/>
            <a:ext cx="47249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novel soft function</a:t>
            </a:r>
            <a:endParaRPr lang="zh-CN" altLang="en-US" sz="2800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E3E246D-73FC-4797-AC94-ACADC7284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6676" y="1253771"/>
            <a:ext cx="3054507" cy="1543129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2196322C-674D-4A82-A00E-DB449A5728FF}"/>
              </a:ext>
            </a:extLst>
          </p:cNvPr>
          <p:cNvSpPr txBox="1"/>
          <p:nvPr/>
        </p:nvSpPr>
        <p:spPr>
          <a:xfrm>
            <a:off x="256044" y="798197"/>
            <a:ext cx="61786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rgbClr val="00206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Integrate out hard-collinear fields: nonlocal operator</a:t>
            </a:r>
            <a:endParaRPr lang="zh-CN" altLang="en-US" sz="2000" dirty="0">
              <a:solidFill>
                <a:srgbClr val="002060"/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82136042-1692-43A2-AA2A-411694C411FC}"/>
                  </a:ext>
                </a:extLst>
              </p:cNvPr>
              <p:cNvSpPr/>
              <p:nvPr/>
            </p:nvSpPr>
            <p:spPr>
              <a:xfrm>
                <a:off x="1436976" y="1456820"/>
                <a:ext cx="1821589" cy="4280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Sup>
                          <m:sSubSupPr>
                            <m:ctrlPr>
                              <a:rPr lang="en-US" altLang="zh-CN" sz="200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0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  <m:sup>
                            <m:r>
                              <a:rPr lang="en-US" altLang="zh-CN" sz="2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altLang="zh-CN" sz="2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  <m: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zh-CN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sSub>
                      <m:sSubPr>
                        <m:ctrlP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Λ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𝑄𝐶𝐷</m:t>
                        </m:r>
                      </m:sub>
                    </m:sSub>
                  </m:oMath>
                </a14:m>
                <a:r>
                  <a:rPr lang="en-US" altLang="zh-CN" sz="2000" dirty="0">
                    <a:latin typeface="Candara" panose="020E0502030303020204" pitchFamily="34" charset="0"/>
                    <a:ea typeface="Cambria" panose="02040503050406030204" pitchFamily="18" charset="0"/>
                  </a:rPr>
                  <a:t>:</a:t>
                </a:r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82136042-1692-43A2-AA2A-411694C411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6976" y="1456820"/>
                <a:ext cx="1821589" cy="428002"/>
              </a:xfrm>
              <a:prstGeom prst="rect">
                <a:avLst/>
              </a:prstGeom>
              <a:blipFill>
                <a:blip r:embed="rId4"/>
                <a:stretch>
                  <a:fillRect t="-5714" r="-2341" b="-214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9">
            <a:extLst>
              <a:ext uri="{FF2B5EF4-FFF2-40B4-BE49-F238E27FC236}">
                <a16:creationId xmlns:a16="http://schemas.microsoft.com/office/drawing/2014/main" id="{4D8D3807-02B8-4FB0-8FF8-749F4008E0AF}"/>
              </a:ext>
            </a:extLst>
          </p:cNvPr>
          <p:cNvSpPr txBox="1"/>
          <p:nvPr/>
        </p:nvSpPr>
        <p:spPr>
          <a:xfrm>
            <a:off x="3650029" y="1503904"/>
            <a:ext cx="4105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FF000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Hard-collinear</a:t>
            </a:r>
            <a:endParaRPr lang="zh-CN" altLang="en-US" sz="2000" dirty="0">
              <a:solidFill>
                <a:srgbClr val="FF0000"/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8133787-D6F6-4953-BCDB-FD4D22753282}"/>
              </a:ext>
            </a:extLst>
          </p:cNvPr>
          <p:cNvSpPr txBox="1"/>
          <p:nvPr/>
        </p:nvSpPr>
        <p:spPr>
          <a:xfrm>
            <a:off x="256044" y="2208613"/>
            <a:ext cx="7890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rgbClr val="00206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A novel soft function with different light-cone direction</a:t>
            </a:r>
            <a:endParaRPr lang="zh-CN" altLang="en-US" sz="2000" dirty="0">
              <a:solidFill>
                <a:srgbClr val="002060"/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6E94554-A6E6-4D67-8FA2-9772CBC73967}"/>
              </a:ext>
            </a:extLst>
          </p:cNvPr>
          <p:cNvSpPr txBox="1"/>
          <p:nvPr/>
        </p:nvSpPr>
        <p:spPr>
          <a:xfrm>
            <a:off x="371336" y="4261099"/>
            <a:ext cx="25337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rgbClr val="00206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Normalization</a:t>
            </a:r>
            <a:endParaRPr lang="zh-CN" altLang="en-US" sz="2000" dirty="0">
              <a:solidFill>
                <a:srgbClr val="002060"/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A559010-F959-4D7B-B868-318042B8A8DA}" type="datetime1">
              <a:rPr lang="zh-CN" altLang="en-US" sz="1400" smtClean="0">
                <a:solidFill>
                  <a:schemeClr val="tx2">
                    <a:shade val="90000"/>
                  </a:schemeClr>
                </a:solidFill>
                <a:latin typeface="Candara" panose="020E0502030303020204" pitchFamily="34" charset="0"/>
              </a:rPr>
              <a:t>2023/12/18</a:t>
            </a:fld>
            <a:endParaRPr lang="en-US" sz="1400" dirty="0">
              <a:solidFill>
                <a:schemeClr val="tx2">
                  <a:shade val="90000"/>
                </a:schemeClr>
              </a:solidFill>
              <a:latin typeface="Candara" panose="020E0502030303020204" pitchFamily="34" charset="0"/>
              <a:ea typeface="Cambria" panose="02040503050406030204" pitchFamily="18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299094" y="798197"/>
            <a:ext cx="30823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[Qin, YLS, Wang, Wang, 2023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]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82136042-1692-43A2-AA2A-411694C411FC}"/>
                  </a:ext>
                </a:extLst>
              </p:cNvPr>
              <p:cNvSpPr/>
              <p:nvPr/>
            </p:nvSpPr>
            <p:spPr>
              <a:xfrm>
                <a:off x="2108708" y="2817811"/>
                <a:ext cx="7133876" cy="4693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〈0|</m:t>
                      </m:r>
                      <m:sSub>
                        <m:sSubPr>
                          <m:ctrlPr>
                            <a:rPr lang="en-US" altLang="zh-CN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acc>
                            <m:accPr>
                              <m:chr m:val="̅"/>
                              <m:ctrlPr>
                                <a:rPr lang="en-US" altLang="zh-CN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e>
                        <m:sub>
                          <m:r>
                            <a:rPr lang="en-US" altLang="zh-CN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sSub>
                        <m:sSubPr>
                          <m:ctrlPr>
                            <a:rPr lang="en-US" altLang="zh-CN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altLang="zh-CN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d>
                        <m:dPr>
                          <m:ctrlP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sSubSup>
                        <m:sSubSup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  <m:sup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†</m:t>
                          </m:r>
                        </m:sup>
                      </m:sSubSup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</m:acc>
                        </m:sub>
                      </m:sSub>
                      <m:d>
                        <m:d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sSubSup>
                        <m:sSubSupPr>
                          <m:ctrlPr>
                            <a:rPr lang="en-US" altLang="zh-CN" sz="20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altLang="zh-CN" sz="2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acc>
                        </m:sub>
                        <m:sup>
                          <m:r>
                            <a:rPr lang="en-US" altLang="zh-CN" sz="2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†</m:t>
                          </m:r>
                        </m:sup>
                      </m:sSubSup>
                      <m:sSub>
                        <m:sSubPr>
                          <m:ctrlPr>
                            <a:rPr lang="en-US" altLang="zh-CN" sz="2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altLang="zh-CN" sz="2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2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𝜇𝜈</m:t>
                              </m:r>
                            </m:sub>
                          </m:sSub>
                          <m:r>
                            <a:rPr lang="en-US" altLang="zh-CN" sz="2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altLang="zh-CN" sz="2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</m:acc>
                        </m:sub>
                      </m:sSub>
                      <m:d>
                        <m:dPr>
                          <m:ctrlPr>
                            <a:rPr lang="en-US" altLang="zh-CN" sz="2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2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acc>
                            <m:accPr>
                              <m:chr m:val="̅"/>
                              <m:ctrlPr>
                                <a:rPr lang="en-US" altLang="zh-CN" sz="2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</m:acc>
                        </m:e>
                      </m:d>
                      <m:sSup>
                        <m:sSupPr>
                          <m:ctrlP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̅"/>
                              <m:ctrlP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acc>
                        </m:e>
                        <m:sup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𝜈</m:t>
                          </m:r>
                        </m:sup>
                      </m:sSup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sSubSup>
                        <m:sSubSupPr>
                          <m:ctrlP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⊥</m:t>
                          </m:r>
                        </m:sub>
                        <m:sup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sup>
                      </m:sSubSup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sSubSup>
                        <m:sSubSup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acc>
                        </m:sub>
                        <m:sup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†</m:t>
                          </m:r>
                        </m:sup>
                      </m:sSubSup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(0)|</m:t>
                      </m:r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e>
                          </m:acc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en-US" altLang="zh-CN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〉</m:t>
                      </m:r>
                    </m:oMath>
                  </m:oMathPara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82136042-1692-43A2-AA2A-411694C411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8708" y="2817811"/>
                <a:ext cx="7133876" cy="469359"/>
              </a:xfrm>
              <a:prstGeom prst="rect">
                <a:avLst/>
              </a:prstGeom>
              <a:blipFill>
                <a:blip r:embed="rId5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82136042-1692-43A2-AA2A-411694C411FC}"/>
                  </a:ext>
                </a:extLst>
              </p:cNvPr>
              <p:cNvSpPr/>
              <p:nvPr/>
            </p:nvSpPr>
            <p:spPr>
              <a:xfrm>
                <a:off x="2259696" y="3341862"/>
                <a:ext cx="6190413" cy="7583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B</m:t>
                          </m:r>
                        </m:sub>
                      </m:sSub>
                      <m:d>
                        <m:d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</m:d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nary>
                        <m:nary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CN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−∞</m:t>
                          </m:r>
                        </m:sub>
                        <m:sup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  <m:sSup>
                        <m:sSup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0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p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sSub>
                            <m:sSubPr>
                              <m:ctrlP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sub>
                      </m:sSub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sz="2000" dirty="0">
                  <a:solidFill>
                    <a:schemeClr val="tx1"/>
                  </a:solidFill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82136042-1692-43A2-AA2A-411694C411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9696" y="3341862"/>
                <a:ext cx="6190413" cy="75834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3033541" y="4397359"/>
                <a:ext cx="4942059" cy="19134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altLang="zh-CN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−∞</m:t>
                          </m:r>
                        </m:sub>
                        <m:sup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nary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𝐺</m:t>
                          </m:r>
                        </m:sub>
                      </m:sSub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</m:d>
                    </m:oMath>
                  </m:oMathPara>
                </a14:m>
                <a:endParaRPr lang="en-US" altLang="zh-CN" dirty="0">
                  <a:latin typeface="Candara" panose="020E0502030303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CN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−∞</m:t>
                          </m:r>
                        </m:sub>
                        <m:sup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𝐺</m:t>
                          </m:r>
                        </m:sub>
                      </m:sSub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</m:d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</m:d>
                    </m:oMath>
                  </m:oMathPara>
                </a14:m>
                <a:endParaRPr lang="en-US" altLang="zh-CN" dirty="0">
                  <a:latin typeface="Candara" panose="020E0502030303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CN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−∞</m:t>
                          </m:r>
                        </m:sub>
                        <m:sup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𝐺</m:t>
                          </m:r>
                        </m:sub>
                      </m:sSub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</m:d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sSubSup>
                                <m:sSubSupPr>
                                  <m:ctrlPr>
                                    <a:rPr lang="en-US" altLang="zh-CN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sub>
                                <m:sup>
                                  <m:r>
                                    <a:rPr lang="en-US" altLang="zh-CN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altLang="zh-CN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zh-CN" altLang="en-US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3541" y="4397359"/>
                <a:ext cx="4942059" cy="191347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6320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C7EAA36-EBE7-4F63-A65A-41B5902B1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387" y="841268"/>
            <a:ext cx="5802426" cy="1266403"/>
          </a:xfrm>
          <a:prstGeom prst="rect">
            <a:avLst/>
          </a:prstGeom>
        </p:spPr>
      </p:pic>
      <p:sp>
        <p:nvSpPr>
          <p:cNvPr id="45" name="矩形 44">
            <a:extLst>
              <a:ext uri="{FF2B5EF4-FFF2-40B4-BE49-F238E27FC236}">
                <a16:creationId xmlns:a16="http://schemas.microsoft.com/office/drawing/2014/main" id="{13FC31ED-1228-483F-A7EE-2B05229DB4D6}"/>
              </a:ext>
            </a:extLst>
          </p:cNvPr>
          <p:cNvSpPr/>
          <p:nvPr/>
        </p:nvSpPr>
        <p:spPr>
          <a:xfrm>
            <a:off x="4157426" y="-28997"/>
            <a:ext cx="45443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novel soft function</a:t>
            </a:r>
            <a:endParaRPr lang="zh-CN" altLang="en-US" sz="2800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196322C-674D-4A82-A00E-DB449A5728FF}"/>
              </a:ext>
            </a:extLst>
          </p:cNvPr>
          <p:cNvSpPr txBox="1"/>
          <p:nvPr/>
        </p:nvSpPr>
        <p:spPr>
          <a:xfrm>
            <a:off x="338968" y="577634"/>
            <a:ext cx="84706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rgbClr val="00206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Renormalization and evolution 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[Huang, Ji, YLS, Wang, Wang, Zhao,2023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]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Calibri Light" panose="020F0302020204030204" pitchFamily="34" charset="0"/>
              <a:ea typeface="隶书" panose="02010509060101010101" pitchFamily="49" charset="-122"/>
              <a:cs typeface="Calibri Light" panose="020F030202020403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8133787-D6F6-4953-BCDB-FD4D22753282}"/>
              </a:ext>
            </a:extLst>
          </p:cNvPr>
          <p:cNvSpPr txBox="1"/>
          <p:nvPr/>
        </p:nvSpPr>
        <p:spPr>
          <a:xfrm>
            <a:off x="338968" y="1728843"/>
            <a:ext cx="7890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rgbClr val="00206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Asymptotic behavior</a:t>
            </a:r>
            <a:endParaRPr lang="zh-CN" altLang="en-US" sz="2000" dirty="0">
              <a:solidFill>
                <a:srgbClr val="002060"/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6E94554-A6E6-4D67-8FA2-9772CBC73967}"/>
              </a:ext>
            </a:extLst>
          </p:cNvPr>
          <p:cNvSpPr txBox="1"/>
          <p:nvPr/>
        </p:nvSpPr>
        <p:spPr>
          <a:xfrm>
            <a:off x="338968" y="3749086"/>
            <a:ext cx="45680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rgbClr val="0070C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Phenomenological impact</a:t>
            </a:r>
            <a:endParaRPr lang="zh-CN" altLang="en-US" sz="2000" dirty="0">
              <a:solidFill>
                <a:srgbClr val="0070C0"/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ED50A7E-139B-4AE5-8E35-EBB56C6C20E4}"/>
              </a:ext>
            </a:extLst>
          </p:cNvPr>
          <p:cNvSpPr txBox="1"/>
          <p:nvPr/>
        </p:nvSpPr>
        <p:spPr>
          <a:xfrm>
            <a:off x="581060" y="1122710"/>
            <a:ext cx="40838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0070C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The arguments are not constrained </a:t>
            </a:r>
            <a:endParaRPr lang="zh-CN" altLang="en-US" sz="2000" dirty="0">
              <a:solidFill>
                <a:srgbClr val="0070C0"/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1BA24187-FCC5-4DA9-94AA-9ECAA6D183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067" y="4090084"/>
            <a:ext cx="7235946" cy="249610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4100961D-4208-4F9F-8705-4AF9C5FD41D3}" type="datetime1">
              <a:rPr lang="zh-CN" altLang="en-US" sz="1400" smtClean="0">
                <a:solidFill>
                  <a:schemeClr val="tx2">
                    <a:shade val="90000"/>
                  </a:schemeClr>
                </a:solidFill>
                <a:latin typeface="Candara" panose="020E0502030303020204" pitchFamily="34" charset="0"/>
              </a:rPr>
              <a:t>2023/12/18</a:t>
            </a:fld>
            <a:endParaRPr lang="en-US" sz="1400" dirty="0">
              <a:solidFill>
                <a:schemeClr val="tx2">
                  <a:shade val="90000"/>
                </a:schemeClr>
              </a:solidFill>
              <a:latin typeface="Candara" panose="020E0502030303020204" pitchFamily="34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39324" y="2134550"/>
                <a:ext cx="9028433" cy="7605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𝐺</m:t>
                          </m:r>
                        </m:sub>
                      </m:sSub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→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→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</m:d>
                      <m:r>
                        <a:rPr lang="en-US" altLang="zh-CN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f>
                        <m:fPr>
                          <m:ctrlP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sSubSup>
                                <m:sSubSupPr>
                                  <m:ctrlPr>
                                    <a:rPr lang="en-US" altLang="zh-CN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sub>
                                <m:sup>
                                  <m:r>
                                    <a:rPr lang="en-US" altLang="zh-CN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altLang="zh-CN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sSubSup>
                            <m:sSubSupPr>
                              <m:ctrlP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altLang="zh-CN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CN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sup>
                      </m:sSup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CN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CN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CN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𝜔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sSub>
                            <m:sSubPr>
                              <m:ctrlP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p>
                      </m:sSup>
                      <m:f>
                        <m:fPr>
                          <m:ctrlP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sSub>
                                <m:sSubPr>
                                  <m:ctrlPr>
                                    <a:rPr lang="en-US" altLang="zh-CN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sup>
                          </m:sSup>
                        </m:num>
                        <m:den>
                          <m:r>
                            <a:rPr lang="en-US" altLang="zh-CN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m:rPr>
                          <m:sty m:val="p"/>
                        </m:rPr>
                        <a:rPr lang="en-US" altLang="zh-CN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Γ</m:t>
                      </m:r>
                      <m:d>
                        <m:dPr>
                          <m:ctrlPr>
                            <a:rPr lang="en-US" altLang="zh-CN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m:rPr>
                          <m:sty m:val="p"/>
                        </m:rPr>
                        <a:rPr lang="en-US" altLang="zh-CN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Γ</m:t>
                      </m:r>
                      <m:r>
                        <a:rPr lang="en-US" altLang="zh-CN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(1+</m:t>
                      </m:r>
                      <m:sSub>
                        <m:sSubPr>
                          <m:ctrlPr>
                            <a:rPr lang="en-US" altLang="zh-CN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9324" y="2134550"/>
                <a:ext cx="9028433" cy="7605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9D14AE10-2059-4C7C-A3E4-2E4D3FA55B76}"/>
              </a:ext>
            </a:extLst>
          </p:cNvPr>
          <p:cNvSpPr txBox="1"/>
          <p:nvPr/>
        </p:nvSpPr>
        <p:spPr>
          <a:xfrm>
            <a:off x="3698473" y="3740138"/>
            <a:ext cx="2874714" cy="44267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accent2">
                    <a:lumMod val="75000"/>
                  </a:schemeClr>
                </a:solidFill>
                <a:latin typeface="High Tower Text" panose="0204050205050603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 Qin Qin’s Talk</a:t>
            </a:r>
            <a:endParaRPr lang="en-US" altLang="zh-CN" sz="2000" dirty="0">
              <a:solidFill>
                <a:schemeClr val="accent2">
                  <a:lumMod val="75000"/>
                </a:schemeClr>
              </a:solidFill>
              <a:latin typeface="High Tower Text" panose="02040502050506030303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4A11B08B-3D65-4E34-BF8E-90C6E9807512}"/>
                  </a:ext>
                </a:extLst>
              </p:cNvPr>
              <p:cNvSpPr/>
              <p:nvPr/>
            </p:nvSpPr>
            <p:spPr>
              <a:xfrm>
                <a:off x="1039324" y="2851677"/>
                <a:ext cx="8831392" cy="7688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</a:rPr>
                            <m:t>Φ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𝐺</m:t>
                          </m:r>
                        </m:sub>
                      </m:sSub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→±∞,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→±∞,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</m:d>
                      <m:r>
                        <a:rPr lang="en-US" altLang="zh-CN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f>
                        <m:fPr>
                          <m:ctrlP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sSubSup>
                                <m:sSubSupPr>
                                  <m:ctrlPr>
                                    <a:rPr lang="en-US" altLang="zh-CN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sub>
                                <m:sup>
                                  <m:r>
                                    <a:rPr lang="en-US" altLang="zh-CN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altLang="zh-CN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sSubSup>
                            <m:sSubSupPr>
                              <m:ctrlP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altLang="zh-CN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CN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sup>
                      </m:sSup>
                      <m:sSup>
                        <m:sSupPr>
                          <m:ctrlPr>
                            <a:rPr lang="en-US" altLang="zh-CN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CN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CN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CN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𝜔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sSub>
                            <m:sSubPr>
                              <m:ctrlP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p>
                      </m:sSup>
                      <m:sSup>
                        <m:sSupPr>
                          <m:ctrlP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CN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CN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altLang="zh-CN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±</m:t>
                                  </m:r>
                                  <m:sSub>
                                    <m:sSubPr>
                                      <m:ctrlPr>
                                        <a:rPr lang="en-US" altLang="zh-CN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𝜔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altLang="zh-CN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p>
                      </m:sSup>
                      <m:sSup>
                        <m:sSupPr>
                          <m:ctrlP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CN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CN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altLang="zh-CN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±</m:t>
                                  </m:r>
                                  <m:sSub>
                                    <m:sSubPr>
                                      <m:ctrlPr>
                                        <a:rPr lang="en-US" altLang="zh-CN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𝜔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altLang="zh-CN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zh-CN" altLang="en-US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4A11B08B-3D65-4E34-BF8E-90C6E980751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9324" y="2851677"/>
                <a:ext cx="8831392" cy="7688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5698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矩形 44">
            <a:extLst>
              <a:ext uri="{FF2B5EF4-FFF2-40B4-BE49-F238E27FC236}">
                <a16:creationId xmlns:a16="http://schemas.microsoft.com/office/drawing/2014/main" id="{13FC31ED-1228-483F-A7EE-2B05229DB4D6}"/>
              </a:ext>
            </a:extLst>
          </p:cNvPr>
          <p:cNvSpPr/>
          <p:nvPr/>
        </p:nvSpPr>
        <p:spPr>
          <a:xfrm>
            <a:off x="3828296" y="0"/>
            <a:ext cx="52032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Heavy-to-light form factors</a:t>
            </a:r>
            <a:endParaRPr lang="zh-CN" altLang="en-US" sz="2800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7DEE7CF-ABF9-48A0-96A1-C9DA5664114C}"/>
              </a:ext>
            </a:extLst>
          </p:cNvPr>
          <p:cNvSpPr/>
          <p:nvPr/>
        </p:nvSpPr>
        <p:spPr>
          <a:xfrm>
            <a:off x="241909" y="664609"/>
            <a:ext cx="115064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00000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 </a:t>
            </a:r>
            <a:r>
              <a:rPr lang="en-US" altLang="zh-CN" sz="2000" dirty="0" err="1">
                <a:solidFill>
                  <a:srgbClr val="00000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Semileptonic</a:t>
            </a:r>
            <a:r>
              <a:rPr lang="en-US" altLang="zh-CN" sz="2000" dirty="0">
                <a:solidFill>
                  <a:srgbClr val="00000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 decays play an essential role in the determination of the CKM matrix elements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57A73868-BC85-4A1C-B791-037DE65BE2D5}"/>
                  </a:ext>
                </a:extLst>
              </p:cNvPr>
              <p:cNvSpPr/>
              <p:nvPr/>
            </p:nvSpPr>
            <p:spPr>
              <a:xfrm>
                <a:off x="483168" y="1181844"/>
                <a:ext cx="11023976" cy="9121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en-US" altLang="zh-CN" sz="2000" b="0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Γ</m:t>
                          </m:r>
                          <m:r>
                            <a:rPr lang="en-US" altLang="zh-CN" sz="2000" b="0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altLang="zh-CN" sz="2000" b="0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B</m:t>
                          </m:r>
                          <m:r>
                            <a:rPr lang="en-US" altLang="zh-CN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a:rPr lang="en-US" altLang="zh-CN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altLang="zh-CN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altLang="zh-CN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𝜈</m:t>
                          </m:r>
                          <m:r>
                            <a:rPr lang="en-US" altLang="zh-CN" sz="2000" b="0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altLang="zh-CN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altLang="zh-CN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US" altLang="zh-CN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zh-CN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𝐹</m:t>
                              </m:r>
                            </m:sub>
                            <m:sup>
                              <m:r>
                                <a:rPr lang="en-US" altLang="zh-CN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sSup>
                            <m:sSupPr>
                              <m:ctrlPr>
                                <a:rPr lang="en-US" altLang="zh-CN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"/>
                                  <m:endChr m:val="|"/>
                                  <m:ctrlPr>
                                    <a:rPr lang="en-US" altLang="zh-CN" sz="2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CN" altLang="en-US" sz="200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​</m:t>
                                  </m:r>
                                  <m:sSub>
                                    <m:sSubPr>
                                      <m:ctrlPr>
                                        <a:rPr lang="en-US" altLang="zh-CN" sz="20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0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altLang="zh-CN" sz="20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𝑢𝑏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altLang="zh-CN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Sup>
                            <m:sSubSupPr>
                              <m:ctrlPr>
                                <a:rPr lang="en-US" altLang="zh-CN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b>
                            <m:sup>
                              <m:r>
                                <a:rPr lang="en-US" altLang="zh-CN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bSup>
                        </m:num>
                        <m:den>
                          <m:r>
                            <a:rPr lang="en-US" altLang="zh-CN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256</m:t>
                          </m:r>
                          <m:sSup>
                            <m:sSupPr>
                              <m:ctrlPr>
                                <a:rPr lang="en-US" altLang="zh-CN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US" altLang="zh-CN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sSup>
                        <m:sSupPr>
                          <m:ctrlPr>
                            <a:rPr lang="en-US" altLang="zh-CN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p>
                          <m:f>
                            <m:fPr>
                              <m:ctrlPr>
                                <a:rPr lang="en-US" altLang="zh-CN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altLang="zh-CN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sSup>
                        <m:sSupPr>
                          <m:ctrlPr>
                            <a:rPr lang="en-US" altLang="zh-CN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CN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1−</m:t>
                              </m:r>
                              <m:f>
                                <m:fPr>
                                  <m:ctrlPr>
                                    <a:rPr lang="en-US" altLang="zh-CN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Sup>
                                    <m:sSubSupPr>
                                      <m:ctrlPr>
                                        <a:rPr lang="en-US" altLang="zh-CN" sz="20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CN" sz="20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US" altLang="zh-CN" sz="20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</m:t>
                                      </m:r>
                                    </m:sub>
                                    <m:sup>
                                      <m:r>
                                        <a:rPr lang="en-US" altLang="zh-CN" sz="20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altLang="zh-CN" sz="20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20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p>
                                      <m:r>
                                        <a:rPr lang="en-US" altLang="zh-CN" sz="20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altLang="zh-CN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US" altLang="zh-CN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CN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altLang="zh-CN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CN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Sup>
                                    <m:sSubSupPr>
                                      <m:ctrlPr>
                                        <a:rPr lang="en-US" altLang="zh-CN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CN" sz="20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altLang="zh-CN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US" altLang="zh-CN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</m:t>
                                      </m:r>
                                    </m:sub>
                                    <m:sup>
                                      <m:r>
                                        <a:rPr lang="en-US" altLang="zh-CN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altLang="zh-CN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p>
                                      <m:r>
                                        <a:rPr lang="en-US" altLang="zh-CN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  <m:r>
                            <a:rPr lang="en-US" altLang="zh-CN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sSup>
                            <m:sSupPr>
                              <m:ctrlPr>
                                <a:rPr lang="en-US" altLang="zh-CN" sz="20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p>
                                <m:sSupPr>
                                  <m:ctrlPr>
                                    <a:rPr lang="en-US" altLang="zh-CN" sz="20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p>
                                  <m:r>
                                    <a:rPr lang="en-US" altLang="zh-CN" sz="20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altLang="zh-CN" sz="20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altLang="zh-CN" sz="2000" b="0" i="1" smtClean="0">
                                          <a:solidFill>
                                            <a:srgbClr val="7030A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2000" b="0" i="1" smtClean="0">
                                          <a:solidFill>
                                            <a:srgbClr val="7030A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p>
                                      <m:r>
                                        <a:rPr lang="en-US" altLang="zh-CN" sz="2000" b="0" i="1" smtClean="0">
                                          <a:solidFill>
                                            <a:srgbClr val="7030A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  <m:d>
                                <m:dPr>
                                  <m:begChr m:val=""/>
                                  <m:endChr m:val="|"/>
                                  <m:ctrlPr>
                                    <a:rPr lang="en-US" altLang="zh-CN" sz="20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CN" altLang="en-US" sz="200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​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CN" sz="20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CN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altLang="zh-CN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en-US" altLang="zh-CN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altLang="zh-CN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𝑙</m:t>
                                  </m:r>
                                </m:sub>
                                <m:sup>
                                  <m:r>
                                    <a:rPr lang="en-US" altLang="zh-CN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sSup>
                                <m:sSupPr>
                                  <m:ctrlPr>
                                    <a:rPr lang="en-US" altLang="zh-CN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altLang="zh-CN" sz="20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𝜆</m:t>
                                  </m:r>
                                  <m:r>
                                    <a:rPr lang="en-US" altLang="zh-CN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p>
                                  <m:r>
                                    <a:rPr lang="en-US" altLang="zh-CN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sSup>
                            <m:sSupPr>
                              <m:ctrlPr>
                                <a:rPr lang="en-US" altLang="zh-CN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CN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f>
                                    <m:fPr>
                                      <m:ctrlPr>
                                        <a:rPr lang="en-US" altLang="zh-CN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Sup>
                                        <m:sSubSupPr>
                                          <m:ctrlPr>
                                            <a:rPr lang="en-US" altLang="zh-CN" sz="20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CN" sz="20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2000" b="0" i="1" smtClean="0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𝑀</m:t>
                                          </m:r>
                                        </m:sub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altLang="zh-CN" sz="20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sz="20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</m:e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altLang="zh-CN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20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|</m:t>
                          </m:r>
                          <m:sSup>
                            <m:sSupPr>
                              <m:ctrlPr>
                                <a:rPr lang="en-US" altLang="zh-CN" sz="20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sSup>
                                <m:sSupPr>
                                  <m:ctrlPr>
                                    <a:rPr lang="en-US" altLang="zh-CN" sz="2000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000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p>
                                  <m:r>
                                    <a:rPr lang="en-US" altLang="zh-CN" sz="2000" b="0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altLang="zh-CN" sz="2000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altLang="zh-CN" sz="2000" i="1">
                                          <a:solidFill>
                                            <a:srgbClr val="7030A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2000" i="1">
                                          <a:solidFill>
                                            <a:srgbClr val="7030A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p>
                                      <m:r>
                                        <a:rPr lang="en-US" altLang="zh-CN" sz="2000" i="1">
                                          <a:solidFill>
                                            <a:srgbClr val="7030A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  <m:d>
                                <m:dPr>
                                  <m:begChr m:val=""/>
                                  <m:endChr m:val="|"/>
                                  <m:ctrlPr>
                                    <a:rPr lang="en-US" altLang="zh-CN" sz="2000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CN" altLang="en-US" sz="200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</a:rPr>
                                    <m:t>​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CN" sz="20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57A73868-BC85-4A1C-B791-037DE65BE2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68" y="1181844"/>
                <a:ext cx="11023976" cy="9121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3">
            <a:extLst>
              <a:ext uri="{FF2B5EF4-FFF2-40B4-BE49-F238E27FC236}">
                <a16:creationId xmlns:a16="http://schemas.microsoft.com/office/drawing/2014/main" id="{1ACBE859-F76D-4C1C-A5E5-D0351DA3FFE0}"/>
              </a:ext>
            </a:extLst>
          </p:cNvPr>
          <p:cNvSpPr/>
          <p:nvPr/>
        </p:nvSpPr>
        <p:spPr>
          <a:xfrm>
            <a:off x="260014" y="2047237"/>
            <a:ext cx="103571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  <a:t>QCD/SCET factorization formulae for </a:t>
            </a:r>
            <a:r>
              <a:rPr lang="en-US" altLang="zh-CN" sz="2000" dirty="0" err="1">
                <a:latin typeface="Candara" panose="020E0502030303020204" pitchFamily="34" charset="0"/>
                <a:ea typeface="Cambria" panose="02040503050406030204" pitchFamily="18" charset="0"/>
              </a:rPr>
              <a:t>mesonic</a:t>
            </a: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  <a:t> form </a:t>
            </a: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factor</a:t>
            </a:r>
            <a:r>
              <a:rPr lang="en-US" altLang="zh-CN" sz="2000" dirty="0">
                <a:solidFill>
                  <a:schemeClr val="bg2">
                    <a:lumMod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[BBNS, BPRS, and many others].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AA3A9532-0BC5-4694-9C24-A8F5CF5916BD}"/>
                  </a:ext>
                </a:extLst>
              </p:cNvPr>
              <p:cNvSpPr/>
              <p:nvPr/>
            </p:nvSpPr>
            <p:spPr>
              <a:xfrm>
                <a:off x="1667744" y="2555195"/>
                <a:ext cx="8448275" cy="7837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𝐿𝑃</m:t>
                          </m:r>
                        </m:sub>
                        <m:sup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sup>
                      </m:sSubSup>
                      <m:d>
                        <m:d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d>
                            <m:dPr>
                              <m:ctrlPr>
                                <a:rPr lang="en-US" altLang="zh-CN" sz="2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US" altLang="zh-CN" sz="2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</m:sup>
                      </m:sSubSup>
                      <m:d>
                        <m:dPr>
                          <m:ctrlP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𝜁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d>
                        <m:dPr>
                          <m:ctrlP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trlP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num>
                            <m:den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den>
                          </m:f>
                          <m:nary>
                            <m:naryPr>
                              <m:ctrlP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p>
                            <m:e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𝑑𝑢</m:t>
                              </m:r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CN" sz="20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d>
                                    <m:dPr>
                                      <m:ctrlPr>
                                        <a:rPr lang="en-US" altLang="zh-CN" sz="2000" b="0" i="1" smtClean="0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CN" sz="2000" b="0" i="1" smtClean="0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𝐵</m:t>
                                      </m:r>
                                      <m:r>
                                        <a:rPr lang="en-US" altLang="zh-CN" sz="2000" b="0" i="1" smtClean="0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d>
                                </m:sup>
                              </m:sSubSup>
                              <m:d>
                                <m:dPr>
                                  <m:ctrlPr>
                                    <a:rPr lang="en-US" altLang="zh-CN" sz="20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𝐸</m:t>
                                  </m:r>
                                  <m:r>
                                    <a:rPr lang="en-US" altLang="zh-CN" sz="20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CN" sz="20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d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rgbClr val="00823B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823B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rgbClr val="00823B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000" b="0" i="1" smtClean="0">
                                      <a:solidFill>
                                        <a:srgbClr val="00823B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823B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𝐸</m:t>
                                  </m:r>
                                  <m:r>
                                    <a:rPr lang="en-US" altLang="zh-CN" sz="2000" b="0" i="1" smtClean="0">
                                      <a:solidFill>
                                        <a:srgbClr val="00823B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CN" sz="2000" b="0" i="1" smtClean="0">
                                      <a:solidFill>
                                        <a:srgbClr val="00823B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  <m:sSubSup>
                                <m:sSubSupPr>
                                  <m:ctrlP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  <m:sup>
                                  <m: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bSup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  <m:sSub>
                                <m:sSubPr>
                                  <m:ctrlPr>
                                    <a:rPr lang="en-US" altLang="zh-CN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lang="en-US" altLang="zh-CN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𝑀</m:t>
                                  </m:r>
                                </m:sub>
                              </m:sSub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AA3A9532-0BC5-4694-9C24-A8F5CF5916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7744" y="2555195"/>
                <a:ext cx="8448275" cy="7837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矩形 8">
            <a:extLst>
              <a:ext uri="{FF2B5EF4-FFF2-40B4-BE49-F238E27FC236}">
                <a16:creationId xmlns:a16="http://schemas.microsoft.com/office/drawing/2014/main" id="{9D603EA9-9954-488E-B3A5-644E9A08E35C}"/>
              </a:ext>
            </a:extLst>
          </p:cNvPr>
          <p:cNvSpPr/>
          <p:nvPr/>
        </p:nvSpPr>
        <p:spPr>
          <a:xfrm>
            <a:off x="241909" y="5338610"/>
            <a:ext cx="100573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00000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Lattice simulation: direct calculation of the QCD form factors 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4642FCD-9040-4288-9D17-11715325B363}"/>
              </a:ext>
            </a:extLst>
          </p:cNvPr>
          <p:cNvSpPr/>
          <p:nvPr/>
        </p:nvSpPr>
        <p:spPr>
          <a:xfrm>
            <a:off x="814551" y="5750000"/>
            <a:ext cx="105628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00206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Works well at small recoil region, and needs to be extrapolated to the whole physical region</a:t>
            </a:r>
            <a:endParaRPr lang="zh-CN" altLang="en-US" sz="2000" dirty="0">
              <a:solidFill>
                <a:srgbClr val="002060"/>
              </a:solidFill>
              <a:latin typeface="Candara" panose="020E0502030303020204" pitchFamily="34" charset="0"/>
            </a:endParaRPr>
          </a:p>
        </p:txBody>
      </p:sp>
      <p:sp>
        <p:nvSpPr>
          <p:cNvPr id="11" name="日期占位符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C179FAC-F3D4-4491-AACD-2849AADEAE39}" type="datetime1">
              <a:rPr lang="zh-CN" altLang="en-US" sz="1400" smtClean="0">
                <a:solidFill>
                  <a:schemeClr val="tx2">
                    <a:shade val="90000"/>
                  </a:schemeClr>
                </a:solidFill>
                <a:latin typeface="Candara" panose="020E0502030303020204" pitchFamily="34" charset="0"/>
              </a:rPr>
              <a:t>2023/12/18</a:t>
            </a:fld>
            <a:endParaRPr lang="en-US" sz="1400" dirty="0">
              <a:solidFill>
                <a:schemeClr val="tx2">
                  <a:shade val="90000"/>
                </a:schemeClr>
              </a:solidFill>
              <a:latin typeface="Candara" panose="020E0502030303020204" pitchFamily="34" charset="0"/>
              <a:ea typeface="Cambria" panose="02040503050406030204" pitchFamily="18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1ACBE859-F76D-4C1C-A5E5-D0351DA3FFE0}"/>
              </a:ext>
            </a:extLst>
          </p:cNvPr>
          <p:cNvSpPr/>
          <p:nvPr/>
        </p:nvSpPr>
        <p:spPr>
          <a:xfrm>
            <a:off x="260013" y="3419943"/>
            <a:ext cx="97741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00000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QCD/SCET factorization formulae for baryonic form factor 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[Wang, 2011].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AA3A9532-0BC5-4694-9C24-A8F5CF5916BD}"/>
                  </a:ext>
                </a:extLst>
              </p:cNvPr>
              <p:cNvSpPr/>
              <p:nvPr/>
            </p:nvSpPr>
            <p:spPr>
              <a:xfrm>
                <a:off x="1589719" y="3865372"/>
                <a:ext cx="8810874" cy="7837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𝐿𝑃</m:t>
                          </m:r>
                        </m:sub>
                        <m:sup>
                          <m:sSub>
                            <m:sSubPr>
                              <m:ctrlP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0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Λ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m:rPr>
                              <m:sty m:val="p"/>
                            </m:rPr>
                            <a:rPr lang="en-US" altLang="zh-CN" sz="2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Λ</m:t>
                          </m:r>
                        </m:sup>
                      </m:sSubSup>
                      <m:d>
                        <m:d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nary>
                            <m:naryPr>
                              <m:ctrlP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p>
                            <m:e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𝑑𝑢</m:t>
                              </m:r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sSubSup>
                                <m:sSubSupPr>
                                  <m:ctrlPr>
                                    <a:rPr lang="en-US" altLang="zh-CN" sz="20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𝑑𝑣</m:t>
                                  </m:r>
                                  <m:r>
                                    <a:rPr lang="en-US" altLang="zh-CN" sz="20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d>
                                    <m:dPr>
                                      <m:ctrlPr>
                                        <a:rPr lang="en-US" altLang="zh-CN" sz="2000" b="0" i="1" smtClean="0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CN" sz="2000" b="0" i="1" smtClean="0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𝐴</m:t>
                                      </m:r>
                                      <m:r>
                                        <a:rPr lang="en-US" altLang="zh-CN" sz="2000" b="0" i="1" smtClean="0">
                                          <a:solidFill>
                                            <a:srgbClr val="0000FF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</m:d>
                                </m:sup>
                              </m:sSubSup>
                              <m:d>
                                <m:dPr>
                                  <m:ctrlPr>
                                    <a:rPr lang="en-US" altLang="zh-CN" sz="20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𝐸</m:t>
                                  </m:r>
                                  <m:r>
                                    <a:rPr lang="en-US" altLang="zh-CN" sz="20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CN" sz="20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altLang="zh-CN" sz="20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CN" sz="20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d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rgbClr val="00823B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823B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rgbClr val="00823B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000" b="0" i="1" smtClean="0">
                                      <a:solidFill>
                                        <a:srgbClr val="00823B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823B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𝐸</m:t>
                                  </m:r>
                                  <m:r>
                                    <a:rPr lang="en-US" altLang="zh-CN" sz="2000" b="0" i="1" smtClean="0">
                                      <a:solidFill>
                                        <a:srgbClr val="00823B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CN" sz="2000" b="0" i="1" smtClean="0">
                                          <a:solidFill>
                                            <a:srgbClr val="00823B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000" b="0" i="1" smtClean="0">
                                          <a:solidFill>
                                            <a:srgbClr val="00823B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𝜔</m:t>
                                      </m:r>
                                    </m:e>
                                    <m:sub>
                                      <m:r>
                                        <a:rPr lang="en-US" altLang="zh-CN" sz="2000" b="0" i="1" smtClean="0">
                                          <a:solidFill>
                                            <a:srgbClr val="00823B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  <m:sSubSup>
                                <m:sSubSupPr>
                                  <m:ctrlP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𝜓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CN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zh-CN" sz="2000" b="0" i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Λ</m:t>
                                      </m:r>
                                    </m:e>
                                    <m:sub>
                                      <m:r>
                                        <a:rPr lang="en-US" altLang="zh-CN" sz="20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𝑏</m:t>
                                      </m:r>
                                    </m:sub>
                                  </m:sSub>
                                </m:sub>
                                <m:sup>
                                  <m: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(2)</m:t>
                                  </m:r>
                                </m:sup>
                              </m:sSubSup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  <m:sSubSup>
                                <m:sSubSupPr>
                                  <m:ctrlP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𝜓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CN" sz="20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Λ</m:t>
                                  </m:r>
                                  <m: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  <m:sup>
                                  <m: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(3)</m:t>
                                  </m:r>
                                </m:sup>
                              </m:sSubSup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AA3A9532-0BC5-4694-9C24-A8F5CF5916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9719" y="3865372"/>
                <a:ext cx="8810874" cy="7837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矩形 13">
            <a:extLst>
              <a:ext uri="{FF2B5EF4-FFF2-40B4-BE49-F238E27FC236}">
                <a16:creationId xmlns:a16="http://schemas.microsoft.com/office/drawing/2014/main" id="{A4642FCD-9040-4288-9D17-11715325B363}"/>
              </a:ext>
            </a:extLst>
          </p:cNvPr>
          <p:cNvSpPr/>
          <p:nvPr/>
        </p:nvSpPr>
        <p:spPr>
          <a:xfrm>
            <a:off x="1231982" y="4694432"/>
            <a:ext cx="9526347" cy="400110"/>
          </a:xfrm>
          <a:prstGeom prst="rect">
            <a:avLst/>
          </a:prstGeom>
          <a:solidFill>
            <a:srgbClr val="D3FCFD"/>
          </a:solidFill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00206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Leading power contribution;  but numerically suppressed</a:t>
            </a:r>
            <a:r>
              <a:rPr lang="en-US" altLang="zh-CN" sz="2000" dirty="0">
                <a:solidFill>
                  <a:srgbClr val="C0000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:  dominated by NLP</a:t>
            </a:r>
            <a:endParaRPr lang="zh-CN" altLang="en-US" sz="2000" dirty="0">
              <a:solidFill>
                <a:srgbClr val="C000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387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矩形 44">
            <a:extLst>
              <a:ext uri="{FF2B5EF4-FFF2-40B4-BE49-F238E27FC236}">
                <a16:creationId xmlns:a16="http://schemas.microsoft.com/office/drawing/2014/main" id="{13FC31ED-1228-483F-A7EE-2B05229DB4D6}"/>
              </a:ext>
            </a:extLst>
          </p:cNvPr>
          <p:cNvSpPr/>
          <p:nvPr/>
        </p:nvSpPr>
        <p:spPr>
          <a:xfrm>
            <a:off x="2956454" y="0"/>
            <a:ext cx="72696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LCSR for the heavy-to-light form factors</a:t>
            </a:r>
            <a:endParaRPr lang="zh-CN" altLang="en-US" sz="2800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F4F01578-0506-4FB9-B2EC-F522628BD12A}"/>
              </a:ext>
            </a:extLst>
          </p:cNvPr>
          <p:cNvSpPr/>
          <p:nvPr/>
        </p:nvSpPr>
        <p:spPr>
          <a:xfrm>
            <a:off x="224043" y="849528"/>
            <a:ext cx="115064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00000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LCSR is a QCD inspired method for the large recoil region of </a:t>
            </a:r>
            <a:r>
              <a:rPr lang="en-US" altLang="zh-CN" sz="2000" dirty="0">
                <a:solidFill>
                  <a:schemeClr val="accent6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the heavy-to-light form factors</a:t>
            </a:r>
            <a:r>
              <a:rPr lang="en-US" altLang="zh-CN" sz="2000" dirty="0">
                <a:solidFill>
                  <a:srgbClr val="00000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B30A02F3-5E48-4D4C-8E3B-B333ADA9725F}"/>
              </a:ext>
            </a:extLst>
          </p:cNvPr>
          <p:cNvSpPr/>
          <p:nvPr/>
        </p:nvSpPr>
        <p:spPr>
          <a:xfrm>
            <a:off x="8153225" y="2732860"/>
            <a:ext cx="29545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00000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Light meson LCSR</a:t>
            </a:r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7382E787-B5A8-4600-ADF5-3223E4AAFD8F}" type="datetime1">
              <a:rPr lang="zh-CN" altLang="en-US" sz="2000" smtClean="0">
                <a:solidFill>
                  <a:schemeClr val="tx2">
                    <a:shade val="90000"/>
                  </a:schemeClr>
                </a:solidFill>
                <a:latin typeface="Candara" panose="020E0502030303020204" pitchFamily="34" charset="0"/>
              </a:rPr>
              <a:t>2023/12/18</a:t>
            </a:fld>
            <a:endParaRPr lang="en-US" sz="2000" dirty="0">
              <a:solidFill>
                <a:schemeClr val="tx2">
                  <a:shade val="90000"/>
                </a:schemeClr>
              </a:solidFill>
              <a:latin typeface="Candara" panose="020E0502030303020204" pitchFamily="34" charset="0"/>
              <a:ea typeface="Cambria" panose="020405030504060302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661" y="1615312"/>
            <a:ext cx="1810353" cy="20388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/>
              <p:cNvSpPr txBox="1"/>
              <p:nvPr/>
            </p:nvSpPr>
            <p:spPr>
              <a:xfrm>
                <a:off x="2455060" y="1624056"/>
                <a:ext cx="8319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0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i="1" dirty="0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altLang="zh-CN" b="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5060" y="1624056"/>
                <a:ext cx="831954" cy="36933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/>
              <p:cNvSpPr txBox="1"/>
              <p:nvPr/>
            </p:nvSpPr>
            <p:spPr>
              <a:xfrm>
                <a:off x="1965860" y="2169567"/>
                <a:ext cx="5888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latin typeface="Candara" panose="020E050203030302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CN" altLang="en-US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5860" y="2169567"/>
                <a:ext cx="588804" cy="369332"/>
              </a:xfrm>
              <a:prstGeom prst="rect">
                <a:avLst/>
              </a:prstGeom>
              <a:blipFill>
                <a:blip r:embed="rId5"/>
                <a:stretch>
                  <a:fillRect l="-8247" t="-10000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圆角矩形 9">
            <a:extLst>
              <a:ext uri="{FF2B5EF4-FFF2-40B4-BE49-F238E27FC236}">
                <a16:creationId xmlns:a16="http://schemas.microsoft.com/office/drawing/2014/main" id="{B30A02F3-5E48-4D4C-8E3B-B333ADA9725F}"/>
              </a:ext>
            </a:extLst>
          </p:cNvPr>
          <p:cNvSpPr/>
          <p:nvPr/>
        </p:nvSpPr>
        <p:spPr>
          <a:xfrm>
            <a:off x="4904024" y="1606288"/>
            <a:ext cx="3097484" cy="44267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00000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The correlation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AA3A9532-0BC5-4694-9C24-A8F5CF5916BD}"/>
                  </a:ext>
                </a:extLst>
              </p:cNvPr>
              <p:cNvSpPr/>
              <p:nvPr/>
            </p:nvSpPr>
            <p:spPr>
              <a:xfrm>
                <a:off x="4799493" y="2216231"/>
                <a:ext cx="330654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〈0</m:t>
                      </m:r>
                      <m:d>
                        <m:dPr>
                          <m:begChr m:val="|"/>
                          <m:endChr m:val="|"/>
                          <m:ctrlP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CN" sz="20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weak</m:t>
                                  </m:r>
                                </m:sub>
                              </m:sSub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ctrlP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</m:e>
                      </m:d>
                      <m:acc>
                        <m:accPr>
                          <m:chr m:val="̅"/>
                          <m:ctrlP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  <m:d>
                        <m:dPr>
                          <m:ctrlP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</m:d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〉</m:t>
                      </m:r>
                    </m:oMath>
                  </m:oMathPara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AA3A9532-0BC5-4694-9C24-A8F5CF5916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493" y="2216231"/>
                <a:ext cx="3306546" cy="400110"/>
              </a:xfrm>
              <a:prstGeom prst="rect">
                <a:avLst/>
              </a:prstGeom>
              <a:blipFill>
                <a:blip r:embed="rId6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AA3A9532-0BC5-4694-9C24-A8F5CF5916BD}"/>
                  </a:ext>
                </a:extLst>
              </p:cNvPr>
              <p:cNvSpPr/>
              <p:nvPr/>
            </p:nvSpPr>
            <p:spPr>
              <a:xfrm>
                <a:off x="4803643" y="2686839"/>
                <a:ext cx="339368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〈</m:t>
                      </m:r>
                      <m:acc>
                        <m:accPr>
                          <m:chr m:val="̅"/>
                          <m:ctrlPr>
                            <a:rPr lang="en-US" altLang="zh-CN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</m:acc>
                      <m:d>
                        <m:dPr>
                          <m:ctrlPr>
                            <a:rPr lang="en-US" altLang="zh-CN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</m:d>
                      <m:d>
                        <m:dPr>
                          <m:begChr m:val="|"/>
                          <m:endChr m:val="|"/>
                          <m:ctrlP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zh-CN" sz="20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weak</m:t>
                                  </m:r>
                                </m:sub>
                              </m:sSub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ctrlP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 </m:t>
                              </m:r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𝑀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</m:e>
                      </m:d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0〉</m:t>
                      </m:r>
                    </m:oMath>
                  </m:oMathPara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AA3A9532-0BC5-4694-9C24-A8F5CF5916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3643" y="2686839"/>
                <a:ext cx="3393686" cy="400110"/>
              </a:xfrm>
              <a:prstGeom prst="rect">
                <a:avLst/>
              </a:prstGeom>
              <a:blipFill>
                <a:blip r:embed="rId7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矩形 7"/>
          <p:cNvSpPr/>
          <p:nvPr/>
        </p:nvSpPr>
        <p:spPr>
          <a:xfrm>
            <a:off x="4228569" y="2668514"/>
            <a:ext cx="4267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solidFill>
                  <a:srgbClr val="00000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or</a:t>
            </a:r>
            <a:endParaRPr lang="zh-CN" altLang="en-US" sz="2000" dirty="0">
              <a:latin typeface="Candara" panose="020E0502030303020204" pitchFamily="34" charset="0"/>
            </a:endParaRPr>
          </a:p>
        </p:txBody>
      </p:sp>
      <p:sp>
        <p:nvSpPr>
          <p:cNvPr id="14" name="圆角矩形 13">
            <a:extLst>
              <a:ext uri="{FF2B5EF4-FFF2-40B4-BE49-F238E27FC236}">
                <a16:creationId xmlns:a16="http://schemas.microsoft.com/office/drawing/2014/main" id="{B30A02F3-5E48-4D4C-8E3B-B333ADA9725F}"/>
              </a:ext>
            </a:extLst>
          </p:cNvPr>
          <p:cNvSpPr/>
          <p:nvPr/>
        </p:nvSpPr>
        <p:spPr>
          <a:xfrm>
            <a:off x="5645607" y="3497121"/>
            <a:ext cx="1662121" cy="71508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000FF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Quark hadron duality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B30A02F3-5E48-4D4C-8E3B-B333ADA9725F}"/>
              </a:ext>
            </a:extLst>
          </p:cNvPr>
          <p:cNvSpPr/>
          <p:nvPr/>
        </p:nvSpPr>
        <p:spPr>
          <a:xfrm>
            <a:off x="8168921" y="2271690"/>
            <a:ext cx="41144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00000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B-meson LCSR(SCET sum rules).</a:t>
            </a:r>
          </a:p>
        </p:txBody>
      </p:sp>
      <p:sp>
        <p:nvSpPr>
          <p:cNvPr id="16" name="圆角矩形 15">
            <a:extLst>
              <a:ext uri="{FF2B5EF4-FFF2-40B4-BE49-F238E27FC236}">
                <a16:creationId xmlns:a16="http://schemas.microsoft.com/office/drawing/2014/main" id="{B30A02F3-5E48-4D4C-8E3B-B333ADA9725F}"/>
              </a:ext>
            </a:extLst>
          </p:cNvPr>
          <p:cNvSpPr/>
          <p:nvPr/>
        </p:nvSpPr>
        <p:spPr>
          <a:xfrm>
            <a:off x="3459840" y="3493038"/>
            <a:ext cx="1396684" cy="71508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000FF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Quark level </a:t>
            </a:r>
            <a:r>
              <a:rPr lang="en-US" altLang="zh-CN" dirty="0">
                <a:solidFill>
                  <a:srgbClr val="00000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OPE</a:t>
            </a:r>
          </a:p>
        </p:txBody>
      </p:sp>
      <p:sp>
        <p:nvSpPr>
          <p:cNvPr id="17" name="圆角矩形 16">
            <a:extLst>
              <a:ext uri="{FF2B5EF4-FFF2-40B4-BE49-F238E27FC236}">
                <a16:creationId xmlns:a16="http://schemas.microsoft.com/office/drawing/2014/main" id="{B30A02F3-5E48-4D4C-8E3B-B333ADA9725F}"/>
              </a:ext>
            </a:extLst>
          </p:cNvPr>
          <p:cNvSpPr/>
          <p:nvPr/>
        </p:nvSpPr>
        <p:spPr>
          <a:xfrm>
            <a:off x="7984795" y="3481721"/>
            <a:ext cx="2338908" cy="71508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000FF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Hardon level: 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parameterization</a:t>
            </a:r>
          </a:p>
        </p:txBody>
      </p:sp>
      <p:sp>
        <p:nvSpPr>
          <p:cNvPr id="19" name="下箭头 18"/>
          <p:cNvSpPr/>
          <p:nvPr/>
        </p:nvSpPr>
        <p:spPr>
          <a:xfrm rot="2598773" flipH="1">
            <a:off x="4748688" y="2978107"/>
            <a:ext cx="141326" cy="492438"/>
          </a:xfrm>
          <a:prstGeom prst="downArrow">
            <a:avLst>
              <a:gd name="adj1" fmla="val 50000"/>
              <a:gd name="adj2" fmla="val 4375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Candara" panose="020E0502030303020204" pitchFamily="34" charset="0"/>
            </a:endParaRPr>
          </a:p>
        </p:txBody>
      </p:sp>
      <p:sp>
        <p:nvSpPr>
          <p:cNvPr id="21" name="下箭头 20"/>
          <p:cNvSpPr/>
          <p:nvPr/>
        </p:nvSpPr>
        <p:spPr>
          <a:xfrm rot="19173426" flipH="1">
            <a:off x="7781673" y="2994508"/>
            <a:ext cx="116688" cy="523190"/>
          </a:xfrm>
          <a:prstGeom prst="downArrow">
            <a:avLst>
              <a:gd name="adj1" fmla="val 50000"/>
              <a:gd name="adj2" fmla="val 2866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Candara" panose="020E0502030303020204" pitchFamily="34" charset="0"/>
            </a:endParaRPr>
          </a:p>
        </p:txBody>
      </p:sp>
      <p:sp>
        <p:nvSpPr>
          <p:cNvPr id="20" name="左右箭头 19"/>
          <p:cNvSpPr/>
          <p:nvPr/>
        </p:nvSpPr>
        <p:spPr>
          <a:xfrm>
            <a:off x="4997849" y="3724149"/>
            <a:ext cx="465079" cy="220364"/>
          </a:xfrm>
          <a:prstGeom prst="left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Candara" panose="020E0502030303020204" pitchFamily="34" charset="0"/>
            </a:endParaRPr>
          </a:p>
        </p:txBody>
      </p:sp>
      <p:sp>
        <p:nvSpPr>
          <p:cNvPr id="23" name="左右箭头 22"/>
          <p:cNvSpPr/>
          <p:nvPr/>
        </p:nvSpPr>
        <p:spPr>
          <a:xfrm>
            <a:off x="7378391" y="3724149"/>
            <a:ext cx="465079" cy="225280"/>
          </a:xfrm>
          <a:prstGeom prst="left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Candara" panose="020E050203030302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F4F01578-0506-4FB9-B2EC-F522628BD12A}"/>
              </a:ext>
            </a:extLst>
          </p:cNvPr>
          <p:cNvSpPr/>
          <p:nvPr/>
        </p:nvSpPr>
        <p:spPr>
          <a:xfrm>
            <a:off x="224043" y="4455818"/>
            <a:ext cx="119156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00000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The correlation function can be calculated with standard QCD factorization technique.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813493" y="4837912"/>
                <a:ext cx="10294237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a:rPr lang="en-US" altLang="zh-CN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altLang="zh-CN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altLang="zh-CN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altLang="zh-CN" sz="2000" dirty="0">
                    <a:solidFill>
                      <a:srgbClr val="000000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 form factors </a:t>
                </a:r>
                <a:r>
                  <a:rPr lang="en-US" altLang="zh-CN" sz="2000" dirty="0">
                    <a:solidFill>
                      <a:schemeClr val="bg2">
                        <a:lumMod val="25000"/>
                      </a:schemeClr>
                    </a:solidFill>
                    <a:latin typeface="Calibri Light" panose="020F030202020403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[Cui, Huang, YLS, Wang, Wang, 2022]</a:t>
                </a: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493" y="4837912"/>
                <a:ext cx="10294237" cy="400110"/>
              </a:xfrm>
              <a:prstGeom prst="rect">
                <a:avLst/>
              </a:prstGeom>
              <a:blipFill>
                <a:blip r:embed="rId8"/>
                <a:stretch>
                  <a:fillRect l="-533" t="-9231" b="-2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矩形 24"/>
              <p:cNvSpPr/>
              <p:nvPr/>
            </p:nvSpPr>
            <p:spPr>
              <a:xfrm>
                <a:off x="813493" y="5285952"/>
                <a:ext cx="8411427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a:rPr lang="en-US" altLang="zh-CN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altLang="zh-CN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altLang="zh-CN" sz="2000" dirty="0">
                    <a:solidFill>
                      <a:srgbClr val="000000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 form factors </a:t>
                </a:r>
                <a:r>
                  <a:rPr lang="en-US" altLang="zh-CN" sz="2000" dirty="0">
                    <a:solidFill>
                      <a:schemeClr val="bg2">
                        <a:lumMod val="25000"/>
                      </a:schemeClr>
                    </a:solidFill>
                    <a:latin typeface="Calibri Light" panose="020F030202020403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[Gao, Huber, Ji, Wang, Wang, Wei, 2022]</a:t>
                </a:r>
              </a:p>
            </p:txBody>
          </p:sp>
        </mc:Choice>
        <mc:Fallback xmlns="">
          <p:sp>
            <p:nvSpPr>
              <p:cNvPr id="25" name="矩形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493" y="5285952"/>
                <a:ext cx="8411427" cy="400110"/>
              </a:xfrm>
              <a:prstGeom prst="rect">
                <a:avLst/>
              </a:prstGeom>
              <a:blipFill>
                <a:blip r:embed="rId9"/>
                <a:stretch>
                  <a:fillRect l="-652" t="-7576" b="-257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矩形 25"/>
              <p:cNvSpPr/>
              <p:nvPr/>
            </p:nvSpPr>
            <p:spPr>
              <a:xfrm>
                <a:off x="805878" y="5726888"/>
                <a:ext cx="10294237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a:rPr lang="en-US" altLang="zh-CN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altLang="zh-CN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US" altLang="zh-CN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CN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000" dirty="0">
                    <a:solidFill>
                      <a:srgbClr val="000000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 form factors </a:t>
                </a:r>
                <a:r>
                  <a:rPr lang="en-US" altLang="zh-CN" sz="2000" dirty="0">
                    <a:solidFill>
                      <a:schemeClr val="bg2">
                        <a:lumMod val="25000"/>
                      </a:schemeClr>
                    </a:solidFill>
                    <a:latin typeface="Calibri Light" panose="020F030202020403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[</a:t>
                </a:r>
                <a:r>
                  <a:rPr lang="en-US" altLang="zh-CN" sz="2000" dirty="0">
                    <a:solidFill>
                      <a:schemeClr val="bg2">
                        <a:lumMod val="25000"/>
                      </a:schemeClr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Cui, </a:t>
                </a:r>
                <a:r>
                  <a:rPr lang="en-US" altLang="zh-CN" sz="2000" dirty="0" err="1">
                    <a:solidFill>
                      <a:schemeClr val="bg2">
                        <a:lumMod val="25000"/>
                      </a:schemeClr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huang</a:t>
                </a:r>
                <a:r>
                  <a:rPr lang="en-US" altLang="zh-CN" sz="2000" dirty="0">
                    <a:solidFill>
                      <a:schemeClr val="bg2">
                        <a:lumMod val="25000"/>
                      </a:schemeClr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, Wang, Zhao, 2023</a:t>
                </a:r>
                <a:r>
                  <a:rPr lang="en-US" altLang="zh-CN" sz="2000" dirty="0">
                    <a:solidFill>
                      <a:schemeClr val="bg2">
                        <a:lumMod val="25000"/>
                      </a:schemeClr>
                    </a:solidFill>
                    <a:latin typeface="Calibri Light" panose="020F030202020403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]</a:t>
                </a:r>
              </a:p>
            </p:txBody>
          </p:sp>
        </mc:Choice>
        <mc:Fallback xmlns="">
          <p:sp>
            <p:nvSpPr>
              <p:cNvPr id="26" name="矩形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878" y="5726888"/>
                <a:ext cx="10294237" cy="400110"/>
              </a:xfrm>
              <a:prstGeom prst="rect">
                <a:avLst/>
              </a:prstGeom>
              <a:blipFill>
                <a:blip r:embed="rId10"/>
                <a:stretch>
                  <a:fillRect l="-533" t="-7576" b="-257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矩形 26">
            <a:extLst>
              <a:ext uri="{FF2B5EF4-FFF2-40B4-BE49-F238E27FC236}">
                <a16:creationId xmlns:a16="http://schemas.microsoft.com/office/drawing/2014/main" id="{A4642FCD-9040-4288-9D17-11715325B363}"/>
              </a:ext>
            </a:extLst>
          </p:cNvPr>
          <p:cNvSpPr/>
          <p:nvPr/>
        </p:nvSpPr>
        <p:spPr>
          <a:xfrm>
            <a:off x="945868" y="6116552"/>
            <a:ext cx="6565402" cy="400110"/>
          </a:xfrm>
          <a:prstGeom prst="rect">
            <a:avLst/>
          </a:prstGeom>
          <a:solidFill>
            <a:srgbClr val="D3FCFD"/>
          </a:solidFill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00206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Combine Lattice data and LCSR results: reduce uncertainty</a:t>
            </a:r>
            <a:endParaRPr lang="zh-CN" altLang="en-US" sz="2000" dirty="0">
              <a:solidFill>
                <a:srgbClr val="C00000"/>
              </a:solidFill>
              <a:latin typeface="Candara" panose="020E0502030303020204" pitchFamily="34" charset="0"/>
            </a:endParaRPr>
          </a:p>
        </p:txBody>
      </p:sp>
      <p:sp>
        <p:nvSpPr>
          <p:cNvPr id="28" name="圆角矩形 27">
            <a:extLst>
              <a:ext uri="{FF2B5EF4-FFF2-40B4-BE49-F238E27FC236}">
                <a16:creationId xmlns:a16="http://schemas.microsoft.com/office/drawing/2014/main" id="{B30A02F3-5E48-4D4C-8E3B-B333ADA9725F}"/>
              </a:ext>
            </a:extLst>
          </p:cNvPr>
          <p:cNvSpPr/>
          <p:nvPr/>
        </p:nvSpPr>
        <p:spPr>
          <a:xfrm>
            <a:off x="7765962" y="4873897"/>
            <a:ext cx="3729030" cy="1396127"/>
          </a:xfrm>
          <a:prstGeom prst="roundRect">
            <a:avLst/>
          </a:prstGeom>
          <a:solidFill>
            <a:srgbClr val="E9FFCC"/>
          </a:solidFill>
        </p:spPr>
        <p:txBody>
          <a:bodyPr wrap="square">
            <a:spAutoFit/>
          </a:bodyPr>
          <a:lstStyle/>
          <a:p>
            <a:r>
              <a:rPr lang="en-US" altLang="zh-CN" sz="2000" dirty="0"/>
              <a:t>A recent review: </a:t>
            </a:r>
          </a:p>
          <a:p>
            <a:r>
              <a:rPr lang="en-US" altLang="zh-CN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guide to the QCD light-cone sum rule for b-quark decays</a:t>
            </a:r>
          </a:p>
          <a:p>
            <a:r>
              <a:rPr lang="en-US" altLang="zh-CN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Khodjamirian</a:t>
            </a:r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altLang="zh-CN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Melić</a:t>
            </a:r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Wang,2023</a:t>
            </a:r>
          </a:p>
        </p:txBody>
      </p:sp>
    </p:spTree>
    <p:extLst>
      <p:ext uri="{BB962C8B-B14F-4D97-AF65-F5344CB8AC3E}">
        <p14:creationId xmlns:p14="http://schemas.microsoft.com/office/powerpoint/2010/main" val="41518788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5" name="矩形 44">
                <a:extLst>
                  <a:ext uri="{FF2B5EF4-FFF2-40B4-BE49-F238E27FC236}">
                    <a16:creationId xmlns:a16="http://schemas.microsoft.com/office/drawing/2014/main" id="{13FC31ED-1228-483F-A7EE-2B05229DB4D6}"/>
                  </a:ext>
                </a:extLst>
              </p:cNvPr>
              <p:cNvSpPr/>
              <p:nvPr/>
            </p:nvSpPr>
            <p:spPr>
              <a:xfrm>
                <a:off x="3993785" y="2551"/>
                <a:ext cx="5376491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800" dirty="0">
                    <a:solidFill>
                      <a:srgbClr val="00206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𝐵</m:t>
                        </m:r>
                        <m:r>
                          <a:rPr lang="en-US" altLang="zh-CN" sz="28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→</m:t>
                        </m:r>
                        <m:r>
                          <a:rPr lang="en-US" altLang="zh-CN" sz="28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𝐷</m:t>
                        </m:r>
                        <m:r>
                          <a:rPr lang="en-US" altLang="zh-CN" sz="28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(</m:t>
                        </m:r>
                        <m:r>
                          <a:rPr lang="en-US" altLang="zh-CN" sz="28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US" altLang="zh-CN" sz="2800" b="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CN" sz="2800" b="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800" dirty="0">
                    <a:solidFill>
                      <a:srgbClr val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altLang="zh-CN" sz="2800" dirty="0">
                    <a:solidFill>
                      <a:srgbClr val="00206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form factors</a:t>
                </a:r>
                <a:endParaRPr lang="zh-CN" altLang="en-US" sz="2800" dirty="0">
                  <a:solidFill>
                    <a:srgbClr val="002060"/>
                  </a:solidFill>
                  <a:latin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5" name="矩形 44">
                <a:extLst>
                  <a:ext uri="{FF2B5EF4-FFF2-40B4-BE49-F238E27FC236}">
                    <a16:creationId xmlns:a16="http://schemas.microsoft.com/office/drawing/2014/main" id="{13FC31ED-1228-483F-A7EE-2B05229DB4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3785" y="2551"/>
                <a:ext cx="5376491" cy="523220"/>
              </a:xfrm>
              <a:prstGeom prst="rect">
                <a:avLst/>
              </a:prstGeom>
              <a:blipFill>
                <a:blip r:embed="rId3"/>
                <a:stretch>
                  <a:fillRect l="-2268" t="-12791" b="-302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日期占位符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90421F09-B2B3-4494-BF60-D642A8EA9A69}" type="datetime1">
              <a:rPr lang="zh-CN" altLang="en-US" sz="2000" smtClean="0">
                <a:solidFill>
                  <a:schemeClr val="tx2">
                    <a:shade val="90000"/>
                  </a:schemeClr>
                </a:solidFill>
                <a:latin typeface="Candara" panose="020E0502030303020204" pitchFamily="34" charset="0"/>
              </a:rPr>
              <a:t>2023/12/18</a:t>
            </a:fld>
            <a:endParaRPr lang="en-US" sz="2000" dirty="0">
              <a:solidFill>
                <a:schemeClr val="tx2">
                  <a:shade val="90000"/>
                </a:schemeClr>
              </a:solidFill>
              <a:latin typeface="Candara" panose="020E0502030303020204" pitchFamily="34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F4F01578-0506-4FB9-B2EC-F522628BD12A}"/>
                  </a:ext>
                </a:extLst>
              </p:cNvPr>
              <p:cNvSpPr/>
              <p:nvPr/>
            </p:nvSpPr>
            <p:spPr>
              <a:xfrm>
                <a:off x="65376" y="756726"/>
                <a:ext cx="6028662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en-US" altLang="zh-CN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/</m:t>
                    </m:r>
                    <m:r>
                      <a:rPr lang="en-US" altLang="zh-CN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sz="20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altLang="zh-CN" sz="20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altLang="zh-CN" sz="2000" dirty="0">
                    <a:solidFill>
                      <a:srgbClr val="000000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 Anormals</a:t>
                </a:r>
                <a:r>
                  <a:rPr lang="zh-CN" altLang="en-US" sz="2000" dirty="0">
                    <a:solidFill>
                      <a:srgbClr val="000000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：</a:t>
                </a:r>
                <a:r>
                  <a:rPr lang="en-US" altLang="zh-CN" sz="2000" dirty="0">
                    <a:solidFill>
                      <a:srgbClr val="000000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about 3.3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𝜎</m:t>
                    </m:r>
                  </m:oMath>
                </a14:m>
                <a:r>
                  <a:rPr lang="zh-CN" altLang="en-US" sz="2000" dirty="0">
                    <a:solidFill>
                      <a:srgbClr val="000000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 </a:t>
                </a:r>
                <a:endParaRPr lang="en-US" altLang="zh-CN" sz="2000" dirty="0">
                  <a:solidFill>
                    <a:srgbClr val="000000"/>
                  </a:solidFill>
                  <a:latin typeface="Candara" panose="020E0502030303020204" pitchFamily="34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F4F01578-0506-4FB9-B2EC-F522628BD1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76" y="756726"/>
                <a:ext cx="6028662" cy="400110"/>
              </a:xfrm>
              <a:prstGeom prst="rect">
                <a:avLst/>
              </a:prstGeom>
              <a:blipFill>
                <a:blip r:embed="rId4"/>
                <a:stretch>
                  <a:fillRect l="-910" t="-12121" b="-272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354842" y="1375343"/>
                <a:ext cx="2978615" cy="730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US" altLang="zh-CN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𝐷</m:t>
                          </m:r>
                        </m:e>
                      </m:d>
                      <m:r>
                        <a:rPr lang="en-US" altLang="zh-CN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Br</m:t>
                          </m:r>
                          <m:r>
                            <a:rPr lang="en-US" altLang="zh-CN" sz="2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altLang="zh-CN" sz="2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B</m:t>
                          </m:r>
                          <m:r>
                            <a:rPr lang="en-US" altLang="zh-CN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→</m:t>
                          </m:r>
                          <m:r>
                            <a:rPr lang="en-US" altLang="zh-CN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𝐷</m:t>
                          </m:r>
                          <m:r>
                            <a:rPr lang="en-US" altLang="zh-CN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𝜏</m:t>
                          </m:r>
                          <m:sSub>
                            <m:sSubPr>
                              <m:ctrlPr>
                                <a:rPr lang="en-US" altLang="zh-CN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</a:rPr>
                                <m:t>𝜈</m:t>
                              </m:r>
                            </m:e>
                            <m:sub>
                              <m:r>
                                <a:rPr lang="en-US" altLang="zh-CN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altLang="zh-CN" sz="2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Br</m:t>
                          </m:r>
                          <m:d>
                            <m:dPr>
                              <m:ctrlPr>
                                <a:rPr lang="en-US" altLang="zh-CN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0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</a:rPr>
                                <m:t>B</m:t>
                              </m:r>
                              <m:r>
                                <a:rPr lang="en-US" altLang="zh-CN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</a:rPr>
                                <m:t>→</m:t>
                              </m:r>
                              <m:r>
                                <a:rPr lang="en-US" altLang="zh-CN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</a:rPr>
                                <m:t>𝐷</m:t>
                              </m:r>
                              <m:r>
                                <a:rPr lang="en-US" altLang="zh-CN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</a:rPr>
                                <m:t>ℓ</m:t>
                              </m:r>
                              <m:sSub>
                                <m:sSubPr>
                                  <m:ctrlPr>
                                    <a:rPr lang="en-US" altLang="zh-CN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" panose="02040503050406030204" pitchFamily="18" charset="0"/>
                                    </a:rPr>
                                    <m:t>𝜈</m:t>
                                  </m:r>
                                </m:e>
                                <m:sub>
                                  <m:r>
                                    <a:rPr lang="en-US" altLang="zh-CN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" panose="02040503050406030204" pitchFamily="18" charset="0"/>
                                    </a:rPr>
                                    <m:t>ℓ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842" y="1375343"/>
                <a:ext cx="2978615" cy="7303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/>
              <p:cNvSpPr/>
              <p:nvPr/>
            </p:nvSpPr>
            <p:spPr>
              <a:xfrm>
                <a:off x="3048644" y="1387791"/>
                <a:ext cx="2978615" cy="7313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US" altLang="zh-CN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CN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en-US" altLang="zh-CN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e>
                      </m:d>
                      <m:r>
                        <a:rPr lang="en-US" altLang="zh-CN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Br</m:t>
                          </m:r>
                          <m:r>
                            <a:rPr lang="en-US" altLang="zh-CN" sz="2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altLang="zh-CN" sz="2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B</m:t>
                          </m:r>
                          <m:r>
                            <a:rPr lang="en-US" altLang="zh-CN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US" altLang="zh-CN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en-US" altLang="zh-CN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altLang="zh-CN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𝜏</m:t>
                          </m:r>
                          <m:sSub>
                            <m:sSubPr>
                              <m:ctrlPr>
                                <a:rPr lang="en-US" altLang="zh-CN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</a:rPr>
                                <m:t>𝜈</m:t>
                              </m:r>
                            </m:e>
                            <m:sub>
                              <m:r>
                                <a:rPr lang="en-US" altLang="zh-CN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</a:rPr>
                                <m:t>𝜏</m:t>
                              </m:r>
                            </m:sub>
                          </m:sSub>
                          <m:r>
                            <a:rPr lang="en-US" altLang="zh-CN" sz="2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Br</m:t>
                          </m:r>
                          <m:d>
                            <m:dPr>
                              <m:ctrlPr>
                                <a:rPr lang="en-US" altLang="zh-CN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00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</a:rPr>
                                <m:t>B</m:t>
                              </m:r>
                              <m:r>
                                <a:rPr lang="en-US" altLang="zh-CN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en-US" altLang="zh-CN" sz="20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" panose="02040503050406030204" pitchFamily="18" charset="0"/>
                                    </a:rPr>
                                    <m:t>𝐷</m:t>
                                  </m:r>
                                </m:e>
                                <m:sup>
                                  <m:r>
                                    <a:rPr lang="en-US" altLang="zh-CN" sz="20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  <m:r>
                                <a:rPr lang="en-US" altLang="zh-CN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" panose="02040503050406030204" pitchFamily="18" charset="0"/>
                                </a:rPr>
                                <m:t>ℓ</m:t>
                              </m:r>
                              <m:sSub>
                                <m:sSubPr>
                                  <m:ctrlPr>
                                    <a:rPr lang="en-US" altLang="zh-CN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" panose="02040503050406030204" pitchFamily="18" charset="0"/>
                                    </a:rPr>
                                    <m:t>𝜈</m:t>
                                  </m:r>
                                </m:e>
                                <m:sub>
                                  <m:r>
                                    <a:rPr lang="en-US" altLang="zh-CN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" panose="02040503050406030204" pitchFamily="18" charset="0"/>
                                    </a:rPr>
                                    <m:t>ℓ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10" name="矩形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644" y="1387791"/>
                <a:ext cx="2978615" cy="7313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F4F01578-0506-4FB9-B2EC-F522628BD12A}"/>
                  </a:ext>
                </a:extLst>
              </p:cNvPr>
              <p:cNvSpPr/>
              <p:nvPr/>
            </p:nvSpPr>
            <p:spPr>
              <a:xfrm>
                <a:off x="0" y="2259382"/>
                <a:ext cx="5906123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solidFill>
                      <a:srgbClr val="000000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An improved study on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𝐵</m:t>
                        </m:r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→</m:t>
                        </m:r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𝐷</m:t>
                        </m:r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(</m:t>
                        </m:r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CN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000" dirty="0">
                    <a:solidFill>
                      <a:srgbClr val="000000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 form factors: NLO corrections + power corrections </a:t>
                </a:r>
              </a:p>
            </p:txBody>
          </p:sp>
        </mc:Choice>
        <mc:Fallback xmlns="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F4F01578-0506-4FB9-B2EC-F522628BD1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259382"/>
                <a:ext cx="5906123" cy="707886"/>
              </a:xfrm>
              <a:prstGeom prst="rect">
                <a:avLst/>
              </a:prstGeom>
              <a:blipFill>
                <a:blip r:embed="rId7"/>
                <a:stretch>
                  <a:fillRect l="-929" t="-5172" r="-2993" b="-146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矩形 13">
            <a:extLst>
              <a:ext uri="{FF2B5EF4-FFF2-40B4-BE49-F238E27FC236}">
                <a16:creationId xmlns:a16="http://schemas.microsoft.com/office/drawing/2014/main" id="{F4F01578-0506-4FB9-B2EC-F522628BD12A}"/>
              </a:ext>
            </a:extLst>
          </p:cNvPr>
          <p:cNvSpPr/>
          <p:nvPr/>
        </p:nvSpPr>
        <p:spPr>
          <a:xfrm>
            <a:off x="0" y="3895980"/>
            <a:ext cx="58308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00000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Combined analysis of Lattice simulation and LCSR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06123" y="750813"/>
            <a:ext cx="6168583" cy="31842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F4F01578-0506-4FB9-B2EC-F522628BD12A}"/>
                  </a:ext>
                </a:extLst>
              </p:cNvPr>
              <p:cNvSpPr/>
              <p:nvPr/>
            </p:nvSpPr>
            <p:spPr>
              <a:xfrm>
                <a:off x="65376" y="5269804"/>
                <a:ext cx="5106231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solidFill>
                      <a:srgbClr val="000000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The updated prediction on 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en-US" altLang="zh-CN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/</m:t>
                    </m:r>
                    <m:r>
                      <a:rPr lang="en-US" altLang="zh-CN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altLang="zh-CN" sz="2000" dirty="0">
                    <a:solidFill>
                      <a:srgbClr val="000000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F4F01578-0506-4FB9-B2EC-F522628BD1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76" y="5269804"/>
                <a:ext cx="5106231" cy="400110"/>
              </a:xfrm>
              <a:prstGeom prst="rect">
                <a:avLst/>
              </a:prstGeom>
              <a:blipFill>
                <a:blip r:embed="rId9"/>
                <a:stretch>
                  <a:fillRect l="-1075" t="-7576" b="-257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82031" y="4000404"/>
            <a:ext cx="4308944" cy="2538801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387815" y="3019120"/>
            <a:ext cx="34588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[Cui, </a:t>
            </a:r>
            <a:r>
              <a:rPr lang="en-US" altLang="zh-CN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huang</a:t>
            </a:r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Wang, Zhao, 2023] </a:t>
            </a:r>
            <a:endParaRPr lang="zh-CN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9924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5" name="矩形 44">
                <a:extLst>
                  <a:ext uri="{FF2B5EF4-FFF2-40B4-BE49-F238E27FC236}">
                    <a16:creationId xmlns:a16="http://schemas.microsoft.com/office/drawing/2014/main" id="{13FC31ED-1228-483F-A7EE-2B05229DB4D6}"/>
                  </a:ext>
                </a:extLst>
              </p:cNvPr>
              <p:cNvSpPr/>
              <p:nvPr/>
            </p:nvSpPr>
            <p:spPr>
              <a:xfrm>
                <a:off x="3442534" y="0"/>
                <a:ext cx="5527908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800" dirty="0">
                    <a:solidFill>
                      <a:srgbClr val="00206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𝐵</m:t>
                        </m:r>
                        <m:r>
                          <a:rPr lang="en-US" altLang="zh-CN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→</m:t>
                        </m:r>
                        <m:sSup>
                          <m:sSupPr>
                            <m:ctrlPr>
                              <a:rPr lang="en-US" altLang="zh-CN" sz="28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  <m:t>𝐾</m:t>
                            </m:r>
                            <m:r>
                              <a:rPr lang="en-US" altLang="zh-CN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US" altLang="zh-CN" sz="280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8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" panose="02040503050406030204" pitchFamily="18" charset="0"/>
                                  </a:rPr>
                                  <m:t>𝐾</m:t>
                                </m:r>
                              </m:e>
                              <m:sup>
                                <m:r>
                                  <m:rPr>
                                    <m:lit/>
                                  </m:rPr>
                                  <a:rPr lang="en-US" altLang="zh-CN" sz="28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zh-CN" sz="2800" b="0" i="1" smtClean="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  <m:r>
                              <a:rPr lang="en-US" altLang="zh-CN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  <m:t>)ℓ</m:t>
                            </m:r>
                          </m:e>
                          <m:sup>
                            <m:r>
                              <a:rPr lang="en-US" altLang="zh-CN" sz="28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lang="en-US" altLang="zh-CN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ℓ</m:t>
                        </m:r>
                      </m:e>
                      <m:sup>
                        <m:r>
                          <a:rPr lang="en-US" altLang="zh-CN" sz="28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sz="2800" dirty="0">
                    <a:solidFill>
                      <a:srgbClr val="00206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decays</a:t>
                </a:r>
                <a:endParaRPr lang="zh-CN" altLang="en-US" sz="2800" dirty="0">
                  <a:solidFill>
                    <a:srgbClr val="002060"/>
                  </a:solidFill>
                  <a:latin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5" name="矩形 44">
                <a:extLst>
                  <a:ext uri="{FF2B5EF4-FFF2-40B4-BE49-F238E27FC236}">
                    <a16:creationId xmlns:a16="http://schemas.microsoft.com/office/drawing/2014/main" id="{13FC31ED-1228-483F-A7EE-2B05229DB4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2534" y="0"/>
                <a:ext cx="5527908" cy="523220"/>
              </a:xfrm>
              <a:prstGeom prst="rect">
                <a:avLst/>
              </a:prstGeom>
              <a:blipFill>
                <a:blip r:embed="rId3"/>
                <a:stretch>
                  <a:fillRect l="-2315" t="-12791" b="-302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日期占位符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5CC895C8-D67E-48F1-98DB-739FB03C4A84}" type="datetime1">
              <a:rPr lang="zh-CN" altLang="en-US" sz="2000" smtClean="0">
                <a:solidFill>
                  <a:schemeClr val="tx2">
                    <a:shade val="90000"/>
                  </a:schemeClr>
                </a:solidFill>
                <a:latin typeface="Candara" panose="020E0502030303020204" pitchFamily="34" charset="0"/>
              </a:rPr>
              <a:t>2023/12/18</a:t>
            </a:fld>
            <a:endParaRPr lang="en-US" sz="2000" dirty="0">
              <a:solidFill>
                <a:schemeClr val="tx2">
                  <a:shade val="9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F4F01578-0506-4FB9-B2EC-F522628BD12A}"/>
              </a:ext>
            </a:extLst>
          </p:cNvPr>
          <p:cNvSpPr/>
          <p:nvPr/>
        </p:nvSpPr>
        <p:spPr>
          <a:xfrm>
            <a:off x="65375" y="777053"/>
            <a:ext cx="104207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00000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Very interesting processes for its sensitivity to new physics signals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4F01578-0506-4FB9-B2EC-F522628BD12A}"/>
              </a:ext>
            </a:extLst>
          </p:cNvPr>
          <p:cNvSpPr/>
          <p:nvPr/>
        </p:nvSpPr>
        <p:spPr>
          <a:xfrm>
            <a:off x="65375" y="1284410"/>
            <a:ext cx="104207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00000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The decay amplitudes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121" y="1732448"/>
            <a:ext cx="9658846" cy="787440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F4F01578-0506-4FB9-B2EC-F522628BD12A}"/>
              </a:ext>
            </a:extLst>
          </p:cNvPr>
          <p:cNvSpPr/>
          <p:nvPr/>
        </p:nvSpPr>
        <p:spPr>
          <a:xfrm>
            <a:off x="122792" y="2614885"/>
            <a:ext cx="104207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00000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The clean observables from angular distribution analysis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F4F01578-0506-4FB9-B2EC-F522628BD12A}"/>
              </a:ext>
            </a:extLst>
          </p:cNvPr>
          <p:cNvSpPr/>
          <p:nvPr/>
        </p:nvSpPr>
        <p:spPr>
          <a:xfrm>
            <a:off x="100454" y="3681828"/>
            <a:ext cx="66577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00000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The long distance charm loop and annihilation diagrams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6371" y="4022109"/>
            <a:ext cx="2059791" cy="158368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8443" y="4249134"/>
            <a:ext cx="1556032" cy="12278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2545010" y="3139441"/>
                <a:ext cx="2626745" cy="4650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5</m:t>
                        </m:r>
                      </m:sub>
                      <m:sup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altLang="zh-CN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US" altLang="zh-CN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/</m:t>
                    </m:r>
                    <m:rad>
                      <m:radPr>
                        <m:degHide m:val="on"/>
                        <m:ctrlP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altLang="zh-CN" sz="20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  <m:t>𝐿</m:t>
                            </m:r>
                          </m:sub>
                        </m:sSub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(1−</m:t>
                        </m:r>
                        <m:sSub>
                          <m:sSubPr>
                            <m:ctrlPr>
                              <a:rPr lang="en-US" altLang="zh-CN" sz="20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  <m:t>𝐿</m:t>
                            </m:r>
                          </m:sub>
                        </m:sSub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)</m:t>
                        </m:r>
                      </m:e>
                    </m:rad>
                  </m:oMath>
                </a14:m>
                <a:r>
                  <a:rPr lang="zh-CN" altLang="en-US" sz="2000" dirty="0">
                    <a:latin typeface="Candara" panose="020E0502030303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5010" y="3139441"/>
                <a:ext cx="2626745" cy="465064"/>
              </a:xfrm>
              <a:prstGeom prst="rect">
                <a:avLst/>
              </a:prstGeom>
              <a:blipFill>
                <a:blip r:embed="rId7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图片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80068" y="2758940"/>
            <a:ext cx="4121362" cy="2800494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F4F01578-0506-4FB9-B2EC-F522628BD12A}"/>
              </a:ext>
            </a:extLst>
          </p:cNvPr>
          <p:cNvSpPr/>
          <p:nvPr/>
        </p:nvSpPr>
        <p:spPr>
          <a:xfrm>
            <a:off x="122791" y="5746019"/>
            <a:ext cx="109249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00000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The NLO corrections to the annihilation diagrams:  the last piece of the complete LP contribution at one-loop level </a:t>
            </a:r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[YLS, Wang, Wang, in preparation] </a:t>
            </a:r>
            <a:endParaRPr lang="zh-CN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000" dirty="0">
              <a:solidFill>
                <a:srgbClr val="000000"/>
              </a:solidFill>
              <a:latin typeface="Candara" panose="020E0502030303020204" pitchFamily="34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289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矩形 44">
            <a:extLst>
              <a:ext uri="{FF2B5EF4-FFF2-40B4-BE49-F238E27FC236}">
                <a16:creationId xmlns:a16="http://schemas.microsoft.com/office/drawing/2014/main" id="{13FC31ED-1228-483F-A7EE-2B05229DB4D6}"/>
              </a:ext>
            </a:extLst>
          </p:cNvPr>
          <p:cNvSpPr/>
          <p:nvPr/>
        </p:nvSpPr>
        <p:spPr>
          <a:xfrm>
            <a:off x="3197735" y="-21712"/>
            <a:ext cx="118347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Two-body nonleptonic B decays</a:t>
            </a:r>
            <a:endParaRPr lang="zh-CN" altLang="en-US" sz="2800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15B51EBB-677A-41B0-B3B2-679BA5469A46}" type="datetime1">
              <a:rPr lang="zh-CN" altLang="en-US" sz="2000" smtClean="0">
                <a:solidFill>
                  <a:schemeClr val="tx2">
                    <a:shade val="90000"/>
                  </a:schemeClr>
                </a:solidFill>
                <a:latin typeface="Candara" panose="020E0502030303020204" pitchFamily="34" charset="0"/>
              </a:rPr>
              <a:t>2023/12/18</a:t>
            </a:fld>
            <a:endParaRPr lang="en-US" sz="2000" dirty="0">
              <a:solidFill>
                <a:schemeClr val="tx2">
                  <a:shade val="90000"/>
                </a:schemeClr>
              </a:solidFill>
              <a:latin typeface="Candara" panose="020E0502030303020204" pitchFamily="34" charset="0"/>
              <a:ea typeface="Cambria" panose="020405030504060302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D39370B-6B1E-4CFB-B3D8-971544FFF570}"/>
              </a:ext>
            </a:extLst>
          </p:cNvPr>
          <p:cNvSpPr txBox="1"/>
          <p:nvPr/>
        </p:nvSpPr>
        <p:spPr>
          <a:xfrm>
            <a:off x="476786" y="1334830"/>
            <a:ext cx="111656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Naïve factorization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[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BSW1985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] </a:t>
            </a:r>
            <a:r>
              <a:rPr lang="en-US" altLang="zh-CN" sz="2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and Generalized factorization</a:t>
            </a:r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[</a:t>
            </a:r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Cheng etc. , Ali, Kramer, Lü1998</a:t>
            </a:r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]</a:t>
            </a:r>
            <a:endParaRPr lang="zh-CN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F5CF905-5BE2-4773-85F2-E27ED3CC209C}"/>
              </a:ext>
            </a:extLst>
          </p:cNvPr>
          <p:cNvSpPr txBox="1"/>
          <p:nvPr/>
        </p:nvSpPr>
        <p:spPr>
          <a:xfrm>
            <a:off x="476786" y="2513095"/>
            <a:ext cx="66237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QCD factorization 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[</a:t>
            </a:r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BBNS1999]</a:t>
            </a:r>
            <a:r>
              <a:rPr lang="en-US" altLang="zh-CN" sz="2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        SCET </a:t>
            </a:r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[Bauer et al2001]</a:t>
            </a:r>
            <a:endParaRPr lang="zh-CN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ea typeface="隶书" panose="02010509060101010101" pitchFamily="49" charset="-122"/>
              <a:cs typeface="Calibri Light" panose="020F030202020403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B5CE1DC-E91E-4571-A5C4-6E0F1FD32B64}"/>
              </a:ext>
            </a:extLst>
          </p:cNvPr>
          <p:cNvSpPr txBox="1"/>
          <p:nvPr/>
        </p:nvSpPr>
        <p:spPr>
          <a:xfrm>
            <a:off x="476786" y="4138438"/>
            <a:ext cx="52643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PQCD approach </a:t>
            </a:r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(Li, </a:t>
            </a:r>
            <a:r>
              <a:rPr lang="en-US" altLang="zh-CN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Lü</a:t>
            </a:r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, Xiao etc.)</a:t>
            </a:r>
            <a:endParaRPr lang="zh-CN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35FAA588-7EA6-4B1A-9BF5-B4608F423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40" y="3512879"/>
            <a:ext cx="2997201" cy="1944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D146E9D-0274-468C-828F-EB39BEC973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526" y="1854453"/>
            <a:ext cx="3783102" cy="158646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11CA8E4F-5E1E-4A59-9F04-4CAA7780DB13}"/>
                  </a:ext>
                </a:extLst>
              </p:cNvPr>
              <p:cNvSpPr/>
              <p:nvPr/>
            </p:nvSpPr>
            <p:spPr>
              <a:xfrm>
                <a:off x="908287" y="3117760"/>
                <a:ext cx="6749854" cy="4494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altLang="zh-CN" sz="200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0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𝑀</m:t>
                            </m:r>
                          </m:e>
                          <m:sub>
                            <m:r>
                              <a:rPr lang="en-US" altLang="zh-CN" sz="20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20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𝑀</m:t>
                            </m:r>
                          </m:e>
                          <m:sub>
                            <m:r>
                              <a:rPr lang="en-US" altLang="zh-CN" sz="20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2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altLang="zh-CN" sz="20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𝑂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20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|</m:t>
                        </m:r>
                        <m:acc>
                          <m:accPr>
                            <m:chr m:val="̅"/>
                            <m:ctrlPr>
                              <a:rPr lang="en-US" altLang="zh-CN" sz="20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</m:ctrlPr>
                          </m:accPr>
                          <m:e>
                            <m:r>
                              <a:rPr lang="en-US" altLang="zh-CN" sz="20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𝐵</m:t>
                            </m:r>
                          </m:e>
                        </m:acc>
                      </m:e>
                    </m:d>
                    <m:r>
                      <a:rPr lang="en-US" altLang="zh-CN" sz="2000" b="0" i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隶书" panose="02010509060101010101" pitchFamily="49" charset="-122"/>
                      </a:rPr>
                      <m:t>=</m:t>
                    </m:r>
                    <m:sSup>
                      <m:sSupPr>
                        <m:ctrlPr>
                          <a:rPr lang="en-US" altLang="zh-CN" sz="20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000" b="0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F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altLang="zh-CN" sz="2000" b="0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B</m:t>
                        </m:r>
                        <m:r>
                          <a:rPr lang="en-US" altLang="zh-CN" sz="20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→</m:t>
                        </m:r>
                        <m:sSub>
                          <m:sSubPr>
                            <m:ctrlPr>
                              <a:rPr lang="en-US" altLang="zh-CN" sz="20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𝑀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1</m:t>
                            </m:r>
                          </m:sub>
                        </m:sSub>
                      </m:sup>
                    </m:sSup>
                    <m:sSubSup>
                      <m:sSubSupPr>
                        <m:ctrlPr>
                          <a:rPr lang="en-US" altLang="zh-CN" sz="20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sz="2000" b="0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T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b="0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i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zh-CN" sz="2000" b="0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I</m:t>
                        </m:r>
                      </m:sup>
                    </m:sSubSup>
                    <m:r>
                      <a:rPr lang="en-US" altLang="zh-CN" sz="2000" b="0" i="1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隶书" panose="02010509060101010101" pitchFamily="49" charset="-122"/>
                      </a:rPr>
                      <m:t>⊗</m:t>
                    </m:r>
                    <m:sSub>
                      <m:sSubPr>
                        <m:ctrlPr>
                          <a:rPr lang="en-US" altLang="zh-CN" sz="20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𝜙</m:t>
                        </m:r>
                      </m:e>
                      <m:sub>
                        <m:sSub>
                          <m:sSubPr>
                            <m:ctrlPr>
                              <a:rPr lang="en-US" altLang="zh-CN" sz="20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𝑀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2</m:t>
                            </m:r>
                          </m:sub>
                        </m:sSub>
                      </m:sub>
                    </m:sSub>
                    <m:r>
                      <a:rPr lang="en-US" altLang="zh-CN" sz="2000" b="0" i="1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隶书" panose="02010509060101010101" pitchFamily="49" charset="-122"/>
                      </a:rPr>
                      <m:t>+</m:t>
                    </m:r>
                    <m:sSubSup>
                      <m:sSubSupPr>
                        <m:ctrlPr>
                          <a:rPr lang="en-US" altLang="zh-CN" sz="20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sz="200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T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i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zh-CN" sz="2000" b="0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I</m:t>
                        </m:r>
                        <m:r>
                          <m:rPr>
                            <m:sty m:val="p"/>
                          </m:rPr>
                          <a:rPr lang="en-US" altLang="zh-CN" sz="200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I</m:t>
                        </m:r>
                      </m:sup>
                    </m:sSubSup>
                    <m:r>
                      <a:rPr lang="en-US" altLang="zh-CN" sz="2000" i="1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隶书" panose="02010509060101010101" pitchFamily="49" charset="-122"/>
                      </a:rPr>
                      <m:t>⊗</m:t>
                    </m:r>
                    <m:sSub>
                      <m:sSubPr>
                        <m:ctrlPr>
                          <a:rPr lang="en-US" altLang="zh-CN" sz="20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𝜙</m:t>
                        </m:r>
                      </m:e>
                      <m:sub>
                        <m:r>
                          <a:rPr lang="en-US" altLang="zh-CN" sz="20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altLang="zh-CN" sz="2000" dirty="0">
                    <a:solidFill>
                      <a:schemeClr val="accent5">
                        <a:lumMod val="50000"/>
                      </a:schemeClr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隶书" panose="02010509060101010101" pitchFamily="49" charset="-122"/>
                      </a:rPr>
                      <m:t>⊗</m:t>
                    </m:r>
                    <m:sSub>
                      <m:sSubPr>
                        <m:ctrlPr>
                          <a:rPr lang="en-US" altLang="zh-CN" sz="20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𝜙</m:t>
                        </m:r>
                      </m:e>
                      <m:sub>
                        <m:sSub>
                          <m:sSubPr>
                            <m:ctrlPr>
                              <a:rPr lang="en-US" altLang="zh-CN" sz="20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𝑀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altLang="zh-CN" sz="2000" dirty="0">
                    <a:solidFill>
                      <a:schemeClr val="accent5">
                        <a:lumMod val="50000"/>
                      </a:schemeClr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隶书" panose="02010509060101010101" pitchFamily="49" charset="-122"/>
                      </a:rPr>
                      <m:t>⊗</m:t>
                    </m:r>
                    <m:sSub>
                      <m:sSubPr>
                        <m:ctrlPr>
                          <a:rPr lang="en-US" altLang="zh-CN" sz="20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𝜙</m:t>
                        </m:r>
                      </m:e>
                      <m:sub>
                        <m:sSub>
                          <m:sSubPr>
                            <m:ctrlPr>
                              <a:rPr lang="en-US" altLang="zh-CN" sz="20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𝑀</m:t>
                            </m:r>
                          </m:e>
                          <m:sub>
                            <m:r>
                              <a:rPr lang="en-US" altLang="zh-CN" sz="20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2</m:t>
                            </m:r>
                          </m:sub>
                        </m:sSub>
                      </m:sub>
                    </m:sSub>
                  </m:oMath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11CA8E4F-5E1E-4A59-9F04-4CAA7780DB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287" y="3117760"/>
                <a:ext cx="6749854" cy="449418"/>
              </a:xfrm>
              <a:prstGeom prst="rect">
                <a:avLst/>
              </a:prstGeom>
              <a:blipFill>
                <a:blip r:embed="rId5"/>
                <a:stretch>
                  <a:fillRect b="-67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309513F9-06E5-4977-AC92-BD1F262B6862}"/>
                  </a:ext>
                </a:extLst>
              </p:cNvPr>
              <p:cNvSpPr/>
              <p:nvPr/>
            </p:nvSpPr>
            <p:spPr>
              <a:xfrm>
                <a:off x="908286" y="1922286"/>
                <a:ext cx="5979023" cy="4391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US" altLang="zh-CN" sz="2000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隶书" panose="02010509060101010101" pitchFamily="49" charset="-122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2000" i="1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隶书" panose="02010509060101010101" pitchFamily="49" charset="-122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隶书" panose="02010509060101010101" pitchFamily="49" charset="-122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CN" sz="2000" i="1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隶书" panose="02010509060101010101" pitchFamily="49" charset="-122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2000" i="1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隶书" panose="02010509060101010101" pitchFamily="49" charset="-122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隶书" panose="02010509060101010101" pitchFamily="49" charset="-122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CN" sz="2000" i="1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隶书" panose="02010509060101010101" pitchFamily="49" charset="-122"/>
                                </a:rPr>
                                <m:t>2</m:t>
                              </m:r>
                            </m:sub>
                          </m:sSub>
                        </m:e>
                        <m:e>
                          <m:sSub>
                            <m:sSubPr>
                              <m:ctrlPr>
                                <a:rPr lang="en-US" altLang="zh-CN" sz="20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隶书" panose="02010509060101010101" pitchFamily="49" charset="-122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隶书" panose="02010509060101010101" pitchFamily="49" charset="-122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隶书" panose="02010509060101010101" pitchFamily="49" charset="-122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CN" sz="2000" b="0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隶书" panose="02010509060101010101" pitchFamily="49" charset="-122"/>
                            </a:rPr>
                            <m:t>|</m:t>
                          </m:r>
                          <m:acc>
                            <m:accPr>
                              <m:chr m:val="̅"/>
                              <m:ctrlPr>
                                <a:rPr lang="en-US" altLang="zh-CN" sz="20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隶书" panose="02010509060101010101" pitchFamily="49" charset="-122"/>
                                </a:rPr>
                              </m:ctrlPr>
                            </m:accPr>
                            <m:e>
                              <m:r>
                                <a:rPr lang="en-US" altLang="zh-CN" sz="20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隶书" panose="02010509060101010101" pitchFamily="49" charset="-122"/>
                                </a:rPr>
                                <m:t>𝐵</m:t>
                              </m:r>
                            </m:e>
                          </m:acc>
                        </m:e>
                      </m:d>
                      <m:r>
                        <a:rPr lang="en-US" altLang="zh-CN" sz="2000" b="0" i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隶书" panose="02010509060101010101" pitchFamily="49" charset="-122"/>
                        </a:rPr>
                        <m:t>=</m:t>
                      </m:r>
                      <m:sSup>
                        <m:sSupPr>
                          <m:ctrlPr>
                            <a:rPr lang="en-US" altLang="zh-CN" sz="2000" b="0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隶书" panose="02010509060101010101" pitchFamily="49" charset="-122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altLang="zh-CN" sz="20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隶书" panose="02010509060101010101" pitchFamily="49" charset="-122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000" b="0" i="0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隶书" panose="02010509060101010101" pitchFamily="49" charset="-122"/>
                                </a:rPr>
                                <m:t>C</m:t>
                              </m:r>
                            </m:e>
                            <m:sub>
                              <m:r>
                                <a:rPr lang="en-US" altLang="zh-CN" sz="2000" b="0" i="0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隶书" panose="02010509060101010101" pitchFamily="49" charset="-122"/>
                                </a:rPr>
                                <m:t>1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CN" sz="2000" b="0" i="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隶书" panose="02010509060101010101" pitchFamily="49" charset="-122"/>
                            </a:rPr>
                            <m:t>F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000" b="0" i="0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隶书" panose="02010509060101010101" pitchFamily="49" charset="-122"/>
                            </a:rPr>
                            <m:t>B</m:t>
                          </m:r>
                          <m:r>
                            <a:rPr lang="en-US" altLang="zh-CN" sz="2000" b="0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隶书" panose="02010509060101010101" pitchFamily="49" charset="-122"/>
                            </a:rPr>
                            <m:t>→</m:t>
                          </m:r>
                          <m:sSub>
                            <m:sSubPr>
                              <m:ctrlPr>
                                <a:rPr lang="en-US" altLang="zh-CN" sz="20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隶书" panose="02010509060101010101" pitchFamily="49" charset="-122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隶书" panose="02010509060101010101" pitchFamily="49" charset="-122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隶书" panose="02010509060101010101" pitchFamily="49" charset="-122"/>
                                </a:rPr>
                                <m:t>1</m:t>
                              </m:r>
                            </m:sub>
                          </m:sSub>
                        </m:sup>
                      </m:sSup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隶书" panose="02010509060101010101" pitchFamily="49" charset="-122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隶书" panose="02010509060101010101" pitchFamily="49" charset="-122"/>
                            </a:rPr>
                            <m:t>𝑓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20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隶书" panose="02010509060101010101" pitchFamily="49" charset="-122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隶书" panose="02010509060101010101" pitchFamily="49" charset="-122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隶书" panose="02010509060101010101" pitchFamily="49" charset="-122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n-US" altLang="zh-CN" sz="2000" b="0" i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隶书" panose="02010509060101010101" pitchFamily="49" charset="-122"/>
                        </a:rPr>
                        <m:t>+</m:t>
                      </m:r>
                      <m:sSup>
                        <m:sSupPr>
                          <m:ctrlPr>
                            <a:rPr lang="en-US" altLang="zh-CN" sz="2000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隶书" panose="02010509060101010101" pitchFamily="49" charset="-122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altLang="zh-CN" sz="20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隶书" panose="02010509060101010101" pitchFamily="49" charset="-122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隶书" panose="02010509060101010101" pitchFamily="49" charset="-122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隶书" panose="02010509060101010101" pitchFamily="49" charset="-122"/>
                                </a:rPr>
                                <m:t>2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CN" sz="200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隶书" panose="02010509060101010101" pitchFamily="49" charset="-122"/>
                            </a:rPr>
                            <m:t>F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000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隶书" panose="02010509060101010101" pitchFamily="49" charset="-122"/>
                            </a:rPr>
                            <m:t>B</m:t>
                          </m:r>
                          <m:r>
                            <a:rPr lang="en-US" altLang="zh-CN" sz="2000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隶书" panose="02010509060101010101" pitchFamily="49" charset="-122"/>
                            </a:rPr>
                            <m:t>→</m:t>
                          </m:r>
                          <m:sSub>
                            <m:sSubPr>
                              <m:ctrlPr>
                                <a:rPr lang="en-US" altLang="zh-CN" sz="2000" i="1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隶书" panose="02010509060101010101" pitchFamily="49" charset="-122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隶书" panose="02010509060101010101" pitchFamily="49" charset="-122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隶书" panose="02010509060101010101" pitchFamily="49" charset="-122"/>
                                </a:rPr>
                                <m:t>2</m:t>
                              </m:r>
                            </m:sub>
                          </m:sSub>
                        </m:sup>
                      </m:sSup>
                      <m:sSub>
                        <m:sSubPr>
                          <m:ctrlPr>
                            <a:rPr lang="en-US" altLang="zh-CN" sz="2000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隶书" panose="02010509060101010101" pitchFamily="49" charset="-122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solidFill>
                                <a:schemeClr val="accent5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隶书" panose="02010509060101010101" pitchFamily="49" charset="-122"/>
                            </a:rPr>
                            <m:t>𝑓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2000" i="1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隶书" panose="02010509060101010101" pitchFamily="49" charset="-122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隶书" panose="02010509060101010101" pitchFamily="49" charset="-122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隶书" panose="02010509060101010101" pitchFamily="49" charset="-122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309513F9-06E5-4977-AC92-BD1F262B68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286" y="1922286"/>
                <a:ext cx="5979023" cy="439159"/>
              </a:xfrm>
              <a:prstGeom prst="rect">
                <a:avLst/>
              </a:prstGeom>
              <a:blipFill>
                <a:blip r:embed="rId6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EF4BB8D8-DF0D-4262-B214-D69125F5EB8C}"/>
                  </a:ext>
                </a:extLst>
              </p:cNvPr>
              <p:cNvSpPr/>
              <p:nvPr/>
            </p:nvSpPr>
            <p:spPr>
              <a:xfrm>
                <a:off x="1105454" y="4590741"/>
                <a:ext cx="7160764" cy="4451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altLang="zh-CN" sz="200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0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𝑀</m:t>
                            </m:r>
                          </m:e>
                          <m:sub>
                            <m:r>
                              <a:rPr lang="en-US" altLang="zh-CN" sz="20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20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𝑀</m:t>
                            </m:r>
                          </m:e>
                          <m:sub>
                            <m:r>
                              <a:rPr lang="en-US" altLang="zh-CN" sz="20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2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US" altLang="zh-CN" sz="20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𝑂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20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|</m:t>
                        </m:r>
                        <m:acc>
                          <m:accPr>
                            <m:chr m:val="̅"/>
                            <m:ctrlPr>
                              <a:rPr lang="en-US" altLang="zh-CN" sz="20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</m:ctrlPr>
                          </m:accPr>
                          <m:e>
                            <m:r>
                              <a:rPr lang="en-US" altLang="zh-CN" sz="20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𝐵</m:t>
                            </m:r>
                          </m:e>
                        </m:acc>
                      </m:e>
                    </m:d>
                    <m:r>
                      <a:rPr lang="en-US" altLang="zh-CN" sz="2000" b="0" i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隶书" panose="02010509060101010101" pitchFamily="49" charset="-122"/>
                      </a:rPr>
                      <m:t>=</m:t>
                    </m:r>
                    <m:r>
                      <a:rPr lang="en-US" altLang="zh-CN" sz="2000" i="1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隶书" panose="02010509060101010101" pitchFamily="49" charset="-122"/>
                      </a:rPr>
                      <m:t>𝐻</m:t>
                    </m:r>
                    <m:r>
                      <a:rPr lang="en-US" altLang="zh-CN" sz="2000" i="1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隶书" panose="02010509060101010101" pitchFamily="49" charset="-122"/>
                      </a:rPr>
                      <m:t>⊗</m:t>
                    </m:r>
                    <m:sSub>
                      <m:sSubPr>
                        <m:ctrlPr>
                          <a:rPr lang="en-US" altLang="zh-CN" sz="20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𝜙</m:t>
                        </m:r>
                      </m:e>
                      <m:sub>
                        <m:r>
                          <a:rPr lang="en-US" altLang="zh-CN" sz="20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altLang="zh-CN" sz="2000" dirty="0">
                    <a:solidFill>
                      <a:schemeClr val="accent5">
                        <a:lumMod val="50000"/>
                      </a:schemeClr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隶书" panose="02010509060101010101" pitchFamily="49" charset="-122"/>
                      </a:rPr>
                      <m:t>⊗</m:t>
                    </m:r>
                    <m:sSub>
                      <m:sSubPr>
                        <m:ctrlPr>
                          <a:rPr lang="en-US" altLang="zh-CN" sz="20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𝜙</m:t>
                        </m:r>
                      </m:e>
                      <m:sub>
                        <m:sSub>
                          <m:sSubPr>
                            <m:ctrlPr>
                              <a:rPr lang="en-US" altLang="zh-CN" sz="20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𝑀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altLang="zh-CN" sz="2000" dirty="0">
                    <a:solidFill>
                      <a:schemeClr val="accent5">
                        <a:lumMod val="50000"/>
                      </a:schemeClr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隶书" panose="02010509060101010101" pitchFamily="49" charset="-122"/>
                      </a:rPr>
                      <m:t>⊗</m:t>
                    </m:r>
                    <m:sSub>
                      <m:sSubPr>
                        <m:ctrlPr>
                          <a:rPr lang="en-US" altLang="zh-CN" sz="20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𝜙</m:t>
                        </m:r>
                      </m:e>
                      <m:sub>
                        <m:sSub>
                          <m:sSubPr>
                            <m:ctrlPr>
                              <a:rPr lang="en-US" altLang="zh-CN" sz="20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𝑀</m:t>
                            </m:r>
                          </m:e>
                          <m:sub>
                            <m:r>
                              <a:rPr lang="en-US" altLang="zh-CN" sz="20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2</m:t>
                            </m:r>
                          </m:sub>
                        </m:sSub>
                      </m:sub>
                    </m:sSub>
                    <m:r>
                      <a:rPr lang="en-US" altLang="zh-CN" sz="2000" i="1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隶书" panose="02010509060101010101" pitchFamily="49" charset="-122"/>
                      </a:rPr>
                      <m:t>⊗</m:t>
                    </m:r>
                    <m:sSup>
                      <m:sSupPr>
                        <m:ctrlPr>
                          <a:rPr lang="en-US" altLang="zh-CN" sz="20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000" b="0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e</m:t>
                        </m:r>
                      </m:e>
                      <m:sup>
                        <m:r>
                          <a:rPr lang="en-US" altLang="zh-CN" sz="2000" b="0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−</m:t>
                        </m:r>
                        <m:r>
                          <a:rPr lang="en-US" altLang="zh-CN" sz="20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∑</m:t>
                        </m:r>
                        <m:sSub>
                          <m:sSubPr>
                            <m:ctrlPr>
                              <a:rPr lang="en-US" altLang="zh-CN" sz="20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𝑖</m:t>
                            </m:r>
                          </m:sub>
                        </m:sSub>
                      </m:sup>
                    </m:sSup>
                  </m:oMath>
                </a14:m>
                <a:r>
                  <a:rPr lang="zh-CN" altLang="en-US" sz="2000" dirty="0">
                    <a:latin typeface="Candara" panose="020E0502030303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EF4BB8D8-DF0D-4262-B214-D69125F5EB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454" y="4590741"/>
                <a:ext cx="7160764" cy="445186"/>
              </a:xfrm>
              <a:prstGeom prst="rect">
                <a:avLst/>
              </a:prstGeom>
              <a:blipFill>
                <a:blip r:embed="rId7"/>
                <a:stretch>
                  <a:fillRect b="-82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文本框 16">
            <a:extLst>
              <a:ext uri="{FF2B5EF4-FFF2-40B4-BE49-F238E27FC236}">
                <a16:creationId xmlns:a16="http://schemas.microsoft.com/office/drawing/2014/main" id="{5D39370B-6B1E-4CFB-B3D8-971544FFF570}"/>
              </a:ext>
            </a:extLst>
          </p:cNvPr>
          <p:cNvSpPr txBox="1"/>
          <p:nvPr/>
        </p:nvSpPr>
        <p:spPr>
          <a:xfrm>
            <a:off x="65376" y="767498"/>
            <a:ext cx="11165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400" dirty="0">
                <a:solidFill>
                  <a:srgbClr val="00206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Factorization approach</a:t>
            </a:r>
            <a:endParaRPr lang="zh-CN" altLang="en-US" sz="2400" dirty="0">
              <a:solidFill>
                <a:srgbClr val="002060"/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5D39370B-6B1E-4CFB-B3D8-971544FFF570}"/>
              </a:ext>
            </a:extLst>
          </p:cNvPr>
          <p:cNvSpPr txBox="1"/>
          <p:nvPr/>
        </p:nvSpPr>
        <p:spPr>
          <a:xfrm>
            <a:off x="215963" y="5130107"/>
            <a:ext cx="5785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400" dirty="0">
                <a:solidFill>
                  <a:srgbClr val="00206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Phenomenological approach</a:t>
            </a:r>
            <a:endParaRPr lang="zh-CN" altLang="en-US" sz="2400" dirty="0">
              <a:solidFill>
                <a:srgbClr val="002060"/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A4642FCD-9040-4288-9D17-11715325B363}"/>
              </a:ext>
            </a:extLst>
          </p:cNvPr>
          <p:cNvSpPr/>
          <p:nvPr/>
        </p:nvSpPr>
        <p:spPr>
          <a:xfrm>
            <a:off x="908285" y="5745715"/>
            <a:ext cx="7555101" cy="400110"/>
          </a:xfrm>
          <a:prstGeom prst="rect">
            <a:avLst/>
          </a:prstGeom>
          <a:solidFill>
            <a:srgbClr val="D3FCFD"/>
          </a:solidFill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00206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SU(3) analysis;  topological diagram analysis</a:t>
            </a: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  <a:t>…(He, Wang etc.)</a:t>
            </a:r>
            <a:endParaRPr lang="zh-CN" altLang="en-US" sz="2000" dirty="0">
              <a:latin typeface="Candara" panose="020E0502030303020204" pitchFamily="34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9D14AE10-2059-4C7C-A3E4-2E4D3FA55B76}"/>
              </a:ext>
            </a:extLst>
          </p:cNvPr>
          <p:cNvSpPr txBox="1"/>
          <p:nvPr/>
        </p:nvSpPr>
        <p:spPr>
          <a:xfrm>
            <a:off x="1326631" y="3620467"/>
            <a:ext cx="5235534" cy="44267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accent2">
                    <a:lumMod val="75000"/>
                  </a:schemeClr>
                </a:solidFill>
                <a:latin typeface="High Tower Text" panose="0204050205050603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 For recently progress, see Xin </a:t>
            </a:r>
            <a:r>
              <a:rPr lang="en-US" altLang="zh-CN" sz="2000" dirty="0" err="1">
                <a:solidFill>
                  <a:schemeClr val="accent2">
                    <a:lumMod val="75000"/>
                  </a:schemeClr>
                </a:solidFill>
                <a:latin typeface="High Tower Text" panose="0204050205050603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Qiang</a:t>
            </a:r>
            <a:r>
              <a:rPr lang="en-US" altLang="zh-CN" sz="2000" dirty="0">
                <a:solidFill>
                  <a:schemeClr val="accent2">
                    <a:lumMod val="75000"/>
                  </a:schemeClr>
                </a:solidFill>
                <a:latin typeface="High Tower Text" panose="0204050205050603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 Li’s Talk</a:t>
            </a:r>
            <a:endParaRPr lang="en-US" altLang="zh-CN" sz="2000" dirty="0">
              <a:solidFill>
                <a:schemeClr val="accent2">
                  <a:lumMod val="75000"/>
                </a:schemeClr>
              </a:solidFill>
              <a:latin typeface="High Tower Text" panose="02040502050506030303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850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矩形 44">
            <a:extLst>
              <a:ext uri="{FF2B5EF4-FFF2-40B4-BE49-F238E27FC236}">
                <a16:creationId xmlns:a16="http://schemas.microsoft.com/office/drawing/2014/main" id="{13FC31ED-1228-483F-A7EE-2B05229DB4D6}"/>
              </a:ext>
            </a:extLst>
          </p:cNvPr>
          <p:cNvSpPr/>
          <p:nvPr/>
        </p:nvSpPr>
        <p:spPr>
          <a:xfrm>
            <a:off x="3197735" y="-21712"/>
            <a:ext cx="118347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Recent progress in PQCD approach</a:t>
            </a:r>
            <a:endParaRPr lang="zh-CN" altLang="en-US" sz="2800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15B51EBB-677A-41B0-B3B2-679BA5469A46}" type="datetime1">
              <a:rPr lang="zh-CN" altLang="en-US" sz="2000" smtClean="0">
                <a:solidFill>
                  <a:schemeClr val="tx2">
                    <a:shade val="90000"/>
                  </a:schemeClr>
                </a:solidFill>
                <a:latin typeface="Candara" panose="020E0502030303020204" pitchFamily="34" charset="0"/>
              </a:rPr>
              <a:t>2023/12/18</a:t>
            </a:fld>
            <a:endParaRPr lang="en-US" sz="2000" dirty="0">
              <a:solidFill>
                <a:schemeClr val="tx2">
                  <a:shade val="90000"/>
                </a:schemeClr>
              </a:solidFill>
              <a:latin typeface="Candara" panose="020E0502030303020204" pitchFamily="34" charset="0"/>
              <a:ea typeface="Cambria" panose="020405030504060302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D39370B-6B1E-4CFB-B3D8-971544FFF570}"/>
              </a:ext>
            </a:extLst>
          </p:cNvPr>
          <p:cNvSpPr txBox="1"/>
          <p:nvPr/>
        </p:nvSpPr>
        <p:spPr>
          <a:xfrm>
            <a:off x="436021" y="1335168"/>
            <a:ext cx="7789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NLO: vertex corrections,  quark loops,  NLO FFs,  </a:t>
            </a:r>
            <a:r>
              <a:rPr lang="en-US" altLang="zh-CN" sz="2000" dirty="0" err="1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Glauber</a:t>
            </a:r>
            <a:r>
              <a:rPr lang="en-US" altLang="zh-CN" sz="2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 gluons</a:t>
            </a:r>
            <a:endParaRPr lang="zh-CN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B5CE1DC-E91E-4571-A5C4-6E0F1FD32B64}"/>
              </a:ext>
            </a:extLst>
          </p:cNvPr>
          <p:cNvSpPr txBox="1"/>
          <p:nvPr/>
        </p:nvSpPr>
        <p:spPr>
          <a:xfrm>
            <a:off x="315856" y="4028891"/>
            <a:ext cx="5264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4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Multi-body B  decays</a:t>
            </a:r>
            <a:endParaRPr lang="zh-CN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309513F9-06E5-4977-AC92-BD1F262B6862}"/>
                  </a:ext>
                </a:extLst>
              </p:cNvPr>
              <p:cNvSpPr/>
              <p:nvPr/>
            </p:nvSpPr>
            <p:spPr>
              <a:xfrm>
                <a:off x="908285" y="2185409"/>
                <a:ext cx="8856817" cy="4074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𝐴</m:t>
                        </m:r>
                      </m:e>
                      <m:sub>
                        <m:r>
                          <a:rPr lang="en-US" altLang="zh-CN" sz="20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𝐶𝑃</m:t>
                        </m:r>
                      </m:sub>
                    </m:sSub>
                    <m:d>
                      <m:dPr>
                        <m:ctrlPr>
                          <a:rPr lang="en-US" altLang="zh-CN" sz="20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sz="20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</m:ctrlPr>
                          </m:sSupPr>
                          <m:e>
                            <m:r>
                              <a:rPr lang="en-US" altLang="zh-CN" sz="20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𝐵</m:t>
                            </m:r>
                          </m:e>
                          <m:sup>
                            <m:r>
                              <a:rPr lang="en-US" altLang="zh-CN" sz="20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+</m:t>
                            </m:r>
                          </m:sup>
                        </m:sSup>
                        <m:r>
                          <a:rPr lang="en-US" altLang="zh-CN" sz="20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→</m:t>
                        </m:r>
                        <m:sSup>
                          <m:sSupPr>
                            <m:ctrlPr>
                              <a:rPr lang="en-US" altLang="zh-CN" sz="20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</m:ctrlPr>
                          </m:sSupPr>
                          <m:e>
                            <m:r>
                              <a:rPr lang="en-US" altLang="zh-CN" sz="20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𝐾</m:t>
                            </m:r>
                          </m:e>
                          <m:sup>
                            <m:r>
                              <a:rPr lang="en-US" altLang="zh-CN" sz="20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CN" sz="20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</m:ctrlPr>
                          </m:sSupPr>
                          <m:e>
                            <m:r>
                              <a:rPr lang="en-US" altLang="zh-CN" sz="20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𝜋</m:t>
                            </m:r>
                          </m:e>
                          <m:sup>
                            <m:r>
                              <a:rPr lang="en-US" altLang="zh-CN" sz="20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0</m:t>
                            </m:r>
                          </m:sup>
                        </m:sSup>
                      </m:e>
                    </m:d>
                    <m:r>
                      <a:rPr lang="en-US" altLang="zh-CN" sz="2000" b="0" i="1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隶书" panose="02010509060101010101" pitchFamily="49" charset="-122"/>
                      </a:rPr>
                      <m:t>−</m:t>
                    </m:r>
                    <m:sSub>
                      <m:sSubPr>
                        <m:ctrlPr>
                          <a:rPr lang="en-US" altLang="zh-CN" sz="20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𝐴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𝐶𝑃</m:t>
                        </m:r>
                      </m:sub>
                    </m:sSub>
                    <m:d>
                      <m:dPr>
                        <m:ctrlPr>
                          <a:rPr lang="en-US" altLang="zh-CN" sz="20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sz="20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</m:ctrlPr>
                          </m:sSupPr>
                          <m:e>
                            <m:acc>
                              <m:accPr>
                                <m:chr m:val="̅"/>
                                <m:ctrlPr>
                                  <a:rPr lang="en-US" altLang="zh-CN" sz="2000" b="0" i="1" smtClean="0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隶书" panose="02010509060101010101" pitchFamily="49" charset="-122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000" i="1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隶书" panose="02010509060101010101" pitchFamily="49" charset="-122"/>
                                  </a:rPr>
                                  <m:t>𝐵</m:t>
                                </m:r>
                              </m:e>
                            </m:acc>
                          </m:e>
                          <m:sup>
                            <m:r>
                              <a:rPr lang="en-US" altLang="zh-CN" sz="20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0</m:t>
                            </m:r>
                          </m:sup>
                        </m:sSup>
                        <m:r>
                          <a:rPr lang="en-US" altLang="zh-CN" sz="20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→</m:t>
                        </m:r>
                        <m:sSup>
                          <m:sSupPr>
                            <m:ctrlPr>
                              <a:rPr lang="en-US" altLang="zh-CN" sz="20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𝐾</m:t>
                            </m:r>
                          </m:e>
                          <m:sup>
                            <m:r>
                              <a:rPr lang="en-US" altLang="zh-CN" sz="20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CN" sz="20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𝜋</m:t>
                            </m:r>
                          </m:e>
                          <m:sup>
                            <m:r>
                              <a:rPr lang="en-US" altLang="zh-CN" sz="2000" b="0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隶书" panose="02010509060101010101" pitchFamily="49" charset="-122"/>
                              </a:rPr>
                              <m:t>−</m:t>
                            </m:r>
                          </m:sup>
                        </m:sSup>
                      </m:e>
                    </m:d>
                    <m:r>
                      <a:rPr lang="en-US" altLang="zh-CN" sz="2000" b="0" i="1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隶书" panose="02010509060101010101" pitchFamily="49" charset="-122"/>
                      </a:rPr>
                      <m:t>=</m:t>
                    </m:r>
                    <m:sSubSup>
                      <m:sSubSupPr>
                        <m:ctrlPr>
                          <a:rPr lang="en-US" altLang="zh-CN" sz="20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</m:ctrlPr>
                      </m:sSubSupPr>
                      <m:e>
                        <m:r>
                          <a:rPr lang="en-US" altLang="zh-CN" sz="20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(</m:t>
                        </m:r>
                        <m:r>
                          <a:rPr lang="en-US" altLang="zh-CN" sz="20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7.71</m:t>
                        </m:r>
                      </m:e>
                      <m:sub>
                        <m:r>
                          <a:rPr lang="en-US" altLang="zh-CN" sz="20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−2.92</m:t>
                        </m:r>
                      </m:sub>
                      <m:sup>
                        <m:r>
                          <a:rPr lang="en-US" altLang="zh-CN" sz="2000" b="0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隶书" panose="02010509060101010101" pitchFamily="49" charset="-122"/>
                          </a:rPr>
                          <m:t>+2.74</m:t>
                        </m:r>
                      </m:sup>
                    </m:sSubSup>
                    <m:r>
                      <a:rPr lang="en-US" altLang="zh-CN" sz="2000" b="0" i="1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隶书" panose="02010509060101010101" pitchFamily="49" charset="-122"/>
                      </a:rPr>
                      <m:t>)%</m:t>
                    </m:r>
                    <m:r>
                      <a:rPr lang="en-US" altLang="zh-CN" sz="2000" b="0" i="1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隶书" panose="02010509060101010101" pitchFamily="49" charset="-122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sz="2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隶书" panose="02010509060101010101" pitchFamily="49" charset="-122"/>
                      </a:rPr>
                      <m:t>data</m:t>
                    </m:r>
                    <m:r>
                      <a:rPr lang="en-US" altLang="zh-CN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隶书" panose="02010509060101010101" pitchFamily="49" charset="-122"/>
                      </a:rPr>
                      <m:t>:</m:t>
                    </m:r>
                    <m:r>
                      <a:rPr lang="en-US" altLang="zh-CN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隶书" panose="02010509060101010101" pitchFamily="49" charset="-122"/>
                      </a:rPr>
                      <m:t>(</m:t>
                    </m:r>
                    <m:r>
                      <a:rPr lang="en-US" altLang="zh-CN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隶书" panose="02010509060101010101" pitchFamily="49" charset="-122"/>
                      </a:rPr>
                      <m:t>12.0±2.4</m:t>
                    </m:r>
                    <m:r>
                      <a:rPr lang="en-US" altLang="zh-CN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隶书" panose="02010509060101010101" pitchFamily="49" charset="-122"/>
                      </a:rPr>
                      <m:t>)</m:t>
                    </m:r>
                    <m:r>
                      <a:rPr lang="en-US" altLang="zh-CN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隶书" panose="02010509060101010101" pitchFamily="49" charset="-122"/>
                      </a:rPr>
                      <m:t>%</m:t>
                    </m:r>
                  </m:oMath>
                </a14:m>
                <a:r>
                  <a:rPr lang="en-US" altLang="zh-CN" sz="2000" dirty="0">
                    <a:solidFill>
                      <a:srgbClr val="FF0000"/>
                    </a:solidFill>
                    <a:latin typeface="Candara" panose="020E0502030303020204" pitchFamily="34" charset="0"/>
                  </a:rPr>
                  <a:t>)</a:t>
                </a:r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309513F9-06E5-4977-AC92-BD1F262B68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285" y="2185409"/>
                <a:ext cx="8856817" cy="407419"/>
              </a:xfrm>
              <a:prstGeom prst="rect">
                <a:avLst/>
              </a:prstGeom>
              <a:blipFill>
                <a:blip r:embed="rId3"/>
                <a:stretch>
                  <a:fillRect t="-5970" b="-253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文本框 16">
            <a:extLst>
              <a:ext uri="{FF2B5EF4-FFF2-40B4-BE49-F238E27FC236}">
                <a16:creationId xmlns:a16="http://schemas.microsoft.com/office/drawing/2014/main" id="{5D39370B-6B1E-4CFB-B3D8-971544FFF570}"/>
              </a:ext>
            </a:extLst>
          </p:cNvPr>
          <p:cNvSpPr txBox="1"/>
          <p:nvPr/>
        </p:nvSpPr>
        <p:spPr>
          <a:xfrm>
            <a:off x="200595" y="773264"/>
            <a:ext cx="3930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400" dirty="0">
                <a:solidFill>
                  <a:srgbClr val="00206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(Partial)NLO corrections </a:t>
            </a:r>
            <a:endParaRPr lang="zh-CN" altLang="en-US" sz="2400" dirty="0">
              <a:solidFill>
                <a:srgbClr val="002060"/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944398" y="844442"/>
            <a:ext cx="35095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[</a:t>
            </a:r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Chai, Cheng, </a:t>
            </a:r>
            <a:r>
              <a:rPr lang="en-US" altLang="zh-CN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Ju</a:t>
            </a:r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, Yan, </a:t>
            </a:r>
            <a:r>
              <a:rPr lang="en-US" altLang="zh-CN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Lv</a:t>
            </a:r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, Xiao,2022]</a:t>
            </a:r>
            <a:r>
              <a:rPr lang="en-US" altLang="zh-CN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 </a:t>
            </a:r>
            <a:endParaRPr lang="zh-CN" altLang="en-US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5D39370B-6B1E-4CFB-B3D8-971544FFF570}"/>
              </a:ext>
            </a:extLst>
          </p:cNvPr>
          <p:cNvSpPr txBox="1"/>
          <p:nvPr/>
        </p:nvSpPr>
        <p:spPr>
          <a:xfrm>
            <a:off x="436021" y="1725735"/>
            <a:ext cx="7789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NLO have significant impact on the CP violation</a:t>
            </a:r>
            <a:endParaRPr lang="zh-CN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5D39370B-6B1E-4CFB-B3D8-971544FFF570}"/>
                  </a:ext>
                </a:extLst>
              </p:cNvPr>
              <p:cNvSpPr txBox="1"/>
              <p:nvPr/>
            </p:nvSpPr>
            <p:spPr>
              <a:xfrm>
                <a:off x="315856" y="2716889"/>
                <a:ext cx="483244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Clr>
                    <a:srgbClr val="0070C0"/>
                  </a:buClr>
                  <a:buSzPct val="75000"/>
                  <a:buFont typeface="Wingdings" panose="05000000000000000000" pitchFamily="2" charset="2"/>
                  <a:buChar char="l"/>
                </a:pPr>
                <a:r>
                  <a:rPr lang="en-US" altLang="zh-CN" sz="2400" dirty="0">
                    <a:solidFill>
                      <a:srgbClr val="002060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Modified PQCD and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隶书" panose="02010509060101010101" pitchFamily="49" charset="-122"/>
                      </a:rPr>
                      <m:t>𝜋</m:t>
                    </m:r>
                  </m:oMath>
                </a14:m>
                <a:r>
                  <a:rPr lang="en-US" altLang="zh-CN" sz="2400" dirty="0">
                    <a:solidFill>
                      <a:schemeClr val="accent5">
                        <a:lumMod val="50000"/>
                      </a:schemeClr>
                    </a:solidFill>
                    <a:ea typeface="隶书" panose="02010509060101010101" pitchFamily="49" charset="-12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隶书" panose="02010509060101010101" pitchFamily="49" charset="-122"/>
                      </a:rPr>
                      <m:t>𝜋</m:t>
                    </m:r>
                  </m:oMath>
                </a14:m>
                <a:r>
                  <a:rPr lang="en-US" altLang="zh-CN" sz="2400" dirty="0">
                    <a:solidFill>
                      <a:srgbClr val="002060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 puzzle  </a:t>
                </a:r>
                <a:endParaRPr lang="zh-CN" altLang="en-US" sz="2400" dirty="0">
                  <a:solidFill>
                    <a:srgbClr val="002060"/>
                  </a:solidFill>
                  <a:latin typeface="Candara" panose="020E0502030303020204" pitchFamily="34" charset="0"/>
                  <a:ea typeface="隶书" panose="02010509060101010101" pitchFamily="49" charset="-122"/>
                </a:endParaRPr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5D39370B-6B1E-4CFB-B3D8-971544FFF5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856" y="2716889"/>
                <a:ext cx="4832447" cy="461665"/>
              </a:xfrm>
              <a:prstGeom prst="rect">
                <a:avLst/>
              </a:prstGeom>
              <a:blipFill>
                <a:blip r:embed="rId4"/>
                <a:stretch>
                  <a:fillRect l="-883" t="-10667" b="-30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矩形 22"/>
          <p:cNvSpPr/>
          <p:nvPr/>
        </p:nvSpPr>
        <p:spPr>
          <a:xfrm>
            <a:off x="4884712" y="2763055"/>
            <a:ext cx="16609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[</a:t>
            </a:r>
            <a:r>
              <a:rPr lang="en-US" altLang="zh-CN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Lv</a:t>
            </a:r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, Yang, 2023]</a:t>
            </a:r>
            <a:r>
              <a:rPr lang="en-US" altLang="zh-CN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 </a:t>
            </a:r>
            <a:endParaRPr lang="zh-CN" altLang="en-US" dirty="0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5D39370B-6B1E-4CFB-B3D8-971544FFF570}"/>
              </a:ext>
            </a:extLst>
          </p:cNvPr>
          <p:cNvSpPr txBox="1"/>
          <p:nvPr/>
        </p:nvSpPr>
        <p:spPr>
          <a:xfrm>
            <a:off x="908285" y="3346193"/>
            <a:ext cx="10088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70C0"/>
              </a:buClr>
              <a:buSzPct val="75000"/>
            </a:pPr>
            <a:r>
              <a:rPr lang="en-US" altLang="zh-CN" sz="2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Including soft factors below the soft momentum cutoff and the color octet contribution</a:t>
            </a:r>
            <a:endParaRPr lang="zh-CN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5D39370B-6B1E-4CFB-B3D8-971544FFF570}"/>
              </a:ext>
            </a:extLst>
          </p:cNvPr>
          <p:cNvSpPr txBox="1"/>
          <p:nvPr/>
        </p:nvSpPr>
        <p:spPr>
          <a:xfrm>
            <a:off x="436021" y="4650588"/>
            <a:ext cx="30064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Three body B decays</a:t>
            </a:r>
            <a:endParaRPr lang="zh-CN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9D14AE10-2059-4C7C-A3E4-2E4D3FA55B76}"/>
              </a:ext>
            </a:extLst>
          </p:cNvPr>
          <p:cNvSpPr txBox="1"/>
          <p:nvPr/>
        </p:nvSpPr>
        <p:spPr>
          <a:xfrm>
            <a:off x="3477366" y="4650588"/>
            <a:ext cx="2874714" cy="44267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accent2">
                    <a:lumMod val="75000"/>
                  </a:schemeClr>
                </a:solidFill>
                <a:latin typeface="High Tower Text" panose="0204050205050603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solidFill>
                  <a:schemeClr val="accent2">
                    <a:lumMod val="75000"/>
                  </a:schemeClr>
                </a:solidFill>
                <a:latin typeface="High Tower Text" panose="0204050205050603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Zhi</a:t>
            </a:r>
            <a:r>
              <a:rPr lang="en-US" altLang="zh-CN" sz="2000" dirty="0">
                <a:solidFill>
                  <a:schemeClr val="accent2">
                    <a:lumMod val="75000"/>
                  </a:schemeClr>
                </a:solidFill>
                <a:latin typeface="High Tower Text" panose="0204050205050603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-Tian Zou’s Talk</a:t>
            </a:r>
            <a:endParaRPr lang="en-US" altLang="zh-CN" sz="2000" dirty="0">
              <a:solidFill>
                <a:schemeClr val="accent2">
                  <a:lumMod val="75000"/>
                </a:schemeClr>
              </a:solidFill>
              <a:latin typeface="High Tower Text" panose="02040502050506030303" pitchFamily="18" charset="0"/>
              <a:ea typeface="Cambria" panose="02040503050406030204" pitchFamily="18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5D39370B-6B1E-4CFB-B3D8-971544FFF570}"/>
              </a:ext>
            </a:extLst>
          </p:cNvPr>
          <p:cNvSpPr txBox="1"/>
          <p:nvPr/>
        </p:nvSpPr>
        <p:spPr>
          <a:xfrm>
            <a:off x="436021" y="5253294"/>
            <a:ext cx="30064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Four body B decays</a:t>
            </a:r>
            <a:endParaRPr lang="zh-CN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3442447" y="5308932"/>
            <a:ext cx="1541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[</a:t>
            </a:r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Zhou, Li etc. ]</a:t>
            </a:r>
            <a:r>
              <a:rPr lang="en-US" altLang="zh-CN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640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矩形 55">
            <a:extLst>
              <a:ext uri="{FF2B5EF4-FFF2-40B4-BE49-F238E27FC236}">
                <a16:creationId xmlns:a16="http://schemas.microsoft.com/office/drawing/2014/main" id="{BE09222E-1275-417C-B838-1F215484A04D}"/>
              </a:ext>
            </a:extLst>
          </p:cNvPr>
          <p:cNvSpPr/>
          <p:nvPr/>
        </p:nvSpPr>
        <p:spPr>
          <a:xfrm>
            <a:off x="351344" y="968938"/>
            <a:ext cx="66360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chemeClr val="tx2">
                    <a:lumMod val="75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Study on CP violation</a:t>
            </a:r>
            <a:endParaRPr lang="zh-CN" altLang="en-US" sz="2400" dirty="0">
              <a:solidFill>
                <a:schemeClr val="tx2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61851B48-7F2C-416A-88AE-6F043D04C681}"/>
              </a:ext>
            </a:extLst>
          </p:cNvPr>
          <p:cNvSpPr/>
          <p:nvPr/>
        </p:nvSpPr>
        <p:spPr>
          <a:xfrm>
            <a:off x="464632" y="3331076"/>
            <a:ext cx="40486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chemeClr val="tx2">
                    <a:lumMod val="75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Precisely testing the standard model</a:t>
            </a:r>
            <a:endParaRPr lang="zh-CN" altLang="en-US" sz="2400" dirty="0">
              <a:solidFill>
                <a:schemeClr val="tx2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1A685EC3-8AD7-4B03-9300-0A9A6B39E905}"/>
              </a:ext>
            </a:extLst>
          </p:cNvPr>
          <p:cNvSpPr/>
          <p:nvPr/>
        </p:nvSpPr>
        <p:spPr>
          <a:xfrm>
            <a:off x="464632" y="5797464"/>
            <a:ext cx="72361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chemeClr val="tx2">
                    <a:lumMod val="75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Indirect searching for new physics signals</a:t>
            </a:r>
            <a:endParaRPr lang="zh-CN" altLang="en-US" sz="2400" dirty="0">
              <a:solidFill>
                <a:schemeClr val="tx2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783C99D-57A2-4C63-A5DC-8250FE9A7507}"/>
              </a:ext>
            </a:extLst>
          </p:cNvPr>
          <p:cNvSpPr/>
          <p:nvPr/>
        </p:nvSpPr>
        <p:spPr>
          <a:xfrm>
            <a:off x="3994301" y="712458"/>
            <a:ext cx="806031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chemeClr val="tx2">
                    <a:lumMod val="75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Time-dependent CP violation in B meson decays, 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[Babar&amp; Belle 2001]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chemeClr val="tx2">
                    <a:lumMod val="75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Direct CP violation in B meson decays, 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[Babar&amp; Belle 2004]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chemeClr val="tx2">
                    <a:lumMod val="75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Direct CP violation in D meson decays, 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[</a:t>
            </a:r>
            <a:r>
              <a:rPr lang="en-US" altLang="zh-CN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LHCb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 2019]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4506627-B103-4485-B4D2-4A5BBEE91E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837" y="2343035"/>
            <a:ext cx="3557940" cy="305552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85B09E4-F29A-46C6-9BB8-20AB33BC9A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828" y="2333188"/>
            <a:ext cx="3557940" cy="3334623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6754A55A-FDAA-4509-AA12-12DDDE20AFA2}"/>
              </a:ext>
            </a:extLst>
          </p:cNvPr>
          <p:cNvSpPr/>
          <p:nvPr/>
        </p:nvSpPr>
        <p:spPr>
          <a:xfrm>
            <a:off x="2383971" y="-15345"/>
            <a:ext cx="6412896" cy="523220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main tasks of heavy flavor physics</a:t>
            </a:r>
            <a:endParaRPr lang="zh-CN" altLang="en-US" sz="2800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6559820-AF5B-4E09-95F4-C6E4EF1CFB06}" type="datetime1">
              <a:rPr lang="zh-CN" altLang="en-US" smtClean="0">
                <a:solidFill>
                  <a:schemeClr val="tx2">
                    <a:shade val="90000"/>
                  </a:schemeClr>
                </a:solidFill>
                <a:latin typeface="Candara" panose="020E0502030303020204" pitchFamily="34" charset="0"/>
              </a:rPr>
              <a:t>2023/12/18</a:t>
            </a:fld>
            <a:endParaRPr lang="en-US" dirty="0">
              <a:solidFill>
                <a:schemeClr val="tx2">
                  <a:shade val="90000"/>
                </a:schemeClr>
              </a:solidFill>
              <a:latin typeface="Candara" panose="020E0502030303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矩形 44">
            <a:extLst>
              <a:ext uri="{FF2B5EF4-FFF2-40B4-BE49-F238E27FC236}">
                <a16:creationId xmlns:a16="http://schemas.microsoft.com/office/drawing/2014/main" id="{13FC31ED-1228-483F-A7EE-2B05229DB4D6}"/>
              </a:ext>
            </a:extLst>
          </p:cNvPr>
          <p:cNvSpPr/>
          <p:nvPr/>
        </p:nvSpPr>
        <p:spPr>
          <a:xfrm>
            <a:off x="4075036" y="-20077"/>
            <a:ext cx="43222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annihilation diagrams</a:t>
            </a:r>
            <a:endParaRPr lang="zh-CN" altLang="en-US" sz="2800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287377C-CD0D-442C-9B60-D082E18FF568}"/>
              </a:ext>
            </a:extLst>
          </p:cNvPr>
          <p:cNvSpPr txBox="1"/>
          <p:nvPr/>
        </p:nvSpPr>
        <p:spPr>
          <a:xfrm>
            <a:off x="399262" y="834166"/>
            <a:ext cx="53569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The factorization amplitude(leading twist)</a:t>
            </a:r>
            <a:endParaRPr lang="zh-CN" altLang="en-US" sz="20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AF7D46F-77C0-431B-8718-90D84AB346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41" y="1486957"/>
            <a:ext cx="2196067" cy="160309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68BF9EC-35F8-41C8-A92F-86158362B7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063" y="1594393"/>
            <a:ext cx="1859177" cy="13026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3092E875-137A-4B1F-800D-F17C4EF22D29}"/>
                  </a:ext>
                </a:extLst>
              </p:cNvPr>
              <p:cNvSpPr/>
              <p:nvPr/>
            </p:nvSpPr>
            <p:spPr>
              <a:xfrm>
                <a:off x="2824908" y="1919029"/>
                <a:ext cx="3352800" cy="7837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𝑖𝑎</m:t>
                          </m:r>
                        </m:sup>
                      </m:sSubSup>
                      <m:r>
                        <a:rPr lang="en-US" altLang="zh-CN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⊃</m:t>
                      </m:r>
                      <m:nary>
                        <m:nary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  <m:e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𝑑𝑥𝑑𝑦</m:t>
                          </m:r>
                          <m:f>
                            <m:fPr>
                              <m:ctrlP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(1−</m:t>
                              </m:r>
                              <m:acc>
                                <m:accPr>
                                  <m:chr m:val="̅"/>
                                  <m:ctrlP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3092E875-137A-4B1F-800D-F17C4EF22D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4908" y="1919029"/>
                <a:ext cx="3352800" cy="7837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226DFA18-44BB-4440-B87A-34D318366E1B}"/>
                  </a:ext>
                </a:extLst>
              </p:cNvPr>
              <p:cNvSpPr/>
              <p:nvPr/>
            </p:nvSpPr>
            <p:spPr>
              <a:xfrm>
                <a:off x="8305800" y="1853835"/>
                <a:ext cx="3352800" cy="7837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𝑖𝑏</m:t>
                          </m:r>
                        </m:sup>
                      </m:sSubSup>
                      <m:r>
                        <a:rPr lang="en-US" altLang="zh-CN" sz="20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⊃</m:t>
                      </m:r>
                      <m:nary>
                        <m:nary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  <m:e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𝑑𝑥𝑑𝑦</m:t>
                          </m:r>
                          <m:f>
                            <m:fPr>
                              <m:ctrlP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altLang="zh-CN" sz="2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altLang="zh-CN" sz="20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CN" sz="20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en-US" altLang="zh-CN" sz="2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226DFA18-44BB-4440-B87A-34D318366E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5800" y="1853835"/>
                <a:ext cx="3352800" cy="7837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FA437E43-7AE8-47CC-973A-47EDFCF9E804}"/>
                  </a:ext>
                </a:extLst>
              </p:cNvPr>
              <p:cNvSpPr/>
              <p:nvPr/>
            </p:nvSpPr>
            <p:spPr>
              <a:xfrm>
                <a:off x="4038600" y="3028890"/>
                <a:ext cx="230422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altLang="zh-CN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altLang="zh-CN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∼6</m:t>
                      </m:r>
                      <m:r>
                        <a:rPr lang="en-US" altLang="zh-CN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(1−</m:t>
                      </m:r>
                      <m:r>
                        <a:rPr lang="en-US" altLang="zh-CN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FA437E43-7AE8-47CC-973A-47EDFCF9E8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600" y="3028890"/>
                <a:ext cx="2304221" cy="400110"/>
              </a:xfrm>
              <a:prstGeom prst="rect">
                <a:avLst/>
              </a:prstGeom>
              <a:blipFill>
                <a:blip r:embed="rId7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表格 12">
                <a:extLst>
                  <a:ext uri="{FF2B5EF4-FFF2-40B4-BE49-F238E27FC236}">
                    <a16:creationId xmlns:a16="http://schemas.microsoft.com/office/drawing/2014/main" id="{9055A313-7F49-4B7F-8515-4BDDEE1342C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71819743"/>
                  </p:ext>
                </p:extLst>
              </p:nvPr>
            </p:nvGraphicFramePr>
            <p:xfrm>
              <a:off x="628841" y="3728826"/>
              <a:ext cx="10598332" cy="2501891"/>
            </p:xfrm>
            <a:graphic>
              <a:graphicData uri="http://schemas.openxmlformats.org/drawingml/2006/table">
                <a:tbl>
                  <a:tblPr firstRow="1" bandRow="1">
                    <a:tableStyleId>{E8B1032C-EA38-4F05-BA0D-38AFFFC7BED3}</a:tableStyleId>
                  </a:tblPr>
                  <a:tblGrid>
                    <a:gridCol w="2649583">
                      <a:extLst>
                        <a:ext uri="{9D8B030D-6E8A-4147-A177-3AD203B41FA5}">
                          <a16:colId xmlns:a16="http://schemas.microsoft.com/office/drawing/2014/main" val="2191897700"/>
                        </a:ext>
                      </a:extLst>
                    </a:gridCol>
                    <a:gridCol w="2649583">
                      <a:extLst>
                        <a:ext uri="{9D8B030D-6E8A-4147-A177-3AD203B41FA5}">
                          <a16:colId xmlns:a16="http://schemas.microsoft.com/office/drawing/2014/main" val="2037561508"/>
                        </a:ext>
                      </a:extLst>
                    </a:gridCol>
                    <a:gridCol w="2649583">
                      <a:extLst>
                        <a:ext uri="{9D8B030D-6E8A-4147-A177-3AD203B41FA5}">
                          <a16:colId xmlns:a16="http://schemas.microsoft.com/office/drawing/2014/main" val="515690867"/>
                        </a:ext>
                      </a:extLst>
                    </a:gridCol>
                    <a:gridCol w="2649583">
                      <a:extLst>
                        <a:ext uri="{9D8B030D-6E8A-4147-A177-3AD203B41FA5}">
                          <a16:colId xmlns:a16="http://schemas.microsoft.com/office/drawing/2014/main" val="235812436"/>
                        </a:ext>
                      </a:extLst>
                    </a:gridCol>
                  </a:tblGrid>
                  <a:tr h="581651"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Momentum fractions</a:t>
                          </a:r>
                          <a:endParaRPr lang="zh-CN" alt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b</a:t>
                          </a:r>
                          <a:r>
                            <a:rPr lang="zh-CN" altLang="en-US" dirty="0"/>
                            <a:t> </a:t>
                          </a:r>
                          <a:r>
                            <a:rPr lang="en-US" altLang="zh-CN" dirty="0"/>
                            <a:t>quark-emission</a:t>
                          </a:r>
                          <a:endParaRPr lang="zh-CN" alt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light</a:t>
                          </a:r>
                          <a:r>
                            <a:rPr lang="zh-CN" altLang="en-US" dirty="0"/>
                            <a:t> </a:t>
                          </a:r>
                          <a:r>
                            <a:rPr lang="en-US" altLang="zh-CN" dirty="0"/>
                            <a:t>quark-emission</a:t>
                          </a:r>
                          <a:endParaRPr lang="zh-CN" alt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02760632"/>
                      </a:ext>
                    </a:extLst>
                  </a:tr>
                  <a:tr h="58165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Hard gluon</a:t>
                          </a:r>
                          <a:endParaRPr lang="zh-CN" alt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∼1,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altLang="zh-CN" sz="1800" b="0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CN" sz="1800" b="0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acc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∼1,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∼1</m:t>
                                </m:r>
                              </m:oMath>
                            </m:oMathPara>
                          </a14:m>
                          <a:endParaRPr lang="en-US" altLang="zh-CN" sz="1800" b="0" dirty="0">
                            <a:solidFill>
                              <a:srgbClr val="002060"/>
                            </a:solidFill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∼1,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altLang="zh-CN" sz="1800" b="0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CN" sz="1800" b="0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acc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∼1,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𝑑𝑦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∼1</m:t>
                                </m:r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>
                              <a:solidFill>
                                <a:srgbClr val="E5423D"/>
                              </a:solidFill>
                            </a:rPr>
                            <a:t>1</a:t>
                          </a:r>
                          <a:endParaRPr lang="zh-CN" altLang="en-US" dirty="0">
                            <a:solidFill>
                              <a:srgbClr val="E5423D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>
                              <a:solidFill>
                                <a:srgbClr val="E5423D"/>
                              </a:solidFill>
                            </a:rPr>
                            <a:t>1</a:t>
                          </a:r>
                          <a:endParaRPr lang="zh-CN" altLang="en-US" dirty="0">
                            <a:solidFill>
                              <a:srgbClr val="E5423D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8110881"/>
                      </a:ext>
                    </a:extLst>
                  </a:tr>
                  <a:tr h="58165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Hard-collinear gluon</a:t>
                          </a:r>
                          <a:endParaRPr lang="zh-CN" alt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∼1,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altLang="zh-CN" sz="1800" b="0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CN" sz="1800" b="0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acc>
                                <m:r>
                                  <a:rPr lang="en-US" altLang="zh-CN" sz="18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∼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∼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oMath>
                            </m:oMathPara>
                          </a14:m>
                          <a:endParaRPr lang="en-US" altLang="zh-CN" sz="1800" b="0" dirty="0">
                            <a:solidFill>
                              <a:srgbClr val="C00000"/>
                            </a:solidFill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∼1,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altLang="zh-CN" sz="1800" b="0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CN" sz="1800" b="0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acc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∼1,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𝑑𝑦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∼1</m:t>
                                </m:r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1" dirty="0">
                              <a:solidFill>
                                <a:srgbClr val="FF0000"/>
                              </a:solidFill>
                            </a:rPr>
                            <a:t>1</a:t>
                          </a:r>
                          <a:endParaRPr lang="zh-CN" altLang="en-US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099406250"/>
                      </a:ext>
                    </a:extLst>
                  </a:tr>
                  <a:tr h="58165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Soft gluon</a:t>
                          </a:r>
                          <a:endParaRPr lang="zh-CN" alt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∼1,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altLang="zh-CN" sz="1800" b="0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CN" sz="1800" b="0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acc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∼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𝑑𝑥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∼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oMath>
                            </m:oMathPara>
                          </a14:m>
                          <a:endParaRPr lang="en-US" altLang="zh-CN" sz="1800" b="0" dirty="0">
                            <a:solidFill>
                              <a:srgbClr val="002060"/>
                            </a:solidFill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∼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altLang="zh-CN" sz="1800" b="0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CN" sz="1800" b="0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acc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∼1,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𝑑𝑦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∼</m:t>
                                </m:r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altLang="zh-CN" sz="1800" b="0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CN" sz="1800" b="0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p>
                                    <m:r>
                                      <a:rPr lang="en-US" altLang="zh-CN" sz="1800" b="0" i="1" smtClean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8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oMath>
                            </m:oMathPara>
                          </a14:m>
                          <a:endParaRPr lang="zh-CN" alt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88996068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表格 12">
                <a:extLst>
                  <a:ext uri="{FF2B5EF4-FFF2-40B4-BE49-F238E27FC236}">
                    <a16:creationId xmlns:a16="http://schemas.microsoft.com/office/drawing/2014/main" id="{9055A313-7F49-4B7F-8515-4BDDEE1342C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71819743"/>
                  </p:ext>
                </p:extLst>
              </p:nvPr>
            </p:nvGraphicFramePr>
            <p:xfrm>
              <a:off x="628841" y="3728826"/>
              <a:ext cx="10598332" cy="2501891"/>
            </p:xfrm>
            <a:graphic>
              <a:graphicData uri="http://schemas.openxmlformats.org/drawingml/2006/table">
                <a:tbl>
                  <a:tblPr firstRow="1" bandRow="1">
                    <a:tableStyleId>{E8B1032C-EA38-4F05-BA0D-38AFFFC7BED3}</a:tableStyleId>
                  </a:tblPr>
                  <a:tblGrid>
                    <a:gridCol w="2649583">
                      <a:extLst>
                        <a:ext uri="{9D8B030D-6E8A-4147-A177-3AD203B41FA5}">
                          <a16:colId xmlns:a16="http://schemas.microsoft.com/office/drawing/2014/main" val="2191897700"/>
                        </a:ext>
                      </a:extLst>
                    </a:gridCol>
                    <a:gridCol w="2649583">
                      <a:extLst>
                        <a:ext uri="{9D8B030D-6E8A-4147-A177-3AD203B41FA5}">
                          <a16:colId xmlns:a16="http://schemas.microsoft.com/office/drawing/2014/main" val="2037561508"/>
                        </a:ext>
                      </a:extLst>
                    </a:gridCol>
                    <a:gridCol w="2649583">
                      <a:extLst>
                        <a:ext uri="{9D8B030D-6E8A-4147-A177-3AD203B41FA5}">
                          <a16:colId xmlns:a16="http://schemas.microsoft.com/office/drawing/2014/main" val="515690867"/>
                        </a:ext>
                      </a:extLst>
                    </a:gridCol>
                    <a:gridCol w="2649583">
                      <a:extLst>
                        <a:ext uri="{9D8B030D-6E8A-4147-A177-3AD203B41FA5}">
                          <a16:colId xmlns:a16="http://schemas.microsoft.com/office/drawing/2014/main" val="235812436"/>
                        </a:ext>
                      </a:extLst>
                    </a:gridCol>
                  </a:tblGrid>
                  <a:tr h="581651"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Momentum fractions</a:t>
                          </a:r>
                          <a:endParaRPr lang="zh-CN" alt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b</a:t>
                          </a:r>
                          <a:r>
                            <a:rPr lang="zh-CN" altLang="en-US" dirty="0"/>
                            <a:t> </a:t>
                          </a:r>
                          <a:r>
                            <a:rPr lang="en-US" altLang="zh-CN" dirty="0"/>
                            <a:t>quark-emission</a:t>
                          </a:r>
                          <a:endParaRPr lang="zh-CN" alt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light</a:t>
                          </a:r>
                          <a:r>
                            <a:rPr lang="zh-CN" altLang="en-US" dirty="0"/>
                            <a:t> </a:t>
                          </a:r>
                          <a:r>
                            <a:rPr lang="en-US" altLang="zh-CN" dirty="0"/>
                            <a:t>quark-emission</a:t>
                          </a:r>
                          <a:endParaRPr lang="zh-CN" altLang="en-US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102760632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Hard gluon</a:t>
                          </a:r>
                          <a:endParaRPr lang="zh-CN" alt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12"/>
                          <a:stretch>
                            <a:fillRect l="-100230" t="-92381" r="-200460" b="-20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>
                              <a:solidFill>
                                <a:srgbClr val="E5423D"/>
                              </a:solidFill>
                            </a:rPr>
                            <a:t>1</a:t>
                          </a:r>
                          <a:endParaRPr lang="zh-CN" altLang="en-US" dirty="0">
                            <a:solidFill>
                              <a:srgbClr val="E5423D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>
                              <a:solidFill>
                                <a:srgbClr val="E5423D"/>
                              </a:solidFill>
                            </a:rPr>
                            <a:t>1</a:t>
                          </a:r>
                          <a:endParaRPr lang="zh-CN" altLang="en-US" dirty="0">
                            <a:solidFill>
                              <a:srgbClr val="E5423D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8110881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Hard-collinear gluon</a:t>
                          </a:r>
                          <a:endParaRPr lang="zh-CN" alt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12"/>
                          <a:stretch>
                            <a:fillRect l="-100230" t="-190566" r="-200460" b="-1066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12"/>
                          <a:stretch>
                            <a:fillRect l="-200691" t="-190566" r="-100922" b="-1066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b="1" dirty="0">
                              <a:solidFill>
                                <a:srgbClr val="FF0000"/>
                              </a:solidFill>
                            </a:rPr>
                            <a:t>1</a:t>
                          </a:r>
                          <a:endParaRPr lang="zh-CN" altLang="en-US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099406250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dirty="0"/>
                            <a:t>Soft gluon</a:t>
                          </a:r>
                          <a:endParaRPr lang="zh-CN" alt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12"/>
                          <a:stretch>
                            <a:fillRect l="-100230" t="-293333" r="-200460" b="-76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12"/>
                          <a:stretch>
                            <a:fillRect l="-200691" t="-293333" r="-100922" b="-76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12"/>
                          <a:stretch>
                            <a:fillRect l="-300000" t="-293333" r="-690" b="-761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996068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4" name="文本框 13">
            <a:extLst>
              <a:ext uri="{FF2B5EF4-FFF2-40B4-BE49-F238E27FC236}">
                <a16:creationId xmlns:a16="http://schemas.microsoft.com/office/drawing/2014/main" id="{DBBD70DF-BE5A-4FC1-B7BC-1AB11CF6076A}"/>
              </a:ext>
            </a:extLst>
          </p:cNvPr>
          <p:cNvSpPr txBox="1"/>
          <p:nvPr/>
        </p:nvSpPr>
        <p:spPr>
          <a:xfrm>
            <a:off x="462399" y="3011423"/>
            <a:ext cx="3119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Asymptotic form</a:t>
            </a:r>
            <a:endParaRPr lang="zh-CN" altLang="en-US" sz="20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E83DCF90-8973-4B7D-A593-1D6A0F23D5D7}" type="datetime1">
              <a:rPr lang="zh-CN" altLang="en-US" sz="2000" smtClean="0">
                <a:solidFill>
                  <a:schemeClr val="tx2">
                    <a:shade val="90000"/>
                  </a:schemeClr>
                </a:solidFill>
                <a:latin typeface="Candara" panose="020E0502030303020204" pitchFamily="34" charset="0"/>
              </a:rPr>
              <a:t>2023/12/18</a:t>
            </a:fld>
            <a:endParaRPr lang="en-US" sz="2000" dirty="0">
              <a:solidFill>
                <a:schemeClr val="tx2">
                  <a:shade val="90000"/>
                </a:schemeClr>
              </a:solidFill>
              <a:latin typeface="Candara" panose="020E0502030303020204" pitchFamily="34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6103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CAE3CF4E-6410-4169-8F44-A5CFD7728F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295" y="1304948"/>
            <a:ext cx="5270955" cy="13933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09EC93C0-81F3-4D4A-9A86-8075A4D38EB9}"/>
                  </a:ext>
                </a:extLst>
              </p:cNvPr>
              <p:cNvSpPr/>
              <p:nvPr/>
            </p:nvSpPr>
            <p:spPr>
              <a:xfrm>
                <a:off x="1346500" y="1485486"/>
                <a:ext cx="4339045" cy="7230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altLang="zh-CN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sSubSup>
                            <m:sSubSupPr>
                              <m:ctrlP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b>
                            <m:sup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sup>
                          </m:sSubSup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lang="en-US" altLang="zh-CN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nary>
                        <m:naryPr>
                          <m:ctrlPr>
                            <a:rPr lang="en-US" altLang="zh-CN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CN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zh-CN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p>
                        <m:e>
                          <m:r>
                            <a:rPr lang="en-US" altLang="zh-CN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  <m:nary>
                            <m:naryPr>
                              <m:ctrlP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  <m:e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𝑑𝑦</m:t>
                              </m:r>
                              <m:f>
                                <m:fPr>
                                  <m:ctrlPr>
                                    <a:rPr lang="en-US" altLang="zh-CN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CN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CN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CN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d>
                                  <m:sSub>
                                    <m:sSubPr>
                                      <m:ctrlPr>
                                        <a:rPr lang="en-US" altLang="zh-CN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altLang="zh-CN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altLang="zh-CN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altLang="zh-CN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altLang="zh-CN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en-US" altLang="zh-CN" i="1">
                                              <a:solidFill>
                                                <a:srgbClr val="00206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zh-CN" i="1">
                                              <a:solidFill>
                                                <a:srgbClr val="00206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en-US" altLang="zh-CN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altLang="zh-CN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den>
                              </m:f>
                            </m:e>
                          </m:nary>
                        </m:e>
                      </m:nary>
                    </m:oMath>
                  </m:oMathPara>
                </a14:m>
                <a:endParaRPr lang="zh-CN" altLang="en-US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09EC93C0-81F3-4D4A-9A86-8075A4D38E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6500" y="1485486"/>
                <a:ext cx="4339045" cy="7230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6F5524D7-2E2D-4CEA-9D9F-B2B249983A1E}"/>
                  </a:ext>
                </a:extLst>
              </p:cNvPr>
              <p:cNvSpPr/>
              <p:nvPr/>
            </p:nvSpPr>
            <p:spPr>
              <a:xfrm>
                <a:off x="1110281" y="2386482"/>
                <a:ext cx="4783909" cy="714555"/>
              </a:xfrm>
              <a:prstGeom prst="rect">
                <a:avLst/>
              </a:prstGeom>
              <a:ln w="12700">
                <a:solidFill>
                  <a:schemeClr val="accent2">
                    <a:lumMod val="5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nary>
                        <m:naryPr>
                          <m:ctrlPr>
                            <a:rPr lang="en-US" altLang="zh-CN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sSubSup>
                            <m:sSubSupPr>
                              <m:ctrlP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b>
                            <m:sup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sup>
                          </m:sSubSup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lang="en-US" altLang="zh-CN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nary>
                        <m:naryPr>
                          <m:ctrlPr>
                            <a:rPr lang="en-US" altLang="zh-CN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altLang="zh-CN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b>
                        <m:sup>
                          <m:r>
                            <a:rPr lang="en-US" altLang="zh-CN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  <m:e>
                          <m:r>
                            <a:rPr lang="en-US" altLang="zh-CN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  <m:nary>
                            <m:naryPr>
                              <m:ctrlPr>
                                <a:rPr lang="en-US" altLang="zh-CN" i="1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zh-CN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zh-CN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  <m:e>
                              <m:r>
                                <a:rPr lang="en-US" altLang="zh-CN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𝑑𝑦</m:t>
                              </m:r>
                              <m:f>
                                <m:fPr>
                                  <m:ctrlPr>
                                    <a:rPr lang="en-US" altLang="zh-CN" i="1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CN" i="1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CN" i="1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CN" i="1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d>
                                  <m:sSub>
                                    <m:sSubPr>
                                      <m:ctrlPr>
                                        <a:rPr lang="en-US" altLang="zh-CN" i="1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altLang="zh-CN" i="1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altLang="zh-CN" i="1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altLang="zh-CN" i="1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altLang="zh-CN" i="1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lang="en-US" altLang="zh-CN" i="1">
                                              <a:solidFill>
                                                <a:schemeClr val="accent2">
                                                  <a:lumMod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zh-CN" i="1">
                                              <a:solidFill>
                                                <a:schemeClr val="accent2">
                                                  <a:lumMod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en-US" altLang="zh-CN" i="1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altLang="zh-CN" i="1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den>
                              </m:f>
                            </m:e>
                          </m:nary>
                        </m:e>
                      </m:nary>
                    </m:oMath>
                  </m:oMathPara>
                </a14:m>
                <a:endParaRPr lang="zh-CN" altLang="en-US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6F5524D7-2E2D-4CEA-9D9F-B2B249983A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281" y="2386482"/>
                <a:ext cx="4783909" cy="71455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9">
            <a:extLst>
              <a:ext uri="{FF2B5EF4-FFF2-40B4-BE49-F238E27FC236}">
                <a16:creationId xmlns:a16="http://schemas.microsoft.com/office/drawing/2014/main" id="{6FE001C9-FA08-42E1-9593-8369EC4DA1DC}"/>
              </a:ext>
            </a:extLst>
          </p:cNvPr>
          <p:cNvSpPr txBox="1"/>
          <p:nvPr/>
        </p:nvSpPr>
        <p:spPr>
          <a:xfrm>
            <a:off x="325177" y="825400"/>
            <a:ext cx="66333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Separation of hard and hard collinear region</a:t>
            </a:r>
            <a:endParaRPr lang="zh-CN" altLang="en-US" sz="20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AB06370B-D209-4274-A8D7-6F93C787517A}"/>
              </a:ext>
            </a:extLst>
          </p:cNvPr>
          <p:cNvSpPr txBox="1"/>
          <p:nvPr/>
        </p:nvSpPr>
        <p:spPr>
          <a:xfrm>
            <a:off x="325177" y="4200454"/>
            <a:ext cx="81105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The soft-collinear function</a:t>
            </a:r>
            <a:endParaRPr lang="zh-CN" altLang="en-US" sz="20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sp>
        <p:nvSpPr>
          <p:cNvPr id="12" name="箭头: 直角上 11">
            <a:extLst>
              <a:ext uri="{FF2B5EF4-FFF2-40B4-BE49-F238E27FC236}">
                <a16:creationId xmlns:a16="http://schemas.microsoft.com/office/drawing/2014/main" id="{AB72F232-AA12-4DB6-8BF2-54E3A4A1D1DB}"/>
              </a:ext>
            </a:extLst>
          </p:cNvPr>
          <p:cNvSpPr/>
          <p:nvPr/>
        </p:nvSpPr>
        <p:spPr>
          <a:xfrm rot="5400000">
            <a:off x="3209224" y="3259521"/>
            <a:ext cx="539931" cy="531223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Candara" panose="020E0502030303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9688CD1C-D326-428B-AC64-385B8AEBBC0A}"/>
                  </a:ext>
                </a:extLst>
              </p:cNvPr>
              <p:cNvSpPr/>
              <p:nvPr/>
            </p:nvSpPr>
            <p:spPr>
              <a:xfrm>
                <a:off x="3844817" y="3376300"/>
                <a:ext cx="6763916" cy="714555"/>
              </a:xfrm>
              <a:prstGeom prst="rect">
                <a:avLst/>
              </a:prstGeom>
              <a:ln w="12700">
                <a:solidFill>
                  <a:schemeClr val="accent2">
                    <a:lumMod val="5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nary>
                        <m:naryPr>
                          <m:ctrlPr>
                            <a:rPr lang="en-US" altLang="zh-CN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US" altLang="zh-CN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nary>
                            <m:naryPr>
                              <m:ctrlP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m:rPr>
                                  <m:lit/>
                                </m:rP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CN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</m:sup>
                            <m:e>
                              <m:r>
                                <a:rPr lang="en-US" altLang="zh-CN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altLang="zh-CN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  <m:r>
                        <a:rPr lang="en-US" altLang="zh-CN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nary>
                        <m:naryPr>
                          <m:ctrlPr>
                            <a:rPr lang="en-US" altLang="zh-CN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altLang="zh-CN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</m:sub>
                        <m:sup>
                          <m:r>
                            <a:rPr lang="en-US" altLang="zh-CN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  <m:e>
                          <m:r>
                            <a:rPr lang="en-US" altLang="zh-CN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  <m:nary>
                            <m:naryPr>
                              <m:ctrlPr>
                                <a:rPr lang="en-US" altLang="zh-CN" i="1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zh-CN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altLang="zh-CN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  <m:e>
                              <m:r>
                                <a:rPr lang="en-US" altLang="zh-CN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𝑑𝑦</m:t>
                              </m:r>
                              <m:sSub>
                                <m:sSubPr>
                                  <m:ctrlPr>
                                    <a:rPr lang="en-US" altLang="zh-CN" i="1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  <m:r>
                                    <a:rPr lang="en-US" altLang="zh-CN" b="0" i="1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altLang="zh-CN" b="0" i="1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altLang="zh-CN" b="0" i="1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  <m:r>
                                    <a:rPr lang="en-US" altLang="zh-CN" i="1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CN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zh-CN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f>
                                <m:fPr>
                                  <m:ctrlPr>
                                    <a:rPr lang="en-US" altLang="zh-CN" i="1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CN" b="0" i="1" smtClean="0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zh-CN" b="0" i="0" smtClean="0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Θ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  <m:sSub>
                                        <m:sSubPr>
                                          <m:ctrlPr>
                                            <a:rPr lang="en-US" altLang="zh-CN" b="0" i="1" smtClean="0">
                                              <a:solidFill>
                                                <a:schemeClr val="accent2">
                                                  <a:lumMod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b="0" i="1" smtClean="0">
                                              <a:solidFill>
                                                <a:schemeClr val="accent2">
                                                  <a:lumMod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𝑀</m:t>
                                          </m:r>
                                        </m:e>
                                        <m:sub>
                                          <m:r>
                                            <a:rPr lang="en-US" altLang="zh-CN" b="0" i="1" smtClean="0">
                                              <a:solidFill>
                                                <a:schemeClr val="accent2">
                                                  <a:lumMod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sub>
                                  </m:sSub>
                                  <m:r>
                                    <a:rPr lang="en-US" altLang="zh-CN" b="0" i="1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altLang="zh-CN" b="0" i="1" smtClean="0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b="0" i="1" smtClean="0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𝜔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altLang="zh-CN" b="0" i="1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CN" b="0" i="1" smtClean="0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b="0" i="1" smtClean="0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𝜔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altLang="zh-CN" b="0" i="1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en-US" altLang="zh-CN" i="1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sSub>
                                    <m:sSubPr>
                                      <m:ctrlPr>
                                        <a:rPr lang="en-US" altLang="zh-CN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𝜔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altLang="zh-CN" i="1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altLang="zh-CN" b="0" i="1" smtClean="0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b="0" i="1" smtClean="0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𝜔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altLang="zh-CN" b="0" i="1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CN" b="0" i="1" smtClean="0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b="0" i="1" smtClean="0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𝜔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altLang="zh-CN" b="0" i="1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altLang="zh-CN" b="0" i="1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CN" b="0" i="1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𝜖</m:t>
                                  </m:r>
                                  <m:r>
                                    <a:rPr lang="en-US" altLang="zh-CN" i="1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den>
                              </m:f>
                            </m:e>
                          </m:nary>
                        </m:e>
                      </m:nary>
                    </m:oMath>
                  </m:oMathPara>
                </a14:m>
                <a:endParaRPr lang="zh-CN" altLang="en-US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9688CD1C-D326-428B-AC64-385B8AEBBC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4817" y="3376300"/>
                <a:ext cx="6763916" cy="71455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2700">
                <a:solidFill>
                  <a:schemeClr val="accent2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5CE8F763-AB07-4DC5-B770-9C46C149AEE5}"/>
                  </a:ext>
                </a:extLst>
              </p:cNvPr>
              <p:cNvSpPr/>
              <p:nvPr/>
            </p:nvSpPr>
            <p:spPr>
              <a:xfrm>
                <a:off x="1110281" y="4807967"/>
                <a:ext cx="9563967" cy="4517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00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Θ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𝐵𝑀</m:t>
                          </m:r>
                        </m:sub>
                      </m:sSub>
                      <m:d>
                        <m:dPr>
                          <m:ctrlPr>
                            <a:rPr lang="en-US" altLang="zh-CN" sz="20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2000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sz="2000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sz="20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CN" sz="2000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sz="2000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altLang="zh-CN" sz="20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=∫</m:t>
                      </m:r>
                      <m:r>
                        <a:rPr lang="en-US" altLang="zh-CN" sz="20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CN" sz="20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∫</m:t>
                      </m:r>
                      <m:r>
                        <a:rPr lang="en-US" altLang="zh-CN" sz="20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𝑑𝑠</m:t>
                      </m:r>
                      <m:sSup>
                        <m:sSupPr>
                          <m:ctrlPr>
                            <a:rPr lang="en-US" altLang="zh-CN" sz="20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sz="20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d>
                            <m:dPr>
                              <m:ctrlPr>
                                <a:rPr lang="en-US" altLang="zh-CN" sz="2000" b="0" i="1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CN" sz="2000" b="0" i="1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CN" sz="2000" b="0" i="1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CN" sz="2000" b="0" i="1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sup>
                      </m:sSup>
                      <m:r>
                        <a:rPr lang="en-US" altLang="zh-CN" sz="20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⟨</m:t>
                      </m:r>
                      <m:r>
                        <a:rPr lang="en-US" altLang="zh-CN" sz="20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ctrlPr>
                            <a:rPr lang="en-US" altLang="zh-CN" sz="20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d>
                        <m:dPr>
                          <m:begChr m:val="|"/>
                          <m:endChr m:val="|"/>
                          <m:ctrlPr>
                            <a:rPr lang="en-US" altLang="zh-CN" sz="20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zh-CN" sz="2000" b="0" i="1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altLang="zh-CN" sz="2000" b="0" i="1" smtClean="0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CN" sz="2000" b="0" i="1" smtClean="0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000" b="0" i="1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𝑡𝑛</m:t>
                                  </m:r>
                                </m:e>
                              </m:d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2000" b="0" i="0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Γ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000" b="0" i="1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</m:e>
                          </m:d>
                          <m:d>
                            <m:dPr>
                              <m:begChr m:val="["/>
                              <m:endChr m:val="]"/>
                              <m:ctrlPr>
                                <a:rPr lang="en-US" altLang="zh-CN" sz="2000" b="0" i="1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altLang="zh-CN" sz="20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CN" sz="20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𝜉</m:t>
                                      </m:r>
                                    </m:e>
                                  </m:acc>
                                </m:e>
                                <m:sub>
                                  <m:acc>
                                    <m:accPr>
                                      <m:chr m:val="̅"/>
                                      <m:ctrlPr>
                                        <a:rPr lang="en-US" altLang="zh-CN" sz="20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CN" sz="20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</m:acc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d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2000" b="0" i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Γ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CN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acc>
                                    <m:accPr>
                                      <m:chr m:val="̅"/>
                                      <m:ctrlPr>
                                        <a:rPr lang="en-US" altLang="zh-CN" sz="20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CN" sz="20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𝑠𝑐</m:t>
                                      </m:r>
                                    </m:e>
                                  </m:acc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0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𝑠𝑛</m:t>
                                  </m:r>
                                </m:e>
                              </m:d>
                            </m:e>
                          </m:d>
                        </m:e>
                      </m:d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altLang="zh-CN" sz="2000" b="0" i="1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000" b="0" i="0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B</m:t>
                              </m:r>
                            </m:e>
                          </m:acc>
                        </m:e>
                        <m:sub>
                          <m:r>
                            <a:rPr lang="en-US" altLang="zh-CN" sz="20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d>
                        <m:dPr>
                          <m:ctrlPr>
                            <a:rPr lang="en-US" altLang="zh-CN" sz="20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d>
                      <m:r>
                        <a:rPr lang="en-US" altLang="zh-CN" sz="20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5CE8F763-AB07-4DC5-B770-9C46C149AE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281" y="4807967"/>
                <a:ext cx="9563967" cy="451790"/>
              </a:xfrm>
              <a:prstGeom prst="rect">
                <a:avLst/>
              </a:prstGeom>
              <a:blipFill>
                <a:blip r:embed="rId6"/>
                <a:stretch>
                  <a:fillRect b="-135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文本框 14">
            <a:extLst>
              <a:ext uri="{FF2B5EF4-FFF2-40B4-BE49-F238E27FC236}">
                <a16:creationId xmlns:a16="http://schemas.microsoft.com/office/drawing/2014/main" id="{0662EDBA-E8EB-4EF4-93FE-A3BF6D2C13C7}"/>
              </a:ext>
            </a:extLst>
          </p:cNvPr>
          <p:cNvSpPr txBox="1"/>
          <p:nvPr/>
        </p:nvSpPr>
        <p:spPr>
          <a:xfrm>
            <a:off x="325177" y="5574410"/>
            <a:ext cx="81105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Factorization is yet to be proved</a:t>
            </a:r>
            <a:endParaRPr lang="zh-CN" altLang="en-US" sz="20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1"/>
          </p:nvPr>
        </p:nvSpPr>
        <p:spPr>
          <a:xfrm>
            <a:off x="0" y="6581410"/>
            <a:ext cx="2743200" cy="365125"/>
          </a:xfrm>
        </p:spPr>
        <p:txBody>
          <a:bodyPr/>
          <a:lstStyle/>
          <a:p>
            <a:fld id="{23719624-4724-49DA-BC5A-EA5CB3FFD85F}" type="datetime1">
              <a:rPr lang="zh-CN" altLang="en-US" sz="2000" smtClean="0">
                <a:solidFill>
                  <a:schemeClr val="tx2">
                    <a:shade val="90000"/>
                  </a:schemeClr>
                </a:solidFill>
                <a:latin typeface="Candara" panose="020E0502030303020204" pitchFamily="34" charset="0"/>
              </a:rPr>
              <a:t>2023/12/18</a:t>
            </a:fld>
            <a:endParaRPr lang="en-US" sz="2000" dirty="0">
              <a:solidFill>
                <a:schemeClr val="tx2">
                  <a:shade val="90000"/>
                </a:schemeClr>
              </a:solidFill>
              <a:latin typeface="Candara" panose="020E0502030303020204" pitchFamily="34" charset="0"/>
              <a:ea typeface="Cambria" panose="020405030504060302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880820" y="866542"/>
            <a:ext cx="3108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[</a:t>
            </a:r>
            <a:r>
              <a:rPr lang="en-US" altLang="zh-CN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Lü</a:t>
            </a:r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, YLS, Wang, Wang, 2023]</a:t>
            </a:r>
            <a:endParaRPr lang="zh-CN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744801" y="19999"/>
            <a:ext cx="42745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annihilation diagrams</a:t>
            </a:r>
            <a:endParaRPr lang="zh-CN" altLang="en-US" sz="2800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3871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E3F6E902-2B52-44D6-8A94-27CBE8EDE9D0}"/>
              </a:ext>
            </a:extLst>
          </p:cNvPr>
          <p:cNvSpPr txBox="1"/>
          <p:nvPr/>
        </p:nvSpPr>
        <p:spPr>
          <a:xfrm>
            <a:off x="399262" y="834166"/>
            <a:ext cx="81105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The tree level approximation of the soft factor</a:t>
            </a:r>
            <a:endParaRPr lang="zh-CN" altLang="en-US" sz="20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D9004AF-B5E7-4077-B824-14C753087D05}"/>
              </a:ext>
            </a:extLst>
          </p:cNvPr>
          <p:cNvSpPr txBox="1"/>
          <p:nvPr/>
        </p:nvSpPr>
        <p:spPr>
          <a:xfrm>
            <a:off x="454433" y="2481019"/>
            <a:ext cx="81105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The factorization formula</a:t>
            </a:r>
            <a:endParaRPr lang="zh-CN" altLang="en-US" sz="20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4246ECFD-54AC-4BF6-ABE7-548B8A00B6F4}"/>
                  </a:ext>
                </a:extLst>
              </p:cNvPr>
              <p:cNvSpPr/>
              <p:nvPr/>
            </p:nvSpPr>
            <p:spPr>
              <a:xfrm>
                <a:off x="1699797" y="3148545"/>
                <a:ext cx="8110550" cy="9602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0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𝒢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sSubSup>
                            <m:sSubSupPr>
                              <m:ctrlP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b>
                            <m:sup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sup>
                          </m:sSubSup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nary>
                        <m:nary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  <m:e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𝑑𝑥𝑑𝑦</m:t>
                          </m:r>
                          <m:f>
                            <m:fPr>
                              <m:ctrlP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acc>
                                <m:accPr>
                                  <m:chr m:val="̅"/>
                                  <m:ctrlP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acc>
                                <m:accPr>
                                  <m:chr m:val="̅"/>
                                  <m:ctrlP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CN" sz="2000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000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US" altLang="zh-CN" sz="2000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4246ECFD-54AC-4BF6-ABE7-548B8A00B6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9797" y="3148545"/>
                <a:ext cx="8110550" cy="9602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1DBB105A-8C14-448F-9078-55F6E7E87926}"/>
              </a:ext>
            </a:extLst>
          </p:cNvPr>
          <p:cNvSpPr txBox="1"/>
          <p:nvPr/>
        </p:nvSpPr>
        <p:spPr>
          <a:xfrm>
            <a:off x="500050" y="4127872"/>
            <a:ext cx="115663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Approximation result:  </a:t>
            </a:r>
            <a:r>
              <a:rPr lang="en-US" altLang="zh-CN" sz="2000" dirty="0">
                <a:solidFill>
                  <a:schemeClr val="accent4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asymptotic light meson DA,  Exponential model for B meson</a:t>
            </a:r>
            <a:endParaRPr lang="zh-CN" altLang="en-US" sz="2000" dirty="0">
              <a:solidFill>
                <a:schemeClr val="accent4">
                  <a:lumMod val="50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5FA16155-F71F-47A0-B7CD-4CEF751751C7}"/>
                  </a:ext>
                </a:extLst>
              </p:cNvPr>
              <p:cNvSpPr/>
              <p:nvPr/>
            </p:nvSpPr>
            <p:spPr>
              <a:xfrm>
                <a:off x="3384723" y="4678610"/>
                <a:ext cx="3656770" cy="7772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𝒢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altLang="zh-CN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∼18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CN" sz="2000" b="0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CN" sz="2000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000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US" altLang="zh-CN" sz="2000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CN" sz="2000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000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  <m:sub>
                                      <m:r>
                                        <a:rPr lang="en-US" altLang="zh-CN" sz="2000" b="0" i="1" smtClean="0">
                                          <a:solidFill>
                                            <a:srgbClr val="00206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func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sub>
                          </m:sSub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altLang="zh-CN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CN" sz="20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</m:d>
                    </m:oMath>
                  </m:oMathPara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5FA16155-F71F-47A0-B7CD-4CEF751751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4723" y="4678610"/>
                <a:ext cx="3656770" cy="7772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文本框 12">
            <a:extLst>
              <a:ext uri="{FF2B5EF4-FFF2-40B4-BE49-F238E27FC236}">
                <a16:creationId xmlns:a16="http://schemas.microsoft.com/office/drawing/2014/main" id="{CEB0A0FD-6988-44A0-BD57-0B10019514A1}"/>
              </a:ext>
            </a:extLst>
          </p:cNvPr>
          <p:cNvSpPr txBox="1"/>
          <p:nvPr/>
        </p:nvSpPr>
        <p:spPr>
          <a:xfrm>
            <a:off x="500050" y="5651961"/>
            <a:ext cx="43198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Compared with QCDF</a:t>
            </a:r>
            <a:endParaRPr lang="zh-CN" altLang="en-US" sz="2000" dirty="0">
              <a:solidFill>
                <a:schemeClr val="accent4">
                  <a:lumMod val="50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B2E0BF95-656C-4CDD-AE12-1FBF3EF510AB}"/>
                  </a:ext>
                </a:extLst>
              </p:cNvPr>
              <p:cNvSpPr/>
              <p:nvPr/>
            </p:nvSpPr>
            <p:spPr>
              <a:xfrm>
                <a:off x="4958613" y="5651961"/>
                <a:ext cx="5834689" cy="7087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CN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altLang="zh-CN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∼</m:t>
                    </m:r>
                    <m:d>
                      <m:dPr>
                        <m:begChr m:val="["/>
                        <m:endChr m:val="]"/>
                        <m:ctrlP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altLang="zh-CN" sz="20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CN" sz="20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𝛾</m:t>
                                </m:r>
                              </m:e>
                              <m:sub>
                                <m:r>
                                  <a:rPr lang="en-US" altLang="zh-CN" sz="20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𝐸</m:t>
                                </m:r>
                              </m:sub>
                            </m:sSub>
                            <m:r>
                              <a:rPr lang="en-US" altLang="zh-CN" sz="20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−2</m:t>
                            </m:r>
                            <m:r>
                              <a:rPr lang="en-US" altLang="zh-CN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sz="20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func>
                              <m:funcPr>
                                <m:ctrlPr>
                                  <a:rPr lang="en-US" altLang="zh-CN" sz="20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altLang="zh-CN" sz="200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ln</m:t>
                                </m:r>
                              </m:fName>
                              <m:e>
                                <m:f>
                                  <m:fPr>
                                    <m:ctrlPr>
                                      <a:rPr lang="en-US" altLang="zh-CN" sz="2000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altLang="zh-CN" sz="2000" i="1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sz="2000" i="1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b>
                                        <m:r>
                                          <a:rPr lang="en-US" altLang="zh-CN" sz="2000" i="1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𝐵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altLang="zh-CN" sz="2000" i="1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sz="2000" i="1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𝜆</m:t>
                                        </m:r>
                                      </m:e>
                                      <m:sub>
                                        <m:r>
                                          <a:rPr lang="en-US" altLang="zh-CN" sz="2000" i="1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𝐵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func>
                          </m:den>
                        </m:f>
                      </m:e>
                    </m:d>
                  </m:oMath>
                </a14:m>
                <a:r>
                  <a:rPr lang="en-US" altLang="zh-CN" sz="2000" dirty="0">
                    <a:solidFill>
                      <a:srgbClr val="002060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200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f>
                          <m:fPr>
                            <m:ctrlPr>
                              <a:rPr lang="en-US" altLang="zh-CN" sz="20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CN" sz="20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altLang="zh-CN" sz="20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𝐵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altLang="zh-CN" sz="20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altLang="zh-CN" sz="20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𝐵</m:t>
                                </m:r>
                              </m:sub>
                            </m:sSub>
                          </m:den>
                        </m:f>
                        <m:r>
                          <a:rPr lang="en-US" altLang="zh-CN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=(1+</m:t>
                        </m:r>
                        <m:sSub>
                          <m:sSubPr>
                            <m:ctrlPr>
                              <a:rPr lang="en-US" altLang="zh-CN" sz="2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  <m:sSup>
                          <m:sSupPr>
                            <m:ctrlPr>
                              <a:rPr lang="en-US" altLang="zh-CN" sz="2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sz="2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sSub>
                              <m:sSubPr>
                                <m:ctrlPr>
                                  <a:rPr lang="en-US" altLang="zh-CN" sz="20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𝜙</m:t>
                                </m:r>
                              </m:e>
                              <m:sub>
                                <m:r>
                                  <a:rPr lang="en-US" altLang="zh-CN" sz="20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𝐴</m:t>
                                </m:r>
                              </m:sub>
                            </m:sSub>
                          </m:sup>
                        </m:sSup>
                        <m:r>
                          <a:rPr lang="en-US" altLang="zh-CN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  <m:f>
                          <m:fPr>
                            <m:ctrlPr>
                              <a:rPr lang="en-US" altLang="zh-CN" sz="20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CN" sz="20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altLang="zh-CN" sz="2000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𝐵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altLang="zh-CN" sz="20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000" b="0" i="0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Λ</m:t>
                                </m:r>
                              </m:e>
                              <m:sub>
                                <m:r>
                                  <a:rPr lang="en-US" altLang="zh-CN" sz="20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h</m:t>
                                </m:r>
                              </m:sub>
                            </m:sSub>
                          </m:den>
                        </m:f>
                      </m:e>
                    </m:func>
                  </m:oMath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B2E0BF95-656C-4CDD-AE12-1FBF3EF510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8613" y="5651961"/>
                <a:ext cx="5834689" cy="7087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3598BC0A-0472-4AA0-B332-127E3CB27D00}"/>
                  </a:ext>
                </a:extLst>
              </p:cNvPr>
              <p:cNvSpPr/>
              <p:nvPr/>
            </p:nvSpPr>
            <p:spPr>
              <a:xfrm>
                <a:off x="1045028" y="1453583"/>
                <a:ext cx="9563967" cy="7838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00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Θ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𝐵𝑀</m:t>
                          </m:r>
                        </m:sub>
                      </m:sSub>
                      <m:d>
                        <m:dPr>
                          <m:ctrlPr>
                            <a:rPr lang="en-US" altLang="zh-CN" sz="20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2000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sz="2000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sz="2000" i="1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CN" sz="2000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sz="2000" i="1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altLang="zh-CN" sz="2000" b="0" i="1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2000">
                                  <a:latin typeface="Cambria Math" panose="02040503050406030204" pitchFamily="18" charset="0"/>
                                </a:rPr>
                                <m:t>​</m:t>
                              </m:r>
                            </m:e>
                          </m:d>
                        </m:e>
                        <m:sub>
                          <m:r>
                            <a:rPr lang="en-US" altLang="zh-CN" sz="20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𝑓𝑎𝑐</m:t>
                          </m:r>
                        </m:sub>
                      </m:sSub>
                      <m:r>
                        <a:rPr lang="en-US" altLang="zh-CN" sz="20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zh-CN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  <m:sup>
                          <m:r>
                            <a:rPr lang="en-US" altLang="zh-CN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d>
                        <m:dPr>
                          <m:ctrlPr>
                            <a:rPr lang="en-US" altLang="zh-CN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d>
                        <m:d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en-US" altLang="zh-CN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d>
                        <m:dPr>
                          <m:ctrlPr>
                            <a:rPr lang="en-US" altLang="zh-CN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US" altLang="zh-CN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  <m:sub>
                                  <m: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3598BC0A-0472-4AA0-B332-127E3CB27D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028" y="1453583"/>
                <a:ext cx="9563967" cy="78386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日期占位符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5D43C689-47F4-41C4-8613-CA24E8E4B184}" type="datetime1">
              <a:rPr lang="zh-CN" altLang="en-US" sz="2000" smtClean="0">
                <a:solidFill>
                  <a:schemeClr val="tx2">
                    <a:shade val="90000"/>
                  </a:schemeClr>
                </a:solidFill>
                <a:latin typeface="Candara" panose="020E0502030303020204" pitchFamily="34" charset="0"/>
              </a:rPr>
              <a:t>2023/12/18</a:t>
            </a:fld>
            <a:endParaRPr lang="en-US" sz="2000" dirty="0">
              <a:solidFill>
                <a:schemeClr val="tx2">
                  <a:shade val="90000"/>
                </a:schemeClr>
              </a:solidFill>
              <a:latin typeface="Candara" panose="020E0502030303020204" pitchFamily="34" charset="0"/>
              <a:ea typeface="Cambria" panose="02040503050406030204" pitchFamily="18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451609" y="-1871"/>
            <a:ext cx="42745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annihilation diagrams</a:t>
            </a:r>
            <a:endParaRPr lang="zh-CN" altLang="en-US" sz="2800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5103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E3F6E902-2B52-44D6-8A94-27CBE8EDE9D0}"/>
              </a:ext>
            </a:extLst>
          </p:cNvPr>
          <p:cNvSpPr txBox="1"/>
          <p:nvPr/>
        </p:nvSpPr>
        <p:spPr>
          <a:xfrm>
            <a:off x="167300" y="642341"/>
            <a:ext cx="118089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Contributions from tree operators at NLO can enhance the penguin dominated processes</a:t>
            </a:r>
            <a:endParaRPr lang="zh-CN" altLang="en-US" sz="20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5D43C689-47F4-41C4-8613-CA24E8E4B184}" type="datetime1">
              <a:rPr lang="zh-CN" altLang="en-US" sz="2000" smtClean="0">
                <a:solidFill>
                  <a:schemeClr val="tx2">
                    <a:shade val="90000"/>
                  </a:schemeClr>
                </a:solidFill>
                <a:latin typeface="Candara" panose="020E0502030303020204" pitchFamily="34" charset="0"/>
              </a:rPr>
              <a:t>2023/12/18</a:t>
            </a:fld>
            <a:endParaRPr lang="en-US" sz="2000" dirty="0">
              <a:solidFill>
                <a:schemeClr val="tx2">
                  <a:shade val="9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121292" y="3518"/>
            <a:ext cx="10991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enhanced NLO contributions to pure annihilation B decays</a:t>
            </a:r>
            <a:endParaRPr lang="zh-CN" altLang="en-US" sz="2800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4AD5FB31-280F-471D-BC6B-198B57573F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274" y="1043634"/>
            <a:ext cx="5882187" cy="2502302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37409" y="4034414"/>
            <a:ext cx="5862907" cy="2417606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E3F6E902-2B52-44D6-8A94-27CBE8EDE9D0}"/>
              </a:ext>
            </a:extLst>
          </p:cNvPr>
          <p:cNvSpPr txBox="1"/>
          <p:nvPr/>
        </p:nvSpPr>
        <p:spPr>
          <a:xfrm>
            <a:off x="304265" y="3485564"/>
            <a:ext cx="118089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The prediction on CP violation is significantly modified. </a:t>
            </a:r>
            <a:endParaRPr lang="zh-CN" altLang="en-US" sz="20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879646" y="3475790"/>
            <a:ext cx="3108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[</a:t>
            </a:r>
            <a:r>
              <a:rPr lang="en-US" altLang="zh-CN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Lü</a:t>
            </a:r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, YLS, Wang, Wang, 2023]</a:t>
            </a:r>
            <a:endParaRPr lang="zh-CN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7743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矩形 44">
            <a:extLst>
              <a:ext uri="{FF2B5EF4-FFF2-40B4-BE49-F238E27FC236}">
                <a16:creationId xmlns:a16="http://schemas.microsoft.com/office/drawing/2014/main" id="{13FC31ED-1228-483F-A7EE-2B05229DB4D6}"/>
              </a:ext>
            </a:extLst>
          </p:cNvPr>
          <p:cNvSpPr/>
          <p:nvPr/>
        </p:nvSpPr>
        <p:spPr>
          <a:xfrm>
            <a:off x="3985221" y="-8212"/>
            <a:ext cx="39660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Heavy baryon decays</a:t>
            </a:r>
            <a:endParaRPr lang="zh-CN" altLang="en-US" sz="2800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15B51EBB-677A-41B0-B3B2-679BA5469A46}" type="datetime1">
              <a:rPr lang="zh-CN" altLang="en-US" sz="2000" smtClean="0">
                <a:solidFill>
                  <a:schemeClr val="tx2">
                    <a:shade val="90000"/>
                  </a:schemeClr>
                </a:solidFill>
                <a:latin typeface="Candara" panose="020E0502030303020204" pitchFamily="34" charset="0"/>
              </a:rPr>
              <a:t>2023/12/18</a:t>
            </a:fld>
            <a:endParaRPr lang="en-US" sz="2000" dirty="0">
              <a:solidFill>
                <a:schemeClr val="tx2">
                  <a:shade val="90000"/>
                </a:schemeClr>
              </a:solidFill>
              <a:latin typeface="Candara" panose="020E0502030303020204" pitchFamily="34" charset="0"/>
              <a:ea typeface="Cambria" panose="020405030504060302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B5CE1DC-E91E-4571-A5C4-6E0F1FD32B64}"/>
              </a:ext>
            </a:extLst>
          </p:cNvPr>
          <p:cNvSpPr txBox="1"/>
          <p:nvPr/>
        </p:nvSpPr>
        <p:spPr>
          <a:xfrm>
            <a:off x="317282" y="4403081"/>
            <a:ext cx="97050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  <a:ea typeface="隶书" panose="02010509060101010101" pitchFamily="49" charset="-122"/>
              </a:rPr>
              <a:t>Nonleptonic B decays[factorization approach: </a:t>
            </a:r>
            <a:r>
              <a:rPr lang="en-US" altLang="zh-CN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  <a:ea typeface="隶书" panose="02010509060101010101" pitchFamily="49" charset="-122"/>
              </a:rPr>
              <a:t>Geng</a:t>
            </a:r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  <a:ea typeface="隶书" panose="02010509060101010101" pitchFamily="49" charset="-122"/>
              </a:rPr>
              <a:t>, Hsiao; PQCD, Han, Yu, Zhou etc.]</a:t>
            </a:r>
            <a:endParaRPr lang="zh-CN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5D39370B-6B1E-4CFB-B3D8-971544FFF570}"/>
                  </a:ext>
                </a:extLst>
              </p:cNvPr>
              <p:cNvSpPr txBox="1"/>
              <p:nvPr/>
            </p:nvSpPr>
            <p:spPr>
              <a:xfrm>
                <a:off x="200595" y="773264"/>
                <a:ext cx="585543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Clr>
                    <a:srgbClr val="0070C0"/>
                  </a:buClr>
                  <a:buSzPct val="75000"/>
                  <a:buFont typeface="Wingdings" panose="05000000000000000000" pitchFamily="2" charset="2"/>
                  <a:buChar char="l"/>
                </a:pPr>
                <a:r>
                  <a:rPr lang="en-US" altLang="zh-CN" sz="2000" dirty="0">
                    <a:solidFill>
                      <a:srgbClr val="002060"/>
                    </a:solidFill>
                    <a:latin typeface="Candara" panose="020E050203030302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Possible large CP violation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Λ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altLang="zh-CN" sz="2000" dirty="0">
                    <a:solidFill>
                      <a:srgbClr val="002060"/>
                    </a:solidFill>
                    <a:latin typeface="Candara" panose="020E050203030302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 decays </a:t>
                </a:r>
                <a:endParaRPr lang="zh-CN" altLang="en-US" sz="2000" dirty="0">
                  <a:solidFill>
                    <a:srgbClr val="002060"/>
                  </a:solidFill>
                  <a:latin typeface="Candara" panose="020E0502030303020204" pitchFamily="34" charset="0"/>
                  <a:ea typeface="隶书" panose="02010509060101010101" pitchFamily="49" charset="-122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5D39370B-6B1E-4CFB-B3D8-971544FFF5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595" y="773264"/>
                <a:ext cx="5855431" cy="400110"/>
              </a:xfrm>
              <a:prstGeom prst="rect">
                <a:avLst/>
              </a:prstGeom>
              <a:blipFill>
                <a:blip r:embed="rId3"/>
                <a:stretch>
                  <a:fillRect l="-313" t="-9231" b="-2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矩形 1"/>
          <p:cNvSpPr/>
          <p:nvPr/>
        </p:nvSpPr>
        <p:spPr>
          <a:xfrm>
            <a:off x="5169817" y="804042"/>
            <a:ext cx="24312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[</a:t>
            </a:r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Shen, Wang, Qin 2023]</a:t>
            </a:r>
            <a:r>
              <a:rPr lang="en-US" altLang="zh-CN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 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5D39370B-6B1E-4CFB-B3D8-971544FFF570}"/>
                  </a:ext>
                </a:extLst>
              </p:cNvPr>
              <p:cNvSpPr txBox="1"/>
              <p:nvPr/>
            </p:nvSpPr>
            <p:spPr>
              <a:xfrm>
                <a:off x="317282" y="1841326"/>
                <a:ext cx="77894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Clr>
                    <a:srgbClr val="0070C0"/>
                  </a:buClr>
                  <a:buSzPct val="75000"/>
                  <a:buFont typeface="Wingdings" panose="05000000000000000000" pitchFamily="2" charset="2"/>
                  <a:buChar char="l"/>
                </a:pPr>
                <a:r>
                  <a:rPr lang="en-US" altLang="zh-CN" sz="2000" dirty="0">
                    <a:solidFill>
                      <a:schemeClr val="accent5">
                        <a:lumMod val="50000"/>
                      </a:schemeClr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Angular distribution analysis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Λ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altLang="zh-CN" sz="2000" dirty="0">
                    <a:solidFill>
                      <a:srgbClr val="002060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 decays </a:t>
                </a:r>
                <a:r>
                  <a:rPr lang="en-US" altLang="zh-CN" sz="2000" dirty="0">
                    <a:solidFill>
                      <a:schemeClr val="accent5">
                        <a:lumMod val="50000"/>
                      </a:schemeClr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 </a:t>
                </a:r>
                <a:endParaRPr lang="zh-CN" alt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  <a:ea typeface="隶书" panose="02010509060101010101" pitchFamily="49" charset="-122"/>
                </a:endParaRPr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5D39370B-6B1E-4CFB-B3D8-971544FFF5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282" y="1841326"/>
                <a:ext cx="7789432" cy="400110"/>
              </a:xfrm>
              <a:prstGeom prst="rect">
                <a:avLst/>
              </a:prstGeom>
              <a:blipFill>
                <a:blip r:embed="rId4"/>
                <a:stretch>
                  <a:fillRect l="-235" t="-7576" b="-257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5D39370B-6B1E-4CFB-B3D8-971544FFF570}"/>
                  </a:ext>
                </a:extLst>
              </p:cNvPr>
              <p:cNvSpPr txBox="1"/>
              <p:nvPr/>
            </p:nvSpPr>
            <p:spPr>
              <a:xfrm>
                <a:off x="339478" y="3068125"/>
                <a:ext cx="493819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Clr>
                    <a:srgbClr val="0070C0"/>
                  </a:buClr>
                  <a:buSzPct val="75000"/>
                  <a:buFont typeface="Wingdings" panose="05000000000000000000" pitchFamily="2" charset="2"/>
                  <a:buChar char="l"/>
                </a:pPr>
                <a:r>
                  <a:rPr lang="en-US" altLang="zh-CN" sz="2000" dirty="0">
                    <a:solidFill>
                      <a:srgbClr val="002060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Semileptonic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Λ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altLang="zh-CN" sz="2000" dirty="0">
                    <a:solidFill>
                      <a:srgbClr val="002060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 decays in PQCD </a:t>
                </a:r>
                <a:endParaRPr lang="zh-CN" altLang="en-US" sz="2000" dirty="0">
                  <a:solidFill>
                    <a:srgbClr val="002060"/>
                  </a:solidFill>
                  <a:latin typeface="Candara" panose="020E0502030303020204" pitchFamily="34" charset="0"/>
                  <a:ea typeface="隶书" panose="02010509060101010101" pitchFamily="49" charset="-122"/>
                </a:endParaRPr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5D39370B-6B1E-4CFB-B3D8-971544FFF5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478" y="3068125"/>
                <a:ext cx="4938196" cy="400110"/>
              </a:xfrm>
              <a:prstGeom prst="rect">
                <a:avLst/>
              </a:prstGeom>
              <a:blipFill>
                <a:blip r:embed="rId5"/>
                <a:stretch>
                  <a:fillRect l="-370" t="-7576" b="-257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文本框 23">
            <a:extLst>
              <a:ext uri="{FF2B5EF4-FFF2-40B4-BE49-F238E27FC236}">
                <a16:creationId xmlns:a16="http://schemas.microsoft.com/office/drawing/2014/main" id="{5D39370B-6B1E-4CFB-B3D8-971544FFF570}"/>
              </a:ext>
            </a:extLst>
          </p:cNvPr>
          <p:cNvSpPr txBox="1"/>
          <p:nvPr/>
        </p:nvSpPr>
        <p:spPr>
          <a:xfrm>
            <a:off x="1090541" y="3751523"/>
            <a:ext cx="48141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70C0"/>
              </a:buClr>
              <a:buSzPct val="75000"/>
            </a:pPr>
            <a:r>
              <a:rPr lang="en-US" altLang="zh-CN" sz="2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Power suppressed contribution dominates</a:t>
            </a:r>
            <a:endParaRPr lang="zh-CN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677762" y="1366479"/>
                <a:ext cx="303743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Λ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m:rPr>
                          <m:sty m:val="p"/>
                        </m:rPr>
                        <a:rPr lang="en-US" altLang="zh-CN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</m:t>
                      </m:r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</m:e>
                      </m:d>
                      <m:r>
                        <m:rPr>
                          <m:sty m:val="p"/>
                        </m:rPr>
                        <a:rPr lang="en-US" altLang="zh-CN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N</m:t>
                      </m:r>
                      <m:r>
                        <a:rPr lang="en-US" altLang="zh-CN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altLang="zh-CN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7762" y="1366479"/>
                <a:ext cx="3037434" cy="369332"/>
              </a:xfrm>
              <a:prstGeom prst="rect">
                <a:avLst/>
              </a:prstGeom>
              <a:blipFill>
                <a:blip r:embed="rId6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文本框 17">
            <a:extLst>
              <a:ext uri="{FF2B5EF4-FFF2-40B4-BE49-F238E27FC236}">
                <a16:creationId xmlns:a16="http://schemas.microsoft.com/office/drawing/2014/main" id="{9D14AE10-2059-4C7C-A3E4-2E4D3FA55B76}"/>
              </a:ext>
            </a:extLst>
          </p:cNvPr>
          <p:cNvSpPr txBox="1"/>
          <p:nvPr/>
        </p:nvSpPr>
        <p:spPr>
          <a:xfrm>
            <a:off x="3143585" y="2445730"/>
            <a:ext cx="2874714" cy="44267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accent2">
                    <a:lumMod val="75000"/>
                  </a:schemeClr>
                </a:solidFill>
                <a:latin typeface="High Tower Text" panose="0204050205050603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solidFill>
                  <a:schemeClr val="accent2">
                    <a:lumMod val="75000"/>
                  </a:schemeClr>
                </a:solidFill>
                <a:latin typeface="High Tower Text" panose="0204050205050603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Fei</a:t>
            </a:r>
            <a:r>
              <a:rPr lang="en-US" altLang="zh-CN" sz="2000" dirty="0">
                <a:solidFill>
                  <a:schemeClr val="accent2">
                    <a:lumMod val="75000"/>
                  </a:schemeClr>
                </a:solidFill>
                <a:latin typeface="High Tower Text" panose="0204050205050603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 Huang’s Talk</a:t>
            </a:r>
            <a:endParaRPr lang="en-US" altLang="zh-CN" sz="2000" dirty="0">
              <a:solidFill>
                <a:schemeClr val="accent2">
                  <a:lumMod val="75000"/>
                </a:schemeClr>
              </a:solidFill>
              <a:latin typeface="High Tower Text" panose="02040502050506030303" pitchFamily="18" charset="0"/>
              <a:ea typeface="Cambria" panose="02040503050406030204" pitchFamily="18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9D14AE10-2059-4C7C-A3E4-2E4D3FA55B76}"/>
              </a:ext>
            </a:extLst>
          </p:cNvPr>
          <p:cNvSpPr txBox="1"/>
          <p:nvPr/>
        </p:nvSpPr>
        <p:spPr>
          <a:xfrm>
            <a:off x="2840482" y="5140740"/>
            <a:ext cx="2874714" cy="44267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accent2">
                    <a:lumMod val="75000"/>
                  </a:schemeClr>
                </a:solidFill>
                <a:latin typeface="High Tower Text" panose="0204050205050603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zh-CN" sz="2000" dirty="0" err="1">
                <a:solidFill>
                  <a:schemeClr val="accent2">
                    <a:lumMod val="75000"/>
                  </a:schemeClr>
                </a:solidFill>
                <a:latin typeface="High Tower Text" panose="0204050205050603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Jia-Jie</a:t>
            </a:r>
            <a:r>
              <a:rPr lang="en-US" altLang="zh-CN" sz="2000" dirty="0">
                <a:solidFill>
                  <a:schemeClr val="accent2">
                    <a:lumMod val="75000"/>
                  </a:schemeClr>
                </a:solidFill>
                <a:latin typeface="High Tower Text" panose="0204050205050603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 Han’s Talk</a:t>
            </a:r>
            <a:endParaRPr lang="en-US" altLang="zh-CN" sz="2000" dirty="0">
              <a:solidFill>
                <a:schemeClr val="accent2">
                  <a:lumMod val="75000"/>
                </a:schemeClr>
              </a:solidFill>
              <a:latin typeface="High Tower Text" panose="02040502050506030303" pitchFamily="18" charset="0"/>
              <a:ea typeface="Cambria" panose="020405030504060302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580942" y="3099434"/>
            <a:ext cx="27746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[</a:t>
            </a:r>
            <a:r>
              <a:rPr lang="en-US" altLang="zh-CN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Han, Li, Li, Shen, Yu, Hsiao]</a:t>
            </a:r>
            <a:r>
              <a:rPr lang="en-US" altLang="zh-CN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539835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矩形 44">
            <a:extLst>
              <a:ext uri="{FF2B5EF4-FFF2-40B4-BE49-F238E27FC236}">
                <a16:creationId xmlns:a16="http://schemas.microsoft.com/office/drawing/2014/main" id="{13FC31ED-1228-483F-A7EE-2B05229DB4D6}"/>
              </a:ext>
            </a:extLst>
          </p:cNvPr>
          <p:cNvSpPr/>
          <p:nvPr/>
        </p:nvSpPr>
        <p:spPr>
          <a:xfrm>
            <a:off x="2808576" y="-1499"/>
            <a:ext cx="65553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Progress on mixing induced CP violation</a:t>
            </a:r>
            <a:endParaRPr lang="zh-CN" altLang="en-US" sz="2800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6E91B53C-0D79-42DC-959D-F18D60A82299}" type="datetime1">
              <a:rPr lang="zh-CN" altLang="en-US" smtClean="0">
                <a:solidFill>
                  <a:schemeClr val="tx2">
                    <a:shade val="90000"/>
                  </a:schemeClr>
                </a:solidFill>
                <a:latin typeface="Candara" panose="020E0502030303020204" pitchFamily="34" charset="0"/>
              </a:rPr>
              <a:t>2023/12/18</a:t>
            </a:fld>
            <a:endParaRPr lang="en-US" dirty="0">
              <a:solidFill>
                <a:schemeClr val="tx2">
                  <a:shade val="90000"/>
                </a:schemeClr>
              </a:solidFill>
              <a:latin typeface="Candara" panose="020E0502030303020204" pitchFamily="34" charset="0"/>
              <a:ea typeface="Cambria" panose="02040503050406030204" pitchFamily="18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3F6E902-2B52-44D6-8A94-27CBE8EDE9D0}"/>
              </a:ext>
            </a:extLst>
          </p:cNvPr>
          <p:cNvSpPr txBox="1"/>
          <p:nvPr/>
        </p:nvSpPr>
        <p:spPr>
          <a:xfrm>
            <a:off x="191538" y="713821"/>
            <a:ext cx="88391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Common mixing induced CP violation</a:t>
            </a:r>
            <a:endParaRPr lang="zh-CN" altLang="en-US" sz="20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3F6E902-2B52-44D6-8A94-27CBE8EDE9D0}"/>
              </a:ext>
            </a:extLst>
          </p:cNvPr>
          <p:cNvSpPr txBox="1"/>
          <p:nvPr/>
        </p:nvSpPr>
        <p:spPr>
          <a:xfrm>
            <a:off x="773588" y="1229607"/>
            <a:ext cx="3435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Indirect CP violation</a:t>
            </a:r>
            <a:endParaRPr lang="zh-CN" altLang="en-US" sz="20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3F6E902-2B52-44D6-8A94-27CBE8EDE9D0}"/>
              </a:ext>
            </a:extLst>
          </p:cNvPr>
          <p:cNvSpPr txBox="1"/>
          <p:nvPr/>
        </p:nvSpPr>
        <p:spPr>
          <a:xfrm>
            <a:off x="773588" y="1754876"/>
            <a:ext cx="8839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  <a:t>CPV in interference between a decay without and with </a:t>
            </a:r>
            <a:r>
              <a:rPr lang="en-US" altLang="zh-CN" sz="2000" b="1" dirty="0">
                <a:latin typeface="Candara" panose="020E0502030303020204" pitchFamily="34" charset="0"/>
                <a:ea typeface="Cambria" panose="02040503050406030204" pitchFamily="18" charset="0"/>
              </a:rPr>
              <a:t>initial </a:t>
            </a: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  <a:t>mixing </a:t>
            </a:r>
            <a:b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</a:br>
            <a:endParaRPr lang="zh-CN" altLang="en-US" sz="20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3F6E902-2B52-44D6-8A94-27CBE8EDE9D0}"/>
              </a:ext>
            </a:extLst>
          </p:cNvPr>
          <p:cNvSpPr txBox="1"/>
          <p:nvPr/>
        </p:nvSpPr>
        <p:spPr>
          <a:xfrm>
            <a:off x="191537" y="2350994"/>
            <a:ext cx="103599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  <a:t>CPV in interference between a decay without and with final</a:t>
            </a:r>
            <a:r>
              <a:rPr lang="en-US" altLang="zh-CN" sz="2000" b="1" dirty="0">
                <a:latin typeface="Candara" panose="020E0502030303020204" pitchFamily="34" charset="0"/>
                <a:ea typeface="Cambria" panose="02040503050406030204" pitchFamily="18" charset="0"/>
              </a:rPr>
              <a:t> </a:t>
            </a: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  <a:t>mixing </a:t>
            </a:r>
            <a:b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</a:br>
            <a:endParaRPr lang="zh-CN" altLang="en-US" sz="20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4611124" y="1158231"/>
                <a:ext cx="1583487" cy="6712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  <m:f>
                        <m:fPr>
                          <m:ctrlPr>
                            <a:rPr lang="en-US" altLang="zh-CN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num>
                        <m:den>
                          <m:r>
                            <a:rPr lang="en-US" altLang="zh-CN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den>
                      </m:f>
                      <m:r>
                        <a:rPr lang="en-US" altLang="zh-CN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|≠1</m:t>
                      </m:r>
                    </m:oMath>
                  </m:oMathPara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1124" y="1158231"/>
                <a:ext cx="1583487" cy="67127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8820493" y="1805646"/>
                <a:ext cx="301345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+(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acc>
                        <m:accPr>
                          <m:chr m:val="̅"/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</m:acc>
                      <m:r>
                        <a:rPr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0493" y="1805646"/>
                <a:ext cx="3013454" cy="400110"/>
              </a:xfrm>
              <a:prstGeom prst="rect">
                <a:avLst/>
              </a:prstGeom>
              <a:blipFill>
                <a:blip r:embed="rId4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/>
              <p:cNvSpPr/>
              <p:nvPr/>
            </p:nvSpPr>
            <p:spPr>
              <a:xfrm>
                <a:off x="4208631" y="2922610"/>
                <a:ext cx="2937727" cy="4077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+(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acc>
                        <m:accPr>
                          <m:chr m:val="̅"/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e>
                      </m:acc>
                      <m:r>
                        <a:rPr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10" name="矩形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8631" y="2922610"/>
                <a:ext cx="2937727" cy="407740"/>
              </a:xfrm>
              <a:prstGeom prst="rect">
                <a:avLst/>
              </a:prstGeom>
              <a:blipFill>
                <a:blip r:embed="rId5"/>
                <a:stretch>
                  <a:fillRect b="-164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矩形 7"/>
          <p:cNvSpPr/>
          <p:nvPr/>
        </p:nvSpPr>
        <p:spPr>
          <a:xfrm>
            <a:off x="8387626" y="2876262"/>
            <a:ext cx="24665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[Wang</a:t>
            </a:r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， </a:t>
            </a:r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Li,  Yu, 2017]</a:t>
            </a:r>
            <a:endParaRPr lang="zh-CN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E3F6E902-2B52-44D6-8A94-27CBE8EDE9D0}"/>
              </a:ext>
            </a:extLst>
          </p:cNvPr>
          <p:cNvSpPr txBox="1"/>
          <p:nvPr/>
        </p:nvSpPr>
        <p:spPr>
          <a:xfrm>
            <a:off x="222906" y="3517337"/>
            <a:ext cx="10359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  <a:t>Double mixing CP violation</a:t>
            </a:r>
            <a:endParaRPr lang="zh-CN" altLang="en-US" sz="20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7184" y="3432610"/>
            <a:ext cx="3549871" cy="1636269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1287249" y="4066079"/>
            <a:ext cx="28433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[Shen</a:t>
            </a:r>
            <a:r>
              <a: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， </a:t>
            </a:r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Song,  Qin, 2023]</a:t>
            </a:r>
            <a:endParaRPr lang="zh-CN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8083" y="4517169"/>
            <a:ext cx="4721776" cy="1033236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E3F6E902-2B52-44D6-8A94-27CBE8EDE9D0}"/>
              </a:ext>
            </a:extLst>
          </p:cNvPr>
          <p:cNvSpPr txBox="1"/>
          <p:nvPr/>
        </p:nvSpPr>
        <p:spPr>
          <a:xfrm>
            <a:off x="344908" y="5550405"/>
            <a:ext cx="103599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  <a:t>Advantage:  nonzero strong phase is not required,  the weak phase can be extracted without strong interaction pollution</a:t>
            </a:r>
            <a:endParaRPr lang="zh-CN" altLang="en-US" sz="20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931462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5E2F0AD0-6831-4445-8D48-E1D9B1C914AF}" type="datetime1">
              <a:rPr lang="zh-CN" altLang="en-US" smtClean="0">
                <a:solidFill>
                  <a:schemeClr val="tx2">
                    <a:shade val="90000"/>
                  </a:schemeClr>
                </a:solidFill>
                <a:latin typeface="Candara" panose="020E0502030303020204" pitchFamily="34" charset="0"/>
              </a:rPr>
              <a:t>2023/12/18</a:t>
            </a:fld>
            <a:endParaRPr lang="en-US" dirty="0">
              <a:solidFill>
                <a:schemeClr val="tx2">
                  <a:shade val="9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13FC31ED-1228-483F-A7EE-2B05229DB4D6}"/>
              </a:ext>
            </a:extLst>
          </p:cNvPr>
          <p:cNvSpPr/>
          <p:nvPr/>
        </p:nvSpPr>
        <p:spPr>
          <a:xfrm>
            <a:off x="4108485" y="7186"/>
            <a:ext cx="48556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T-odd induced CP asymmetry</a:t>
            </a:r>
            <a:endParaRPr lang="zh-CN" altLang="en-US" sz="2800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3F6E902-2B52-44D6-8A94-27CBE8EDE9D0}"/>
              </a:ext>
            </a:extLst>
          </p:cNvPr>
          <p:cNvSpPr txBox="1"/>
          <p:nvPr/>
        </p:nvSpPr>
        <p:spPr>
          <a:xfrm>
            <a:off x="272220" y="826994"/>
            <a:ext cx="10359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  <a:t>Strong phase dependences of CPVs </a:t>
            </a:r>
            <a:endParaRPr lang="zh-CN" altLang="en-US" sz="20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4215703" y="1407624"/>
                <a:ext cx="1982814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2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e>
                    </m:func>
                  </m:oMath>
                </a14:m>
                <a:r>
                  <a:rPr lang="zh-CN" altLang="en-US" sz="2000" dirty="0">
                    <a:latin typeface="Candara" panose="020E0502030303020204" pitchFamily="34" charset="0"/>
                  </a:rPr>
                  <a:t>  </a:t>
                </a:r>
                <a:r>
                  <a:rPr lang="en-US" altLang="zh-CN" sz="2000" dirty="0">
                    <a:latin typeface="Candara" panose="020E0502030303020204" pitchFamily="34" charset="0"/>
                  </a:rPr>
                  <a:t>Vs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altLang="zh-CN" sz="20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zh-CN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US" altLang="zh-CN" sz="2000" dirty="0">
                    <a:latin typeface="Candara" panose="020E0502030303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5703" y="1407624"/>
                <a:ext cx="1982814" cy="400110"/>
              </a:xfrm>
              <a:prstGeom prst="rect">
                <a:avLst/>
              </a:prstGeom>
              <a:blipFill>
                <a:blip r:embed="rId3"/>
                <a:stretch>
                  <a:fillRect t="-9091" b="-257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本框 6">
            <a:extLst>
              <a:ext uri="{FF2B5EF4-FFF2-40B4-BE49-F238E27FC236}">
                <a16:creationId xmlns:a16="http://schemas.microsoft.com/office/drawing/2014/main" id="{E3F6E902-2B52-44D6-8A94-27CBE8EDE9D0}"/>
              </a:ext>
            </a:extLst>
          </p:cNvPr>
          <p:cNvSpPr txBox="1"/>
          <p:nvPr/>
        </p:nvSpPr>
        <p:spPr>
          <a:xfrm>
            <a:off x="272220" y="1936805"/>
            <a:ext cx="10359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  <a:t>T odd correlation induced CPV have cosine dependence on strong phases </a:t>
            </a:r>
            <a:endParaRPr lang="zh-CN" altLang="en-US" sz="20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2275274" y="2714471"/>
                <a:ext cx="149803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sSup>
                            <m:sSupPr>
                              <m:ctrlPr>
                                <a:rPr lang="en-US" altLang="zh-CN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p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5274" y="2714471"/>
                <a:ext cx="1498039" cy="400110"/>
              </a:xfrm>
              <a:prstGeom prst="rect">
                <a:avLst/>
              </a:prstGeom>
              <a:blipFill>
                <a:blip r:embed="rId4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4397264" y="2529805"/>
                <a:ext cx="3383170" cy="7672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𝐶𝑃</m:t>
                          </m:r>
                        </m:sub>
                        <m:sup>
                          <m:sSup>
                            <m:sSupPr>
                              <m:ctrlPr>
                                <a:rPr lang="en-US" altLang="zh-CN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p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</m:sup>
                      </m:sSubSup>
                      <m:r>
                        <a:rPr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〈"/>
                              <m:endChr m:val="〉"/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zh-CN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20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Q</m:t>
                                  </m:r>
                                </m:e>
                                <m:sup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</m:e>
                          </m:d>
                          <m:r>
                            <a:rPr lang="en-US" altLang="zh-CN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begChr m:val="〈"/>
                              <m:endChr m:val="〉"/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zh-CN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altLang="zh-CN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zh-CN" sz="200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Q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d>
                            <m:dPr>
                              <m:begChr m:val="〈"/>
                              <m:endChr m:val="〉"/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zh-CN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20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Q</m:t>
                                  </m:r>
                                </m:e>
                                <m:sup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</m:e>
                          </m:d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begChr m:val="〈"/>
                              <m:endChr m:val="〉"/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zh-CN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 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altLang="zh-CN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zh-CN" sz="200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Q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</m:e>
                          </m:d>
                        </m:den>
                      </m:f>
                      <m:r>
                        <a:rPr lang="en-US" altLang="zh-CN" sz="2000">
                          <a:latin typeface="Cambria Math" panose="02040503050406030204" pitchFamily="18" charset="0"/>
                        </a:rPr>
                        <m:t>∝</m:t>
                      </m:r>
                      <m:func>
                        <m:funcPr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altLang="zh-CN" sz="20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0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sSub>
                            <m:sSubPr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7264" y="2529805"/>
                <a:ext cx="3383170" cy="76726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E3F6E902-2B52-44D6-8A94-27CBE8EDE9D0}"/>
              </a:ext>
            </a:extLst>
          </p:cNvPr>
          <p:cNvSpPr txBox="1"/>
          <p:nvPr/>
        </p:nvSpPr>
        <p:spPr>
          <a:xfrm>
            <a:off x="669112" y="3229548"/>
            <a:ext cx="10359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70C0"/>
              </a:buClr>
              <a:buSzPct val="75000"/>
            </a:pP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  <a:t> if there is a unitary transform U</a:t>
            </a:r>
            <a:endParaRPr lang="zh-CN" altLang="en-US" sz="20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/>
              <p:cNvSpPr/>
              <p:nvPr/>
            </p:nvSpPr>
            <p:spPr>
              <a:xfrm>
                <a:off x="2076143" y="3810178"/>
                <a:ext cx="2139560" cy="4101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𝑈𝐾</m:t>
                      </m:r>
                      <m:d>
                        <m:dPr>
                          <m:begChr m:val="|"/>
                          <m:endChr m:val="〉"/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sup>
                      </m:sSup>
                      <m:d>
                        <m:dPr>
                          <m:begChr m:val="|"/>
                          <m:endChr m:val="〉"/>
                          <m:ctrlPr>
                            <a:rPr lang="en-US" altLang="zh-CN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</m:oMath>
                  </m:oMathPara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12" name="矩形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6143" y="3810178"/>
                <a:ext cx="2139560" cy="410112"/>
              </a:xfrm>
              <a:prstGeom prst="rect">
                <a:avLst/>
              </a:prstGeom>
              <a:blipFill>
                <a:blip r:embed="rId6"/>
                <a:stretch>
                  <a:fillRect b="-149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/>
              <p:cNvSpPr/>
              <p:nvPr/>
            </p:nvSpPr>
            <p:spPr>
              <a:xfrm>
                <a:off x="4483622" y="3821788"/>
                <a:ext cx="1686039" cy="4081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𝑈</m:t>
                      </m:r>
                      <m:sSub>
                        <m:sSub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b>
                      </m:sSub>
                      <m:sSup>
                        <m:sSup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𝑈</m:t>
                          </m:r>
                        </m:e>
                        <m:sup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†</m:t>
                          </m:r>
                        </m:sup>
                      </m:sSup>
                      <m:r>
                        <a:rPr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b>
                      </m:sSub>
                    </m:oMath>
                  </m:oMathPara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13" name="矩形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3622" y="3821788"/>
                <a:ext cx="1686039" cy="408125"/>
              </a:xfrm>
              <a:prstGeom prst="rect">
                <a:avLst/>
              </a:prstGeom>
              <a:blipFill>
                <a:blip r:embed="rId7"/>
                <a:stretch>
                  <a:fillRect b="-89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E3F6E902-2B52-44D6-8A94-27CBE8EDE9D0}"/>
                  </a:ext>
                </a:extLst>
              </p:cNvPr>
              <p:cNvSpPr txBox="1"/>
              <p:nvPr/>
            </p:nvSpPr>
            <p:spPr>
              <a:xfrm>
                <a:off x="272220" y="4345630"/>
                <a:ext cx="1035992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Clr>
                    <a:srgbClr val="0070C0"/>
                  </a:buClr>
                  <a:buSzPct val="75000"/>
                  <a:buFont typeface="Wingdings" panose="05000000000000000000" pitchFamily="2" charset="2"/>
                  <a:buChar char="l"/>
                </a:pPr>
                <a:r>
                  <a:rPr lang="en-US" altLang="zh-CN" sz="2000" dirty="0">
                    <a:latin typeface="Candara" panose="020E0502030303020204" pitchFamily="34" charset="0"/>
                    <a:ea typeface="Cambria" panose="02040503050406030204" pitchFamily="18" charset="0"/>
                  </a:rPr>
                  <a:t>The triple product in P</a:t>
                </a:r>
                <a:r>
                  <a:rPr lang="en-US" altLang="zh-CN" sz="2000" dirty="0">
                    <a:latin typeface="Candara" panose="020E0502030303020204" pitchFamily="34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zh-CN" altLang="en-US" sz="2000" dirty="0">
                  <a:solidFill>
                    <a:schemeClr val="accent5">
                      <a:lumMod val="50000"/>
                    </a:schemeClr>
                  </a:solidFill>
                  <a:latin typeface="Candara" panose="020E0502030303020204" pitchFamily="34" charset="0"/>
                  <a:ea typeface="隶书" panose="02010509060101010101" pitchFamily="49" charset="-122"/>
                </a:endParaRP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E3F6E902-2B52-44D6-8A94-27CBE8EDE9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220" y="4345630"/>
                <a:ext cx="10359922" cy="400110"/>
              </a:xfrm>
              <a:prstGeom prst="rect">
                <a:avLst/>
              </a:prstGeom>
              <a:blipFill>
                <a:blip r:embed="rId8"/>
                <a:stretch>
                  <a:fillRect l="-177" t="-9091" b="-257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4"/>
              <p:cNvSpPr/>
              <p:nvPr/>
            </p:nvSpPr>
            <p:spPr>
              <a:xfrm>
                <a:off x="2497950" y="5003157"/>
                <a:ext cx="215385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altLang="zh-CN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altLang="zh-CN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⋅</m:t>
                      </m:r>
                      <m:acc>
                        <m:accPr>
                          <m:chr m:val="⃗"/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</m:oMath>
                  </m:oMathPara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15" name="矩形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7950" y="5003157"/>
                <a:ext cx="2153859" cy="400110"/>
              </a:xfrm>
              <a:prstGeom prst="rect">
                <a:avLst/>
              </a:prstGeom>
              <a:blipFill>
                <a:blip r:embed="rId9"/>
                <a:stretch>
                  <a:fillRect t="-18462" r="-13314" b="-92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本框 15">
            <a:extLst>
              <a:ext uri="{FF2B5EF4-FFF2-40B4-BE49-F238E27FC236}">
                <a16:creationId xmlns:a16="http://schemas.microsoft.com/office/drawing/2014/main" id="{E3F6E902-2B52-44D6-8A94-27CBE8EDE9D0}"/>
              </a:ext>
            </a:extLst>
          </p:cNvPr>
          <p:cNvSpPr txBox="1"/>
          <p:nvPr/>
        </p:nvSpPr>
        <p:spPr>
          <a:xfrm>
            <a:off x="272220" y="5565548"/>
            <a:ext cx="73128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  <a:t>These observables can be found in the angular distribution of  </a:t>
            </a:r>
            <a:endParaRPr lang="zh-CN" altLang="en-US" sz="20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E3F6E902-2B52-44D6-8A94-27CBE8EDE9D0}"/>
                  </a:ext>
                </a:extLst>
              </p:cNvPr>
              <p:cNvSpPr txBox="1"/>
              <p:nvPr/>
            </p:nvSpPr>
            <p:spPr>
              <a:xfrm>
                <a:off x="2275274" y="5946205"/>
                <a:ext cx="424350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Clr>
                    <a:srgbClr val="0070C0"/>
                  </a:buClr>
                  <a:buSzPct val="75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Λ</m:t>
                          </m:r>
                        </m:e>
                        <m:sub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e>
                        <m:sup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1520</m:t>
                          </m:r>
                        </m:e>
                      </m:d>
                      <m:sSup>
                        <m:sSup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  <m:sup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zh-CN" altLang="en-US" sz="2000" dirty="0">
                  <a:solidFill>
                    <a:schemeClr val="accent5">
                      <a:lumMod val="50000"/>
                    </a:schemeClr>
                  </a:solidFill>
                  <a:latin typeface="Candara" panose="020E0502030303020204" pitchFamily="34" charset="0"/>
                  <a:ea typeface="隶书" panose="02010509060101010101" pitchFamily="49" charset="-122"/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E3F6E902-2B52-44D6-8A94-27CBE8EDE9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5274" y="5946205"/>
                <a:ext cx="4243509" cy="400110"/>
              </a:xfrm>
              <a:prstGeom prst="rect">
                <a:avLst/>
              </a:prstGeom>
              <a:blipFill>
                <a:blip r:embed="rId10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矩形 17"/>
          <p:cNvSpPr/>
          <p:nvPr/>
        </p:nvSpPr>
        <p:spPr>
          <a:xfrm>
            <a:off x="8396261" y="2675469"/>
            <a:ext cx="24145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[Wang, Qin, Yu, 2022]</a:t>
            </a:r>
            <a:endParaRPr lang="zh-CN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40053" y="3489956"/>
            <a:ext cx="4453730" cy="2746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7764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5DF532DC-7C85-422B-AA45-0F5FD8A3E7B1}" type="datetime1">
              <a:rPr lang="zh-CN" altLang="en-US" smtClean="0">
                <a:solidFill>
                  <a:schemeClr val="tx2">
                    <a:shade val="90000"/>
                  </a:schemeClr>
                </a:solidFill>
                <a:latin typeface="Candara" panose="020E0502030303020204" pitchFamily="34" charset="0"/>
              </a:rPr>
              <a:t>2023/12/18</a:t>
            </a:fld>
            <a:endParaRPr lang="en-US" dirty="0">
              <a:solidFill>
                <a:schemeClr val="tx2">
                  <a:shade val="9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13FC31ED-1228-483F-A7EE-2B05229DB4D6}"/>
              </a:ext>
            </a:extLst>
          </p:cNvPr>
          <p:cNvSpPr/>
          <p:nvPr/>
        </p:nvSpPr>
        <p:spPr>
          <a:xfrm>
            <a:off x="4280956" y="-5377"/>
            <a:ext cx="32740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Topics not included</a:t>
            </a:r>
            <a:endParaRPr lang="zh-CN" altLang="en-US" sz="2800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3F6E902-2B52-44D6-8A94-27CBE8EDE9D0}"/>
              </a:ext>
            </a:extLst>
          </p:cNvPr>
          <p:cNvSpPr txBox="1"/>
          <p:nvPr/>
        </p:nvSpPr>
        <p:spPr>
          <a:xfrm>
            <a:off x="468650" y="4505266"/>
            <a:ext cx="10359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  <a:t>Inclusive decays of heavy hadrons</a:t>
            </a:r>
            <a:endParaRPr lang="zh-CN" altLang="en-US" sz="20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3F6E902-2B52-44D6-8A94-27CBE8EDE9D0}"/>
              </a:ext>
            </a:extLst>
          </p:cNvPr>
          <p:cNvSpPr txBox="1"/>
          <p:nvPr/>
        </p:nvSpPr>
        <p:spPr>
          <a:xfrm>
            <a:off x="468650" y="1686838"/>
            <a:ext cx="33750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  <a:t>The charm physics</a:t>
            </a:r>
            <a:endParaRPr lang="zh-CN" altLang="en-US" sz="20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3F6E902-2B52-44D6-8A94-27CBE8EDE9D0}"/>
              </a:ext>
            </a:extLst>
          </p:cNvPr>
          <p:cNvSpPr txBox="1"/>
          <p:nvPr/>
        </p:nvSpPr>
        <p:spPr>
          <a:xfrm>
            <a:off x="468650" y="2430107"/>
            <a:ext cx="10359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  <a:t>The inverse problem method for </a:t>
            </a:r>
            <a:r>
              <a:rPr lang="en-US" altLang="zh-CN" sz="2000" dirty="0" err="1">
                <a:latin typeface="Candara" panose="020E0502030303020204" pitchFamily="34" charset="0"/>
                <a:ea typeface="Cambria" panose="02040503050406030204" pitchFamily="18" charset="0"/>
              </a:rPr>
              <a:t>nonperturbative</a:t>
            </a: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  <a:t> QCD</a:t>
            </a:r>
            <a:endParaRPr lang="zh-CN" altLang="en-US" sz="20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E3F6E902-2B52-44D6-8A94-27CBE8EDE9D0}"/>
              </a:ext>
            </a:extLst>
          </p:cNvPr>
          <p:cNvSpPr txBox="1"/>
          <p:nvPr/>
        </p:nvSpPr>
        <p:spPr>
          <a:xfrm>
            <a:off x="468650" y="3461401"/>
            <a:ext cx="64162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  <a:t>The exclusive production of heavy meson</a:t>
            </a:r>
            <a:endParaRPr lang="zh-CN" altLang="en-US" sz="20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E3F6E902-2B52-44D6-8A94-27CBE8EDE9D0}"/>
              </a:ext>
            </a:extLst>
          </p:cNvPr>
          <p:cNvSpPr txBox="1"/>
          <p:nvPr/>
        </p:nvSpPr>
        <p:spPr>
          <a:xfrm>
            <a:off x="468650" y="5173887"/>
            <a:ext cx="105489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  <a:t>Application of new physics models beyond the SM in heavy flavor physics </a:t>
            </a:r>
            <a:endParaRPr lang="zh-CN" altLang="en-US" sz="20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E3F6E902-2B52-44D6-8A94-27CBE8EDE9D0}"/>
              </a:ext>
            </a:extLst>
          </p:cNvPr>
          <p:cNvSpPr txBox="1"/>
          <p:nvPr/>
        </p:nvSpPr>
        <p:spPr>
          <a:xfrm>
            <a:off x="468650" y="974412"/>
            <a:ext cx="10359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latin typeface="Candara" panose="020E0502030303020204" pitchFamily="34" charset="0"/>
                <a:ea typeface="隶书" panose="02010509060101010101" pitchFamily="49" charset="-122"/>
              </a:rPr>
              <a:t>Heavy hadron spectroscopy </a:t>
            </a:r>
            <a:endParaRPr lang="zh-CN" altLang="en-US" sz="2000" dirty="0"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9D14AE10-2059-4C7C-A3E4-2E4D3FA55B76}"/>
              </a:ext>
            </a:extLst>
          </p:cNvPr>
          <p:cNvSpPr txBox="1"/>
          <p:nvPr/>
        </p:nvSpPr>
        <p:spPr>
          <a:xfrm>
            <a:off x="3043285" y="2924472"/>
            <a:ext cx="2874714" cy="44267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accent2">
                    <a:lumMod val="75000"/>
                  </a:schemeClr>
                </a:solidFill>
                <a:latin typeface="High Tower Text" panose="0204050205050603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 Hsiang-nan Li’s Talk</a:t>
            </a:r>
            <a:endParaRPr lang="en-US" altLang="zh-CN" sz="2000" dirty="0">
              <a:solidFill>
                <a:schemeClr val="accent2">
                  <a:lumMod val="75000"/>
                </a:schemeClr>
              </a:solidFill>
              <a:latin typeface="High Tower Text" panose="02040502050506030303" pitchFamily="18" charset="0"/>
              <a:ea typeface="Cambria" panose="020405030504060302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9D14AE10-2059-4C7C-A3E4-2E4D3FA55B76}"/>
              </a:ext>
            </a:extLst>
          </p:cNvPr>
          <p:cNvSpPr txBox="1"/>
          <p:nvPr/>
        </p:nvSpPr>
        <p:spPr>
          <a:xfrm>
            <a:off x="3043285" y="3921959"/>
            <a:ext cx="2874714" cy="44267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accent2">
                    <a:lumMod val="75000"/>
                  </a:schemeClr>
                </a:solidFill>
                <a:latin typeface="High Tower Text" panose="0204050205050603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 Yan-Bing Wei’s Talk</a:t>
            </a:r>
            <a:endParaRPr lang="en-US" altLang="zh-CN" sz="2000" dirty="0">
              <a:solidFill>
                <a:schemeClr val="accent2">
                  <a:lumMod val="75000"/>
                </a:schemeClr>
              </a:solidFill>
              <a:latin typeface="High Tower Text" panose="02040502050506030303" pitchFamily="18" charset="0"/>
              <a:ea typeface="Cambria" panose="02040503050406030204" pitchFamily="18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9D14AE10-2059-4C7C-A3E4-2E4D3FA55B76}"/>
              </a:ext>
            </a:extLst>
          </p:cNvPr>
          <p:cNvSpPr txBox="1"/>
          <p:nvPr/>
        </p:nvSpPr>
        <p:spPr>
          <a:xfrm>
            <a:off x="3043285" y="5710816"/>
            <a:ext cx="2874714" cy="44267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accent2">
                    <a:lumMod val="75000"/>
                  </a:schemeClr>
                </a:solidFill>
                <a:latin typeface="High Tower Text" panose="0204050205050603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 Xing-Bo Yuan’s Talk</a:t>
            </a:r>
            <a:endParaRPr lang="en-US" altLang="zh-CN" sz="2000" dirty="0">
              <a:solidFill>
                <a:schemeClr val="accent2">
                  <a:lumMod val="75000"/>
                </a:schemeClr>
              </a:solidFill>
              <a:latin typeface="High Tower Text" panose="02040502050506030303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9121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AE670462-9552-40B5-9D52-687F09B7E8CA}" type="datetime1">
              <a:rPr lang="zh-CN" altLang="en-US" sz="1400" smtClean="0">
                <a:solidFill>
                  <a:schemeClr val="tx2">
                    <a:shade val="90000"/>
                  </a:schemeClr>
                </a:solidFill>
                <a:latin typeface="Candara" panose="020E0502030303020204" pitchFamily="34" charset="0"/>
              </a:rPr>
              <a:t>2023/12/18</a:t>
            </a:fld>
            <a:endParaRPr lang="en-US" sz="1400" dirty="0">
              <a:solidFill>
                <a:schemeClr val="tx2">
                  <a:shade val="9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13FC31ED-1228-483F-A7EE-2B05229DB4D6}"/>
              </a:ext>
            </a:extLst>
          </p:cNvPr>
          <p:cNvSpPr/>
          <p:nvPr/>
        </p:nvSpPr>
        <p:spPr>
          <a:xfrm>
            <a:off x="4940650" y="30645"/>
            <a:ext cx="17824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Summary</a:t>
            </a:r>
            <a:endParaRPr lang="zh-CN" altLang="en-US" sz="2800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3F6E902-2B52-44D6-8A94-27CBE8EDE9D0}"/>
              </a:ext>
            </a:extLst>
          </p:cNvPr>
          <p:cNvSpPr txBox="1"/>
          <p:nvPr/>
        </p:nvSpPr>
        <p:spPr>
          <a:xfrm>
            <a:off x="460479" y="907677"/>
            <a:ext cx="103599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  <a:t>More precise theoretical predictions on the observables in heavy hadron decays are required to accurately test of the SM and search for new physics signals  </a:t>
            </a:r>
            <a:endParaRPr lang="zh-CN" altLang="en-US" sz="20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3F6E902-2B52-44D6-8A94-27CBE8EDE9D0}"/>
              </a:ext>
            </a:extLst>
          </p:cNvPr>
          <p:cNvSpPr txBox="1"/>
          <p:nvPr/>
        </p:nvSpPr>
        <p:spPr>
          <a:xfrm>
            <a:off x="460479" y="3165725"/>
            <a:ext cx="103599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  <a:t>The perturbative QCD corrections have been performed to high order, and the power corrections are to be investigated</a:t>
            </a:r>
            <a:endParaRPr lang="zh-CN" altLang="en-US" sz="20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3F6E902-2B52-44D6-8A94-27CBE8EDE9D0}"/>
              </a:ext>
            </a:extLst>
          </p:cNvPr>
          <p:cNvSpPr txBox="1"/>
          <p:nvPr/>
        </p:nvSpPr>
        <p:spPr>
          <a:xfrm>
            <a:off x="460479" y="4992029"/>
            <a:ext cx="103599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70C0"/>
              </a:buClr>
              <a:buSzPct val="75000"/>
              <a:buFont typeface="Wingdings" panose="05000000000000000000" pitchFamily="2" charset="2"/>
              <a:buChar char="l"/>
            </a:pP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  <a:t>The determination of the </a:t>
            </a:r>
            <a:r>
              <a:rPr lang="en-US" altLang="zh-CN" sz="2000" dirty="0" err="1">
                <a:latin typeface="Candara" panose="020E0502030303020204" pitchFamily="34" charset="0"/>
                <a:ea typeface="Cambria" panose="02040503050406030204" pitchFamily="18" charset="0"/>
              </a:rPr>
              <a:t>nonperbuative</a:t>
            </a: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  <a:t> input is essential to improve the theoretical accuracy.  </a:t>
            </a:r>
            <a:endParaRPr lang="zh-CN" altLang="en-US" sz="20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  <a:ea typeface="隶书" panose="020105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16020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矩形 54">
            <a:extLst>
              <a:ext uri="{FF2B5EF4-FFF2-40B4-BE49-F238E27FC236}">
                <a16:creationId xmlns:a16="http://schemas.microsoft.com/office/drawing/2014/main" id="{5951C6C9-C1DE-4815-A8C9-5A846DE20D87}"/>
              </a:ext>
            </a:extLst>
          </p:cNvPr>
          <p:cNvSpPr/>
          <p:nvPr/>
        </p:nvSpPr>
        <p:spPr>
          <a:xfrm>
            <a:off x="3731048" y="0"/>
            <a:ext cx="4498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Era of precision calculation</a:t>
            </a:r>
            <a:endParaRPr lang="zh-CN" altLang="en-US" sz="2800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C3A911F4-B8EF-4241-84C4-4EF591934D40}"/>
              </a:ext>
            </a:extLst>
          </p:cNvPr>
          <p:cNvSpPr/>
          <p:nvPr/>
        </p:nvSpPr>
        <p:spPr>
          <a:xfrm>
            <a:off x="966698" y="1732028"/>
            <a:ext cx="103945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rgbClr val="0070C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(Multi-)loop corrections for perturbation functions at leading power of HQE</a:t>
            </a:r>
            <a:r>
              <a:rPr lang="en-US" altLang="zh-CN" sz="2400" dirty="0">
                <a:solidFill>
                  <a:srgbClr val="00000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83B80BCF-2E08-4EE7-8999-2265DED5FCFE}"/>
                  </a:ext>
                </a:extLst>
              </p:cNvPr>
              <p:cNvSpPr/>
              <p:nvPr/>
            </p:nvSpPr>
            <p:spPr>
              <a:xfrm>
                <a:off x="1636164" y="2187439"/>
                <a:ext cx="10183579" cy="19745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solidFill>
                      <a:srgbClr val="000000"/>
                    </a:solidFill>
                    <a:latin typeface="Candara" panose="020E050203030302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The two-loop hard function/jet function for leading power contribution to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en-US" altLang="zh-CN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altLang="zh-CN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altLang="zh-CN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ℓ</m:t>
                    </m:r>
                    <m:r>
                      <a:rPr lang="en-US" altLang="zh-CN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  <m:r>
                      <a:rPr lang="en-US" altLang="zh-CN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altLang="zh-CN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𝛾𝛾</m:t>
                    </m:r>
                    <m:r>
                      <a:rPr lang="en-US" altLang="zh-CN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altLang="zh-CN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sSup>
                      <m:sSupPr>
                        <m:ctrlP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ℓ</m:t>
                        </m:r>
                      </m:e>
                      <m:sup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ℓ</m:t>
                        </m:r>
                      </m:e>
                      <m:sup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sz="2000" dirty="0">
                    <a:solidFill>
                      <a:srgbClr val="000000"/>
                    </a:solidFill>
                    <a:latin typeface="Candara" panose="020E050203030302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 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CN" sz="20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0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sub>
                          <m:sup>
                            <m:r>
                              <a:rPr lang="en-US" altLang="zh-CN" sz="20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d>
                  </m:oMath>
                </a14:m>
                <a:r>
                  <a:rPr lang="zh-CN" altLang="en-US" sz="2000" dirty="0">
                    <a:latin typeface="Candara" panose="020E0502030303020204" pitchFamily="34" charset="0"/>
                    <a:cs typeface="Calibri Light" panose="020F0302020204030204" pitchFamily="34" charset="0"/>
                  </a:rPr>
                  <a:t> </a:t>
                </a:r>
                <a:r>
                  <a:rPr lang="en-US" altLang="zh-CN" sz="2000" dirty="0">
                    <a:latin typeface="Candara" panose="020E0502030303020204" pitchFamily="34" charset="0"/>
                    <a:cs typeface="Calibri Light" panose="020F0302020204030204" pitchFamily="34" charset="0"/>
                  </a:rPr>
                  <a:t>corrections to hard functions of </a:t>
                </a:r>
                <a:r>
                  <a:rPr lang="en-US" altLang="zh-CN" sz="2000" dirty="0" err="1">
                    <a:latin typeface="Candara" panose="020E0502030303020204" pitchFamily="34" charset="0"/>
                    <a:cs typeface="Calibri Light" panose="020F0302020204030204" pitchFamily="34" charset="0"/>
                  </a:rPr>
                  <a:t>nonleptonic</a:t>
                </a:r>
                <a:r>
                  <a:rPr lang="en-US" altLang="zh-CN" sz="2000" dirty="0">
                    <a:latin typeface="Candara" panose="020E0502030303020204" pitchFamily="34" charset="0"/>
                    <a:cs typeface="Calibri Light" panose="020F0302020204030204" pitchFamily="34" charset="0"/>
                  </a:rPr>
                  <a:t> B decays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latin typeface="Candara" panose="020E0502030303020204" pitchFamily="34" charset="0"/>
                    <a:cs typeface="Calibri Light" panose="020F0302020204030204" pitchFamily="34" charset="0"/>
                  </a:rPr>
                  <a:t>QED corrections to </a:t>
                </a:r>
                <a:r>
                  <a:rPr lang="en-US" altLang="zh-CN" sz="2000" dirty="0" err="1">
                    <a:latin typeface="Candara" panose="020E0502030303020204" pitchFamily="34" charset="0"/>
                    <a:cs typeface="Calibri Light" panose="020F0302020204030204" pitchFamily="34" charset="0"/>
                  </a:rPr>
                  <a:t>leptonic</a:t>
                </a:r>
                <a:r>
                  <a:rPr lang="en-US" altLang="zh-CN" sz="2000" dirty="0">
                    <a:latin typeface="Candara" panose="020E0502030303020204" pitchFamily="34" charset="0"/>
                    <a:cs typeface="Calibri Light" panose="020F0302020204030204" pitchFamily="34" charset="0"/>
                  </a:rPr>
                  <a:t> and </a:t>
                </a:r>
                <a:r>
                  <a:rPr lang="en-US" altLang="zh-CN" sz="2000" dirty="0" err="1">
                    <a:latin typeface="Candara" panose="020E0502030303020204" pitchFamily="34" charset="0"/>
                    <a:cs typeface="Calibri Light" panose="020F0302020204030204" pitchFamily="34" charset="0"/>
                  </a:rPr>
                  <a:t>nonleptonic</a:t>
                </a:r>
                <a:r>
                  <a:rPr lang="en-US" altLang="zh-CN" sz="2000" dirty="0">
                    <a:latin typeface="Candara" panose="020E0502030303020204" pitchFamily="34" charset="0"/>
                    <a:cs typeface="Calibri Light" panose="020F0302020204030204" pitchFamily="34" charset="0"/>
                  </a:rPr>
                  <a:t> B decays</a:t>
                </a:r>
                <a:endParaRPr lang="zh-CN" altLang="en-US" sz="2000" dirty="0">
                  <a:latin typeface="Candara" panose="020E050203030302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83B80BCF-2E08-4EE7-8999-2265DED5FC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6164" y="2187439"/>
                <a:ext cx="10183579" cy="1974515"/>
              </a:xfrm>
              <a:prstGeom prst="rect">
                <a:avLst/>
              </a:prstGeom>
              <a:blipFill>
                <a:blip r:embed="rId2"/>
                <a:stretch>
                  <a:fillRect l="-539" b="-21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F4509378-4879-4528-951F-7E9818DAC097}"/>
                  </a:ext>
                </a:extLst>
              </p:cNvPr>
              <p:cNvSpPr/>
              <p:nvPr/>
            </p:nvSpPr>
            <p:spPr>
              <a:xfrm>
                <a:off x="1636165" y="4704661"/>
                <a:ext cx="8257310" cy="15342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solidFill>
                      <a:srgbClr val="000000"/>
                    </a:solidFill>
                    <a:latin typeface="Candara" panose="020E050203030302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Systematical analysis of power corrections in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en-US" altLang="zh-CN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altLang="zh-CN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altLang="zh-CN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ℓ</m:t>
                    </m:r>
                    <m:r>
                      <a:rPr lang="en-US" altLang="zh-CN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  <m:r>
                      <a:rPr lang="en-US" altLang="zh-CN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altLang="zh-CN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𝛾𝛾</m:t>
                    </m:r>
                  </m:oMath>
                </a14:m>
                <a:endParaRPr lang="en-US" altLang="zh-CN" sz="2000" dirty="0">
                  <a:solidFill>
                    <a:srgbClr val="000000"/>
                  </a:solidFill>
                  <a:latin typeface="Candara" panose="020E0502030303020204" pitchFamily="34" charset="0"/>
                  <a:ea typeface="Cambria" panose="02040503050406030204" pitchFamily="18" charset="0"/>
                  <a:cs typeface="Calibri Light" panose="020F0302020204030204" pitchFamily="34" charset="0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solidFill>
                      <a:srgbClr val="000000"/>
                    </a:solidFill>
                    <a:latin typeface="Candara" panose="020E050203030302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Annihilation contribution to </a:t>
                </a:r>
                <a:r>
                  <a:rPr lang="en-US" altLang="zh-CN" sz="2000" dirty="0" err="1">
                    <a:latin typeface="Candara" panose="020E0502030303020204" pitchFamily="34" charset="0"/>
                    <a:cs typeface="Calibri Light" panose="020F0302020204030204" pitchFamily="34" charset="0"/>
                  </a:rPr>
                  <a:t>nonleptonic</a:t>
                </a:r>
                <a:r>
                  <a:rPr lang="en-US" altLang="zh-CN" sz="2000" dirty="0">
                    <a:latin typeface="Candara" panose="020E0502030303020204" pitchFamily="34" charset="0"/>
                    <a:cs typeface="Calibri Light" panose="020F0302020204030204" pitchFamily="34" charset="0"/>
                  </a:rPr>
                  <a:t> B decays</a:t>
                </a:r>
                <a:r>
                  <a:rPr lang="en-US" altLang="zh-CN" sz="2000" dirty="0">
                    <a:solidFill>
                      <a:srgbClr val="000000"/>
                    </a:solidFill>
                    <a:latin typeface="Candara" panose="020E050203030302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.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solidFill>
                      <a:srgbClr val="000000"/>
                    </a:solidFill>
                    <a:latin typeface="Candara" panose="020E050203030302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Soft quark loop contribution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en-US" altLang="zh-CN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(∗)</m:t>
                        </m:r>
                      </m:sup>
                    </m:sSup>
                    <m:sSup>
                      <m:sSupPr>
                        <m:ctrlP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ℓ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ℓ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zh-CN" altLang="en-US" sz="2000" dirty="0">
                  <a:latin typeface="Candara" panose="020E050203030302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F4509378-4879-4528-951F-7E9818DAC0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6165" y="4704661"/>
                <a:ext cx="8257310" cy="1534266"/>
              </a:xfrm>
              <a:prstGeom prst="rect">
                <a:avLst/>
              </a:prstGeom>
              <a:blipFill>
                <a:blip r:embed="rId3"/>
                <a:stretch>
                  <a:fillRect l="-664" b="-51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>
            <a:extLst>
              <a:ext uri="{FF2B5EF4-FFF2-40B4-BE49-F238E27FC236}">
                <a16:creationId xmlns:a16="http://schemas.microsoft.com/office/drawing/2014/main" id="{673C39C7-4702-4FD7-AB87-97C44DDD2D01}"/>
              </a:ext>
            </a:extLst>
          </p:cNvPr>
          <p:cNvSpPr/>
          <p:nvPr/>
        </p:nvSpPr>
        <p:spPr>
          <a:xfrm>
            <a:off x="966699" y="4163238"/>
            <a:ext cx="104917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rgbClr val="0070C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Beyond leading power 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3A911F4-B8EF-4241-84C4-4EF591934D40}"/>
              </a:ext>
            </a:extLst>
          </p:cNvPr>
          <p:cNvSpPr/>
          <p:nvPr/>
        </p:nvSpPr>
        <p:spPr>
          <a:xfrm>
            <a:off x="966699" y="751927"/>
            <a:ext cx="110775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rgbClr val="C0000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The accuracy of experimental data is far beyond theoretical predictions for most heavy flavor processes </a:t>
            </a:r>
          </a:p>
        </p:txBody>
      </p:sp>
      <p:sp>
        <p:nvSpPr>
          <p:cNvPr id="11" name="日期占位符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26BEE7C5-80C4-419E-96C4-594C5018E22A}" type="datetime1">
              <a:rPr lang="zh-CN" altLang="en-US" smtClean="0">
                <a:solidFill>
                  <a:schemeClr val="tx2">
                    <a:shade val="90000"/>
                  </a:schemeClr>
                </a:solidFill>
                <a:latin typeface="Candara" panose="020E0502030303020204" pitchFamily="34" charset="0"/>
              </a:rPr>
              <a:t>2023/12/18</a:t>
            </a:fld>
            <a:endParaRPr lang="en-US" dirty="0">
              <a:solidFill>
                <a:schemeClr val="tx2">
                  <a:shade val="90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632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矩形 44">
            <a:extLst>
              <a:ext uri="{FF2B5EF4-FFF2-40B4-BE49-F238E27FC236}">
                <a16:creationId xmlns:a16="http://schemas.microsoft.com/office/drawing/2014/main" id="{13FC31ED-1228-483F-A7EE-2B05229DB4D6}"/>
              </a:ext>
            </a:extLst>
          </p:cNvPr>
          <p:cNvSpPr/>
          <p:nvPr/>
        </p:nvSpPr>
        <p:spPr>
          <a:xfrm>
            <a:off x="3069811" y="-13048"/>
            <a:ext cx="62729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 decays: The multi-scale problem</a:t>
            </a:r>
            <a:endParaRPr lang="zh-CN" altLang="en-US" sz="2800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EF9E212-BE92-472A-BDDA-7E249FADC8E6}"/>
              </a:ext>
            </a:extLst>
          </p:cNvPr>
          <p:cNvSpPr txBox="1"/>
          <p:nvPr/>
        </p:nvSpPr>
        <p:spPr>
          <a:xfrm>
            <a:off x="396020" y="1000910"/>
            <a:ext cx="1267888" cy="369332"/>
          </a:xfrm>
          <a:prstGeom prst="rect">
            <a:avLst/>
          </a:prstGeom>
          <a:solidFill>
            <a:srgbClr val="D3FCFD"/>
          </a:solidFill>
          <a:effectLst>
            <a:outerShdw blurRad="50800" dist="50800" dir="5400000" algn="ctr" rotWithShape="0">
              <a:schemeClr val="tx1">
                <a:lumMod val="65000"/>
                <a:lumOff val="35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ndara" panose="020E0502030303020204" pitchFamily="34" charset="0"/>
                <a:ea typeface="Cambria" panose="02040503050406030204" pitchFamily="18" charset="0"/>
              </a:rPr>
              <a:t>NP scale</a:t>
            </a:r>
            <a:endParaRPr lang="zh-CN" altLang="en-US" dirty="0">
              <a:latin typeface="Candara" panose="020E050203030302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533F026-26F5-4570-9DB8-9D17189410AF}"/>
              </a:ext>
            </a:extLst>
          </p:cNvPr>
          <p:cNvSpPr txBox="1"/>
          <p:nvPr/>
        </p:nvSpPr>
        <p:spPr>
          <a:xfrm>
            <a:off x="2481336" y="985521"/>
            <a:ext cx="1176951" cy="400110"/>
          </a:xfrm>
          <a:prstGeom prst="rect">
            <a:avLst/>
          </a:prstGeom>
          <a:solidFill>
            <a:srgbClr val="D3FCFD"/>
          </a:solidFill>
          <a:effectLst>
            <a:outerShdw blurRad="50800" dist="50800" dir="5400000" algn="ctr" rotWithShape="0">
              <a:schemeClr val="tx1">
                <a:lumMod val="65000"/>
                <a:lumOff val="35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  <a:t>EW scale</a:t>
            </a:r>
            <a:endParaRPr lang="zh-CN" altLang="en-US" sz="2000" dirty="0">
              <a:latin typeface="Candara" panose="020E0502030303020204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285A92D-A0F6-4ADB-81F0-1EF468619D24}"/>
              </a:ext>
            </a:extLst>
          </p:cNvPr>
          <p:cNvSpPr txBox="1"/>
          <p:nvPr/>
        </p:nvSpPr>
        <p:spPr>
          <a:xfrm>
            <a:off x="4346618" y="988948"/>
            <a:ext cx="2254313" cy="400110"/>
          </a:xfrm>
          <a:prstGeom prst="rect">
            <a:avLst/>
          </a:prstGeom>
          <a:solidFill>
            <a:srgbClr val="D3FCFD"/>
          </a:solidFill>
          <a:effectLst>
            <a:outerShdw blurRad="50800" dist="50800" dir="5400000" algn="ctr" rotWithShape="0">
              <a:schemeClr val="tx1">
                <a:lumMod val="65000"/>
                <a:lumOff val="35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  <a:t>Heavy quark scale</a:t>
            </a:r>
            <a:endParaRPr lang="zh-CN" altLang="en-US" sz="2000" dirty="0">
              <a:latin typeface="Candara" panose="020E050203030302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C7E4EB6-5737-423D-993B-1C40255F32E8}"/>
              </a:ext>
            </a:extLst>
          </p:cNvPr>
          <p:cNvSpPr txBox="1"/>
          <p:nvPr/>
        </p:nvSpPr>
        <p:spPr>
          <a:xfrm>
            <a:off x="6937415" y="985521"/>
            <a:ext cx="2417690" cy="400110"/>
          </a:xfrm>
          <a:prstGeom prst="rect">
            <a:avLst/>
          </a:prstGeom>
          <a:solidFill>
            <a:srgbClr val="D3FCFD"/>
          </a:solidFill>
          <a:effectLst>
            <a:outerShdw blurRad="50800" dist="50800" dir="5400000" algn="ctr" rotWithShape="0">
              <a:schemeClr val="tx1">
                <a:lumMod val="65000"/>
                <a:lumOff val="35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  <a:t>Intermediate scale</a:t>
            </a:r>
            <a:endParaRPr lang="zh-CN" altLang="en-US" sz="2000" dirty="0">
              <a:latin typeface="Candara" panose="020E050203030302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9EB4AC8-ADD5-4BF0-A70C-86AC3E814B91}"/>
              </a:ext>
            </a:extLst>
          </p:cNvPr>
          <p:cNvSpPr txBox="1"/>
          <p:nvPr/>
        </p:nvSpPr>
        <p:spPr>
          <a:xfrm>
            <a:off x="9606665" y="1016299"/>
            <a:ext cx="2254313" cy="369332"/>
          </a:xfrm>
          <a:prstGeom prst="rect">
            <a:avLst/>
          </a:prstGeom>
          <a:solidFill>
            <a:srgbClr val="D3FCFD"/>
          </a:solidFill>
          <a:effectLst>
            <a:outerShdw blurRad="50800" dist="50800" dir="5400000" algn="ctr" rotWithShape="0">
              <a:schemeClr val="tx1">
                <a:lumMod val="65000"/>
                <a:lumOff val="35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Candara" panose="020E0502030303020204" pitchFamily="34" charset="0"/>
                <a:ea typeface="Cambria" panose="02040503050406030204" pitchFamily="18" charset="0"/>
              </a:rPr>
              <a:t>Hadronization scale</a:t>
            </a:r>
            <a:endParaRPr lang="zh-CN" altLang="en-US" dirty="0">
              <a:latin typeface="Candara" panose="020E0502030303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974C203C-EFB8-448B-A5D5-14DA2241A49A}"/>
                  </a:ext>
                </a:extLst>
              </p:cNvPr>
              <p:cNvSpPr txBox="1"/>
              <p:nvPr/>
            </p:nvSpPr>
            <p:spPr>
              <a:xfrm>
                <a:off x="346477" y="2662548"/>
                <a:ext cx="117695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lang="en-US" altLang="zh-CN" sz="20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𝑁𝑃</m:t>
                          </m:r>
                        </m:sub>
                      </m:sSub>
                    </m:oMath>
                  </m:oMathPara>
                </a14:m>
                <a:endParaRPr lang="zh-CN" altLang="en-US" sz="2000" dirty="0">
                  <a:latin typeface="Candara" panose="020E0502030303020204" pitchFamily="34" charset="0"/>
                  <a:ea typeface="Batang" panose="02030600000101010101" pitchFamily="18" charset="-127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974C203C-EFB8-448B-A5D5-14DA2241A4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477" y="2662548"/>
                <a:ext cx="1176951" cy="400110"/>
              </a:xfrm>
              <a:prstGeom prst="rect">
                <a:avLst/>
              </a:prstGeom>
              <a:blipFill>
                <a:blip r:embed="rId3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20DADF2E-5492-481F-A601-D44FE5263D2E}"/>
                  </a:ext>
                </a:extLst>
              </p:cNvPr>
              <p:cNvSpPr txBox="1"/>
              <p:nvPr/>
            </p:nvSpPr>
            <p:spPr>
              <a:xfrm>
                <a:off x="2406324" y="2652467"/>
                <a:ext cx="16823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𝑆𝑀</m:t>
                        </m:r>
                      </m:sub>
                    </m:sSub>
                  </m:oMath>
                </a14:m>
                <a:r>
                  <a:rPr lang="en-US" altLang="zh-CN" sz="2000" dirty="0">
                    <a:latin typeface="Candara" panose="020E0502030303020204" pitchFamily="34" charset="0"/>
                    <a:ea typeface="Cambria" panose="02040503050406030204" pitchFamily="18" charset="0"/>
                  </a:rPr>
                  <a:t>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&gt;4</m:t>
                        </m:r>
                      </m:sub>
                    </m:sSub>
                  </m:oMath>
                </a14:m>
                <a:endParaRPr lang="zh-CN" altLang="en-US" sz="2000" dirty="0">
                  <a:latin typeface="Candara" panose="020E0502030303020204" pitchFamily="34" charset="0"/>
                  <a:ea typeface="Batang" panose="02030600000101010101" pitchFamily="18" charset="-127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20DADF2E-5492-481F-A601-D44FE5263D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6324" y="2652467"/>
                <a:ext cx="1682356" cy="400110"/>
              </a:xfrm>
              <a:prstGeom prst="rect">
                <a:avLst/>
              </a:prstGeom>
              <a:blipFill>
                <a:blip r:embed="rId4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C0ADC20D-15F3-49C3-8638-4ADFB1D00F60}"/>
                  </a:ext>
                </a:extLst>
              </p:cNvPr>
              <p:cNvSpPr txBox="1"/>
              <p:nvPr/>
            </p:nvSpPr>
            <p:spPr>
              <a:xfrm>
                <a:off x="4302630" y="2588489"/>
                <a:ext cx="3206784" cy="5482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ℋ</m:t>
                        </m:r>
                      </m:e>
                      <m:sub>
                        <m:r>
                          <a:rPr lang="en-US" altLang="zh-CN" sz="2000" b="0" i="1" dirty="0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𝑒𝑓𝑓</m:t>
                        </m:r>
                      </m:sub>
                    </m:sSub>
                    <m:r>
                      <a:rPr lang="en-US" altLang="zh-CN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altLang="zh-CN" sz="2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𝐹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CN" sz="2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  <m:nary>
                      <m:naryPr>
                        <m:chr m:val="∑"/>
                        <m:supHide m:val="on"/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altLang="zh-CN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altLang="zh-CN" sz="2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CN" sz="2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2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altLang="zh-CN" sz="2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altLang="zh-CN" sz="2000" dirty="0">
                    <a:latin typeface="Candara" panose="020E0502030303020204" pitchFamily="34" charset="0"/>
                    <a:ea typeface="Cambria" panose="02040503050406030204" pitchFamily="18" charset="0"/>
                  </a:rPr>
                  <a:t>+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altLang="zh-CN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altLang="zh-CN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Sup>
                          <m:sSubSupPr>
                            <m:ctrlPr>
                              <a:rPr lang="en-US" altLang="zh-CN" sz="2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CN" sz="2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altLang="zh-CN" sz="2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  <m:sSubSup>
                          <m:sSubSupPr>
                            <m:ctrlPr>
                              <a:rPr lang="en-US" altLang="zh-CN" sz="2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altLang="zh-CN" sz="2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altLang="zh-CN" sz="2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e>
                    </m:nary>
                  </m:oMath>
                </a14:m>
                <a:endParaRPr lang="zh-CN" altLang="en-US" sz="2000" dirty="0">
                  <a:latin typeface="Candara" panose="020E0502030303020204" pitchFamily="34" charset="0"/>
                  <a:ea typeface="Batang" panose="02030600000101010101" pitchFamily="18" charset="-127"/>
                </a:endParaRP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C0ADC20D-15F3-49C3-8638-4ADFB1D00F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630" y="2588489"/>
                <a:ext cx="3206784" cy="548227"/>
              </a:xfrm>
              <a:prstGeom prst="rect">
                <a:avLst/>
              </a:prstGeom>
              <a:blipFill>
                <a:blip r:embed="rId5"/>
                <a:stretch>
                  <a:fillRect b="-44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文本框 12">
            <a:extLst>
              <a:ext uri="{FF2B5EF4-FFF2-40B4-BE49-F238E27FC236}">
                <a16:creationId xmlns:a16="http://schemas.microsoft.com/office/drawing/2014/main" id="{497B8AF5-69CA-464D-853B-FB55910095FA}"/>
              </a:ext>
            </a:extLst>
          </p:cNvPr>
          <p:cNvSpPr txBox="1"/>
          <p:nvPr/>
        </p:nvSpPr>
        <p:spPr>
          <a:xfrm>
            <a:off x="590313" y="1763466"/>
            <a:ext cx="11769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err="1">
                <a:solidFill>
                  <a:srgbClr val="002060"/>
                </a:solidFill>
                <a:latin typeface="Candara" panose="020E0502030303020204" pitchFamily="34" charset="0"/>
                <a:ea typeface="Cambria" panose="02040503050406030204" pitchFamily="18" charset="0"/>
                <a:cs typeface="MV Boli" panose="02000500030200090000" pitchFamily="2" charset="0"/>
              </a:rPr>
              <a:t>TeV</a:t>
            </a:r>
            <a:r>
              <a:rPr lang="en-US" altLang="zh-CN" sz="2000" dirty="0">
                <a:solidFill>
                  <a:srgbClr val="002060"/>
                </a:solidFill>
                <a:latin typeface="Candara" panose="020E0502030303020204" pitchFamily="34" charset="0"/>
                <a:ea typeface="Cambria" panose="02040503050406030204" pitchFamily="18" charset="0"/>
                <a:cs typeface="MV Boli" panose="02000500030200090000" pitchFamily="2" charset="0"/>
              </a:rPr>
              <a:t> or beyond</a:t>
            </a:r>
            <a:endParaRPr lang="zh-CN" altLang="en-US" sz="2000" dirty="0">
              <a:solidFill>
                <a:srgbClr val="002060"/>
              </a:solidFill>
              <a:latin typeface="Candara" panose="020E0502030303020204" pitchFamily="34" charset="0"/>
              <a:cs typeface="MV Boli" panose="0200050003020009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8557FD0C-79DF-458A-9F91-3EB728377643}"/>
                  </a:ext>
                </a:extLst>
              </p:cNvPr>
              <p:cNvSpPr txBox="1"/>
              <p:nvPr/>
            </p:nvSpPr>
            <p:spPr>
              <a:xfrm>
                <a:off x="2497521" y="1760900"/>
                <a:ext cx="117695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sub>
                      </m:sSub>
                    </m:oMath>
                  </m:oMathPara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8557FD0C-79DF-458A-9F91-3EB7283776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7521" y="1760900"/>
                <a:ext cx="1176951" cy="400110"/>
              </a:xfrm>
              <a:prstGeom prst="rect">
                <a:avLst/>
              </a:prstGeom>
              <a:blipFill>
                <a:blip r:embed="rId6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41172C9D-A437-45FD-8ED0-FED86882E6C6}"/>
                  </a:ext>
                </a:extLst>
              </p:cNvPr>
              <p:cNvSpPr/>
              <p:nvPr/>
            </p:nvSpPr>
            <p:spPr>
              <a:xfrm>
                <a:off x="5118178" y="1760900"/>
                <a:ext cx="112101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altLang="zh-CN" sz="2000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sz="20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zh-CN" sz="20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altLang="zh-CN" sz="2000" b="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000" dirty="0">
                    <a:solidFill>
                      <a:srgbClr val="00B0F0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 </a:t>
                </a:r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41172C9D-A437-45FD-8ED0-FED86882E6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8178" y="1760900"/>
                <a:ext cx="1121013" cy="400110"/>
              </a:xfrm>
              <a:prstGeom prst="rect">
                <a:avLst/>
              </a:prstGeom>
              <a:blipFill>
                <a:blip r:embed="rId7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8AC1C536-7692-4924-BC51-3D36DF47D9DC}"/>
                  </a:ext>
                </a:extLst>
              </p:cNvPr>
              <p:cNvSpPr/>
              <p:nvPr/>
            </p:nvSpPr>
            <p:spPr>
              <a:xfrm>
                <a:off x="10528476" y="1733335"/>
                <a:ext cx="41069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zh-CN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Λ</m:t>
                      </m:r>
                    </m:oMath>
                  </m:oMathPara>
                </a14:m>
                <a:endParaRPr lang="zh-CN" altLang="en-US" sz="2000" dirty="0">
                  <a:solidFill>
                    <a:srgbClr val="FF0000"/>
                  </a:solidFill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8AC1C536-7692-4924-BC51-3D36DF47D9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8476" y="1733335"/>
                <a:ext cx="410690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ECF9B653-B4E6-4ED8-B835-A4CB79390CCC}"/>
                  </a:ext>
                </a:extLst>
              </p:cNvPr>
              <p:cNvSpPr/>
              <p:nvPr/>
            </p:nvSpPr>
            <p:spPr>
              <a:xfrm>
                <a:off x="7599965" y="1705444"/>
                <a:ext cx="1396473" cy="4650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zh-CN" sz="200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altLang="zh-CN" sz="20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CN" sz="20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l-GR" altLang="zh-CN" sz="20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Λ</m:t>
                        </m:r>
                      </m:e>
                    </m:rad>
                  </m:oMath>
                </a14:m>
                <a:r>
                  <a:rPr lang="en-US" altLang="zh-CN" sz="2000" dirty="0">
                    <a:solidFill>
                      <a:schemeClr val="accent1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zh-CN" sz="20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altLang="zh-CN" sz="2000" dirty="0">
                    <a:solidFill>
                      <a:schemeClr val="accent1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 </a:t>
                </a:r>
                <a:endParaRPr lang="zh-CN" altLang="en-US" sz="2000" dirty="0">
                  <a:solidFill>
                    <a:schemeClr val="accent1"/>
                  </a:solidFill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ECF9B653-B4E6-4ED8-B835-A4CB79390C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9965" y="1705444"/>
                <a:ext cx="1396473" cy="465064"/>
              </a:xfrm>
              <a:prstGeom prst="rect">
                <a:avLst/>
              </a:prstGeom>
              <a:blipFill>
                <a:blip r:embed="rId9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文本框 16">
            <a:extLst>
              <a:ext uri="{FF2B5EF4-FFF2-40B4-BE49-F238E27FC236}">
                <a16:creationId xmlns:a16="http://schemas.microsoft.com/office/drawing/2014/main" id="{D4A0372F-FC89-4C86-ADA9-3BB2EC8357CC}"/>
              </a:ext>
            </a:extLst>
          </p:cNvPr>
          <p:cNvSpPr txBox="1"/>
          <p:nvPr/>
        </p:nvSpPr>
        <p:spPr>
          <a:xfrm>
            <a:off x="9915201" y="2490385"/>
            <a:ext cx="2254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accent2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Low energy QCD</a:t>
            </a:r>
          </a:p>
          <a:p>
            <a:r>
              <a:rPr lang="en-US" altLang="zh-CN" dirty="0">
                <a:solidFill>
                  <a:schemeClr val="accent2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HQET,  SCET-II</a:t>
            </a:r>
            <a:endParaRPr lang="zh-CN" altLang="en-US" dirty="0">
              <a:solidFill>
                <a:schemeClr val="accent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2C8FBCDC-A1CF-44A9-9051-6D54854A13EA}"/>
              </a:ext>
            </a:extLst>
          </p:cNvPr>
          <p:cNvSpPr/>
          <p:nvPr/>
        </p:nvSpPr>
        <p:spPr>
          <a:xfrm>
            <a:off x="7783848" y="2652467"/>
            <a:ext cx="8547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solidFill>
                  <a:schemeClr val="accent2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SCET-I</a:t>
            </a:r>
            <a:endParaRPr lang="zh-CN" altLang="en-US" sz="2000" dirty="0">
              <a:solidFill>
                <a:schemeClr val="accent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40EF69C0-FC65-4AF9-A652-6170D30704DF}"/>
              </a:ext>
            </a:extLst>
          </p:cNvPr>
          <p:cNvSpPr txBox="1"/>
          <p:nvPr/>
        </p:nvSpPr>
        <p:spPr>
          <a:xfrm>
            <a:off x="827982" y="4754523"/>
            <a:ext cx="91689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Perturbation</a:t>
            </a:r>
            <a:r>
              <a:rPr lang="zh-CN" altLang="en-US" sz="2000" dirty="0">
                <a:latin typeface="Candara" panose="020E0502030303020204" pitchFamily="34" charset="0"/>
                <a:cs typeface="Calibri" panose="020F0502020204030204" pitchFamily="34" charset="0"/>
              </a:rPr>
              <a:t>：</a:t>
            </a: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matching, </a:t>
            </a:r>
            <a:r>
              <a:rPr lang="en-US" altLang="zh-CN" sz="2000" dirty="0" err="1">
                <a:latin typeface="Candara" panose="020E050203030302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resummation</a:t>
            </a: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, evolution</a:t>
            </a:r>
            <a:endParaRPr lang="zh-CN" altLang="en-US" sz="2000" dirty="0">
              <a:latin typeface="Candara" panose="020E050203030302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15EDE09D-70B5-4A79-8335-CB1F6C00B0EC}"/>
              </a:ext>
            </a:extLst>
          </p:cNvPr>
          <p:cNvSpPr txBox="1"/>
          <p:nvPr/>
        </p:nvSpPr>
        <p:spPr>
          <a:xfrm>
            <a:off x="827982" y="5578328"/>
            <a:ext cx="91689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 err="1">
                <a:latin typeface="Candara" panose="020E050203030302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Nonperturbation</a:t>
            </a:r>
            <a:r>
              <a:rPr lang="zh-CN" altLang="en-US" sz="2000" dirty="0">
                <a:latin typeface="Candara" panose="020E0502030303020204" pitchFamily="34" charset="0"/>
                <a:cs typeface="Calibri" panose="020F0502020204030204" pitchFamily="34" charset="0"/>
              </a:rPr>
              <a:t>：</a:t>
            </a: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Lattice simulation, sum rules…</a:t>
            </a:r>
            <a:endParaRPr lang="zh-CN" altLang="en-US" sz="2000" dirty="0">
              <a:latin typeface="Candara" panose="020E0502030303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8557FD0C-79DF-458A-9F91-3EB728377643}"/>
                  </a:ext>
                </a:extLst>
              </p:cNvPr>
              <p:cNvSpPr txBox="1"/>
              <p:nvPr/>
            </p:nvSpPr>
            <p:spPr>
              <a:xfrm>
                <a:off x="3619624" y="3582511"/>
                <a:ext cx="4700928" cy="7838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〈"/>
                              <m:endChr m:val="〉"/>
                              <m:ctrlPr>
                                <a:rPr lang="en-US" altLang="zh-CN" sz="2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altLang="zh-CN" sz="20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CN" sz="2000" i="1" dirty="0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000" i="1" dirty="0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ℋ</m:t>
                                      </m:r>
                                    </m:e>
                                    <m:sub>
                                      <m:r>
                                        <a:rPr lang="en-US" altLang="zh-CN" sz="2000" i="1" dirty="0">
                                          <a:solidFill>
                                            <a:schemeClr val="accent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𝑒𝑓𝑓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CN" sz="2000" b="0" i="1" dirty="0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  <m:r>
                            <a:rPr lang="en-US" altLang="zh-CN" sz="2000" b="0" i="1" dirty="0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zh-CN" altLang="en-US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𝒜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𝐿𝑃</m:t>
                          </m:r>
                        </m:sub>
                      </m:sSub>
                      <m:r>
                        <a:rPr lang="en-US" altLang="zh-CN" sz="2000" b="0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altLang="zh-CN" sz="2000" b="0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O</m:t>
                      </m:r>
                      <m:d>
                        <m:dPr>
                          <m:ctrlPr>
                            <a:rPr lang="en-US" altLang="zh-CN" sz="20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CN" sz="2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altLang="zh-CN" sz="200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Λ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altLang="zh-CN" sz="20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altLang="zh-CN" sz="20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sub>
                              </m:sSub>
                            </m:den>
                          </m:f>
                          <m:r>
                            <a:rPr lang="en-US" altLang="zh-CN" sz="20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altLang="zh-CN" sz="2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altLang="zh-CN" sz="200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Λ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𝑓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8557FD0C-79DF-458A-9F91-3EB7283776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9624" y="3582511"/>
                <a:ext cx="4700928" cy="78386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日期占位符 2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2FDE71B4-BB46-422E-8DED-3772A0B715E0}" type="datetime1">
              <a:rPr lang="zh-CN" altLang="en-US" smtClean="0">
                <a:solidFill>
                  <a:schemeClr val="tx2">
                    <a:shade val="90000"/>
                  </a:schemeClr>
                </a:solidFill>
                <a:latin typeface="Candara" panose="020E0502030303020204" pitchFamily="34" charset="0"/>
              </a:rPr>
              <a:t>2023/12/18</a:t>
            </a:fld>
            <a:endParaRPr lang="en-US" dirty="0">
              <a:solidFill>
                <a:schemeClr val="tx2">
                  <a:shade val="90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572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矩形 44">
            <a:extLst>
              <a:ext uri="{FF2B5EF4-FFF2-40B4-BE49-F238E27FC236}">
                <a16:creationId xmlns:a16="http://schemas.microsoft.com/office/drawing/2014/main" id="{13FC31ED-1228-483F-A7EE-2B05229DB4D6}"/>
              </a:ext>
            </a:extLst>
          </p:cNvPr>
          <p:cNvSpPr/>
          <p:nvPr/>
        </p:nvSpPr>
        <p:spPr>
          <a:xfrm>
            <a:off x="4236331" y="0"/>
            <a:ext cx="37182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Leptonic B decays </a:t>
            </a:r>
            <a:endParaRPr lang="zh-CN" altLang="en-US" sz="2800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891E6631-4C07-465C-87EE-090419B3F20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3FCFD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923433" y="1520295"/>
            <a:ext cx="4055259" cy="10404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2EA32C0-D2C1-456A-9FA1-7CA3EDB7C0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190" y="657975"/>
            <a:ext cx="4266610" cy="29258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5D212A24-BDE2-4E6E-A794-D7A2D9A2978A}"/>
                  </a:ext>
                </a:extLst>
              </p:cNvPr>
              <p:cNvSpPr/>
              <p:nvPr/>
            </p:nvSpPr>
            <p:spPr>
              <a:xfrm>
                <a:off x="2675717" y="3234119"/>
                <a:ext cx="1835631" cy="4122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CN" sz="2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Γ</m:t>
                    </m:r>
                    <m:r>
                      <a:rPr lang="el-GR" altLang="zh-CN" sz="2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sSubSup>
                      <m:sSubSupPr>
                        <m:ctrlP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sub>
                      <m:sup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zh-CN" sz="2000" dirty="0">
                    <a:solidFill>
                      <a:srgbClr val="000000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  <m:sup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CN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𝑢𝑏</m:t>
                        </m:r>
                      </m:sub>
                    </m:sSub>
                    <m:sSup>
                      <m:sSupPr>
                        <m:ctrlP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</m:t>
                        </m:r>
                      </m:e>
                      <m:sup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5D212A24-BDE2-4E6E-A794-D7A2D9A297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5717" y="3234119"/>
                <a:ext cx="1835631" cy="412292"/>
              </a:xfrm>
              <a:prstGeom prst="rect">
                <a:avLst/>
              </a:prstGeom>
              <a:blipFill>
                <a:blip r:embed="rId5"/>
                <a:stretch>
                  <a:fillRect b="-149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D1982947-0055-4C17-A5D3-6D2363D27EBB}"/>
                  </a:ext>
                </a:extLst>
              </p:cNvPr>
              <p:cNvSpPr txBox="1"/>
              <p:nvPr/>
            </p:nvSpPr>
            <p:spPr>
              <a:xfrm>
                <a:off x="389226" y="4057081"/>
                <a:ext cx="1166578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latin typeface="Candara" panose="020E0502030303020204" pitchFamily="34" charset="0"/>
                    <a:ea typeface="Cambria" panose="02040503050406030204" pitchFamily="18" charset="0"/>
                  </a:rPr>
                  <a:t>Determination of </a:t>
                </a:r>
                <a:r>
                  <a:rPr lang="en-US" altLang="zh-CN" sz="2000" dirty="0">
                    <a:solidFill>
                      <a:schemeClr val="accent2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|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𝑢𝑏</m:t>
                        </m:r>
                      </m:sub>
                    </m:sSub>
                    <m:r>
                      <a:rPr lang="en-US" altLang="zh-CN" sz="20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2000" dirty="0">
                    <a:solidFill>
                      <a:schemeClr val="accent2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|</a:t>
                </a:r>
                <a:r>
                  <a:rPr lang="en-US" altLang="zh-CN" sz="2000" dirty="0">
                    <a:latin typeface="Candara" panose="020E0502030303020204" pitchFamily="34" charset="0"/>
                    <a:ea typeface="Cambria" panose="02040503050406030204" pitchFamily="18" charset="0"/>
                  </a:rPr>
                  <a:t> and </a:t>
                </a:r>
                <a:r>
                  <a:rPr lang="en-US" altLang="zh-CN" sz="2000" dirty="0">
                    <a:solidFill>
                      <a:schemeClr val="accent2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|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CN" sz="2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CN" sz="20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</m:sSub>
                    <m:sSubSup>
                      <m:sSubSupPr>
                        <m:ctrlPr>
                          <a:rPr lang="en-US" altLang="zh-CN" sz="20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CN" sz="2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𝑡𝑠</m:t>
                        </m:r>
                      </m:sub>
                      <m:sup>
                        <m:r>
                          <a:rPr lang="en-US" altLang="zh-CN" sz="2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altLang="zh-CN" sz="2000" dirty="0">
                    <a:solidFill>
                      <a:schemeClr val="accent2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| </a:t>
                </a:r>
                <a:r>
                  <a:rPr lang="en-US" altLang="zh-CN" sz="2000" dirty="0">
                    <a:latin typeface="Candara" panose="020E0502030303020204" pitchFamily="34" charset="0"/>
                    <a:ea typeface="Cambria" panose="02040503050406030204" pitchFamily="18" charset="0"/>
                  </a:rPr>
                  <a:t>largely unaffected by hadronic uncertainties </a:t>
                </a:r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D1982947-0055-4C17-A5D3-6D2363D27E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226" y="4057081"/>
                <a:ext cx="11665786" cy="400110"/>
              </a:xfrm>
              <a:prstGeom prst="rect">
                <a:avLst/>
              </a:prstGeom>
              <a:blipFill>
                <a:blip r:embed="rId6"/>
                <a:stretch>
                  <a:fillRect l="-470" t="-9231" b="-2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>
            <a:extLst>
              <a:ext uri="{FF2B5EF4-FFF2-40B4-BE49-F238E27FC236}">
                <a16:creationId xmlns:a16="http://schemas.microsoft.com/office/drawing/2014/main" id="{3F51A2B3-6DD4-47E6-BF65-22AE85837197}"/>
              </a:ext>
            </a:extLst>
          </p:cNvPr>
          <p:cNvSpPr/>
          <p:nvPr/>
        </p:nvSpPr>
        <p:spPr>
          <a:xfrm>
            <a:off x="389226" y="5332943"/>
            <a:ext cx="56966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  <a:t>QCD matrix element is known with &lt;1% accuracy </a:t>
            </a:r>
            <a:endParaRPr lang="zh-CN" altLang="en-US" sz="2000" dirty="0">
              <a:latin typeface="Candara" panose="020E0502030303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39E53BCE-2BC7-431E-A050-51DA3F984318}"/>
                  </a:ext>
                </a:extLst>
              </p:cNvPr>
              <p:cNvSpPr/>
              <p:nvPr/>
            </p:nvSpPr>
            <p:spPr>
              <a:xfrm>
                <a:off x="7680654" y="3360179"/>
                <a:ext cx="2109424" cy="4122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CN" sz="2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Γ</m:t>
                    </m:r>
                    <m:r>
                      <a:rPr lang="el-GR" altLang="zh-CN" sz="2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sSubSup>
                      <m:sSubSupPr>
                        <m:ctrlP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sub>
                      <m:sup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zh-CN" sz="2000" dirty="0">
                    <a:solidFill>
                      <a:srgbClr val="000000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  <m:sup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CN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𝑡𝑏</m:t>
                        </m:r>
                      </m:sub>
                    </m:sSub>
                    <m:sSup>
                      <m:sSupPr>
                        <m:ctrlP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CN" sz="20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</m:t>
                        </m:r>
                      </m:e>
                      <m:sup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39E53BCE-2BC7-431E-A050-51DA3F9843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0654" y="3360179"/>
                <a:ext cx="2109424" cy="412292"/>
              </a:xfrm>
              <a:prstGeom prst="rect">
                <a:avLst/>
              </a:prstGeom>
              <a:blipFill>
                <a:blip r:embed="rId7"/>
                <a:stretch>
                  <a:fillRect b="-132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文本框 12">
            <a:extLst>
              <a:ext uri="{FF2B5EF4-FFF2-40B4-BE49-F238E27FC236}">
                <a16:creationId xmlns:a16="http://schemas.microsoft.com/office/drawing/2014/main" id="{045B998E-66A0-426A-9D30-03A6B9430AAC}"/>
              </a:ext>
            </a:extLst>
          </p:cNvPr>
          <p:cNvSpPr txBox="1"/>
          <p:nvPr/>
        </p:nvSpPr>
        <p:spPr>
          <a:xfrm>
            <a:off x="389226" y="4710949"/>
            <a:ext cx="89858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  <a:t>Helicity suppression: test of </a:t>
            </a:r>
            <a:r>
              <a:rPr lang="en-US" altLang="zh-CN" sz="2000" dirty="0">
                <a:solidFill>
                  <a:srgbClr val="00206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new scalar interactions</a:t>
            </a:r>
            <a:endParaRPr lang="zh-CN" altLang="en-US" sz="2000" dirty="0">
              <a:solidFill>
                <a:srgbClr val="002060"/>
              </a:solidFill>
              <a:latin typeface="Candara" panose="020E0502030303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924BC496-E4C7-403B-8CCA-C1D6D3D85682}"/>
                  </a:ext>
                </a:extLst>
              </p:cNvPr>
              <p:cNvSpPr/>
              <p:nvPr/>
            </p:nvSpPr>
            <p:spPr>
              <a:xfrm>
                <a:off x="7635319" y="5379473"/>
                <a:ext cx="265271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altLang="zh-CN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altLang="zh-CN" sz="2000" dirty="0">
                        <a:solidFill>
                          <a:srgbClr val="000000"/>
                        </a:solidFill>
                        <a:latin typeface="Candara" panose="020E0502030303020204" pitchFamily="34" charset="0"/>
                        <a:ea typeface="Cambria" panose="02040503050406030204" pitchFamily="18" charset="0"/>
                      </a:rPr>
                      <m:t>(</m:t>
                    </m:r>
                    <m:r>
                      <m:rPr>
                        <m:nor/>
                      </m:rPr>
                      <a:rPr lang="en-US" altLang="zh-CN" sz="2000" dirty="0">
                        <a:solidFill>
                          <a:srgbClr val="00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189.4 ± 1.4</m:t>
                    </m:r>
                    <m:r>
                      <m:rPr>
                        <m:nor/>
                      </m:rPr>
                      <a:rPr lang="en-US" altLang="zh-CN" sz="2000" dirty="0">
                        <a:solidFill>
                          <a:srgbClr val="000000"/>
                        </a:solidFill>
                        <a:latin typeface="Candara" panose="020E0502030303020204" pitchFamily="34" charset="0"/>
                        <a:ea typeface="Cambria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000" dirty="0">
                    <a:latin typeface="Candara" panose="020E0502030303020204" pitchFamily="34" charset="0"/>
                    <a:ea typeface="Cambria" panose="02040503050406030204" pitchFamily="18" charset="0"/>
                  </a:rPr>
                  <a:t>MeV</a:t>
                </a:r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924BC496-E4C7-403B-8CCA-C1D6D3D856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5319" y="5379473"/>
                <a:ext cx="2652714" cy="400110"/>
              </a:xfrm>
              <a:prstGeom prst="rect">
                <a:avLst/>
              </a:prstGeom>
              <a:blipFill>
                <a:blip r:embed="rId8"/>
                <a:stretch>
                  <a:fillRect l="-1149" t="-7576" r="-1609" b="-257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矩形 16">
            <a:extLst>
              <a:ext uri="{FF2B5EF4-FFF2-40B4-BE49-F238E27FC236}">
                <a16:creationId xmlns:a16="http://schemas.microsoft.com/office/drawing/2014/main" id="{DFF74763-9EE2-47DA-B114-22159E33EBFD}"/>
              </a:ext>
            </a:extLst>
          </p:cNvPr>
          <p:cNvSpPr/>
          <p:nvPr/>
        </p:nvSpPr>
        <p:spPr>
          <a:xfrm>
            <a:off x="389226" y="5930970"/>
            <a:ext cx="64940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rgbClr val="0070C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Structure dependent </a:t>
            </a:r>
            <a:r>
              <a:rPr lang="en-US" altLang="zh-CN" sz="2000" dirty="0">
                <a:latin typeface="Candara" panose="020E0502030303020204" pitchFamily="34" charset="0"/>
                <a:ea typeface="Cambria" panose="02040503050406030204" pitchFamily="18" charset="0"/>
              </a:rPr>
              <a:t>QED corrections are not negligible</a:t>
            </a:r>
            <a:endParaRPr lang="zh-CN" altLang="en-US" sz="2000" dirty="0">
              <a:latin typeface="Candara" panose="020E0502030303020204" pitchFamily="34" charset="0"/>
            </a:endParaRPr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1"/>
          </p:nvPr>
        </p:nvSpPr>
        <p:spPr>
          <a:xfrm>
            <a:off x="78142" y="6568290"/>
            <a:ext cx="2743200" cy="365125"/>
          </a:xfrm>
        </p:spPr>
        <p:txBody>
          <a:bodyPr/>
          <a:lstStyle/>
          <a:p>
            <a:fld id="{EB49F3A0-62D2-43BF-8C15-BFA5E6BDF478}" type="datetime1">
              <a:rPr lang="zh-CN" altLang="en-US" smtClean="0">
                <a:solidFill>
                  <a:schemeClr val="tx2">
                    <a:shade val="90000"/>
                  </a:schemeClr>
                </a:solidFill>
                <a:latin typeface="Candara" panose="020E0502030303020204" pitchFamily="34" charset="0"/>
              </a:rPr>
              <a:t>2023/12/18</a:t>
            </a:fld>
            <a:endParaRPr lang="en-US" dirty="0">
              <a:solidFill>
                <a:schemeClr val="tx2">
                  <a:shade val="90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756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C666A7E8-613E-4615-8D8E-45D105A3F8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765" y="649362"/>
            <a:ext cx="3461509" cy="2167555"/>
          </a:xfrm>
          <a:prstGeom prst="rect">
            <a:avLst/>
          </a:prstGeom>
        </p:spPr>
      </p:pic>
      <p:sp>
        <p:nvSpPr>
          <p:cNvPr id="45" name="矩形 44">
            <a:extLst>
              <a:ext uri="{FF2B5EF4-FFF2-40B4-BE49-F238E27FC236}">
                <a16:creationId xmlns:a16="http://schemas.microsoft.com/office/drawing/2014/main" id="{13FC31ED-1228-483F-A7EE-2B05229DB4D6}"/>
              </a:ext>
            </a:extLst>
          </p:cNvPr>
          <p:cNvSpPr/>
          <p:nvPr/>
        </p:nvSpPr>
        <p:spPr>
          <a:xfrm>
            <a:off x="2868536" y="-28797"/>
            <a:ext cx="65168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2060"/>
                </a:solidFill>
                <a:latin typeface="Sitka Display Semibold" pitchFamily="2" charset="0"/>
              </a:rPr>
              <a:t>QED corrections in leptonic B decays </a:t>
            </a:r>
            <a:endParaRPr lang="zh-CN" altLang="en-US" sz="2800" dirty="0">
              <a:solidFill>
                <a:srgbClr val="002060"/>
              </a:solidFill>
              <a:latin typeface="Sitka Display Semibold" pitchFamily="2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D212A24-BDE2-4E6E-A794-D7A2D9A2978A}"/>
              </a:ext>
            </a:extLst>
          </p:cNvPr>
          <p:cNvSpPr/>
          <p:nvPr/>
        </p:nvSpPr>
        <p:spPr>
          <a:xfrm>
            <a:off x="98990" y="4936976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zh-CN" altLang="en-US" sz="2400" dirty="0">
              <a:latin typeface="Candara" panose="020E0502030303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18FC33EB-E250-40BB-B4FB-EB0D56E8B7BD}"/>
                  </a:ext>
                </a:extLst>
              </p:cNvPr>
              <p:cNvSpPr txBox="1"/>
              <p:nvPr/>
            </p:nvSpPr>
            <p:spPr>
              <a:xfrm>
                <a:off x="576678" y="5326615"/>
                <a:ext cx="956142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latin typeface="Candara" panose="020E0502030303020204" pitchFamily="34" charset="0"/>
                    <a:ea typeface="Verdana" panose="020B0604030504040204" pitchFamily="34" charset="0"/>
                  </a:rPr>
                  <a:t>No power enhancement in   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US" altLang="zh-CN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altLang="zh-CN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𝑙</m:t>
                    </m:r>
                    <m:r>
                      <a:rPr lang="en-US" altLang="zh-CN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</m:oMath>
                </a14:m>
                <a:r>
                  <a:rPr lang="en-US" altLang="zh-CN" sz="2000" dirty="0">
                    <a:latin typeface="Candara" panose="020E0502030303020204" pitchFamily="34" charset="0"/>
                    <a:ea typeface="Verdana" panose="020B0604030504040204" pitchFamily="34" charset="0"/>
                  </a:rPr>
                  <a:t>    due to (V-A) structure of the current </a:t>
                </a:r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18FC33EB-E250-40BB-B4FB-EB0D56E8B7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678" y="5326615"/>
                <a:ext cx="9561428" cy="400110"/>
              </a:xfrm>
              <a:prstGeom prst="rect">
                <a:avLst/>
              </a:prstGeom>
              <a:blipFill>
                <a:blip r:embed="rId4"/>
                <a:stretch>
                  <a:fillRect l="-574" t="-9231" b="-2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14E5F7AA-5D4D-4A87-BB04-E9D2DE93FF9B}"/>
                  </a:ext>
                </a:extLst>
              </p:cNvPr>
              <p:cNvSpPr/>
              <p:nvPr/>
            </p:nvSpPr>
            <p:spPr>
              <a:xfrm>
                <a:off x="7252699" y="3159447"/>
                <a:ext cx="1660583" cy="4296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altLang="zh-CN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en-US" altLang="zh-CN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altLang="zh-CN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m:rPr>
                          <m:nor/>
                        </m:rPr>
                        <a:rPr lang="en-US" altLang="zh-CN" sz="2000" dirty="0">
                          <a:solidFill>
                            <a:srgbClr val="000000"/>
                          </a:solidFill>
                          <a:latin typeface="Candara" panose="020E0502030303020204" pitchFamily="34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altLang="zh-CN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2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14E5F7AA-5D4D-4A87-BB04-E9D2DE93FF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2699" y="3159447"/>
                <a:ext cx="1660583" cy="429669"/>
              </a:xfrm>
              <a:prstGeom prst="rect">
                <a:avLst/>
              </a:prstGeom>
              <a:blipFill>
                <a:blip r:embed="rId5"/>
                <a:stretch>
                  <a:fillRect b="-112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文本框 16">
            <a:extLst>
              <a:ext uri="{FF2B5EF4-FFF2-40B4-BE49-F238E27FC236}">
                <a16:creationId xmlns:a16="http://schemas.microsoft.com/office/drawing/2014/main" id="{4587D67D-9143-494F-BF0F-19B4FE53EBAB}"/>
              </a:ext>
            </a:extLst>
          </p:cNvPr>
          <p:cNvSpPr txBox="1"/>
          <p:nvPr/>
        </p:nvSpPr>
        <p:spPr>
          <a:xfrm>
            <a:off x="576678" y="3177635"/>
            <a:ext cx="758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chemeClr val="accent2">
                    <a:lumMod val="50000"/>
                  </a:schemeClr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Power enhancement +double Logarithmic enhancement in</a:t>
            </a:r>
            <a:endParaRPr lang="zh-CN" altLang="en-US" sz="2000" dirty="0">
              <a:solidFill>
                <a:schemeClr val="accent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29E01408-CFD9-4F79-B794-5AA99CE08500}"/>
              </a:ext>
            </a:extLst>
          </p:cNvPr>
          <p:cNvSpPr txBox="1"/>
          <p:nvPr/>
        </p:nvSpPr>
        <p:spPr>
          <a:xfrm>
            <a:off x="576678" y="4565787"/>
            <a:ext cx="758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ndara" panose="020E0502030303020204" pitchFamily="34" charset="0"/>
                <a:ea typeface="Verdana" panose="020B0604030504040204" pitchFamily="34" charset="0"/>
              </a:rPr>
              <a:t>After </a:t>
            </a:r>
            <a:r>
              <a:rPr lang="en-US" altLang="zh-CN" sz="2000" dirty="0" err="1">
                <a:latin typeface="Candara" panose="020E0502030303020204" pitchFamily="34" charset="0"/>
                <a:ea typeface="Verdana" panose="020B0604030504040204" pitchFamily="34" charset="0"/>
              </a:rPr>
              <a:t>resummation</a:t>
            </a:r>
            <a:r>
              <a:rPr lang="en-US" altLang="zh-CN" sz="2000" dirty="0">
                <a:latin typeface="Candara" panose="020E0502030303020204" pitchFamily="34" charset="0"/>
                <a:ea typeface="Verdana" panose="020B0604030504040204" pitchFamily="34" charset="0"/>
              </a:rPr>
              <a:t>, the contribution is about </a:t>
            </a:r>
            <a:r>
              <a:rPr lang="en-US" altLang="zh-CN" sz="2000" dirty="0">
                <a:solidFill>
                  <a:srgbClr val="C00000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0.3%- 1.1%</a:t>
            </a:r>
            <a:endParaRPr lang="zh-CN" altLang="en-US" sz="2000" dirty="0">
              <a:solidFill>
                <a:srgbClr val="C00000"/>
              </a:solidFill>
              <a:latin typeface="Candara" panose="020E0502030303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997EBED7-88A7-4302-956E-E67130B5B1B0}"/>
                  </a:ext>
                </a:extLst>
              </p:cNvPr>
              <p:cNvSpPr txBox="1"/>
              <p:nvPr/>
            </p:nvSpPr>
            <p:spPr>
              <a:xfrm>
                <a:off x="569481" y="3896641"/>
                <a:ext cx="7587298" cy="4246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solidFill>
                      <a:srgbClr val="0000FF"/>
                    </a:solidFill>
                    <a:latin typeface="Candara" panose="020E0502030303020204" pitchFamily="34" charset="0"/>
                    <a:ea typeface="Verdana" panose="020B0604030504040204" pitchFamily="34" charset="0"/>
                  </a:rPr>
                  <a:t>Endpoint divergence in the contribution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en-US" altLang="zh-CN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  <m:r>
                          <a:rPr lang="zh-CN" altLang="en-US" sz="2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sub>
                    </m:sSub>
                  </m:oMath>
                </a14:m>
                <a:r>
                  <a:rPr lang="en-US" altLang="zh-CN" sz="2000" dirty="0">
                    <a:latin typeface="Candara" panose="020E0502030303020204" pitchFamily="34" charset="0"/>
                    <a:ea typeface="Verdana" panose="020B0604030504040204" pitchFamily="34" charset="0"/>
                  </a:rPr>
                  <a:t> </a:t>
                </a:r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997EBED7-88A7-4302-956E-E67130B5B1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481" y="3896641"/>
                <a:ext cx="7587298" cy="424603"/>
              </a:xfrm>
              <a:prstGeom prst="rect">
                <a:avLst/>
              </a:prstGeom>
              <a:blipFill>
                <a:blip r:embed="rId6"/>
                <a:stretch>
                  <a:fillRect l="-723" t="-5714"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矩形 1">
            <a:extLst>
              <a:ext uri="{FF2B5EF4-FFF2-40B4-BE49-F238E27FC236}">
                <a16:creationId xmlns:a16="http://schemas.microsoft.com/office/drawing/2014/main" id="{E34321CD-BB89-4BF2-950E-CCB60D48D915}"/>
              </a:ext>
            </a:extLst>
          </p:cNvPr>
          <p:cNvSpPr/>
          <p:nvPr/>
        </p:nvSpPr>
        <p:spPr>
          <a:xfrm>
            <a:off x="9116832" y="3174226"/>
            <a:ext cx="20425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[</a:t>
            </a:r>
            <a:r>
              <a:rPr lang="en-US" altLang="zh-CN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Beneke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et al 2018]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CB88A0-7E8E-42FE-A063-7978B14293D5}" type="datetime1">
              <a:rPr lang="zh-CN" altLang="en-US" smtClean="0">
                <a:solidFill>
                  <a:schemeClr val="tx2">
                    <a:shade val="90000"/>
                  </a:schemeClr>
                </a:solidFill>
                <a:latin typeface="Candara" panose="020E0502030303020204" pitchFamily="34" charset="0"/>
              </a:rPr>
              <a:t>2023/12/18</a:t>
            </a:fld>
            <a:endParaRPr lang="en-US" dirty="0">
              <a:solidFill>
                <a:schemeClr val="tx2">
                  <a:shade val="9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E34321CD-BB89-4BF2-950E-CCB60D48D915}"/>
              </a:ext>
            </a:extLst>
          </p:cNvPr>
          <p:cNvSpPr/>
          <p:nvPr/>
        </p:nvSpPr>
        <p:spPr>
          <a:xfrm>
            <a:off x="6694466" y="3901438"/>
            <a:ext cx="42001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[</a:t>
            </a:r>
            <a:r>
              <a:rPr lang="en-US" altLang="zh-CN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Beneke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et al, 2018; Feldmann et al, 2023]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E34321CD-BB89-4BF2-950E-CCB60D48D915}"/>
              </a:ext>
            </a:extLst>
          </p:cNvPr>
          <p:cNvSpPr/>
          <p:nvPr/>
        </p:nvSpPr>
        <p:spPr>
          <a:xfrm>
            <a:off x="7225190" y="4592738"/>
            <a:ext cx="21002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[</a:t>
            </a:r>
            <a:r>
              <a:rPr lang="en-US" altLang="zh-CN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Beneke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et al, 2019]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33960" y="731737"/>
            <a:ext cx="4304146" cy="217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936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矩形 44">
            <a:extLst>
              <a:ext uri="{FF2B5EF4-FFF2-40B4-BE49-F238E27FC236}">
                <a16:creationId xmlns:a16="http://schemas.microsoft.com/office/drawing/2014/main" id="{13FC31ED-1228-483F-A7EE-2B05229DB4D6}"/>
              </a:ext>
            </a:extLst>
          </p:cNvPr>
          <p:cNvSpPr/>
          <p:nvPr/>
        </p:nvSpPr>
        <p:spPr>
          <a:xfrm>
            <a:off x="2954967" y="-25323"/>
            <a:ext cx="88925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QED corrections in leptonic B decays </a:t>
            </a:r>
            <a:endParaRPr lang="zh-CN" altLang="en-US" sz="2800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50B1F75D-8D8A-45DA-91A8-98B589E564FC}"/>
                  </a:ext>
                </a:extLst>
              </p:cNvPr>
              <p:cNvSpPr/>
              <p:nvPr/>
            </p:nvSpPr>
            <p:spPr>
              <a:xfrm>
                <a:off x="648381" y="996509"/>
                <a:ext cx="1698094" cy="490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B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en-US" altLang="zh-CN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rgbClr val="000000"/>
                    </a:solidFill>
                    <a:latin typeface="Georgia" panose="02040502050405020303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  <m:sup>
                        <m:r>
                          <a:rPr lang="en-US" altLang="zh-CN" sz="24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zh-CN" altLang="en-US" sz="2400" dirty="0">
                  <a:latin typeface="Georgia" panose="02040502050405020303" pitchFamily="18" charset="0"/>
                </a:endParaRPr>
              </a:p>
            </p:txBody>
          </p:sp>
        </mc:Choice>
        <mc:Fallback xmlns="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50B1F75D-8D8A-45DA-91A8-98B589E564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381" y="996509"/>
                <a:ext cx="1698094" cy="490199"/>
              </a:xfrm>
              <a:prstGeom prst="rect">
                <a:avLst/>
              </a:prstGeom>
              <a:blipFill>
                <a:blip r:embed="rId3"/>
                <a:stretch>
                  <a:fillRect l="-717" b="-61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文本框 19">
            <a:extLst>
              <a:ext uri="{FF2B5EF4-FFF2-40B4-BE49-F238E27FC236}">
                <a16:creationId xmlns:a16="http://schemas.microsoft.com/office/drawing/2014/main" id="{A130A188-CA8C-4085-AD97-49451A344AB0}"/>
              </a:ext>
            </a:extLst>
          </p:cNvPr>
          <p:cNvSpPr txBox="1"/>
          <p:nvPr/>
        </p:nvSpPr>
        <p:spPr>
          <a:xfrm>
            <a:off x="1714870" y="1905255"/>
            <a:ext cx="9067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ndara" panose="020E0502030303020204" pitchFamily="34" charset="0"/>
                <a:ea typeface="Verdana" panose="020B0604030504040204" pitchFamily="34" charset="0"/>
              </a:rPr>
              <a:t>Endpoint divergence disappears due to large </a:t>
            </a:r>
            <a:r>
              <a:rPr lang="en-US" altLang="zh-CN" sz="2000" dirty="0" err="1">
                <a:latin typeface="Candara" panose="020E0502030303020204" pitchFamily="34" charset="0"/>
                <a:ea typeface="Verdana" panose="020B0604030504040204" pitchFamily="34" charset="0"/>
              </a:rPr>
              <a:t>tauon</a:t>
            </a:r>
            <a:r>
              <a:rPr lang="en-US" altLang="zh-CN" sz="2000" dirty="0">
                <a:latin typeface="Candara" panose="020E0502030303020204" pitchFamily="34" charset="0"/>
                <a:ea typeface="Verdana" panose="020B0604030504040204" pitchFamily="34" charset="0"/>
              </a:rPr>
              <a:t> mass  takes place in the jet function: </a:t>
            </a:r>
            <a:r>
              <a:rPr lang="en-US" altLang="zh-CN" sz="2000" dirty="0">
                <a:solidFill>
                  <a:schemeClr val="accent2">
                    <a:lumMod val="50000"/>
                  </a:schemeClr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A more rigorous factorization  theorem</a:t>
            </a:r>
            <a:endParaRPr lang="zh-CN" altLang="en-US" sz="2000" dirty="0">
              <a:solidFill>
                <a:schemeClr val="accent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8A9574C1-2AF7-4CC1-BBF9-FBD30631E53F}"/>
              </a:ext>
            </a:extLst>
          </p:cNvPr>
          <p:cNvSpPr txBox="1"/>
          <p:nvPr/>
        </p:nvSpPr>
        <p:spPr>
          <a:xfrm>
            <a:off x="1714870" y="5454716"/>
            <a:ext cx="86429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ndara" panose="020E0502030303020204" pitchFamily="34" charset="0"/>
                <a:ea typeface="Verdana" panose="020B0604030504040204" pitchFamily="34" charset="0"/>
              </a:rPr>
              <a:t>No logarithmic enhancement: about </a:t>
            </a:r>
            <a:r>
              <a:rPr lang="en-US" altLang="zh-CN" sz="2000" dirty="0">
                <a:solidFill>
                  <a:srgbClr val="FF0000"/>
                </a:solidFill>
                <a:latin typeface="Candara" panose="020E0502030303020204" pitchFamily="34" charset="0"/>
                <a:ea typeface="Verdana" panose="020B0604030504040204" pitchFamily="34" charset="0"/>
              </a:rPr>
              <a:t>0.04%</a:t>
            </a:r>
            <a:r>
              <a:rPr lang="en-US" altLang="zh-CN" sz="2000" dirty="0">
                <a:latin typeface="Candara" panose="020E0502030303020204" pitchFamily="34" charset="0"/>
                <a:ea typeface="Verdana" panose="020B0604030504040204" pitchFamily="34" charset="0"/>
              </a:rPr>
              <a:t> reduction of LO </a:t>
            </a:r>
            <a:endParaRPr lang="zh-CN" altLang="en-US" sz="2000" dirty="0">
              <a:latin typeface="Candara" panose="020E0502030303020204" pitchFamily="34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9517D644-63FB-4405-98F2-18AB438CD686}"/>
              </a:ext>
            </a:extLst>
          </p:cNvPr>
          <p:cNvSpPr/>
          <p:nvPr/>
        </p:nvSpPr>
        <p:spPr>
          <a:xfrm>
            <a:off x="2495361" y="1036340"/>
            <a:ext cx="30678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[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Huang, YLS, Zhao, Zhou, 2023]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CB88A0-7E8E-42FE-A063-7978B14293D5}" type="datetime1">
              <a:rPr lang="zh-CN" altLang="en-US" smtClean="0">
                <a:solidFill>
                  <a:schemeClr val="tx2">
                    <a:shade val="90000"/>
                  </a:schemeClr>
                </a:solidFill>
              </a:rPr>
              <a:t>2023/12/18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04691EBF-5A92-48C2-8E4A-683D004355D6}"/>
                  </a:ext>
                </a:extLst>
              </p:cNvPr>
              <p:cNvSpPr txBox="1"/>
              <p:nvPr/>
            </p:nvSpPr>
            <p:spPr>
              <a:xfrm>
                <a:off x="2424696" y="4082182"/>
                <a:ext cx="6023771" cy="6915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𝐽</m:t>
                      </m:r>
                      <m:d>
                        <m:d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zh-CN" altLang="en-US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</m:d>
                      <m:r>
                        <a:rPr lang="en-US" altLang="zh-CN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zh-CN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f>
                        <m:f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num>
                        <m:den>
                          <m:r>
                            <a:rPr lang="zh-CN" altLang="en-US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zh-CN" sz="20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ln</m:t>
                      </m:r>
                      <m:r>
                        <a:rPr lang="en-US" altLang="zh-CN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en-US" altLang="zh-CN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CN" altLang="en-US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  <m:sSub>
                                <m:sSubPr>
                                  <m:ctrlP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𝑙</m:t>
                                  </m:r>
                                </m:sub>
                              </m:sSub>
                            </m:num>
                            <m:den>
                              <m:sSubSup>
                                <m:sSubSupPr>
                                  <m:ctrlP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zh-CN" altLang="en-US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𝜏</m:t>
                                  </m:r>
                                </m:sub>
                                <m:sup>
                                  <m: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  <m:f>
                            <m:fPr>
                              <m:ctrlPr>
                                <a:rPr lang="en-US" altLang="zh-CN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num>
                            <m:den>
                              <m:r>
                                <a:rPr lang="en-US" altLang="zh-CN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altLang="zh-CN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zh-CN" altLang="en-US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04691EBF-5A92-48C2-8E4A-683D004355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4696" y="4082182"/>
                <a:ext cx="6023771" cy="6915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04691EBF-5A92-48C2-8E4A-683D004355D6}"/>
                  </a:ext>
                </a:extLst>
              </p:cNvPr>
              <p:cNvSpPr txBox="1"/>
              <p:nvPr/>
            </p:nvSpPr>
            <p:spPr>
              <a:xfrm>
                <a:off x="3051845" y="3081947"/>
                <a:ext cx="5219688" cy="8073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  <m:r>
                        <a:rPr lang="en-US" altLang="zh-CN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altLang="zh-CN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en-US" altLang="zh-CN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zh-CN" altLang="en-US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num>
                            <m:den>
                              <m:r>
                                <a:rPr lang="zh-CN" altLang="en-US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den>
                          </m:f>
                          <m:r>
                            <a:rPr lang="zh-CN" altLang="en-US" sz="20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  <m:d>
                            <m:dPr>
                              <m:ctrlPr>
                                <a:rPr lang="en-US" altLang="zh-CN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</m:d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altLang="zh-CN" sz="200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𝑑𝑢</m:t>
                              </m:r>
                              <m:d>
                                <m:dPr>
                                  <m:ctrlP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r>
                                    <a:rPr lang="en-US" altLang="zh-CN" sz="2000" b="0" i="1" smtClean="0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d>
                            </m:e>
                          </m:nary>
                          <m:f>
                            <m:fPr>
                              <m:ctrlPr>
                                <a:rPr lang="en-US" altLang="zh-CN" sz="200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0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𝐽</m:t>
                              </m:r>
                              <m:d>
                                <m:dPr>
                                  <m:ctrlP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altLang="zh-CN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zh-CN" altLang="en-US" sz="20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den>
                          </m:f>
                          <m:r>
                            <a:rPr lang="en-US" altLang="zh-CN" sz="20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d>
                            <m:dPr>
                              <m:ctrlP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zh-CN" altLang="en-US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04691EBF-5A92-48C2-8E4A-683D004355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1845" y="3081947"/>
                <a:ext cx="5219688" cy="80733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9">
            <a:extLst>
              <a:ext uri="{FF2B5EF4-FFF2-40B4-BE49-F238E27FC236}">
                <a16:creationId xmlns:a16="http://schemas.microsoft.com/office/drawing/2014/main" id="{3A91A286-EC65-48A5-99FD-09FDEC1E544F}"/>
              </a:ext>
            </a:extLst>
          </p:cNvPr>
          <p:cNvSpPr txBox="1"/>
          <p:nvPr/>
        </p:nvSpPr>
        <p:spPr>
          <a:xfrm>
            <a:off x="5792033" y="1044034"/>
            <a:ext cx="2987900" cy="44267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accent2">
                    <a:lumMod val="75000"/>
                  </a:schemeClr>
                </a:solidFill>
                <a:latin typeface="High Tower Text" panose="02040502050506030303" pitchFamily="18" charset="0"/>
                <a:ea typeface="Cambria" panose="02040503050406030204" pitchFamily="18" charset="0"/>
                <a:cs typeface="Arial" panose="020B0604020202020204" pitchFamily="34" charset="0"/>
              </a:rPr>
              <a:t>Si-Hong Zhou’s Talk</a:t>
            </a:r>
            <a:endParaRPr lang="en-US" altLang="zh-CN" sz="2000" dirty="0">
              <a:solidFill>
                <a:schemeClr val="accent2">
                  <a:lumMod val="75000"/>
                </a:schemeClr>
              </a:solidFill>
              <a:latin typeface="High Tower Text" panose="02040502050506030303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999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矩形 44">
            <a:extLst>
              <a:ext uri="{FF2B5EF4-FFF2-40B4-BE49-F238E27FC236}">
                <a16:creationId xmlns:a16="http://schemas.microsoft.com/office/drawing/2014/main" id="{13FC31ED-1228-483F-A7EE-2B05229DB4D6}"/>
              </a:ext>
            </a:extLst>
          </p:cNvPr>
          <p:cNvSpPr/>
          <p:nvPr/>
        </p:nvSpPr>
        <p:spPr>
          <a:xfrm>
            <a:off x="2405405" y="0"/>
            <a:ext cx="72332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Radiative </a:t>
            </a:r>
            <a:r>
              <a:rPr lang="en-US" altLang="zh-CN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leptonic</a:t>
            </a:r>
            <a:r>
              <a:rPr lang="en-US" altLang="zh-C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/double radiative B decays </a:t>
            </a:r>
            <a:endParaRPr lang="zh-CN" altLang="en-US" sz="2800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F057F1B-F0EF-42BE-9758-107CE700F2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02" y="690783"/>
            <a:ext cx="2598869" cy="27699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E6A17ED8-F0E1-4ADD-B777-268F90766394}"/>
                  </a:ext>
                </a:extLst>
              </p:cNvPr>
              <p:cNvSpPr/>
              <p:nvPr/>
            </p:nvSpPr>
            <p:spPr>
              <a:xfrm>
                <a:off x="3321783" y="2250986"/>
                <a:ext cx="8068215" cy="7583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𝒜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𝐿𝑃</m:t>
                          </m:r>
                        </m:sub>
                      </m:sSub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∼</m:t>
                      </m:r>
                      <m:sSub>
                        <m:sSub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f>
                            <m:fPr>
                              <m:ctrlP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𝐺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𝐹</m:t>
                                  </m:r>
                                </m:sub>
                              </m:sSub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rad>
                            </m:den>
                          </m:f>
                          <m:sSub>
                            <m:sSubPr>
                              <m:ctrlP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𝐶𝐾𝑀</m:t>
                              </m:r>
                            </m:sub>
                          </m:sSub>
                          <m:r>
                            <a:rPr lang="en-US" altLang="zh-CN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sSub>
                        <m:sSub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nary>
                        <m:naryPr>
                          <m:ctrlPr>
                            <a:rPr lang="en-US" altLang="zh-CN" sz="2000" i="1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altLang="zh-CN" sz="2000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000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US" altLang="zh-CN" sz="2000" i="1">
                                  <a:solidFill>
                                    <a:schemeClr val="accent4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000" i="1">
                                  <a:solidFill>
                                    <a:schemeClr val="accent4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zh-CN" sz="2000" i="1">
                                  <a:solidFill>
                                    <a:schemeClr val="accent4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num>
                            <m:den>
                              <m:r>
                                <a:rPr lang="en-US" altLang="zh-CN" sz="2000" i="1">
                                  <a:solidFill>
                                    <a:schemeClr val="accent4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den>
                          </m:f>
                          <m:r>
                            <a:rPr lang="en-US" altLang="zh-CN" sz="2000" b="0" i="1" smtClean="0">
                              <a:solidFill>
                                <a:schemeClr val="accent4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  <m:d>
                            <m:dPr>
                              <m:ctrlPr>
                                <a:rPr lang="en-US" altLang="zh-CN" sz="2000" b="0" i="1" smtClean="0">
                                  <a:solidFill>
                                    <a:schemeClr val="accent4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altLang="zh-CN" sz="2000" b="0" i="1" smtClean="0">
                                      <a:solidFill>
                                        <a:schemeClr val="accent4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chemeClr val="accent4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𝐸</m:t>
                                  </m:r>
                                  <m:r>
                                    <a:rPr lang="en-US" altLang="zh-CN" sz="2000" b="0" i="1" smtClean="0">
                                      <a:solidFill>
                                        <a:schemeClr val="accent4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rad>
                              <m:r>
                                <a:rPr lang="en-US" altLang="zh-CN" sz="2000" b="0" i="1" smtClean="0">
                                  <a:solidFill>
                                    <a:schemeClr val="accent4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sz="2000" b="0" i="1" smtClean="0">
                                  <a:solidFill>
                                    <a:schemeClr val="accent4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</m:d>
                        </m:e>
                      </m:nary>
                      <m:sSup>
                        <m:sSupPr>
                          <m:ctrlPr>
                            <a:rPr lang="en-US" altLang="zh-CN" sz="20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  <m:sup>
                          <m:r>
                            <a:rPr lang="en-US" altLang="zh-CN" sz="2000" b="0" i="1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altLang="zh-CN" sz="200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altLang="zh-CN" sz="2000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n-US" altLang="zh-CN" sz="20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altLang="zh-CN" sz="2000" b="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US" altLang="zh-CN" sz="2000" i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E6A17ED8-F0E1-4ADD-B777-268F907663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1783" y="2250986"/>
                <a:ext cx="8068215" cy="7583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23917266-5AC7-46D1-9120-D03657CECB67}"/>
                  </a:ext>
                </a:extLst>
              </p:cNvPr>
              <p:cNvSpPr/>
              <p:nvPr/>
            </p:nvSpPr>
            <p:spPr>
              <a:xfrm>
                <a:off x="1514035" y="4009108"/>
                <a:ext cx="9941365" cy="19745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solidFill>
                      <a:srgbClr val="000000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NNLO hard functions </a:t>
                </a:r>
                <a:r>
                  <a:rPr lang="en-US" altLang="zh-CN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ndara" panose="020E0502030303020204" pitchFamily="34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[</a:t>
                </a:r>
                <a:r>
                  <a:rPr lang="en-US" altLang="zh-CN" sz="20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Bonciani</a:t>
                </a:r>
                <a:r>
                  <a:rPr lang="en-US" altLang="zh-CN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, etc., </a:t>
                </a:r>
                <a:r>
                  <a:rPr lang="en-US" altLang="zh-CN" sz="20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Asatrain</a:t>
                </a:r>
                <a:r>
                  <a:rPr lang="en-US" altLang="zh-CN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 etc., </a:t>
                </a:r>
                <a:r>
                  <a:rPr lang="en-US" altLang="zh-CN" sz="20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Beneke</a:t>
                </a:r>
                <a:r>
                  <a:rPr lang="en-US" altLang="zh-CN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 et al, 2008 ]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solidFill>
                      <a:srgbClr val="0070C0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NNLO jet function</a:t>
                </a:r>
                <a:r>
                  <a:rPr lang="en-US" altLang="zh-CN" sz="2000" dirty="0">
                    <a:solidFill>
                      <a:srgbClr val="FF0000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: </a:t>
                </a:r>
                <a:r>
                  <a:rPr lang="en-US" altLang="zh-CN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[Liu, </a:t>
                </a:r>
                <a:r>
                  <a:rPr lang="en-US" altLang="zh-CN" sz="20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Neubert</a:t>
                </a:r>
                <a:r>
                  <a:rPr lang="en-US" altLang="zh-CN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, 2020].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solidFill>
                      <a:srgbClr val="002060"/>
                    </a:solidFill>
                    <a:latin typeface="Candara" panose="020E0502030303020204" pitchFamily="34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Two loop evolution kernel of leading twist B meson </a:t>
                </a:r>
                <a:r>
                  <a:rPr lang="en-US" altLang="zh-CN" sz="2000" dirty="0">
                    <a:solidFill>
                      <a:srgbClr val="002060"/>
                    </a:solidFill>
                    <a:latin typeface="Calibri Light" panose="020F030202020403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DA     </a:t>
                </a:r>
                <a:r>
                  <a:rPr lang="en-US" altLang="zh-CN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[Braun, Ji, </a:t>
                </a:r>
                <a:r>
                  <a:rPr lang="en-US" altLang="zh-CN" sz="20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Manashov</a:t>
                </a:r>
                <a:r>
                  <a:rPr lang="en-US" altLang="zh-CN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, 2019].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solidFill>
                      <a:srgbClr val="002060"/>
                    </a:solidFill>
                    <a:latin typeface="Candara" panose="020E0502030303020204" pitchFamily="34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NNLL </a:t>
                </a:r>
                <a:r>
                  <a:rPr lang="en-US" altLang="zh-CN" sz="2000" dirty="0" err="1">
                    <a:solidFill>
                      <a:srgbClr val="002060"/>
                    </a:solidFill>
                    <a:latin typeface="Candara" panose="020E0502030303020204" pitchFamily="34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resummation</a:t>
                </a:r>
                <a:r>
                  <a:rPr lang="en-US" altLang="zh-CN" sz="2000" dirty="0">
                    <a:solidFill>
                      <a:srgbClr val="002060"/>
                    </a:solidFill>
                    <a:latin typeface="Candara" panose="020E0502030303020204" pitchFamily="34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en-US" altLang="zh-CN" sz="2000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sz="2000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𝛾𝜈</m:t>
                    </m:r>
                    <m:r>
                      <a:rPr lang="en-US" altLang="zh-CN" sz="2000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r>
                  <a:rPr lang="en-US" altLang="zh-CN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[ </a:t>
                </a:r>
                <a:r>
                  <a:rPr lang="en-US" altLang="zh-CN" sz="20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Galda</a:t>
                </a:r>
                <a:r>
                  <a:rPr lang="en-US" altLang="zh-CN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, </a:t>
                </a:r>
                <a:r>
                  <a:rPr lang="en-US" altLang="zh-CN" sz="20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Nuebert</a:t>
                </a:r>
                <a:r>
                  <a:rPr lang="en-US" altLang="zh-CN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,  Wang, 2022].</a:t>
                </a:r>
              </a:p>
            </p:txBody>
          </p:sp>
        </mc:Choice>
        <mc:Fallback xmlns="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23917266-5AC7-46D1-9120-D03657CECB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4035" y="4009108"/>
                <a:ext cx="9941365" cy="1974515"/>
              </a:xfrm>
              <a:prstGeom prst="rect">
                <a:avLst/>
              </a:prstGeom>
              <a:blipFill>
                <a:blip r:embed="rId5"/>
                <a:stretch>
                  <a:fillRect l="-552" b="-15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日期占位符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4842A7A6-15F8-4C92-9C03-2DB85152CF6E}" type="datetime1">
              <a:rPr lang="zh-CN" altLang="en-US" smtClean="0">
                <a:solidFill>
                  <a:schemeClr val="tx2">
                    <a:shade val="90000"/>
                  </a:schemeClr>
                </a:solidFill>
                <a:latin typeface="Candara" panose="020E0502030303020204" pitchFamily="34" charset="0"/>
              </a:rPr>
              <a:t>2023/12/18</a:t>
            </a:fld>
            <a:endParaRPr lang="en-US" dirty="0">
              <a:solidFill>
                <a:schemeClr val="tx2">
                  <a:shade val="90000"/>
                </a:schemeClr>
              </a:solidFill>
              <a:latin typeface="Candara" panose="020E0502030303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/>
              <p:cNvSpPr txBox="1"/>
              <p:nvPr/>
            </p:nvSpPr>
            <p:spPr>
              <a:xfrm>
                <a:off x="2908429" y="568017"/>
                <a:ext cx="98488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0" dirty="0">
                    <a:latin typeface="Candara" panose="020E0502030303020204" pitchFamily="34" charset="0"/>
                  </a:rPr>
                  <a:t>,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8429" y="568017"/>
                <a:ext cx="984883" cy="400110"/>
              </a:xfrm>
              <a:prstGeom prst="rect">
                <a:avLst/>
              </a:prstGeom>
              <a:blipFill>
                <a:blip r:embed="rId6"/>
                <a:stretch>
                  <a:fillRect l="-6173" t="-7576" b="-257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/>
              <p:cNvSpPr txBox="1"/>
              <p:nvPr/>
            </p:nvSpPr>
            <p:spPr>
              <a:xfrm>
                <a:off x="2808576" y="3117286"/>
                <a:ext cx="98488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p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zh-CN" altLang="en-US" sz="2000" dirty="0"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8576" y="3117286"/>
                <a:ext cx="984883" cy="400110"/>
              </a:xfrm>
              <a:prstGeom prst="rect">
                <a:avLst/>
              </a:prstGeom>
              <a:blipFill>
                <a:blip r:embed="rId7"/>
                <a:stretch>
                  <a:fillRect b="-45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/>
              <p:cNvSpPr txBox="1"/>
              <p:nvPr/>
            </p:nvSpPr>
            <p:spPr>
              <a:xfrm>
                <a:off x="5186256" y="1212431"/>
                <a:ext cx="3747321" cy="4901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CN" sz="24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en-US" altLang="zh-CN" sz="24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sz="24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𝛾𝜈</m:t>
                    </m:r>
                    <m:r>
                      <a:rPr lang="en-US" altLang="zh-CN" sz="24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ℓ, </m:t>
                    </m:r>
                    <m:r>
                      <a:rPr lang="en-US" altLang="zh-CN" sz="24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𝛾𝛾</m:t>
                    </m:r>
                    <m:r>
                      <a:rPr lang="en-US" altLang="zh-CN" sz="2400" b="0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altLang="zh-CN" sz="24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  <m:sSup>
                          <m:sSupPr>
                            <m:ctrlPr>
                              <a:rPr lang="en-US" altLang="zh-CN" sz="2400" b="0" i="1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b="0" i="1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ℓ</m:t>
                            </m:r>
                          </m:e>
                          <m:sup>
                            <m:r>
                              <a:rPr lang="en-US" altLang="zh-CN" sz="2400" b="0" i="1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CN" sz="2400" b="0" i="1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b="0" i="1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ℓ</m:t>
                            </m:r>
                          </m:e>
                          <m:sup>
                            <m:r>
                              <a:rPr lang="en-US" altLang="zh-CN" sz="2400" b="0" i="1" smtClean="0">
                                <a:solidFill>
                                  <a:schemeClr val="accent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  <m:r>
                          <a:rPr lang="en-US" altLang="zh-CN" sz="24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4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en-US" altLang="zh-CN" sz="24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lang="en-US" altLang="zh-CN" sz="24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en-US" altLang="zh-CN" sz="2400" b="0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CN" altLang="en-US" sz="2000" dirty="0">
                    <a:latin typeface="Candara" panose="020E0502030303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6256" y="1212431"/>
                <a:ext cx="3747321" cy="490199"/>
              </a:xfrm>
              <a:prstGeom prst="rect">
                <a:avLst/>
              </a:prstGeom>
              <a:blipFill>
                <a:blip r:embed="rId8"/>
                <a:stretch>
                  <a:fillRect l="-489" b="-1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9049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圆角矩形 17">
            <a:extLst>
              <a:ext uri="{FF2B5EF4-FFF2-40B4-BE49-F238E27FC236}">
                <a16:creationId xmlns:a16="http://schemas.microsoft.com/office/drawing/2014/main" id="{892500D4-DEFA-4797-B91B-9CCF14717B74}"/>
              </a:ext>
            </a:extLst>
          </p:cNvPr>
          <p:cNvSpPr/>
          <p:nvPr/>
        </p:nvSpPr>
        <p:spPr>
          <a:xfrm>
            <a:off x="251642" y="1222865"/>
            <a:ext cx="11103817" cy="2656046"/>
          </a:xfrm>
          <a:prstGeom prst="round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indent="-28575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altLang="zh-CN" sz="2000" dirty="0" err="1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Subleading</a:t>
            </a:r>
            <a:r>
              <a:rPr lang="en-US" altLang="zh-CN" sz="2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 power corrections from the dispersion technique</a:t>
            </a:r>
            <a:r>
              <a:rPr lang="en-US" altLang="zh-CN" sz="2000" dirty="0">
                <a:solidFill>
                  <a:srgbClr val="FF000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:  </a:t>
            </a:r>
          </a:p>
          <a:p>
            <a:pPr>
              <a:lnSpc>
                <a:spcPts val="3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      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[Braun, </a:t>
            </a:r>
            <a:r>
              <a:rPr lang="en-US" altLang="zh-CN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Khodjamirian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, 2013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；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 Wang, 2016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；</a:t>
            </a:r>
            <a:r>
              <a:rPr lang="en-US" altLang="zh-CN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Beneke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 et al, 2018]</a:t>
            </a:r>
          </a:p>
          <a:p>
            <a:pPr marL="285750" indent="-28575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Hadronic photon corrections up to the twist-4 accuracy </a:t>
            </a:r>
          </a:p>
          <a:p>
            <a:pPr>
              <a:lnSpc>
                <a:spcPts val="3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     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[</a:t>
            </a:r>
            <a:r>
              <a:rPr lang="en-US" altLang="zh-CN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Khodjamirian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 et al, 1995; Ali et al, 1995; </a:t>
            </a:r>
            <a:r>
              <a:rPr lang="en-US" altLang="zh-CN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Eilam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 et al, 1995 </a:t>
            </a:r>
            <a:r>
              <a: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；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Ball et al</a:t>
            </a:r>
            <a:r>
              <a:rPr lang="fi-FI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, 2003; 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Wang</a:t>
            </a:r>
            <a:r>
              <a:rPr lang="fi-FI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, YLS, 2018].</a:t>
            </a:r>
          </a:p>
          <a:p>
            <a:pPr marL="342900" indent="-342900">
              <a:lnSpc>
                <a:spcPts val="3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Recent improvement: combined updated LP result and NLP corrections </a:t>
            </a:r>
          </a:p>
          <a:p>
            <a:pPr>
              <a:lnSpc>
                <a:spcPts val="3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     </a:t>
            </a: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[YLS, Wei, Zhao, Zhou, 2020; Cui, YLS, Wang, Wei, 2023].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95CDCC9-1F95-44CF-A704-731A9DF0CF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948" y="1011562"/>
            <a:ext cx="1955595" cy="14551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日期占位符 3"/>
          <p:cNvSpPr>
            <a:spLocks noGrp="1"/>
          </p:cNvSpPr>
          <p:nvPr>
            <p:ph type="dt" sz="half" idx="11"/>
          </p:nvPr>
        </p:nvSpPr>
        <p:spPr>
          <a:xfrm>
            <a:off x="0" y="6538575"/>
            <a:ext cx="2743200" cy="365125"/>
          </a:xfrm>
        </p:spPr>
        <p:txBody>
          <a:bodyPr/>
          <a:lstStyle/>
          <a:p>
            <a:fld id="{F55A6C28-7380-4251-9347-CCF4012EF7E3}" type="datetime1">
              <a:rPr lang="zh-CN" altLang="en-US" sz="1400" smtClean="0">
                <a:solidFill>
                  <a:schemeClr val="tx2">
                    <a:shade val="90000"/>
                  </a:schemeClr>
                </a:solidFill>
                <a:latin typeface="Candara" panose="020E0502030303020204" pitchFamily="34" charset="0"/>
              </a:rPr>
              <a:t>2023/12/18</a:t>
            </a:fld>
            <a:endParaRPr lang="en-US" sz="1400" dirty="0">
              <a:solidFill>
                <a:schemeClr val="tx2">
                  <a:shade val="9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13FC31ED-1228-483F-A7EE-2B05229DB4D6}"/>
              </a:ext>
            </a:extLst>
          </p:cNvPr>
          <p:cNvSpPr/>
          <p:nvPr/>
        </p:nvSpPr>
        <p:spPr>
          <a:xfrm>
            <a:off x="2516187" y="-1432"/>
            <a:ext cx="79394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Radiative </a:t>
            </a:r>
            <a:r>
              <a:rPr lang="en-US" altLang="zh-CN" sz="28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leptonic</a:t>
            </a:r>
            <a:r>
              <a:rPr lang="en-US" altLang="zh-CN" sz="28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/double radiative B decays </a:t>
            </a:r>
            <a:endParaRPr lang="zh-CN" altLang="en-US" sz="2800" dirty="0">
              <a:solidFill>
                <a:srgbClr val="00206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矩形: 圆角 1">
                <a:extLst>
                  <a:ext uri="{FF2B5EF4-FFF2-40B4-BE49-F238E27FC236}">
                    <a16:creationId xmlns:a16="http://schemas.microsoft.com/office/drawing/2014/main" id="{0D26F9AC-D30A-4B1F-9702-931CA9313F56}"/>
                  </a:ext>
                </a:extLst>
              </p:cNvPr>
              <p:cNvSpPr/>
              <p:nvPr/>
            </p:nvSpPr>
            <p:spPr>
              <a:xfrm>
                <a:off x="251642" y="4322861"/>
                <a:ext cx="11695934" cy="2215714"/>
              </a:xfrm>
              <a:prstGeom prst="round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ts val="3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solidFill>
                      <a:srgbClr val="002060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Complete NLL </a:t>
                </a:r>
                <a:r>
                  <a:rPr lang="en-US" altLang="zh-CN" sz="2000" dirty="0" err="1">
                    <a:solidFill>
                      <a:srgbClr val="002060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resummation</a:t>
                </a:r>
                <a:r>
                  <a:rPr lang="en-US" altLang="zh-CN" sz="2000" dirty="0">
                    <a:solidFill>
                      <a:srgbClr val="002060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 and </a:t>
                </a:r>
                <a:r>
                  <a:rPr lang="en-US" altLang="zh-CN" sz="2000" dirty="0">
                    <a:latin typeface="Candara" panose="020E0502030303020204" pitchFamily="34" charset="0"/>
                    <a:ea typeface="Cambria" panose="02040503050406030204" pitchFamily="18" charset="0"/>
                  </a:rPr>
                  <a:t>systematic NLP contributions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en-US" altLang="zh-CN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zh-CN" altLang="en-US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altLang="zh-CN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altLang="zh-CN" sz="2000" dirty="0">
                    <a:solidFill>
                      <a:srgbClr val="FF0000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 </a:t>
                </a:r>
                <a:r>
                  <a:rPr lang="en-US" altLang="zh-CN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[</a:t>
                </a:r>
                <a:r>
                  <a:rPr lang="en-US" altLang="zh-CN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YLS, Wang, Wei, 2020, Li, Li, Lu, YLS, 2022</a:t>
                </a:r>
                <a:r>
                  <a:rPr lang="en-US" altLang="zh-CN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]</a:t>
                </a:r>
              </a:p>
              <a:p>
                <a:pPr marL="342900" indent="-342900">
                  <a:lnSpc>
                    <a:spcPts val="3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solidFill>
                      <a:srgbClr val="002060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QCD factorization analysis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en-US" altLang="zh-CN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zh-CN" altLang="en-US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sSup>
                      <m:sSupPr>
                        <m:ctrlP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zh-CN" sz="2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altLang="zh-CN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ndara" panose="020E050203030302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including power </a:t>
                </a:r>
                <a:r>
                  <a:rPr lang="en-US" altLang="zh-CN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corrections  </a:t>
                </a:r>
                <a:r>
                  <a:rPr lang="en-US" altLang="zh-CN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[</a:t>
                </a:r>
                <a:r>
                  <a:rPr lang="en-US" altLang="zh-CN" sz="20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Beneke</a:t>
                </a:r>
                <a:r>
                  <a:rPr lang="en-US" altLang="zh-CN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, </a:t>
                </a:r>
                <a:r>
                  <a:rPr lang="en-US" altLang="zh-CN" sz="20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Bobeth</a:t>
                </a:r>
                <a:r>
                  <a:rPr lang="en-US" altLang="zh-CN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and Wang, 2020]</a:t>
                </a:r>
              </a:p>
              <a:p>
                <a:pPr marL="342900" indent="-342900">
                  <a:lnSpc>
                    <a:spcPts val="3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solidFill>
                      <a:srgbClr val="002060"/>
                    </a:solidFill>
                    <a:latin typeface="Candara" panose="020E0502030303020204" pitchFamily="34" charset="0"/>
                    <a:ea typeface="Cambria" panose="02040503050406030204" pitchFamily="18" charset="0"/>
                  </a:rPr>
                  <a:t>I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mproved</m:t>
                    </m:r>
                    <m:r>
                      <a:rPr lang="en-US" altLang="zh-CN" sz="2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QCD</m:t>
                    </m:r>
                    <m:r>
                      <a:rPr lang="en-US" altLang="zh-CN" sz="2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correction</m:t>
                    </m:r>
                    <m:r>
                      <a:rPr lang="en-US" altLang="zh-CN" sz="2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and</m:t>
                    </m:r>
                    <m:r>
                      <a:rPr lang="en-US" altLang="zh-CN" sz="2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power</m:t>
                    </m:r>
                    <m:r>
                      <a:rPr lang="en-US" altLang="zh-CN" sz="2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corrctions</m:t>
                    </m:r>
                    <m:r>
                      <a:rPr lang="en-US" altLang="zh-CN" sz="2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in</m:t>
                    </m:r>
                    <m:r>
                      <a:rPr lang="en-US" altLang="zh-CN" sz="2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en-US" altLang="zh-CN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m:rPr>
                            <m:lit/>
                          </m:rP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CN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[</a:t>
                </a:r>
                <a:r>
                  <a:rPr lang="en-US" altLang="zh-CN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Wang, Wang, Wei, 2022</a:t>
                </a:r>
                <a:r>
                  <a:rPr lang="en-US" altLang="zh-CN" sz="2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Cambria" panose="02040503050406030204" pitchFamily="18" charset="0"/>
                    <a:cs typeface="Calibri Light" panose="020F0302020204030204" pitchFamily="34" charset="0"/>
                  </a:rPr>
                  <a:t>]</a:t>
                </a:r>
              </a:p>
            </p:txBody>
          </p:sp>
        </mc:Choice>
        <mc:Fallback xmlns="">
          <p:sp>
            <p:nvSpPr>
              <p:cNvPr id="16" name="矩形: 圆角 1">
                <a:extLst>
                  <a:ext uri="{FF2B5EF4-FFF2-40B4-BE49-F238E27FC236}">
                    <a16:creationId xmlns:a16="http://schemas.microsoft.com/office/drawing/2014/main" id="{0D26F9AC-D30A-4B1F-9702-931CA9313F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42" y="4322861"/>
                <a:ext cx="11695934" cy="2215714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圆角矩形 9">
            <a:extLst>
              <a:ext uri="{FF2B5EF4-FFF2-40B4-BE49-F238E27FC236}">
                <a16:creationId xmlns:a16="http://schemas.microsoft.com/office/drawing/2014/main" id="{6B30D0A2-CA5D-425C-8994-0328A8A46D9C}"/>
              </a:ext>
            </a:extLst>
          </p:cNvPr>
          <p:cNvSpPr/>
          <p:nvPr/>
        </p:nvSpPr>
        <p:spPr>
          <a:xfrm>
            <a:off x="567457" y="835014"/>
            <a:ext cx="3835210" cy="442674"/>
          </a:xfrm>
          <a:prstGeom prst="roundRect">
            <a:avLst/>
          </a:prstGeom>
          <a:ln w="127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chemeClr val="bg2">
                    <a:lumMod val="1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Power corrections in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  <a:cs typeface="Calibri Light" panose="020F03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2931811" y="844466"/>
                <a:ext cx="1284262" cy="4237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𝛾𝜈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ℓ</m:t>
                      </m:r>
                    </m:oMath>
                  </m:oMathPara>
                </a14:m>
                <a:endParaRPr lang="zh-CN" altLang="en-US" sz="2000" dirty="0">
                  <a:solidFill>
                    <a:schemeClr val="tx1"/>
                  </a:solidFill>
                  <a:latin typeface="Candara" panose="020E0502030303020204" pitchFamily="34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1811" y="844466"/>
                <a:ext cx="1284262" cy="423770"/>
              </a:xfrm>
              <a:prstGeom prst="rect">
                <a:avLst/>
              </a:prstGeom>
              <a:blipFill>
                <a:blip r:embed="rId5"/>
                <a:stretch>
                  <a:fillRect b="-72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圆角矩形 11">
            <a:extLst>
              <a:ext uri="{FF2B5EF4-FFF2-40B4-BE49-F238E27FC236}">
                <a16:creationId xmlns:a16="http://schemas.microsoft.com/office/drawing/2014/main" id="{6B30D0A2-CA5D-425C-8994-0328A8A46D9C}"/>
              </a:ext>
            </a:extLst>
          </p:cNvPr>
          <p:cNvSpPr/>
          <p:nvPr/>
        </p:nvSpPr>
        <p:spPr>
          <a:xfrm>
            <a:off x="567457" y="3922855"/>
            <a:ext cx="2450998" cy="442674"/>
          </a:xfrm>
          <a:prstGeom prst="roundRect">
            <a:avLst/>
          </a:prstGeom>
          <a:ln w="127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chemeClr val="bg2">
                    <a:lumMod val="10000"/>
                  </a:schemeClr>
                </a:solidFill>
                <a:latin typeface="Candara" panose="020E0502030303020204" pitchFamily="34" charset="0"/>
                <a:ea typeface="Cambria" panose="02040503050406030204" pitchFamily="18" charset="0"/>
              </a:rPr>
              <a:t>Other processes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Candara" panose="020E050203030302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9574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55517</TotalTime>
  <Words>2459</Words>
  <Application>Microsoft Office PowerPoint</Application>
  <PresentationFormat>宽屏</PresentationFormat>
  <Paragraphs>354</Paragraphs>
  <Slides>28</Slides>
  <Notes>22</Notes>
  <HiddenSlides>0</HiddenSlides>
  <MMClips>0</MMClips>
  <ScaleCrop>false</ScaleCrop>
  <HeadingPairs>
    <vt:vector size="6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51" baseType="lpstr">
      <vt:lpstr>Batang</vt:lpstr>
      <vt:lpstr>等线</vt:lpstr>
      <vt:lpstr>等线 Light</vt:lpstr>
      <vt:lpstr>华文中宋</vt:lpstr>
      <vt:lpstr>隶书</vt:lpstr>
      <vt:lpstr>宋体</vt:lpstr>
      <vt:lpstr>微软雅黑</vt:lpstr>
      <vt:lpstr>微软雅黑 Light</vt:lpstr>
      <vt:lpstr>Arial</vt:lpstr>
      <vt:lpstr>Calibri</vt:lpstr>
      <vt:lpstr>Calibri Light</vt:lpstr>
      <vt:lpstr>Cambria</vt:lpstr>
      <vt:lpstr>Cambria Math</vt:lpstr>
      <vt:lpstr>Candara</vt:lpstr>
      <vt:lpstr>Georgia</vt:lpstr>
      <vt:lpstr>High Tower Text</vt:lpstr>
      <vt:lpstr>MV Boli</vt:lpstr>
      <vt:lpstr>Sitka Display Semibold</vt:lpstr>
      <vt:lpstr>Tahoma</vt:lpstr>
      <vt:lpstr>Times New Roman</vt:lpstr>
      <vt:lpstr>Verdana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wzm</dc:creator>
  <cp:lastModifiedBy>long shen</cp:lastModifiedBy>
  <cp:revision>1159</cp:revision>
  <cp:lastPrinted>2021-12-18T08:06:52Z</cp:lastPrinted>
  <dcterms:created xsi:type="dcterms:W3CDTF">2021-11-15T09:55:00Z</dcterms:created>
  <dcterms:modified xsi:type="dcterms:W3CDTF">2023-12-18T10:30:15Z</dcterms:modified>
</cp:coreProperties>
</file>