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58" r:id="rId3"/>
    <p:sldMasterId id="2147483665" r:id="rId4"/>
  </p:sldMasterIdLst>
  <p:notesMasterIdLst>
    <p:notesMasterId r:id="rId28"/>
  </p:notesMasterIdLst>
  <p:handoutMasterIdLst>
    <p:handoutMasterId r:id="rId29"/>
  </p:handoutMasterIdLst>
  <p:sldIdLst>
    <p:sldId id="673" r:id="rId5"/>
    <p:sldId id="626" r:id="rId6"/>
    <p:sldId id="689" r:id="rId7"/>
    <p:sldId id="674" r:id="rId8"/>
    <p:sldId id="696" r:id="rId9"/>
    <p:sldId id="676" r:id="rId10"/>
    <p:sldId id="694" r:id="rId11"/>
    <p:sldId id="612" r:id="rId12"/>
    <p:sldId id="629" r:id="rId13"/>
    <p:sldId id="678" r:id="rId14"/>
    <p:sldId id="680" r:id="rId15"/>
    <p:sldId id="681" r:id="rId16"/>
    <p:sldId id="692" r:id="rId17"/>
    <p:sldId id="624" r:id="rId18"/>
    <p:sldId id="693" r:id="rId19"/>
    <p:sldId id="691" r:id="rId20"/>
    <p:sldId id="685" r:id="rId21"/>
    <p:sldId id="686" r:id="rId22"/>
    <p:sldId id="687" r:id="rId23"/>
    <p:sldId id="690" r:id="rId24"/>
    <p:sldId id="623" r:id="rId25"/>
    <p:sldId id="684" r:id="rId26"/>
    <p:sldId id="644"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版式" id="{1D27C049-B27A-439A-9067-EBBB254B0DF9}">
          <p14:sldIdLst>
            <p14:sldId id="673"/>
            <p14:sldId id="626"/>
            <p14:sldId id="689"/>
          </p14:sldIdLst>
        </p14:section>
        <p14:section name="文字排版页" id="{AE05C656-6E57-4C10-9BEA-A8ED63396353}">
          <p14:sldIdLst>
            <p14:sldId id="674"/>
            <p14:sldId id="696"/>
            <p14:sldId id="676"/>
            <p14:sldId id="694"/>
            <p14:sldId id="612"/>
            <p14:sldId id="629"/>
            <p14:sldId id="678"/>
            <p14:sldId id="680"/>
            <p14:sldId id="681"/>
            <p14:sldId id="692"/>
            <p14:sldId id="624"/>
            <p14:sldId id="693"/>
            <p14:sldId id="691"/>
            <p14:sldId id="685"/>
            <p14:sldId id="686"/>
            <p14:sldId id="687"/>
            <p14:sldId id="690"/>
            <p14:sldId id="623"/>
            <p14:sldId id="684"/>
            <p14:sldId id="644"/>
          </p14:sldIdLst>
        </p14:section>
      </p14:sectionLst>
    </p:ext>
    <p:ext uri="{EFAFB233-063F-42B5-8137-9DF3F51BA10A}">
      <p15:sldGuideLst xmlns:p15="http://schemas.microsoft.com/office/powerpoint/2012/main">
        <p15:guide id="1" pos="3880">
          <p15:clr>
            <a:srgbClr val="A4A3A4"/>
          </p15:clr>
        </p15:guide>
        <p15:guide id="2" pos="416">
          <p15:clr>
            <a:srgbClr val="A4A3A4"/>
          </p15:clr>
        </p15:guide>
        <p15:guide id="3" pos="7255">
          <p15:clr>
            <a:srgbClr val="A4A3A4"/>
          </p15:clr>
        </p15:guide>
        <p15:guide id="4" orient="horz" pos="246">
          <p15:clr>
            <a:srgbClr val="A4A3A4"/>
          </p15:clr>
        </p15:guide>
        <p15:guide id="5" orient="horz" pos="696">
          <p15:clr>
            <a:srgbClr val="A4A3A4"/>
          </p15:clr>
        </p15:guide>
        <p15:guide id="6" orient="horz" pos="39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70045E"/>
    <a:srgbClr val="034C9C"/>
    <a:srgbClr val="180D08"/>
    <a:srgbClr val="408EDB"/>
    <a:srgbClr val="1373D3"/>
    <a:srgbClr val="573307"/>
    <a:srgbClr val="FFEEBA"/>
    <a:srgbClr val="FEDC64"/>
    <a:srgbClr val="7C6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9" autoAdjust="0"/>
    <p:restoredTop sz="79298" autoAdjust="0"/>
  </p:normalViewPr>
  <p:slideViewPr>
    <p:cSldViewPr snapToGrid="0">
      <p:cViewPr varScale="1">
        <p:scale>
          <a:sx n="72" d="100"/>
          <a:sy n="72" d="100"/>
        </p:scale>
        <p:origin x="882" y="72"/>
      </p:cViewPr>
      <p:guideLst>
        <p:guide pos="3880"/>
        <p:guide pos="416"/>
        <p:guide pos="7255"/>
        <p:guide orient="horz" pos="246"/>
        <p:guide orient="horz" pos="696"/>
        <p:guide orient="horz" pos="3972"/>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345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4E65E-DDD7-4374-9C14-D7D20EB1A73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zh-CN" altLang="en-US"/>
        </a:p>
      </dgm:t>
    </dgm:pt>
    <dgm:pt modelId="{E75D08C1-A37B-40BB-8729-4D308EFC1728}">
      <dgm:prSet phldrT="[文本]" custT="1"/>
      <dgm:spPr/>
      <dgm:t>
        <a:bodyPr/>
        <a:lstStyle/>
        <a:p>
          <a:r>
            <a:rPr lang="zh-CN" altLang="en-US" sz="1800" dirty="0">
              <a:latin typeface="微软雅黑" panose="020B0503020204020204" pitchFamily="34" charset="-122"/>
              <a:ea typeface="微软雅黑" panose="020B0503020204020204" pitchFamily="34" charset="-122"/>
            </a:rPr>
            <a:t>投影</a:t>
          </a:r>
        </a:p>
      </dgm:t>
    </dgm:pt>
    <dgm:pt modelId="{D2744087-174E-47BF-88AE-AABC3133F7E0}" type="parTrans" cxnId="{BFF02AF0-78F2-488F-851A-A935F55F6226}">
      <dgm:prSet/>
      <dgm:spPr/>
      <dgm:t>
        <a:bodyPr/>
        <a:lstStyle/>
        <a:p>
          <a:endParaRPr lang="zh-CN" altLang="en-US"/>
        </a:p>
      </dgm:t>
    </dgm:pt>
    <dgm:pt modelId="{80170D78-762F-4AC4-96A3-42E79BED2178}" type="sibTrans" cxnId="{BFF02AF0-78F2-488F-851A-A935F55F6226}">
      <dgm:prSet/>
      <dgm:spPr/>
      <dgm:t>
        <a:bodyPr/>
        <a:lstStyle/>
        <a:p>
          <a:endParaRPr lang="zh-CN" altLang="en-US"/>
        </a:p>
      </dgm:t>
    </dgm:pt>
    <dgm:pt modelId="{C03BDDED-A6D6-4509-9B47-B52F382A3BC5}">
      <dgm:prSet phldrT="[文本]" custT="1"/>
      <dgm:spPr/>
      <dgm:t>
        <a:bodyPr/>
        <a:lstStyle/>
        <a:p>
          <a:r>
            <a:rPr lang="en-US" altLang="zh-CN" sz="1800" dirty="0">
              <a:latin typeface="微软雅黑" panose="020B0503020204020204" pitchFamily="34" charset="-122"/>
              <a:ea typeface="微软雅黑" panose="020B0503020204020204" pitchFamily="34" charset="-122"/>
            </a:rPr>
            <a:t>IBP</a:t>
          </a:r>
          <a:r>
            <a:rPr lang="zh-CN" altLang="en-US" sz="1800" dirty="0">
              <a:latin typeface="微软雅黑" panose="020B0503020204020204" pitchFamily="34" charset="-122"/>
              <a:ea typeface="微软雅黑" panose="020B0503020204020204" pitchFamily="34" charset="-122"/>
            </a:rPr>
            <a:t>约化</a:t>
          </a:r>
        </a:p>
      </dgm:t>
    </dgm:pt>
    <dgm:pt modelId="{0A0C9C89-835C-4547-A66D-4CE8C1D62C84}" type="parTrans" cxnId="{1D96B9ED-D05D-4589-A7BA-B695CB115ADA}">
      <dgm:prSet/>
      <dgm:spPr/>
      <dgm:t>
        <a:bodyPr/>
        <a:lstStyle/>
        <a:p>
          <a:endParaRPr lang="zh-CN" altLang="en-US"/>
        </a:p>
      </dgm:t>
    </dgm:pt>
    <dgm:pt modelId="{FDF79B04-CDE1-4590-994A-9040546B5C89}" type="sibTrans" cxnId="{1D96B9ED-D05D-4589-A7BA-B695CB115ADA}">
      <dgm:prSet/>
      <dgm:spPr/>
      <dgm:t>
        <a:bodyPr/>
        <a:lstStyle/>
        <a:p>
          <a:endParaRPr lang="zh-CN" altLang="en-US"/>
        </a:p>
      </dgm:t>
    </dgm:pt>
    <dgm:pt modelId="{EBA797F5-A3ED-43CB-88D9-46F9CD01B4B1}">
      <dgm:prSet phldrT="[文本]" custT="1"/>
      <dgm:spPr/>
      <dgm:t>
        <a:bodyPr/>
        <a:lstStyle/>
        <a:p>
          <a:r>
            <a:rPr lang="zh-CN" altLang="en-US" sz="1800" dirty="0">
              <a:solidFill>
                <a:srgbClr val="FF0000"/>
              </a:solidFill>
              <a:latin typeface="微软雅黑" panose="020B0503020204020204" pitchFamily="34" charset="-122"/>
              <a:ea typeface="微软雅黑" panose="020B0503020204020204" pitchFamily="34" charset="-122"/>
            </a:rPr>
            <a:t>计算主积分</a:t>
          </a:r>
        </a:p>
      </dgm:t>
    </dgm:pt>
    <dgm:pt modelId="{7BF5FCB9-F8B5-4A00-95DB-BB19CF05CEC6}" type="parTrans" cxnId="{70DA3B7A-AC8A-43E1-B3EB-F5FC9DF5D8B6}">
      <dgm:prSet/>
      <dgm:spPr/>
      <dgm:t>
        <a:bodyPr/>
        <a:lstStyle/>
        <a:p>
          <a:endParaRPr lang="zh-CN" altLang="en-US"/>
        </a:p>
      </dgm:t>
    </dgm:pt>
    <dgm:pt modelId="{06C33AE2-5076-4B9C-84F4-B005923F0B95}" type="sibTrans" cxnId="{70DA3B7A-AC8A-43E1-B3EB-F5FC9DF5D8B6}">
      <dgm:prSet/>
      <dgm:spPr/>
      <dgm:t>
        <a:bodyPr/>
        <a:lstStyle/>
        <a:p>
          <a:endParaRPr lang="zh-CN" altLang="en-US"/>
        </a:p>
      </dgm:t>
    </dgm:pt>
    <dgm:pt modelId="{58389E1E-4CA0-483A-8CD4-9B119B271FB7}">
      <dgm:prSet custT="1"/>
      <dgm:spPr/>
      <dgm:t>
        <a:bodyPr/>
        <a:lstStyle/>
        <a:p>
          <a:r>
            <a:rPr lang="zh-CN" altLang="en-US" sz="1800" dirty="0">
              <a:latin typeface="微软雅黑" panose="020B0503020204020204" pitchFamily="34" charset="-122"/>
              <a:ea typeface="微软雅黑" panose="020B0503020204020204" pitchFamily="34" charset="-122"/>
            </a:rPr>
            <a:t>费曼图</a:t>
          </a:r>
        </a:p>
      </dgm:t>
    </dgm:pt>
    <dgm:pt modelId="{41F7DC28-18E3-4FBF-976F-DEB2419DAA28}" type="parTrans" cxnId="{9DB8A948-03AC-4E09-8325-2CC150EEA593}">
      <dgm:prSet/>
      <dgm:spPr/>
      <dgm:t>
        <a:bodyPr/>
        <a:lstStyle/>
        <a:p>
          <a:endParaRPr lang="zh-CN" altLang="en-US"/>
        </a:p>
      </dgm:t>
    </dgm:pt>
    <dgm:pt modelId="{902E87E2-AFB6-480B-863A-7F939D5C48A7}" type="sibTrans" cxnId="{9DB8A948-03AC-4E09-8325-2CC150EEA593}">
      <dgm:prSet/>
      <dgm:spPr/>
      <dgm:t>
        <a:bodyPr/>
        <a:lstStyle/>
        <a:p>
          <a:endParaRPr lang="zh-CN" altLang="en-US"/>
        </a:p>
      </dgm:t>
    </dgm:pt>
    <dgm:pt modelId="{DA485799-D2B9-4350-9C44-4EFF22B960B0}">
      <dgm:prSet phldrT="[文本]" custT="1"/>
      <dgm:spPr/>
      <dgm:t>
        <a:bodyPr/>
        <a:lstStyle/>
        <a:p>
          <a:r>
            <a:rPr lang="zh-CN" altLang="en-US" sz="1800" dirty="0">
              <a:latin typeface="微软雅黑" panose="020B0503020204020204" pitchFamily="34" charset="-122"/>
              <a:ea typeface="微软雅黑" panose="020B0503020204020204" pitchFamily="34" charset="-122"/>
            </a:rPr>
            <a:t>求迹与指标收缩</a:t>
          </a:r>
        </a:p>
      </dgm:t>
    </dgm:pt>
    <dgm:pt modelId="{95FFC1C3-4EF6-442C-A537-B509084A62EA}" type="parTrans" cxnId="{8FEFB525-2935-4556-9D18-50BB89228D72}">
      <dgm:prSet/>
      <dgm:spPr/>
      <dgm:t>
        <a:bodyPr/>
        <a:lstStyle/>
        <a:p>
          <a:endParaRPr lang="zh-CN" altLang="en-US"/>
        </a:p>
      </dgm:t>
    </dgm:pt>
    <dgm:pt modelId="{4C60A5EF-A787-4824-9450-E4631B3CCAA5}" type="sibTrans" cxnId="{8FEFB525-2935-4556-9D18-50BB89228D72}">
      <dgm:prSet/>
      <dgm:spPr/>
      <dgm:t>
        <a:bodyPr/>
        <a:lstStyle/>
        <a:p>
          <a:endParaRPr lang="zh-CN" altLang="en-US"/>
        </a:p>
      </dgm:t>
    </dgm:pt>
    <dgm:pt modelId="{85C85BFA-213E-415E-B250-A08EB126E1A0}">
      <dgm:prSet phldrT="[文本]"/>
      <dgm:spPr/>
      <dgm:t>
        <a:bodyPr/>
        <a:lstStyle/>
        <a:p>
          <a:r>
            <a:rPr lang="zh-CN" altLang="en-US" dirty="0">
              <a:latin typeface="微软雅黑" panose="020B0503020204020204" pitchFamily="34" charset="-122"/>
              <a:ea typeface="微软雅黑" panose="020B0503020204020204" pitchFamily="34" charset="-122"/>
            </a:rPr>
            <a:t>画图</a:t>
          </a:r>
        </a:p>
      </dgm:t>
    </dgm:pt>
    <dgm:pt modelId="{560061C7-B0C0-4108-9087-DAEA6E69A48C}" type="parTrans" cxnId="{3AFCDDCC-89BA-4AB5-9132-5A25390CF367}">
      <dgm:prSet/>
      <dgm:spPr/>
      <dgm:t>
        <a:bodyPr/>
        <a:lstStyle/>
        <a:p>
          <a:endParaRPr lang="zh-CN" altLang="en-US"/>
        </a:p>
      </dgm:t>
    </dgm:pt>
    <dgm:pt modelId="{72D41363-FEC1-4EDF-B2B0-C0BDA987661F}" type="sibTrans" cxnId="{3AFCDDCC-89BA-4AB5-9132-5A25390CF367}">
      <dgm:prSet/>
      <dgm:spPr/>
      <dgm:t>
        <a:bodyPr/>
        <a:lstStyle/>
        <a:p>
          <a:endParaRPr lang="zh-CN" altLang="en-US"/>
        </a:p>
      </dgm:t>
    </dgm:pt>
    <dgm:pt modelId="{3A809D56-A235-4732-A090-D7AC15DD50BF}" type="pres">
      <dgm:prSet presAssocID="{3414E65E-DDD7-4374-9C14-D7D20EB1A73F}" presName="CompostProcess" presStyleCnt="0">
        <dgm:presLayoutVars>
          <dgm:dir/>
          <dgm:resizeHandles val="exact"/>
        </dgm:presLayoutVars>
      </dgm:prSet>
      <dgm:spPr/>
    </dgm:pt>
    <dgm:pt modelId="{3984C3D1-DFCE-4882-9419-076E63B5AA07}" type="pres">
      <dgm:prSet presAssocID="{3414E65E-DDD7-4374-9C14-D7D20EB1A73F}" presName="arrow" presStyleLbl="bgShp" presStyleIdx="0" presStyleCnt="1"/>
      <dgm:spPr/>
    </dgm:pt>
    <dgm:pt modelId="{D55B5645-B8CF-40D8-A332-CCD7EE779FEF}" type="pres">
      <dgm:prSet presAssocID="{3414E65E-DDD7-4374-9C14-D7D20EB1A73F}" presName="linearProcess" presStyleCnt="0"/>
      <dgm:spPr/>
    </dgm:pt>
    <dgm:pt modelId="{3FFAABE1-5160-4F3D-AB2B-C8FDA4782011}" type="pres">
      <dgm:prSet presAssocID="{58389E1E-4CA0-483A-8CD4-9B119B271FB7}" presName="textNode" presStyleLbl="node1" presStyleIdx="0" presStyleCnt="6" custScaleX="156841" custScaleY="130862" custLinFactNeighborX="-26432" custLinFactNeighborY="-5842">
        <dgm:presLayoutVars>
          <dgm:bulletEnabled val="1"/>
        </dgm:presLayoutVars>
      </dgm:prSet>
      <dgm:spPr/>
    </dgm:pt>
    <dgm:pt modelId="{B87F0804-0DD0-49ED-8592-A3E0A707D7F5}" type="pres">
      <dgm:prSet presAssocID="{902E87E2-AFB6-480B-863A-7F939D5C48A7}" presName="sibTrans" presStyleCnt="0"/>
      <dgm:spPr/>
    </dgm:pt>
    <dgm:pt modelId="{D968427B-C18A-42D9-B28C-6F56DC8C24B2}" type="pres">
      <dgm:prSet presAssocID="{E75D08C1-A37B-40BB-8729-4D308EFC1728}" presName="textNode" presStyleLbl="node1" presStyleIdx="1" presStyleCnt="6" custScaleX="105254" custScaleY="130862">
        <dgm:presLayoutVars>
          <dgm:bulletEnabled val="1"/>
        </dgm:presLayoutVars>
      </dgm:prSet>
      <dgm:spPr/>
    </dgm:pt>
    <dgm:pt modelId="{E5C6FB47-A122-4C72-BBAB-84759BA23AD3}" type="pres">
      <dgm:prSet presAssocID="{80170D78-762F-4AC4-96A3-42E79BED2178}" presName="sibTrans" presStyleCnt="0"/>
      <dgm:spPr/>
    </dgm:pt>
    <dgm:pt modelId="{72068665-B11F-4B06-9E37-3D5FF11F0BD4}" type="pres">
      <dgm:prSet presAssocID="{DA485799-D2B9-4350-9C44-4EFF22B960B0}" presName="textNode" presStyleLbl="node1" presStyleIdx="2" presStyleCnt="6" custScaleX="184762" custScaleY="134469" custLinFactNeighborY="3461">
        <dgm:presLayoutVars>
          <dgm:bulletEnabled val="1"/>
        </dgm:presLayoutVars>
      </dgm:prSet>
      <dgm:spPr/>
    </dgm:pt>
    <dgm:pt modelId="{21530642-882F-434E-95F8-B6CCBE514A99}" type="pres">
      <dgm:prSet presAssocID="{4C60A5EF-A787-4824-9450-E4631B3CCAA5}" presName="sibTrans" presStyleCnt="0"/>
      <dgm:spPr/>
    </dgm:pt>
    <dgm:pt modelId="{BB9D660A-B8C9-4B97-B8E2-639BBD646041}" type="pres">
      <dgm:prSet presAssocID="{C03BDDED-A6D6-4509-9B47-B52F382A3BC5}" presName="textNode" presStyleLbl="node1" presStyleIdx="3" presStyleCnt="6" custScaleX="96991" custScaleY="117599">
        <dgm:presLayoutVars>
          <dgm:bulletEnabled val="1"/>
        </dgm:presLayoutVars>
      </dgm:prSet>
      <dgm:spPr/>
    </dgm:pt>
    <dgm:pt modelId="{CEAA2075-17FE-4DFD-87B5-E2218C3CAC10}" type="pres">
      <dgm:prSet presAssocID="{FDF79B04-CDE1-4590-994A-9040546B5C89}" presName="sibTrans" presStyleCnt="0"/>
      <dgm:spPr/>
    </dgm:pt>
    <dgm:pt modelId="{06240333-5D70-4E15-89AC-3B91329B9721}" type="pres">
      <dgm:prSet presAssocID="{EBA797F5-A3ED-43CB-88D9-46F9CD01B4B1}" presName="textNode" presStyleLbl="node1" presStyleIdx="4" presStyleCnt="6" custScaleX="142833" custScaleY="124389" custLinFactNeighborX="-5533" custLinFactNeighborY="1737">
        <dgm:presLayoutVars>
          <dgm:bulletEnabled val="1"/>
        </dgm:presLayoutVars>
      </dgm:prSet>
      <dgm:spPr/>
    </dgm:pt>
    <dgm:pt modelId="{CAAD03E6-70AF-4ED0-8602-A959AFC89631}" type="pres">
      <dgm:prSet presAssocID="{06C33AE2-5076-4B9C-84F4-B005923F0B95}" presName="sibTrans" presStyleCnt="0"/>
      <dgm:spPr/>
    </dgm:pt>
    <dgm:pt modelId="{23F72803-90EE-4EF5-A830-B99AE6B98747}" type="pres">
      <dgm:prSet presAssocID="{85C85BFA-213E-415E-B250-A08EB126E1A0}" presName="textNode" presStyleLbl="node1" presStyleIdx="5" presStyleCnt="6" custScaleY="101179" custLinFactNeighborX="-5533" custLinFactNeighborY="1737">
        <dgm:presLayoutVars>
          <dgm:bulletEnabled val="1"/>
        </dgm:presLayoutVars>
      </dgm:prSet>
      <dgm:spPr/>
    </dgm:pt>
  </dgm:ptLst>
  <dgm:cxnLst>
    <dgm:cxn modelId="{BB0B2C01-7681-4D58-9377-11B614EF8F7D}" type="presOf" srcId="{3414E65E-DDD7-4374-9C14-D7D20EB1A73F}" destId="{3A809D56-A235-4732-A090-D7AC15DD50BF}" srcOrd="0" destOrd="0" presId="urn:microsoft.com/office/officeart/2005/8/layout/hProcess9"/>
    <dgm:cxn modelId="{1908E510-FE24-4FFC-A1DC-E2D51D2F15E2}" type="presOf" srcId="{DA485799-D2B9-4350-9C44-4EFF22B960B0}" destId="{72068665-B11F-4B06-9E37-3D5FF11F0BD4}" srcOrd="0" destOrd="0" presId="urn:microsoft.com/office/officeart/2005/8/layout/hProcess9"/>
    <dgm:cxn modelId="{8FEFB525-2935-4556-9D18-50BB89228D72}" srcId="{3414E65E-DDD7-4374-9C14-D7D20EB1A73F}" destId="{DA485799-D2B9-4350-9C44-4EFF22B960B0}" srcOrd="2" destOrd="0" parTransId="{95FFC1C3-4EF6-442C-A537-B509084A62EA}" sibTransId="{4C60A5EF-A787-4824-9450-E4631B3CCAA5}"/>
    <dgm:cxn modelId="{2DCDA529-AD69-4DFB-99AE-AF92D1995401}" type="presOf" srcId="{EBA797F5-A3ED-43CB-88D9-46F9CD01B4B1}" destId="{06240333-5D70-4E15-89AC-3B91329B9721}" srcOrd="0" destOrd="0" presId="urn:microsoft.com/office/officeart/2005/8/layout/hProcess9"/>
    <dgm:cxn modelId="{C9E9312D-0C39-4E28-8AF9-1F26F7204C54}" type="presOf" srcId="{C03BDDED-A6D6-4509-9B47-B52F382A3BC5}" destId="{BB9D660A-B8C9-4B97-B8E2-639BBD646041}" srcOrd="0" destOrd="0" presId="urn:microsoft.com/office/officeart/2005/8/layout/hProcess9"/>
    <dgm:cxn modelId="{9DB8A948-03AC-4E09-8325-2CC150EEA593}" srcId="{3414E65E-DDD7-4374-9C14-D7D20EB1A73F}" destId="{58389E1E-4CA0-483A-8CD4-9B119B271FB7}" srcOrd="0" destOrd="0" parTransId="{41F7DC28-18E3-4FBF-976F-DEB2419DAA28}" sibTransId="{902E87E2-AFB6-480B-863A-7F939D5C48A7}"/>
    <dgm:cxn modelId="{E6F39874-00EC-4813-83DA-6A3C754D86AB}" type="presOf" srcId="{85C85BFA-213E-415E-B250-A08EB126E1A0}" destId="{23F72803-90EE-4EF5-A830-B99AE6B98747}" srcOrd="0" destOrd="0" presId="urn:microsoft.com/office/officeart/2005/8/layout/hProcess9"/>
    <dgm:cxn modelId="{70DA3B7A-AC8A-43E1-B3EB-F5FC9DF5D8B6}" srcId="{3414E65E-DDD7-4374-9C14-D7D20EB1A73F}" destId="{EBA797F5-A3ED-43CB-88D9-46F9CD01B4B1}" srcOrd="4" destOrd="0" parTransId="{7BF5FCB9-F8B5-4A00-95DB-BB19CF05CEC6}" sibTransId="{06C33AE2-5076-4B9C-84F4-B005923F0B95}"/>
    <dgm:cxn modelId="{11E6167D-49A3-4A4A-9E9E-221E76D63355}" type="presOf" srcId="{E75D08C1-A37B-40BB-8729-4D308EFC1728}" destId="{D968427B-C18A-42D9-B28C-6F56DC8C24B2}" srcOrd="0" destOrd="0" presId="urn:microsoft.com/office/officeart/2005/8/layout/hProcess9"/>
    <dgm:cxn modelId="{42D178C7-F1BC-41B3-94D5-C6ECA9DCAB0F}" type="presOf" srcId="{58389E1E-4CA0-483A-8CD4-9B119B271FB7}" destId="{3FFAABE1-5160-4F3D-AB2B-C8FDA4782011}" srcOrd="0" destOrd="0" presId="urn:microsoft.com/office/officeart/2005/8/layout/hProcess9"/>
    <dgm:cxn modelId="{3AFCDDCC-89BA-4AB5-9132-5A25390CF367}" srcId="{3414E65E-DDD7-4374-9C14-D7D20EB1A73F}" destId="{85C85BFA-213E-415E-B250-A08EB126E1A0}" srcOrd="5" destOrd="0" parTransId="{560061C7-B0C0-4108-9087-DAEA6E69A48C}" sibTransId="{72D41363-FEC1-4EDF-B2B0-C0BDA987661F}"/>
    <dgm:cxn modelId="{1D96B9ED-D05D-4589-A7BA-B695CB115ADA}" srcId="{3414E65E-DDD7-4374-9C14-D7D20EB1A73F}" destId="{C03BDDED-A6D6-4509-9B47-B52F382A3BC5}" srcOrd="3" destOrd="0" parTransId="{0A0C9C89-835C-4547-A66D-4CE8C1D62C84}" sibTransId="{FDF79B04-CDE1-4590-994A-9040546B5C89}"/>
    <dgm:cxn modelId="{BFF02AF0-78F2-488F-851A-A935F55F6226}" srcId="{3414E65E-DDD7-4374-9C14-D7D20EB1A73F}" destId="{E75D08C1-A37B-40BB-8729-4D308EFC1728}" srcOrd="1" destOrd="0" parTransId="{D2744087-174E-47BF-88AE-AABC3133F7E0}" sibTransId="{80170D78-762F-4AC4-96A3-42E79BED2178}"/>
    <dgm:cxn modelId="{583DB546-3F7A-45CC-A0E9-AF984CC628DC}" type="presParOf" srcId="{3A809D56-A235-4732-A090-D7AC15DD50BF}" destId="{3984C3D1-DFCE-4882-9419-076E63B5AA07}" srcOrd="0" destOrd="0" presId="urn:microsoft.com/office/officeart/2005/8/layout/hProcess9"/>
    <dgm:cxn modelId="{AA3FB276-E9CB-4D15-969C-D346E4BC559B}" type="presParOf" srcId="{3A809D56-A235-4732-A090-D7AC15DD50BF}" destId="{D55B5645-B8CF-40D8-A332-CCD7EE779FEF}" srcOrd="1" destOrd="0" presId="urn:microsoft.com/office/officeart/2005/8/layout/hProcess9"/>
    <dgm:cxn modelId="{9FB584DD-0795-40DF-918F-25A2CCE6D362}" type="presParOf" srcId="{D55B5645-B8CF-40D8-A332-CCD7EE779FEF}" destId="{3FFAABE1-5160-4F3D-AB2B-C8FDA4782011}" srcOrd="0" destOrd="0" presId="urn:microsoft.com/office/officeart/2005/8/layout/hProcess9"/>
    <dgm:cxn modelId="{0F5412BF-16D6-4C89-A352-2F30BC5CDA0A}" type="presParOf" srcId="{D55B5645-B8CF-40D8-A332-CCD7EE779FEF}" destId="{B87F0804-0DD0-49ED-8592-A3E0A707D7F5}" srcOrd="1" destOrd="0" presId="urn:microsoft.com/office/officeart/2005/8/layout/hProcess9"/>
    <dgm:cxn modelId="{B5D6943A-4399-442F-80C1-A812C2A8AA7B}" type="presParOf" srcId="{D55B5645-B8CF-40D8-A332-CCD7EE779FEF}" destId="{D968427B-C18A-42D9-B28C-6F56DC8C24B2}" srcOrd="2" destOrd="0" presId="urn:microsoft.com/office/officeart/2005/8/layout/hProcess9"/>
    <dgm:cxn modelId="{40782ECD-B2F2-498B-840D-03CF85027D03}" type="presParOf" srcId="{D55B5645-B8CF-40D8-A332-CCD7EE779FEF}" destId="{E5C6FB47-A122-4C72-BBAB-84759BA23AD3}" srcOrd="3" destOrd="0" presId="urn:microsoft.com/office/officeart/2005/8/layout/hProcess9"/>
    <dgm:cxn modelId="{5C9562F2-092A-43B3-9C57-5C6A621561E2}" type="presParOf" srcId="{D55B5645-B8CF-40D8-A332-CCD7EE779FEF}" destId="{72068665-B11F-4B06-9E37-3D5FF11F0BD4}" srcOrd="4" destOrd="0" presId="urn:microsoft.com/office/officeart/2005/8/layout/hProcess9"/>
    <dgm:cxn modelId="{4CA63DE5-E87A-486F-B4FE-A1B5096570D9}" type="presParOf" srcId="{D55B5645-B8CF-40D8-A332-CCD7EE779FEF}" destId="{21530642-882F-434E-95F8-B6CCBE514A99}" srcOrd="5" destOrd="0" presId="urn:microsoft.com/office/officeart/2005/8/layout/hProcess9"/>
    <dgm:cxn modelId="{9D3DA4EA-E615-4D88-9B40-905CDAD47DE0}" type="presParOf" srcId="{D55B5645-B8CF-40D8-A332-CCD7EE779FEF}" destId="{BB9D660A-B8C9-4B97-B8E2-639BBD646041}" srcOrd="6" destOrd="0" presId="urn:microsoft.com/office/officeart/2005/8/layout/hProcess9"/>
    <dgm:cxn modelId="{1E0922F4-924C-4E97-97A5-DD4147BB2351}" type="presParOf" srcId="{D55B5645-B8CF-40D8-A332-CCD7EE779FEF}" destId="{CEAA2075-17FE-4DFD-87B5-E2218C3CAC10}" srcOrd="7" destOrd="0" presId="urn:microsoft.com/office/officeart/2005/8/layout/hProcess9"/>
    <dgm:cxn modelId="{76201609-F5F7-418B-8771-F4FB038A3E06}" type="presParOf" srcId="{D55B5645-B8CF-40D8-A332-CCD7EE779FEF}" destId="{06240333-5D70-4E15-89AC-3B91329B9721}" srcOrd="8" destOrd="0" presId="urn:microsoft.com/office/officeart/2005/8/layout/hProcess9"/>
    <dgm:cxn modelId="{AA39D8C0-4EC5-46AC-988A-B104DA1B1970}" type="presParOf" srcId="{D55B5645-B8CF-40D8-A332-CCD7EE779FEF}" destId="{CAAD03E6-70AF-4ED0-8602-A959AFC89631}" srcOrd="9" destOrd="0" presId="urn:microsoft.com/office/officeart/2005/8/layout/hProcess9"/>
    <dgm:cxn modelId="{51C2E5E1-0A88-4B9A-8BE4-0A7E6362C4BC}" type="presParOf" srcId="{D55B5645-B8CF-40D8-A332-CCD7EE779FEF}" destId="{23F72803-90EE-4EF5-A830-B99AE6B98747}"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4C3D1-DFCE-4882-9419-076E63B5AA07}">
      <dsp:nvSpPr>
        <dsp:cNvPr id="0" name=""/>
        <dsp:cNvSpPr/>
      </dsp:nvSpPr>
      <dsp:spPr>
        <a:xfrm>
          <a:off x="697538" y="0"/>
          <a:ext cx="7905441" cy="12422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AABE1-5160-4F3D-AB2B-C8FDA4782011}">
      <dsp:nvSpPr>
        <dsp:cNvPr id="0" name=""/>
        <dsp:cNvSpPr/>
      </dsp:nvSpPr>
      <dsp:spPr>
        <a:xfrm>
          <a:off x="0" y="266972"/>
          <a:ext cx="1670320" cy="650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费曼图</a:t>
          </a:r>
        </a:p>
      </dsp:txBody>
      <dsp:txXfrm>
        <a:off x="31743" y="298715"/>
        <a:ext cx="1606834" cy="586774"/>
      </dsp:txXfrm>
    </dsp:sp>
    <dsp:sp modelId="{D968427B-C18A-42D9-B28C-6F56DC8C24B2}">
      <dsp:nvSpPr>
        <dsp:cNvPr id="0" name=""/>
        <dsp:cNvSpPr/>
      </dsp:nvSpPr>
      <dsp:spPr>
        <a:xfrm>
          <a:off x="1865349" y="296001"/>
          <a:ext cx="1120931" cy="650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投影</a:t>
          </a:r>
        </a:p>
      </dsp:txBody>
      <dsp:txXfrm>
        <a:off x="1897092" y="327744"/>
        <a:ext cx="1057445" cy="586774"/>
      </dsp:txXfrm>
    </dsp:sp>
    <dsp:sp modelId="{72068665-B11F-4B06-9E37-3D5FF11F0BD4}">
      <dsp:nvSpPr>
        <dsp:cNvPr id="0" name=""/>
        <dsp:cNvSpPr/>
      </dsp:nvSpPr>
      <dsp:spPr>
        <a:xfrm>
          <a:off x="3163776" y="304237"/>
          <a:ext cx="1967673" cy="668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求迹与指标收缩</a:t>
          </a:r>
        </a:p>
      </dsp:txBody>
      <dsp:txXfrm>
        <a:off x="3196394" y="336855"/>
        <a:ext cx="1902437" cy="602947"/>
      </dsp:txXfrm>
    </dsp:sp>
    <dsp:sp modelId="{BB9D660A-B8C9-4B97-B8E2-639BBD646041}">
      <dsp:nvSpPr>
        <dsp:cNvPr id="0" name=""/>
        <dsp:cNvSpPr/>
      </dsp:nvSpPr>
      <dsp:spPr>
        <a:xfrm>
          <a:off x="5308946" y="328953"/>
          <a:ext cx="1032932" cy="5843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latin typeface="微软雅黑" panose="020B0503020204020204" pitchFamily="34" charset="-122"/>
              <a:ea typeface="微软雅黑" panose="020B0503020204020204" pitchFamily="34" charset="-122"/>
            </a:rPr>
            <a:t>IBP</a:t>
          </a:r>
          <a:r>
            <a:rPr lang="zh-CN" altLang="en-US" sz="1800" kern="1200" dirty="0">
              <a:latin typeface="微软雅黑" panose="020B0503020204020204" pitchFamily="34" charset="-122"/>
              <a:ea typeface="微软雅黑" panose="020B0503020204020204" pitchFamily="34" charset="-122"/>
            </a:rPr>
            <a:t>约化</a:t>
          </a:r>
        </a:p>
      </dsp:txBody>
      <dsp:txXfrm>
        <a:off x="5337472" y="357479"/>
        <a:ext cx="975880" cy="527303"/>
      </dsp:txXfrm>
    </dsp:sp>
    <dsp:sp modelId="{06240333-5D70-4E15-89AC-3B91329B9721}">
      <dsp:nvSpPr>
        <dsp:cNvPr id="0" name=""/>
        <dsp:cNvSpPr/>
      </dsp:nvSpPr>
      <dsp:spPr>
        <a:xfrm>
          <a:off x="6509553" y="320715"/>
          <a:ext cx="1521138" cy="618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rgbClr val="FF0000"/>
              </a:solidFill>
              <a:latin typeface="微软雅黑" panose="020B0503020204020204" pitchFamily="34" charset="-122"/>
              <a:ea typeface="微软雅黑" panose="020B0503020204020204" pitchFamily="34" charset="-122"/>
            </a:rPr>
            <a:t>计算主积分</a:t>
          </a:r>
        </a:p>
      </dsp:txBody>
      <dsp:txXfrm>
        <a:off x="6539726" y="350888"/>
        <a:ext cx="1460792" cy="557749"/>
      </dsp:txXfrm>
    </dsp:sp>
    <dsp:sp modelId="{23F72803-90EE-4EF5-A830-B99AE6B98747}">
      <dsp:nvSpPr>
        <dsp:cNvPr id="0" name=""/>
        <dsp:cNvSpPr/>
      </dsp:nvSpPr>
      <dsp:spPr>
        <a:xfrm>
          <a:off x="8208188" y="378380"/>
          <a:ext cx="1064977" cy="502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画图</a:t>
          </a:r>
        </a:p>
      </dsp:txBody>
      <dsp:txXfrm>
        <a:off x="8232731" y="402923"/>
        <a:ext cx="1015891" cy="4536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F29950-738B-49EB-B724-81E7CC316553}" type="datetimeFigureOut">
              <a:rPr lang="zh-CN" altLang="en-US" smtClean="0"/>
              <a:t>2023/12/16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C0248C-8DD1-4651-8264-3AABA185AF27}"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5AB78-72F2-4AB4-B9C6-84E634FA88AB}" type="datetimeFigureOut">
              <a:rPr lang="zh-CN" altLang="en-US" smtClean="0"/>
              <a:t>2023/12/16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BEB83-26DC-4CCC-A594-0D786D9F222F}" type="slidenum">
              <a:rPr lang="zh-CN" altLang="en-US" smtClean="0"/>
              <a:t>‹#›</a:t>
            </a:fld>
            <a:endParaRPr lang="zh-CN" altLang="en-US"/>
          </a:p>
        </p:txBody>
      </p:sp>
    </p:spTree>
    <p:extLst>
      <p:ext uri="{BB962C8B-B14F-4D97-AF65-F5344CB8AC3E}">
        <p14:creationId xmlns:p14="http://schemas.microsoft.com/office/powerpoint/2010/main" val="3769565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ct val="0"/>
              </a:spcBef>
            </a:pPr>
            <a:endParaRPr lang="en-US" altLang="zh-CN" dirty="0">
              <a:ea typeface="宋体" panose="02010600030101010101" pitchFamily="2" charset="-122"/>
            </a:endParaRPr>
          </a:p>
        </p:txBody>
      </p:sp>
      <p:sp>
        <p:nvSpPr>
          <p:cNvPr id="4" name="灯片编号占位符 3"/>
          <p:cNvSpPr>
            <a:spLocks noGrp="1"/>
          </p:cNvSpPr>
          <p:nvPr>
            <p:ph type="sldNum" sz="quarter" idx="5"/>
          </p:nvPr>
        </p:nvSpPr>
        <p:spPr/>
        <p:txBody>
          <a:bodyPr/>
          <a:lstStyle/>
          <a:p>
            <a:fld id="{507BEB83-26DC-4CCC-A594-0D786D9F222F}" type="slidenum">
              <a:rPr lang="zh-CN" altLang="en-US" smtClean="0"/>
              <a:t>1</a:t>
            </a:fld>
            <a:endParaRPr lang="zh-CN" altLang="en-US"/>
          </a:p>
        </p:txBody>
      </p:sp>
    </p:spTree>
    <p:extLst>
      <p:ext uri="{BB962C8B-B14F-4D97-AF65-F5344CB8AC3E}">
        <p14:creationId xmlns:p14="http://schemas.microsoft.com/office/powerpoint/2010/main" val="575602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2400" dirty="0">
                  <a:latin typeface="微软雅黑" panose="020B0503020204020204" pitchFamily="34" charset="-122"/>
                  <a:ea typeface="微软雅黑" panose="020B0503020204020204" pitchFamily="34" charset="-122"/>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Calibri" panose="020F0502020204030204" pitchFamily="34" charset="0"/>
                    <a:ea typeface="宋体" panose="02010600030101010101" pitchFamily="2" charset="-122"/>
                  </a:rPr>
                  <a:t>我们根据角动量守恒以及宇称守恒，可以得到如下的表达式子，即</a:t>
                </a:r>
                <a:endParaRPr lang="en-US" altLang="zh-CN" sz="2400" dirty="0" smtClean="0">
                  <a:latin typeface="Calibri" panose="020F0502020204030204" pitchFamily="34"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Calibri" panose="020F0502020204030204" pitchFamily="34" charset="0"/>
                    <a:ea typeface="宋体" panose="02010600030101010101" pitchFamily="2" charset="-122"/>
                  </a:rPr>
                  <a:t>进而把衰变宽度简化成一下四个式子，我们可以看到，</a:t>
                </a:r>
                <a:r>
                  <a:rPr lang="zh-CN" altLang="en-US" sz="2400" dirty="0" smtClean="0">
                    <a:solidFill>
                      <a:schemeClr val="tx1"/>
                    </a:solidFill>
                    <a:latin typeface="微软雅黑" panose="020B0503020204020204" pitchFamily="34" charset="-122"/>
                    <a:ea typeface="微软雅黑" panose="020B0503020204020204" pitchFamily="34" charset="-122"/>
                  </a:rPr>
                  <a:t>对</a:t>
                </a:r>
                <a:r>
                  <a:rPr lang="en-US" altLang="zh-CN" sz="2400" i="0">
                    <a:solidFill>
                      <a:schemeClr val="tx1"/>
                    </a:solidFill>
                    <a:latin typeface="Cambria Math" panose="02040503050406030204" pitchFamily="18" charset="0"/>
                    <a:ea typeface="宋体" panose="02010600030101010101" pitchFamily="2" charset="-122"/>
                  </a:rPr>
                  <a:t>〖 </a:t>
                </a:r>
                <a:r>
                  <a:rPr lang="zh-CN" altLang="en-US" sz="2400" i="0">
                    <a:solidFill>
                      <a:schemeClr val="tx1"/>
                    </a:solidFill>
                    <a:latin typeface="Cambria Math" panose="02040503050406030204" pitchFamily="18" charset="0"/>
                    <a:ea typeface="宋体" panose="02010600030101010101" pitchFamily="2" charset="-122"/>
                  </a:rPr>
                  <a:t>𝜂</a:t>
                </a:r>
                <a:r>
                  <a:rPr lang="en-US" altLang="zh-CN" sz="2400" i="0">
                    <a:solidFill>
                      <a:schemeClr val="tx1"/>
                    </a:solidFill>
                    <a:latin typeface="Cambria Math" panose="02040503050406030204" pitchFamily="18" charset="0"/>
                    <a:ea typeface="宋体" panose="02010600030101010101" pitchFamily="2" charset="-122"/>
                  </a:rPr>
                  <a:t>〗_𝑏</a:t>
                </a:r>
                <a:r>
                  <a:rPr lang="en-US" altLang="zh-CN" sz="2400" b="0" i="0" smtClean="0">
                    <a:solidFill>
                      <a:schemeClr val="tx1"/>
                    </a:solidFill>
                    <a:latin typeface="Cambria Math" panose="02040503050406030204" pitchFamily="18" charset="0"/>
                    <a:ea typeface="宋体" panose="02010600030101010101" pitchFamily="2" charset="-122"/>
                  </a:rPr>
                  <a:t>,</a:t>
                </a:r>
                <a:r>
                  <a:rPr lang="en-US" altLang="zh-CN" sz="2400" i="0">
                    <a:solidFill>
                      <a:schemeClr val="tx1"/>
                    </a:solidFill>
                    <a:latin typeface="Cambria Math" panose="02040503050406030204" pitchFamily="18" charset="0"/>
                    <a:ea typeface="宋体" panose="02010600030101010101" pitchFamily="2" charset="-122"/>
                  </a:rPr>
                  <a:t>〖 </a:t>
                </a:r>
                <a:r>
                  <a:rPr lang="zh-CN" altLang="en-US" sz="2400" i="0">
                    <a:solidFill>
                      <a:schemeClr val="tx1"/>
                    </a:solidFill>
                    <a:latin typeface="Cambria Math" panose="02040503050406030204" pitchFamily="18" charset="0"/>
                    <a:ea typeface="宋体" panose="02010600030101010101" pitchFamily="2" charset="-122"/>
                  </a:rPr>
                  <a:t>𝜒</a:t>
                </a:r>
                <a:r>
                  <a:rPr lang="en-US" altLang="zh-CN" sz="2400" i="0">
                    <a:solidFill>
                      <a:schemeClr val="tx1"/>
                    </a:solidFill>
                    <a:latin typeface="Cambria Math" panose="02040503050406030204" pitchFamily="18" charset="0"/>
                    <a:ea typeface="宋体" panose="02010600030101010101" pitchFamily="2" charset="-122"/>
                  </a:rPr>
                  <a:t>〗_(𝑏</a:t>
                </a:r>
                <a:r>
                  <a:rPr lang="en-US" altLang="zh-CN" sz="2400" b="0" i="0" smtClean="0">
                    <a:solidFill>
                      <a:schemeClr val="tx1"/>
                    </a:solidFill>
                    <a:latin typeface="Cambria Math" panose="02040503050406030204" pitchFamily="18" charset="0"/>
                    <a:ea typeface="宋体" panose="02010600030101010101" pitchFamily="2" charset="-122"/>
                  </a:rPr>
                  <a:t>0,</a:t>
                </a:r>
                <a:r>
                  <a:rPr lang="en-US" altLang="zh-CN" sz="2400" b="0" i="0">
                    <a:solidFill>
                      <a:schemeClr val="tx1"/>
                    </a:solidFill>
                    <a:latin typeface="Cambria Math" panose="02040503050406030204" pitchFamily="18" charset="0"/>
                    <a:ea typeface="宋体" panose="02010600030101010101" pitchFamily="2" charset="-122"/>
                  </a:rPr>
                  <a:t>) </a:t>
                </a:r>
                <a:r>
                  <a:rPr lang="en-US" altLang="zh-CN" sz="2400" i="0">
                    <a:solidFill>
                      <a:schemeClr val="tx1"/>
                    </a:solidFill>
                    <a:latin typeface="Cambria Math" panose="02040503050406030204" pitchFamily="18" charset="0"/>
                    <a:ea typeface="宋体" panose="02010600030101010101" pitchFamily="2" charset="-122"/>
                  </a:rPr>
                  <a:t>〖 </a:t>
                </a:r>
                <a:r>
                  <a:rPr lang="zh-CN" altLang="en-US" sz="2400" i="0">
                    <a:solidFill>
                      <a:schemeClr val="tx1"/>
                    </a:solidFill>
                    <a:latin typeface="Cambria Math" panose="02040503050406030204" pitchFamily="18" charset="0"/>
                    <a:ea typeface="宋体" panose="02010600030101010101" pitchFamily="2" charset="-122"/>
                  </a:rPr>
                  <a:t>𝜒</a:t>
                </a:r>
                <a:r>
                  <a:rPr lang="en-US" altLang="zh-CN" sz="2400" i="0">
                    <a:solidFill>
                      <a:schemeClr val="tx1"/>
                    </a:solidFill>
                    <a:latin typeface="Cambria Math" panose="02040503050406030204" pitchFamily="18" charset="0"/>
                    <a:ea typeface="宋体" panose="02010600030101010101" pitchFamily="2" charset="-122"/>
                  </a:rPr>
                  <a:t>〗_(𝑏</a:t>
                </a:r>
                <a:r>
                  <a:rPr lang="en-US" altLang="zh-CN" sz="2400" b="0" i="0" smtClean="0">
                    <a:solidFill>
                      <a:schemeClr val="tx1"/>
                    </a:solidFill>
                    <a:latin typeface="Cambria Math" panose="02040503050406030204" pitchFamily="18" charset="0"/>
                    <a:ea typeface="宋体" panose="02010600030101010101" pitchFamily="2" charset="-122"/>
                  </a:rPr>
                  <a:t>1,</a:t>
                </a:r>
                <a:r>
                  <a:rPr lang="en-US" altLang="zh-CN" sz="2400" b="0" i="0">
                    <a:solidFill>
                      <a:schemeClr val="tx1"/>
                    </a:solidFill>
                    <a:latin typeface="Cambria Math" panose="02040503050406030204" pitchFamily="18" charset="0"/>
                    <a:ea typeface="宋体" panose="02010600030101010101" pitchFamily="2" charset="-122"/>
                  </a:rPr>
                  <a:t>)</a:t>
                </a:r>
                <a:r>
                  <a:rPr lang="en-US" altLang="zh-CN" sz="2400" b="0" i="0" smtClean="0">
                    <a:solidFill>
                      <a:schemeClr val="tx1"/>
                    </a:solidFill>
                    <a:latin typeface="Cambria Math" panose="02040503050406030204" pitchFamily="18" charset="0"/>
                    <a:ea typeface="宋体" panose="02010600030101010101" pitchFamily="2" charset="-122"/>
                  </a:rPr>
                  <a:t> </a:t>
                </a:r>
                <a:r>
                  <a:rPr lang="en-US" altLang="zh-CN" sz="2400" i="0" smtClean="0">
                    <a:solidFill>
                      <a:schemeClr val="tx1"/>
                    </a:solidFill>
                    <a:latin typeface="Cambria Math" panose="02040503050406030204" pitchFamily="18" charset="0"/>
                    <a:ea typeface="宋体" panose="02010600030101010101" pitchFamily="2" charset="-122"/>
                  </a:rPr>
                  <a:t>〖</a:t>
                </a:r>
                <a:r>
                  <a:rPr lang="en-US" altLang="zh-CN" sz="2400" i="0">
                    <a:solidFill>
                      <a:schemeClr val="tx1"/>
                    </a:solidFill>
                    <a:latin typeface="Cambria Math" panose="02040503050406030204" pitchFamily="18" charset="0"/>
                    <a:ea typeface="宋体" panose="02010600030101010101" pitchFamily="2" charset="-122"/>
                  </a:rPr>
                  <a:t> </a:t>
                </a:r>
                <a:r>
                  <a:rPr lang="zh-CN" altLang="en-US" sz="2400" i="0">
                    <a:solidFill>
                      <a:schemeClr val="tx1"/>
                    </a:solidFill>
                    <a:latin typeface="Cambria Math" panose="02040503050406030204" pitchFamily="18" charset="0"/>
                    <a:ea typeface="宋体" panose="02010600030101010101" pitchFamily="2" charset="-122"/>
                  </a:rPr>
                  <a:t>𝜒</a:t>
                </a:r>
                <a:r>
                  <a:rPr lang="en-US" altLang="zh-CN" sz="2400" i="0" smtClean="0">
                    <a:solidFill>
                      <a:schemeClr val="tx1"/>
                    </a:solidFill>
                    <a:latin typeface="Cambria Math" panose="02040503050406030204" pitchFamily="18" charset="0"/>
                    <a:ea typeface="宋体" panose="02010600030101010101" pitchFamily="2" charset="-122"/>
                  </a:rPr>
                  <a:t>〗_</a:t>
                </a:r>
                <a:r>
                  <a:rPr lang="en-US" altLang="zh-CN" sz="2400" i="0">
                    <a:solidFill>
                      <a:schemeClr val="tx1"/>
                    </a:solidFill>
                    <a:latin typeface="Cambria Math" panose="02040503050406030204" pitchFamily="18" charset="0"/>
                    <a:ea typeface="宋体" panose="02010600030101010101" pitchFamily="2" charset="-122"/>
                  </a:rPr>
                  <a:t>𝑏</a:t>
                </a:r>
                <a:r>
                  <a:rPr lang="en-US" altLang="zh-CN" sz="2400" b="0" i="0" smtClean="0">
                    <a:solidFill>
                      <a:schemeClr val="tx1"/>
                    </a:solidFill>
                    <a:latin typeface="Cambria Math" panose="02040503050406030204" pitchFamily="18" charset="0"/>
                    <a:ea typeface="宋体" panose="02010600030101010101" pitchFamily="2" charset="-122"/>
                  </a:rPr>
                  <a:t>2</a:t>
                </a:r>
                <a:r>
                  <a:rPr lang="zh-CN" altLang="en-US" sz="2400" b="0" i="0" smtClean="0">
                    <a:solidFill>
                      <a:schemeClr val="tx1"/>
                    </a:solidFill>
                    <a:latin typeface="Cambria Math" panose="02040503050406030204" pitchFamily="18" charset="0"/>
                    <a:ea typeface="宋体" panose="02010600030101010101" pitchFamily="2" charset="-122"/>
                  </a:rPr>
                  <a:t> 而言</a:t>
                </a:r>
                <a:r>
                  <a:rPr lang="zh-CN" altLang="en-US" sz="2400" dirty="0" smtClean="0">
                    <a:solidFill>
                      <a:schemeClr val="tx1"/>
                    </a:solidFill>
                    <a:latin typeface="微软雅黑" panose="020B0503020204020204" pitchFamily="34" charset="-122"/>
                    <a:ea typeface="微软雅黑" panose="020B0503020204020204" pitchFamily="34" charset="-122"/>
                  </a:rPr>
                  <a:t>，分别</a:t>
                </a:r>
                <a:r>
                  <a:rPr lang="zh-CN" altLang="en-US" sz="2400" dirty="0" smtClean="0">
                    <a:solidFill>
                      <a:schemeClr val="tx1"/>
                    </a:solidFill>
                    <a:latin typeface="微软雅黑" panose="020B0503020204020204" pitchFamily="34" charset="-122"/>
                    <a:ea typeface="微软雅黑" panose="020B0503020204020204" pitchFamily="34" charset="-122"/>
                  </a:rPr>
                  <a:t>有</a:t>
                </a:r>
                <a:r>
                  <a:rPr lang="en-US" altLang="zh-CN" sz="2400" dirty="0" smtClean="0">
                    <a:solidFill>
                      <a:srgbClr val="FF0000"/>
                    </a:solidFill>
                    <a:latin typeface="微软雅黑" panose="020B0503020204020204" pitchFamily="34" charset="-122"/>
                    <a:ea typeface="微软雅黑" panose="020B0503020204020204" pitchFamily="34" charset="-122"/>
                  </a:rPr>
                  <a:t>1</a:t>
                </a:r>
                <a:r>
                  <a:rPr lang="zh-CN" altLang="en-US" sz="2400" dirty="0" smtClean="0">
                    <a:solidFill>
                      <a:srgbClr val="FF0000"/>
                    </a:solidFill>
                    <a:latin typeface="微软雅黑" panose="020B0503020204020204" pitchFamily="34" charset="-122"/>
                    <a:ea typeface="微软雅黑" panose="020B0503020204020204" pitchFamily="34" charset="-122"/>
                  </a:rPr>
                  <a:t>，</a:t>
                </a:r>
                <a:r>
                  <a:rPr lang="en-US" altLang="zh-CN" sz="2400" dirty="0" smtClean="0">
                    <a:solidFill>
                      <a:srgbClr val="FF0000"/>
                    </a:solidFill>
                    <a:latin typeface="微软雅黑" panose="020B0503020204020204" pitchFamily="34" charset="-122"/>
                    <a:ea typeface="微软雅黑" panose="020B0503020204020204" pitchFamily="34" charset="-122"/>
                  </a:rPr>
                  <a:t>2</a:t>
                </a:r>
                <a:r>
                  <a:rPr lang="zh-CN" altLang="en-US" sz="2400" dirty="0" smtClean="0">
                    <a:solidFill>
                      <a:srgbClr val="FF0000"/>
                    </a:solidFill>
                    <a:latin typeface="微软雅黑" panose="020B0503020204020204" pitchFamily="34" charset="-122"/>
                    <a:ea typeface="微软雅黑" panose="020B0503020204020204" pitchFamily="34" charset="-122"/>
                  </a:rPr>
                  <a:t>，</a:t>
                </a:r>
                <a:r>
                  <a:rPr lang="en-US" altLang="zh-CN" sz="2400" dirty="0" smtClean="0">
                    <a:solidFill>
                      <a:srgbClr val="FF0000"/>
                    </a:solidFill>
                    <a:latin typeface="微软雅黑" panose="020B0503020204020204" pitchFamily="34" charset="-122"/>
                    <a:ea typeface="微软雅黑" panose="020B0503020204020204" pitchFamily="34" charset="-122"/>
                  </a:rPr>
                  <a:t>1</a:t>
                </a:r>
                <a:r>
                  <a:rPr lang="zh-CN" altLang="en-US" sz="2400" dirty="0" smtClean="0">
                    <a:solidFill>
                      <a:srgbClr val="FF0000"/>
                    </a:solidFill>
                    <a:latin typeface="微软雅黑" panose="020B0503020204020204" pitchFamily="34" charset="-122"/>
                    <a:ea typeface="微软雅黑" panose="020B0503020204020204" pitchFamily="34" charset="-122"/>
                  </a:rPr>
                  <a:t>，</a:t>
                </a:r>
                <a:r>
                  <a:rPr lang="en-US" altLang="zh-CN" sz="2400" dirty="0" smtClean="0">
                    <a:solidFill>
                      <a:srgbClr val="FF0000"/>
                    </a:solidFill>
                    <a:latin typeface="微软雅黑" panose="020B0503020204020204" pitchFamily="34" charset="-122"/>
                    <a:ea typeface="微软雅黑" panose="020B0503020204020204" pitchFamily="34" charset="-122"/>
                  </a:rPr>
                  <a:t>4</a:t>
                </a:r>
                <a:r>
                  <a:rPr lang="zh-CN" altLang="en-US" sz="2400" dirty="0" smtClean="0">
                    <a:solidFill>
                      <a:schemeClr val="tx1"/>
                    </a:solidFill>
                    <a:latin typeface="微软雅黑" panose="020B0503020204020204" pitchFamily="34" charset="-122"/>
                    <a:ea typeface="微软雅黑" panose="020B0503020204020204" pitchFamily="34" charset="-122"/>
                  </a:rPr>
                  <a:t>个独立的螺旋度振幅</a:t>
                </a:r>
                <a:endParaRPr lang="zh-CN" altLang="en-US" sz="2400"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latin typeface="Calibri" panose="020F0502020204030204" pitchFamily="34" charset="0"/>
                  <a:ea typeface="宋体" panose="02010600030101010101" pitchFamily="2" charset="-122"/>
                </a:endParaRPr>
              </a:p>
            </p:txBody>
          </p:sp>
        </mc:Fallback>
      </mc:AlternateContent>
      <p:sp>
        <p:nvSpPr>
          <p:cNvPr id="4" name="幻灯片编号占位符 3"/>
          <p:cNvSpPr>
            <a:spLocks noGrp="1"/>
          </p:cNvSpPr>
          <p:nvPr>
            <p:ph type="sldNum" sz="quarter" idx="10"/>
          </p:nvPr>
        </p:nvSpPr>
        <p:spPr/>
        <p:txBody>
          <a:bodyPr/>
          <a:lstStyle/>
          <a:p>
            <a:fld id="{507BEB83-26DC-4CCC-A594-0D786D9F222F}" type="slidenum">
              <a:rPr lang="zh-CN" altLang="en-US" smtClean="0"/>
              <a:t>10</a:t>
            </a:fld>
            <a:endParaRPr lang="zh-CN" altLang="en-US"/>
          </a:p>
        </p:txBody>
      </p:sp>
    </p:spTree>
    <p:extLst>
      <p:ext uri="{BB962C8B-B14F-4D97-AF65-F5344CB8AC3E}">
        <p14:creationId xmlns:p14="http://schemas.microsoft.com/office/powerpoint/2010/main" val="753897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latin typeface="Calibri" panose="020F0502020204030204" pitchFamily="34" charset="0"/>
                  <a:ea typeface="宋体" panose="02010600030101010101" pitchFamily="2" charset="-122"/>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Calibri" panose="020F0502020204030204" pitchFamily="34" charset="0"/>
                    <a:ea typeface="宋体" panose="02010600030101010101" pitchFamily="2" charset="-122"/>
                  </a:rPr>
                  <a:t>我们根据角动量守恒以及宇称守恒，可以得到如下的表达式子，即</a:t>
                </a:r>
                <a:endParaRPr lang="en-US" altLang="zh-CN" sz="2400" dirty="0" smtClean="0">
                  <a:latin typeface="Calibri" panose="020F0502020204030204" pitchFamily="34"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Calibri" panose="020F0502020204030204" pitchFamily="34" charset="0"/>
                    <a:ea typeface="宋体" panose="02010600030101010101" pitchFamily="2" charset="-122"/>
                  </a:rPr>
                  <a:t>进而把衰变宽度简化成一下四个式子，我们可以看到，</a:t>
                </a:r>
                <a:r>
                  <a:rPr lang="zh-CN" altLang="en-US" sz="2400" dirty="0" smtClean="0">
                    <a:solidFill>
                      <a:schemeClr val="tx1"/>
                    </a:solidFill>
                    <a:latin typeface="微软雅黑" panose="020B0503020204020204" pitchFamily="34" charset="-122"/>
                    <a:ea typeface="微软雅黑" panose="020B0503020204020204" pitchFamily="34" charset="-122"/>
                  </a:rPr>
                  <a:t>对</a:t>
                </a:r>
                <a:r>
                  <a:rPr lang="en-US" altLang="zh-CN" sz="2400" i="0">
                    <a:solidFill>
                      <a:schemeClr val="tx1"/>
                    </a:solidFill>
                    <a:latin typeface="Cambria Math" panose="02040503050406030204" pitchFamily="18" charset="0"/>
                    <a:ea typeface="宋体" panose="02010600030101010101" pitchFamily="2" charset="-122"/>
                  </a:rPr>
                  <a:t>〖 </a:t>
                </a:r>
                <a:r>
                  <a:rPr lang="zh-CN" altLang="en-US" sz="2400" i="0">
                    <a:solidFill>
                      <a:schemeClr val="tx1"/>
                    </a:solidFill>
                    <a:latin typeface="Cambria Math" panose="02040503050406030204" pitchFamily="18" charset="0"/>
                    <a:ea typeface="宋体" panose="02010600030101010101" pitchFamily="2" charset="-122"/>
                  </a:rPr>
                  <a:t>𝜂</a:t>
                </a:r>
                <a:r>
                  <a:rPr lang="en-US" altLang="zh-CN" sz="2400" i="0">
                    <a:solidFill>
                      <a:schemeClr val="tx1"/>
                    </a:solidFill>
                    <a:latin typeface="Cambria Math" panose="02040503050406030204" pitchFamily="18" charset="0"/>
                    <a:ea typeface="宋体" panose="02010600030101010101" pitchFamily="2" charset="-122"/>
                  </a:rPr>
                  <a:t>〗_𝑏</a:t>
                </a:r>
                <a:r>
                  <a:rPr lang="en-US" altLang="zh-CN" sz="2400" b="0" i="0" smtClean="0">
                    <a:solidFill>
                      <a:schemeClr val="tx1"/>
                    </a:solidFill>
                    <a:latin typeface="Cambria Math" panose="02040503050406030204" pitchFamily="18" charset="0"/>
                    <a:ea typeface="宋体" panose="02010600030101010101" pitchFamily="2" charset="-122"/>
                  </a:rPr>
                  <a:t>,</a:t>
                </a:r>
                <a:r>
                  <a:rPr lang="en-US" altLang="zh-CN" sz="2400" i="0">
                    <a:solidFill>
                      <a:schemeClr val="tx1"/>
                    </a:solidFill>
                    <a:latin typeface="Cambria Math" panose="02040503050406030204" pitchFamily="18" charset="0"/>
                    <a:ea typeface="宋体" panose="02010600030101010101" pitchFamily="2" charset="-122"/>
                  </a:rPr>
                  <a:t>〖 </a:t>
                </a:r>
                <a:r>
                  <a:rPr lang="zh-CN" altLang="en-US" sz="2400" i="0">
                    <a:solidFill>
                      <a:schemeClr val="tx1"/>
                    </a:solidFill>
                    <a:latin typeface="Cambria Math" panose="02040503050406030204" pitchFamily="18" charset="0"/>
                    <a:ea typeface="宋体" panose="02010600030101010101" pitchFamily="2" charset="-122"/>
                  </a:rPr>
                  <a:t>𝜒</a:t>
                </a:r>
                <a:r>
                  <a:rPr lang="en-US" altLang="zh-CN" sz="2400" i="0">
                    <a:solidFill>
                      <a:schemeClr val="tx1"/>
                    </a:solidFill>
                    <a:latin typeface="Cambria Math" panose="02040503050406030204" pitchFamily="18" charset="0"/>
                    <a:ea typeface="宋体" panose="02010600030101010101" pitchFamily="2" charset="-122"/>
                  </a:rPr>
                  <a:t>〗_(𝑏</a:t>
                </a:r>
                <a:r>
                  <a:rPr lang="en-US" altLang="zh-CN" sz="2400" b="0" i="0" smtClean="0">
                    <a:solidFill>
                      <a:schemeClr val="tx1"/>
                    </a:solidFill>
                    <a:latin typeface="Cambria Math" panose="02040503050406030204" pitchFamily="18" charset="0"/>
                    <a:ea typeface="宋体" panose="02010600030101010101" pitchFamily="2" charset="-122"/>
                  </a:rPr>
                  <a:t>0,</a:t>
                </a:r>
                <a:r>
                  <a:rPr lang="en-US" altLang="zh-CN" sz="2400" b="0" i="0">
                    <a:solidFill>
                      <a:schemeClr val="tx1"/>
                    </a:solidFill>
                    <a:latin typeface="Cambria Math" panose="02040503050406030204" pitchFamily="18" charset="0"/>
                    <a:ea typeface="宋体" panose="02010600030101010101" pitchFamily="2" charset="-122"/>
                  </a:rPr>
                  <a:t>) </a:t>
                </a:r>
                <a:r>
                  <a:rPr lang="en-US" altLang="zh-CN" sz="2400" i="0">
                    <a:solidFill>
                      <a:schemeClr val="tx1"/>
                    </a:solidFill>
                    <a:latin typeface="Cambria Math" panose="02040503050406030204" pitchFamily="18" charset="0"/>
                    <a:ea typeface="宋体" panose="02010600030101010101" pitchFamily="2" charset="-122"/>
                  </a:rPr>
                  <a:t>〖 </a:t>
                </a:r>
                <a:r>
                  <a:rPr lang="zh-CN" altLang="en-US" sz="2400" i="0">
                    <a:solidFill>
                      <a:schemeClr val="tx1"/>
                    </a:solidFill>
                    <a:latin typeface="Cambria Math" panose="02040503050406030204" pitchFamily="18" charset="0"/>
                    <a:ea typeface="宋体" panose="02010600030101010101" pitchFamily="2" charset="-122"/>
                  </a:rPr>
                  <a:t>𝜒</a:t>
                </a:r>
                <a:r>
                  <a:rPr lang="en-US" altLang="zh-CN" sz="2400" i="0">
                    <a:solidFill>
                      <a:schemeClr val="tx1"/>
                    </a:solidFill>
                    <a:latin typeface="Cambria Math" panose="02040503050406030204" pitchFamily="18" charset="0"/>
                    <a:ea typeface="宋体" panose="02010600030101010101" pitchFamily="2" charset="-122"/>
                  </a:rPr>
                  <a:t>〗_(𝑏</a:t>
                </a:r>
                <a:r>
                  <a:rPr lang="en-US" altLang="zh-CN" sz="2400" b="0" i="0" smtClean="0">
                    <a:solidFill>
                      <a:schemeClr val="tx1"/>
                    </a:solidFill>
                    <a:latin typeface="Cambria Math" panose="02040503050406030204" pitchFamily="18" charset="0"/>
                    <a:ea typeface="宋体" panose="02010600030101010101" pitchFamily="2" charset="-122"/>
                  </a:rPr>
                  <a:t>1,</a:t>
                </a:r>
                <a:r>
                  <a:rPr lang="en-US" altLang="zh-CN" sz="2400" b="0" i="0">
                    <a:solidFill>
                      <a:schemeClr val="tx1"/>
                    </a:solidFill>
                    <a:latin typeface="Cambria Math" panose="02040503050406030204" pitchFamily="18" charset="0"/>
                    <a:ea typeface="宋体" panose="02010600030101010101" pitchFamily="2" charset="-122"/>
                  </a:rPr>
                  <a:t>)</a:t>
                </a:r>
                <a:r>
                  <a:rPr lang="en-US" altLang="zh-CN" sz="2400" b="0" i="0" smtClean="0">
                    <a:solidFill>
                      <a:schemeClr val="tx1"/>
                    </a:solidFill>
                    <a:latin typeface="Cambria Math" panose="02040503050406030204" pitchFamily="18" charset="0"/>
                    <a:ea typeface="宋体" panose="02010600030101010101" pitchFamily="2" charset="-122"/>
                  </a:rPr>
                  <a:t> </a:t>
                </a:r>
                <a:r>
                  <a:rPr lang="en-US" altLang="zh-CN" sz="2400" i="0" smtClean="0">
                    <a:solidFill>
                      <a:schemeClr val="tx1"/>
                    </a:solidFill>
                    <a:latin typeface="Cambria Math" panose="02040503050406030204" pitchFamily="18" charset="0"/>
                    <a:ea typeface="宋体" panose="02010600030101010101" pitchFamily="2" charset="-122"/>
                  </a:rPr>
                  <a:t>〖</a:t>
                </a:r>
                <a:r>
                  <a:rPr lang="en-US" altLang="zh-CN" sz="2400" i="0">
                    <a:solidFill>
                      <a:schemeClr val="tx1"/>
                    </a:solidFill>
                    <a:latin typeface="Cambria Math" panose="02040503050406030204" pitchFamily="18" charset="0"/>
                    <a:ea typeface="宋体" panose="02010600030101010101" pitchFamily="2" charset="-122"/>
                  </a:rPr>
                  <a:t> </a:t>
                </a:r>
                <a:r>
                  <a:rPr lang="zh-CN" altLang="en-US" sz="2400" i="0">
                    <a:solidFill>
                      <a:schemeClr val="tx1"/>
                    </a:solidFill>
                    <a:latin typeface="Cambria Math" panose="02040503050406030204" pitchFamily="18" charset="0"/>
                    <a:ea typeface="宋体" panose="02010600030101010101" pitchFamily="2" charset="-122"/>
                  </a:rPr>
                  <a:t>𝜒</a:t>
                </a:r>
                <a:r>
                  <a:rPr lang="en-US" altLang="zh-CN" sz="2400" i="0" smtClean="0">
                    <a:solidFill>
                      <a:schemeClr val="tx1"/>
                    </a:solidFill>
                    <a:latin typeface="Cambria Math" panose="02040503050406030204" pitchFamily="18" charset="0"/>
                    <a:ea typeface="宋体" panose="02010600030101010101" pitchFamily="2" charset="-122"/>
                  </a:rPr>
                  <a:t>〗_</a:t>
                </a:r>
                <a:r>
                  <a:rPr lang="en-US" altLang="zh-CN" sz="2400" i="0">
                    <a:solidFill>
                      <a:schemeClr val="tx1"/>
                    </a:solidFill>
                    <a:latin typeface="Cambria Math" panose="02040503050406030204" pitchFamily="18" charset="0"/>
                    <a:ea typeface="宋体" panose="02010600030101010101" pitchFamily="2" charset="-122"/>
                  </a:rPr>
                  <a:t>𝑏</a:t>
                </a:r>
                <a:r>
                  <a:rPr lang="en-US" altLang="zh-CN" sz="2400" b="0" i="0" smtClean="0">
                    <a:solidFill>
                      <a:schemeClr val="tx1"/>
                    </a:solidFill>
                    <a:latin typeface="Cambria Math" panose="02040503050406030204" pitchFamily="18" charset="0"/>
                    <a:ea typeface="宋体" panose="02010600030101010101" pitchFamily="2" charset="-122"/>
                  </a:rPr>
                  <a:t>2</a:t>
                </a:r>
                <a:r>
                  <a:rPr lang="zh-CN" altLang="en-US" sz="2400" b="0" i="0" smtClean="0">
                    <a:solidFill>
                      <a:schemeClr val="tx1"/>
                    </a:solidFill>
                    <a:latin typeface="Cambria Math" panose="02040503050406030204" pitchFamily="18" charset="0"/>
                    <a:ea typeface="宋体" panose="02010600030101010101" pitchFamily="2" charset="-122"/>
                  </a:rPr>
                  <a:t> 而言</a:t>
                </a:r>
                <a:r>
                  <a:rPr lang="zh-CN" altLang="en-US" sz="2400" dirty="0" smtClean="0">
                    <a:solidFill>
                      <a:schemeClr val="tx1"/>
                    </a:solidFill>
                    <a:latin typeface="微软雅黑" panose="020B0503020204020204" pitchFamily="34" charset="-122"/>
                    <a:ea typeface="微软雅黑" panose="020B0503020204020204" pitchFamily="34" charset="-122"/>
                  </a:rPr>
                  <a:t>，分别</a:t>
                </a:r>
                <a:r>
                  <a:rPr lang="zh-CN" altLang="en-US" sz="2400" dirty="0" smtClean="0">
                    <a:solidFill>
                      <a:schemeClr val="tx1"/>
                    </a:solidFill>
                    <a:latin typeface="微软雅黑" panose="020B0503020204020204" pitchFamily="34" charset="-122"/>
                    <a:ea typeface="微软雅黑" panose="020B0503020204020204" pitchFamily="34" charset="-122"/>
                  </a:rPr>
                  <a:t>有</a:t>
                </a:r>
                <a:r>
                  <a:rPr lang="en-US" altLang="zh-CN" sz="2400" dirty="0" smtClean="0">
                    <a:solidFill>
                      <a:srgbClr val="FF0000"/>
                    </a:solidFill>
                    <a:latin typeface="微软雅黑" panose="020B0503020204020204" pitchFamily="34" charset="-122"/>
                    <a:ea typeface="微软雅黑" panose="020B0503020204020204" pitchFamily="34" charset="-122"/>
                  </a:rPr>
                  <a:t>1</a:t>
                </a:r>
                <a:r>
                  <a:rPr lang="zh-CN" altLang="en-US" sz="2400" dirty="0" smtClean="0">
                    <a:solidFill>
                      <a:srgbClr val="FF0000"/>
                    </a:solidFill>
                    <a:latin typeface="微软雅黑" panose="020B0503020204020204" pitchFamily="34" charset="-122"/>
                    <a:ea typeface="微软雅黑" panose="020B0503020204020204" pitchFamily="34" charset="-122"/>
                  </a:rPr>
                  <a:t>，</a:t>
                </a:r>
                <a:r>
                  <a:rPr lang="en-US" altLang="zh-CN" sz="2400" dirty="0" smtClean="0">
                    <a:solidFill>
                      <a:srgbClr val="FF0000"/>
                    </a:solidFill>
                    <a:latin typeface="微软雅黑" panose="020B0503020204020204" pitchFamily="34" charset="-122"/>
                    <a:ea typeface="微软雅黑" panose="020B0503020204020204" pitchFamily="34" charset="-122"/>
                  </a:rPr>
                  <a:t>2</a:t>
                </a:r>
                <a:r>
                  <a:rPr lang="zh-CN" altLang="en-US" sz="2400" dirty="0" smtClean="0">
                    <a:solidFill>
                      <a:srgbClr val="FF0000"/>
                    </a:solidFill>
                    <a:latin typeface="微软雅黑" panose="020B0503020204020204" pitchFamily="34" charset="-122"/>
                    <a:ea typeface="微软雅黑" panose="020B0503020204020204" pitchFamily="34" charset="-122"/>
                  </a:rPr>
                  <a:t>，</a:t>
                </a:r>
                <a:r>
                  <a:rPr lang="en-US" altLang="zh-CN" sz="2400" dirty="0" smtClean="0">
                    <a:solidFill>
                      <a:srgbClr val="FF0000"/>
                    </a:solidFill>
                    <a:latin typeface="微软雅黑" panose="020B0503020204020204" pitchFamily="34" charset="-122"/>
                    <a:ea typeface="微软雅黑" panose="020B0503020204020204" pitchFamily="34" charset="-122"/>
                  </a:rPr>
                  <a:t>1</a:t>
                </a:r>
                <a:r>
                  <a:rPr lang="zh-CN" altLang="en-US" sz="2400" dirty="0" smtClean="0">
                    <a:solidFill>
                      <a:srgbClr val="FF0000"/>
                    </a:solidFill>
                    <a:latin typeface="微软雅黑" panose="020B0503020204020204" pitchFamily="34" charset="-122"/>
                    <a:ea typeface="微软雅黑" panose="020B0503020204020204" pitchFamily="34" charset="-122"/>
                  </a:rPr>
                  <a:t>，</a:t>
                </a:r>
                <a:r>
                  <a:rPr lang="en-US" altLang="zh-CN" sz="2400" dirty="0" smtClean="0">
                    <a:solidFill>
                      <a:srgbClr val="FF0000"/>
                    </a:solidFill>
                    <a:latin typeface="微软雅黑" panose="020B0503020204020204" pitchFamily="34" charset="-122"/>
                    <a:ea typeface="微软雅黑" panose="020B0503020204020204" pitchFamily="34" charset="-122"/>
                  </a:rPr>
                  <a:t>4</a:t>
                </a:r>
                <a:r>
                  <a:rPr lang="zh-CN" altLang="en-US" sz="2400" dirty="0" smtClean="0">
                    <a:solidFill>
                      <a:schemeClr val="tx1"/>
                    </a:solidFill>
                    <a:latin typeface="微软雅黑" panose="020B0503020204020204" pitchFamily="34" charset="-122"/>
                    <a:ea typeface="微软雅黑" panose="020B0503020204020204" pitchFamily="34" charset="-122"/>
                  </a:rPr>
                  <a:t>个独立的螺旋度振幅</a:t>
                </a:r>
                <a:endParaRPr lang="zh-CN" altLang="en-US" sz="2400"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latin typeface="Calibri" panose="020F0502020204030204" pitchFamily="34" charset="0"/>
                  <a:ea typeface="宋体" panose="02010600030101010101" pitchFamily="2" charset="-122"/>
                </a:endParaRPr>
              </a:p>
            </p:txBody>
          </p:sp>
        </mc:Fallback>
      </mc:AlternateContent>
      <p:sp>
        <p:nvSpPr>
          <p:cNvPr id="4" name="幻灯片编号占位符 3"/>
          <p:cNvSpPr>
            <a:spLocks noGrp="1"/>
          </p:cNvSpPr>
          <p:nvPr>
            <p:ph type="sldNum" sz="quarter" idx="10"/>
          </p:nvPr>
        </p:nvSpPr>
        <p:spPr/>
        <p:txBody>
          <a:bodyPr/>
          <a:lstStyle/>
          <a:p>
            <a:fld id="{507BEB83-26DC-4CCC-A594-0D786D9F222F}" type="slidenum">
              <a:rPr lang="zh-CN" altLang="en-US" smtClean="0"/>
              <a:t>11</a:t>
            </a:fld>
            <a:endParaRPr lang="zh-CN" altLang="en-US"/>
          </a:p>
        </p:txBody>
      </p:sp>
    </p:spTree>
    <p:extLst>
      <p:ext uri="{BB962C8B-B14F-4D97-AF65-F5344CB8AC3E}">
        <p14:creationId xmlns:p14="http://schemas.microsoft.com/office/powerpoint/2010/main" val="291240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latin typeface="Calibri" panose="020F0502020204030204" pitchFamily="34" charset="0"/>
                  <a:ea typeface="宋体" panose="02010600030101010101" pitchFamily="2" charset="-122"/>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Calibri" panose="020F0502020204030204" pitchFamily="34" charset="0"/>
                    <a:ea typeface="宋体" panose="02010600030101010101" pitchFamily="2" charset="-122"/>
                  </a:rPr>
                  <a:t>我们根据角动量守恒以及宇称守恒，可以得到如下的表达式子，即</a:t>
                </a:r>
                <a:endParaRPr lang="en-US" altLang="zh-CN" sz="2400" dirty="0" smtClean="0">
                  <a:latin typeface="Calibri" panose="020F0502020204030204" pitchFamily="34"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Calibri" panose="020F0502020204030204" pitchFamily="34" charset="0"/>
                    <a:ea typeface="宋体" panose="02010600030101010101" pitchFamily="2" charset="-122"/>
                  </a:rPr>
                  <a:t>进而把衰变宽度简化成一下四个式子，我们可以看到，</a:t>
                </a:r>
                <a:r>
                  <a:rPr lang="zh-CN" altLang="en-US" sz="2400" dirty="0" smtClean="0">
                    <a:solidFill>
                      <a:schemeClr val="tx1"/>
                    </a:solidFill>
                    <a:latin typeface="微软雅黑" panose="020B0503020204020204" pitchFamily="34" charset="-122"/>
                    <a:ea typeface="微软雅黑" panose="020B0503020204020204" pitchFamily="34" charset="-122"/>
                  </a:rPr>
                  <a:t>对</a:t>
                </a:r>
                <a:r>
                  <a:rPr lang="en-US" altLang="zh-CN" sz="2400" i="0">
                    <a:solidFill>
                      <a:schemeClr val="tx1"/>
                    </a:solidFill>
                    <a:latin typeface="Cambria Math" panose="02040503050406030204" pitchFamily="18" charset="0"/>
                    <a:ea typeface="宋体" panose="02010600030101010101" pitchFamily="2" charset="-122"/>
                  </a:rPr>
                  <a:t>〖 </a:t>
                </a:r>
                <a:r>
                  <a:rPr lang="zh-CN" altLang="en-US" sz="2400" i="0">
                    <a:solidFill>
                      <a:schemeClr val="tx1"/>
                    </a:solidFill>
                    <a:latin typeface="Cambria Math" panose="02040503050406030204" pitchFamily="18" charset="0"/>
                    <a:ea typeface="宋体" panose="02010600030101010101" pitchFamily="2" charset="-122"/>
                  </a:rPr>
                  <a:t>𝜂</a:t>
                </a:r>
                <a:r>
                  <a:rPr lang="en-US" altLang="zh-CN" sz="2400" i="0">
                    <a:solidFill>
                      <a:schemeClr val="tx1"/>
                    </a:solidFill>
                    <a:latin typeface="Cambria Math" panose="02040503050406030204" pitchFamily="18" charset="0"/>
                    <a:ea typeface="宋体" panose="02010600030101010101" pitchFamily="2" charset="-122"/>
                  </a:rPr>
                  <a:t>〗_𝑏</a:t>
                </a:r>
                <a:r>
                  <a:rPr lang="en-US" altLang="zh-CN" sz="2400" b="0" i="0" smtClean="0">
                    <a:solidFill>
                      <a:schemeClr val="tx1"/>
                    </a:solidFill>
                    <a:latin typeface="Cambria Math" panose="02040503050406030204" pitchFamily="18" charset="0"/>
                    <a:ea typeface="宋体" panose="02010600030101010101" pitchFamily="2" charset="-122"/>
                  </a:rPr>
                  <a:t>,</a:t>
                </a:r>
                <a:r>
                  <a:rPr lang="en-US" altLang="zh-CN" sz="2400" i="0">
                    <a:solidFill>
                      <a:schemeClr val="tx1"/>
                    </a:solidFill>
                    <a:latin typeface="Cambria Math" panose="02040503050406030204" pitchFamily="18" charset="0"/>
                    <a:ea typeface="宋体" panose="02010600030101010101" pitchFamily="2" charset="-122"/>
                  </a:rPr>
                  <a:t>〖 </a:t>
                </a:r>
                <a:r>
                  <a:rPr lang="zh-CN" altLang="en-US" sz="2400" i="0">
                    <a:solidFill>
                      <a:schemeClr val="tx1"/>
                    </a:solidFill>
                    <a:latin typeface="Cambria Math" panose="02040503050406030204" pitchFamily="18" charset="0"/>
                    <a:ea typeface="宋体" panose="02010600030101010101" pitchFamily="2" charset="-122"/>
                  </a:rPr>
                  <a:t>𝜒</a:t>
                </a:r>
                <a:r>
                  <a:rPr lang="en-US" altLang="zh-CN" sz="2400" i="0">
                    <a:solidFill>
                      <a:schemeClr val="tx1"/>
                    </a:solidFill>
                    <a:latin typeface="Cambria Math" panose="02040503050406030204" pitchFamily="18" charset="0"/>
                    <a:ea typeface="宋体" panose="02010600030101010101" pitchFamily="2" charset="-122"/>
                  </a:rPr>
                  <a:t>〗_(𝑏</a:t>
                </a:r>
                <a:r>
                  <a:rPr lang="en-US" altLang="zh-CN" sz="2400" b="0" i="0" smtClean="0">
                    <a:solidFill>
                      <a:schemeClr val="tx1"/>
                    </a:solidFill>
                    <a:latin typeface="Cambria Math" panose="02040503050406030204" pitchFamily="18" charset="0"/>
                    <a:ea typeface="宋体" panose="02010600030101010101" pitchFamily="2" charset="-122"/>
                  </a:rPr>
                  <a:t>0,</a:t>
                </a:r>
                <a:r>
                  <a:rPr lang="en-US" altLang="zh-CN" sz="2400" b="0" i="0">
                    <a:solidFill>
                      <a:schemeClr val="tx1"/>
                    </a:solidFill>
                    <a:latin typeface="Cambria Math" panose="02040503050406030204" pitchFamily="18" charset="0"/>
                    <a:ea typeface="宋体" panose="02010600030101010101" pitchFamily="2" charset="-122"/>
                  </a:rPr>
                  <a:t>) </a:t>
                </a:r>
                <a:r>
                  <a:rPr lang="en-US" altLang="zh-CN" sz="2400" i="0">
                    <a:solidFill>
                      <a:schemeClr val="tx1"/>
                    </a:solidFill>
                    <a:latin typeface="Cambria Math" panose="02040503050406030204" pitchFamily="18" charset="0"/>
                    <a:ea typeface="宋体" panose="02010600030101010101" pitchFamily="2" charset="-122"/>
                  </a:rPr>
                  <a:t>〖 </a:t>
                </a:r>
                <a:r>
                  <a:rPr lang="zh-CN" altLang="en-US" sz="2400" i="0">
                    <a:solidFill>
                      <a:schemeClr val="tx1"/>
                    </a:solidFill>
                    <a:latin typeface="Cambria Math" panose="02040503050406030204" pitchFamily="18" charset="0"/>
                    <a:ea typeface="宋体" panose="02010600030101010101" pitchFamily="2" charset="-122"/>
                  </a:rPr>
                  <a:t>𝜒</a:t>
                </a:r>
                <a:r>
                  <a:rPr lang="en-US" altLang="zh-CN" sz="2400" i="0">
                    <a:solidFill>
                      <a:schemeClr val="tx1"/>
                    </a:solidFill>
                    <a:latin typeface="Cambria Math" panose="02040503050406030204" pitchFamily="18" charset="0"/>
                    <a:ea typeface="宋体" panose="02010600030101010101" pitchFamily="2" charset="-122"/>
                  </a:rPr>
                  <a:t>〗_(𝑏</a:t>
                </a:r>
                <a:r>
                  <a:rPr lang="en-US" altLang="zh-CN" sz="2400" b="0" i="0" smtClean="0">
                    <a:solidFill>
                      <a:schemeClr val="tx1"/>
                    </a:solidFill>
                    <a:latin typeface="Cambria Math" panose="02040503050406030204" pitchFamily="18" charset="0"/>
                    <a:ea typeface="宋体" panose="02010600030101010101" pitchFamily="2" charset="-122"/>
                  </a:rPr>
                  <a:t>1,</a:t>
                </a:r>
                <a:r>
                  <a:rPr lang="en-US" altLang="zh-CN" sz="2400" b="0" i="0">
                    <a:solidFill>
                      <a:schemeClr val="tx1"/>
                    </a:solidFill>
                    <a:latin typeface="Cambria Math" panose="02040503050406030204" pitchFamily="18" charset="0"/>
                    <a:ea typeface="宋体" panose="02010600030101010101" pitchFamily="2" charset="-122"/>
                  </a:rPr>
                  <a:t>)</a:t>
                </a:r>
                <a:r>
                  <a:rPr lang="en-US" altLang="zh-CN" sz="2400" b="0" i="0" smtClean="0">
                    <a:solidFill>
                      <a:schemeClr val="tx1"/>
                    </a:solidFill>
                    <a:latin typeface="Cambria Math" panose="02040503050406030204" pitchFamily="18" charset="0"/>
                    <a:ea typeface="宋体" panose="02010600030101010101" pitchFamily="2" charset="-122"/>
                  </a:rPr>
                  <a:t> </a:t>
                </a:r>
                <a:r>
                  <a:rPr lang="en-US" altLang="zh-CN" sz="2400" i="0" smtClean="0">
                    <a:solidFill>
                      <a:schemeClr val="tx1"/>
                    </a:solidFill>
                    <a:latin typeface="Cambria Math" panose="02040503050406030204" pitchFamily="18" charset="0"/>
                    <a:ea typeface="宋体" panose="02010600030101010101" pitchFamily="2" charset="-122"/>
                  </a:rPr>
                  <a:t>〖</a:t>
                </a:r>
                <a:r>
                  <a:rPr lang="en-US" altLang="zh-CN" sz="2400" i="0">
                    <a:solidFill>
                      <a:schemeClr val="tx1"/>
                    </a:solidFill>
                    <a:latin typeface="Cambria Math" panose="02040503050406030204" pitchFamily="18" charset="0"/>
                    <a:ea typeface="宋体" panose="02010600030101010101" pitchFamily="2" charset="-122"/>
                  </a:rPr>
                  <a:t> </a:t>
                </a:r>
                <a:r>
                  <a:rPr lang="zh-CN" altLang="en-US" sz="2400" i="0">
                    <a:solidFill>
                      <a:schemeClr val="tx1"/>
                    </a:solidFill>
                    <a:latin typeface="Cambria Math" panose="02040503050406030204" pitchFamily="18" charset="0"/>
                    <a:ea typeface="宋体" panose="02010600030101010101" pitchFamily="2" charset="-122"/>
                  </a:rPr>
                  <a:t>𝜒</a:t>
                </a:r>
                <a:r>
                  <a:rPr lang="en-US" altLang="zh-CN" sz="2400" i="0" smtClean="0">
                    <a:solidFill>
                      <a:schemeClr val="tx1"/>
                    </a:solidFill>
                    <a:latin typeface="Cambria Math" panose="02040503050406030204" pitchFamily="18" charset="0"/>
                    <a:ea typeface="宋体" panose="02010600030101010101" pitchFamily="2" charset="-122"/>
                  </a:rPr>
                  <a:t>〗_</a:t>
                </a:r>
                <a:r>
                  <a:rPr lang="en-US" altLang="zh-CN" sz="2400" i="0">
                    <a:solidFill>
                      <a:schemeClr val="tx1"/>
                    </a:solidFill>
                    <a:latin typeface="Cambria Math" panose="02040503050406030204" pitchFamily="18" charset="0"/>
                    <a:ea typeface="宋体" panose="02010600030101010101" pitchFamily="2" charset="-122"/>
                  </a:rPr>
                  <a:t>𝑏</a:t>
                </a:r>
                <a:r>
                  <a:rPr lang="en-US" altLang="zh-CN" sz="2400" b="0" i="0" smtClean="0">
                    <a:solidFill>
                      <a:schemeClr val="tx1"/>
                    </a:solidFill>
                    <a:latin typeface="Cambria Math" panose="02040503050406030204" pitchFamily="18" charset="0"/>
                    <a:ea typeface="宋体" panose="02010600030101010101" pitchFamily="2" charset="-122"/>
                  </a:rPr>
                  <a:t>2</a:t>
                </a:r>
                <a:r>
                  <a:rPr lang="zh-CN" altLang="en-US" sz="2400" b="0" i="0" smtClean="0">
                    <a:solidFill>
                      <a:schemeClr val="tx1"/>
                    </a:solidFill>
                    <a:latin typeface="Cambria Math" panose="02040503050406030204" pitchFamily="18" charset="0"/>
                    <a:ea typeface="宋体" panose="02010600030101010101" pitchFamily="2" charset="-122"/>
                  </a:rPr>
                  <a:t> 而言</a:t>
                </a:r>
                <a:r>
                  <a:rPr lang="zh-CN" altLang="en-US" sz="2400" dirty="0" smtClean="0">
                    <a:solidFill>
                      <a:schemeClr val="tx1"/>
                    </a:solidFill>
                    <a:latin typeface="微软雅黑" panose="020B0503020204020204" pitchFamily="34" charset="-122"/>
                    <a:ea typeface="微软雅黑" panose="020B0503020204020204" pitchFamily="34" charset="-122"/>
                  </a:rPr>
                  <a:t>，分别</a:t>
                </a:r>
                <a:r>
                  <a:rPr lang="zh-CN" altLang="en-US" sz="2400" dirty="0" smtClean="0">
                    <a:solidFill>
                      <a:schemeClr val="tx1"/>
                    </a:solidFill>
                    <a:latin typeface="微软雅黑" panose="020B0503020204020204" pitchFamily="34" charset="-122"/>
                    <a:ea typeface="微软雅黑" panose="020B0503020204020204" pitchFamily="34" charset="-122"/>
                  </a:rPr>
                  <a:t>有</a:t>
                </a:r>
                <a:r>
                  <a:rPr lang="en-US" altLang="zh-CN" sz="2400" dirty="0" smtClean="0">
                    <a:solidFill>
                      <a:srgbClr val="FF0000"/>
                    </a:solidFill>
                    <a:latin typeface="微软雅黑" panose="020B0503020204020204" pitchFamily="34" charset="-122"/>
                    <a:ea typeface="微软雅黑" panose="020B0503020204020204" pitchFamily="34" charset="-122"/>
                  </a:rPr>
                  <a:t>1</a:t>
                </a:r>
                <a:r>
                  <a:rPr lang="zh-CN" altLang="en-US" sz="2400" dirty="0" smtClean="0">
                    <a:solidFill>
                      <a:srgbClr val="FF0000"/>
                    </a:solidFill>
                    <a:latin typeface="微软雅黑" panose="020B0503020204020204" pitchFamily="34" charset="-122"/>
                    <a:ea typeface="微软雅黑" panose="020B0503020204020204" pitchFamily="34" charset="-122"/>
                  </a:rPr>
                  <a:t>，</a:t>
                </a:r>
                <a:r>
                  <a:rPr lang="en-US" altLang="zh-CN" sz="2400" dirty="0" smtClean="0">
                    <a:solidFill>
                      <a:srgbClr val="FF0000"/>
                    </a:solidFill>
                    <a:latin typeface="微软雅黑" panose="020B0503020204020204" pitchFamily="34" charset="-122"/>
                    <a:ea typeface="微软雅黑" panose="020B0503020204020204" pitchFamily="34" charset="-122"/>
                  </a:rPr>
                  <a:t>2</a:t>
                </a:r>
                <a:r>
                  <a:rPr lang="zh-CN" altLang="en-US" sz="2400" dirty="0" smtClean="0">
                    <a:solidFill>
                      <a:srgbClr val="FF0000"/>
                    </a:solidFill>
                    <a:latin typeface="微软雅黑" panose="020B0503020204020204" pitchFamily="34" charset="-122"/>
                    <a:ea typeface="微软雅黑" panose="020B0503020204020204" pitchFamily="34" charset="-122"/>
                  </a:rPr>
                  <a:t>，</a:t>
                </a:r>
                <a:r>
                  <a:rPr lang="en-US" altLang="zh-CN" sz="2400" dirty="0" smtClean="0">
                    <a:solidFill>
                      <a:srgbClr val="FF0000"/>
                    </a:solidFill>
                    <a:latin typeface="微软雅黑" panose="020B0503020204020204" pitchFamily="34" charset="-122"/>
                    <a:ea typeface="微软雅黑" panose="020B0503020204020204" pitchFamily="34" charset="-122"/>
                  </a:rPr>
                  <a:t>1</a:t>
                </a:r>
                <a:r>
                  <a:rPr lang="zh-CN" altLang="en-US" sz="2400" dirty="0" smtClean="0">
                    <a:solidFill>
                      <a:srgbClr val="FF0000"/>
                    </a:solidFill>
                    <a:latin typeface="微软雅黑" panose="020B0503020204020204" pitchFamily="34" charset="-122"/>
                    <a:ea typeface="微软雅黑" panose="020B0503020204020204" pitchFamily="34" charset="-122"/>
                  </a:rPr>
                  <a:t>，</a:t>
                </a:r>
                <a:r>
                  <a:rPr lang="en-US" altLang="zh-CN" sz="2400" dirty="0" smtClean="0">
                    <a:solidFill>
                      <a:srgbClr val="FF0000"/>
                    </a:solidFill>
                    <a:latin typeface="微软雅黑" panose="020B0503020204020204" pitchFamily="34" charset="-122"/>
                    <a:ea typeface="微软雅黑" panose="020B0503020204020204" pitchFamily="34" charset="-122"/>
                  </a:rPr>
                  <a:t>4</a:t>
                </a:r>
                <a:r>
                  <a:rPr lang="zh-CN" altLang="en-US" sz="2400" dirty="0" smtClean="0">
                    <a:solidFill>
                      <a:schemeClr val="tx1"/>
                    </a:solidFill>
                    <a:latin typeface="微软雅黑" panose="020B0503020204020204" pitchFamily="34" charset="-122"/>
                    <a:ea typeface="微软雅黑" panose="020B0503020204020204" pitchFamily="34" charset="-122"/>
                  </a:rPr>
                  <a:t>个独立的螺旋度振幅</a:t>
                </a:r>
                <a:endParaRPr lang="zh-CN" altLang="en-US" sz="2400"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latin typeface="Calibri" panose="020F0502020204030204" pitchFamily="34" charset="0"/>
                  <a:ea typeface="宋体" panose="02010600030101010101" pitchFamily="2" charset="-122"/>
                </a:endParaRPr>
              </a:p>
            </p:txBody>
          </p:sp>
        </mc:Fallback>
      </mc:AlternateContent>
      <p:sp>
        <p:nvSpPr>
          <p:cNvPr id="4" name="幻灯片编号占位符 3"/>
          <p:cNvSpPr>
            <a:spLocks noGrp="1"/>
          </p:cNvSpPr>
          <p:nvPr>
            <p:ph type="sldNum" sz="quarter" idx="10"/>
          </p:nvPr>
        </p:nvSpPr>
        <p:spPr/>
        <p:txBody>
          <a:bodyPr/>
          <a:lstStyle/>
          <a:p>
            <a:fld id="{507BEB83-26DC-4CCC-A594-0D786D9F222F}" type="slidenum">
              <a:rPr lang="zh-CN" altLang="en-US" smtClean="0"/>
              <a:t>12</a:t>
            </a:fld>
            <a:endParaRPr lang="zh-CN" altLang="en-US"/>
          </a:p>
        </p:txBody>
      </p:sp>
    </p:spTree>
    <p:extLst>
      <p:ext uri="{BB962C8B-B14F-4D97-AF65-F5344CB8AC3E}">
        <p14:creationId xmlns:p14="http://schemas.microsoft.com/office/powerpoint/2010/main" val="560990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libri" panose="020F0502020204030204" pitchFamily="34" charset="0"/>
              <a:ea typeface="宋体" panose="02010600030101010101" pitchFamily="2" charset="-122"/>
            </a:endParaRPr>
          </a:p>
        </p:txBody>
      </p:sp>
      <p:sp>
        <p:nvSpPr>
          <p:cNvPr id="4" name="幻灯片编号占位符 3"/>
          <p:cNvSpPr>
            <a:spLocks noGrp="1"/>
          </p:cNvSpPr>
          <p:nvPr>
            <p:ph type="sldNum" sz="quarter" idx="10"/>
          </p:nvPr>
        </p:nvSpPr>
        <p:spPr/>
        <p:txBody>
          <a:bodyPr/>
          <a:lstStyle/>
          <a:p>
            <a:fld id="{507BEB83-26DC-4CCC-A594-0D786D9F222F}" type="slidenum">
              <a:rPr lang="zh-CN" altLang="en-US" smtClean="0"/>
              <a:t>13</a:t>
            </a:fld>
            <a:endParaRPr lang="zh-CN" altLang="en-US"/>
          </a:p>
        </p:txBody>
      </p:sp>
    </p:spTree>
    <p:extLst>
      <p:ext uri="{BB962C8B-B14F-4D97-AF65-F5344CB8AC3E}">
        <p14:creationId xmlns:p14="http://schemas.microsoft.com/office/powerpoint/2010/main" val="381231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07BEB83-26DC-4CCC-A594-0D786D9F222F}" type="slidenum">
              <a:rPr lang="zh-CN" altLang="en-US" smtClean="0"/>
              <a:t>14</a:t>
            </a:fld>
            <a:endParaRPr lang="zh-CN" altLang="en-US"/>
          </a:p>
        </p:txBody>
      </p:sp>
    </p:spTree>
    <p:extLst>
      <p:ext uri="{BB962C8B-B14F-4D97-AF65-F5344CB8AC3E}">
        <p14:creationId xmlns:p14="http://schemas.microsoft.com/office/powerpoint/2010/main" val="1330240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3600" dirty="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latin typeface="Calibri" panose="020F0502020204030204" pitchFamily="34" charset="0"/>
                  <a:ea typeface="宋体" panose="02010600030101010101" pitchFamily="2" charset="-122"/>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Calibri" panose="020F0502020204030204" pitchFamily="34" charset="0"/>
                    <a:ea typeface="宋体" panose="02010600030101010101" pitchFamily="2" charset="-122"/>
                  </a:rPr>
                  <a:t>在进行唯象分析之前，我们需要先确定长程矩阵元的值。我们</a:t>
                </a:r>
                <a:r>
                  <a:rPr lang="zh-CN" altLang="en-US" sz="2400" dirty="0" smtClean="0">
                    <a:latin typeface="微软雅黑" panose="020B0503020204020204" pitchFamily="34" charset="-122"/>
                    <a:ea typeface="微软雅黑" panose="020B0503020204020204" pitchFamily="34" charset="-122"/>
                    <a:cs typeface="Times New Roman" panose="02020603050405020304" pitchFamily="18" charset="0"/>
                  </a:rPr>
                  <a:t>利用薛定谔的零点波函数及波函数导数的零点值近似得到</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NRQCD</a:t>
                </a:r>
                <a:r>
                  <a:rPr lang="zh-CN" altLang="en-US" sz="2400" dirty="0" smtClean="0">
                    <a:latin typeface="微软雅黑" panose="020B0503020204020204" pitchFamily="34" charset="-122"/>
                    <a:ea typeface="微软雅黑" panose="020B0503020204020204" pitchFamily="34" charset="-122"/>
                    <a:cs typeface="Times New Roman" panose="02020603050405020304" pitchFamily="18" charset="0"/>
                  </a:rPr>
                  <a:t>长程矩阵元，这里</a:t>
                </a:r>
                <a:r>
                  <a:rPr lang="zh-CN" altLang="en-US" sz="3600" i="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a:t>𝜇</a:t>
                </a:r>
                <a:r>
                  <a:rPr lang="en-US" altLang="zh-CN" sz="3600" i="0"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a:t>_</a:t>
                </a:r>
                <a:r>
                  <a:rPr lang="el-GR" altLang="zh-CN" sz="36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Λ</a:t>
                </a:r>
                <a:r>
                  <a:rPr lang="en-US" altLang="zh-CN" sz="36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≈𝑚_𝑐 𝑣_𝑐≈𝑚_𝑏 𝑣_𝑏≈1𝐺𝑒𝑉</a:t>
                </a:r>
                <a:endParaRPr lang="en-US" altLang="zh-CN" sz="3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600" dirty="0" smtClean="0"/>
                  <a:t>我们可以得到如下长程矩阵元的值，其中零点波函数我们选取的是</a:t>
                </a:r>
                <a:r>
                  <a:rPr lang="en-US" altLang="zh-CN" sz="3600" dirty="0" smtClean="0"/>
                  <a:t>BT</a:t>
                </a:r>
                <a:r>
                  <a:rPr lang="zh-CN" altLang="en-US" sz="3600" dirty="0" smtClean="0"/>
                  <a:t>势模型计算得到的值。</a:t>
                </a:r>
                <a:endParaRPr lang="en-US" altLang="zh-CN" sz="3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36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latin typeface="Calibri" panose="020F0502020204030204" pitchFamily="34" charset="0"/>
                  <a:ea typeface="宋体" panose="02010600030101010101" pitchFamily="2" charset="-122"/>
                </a:endParaRPr>
              </a:p>
            </p:txBody>
          </p:sp>
        </mc:Fallback>
      </mc:AlternateContent>
      <p:sp>
        <p:nvSpPr>
          <p:cNvPr id="4" name="幻灯片编号占位符 3"/>
          <p:cNvSpPr>
            <a:spLocks noGrp="1"/>
          </p:cNvSpPr>
          <p:nvPr>
            <p:ph type="sldNum" sz="quarter" idx="10"/>
          </p:nvPr>
        </p:nvSpPr>
        <p:spPr/>
        <p:txBody>
          <a:bodyPr/>
          <a:lstStyle/>
          <a:p>
            <a:fld id="{507BEB83-26DC-4CCC-A594-0D786D9F222F}" type="slidenum">
              <a:rPr lang="zh-CN" altLang="en-US" smtClean="0"/>
              <a:t>15</a:t>
            </a:fld>
            <a:endParaRPr lang="zh-CN" altLang="en-US"/>
          </a:p>
        </p:txBody>
      </p:sp>
    </p:spTree>
    <p:extLst>
      <p:ext uri="{BB962C8B-B14F-4D97-AF65-F5344CB8AC3E}">
        <p14:creationId xmlns:p14="http://schemas.microsoft.com/office/powerpoint/2010/main" val="1578264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latin typeface="Calibri" panose="020F0502020204030204" pitchFamily="34" charset="0"/>
                  <a:ea typeface="宋体" panose="02010600030101010101" pitchFamily="2" charset="-122"/>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Calibri" panose="020F0502020204030204" pitchFamily="34" charset="0"/>
                    <a:ea typeface="宋体" panose="02010600030101010101" pitchFamily="2" charset="-122"/>
                  </a:rPr>
                  <a:t>为了计算分支比，我们还需要确定</a:t>
                </a:r>
                <a:r>
                  <a:rPr lang="en-US" altLang="zh-CN" sz="2400" b="1" i="0" smtClean="0">
                    <a:latin typeface="Cambria Math" panose="02040503050406030204" pitchFamily="18" charset="0"/>
                    <a:ea typeface="宋体" panose="02010600030101010101" pitchFamily="2" charset="-122"/>
                  </a:rPr>
                  <a:t>〖</a:t>
                </a:r>
                <a:r>
                  <a:rPr lang="en-US" altLang="zh-CN" sz="2400" b="1" i="0">
                    <a:latin typeface="Cambria Math" panose="02040503050406030204" pitchFamily="18" charset="0"/>
                    <a:ea typeface="宋体" panose="02010600030101010101" pitchFamily="2" charset="-122"/>
                  </a:rPr>
                  <a:t> </a:t>
                </a:r>
                <a:r>
                  <a:rPr lang="zh-CN" altLang="en-US" sz="2400" b="1" i="0">
                    <a:latin typeface="Cambria Math" panose="02040503050406030204" pitchFamily="18" charset="0"/>
                    <a:ea typeface="宋体" panose="02010600030101010101" pitchFamily="2" charset="-122"/>
                  </a:rPr>
                  <a:t>𝜼</a:t>
                </a:r>
                <a:r>
                  <a:rPr lang="en-US" altLang="zh-CN" sz="2400" b="1" i="0" smtClean="0">
                    <a:latin typeface="Cambria Math" panose="02040503050406030204" pitchFamily="18" charset="0"/>
                    <a:ea typeface="宋体" panose="02010600030101010101" pitchFamily="2" charset="-122"/>
                  </a:rPr>
                  <a:t>〗_</a:t>
                </a:r>
                <a:r>
                  <a:rPr lang="en-US" altLang="zh-CN" sz="2400" b="1" i="0">
                    <a:latin typeface="Cambria Math" panose="02040503050406030204" pitchFamily="18" charset="0"/>
                    <a:ea typeface="宋体" panose="02010600030101010101" pitchFamily="2" charset="-122"/>
                  </a:rPr>
                  <a:t>𝒃</a:t>
                </a:r>
                <a:r>
                  <a:rPr lang="zh-CN" altLang="en-US" sz="2400" b="1" i="0" smtClean="0">
                    <a:latin typeface="Cambria Math" panose="02040503050406030204" pitchFamily="18" charset="0"/>
                    <a:ea typeface="宋体" panose="02010600030101010101" pitchFamily="2" charset="-122"/>
                  </a:rPr>
                  <a:t> 和</a:t>
                </a:r>
                <a:r>
                  <a:rPr lang="en-US" altLang="zh-CN" sz="2400" b="1" i="0" dirty="0">
                    <a:latin typeface="Cambria Math" panose="02040503050406030204" pitchFamily="18" charset="0"/>
                    <a:ea typeface="宋体" panose="02010600030101010101" pitchFamily="2" charset="-122"/>
                  </a:rPr>
                  <a:t> </a:t>
                </a:r>
                <a:r>
                  <a:rPr lang="zh-CN" altLang="en-US" sz="2400" b="1" i="0" dirty="0">
                    <a:latin typeface="Cambria Math" panose="02040503050406030204" pitchFamily="18" charset="0"/>
                    <a:ea typeface="宋体" panose="02010600030101010101" pitchFamily="2" charset="-122"/>
                  </a:rPr>
                  <a:t>𝝌</a:t>
                </a:r>
                <a:r>
                  <a:rPr lang="en-US" altLang="zh-CN" sz="2400" b="1" i="0" dirty="0">
                    <a:latin typeface="Cambria Math" panose="02040503050406030204" pitchFamily="18" charset="0"/>
                    <a:ea typeface="宋体" panose="02010600030101010101" pitchFamily="2" charset="-122"/>
                  </a:rPr>
                  <a:t>_(𝒃𝑱</a:t>
                </a:r>
                <a:r>
                  <a:rPr lang="en-US" altLang="zh-CN" sz="2400" b="1" i="0" dirty="0" smtClean="0">
                    <a:latin typeface="Cambria Math" panose="02040503050406030204" pitchFamily="18" charset="0"/>
                    <a:ea typeface="宋体" panose="02010600030101010101" pitchFamily="2" charset="-122"/>
                  </a:rPr>
                  <a:t> </a:t>
                </a:r>
                <a:r>
                  <a:rPr lang="en-US" altLang="zh-CN" sz="2400" b="1" i="0" dirty="0">
                    <a:latin typeface="Cambria Math" panose="02040503050406030204" pitchFamily="18" charset="0"/>
                    <a:ea typeface="宋体" panose="02010600030101010101" pitchFamily="2" charset="-122"/>
                  </a:rPr>
                  <a:t>)</a:t>
                </a:r>
                <a:r>
                  <a:rPr lang="zh-CN" altLang="en-US" sz="2400" dirty="0" smtClean="0">
                    <a:latin typeface="Calibri" panose="020F0502020204030204" pitchFamily="34" charset="0"/>
                    <a:ea typeface="宋体" panose="02010600030101010101" pitchFamily="2" charset="-122"/>
                  </a:rPr>
                  <a:t>总衰变宽度，对</a:t>
                </a:r>
                <a:r>
                  <a:rPr lang="en-US" altLang="zh-CN" sz="2400" b="1" i="0" smtClean="0">
                    <a:latin typeface="Cambria Math" panose="02040503050406030204" pitchFamily="18" charset="0"/>
                    <a:ea typeface="宋体" panose="02010600030101010101" pitchFamily="2" charset="-122"/>
                  </a:rPr>
                  <a:t>〖</a:t>
                </a:r>
                <a:r>
                  <a:rPr lang="en-US" altLang="zh-CN" sz="2400" b="1" i="0">
                    <a:latin typeface="Cambria Math" panose="02040503050406030204" pitchFamily="18" charset="0"/>
                    <a:ea typeface="宋体" panose="02010600030101010101" pitchFamily="2" charset="-122"/>
                  </a:rPr>
                  <a:t> </a:t>
                </a:r>
                <a:r>
                  <a:rPr lang="zh-CN" altLang="en-US" sz="2400" b="1" i="0">
                    <a:latin typeface="Cambria Math" panose="02040503050406030204" pitchFamily="18" charset="0"/>
                    <a:ea typeface="宋体" panose="02010600030101010101" pitchFamily="2" charset="-122"/>
                  </a:rPr>
                  <a:t>𝜼</a:t>
                </a:r>
                <a:r>
                  <a:rPr lang="en-US" altLang="zh-CN" sz="2400" b="1" i="0" smtClean="0">
                    <a:latin typeface="Cambria Math" panose="02040503050406030204" pitchFamily="18" charset="0"/>
                    <a:ea typeface="宋体" panose="02010600030101010101" pitchFamily="2" charset="-122"/>
                  </a:rPr>
                  <a:t>〗_</a:t>
                </a:r>
                <a:r>
                  <a:rPr lang="en-US" altLang="zh-CN" sz="2400" b="1" i="0">
                    <a:latin typeface="Cambria Math" panose="02040503050406030204" pitchFamily="18" charset="0"/>
                    <a:ea typeface="宋体" panose="02010600030101010101" pitchFamily="2" charset="-122"/>
                  </a:rPr>
                  <a:t>𝒃</a:t>
                </a:r>
                <a:r>
                  <a:rPr lang="zh-CN" altLang="en-US" sz="2400" dirty="0" smtClean="0">
                    <a:latin typeface="Calibri" panose="020F0502020204030204" pitchFamily="34" charset="0"/>
                    <a:ea typeface="宋体" panose="02010600030101010101" pitchFamily="2" charset="-122"/>
                  </a:rPr>
                  <a:t>的衰变宽度，我们可以直接从</a:t>
                </a:r>
                <a:r>
                  <a:rPr lang="en-US" altLang="zh-CN" sz="2400" dirty="0" smtClean="0">
                    <a:latin typeface="Calibri" panose="020F0502020204030204" pitchFamily="34" charset="0"/>
                    <a:ea typeface="宋体" panose="02010600030101010101" pitchFamily="2" charset="-122"/>
                  </a:rPr>
                  <a:t>PDG</a:t>
                </a:r>
                <a:r>
                  <a:rPr lang="zh-CN" altLang="en-US" sz="2400" dirty="0" smtClean="0">
                    <a:latin typeface="Calibri" panose="020F0502020204030204" pitchFamily="34" charset="0"/>
                    <a:ea typeface="宋体" panose="02010600030101010101" pitchFamily="2" charset="-122"/>
                  </a:rPr>
                  <a:t>中查到。对</a:t>
                </a:r>
                <a:r>
                  <a:rPr lang="zh-CN" altLang="en-US" sz="2400" b="1" i="0" dirty="0">
                    <a:latin typeface="Cambria Math" panose="02040503050406030204" pitchFamily="18" charset="0"/>
                    <a:ea typeface="宋体" panose="02010600030101010101" pitchFamily="2" charset="-122"/>
                  </a:rPr>
                  <a:t>𝝌</a:t>
                </a:r>
                <a:r>
                  <a:rPr lang="en-US" altLang="zh-CN" sz="2400" b="1" i="0" dirty="0" smtClean="0">
                    <a:latin typeface="Cambria Math" panose="02040503050406030204" pitchFamily="18" charset="0"/>
                    <a:ea typeface="宋体" panose="02010600030101010101" pitchFamily="2" charset="-122"/>
                  </a:rPr>
                  <a:t>_(</a:t>
                </a:r>
                <a:r>
                  <a:rPr lang="en-US" altLang="zh-CN" sz="2400" b="1" i="0" dirty="0">
                    <a:latin typeface="Cambria Math" panose="02040503050406030204" pitchFamily="18" charset="0"/>
                    <a:ea typeface="宋体" panose="02010600030101010101" pitchFamily="2" charset="-122"/>
                  </a:rPr>
                  <a:t>𝒃𝑱</a:t>
                </a:r>
                <a:r>
                  <a:rPr lang="en-US" altLang="zh-CN" sz="2400" b="1" i="0" dirty="0" smtClean="0">
                    <a:latin typeface="Cambria Math" panose="02040503050406030204" pitchFamily="18" charset="0"/>
                    <a:ea typeface="宋体" panose="02010600030101010101" pitchFamily="2" charset="-122"/>
                  </a:rPr>
                  <a:t> </a:t>
                </a:r>
                <a:r>
                  <a:rPr lang="en-US" altLang="zh-CN" sz="2400" b="1" i="0" dirty="0" smtClean="0">
                    <a:latin typeface="Cambria Math" panose="02040503050406030204" pitchFamily="18" charset="0"/>
                    <a:ea typeface="宋体" panose="02010600030101010101" pitchFamily="2" charset="-122"/>
                  </a:rPr>
                  <a:t>)</a:t>
                </a:r>
                <a:r>
                  <a:rPr lang="zh-CN" altLang="en-US" sz="2400" dirty="0" smtClean="0">
                    <a:latin typeface="Calibri" panose="020F0502020204030204" pitchFamily="34" charset="0"/>
                    <a:ea typeface="宋体" panose="02010600030101010101" pitchFamily="2" charset="-122"/>
                  </a:rPr>
                  <a:t>，</a:t>
                </a:r>
                <a:r>
                  <a:rPr lang="en-US" altLang="zh-CN" sz="2400" dirty="0" smtClean="0">
                    <a:latin typeface="Calibri" panose="020F0502020204030204" pitchFamily="34" charset="0"/>
                    <a:ea typeface="宋体" panose="02010600030101010101" pitchFamily="2" charset="-122"/>
                  </a:rPr>
                  <a:t>E1</a:t>
                </a:r>
                <a:r>
                  <a:rPr lang="zh-CN" altLang="en-US" sz="2400" dirty="0" smtClean="0">
                    <a:latin typeface="Calibri" panose="020F0502020204030204" pitchFamily="34" charset="0"/>
                    <a:ea typeface="宋体" panose="02010600030101010101" pitchFamily="2" charset="-122"/>
                  </a:rPr>
                  <a:t>跃迁的衰变宽度也可以从</a:t>
                </a:r>
                <a:r>
                  <a:rPr lang="en-US" altLang="zh-CN" sz="2400" dirty="0" smtClean="0">
                    <a:latin typeface="Calibri" panose="020F0502020204030204" pitchFamily="34" charset="0"/>
                    <a:ea typeface="宋体" panose="02010600030101010101" pitchFamily="2" charset="-122"/>
                  </a:rPr>
                  <a:t>PDG</a:t>
                </a:r>
                <a:r>
                  <a:rPr lang="zh-CN" altLang="en-US" sz="2400" dirty="0" smtClean="0">
                    <a:latin typeface="Calibri" panose="020F0502020204030204" pitchFamily="34" charset="0"/>
                    <a:ea typeface="宋体" panose="02010600030101010101" pitchFamily="2" charset="-122"/>
                  </a:rPr>
                  <a:t>上获得，</a:t>
                </a:r>
                <a:r>
                  <a:rPr lang="en-US" altLang="zh-CN" sz="2400" dirty="0" smtClean="0">
                    <a:latin typeface="Calibri" panose="020F0502020204030204" pitchFamily="34" charset="0"/>
                    <a:ea typeface="宋体" panose="02010600030101010101" pitchFamily="2" charset="-122"/>
                  </a:rPr>
                  <a:t>E1</a:t>
                </a:r>
                <a:r>
                  <a:rPr lang="zh-CN" altLang="en-US" sz="2400" dirty="0" smtClean="0">
                    <a:latin typeface="Calibri" panose="020F0502020204030204" pitchFamily="34" charset="0"/>
                    <a:ea typeface="宋体" panose="02010600030101010101" pitchFamily="2" charset="-122"/>
                  </a:rPr>
                  <a:t>跃迁的分支比也被</a:t>
                </a:r>
                <a:r>
                  <a:rPr lang="en-US" altLang="zh-CN" sz="2400" dirty="0" smtClean="0">
                    <a:latin typeface="Calibri" panose="020F0502020204030204" pitchFamily="34" charset="0"/>
                    <a:ea typeface="宋体" panose="02010600030101010101" pitchFamily="2" charset="-122"/>
                  </a:rPr>
                  <a:t>Brambilla</a:t>
                </a:r>
                <a:r>
                  <a:rPr lang="zh-CN" altLang="en-US" sz="2400" dirty="0" smtClean="0">
                    <a:latin typeface="Calibri" panose="020F0502020204030204" pitchFamily="34" charset="0"/>
                    <a:ea typeface="宋体" panose="02010600030101010101" pitchFamily="2" charset="-122"/>
                  </a:rPr>
                  <a:t>等人计算出，</a:t>
                </a:r>
                <a:endParaRPr lang="en-US" altLang="zh-CN" sz="2400" dirty="0" smtClean="0">
                  <a:latin typeface="Calibri" panose="020F0502020204030204" pitchFamily="34"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Calibri" panose="020F0502020204030204" pitchFamily="34" charset="0"/>
                    <a:ea typeface="宋体" panose="02010600030101010101" pitchFamily="2" charset="-122"/>
                  </a:rPr>
                  <a:t>因此我们可以计算得到</a:t>
                </a:r>
                <a:r>
                  <a:rPr lang="zh-CN" altLang="en-US" sz="2400" b="1" i="0" dirty="0">
                    <a:latin typeface="Cambria Math" panose="02040503050406030204" pitchFamily="18" charset="0"/>
                    <a:ea typeface="宋体" panose="02010600030101010101" pitchFamily="2" charset="-122"/>
                  </a:rPr>
                  <a:t>𝝌</a:t>
                </a:r>
                <a:r>
                  <a:rPr lang="en-US" altLang="zh-CN" sz="2400" b="1" i="0" dirty="0" smtClean="0">
                    <a:latin typeface="Cambria Math" panose="02040503050406030204" pitchFamily="18" charset="0"/>
                    <a:ea typeface="宋体" panose="02010600030101010101" pitchFamily="2" charset="-122"/>
                  </a:rPr>
                  <a:t>_(</a:t>
                </a:r>
                <a:r>
                  <a:rPr lang="en-US" altLang="zh-CN" sz="2400" b="1" i="0" dirty="0">
                    <a:latin typeface="Cambria Math" panose="02040503050406030204" pitchFamily="18" charset="0"/>
                    <a:ea typeface="宋体" panose="02010600030101010101" pitchFamily="2" charset="-122"/>
                  </a:rPr>
                  <a:t>𝒃𝑱</a:t>
                </a:r>
                <a:r>
                  <a:rPr lang="en-US" altLang="zh-CN" sz="2400" b="1" i="0" dirty="0" smtClean="0">
                    <a:latin typeface="Cambria Math" panose="02040503050406030204" pitchFamily="18" charset="0"/>
                    <a:ea typeface="宋体" panose="02010600030101010101" pitchFamily="2" charset="-122"/>
                  </a:rPr>
                  <a:t> </a:t>
                </a:r>
                <a:r>
                  <a:rPr lang="en-US" altLang="zh-CN" sz="2400" b="1" i="0" dirty="0" smtClean="0">
                    <a:latin typeface="Cambria Math" panose="02040503050406030204" pitchFamily="18" charset="0"/>
                    <a:ea typeface="宋体" panose="02010600030101010101" pitchFamily="2" charset="-122"/>
                  </a:rPr>
                  <a:t>)</a:t>
                </a:r>
                <a:r>
                  <a:rPr lang="zh-CN" altLang="en-US" sz="2400" b="1" i="0" dirty="0" smtClean="0">
                    <a:latin typeface="Cambria Math" panose="02040503050406030204" pitchFamily="18" charset="0"/>
                    <a:ea typeface="宋体" panose="02010600030101010101" pitchFamily="2" charset="-122"/>
                  </a:rPr>
                  <a:t> 的</a:t>
                </a:r>
                <a:r>
                  <a:rPr lang="zh-CN" altLang="en-US" sz="2400" dirty="0" smtClean="0">
                    <a:latin typeface="Calibri" panose="020F0502020204030204" pitchFamily="34" charset="0"/>
                    <a:ea typeface="宋体" panose="02010600030101010101" pitchFamily="2" charset="-122"/>
                  </a:rPr>
                  <a:t>总衰变宽度。</a:t>
                </a:r>
                <a:endParaRPr lang="en-US" altLang="zh-CN" sz="2400" dirty="0" smtClean="0">
                  <a:latin typeface="Calibri" panose="020F0502020204030204" pitchFamily="34"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latin typeface="Calibri" panose="020F0502020204030204" pitchFamily="34" charset="0"/>
                  <a:ea typeface="宋体" panose="02010600030101010101" pitchFamily="2" charset="-122"/>
                </a:endParaRPr>
              </a:p>
            </p:txBody>
          </p:sp>
        </mc:Fallback>
      </mc:AlternateContent>
      <p:sp>
        <p:nvSpPr>
          <p:cNvPr id="4" name="幻灯片编号占位符 3"/>
          <p:cNvSpPr>
            <a:spLocks noGrp="1"/>
          </p:cNvSpPr>
          <p:nvPr>
            <p:ph type="sldNum" sz="quarter" idx="10"/>
          </p:nvPr>
        </p:nvSpPr>
        <p:spPr/>
        <p:txBody>
          <a:bodyPr/>
          <a:lstStyle/>
          <a:p>
            <a:fld id="{507BEB83-26DC-4CCC-A594-0D786D9F222F}" type="slidenum">
              <a:rPr lang="zh-CN" altLang="en-US" smtClean="0"/>
              <a:t>16</a:t>
            </a:fld>
            <a:endParaRPr lang="zh-CN" altLang="en-US"/>
          </a:p>
        </p:txBody>
      </p:sp>
    </p:spTree>
    <p:extLst>
      <p:ext uri="{BB962C8B-B14F-4D97-AF65-F5344CB8AC3E}">
        <p14:creationId xmlns:p14="http://schemas.microsoft.com/office/powerpoint/2010/main" val="3828636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baseline="0" dirty="0"/>
          </a:p>
          <a:p>
            <a:endParaRPr kumimoji="1" baseline="0" dirty="0"/>
          </a:p>
        </p:txBody>
      </p:sp>
      <p:sp>
        <p:nvSpPr>
          <p:cNvPr id="4" name="幻灯片编号占位符 3"/>
          <p:cNvSpPr>
            <a:spLocks noGrp="1"/>
          </p:cNvSpPr>
          <p:nvPr>
            <p:ph type="sldNum" sz="quarter" idx="10"/>
          </p:nvPr>
        </p:nvSpPr>
        <p:spPr/>
        <p:txBody>
          <a:bodyPr/>
          <a:lstStyle/>
          <a:p>
            <a:fld id="{507BEB83-26DC-4CCC-A594-0D786D9F222F}" type="slidenum">
              <a:rPr lang="zh-CN" altLang="en-US" smtClean="0"/>
              <a:t>17</a:t>
            </a:fld>
            <a:endParaRPr lang="zh-CN" altLang="en-US"/>
          </a:p>
        </p:txBody>
      </p:sp>
    </p:spTree>
    <p:extLst>
      <p:ext uri="{BB962C8B-B14F-4D97-AF65-F5344CB8AC3E}">
        <p14:creationId xmlns:p14="http://schemas.microsoft.com/office/powerpoint/2010/main" val="374966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baseline="0"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baseline="0" dirty="0" smtClean="0"/>
                  <a:t>除此之外，我们还给出了分支比随重整化能标</a:t>
                </a:r>
                <a:r>
                  <a:rPr kumimoji="1" lang="en-US" altLang="zh-CN" baseline="0" dirty="0" smtClean="0"/>
                  <a:t>muR</a:t>
                </a:r>
                <a:r>
                  <a:rPr kumimoji="1" lang="zh-CN" altLang="en-US" baseline="0" dirty="0" smtClean="0"/>
                  <a:t>的变化，固定</a:t>
                </a:r>
                <a:r>
                  <a:rPr lang="en-US" altLang="zh-CN" sz="1200" i="0" dirty="0" smtClean="0">
                    <a:latin typeface="Cambria Math" panose="02040503050406030204" pitchFamily="18" charset="0"/>
                  </a:rPr>
                  <a:t>〖</a:t>
                </a:r>
                <a:r>
                  <a:rPr lang="en-US" altLang="zh-CN" sz="1200" i="0" dirty="0">
                    <a:latin typeface="Cambria Math" panose="02040503050406030204" pitchFamily="18" charset="0"/>
                  </a:rPr>
                  <a:t>𝑚_</a:t>
                </a:r>
                <a:r>
                  <a:rPr lang="en-US" altLang="zh-CN" sz="1200" b="0" i="0" dirty="0" smtClean="0">
                    <a:latin typeface="Cambria Math" panose="02040503050406030204" pitchFamily="18" charset="0"/>
                  </a:rPr>
                  <a:t>𝑐</a:t>
                </a:r>
                <a:r>
                  <a:rPr lang="en-US" altLang="zh-CN" sz="1200" i="0" dirty="0">
                    <a:latin typeface="Cambria Math" panose="02040503050406030204" pitchFamily="18" charset="0"/>
                  </a:rPr>
                  <a:t>=</a:t>
                </a:r>
                <a:r>
                  <a:rPr lang="en-US" altLang="zh-CN" sz="1200" b="0" i="0" dirty="0" smtClean="0">
                    <a:latin typeface="Cambria Math" panose="02040503050406030204" pitchFamily="18" charset="0"/>
                  </a:rPr>
                  <a:t>1.5</a:t>
                </a:r>
                <a:r>
                  <a:rPr lang="en-US" altLang="zh-CN" sz="1200" i="0" dirty="0">
                    <a:latin typeface="Cambria Math" panose="02040503050406030204" pitchFamily="18" charset="0"/>
                  </a:rPr>
                  <a:t>𝐺𝑒</a:t>
                </a:r>
                <a:r>
                  <a:rPr lang="en-US" altLang="zh-CN" sz="1200" b="0" i="0" dirty="0" smtClean="0">
                    <a:latin typeface="Cambria Math" panose="02040503050406030204" pitchFamily="18" charset="0"/>
                  </a:rPr>
                  <a:t>𝑉 𝑚</a:t>
                </a:r>
                <a:r>
                  <a:rPr lang="en-US" altLang="zh-CN" sz="1200" b="0" i="0" dirty="0" smtClean="0">
                    <a:latin typeface="Cambria Math" panose="02040503050406030204" pitchFamily="18" charset="0"/>
                  </a:rPr>
                  <a:t>〗_</a:t>
                </a:r>
                <a:r>
                  <a:rPr lang="en-US" altLang="zh-CN" sz="1200" b="0" i="0" dirty="0" smtClean="0">
                    <a:latin typeface="Cambria Math" panose="02040503050406030204" pitchFamily="18" charset="0"/>
                  </a:rPr>
                  <a:t>𝑏=4.7𝐺𝑒𝑉</a:t>
                </a:r>
                <a:r>
                  <a:rPr lang="zh-CN" altLang="en-US" sz="1200" i="0" dirty="0">
                    <a:latin typeface="Cambria Math" panose="02040503050406030204" pitchFamily="18" charset="0"/>
                  </a:rPr>
                  <a:t>。</a:t>
                </a:r>
                <a:r>
                  <a:rPr lang="zh-CN" altLang="el-GR" sz="1200" i="0" dirty="0" smtClean="0">
                    <a:latin typeface="Cambria Math" panose="02040503050406030204" pitchFamily="18" charset="0"/>
                    <a:ea typeface="Cambria Math" panose="02040503050406030204" pitchFamily="18" charset="0"/>
                  </a:rPr>
                  <a:t>𝜇</a:t>
                </a:r>
                <a:r>
                  <a:rPr lang="en-US" altLang="zh-CN" sz="1200" i="0" dirty="0" smtClean="0">
                    <a:latin typeface="Cambria Math" panose="02040503050406030204" pitchFamily="18" charset="0"/>
                    <a:ea typeface="Cambria Math" panose="02040503050406030204" pitchFamily="18" charset="0"/>
                  </a:rPr>
                  <a:t>_</a:t>
                </a:r>
                <a:r>
                  <a:rPr lang="en-US" altLang="zh-CN" sz="1200" b="0" i="0" dirty="0" smtClean="0">
                    <a:latin typeface="Cambria Math" panose="02040503050406030204" pitchFamily="18" charset="0"/>
                  </a:rPr>
                  <a:t>𝑅</a:t>
                </a:r>
                <a:r>
                  <a:rPr lang="zh-CN" altLang="en-US" sz="1200" dirty="0" smtClean="0">
                    <a:latin typeface="微软雅黑" panose="020B0503020204020204" pitchFamily="34" charset="-122"/>
                    <a:ea typeface="微软雅黑" panose="020B0503020204020204" pitchFamily="34" charset="-122"/>
                  </a:rPr>
                  <a:t>从</a:t>
                </a:r>
                <a:r>
                  <a:rPr lang="en-US" altLang="zh-CN" sz="1200" b="0" i="0" dirty="0" smtClean="0">
                    <a:latin typeface="Cambria Math" panose="02040503050406030204" pitchFamily="18" charset="0"/>
                  </a:rPr>
                  <a:t>2𝑚_𝑐</a:t>
                </a:r>
                <a:r>
                  <a:rPr lang="zh-CN" altLang="en-US" sz="1200" dirty="0" smtClean="0">
                    <a:latin typeface="微软雅黑" panose="020B0503020204020204" pitchFamily="34" charset="-122"/>
                    <a:ea typeface="微软雅黑" panose="020B0503020204020204" pitchFamily="34" charset="-122"/>
                  </a:rPr>
                  <a:t>到</a:t>
                </a:r>
                <a:r>
                  <a:rPr lang="en-US" altLang="zh-CN" sz="1200" b="0" i="0" dirty="0" smtClean="0">
                    <a:latin typeface="Cambria Math" panose="02040503050406030204" pitchFamily="18" charset="0"/>
                  </a:rPr>
                  <a:t>2𝑚_𝑏</a:t>
                </a:r>
                <a:r>
                  <a:rPr lang="zh-CN" altLang="en-US" sz="1200" dirty="0" smtClean="0">
                    <a:latin typeface="微软雅黑" panose="020B0503020204020204" pitchFamily="34" charset="-122"/>
                    <a:ea typeface="微软雅黑" panose="020B0503020204020204" pitchFamily="34" charset="-122"/>
                  </a:rPr>
                  <a:t>跑动</a:t>
                </a:r>
                <a:endParaRPr lang="zh-CN" altLang="en-US" sz="12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baseline="0" dirty="0" smtClean="0"/>
                  <a:t>其中，</a:t>
                </a:r>
                <a:r>
                  <a:rPr lang="zh-CN" altLang="en-US" sz="1200" dirty="0" smtClean="0">
                    <a:latin typeface="微软雅黑" panose="020B0503020204020204" pitchFamily="34" charset="-122"/>
                    <a:ea typeface="微软雅黑" panose="020B0503020204020204" pitchFamily="34" charset="-122"/>
                  </a:rPr>
                  <a:t>绿色阴影部分表示</a:t>
                </a:r>
                <a:r>
                  <a:rPr lang="zh-CN" altLang="en-US" sz="1200" b="0" i="0">
                    <a:latin typeface="Cambria Math" panose="02040503050406030204" pitchFamily="18" charset="0"/>
                    <a:ea typeface="微软雅黑" panose="020B0503020204020204" pitchFamily="34" charset="-122"/>
                  </a:rPr>
                  <a:t>𝜂</a:t>
                </a:r>
                <a:r>
                  <a:rPr lang="en-US" altLang="zh-CN" sz="1200" b="0" i="0">
                    <a:latin typeface="Cambria Math" panose="02040503050406030204" pitchFamily="18" charset="0"/>
                    <a:ea typeface="微软雅黑" panose="020B0503020204020204" pitchFamily="34" charset="-122"/>
                  </a:rPr>
                  <a:t>_𝑏</a:t>
                </a:r>
                <a:r>
                  <a:rPr lang="zh-CN" altLang="en-US" sz="1200" dirty="0">
                    <a:latin typeface="微软雅黑" panose="020B0503020204020204" pitchFamily="34" charset="-122"/>
                    <a:ea typeface="微软雅黑" panose="020B0503020204020204" pitchFamily="34" charset="-122"/>
                  </a:rPr>
                  <a:t>和</a:t>
                </a:r>
                <a:r>
                  <a:rPr lang="zh-CN" altLang="en-US" sz="1200" b="0" i="0">
                    <a:latin typeface="Cambria Math" panose="02040503050406030204" pitchFamily="18" charset="0"/>
                    <a:ea typeface="微软雅黑" panose="020B0503020204020204" pitchFamily="34" charset="-122"/>
                  </a:rPr>
                  <a:t>𝜒</a:t>
                </a:r>
                <a:r>
                  <a:rPr lang="en-US" altLang="zh-CN" sz="1200" b="0" i="0">
                    <a:latin typeface="Cambria Math" panose="02040503050406030204" pitchFamily="18" charset="0"/>
                    <a:ea typeface="微软雅黑" panose="020B0503020204020204" pitchFamily="34" charset="-122"/>
                  </a:rPr>
                  <a:t>_𝑏</a:t>
                </a:r>
                <a:r>
                  <a:rPr lang="en-US" altLang="zh-CN" sz="1200" b="0" i="0" smtClean="0">
                    <a:latin typeface="Cambria Math" panose="02040503050406030204" pitchFamily="18" charset="0"/>
                    <a:ea typeface="微软雅黑" panose="020B0503020204020204" pitchFamily="34" charset="-122"/>
                  </a:rPr>
                  <a:t>𝐽</a:t>
                </a:r>
                <a:r>
                  <a:rPr lang="zh-CN" altLang="en-US" sz="1200" dirty="0">
                    <a:latin typeface="微软雅黑" panose="020B0503020204020204" pitchFamily="34" charset="-122"/>
                    <a:ea typeface="微软雅黑" panose="020B0503020204020204" pitchFamily="34" charset="-122"/>
                  </a:rPr>
                  <a:t>总衰变宽</a:t>
                </a:r>
                <a:r>
                  <a:rPr lang="zh-CN" altLang="en-US" sz="1200" dirty="0" smtClean="0">
                    <a:latin typeface="微软雅黑" panose="020B0503020204020204" pitchFamily="34" charset="-122"/>
                    <a:ea typeface="微软雅黑" panose="020B0503020204020204" pitchFamily="34" charset="-122"/>
                  </a:rPr>
                  <a:t>度带来的</a:t>
                </a:r>
                <a:r>
                  <a:rPr lang="zh-CN" altLang="en-US" sz="1200" dirty="0" smtClean="0">
                    <a:latin typeface="微软雅黑" panose="020B0503020204020204" pitchFamily="34" charset="-122"/>
                    <a:ea typeface="微软雅黑" panose="020B0503020204020204" pitchFamily="34" charset="-122"/>
                  </a:rPr>
                  <a:t>不确定度。我们发现。。。</a:t>
                </a:r>
                <a:endParaRPr kumimoji="1" baseline="0" dirty="0"/>
              </a:p>
            </p:txBody>
          </p:sp>
        </mc:Fallback>
      </mc:AlternateContent>
      <p:sp>
        <p:nvSpPr>
          <p:cNvPr id="4" name="幻灯片编号占位符 3"/>
          <p:cNvSpPr>
            <a:spLocks noGrp="1"/>
          </p:cNvSpPr>
          <p:nvPr>
            <p:ph type="sldNum" sz="quarter" idx="10"/>
          </p:nvPr>
        </p:nvSpPr>
        <p:spPr/>
        <p:txBody>
          <a:bodyPr/>
          <a:lstStyle/>
          <a:p>
            <a:fld id="{507BEB83-26DC-4CCC-A594-0D786D9F222F}" type="slidenum">
              <a:rPr lang="zh-CN" altLang="en-US" smtClean="0"/>
              <a:t>18</a:t>
            </a:fld>
            <a:endParaRPr lang="zh-CN" altLang="en-US"/>
          </a:p>
        </p:txBody>
      </p:sp>
    </p:spTree>
    <p:extLst>
      <p:ext uri="{BB962C8B-B14F-4D97-AF65-F5344CB8AC3E}">
        <p14:creationId xmlns:p14="http://schemas.microsoft.com/office/powerpoint/2010/main" val="2288058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baseline="0"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baseline="0" dirty="0" smtClean="0"/>
                  <a:t>另外，我们还研究了分支比随质量比</a:t>
                </a:r>
                <a:r>
                  <a:rPr kumimoji="1" lang="en-US" altLang="zh-CN" baseline="0" dirty="0" smtClean="0"/>
                  <a:t>r</a:t>
                </a:r>
                <a:r>
                  <a:rPr kumimoji="1" lang="zh-CN" altLang="en-US" baseline="0" dirty="0" smtClean="0"/>
                  <a:t>的变化，固定</a:t>
                </a:r>
                <a:r>
                  <a:rPr lang="zh-CN" altLang="en-US" sz="1200" i="0" smtClean="0">
                    <a:latin typeface="Cambria Math" panose="02040503050406030204" pitchFamily="18" charset="0"/>
                  </a:rPr>
                  <a:t>𝜇</a:t>
                </a:r>
                <a:r>
                  <a:rPr lang="en-US" altLang="zh-CN" sz="1200" i="0" smtClean="0">
                    <a:latin typeface="Cambria Math" panose="02040503050406030204" pitchFamily="18" charset="0"/>
                  </a:rPr>
                  <a:t>_</a:t>
                </a:r>
                <a:r>
                  <a:rPr lang="en-US" altLang="zh-CN" sz="1200" b="0" i="0" smtClean="0">
                    <a:latin typeface="Cambria Math" panose="02040503050406030204" pitchFamily="18" charset="0"/>
                  </a:rPr>
                  <a:t>𝑅</a:t>
                </a:r>
                <a:r>
                  <a:rPr lang="en-US" altLang="zh-CN" sz="1200" i="0" smtClean="0">
                    <a:latin typeface="Cambria Math" panose="02040503050406030204" pitchFamily="18" charset="0"/>
                    <a:ea typeface="Cambria Math" panose="02040503050406030204" pitchFamily="18" charset="0"/>
                  </a:rPr>
                  <a:t>=</a:t>
                </a:r>
                <a:r>
                  <a:rPr lang="en-US" altLang="zh-CN" sz="1200" b="0" i="0" smtClean="0">
                    <a:latin typeface="Cambria Math" panose="02040503050406030204" pitchFamily="18" charset="0"/>
                    <a:ea typeface="Cambria Math" panose="02040503050406030204" pitchFamily="18" charset="0"/>
                  </a:rPr>
                  <a:t>𝑚_𝑏</a:t>
                </a:r>
                <a:r>
                  <a:rPr lang="zh-CN" altLang="en-US" sz="1200" b="0" i="0" smtClean="0">
                    <a:latin typeface="Cambria Math" panose="02040503050406030204" pitchFamily="18" charset="0"/>
                    <a:ea typeface="Cambria Math" panose="02040503050406030204" pitchFamily="18" charset="0"/>
                  </a:rPr>
                  <a:t>，</a:t>
                </a:r>
                <a:r>
                  <a:rPr lang="en-US" altLang="zh-CN" sz="1200" b="0" i="0" smtClean="0">
                    <a:latin typeface="Cambria Math" panose="02040503050406030204" pitchFamily="18" charset="0"/>
                    <a:ea typeface="Cambria Math" panose="02040503050406030204" pitchFamily="18" charset="0"/>
                  </a:rPr>
                  <a:t> </a:t>
                </a:r>
                <a:r>
                  <a:rPr lang="en-US" altLang="zh-CN" sz="1200" b="0" i="0" dirty="0" smtClean="0">
                    <a:latin typeface="Cambria Math" panose="02040503050406030204" pitchFamily="18" charset="0"/>
                  </a:rPr>
                  <a:t>𝑚_𝑏=4.7𝐺𝑒𝑉</a:t>
                </a:r>
                <a:r>
                  <a:rPr lang="zh-CN" altLang="en-US" sz="1200" i="0" dirty="0">
                    <a:latin typeface="Cambria Math" panose="02040503050406030204" pitchFamily="18" charset="0"/>
                  </a:rPr>
                  <a:t>。</a:t>
                </a:r>
                <a:r>
                  <a:rPr lang="en-US" altLang="zh-CN" sz="1200" b="0" i="0" dirty="0" smtClean="0">
                    <a:latin typeface="Cambria Math" panose="02040503050406030204" pitchFamily="18" charset="0"/>
                  </a:rPr>
                  <a:t>𝑚_𝑐</a:t>
                </a:r>
                <a:r>
                  <a:rPr lang="zh-CN" altLang="en-US" sz="1200" dirty="0" smtClean="0">
                    <a:latin typeface="微软雅黑" panose="020B0503020204020204" pitchFamily="34" charset="-122"/>
                    <a:ea typeface="微软雅黑" panose="020B0503020204020204" pitchFamily="34" charset="-122"/>
                  </a:rPr>
                  <a:t>从</a:t>
                </a:r>
                <a:r>
                  <a:rPr lang="en-US" altLang="zh-CN" sz="1200" i="0" dirty="0" smtClean="0">
                    <a:latin typeface="Cambria Math" panose="02040503050406030204" pitchFamily="18" charset="0"/>
                  </a:rPr>
                  <a:t>1.25</a:t>
                </a:r>
                <a:r>
                  <a:rPr lang="en-US" altLang="zh-CN" sz="1200" i="0" dirty="0">
                    <a:latin typeface="Cambria Math" panose="02040503050406030204" pitchFamily="18" charset="0"/>
                  </a:rPr>
                  <a:t>—</a:t>
                </a:r>
                <a:r>
                  <a:rPr lang="en-US" altLang="zh-CN" sz="1200" i="0" dirty="0" smtClean="0">
                    <a:latin typeface="Cambria Math" panose="02040503050406030204" pitchFamily="18" charset="0"/>
                  </a:rPr>
                  <a:t>1.9</a:t>
                </a:r>
                <a:r>
                  <a:rPr lang="en-US" altLang="zh-CN" sz="1200" b="0" i="0" dirty="0" smtClean="0">
                    <a:latin typeface="Cambria Math" panose="02040503050406030204" pitchFamily="18" charset="0"/>
                  </a:rPr>
                  <a:t> </a:t>
                </a:r>
                <a:r>
                  <a:rPr lang="en-US" altLang="zh-CN" sz="1200" i="0" dirty="0" smtClean="0">
                    <a:latin typeface="Cambria Math" panose="02040503050406030204" pitchFamily="18" charset="0"/>
                  </a:rPr>
                  <a:t>𝐺𝑒</a:t>
                </a:r>
                <a:r>
                  <a:rPr lang="en-US" altLang="zh-CN" sz="1200" b="0" i="0" dirty="0" smtClean="0">
                    <a:latin typeface="Cambria Math" panose="02040503050406030204" pitchFamily="18" charset="0"/>
                  </a:rPr>
                  <a:t>𝑉</a:t>
                </a:r>
                <a:r>
                  <a:rPr lang="zh-CN" altLang="en-US" sz="1200" dirty="0" smtClean="0">
                    <a:latin typeface="微软雅黑" panose="020B0503020204020204" pitchFamily="34" charset="-122"/>
                    <a:ea typeface="微软雅黑" panose="020B0503020204020204" pitchFamily="34" charset="-122"/>
                  </a:rPr>
                  <a:t>变化。我们发现</a:t>
                </a:r>
                <a:r>
                  <a:rPr lang="en-US" altLang="zh-CN"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baseline="0" dirty="0"/>
              </a:p>
            </p:txBody>
          </p:sp>
        </mc:Fallback>
      </mc:AlternateContent>
      <p:sp>
        <p:nvSpPr>
          <p:cNvPr id="4" name="幻灯片编号占位符 3"/>
          <p:cNvSpPr>
            <a:spLocks noGrp="1"/>
          </p:cNvSpPr>
          <p:nvPr>
            <p:ph type="sldNum" sz="quarter" idx="10"/>
          </p:nvPr>
        </p:nvSpPr>
        <p:spPr/>
        <p:txBody>
          <a:bodyPr/>
          <a:lstStyle/>
          <a:p>
            <a:fld id="{507BEB83-26DC-4CCC-A594-0D786D9F222F}" type="slidenum">
              <a:rPr lang="zh-CN" altLang="en-US" smtClean="0"/>
              <a:t>19</a:t>
            </a:fld>
            <a:endParaRPr lang="zh-CN" altLang="en-US"/>
          </a:p>
        </p:txBody>
      </p:sp>
    </p:spTree>
    <p:extLst>
      <p:ext uri="{BB962C8B-B14F-4D97-AF65-F5344CB8AC3E}">
        <p14:creationId xmlns:p14="http://schemas.microsoft.com/office/powerpoint/2010/main" val="272704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07BEB83-26DC-4CCC-A594-0D786D9F222F}" type="slidenum">
              <a:rPr lang="zh-CN" altLang="en-US" smtClean="0"/>
              <a:t>2</a:t>
            </a:fld>
            <a:endParaRPr lang="zh-CN" altLang="en-US"/>
          </a:p>
        </p:txBody>
      </p:sp>
    </p:spTree>
    <p:extLst>
      <p:ext uri="{BB962C8B-B14F-4D97-AF65-F5344CB8AC3E}">
        <p14:creationId xmlns:p14="http://schemas.microsoft.com/office/powerpoint/2010/main" val="4292082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p>
              <a:p>
                <a:endParaRPr kumimoji="1" baseline="0" dirty="0"/>
              </a:p>
            </p:txBody>
          </p:sp>
        </mc:Choice>
        <mc:Fallback xmlns="">
          <p:sp>
            <p:nvSpPr>
              <p:cNvPr id="3" name="备注占位符 2"/>
              <p:cNvSpPr>
                <a:spLocks noGrp="1"/>
              </p:cNvSpPr>
              <p:nvPr>
                <p:ph type="body" idx="1"/>
              </p:nvPr>
            </p:nvSpPr>
            <p:spPr/>
            <p:txBody>
              <a:bodyPr/>
              <a:lstStyle/>
              <a:p>
                <a:r>
                  <a:rPr kumimoji="1" lang="zh-CN" altLang="en-US" baseline="0" dirty="0" smtClean="0"/>
                  <a:t>最后，基于前面表</a:t>
                </a:r>
                <a:r>
                  <a:rPr kumimoji="1" lang="en-US" altLang="zh-CN" baseline="0" dirty="0" smtClean="0"/>
                  <a:t>1 </a:t>
                </a:r>
                <a:r>
                  <a:rPr kumimoji="1" lang="zh-CN" altLang="en-US" baseline="0" dirty="0" smtClean="0"/>
                  <a:t>分支比的结果，我们进行了唯象分析</a:t>
                </a:r>
                <a:endParaRPr kumimoji="1"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baseline="0" dirty="0" smtClean="0"/>
                  <a:t>考虑到</a:t>
                </a:r>
                <a:r>
                  <a:rPr kumimoji="1" lang="en-US" altLang="zh-CN" baseline="0" dirty="0" smtClean="0"/>
                  <a:t>LHC</a:t>
                </a:r>
                <a:r>
                  <a:rPr kumimoji="1" lang="zh-CN" altLang="en-US" baseline="0" dirty="0" smtClean="0"/>
                  <a:t>上</a:t>
                </a:r>
                <a:r>
                  <a:rPr lang="zh-CN" altLang="en-US" sz="1200" i="0">
                    <a:latin typeface="Cambria Math" panose="02040503050406030204" pitchFamily="18" charset="0"/>
                    <a:ea typeface="微软雅黑" panose="020B0503020204020204" pitchFamily="34" charset="-122"/>
                    <a:cs typeface="Times New Roman" panose="02020603050405020304" pitchFamily="18" charset="0"/>
                  </a:rPr>
                  <a:t>𝜂</a:t>
                </a:r>
                <a:r>
                  <a:rPr lang="en-US" altLang="zh-CN" sz="1200" i="0" smtClean="0">
                    <a:latin typeface="Cambria Math" panose="02040503050406030204" pitchFamily="18" charset="0"/>
                    <a:ea typeface="微软雅黑" panose="020B0503020204020204" pitchFamily="34" charset="-122"/>
                    <a:cs typeface="Times New Roman" panose="02020603050405020304" pitchFamily="18" charset="0"/>
                  </a:rPr>
                  <a:t>_</a:t>
                </a:r>
                <a:r>
                  <a:rPr lang="en-US" altLang="zh-CN" sz="1200" i="0">
                    <a:latin typeface="Cambria Math" panose="02040503050406030204" pitchFamily="18" charset="0"/>
                    <a:ea typeface="微软雅黑" panose="020B0503020204020204" pitchFamily="34" charset="-122"/>
                    <a:cs typeface="Times New Roman" panose="02020603050405020304" pitchFamily="18" charset="0"/>
                  </a:rPr>
                  <a:t>𝑏 (</a:t>
                </a:r>
                <a:r>
                  <a:rPr lang="zh-CN" altLang="en-US" sz="1200" i="0">
                    <a:latin typeface="Cambria Math" panose="02040503050406030204" pitchFamily="18" charset="0"/>
                    <a:ea typeface="微软雅黑" panose="020B0503020204020204" pitchFamily="34" charset="-122"/>
                    <a:cs typeface="Times New Roman" panose="02020603050405020304" pitchFamily="18" charset="0"/>
                  </a:rPr>
                  <a:t>𝜒</a:t>
                </a:r>
                <a:r>
                  <a:rPr lang="en-US" altLang="zh-CN" sz="1200" i="0">
                    <a:latin typeface="Cambria Math" panose="02040503050406030204" pitchFamily="18" charset="0"/>
                    <a:ea typeface="微软雅黑" panose="020B0503020204020204" pitchFamily="34" charset="-122"/>
                    <a:cs typeface="Times New Roman" panose="02020603050405020304" pitchFamily="18" charset="0"/>
                  </a:rPr>
                  <a:t>_𝑏𝐽)</a:t>
                </a:r>
                <a:r>
                  <a:rPr lang="zh-CN" altLang="en-US" sz="1200" i="0">
                    <a:latin typeface="Cambria Math" panose="02040503050406030204" pitchFamily="18" charset="0"/>
                    <a:ea typeface="微软雅黑" panose="020B0503020204020204" pitchFamily="34" charset="-122"/>
                    <a:cs typeface="Times New Roman" panose="02020603050405020304" pitchFamily="18" charset="0"/>
                  </a:rPr>
                  <a:t>产生</a:t>
                </a:r>
                <a:r>
                  <a:rPr lang="zh-CN" altLang="en-US" sz="1200" dirty="0" smtClean="0">
                    <a:latin typeface="微软雅黑" panose="020B0503020204020204" pitchFamily="34" charset="-122"/>
                    <a:ea typeface="微软雅黑" panose="020B0503020204020204" pitchFamily="34" charset="-122"/>
                  </a:rPr>
                  <a:t>截面</a:t>
                </a:r>
                <a:r>
                  <a:rPr lang="zh-CN" altLang="en-US" sz="1200" dirty="0" smtClean="0">
                    <a:latin typeface="微软雅黑" panose="020B0503020204020204" pitchFamily="34" charset="-122"/>
                    <a:ea typeface="微软雅黑" panose="020B0503020204020204" pitchFamily="34" charset="-122"/>
                  </a:rPr>
                  <a:t>值已经被计算，根据这些截面值，在</a:t>
                </a:r>
                <a:r>
                  <a:rPr lang="en-US" altLang="zh-CN" sz="1200" dirty="0" smtClean="0">
                    <a:latin typeface="微软雅黑" panose="020B0503020204020204" pitchFamily="34" charset="-122"/>
                    <a:ea typeface="微软雅黑" panose="020B0503020204020204" pitchFamily="34" charset="-122"/>
                  </a:rPr>
                  <a:t>LHC</a:t>
                </a:r>
                <a:r>
                  <a:rPr lang="zh-CN" altLang="en-US" sz="1200" dirty="0" smtClean="0">
                    <a:latin typeface="微软雅黑" panose="020B0503020204020204" pitchFamily="34" charset="-122"/>
                    <a:ea typeface="微软雅黑" panose="020B0503020204020204" pitchFamily="34" charset="-122"/>
                  </a:rPr>
                  <a:t>上，考虑</a:t>
                </a:r>
                <a:r>
                  <a:rPr lang="zh-CN" altLang="en-US" sz="1200" dirty="0">
                    <a:latin typeface="微软雅黑" panose="020B0503020204020204" pitchFamily="34" charset="-122"/>
                    <a:ea typeface="微软雅黑" panose="020B0503020204020204" pitchFamily="34" charset="-122"/>
                  </a:rPr>
                  <a:t>积分亮度为</a:t>
                </a:r>
                <a:r>
                  <a:rPr lang="en-US" altLang="zh-CN" sz="1200" i="0">
                    <a:latin typeface="Cambria Math" panose="02040503050406030204" pitchFamily="18" charset="0"/>
                    <a:ea typeface="Cambria Math" panose="02040503050406030204" pitchFamily="18" charset="0"/>
                  </a:rPr>
                  <a:t>ℒ=100</a:t>
                </a:r>
                <a:r>
                  <a:rPr lang="en-US" altLang="zh-CN" sz="1200" i="0" smtClean="0">
                    <a:latin typeface="Cambria Math" panose="02040503050406030204" pitchFamily="18" charset="0"/>
                    <a:ea typeface="Cambria Math" panose="02040503050406030204" pitchFamily="18" charset="0"/>
                  </a:rPr>
                  <a:t>〖</a:t>
                </a:r>
                <a:r>
                  <a:rPr lang="en-US" altLang="zh-CN" sz="1200" i="0">
                    <a:latin typeface="Cambria Math" panose="02040503050406030204" pitchFamily="18" charset="0"/>
                    <a:ea typeface="Cambria Math" panose="02040503050406030204" pitchFamily="18" charset="0"/>
                  </a:rPr>
                  <a:t>𝑓𝑏</a:t>
                </a:r>
                <a:r>
                  <a:rPr lang="en-US" altLang="zh-CN" sz="1200" i="0" smtClean="0">
                    <a:latin typeface="Cambria Math" panose="02040503050406030204" pitchFamily="18" charset="0"/>
                    <a:ea typeface="Cambria Math" panose="02040503050406030204" pitchFamily="18" charset="0"/>
                  </a:rPr>
                  <a:t>〗^(</a:t>
                </a:r>
                <a:r>
                  <a:rPr lang="en-US" altLang="zh-CN" sz="1200" i="0">
                    <a:latin typeface="Cambria Math" panose="02040503050406030204" pitchFamily="18" charset="0"/>
                    <a:ea typeface="Cambria Math" panose="02040503050406030204" pitchFamily="18" charset="0"/>
                  </a:rPr>
                  <a:t>−1</a:t>
                </a:r>
                <a:r>
                  <a:rPr lang="en-US" altLang="zh-CN" sz="1200" i="0" smtClean="0">
                    <a:latin typeface="Cambria Math" panose="02040503050406030204" pitchFamily="18" charset="0"/>
                    <a:ea typeface="Cambria Math" panose="02040503050406030204" pitchFamily="18" charset="0"/>
                  </a:rPr>
                  <a:t>)</a:t>
                </a:r>
                <a:r>
                  <a:rPr kumimoji="1" lang="zh-CN" altLang="en-US" baseline="0" dirty="0" smtClean="0"/>
                  <a:t>，对</a:t>
                </a:r>
                <a:r>
                  <a:rPr lang="zh-CN" altLang="en-US" sz="1200" i="0">
                    <a:latin typeface="Cambria Math" panose="02040503050406030204" pitchFamily="18" charset="0"/>
                    <a:ea typeface="微软雅黑" panose="020B0503020204020204" pitchFamily="34" charset="-122"/>
                    <a:cs typeface="Times New Roman" panose="02020603050405020304" pitchFamily="18" charset="0"/>
                  </a:rPr>
                  <a:t>𝜂</a:t>
                </a:r>
                <a:r>
                  <a:rPr lang="en-US" altLang="zh-CN" sz="1200" i="0" smtClean="0">
                    <a:latin typeface="Cambria Math" panose="02040503050406030204" pitchFamily="18" charset="0"/>
                    <a:ea typeface="微软雅黑" panose="020B0503020204020204" pitchFamily="34" charset="-122"/>
                    <a:cs typeface="Times New Roman" panose="02020603050405020304" pitchFamily="18" charset="0"/>
                  </a:rPr>
                  <a:t>_</a:t>
                </a:r>
                <a:r>
                  <a:rPr lang="en-US" altLang="zh-CN" sz="1200" i="0">
                    <a:latin typeface="Cambria Math" panose="02040503050406030204" pitchFamily="18" charset="0"/>
                    <a:ea typeface="微软雅黑" panose="020B0503020204020204" pitchFamily="34" charset="-122"/>
                    <a:cs typeface="Times New Roman" panose="02020603050405020304" pitchFamily="18" charset="0"/>
                  </a:rPr>
                  <a:t>𝑏 (</a:t>
                </a:r>
                <a:r>
                  <a:rPr lang="zh-CN" altLang="en-US" sz="1200" i="0">
                    <a:latin typeface="Cambria Math" panose="02040503050406030204" pitchFamily="18" charset="0"/>
                    <a:ea typeface="微软雅黑" panose="020B0503020204020204" pitchFamily="34" charset="-122"/>
                    <a:cs typeface="Times New Roman" panose="02020603050405020304" pitchFamily="18" charset="0"/>
                  </a:rPr>
                  <a:t>𝜒</a:t>
                </a:r>
                <a:r>
                  <a:rPr lang="en-US" altLang="zh-CN" sz="1200" i="0">
                    <a:latin typeface="Cambria Math" panose="02040503050406030204" pitchFamily="18" charset="0"/>
                    <a:ea typeface="微软雅黑" panose="020B0503020204020204" pitchFamily="34" charset="-122"/>
                    <a:cs typeface="Times New Roman" panose="02020603050405020304" pitchFamily="18" charset="0"/>
                  </a:rPr>
                  <a:t>_𝑏</a:t>
                </a:r>
                <a:r>
                  <a:rPr lang="en-US" altLang="zh-CN" sz="1200" b="0" i="0" smtClean="0">
                    <a:latin typeface="Cambria Math" panose="02040503050406030204" pitchFamily="18" charset="0"/>
                    <a:ea typeface="微软雅黑" panose="020B0503020204020204" pitchFamily="34" charset="-122"/>
                    <a:cs typeface="Times New Roman" panose="02020603050405020304" pitchFamily="18" charset="0"/>
                  </a:rPr>
                  <a:t>0</a:t>
                </a:r>
                <a:r>
                  <a:rPr lang="en-US" altLang="zh-CN" sz="1200" i="0">
                    <a:latin typeface="Cambria Math" panose="02040503050406030204" pitchFamily="18" charset="0"/>
                    <a:ea typeface="微软雅黑" panose="020B0503020204020204" pitchFamily="34" charset="-122"/>
                    <a:cs typeface="Times New Roman" panose="02020603050405020304" pitchFamily="18" charset="0"/>
                  </a:rPr>
                  <a:t>)</a:t>
                </a:r>
                <a:r>
                  <a:rPr lang="en-US" altLang="zh-CN" sz="1200" i="0">
                    <a:latin typeface="Cambria Math" panose="02040503050406030204" pitchFamily="18" charset="0"/>
                    <a:ea typeface="Cambria Math" panose="02040503050406030204" pitchFamily="18" charset="0"/>
                    <a:cs typeface="Times New Roman" panose="02020603050405020304" pitchFamily="18" charset="0"/>
                  </a:rPr>
                  <a:t>→𝐽∕〖</a:t>
                </a:r>
                <a:r>
                  <a:rPr lang="zh-CN" altLang="en-US" sz="1200" i="0">
                    <a:latin typeface="Cambria Math" panose="02040503050406030204" pitchFamily="18" charset="0"/>
                    <a:ea typeface="Cambria Math" panose="02040503050406030204" pitchFamily="18" charset="0"/>
                    <a:cs typeface="Times New Roman" panose="02020603050405020304" pitchFamily="18" charset="0"/>
                  </a:rPr>
                  <a:t>𝜓</a:t>
                </a:r>
                <a:r>
                  <a:rPr lang="en-US" altLang="zh-CN" sz="1200" b="0" i="0" smtClean="0">
                    <a:latin typeface="Cambria Math" panose="02040503050406030204" pitchFamily="18" charset="0"/>
                    <a:ea typeface="Cambria Math" panose="02040503050406030204" pitchFamily="18" charset="0"/>
                    <a:cs typeface="Times New Roman" panose="02020603050405020304" pitchFamily="18" charset="0"/>
                  </a:rPr>
                  <a:t> </a:t>
                </a:r>
                <a:r>
                  <a:rPr lang="en-US" altLang="zh-CN" sz="1200" i="0">
                    <a:latin typeface="Cambria Math" panose="02040503050406030204" pitchFamily="18" charset="0"/>
                    <a:ea typeface="Cambria Math" panose="02040503050406030204" pitchFamily="18" charset="0"/>
                    <a:cs typeface="Times New Roman" panose="02020603050405020304" pitchFamily="18" charset="0"/>
                  </a:rPr>
                  <a:t>𝐽∕</a:t>
                </a:r>
                <a:r>
                  <a:rPr lang="zh-CN" altLang="en-US" sz="1200" i="0">
                    <a:latin typeface="Cambria Math" panose="02040503050406030204" pitchFamily="18" charset="0"/>
                    <a:ea typeface="Cambria Math" panose="02040503050406030204" pitchFamily="18" charset="0"/>
                    <a:cs typeface="Times New Roman" panose="02020603050405020304" pitchFamily="18" charset="0"/>
                  </a:rPr>
                  <a:t>𝜓</a:t>
                </a:r>
                <a:r>
                  <a:rPr lang="en-US" altLang="zh-CN" sz="1200" i="0">
                    <a:latin typeface="Cambria Math" panose="02040503050406030204" pitchFamily="18" charset="0"/>
                    <a:ea typeface="Cambria Math" panose="02040503050406030204" pitchFamily="18" charset="0"/>
                    <a:cs typeface="Times New Roman" panose="02020603050405020304" pitchFamily="18" charset="0"/>
                  </a:rPr>
                  <a:t>〗</a:t>
                </a:r>
                <a:r>
                  <a:rPr lang="zh-CN" altLang="en-US" sz="1200" dirty="0" smtClean="0"/>
                  <a:t>，据计算将约有</a:t>
                </a:r>
                <a:r>
                  <a:rPr lang="en-US" altLang="zh-CN" sz="1200" dirty="0" smtClean="0"/>
                  <a:t>10^6</a:t>
                </a:r>
                <a:r>
                  <a:rPr lang="zh-CN" altLang="en-US" sz="1200" dirty="0" smtClean="0"/>
                  <a:t>个</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sym typeface="+mn-ea"/>
                  </a:rPr>
                  <a:t>事例数</a:t>
                </a:r>
                <a:r>
                  <a:rPr lang="zh-CN" altLang="en-US" sz="1200" dirty="0" smtClean="0">
                    <a:latin typeface="+mn-lt"/>
                    <a:ea typeface="+mn-ea"/>
                    <a:cs typeface="+mn-cs"/>
                    <a:sym typeface="+mn-ea"/>
                  </a:rPr>
                  <a:t>产生</a:t>
                </a:r>
                <a:endParaRPr lang="en-US" altLang="zh-CN" sz="1200" dirty="0" smtClean="0">
                  <a:latin typeface="+mn-lt"/>
                  <a:ea typeface="+mn-ea"/>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mn-lt"/>
                    <a:ea typeface="+mn-ea"/>
                    <a:cs typeface="+mn-cs"/>
                    <a:sym typeface="+mn-ea"/>
                  </a:rPr>
                  <a:t>对</a:t>
                </a:r>
                <a:r>
                  <a:rPr lang="zh-CN" altLang="en-US" sz="1200" i="0">
                    <a:latin typeface="Cambria Math" panose="02040503050406030204" pitchFamily="18" charset="0"/>
                    <a:ea typeface="微软雅黑" panose="020B0503020204020204" pitchFamily="34" charset="-122"/>
                    <a:cs typeface="Times New Roman" panose="02020603050405020304" pitchFamily="18" charset="0"/>
                  </a:rPr>
                  <a:t>𝜒</a:t>
                </a:r>
                <a:r>
                  <a:rPr lang="en-US" altLang="zh-CN" sz="1200" i="0">
                    <a:latin typeface="Cambria Math" panose="02040503050406030204" pitchFamily="18" charset="0"/>
                    <a:ea typeface="微软雅黑" panose="020B0503020204020204" pitchFamily="34" charset="-122"/>
                    <a:cs typeface="Times New Roman" panose="02020603050405020304" pitchFamily="18" charset="0"/>
                  </a:rPr>
                  <a:t>_𝑏</a:t>
                </a:r>
                <a:r>
                  <a:rPr lang="en-US" altLang="zh-CN" sz="1200" b="0" i="0" smtClean="0">
                    <a:latin typeface="Cambria Math" panose="02040503050406030204" pitchFamily="18" charset="0"/>
                    <a:ea typeface="微软雅黑" panose="020B0503020204020204" pitchFamily="34" charset="-122"/>
                    <a:cs typeface="Times New Roman" panose="02020603050405020304" pitchFamily="18" charset="0"/>
                  </a:rPr>
                  <a:t>2</a:t>
                </a:r>
                <a:r>
                  <a:rPr lang="en-US" altLang="zh-CN" sz="1200" i="0">
                    <a:latin typeface="Cambria Math" panose="02040503050406030204" pitchFamily="18" charset="0"/>
                    <a:ea typeface="Cambria Math" panose="02040503050406030204" pitchFamily="18" charset="0"/>
                    <a:cs typeface="Times New Roman" panose="02020603050405020304" pitchFamily="18" charset="0"/>
                  </a:rPr>
                  <a:t>→𝐽∕〖</a:t>
                </a:r>
                <a:r>
                  <a:rPr lang="zh-CN" altLang="en-US" sz="1200" i="0">
                    <a:latin typeface="Cambria Math" panose="02040503050406030204" pitchFamily="18" charset="0"/>
                    <a:ea typeface="Cambria Math" panose="02040503050406030204" pitchFamily="18" charset="0"/>
                    <a:cs typeface="Times New Roman" panose="02020603050405020304" pitchFamily="18" charset="0"/>
                  </a:rPr>
                  <a:t>𝜓</a:t>
                </a:r>
                <a:r>
                  <a:rPr lang="en-US" altLang="zh-CN" sz="1200" b="0" i="0" smtClean="0">
                    <a:latin typeface="Cambria Math" panose="02040503050406030204" pitchFamily="18" charset="0"/>
                    <a:ea typeface="Cambria Math" panose="02040503050406030204" pitchFamily="18" charset="0"/>
                    <a:cs typeface="Times New Roman" panose="02020603050405020304" pitchFamily="18" charset="0"/>
                  </a:rPr>
                  <a:t> </a:t>
                </a:r>
                <a:r>
                  <a:rPr lang="en-US" altLang="zh-CN" sz="1200" i="0">
                    <a:latin typeface="Cambria Math" panose="02040503050406030204" pitchFamily="18" charset="0"/>
                    <a:ea typeface="Cambria Math" panose="02040503050406030204" pitchFamily="18" charset="0"/>
                    <a:cs typeface="Times New Roman" panose="02020603050405020304" pitchFamily="18" charset="0"/>
                  </a:rPr>
                  <a:t>𝐽∕</a:t>
                </a:r>
                <a:r>
                  <a:rPr lang="zh-CN" altLang="en-US" sz="1200" i="0">
                    <a:latin typeface="Cambria Math" panose="02040503050406030204" pitchFamily="18" charset="0"/>
                    <a:ea typeface="Cambria Math" panose="02040503050406030204" pitchFamily="18" charset="0"/>
                    <a:cs typeface="Times New Roman" panose="02020603050405020304" pitchFamily="18" charset="0"/>
                  </a:rPr>
                  <a:t>𝜓</a:t>
                </a:r>
                <a:r>
                  <a:rPr lang="en-US" altLang="zh-CN" sz="1200" i="0">
                    <a:latin typeface="Cambria Math" panose="02040503050406030204" pitchFamily="18" charset="0"/>
                    <a:ea typeface="Cambria Math" panose="02040503050406030204" pitchFamily="18" charset="0"/>
                    <a:cs typeface="Times New Roman" panose="02020603050405020304" pitchFamily="18" charset="0"/>
                  </a:rPr>
                  <a:t>〗</a:t>
                </a:r>
                <a:r>
                  <a:rPr lang="zh-CN" altLang="en-US" sz="1200" dirty="0" smtClean="0"/>
                  <a:t>，约有</a:t>
                </a:r>
                <a:r>
                  <a:rPr lang="en-US" altLang="zh-CN" sz="1200" i="0" smtClean="0">
                    <a:solidFill>
                      <a:srgbClr val="FF0000"/>
                    </a:solidFill>
                    <a:latin typeface="Cambria Math" panose="02040503050406030204" pitchFamily="18" charset="0"/>
                    <a:ea typeface="微软雅黑" panose="020B0503020204020204" pitchFamily="34" charset="-122"/>
                  </a:rPr>
                  <a:t>〖</a:t>
                </a:r>
                <a:r>
                  <a:rPr lang="en-US" altLang="zh-CN" sz="1200" i="0">
                    <a:solidFill>
                      <a:srgbClr val="FF0000"/>
                    </a:solidFill>
                    <a:latin typeface="Cambria Math" panose="02040503050406030204" pitchFamily="18" charset="0"/>
                    <a:ea typeface="微软雅黑" panose="020B0503020204020204" pitchFamily="34" charset="-122"/>
                  </a:rPr>
                  <a:t>5</a:t>
                </a:r>
                <a:r>
                  <a:rPr lang="en-US" altLang="zh-CN" sz="1200" i="0">
                    <a:solidFill>
                      <a:srgbClr val="FF0000"/>
                    </a:solidFill>
                    <a:latin typeface="Cambria Math" panose="02040503050406030204" pitchFamily="18" charset="0"/>
                    <a:ea typeface="Cambria Math" panose="02040503050406030204" pitchFamily="18" charset="0"/>
                  </a:rPr>
                  <a:t>×</a:t>
                </a:r>
                <a:r>
                  <a:rPr lang="en-US" altLang="zh-CN" sz="1200" i="0">
                    <a:solidFill>
                      <a:srgbClr val="FF0000"/>
                    </a:solidFill>
                    <a:latin typeface="Cambria Math" panose="02040503050406030204" pitchFamily="18" charset="0"/>
                    <a:ea typeface="微软雅黑" panose="020B0503020204020204" pitchFamily="34" charset="-122"/>
                  </a:rPr>
                  <a:t>10</a:t>
                </a:r>
                <a:r>
                  <a:rPr lang="en-US" altLang="zh-CN" sz="1200" i="0" smtClean="0">
                    <a:solidFill>
                      <a:srgbClr val="FF0000"/>
                    </a:solidFill>
                    <a:latin typeface="Cambria Math" panose="02040503050406030204" pitchFamily="18" charset="0"/>
                    <a:ea typeface="微软雅黑" panose="020B0503020204020204" pitchFamily="34" charset="-122"/>
                  </a:rPr>
                  <a:t>〗^</a:t>
                </a:r>
                <a:r>
                  <a:rPr lang="en-US" altLang="zh-CN" sz="1200" i="0">
                    <a:solidFill>
                      <a:srgbClr val="FF0000"/>
                    </a:solidFill>
                    <a:latin typeface="Cambria Math" panose="02040503050406030204" pitchFamily="18" charset="0"/>
                    <a:ea typeface="微软雅黑" panose="020B0503020204020204" pitchFamily="34" charset="-122"/>
                  </a:rPr>
                  <a:t>5</a:t>
                </a:r>
                <a:r>
                  <a:rPr lang="zh-CN" altLang="en-US" sz="1200" dirty="0" smtClean="0"/>
                  <a:t>个</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sym typeface="+mn-ea"/>
                  </a:rPr>
                  <a:t>事例数</a:t>
                </a:r>
                <a:r>
                  <a:rPr lang="zh-CN" altLang="en-US" sz="1200" dirty="0" smtClean="0">
                    <a:latin typeface="+mn-lt"/>
                    <a:ea typeface="+mn-ea"/>
                    <a:cs typeface="+mn-cs"/>
                    <a:sym typeface="+mn-ea"/>
                  </a:rPr>
                  <a:t>产生。进一步考虑</a:t>
                </a:r>
                <a:r>
                  <a:rPr lang="zh-CN" altLang="en-US" sz="1200" i="0">
                    <a:latin typeface="Cambria Math" panose="02040503050406030204" pitchFamily="18" charset="0"/>
                    <a:ea typeface="微软雅黑" panose="020B0503020204020204" pitchFamily="34" charset="-122"/>
                    <a:cs typeface="Times New Roman" panose="02020603050405020304" pitchFamily="18" charset="0"/>
                  </a:rPr>
                  <a:t>𝜂</a:t>
                </a:r>
                <a:r>
                  <a:rPr lang="en-US" altLang="zh-CN" sz="1200" i="0" smtClean="0">
                    <a:latin typeface="Cambria Math" panose="02040503050406030204" pitchFamily="18" charset="0"/>
                    <a:ea typeface="微软雅黑" panose="020B0503020204020204" pitchFamily="34" charset="-122"/>
                    <a:cs typeface="Times New Roman" panose="02020603050405020304" pitchFamily="18" charset="0"/>
                  </a:rPr>
                  <a:t>_</a:t>
                </a:r>
                <a:r>
                  <a:rPr lang="en-US" altLang="zh-CN" sz="1200" i="0" smtClean="0">
                    <a:latin typeface="Cambria Math" panose="02040503050406030204" pitchFamily="18" charset="0"/>
                    <a:ea typeface="微软雅黑" panose="020B0503020204020204" pitchFamily="34" charset="-122"/>
                    <a:cs typeface="Times New Roman" panose="02020603050405020304" pitchFamily="18" charset="0"/>
                  </a:rPr>
                  <a:t>𝑏</a:t>
                </a:r>
                <a:r>
                  <a:rPr lang="en-US" altLang="zh-CN" sz="1200" i="0">
                    <a:latin typeface="Cambria Math" panose="02040503050406030204" pitchFamily="18" charset="0"/>
                    <a:ea typeface="微软雅黑" panose="020B0503020204020204" pitchFamily="34" charset="-122"/>
                    <a:cs typeface="Times New Roman" panose="02020603050405020304" pitchFamily="18" charset="0"/>
                  </a:rPr>
                  <a:t> (</a:t>
                </a:r>
                <a:r>
                  <a:rPr lang="zh-CN" altLang="en-US" sz="1200" i="0">
                    <a:latin typeface="Cambria Math" panose="02040503050406030204" pitchFamily="18" charset="0"/>
                    <a:ea typeface="微软雅黑" panose="020B0503020204020204" pitchFamily="34" charset="-122"/>
                    <a:cs typeface="Times New Roman" panose="02020603050405020304" pitchFamily="18" charset="0"/>
                  </a:rPr>
                  <a:t>𝜒</a:t>
                </a:r>
                <a:r>
                  <a:rPr lang="en-US" altLang="zh-CN" sz="1200" i="0">
                    <a:latin typeface="Cambria Math" panose="02040503050406030204" pitchFamily="18" charset="0"/>
                    <a:ea typeface="微软雅黑" panose="020B0503020204020204" pitchFamily="34" charset="-122"/>
                    <a:cs typeface="Times New Roman" panose="02020603050405020304" pitchFamily="18" charset="0"/>
                  </a:rPr>
                  <a:t>_𝑏𝐽)</a:t>
                </a:r>
                <a:r>
                  <a:rPr lang="en-US" altLang="zh-CN" sz="1200" i="0">
                    <a:latin typeface="Cambria Math" panose="02040503050406030204" pitchFamily="18" charset="0"/>
                    <a:ea typeface="Cambria Math" panose="02040503050406030204" pitchFamily="18" charset="0"/>
                    <a:cs typeface="Times New Roman" panose="02020603050405020304" pitchFamily="18" charset="0"/>
                  </a:rPr>
                  <a:t>→𝐽∕</a:t>
                </a:r>
                <a:r>
                  <a:rPr lang="zh-CN" altLang="en-US" sz="1200" i="0">
                    <a:latin typeface="Cambria Math" panose="02040503050406030204" pitchFamily="18" charset="0"/>
                    <a:ea typeface="Cambria Math" panose="02040503050406030204" pitchFamily="18" charset="0"/>
                    <a:cs typeface="Times New Roman" panose="02020603050405020304" pitchFamily="18" charset="0"/>
                  </a:rPr>
                  <a:t>𝜓 </a:t>
                </a:r>
                <a:r>
                  <a:rPr lang="en-US" altLang="zh-CN" sz="1200" i="0">
                    <a:latin typeface="Cambria Math" panose="02040503050406030204" pitchFamily="18" charset="0"/>
                    <a:cs typeface="Times New Roman" panose="02020603050405020304" pitchFamily="18" charset="0"/>
                  </a:rPr>
                  <a:t> </a:t>
                </a:r>
                <a:r>
                  <a:rPr lang="zh-CN" altLang="en-US" sz="1200" i="0">
                    <a:latin typeface="Cambria Math" panose="02040503050406030204" pitchFamily="18" charset="0"/>
                    <a:cs typeface="Times New Roman" panose="02020603050405020304" pitchFamily="18" charset="0"/>
                  </a:rPr>
                  <a:t>〖</a:t>
                </a:r>
                <a:r>
                  <a:rPr lang="en-US" altLang="zh-CN" sz="1200" i="0">
                    <a:latin typeface="Cambria Math" panose="02040503050406030204" pitchFamily="18" charset="0"/>
                    <a:cs typeface="Times New Roman" panose="02020603050405020304" pitchFamily="18" charset="0"/>
                  </a:rPr>
                  <a:t> 𝐽</a:t>
                </a:r>
                <a:r>
                  <a:rPr lang="zh-CN" altLang="en-US" sz="1200" i="0">
                    <a:latin typeface="Cambria Math" panose="02040503050406030204" pitchFamily="18" charset="0"/>
                    <a:cs typeface="Times New Roman" panose="02020603050405020304" pitchFamily="18" charset="0"/>
                  </a:rPr>
                  <a:t>〗∕〖𝜓→ℓ</a:t>
                </a:r>
                <a:r>
                  <a:rPr lang="en-US" altLang="zh-CN" sz="1200" i="0">
                    <a:latin typeface="Cambria Math" panose="02040503050406030204" pitchFamily="18" charset="0"/>
                    <a:ea typeface="Cambria Math" panose="02040503050406030204" pitchFamily="18" charset="0"/>
                    <a:cs typeface="Times New Roman" panose="02020603050405020304" pitchFamily="18" charset="0"/>
                  </a:rPr>
                  <a:t>ℓ ̅ </a:t>
                </a:r>
                <a:r>
                  <a:rPr lang="zh-CN" altLang="en-US" sz="1200" i="0">
                    <a:latin typeface="Cambria Math" panose="02040503050406030204" pitchFamily="18" charset="0"/>
                    <a:ea typeface="Cambria Math" panose="02040503050406030204" pitchFamily="18" charset="0"/>
                    <a:cs typeface="Times New Roman" panose="02020603050405020304" pitchFamily="18" charset="0"/>
                  </a:rPr>
                  <a:t>〗</a:t>
                </a:r>
                <a:r>
                  <a:rPr lang="en-US" altLang="zh-CN" sz="1200" i="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200" i="0" dirty="0">
                    <a:latin typeface="Cambria Math" panose="02040503050406030204" pitchFamily="18" charset="0"/>
                  </a:rPr>
                  <a:t>ℓ</a:t>
                </a:r>
                <a:r>
                  <a:rPr lang="en-US" altLang="zh-CN" sz="1200" i="0" dirty="0">
                    <a:latin typeface="Cambria Math" panose="02040503050406030204" pitchFamily="18" charset="0"/>
                    <a:ea typeface="Cambria Math" panose="02040503050406030204" pitchFamily="18" charset="0"/>
                    <a:cs typeface="Times New Roman" panose="02020603050405020304" pitchFamily="18" charset="0"/>
                  </a:rPr>
                  <a:t>ℓ ̅</a:t>
                </a:r>
                <a:r>
                  <a:rPr lang="zh-CN" altLang="en-US" sz="1200" dirty="0" smtClean="0"/>
                  <a:t>，将有</a:t>
                </a:r>
                <a:r>
                  <a:rPr lang="en-US" altLang="zh-CN" sz="1200" i="0" smtClean="0">
                    <a:solidFill>
                      <a:srgbClr val="FF0000"/>
                    </a:solidFill>
                    <a:latin typeface="Cambria Math" panose="02040503050406030204" pitchFamily="18" charset="0"/>
                    <a:ea typeface="微软雅黑" panose="020B0503020204020204" pitchFamily="34" charset="-122"/>
                  </a:rPr>
                  <a:t>〖</a:t>
                </a:r>
                <a:r>
                  <a:rPr lang="zh-CN" altLang="en-US" sz="1200" i="0">
                    <a:solidFill>
                      <a:srgbClr val="FF0000"/>
                    </a:solidFill>
                    <a:latin typeface="Cambria Math" panose="02040503050406030204" pitchFamily="18" charset="0"/>
                    <a:ea typeface="微软雅黑" panose="020B0503020204020204" pitchFamily="34" charset="-122"/>
                  </a:rPr>
                  <a:t>（</a:t>
                </a:r>
                <a:r>
                  <a:rPr lang="en-US" altLang="zh-CN" sz="1200" i="0">
                    <a:solidFill>
                      <a:srgbClr val="FF0000"/>
                    </a:solidFill>
                    <a:latin typeface="Cambria Math" panose="02040503050406030204" pitchFamily="18" charset="0"/>
                    <a:ea typeface="微软雅黑" panose="020B0503020204020204" pitchFamily="34" charset="-122"/>
                  </a:rPr>
                  <a:t>5−10</a:t>
                </a:r>
                <a:r>
                  <a:rPr lang="zh-CN" altLang="en-US" sz="1200" i="0">
                    <a:solidFill>
                      <a:srgbClr val="FF0000"/>
                    </a:solidFill>
                    <a:latin typeface="Cambria Math" panose="02040503050406030204" pitchFamily="18" charset="0"/>
                    <a:ea typeface="微软雅黑" panose="020B0503020204020204" pitchFamily="34" charset="-122"/>
                  </a:rPr>
                  <a:t>）</a:t>
                </a:r>
                <a:r>
                  <a:rPr lang="en-US" altLang="zh-CN" sz="1200" i="0">
                    <a:solidFill>
                      <a:srgbClr val="FF0000"/>
                    </a:solidFill>
                    <a:latin typeface="Cambria Math" panose="02040503050406030204" pitchFamily="18" charset="0"/>
                    <a:ea typeface="Cambria Math" panose="02040503050406030204" pitchFamily="18" charset="0"/>
                  </a:rPr>
                  <a:t>×</a:t>
                </a:r>
                <a:r>
                  <a:rPr lang="en-US" altLang="zh-CN" sz="1200" i="0">
                    <a:solidFill>
                      <a:srgbClr val="FF0000"/>
                    </a:solidFill>
                    <a:latin typeface="Cambria Math" panose="02040503050406030204" pitchFamily="18" charset="0"/>
                    <a:ea typeface="微软雅黑" panose="020B0503020204020204" pitchFamily="34" charset="-122"/>
                  </a:rPr>
                  <a:t>10</a:t>
                </a:r>
                <a:r>
                  <a:rPr lang="en-US" altLang="zh-CN" sz="1200" i="0" smtClean="0">
                    <a:solidFill>
                      <a:srgbClr val="FF0000"/>
                    </a:solidFill>
                    <a:latin typeface="Cambria Math" panose="02040503050406030204" pitchFamily="18" charset="0"/>
                    <a:ea typeface="微软雅黑" panose="020B0503020204020204" pitchFamily="34" charset="-122"/>
                  </a:rPr>
                  <a:t>〗^</a:t>
                </a:r>
                <a:r>
                  <a:rPr lang="en-US" altLang="zh-CN" sz="1200" i="0">
                    <a:solidFill>
                      <a:srgbClr val="FF0000"/>
                    </a:solidFill>
                    <a:latin typeface="Cambria Math" panose="02040503050406030204" pitchFamily="18" charset="0"/>
                    <a:ea typeface="微软雅黑" panose="020B0503020204020204" pitchFamily="34" charset="-122"/>
                  </a:rPr>
                  <a:t>3</a:t>
                </a:r>
                <a:r>
                  <a:rPr lang="zh-CN" altLang="en-US" sz="1200" dirty="0" smtClean="0"/>
                  <a:t>个事例数。</a:t>
                </a:r>
                <a:endParaRPr lang="en-US" altLang="zh-CN"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微软雅黑" panose="020B0503020204020204" pitchFamily="34" charset="-122"/>
                    <a:ea typeface="微软雅黑" panose="020B0503020204020204" pitchFamily="34" charset="-122"/>
                  </a:rPr>
                  <a:t>在</a:t>
                </a:r>
                <a:r>
                  <a:rPr lang="en-US" altLang="zh-CN" sz="1200" dirty="0" smtClean="0">
                    <a:latin typeface="微软雅黑" panose="020B0503020204020204" pitchFamily="34" charset="-122"/>
                    <a:ea typeface="微软雅黑" panose="020B0503020204020204" pitchFamily="34" charset="-122"/>
                  </a:rPr>
                  <a:t>B</a:t>
                </a:r>
                <a:r>
                  <a:rPr lang="zh-CN" altLang="en-US" sz="1200" dirty="0" smtClean="0">
                    <a:latin typeface="微软雅黑" panose="020B0503020204020204" pitchFamily="34" charset="-122"/>
                    <a:ea typeface="微软雅黑" panose="020B0503020204020204" pitchFamily="34" charset="-122"/>
                  </a:rPr>
                  <a:t>工厂上，</a:t>
                </a:r>
                <a:r>
                  <a:rPr lang="zh-CN" altLang="en-US" sz="1200" i="0">
                    <a:latin typeface="Cambria Math" panose="02040503050406030204" pitchFamily="18" charset="0"/>
                    <a:ea typeface="微软雅黑" panose="020B0503020204020204" pitchFamily="34" charset="-122"/>
                    <a:cs typeface="Times New Roman" panose="02020603050405020304" pitchFamily="18" charset="0"/>
                  </a:rPr>
                  <a:t>𝜂</a:t>
                </a:r>
                <a:r>
                  <a:rPr lang="en-US" altLang="zh-CN" sz="1200" i="0">
                    <a:latin typeface="Cambria Math" panose="02040503050406030204" pitchFamily="18" charset="0"/>
                    <a:ea typeface="微软雅黑" panose="020B0503020204020204" pitchFamily="34" charset="-122"/>
                    <a:cs typeface="Times New Roman" panose="02020603050405020304" pitchFamily="18" charset="0"/>
                  </a:rPr>
                  <a:t>_𝑏 (</a:t>
                </a:r>
                <a:r>
                  <a:rPr lang="zh-CN" altLang="en-US" sz="1200" i="0">
                    <a:latin typeface="Cambria Math" panose="02040503050406030204" pitchFamily="18" charset="0"/>
                    <a:ea typeface="微软雅黑" panose="020B0503020204020204" pitchFamily="34" charset="-122"/>
                    <a:cs typeface="Times New Roman" panose="02020603050405020304" pitchFamily="18" charset="0"/>
                  </a:rPr>
                  <a:t>𝜒</a:t>
                </a:r>
                <a:r>
                  <a:rPr lang="en-US" altLang="zh-CN" sz="1200" i="0">
                    <a:latin typeface="Cambria Math" panose="02040503050406030204" pitchFamily="18" charset="0"/>
                    <a:ea typeface="微软雅黑" panose="020B0503020204020204" pitchFamily="34" charset="-122"/>
                    <a:cs typeface="Times New Roman" panose="02020603050405020304" pitchFamily="18" charset="0"/>
                  </a:rPr>
                  <a:t>_𝑏𝐽)</a:t>
                </a:r>
                <a:r>
                  <a:rPr lang="zh-CN" altLang="en-US" sz="1200" dirty="0" smtClean="0">
                    <a:latin typeface="微软雅黑" panose="020B0503020204020204" pitchFamily="34" charset="-122"/>
                    <a:ea typeface="微软雅黑" panose="020B0503020204020204" pitchFamily="34" charset="-122"/>
                  </a:rPr>
                  <a:t>能够通过</a:t>
                </a:r>
                <a:r>
                  <a:rPr lang="el-GR" altLang="zh-CN" sz="1200" i="0" smtClean="0">
                    <a:latin typeface="Cambria Math" panose="02040503050406030204" pitchFamily="18" charset="0"/>
                    <a:ea typeface="Cambria Math" panose="02040503050406030204" pitchFamily="18" charset="0"/>
                  </a:rPr>
                  <a:t>Υ</a:t>
                </a:r>
                <a:r>
                  <a:rPr lang="en-US" altLang="zh-CN" sz="1200" b="0" i="0" smtClean="0">
                    <a:latin typeface="Cambria Math" panose="02040503050406030204" pitchFamily="18" charset="0"/>
                    <a:ea typeface="Cambria Math" panose="02040503050406030204" pitchFamily="18" charset="0"/>
                  </a:rPr>
                  <a:t>(2𝑆)</a:t>
                </a:r>
                <a:r>
                  <a:rPr lang="zh-CN" altLang="en-US" sz="1200" dirty="0" smtClean="0">
                    <a:latin typeface="微软雅黑" panose="020B0503020204020204" pitchFamily="34" charset="-122"/>
                    <a:ea typeface="微软雅黑" panose="020B0503020204020204" pitchFamily="34" charset="-122"/>
                  </a:rPr>
                  <a:t>的</a:t>
                </a:r>
                <a:r>
                  <a:rPr lang="en-US" altLang="zh-CN" sz="1200" dirty="0" smtClean="0">
                    <a:latin typeface="微软雅黑" panose="020B0503020204020204" pitchFamily="34" charset="-122"/>
                    <a:ea typeface="微软雅黑" panose="020B0503020204020204" pitchFamily="34" charset="-122"/>
                  </a:rPr>
                  <a:t>E1</a:t>
                </a:r>
                <a:r>
                  <a:rPr lang="zh-CN" altLang="en-US" sz="1200" dirty="0" smtClean="0">
                    <a:latin typeface="微软雅黑" panose="020B0503020204020204" pitchFamily="34" charset="-122"/>
                    <a:ea typeface="微软雅黑" panose="020B0503020204020204" pitchFamily="34" charset="-122"/>
                  </a:rPr>
                  <a:t>电磁跃迁产生。据计算</a:t>
                </a:r>
                <a:r>
                  <a:rPr lang="zh-CN" altLang="en-US" sz="1200" dirty="0" smtClean="0">
                    <a:latin typeface="微软雅黑" panose="020B0503020204020204" pitchFamily="34" charset="-122"/>
                    <a:ea typeface="微软雅黑" panose="020B0503020204020204" pitchFamily="34" charset="-122"/>
                    <a:cs typeface="Times New Roman" panose="02020603050405020304" pitchFamily="18" charset="0"/>
                  </a:rPr>
                  <a:t>少于</a:t>
                </a:r>
                <a:r>
                  <a:rPr lang="en-US" altLang="zh-CN" sz="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100</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个双</a:t>
                </a:r>
                <a:r>
                  <a:rPr lang="en-US" altLang="zh-CN" sz="1200" i="0">
                    <a:latin typeface="Cambria Math" panose="02040503050406030204" pitchFamily="18" charset="0"/>
                    <a:ea typeface="Cambria Math" panose="02040503050406030204" pitchFamily="18" charset="0"/>
                    <a:cs typeface="Times New Roman" panose="02020603050405020304" pitchFamily="18" charset="0"/>
                  </a:rPr>
                  <a:t>𝐽∕</a:t>
                </a:r>
                <a:r>
                  <a:rPr lang="zh-CN" altLang="en-US" sz="1200" i="0">
                    <a:latin typeface="Cambria Math" panose="02040503050406030204" pitchFamily="18" charset="0"/>
                    <a:ea typeface="Cambria Math" panose="02040503050406030204" pitchFamily="18" charset="0"/>
                    <a:cs typeface="Times New Roman" panose="02020603050405020304" pitchFamily="18" charset="0"/>
                  </a:rPr>
                  <a:t>𝜓</a:t>
                </a:r>
                <a:r>
                  <a:rPr lang="zh-CN" altLang="en-US" sz="1200" dirty="0">
                    <a:latin typeface="微软雅黑" panose="020B0503020204020204" pitchFamily="34" charset="-122"/>
                    <a:ea typeface="微软雅黑" panose="020B0503020204020204" pitchFamily="34" charset="-122"/>
                    <a:cs typeface="Arial" panose="020B0604020202020204" pitchFamily="34" charset="0"/>
                    <a:sym typeface="+mn-ea"/>
                  </a:rPr>
                  <a:t>事例</a:t>
                </a: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sym typeface="+mn-ea"/>
                  </a:rPr>
                  <a:t>数。故基于目前积累的数据，实验上很难测量到这些过程！</a:t>
                </a:r>
                <a:endParaRPr lang="en-US" altLang="zh-CN" sz="1200" dirty="0" smtClean="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p>
              <a:p>
                <a:endParaRPr kumimoji="1" baseline="0" dirty="0"/>
              </a:p>
            </p:txBody>
          </p:sp>
        </mc:Fallback>
      </mc:AlternateContent>
      <p:sp>
        <p:nvSpPr>
          <p:cNvPr id="4" name="幻灯片编号占位符 3"/>
          <p:cNvSpPr>
            <a:spLocks noGrp="1"/>
          </p:cNvSpPr>
          <p:nvPr>
            <p:ph type="sldNum" sz="quarter" idx="10"/>
          </p:nvPr>
        </p:nvSpPr>
        <p:spPr/>
        <p:txBody>
          <a:bodyPr/>
          <a:lstStyle/>
          <a:p>
            <a:fld id="{507BEB83-26DC-4CCC-A594-0D786D9F222F}" type="slidenum">
              <a:rPr lang="zh-CN" altLang="en-US" smtClean="0"/>
              <a:t>20</a:t>
            </a:fld>
            <a:endParaRPr lang="zh-CN" altLang="en-US"/>
          </a:p>
        </p:txBody>
      </p:sp>
    </p:spTree>
    <p:extLst>
      <p:ext uri="{BB962C8B-B14F-4D97-AF65-F5344CB8AC3E}">
        <p14:creationId xmlns:p14="http://schemas.microsoft.com/office/powerpoint/2010/main" val="2469810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07BEB83-26DC-4CCC-A594-0D786D9F222F}" type="slidenum">
              <a:rPr lang="zh-CN" altLang="en-US" smtClean="0"/>
              <a:t>21</a:t>
            </a:fld>
            <a:endParaRPr lang="zh-CN" altLang="en-US"/>
          </a:p>
        </p:txBody>
      </p:sp>
    </p:spTree>
    <p:extLst>
      <p:ext uri="{BB962C8B-B14F-4D97-AF65-F5344CB8AC3E}">
        <p14:creationId xmlns:p14="http://schemas.microsoft.com/office/powerpoint/2010/main" val="1632108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微软雅黑" panose="020B0503020204020204" charset="-122"/>
                  <a:ea typeface="微软雅黑" panose="020B0503020204020204" charset="-122"/>
                  <a:cs typeface="Arial" panose="020B0604020202020204" pitchFamily="34" charset="0"/>
                  <a:sym typeface="+mn-ea"/>
                </a:endParaRPr>
              </a:p>
              <a:p>
                <a:endParaRPr kumimoji="1" lang="en-US" altLang="zh-CN" dirty="0"/>
              </a:p>
            </p:txBody>
          </p:sp>
        </mc:Choice>
        <mc:Fallback xmlns="">
          <p:sp>
            <p:nvSpPr>
              <p:cNvPr id="3" name="备注占位符 2"/>
              <p:cNvSpPr>
                <a:spLocks noGrp="1"/>
              </p:cNvSpPr>
              <p:nvPr>
                <p:ph type="body" idx="1"/>
              </p:nvPr>
            </p:nvSpPr>
            <p:spPr/>
            <p:txBody>
              <a:bodyPr/>
              <a:lstStyle/>
              <a:p>
                <a:r>
                  <a:rPr kumimoji="1" lang="en-US" altLang="zh-CN" dirty="0" smtClean="0"/>
                  <a:t>SuperKEKB</a:t>
                </a:r>
                <a:r>
                  <a:rPr kumimoji="1" lang="zh-CN" altLang="en-US" dirty="0" smtClean="0"/>
                  <a:t>对撞机的</a:t>
                </a:r>
                <a:r>
                  <a:rPr kumimoji="1" lang="en-US" altLang="zh-CN" dirty="0" smtClean="0"/>
                  <a:t>Belle II</a:t>
                </a:r>
                <a:r>
                  <a:rPr kumimoji="1" lang="en-US" altLang="zh-CN" baseline="0" dirty="0" smtClean="0"/>
                  <a:t> </a:t>
                </a:r>
                <a:r>
                  <a:rPr kumimoji="1" lang="zh-CN" altLang="en-US" baseline="0" dirty="0" smtClean="0"/>
                  <a:t>实验将在</a:t>
                </a:r>
                <a:r>
                  <a:rPr kumimoji="1" lang="el-GR" altLang="zh-CN" i="0" baseline="0" smtClean="0">
                    <a:latin typeface="Cambria Math" panose="02040503050406030204" pitchFamily="18" charset="0"/>
                    <a:ea typeface="Cambria Math" panose="02040503050406030204" pitchFamily="18" charset="0"/>
                  </a:rPr>
                  <a:t>Υ</a:t>
                </a:r>
                <a:r>
                  <a:rPr kumimoji="1" lang="zh-CN" altLang="en-US" i="0" baseline="0" smtClean="0">
                    <a:latin typeface="Cambria Math" panose="02040503050406030204" pitchFamily="18" charset="0"/>
                    <a:ea typeface="Cambria Math" panose="02040503050406030204" pitchFamily="18" charset="0"/>
                  </a:rPr>
                  <a:t>（</a:t>
                </a:r>
                <a:r>
                  <a:rPr kumimoji="1" lang="en-US" altLang="zh-CN" dirty="0" smtClean="0"/>
                  <a:t>4S</a:t>
                </a:r>
                <a:r>
                  <a:rPr kumimoji="1" lang="zh-CN" altLang="en-US" dirty="0" smtClean="0"/>
                  <a:t>）共振态（</a:t>
                </a:r>
                <a:r>
                  <a:rPr kumimoji="1" lang="zh-CN" altLang="en-US" i="0" smtClean="0">
                    <a:latin typeface="Cambria Math" panose="02040503050406030204" pitchFamily="18" charset="0"/>
                  </a:rPr>
                  <a:t>√</a:t>
                </a:r>
                <a:r>
                  <a:rPr kumimoji="1" lang="en-US" altLang="zh-CN" b="0" i="0" smtClean="0">
                    <a:latin typeface="Cambria Math" panose="02040503050406030204" pitchFamily="18" charset="0"/>
                  </a:rPr>
                  <a:t>𝑠</a:t>
                </a:r>
                <a:r>
                  <a:rPr kumimoji="1" lang="en-US" altLang="zh-CN" dirty="0" smtClean="0"/>
                  <a:t>=10.58Gev)</a:t>
                </a:r>
                <a:r>
                  <a:rPr kumimoji="1" lang="zh-CN" altLang="en-US" dirty="0" smtClean="0"/>
                  <a:t>附近积累大量的实验数据，其预计积分亮度将达到</a:t>
                </a:r>
                <a:r>
                  <a:rPr kumimoji="1" lang="en-US" altLang="zh-CN" dirty="0" smtClean="0"/>
                  <a:t>50 </a:t>
                </a:r>
                <a:r>
                  <a:rPr kumimoji="1" lang="en-US" altLang="zh-CN" i="0" smtClean="0">
                    <a:latin typeface="Cambria Math" panose="02040503050406030204" pitchFamily="18" charset="0"/>
                  </a:rPr>
                  <a:t>〖</a:t>
                </a:r>
                <a:r>
                  <a:rPr kumimoji="1" lang="en-US" altLang="zh-CN" b="0" i="0" smtClean="0">
                    <a:latin typeface="Cambria Math" panose="02040503050406030204" pitchFamily="18" charset="0"/>
                  </a:rPr>
                  <a:t>𝑎𝑏〗^(−1)</a:t>
                </a:r>
                <a:r>
                  <a:rPr kumimoji="1" lang="zh-CN" altLang="en-US" dirty="0" smtClean="0"/>
                  <a:t>  </a:t>
                </a:r>
                <a:r>
                  <a:rPr kumimoji="1" lang="en-US" altLang="zh-CN" dirty="0" smtClean="0"/>
                  <a:t>,</a:t>
                </a:r>
                <a:r>
                  <a:rPr kumimoji="1" lang="zh-CN" altLang="en-US" dirty="0" smtClean="0"/>
                  <a:t>届时观察到这些衰变道是可能的。</a:t>
                </a:r>
                <a:endParaRPr kumimoji="1" lang="zh-CN" altLang="en-US" dirty="0"/>
              </a:p>
            </p:txBody>
          </p:sp>
        </mc:Fallback>
      </mc:AlternateContent>
      <p:sp>
        <p:nvSpPr>
          <p:cNvPr id="4" name="幻灯片编号占位符 3"/>
          <p:cNvSpPr>
            <a:spLocks noGrp="1"/>
          </p:cNvSpPr>
          <p:nvPr>
            <p:ph type="sldNum" sz="quarter" idx="10"/>
          </p:nvPr>
        </p:nvSpPr>
        <p:spPr/>
        <p:txBody>
          <a:bodyPr/>
          <a:lstStyle/>
          <a:p>
            <a:fld id="{507BEB83-26DC-4CCC-A594-0D786D9F222F}" type="slidenum">
              <a:rPr lang="zh-CN" altLang="en-US" smtClean="0"/>
              <a:t>22</a:t>
            </a:fld>
            <a:endParaRPr lang="zh-CN" altLang="en-US"/>
          </a:p>
        </p:txBody>
      </p:sp>
    </p:spTree>
    <p:extLst>
      <p:ext uri="{BB962C8B-B14F-4D97-AF65-F5344CB8AC3E}">
        <p14:creationId xmlns:p14="http://schemas.microsoft.com/office/powerpoint/2010/main" val="3137328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7BEB83-26DC-4CCC-A594-0D786D9F222F}" type="slidenum">
              <a:rPr lang="zh-CN" altLang="en-US" smtClean="0"/>
              <a:t>23</a:t>
            </a:fld>
            <a:endParaRPr lang="zh-CN" altLang="en-US"/>
          </a:p>
        </p:txBody>
      </p:sp>
    </p:spTree>
    <p:extLst>
      <p:ext uri="{BB962C8B-B14F-4D97-AF65-F5344CB8AC3E}">
        <p14:creationId xmlns:p14="http://schemas.microsoft.com/office/powerpoint/2010/main" val="31296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07BEB83-26DC-4CCC-A594-0D786D9F222F}" type="slidenum">
              <a:rPr lang="zh-CN" altLang="en-US" smtClean="0"/>
              <a:t>3</a:t>
            </a:fld>
            <a:endParaRPr lang="zh-CN" altLang="en-US"/>
          </a:p>
        </p:txBody>
      </p:sp>
    </p:spTree>
    <p:extLst>
      <p:ext uri="{BB962C8B-B14F-4D97-AF65-F5344CB8AC3E}">
        <p14:creationId xmlns:p14="http://schemas.microsoft.com/office/powerpoint/2010/main" val="69244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effectLst/>
                  <a:latin typeface="Helvetica"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effectLst/>
                    <a:latin typeface="Helvetica" charset="0"/>
                  </a:rPr>
                  <a:t>1974</a:t>
                </a:r>
                <a:r>
                  <a:rPr lang="zh-CN" altLang="en-US" sz="1200" dirty="0" smtClean="0">
                    <a:effectLst/>
                    <a:latin typeface="Helvetica" charset="0"/>
                  </a:rPr>
                  <a:t>年，</a:t>
                </a:r>
                <a:r>
                  <a:rPr lang="en-US" altLang="zh-CN" sz="1200" dirty="0" smtClean="0">
                    <a:effectLst/>
                    <a:latin typeface="Helvetica" charset="0"/>
                  </a:rPr>
                  <a:t>J/Psi</a:t>
                </a:r>
                <a:r>
                  <a:rPr lang="zh-CN" altLang="en-US" sz="1200" dirty="0" smtClean="0">
                    <a:effectLst/>
                    <a:latin typeface="Helvetica" charset="0"/>
                  </a:rPr>
                  <a:t>介子被发现后，使得重夸克偶素逐渐成为高能物理研究的重要课题。类似于电子偶素，重夸克偶素是由一对正反重夸克构成的束缚态，比如粲夸克偶数  </a:t>
                </a:r>
                <a:r>
                  <a:rPr lang="en-US" altLang="zh-CN" b="0" i="0" smtClean="0">
                    <a:latin typeface="Cambria Math" panose="02040503050406030204" pitchFamily="18" charset="0"/>
                  </a:rPr>
                  <a:t>𝐽</a:t>
                </a:r>
                <a:r>
                  <a:rPr lang="zh-CN" altLang="en-US" b="0" i="0" smtClean="0">
                    <a:latin typeface="Cambria Math" panose="02040503050406030204" pitchFamily="18" charset="0"/>
                  </a:rPr>
                  <a:t>∕〖</a:t>
                </a:r>
                <a:r>
                  <a:rPr lang="zh-CN" altLang="en-US" i="0" smtClean="0">
                    <a:latin typeface="Cambria Math" panose="02040503050406030204" pitchFamily="18" charset="0"/>
                  </a:rPr>
                  <a:t>𝜓</a:t>
                </a:r>
                <a:r>
                  <a:rPr lang="en-US" altLang="zh-CN" b="0" i="0" smtClean="0">
                    <a:latin typeface="Cambria Math" panose="02040503050406030204" pitchFamily="18" charset="0"/>
                  </a:rPr>
                  <a:t>  </a:t>
                </a:r>
                <a:r>
                  <a:rPr lang="zh-CN" altLang="en-US" b="0" i="0" smtClean="0">
                    <a:latin typeface="Cambria Math" panose="02040503050406030204" pitchFamily="18" charset="0"/>
                  </a:rPr>
                  <a:t>𝜂</a:t>
                </a:r>
                <a:r>
                  <a:rPr lang="en-US" altLang="zh-CN" b="0" i="0" smtClean="0">
                    <a:latin typeface="Cambria Math" panose="02040503050406030204" pitchFamily="18" charset="0"/>
                  </a:rPr>
                  <a:t>_𝑐  </a:t>
                </a:r>
                <a:r>
                  <a:rPr lang="zh-CN" altLang="en-US" b="0" i="0" smtClean="0">
                    <a:latin typeface="Cambria Math" panose="02040503050406030204" pitchFamily="18" charset="0"/>
                  </a:rPr>
                  <a:t>𝜒</a:t>
                </a:r>
                <a:r>
                  <a:rPr lang="en-US" altLang="zh-CN" b="0" i="0" smtClean="0">
                    <a:latin typeface="Cambria Math" panose="02040503050406030204" pitchFamily="18" charset="0"/>
                  </a:rPr>
                  <a:t>_𝑐𝐽 </a:t>
                </a:r>
                <a:r>
                  <a:rPr lang="zh-CN" altLang="en-US" b="0" i="0" smtClean="0">
                    <a:latin typeface="Cambria Math" panose="02040503050406030204" pitchFamily="18" charset="0"/>
                  </a:rPr>
                  <a:t>〗</a:t>
                </a:r>
                <a:r>
                  <a:rPr lang="zh-CN" altLang="en-US" sz="1200" dirty="0" smtClean="0">
                    <a:effectLst/>
                    <a:latin typeface="Helvetica" charset="0"/>
                  </a:rPr>
                  <a:t>等，他是由一个粲夸克和一个反粲夸克组成的束缚态，底偶素是由一个底夸克和一个反底夸克组成的束缚态。重夸克偶素通常包含了多个能标，常用的三个能标</a:t>
                </a:r>
                <a:endParaRPr lang="zh-CN" altLang="en-US" sz="1200" dirty="0">
                  <a:effectLst/>
                  <a:latin typeface="Helvetica" charset="0"/>
                </a:endParaRPr>
              </a:p>
            </p:txBody>
          </p:sp>
        </mc:Fallback>
      </mc:AlternateContent>
      <p:sp>
        <p:nvSpPr>
          <p:cNvPr id="4" name="幻灯片编号占位符 3"/>
          <p:cNvSpPr>
            <a:spLocks noGrp="1"/>
          </p:cNvSpPr>
          <p:nvPr>
            <p:ph type="sldNum" sz="quarter" idx="10"/>
          </p:nvPr>
        </p:nvSpPr>
        <p:spPr/>
        <p:txBody>
          <a:bodyPr/>
          <a:lstStyle/>
          <a:p>
            <a:fld id="{507BEB83-26DC-4CCC-A594-0D786D9F222F}" type="slidenum">
              <a:rPr lang="zh-CN" altLang="en-US" smtClean="0"/>
              <a:t>4</a:t>
            </a:fld>
            <a:endParaRPr lang="zh-CN" altLang="en-US"/>
          </a:p>
        </p:txBody>
      </p:sp>
    </p:spTree>
    <p:extLst>
      <p:ext uri="{BB962C8B-B14F-4D97-AF65-F5344CB8AC3E}">
        <p14:creationId xmlns:p14="http://schemas.microsoft.com/office/powerpoint/2010/main" val="1464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微软雅黑" panose="020B0503020204020204" pitchFamily="34" charset="-122"/>
                  <a:ea typeface="微软雅黑" panose="020B0503020204020204" pitchFamily="34" charset="-122"/>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effectLst/>
                    <a:latin typeface="Helvetica" charset="0"/>
                  </a:rPr>
                  <a:t>NRQCD</a:t>
                </a:r>
                <a:r>
                  <a:rPr lang="zh-CN" altLang="en-US" sz="1200" dirty="0" smtClean="0">
                    <a:effectLst/>
                    <a:latin typeface="Helvetica" charset="0"/>
                  </a:rPr>
                  <a:t>给出了答案，对于</a:t>
                </a:r>
                <a:r>
                  <a:rPr lang="zh-CN" altLang="en-US" sz="1200" b="0" dirty="0" smtClean="0">
                    <a:latin typeface="微软雅黑" panose="020B0503020204020204" pitchFamily="34" charset="-122"/>
                    <a:ea typeface="微软雅黑" panose="020B0503020204020204" pitchFamily="34" charset="-122"/>
                  </a:rPr>
                  <a:t>对于重夸克偶素的产生和湮灭，在引入四费米子算符后，</a:t>
                </a:r>
                <a:r>
                  <a:rPr lang="en-US" altLang="zh-CN" sz="1200" b="0" dirty="0" smtClean="0">
                    <a:latin typeface="微软雅黑" panose="020B0503020204020204" pitchFamily="34" charset="-122"/>
                    <a:ea typeface="微软雅黑" panose="020B0503020204020204" pitchFamily="34" charset="-122"/>
                  </a:rPr>
                  <a:t>NRQCD</a:t>
                </a:r>
                <a:r>
                  <a:rPr lang="zh-CN" altLang="en-US" sz="1200" b="0" dirty="0" smtClean="0">
                    <a:latin typeface="微软雅黑" panose="020B0503020204020204" pitchFamily="34" charset="-122"/>
                    <a:ea typeface="微软雅黑" panose="020B0503020204020204" pitchFamily="34" charset="-122"/>
                  </a:rPr>
                  <a:t>因子化公式能系统的把能标</a:t>
                </a:r>
                <a:r>
                  <a:rPr lang="zh-CN" altLang="en-US" sz="1200" b="0" dirty="0" smtClean="0">
                    <a:solidFill>
                      <a:srgbClr val="FF0000"/>
                    </a:solidFill>
                    <a:latin typeface="微软雅黑" panose="020B0503020204020204" pitchFamily="34" charset="-122"/>
                    <a:ea typeface="微软雅黑" panose="020B0503020204020204" pitchFamily="34" charset="-122"/>
                  </a:rPr>
                  <a:t>大于或等于</a:t>
                </a:r>
                <a:r>
                  <a:rPr lang="en-US" altLang="zh-CN" sz="1200" b="0" i="0" dirty="0" smtClean="0">
                    <a:solidFill>
                      <a:srgbClr val="FF0000"/>
                    </a:solidFill>
                    <a:latin typeface="Cambria Math" panose="02040503050406030204" pitchFamily="18" charset="0"/>
                    <a:ea typeface="微软雅黑" panose="020B0503020204020204" pitchFamily="34" charset="-122"/>
                  </a:rPr>
                  <a:t>𝑀</a:t>
                </a:r>
                <a:r>
                  <a:rPr lang="zh-CN" altLang="en-US" sz="1200" b="0" dirty="0" smtClean="0">
                    <a:latin typeface="微软雅黑" panose="020B0503020204020204" pitchFamily="34" charset="-122"/>
                    <a:ea typeface="微软雅黑" panose="020B0503020204020204" pitchFamily="34" charset="-122"/>
                  </a:rPr>
                  <a:t>的贡献分离出来，此因子化公式被表示成一系列</a:t>
                </a:r>
                <a:r>
                  <a:rPr lang="zh-CN" altLang="en-US" sz="1200" b="0" dirty="0" smtClean="0">
                    <a:solidFill>
                      <a:srgbClr val="FF0000"/>
                    </a:solidFill>
                    <a:latin typeface="微软雅黑" panose="020B0503020204020204" pitchFamily="34" charset="-122"/>
                    <a:ea typeface="微软雅黑" panose="020B0503020204020204" pitchFamily="34" charset="-122"/>
                  </a:rPr>
                  <a:t>短程系数</a:t>
                </a:r>
                <a:r>
                  <a:rPr lang="zh-CN" altLang="en-US" sz="1200" b="0" dirty="0" smtClean="0">
                    <a:latin typeface="微软雅黑" panose="020B0503020204020204" pitchFamily="34" charset="-122"/>
                    <a:ea typeface="微软雅黑" panose="020B0503020204020204" pitchFamily="34" charset="-122"/>
                  </a:rPr>
                  <a:t>和</a:t>
                </a:r>
                <a:r>
                  <a:rPr lang="zh-CN" altLang="en-US" sz="1200" b="0" dirty="0" smtClean="0">
                    <a:solidFill>
                      <a:srgbClr val="FF0000"/>
                    </a:solidFill>
                    <a:latin typeface="微软雅黑" panose="020B0503020204020204" pitchFamily="34" charset="-122"/>
                    <a:ea typeface="微软雅黑" panose="020B0503020204020204" pitchFamily="34" charset="-122"/>
                  </a:rPr>
                  <a:t>长程矩阵元</a:t>
                </a:r>
                <a:r>
                  <a:rPr lang="zh-CN" altLang="en-US" sz="1200" b="0" dirty="0" smtClean="0">
                    <a:latin typeface="微软雅黑" panose="020B0503020204020204" pitchFamily="34" charset="-122"/>
                    <a:ea typeface="微软雅黑" panose="020B0503020204020204" pitchFamily="34" charset="-122"/>
                  </a:rPr>
                  <a:t>的乘积</a:t>
                </a:r>
                <a:r>
                  <a:rPr lang="zh-CN" altLang="en-US" sz="1200" b="0" dirty="0" smtClean="0">
                    <a:latin typeface="微软雅黑" panose="020B0503020204020204" pitchFamily="34" charset="-122"/>
                    <a:ea typeface="微软雅黑" panose="020B0503020204020204" pitchFamily="34" charset="-122"/>
                  </a:rPr>
                  <a:t>。对于大于等于</a:t>
                </a:r>
                <a:r>
                  <a:rPr lang="en-US" altLang="zh-CN" sz="1200" b="0" dirty="0" smtClean="0">
                    <a:latin typeface="微软雅黑" panose="020B0503020204020204" pitchFamily="34" charset="-122"/>
                    <a:ea typeface="微软雅黑" panose="020B0503020204020204" pitchFamily="34" charset="-122"/>
                  </a:rPr>
                  <a:t>M</a:t>
                </a:r>
                <a:r>
                  <a:rPr lang="zh-CN" altLang="en-US" sz="1200" b="0" dirty="0" smtClean="0">
                    <a:latin typeface="微软雅黑" panose="020B0503020204020204" pitchFamily="34" charset="-122"/>
                    <a:ea typeface="微软雅黑" panose="020B0503020204020204" pitchFamily="34" charset="-122"/>
                  </a:rPr>
                  <a:t>的能标，这一部分是微扰可算的</a:t>
                </a:r>
                <a:endParaRPr lang="en-US" altLang="zh-CN" sz="1200" b="0" dirty="0" smtClean="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effectLst/>
                  <a:latin typeface="Helvetica" charset="0"/>
                </a:endParaRPr>
              </a:p>
            </p:txBody>
          </p:sp>
        </mc:Fallback>
      </mc:AlternateContent>
      <p:sp>
        <p:nvSpPr>
          <p:cNvPr id="4" name="幻灯片编号占位符 3"/>
          <p:cNvSpPr>
            <a:spLocks noGrp="1"/>
          </p:cNvSpPr>
          <p:nvPr>
            <p:ph type="sldNum" sz="quarter" idx="10"/>
          </p:nvPr>
        </p:nvSpPr>
        <p:spPr/>
        <p:txBody>
          <a:bodyPr/>
          <a:lstStyle/>
          <a:p>
            <a:fld id="{507BEB83-26DC-4CCC-A594-0D786D9F222F}" type="slidenum">
              <a:rPr lang="zh-CN" altLang="en-US" smtClean="0"/>
              <a:t>5</a:t>
            </a:fld>
            <a:endParaRPr lang="zh-CN" altLang="en-US"/>
          </a:p>
        </p:txBody>
      </p:sp>
    </p:spTree>
    <p:extLst>
      <p:ext uri="{BB962C8B-B14F-4D97-AF65-F5344CB8AC3E}">
        <p14:creationId xmlns:p14="http://schemas.microsoft.com/office/powerpoint/2010/main" val="366831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anose="020B0503020204020204" pitchFamily="34" charset="-122"/>
                    <a:ea typeface="微软雅黑" panose="020B0503020204020204" pitchFamily="34" charset="-122"/>
                  </a:rPr>
                  <a:t>近年来，对双粲偶素产生的研究取得了重要的理论进展。比如：</a:t>
                </a:r>
              </a:p>
              <a:p>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这些</a:t>
                </a:r>
                <a:r>
                  <a:rPr lang="zh-CN" altLang="en-US" sz="1200" dirty="0" smtClean="0">
                    <a:latin typeface="微软雅黑" panose="020B0503020204020204" pitchFamily="34" charset="-122"/>
                    <a:ea typeface="微软雅黑" panose="020B0503020204020204" pitchFamily="34" charset="-122"/>
                  </a:rPr>
                  <a:t>过程的研究激发了我们探索更多类似且具有价值的过程。</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过渡</a:t>
                </a:r>
                <a:r>
                  <a:rPr lang="zh-CN" altLang="en-US" sz="1200" dirty="0" smtClean="0">
                    <a:latin typeface="微软雅黑" panose="020B0503020204020204" pitchFamily="34" charset="-122"/>
                    <a:ea typeface="微软雅黑" panose="020B0503020204020204" pitchFamily="34" charset="-122"/>
                  </a:rPr>
                  <a:t>句</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类似于正负电子湮灭，底夸克偶素衰变中的双粲偶素的产生也能够用来研究硬遍举衰变过程的动力学和粲偶素介子的结构。</a:t>
                </a:r>
                <a:endParaRPr lang="en-US" altLang="zh-CN" sz="1200" dirty="0" smtClean="0">
                  <a:latin typeface="微软雅黑" panose="020B0503020204020204" pitchFamily="34" charset="-122"/>
                  <a:ea typeface="微软雅黑" panose="020B0503020204020204" pitchFamily="34" charset="-122"/>
                </a:endParaRPr>
              </a:p>
              <a:p>
                <a:r>
                  <a:rPr lang="zh-CN" altLang="en-US" dirty="0" smtClean="0"/>
                  <a:t>能用底夸克偶素衰变的原因</a:t>
                </a:r>
                <a:r>
                  <a:rPr lang="zh-CN" altLang="en-US" dirty="0" smtClean="0"/>
                  <a:t>：因为</a:t>
                </a:r>
                <a:r>
                  <a:rPr lang="zh-CN" altLang="en-US" dirty="0" smtClean="0"/>
                  <a:t>它的质量比粲夸克偶素的质量更大且接近于</a:t>
                </a:r>
                <a:r>
                  <a:rPr lang="en-US" altLang="zh-CN" dirty="0" smtClean="0"/>
                  <a:t>B</a:t>
                </a:r>
                <a:r>
                  <a:rPr lang="zh-CN" altLang="en-US" dirty="0" smtClean="0"/>
                  <a:t>工厂的能量</a:t>
                </a:r>
                <a:r>
                  <a:rPr lang="zh-CN" altLang="en-US" dirty="0" smtClean="0"/>
                  <a:t>。所以底夸克偶素不仅可以衰变成轻强子，也能衰变成粲夸克偶素。</a:t>
                </a:r>
                <a:endParaRPr lang="en-US" altLang="zh-CN" dirty="0" smtClean="0"/>
              </a:p>
              <a:p>
                <a:pPr>
                  <a:lnSpc>
                    <a:spcPct val="150000"/>
                  </a:lnSpc>
                </a:pPr>
                <a:r>
                  <a:rPr lang="zh-CN" altLang="en-US"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因此，本工作将基于</a:t>
                </a:r>
                <a:r>
                  <a:rPr lang="en-US" altLang="zh-CN"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NRQCD</a:t>
                </a:r>
                <a:r>
                  <a:rPr lang="zh-CN" altLang="en-US"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因子化定理，计算</a:t>
                </a:r>
                <a:endParaRPr lang="en-US" altLang="zh-CN"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1200" i="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a:t>𝜂</a:t>
                </a:r>
                <a:r>
                  <a:rPr lang="en-US" altLang="zh-CN" sz="1200" i="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a:t>_𝑏 (</a:t>
                </a:r>
                <a:r>
                  <a:rPr lang="zh-CN" altLang="en-US" sz="1200" i="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a:t>𝜒</a:t>
                </a:r>
                <a:r>
                  <a:rPr lang="en-US" altLang="zh-CN" sz="1200" i="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a:t>_𝑏𝐽)</a:t>
                </a:r>
                <a:r>
                  <a:rPr lang="en-US" altLang="zh-CN" sz="12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→𝐽∕</a:t>
                </a:r>
                <a:r>
                  <a:rPr lang="zh-CN" altLang="en-US" sz="12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𝜓 </a:t>
                </a:r>
                <a:r>
                  <a:rPr lang="en-US" altLang="zh-CN" sz="1200" i="0">
                    <a:solidFill>
                      <a:srgbClr val="FF0000"/>
                    </a:solidFill>
                    <a:latin typeface="Cambria Math" panose="02040503050406030204" pitchFamily="18" charset="0"/>
                    <a:cs typeface="Times New Roman" panose="02020603050405020304" pitchFamily="18" charset="0"/>
                  </a:rPr>
                  <a:t> </a:t>
                </a:r>
                <a:r>
                  <a:rPr lang="zh-CN" altLang="en-US" sz="1200" i="0">
                    <a:solidFill>
                      <a:srgbClr val="FF0000"/>
                    </a:solidFill>
                    <a:latin typeface="Cambria Math" panose="02040503050406030204" pitchFamily="18" charset="0"/>
                    <a:cs typeface="Times New Roman" panose="02020603050405020304" pitchFamily="18" charset="0"/>
                  </a:rPr>
                  <a:t>〖</a:t>
                </a:r>
                <a:r>
                  <a:rPr lang="en-US" altLang="zh-CN" sz="1200" i="0">
                    <a:solidFill>
                      <a:srgbClr val="FF0000"/>
                    </a:solidFill>
                    <a:latin typeface="Cambria Math" panose="02040503050406030204" pitchFamily="18" charset="0"/>
                    <a:cs typeface="Times New Roman" panose="02020603050405020304" pitchFamily="18" charset="0"/>
                  </a:rPr>
                  <a:t> 𝐽</a:t>
                </a:r>
                <a:r>
                  <a:rPr lang="zh-CN" altLang="en-US" sz="1200" i="0">
                    <a:solidFill>
                      <a:srgbClr val="FF0000"/>
                    </a:solidFill>
                    <a:latin typeface="Cambria Math" panose="02040503050406030204" pitchFamily="18" charset="0"/>
                    <a:cs typeface="Times New Roman" panose="02020603050405020304" pitchFamily="18" charset="0"/>
                  </a:rPr>
                  <a:t>〗∕𝜓</a:t>
                </a:r>
                <a:r>
                  <a:rPr lang="zh-CN" altLang="en-US"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过程的衰变宽度并进行唯象学分析</a:t>
                </a:r>
                <a:r>
                  <a:rPr lang="zh-CN" altLang="en-US" sz="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计算结果精确次次领头阶</a:t>
                </a:r>
                <a:r>
                  <a:rPr lang="en-US" altLang="zh-CN"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(NNLO)</a:t>
                </a:r>
                <a:r>
                  <a:rPr lang="zh-CN" altLang="en-US"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这些研究将探索在实验中发现这中强子衰变通道的潜力。</a:t>
                </a:r>
                <a:r>
                  <a:rPr lang="zh-CN" altLang="en-US" sz="1200" dirty="0" smtClean="0">
                    <a:latin typeface="微软雅黑" panose="020B0503020204020204" pitchFamily="34" charset="-122"/>
                    <a:ea typeface="微软雅黑" panose="020B0503020204020204" pitchFamily="34" charset="-122"/>
                  </a:rPr>
                  <a:t>增进了我们对涉及粲夸克偶素的遍举过程的理解。</a:t>
                </a: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意义</a:t>
                </a:r>
              </a:p>
              <a:p>
                <a:endParaRPr lang="zh-CN" altLang="en-US" dirty="0"/>
              </a:p>
            </p:txBody>
          </p:sp>
        </mc:Fallback>
      </mc:AlternateContent>
      <p:sp>
        <p:nvSpPr>
          <p:cNvPr id="4" name="灯片编号占位符 3"/>
          <p:cNvSpPr>
            <a:spLocks noGrp="1"/>
          </p:cNvSpPr>
          <p:nvPr>
            <p:ph type="sldNum" sz="quarter" idx="10"/>
          </p:nvPr>
        </p:nvSpPr>
        <p:spPr/>
        <p:txBody>
          <a:bodyPr/>
          <a:lstStyle/>
          <a:p>
            <a:fld id="{507BEB83-26DC-4CCC-A594-0D786D9F222F}" type="slidenum">
              <a:rPr lang="zh-CN" altLang="en-US" smtClean="0"/>
              <a:t>6</a:t>
            </a:fld>
            <a:endParaRPr lang="zh-CN" altLang="en-US"/>
          </a:p>
        </p:txBody>
      </p:sp>
    </p:spTree>
    <p:extLst>
      <p:ext uri="{BB962C8B-B14F-4D97-AF65-F5344CB8AC3E}">
        <p14:creationId xmlns:p14="http://schemas.microsoft.com/office/powerpoint/2010/main" val="159230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anose="020B0503020204020204" pitchFamily="34" charset="-122"/>
                    <a:ea typeface="微软雅黑" panose="020B0503020204020204" pitchFamily="34" charset="-122"/>
                  </a:rPr>
                  <a:t>近年来，对双粲偶素产生的研究取得了重要的理论进展。比如：</a:t>
                </a:r>
              </a:p>
              <a:p>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这些</a:t>
                </a:r>
                <a:r>
                  <a:rPr lang="zh-CN" altLang="en-US" sz="1200" dirty="0" smtClean="0">
                    <a:latin typeface="微软雅黑" panose="020B0503020204020204" pitchFamily="34" charset="-122"/>
                    <a:ea typeface="微软雅黑" panose="020B0503020204020204" pitchFamily="34" charset="-122"/>
                  </a:rPr>
                  <a:t>过程的研究激发了我们探索更多类似且具有价值的过程。</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过渡</a:t>
                </a:r>
                <a:r>
                  <a:rPr lang="zh-CN" altLang="en-US" sz="1200" dirty="0" smtClean="0">
                    <a:latin typeface="微软雅黑" panose="020B0503020204020204" pitchFamily="34" charset="-122"/>
                    <a:ea typeface="微软雅黑" panose="020B0503020204020204" pitchFamily="34" charset="-122"/>
                  </a:rPr>
                  <a:t>句</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类似于正负电子湮灭，底夸克偶素衰变中的双粲偶素的产生也能够用来研究硬遍举衰变过程的动力学和粲偶素介子的结构。</a:t>
                </a:r>
                <a:endParaRPr lang="en-US" altLang="zh-CN" sz="1200" dirty="0" smtClean="0">
                  <a:latin typeface="微软雅黑" panose="020B0503020204020204" pitchFamily="34" charset="-122"/>
                  <a:ea typeface="微软雅黑" panose="020B0503020204020204" pitchFamily="34" charset="-122"/>
                </a:endParaRPr>
              </a:p>
              <a:p>
                <a:r>
                  <a:rPr lang="zh-CN" altLang="en-US" dirty="0" smtClean="0"/>
                  <a:t>能用底夸克偶素衰变的原因</a:t>
                </a:r>
                <a:r>
                  <a:rPr lang="zh-CN" altLang="en-US" dirty="0" smtClean="0"/>
                  <a:t>：因为</a:t>
                </a:r>
                <a:r>
                  <a:rPr lang="zh-CN" altLang="en-US" dirty="0" smtClean="0"/>
                  <a:t>它的质量比粲夸克偶素的质量更大且接近于</a:t>
                </a:r>
                <a:r>
                  <a:rPr lang="en-US" altLang="zh-CN" dirty="0" smtClean="0"/>
                  <a:t>B</a:t>
                </a:r>
                <a:r>
                  <a:rPr lang="zh-CN" altLang="en-US" dirty="0" smtClean="0"/>
                  <a:t>工厂的能量</a:t>
                </a:r>
                <a:r>
                  <a:rPr lang="zh-CN" altLang="en-US" dirty="0" smtClean="0"/>
                  <a:t>。所以底夸克偶素不仅可以衰变成轻强子，也能衰变成粲夸克偶素。</a:t>
                </a:r>
                <a:endParaRPr lang="en-US" altLang="zh-CN" dirty="0" smtClean="0"/>
              </a:p>
              <a:p>
                <a:pPr>
                  <a:lnSpc>
                    <a:spcPct val="150000"/>
                  </a:lnSpc>
                </a:pPr>
                <a:r>
                  <a:rPr lang="zh-CN" altLang="en-US"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因此，本工作将基于</a:t>
                </a:r>
                <a:r>
                  <a:rPr lang="en-US" altLang="zh-CN"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NRQCD</a:t>
                </a:r>
                <a:r>
                  <a:rPr lang="zh-CN" altLang="en-US"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因子化定理，计算</a:t>
                </a:r>
                <a:endParaRPr lang="en-US" altLang="zh-CN"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1200" i="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a:t>𝜂</a:t>
                </a:r>
                <a:r>
                  <a:rPr lang="en-US" altLang="zh-CN" sz="1200" i="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a:t>_𝑏 (</a:t>
                </a:r>
                <a:r>
                  <a:rPr lang="zh-CN" altLang="en-US" sz="1200" i="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a:t>𝜒</a:t>
                </a:r>
                <a:r>
                  <a:rPr lang="en-US" altLang="zh-CN" sz="1200" i="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a:t>_𝑏𝐽)</a:t>
                </a:r>
                <a:r>
                  <a:rPr lang="en-US" altLang="zh-CN" sz="12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→𝐽∕</a:t>
                </a:r>
                <a:r>
                  <a:rPr lang="zh-CN" altLang="en-US" sz="1200"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𝜓 </a:t>
                </a:r>
                <a:r>
                  <a:rPr lang="en-US" altLang="zh-CN" sz="1200" i="0">
                    <a:solidFill>
                      <a:srgbClr val="FF0000"/>
                    </a:solidFill>
                    <a:latin typeface="Cambria Math" panose="02040503050406030204" pitchFamily="18" charset="0"/>
                    <a:cs typeface="Times New Roman" panose="02020603050405020304" pitchFamily="18" charset="0"/>
                  </a:rPr>
                  <a:t> </a:t>
                </a:r>
                <a:r>
                  <a:rPr lang="zh-CN" altLang="en-US" sz="1200" i="0">
                    <a:solidFill>
                      <a:srgbClr val="FF0000"/>
                    </a:solidFill>
                    <a:latin typeface="Cambria Math" panose="02040503050406030204" pitchFamily="18" charset="0"/>
                    <a:cs typeface="Times New Roman" panose="02020603050405020304" pitchFamily="18" charset="0"/>
                  </a:rPr>
                  <a:t>〖</a:t>
                </a:r>
                <a:r>
                  <a:rPr lang="en-US" altLang="zh-CN" sz="1200" i="0">
                    <a:solidFill>
                      <a:srgbClr val="FF0000"/>
                    </a:solidFill>
                    <a:latin typeface="Cambria Math" panose="02040503050406030204" pitchFamily="18" charset="0"/>
                    <a:cs typeface="Times New Roman" panose="02020603050405020304" pitchFamily="18" charset="0"/>
                  </a:rPr>
                  <a:t> 𝐽</a:t>
                </a:r>
                <a:r>
                  <a:rPr lang="zh-CN" altLang="en-US" sz="1200" i="0">
                    <a:solidFill>
                      <a:srgbClr val="FF0000"/>
                    </a:solidFill>
                    <a:latin typeface="Cambria Math" panose="02040503050406030204" pitchFamily="18" charset="0"/>
                    <a:cs typeface="Times New Roman" panose="02020603050405020304" pitchFamily="18" charset="0"/>
                  </a:rPr>
                  <a:t>〗∕𝜓</a:t>
                </a:r>
                <a:r>
                  <a:rPr lang="zh-CN" altLang="en-US"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过程的衰变宽度并进行唯象学分析</a:t>
                </a:r>
                <a:r>
                  <a:rPr lang="zh-CN" altLang="en-US" sz="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计算结果精确次次领头阶</a:t>
                </a:r>
                <a:r>
                  <a:rPr lang="en-US" altLang="zh-CN"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(NNLO)</a:t>
                </a:r>
                <a:r>
                  <a:rPr lang="zh-CN" altLang="en-US" sz="12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这些研究将探索在实验中发现这中强子衰变通道的潜力。</a:t>
                </a:r>
                <a:r>
                  <a:rPr lang="zh-CN" altLang="en-US" sz="1200" dirty="0" smtClean="0">
                    <a:latin typeface="微软雅黑" panose="020B0503020204020204" pitchFamily="34" charset="-122"/>
                    <a:ea typeface="微软雅黑" panose="020B0503020204020204" pitchFamily="34" charset="-122"/>
                  </a:rPr>
                  <a:t>增进了我们对涉及粲夸克偶素的遍举过程的理解。</a:t>
                </a: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意义</a:t>
                </a:r>
              </a:p>
              <a:p>
                <a:endParaRPr lang="zh-CN" altLang="en-US" dirty="0"/>
              </a:p>
            </p:txBody>
          </p:sp>
        </mc:Fallback>
      </mc:AlternateContent>
      <p:sp>
        <p:nvSpPr>
          <p:cNvPr id="4" name="灯片编号占位符 3"/>
          <p:cNvSpPr>
            <a:spLocks noGrp="1"/>
          </p:cNvSpPr>
          <p:nvPr>
            <p:ph type="sldNum" sz="quarter" idx="10"/>
          </p:nvPr>
        </p:nvSpPr>
        <p:spPr/>
        <p:txBody>
          <a:bodyPr/>
          <a:lstStyle/>
          <a:p>
            <a:fld id="{507BEB83-26DC-4CCC-A594-0D786D9F222F}" type="slidenum">
              <a:rPr lang="zh-CN" altLang="en-US" smtClean="0"/>
              <a:t>7</a:t>
            </a:fld>
            <a:endParaRPr lang="zh-CN" altLang="en-US"/>
          </a:p>
        </p:txBody>
      </p:sp>
    </p:spTree>
    <p:extLst>
      <p:ext uri="{BB962C8B-B14F-4D97-AF65-F5344CB8AC3E}">
        <p14:creationId xmlns:p14="http://schemas.microsoft.com/office/powerpoint/2010/main" val="203381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07BEB83-26DC-4CCC-A594-0D786D9F222F}" type="slidenum">
              <a:rPr lang="zh-CN" altLang="en-US" smtClean="0"/>
              <a:t>8</a:t>
            </a:fld>
            <a:endParaRPr lang="zh-CN" altLang="en-US"/>
          </a:p>
        </p:txBody>
      </p:sp>
    </p:spTree>
    <p:extLst>
      <p:ext uri="{BB962C8B-B14F-4D97-AF65-F5344CB8AC3E}">
        <p14:creationId xmlns:p14="http://schemas.microsoft.com/office/powerpoint/2010/main" val="2713944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libri" panose="020F0502020204030204" pitchFamily="34" charset="0"/>
                  <a:ea typeface="宋体" panose="02010600030101010101" pitchFamily="2" charset="-122"/>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Calibri" panose="020F0502020204030204" pitchFamily="34" charset="0"/>
                    <a:ea typeface="宋体" panose="02010600030101010101" pitchFamily="2" charset="-122"/>
                  </a:rPr>
                  <a:t>本工作中，我们利用螺旋度振幅形式来分析</a:t>
                </a:r>
                <a:r>
                  <a:rPr lang="en-US" altLang="zh-CN" sz="1200" b="1" i="0" smtClean="0">
                    <a:latin typeface="Cambria Math" panose="02040503050406030204" pitchFamily="18" charset="0"/>
                  </a:rPr>
                  <a:t>𝑯→𝑱/𝝍𝑱/𝝍</a:t>
                </a:r>
                <a:r>
                  <a:rPr lang="zh-CN" altLang="en-US" sz="1200" b="1" i="0" smtClean="0">
                    <a:latin typeface="Cambria Math" panose="02040503050406030204" pitchFamily="18" charset="0"/>
                  </a:rPr>
                  <a:t>遍</a:t>
                </a:r>
                <a:r>
                  <a:rPr lang="zh-CN" altLang="en-US" sz="1200" dirty="0" smtClean="0">
                    <a:latin typeface="Calibri" panose="020F0502020204030204" pitchFamily="34" charset="0"/>
                    <a:ea typeface="宋体" panose="02010600030101010101" pitchFamily="2" charset="-122"/>
                  </a:rPr>
                  <a:t>举衰变过程，这里的</a:t>
                </a:r>
                <a:r>
                  <a:rPr lang="en-US" altLang="zh-CN" sz="1200" dirty="0" smtClean="0">
                    <a:latin typeface="Calibri" panose="020F0502020204030204" pitchFamily="34" charset="0"/>
                    <a:ea typeface="宋体" panose="02010600030101010101" pitchFamily="2" charset="-122"/>
                  </a:rPr>
                  <a:t>H</a:t>
                </a:r>
                <a:r>
                  <a:rPr lang="zh-CN" altLang="en-US" sz="1200" dirty="0" smtClean="0">
                    <a:latin typeface="Calibri" panose="020F0502020204030204" pitchFamily="34" charset="0"/>
                    <a:ea typeface="宋体" panose="02010600030101010101" pitchFamily="2" charset="-122"/>
                  </a:rPr>
                  <a:t>指的是</a:t>
                </a:r>
                <a:r>
                  <a:rPr lang="en-US" altLang="zh-CN" sz="1200" i="0" smtClean="0">
                    <a:latin typeface="Cambria Math" panose="02040503050406030204" pitchFamily="18" charset="0"/>
                    <a:ea typeface="宋体" panose="02010600030101010101" pitchFamily="2" charset="-122"/>
                  </a:rPr>
                  <a:t>〖</a:t>
                </a:r>
                <a:r>
                  <a:rPr lang="en-US" altLang="zh-CN" sz="1200" i="0">
                    <a:latin typeface="Cambria Math" panose="02040503050406030204" pitchFamily="18" charset="0"/>
                    <a:ea typeface="宋体" panose="02010600030101010101" pitchFamily="2" charset="-122"/>
                  </a:rPr>
                  <a:t> </a:t>
                </a:r>
                <a:r>
                  <a:rPr lang="zh-CN" altLang="en-US" sz="1200" i="0">
                    <a:latin typeface="Cambria Math" panose="02040503050406030204" pitchFamily="18" charset="0"/>
                    <a:ea typeface="宋体" panose="02010600030101010101" pitchFamily="2" charset="-122"/>
                  </a:rPr>
                  <a:t>𝜂</a:t>
                </a:r>
                <a:r>
                  <a:rPr lang="en-US" altLang="zh-CN" sz="1200" i="0" smtClean="0">
                    <a:latin typeface="Cambria Math" panose="02040503050406030204" pitchFamily="18" charset="0"/>
                    <a:ea typeface="宋体" panose="02010600030101010101" pitchFamily="2" charset="-122"/>
                  </a:rPr>
                  <a:t>〗_</a:t>
                </a:r>
                <a:r>
                  <a:rPr lang="en-US" altLang="zh-CN" sz="1200" i="0">
                    <a:latin typeface="Cambria Math" panose="02040503050406030204" pitchFamily="18" charset="0"/>
                    <a:ea typeface="宋体" panose="02010600030101010101" pitchFamily="2" charset="-122"/>
                  </a:rPr>
                  <a:t>𝑏</a:t>
                </a:r>
                <a:r>
                  <a:rPr lang="zh-CN" altLang="en-US" sz="1200" dirty="0">
                    <a:latin typeface="宋体" panose="02010600030101010101" pitchFamily="2" charset="-122"/>
                    <a:ea typeface="宋体" panose="02010600030101010101" pitchFamily="2" charset="-122"/>
                  </a:rPr>
                  <a:t>或</a:t>
                </a:r>
                <a:r>
                  <a:rPr lang="zh-CN" altLang="en-US" sz="1200" i="0" dirty="0">
                    <a:latin typeface="Cambria Math" panose="02040503050406030204" pitchFamily="18" charset="0"/>
                    <a:ea typeface="宋体" panose="02010600030101010101" pitchFamily="2" charset="-122"/>
                  </a:rPr>
                  <a:t>𝜒</a:t>
                </a:r>
                <a:r>
                  <a:rPr lang="en-US" altLang="zh-CN" sz="1200" i="0" dirty="0">
                    <a:latin typeface="Cambria Math" panose="02040503050406030204" pitchFamily="18" charset="0"/>
                    <a:ea typeface="宋体" panose="02010600030101010101" pitchFamily="2" charset="-122"/>
                  </a:rPr>
                  <a:t>_𝑏𝐽</a:t>
                </a:r>
                <a:r>
                  <a:rPr lang="zh-CN" altLang="en-US" sz="1200" dirty="0" smtClean="0">
                    <a:latin typeface="Calibri" panose="020F0502020204030204" pitchFamily="34" charset="0"/>
                    <a:ea typeface="宋体" panose="02010600030101010101" pitchFamily="2" charset="-122"/>
                  </a:rPr>
                  <a:t>，其</a:t>
                </a:r>
                <a:r>
                  <a:rPr lang="zh-CN" altLang="en-US" sz="1200" dirty="0" smtClean="0">
                    <a:latin typeface="微软雅黑" panose="020B0503020204020204" pitchFamily="34" charset="-122"/>
                    <a:ea typeface="微软雅黑" panose="020B0503020204020204" pitchFamily="34" charset="-122"/>
                  </a:rPr>
                  <a:t>衰变宽度</a:t>
                </a:r>
                <a:r>
                  <a:rPr lang="el-GR" altLang="zh-CN" sz="1200" i="0" smtClean="0">
                    <a:latin typeface="Cambria Math" panose="02040503050406030204" pitchFamily="18" charset="0"/>
                    <a:ea typeface="Cambria Math" panose="02040503050406030204" pitchFamily="18" charset="0"/>
                  </a:rPr>
                  <a:t>Γ</a:t>
                </a:r>
                <a:r>
                  <a:rPr lang="zh-CN" altLang="en-US" sz="1200" dirty="0" smtClean="0">
                    <a:latin typeface="Calibri" panose="020F0502020204030204" pitchFamily="34" charset="0"/>
                    <a:ea typeface="宋体" panose="02010600030101010101" pitchFamily="2" charset="-122"/>
                  </a:rPr>
                  <a:t>可写为下面这个式子</a:t>
                </a:r>
                <a:endParaRPr lang="en-US" altLang="zh-CN" sz="1200" dirty="0" smtClean="0">
                  <a:latin typeface="Calibri" panose="020F0502020204030204" pitchFamily="34"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Calibri" panose="020F0502020204030204" pitchFamily="34"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Calibri" panose="020F0502020204030204" pitchFamily="34" charset="0"/>
                    <a:ea typeface="宋体" panose="02010600030101010101" pitchFamily="2" charset="-122"/>
                  </a:rPr>
                  <a:t>接下来，我们只需要算出螺旋度振幅</a:t>
                </a:r>
                <a:r>
                  <a:rPr lang="en-US" altLang="zh-CN" sz="1200" dirty="0" smtClean="0">
                    <a:latin typeface="Calibri" panose="020F0502020204030204" pitchFamily="34" charset="0"/>
                    <a:ea typeface="宋体" panose="02010600030101010101" pitchFamily="2" charset="-122"/>
                  </a:rPr>
                  <a:t>A</a:t>
                </a:r>
                <a:r>
                  <a:rPr lang="zh-CN" altLang="en-US" sz="1200" dirty="0" smtClean="0">
                    <a:latin typeface="Calibri" panose="020F0502020204030204" pitchFamily="34" charset="0"/>
                    <a:ea typeface="宋体" panose="02010600030101010101" pitchFamily="2" charset="-122"/>
                  </a:rPr>
                  <a:t>即可求出衰变宽度。</a:t>
                </a:r>
                <a:endParaRPr lang="en-US" altLang="zh-CN" sz="1200" dirty="0">
                  <a:latin typeface="Calibri" panose="020F0502020204030204" pitchFamily="34" charset="0"/>
                  <a:ea typeface="宋体" panose="02010600030101010101" pitchFamily="2" charset="-122"/>
                </a:endParaRPr>
              </a:p>
            </p:txBody>
          </p:sp>
        </mc:Fallback>
      </mc:AlternateContent>
      <p:sp>
        <p:nvSpPr>
          <p:cNvPr id="4" name="幻灯片编号占位符 3"/>
          <p:cNvSpPr>
            <a:spLocks noGrp="1"/>
          </p:cNvSpPr>
          <p:nvPr>
            <p:ph type="sldNum" sz="quarter" idx="10"/>
          </p:nvPr>
        </p:nvSpPr>
        <p:spPr/>
        <p:txBody>
          <a:bodyPr/>
          <a:lstStyle/>
          <a:p>
            <a:fld id="{507BEB83-26DC-4CCC-A594-0D786D9F222F}" type="slidenum">
              <a:rPr lang="zh-CN" altLang="en-US" smtClean="0"/>
              <a:t>9</a:t>
            </a:fld>
            <a:endParaRPr lang="zh-CN" altLang="en-US"/>
          </a:p>
        </p:txBody>
      </p:sp>
    </p:spTree>
    <p:extLst>
      <p:ext uri="{BB962C8B-B14F-4D97-AF65-F5344CB8AC3E}">
        <p14:creationId xmlns:p14="http://schemas.microsoft.com/office/powerpoint/2010/main" val="301107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60400" y="6330950"/>
            <a:ext cx="2921000" cy="365125"/>
          </a:xfrm>
        </p:spPr>
        <p:txBody>
          <a:bodyPr/>
          <a:lstStyle/>
          <a:p>
            <a:fld id="{FF25080C-E8BC-47C8-B0BA-3CF0F7F8FF5A}" type="datetime1">
              <a:rPr lang="zh-CN" altLang="en-US" smtClean="0"/>
              <a:t>2023/12/16</a:t>
            </a:fld>
            <a:endParaRPr lang="zh-CN" altLang="en-US"/>
          </a:p>
        </p:txBody>
      </p:sp>
      <p:sp>
        <p:nvSpPr>
          <p:cNvPr id="3" name="页脚占位符 2"/>
          <p:cNvSpPr>
            <a:spLocks noGrp="1"/>
          </p:cNvSpPr>
          <p:nvPr>
            <p:ph type="ftr" sz="quarter" idx="11"/>
          </p:nvPr>
        </p:nvSpPr>
        <p:spPr>
          <a:xfrm>
            <a:off x="4038600" y="6364409"/>
            <a:ext cx="4114800" cy="365125"/>
          </a:xfrm>
        </p:spPr>
        <p:txBody>
          <a:bodyPr/>
          <a:lstStyle/>
          <a:p>
            <a:endParaRPr lang="zh-CN" altLang="en-US" dirty="0"/>
          </a:p>
        </p:txBody>
      </p:sp>
      <p:sp>
        <p:nvSpPr>
          <p:cNvPr id="4" name="灯片编号占位符 3"/>
          <p:cNvSpPr>
            <a:spLocks noGrp="1"/>
          </p:cNvSpPr>
          <p:nvPr>
            <p:ph type="sldNum" sz="quarter" idx="12"/>
          </p:nvPr>
        </p:nvSpPr>
        <p:spPr>
          <a:xfrm>
            <a:off x="8610599" y="6342884"/>
            <a:ext cx="2906125" cy="365125"/>
          </a:xfrm>
        </p:spPr>
        <p:txBody>
          <a:bodyPr/>
          <a:lstStyle/>
          <a:p>
            <a:fld id="{62882B55-B6B2-497F-8568-5D2D4C04CE38}" type="slidenum">
              <a:rPr lang="zh-CN" altLang="en-US" smtClean="0"/>
              <a:t>‹#›</a:t>
            </a:fld>
            <a:endParaRPr lang="zh-CN" altLang="en-US"/>
          </a:p>
        </p:txBody>
      </p:sp>
      <p:sp>
        <p:nvSpPr>
          <p:cNvPr id="6" name="标题 5"/>
          <p:cNvSpPr>
            <a:spLocks noGrp="1"/>
          </p:cNvSpPr>
          <p:nvPr>
            <p:ph type="title"/>
          </p:nvPr>
        </p:nvSpPr>
        <p:spPr>
          <a:xfrm>
            <a:off x="660400" y="191529"/>
            <a:ext cx="9679880" cy="687820"/>
          </a:xfrm>
        </p:spPr>
        <p:txBody>
          <a:bodyPr lIns="72000"/>
          <a:lstStyle/>
          <a:p>
            <a:r>
              <a:rPr lang="zh-CN" altLang="en-US"/>
              <a:t>单击此处编辑母版标题样式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结尾页">
    <p:spTree>
      <p:nvGrpSpPr>
        <p:cNvPr id="1" name=""/>
        <p:cNvGrpSpPr/>
        <p:nvPr/>
      </p:nvGrpSpPr>
      <p:grpSpPr>
        <a:xfrm>
          <a:off x="0" y="0"/>
          <a:ext cx="0" cy="0"/>
          <a:chOff x="0" y="0"/>
          <a:chExt cx="0" cy="0"/>
        </a:xfrm>
      </p:grpSpPr>
      <p:sp>
        <p:nvSpPr>
          <p:cNvPr id="6" name="矩形: 圆角 5"/>
          <p:cNvSpPr/>
          <p:nvPr userDrawn="1"/>
        </p:nvSpPr>
        <p:spPr>
          <a:xfrm>
            <a:off x="408214" y="391712"/>
            <a:ext cx="11375571" cy="5511800"/>
          </a:xfrm>
          <a:prstGeom prst="roundRect">
            <a:avLst>
              <a:gd name="adj" fmla="val 0"/>
            </a:avLst>
          </a:prstGeom>
          <a:solidFill>
            <a:schemeClr val="accent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grpSp>
        <p:nvGrpSpPr>
          <p:cNvPr id="53" name="组合 52"/>
          <p:cNvGrpSpPr/>
          <p:nvPr userDrawn="1"/>
        </p:nvGrpSpPr>
        <p:grpSpPr>
          <a:xfrm>
            <a:off x="3572716" y="615087"/>
            <a:ext cx="5046569" cy="4988761"/>
            <a:chOff x="4065588" y="1646238"/>
            <a:chExt cx="969963" cy="958850"/>
          </a:xfrm>
          <a:solidFill>
            <a:schemeClr val="bg1">
              <a:alpha val="5000"/>
            </a:schemeClr>
          </a:solidFill>
        </p:grpSpPr>
        <p:sp>
          <p:nvSpPr>
            <p:cNvPr id="54"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55"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56"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57"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58"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59" name="Freeform 10"/>
            <p:cNvSpPr/>
            <p:nvPr/>
          </p:nvSpPr>
          <p:spPr bwMode="auto">
            <a:xfrm>
              <a:off x="4476750" y="1973263"/>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60"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09"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10"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11"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12"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13"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14"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15"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16"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17"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18"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19"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20"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21"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22"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23"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24"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25"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26" name="Freeform 29"/>
            <p:cNvSpPr/>
            <p:nvPr/>
          </p:nvSpPr>
          <p:spPr bwMode="auto">
            <a:xfrm>
              <a:off x="4900613" y="2216151"/>
              <a:ext cx="61913" cy="57150"/>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27"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28"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29"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cxnSp>
        <p:nvCxnSpPr>
          <p:cNvPr id="7" name="直接连接符 6"/>
          <p:cNvCxnSpPr/>
          <p:nvPr userDrawn="1"/>
        </p:nvCxnSpPr>
        <p:spPr>
          <a:xfrm>
            <a:off x="408214" y="6044327"/>
            <a:ext cx="1137557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5" name="标题 1"/>
          <p:cNvSpPr>
            <a:spLocks noGrp="1"/>
          </p:cNvSpPr>
          <p:nvPr>
            <p:ph type="title" hasCustomPrompt="1"/>
          </p:nvPr>
        </p:nvSpPr>
        <p:spPr>
          <a:xfrm>
            <a:off x="1256060" y="2557015"/>
            <a:ext cx="9679880" cy="840230"/>
          </a:xfrm>
          <a:noFill/>
        </p:spPr>
        <p:txBody>
          <a:bodyPr wrap="square" rtlCol="0">
            <a:spAutoFit/>
          </a:bodyPr>
          <a:lstStyle>
            <a:lvl1pPr algn="ctr">
              <a:defRPr lang="zh-CN" altLang="en-US" sz="5400">
                <a:solidFill>
                  <a:schemeClr val="bg1"/>
                </a:solidFill>
                <a:cs typeface="+mn-cs"/>
              </a:defRPr>
            </a:lvl1pPr>
          </a:lstStyle>
          <a:p>
            <a:pPr marL="0" lvl="0" algn="ctr"/>
            <a:r>
              <a:rPr lang="zh-CN" altLang="en-US" dirty="0"/>
              <a:t>单击此处加入总结文字</a:t>
            </a:r>
          </a:p>
        </p:txBody>
      </p:sp>
      <p:grpSp>
        <p:nvGrpSpPr>
          <p:cNvPr id="132" name="组合 131"/>
          <p:cNvGrpSpPr/>
          <p:nvPr userDrawn="1"/>
        </p:nvGrpSpPr>
        <p:grpSpPr>
          <a:xfrm>
            <a:off x="3795131" y="6307262"/>
            <a:ext cx="4766946" cy="452499"/>
            <a:chOff x="3721016" y="5441926"/>
            <a:chExt cx="5306957" cy="503759"/>
          </a:xfrm>
        </p:grpSpPr>
        <p:pic>
          <p:nvPicPr>
            <p:cNvPr id="133" name="图片 132"/>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3721016" y="5441926"/>
              <a:ext cx="2459915" cy="503759"/>
            </a:xfrm>
            <a:prstGeom prst="rect">
              <a:avLst/>
            </a:prstGeom>
          </p:spPr>
        </p:pic>
        <p:pic>
          <p:nvPicPr>
            <p:cNvPr id="134" name="图片 133"/>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6302928" y="5518467"/>
              <a:ext cx="2725045" cy="350676"/>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4A04121A-3854-4DAA-9D3F-0CCDDBA16D7D}" type="datetime1">
              <a:rPr lang="zh-CN" altLang="en-US" smtClean="0"/>
              <a:t>2023/12/16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62882B55-B6B2-497F-8568-5D2D4C04CE3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0837CB-76F4-41CD-BDBB-A32653B330C9}" type="datetime1">
              <a:rPr lang="zh-CN" altLang="en-US" smtClean="0"/>
              <a:t>2023/12/16</a:t>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62882B55-B6B2-497F-8568-5D2D4C04CE38}" type="slidenum">
              <a:rPr lang="zh-CN" altLang="en-US" smtClean="0"/>
              <a:t>‹#›</a:t>
            </a:fld>
            <a:endParaRPr lang="zh-CN" altLang="en-US"/>
          </a:p>
        </p:txBody>
      </p:sp>
      <p:sp>
        <p:nvSpPr>
          <p:cNvPr id="6" name="标题 5"/>
          <p:cNvSpPr>
            <a:spLocks noGrp="1"/>
          </p:cNvSpPr>
          <p:nvPr>
            <p:ph type="title"/>
          </p:nvPr>
        </p:nvSpPr>
        <p:spPr>
          <a:xfrm>
            <a:off x="660400" y="191529"/>
            <a:ext cx="9679880" cy="687820"/>
          </a:xfrm>
        </p:spPr>
        <p:txBody>
          <a:bodyPr lIns="72000"/>
          <a:lstStyle/>
          <a:p>
            <a:r>
              <a:rPr lang="zh-CN" altLang="en-US" dirty="0"/>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E85F19A-FB82-4310-8366-034B18BB048E}" type="datetime1">
              <a:rPr lang="zh-CN" altLang="en-US" smtClean="0"/>
              <a:t>2023/12/16</a:t>
            </a:fld>
            <a:endParaRPr lang="zh-CN" altLang="en-US"/>
          </a:p>
        </p:txBody>
      </p:sp>
      <p:sp>
        <p:nvSpPr>
          <p:cNvPr id="4" name="页脚占位符 3"/>
          <p:cNvSpPr>
            <a:spLocks noGrp="1"/>
          </p:cNvSpPr>
          <p:nvPr>
            <p:ph type="ftr" sz="quarter" idx="11"/>
          </p:nvPr>
        </p:nvSpPr>
        <p:spPr>
          <a:xfrm>
            <a:off x="4038600" y="6269159"/>
            <a:ext cx="4114800" cy="365125"/>
          </a:xfrm>
          <a:prstGeom prst="rect">
            <a:avLst/>
          </a:prstGeom>
        </p:spPr>
        <p:txBody>
          <a:bodyPr/>
          <a:lstStyle/>
          <a:p>
            <a:endParaRPr lang="zh-CN" altLang="en-US" dirty="0"/>
          </a:p>
        </p:txBody>
      </p:sp>
      <p:sp>
        <p:nvSpPr>
          <p:cNvPr id="5" name="灯片编号占位符 4"/>
          <p:cNvSpPr>
            <a:spLocks noGrp="1"/>
          </p:cNvSpPr>
          <p:nvPr>
            <p:ph type="sldNum" sz="quarter" idx="12"/>
          </p:nvPr>
        </p:nvSpPr>
        <p:spPr/>
        <p:txBody>
          <a:bodyPr/>
          <a:lstStyle/>
          <a:p>
            <a:fld id="{62882B55-B6B2-497F-8568-5D2D4C04CE3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封面页">
    <p:spTree>
      <p:nvGrpSpPr>
        <p:cNvPr id="1" name=""/>
        <p:cNvGrpSpPr/>
        <p:nvPr/>
      </p:nvGrpSpPr>
      <p:grpSpPr>
        <a:xfrm>
          <a:off x="0" y="0"/>
          <a:ext cx="0" cy="0"/>
          <a:chOff x="0" y="0"/>
          <a:chExt cx="0" cy="0"/>
        </a:xfrm>
      </p:grpSpPr>
      <p:grpSp>
        <p:nvGrpSpPr>
          <p:cNvPr id="27" name="组合 26"/>
          <p:cNvGrpSpPr/>
          <p:nvPr userDrawn="1"/>
        </p:nvGrpSpPr>
        <p:grpSpPr>
          <a:xfrm>
            <a:off x="-1071219" y="-435448"/>
            <a:ext cx="14992166" cy="7655543"/>
            <a:chOff x="-1071219" y="-435448"/>
            <a:chExt cx="14992166" cy="7655543"/>
          </a:xfrm>
        </p:grpSpPr>
        <p:sp>
          <p:nvSpPr>
            <p:cNvPr id="8" name="矩形: 圆角 7"/>
            <p:cNvSpPr/>
            <p:nvPr/>
          </p:nvSpPr>
          <p:spPr>
            <a:xfrm>
              <a:off x="0" y="0"/>
              <a:ext cx="12192000" cy="6858000"/>
            </a:xfrm>
            <a:prstGeom prst="roundRect">
              <a:avLst>
                <a:gd name="adj" fmla="val 0"/>
              </a:avLst>
            </a:prstGeom>
            <a:solidFill>
              <a:schemeClr val="accent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sp>
          <p:nvSpPr>
            <p:cNvPr id="13" name="矩形: 圆角 12"/>
            <p:cNvSpPr/>
            <p:nvPr/>
          </p:nvSpPr>
          <p:spPr>
            <a:xfrm rot="2836031">
              <a:off x="2312719" y="-2205440"/>
              <a:ext cx="524071" cy="4863359"/>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rot="2836031">
              <a:off x="9293429" y="4526380"/>
              <a:ext cx="524071" cy="4863359"/>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rot="2836031">
              <a:off x="3946761" y="-2763219"/>
              <a:ext cx="207818" cy="4863359"/>
            </a:xfrm>
            <a:prstGeom prst="roundRect">
              <a:avLst>
                <a:gd name="adj" fmla="val 5000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65377" y="1887747"/>
              <a:ext cx="497964" cy="49796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357740" y="4708069"/>
              <a:ext cx="497964" cy="4979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551534" y="5528517"/>
              <a:ext cx="1006998" cy="1006998"/>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09834" y="905666"/>
              <a:ext cx="692361" cy="692361"/>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17224" y="277792"/>
              <a:ext cx="216378" cy="216378"/>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0898249" y="4622916"/>
              <a:ext cx="159996" cy="15999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0159320" y="5059632"/>
              <a:ext cx="181020" cy="18102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alphaModFix amt="11000"/>
              <a:extLst>
                <a:ext uri="{28A0092B-C50C-407E-A947-70E740481C1C}">
                  <a14:useLocalDpi xmlns:a14="http://schemas.microsoft.com/office/drawing/2010/main" val="0"/>
                </a:ext>
              </a:extLst>
            </a:blip>
            <a:stretch>
              <a:fillRect/>
            </a:stretch>
          </p:blipFill>
          <p:spPr>
            <a:xfrm>
              <a:off x="6616864" y="1341502"/>
              <a:ext cx="3552825" cy="457200"/>
            </a:xfrm>
            <a:prstGeom prst="rect">
              <a:avLst/>
            </a:prstGeom>
          </p:spPr>
        </p:pic>
        <p:pic>
          <p:nvPicPr>
            <p:cNvPr id="79" name="图片 78"/>
            <p:cNvPicPr>
              <a:picLocks noChangeAspect="1"/>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2080126" y="1893220"/>
              <a:ext cx="3581400" cy="733425"/>
            </a:xfrm>
            <a:prstGeom prst="rect">
              <a:avLst/>
            </a:prstGeom>
          </p:spPr>
        </p:pic>
        <p:pic>
          <p:nvPicPr>
            <p:cNvPr id="81" name="图片 80"/>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3224380" y="4957051"/>
              <a:ext cx="4453349" cy="911989"/>
            </a:xfrm>
            <a:prstGeom prst="rect">
              <a:avLst/>
            </a:prstGeom>
          </p:spPr>
        </p:pic>
        <p:pic>
          <p:nvPicPr>
            <p:cNvPr id="82" name="图片 8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8059299" y="4043771"/>
              <a:ext cx="2569154" cy="330615"/>
            </a:xfrm>
            <a:prstGeom prst="rect">
              <a:avLst/>
            </a:prstGeom>
          </p:spPr>
        </p:pic>
        <p:pic>
          <p:nvPicPr>
            <p:cNvPr id="84" name="图片 83"/>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9997973" y="407501"/>
              <a:ext cx="3922974" cy="803375"/>
            </a:xfrm>
            <a:prstGeom prst="rect">
              <a:avLst/>
            </a:prstGeom>
          </p:spPr>
        </p:pic>
        <p:pic>
          <p:nvPicPr>
            <p:cNvPr id="88" name="图片 8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933601" y="3586154"/>
              <a:ext cx="3016031" cy="388122"/>
            </a:xfrm>
            <a:prstGeom prst="rect">
              <a:avLst/>
            </a:prstGeom>
          </p:spPr>
        </p:pic>
        <p:pic>
          <p:nvPicPr>
            <p:cNvPr id="89" name="图片 88"/>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1071219" y="5328648"/>
              <a:ext cx="2035581" cy="261951"/>
            </a:xfrm>
            <a:prstGeom prst="rect">
              <a:avLst/>
            </a:prstGeom>
          </p:spPr>
        </p:pic>
      </p:grpSp>
      <p:sp>
        <p:nvSpPr>
          <p:cNvPr id="76" name="标题 75"/>
          <p:cNvSpPr>
            <a:spLocks noGrp="1"/>
          </p:cNvSpPr>
          <p:nvPr>
            <p:ph type="title"/>
          </p:nvPr>
        </p:nvSpPr>
        <p:spPr>
          <a:xfrm>
            <a:off x="838200" y="2834799"/>
            <a:ext cx="10515600" cy="840230"/>
          </a:xfrm>
          <a:prstGeom prst="rect">
            <a:avLst/>
          </a:prstGeom>
          <a:noFill/>
        </p:spPr>
        <p:txBody>
          <a:bodyPr wrap="square" rtlCol="0">
            <a:spAutoFit/>
          </a:bodyPr>
          <a:lstStyle>
            <a:lvl1pPr algn="ctr">
              <a:defRPr lang="zh-CN" altLang="en-US" sz="5400">
                <a:solidFill>
                  <a:schemeClr val="bg1"/>
                </a:solidFill>
                <a:latin typeface="+mj-ea"/>
                <a:cs typeface="+mn-cs"/>
              </a:defRPr>
            </a:lvl1pPr>
          </a:lstStyle>
          <a:p>
            <a:pPr marL="0" lvl="0" algn="ctr"/>
            <a:r>
              <a:rPr lang="zh-CN" altLang="en-US" dirty="0"/>
              <a:t>单击此处编辑母版标题样式</a:t>
            </a:r>
          </a:p>
        </p:txBody>
      </p:sp>
      <p:sp>
        <p:nvSpPr>
          <p:cNvPr id="80" name="文本占位符 79"/>
          <p:cNvSpPr>
            <a:spLocks noGrp="1"/>
          </p:cNvSpPr>
          <p:nvPr>
            <p:ph type="body" sz="quarter" idx="10" hasCustomPrompt="1"/>
          </p:nvPr>
        </p:nvSpPr>
        <p:spPr>
          <a:xfrm>
            <a:off x="2726351" y="3726152"/>
            <a:ext cx="6807201" cy="378667"/>
          </a:xfrm>
          <a:prstGeom prst="rect">
            <a:avLst/>
          </a:prstGeom>
        </p:spPr>
        <p:txBody>
          <a:bodyPr>
            <a:normAutofit/>
          </a:bodyPr>
          <a:lstStyle>
            <a:lvl1pPr marL="342900" indent="-342900" algn="dist">
              <a:buFont typeface="Arial" panose="020B0604020202020204" pitchFamily="34" charset="0"/>
              <a:buChar char="•"/>
              <a:defRPr>
                <a:solidFill>
                  <a:schemeClr val="bg1"/>
                </a:solidFill>
              </a:defRPr>
            </a:lvl1pPr>
          </a:lstStyle>
          <a:p>
            <a:pPr marL="0" indent="0" algn="dist">
              <a:buNone/>
            </a:pPr>
            <a:r>
              <a:rPr lang="en-US" altLang="zh-CN" sz="2000" dirty="0">
                <a:solidFill>
                  <a:schemeClr val="bg1"/>
                </a:solidFill>
                <a:ea typeface="微软雅黑 Light" panose="020B0502040204020203" pitchFamily="34" charset="-122"/>
              </a:rPr>
              <a:t>Click here to edit the master title style</a:t>
            </a:r>
            <a:endParaRPr lang="zh-CN" altLang="en-US" sz="2000" dirty="0">
              <a:solidFill>
                <a:schemeClr val="bg1"/>
              </a:solidFill>
              <a:ea typeface="微软雅黑 Light" panose="020B0502040204020203"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grpSp>
        <p:nvGrpSpPr>
          <p:cNvPr id="3" name="组合 2"/>
          <p:cNvGrpSpPr/>
          <p:nvPr userDrawn="1"/>
        </p:nvGrpSpPr>
        <p:grpSpPr>
          <a:xfrm>
            <a:off x="-4408334" y="-1217779"/>
            <a:ext cx="19790648" cy="9503928"/>
            <a:chOff x="-4408334" y="-1217779"/>
            <a:chExt cx="19790648" cy="9503928"/>
          </a:xfrm>
        </p:grpSpPr>
        <p:sp>
          <p:nvSpPr>
            <p:cNvPr id="32" name="矩形: 圆角 31"/>
            <p:cNvSpPr/>
            <p:nvPr/>
          </p:nvSpPr>
          <p:spPr>
            <a:xfrm>
              <a:off x="0" y="0"/>
              <a:ext cx="12192000" cy="6858000"/>
            </a:xfrm>
            <a:prstGeom prst="roundRect">
              <a:avLst>
                <a:gd name="adj" fmla="val 0"/>
              </a:avLst>
            </a:prstGeom>
            <a:solidFill>
              <a:schemeClr val="accent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grpSp>
          <p:nvGrpSpPr>
            <p:cNvPr id="37" name="组合 36"/>
            <p:cNvGrpSpPr/>
            <p:nvPr/>
          </p:nvGrpSpPr>
          <p:grpSpPr>
            <a:xfrm>
              <a:off x="9241966" y="-1217779"/>
              <a:ext cx="4863359" cy="2413470"/>
              <a:chOff x="10242315" y="-761473"/>
              <a:chExt cx="4863359" cy="2413470"/>
            </a:xfrm>
          </p:grpSpPr>
          <p:sp>
            <p:nvSpPr>
              <p:cNvPr id="51" name="矩形: 圆角 50"/>
              <p:cNvSpPr/>
              <p:nvPr/>
            </p:nvSpPr>
            <p:spPr>
              <a:xfrm rot="2836031">
                <a:off x="12442230" y="-2961388"/>
                <a:ext cx="463530" cy="4863359"/>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0385159" y="1154033"/>
                <a:ext cx="497964" cy="49796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椭圆 37"/>
            <p:cNvSpPr/>
            <p:nvPr/>
          </p:nvSpPr>
          <p:spPr>
            <a:xfrm>
              <a:off x="11366576" y="1252936"/>
              <a:ext cx="447826" cy="44782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0771562" y="1833567"/>
              <a:ext cx="181020" cy="18102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4408334" y="5644766"/>
              <a:ext cx="6196107" cy="2641383"/>
              <a:chOff x="-3651374" y="5172675"/>
              <a:chExt cx="6196107" cy="2641383"/>
            </a:xfrm>
          </p:grpSpPr>
          <p:sp>
            <p:nvSpPr>
              <p:cNvPr id="46" name="矩形: 圆角 45"/>
              <p:cNvSpPr/>
              <p:nvPr/>
            </p:nvSpPr>
            <p:spPr>
              <a:xfrm rot="2836031">
                <a:off x="-262037" y="4990986"/>
                <a:ext cx="524071" cy="4863359"/>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802274" y="5172675"/>
                <a:ext cx="497964" cy="4979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p:cNvSpPr/>
              <p:nvPr/>
            </p:nvSpPr>
            <p:spPr>
              <a:xfrm flipH="1">
                <a:off x="717224" y="5612299"/>
                <a:ext cx="234480" cy="23448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192491" y="6363622"/>
                <a:ext cx="352242" cy="3522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圆角 49"/>
              <p:cNvSpPr/>
              <p:nvPr/>
            </p:nvSpPr>
            <p:spPr>
              <a:xfrm rot="2836031">
                <a:off x="-1323603" y="5278469"/>
                <a:ext cx="207818" cy="4863359"/>
              </a:xfrm>
              <a:prstGeom prst="roundRect">
                <a:avLst>
                  <a:gd name="adj" fmla="val 5000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圆角 30"/>
            <p:cNvSpPr/>
            <p:nvPr/>
          </p:nvSpPr>
          <p:spPr>
            <a:xfrm rot="2836031">
              <a:off x="12846726" y="-3460367"/>
              <a:ext cx="207818" cy="4863359"/>
            </a:xfrm>
            <a:prstGeom prst="roundRect">
              <a:avLst>
                <a:gd name="adj" fmla="val 5000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208877" y="1195691"/>
              <a:ext cx="3910058" cy="800730"/>
            </a:xfrm>
            <a:prstGeom prst="rect">
              <a:avLst/>
            </a:prstGeom>
          </p:spPr>
        </p:pic>
        <p:pic>
          <p:nvPicPr>
            <p:cNvPr id="28" name="图片 27"/>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8181195" y="3140828"/>
              <a:ext cx="4671697" cy="956704"/>
            </a:xfrm>
            <a:prstGeom prst="rect">
              <a:avLst/>
            </a:prstGeom>
          </p:spPr>
        </p:pic>
        <p:pic>
          <p:nvPicPr>
            <p:cNvPr id="53" name="图片 52"/>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3459081" y="5530389"/>
              <a:ext cx="2705252" cy="554001"/>
            </a:xfrm>
            <a:prstGeom prst="rect">
              <a:avLst/>
            </a:prstGeom>
          </p:spPr>
        </p:pic>
        <p:pic>
          <p:nvPicPr>
            <p:cNvPr id="54" name="图片 53"/>
            <p:cNvPicPr>
              <a:picLocks noChangeAspect="1"/>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5922555" y="2861067"/>
              <a:ext cx="2543941" cy="327370"/>
            </a:xfrm>
            <a:prstGeom prst="rect">
              <a:avLst/>
            </a:prstGeom>
          </p:spPr>
        </p:pic>
        <p:pic>
          <p:nvPicPr>
            <p:cNvPr id="55" name="图片 54"/>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355650" y="4051853"/>
              <a:ext cx="3794355" cy="488281"/>
            </a:xfrm>
            <a:prstGeom prst="rect">
              <a:avLst/>
            </a:prstGeom>
          </p:spPr>
        </p:pic>
        <p:pic>
          <p:nvPicPr>
            <p:cNvPr id="56" name="图片 55"/>
            <p:cNvPicPr>
              <a:picLocks noChangeAspect="1"/>
            </p:cNvPicPr>
            <p:nvPr userDrawn="1"/>
          </p:nvPicPr>
          <p:blipFill>
            <a:blip r:embed="rId3">
              <a:alphaModFix amt="7000"/>
              <a:extLst>
                <a:ext uri="{28A0092B-C50C-407E-A947-70E740481C1C}">
                  <a14:useLocalDpi xmlns:a14="http://schemas.microsoft.com/office/drawing/2010/main" val="0"/>
                </a:ext>
              </a:extLst>
            </a:blip>
            <a:stretch>
              <a:fillRect/>
            </a:stretch>
          </p:blipFill>
          <p:spPr>
            <a:xfrm>
              <a:off x="9822695" y="5663399"/>
              <a:ext cx="3794355" cy="488281"/>
            </a:xfrm>
            <a:prstGeom prst="rect">
              <a:avLst/>
            </a:prstGeom>
          </p:spPr>
        </p:pic>
        <p:pic>
          <p:nvPicPr>
            <p:cNvPr id="57" name="图片 56"/>
            <p:cNvPicPr>
              <a:picLocks noChangeAspect="1"/>
            </p:cNvPicPr>
            <p:nvPr userDrawn="1"/>
          </p:nvPicPr>
          <p:blipFill>
            <a:blip r:embed="rId3">
              <a:alphaModFix amt="11000"/>
              <a:extLst>
                <a:ext uri="{28A0092B-C50C-407E-A947-70E740481C1C}">
                  <a14:useLocalDpi xmlns:a14="http://schemas.microsoft.com/office/drawing/2010/main" val="0"/>
                </a:ext>
              </a:extLst>
            </a:blip>
            <a:stretch>
              <a:fillRect/>
            </a:stretch>
          </p:blipFill>
          <p:spPr>
            <a:xfrm>
              <a:off x="6324262" y="4842921"/>
              <a:ext cx="2612999" cy="336257"/>
            </a:xfrm>
            <a:prstGeom prst="rect">
              <a:avLst/>
            </a:prstGeom>
          </p:spPr>
        </p:pic>
        <p:pic>
          <p:nvPicPr>
            <p:cNvPr id="58" name="图片 57"/>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773142" y="503421"/>
              <a:ext cx="3029974" cy="620500"/>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过渡页">
    <p:spTree>
      <p:nvGrpSpPr>
        <p:cNvPr id="1" name=""/>
        <p:cNvGrpSpPr/>
        <p:nvPr/>
      </p:nvGrpSpPr>
      <p:grpSpPr>
        <a:xfrm>
          <a:off x="0" y="0"/>
          <a:ext cx="0" cy="0"/>
          <a:chOff x="0" y="0"/>
          <a:chExt cx="0" cy="0"/>
        </a:xfrm>
      </p:grpSpPr>
      <p:grpSp>
        <p:nvGrpSpPr>
          <p:cNvPr id="4" name="组合 3"/>
          <p:cNvGrpSpPr/>
          <p:nvPr userDrawn="1"/>
        </p:nvGrpSpPr>
        <p:grpSpPr>
          <a:xfrm>
            <a:off x="-3651374" y="-1217779"/>
            <a:ext cx="19033688" cy="9031837"/>
            <a:chOff x="-3651374" y="-1217779"/>
            <a:chExt cx="19033688" cy="9031837"/>
          </a:xfrm>
        </p:grpSpPr>
        <p:sp>
          <p:nvSpPr>
            <p:cNvPr id="30" name="矩形: 圆角 29"/>
            <p:cNvSpPr/>
            <p:nvPr/>
          </p:nvSpPr>
          <p:spPr>
            <a:xfrm>
              <a:off x="0" y="0"/>
              <a:ext cx="12192000" cy="6858000"/>
            </a:xfrm>
            <a:prstGeom prst="roundRect">
              <a:avLst>
                <a:gd name="adj" fmla="val 0"/>
              </a:avLst>
            </a:prstGeom>
            <a:solidFill>
              <a:schemeClr val="accent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grpSp>
          <p:nvGrpSpPr>
            <p:cNvPr id="34" name="组合 33"/>
            <p:cNvGrpSpPr/>
            <p:nvPr/>
          </p:nvGrpSpPr>
          <p:grpSpPr>
            <a:xfrm>
              <a:off x="9241966" y="-1217779"/>
              <a:ext cx="4863359" cy="2413470"/>
              <a:chOff x="10242315" y="-761473"/>
              <a:chExt cx="4863359" cy="2413470"/>
            </a:xfrm>
          </p:grpSpPr>
          <p:sp>
            <p:nvSpPr>
              <p:cNvPr id="47" name="矩形: 圆角 46"/>
              <p:cNvSpPr/>
              <p:nvPr/>
            </p:nvSpPr>
            <p:spPr>
              <a:xfrm rot="2836031">
                <a:off x="12442230" y="-2961388"/>
                <a:ext cx="463530" cy="4863359"/>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385159" y="1154033"/>
                <a:ext cx="497964" cy="49796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圆角 34"/>
            <p:cNvSpPr/>
            <p:nvPr/>
          </p:nvSpPr>
          <p:spPr>
            <a:xfrm rot="2836031">
              <a:off x="-262037" y="4990986"/>
              <a:ext cx="524071" cy="4863359"/>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02274" y="5172675"/>
              <a:ext cx="497964" cy="4979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椭圆 36"/>
            <p:cNvSpPr/>
            <p:nvPr/>
          </p:nvSpPr>
          <p:spPr>
            <a:xfrm flipH="1">
              <a:off x="717224" y="5612299"/>
              <a:ext cx="234480" cy="23448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366576" y="1252936"/>
              <a:ext cx="447826" cy="44782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0771562" y="1833567"/>
              <a:ext cx="181020" cy="18102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192491" y="6363622"/>
              <a:ext cx="352242" cy="3522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圆角 44"/>
            <p:cNvSpPr/>
            <p:nvPr/>
          </p:nvSpPr>
          <p:spPr>
            <a:xfrm rot="2836031">
              <a:off x="-1323603" y="5278469"/>
              <a:ext cx="207818" cy="4863359"/>
            </a:xfrm>
            <a:prstGeom prst="roundRect">
              <a:avLst>
                <a:gd name="adj" fmla="val 5000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rot="2836031">
              <a:off x="12846726" y="-3460367"/>
              <a:ext cx="207818" cy="4863359"/>
            </a:xfrm>
            <a:prstGeom prst="roundRect">
              <a:avLst>
                <a:gd name="adj" fmla="val 5000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p:cNvPicPr>
              <a:picLocks noChangeAspect="1"/>
            </p:cNvPicPr>
            <p:nvPr/>
          </p:nvPicPr>
          <p:blipFill>
            <a:blip r:embed="rId2">
              <a:alphaModFix amt="11000"/>
              <a:extLst>
                <a:ext uri="{28A0092B-C50C-407E-A947-70E740481C1C}">
                  <a14:useLocalDpi xmlns:a14="http://schemas.microsoft.com/office/drawing/2010/main" val="0"/>
                </a:ext>
              </a:extLst>
            </a:blip>
            <a:stretch>
              <a:fillRect/>
            </a:stretch>
          </p:blipFill>
          <p:spPr>
            <a:xfrm>
              <a:off x="766846" y="3530110"/>
              <a:ext cx="3203531" cy="412251"/>
            </a:xfrm>
            <a:prstGeom prst="rect">
              <a:avLst/>
            </a:prstGeom>
          </p:spPr>
        </p:pic>
        <p:pic>
          <p:nvPicPr>
            <p:cNvPr id="50" name="图片 49"/>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098656" y="5425636"/>
              <a:ext cx="3325949" cy="428005"/>
            </a:xfrm>
            <a:prstGeom prst="rect">
              <a:avLst/>
            </a:prstGeom>
          </p:spPr>
        </p:pic>
        <p:pic>
          <p:nvPicPr>
            <p:cNvPr id="51" name="图片 50"/>
            <p:cNvPicPr>
              <a:picLocks noChangeAspect="1"/>
            </p:cNvPicPr>
            <p:nvPr userDrawn="1"/>
          </p:nvPicPr>
          <p:blipFill>
            <a:blip r:embed="rId2">
              <a:alphaModFix amt="4000"/>
              <a:extLst>
                <a:ext uri="{28A0092B-C50C-407E-A947-70E740481C1C}">
                  <a14:useLocalDpi xmlns:a14="http://schemas.microsoft.com/office/drawing/2010/main" val="0"/>
                </a:ext>
              </a:extLst>
            </a:blip>
            <a:stretch>
              <a:fillRect/>
            </a:stretch>
          </p:blipFill>
          <p:spPr>
            <a:xfrm>
              <a:off x="10151427" y="5904687"/>
              <a:ext cx="3325949" cy="428005"/>
            </a:xfrm>
            <a:prstGeom prst="rect">
              <a:avLst/>
            </a:prstGeom>
          </p:spPr>
        </p:pic>
        <p:pic>
          <p:nvPicPr>
            <p:cNvPr id="52" name="图片 51"/>
            <p:cNvPicPr>
              <a:picLocks noChangeAspect="1"/>
            </p:cNvPicPr>
            <p:nvPr userDrawn="1"/>
          </p:nvPicPr>
          <p:blipFill>
            <a:blip r:embed="rId2">
              <a:alphaModFix amt="11000"/>
              <a:extLst>
                <a:ext uri="{28A0092B-C50C-407E-A947-70E740481C1C}">
                  <a14:useLocalDpi xmlns:a14="http://schemas.microsoft.com/office/drawing/2010/main" val="0"/>
                </a:ext>
              </a:extLst>
            </a:blip>
            <a:stretch>
              <a:fillRect/>
            </a:stretch>
          </p:blipFill>
          <p:spPr>
            <a:xfrm>
              <a:off x="7580290" y="1921004"/>
              <a:ext cx="2451480" cy="315473"/>
            </a:xfrm>
            <a:prstGeom prst="rect">
              <a:avLst/>
            </a:prstGeom>
          </p:spPr>
        </p:pic>
        <p:pic>
          <p:nvPicPr>
            <p:cNvPr id="53" name="图片 52"/>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2871996" y="1014945"/>
              <a:ext cx="4461479" cy="913654"/>
            </a:xfrm>
            <a:prstGeom prst="rect">
              <a:avLst/>
            </a:prstGeom>
          </p:spPr>
        </p:pic>
        <p:pic>
          <p:nvPicPr>
            <p:cNvPr id="54" name="图片 53"/>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1741149" y="529543"/>
              <a:ext cx="2976460" cy="609541"/>
            </a:xfrm>
            <a:prstGeom prst="rect">
              <a:avLst/>
            </a:prstGeom>
          </p:spPr>
        </p:pic>
        <p:pic>
          <p:nvPicPr>
            <p:cNvPr id="55" name="图片 54"/>
            <p:cNvPicPr>
              <a:picLocks noChangeAspect="1"/>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7108590" y="3211114"/>
              <a:ext cx="4552440" cy="932282"/>
            </a:xfrm>
            <a:prstGeom prst="rect">
              <a:avLst/>
            </a:prstGeom>
          </p:spPr>
        </p:pic>
        <p:pic>
          <p:nvPicPr>
            <p:cNvPr id="56" name="图片 55"/>
            <p:cNvPicPr>
              <a:picLocks noChangeAspect="1"/>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6361595" y="4721275"/>
              <a:ext cx="2588110" cy="530012"/>
            </a:xfrm>
            <a:prstGeom prst="rect">
              <a:avLst/>
            </a:prstGeom>
          </p:spPr>
        </p:pic>
      </p:grpSp>
      <p:sp>
        <p:nvSpPr>
          <p:cNvPr id="3" name="标题 2"/>
          <p:cNvSpPr>
            <a:spLocks noGrp="1"/>
          </p:cNvSpPr>
          <p:nvPr>
            <p:ph type="title" hasCustomPrompt="1"/>
          </p:nvPr>
        </p:nvSpPr>
        <p:spPr>
          <a:xfrm>
            <a:off x="1256060" y="3484191"/>
            <a:ext cx="9679880" cy="757130"/>
          </a:xfrm>
          <a:noFill/>
        </p:spPr>
        <p:txBody>
          <a:bodyPr wrap="square" rtlCol="0">
            <a:spAutoFit/>
          </a:bodyPr>
          <a:lstStyle>
            <a:lvl1pPr algn="ctr">
              <a:defRPr lang="zh-CN" altLang="en-US" sz="4800">
                <a:solidFill>
                  <a:schemeClr val="bg1"/>
                </a:solidFill>
                <a:cs typeface="+mn-cs"/>
              </a:defRPr>
            </a:lvl1pPr>
          </a:lstStyle>
          <a:p>
            <a:pPr marL="0" lvl="0" algn="ctr"/>
            <a:r>
              <a:rPr lang="zh-CN" altLang="en-US" dirty="0"/>
              <a:t>单击此处编辑章节标题</a:t>
            </a:r>
          </a:p>
        </p:txBody>
      </p:sp>
      <p:sp>
        <p:nvSpPr>
          <p:cNvPr id="8" name="文本占位符 7"/>
          <p:cNvSpPr>
            <a:spLocks noGrp="1"/>
          </p:cNvSpPr>
          <p:nvPr>
            <p:ph type="body" sz="quarter" idx="10" hasCustomPrompt="1"/>
          </p:nvPr>
        </p:nvSpPr>
        <p:spPr>
          <a:xfrm>
            <a:off x="3088539" y="4283283"/>
            <a:ext cx="6014922" cy="341208"/>
          </a:xfrm>
        </p:spPr>
        <p:txBody>
          <a:bodyPr wrap="none" lIns="0" rIns="0">
            <a:normAutofit/>
          </a:bodyPr>
          <a:lstStyle>
            <a:lvl1pPr marL="0" indent="0" algn="ctr">
              <a:buNone/>
              <a:defRPr sz="1800">
                <a:solidFill>
                  <a:schemeClr val="bg1"/>
                </a:solidFill>
              </a:defRPr>
            </a:lvl1pPr>
            <a:lvl2pPr marL="457200" indent="0">
              <a:buNone/>
              <a:defRPr/>
            </a:lvl2pPr>
          </a:lstStyle>
          <a:p>
            <a:pPr lvl="0"/>
            <a:r>
              <a:rPr lang="en-US" altLang="zh-CN" dirty="0"/>
              <a:t>Click here to edit the master title style</a:t>
            </a:r>
            <a:endParaRPr lang="zh-CN" altLang="en-US" dirty="0"/>
          </a:p>
        </p:txBody>
      </p:sp>
      <p:sp>
        <p:nvSpPr>
          <p:cNvPr id="12" name="文本占位符 11"/>
          <p:cNvSpPr>
            <a:spLocks noGrp="1"/>
          </p:cNvSpPr>
          <p:nvPr>
            <p:ph type="body" sz="quarter" idx="12" hasCustomPrompt="1"/>
          </p:nvPr>
        </p:nvSpPr>
        <p:spPr>
          <a:xfrm>
            <a:off x="4279900" y="1878399"/>
            <a:ext cx="3632200" cy="1363662"/>
          </a:xfrm>
        </p:spPr>
        <p:txBody>
          <a:bodyPr>
            <a:noAutofit/>
          </a:bodyPr>
          <a:lstStyle>
            <a:lvl1pPr marL="0" indent="0" algn="ctr">
              <a:buNone/>
              <a:defRPr sz="9600">
                <a:solidFill>
                  <a:schemeClr val="bg1"/>
                </a:solidFill>
                <a:latin typeface="+mj-ea"/>
                <a:ea typeface="+mj-ea"/>
              </a:defRPr>
            </a:lvl1pPr>
          </a:lstStyle>
          <a:p>
            <a:pPr lvl="0"/>
            <a:r>
              <a:rPr lang="en-US" altLang="zh-CN" dirty="0"/>
              <a:t>00</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结尾页">
    <p:spTree>
      <p:nvGrpSpPr>
        <p:cNvPr id="1" name=""/>
        <p:cNvGrpSpPr/>
        <p:nvPr/>
      </p:nvGrpSpPr>
      <p:grpSpPr>
        <a:xfrm>
          <a:off x="0" y="0"/>
          <a:ext cx="0" cy="0"/>
          <a:chOff x="0" y="0"/>
          <a:chExt cx="0" cy="0"/>
        </a:xfrm>
      </p:grpSpPr>
      <p:grpSp>
        <p:nvGrpSpPr>
          <p:cNvPr id="4" name="组合 3"/>
          <p:cNvGrpSpPr/>
          <p:nvPr userDrawn="1"/>
        </p:nvGrpSpPr>
        <p:grpSpPr>
          <a:xfrm>
            <a:off x="-2724466" y="0"/>
            <a:ext cx="17827862" cy="7649887"/>
            <a:chOff x="-2724466" y="0"/>
            <a:chExt cx="17827862" cy="7649887"/>
          </a:xfrm>
        </p:grpSpPr>
        <p:sp>
          <p:nvSpPr>
            <p:cNvPr id="9" name="矩形: 圆角 8"/>
            <p:cNvSpPr/>
            <p:nvPr/>
          </p:nvSpPr>
          <p:spPr>
            <a:xfrm>
              <a:off x="0" y="0"/>
              <a:ext cx="12192000" cy="6858000"/>
            </a:xfrm>
            <a:prstGeom prst="roundRect">
              <a:avLst>
                <a:gd name="adj" fmla="val 0"/>
              </a:avLst>
            </a:prstGeom>
            <a:solidFill>
              <a:schemeClr val="accent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grpSp>
          <p:nvGrpSpPr>
            <p:cNvPr id="13" name="组合 12"/>
            <p:cNvGrpSpPr/>
            <p:nvPr/>
          </p:nvGrpSpPr>
          <p:grpSpPr>
            <a:xfrm>
              <a:off x="7779846" y="4109275"/>
              <a:ext cx="7323550" cy="3540612"/>
              <a:chOff x="-2317116" y="-35796"/>
              <a:chExt cx="7323550" cy="3540612"/>
            </a:xfrm>
          </p:grpSpPr>
          <p:sp>
            <p:nvSpPr>
              <p:cNvPr id="26" name="矩形: 圆角 25"/>
              <p:cNvSpPr/>
              <p:nvPr/>
            </p:nvSpPr>
            <p:spPr>
              <a:xfrm rot="2836031">
                <a:off x="2312719" y="-2205440"/>
                <a:ext cx="524071" cy="4863359"/>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p:cNvSpPr/>
              <p:nvPr/>
            </p:nvSpPr>
            <p:spPr>
              <a:xfrm rot="2836031">
                <a:off x="10655" y="969227"/>
                <a:ext cx="207818" cy="4863359"/>
              </a:xfrm>
              <a:prstGeom prst="roundRect">
                <a:avLst>
                  <a:gd name="adj" fmla="val 5000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65377" y="1887747"/>
                <a:ext cx="497964" cy="49796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圆角 13"/>
            <p:cNvSpPr/>
            <p:nvPr/>
          </p:nvSpPr>
          <p:spPr>
            <a:xfrm rot="2836031">
              <a:off x="-554822" y="79885"/>
              <a:ext cx="524071" cy="4863359"/>
            </a:xfrm>
            <a:prstGeom prst="roundRect">
              <a:avLst>
                <a:gd name="adj" fmla="val 5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509489" y="261574"/>
              <a:ext cx="497964" cy="4979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H="1">
              <a:off x="1803329" y="1310700"/>
              <a:ext cx="463998" cy="463998"/>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09834" y="905666"/>
              <a:ext cx="692361" cy="692361"/>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17224" y="277792"/>
              <a:ext cx="216378" cy="216378"/>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0754334" y="4479001"/>
              <a:ext cx="447826" cy="44782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159320" y="5059632"/>
              <a:ext cx="181020" cy="18102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 name="图片 70"/>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3197021" y="1081126"/>
              <a:ext cx="3608680" cy="739012"/>
            </a:xfrm>
            <a:prstGeom prst="rect">
              <a:avLst/>
            </a:prstGeom>
          </p:spPr>
        </p:pic>
        <p:pic>
          <p:nvPicPr>
            <p:cNvPr id="72" name="图片 71"/>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354008" y="3246051"/>
              <a:ext cx="4274703" cy="875405"/>
            </a:xfrm>
            <a:prstGeom prst="rect">
              <a:avLst/>
            </a:prstGeom>
          </p:spPr>
        </p:pic>
        <p:pic>
          <p:nvPicPr>
            <p:cNvPr id="73" name="图片 72"/>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1525807" y="5450232"/>
              <a:ext cx="2654860" cy="543682"/>
            </a:xfrm>
            <a:prstGeom prst="rect">
              <a:avLst/>
            </a:prstGeom>
          </p:spPr>
        </p:pic>
        <p:pic>
          <p:nvPicPr>
            <p:cNvPr id="75" name="图片 74"/>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2831498" y="5416733"/>
              <a:ext cx="3710078" cy="477436"/>
            </a:xfrm>
            <a:prstGeom prst="rect">
              <a:avLst/>
            </a:prstGeom>
          </p:spPr>
        </p:pic>
        <p:pic>
          <p:nvPicPr>
            <p:cNvPr id="76" name="图片 75"/>
            <p:cNvPicPr>
              <a:picLocks noChangeAspect="1"/>
            </p:cNvPicPr>
            <p:nvPr userDrawn="1"/>
          </p:nvPicPr>
          <p:blipFill>
            <a:blip r:embed="rId3">
              <a:alphaModFix amt="4000"/>
              <a:extLst>
                <a:ext uri="{28A0092B-C50C-407E-A947-70E740481C1C}">
                  <a14:useLocalDpi xmlns:a14="http://schemas.microsoft.com/office/drawing/2010/main" val="0"/>
                </a:ext>
              </a:extLst>
            </a:blip>
            <a:stretch>
              <a:fillRect/>
            </a:stretch>
          </p:blipFill>
          <p:spPr>
            <a:xfrm>
              <a:off x="965770" y="3546482"/>
              <a:ext cx="3014827" cy="387967"/>
            </a:xfrm>
            <a:prstGeom prst="rect">
              <a:avLst/>
            </a:prstGeom>
          </p:spPr>
        </p:pic>
        <p:pic>
          <p:nvPicPr>
            <p:cNvPr id="77" name="图片 76"/>
            <p:cNvPicPr>
              <a:picLocks noChangeAspect="1"/>
            </p:cNvPicPr>
            <p:nvPr userDrawn="1"/>
          </p:nvPicPr>
          <p:blipFill>
            <a:blip r:embed="rId3">
              <a:alphaModFix amt="11000"/>
              <a:extLst>
                <a:ext uri="{28A0092B-C50C-407E-A947-70E740481C1C}">
                  <a14:useLocalDpi xmlns:a14="http://schemas.microsoft.com/office/drawing/2010/main" val="0"/>
                </a:ext>
              </a:extLst>
            </a:blip>
            <a:stretch>
              <a:fillRect/>
            </a:stretch>
          </p:blipFill>
          <p:spPr>
            <a:xfrm>
              <a:off x="6220504" y="4820051"/>
              <a:ext cx="2801192" cy="360475"/>
            </a:xfrm>
            <a:prstGeom prst="rect">
              <a:avLst/>
            </a:prstGeom>
          </p:spPr>
        </p:pic>
        <p:pic>
          <p:nvPicPr>
            <p:cNvPr id="78" name="图片 77"/>
            <p:cNvPicPr>
              <a:picLocks noChangeAspect="1"/>
            </p:cNvPicPr>
            <p:nvPr userDrawn="1"/>
          </p:nvPicPr>
          <p:blipFill>
            <a:blip r:embed="rId3">
              <a:alphaModFix amt="11000"/>
              <a:extLst>
                <a:ext uri="{28A0092B-C50C-407E-A947-70E740481C1C}">
                  <a14:useLocalDpi xmlns:a14="http://schemas.microsoft.com/office/drawing/2010/main" val="0"/>
                </a:ext>
              </a:extLst>
            </a:blip>
            <a:stretch>
              <a:fillRect/>
            </a:stretch>
          </p:blipFill>
          <p:spPr>
            <a:xfrm>
              <a:off x="7464772" y="1929507"/>
              <a:ext cx="2475496" cy="318562"/>
            </a:xfrm>
            <a:prstGeom prst="rect">
              <a:avLst/>
            </a:prstGeom>
          </p:spPr>
        </p:pic>
        <p:pic>
          <p:nvPicPr>
            <p:cNvPr id="79" name="图片 78"/>
            <p:cNvPicPr>
              <a:picLocks noChangeAspect="1"/>
            </p:cNvPicPr>
            <p:nvPr userDrawn="1"/>
          </p:nvPicPr>
          <p:blipFill>
            <a:blip r:embed="rId3">
              <a:alphaModFix amt="8000"/>
              <a:extLst>
                <a:ext uri="{28A0092B-C50C-407E-A947-70E740481C1C}">
                  <a14:useLocalDpi xmlns:a14="http://schemas.microsoft.com/office/drawing/2010/main" val="0"/>
                </a:ext>
              </a:extLst>
            </a:blip>
            <a:stretch>
              <a:fillRect/>
            </a:stretch>
          </p:blipFill>
          <p:spPr>
            <a:xfrm>
              <a:off x="10590724" y="648891"/>
              <a:ext cx="3202552" cy="412124"/>
            </a:xfrm>
            <a:prstGeom prst="rect">
              <a:avLst/>
            </a:prstGeom>
          </p:spPr>
        </p:pic>
      </p:grpSp>
      <p:sp>
        <p:nvSpPr>
          <p:cNvPr id="2" name="标题 1"/>
          <p:cNvSpPr>
            <a:spLocks noGrp="1"/>
          </p:cNvSpPr>
          <p:nvPr userDrawn="1">
            <p:ph type="title" hasCustomPrompt="1"/>
          </p:nvPr>
        </p:nvSpPr>
        <p:spPr>
          <a:xfrm>
            <a:off x="1256060" y="2867813"/>
            <a:ext cx="9679880" cy="840230"/>
          </a:xfrm>
          <a:noFill/>
        </p:spPr>
        <p:txBody>
          <a:bodyPr wrap="square" rtlCol="0">
            <a:spAutoFit/>
          </a:bodyPr>
          <a:lstStyle>
            <a:lvl1pPr algn="ctr">
              <a:defRPr lang="zh-CN" altLang="en-US" sz="5400">
                <a:solidFill>
                  <a:schemeClr val="bg1"/>
                </a:solidFill>
                <a:cs typeface="+mn-cs"/>
              </a:defRPr>
            </a:lvl1pPr>
          </a:lstStyle>
          <a:p>
            <a:pPr marL="0" lvl="0" algn="ctr"/>
            <a:r>
              <a:rPr lang="zh-CN" altLang="en-US" dirty="0"/>
              <a:t>单击此处加入总结文字</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1" name="平行四边形 10"/>
          <p:cNvSpPr/>
          <p:nvPr userDrawn="1"/>
        </p:nvSpPr>
        <p:spPr>
          <a:xfrm>
            <a:off x="10133367" y="246277"/>
            <a:ext cx="2057016" cy="53234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标题占位符 1"/>
          <p:cNvSpPr>
            <a:spLocks noGrp="1"/>
          </p:cNvSpPr>
          <p:nvPr>
            <p:ph type="title"/>
          </p:nvPr>
        </p:nvSpPr>
        <p:spPr>
          <a:xfrm>
            <a:off x="660400" y="191529"/>
            <a:ext cx="9679880" cy="687820"/>
          </a:xfrm>
          <a:prstGeom prst="rect">
            <a:avLst/>
          </a:prstGeom>
        </p:spPr>
        <p:txBody>
          <a:bodyPr vert="horz" lIns="72000" tIns="45720" rIns="91440" bIns="45720" rtlCol="0" anchor="ctr">
            <a:normAutofit/>
          </a:bodyPr>
          <a:lstStyle/>
          <a:p>
            <a:r>
              <a:rPr lang="zh-CN" altLang="en-US" dirty="0"/>
              <a:t>单击此处编辑母版标题样式</a:t>
            </a:r>
          </a:p>
        </p:txBody>
      </p:sp>
      <p:grpSp>
        <p:nvGrpSpPr>
          <p:cNvPr id="13" name="组合 12"/>
          <p:cNvGrpSpPr/>
          <p:nvPr userDrawn="1"/>
        </p:nvGrpSpPr>
        <p:grpSpPr>
          <a:xfrm>
            <a:off x="10389923" y="344809"/>
            <a:ext cx="1468924" cy="335280"/>
            <a:chOff x="335077" y="270942"/>
            <a:chExt cx="1827552" cy="417136"/>
          </a:xfrm>
          <a:solidFill>
            <a:schemeClr val="bg1"/>
          </a:solidFill>
        </p:grpSpPr>
        <p:grpSp>
          <p:nvGrpSpPr>
            <p:cNvPr id="14" name="组合 13"/>
            <p:cNvGrpSpPr/>
            <p:nvPr/>
          </p:nvGrpSpPr>
          <p:grpSpPr>
            <a:xfrm>
              <a:off x="831799" y="288037"/>
              <a:ext cx="1330830" cy="363588"/>
              <a:chOff x="5402262" y="5211762"/>
              <a:chExt cx="3059113" cy="835761"/>
            </a:xfrm>
            <a:grpFill/>
          </p:grpSpPr>
          <p:sp>
            <p:nvSpPr>
              <p:cNvPr id="44" name="Freeform 32"/>
              <p:cNvSpPr>
                <a:spLocks noEditPoints="1"/>
              </p:cNvSpPr>
              <p:nvPr/>
            </p:nvSpPr>
            <p:spPr bwMode="auto">
              <a:xfrm>
                <a:off x="5402262" y="5347186"/>
                <a:ext cx="814480" cy="570716"/>
              </a:xfrm>
              <a:custGeom>
                <a:avLst/>
                <a:gdLst>
                  <a:gd name="T0" fmla="*/ 1607 w 2875"/>
                  <a:gd name="T1" fmla="*/ 1769 h 2008"/>
                  <a:gd name="T2" fmla="*/ 1683 w 2875"/>
                  <a:gd name="T3" fmla="*/ 1769 h 2008"/>
                  <a:gd name="T4" fmla="*/ 1494 w 2875"/>
                  <a:gd name="T5" fmla="*/ 1579 h 2008"/>
                  <a:gd name="T6" fmla="*/ 1223 w 2875"/>
                  <a:gd name="T7" fmla="*/ 1628 h 2008"/>
                  <a:gd name="T8" fmla="*/ 1178 w 2875"/>
                  <a:gd name="T9" fmla="*/ 1615 h 2008"/>
                  <a:gd name="T10" fmla="*/ 1065 w 2875"/>
                  <a:gd name="T11" fmla="*/ 1371 h 2008"/>
                  <a:gd name="T12" fmla="*/ 1454 w 2875"/>
                  <a:gd name="T13" fmla="*/ 1219 h 2008"/>
                  <a:gd name="T14" fmla="*/ 1537 w 2875"/>
                  <a:gd name="T15" fmla="*/ 1242 h 2008"/>
                  <a:gd name="T16" fmla="*/ 1480 w 2875"/>
                  <a:gd name="T17" fmla="*/ 1524 h 2008"/>
                  <a:gd name="T18" fmla="*/ 1734 w 2875"/>
                  <a:gd name="T19" fmla="*/ 1515 h 2008"/>
                  <a:gd name="T20" fmla="*/ 1824 w 2875"/>
                  <a:gd name="T21" fmla="*/ 1300 h 2008"/>
                  <a:gd name="T22" fmla="*/ 2079 w 2875"/>
                  <a:gd name="T23" fmla="*/ 946 h 2008"/>
                  <a:gd name="T24" fmla="*/ 2340 w 2875"/>
                  <a:gd name="T25" fmla="*/ 1258 h 2008"/>
                  <a:gd name="T26" fmla="*/ 2055 w 2875"/>
                  <a:gd name="T27" fmla="*/ 1396 h 2008"/>
                  <a:gd name="T28" fmla="*/ 1497 w 2875"/>
                  <a:gd name="T29" fmla="*/ 643 h 2008"/>
                  <a:gd name="T30" fmla="*/ 1494 w 2875"/>
                  <a:gd name="T31" fmla="*/ 722 h 2008"/>
                  <a:gd name="T32" fmla="*/ 1336 w 2875"/>
                  <a:gd name="T33" fmla="*/ 279 h 2008"/>
                  <a:gd name="T34" fmla="*/ 844 w 2875"/>
                  <a:gd name="T35" fmla="*/ 337 h 2008"/>
                  <a:gd name="T36" fmla="*/ 752 w 2875"/>
                  <a:gd name="T37" fmla="*/ 499 h 2008"/>
                  <a:gd name="T38" fmla="*/ 1074 w 2875"/>
                  <a:gd name="T39" fmla="*/ 559 h 2008"/>
                  <a:gd name="T40" fmla="*/ 1074 w 2875"/>
                  <a:gd name="T41" fmla="*/ 855 h 2008"/>
                  <a:gd name="T42" fmla="*/ 625 w 2875"/>
                  <a:gd name="T43" fmla="*/ 1219 h 2008"/>
                  <a:gd name="T44" fmla="*/ 447 w 2875"/>
                  <a:gd name="T45" fmla="*/ 1058 h 2008"/>
                  <a:gd name="T46" fmla="*/ 532 w 2875"/>
                  <a:gd name="T47" fmla="*/ 830 h 2008"/>
                  <a:gd name="T48" fmla="*/ 107 w 2875"/>
                  <a:gd name="T49" fmla="*/ 1057 h 2008"/>
                  <a:gd name="T50" fmla="*/ 455 w 2875"/>
                  <a:gd name="T51" fmla="*/ 1786 h 2008"/>
                  <a:gd name="T52" fmla="*/ 665 w 2875"/>
                  <a:gd name="T53" fmla="*/ 1941 h 2008"/>
                  <a:gd name="T54" fmla="*/ 988 w 2875"/>
                  <a:gd name="T55" fmla="*/ 1988 h 2008"/>
                  <a:gd name="T56" fmla="*/ 1124 w 2875"/>
                  <a:gd name="T57" fmla="*/ 1963 h 2008"/>
                  <a:gd name="T58" fmla="*/ 1162 w 2875"/>
                  <a:gd name="T59" fmla="*/ 1951 h 2008"/>
                  <a:gd name="T60" fmla="*/ 1404 w 2875"/>
                  <a:gd name="T61" fmla="*/ 1914 h 2008"/>
                  <a:gd name="T62" fmla="*/ 1672 w 2875"/>
                  <a:gd name="T63" fmla="*/ 1902 h 2008"/>
                  <a:gd name="T64" fmla="*/ 2014 w 2875"/>
                  <a:gd name="T65" fmla="*/ 1888 h 2008"/>
                  <a:gd name="T66" fmla="*/ 1987 w 2875"/>
                  <a:gd name="T67" fmla="*/ 1668 h 2008"/>
                  <a:gd name="T68" fmla="*/ 1986 w 2875"/>
                  <a:gd name="T69" fmla="*/ 1607 h 2008"/>
                  <a:gd name="T70" fmla="*/ 2307 w 2875"/>
                  <a:gd name="T71" fmla="*/ 1488 h 2008"/>
                  <a:gd name="T72" fmla="*/ 2774 w 2875"/>
                  <a:gd name="T73" fmla="*/ 1000 h 2008"/>
                  <a:gd name="T74" fmla="*/ 2594 w 2875"/>
                  <a:gd name="T75" fmla="*/ 833 h 2008"/>
                  <a:gd name="T76" fmla="*/ 2394 w 2875"/>
                  <a:gd name="T77" fmla="*/ 728 h 2008"/>
                  <a:gd name="T78" fmla="*/ 2038 w 2875"/>
                  <a:gd name="T79" fmla="*/ 737 h 2008"/>
                  <a:gd name="T80" fmla="*/ 2116 w 2875"/>
                  <a:gd name="T81" fmla="*/ 560 h 2008"/>
                  <a:gd name="T82" fmla="*/ 2380 w 2875"/>
                  <a:gd name="T83" fmla="*/ 358 h 2008"/>
                  <a:gd name="T84" fmla="*/ 2359 w 2875"/>
                  <a:gd name="T85" fmla="*/ 103 h 2008"/>
                  <a:gd name="T86" fmla="*/ 1756 w 2875"/>
                  <a:gd name="T87" fmla="*/ 166 h 2008"/>
                  <a:gd name="T88" fmla="*/ 1403 w 2875"/>
                  <a:gd name="T89" fmla="*/ 29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5" h="2008">
                    <a:moveTo>
                      <a:pt x="1683" y="1769"/>
                    </a:moveTo>
                    <a:lnTo>
                      <a:pt x="1607" y="1769"/>
                    </a:lnTo>
                    <a:cubicBezTo>
                      <a:pt x="1613" y="1747"/>
                      <a:pt x="1619" y="1739"/>
                      <a:pt x="1642" y="1737"/>
                    </a:cubicBezTo>
                    <a:cubicBezTo>
                      <a:pt x="1670" y="1735"/>
                      <a:pt x="1673" y="1751"/>
                      <a:pt x="1683" y="1769"/>
                    </a:cubicBezTo>
                    <a:close/>
                    <a:moveTo>
                      <a:pt x="1480" y="1524"/>
                    </a:moveTo>
                    <a:cubicBezTo>
                      <a:pt x="1480" y="1558"/>
                      <a:pt x="1482" y="1552"/>
                      <a:pt x="1494" y="1579"/>
                    </a:cubicBezTo>
                    <a:cubicBezTo>
                      <a:pt x="1507" y="1611"/>
                      <a:pt x="1537" y="1644"/>
                      <a:pt x="1426" y="1656"/>
                    </a:cubicBezTo>
                    <a:cubicBezTo>
                      <a:pt x="1391" y="1660"/>
                      <a:pt x="1255" y="1641"/>
                      <a:pt x="1223" y="1628"/>
                    </a:cubicBezTo>
                    <a:cubicBezTo>
                      <a:pt x="1221" y="1627"/>
                      <a:pt x="1219" y="1626"/>
                      <a:pt x="1218" y="1626"/>
                    </a:cubicBezTo>
                    <a:lnTo>
                      <a:pt x="1178" y="1615"/>
                    </a:lnTo>
                    <a:cubicBezTo>
                      <a:pt x="1146" y="1606"/>
                      <a:pt x="939" y="1503"/>
                      <a:pt x="985" y="1419"/>
                    </a:cubicBezTo>
                    <a:cubicBezTo>
                      <a:pt x="1003" y="1386"/>
                      <a:pt x="1023" y="1375"/>
                      <a:pt x="1065" y="1371"/>
                    </a:cubicBezTo>
                    <a:cubicBezTo>
                      <a:pt x="1070" y="1389"/>
                      <a:pt x="1133" y="1549"/>
                      <a:pt x="1209" y="1549"/>
                    </a:cubicBezTo>
                    <a:cubicBezTo>
                      <a:pt x="1343" y="1549"/>
                      <a:pt x="1431" y="1255"/>
                      <a:pt x="1454" y="1219"/>
                    </a:cubicBezTo>
                    <a:cubicBezTo>
                      <a:pt x="1478" y="1182"/>
                      <a:pt x="1506" y="1136"/>
                      <a:pt x="1565" y="1134"/>
                    </a:cubicBezTo>
                    <a:cubicBezTo>
                      <a:pt x="1565" y="1223"/>
                      <a:pt x="1557" y="1194"/>
                      <a:pt x="1537" y="1242"/>
                    </a:cubicBezTo>
                    <a:lnTo>
                      <a:pt x="1514" y="1329"/>
                    </a:lnTo>
                    <a:cubicBezTo>
                      <a:pt x="1506" y="1444"/>
                      <a:pt x="1480" y="1483"/>
                      <a:pt x="1480" y="1524"/>
                    </a:cubicBezTo>
                    <a:close/>
                    <a:moveTo>
                      <a:pt x="1768" y="1541"/>
                    </a:moveTo>
                    <a:cubicBezTo>
                      <a:pt x="1760" y="1510"/>
                      <a:pt x="1767" y="1518"/>
                      <a:pt x="1734" y="1515"/>
                    </a:cubicBezTo>
                    <a:cubicBezTo>
                      <a:pt x="1736" y="1450"/>
                      <a:pt x="1756" y="1449"/>
                      <a:pt x="1779" y="1408"/>
                    </a:cubicBezTo>
                    <a:cubicBezTo>
                      <a:pt x="1800" y="1371"/>
                      <a:pt x="1800" y="1336"/>
                      <a:pt x="1824" y="1300"/>
                    </a:cubicBezTo>
                    <a:cubicBezTo>
                      <a:pt x="1910" y="1168"/>
                      <a:pt x="1857" y="1222"/>
                      <a:pt x="1920" y="1092"/>
                    </a:cubicBezTo>
                    <a:cubicBezTo>
                      <a:pt x="1959" y="1013"/>
                      <a:pt x="1998" y="965"/>
                      <a:pt x="2079" y="946"/>
                    </a:cubicBezTo>
                    <a:cubicBezTo>
                      <a:pt x="2213" y="915"/>
                      <a:pt x="2535" y="852"/>
                      <a:pt x="2582" y="1031"/>
                    </a:cubicBezTo>
                    <a:cubicBezTo>
                      <a:pt x="2615" y="1155"/>
                      <a:pt x="2436" y="1229"/>
                      <a:pt x="2340" y="1258"/>
                    </a:cubicBezTo>
                    <a:cubicBezTo>
                      <a:pt x="2296" y="1271"/>
                      <a:pt x="2250" y="1314"/>
                      <a:pt x="2203" y="1333"/>
                    </a:cubicBezTo>
                    <a:cubicBezTo>
                      <a:pt x="2136" y="1360"/>
                      <a:pt x="2187" y="1351"/>
                      <a:pt x="2055" y="1396"/>
                    </a:cubicBezTo>
                    <a:cubicBezTo>
                      <a:pt x="1823" y="1474"/>
                      <a:pt x="1945" y="1422"/>
                      <a:pt x="1768" y="1541"/>
                    </a:cubicBezTo>
                    <a:close/>
                    <a:moveTo>
                      <a:pt x="1497" y="643"/>
                    </a:moveTo>
                    <a:cubicBezTo>
                      <a:pt x="1581" y="643"/>
                      <a:pt x="1701" y="635"/>
                      <a:pt x="1654" y="800"/>
                    </a:cubicBezTo>
                    <a:cubicBezTo>
                      <a:pt x="1625" y="904"/>
                      <a:pt x="1529" y="865"/>
                      <a:pt x="1494" y="722"/>
                    </a:cubicBezTo>
                    <a:cubicBezTo>
                      <a:pt x="1486" y="686"/>
                      <a:pt x="1496" y="684"/>
                      <a:pt x="1497" y="643"/>
                    </a:cubicBezTo>
                    <a:close/>
                    <a:moveTo>
                      <a:pt x="1336" y="279"/>
                    </a:moveTo>
                    <a:cubicBezTo>
                      <a:pt x="1171" y="279"/>
                      <a:pt x="1108" y="288"/>
                      <a:pt x="955" y="296"/>
                    </a:cubicBezTo>
                    <a:cubicBezTo>
                      <a:pt x="904" y="299"/>
                      <a:pt x="875" y="313"/>
                      <a:pt x="844" y="337"/>
                    </a:cubicBezTo>
                    <a:cubicBezTo>
                      <a:pt x="821" y="355"/>
                      <a:pt x="779" y="391"/>
                      <a:pt x="752" y="398"/>
                    </a:cubicBezTo>
                    <a:lnTo>
                      <a:pt x="752" y="499"/>
                    </a:lnTo>
                    <a:lnTo>
                      <a:pt x="870" y="508"/>
                    </a:lnTo>
                    <a:cubicBezTo>
                      <a:pt x="933" y="511"/>
                      <a:pt x="1023" y="527"/>
                      <a:pt x="1074" y="559"/>
                    </a:cubicBezTo>
                    <a:cubicBezTo>
                      <a:pt x="1093" y="571"/>
                      <a:pt x="1124" y="606"/>
                      <a:pt x="1124" y="635"/>
                    </a:cubicBezTo>
                    <a:cubicBezTo>
                      <a:pt x="1124" y="663"/>
                      <a:pt x="1073" y="719"/>
                      <a:pt x="1074" y="855"/>
                    </a:cubicBezTo>
                    <a:cubicBezTo>
                      <a:pt x="1074" y="992"/>
                      <a:pt x="1087" y="994"/>
                      <a:pt x="992" y="1044"/>
                    </a:cubicBezTo>
                    <a:cubicBezTo>
                      <a:pt x="916" y="1084"/>
                      <a:pt x="685" y="1219"/>
                      <a:pt x="625" y="1219"/>
                    </a:cubicBezTo>
                    <a:cubicBezTo>
                      <a:pt x="550" y="1219"/>
                      <a:pt x="606" y="1220"/>
                      <a:pt x="526" y="1141"/>
                    </a:cubicBezTo>
                    <a:cubicBezTo>
                      <a:pt x="497" y="1113"/>
                      <a:pt x="468" y="1090"/>
                      <a:pt x="447" y="1058"/>
                    </a:cubicBezTo>
                    <a:cubicBezTo>
                      <a:pt x="497" y="954"/>
                      <a:pt x="540" y="981"/>
                      <a:pt x="540" y="906"/>
                    </a:cubicBezTo>
                    <a:cubicBezTo>
                      <a:pt x="540" y="863"/>
                      <a:pt x="533" y="868"/>
                      <a:pt x="532" y="830"/>
                    </a:cubicBezTo>
                    <a:cubicBezTo>
                      <a:pt x="337" y="830"/>
                      <a:pt x="355" y="820"/>
                      <a:pt x="184" y="956"/>
                    </a:cubicBezTo>
                    <a:lnTo>
                      <a:pt x="107" y="1057"/>
                    </a:lnTo>
                    <a:cubicBezTo>
                      <a:pt x="0" y="1252"/>
                      <a:pt x="145" y="1411"/>
                      <a:pt x="268" y="1576"/>
                    </a:cubicBezTo>
                    <a:cubicBezTo>
                      <a:pt x="303" y="1623"/>
                      <a:pt x="418" y="1759"/>
                      <a:pt x="455" y="1786"/>
                    </a:cubicBezTo>
                    <a:cubicBezTo>
                      <a:pt x="495" y="1816"/>
                      <a:pt x="529" y="1843"/>
                      <a:pt x="571" y="1875"/>
                    </a:cubicBezTo>
                    <a:lnTo>
                      <a:pt x="665" y="1941"/>
                    </a:lnTo>
                    <a:cubicBezTo>
                      <a:pt x="709" y="1971"/>
                      <a:pt x="734" y="1969"/>
                      <a:pt x="764" y="1978"/>
                    </a:cubicBezTo>
                    <a:cubicBezTo>
                      <a:pt x="843" y="2001"/>
                      <a:pt x="879" y="2008"/>
                      <a:pt x="988" y="1988"/>
                    </a:cubicBezTo>
                    <a:cubicBezTo>
                      <a:pt x="1024" y="1981"/>
                      <a:pt x="997" y="1977"/>
                      <a:pt x="1040" y="1973"/>
                    </a:cubicBezTo>
                    <a:cubicBezTo>
                      <a:pt x="1087" y="1968"/>
                      <a:pt x="1074" y="1982"/>
                      <a:pt x="1124" y="1963"/>
                    </a:cubicBezTo>
                    <a:cubicBezTo>
                      <a:pt x="1126" y="1962"/>
                      <a:pt x="1124" y="1962"/>
                      <a:pt x="1142" y="1956"/>
                    </a:cubicBezTo>
                    <a:cubicBezTo>
                      <a:pt x="1143" y="1956"/>
                      <a:pt x="1162" y="1951"/>
                      <a:pt x="1162" y="1951"/>
                    </a:cubicBezTo>
                    <a:lnTo>
                      <a:pt x="1263" y="1925"/>
                    </a:lnTo>
                    <a:cubicBezTo>
                      <a:pt x="1339" y="1903"/>
                      <a:pt x="1309" y="1915"/>
                      <a:pt x="1404" y="1914"/>
                    </a:cubicBezTo>
                    <a:cubicBezTo>
                      <a:pt x="1448" y="1913"/>
                      <a:pt x="1451" y="1907"/>
                      <a:pt x="1489" y="1905"/>
                    </a:cubicBezTo>
                    <a:cubicBezTo>
                      <a:pt x="1549" y="1902"/>
                      <a:pt x="1613" y="1911"/>
                      <a:pt x="1672" y="1902"/>
                    </a:cubicBezTo>
                    <a:cubicBezTo>
                      <a:pt x="1839" y="1874"/>
                      <a:pt x="1760" y="1874"/>
                      <a:pt x="1921" y="1887"/>
                    </a:cubicBezTo>
                    <a:cubicBezTo>
                      <a:pt x="1951" y="1890"/>
                      <a:pt x="1984" y="1886"/>
                      <a:pt x="2014" y="1888"/>
                    </a:cubicBezTo>
                    <a:cubicBezTo>
                      <a:pt x="2181" y="1897"/>
                      <a:pt x="2334" y="1970"/>
                      <a:pt x="2267" y="1685"/>
                    </a:cubicBezTo>
                    <a:cubicBezTo>
                      <a:pt x="2134" y="1685"/>
                      <a:pt x="2220" y="1648"/>
                      <a:pt x="1987" y="1668"/>
                    </a:cubicBezTo>
                    <a:cubicBezTo>
                      <a:pt x="1935" y="1672"/>
                      <a:pt x="1932" y="1663"/>
                      <a:pt x="1912" y="1634"/>
                    </a:cubicBezTo>
                    <a:cubicBezTo>
                      <a:pt x="1948" y="1617"/>
                      <a:pt x="1934" y="1639"/>
                      <a:pt x="1986" y="1607"/>
                    </a:cubicBezTo>
                    <a:cubicBezTo>
                      <a:pt x="1992" y="1603"/>
                      <a:pt x="2001" y="1598"/>
                      <a:pt x="2008" y="1594"/>
                    </a:cubicBezTo>
                    <a:cubicBezTo>
                      <a:pt x="2048" y="1573"/>
                      <a:pt x="2216" y="1527"/>
                      <a:pt x="2307" y="1488"/>
                    </a:cubicBezTo>
                    <a:cubicBezTo>
                      <a:pt x="2384" y="1455"/>
                      <a:pt x="2600" y="1349"/>
                      <a:pt x="2659" y="1289"/>
                    </a:cubicBezTo>
                    <a:cubicBezTo>
                      <a:pt x="2716" y="1230"/>
                      <a:pt x="2875" y="1156"/>
                      <a:pt x="2774" y="1000"/>
                    </a:cubicBezTo>
                    <a:cubicBezTo>
                      <a:pt x="2730" y="932"/>
                      <a:pt x="2781" y="926"/>
                      <a:pt x="2667" y="895"/>
                    </a:cubicBezTo>
                    <a:cubicBezTo>
                      <a:pt x="2627" y="884"/>
                      <a:pt x="2620" y="864"/>
                      <a:pt x="2594" y="833"/>
                    </a:cubicBezTo>
                    <a:cubicBezTo>
                      <a:pt x="2566" y="798"/>
                      <a:pt x="2540" y="805"/>
                      <a:pt x="2512" y="780"/>
                    </a:cubicBezTo>
                    <a:cubicBezTo>
                      <a:pt x="2467" y="742"/>
                      <a:pt x="2503" y="728"/>
                      <a:pt x="2394" y="728"/>
                    </a:cubicBezTo>
                    <a:cubicBezTo>
                      <a:pt x="2319" y="728"/>
                      <a:pt x="2223" y="729"/>
                      <a:pt x="2153" y="740"/>
                    </a:cubicBezTo>
                    <a:cubicBezTo>
                      <a:pt x="2117" y="745"/>
                      <a:pt x="2066" y="751"/>
                      <a:pt x="2038" y="737"/>
                    </a:cubicBezTo>
                    <a:cubicBezTo>
                      <a:pt x="2015" y="725"/>
                      <a:pt x="1988" y="682"/>
                      <a:pt x="1988" y="635"/>
                    </a:cubicBezTo>
                    <a:cubicBezTo>
                      <a:pt x="1988" y="602"/>
                      <a:pt x="2089" y="571"/>
                      <a:pt x="2116" y="560"/>
                    </a:cubicBezTo>
                    <a:cubicBezTo>
                      <a:pt x="2173" y="537"/>
                      <a:pt x="2210" y="519"/>
                      <a:pt x="2259" y="491"/>
                    </a:cubicBezTo>
                    <a:cubicBezTo>
                      <a:pt x="2310" y="460"/>
                      <a:pt x="2356" y="413"/>
                      <a:pt x="2380" y="358"/>
                    </a:cubicBezTo>
                    <a:lnTo>
                      <a:pt x="2394" y="321"/>
                    </a:lnTo>
                    <a:cubicBezTo>
                      <a:pt x="2428" y="246"/>
                      <a:pt x="2439" y="184"/>
                      <a:pt x="2359" y="103"/>
                    </a:cubicBezTo>
                    <a:cubicBezTo>
                      <a:pt x="2257" y="0"/>
                      <a:pt x="2097" y="47"/>
                      <a:pt x="1968" y="90"/>
                    </a:cubicBezTo>
                    <a:cubicBezTo>
                      <a:pt x="1881" y="119"/>
                      <a:pt x="1887" y="128"/>
                      <a:pt x="1756" y="166"/>
                    </a:cubicBezTo>
                    <a:cubicBezTo>
                      <a:pt x="1626" y="205"/>
                      <a:pt x="1575" y="246"/>
                      <a:pt x="1452" y="294"/>
                    </a:cubicBezTo>
                    <a:cubicBezTo>
                      <a:pt x="1422" y="306"/>
                      <a:pt x="1436" y="301"/>
                      <a:pt x="1403" y="290"/>
                    </a:cubicBezTo>
                    <a:cubicBezTo>
                      <a:pt x="1377" y="282"/>
                      <a:pt x="1367" y="279"/>
                      <a:pt x="1336" y="2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5" name="Freeform 33"/>
              <p:cNvSpPr>
                <a:spLocks noEditPoints="1"/>
              </p:cNvSpPr>
              <p:nvPr/>
            </p:nvSpPr>
            <p:spPr bwMode="auto">
              <a:xfrm>
                <a:off x="6270909" y="5256259"/>
                <a:ext cx="650035" cy="791264"/>
              </a:xfrm>
              <a:custGeom>
                <a:avLst/>
                <a:gdLst>
                  <a:gd name="T0" fmla="*/ 943 w 2302"/>
                  <a:gd name="T1" fmla="*/ 2093 h 2775"/>
                  <a:gd name="T2" fmla="*/ 935 w 2302"/>
                  <a:gd name="T3" fmla="*/ 1957 h 2775"/>
                  <a:gd name="T4" fmla="*/ 1214 w 2302"/>
                  <a:gd name="T5" fmla="*/ 1898 h 2775"/>
                  <a:gd name="T6" fmla="*/ 1250 w 2302"/>
                  <a:gd name="T7" fmla="*/ 1993 h 2775"/>
                  <a:gd name="T8" fmla="*/ 923 w 2302"/>
                  <a:gd name="T9" fmla="*/ 1327 h 2775"/>
                  <a:gd name="T10" fmla="*/ 1019 w 2302"/>
                  <a:gd name="T11" fmla="*/ 1246 h 2775"/>
                  <a:gd name="T12" fmla="*/ 1517 w 2302"/>
                  <a:gd name="T13" fmla="*/ 1067 h 2775"/>
                  <a:gd name="T14" fmla="*/ 2022 w 2302"/>
                  <a:gd name="T15" fmla="*/ 1529 h 2775"/>
                  <a:gd name="T16" fmla="*/ 1975 w 2302"/>
                  <a:gd name="T17" fmla="*/ 1651 h 2775"/>
                  <a:gd name="T18" fmla="*/ 1638 w 2302"/>
                  <a:gd name="T19" fmla="*/ 2178 h 2775"/>
                  <a:gd name="T20" fmla="*/ 1392 w 2302"/>
                  <a:gd name="T21" fmla="*/ 1830 h 2775"/>
                  <a:gd name="T22" fmla="*/ 1392 w 2302"/>
                  <a:gd name="T23" fmla="*/ 1551 h 2775"/>
                  <a:gd name="T24" fmla="*/ 1534 w 2302"/>
                  <a:gd name="T25" fmla="*/ 1282 h 2775"/>
                  <a:gd name="T26" fmla="*/ 1211 w 2302"/>
                  <a:gd name="T27" fmla="*/ 1293 h 2775"/>
                  <a:gd name="T28" fmla="*/ 893 w 2302"/>
                  <a:gd name="T29" fmla="*/ 1466 h 2775"/>
                  <a:gd name="T30" fmla="*/ 1488 w 2302"/>
                  <a:gd name="T31" fmla="*/ 301 h 2775"/>
                  <a:gd name="T32" fmla="*/ 1307 w 2302"/>
                  <a:gd name="T33" fmla="*/ 391 h 2775"/>
                  <a:gd name="T34" fmla="*/ 1198 w 2302"/>
                  <a:gd name="T35" fmla="*/ 53 h 2775"/>
                  <a:gd name="T36" fmla="*/ 1169 w 2302"/>
                  <a:gd name="T37" fmla="*/ 75 h 2775"/>
                  <a:gd name="T38" fmla="*/ 989 w 2302"/>
                  <a:gd name="T39" fmla="*/ 420 h 2775"/>
                  <a:gd name="T40" fmla="*/ 571 w 2302"/>
                  <a:gd name="T41" fmla="*/ 603 h 2775"/>
                  <a:gd name="T42" fmla="*/ 696 w 2302"/>
                  <a:gd name="T43" fmla="*/ 800 h 2775"/>
                  <a:gd name="T44" fmla="*/ 901 w 2302"/>
                  <a:gd name="T45" fmla="*/ 1043 h 2775"/>
                  <a:gd name="T46" fmla="*/ 359 w 2302"/>
                  <a:gd name="T47" fmla="*/ 1111 h 2775"/>
                  <a:gd name="T48" fmla="*/ 80 w 2302"/>
                  <a:gd name="T49" fmla="*/ 1381 h 2775"/>
                  <a:gd name="T50" fmla="*/ 26 w 2302"/>
                  <a:gd name="T51" fmla="*/ 1834 h 2775"/>
                  <a:gd name="T52" fmla="*/ 317 w 2302"/>
                  <a:gd name="T53" fmla="*/ 2203 h 2775"/>
                  <a:gd name="T54" fmla="*/ 545 w 2302"/>
                  <a:gd name="T55" fmla="*/ 1839 h 2775"/>
                  <a:gd name="T56" fmla="*/ 684 w 2302"/>
                  <a:gd name="T57" fmla="*/ 1452 h 2775"/>
                  <a:gd name="T58" fmla="*/ 740 w 2302"/>
                  <a:gd name="T59" fmla="*/ 1754 h 2775"/>
                  <a:gd name="T60" fmla="*/ 930 w 2302"/>
                  <a:gd name="T61" fmla="*/ 1656 h 2775"/>
                  <a:gd name="T62" fmla="*/ 1265 w 2302"/>
                  <a:gd name="T63" fmla="*/ 1458 h 2775"/>
                  <a:gd name="T64" fmla="*/ 1049 w 2302"/>
                  <a:gd name="T65" fmla="*/ 1665 h 2775"/>
                  <a:gd name="T66" fmla="*/ 918 w 2302"/>
                  <a:gd name="T67" fmla="*/ 1746 h 2775"/>
                  <a:gd name="T68" fmla="*/ 579 w 2302"/>
                  <a:gd name="T69" fmla="*/ 1898 h 2775"/>
                  <a:gd name="T70" fmla="*/ 664 w 2302"/>
                  <a:gd name="T71" fmla="*/ 2237 h 2775"/>
                  <a:gd name="T72" fmla="*/ 848 w 2302"/>
                  <a:gd name="T73" fmla="*/ 2374 h 2775"/>
                  <a:gd name="T74" fmla="*/ 893 w 2302"/>
                  <a:gd name="T75" fmla="*/ 2677 h 2775"/>
                  <a:gd name="T76" fmla="*/ 1183 w 2302"/>
                  <a:gd name="T77" fmla="*/ 2604 h 2775"/>
                  <a:gd name="T78" fmla="*/ 1612 w 2302"/>
                  <a:gd name="T79" fmla="*/ 2482 h 2775"/>
                  <a:gd name="T80" fmla="*/ 2056 w 2302"/>
                  <a:gd name="T81" fmla="*/ 1894 h 2775"/>
                  <a:gd name="T82" fmla="*/ 2175 w 2302"/>
                  <a:gd name="T83" fmla="*/ 1529 h 2775"/>
                  <a:gd name="T84" fmla="*/ 2227 w 2302"/>
                  <a:gd name="T85" fmla="*/ 1277 h 2775"/>
                  <a:gd name="T86" fmla="*/ 2024 w 2302"/>
                  <a:gd name="T87" fmla="*/ 945 h 2775"/>
                  <a:gd name="T88" fmla="*/ 1731 w 2302"/>
                  <a:gd name="T89" fmla="*/ 899 h 2775"/>
                  <a:gd name="T90" fmla="*/ 1282 w 2302"/>
                  <a:gd name="T91" fmla="*/ 933 h 2775"/>
                  <a:gd name="T92" fmla="*/ 1553 w 2302"/>
                  <a:gd name="T93" fmla="*/ 636 h 2775"/>
                  <a:gd name="T94" fmla="*/ 1683 w 2302"/>
                  <a:gd name="T95" fmla="*/ 563 h 2775"/>
                  <a:gd name="T96" fmla="*/ 1633 w 2302"/>
                  <a:gd name="T97" fmla="*/ 40 h 2775"/>
                  <a:gd name="T98" fmla="*/ 1502 w 2302"/>
                  <a:gd name="T99" fmla="*/ 78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2" h="2775">
                    <a:moveTo>
                      <a:pt x="935" y="1957"/>
                    </a:moveTo>
                    <a:cubicBezTo>
                      <a:pt x="1034" y="2024"/>
                      <a:pt x="961" y="2093"/>
                      <a:pt x="943" y="2093"/>
                    </a:cubicBezTo>
                    <a:cubicBezTo>
                      <a:pt x="884" y="2093"/>
                      <a:pt x="897" y="2096"/>
                      <a:pt x="876" y="2067"/>
                    </a:cubicBezTo>
                    <a:cubicBezTo>
                      <a:pt x="838" y="2013"/>
                      <a:pt x="877" y="1971"/>
                      <a:pt x="935" y="1957"/>
                    </a:cubicBezTo>
                    <a:close/>
                    <a:moveTo>
                      <a:pt x="1250" y="1993"/>
                    </a:moveTo>
                    <a:cubicBezTo>
                      <a:pt x="1158" y="1970"/>
                      <a:pt x="1189" y="1946"/>
                      <a:pt x="1214" y="1898"/>
                    </a:cubicBezTo>
                    <a:cubicBezTo>
                      <a:pt x="1252" y="1907"/>
                      <a:pt x="1272" y="1930"/>
                      <a:pt x="1290" y="1957"/>
                    </a:cubicBezTo>
                    <a:lnTo>
                      <a:pt x="1250" y="1993"/>
                    </a:lnTo>
                    <a:close/>
                    <a:moveTo>
                      <a:pt x="893" y="1466"/>
                    </a:moveTo>
                    <a:lnTo>
                      <a:pt x="923" y="1327"/>
                    </a:lnTo>
                    <a:cubicBezTo>
                      <a:pt x="931" y="1299"/>
                      <a:pt x="934" y="1330"/>
                      <a:pt x="935" y="1280"/>
                    </a:cubicBezTo>
                    <a:cubicBezTo>
                      <a:pt x="998" y="1280"/>
                      <a:pt x="970" y="1269"/>
                      <a:pt x="1019" y="1246"/>
                    </a:cubicBezTo>
                    <a:cubicBezTo>
                      <a:pt x="1040" y="1236"/>
                      <a:pt x="1067" y="1229"/>
                      <a:pt x="1088" y="1222"/>
                    </a:cubicBezTo>
                    <a:cubicBezTo>
                      <a:pt x="1209" y="1179"/>
                      <a:pt x="1402" y="1081"/>
                      <a:pt x="1517" y="1067"/>
                    </a:cubicBezTo>
                    <a:cubicBezTo>
                      <a:pt x="1653" y="1050"/>
                      <a:pt x="1887" y="1045"/>
                      <a:pt x="2002" y="1127"/>
                    </a:cubicBezTo>
                    <a:cubicBezTo>
                      <a:pt x="2130" y="1220"/>
                      <a:pt x="2068" y="1347"/>
                      <a:pt x="2022" y="1529"/>
                    </a:cubicBezTo>
                    <a:cubicBezTo>
                      <a:pt x="2015" y="1556"/>
                      <a:pt x="2011" y="1575"/>
                      <a:pt x="2003" y="1595"/>
                    </a:cubicBezTo>
                    <a:cubicBezTo>
                      <a:pt x="1991" y="1626"/>
                      <a:pt x="1985" y="1625"/>
                      <a:pt x="1975" y="1651"/>
                    </a:cubicBezTo>
                    <a:cubicBezTo>
                      <a:pt x="1964" y="1681"/>
                      <a:pt x="1962" y="1716"/>
                      <a:pt x="1934" y="1788"/>
                    </a:cubicBezTo>
                    <a:cubicBezTo>
                      <a:pt x="1898" y="1880"/>
                      <a:pt x="1725" y="2178"/>
                      <a:pt x="1638" y="2178"/>
                    </a:cubicBezTo>
                    <a:cubicBezTo>
                      <a:pt x="1506" y="2178"/>
                      <a:pt x="1485" y="2185"/>
                      <a:pt x="1417" y="2084"/>
                    </a:cubicBezTo>
                    <a:cubicBezTo>
                      <a:pt x="1527" y="2011"/>
                      <a:pt x="1551" y="1867"/>
                      <a:pt x="1392" y="1830"/>
                    </a:cubicBezTo>
                    <a:cubicBezTo>
                      <a:pt x="1414" y="1735"/>
                      <a:pt x="1468" y="1850"/>
                      <a:pt x="1468" y="1678"/>
                    </a:cubicBezTo>
                    <a:cubicBezTo>
                      <a:pt x="1468" y="1651"/>
                      <a:pt x="1408" y="1618"/>
                      <a:pt x="1392" y="1551"/>
                    </a:cubicBezTo>
                    <a:cubicBezTo>
                      <a:pt x="1465" y="1502"/>
                      <a:pt x="1467" y="1491"/>
                      <a:pt x="1556" y="1444"/>
                    </a:cubicBezTo>
                    <a:cubicBezTo>
                      <a:pt x="1666" y="1385"/>
                      <a:pt x="1571" y="1315"/>
                      <a:pt x="1534" y="1282"/>
                    </a:cubicBezTo>
                    <a:cubicBezTo>
                      <a:pt x="1448" y="1206"/>
                      <a:pt x="1434" y="1221"/>
                      <a:pt x="1299" y="1221"/>
                    </a:cubicBezTo>
                    <a:cubicBezTo>
                      <a:pt x="1270" y="1221"/>
                      <a:pt x="1236" y="1276"/>
                      <a:pt x="1211" y="1293"/>
                    </a:cubicBezTo>
                    <a:cubicBezTo>
                      <a:pt x="1158" y="1330"/>
                      <a:pt x="1104" y="1349"/>
                      <a:pt x="1011" y="1416"/>
                    </a:cubicBezTo>
                    <a:cubicBezTo>
                      <a:pt x="978" y="1439"/>
                      <a:pt x="944" y="1462"/>
                      <a:pt x="893" y="1466"/>
                    </a:cubicBezTo>
                    <a:close/>
                    <a:moveTo>
                      <a:pt x="1502" y="78"/>
                    </a:moveTo>
                    <a:cubicBezTo>
                      <a:pt x="1502" y="179"/>
                      <a:pt x="1543" y="206"/>
                      <a:pt x="1488" y="301"/>
                    </a:cubicBezTo>
                    <a:cubicBezTo>
                      <a:pt x="1474" y="325"/>
                      <a:pt x="1462" y="338"/>
                      <a:pt x="1439" y="354"/>
                    </a:cubicBezTo>
                    <a:cubicBezTo>
                      <a:pt x="1395" y="384"/>
                      <a:pt x="1363" y="418"/>
                      <a:pt x="1307" y="391"/>
                    </a:cubicBezTo>
                    <a:cubicBezTo>
                      <a:pt x="1327" y="306"/>
                      <a:pt x="1350" y="200"/>
                      <a:pt x="1350" y="112"/>
                    </a:cubicBezTo>
                    <a:cubicBezTo>
                      <a:pt x="1350" y="14"/>
                      <a:pt x="1261" y="17"/>
                      <a:pt x="1198" y="53"/>
                    </a:cubicBezTo>
                    <a:lnTo>
                      <a:pt x="1187" y="59"/>
                    </a:lnTo>
                    <a:cubicBezTo>
                      <a:pt x="1173" y="69"/>
                      <a:pt x="1180" y="62"/>
                      <a:pt x="1169" y="75"/>
                    </a:cubicBezTo>
                    <a:cubicBezTo>
                      <a:pt x="1162" y="85"/>
                      <a:pt x="1164" y="85"/>
                      <a:pt x="1157" y="97"/>
                    </a:cubicBezTo>
                    <a:lnTo>
                      <a:pt x="989" y="420"/>
                    </a:lnTo>
                    <a:cubicBezTo>
                      <a:pt x="932" y="571"/>
                      <a:pt x="876" y="450"/>
                      <a:pt x="698" y="450"/>
                    </a:cubicBezTo>
                    <a:cubicBezTo>
                      <a:pt x="577" y="450"/>
                      <a:pt x="571" y="457"/>
                      <a:pt x="571" y="603"/>
                    </a:cubicBezTo>
                    <a:cubicBezTo>
                      <a:pt x="571" y="613"/>
                      <a:pt x="618" y="689"/>
                      <a:pt x="627" y="707"/>
                    </a:cubicBezTo>
                    <a:cubicBezTo>
                      <a:pt x="647" y="743"/>
                      <a:pt x="668" y="772"/>
                      <a:pt x="696" y="800"/>
                    </a:cubicBezTo>
                    <a:cubicBezTo>
                      <a:pt x="749" y="853"/>
                      <a:pt x="825" y="898"/>
                      <a:pt x="901" y="916"/>
                    </a:cubicBezTo>
                    <a:lnTo>
                      <a:pt x="901" y="1043"/>
                    </a:lnTo>
                    <a:cubicBezTo>
                      <a:pt x="825" y="1083"/>
                      <a:pt x="633" y="1238"/>
                      <a:pt x="571" y="1238"/>
                    </a:cubicBezTo>
                    <a:cubicBezTo>
                      <a:pt x="497" y="1238"/>
                      <a:pt x="453" y="1111"/>
                      <a:pt x="359" y="1111"/>
                    </a:cubicBezTo>
                    <a:cubicBezTo>
                      <a:pt x="257" y="1111"/>
                      <a:pt x="166" y="1245"/>
                      <a:pt x="115" y="1307"/>
                    </a:cubicBezTo>
                    <a:cubicBezTo>
                      <a:pt x="90" y="1338"/>
                      <a:pt x="95" y="1346"/>
                      <a:pt x="80" y="1381"/>
                    </a:cubicBezTo>
                    <a:cubicBezTo>
                      <a:pt x="35" y="1484"/>
                      <a:pt x="49" y="1554"/>
                      <a:pt x="25" y="1658"/>
                    </a:cubicBezTo>
                    <a:cubicBezTo>
                      <a:pt x="3" y="1755"/>
                      <a:pt x="0" y="1733"/>
                      <a:pt x="26" y="1834"/>
                    </a:cubicBezTo>
                    <a:cubicBezTo>
                      <a:pt x="49" y="1925"/>
                      <a:pt x="47" y="1918"/>
                      <a:pt x="89" y="1991"/>
                    </a:cubicBezTo>
                    <a:cubicBezTo>
                      <a:pt x="124" y="2053"/>
                      <a:pt x="229" y="2203"/>
                      <a:pt x="317" y="2203"/>
                    </a:cubicBezTo>
                    <a:cubicBezTo>
                      <a:pt x="436" y="2203"/>
                      <a:pt x="477" y="2208"/>
                      <a:pt x="507" y="2088"/>
                    </a:cubicBezTo>
                    <a:cubicBezTo>
                      <a:pt x="526" y="2011"/>
                      <a:pt x="545" y="1926"/>
                      <a:pt x="545" y="1839"/>
                    </a:cubicBezTo>
                    <a:cubicBezTo>
                      <a:pt x="545" y="1720"/>
                      <a:pt x="477" y="1710"/>
                      <a:pt x="551" y="1599"/>
                    </a:cubicBezTo>
                    <a:lnTo>
                      <a:pt x="684" y="1452"/>
                    </a:lnTo>
                    <a:cubicBezTo>
                      <a:pt x="784" y="1375"/>
                      <a:pt x="689" y="1568"/>
                      <a:pt x="689" y="1653"/>
                    </a:cubicBezTo>
                    <a:cubicBezTo>
                      <a:pt x="689" y="1702"/>
                      <a:pt x="727" y="1706"/>
                      <a:pt x="740" y="1754"/>
                    </a:cubicBezTo>
                    <a:lnTo>
                      <a:pt x="850" y="1754"/>
                    </a:lnTo>
                    <a:cubicBezTo>
                      <a:pt x="880" y="1709"/>
                      <a:pt x="883" y="1692"/>
                      <a:pt x="930" y="1656"/>
                    </a:cubicBezTo>
                    <a:cubicBezTo>
                      <a:pt x="1000" y="1602"/>
                      <a:pt x="1081" y="1572"/>
                      <a:pt x="1150" y="1521"/>
                    </a:cubicBezTo>
                    <a:cubicBezTo>
                      <a:pt x="1181" y="1498"/>
                      <a:pt x="1226" y="1467"/>
                      <a:pt x="1265" y="1458"/>
                    </a:cubicBezTo>
                    <a:cubicBezTo>
                      <a:pt x="1214" y="1554"/>
                      <a:pt x="1214" y="1572"/>
                      <a:pt x="1122" y="1628"/>
                    </a:cubicBezTo>
                    <a:lnTo>
                      <a:pt x="1049" y="1665"/>
                    </a:lnTo>
                    <a:cubicBezTo>
                      <a:pt x="1027" y="1678"/>
                      <a:pt x="1014" y="1691"/>
                      <a:pt x="988" y="1706"/>
                    </a:cubicBezTo>
                    <a:cubicBezTo>
                      <a:pt x="962" y="1722"/>
                      <a:pt x="943" y="1732"/>
                      <a:pt x="918" y="1746"/>
                    </a:cubicBezTo>
                    <a:cubicBezTo>
                      <a:pt x="744" y="1848"/>
                      <a:pt x="769" y="1780"/>
                      <a:pt x="658" y="1798"/>
                    </a:cubicBezTo>
                    <a:cubicBezTo>
                      <a:pt x="583" y="1810"/>
                      <a:pt x="579" y="1836"/>
                      <a:pt x="579" y="1898"/>
                    </a:cubicBezTo>
                    <a:cubicBezTo>
                      <a:pt x="579" y="1928"/>
                      <a:pt x="671" y="1995"/>
                      <a:pt x="692" y="2023"/>
                    </a:cubicBezTo>
                    <a:cubicBezTo>
                      <a:pt x="718" y="2059"/>
                      <a:pt x="664" y="2123"/>
                      <a:pt x="664" y="2237"/>
                    </a:cubicBezTo>
                    <a:cubicBezTo>
                      <a:pt x="664" y="2262"/>
                      <a:pt x="739" y="2337"/>
                      <a:pt x="762" y="2350"/>
                    </a:cubicBezTo>
                    <a:cubicBezTo>
                      <a:pt x="795" y="2368"/>
                      <a:pt x="812" y="2364"/>
                      <a:pt x="848" y="2374"/>
                    </a:cubicBezTo>
                    <a:cubicBezTo>
                      <a:pt x="895" y="2387"/>
                      <a:pt x="877" y="2404"/>
                      <a:pt x="918" y="2415"/>
                    </a:cubicBezTo>
                    <a:cubicBezTo>
                      <a:pt x="918" y="2482"/>
                      <a:pt x="893" y="2510"/>
                      <a:pt x="893" y="2677"/>
                    </a:cubicBezTo>
                    <a:cubicBezTo>
                      <a:pt x="893" y="2707"/>
                      <a:pt x="963" y="2775"/>
                      <a:pt x="1103" y="2684"/>
                    </a:cubicBezTo>
                    <a:cubicBezTo>
                      <a:pt x="1126" y="2669"/>
                      <a:pt x="1171" y="2629"/>
                      <a:pt x="1183" y="2604"/>
                    </a:cubicBezTo>
                    <a:cubicBezTo>
                      <a:pt x="1212" y="2540"/>
                      <a:pt x="1174" y="2425"/>
                      <a:pt x="1207" y="2339"/>
                    </a:cubicBezTo>
                    <a:cubicBezTo>
                      <a:pt x="1276" y="2153"/>
                      <a:pt x="1454" y="2482"/>
                      <a:pt x="1612" y="2482"/>
                    </a:cubicBezTo>
                    <a:cubicBezTo>
                      <a:pt x="1720" y="2482"/>
                      <a:pt x="1833" y="2340"/>
                      <a:pt x="1877" y="2265"/>
                    </a:cubicBezTo>
                    <a:cubicBezTo>
                      <a:pt x="1929" y="2179"/>
                      <a:pt x="2023" y="1992"/>
                      <a:pt x="2056" y="1894"/>
                    </a:cubicBezTo>
                    <a:cubicBezTo>
                      <a:pt x="2086" y="1807"/>
                      <a:pt x="2115" y="1781"/>
                      <a:pt x="2149" y="1630"/>
                    </a:cubicBezTo>
                    <a:lnTo>
                      <a:pt x="2175" y="1529"/>
                    </a:lnTo>
                    <a:cubicBezTo>
                      <a:pt x="2179" y="1510"/>
                      <a:pt x="2184" y="1501"/>
                      <a:pt x="2189" y="1484"/>
                    </a:cubicBezTo>
                    <a:cubicBezTo>
                      <a:pt x="2208" y="1426"/>
                      <a:pt x="2202" y="1341"/>
                      <a:pt x="2227" y="1277"/>
                    </a:cubicBezTo>
                    <a:cubicBezTo>
                      <a:pt x="2260" y="1189"/>
                      <a:pt x="2302" y="1157"/>
                      <a:pt x="2199" y="1058"/>
                    </a:cubicBezTo>
                    <a:cubicBezTo>
                      <a:pt x="2177" y="1036"/>
                      <a:pt x="2048" y="950"/>
                      <a:pt x="2024" y="945"/>
                    </a:cubicBezTo>
                    <a:cubicBezTo>
                      <a:pt x="1993" y="938"/>
                      <a:pt x="1965" y="939"/>
                      <a:pt x="1934" y="932"/>
                    </a:cubicBezTo>
                    <a:cubicBezTo>
                      <a:pt x="1873" y="919"/>
                      <a:pt x="1805" y="899"/>
                      <a:pt x="1731" y="899"/>
                    </a:cubicBezTo>
                    <a:cubicBezTo>
                      <a:pt x="1626" y="899"/>
                      <a:pt x="1547" y="941"/>
                      <a:pt x="1358" y="941"/>
                    </a:cubicBezTo>
                    <a:cubicBezTo>
                      <a:pt x="1316" y="941"/>
                      <a:pt x="1320" y="934"/>
                      <a:pt x="1282" y="933"/>
                    </a:cubicBezTo>
                    <a:cubicBezTo>
                      <a:pt x="1282" y="859"/>
                      <a:pt x="1262" y="813"/>
                      <a:pt x="1351" y="757"/>
                    </a:cubicBezTo>
                    <a:lnTo>
                      <a:pt x="1553" y="636"/>
                    </a:lnTo>
                    <a:cubicBezTo>
                      <a:pt x="1593" y="610"/>
                      <a:pt x="1589" y="605"/>
                      <a:pt x="1637" y="586"/>
                    </a:cubicBezTo>
                    <a:cubicBezTo>
                      <a:pt x="1650" y="580"/>
                      <a:pt x="1668" y="571"/>
                      <a:pt x="1683" y="563"/>
                    </a:cubicBezTo>
                    <a:cubicBezTo>
                      <a:pt x="1786" y="506"/>
                      <a:pt x="1790" y="441"/>
                      <a:pt x="1790" y="332"/>
                    </a:cubicBezTo>
                    <a:cubicBezTo>
                      <a:pt x="1790" y="213"/>
                      <a:pt x="1724" y="96"/>
                      <a:pt x="1633" y="40"/>
                    </a:cubicBezTo>
                    <a:lnTo>
                      <a:pt x="1617" y="30"/>
                    </a:lnTo>
                    <a:cubicBezTo>
                      <a:pt x="1567" y="0"/>
                      <a:pt x="1502" y="18"/>
                      <a:pt x="1502"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nvGrpSpPr>
              <p:cNvPr id="46" name="组合 45"/>
              <p:cNvGrpSpPr/>
              <p:nvPr/>
            </p:nvGrpSpPr>
            <p:grpSpPr>
              <a:xfrm>
                <a:off x="7683654" y="5211762"/>
                <a:ext cx="777721" cy="795133"/>
                <a:chOff x="8128154" y="5211762"/>
                <a:chExt cx="777721" cy="795133"/>
              </a:xfrm>
              <a:grpFill/>
            </p:grpSpPr>
            <p:sp>
              <p:nvSpPr>
                <p:cNvPr id="50" name="Freeform 34"/>
                <p:cNvSpPr>
                  <a:spLocks noEditPoints="1"/>
                </p:cNvSpPr>
                <p:nvPr/>
              </p:nvSpPr>
              <p:spPr bwMode="auto">
                <a:xfrm>
                  <a:off x="8128154" y="5211762"/>
                  <a:ext cx="777721" cy="644232"/>
                </a:xfrm>
                <a:custGeom>
                  <a:avLst/>
                  <a:gdLst>
                    <a:gd name="T0" fmla="*/ 1651 w 2752"/>
                    <a:gd name="T1" fmla="*/ 1193 h 2259"/>
                    <a:gd name="T2" fmla="*/ 1795 w 2752"/>
                    <a:gd name="T3" fmla="*/ 939 h 2259"/>
                    <a:gd name="T4" fmla="*/ 1758 w 2752"/>
                    <a:gd name="T5" fmla="*/ 1045 h 2259"/>
                    <a:gd name="T6" fmla="*/ 1728 w 2752"/>
                    <a:gd name="T7" fmla="*/ 1184 h 2259"/>
                    <a:gd name="T8" fmla="*/ 2752 w 2752"/>
                    <a:gd name="T9" fmla="*/ 1370 h 2259"/>
                    <a:gd name="T10" fmla="*/ 2252 w 2752"/>
                    <a:gd name="T11" fmla="*/ 1498 h 2259"/>
                    <a:gd name="T12" fmla="*/ 1965 w 2752"/>
                    <a:gd name="T13" fmla="*/ 1396 h 2259"/>
                    <a:gd name="T14" fmla="*/ 2405 w 2752"/>
                    <a:gd name="T15" fmla="*/ 1303 h 2259"/>
                    <a:gd name="T16" fmla="*/ 1880 w 2752"/>
                    <a:gd name="T17" fmla="*/ 1286 h 2259"/>
                    <a:gd name="T18" fmla="*/ 1753 w 2752"/>
                    <a:gd name="T19" fmla="*/ 1430 h 2259"/>
                    <a:gd name="T20" fmla="*/ 1448 w 2752"/>
                    <a:gd name="T21" fmla="*/ 1429 h 2259"/>
                    <a:gd name="T22" fmla="*/ 1169 w 2752"/>
                    <a:gd name="T23" fmla="*/ 1480 h 2259"/>
                    <a:gd name="T24" fmla="*/ 911 w 2752"/>
                    <a:gd name="T25" fmla="*/ 1646 h 2259"/>
                    <a:gd name="T26" fmla="*/ 780 w 2752"/>
                    <a:gd name="T27" fmla="*/ 1726 h 2259"/>
                    <a:gd name="T28" fmla="*/ 518 w 2752"/>
                    <a:gd name="T29" fmla="*/ 1998 h 2259"/>
                    <a:gd name="T30" fmla="*/ 263 w 2752"/>
                    <a:gd name="T31" fmla="*/ 2259 h 2259"/>
                    <a:gd name="T32" fmla="*/ 0 w 2752"/>
                    <a:gd name="T33" fmla="*/ 2031 h 2259"/>
                    <a:gd name="T34" fmla="*/ 81 w 2752"/>
                    <a:gd name="T35" fmla="*/ 1781 h 2259"/>
                    <a:gd name="T36" fmla="*/ 314 w 2752"/>
                    <a:gd name="T37" fmla="*/ 1599 h 2259"/>
                    <a:gd name="T38" fmla="*/ 544 w 2752"/>
                    <a:gd name="T39" fmla="*/ 1685 h 2259"/>
                    <a:gd name="T40" fmla="*/ 763 w 2752"/>
                    <a:gd name="T41" fmla="*/ 1548 h 2259"/>
                    <a:gd name="T42" fmla="*/ 931 w 2752"/>
                    <a:gd name="T43" fmla="*/ 1480 h 2259"/>
                    <a:gd name="T44" fmla="*/ 1135 w 2752"/>
                    <a:gd name="T45" fmla="*/ 1447 h 2259"/>
                    <a:gd name="T46" fmla="*/ 1262 w 2752"/>
                    <a:gd name="T47" fmla="*/ 1396 h 2259"/>
                    <a:gd name="T48" fmla="*/ 1381 w 2752"/>
                    <a:gd name="T49" fmla="*/ 1345 h 2259"/>
                    <a:gd name="T50" fmla="*/ 1482 w 2752"/>
                    <a:gd name="T51" fmla="*/ 1133 h 2259"/>
                    <a:gd name="T52" fmla="*/ 1423 w 2752"/>
                    <a:gd name="T53" fmla="*/ 1226 h 2259"/>
                    <a:gd name="T54" fmla="*/ 1326 w 2752"/>
                    <a:gd name="T55" fmla="*/ 1151 h 2259"/>
                    <a:gd name="T56" fmla="*/ 1351 w 2752"/>
                    <a:gd name="T57" fmla="*/ 866 h 2259"/>
                    <a:gd name="T58" fmla="*/ 1541 w 2752"/>
                    <a:gd name="T59" fmla="*/ 845 h 2259"/>
                    <a:gd name="T60" fmla="*/ 1635 w 2752"/>
                    <a:gd name="T61" fmla="*/ 727 h 2259"/>
                    <a:gd name="T62" fmla="*/ 1582 w 2752"/>
                    <a:gd name="T63" fmla="*/ 538 h 2259"/>
                    <a:gd name="T64" fmla="*/ 1406 w 2752"/>
                    <a:gd name="T65" fmla="*/ 685 h 2259"/>
                    <a:gd name="T66" fmla="*/ 1262 w 2752"/>
                    <a:gd name="T67" fmla="*/ 1134 h 2259"/>
                    <a:gd name="T68" fmla="*/ 1177 w 2752"/>
                    <a:gd name="T69" fmla="*/ 1311 h 2259"/>
                    <a:gd name="T70" fmla="*/ 1135 w 2752"/>
                    <a:gd name="T71" fmla="*/ 1133 h 2259"/>
                    <a:gd name="T72" fmla="*/ 1008 w 2752"/>
                    <a:gd name="T73" fmla="*/ 1387 h 2259"/>
                    <a:gd name="T74" fmla="*/ 788 w 2752"/>
                    <a:gd name="T75" fmla="*/ 1218 h 2259"/>
                    <a:gd name="T76" fmla="*/ 915 w 2752"/>
                    <a:gd name="T77" fmla="*/ 888 h 2259"/>
                    <a:gd name="T78" fmla="*/ 1101 w 2752"/>
                    <a:gd name="T79" fmla="*/ 659 h 2259"/>
                    <a:gd name="T80" fmla="*/ 1067 w 2752"/>
                    <a:gd name="T81" fmla="*/ 337 h 2259"/>
                    <a:gd name="T82" fmla="*/ 1389 w 2752"/>
                    <a:gd name="T83" fmla="*/ 617 h 2259"/>
                    <a:gd name="T84" fmla="*/ 1618 w 2752"/>
                    <a:gd name="T85" fmla="*/ 337 h 2259"/>
                    <a:gd name="T86" fmla="*/ 1767 w 2752"/>
                    <a:gd name="T87" fmla="*/ 21 h 2259"/>
                    <a:gd name="T88" fmla="*/ 1814 w 2752"/>
                    <a:gd name="T89" fmla="*/ 331 h 2259"/>
                    <a:gd name="T90" fmla="*/ 1849 w 2752"/>
                    <a:gd name="T91" fmla="*/ 552 h 2259"/>
                    <a:gd name="T92" fmla="*/ 1990 w 2752"/>
                    <a:gd name="T93" fmla="*/ 329 h 2259"/>
                    <a:gd name="T94" fmla="*/ 2192 w 2752"/>
                    <a:gd name="T95" fmla="*/ 211 h 2259"/>
                    <a:gd name="T96" fmla="*/ 2021 w 2752"/>
                    <a:gd name="T97" fmla="*/ 783 h 2259"/>
                    <a:gd name="T98" fmla="*/ 1922 w 2752"/>
                    <a:gd name="T99" fmla="*/ 1057 h 2259"/>
                    <a:gd name="T100" fmla="*/ 2372 w 2752"/>
                    <a:gd name="T101" fmla="*/ 1115 h 2259"/>
                    <a:gd name="T102" fmla="*/ 2491 w 2752"/>
                    <a:gd name="T103" fmla="*/ 1152 h 2259"/>
                    <a:gd name="T104" fmla="*/ 2615 w 2752"/>
                    <a:gd name="T105" fmla="*/ 1178 h 2259"/>
                    <a:gd name="T106" fmla="*/ 2752 w 2752"/>
                    <a:gd name="T107" fmla="*/ 1349 h 2259"/>
                    <a:gd name="T108" fmla="*/ 1592 w 2752"/>
                    <a:gd name="T109" fmla="*/ 1049 h 2259"/>
                    <a:gd name="T110" fmla="*/ 1540 w 2752"/>
                    <a:gd name="T111" fmla="*/ 954 h 2259"/>
                    <a:gd name="T112" fmla="*/ 1609 w 2752"/>
                    <a:gd name="T113" fmla="*/ 922 h 2259"/>
                    <a:gd name="T114" fmla="*/ 1863 w 2752"/>
                    <a:gd name="T115" fmla="*/ 820 h 2259"/>
                    <a:gd name="T116" fmla="*/ 1838 w 2752"/>
                    <a:gd name="T117" fmla="*/ 693 h 2259"/>
                    <a:gd name="T118" fmla="*/ 1863 w 2752"/>
                    <a:gd name="T119" fmla="*/ 820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2" h="2259">
                      <a:moveTo>
                        <a:pt x="1728" y="1184"/>
                      </a:moveTo>
                      <a:cubicBezTo>
                        <a:pt x="1690" y="1184"/>
                        <a:pt x="1678" y="1180"/>
                        <a:pt x="1651" y="1193"/>
                      </a:cubicBezTo>
                      <a:cubicBezTo>
                        <a:pt x="1651" y="1141"/>
                        <a:pt x="1646" y="1151"/>
                        <a:pt x="1674" y="1122"/>
                      </a:cubicBezTo>
                      <a:cubicBezTo>
                        <a:pt x="1794" y="1002"/>
                        <a:pt x="1745" y="952"/>
                        <a:pt x="1795" y="939"/>
                      </a:cubicBezTo>
                      <a:cubicBezTo>
                        <a:pt x="1796" y="972"/>
                        <a:pt x="1809" y="981"/>
                        <a:pt x="1799" y="1002"/>
                      </a:cubicBezTo>
                      <a:cubicBezTo>
                        <a:pt x="1788" y="1025"/>
                        <a:pt x="1773" y="1009"/>
                        <a:pt x="1758" y="1045"/>
                      </a:cubicBezTo>
                      <a:cubicBezTo>
                        <a:pt x="1747" y="1073"/>
                        <a:pt x="1756" y="1095"/>
                        <a:pt x="1753" y="1125"/>
                      </a:cubicBezTo>
                      <a:cubicBezTo>
                        <a:pt x="1748" y="1177"/>
                        <a:pt x="1740" y="1139"/>
                        <a:pt x="1728" y="1184"/>
                      </a:cubicBezTo>
                      <a:close/>
                      <a:moveTo>
                        <a:pt x="2752" y="1349"/>
                      </a:moveTo>
                      <a:lnTo>
                        <a:pt x="2752" y="1370"/>
                      </a:lnTo>
                      <a:cubicBezTo>
                        <a:pt x="2749" y="1398"/>
                        <a:pt x="2729" y="1424"/>
                        <a:pt x="2686" y="1448"/>
                      </a:cubicBezTo>
                      <a:cubicBezTo>
                        <a:pt x="2529" y="1535"/>
                        <a:pt x="2421" y="1512"/>
                        <a:pt x="2252" y="1498"/>
                      </a:cubicBezTo>
                      <a:cubicBezTo>
                        <a:pt x="2153" y="1489"/>
                        <a:pt x="2076" y="1534"/>
                        <a:pt x="1965" y="1480"/>
                      </a:cubicBezTo>
                      <a:lnTo>
                        <a:pt x="1965" y="1396"/>
                      </a:lnTo>
                      <a:cubicBezTo>
                        <a:pt x="2044" y="1389"/>
                        <a:pt x="2121" y="1370"/>
                        <a:pt x="2210" y="1370"/>
                      </a:cubicBezTo>
                      <a:cubicBezTo>
                        <a:pt x="2286" y="1371"/>
                        <a:pt x="2369" y="1371"/>
                        <a:pt x="2405" y="1303"/>
                      </a:cubicBezTo>
                      <a:cubicBezTo>
                        <a:pt x="2343" y="1210"/>
                        <a:pt x="2133" y="1231"/>
                        <a:pt x="2029" y="1248"/>
                      </a:cubicBezTo>
                      <a:cubicBezTo>
                        <a:pt x="1977" y="1256"/>
                        <a:pt x="1916" y="1283"/>
                        <a:pt x="1880" y="1286"/>
                      </a:cubicBezTo>
                      <a:cubicBezTo>
                        <a:pt x="1874" y="1364"/>
                        <a:pt x="1860" y="1372"/>
                        <a:pt x="1829" y="1430"/>
                      </a:cubicBezTo>
                      <a:lnTo>
                        <a:pt x="1753" y="1430"/>
                      </a:lnTo>
                      <a:cubicBezTo>
                        <a:pt x="1740" y="1380"/>
                        <a:pt x="1634" y="1350"/>
                        <a:pt x="1561" y="1398"/>
                      </a:cubicBezTo>
                      <a:cubicBezTo>
                        <a:pt x="1532" y="1417"/>
                        <a:pt x="1512" y="1410"/>
                        <a:pt x="1448" y="1429"/>
                      </a:cubicBezTo>
                      <a:cubicBezTo>
                        <a:pt x="1402" y="1442"/>
                        <a:pt x="1359" y="1438"/>
                        <a:pt x="1313" y="1438"/>
                      </a:cubicBezTo>
                      <a:cubicBezTo>
                        <a:pt x="1298" y="1495"/>
                        <a:pt x="1239" y="1480"/>
                        <a:pt x="1169" y="1480"/>
                      </a:cubicBezTo>
                      <a:cubicBezTo>
                        <a:pt x="1150" y="1562"/>
                        <a:pt x="1109" y="1526"/>
                        <a:pt x="1042" y="1565"/>
                      </a:cubicBezTo>
                      <a:cubicBezTo>
                        <a:pt x="998" y="1591"/>
                        <a:pt x="957" y="1618"/>
                        <a:pt x="911" y="1646"/>
                      </a:cubicBezTo>
                      <a:cubicBezTo>
                        <a:pt x="885" y="1662"/>
                        <a:pt x="869" y="1671"/>
                        <a:pt x="842" y="1687"/>
                      </a:cubicBezTo>
                      <a:cubicBezTo>
                        <a:pt x="817" y="1703"/>
                        <a:pt x="805" y="1713"/>
                        <a:pt x="780" y="1726"/>
                      </a:cubicBezTo>
                      <a:cubicBezTo>
                        <a:pt x="727" y="1753"/>
                        <a:pt x="696" y="1770"/>
                        <a:pt x="648" y="1807"/>
                      </a:cubicBezTo>
                      <a:cubicBezTo>
                        <a:pt x="586" y="1854"/>
                        <a:pt x="564" y="1937"/>
                        <a:pt x="518" y="1998"/>
                      </a:cubicBezTo>
                      <a:cubicBezTo>
                        <a:pt x="463" y="2072"/>
                        <a:pt x="490" y="2060"/>
                        <a:pt x="464" y="2105"/>
                      </a:cubicBezTo>
                      <a:cubicBezTo>
                        <a:pt x="418" y="2185"/>
                        <a:pt x="374" y="2259"/>
                        <a:pt x="263" y="2259"/>
                      </a:cubicBezTo>
                      <a:cubicBezTo>
                        <a:pt x="171" y="2259"/>
                        <a:pt x="130" y="2237"/>
                        <a:pt x="90" y="2170"/>
                      </a:cubicBezTo>
                      <a:cubicBezTo>
                        <a:pt x="66" y="2129"/>
                        <a:pt x="0" y="2071"/>
                        <a:pt x="0" y="2031"/>
                      </a:cubicBezTo>
                      <a:cubicBezTo>
                        <a:pt x="0" y="1981"/>
                        <a:pt x="7" y="1918"/>
                        <a:pt x="23" y="1876"/>
                      </a:cubicBezTo>
                      <a:cubicBezTo>
                        <a:pt x="37" y="1839"/>
                        <a:pt x="61" y="1811"/>
                        <a:pt x="81" y="1781"/>
                      </a:cubicBezTo>
                      <a:lnTo>
                        <a:pt x="195" y="1599"/>
                      </a:lnTo>
                      <a:lnTo>
                        <a:pt x="314" y="1599"/>
                      </a:lnTo>
                      <a:cubicBezTo>
                        <a:pt x="320" y="1622"/>
                        <a:pt x="344" y="1660"/>
                        <a:pt x="359" y="1680"/>
                      </a:cubicBezTo>
                      <a:cubicBezTo>
                        <a:pt x="404" y="1740"/>
                        <a:pt x="493" y="1742"/>
                        <a:pt x="544" y="1685"/>
                      </a:cubicBezTo>
                      <a:cubicBezTo>
                        <a:pt x="568" y="1658"/>
                        <a:pt x="563" y="1644"/>
                        <a:pt x="607" y="1629"/>
                      </a:cubicBezTo>
                      <a:cubicBezTo>
                        <a:pt x="666" y="1610"/>
                        <a:pt x="710" y="1576"/>
                        <a:pt x="763" y="1548"/>
                      </a:cubicBezTo>
                      <a:cubicBezTo>
                        <a:pt x="795" y="1531"/>
                        <a:pt x="820" y="1536"/>
                        <a:pt x="853" y="1520"/>
                      </a:cubicBezTo>
                      <a:cubicBezTo>
                        <a:pt x="886" y="1505"/>
                        <a:pt x="890" y="1491"/>
                        <a:pt x="931" y="1480"/>
                      </a:cubicBezTo>
                      <a:cubicBezTo>
                        <a:pt x="951" y="1474"/>
                        <a:pt x="958" y="1475"/>
                        <a:pt x="983" y="1472"/>
                      </a:cubicBezTo>
                      <a:cubicBezTo>
                        <a:pt x="1057" y="1464"/>
                        <a:pt x="1021" y="1447"/>
                        <a:pt x="1135" y="1447"/>
                      </a:cubicBezTo>
                      <a:cubicBezTo>
                        <a:pt x="1137" y="1418"/>
                        <a:pt x="1141" y="1416"/>
                        <a:pt x="1152" y="1396"/>
                      </a:cubicBezTo>
                      <a:lnTo>
                        <a:pt x="1262" y="1396"/>
                      </a:lnTo>
                      <a:cubicBezTo>
                        <a:pt x="1264" y="1367"/>
                        <a:pt x="1268" y="1365"/>
                        <a:pt x="1279" y="1345"/>
                      </a:cubicBezTo>
                      <a:lnTo>
                        <a:pt x="1381" y="1345"/>
                      </a:lnTo>
                      <a:cubicBezTo>
                        <a:pt x="1414" y="1282"/>
                        <a:pt x="1429" y="1260"/>
                        <a:pt x="1524" y="1260"/>
                      </a:cubicBezTo>
                      <a:cubicBezTo>
                        <a:pt x="1498" y="1210"/>
                        <a:pt x="1496" y="1195"/>
                        <a:pt x="1482" y="1133"/>
                      </a:cubicBezTo>
                      <a:lnTo>
                        <a:pt x="1423" y="1133"/>
                      </a:lnTo>
                      <a:lnTo>
                        <a:pt x="1423" y="1226"/>
                      </a:lnTo>
                      <a:lnTo>
                        <a:pt x="1338" y="1226"/>
                      </a:lnTo>
                      <a:cubicBezTo>
                        <a:pt x="1336" y="1201"/>
                        <a:pt x="1324" y="1169"/>
                        <a:pt x="1326" y="1151"/>
                      </a:cubicBezTo>
                      <a:cubicBezTo>
                        <a:pt x="1333" y="1083"/>
                        <a:pt x="1345" y="1194"/>
                        <a:pt x="1346" y="913"/>
                      </a:cubicBezTo>
                      <a:cubicBezTo>
                        <a:pt x="1346" y="892"/>
                        <a:pt x="1345" y="885"/>
                        <a:pt x="1351" y="866"/>
                      </a:cubicBezTo>
                      <a:lnTo>
                        <a:pt x="1364" y="838"/>
                      </a:lnTo>
                      <a:cubicBezTo>
                        <a:pt x="1414" y="762"/>
                        <a:pt x="1489" y="841"/>
                        <a:pt x="1541" y="845"/>
                      </a:cubicBezTo>
                      <a:cubicBezTo>
                        <a:pt x="1543" y="795"/>
                        <a:pt x="1565" y="773"/>
                        <a:pt x="1575" y="727"/>
                      </a:cubicBezTo>
                      <a:lnTo>
                        <a:pt x="1635" y="727"/>
                      </a:lnTo>
                      <a:lnTo>
                        <a:pt x="1636" y="618"/>
                      </a:lnTo>
                      <a:cubicBezTo>
                        <a:pt x="1642" y="566"/>
                        <a:pt x="1666" y="484"/>
                        <a:pt x="1582" y="538"/>
                      </a:cubicBezTo>
                      <a:cubicBezTo>
                        <a:pt x="1512" y="584"/>
                        <a:pt x="1495" y="651"/>
                        <a:pt x="1406" y="651"/>
                      </a:cubicBezTo>
                      <a:lnTo>
                        <a:pt x="1406" y="685"/>
                      </a:lnTo>
                      <a:cubicBezTo>
                        <a:pt x="1406" y="754"/>
                        <a:pt x="1270" y="828"/>
                        <a:pt x="1262" y="939"/>
                      </a:cubicBezTo>
                      <a:cubicBezTo>
                        <a:pt x="1258" y="1000"/>
                        <a:pt x="1264" y="1071"/>
                        <a:pt x="1262" y="1134"/>
                      </a:cubicBezTo>
                      <a:cubicBezTo>
                        <a:pt x="1261" y="1186"/>
                        <a:pt x="1246" y="1261"/>
                        <a:pt x="1245" y="1311"/>
                      </a:cubicBezTo>
                      <a:lnTo>
                        <a:pt x="1177" y="1311"/>
                      </a:lnTo>
                      <a:cubicBezTo>
                        <a:pt x="1169" y="1274"/>
                        <a:pt x="1159" y="1265"/>
                        <a:pt x="1152" y="1227"/>
                      </a:cubicBezTo>
                      <a:cubicBezTo>
                        <a:pt x="1146" y="1194"/>
                        <a:pt x="1142" y="1164"/>
                        <a:pt x="1135" y="1133"/>
                      </a:cubicBezTo>
                      <a:cubicBezTo>
                        <a:pt x="1097" y="1154"/>
                        <a:pt x="1106" y="1143"/>
                        <a:pt x="1089" y="1189"/>
                      </a:cubicBezTo>
                      <a:cubicBezTo>
                        <a:pt x="1064" y="1254"/>
                        <a:pt x="1023" y="1321"/>
                        <a:pt x="1008" y="1387"/>
                      </a:cubicBezTo>
                      <a:cubicBezTo>
                        <a:pt x="946" y="1387"/>
                        <a:pt x="897" y="1393"/>
                        <a:pt x="857" y="1344"/>
                      </a:cubicBezTo>
                      <a:cubicBezTo>
                        <a:pt x="838" y="1321"/>
                        <a:pt x="788" y="1254"/>
                        <a:pt x="788" y="1218"/>
                      </a:cubicBezTo>
                      <a:cubicBezTo>
                        <a:pt x="788" y="1082"/>
                        <a:pt x="852" y="1144"/>
                        <a:pt x="863" y="1039"/>
                      </a:cubicBezTo>
                      <a:cubicBezTo>
                        <a:pt x="870" y="984"/>
                        <a:pt x="855" y="888"/>
                        <a:pt x="915" y="888"/>
                      </a:cubicBezTo>
                      <a:cubicBezTo>
                        <a:pt x="970" y="888"/>
                        <a:pt x="998" y="911"/>
                        <a:pt x="1042" y="922"/>
                      </a:cubicBezTo>
                      <a:cubicBezTo>
                        <a:pt x="1151" y="849"/>
                        <a:pt x="1110" y="799"/>
                        <a:pt x="1101" y="659"/>
                      </a:cubicBezTo>
                      <a:cubicBezTo>
                        <a:pt x="1098" y="606"/>
                        <a:pt x="1089" y="550"/>
                        <a:pt x="1084" y="498"/>
                      </a:cubicBezTo>
                      <a:cubicBezTo>
                        <a:pt x="1080" y="449"/>
                        <a:pt x="1068" y="383"/>
                        <a:pt x="1067" y="337"/>
                      </a:cubicBezTo>
                      <a:cubicBezTo>
                        <a:pt x="1105" y="317"/>
                        <a:pt x="1264" y="143"/>
                        <a:pt x="1313" y="430"/>
                      </a:cubicBezTo>
                      <a:cubicBezTo>
                        <a:pt x="1326" y="509"/>
                        <a:pt x="1307" y="615"/>
                        <a:pt x="1389" y="617"/>
                      </a:cubicBezTo>
                      <a:cubicBezTo>
                        <a:pt x="1394" y="555"/>
                        <a:pt x="1433" y="500"/>
                        <a:pt x="1499" y="498"/>
                      </a:cubicBezTo>
                      <a:cubicBezTo>
                        <a:pt x="1516" y="426"/>
                        <a:pt x="1540" y="356"/>
                        <a:pt x="1618" y="337"/>
                      </a:cubicBezTo>
                      <a:cubicBezTo>
                        <a:pt x="1618" y="193"/>
                        <a:pt x="1655" y="196"/>
                        <a:pt x="1722" y="111"/>
                      </a:cubicBezTo>
                      <a:cubicBezTo>
                        <a:pt x="1750" y="75"/>
                        <a:pt x="1714" y="35"/>
                        <a:pt x="1767" y="21"/>
                      </a:cubicBezTo>
                      <a:cubicBezTo>
                        <a:pt x="1843" y="0"/>
                        <a:pt x="1885" y="50"/>
                        <a:pt x="1948" y="83"/>
                      </a:cubicBezTo>
                      <a:cubicBezTo>
                        <a:pt x="1944" y="240"/>
                        <a:pt x="1908" y="245"/>
                        <a:pt x="1814" y="331"/>
                      </a:cubicBezTo>
                      <a:cubicBezTo>
                        <a:pt x="1697" y="439"/>
                        <a:pt x="1770" y="464"/>
                        <a:pt x="1770" y="617"/>
                      </a:cubicBezTo>
                      <a:lnTo>
                        <a:pt x="1849" y="552"/>
                      </a:lnTo>
                      <a:cubicBezTo>
                        <a:pt x="1878" y="516"/>
                        <a:pt x="1907" y="498"/>
                        <a:pt x="1956" y="498"/>
                      </a:cubicBezTo>
                      <a:cubicBezTo>
                        <a:pt x="1956" y="393"/>
                        <a:pt x="1944" y="418"/>
                        <a:pt x="1990" y="329"/>
                      </a:cubicBezTo>
                      <a:cubicBezTo>
                        <a:pt x="2025" y="262"/>
                        <a:pt x="2031" y="206"/>
                        <a:pt x="2123" y="190"/>
                      </a:cubicBezTo>
                      <a:cubicBezTo>
                        <a:pt x="2162" y="183"/>
                        <a:pt x="2171" y="190"/>
                        <a:pt x="2192" y="211"/>
                      </a:cubicBezTo>
                      <a:cubicBezTo>
                        <a:pt x="2251" y="271"/>
                        <a:pt x="2325" y="422"/>
                        <a:pt x="2216" y="479"/>
                      </a:cubicBezTo>
                      <a:cubicBezTo>
                        <a:pt x="1964" y="611"/>
                        <a:pt x="2076" y="697"/>
                        <a:pt x="2021" y="783"/>
                      </a:cubicBezTo>
                      <a:cubicBezTo>
                        <a:pt x="1988" y="835"/>
                        <a:pt x="1988" y="782"/>
                        <a:pt x="1981" y="870"/>
                      </a:cubicBezTo>
                      <a:cubicBezTo>
                        <a:pt x="1975" y="942"/>
                        <a:pt x="1922" y="981"/>
                        <a:pt x="1922" y="1057"/>
                      </a:cubicBezTo>
                      <a:cubicBezTo>
                        <a:pt x="1922" y="1133"/>
                        <a:pt x="2037" y="1099"/>
                        <a:pt x="2109" y="1099"/>
                      </a:cubicBezTo>
                      <a:cubicBezTo>
                        <a:pt x="2195" y="1099"/>
                        <a:pt x="2292" y="1102"/>
                        <a:pt x="2372" y="1115"/>
                      </a:cubicBezTo>
                      <a:cubicBezTo>
                        <a:pt x="2401" y="1120"/>
                        <a:pt x="2417" y="1121"/>
                        <a:pt x="2441" y="1131"/>
                      </a:cubicBezTo>
                      <a:cubicBezTo>
                        <a:pt x="2459" y="1138"/>
                        <a:pt x="2474" y="1150"/>
                        <a:pt x="2491" y="1152"/>
                      </a:cubicBezTo>
                      <a:cubicBezTo>
                        <a:pt x="2518" y="1156"/>
                        <a:pt x="2511" y="1144"/>
                        <a:pt x="2555" y="1161"/>
                      </a:cubicBezTo>
                      <a:cubicBezTo>
                        <a:pt x="2583" y="1171"/>
                        <a:pt x="2583" y="1170"/>
                        <a:pt x="2615" y="1178"/>
                      </a:cubicBezTo>
                      <a:cubicBezTo>
                        <a:pt x="2657" y="1189"/>
                        <a:pt x="2675" y="1211"/>
                        <a:pt x="2700" y="1244"/>
                      </a:cubicBezTo>
                      <a:cubicBezTo>
                        <a:pt x="2728" y="1281"/>
                        <a:pt x="2748" y="1317"/>
                        <a:pt x="2752" y="1349"/>
                      </a:cubicBezTo>
                      <a:close/>
                      <a:moveTo>
                        <a:pt x="1592" y="998"/>
                      </a:moveTo>
                      <a:lnTo>
                        <a:pt x="1592" y="1049"/>
                      </a:lnTo>
                      <a:cubicBezTo>
                        <a:pt x="1548" y="1048"/>
                        <a:pt x="1508" y="1033"/>
                        <a:pt x="1508" y="989"/>
                      </a:cubicBezTo>
                      <a:cubicBezTo>
                        <a:pt x="1508" y="962"/>
                        <a:pt x="1526" y="969"/>
                        <a:pt x="1540" y="954"/>
                      </a:cubicBezTo>
                      <a:cubicBezTo>
                        <a:pt x="1554" y="939"/>
                        <a:pt x="1552" y="932"/>
                        <a:pt x="1558" y="905"/>
                      </a:cubicBezTo>
                      <a:cubicBezTo>
                        <a:pt x="1575" y="913"/>
                        <a:pt x="1589" y="917"/>
                        <a:pt x="1609" y="922"/>
                      </a:cubicBezTo>
                      <a:cubicBezTo>
                        <a:pt x="1602" y="952"/>
                        <a:pt x="1592" y="961"/>
                        <a:pt x="1592" y="998"/>
                      </a:cubicBezTo>
                      <a:close/>
                      <a:moveTo>
                        <a:pt x="1863" y="820"/>
                      </a:moveTo>
                      <a:cubicBezTo>
                        <a:pt x="1814" y="820"/>
                        <a:pt x="1798" y="815"/>
                        <a:pt x="1762" y="812"/>
                      </a:cubicBezTo>
                      <a:cubicBezTo>
                        <a:pt x="1764" y="719"/>
                        <a:pt x="1836" y="782"/>
                        <a:pt x="1838" y="693"/>
                      </a:cubicBezTo>
                      <a:cubicBezTo>
                        <a:pt x="1854" y="701"/>
                        <a:pt x="1883" y="708"/>
                        <a:pt x="1905" y="710"/>
                      </a:cubicBezTo>
                      <a:cubicBezTo>
                        <a:pt x="1902" y="756"/>
                        <a:pt x="1874" y="775"/>
                        <a:pt x="1863" y="8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51" name="Freeform 36"/>
                <p:cNvSpPr/>
                <p:nvPr/>
              </p:nvSpPr>
              <p:spPr bwMode="auto">
                <a:xfrm>
                  <a:off x="8364179" y="5627708"/>
                  <a:ext cx="381123" cy="379187"/>
                </a:xfrm>
                <a:custGeom>
                  <a:avLst/>
                  <a:gdLst>
                    <a:gd name="T0" fmla="*/ 224 w 1353"/>
                    <a:gd name="T1" fmla="*/ 424 h 1330"/>
                    <a:gd name="T2" fmla="*/ 406 w 1353"/>
                    <a:gd name="T3" fmla="*/ 335 h 1330"/>
                    <a:gd name="T4" fmla="*/ 491 w 1353"/>
                    <a:gd name="T5" fmla="*/ 285 h 1330"/>
                    <a:gd name="T6" fmla="*/ 656 w 1353"/>
                    <a:gd name="T7" fmla="*/ 254 h 1330"/>
                    <a:gd name="T8" fmla="*/ 552 w 1353"/>
                    <a:gd name="T9" fmla="*/ 320 h 1330"/>
                    <a:gd name="T10" fmla="*/ 497 w 1353"/>
                    <a:gd name="T11" fmla="*/ 383 h 1330"/>
                    <a:gd name="T12" fmla="*/ 496 w 1353"/>
                    <a:gd name="T13" fmla="*/ 542 h 1330"/>
                    <a:gd name="T14" fmla="*/ 313 w 1353"/>
                    <a:gd name="T15" fmla="*/ 597 h 1330"/>
                    <a:gd name="T16" fmla="*/ 97 w 1353"/>
                    <a:gd name="T17" fmla="*/ 551 h 1330"/>
                    <a:gd name="T18" fmla="*/ 78 w 1353"/>
                    <a:gd name="T19" fmla="*/ 747 h 1330"/>
                    <a:gd name="T20" fmla="*/ 266 w 1353"/>
                    <a:gd name="T21" fmla="*/ 898 h 1330"/>
                    <a:gd name="T22" fmla="*/ 586 w 1353"/>
                    <a:gd name="T23" fmla="*/ 860 h 1330"/>
                    <a:gd name="T24" fmla="*/ 527 w 1353"/>
                    <a:gd name="T25" fmla="*/ 1006 h 1330"/>
                    <a:gd name="T26" fmla="*/ 269 w 1353"/>
                    <a:gd name="T27" fmla="*/ 1133 h 1330"/>
                    <a:gd name="T28" fmla="*/ 4 w 1353"/>
                    <a:gd name="T29" fmla="*/ 1127 h 1330"/>
                    <a:gd name="T30" fmla="*/ 92 w 1353"/>
                    <a:gd name="T31" fmla="*/ 1216 h 1330"/>
                    <a:gd name="T32" fmla="*/ 162 w 1353"/>
                    <a:gd name="T33" fmla="*/ 1239 h 1330"/>
                    <a:gd name="T34" fmla="*/ 191 w 1353"/>
                    <a:gd name="T35" fmla="*/ 1253 h 1330"/>
                    <a:gd name="T36" fmla="*/ 272 w 1353"/>
                    <a:gd name="T37" fmla="*/ 1273 h 1330"/>
                    <a:gd name="T38" fmla="*/ 373 w 1353"/>
                    <a:gd name="T39" fmla="*/ 1298 h 1330"/>
                    <a:gd name="T40" fmla="*/ 588 w 1353"/>
                    <a:gd name="T41" fmla="*/ 1330 h 1330"/>
                    <a:gd name="T42" fmla="*/ 701 w 1353"/>
                    <a:gd name="T43" fmla="*/ 1282 h 1330"/>
                    <a:gd name="T44" fmla="*/ 771 w 1353"/>
                    <a:gd name="T45" fmla="*/ 1175 h 1330"/>
                    <a:gd name="T46" fmla="*/ 848 w 1353"/>
                    <a:gd name="T47" fmla="*/ 980 h 1330"/>
                    <a:gd name="T48" fmla="*/ 867 w 1353"/>
                    <a:gd name="T49" fmla="*/ 906 h 1330"/>
                    <a:gd name="T50" fmla="*/ 1104 w 1353"/>
                    <a:gd name="T51" fmla="*/ 635 h 1330"/>
                    <a:gd name="T52" fmla="*/ 1236 w 1353"/>
                    <a:gd name="T53" fmla="*/ 650 h 1330"/>
                    <a:gd name="T54" fmla="*/ 1301 w 1353"/>
                    <a:gd name="T55" fmla="*/ 464 h 1330"/>
                    <a:gd name="T56" fmla="*/ 1045 w 1353"/>
                    <a:gd name="T57" fmla="*/ 348 h 1330"/>
                    <a:gd name="T58" fmla="*/ 801 w 1353"/>
                    <a:gd name="T59" fmla="*/ 426 h 1330"/>
                    <a:gd name="T60" fmla="*/ 789 w 1353"/>
                    <a:gd name="T61" fmla="*/ 328 h 1330"/>
                    <a:gd name="T62" fmla="*/ 865 w 1353"/>
                    <a:gd name="T63" fmla="*/ 278 h 1330"/>
                    <a:gd name="T64" fmla="*/ 928 w 1353"/>
                    <a:gd name="T65" fmla="*/ 222 h 1330"/>
                    <a:gd name="T66" fmla="*/ 910 w 1353"/>
                    <a:gd name="T67" fmla="*/ 51 h 1330"/>
                    <a:gd name="T68" fmla="*/ 791 w 1353"/>
                    <a:gd name="T69" fmla="*/ 0 h 1330"/>
                    <a:gd name="T70" fmla="*/ 537 w 1353"/>
                    <a:gd name="T71" fmla="*/ 51 h 1330"/>
                    <a:gd name="T72" fmla="*/ 290 w 1353"/>
                    <a:gd name="T73" fmla="*/ 177 h 1330"/>
                    <a:gd name="T74" fmla="*/ 192 w 1353"/>
                    <a:gd name="T75" fmla="*/ 332 h 1330"/>
                    <a:gd name="T76" fmla="*/ 224 w 1353"/>
                    <a:gd name="T77" fmla="*/ 424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3" h="1330">
                      <a:moveTo>
                        <a:pt x="224" y="424"/>
                      </a:moveTo>
                      <a:cubicBezTo>
                        <a:pt x="314" y="416"/>
                        <a:pt x="324" y="385"/>
                        <a:pt x="406" y="335"/>
                      </a:cubicBezTo>
                      <a:cubicBezTo>
                        <a:pt x="438" y="317"/>
                        <a:pt x="459" y="304"/>
                        <a:pt x="491" y="285"/>
                      </a:cubicBezTo>
                      <a:cubicBezTo>
                        <a:pt x="588" y="225"/>
                        <a:pt x="614" y="254"/>
                        <a:pt x="656" y="254"/>
                      </a:cubicBezTo>
                      <a:cubicBezTo>
                        <a:pt x="654" y="323"/>
                        <a:pt x="646" y="286"/>
                        <a:pt x="552" y="320"/>
                      </a:cubicBezTo>
                      <a:cubicBezTo>
                        <a:pt x="516" y="333"/>
                        <a:pt x="506" y="337"/>
                        <a:pt x="497" y="383"/>
                      </a:cubicBezTo>
                      <a:cubicBezTo>
                        <a:pt x="480" y="466"/>
                        <a:pt x="485" y="467"/>
                        <a:pt x="496" y="542"/>
                      </a:cubicBezTo>
                      <a:cubicBezTo>
                        <a:pt x="428" y="558"/>
                        <a:pt x="395" y="589"/>
                        <a:pt x="313" y="597"/>
                      </a:cubicBezTo>
                      <a:cubicBezTo>
                        <a:pt x="220" y="605"/>
                        <a:pt x="234" y="551"/>
                        <a:pt x="97" y="551"/>
                      </a:cubicBezTo>
                      <a:cubicBezTo>
                        <a:pt x="10" y="551"/>
                        <a:pt x="0" y="649"/>
                        <a:pt x="78" y="747"/>
                      </a:cubicBezTo>
                      <a:cubicBezTo>
                        <a:pt x="103" y="778"/>
                        <a:pt x="226" y="898"/>
                        <a:pt x="266" y="898"/>
                      </a:cubicBezTo>
                      <a:cubicBezTo>
                        <a:pt x="408" y="898"/>
                        <a:pt x="597" y="749"/>
                        <a:pt x="586" y="860"/>
                      </a:cubicBezTo>
                      <a:cubicBezTo>
                        <a:pt x="575" y="968"/>
                        <a:pt x="564" y="969"/>
                        <a:pt x="527" y="1006"/>
                      </a:cubicBezTo>
                      <a:cubicBezTo>
                        <a:pt x="470" y="1062"/>
                        <a:pt x="381" y="1175"/>
                        <a:pt x="269" y="1133"/>
                      </a:cubicBezTo>
                      <a:cubicBezTo>
                        <a:pt x="243" y="1123"/>
                        <a:pt x="4" y="963"/>
                        <a:pt x="4" y="1127"/>
                      </a:cubicBezTo>
                      <a:cubicBezTo>
                        <a:pt x="4" y="1179"/>
                        <a:pt x="51" y="1201"/>
                        <a:pt x="92" y="1216"/>
                      </a:cubicBezTo>
                      <a:cubicBezTo>
                        <a:pt x="120" y="1227"/>
                        <a:pt x="136" y="1227"/>
                        <a:pt x="162" y="1239"/>
                      </a:cubicBezTo>
                      <a:lnTo>
                        <a:pt x="191" y="1253"/>
                      </a:lnTo>
                      <a:cubicBezTo>
                        <a:pt x="223" y="1263"/>
                        <a:pt x="218" y="1253"/>
                        <a:pt x="272" y="1273"/>
                      </a:cubicBezTo>
                      <a:lnTo>
                        <a:pt x="373" y="1298"/>
                      </a:lnTo>
                      <a:cubicBezTo>
                        <a:pt x="489" y="1319"/>
                        <a:pt x="418" y="1330"/>
                        <a:pt x="588" y="1330"/>
                      </a:cubicBezTo>
                      <a:cubicBezTo>
                        <a:pt x="604" y="1330"/>
                        <a:pt x="684" y="1300"/>
                        <a:pt x="701" y="1282"/>
                      </a:cubicBezTo>
                      <a:cubicBezTo>
                        <a:pt x="743" y="1238"/>
                        <a:pt x="743" y="1231"/>
                        <a:pt x="771" y="1175"/>
                      </a:cubicBezTo>
                      <a:cubicBezTo>
                        <a:pt x="802" y="1114"/>
                        <a:pt x="832" y="1048"/>
                        <a:pt x="848" y="980"/>
                      </a:cubicBezTo>
                      <a:cubicBezTo>
                        <a:pt x="858" y="939"/>
                        <a:pt x="867" y="930"/>
                        <a:pt x="867" y="906"/>
                      </a:cubicBezTo>
                      <a:cubicBezTo>
                        <a:pt x="867" y="706"/>
                        <a:pt x="786" y="635"/>
                        <a:pt x="1104" y="635"/>
                      </a:cubicBezTo>
                      <a:cubicBezTo>
                        <a:pt x="1156" y="635"/>
                        <a:pt x="1200" y="656"/>
                        <a:pt x="1236" y="650"/>
                      </a:cubicBezTo>
                      <a:cubicBezTo>
                        <a:pt x="1353" y="628"/>
                        <a:pt x="1334" y="509"/>
                        <a:pt x="1301" y="464"/>
                      </a:cubicBezTo>
                      <a:cubicBezTo>
                        <a:pt x="1262" y="410"/>
                        <a:pt x="1126" y="348"/>
                        <a:pt x="1045" y="348"/>
                      </a:cubicBezTo>
                      <a:cubicBezTo>
                        <a:pt x="796" y="348"/>
                        <a:pt x="865" y="402"/>
                        <a:pt x="801" y="426"/>
                      </a:cubicBezTo>
                      <a:cubicBezTo>
                        <a:pt x="745" y="447"/>
                        <a:pt x="723" y="391"/>
                        <a:pt x="789" y="328"/>
                      </a:cubicBezTo>
                      <a:cubicBezTo>
                        <a:pt x="820" y="298"/>
                        <a:pt x="836" y="302"/>
                        <a:pt x="865" y="278"/>
                      </a:cubicBezTo>
                      <a:cubicBezTo>
                        <a:pt x="890" y="257"/>
                        <a:pt x="900" y="244"/>
                        <a:pt x="928" y="222"/>
                      </a:cubicBezTo>
                      <a:cubicBezTo>
                        <a:pt x="1010" y="158"/>
                        <a:pt x="975" y="91"/>
                        <a:pt x="910" y="51"/>
                      </a:cubicBezTo>
                      <a:lnTo>
                        <a:pt x="791" y="0"/>
                      </a:lnTo>
                      <a:lnTo>
                        <a:pt x="537" y="51"/>
                      </a:lnTo>
                      <a:cubicBezTo>
                        <a:pt x="477" y="68"/>
                        <a:pt x="325" y="151"/>
                        <a:pt x="290" y="177"/>
                      </a:cubicBezTo>
                      <a:cubicBezTo>
                        <a:pt x="241" y="214"/>
                        <a:pt x="196" y="269"/>
                        <a:pt x="192" y="332"/>
                      </a:cubicBezTo>
                      <a:cubicBezTo>
                        <a:pt x="190" y="364"/>
                        <a:pt x="212" y="401"/>
                        <a:pt x="224" y="4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nvGrpSpPr>
              <p:cNvPr id="47" name="组合 46"/>
              <p:cNvGrpSpPr/>
              <p:nvPr/>
            </p:nvGrpSpPr>
            <p:grpSpPr>
              <a:xfrm>
                <a:off x="7088496" y="5329775"/>
                <a:ext cx="487527" cy="574585"/>
                <a:chOff x="7333022" y="5329775"/>
                <a:chExt cx="487527" cy="574585"/>
              </a:xfrm>
              <a:grpFill/>
            </p:grpSpPr>
            <p:sp>
              <p:nvSpPr>
                <p:cNvPr id="48" name="Freeform 35"/>
                <p:cNvSpPr/>
                <p:nvPr/>
              </p:nvSpPr>
              <p:spPr bwMode="auto">
                <a:xfrm>
                  <a:off x="7333022" y="5329775"/>
                  <a:ext cx="487527" cy="574585"/>
                </a:xfrm>
                <a:custGeom>
                  <a:avLst/>
                  <a:gdLst>
                    <a:gd name="T0" fmla="*/ 730 w 1729"/>
                    <a:gd name="T1" fmla="*/ 127 h 2015"/>
                    <a:gd name="T2" fmla="*/ 750 w 1729"/>
                    <a:gd name="T3" fmla="*/ 200 h 2015"/>
                    <a:gd name="T4" fmla="*/ 772 w 1729"/>
                    <a:gd name="T5" fmla="*/ 627 h 2015"/>
                    <a:gd name="T6" fmla="*/ 771 w 1729"/>
                    <a:gd name="T7" fmla="*/ 718 h 2015"/>
                    <a:gd name="T8" fmla="*/ 341 w 1729"/>
                    <a:gd name="T9" fmla="*/ 914 h 2015"/>
                    <a:gd name="T10" fmla="*/ 162 w 1729"/>
                    <a:gd name="T11" fmla="*/ 813 h 2015"/>
                    <a:gd name="T12" fmla="*/ 80 w 1729"/>
                    <a:gd name="T13" fmla="*/ 806 h 2015"/>
                    <a:gd name="T14" fmla="*/ 10 w 1729"/>
                    <a:gd name="T15" fmla="*/ 1024 h 2015"/>
                    <a:gd name="T16" fmla="*/ 122 w 1729"/>
                    <a:gd name="T17" fmla="*/ 1208 h 2015"/>
                    <a:gd name="T18" fmla="*/ 569 w 1729"/>
                    <a:gd name="T19" fmla="*/ 1227 h 2015"/>
                    <a:gd name="T20" fmla="*/ 637 w 1729"/>
                    <a:gd name="T21" fmla="*/ 1193 h 2015"/>
                    <a:gd name="T22" fmla="*/ 395 w 1729"/>
                    <a:gd name="T23" fmla="*/ 1536 h 2015"/>
                    <a:gd name="T24" fmla="*/ 312 w 1729"/>
                    <a:gd name="T25" fmla="*/ 1597 h 2015"/>
                    <a:gd name="T26" fmla="*/ 263 w 1729"/>
                    <a:gd name="T27" fmla="*/ 1624 h 2015"/>
                    <a:gd name="T28" fmla="*/ 61 w 1729"/>
                    <a:gd name="T29" fmla="*/ 1795 h 2015"/>
                    <a:gd name="T30" fmla="*/ 256 w 1729"/>
                    <a:gd name="T31" fmla="*/ 2015 h 2015"/>
                    <a:gd name="T32" fmla="*/ 438 w 1729"/>
                    <a:gd name="T33" fmla="*/ 1986 h 2015"/>
                    <a:gd name="T34" fmla="*/ 560 w 1729"/>
                    <a:gd name="T35" fmla="*/ 1938 h 2015"/>
                    <a:gd name="T36" fmla="*/ 609 w 1729"/>
                    <a:gd name="T37" fmla="*/ 1903 h 2015"/>
                    <a:gd name="T38" fmla="*/ 667 w 1729"/>
                    <a:gd name="T39" fmla="*/ 1876 h 2015"/>
                    <a:gd name="T40" fmla="*/ 822 w 1729"/>
                    <a:gd name="T41" fmla="*/ 1692 h 2015"/>
                    <a:gd name="T42" fmla="*/ 891 w 1729"/>
                    <a:gd name="T43" fmla="*/ 1591 h 2015"/>
                    <a:gd name="T44" fmla="*/ 1006 w 1729"/>
                    <a:gd name="T45" fmla="*/ 1360 h 2015"/>
                    <a:gd name="T46" fmla="*/ 1037 w 1729"/>
                    <a:gd name="T47" fmla="*/ 1306 h 2015"/>
                    <a:gd name="T48" fmla="*/ 1132 w 1729"/>
                    <a:gd name="T49" fmla="*/ 1063 h 2015"/>
                    <a:gd name="T50" fmla="*/ 1155 w 1729"/>
                    <a:gd name="T51" fmla="*/ 1001 h 2015"/>
                    <a:gd name="T52" fmla="*/ 1236 w 1729"/>
                    <a:gd name="T53" fmla="*/ 912 h 2015"/>
                    <a:gd name="T54" fmla="*/ 1729 w 1729"/>
                    <a:gd name="T55" fmla="*/ 694 h 2015"/>
                    <a:gd name="T56" fmla="*/ 1378 w 1729"/>
                    <a:gd name="T57" fmla="*/ 564 h 2015"/>
                    <a:gd name="T58" fmla="*/ 1187 w 1729"/>
                    <a:gd name="T59" fmla="*/ 575 h 2015"/>
                    <a:gd name="T60" fmla="*/ 1151 w 1729"/>
                    <a:gd name="T61" fmla="*/ 247 h 2015"/>
                    <a:gd name="T62" fmla="*/ 978 w 1729"/>
                    <a:gd name="T63" fmla="*/ 65 h 2015"/>
                    <a:gd name="T64" fmla="*/ 857 w 1729"/>
                    <a:gd name="T65" fmla="*/ 0 h 2015"/>
                    <a:gd name="T66" fmla="*/ 767 w 1729"/>
                    <a:gd name="T67" fmla="*/ 36 h 2015"/>
                    <a:gd name="T68" fmla="*/ 730 w 1729"/>
                    <a:gd name="T69" fmla="*/ 127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9" h="2015">
                      <a:moveTo>
                        <a:pt x="730" y="127"/>
                      </a:moveTo>
                      <a:cubicBezTo>
                        <a:pt x="730" y="151"/>
                        <a:pt x="742" y="175"/>
                        <a:pt x="750" y="200"/>
                      </a:cubicBezTo>
                      <a:cubicBezTo>
                        <a:pt x="790" y="330"/>
                        <a:pt x="783" y="495"/>
                        <a:pt x="772" y="627"/>
                      </a:cubicBezTo>
                      <a:cubicBezTo>
                        <a:pt x="770" y="654"/>
                        <a:pt x="775" y="693"/>
                        <a:pt x="771" y="718"/>
                      </a:cubicBezTo>
                      <a:cubicBezTo>
                        <a:pt x="751" y="835"/>
                        <a:pt x="454" y="939"/>
                        <a:pt x="341" y="914"/>
                      </a:cubicBezTo>
                      <a:cubicBezTo>
                        <a:pt x="234" y="890"/>
                        <a:pt x="244" y="821"/>
                        <a:pt x="162" y="813"/>
                      </a:cubicBezTo>
                      <a:cubicBezTo>
                        <a:pt x="144" y="811"/>
                        <a:pt x="86" y="804"/>
                        <a:pt x="80" y="806"/>
                      </a:cubicBezTo>
                      <a:cubicBezTo>
                        <a:pt x="0" y="824"/>
                        <a:pt x="10" y="958"/>
                        <a:pt x="10" y="1024"/>
                      </a:cubicBezTo>
                      <a:cubicBezTo>
                        <a:pt x="10" y="1052"/>
                        <a:pt x="72" y="1166"/>
                        <a:pt x="122" y="1208"/>
                      </a:cubicBezTo>
                      <a:cubicBezTo>
                        <a:pt x="256" y="1320"/>
                        <a:pt x="426" y="1342"/>
                        <a:pt x="569" y="1227"/>
                      </a:cubicBezTo>
                      <a:cubicBezTo>
                        <a:pt x="598" y="1204"/>
                        <a:pt x="591" y="1194"/>
                        <a:pt x="637" y="1193"/>
                      </a:cubicBezTo>
                      <a:cubicBezTo>
                        <a:pt x="630" y="1276"/>
                        <a:pt x="466" y="1480"/>
                        <a:pt x="395" y="1536"/>
                      </a:cubicBezTo>
                      <a:cubicBezTo>
                        <a:pt x="361" y="1562"/>
                        <a:pt x="354" y="1575"/>
                        <a:pt x="312" y="1597"/>
                      </a:cubicBezTo>
                      <a:cubicBezTo>
                        <a:pt x="291" y="1608"/>
                        <a:pt x="281" y="1612"/>
                        <a:pt x="263" y="1624"/>
                      </a:cubicBezTo>
                      <a:cubicBezTo>
                        <a:pt x="164" y="1684"/>
                        <a:pt x="61" y="1608"/>
                        <a:pt x="61" y="1795"/>
                      </a:cubicBezTo>
                      <a:cubicBezTo>
                        <a:pt x="61" y="1902"/>
                        <a:pt x="158" y="2015"/>
                        <a:pt x="256" y="2015"/>
                      </a:cubicBezTo>
                      <a:cubicBezTo>
                        <a:pt x="397" y="2015"/>
                        <a:pt x="317" y="2003"/>
                        <a:pt x="438" y="1986"/>
                      </a:cubicBezTo>
                      <a:lnTo>
                        <a:pt x="560" y="1938"/>
                      </a:lnTo>
                      <a:cubicBezTo>
                        <a:pt x="578" y="1927"/>
                        <a:pt x="588" y="1915"/>
                        <a:pt x="609" y="1903"/>
                      </a:cubicBezTo>
                      <a:cubicBezTo>
                        <a:pt x="633" y="1888"/>
                        <a:pt x="645" y="1890"/>
                        <a:pt x="667" y="1876"/>
                      </a:cubicBezTo>
                      <a:cubicBezTo>
                        <a:pt x="738" y="1831"/>
                        <a:pt x="790" y="1735"/>
                        <a:pt x="822" y="1692"/>
                      </a:cubicBezTo>
                      <a:cubicBezTo>
                        <a:pt x="851" y="1652"/>
                        <a:pt x="867" y="1640"/>
                        <a:pt x="891" y="1591"/>
                      </a:cubicBezTo>
                      <a:cubicBezTo>
                        <a:pt x="929" y="1514"/>
                        <a:pt x="966" y="1439"/>
                        <a:pt x="1006" y="1360"/>
                      </a:cubicBezTo>
                      <a:cubicBezTo>
                        <a:pt x="1019" y="1335"/>
                        <a:pt x="1026" y="1328"/>
                        <a:pt x="1037" y="1306"/>
                      </a:cubicBezTo>
                      <a:cubicBezTo>
                        <a:pt x="1073" y="1230"/>
                        <a:pt x="1111" y="1145"/>
                        <a:pt x="1132" y="1063"/>
                      </a:cubicBezTo>
                      <a:cubicBezTo>
                        <a:pt x="1144" y="1016"/>
                        <a:pt x="1135" y="1039"/>
                        <a:pt x="1155" y="1001"/>
                      </a:cubicBezTo>
                      <a:cubicBezTo>
                        <a:pt x="1178" y="959"/>
                        <a:pt x="1194" y="935"/>
                        <a:pt x="1236" y="912"/>
                      </a:cubicBezTo>
                      <a:cubicBezTo>
                        <a:pt x="1404" y="823"/>
                        <a:pt x="1729" y="909"/>
                        <a:pt x="1729" y="694"/>
                      </a:cubicBezTo>
                      <a:cubicBezTo>
                        <a:pt x="1729" y="591"/>
                        <a:pt x="1501" y="532"/>
                        <a:pt x="1378" y="564"/>
                      </a:cubicBezTo>
                      <a:cubicBezTo>
                        <a:pt x="1356" y="570"/>
                        <a:pt x="1187" y="640"/>
                        <a:pt x="1187" y="575"/>
                      </a:cubicBezTo>
                      <a:cubicBezTo>
                        <a:pt x="1187" y="414"/>
                        <a:pt x="1289" y="383"/>
                        <a:pt x="1151" y="247"/>
                      </a:cubicBezTo>
                      <a:cubicBezTo>
                        <a:pt x="1090" y="188"/>
                        <a:pt x="1075" y="147"/>
                        <a:pt x="978" y="65"/>
                      </a:cubicBezTo>
                      <a:cubicBezTo>
                        <a:pt x="941" y="34"/>
                        <a:pt x="921" y="0"/>
                        <a:pt x="857" y="0"/>
                      </a:cubicBezTo>
                      <a:cubicBezTo>
                        <a:pt x="817" y="0"/>
                        <a:pt x="786" y="12"/>
                        <a:pt x="767" y="36"/>
                      </a:cubicBezTo>
                      <a:cubicBezTo>
                        <a:pt x="751" y="56"/>
                        <a:pt x="730" y="95"/>
                        <a:pt x="73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9" name="Freeform 37"/>
                <p:cNvSpPr/>
                <p:nvPr/>
              </p:nvSpPr>
              <p:spPr bwMode="auto">
                <a:xfrm>
                  <a:off x="7654170" y="5739916"/>
                  <a:ext cx="154770" cy="147032"/>
                </a:xfrm>
                <a:custGeom>
                  <a:avLst/>
                  <a:gdLst>
                    <a:gd name="T0" fmla="*/ 363 w 550"/>
                    <a:gd name="T1" fmla="*/ 516 h 516"/>
                    <a:gd name="T2" fmla="*/ 524 w 550"/>
                    <a:gd name="T3" fmla="*/ 262 h 516"/>
                    <a:gd name="T4" fmla="*/ 450 w 550"/>
                    <a:gd name="T5" fmla="*/ 176 h 516"/>
                    <a:gd name="T6" fmla="*/ 67 w 550"/>
                    <a:gd name="T7" fmla="*/ 0 h 516"/>
                    <a:gd name="T8" fmla="*/ 20 w 550"/>
                    <a:gd name="T9" fmla="*/ 157 h 516"/>
                    <a:gd name="T10" fmla="*/ 63 w 550"/>
                    <a:gd name="T11" fmla="*/ 233 h 516"/>
                    <a:gd name="T12" fmla="*/ 99 w 550"/>
                    <a:gd name="T13" fmla="*/ 315 h 516"/>
                    <a:gd name="T14" fmla="*/ 363 w 550"/>
                    <a:gd name="T15" fmla="*/ 516 h 5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516">
                      <a:moveTo>
                        <a:pt x="363" y="516"/>
                      </a:moveTo>
                      <a:cubicBezTo>
                        <a:pt x="550" y="516"/>
                        <a:pt x="524" y="376"/>
                        <a:pt x="524" y="262"/>
                      </a:cubicBezTo>
                      <a:cubicBezTo>
                        <a:pt x="524" y="246"/>
                        <a:pt x="491" y="223"/>
                        <a:pt x="450" y="176"/>
                      </a:cubicBezTo>
                      <a:cubicBezTo>
                        <a:pt x="343" y="53"/>
                        <a:pt x="249" y="0"/>
                        <a:pt x="67" y="0"/>
                      </a:cubicBezTo>
                      <a:cubicBezTo>
                        <a:pt x="9" y="0"/>
                        <a:pt x="0" y="107"/>
                        <a:pt x="20" y="157"/>
                      </a:cubicBezTo>
                      <a:cubicBezTo>
                        <a:pt x="30" y="183"/>
                        <a:pt x="49" y="206"/>
                        <a:pt x="63" y="233"/>
                      </a:cubicBezTo>
                      <a:cubicBezTo>
                        <a:pt x="78" y="263"/>
                        <a:pt x="82" y="288"/>
                        <a:pt x="99" y="315"/>
                      </a:cubicBezTo>
                      <a:cubicBezTo>
                        <a:pt x="138" y="380"/>
                        <a:pt x="276" y="516"/>
                        <a:pt x="363" y="5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grpSp>
          <p:nvGrpSpPr>
            <p:cNvPr id="15" name="组合 14"/>
            <p:cNvGrpSpPr/>
            <p:nvPr/>
          </p:nvGrpSpPr>
          <p:grpSpPr>
            <a:xfrm>
              <a:off x="335077" y="270942"/>
              <a:ext cx="421971" cy="417136"/>
              <a:chOff x="4065588" y="1646238"/>
              <a:chExt cx="969963" cy="958850"/>
            </a:xfrm>
            <a:grpFill/>
          </p:grpSpPr>
          <p:sp>
            <p:nvSpPr>
              <p:cNvPr id="16"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7"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8"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9"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0"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1" name="Freeform 10"/>
              <p:cNvSpPr/>
              <p:nvPr/>
            </p:nvSpPr>
            <p:spPr bwMode="auto">
              <a:xfrm>
                <a:off x="4476750" y="1973263"/>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2"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3"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4"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5"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6"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7"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8"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9"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0"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1"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2"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3"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4"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5"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6"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7"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8"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9"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0" name="Freeform 29"/>
              <p:cNvSpPr/>
              <p:nvPr/>
            </p:nvSpPr>
            <p:spPr bwMode="auto">
              <a:xfrm>
                <a:off x="4900613" y="2216151"/>
                <a:ext cx="61913" cy="57150"/>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1"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2"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3"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grpSp>
        <p:nvGrpSpPr>
          <p:cNvPr id="52" name="组合 51"/>
          <p:cNvGrpSpPr/>
          <p:nvPr userDrawn="1"/>
        </p:nvGrpSpPr>
        <p:grpSpPr>
          <a:xfrm>
            <a:off x="0" y="226669"/>
            <a:ext cx="542919" cy="571561"/>
            <a:chOff x="0" y="226669"/>
            <a:chExt cx="542919" cy="617541"/>
          </a:xfrm>
          <a:solidFill>
            <a:schemeClr val="accent1"/>
          </a:solidFill>
        </p:grpSpPr>
        <p:sp>
          <p:nvSpPr>
            <p:cNvPr id="53" name="矩形 52"/>
            <p:cNvSpPr/>
            <p:nvPr userDrawn="1"/>
          </p:nvSpPr>
          <p:spPr>
            <a:xfrm>
              <a:off x="397776" y="226669"/>
              <a:ext cx="145143" cy="617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0" y="226669"/>
              <a:ext cx="324630" cy="617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日期占位符 1"/>
          <p:cNvSpPr>
            <a:spLocks noGrp="1"/>
          </p:cNvSpPr>
          <p:nvPr>
            <p:ph type="dt" sz="half" idx="10"/>
          </p:nvPr>
        </p:nvSpPr>
        <p:spPr>
          <a:xfrm>
            <a:off x="660400" y="6235700"/>
            <a:ext cx="2921000" cy="365125"/>
          </a:xfrm>
        </p:spPr>
        <p:txBody>
          <a:bodyPr/>
          <a:lstStyle/>
          <a:p>
            <a:fld id="{DB34BA46-75BD-4F01-823F-C79D891FFBD5}" type="datetime1">
              <a:rPr lang="zh-CN" altLang="en-US" smtClean="0"/>
              <a:t>2023/12/16</a:t>
            </a:fld>
            <a:endParaRPr lang="zh-CN" altLang="en-US"/>
          </a:p>
        </p:txBody>
      </p:sp>
      <p:sp>
        <p:nvSpPr>
          <p:cNvPr id="56" name="页脚占位符 2"/>
          <p:cNvSpPr>
            <a:spLocks noGrp="1"/>
          </p:cNvSpPr>
          <p:nvPr>
            <p:ph type="ftr" sz="quarter" idx="11"/>
          </p:nvPr>
        </p:nvSpPr>
        <p:spPr>
          <a:xfrm>
            <a:off x="4038600" y="6269159"/>
            <a:ext cx="4114800" cy="365125"/>
          </a:xfrm>
        </p:spPr>
        <p:txBody>
          <a:bodyPr/>
          <a:lstStyle/>
          <a:p>
            <a:endParaRPr lang="zh-CN" altLang="en-US" dirty="0"/>
          </a:p>
        </p:txBody>
      </p:sp>
      <p:sp>
        <p:nvSpPr>
          <p:cNvPr id="57" name="灯片编号占位符 3"/>
          <p:cNvSpPr>
            <a:spLocks noGrp="1"/>
          </p:cNvSpPr>
          <p:nvPr>
            <p:ph type="sldNum" sz="quarter" idx="12"/>
          </p:nvPr>
        </p:nvSpPr>
        <p:spPr>
          <a:xfrm>
            <a:off x="8610599" y="6247634"/>
            <a:ext cx="2906125" cy="365125"/>
          </a:xfrm>
        </p:spPr>
        <p:txBody>
          <a:bodyPr/>
          <a:lstStyle/>
          <a:p>
            <a:fld id="{62882B55-B6B2-497F-8568-5D2D4C04CE3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封面页">
    <p:spTree>
      <p:nvGrpSpPr>
        <p:cNvPr id="1" name=""/>
        <p:cNvGrpSpPr/>
        <p:nvPr/>
      </p:nvGrpSpPr>
      <p:grpSpPr>
        <a:xfrm>
          <a:off x="0" y="0"/>
          <a:ext cx="0" cy="0"/>
          <a:chOff x="0" y="0"/>
          <a:chExt cx="0" cy="0"/>
        </a:xfrm>
      </p:grpSpPr>
      <p:sp>
        <p:nvSpPr>
          <p:cNvPr id="7" name="矩形: 圆角 6"/>
          <p:cNvSpPr/>
          <p:nvPr userDrawn="1"/>
        </p:nvSpPr>
        <p:spPr>
          <a:xfrm>
            <a:off x="408214" y="391712"/>
            <a:ext cx="11375571" cy="5511800"/>
          </a:xfrm>
          <a:prstGeom prst="roundRect">
            <a:avLst>
              <a:gd name="adj" fmla="val 0"/>
            </a:avLst>
          </a:prstGeom>
          <a:solidFill>
            <a:schemeClr val="accent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grpSp>
        <p:nvGrpSpPr>
          <p:cNvPr id="58" name="组合 57"/>
          <p:cNvGrpSpPr/>
          <p:nvPr userDrawn="1"/>
        </p:nvGrpSpPr>
        <p:grpSpPr>
          <a:xfrm>
            <a:off x="3572716" y="615087"/>
            <a:ext cx="5046569" cy="4988761"/>
            <a:chOff x="4065588" y="1646238"/>
            <a:chExt cx="969963" cy="958850"/>
          </a:xfrm>
          <a:solidFill>
            <a:schemeClr val="bg1">
              <a:alpha val="5000"/>
            </a:schemeClr>
          </a:solidFill>
        </p:grpSpPr>
        <p:sp>
          <p:nvSpPr>
            <p:cNvPr id="59"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60"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61"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62"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63"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64" name="Freeform 10"/>
            <p:cNvSpPr/>
            <p:nvPr/>
          </p:nvSpPr>
          <p:spPr bwMode="auto">
            <a:xfrm>
              <a:off x="4476750" y="1973263"/>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65"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66"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67"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68"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69"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0"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1"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2"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3"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4"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5"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6"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7"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8"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9"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80"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81"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82"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83" name="Freeform 29"/>
            <p:cNvSpPr/>
            <p:nvPr/>
          </p:nvSpPr>
          <p:spPr bwMode="auto">
            <a:xfrm>
              <a:off x="4900613" y="2216151"/>
              <a:ext cx="61913" cy="57150"/>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84"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85"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86"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cxnSp>
        <p:nvCxnSpPr>
          <p:cNvPr id="56" name="直接连接符 55"/>
          <p:cNvCxnSpPr/>
          <p:nvPr userDrawn="1"/>
        </p:nvCxnSpPr>
        <p:spPr>
          <a:xfrm>
            <a:off x="408214" y="6044327"/>
            <a:ext cx="1137557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8" name="标题 75"/>
          <p:cNvSpPr>
            <a:spLocks noGrp="1"/>
          </p:cNvSpPr>
          <p:nvPr>
            <p:ph type="title"/>
          </p:nvPr>
        </p:nvSpPr>
        <p:spPr>
          <a:xfrm>
            <a:off x="838200" y="2508325"/>
            <a:ext cx="10515600" cy="840230"/>
          </a:xfrm>
          <a:prstGeom prst="rect">
            <a:avLst/>
          </a:prstGeom>
          <a:noFill/>
        </p:spPr>
        <p:txBody>
          <a:bodyPr wrap="square" rtlCol="0">
            <a:spAutoFit/>
          </a:bodyPr>
          <a:lstStyle>
            <a:lvl1pPr algn="ctr">
              <a:defRPr lang="zh-CN" altLang="en-US" sz="5400">
                <a:solidFill>
                  <a:schemeClr val="bg1"/>
                </a:solidFill>
                <a:latin typeface="+mj-ea"/>
                <a:cs typeface="+mn-cs"/>
              </a:defRPr>
            </a:lvl1pPr>
          </a:lstStyle>
          <a:p>
            <a:pPr marL="0" lvl="0" algn="ctr"/>
            <a:r>
              <a:rPr lang="zh-CN" altLang="en-US" dirty="0"/>
              <a:t>单击此处编辑母版标题样式</a:t>
            </a:r>
          </a:p>
        </p:txBody>
      </p:sp>
      <p:sp>
        <p:nvSpPr>
          <p:cNvPr id="89" name="文本占位符 79"/>
          <p:cNvSpPr>
            <a:spLocks noGrp="1"/>
          </p:cNvSpPr>
          <p:nvPr>
            <p:ph type="body" sz="quarter" idx="10" hasCustomPrompt="1"/>
          </p:nvPr>
        </p:nvSpPr>
        <p:spPr>
          <a:xfrm>
            <a:off x="2726351" y="3399678"/>
            <a:ext cx="6807201" cy="378667"/>
          </a:xfrm>
          <a:prstGeom prst="rect">
            <a:avLst/>
          </a:prstGeom>
        </p:spPr>
        <p:txBody>
          <a:bodyPr>
            <a:normAutofit/>
          </a:bodyPr>
          <a:lstStyle>
            <a:lvl1pPr marL="342900" indent="-342900" algn="dist">
              <a:buFont typeface="Arial" panose="020B0604020202020204" pitchFamily="34" charset="0"/>
              <a:buChar char="•"/>
              <a:defRPr/>
            </a:lvl1pPr>
          </a:lstStyle>
          <a:p>
            <a:pPr marL="0" indent="0" algn="dist">
              <a:buNone/>
            </a:pPr>
            <a:r>
              <a:rPr lang="en-US" altLang="zh-CN" sz="2000" dirty="0">
                <a:solidFill>
                  <a:schemeClr val="bg1"/>
                </a:solidFill>
                <a:ea typeface="微软雅黑 Light" panose="020B0502040204020203" pitchFamily="34" charset="-122"/>
              </a:rPr>
              <a:t>Click here to edit the master title style</a:t>
            </a:r>
            <a:endParaRPr lang="zh-CN" altLang="en-US" sz="2000" dirty="0">
              <a:solidFill>
                <a:schemeClr val="bg1"/>
              </a:solidFill>
              <a:ea typeface="微软雅黑 Light" panose="020B0502040204020203" pitchFamily="34" charset="-122"/>
            </a:endParaRPr>
          </a:p>
        </p:txBody>
      </p:sp>
      <p:grpSp>
        <p:nvGrpSpPr>
          <p:cNvPr id="95" name="组合 94"/>
          <p:cNvGrpSpPr/>
          <p:nvPr userDrawn="1"/>
        </p:nvGrpSpPr>
        <p:grpSpPr>
          <a:xfrm>
            <a:off x="3795131" y="6331235"/>
            <a:ext cx="4766946" cy="452499"/>
            <a:chOff x="3721016" y="5441926"/>
            <a:chExt cx="5306957" cy="503759"/>
          </a:xfrm>
        </p:grpSpPr>
        <p:pic>
          <p:nvPicPr>
            <p:cNvPr id="96" name="图片 95"/>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3721016" y="5441926"/>
              <a:ext cx="2459915" cy="503759"/>
            </a:xfrm>
            <a:prstGeom prst="rect">
              <a:avLst/>
            </a:prstGeom>
          </p:spPr>
        </p:pic>
        <p:pic>
          <p:nvPicPr>
            <p:cNvPr id="97" name="图片 96"/>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6302928" y="5518467"/>
              <a:ext cx="2725045" cy="350676"/>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过渡页">
    <p:spTree>
      <p:nvGrpSpPr>
        <p:cNvPr id="1" name=""/>
        <p:cNvGrpSpPr/>
        <p:nvPr/>
      </p:nvGrpSpPr>
      <p:grpSpPr>
        <a:xfrm>
          <a:off x="0" y="0"/>
          <a:ext cx="0" cy="0"/>
          <a:chOff x="0" y="0"/>
          <a:chExt cx="0" cy="0"/>
        </a:xfrm>
      </p:grpSpPr>
      <p:sp>
        <p:nvSpPr>
          <p:cNvPr id="6" name="矩形: 圆角 5"/>
          <p:cNvSpPr/>
          <p:nvPr userDrawn="1"/>
        </p:nvSpPr>
        <p:spPr>
          <a:xfrm>
            <a:off x="407987" y="670679"/>
            <a:ext cx="11376026" cy="5565021"/>
          </a:xfrm>
          <a:prstGeom prst="roundRect">
            <a:avLst>
              <a:gd name="adj" fmla="val 0"/>
            </a:avLst>
          </a:prstGeom>
          <a:solidFill>
            <a:schemeClr val="accent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sp>
        <p:nvSpPr>
          <p:cNvPr id="7" name="矩形: 圆角 6"/>
          <p:cNvSpPr/>
          <p:nvPr userDrawn="1"/>
        </p:nvSpPr>
        <p:spPr>
          <a:xfrm>
            <a:off x="4714753" y="1170542"/>
            <a:ext cx="2762494" cy="2762594"/>
          </a:xfrm>
          <a:prstGeom prst="roundRect">
            <a:avLst>
              <a:gd name="adj" fmla="val 50000"/>
            </a:avLst>
          </a:prstGeom>
          <a:solidFill>
            <a:schemeClr val="bg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sp>
        <p:nvSpPr>
          <p:cNvPr id="8" name="矩形: 圆角 7"/>
          <p:cNvSpPr/>
          <p:nvPr userDrawn="1"/>
        </p:nvSpPr>
        <p:spPr>
          <a:xfrm>
            <a:off x="4805326" y="1261118"/>
            <a:ext cx="2581349" cy="2581443"/>
          </a:xfrm>
          <a:prstGeom prst="roundRect">
            <a:avLst>
              <a:gd name="adj" fmla="val 50000"/>
            </a:avLst>
          </a:prstGeom>
          <a:no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sp>
        <p:nvSpPr>
          <p:cNvPr id="13" name="椭圆 12"/>
          <p:cNvSpPr/>
          <p:nvPr userDrawn="1"/>
        </p:nvSpPr>
        <p:spPr>
          <a:xfrm>
            <a:off x="4314496" y="770335"/>
            <a:ext cx="3563008" cy="3563008"/>
          </a:xfrm>
          <a:prstGeom prst="ellipse">
            <a:avLst/>
          </a:prstGeom>
          <a:noFill/>
          <a:ln>
            <a:gradFill>
              <a:gsLst>
                <a:gs pos="10000">
                  <a:schemeClr val="accent1"/>
                </a:gs>
                <a:gs pos="53000">
                  <a:schemeClr val="bg1"/>
                </a:gs>
                <a:gs pos="9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3946105" y="401944"/>
            <a:ext cx="4299790" cy="4299790"/>
          </a:xfrm>
          <a:prstGeom prst="ellipse">
            <a:avLst/>
          </a:prstGeom>
          <a:noFill/>
          <a:ln>
            <a:gradFill>
              <a:gsLst>
                <a:gs pos="19000">
                  <a:schemeClr val="accent1">
                    <a:alpha val="0"/>
                  </a:schemeClr>
                </a:gs>
                <a:gs pos="53000">
                  <a:schemeClr val="bg1"/>
                </a:gs>
                <a:gs pos="76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4314496" y="1645920"/>
            <a:ext cx="326165" cy="326165"/>
          </a:xfrm>
          <a:prstGeom prst="ellipse">
            <a:avLst/>
          </a:prstGeom>
          <a:gradFill flip="none" rotWithShape="1">
            <a:gsLst>
              <a:gs pos="0">
                <a:schemeClr val="bg1"/>
              </a:gs>
              <a:gs pos="100000">
                <a:schemeClr val="accent1"/>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sp>
        <p:nvSpPr>
          <p:cNvPr id="16" name="椭圆 15"/>
          <p:cNvSpPr/>
          <p:nvPr userDrawn="1"/>
        </p:nvSpPr>
        <p:spPr>
          <a:xfrm>
            <a:off x="7551339" y="3350083"/>
            <a:ext cx="193526" cy="197430"/>
          </a:xfrm>
          <a:prstGeom prst="ellipse">
            <a:avLst/>
          </a:prstGeom>
          <a:gradFill flip="none" rotWithShape="1">
            <a:gsLst>
              <a:gs pos="0">
                <a:schemeClr val="bg1"/>
              </a:gs>
              <a:gs pos="100000">
                <a:schemeClr val="accent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sp>
        <p:nvSpPr>
          <p:cNvPr id="17" name="椭圆 16"/>
          <p:cNvSpPr/>
          <p:nvPr userDrawn="1"/>
        </p:nvSpPr>
        <p:spPr>
          <a:xfrm>
            <a:off x="8093244" y="1956947"/>
            <a:ext cx="224564" cy="224564"/>
          </a:xfrm>
          <a:prstGeom prst="ellipse">
            <a:avLst/>
          </a:prstGeom>
          <a:gradFill flip="none" rotWithShape="1">
            <a:gsLst>
              <a:gs pos="0">
                <a:schemeClr val="bg1"/>
              </a:gs>
              <a:gs pos="100000">
                <a:schemeClr val="accent1"/>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sp>
        <p:nvSpPr>
          <p:cNvPr id="18" name="Freeform 6"/>
          <p:cNvSpPr/>
          <p:nvPr userDrawn="1"/>
        </p:nvSpPr>
        <p:spPr bwMode="auto">
          <a:xfrm>
            <a:off x="-449767" y="529455"/>
            <a:ext cx="2905884" cy="1710187"/>
          </a:xfrm>
          <a:custGeom>
            <a:avLst/>
            <a:gdLst>
              <a:gd name="T0" fmla="*/ 3510 w 4495"/>
              <a:gd name="T1" fmla="*/ 741 h 2642"/>
              <a:gd name="T2" fmla="*/ 3185 w 4495"/>
              <a:gd name="T3" fmla="*/ 1023 h 2642"/>
              <a:gd name="T4" fmla="*/ 3732 w 4495"/>
              <a:gd name="T5" fmla="*/ 1571 h 2642"/>
              <a:gd name="T6" fmla="*/ 4453 w 4495"/>
              <a:gd name="T7" fmla="*/ 1757 h 2642"/>
              <a:gd name="T8" fmla="*/ 725 w 4495"/>
              <a:gd name="T9" fmla="*/ 1957 h 2642"/>
              <a:gd name="T10" fmla="*/ 2100 w 4495"/>
              <a:gd name="T11" fmla="*/ 2171 h 2642"/>
              <a:gd name="T12" fmla="*/ 3175 w 4495"/>
              <a:gd name="T13" fmla="*/ 2386 h 2642"/>
              <a:gd name="T14" fmla="*/ 2639 w 4495"/>
              <a:gd name="T15" fmla="*/ 2600 h 2642"/>
              <a:gd name="T16" fmla="*/ 2714 w 4495"/>
              <a:gd name="T17" fmla="*/ 2484 h 2642"/>
              <a:gd name="T18" fmla="*/ 1960 w 4495"/>
              <a:gd name="T19" fmla="*/ 2363 h 2642"/>
              <a:gd name="T20" fmla="*/ 3653 w 4495"/>
              <a:gd name="T21" fmla="*/ 2111 h 2642"/>
              <a:gd name="T22" fmla="*/ 483 w 4495"/>
              <a:gd name="T23" fmla="*/ 1826 h 2642"/>
              <a:gd name="T24" fmla="*/ 4246 w 4495"/>
              <a:gd name="T25" fmla="*/ 1608 h 2642"/>
              <a:gd name="T26" fmla="*/ 3226 w 4495"/>
              <a:gd name="T27" fmla="*/ 1362 h 2642"/>
              <a:gd name="T28" fmla="*/ 2917 w 4495"/>
              <a:gd name="T29" fmla="*/ 965 h 2642"/>
              <a:gd name="T30" fmla="*/ 2651 w 4495"/>
              <a:gd name="T31" fmla="*/ 569 h 2642"/>
              <a:gd name="T32" fmla="*/ 2698 w 4495"/>
              <a:gd name="T33" fmla="*/ 339 h 2642"/>
              <a:gd name="T34" fmla="*/ 2417 w 4495"/>
              <a:gd name="T35" fmla="*/ 760 h 2642"/>
              <a:gd name="T36" fmla="*/ 2957 w 4495"/>
              <a:gd name="T37" fmla="*/ 1168 h 2642"/>
              <a:gd name="T38" fmla="*/ 2536 w 4495"/>
              <a:gd name="T39" fmla="*/ 1677 h 2642"/>
              <a:gd name="T40" fmla="*/ 2788 w 4495"/>
              <a:gd name="T41" fmla="*/ 1371 h 2642"/>
              <a:gd name="T42" fmla="*/ 2696 w 4495"/>
              <a:gd name="T43" fmla="*/ 1468 h 2642"/>
              <a:gd name="T44" fmla="*/ 2758 w 4495"/>
              <a:gd name="T45" fmla="*/ 1583 h 2642"/>
              <a:gd name="T46" fmla="*/ 2430 w 4495"/>
              <a:gd name="T47" fmla="*/ 1081 h 2642"/>
              <a:gd name="T48" fmla="*/ 2128 w 4495"/>
              <a:gd name="T49" fmla="*/ 612 h 2642"/>
              <a:gd name="T50" fmla="*/ 1747 w 4495"/>
              <a:gd name="T51" fmla="*/ 1209 h 2642"/>
              <a:gd name="T52" fmla="*/ 1956 w 4495"/>
              <a:gd name="T53" fmla="*/ 1028 h 2642"/>
              <a:gd name="T54" fmla="*/ 2026 w 4495"/>
              <a:gd name="T55" fmla="*/ 1148 h 2642"/>
              <a:gd name="T56" fmla="*/ 2025 w 4495"/>
              <a:gd name="T57" fmla="*/ 900 h 2642"/>
              <a:gd name="T58" fmla="*/ 2014 w 4495"/>
              <a:gd name="T59" fmla="*/ 1417 h 2642"/>
              <a:gd name="T60" fmla="*/ 1370 w 4495"/>
              <a:gd name="T61" fmla="*/ 1129 h 2642"/>
              <a:gd name="T62" fmla="*/ 1441 w 4495"/>
              <a:gd name="T63" fmla="*/ 1512 h 2642"/>
              <a:gd name="T64" fmla="*/ 1377 w 4495"/>
              <a:gd name="T65" fmla="*/ 1512 h 2642"/>
              <a:gd name="T66" fmla="*/ 1565 w 4495"/>
              <a:gd name="T67" fmla="*/ 1514 h 2642"/>
              <a:gd name="T68" fmla="*/ 310 w 4495"/>
              <a:gd name="T69" fmla="*/ 1616 h 2642"/>
              <a:gd name="T70" fmla="*/ 700 w 4495"/>
              <a:gd name="T71" fmla="*/ 1359 h 2642"/>
              <a:gd name="T72" fmla="*/ 146 w 4495"/>
              <a:gd name="T73" fmla="*/ 1543 h 2642"/>
              <a:gd name="T74" fmla="*/ 1036 w 4495"/>
              <a:gd name="T75" fmla="*/ 1300 h 2642"/>
              <a:gd name="T76" fmla="*/ 1555 w 4495"/>
              <a:gd name="T77" fmla="*/ 974 h 2642"/>
              <a:gd name="T78" fmla="*/ 2229 w 4495"/>
              <a:gd name="T79" fmla="*/ 428 h 2642"/>
              <a:gd name="T80" fmla="*/ 2497 w 4495"/>
              <a:gd name="T81" fmla="*/ 62 h 2642"/>
              <a:gd name="T82" fmla="*/ 2941 w 4495"/>
              <a:gd name="T83" fmla="*/ 384 h 2642"/>
              <a:gd name="T84" fmla="*/ 3423 w 4495"/>
              <a:gd name="T85" fmla="*/ 610 h 2642"/>
              <a:gd name="T86" fmla="*/ 3857 w 4495"/>
              <a:gd name="T87" fmla="*/ 656 h 2642"/>
              <a:gd name="T88" fmla="*/ 3839 w 4495"/>
              <a:gd name="T89" fmla="*/ 686 h 2642"/>
              <a:gd name="T90" fmla="*/ 3376 w 4495"/>
              <a:gd name="T91" fmla="*/ 585 h 2642"/>
              <a:gd name="T92" fmla="*/ 3112 w 4495"/>
              <a:gd name="T93" fmla="*/ 787 h 2642"/>
              <a:gd name="T94" fmla="*/ 2761 w 4495"/>
              <a:gd name="T95" fmla="*/ 654 h 2642"/>
              <a:gd name="T96" fmla="*/ 2882 w 4495"/>
              <a:gd name="T97" fmla="*/ 706 h 2642"/>
              <a:gd name="T98" fmla="*/ 2992 w 4495"/>
              <a:gd name="T99" fmla="*/ 676 h 2642"/>
              <a:gd name="T100" fmla="*/ 2960 w 4495"/>
              <a:gd name="T101" fmla="*/ 817 h 2642"/>
              <a:gd name="T102" fmla="*/ 3010 w 4495"/>
              <a:gd name="T103" fmla="*/ 599 h 2642"/>
              <a:gd name="T104" fmla="*/ 2580 w 4495"/>
              <a:gd name="T105" fmla="*/ 736 h 2642"/>
              <a:gd name="T106" fmla="*/ 3008 w 4495"/>
              <a:gd name="T107" fmla="*/ 913 h 2642"/>
              <a:gd name="T108" fmla="*/ 3489 w 4495"/>
              <a:gd name="T109" fmla="*/ 733 h 2642"/>
              <a:gd name="T110" fmla="*/ 3887 w 4495"/>
              <a:gd name="T111" fmla="*/ 67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5" h="2642">
                <a:moveTo>
                  <a:pt x="3887" y="672"/>
                </a:moveTo>
                <a:cubicBezTo>
                  <a:pt x="3873" y="700"/>
                  <a:pt x="3861" y="729"/>
                  <a:pt x="3842" y="754"/>
                </a:cubicBezTo>
                <a:cubicBezTo>
                  <a:pt x="3824" y="778"/>
                  <a:pt x="3795" y="780"/>
                  <a:pt x="3767" y="770"/>
                </a:cubicBezTo>
                <a:cubicBezTo>
                  <a:pt x="3743" y="762"/>
                  <a:pt x="3721" y="749"/>
                  <a:pt x="3697" y="739"/>
                </a:cubicBezTo>
                <a:cubicBezTo>
                  <a:pt x="3667" y="727"/>
                  <a:pt x="3637" y="715"/>
                  <a:pt x="3607" y="706"/>
                </a:cubicBezTo>
                <a:cubicBezTo>
                  <a:pt x="3579" y="699"/>
                  <a:pt x="3551" y="704"/>
                  <a:pt x="3524" y="713"/>
                </a:cubicBezTo>
                <a:cubicBezTo>
                  <a:pt x="3510" y="718"/>
                  <a:pt x="3506" y="726"/>
                  <a:pt x="3510" y="741"/>
                </a:cubicBezTo>
                <a:cubicBezTo>
                  <a:pt x="3514" y="764"/>
                  <a:pt x="3517" y="787"/>
                  <a:pt x="3505" y="808"/>
                </a:cubicBezTo>
                <a:cubicBezTo>
                  <a:pt x="3500" y="816"/>
                  <a:pt x="3493" y="824"/>
                  <a:pt x="3484" y="829"/>
                </a:cubicBezTo>
                <a:cubicBezTo>
                  <a:pt x="3452" y="847"/>
                  <a:pt x="3418" y="853"/>
                  <a:pt x="3382" y="840"/>
                </a:cubicBezTo>
                <a:cubicBezTo>
                  <a:pt x="3367" y="835"/>
                  <a:pt x="3351" y="832"/>
                  <a:pt x="3334" y="828"/>
                </a:cubicBezTo>
                <a:cubicBezTo>
                  <a:pt x="3329" y="869"/>
                  <a:pt x="3323" y="912"/>
                  <a:pt x="3281" y="935"/>
                </a:cubicBezTo>
                <a:cubicBezTo>
                  <a:pt x="3240" y="958"/>
                  <a:pt x="3200" y="943"/>
                  <a:pt x="3160" y="924"/>
                </a:cubicBezTo>
                <a:cubicBezTo>
                  <a:pt x="3169" y="959"/>
                  <a:pt x="3176" y="991"/>
                  <a:pt x="3185" y="1023"/>
                </a:cubicBezTo>
                <a:cubicBezTo>
                  <a:pt x="3197" y="1068"/>
                  <a:pt x="3211" y="1112"/>
                  <a:pt x="3223" y="1156"/>
                </a:cubicBezTo>
                <a:cubicBezTo>
                  <a:pt x="3228" y="1171"/>
                  <a:pt x="3231" y="1188"/>
                  <a:pt x="3237" y="1203"/>
                </a:cubicBezTo>
                <a:cubicBezTo>
                  <a:pt x="3250" y="1238"/>
                  <a:pt x="3262" y="1274"/>
                  <a:pt x="3278" y="1308"/>
                </a:cubicBezTo>
                <a:cubicBezTo>
                  <a:pt x="3291" y="1334"/>
                  <a:pt x="3307" y="1358"/>
                  <a:pt x="3326" y="1381"/>
                </a:cubicBezTo>
                <a:cubicBezTo>
                  <a:pt x="3345" y="1405"/>
                  <a:pt x="3367" y="1427"/>
                  <a:pt x="3389" y="1448"/>
                </a:cubicBezTo>
                <a:cubicBezTo>
                  <a:pt x="3421" y="1477"/>
                  <a:pt x="3458" y="1497"/>
                  <a:pt x="3497" y="1514"/>
                </a:cubicBezTo>
                <a:cubicBezTo>
                  <a:pt x="3572" y="1548"/>
                  <a:pt x="3651" y="1563"/>
                  <a:pt x="3732" y="1571"/>
                </a:cubicBezTo>
                <a:cubicBezTo>
                  <a:pt x="3761" y="1573"/>
                  <a:pt x="3790" y="1574"/>
                  <a:pt x="3819" y="1577"/>
                </a:cubicBezTo>
                <a:cubicBezTo>
                  <a:pt x="3938" y="1590"/>
                  <a:pt x="4056" y="1582"/>
                  <a:pt x="4175" y="1581"/>
                </a:cubicBezTo>
                <a:cubicBezTo>
                  <a:pt x="4204" y="1581"/>
                  <a:pt x="4233" y="1578"/>
                  <a:pt x="4262" y="1577"/>
                </a:cubicBezTo>
                <a:cubicBezTo>
                  <a:pt x="4314" y="1576"/>
                  <a:pt x="4366" y="1583"/>
                  <a:pt x="4415" y="1601"/>
                </a:cubicBezTo>
                <a:cubicBezTo>
                  <a:pt x="4438" y="1610"/>
                  <a:pt x="4459" y="1623"/>
                  <a:pt x="4474" y="1644"/>
                </a:cubicBezTo>
                <a:cubicBezTo>
                  <a:pt x="4484" y="1657"/>
                  <a:pt x="4491" y="1669"/>
                  <a:pt x="4493" y="1685"/>
                </a:cubicBezTo>
                <a:cubicBezTo>
                  <a:pt x="4495" y="1718"/>
                  <a:pt x="4477" y="1738"/>
                  <a:pt x="4453" y="1757"/>
                </a:cubicBezTo>
                <a:cubicBezTo>
                  <a:pt x="4426" y="1778"/>
                  <a:pt x="4394" y="1785"/>
                  <a:pt x="4362" y="1790"/>
                </a:cubicBezTo>
                <a:cubicBezTo>
                  <a:pt x="4334" y="1794"/>
                  <a:pt x="4306" y="1798"/>
                  <a:pt x="4278" y="1798"/>
                </a:cubicBezTo>
                <a:cubicBezTo>
                  <a:pt x="3089" y="1799"/>
                  <a:pt x="1900" y="1799"/>
                  <a:pt x="711" y="1798"/>
                </a:cubicBezTo>
                <a:cubicBezTo>
                  <a:pt x="685" y="1798"/>
                  <a:pt x="662" y="1802"/>
                  <a:pt x="643" y="1822"/>
                </a:cubicBezTo>
                <a:cubicBezTo>
                  <a:pt x="615" y="1850"/>
                  <a:pt x="617" y="1910"/>
                  <a:pt x="647" y="1936"/>
                </a:cubicBezTo>
                <a:cubicBezTo>
                  <a:pt x="664" y="1952"/>
                  <a:pt x="683" y="1956"/>
                  <a:pt x="705" y="1957"/>
                </a:cubicBezTo>
                <a:cubicBezTo>
                  <a:pt x="712" y="1957"/>
                  <a:pt x="718" y="1957"/>
                  <a:pt x="725" y="1957"/>
                </a:cubicBezTo>
                <a:cubicBezTo>
                  <a:pt x="1686" y="1957"/>
                  <a:pt x="2647" y="1957"/>
                  <a:pt x="3609" y="1957"/>
                </a:cubicBezTo>
                <a:cubicBezTo>
                  <a:pt x="3654" y="1957"/>
                  <a:pt x="3700" y="1957"/>
                  <a:pt x="3742" y="1974"/>
                </a:cubicBezTo>
                <a:cubicBezTo>
                  <a:pt x="3780" y="1989"/>
                  <a:pt x="3820" y="2007"/>
                  <a:pt x="3827" y="2055"/>
                </a:cubicBezTo>
                <a:cubicBezTo>
                  <a:pt x="3831" y="2081"/>
                  <a:pt x="3823" y="2102"/>
                  <a:pt x="3803" y="2120"/>
                </a:cubicBezTo>
                <a:cubicBezTo>
                  <a:pt x="3758" y="2159"/>
                  <a:pt x="3704" y="2169"/>
                  <a:pt x="3648" y="2170"/>
                </a:cubicBezTo>
                <a:cubicBezTo>
                  <a:pt x="3553" y="2172"/>
                  <a:pt x="3459" y="2171"/>
                  <a:pt x="3364" y="2171"/>
                </a:cubicBezTo>
                <a:cubicBezTo>
                  <a:pt x="2943" y="2171"/>
                  <a:pt x="2521" y="2171"/>
                  <a:pt x="2100" y="2171"/>
                </a:cubicBezTo>
                <a:cubicBezTo>
                  <a:pt x="2045" y="2171"/>
                  <a:pt x="1991" y="2172"/>
                  <a:pt x="1936" y="2171"/>
                </a:cubicBezTo>
                <a:cubicBezTo>
                  <a:pt x="1867" y="2169"/>
                  <a:pt x="1836" y="2241"/>
                  <a:pt x="1862" y="2295"/>
                </a:cubicBezTo>
                <a:cubicBezTo>
                  <a:pt x="1874" y="2318"/>
                  <a:pt x="1896" y="2332"/>
                  <a:pt x="1924" y="2333"/>
                </a:cubicBezTo>
                <a:cubicBezTo>
                  <a:pt x="1931" y="2333"/>
                  <a:pt x="1939" y="2333"/>
                  <a:pt x="1946" y="2333"/>
                </a:cubicBezTo>
                <a:cubicBezTo>
                  <a:pt x="2291" y="2333"/>
                  <a:pt x="2636" y="2332"/>
                  <a:pt x="2981" y="2333"/>
                </a:cubicBezTo>
                <a:cubicBezTo>
                  <a:pt x="3020" y="2333"/>
                  <a:pt x="3059" y="2337"/>
                  <a:pt x="3097" y="2345"/>
                </a:cubicBezTo>
                <a:cubicBezTo>
                  <a:pt x="3125" y="2352"/>
                  <a:pt x="3155" y="2361"/>
                  <a:pt x="3175" y="2386"/>
                </a:cubicBezTo>
                <a:cubicBezTo>
                  <a:pt x="3200" y="2419"/>
                  <a:pt x="3200" y="2433"/>
                  <a:pt x="3175" y="2462"/>
                </a:cubicBezTo>
                <a:cubicBezTo>
                  <a:pt x="3162" y="2477"/>
                  <a:pt x="3145" y="2484"/>
                  <a:pt x="3127" y="2492"/>
                </a:cubicBezTo>
                <a:cubicBezTo>
                  <a:pt x="3080" y="2512"/>
                  <a:pt x="3031" y="2513"/>
                  <a:pt x="2982" y="2513"/>
                </a:cubicBezTo>
                <a:cubicBezTo>
                  <a:pt x="2882" y="2514"/>
                  <a:pt x="2783" y="2515"/>
                  <a:pt x="2684" y="2516"/>
                </a:cubicBezTo>
                <a:cubicBezTo>
                  <a:pt x="2671" y="2516"/>
                  <a:pt x="2658" y="2519"/>
                  <a:pt x="2645" y="2522"/>
                </a:cubicBezTo>
                <a:cubicBezTo>
                  <a:pt x="2627" y="2526"/>
                  <a:pt x="2616" y="2539"/>
                  <a:pt x="2615" y="2556"/>
                </a:cubicBezTo>
                <a:cubicBezTo>
                  <a:pt x="2614" y="2573"/>
                  <a:pt x="2624" y="2594"/>
                  <a:pt x="2639" y="2600"/>
                </a:cubicBezTo>
                <a:cubicBezTo>
                  <a:pt x="2672" y="2617"/>
                  <a:pt x="2707" y="2629"/>
                  <a:pt x="2744" y="2635"/>
                </a:cubicBezTo>
                <a:cubicBezTo>
                  <a:pt x="2751" y="2636"/>
                  <a:pt x="2758" y="2638"/>
                  <a:pt x="2764" y="2642"/>
                </a:cubicBezTo>
                <a:cubicBezTo>
                  <a:pt x="2731" y="2639"/>
                  <a:pt x="2698" y="2638"/>
                  <a:pt x="2665" y="2631"/>
                </a:cubicBezTo>
                <a:cubicBezTo>
                  <a:pt x="2643" y="2626"/>
                  <a:pt x="2620" y="2616"/>
                  <a:pt x="2602" y="2603"/>
                </a:cubicBezTo>
                <a:cubicBezTo>
                  <a:pt x="2580" y="2589"/>
                  <a:pt x="2579" y="2564"/>
                  <a:pt x="2582" y="2539"/>
                </a:cubicBezTo>
                <a:cubicBezTo>
                  <a:pt x="2586" y="2511"/>
                  <a:pt x="2607" y="2497"/>
                  <a:pt x="2631" y="2492"/>
                </a:cubicBezTo>
                <a:cubicBezTo>
                  <a:pt x="2658" y="2487"/>
                  <a:pt x="2686" y="2484"/>
                  <a:pt x="2714" y="2484"/>
                </a:cubicBezTo>
                <a:cubicBezTo>
                  <a:pt x="2817" y="2483"/>
                  <a:pt x="2919" y="2483"/>
                  <a:pt x="3022" y="2483"/>
                </a:cubicBezTo>
                <a:cubicBezTo>
                  <a:pt x="3037" y="2483"/>
                  <a:pt x="3052" y="2483"/>
                  <a:pt x="3066" y="2478"/>
                </a:cubicBezTo>
                <a:cubicBezTo>
                  <a:pt x="3089" y="2471"/>
                  <a:pt x="3114" y="2449"/>
                  <a:pt x="3113" y="2420"/>
                </a:cubicBezTo>
                <a:cubicBezTo>
                  <a:pt x="3111" y="2395"/>
                  <a:pt x="3094" y="2373"/>
                  <a:pt x="3068" y="2368"/>
                </a:cubicBezTo>
                <a:cubicBezTo>
                  <a:pt x="3054" y="2365"/>
                  <a:pt x="3041" y="2363"/>
                  <a:pt x="3027" y="2363"/>
                </a:cubicBezTo>
                <a:cubicBezTo>
                  <a:pt x="2853" y="2363"/>
                  <a:pt x="2679" y="2363"/>
                  <a:pt x="2506" y="2363"/>
                </a:cubicBezTo>
                <a:cubicBezTo>
                  <a:pt x="2324" y="2363"/>
                  <a:pt x="2142" y="2364"/>
                  <a:pt x="1960" y="2363"/>
                </a:cubicBezTo>
                <a:cubicBezTo>
                  <a:pt x="1929" y="2362"/>
                  <a:pt x="1897" y="2360"/>
                  <a:pt x="1868" y="2353"/>
                </a:cubicBezTo>
                <a:cubicBezTo>
                  <a:pt x="1832" y="2343"/>
                  <a:pt x="1797" y="2328"/>
                  <a:pt x="1773" y="2298"/>
                </a:cubicBezTo>
                <a:cubicBezTo>
                  <a:pt x="1748" y="2268"/>
                  <a:pt x="1754" y="2220"/>
                  <a:pt x="1777" y="2197"/>
                </a:cubicBezTo>
                <a:cubicBezTo>
                  <a:pt x="1824" y="2151"/>
                  <a:pt x="1883" y="2143"/>
                  <a:pt x="1943" y="2141"/>
                </a:cubicBezTo>
                <a:cubicBezTo>
                  <a:pt x="1995" y="2140"/>
                  <a:pt x="2046" y="2141"/>
                  <a:pt x="2098" y="2141"/>
                </a:cubicBezTo>
                <a:cubicBezTo>
                  <a:pt x="2591" y="2141"/>
                  <a:pt x="3084" y="2141"/>
                  <a:pt x="3577" y="2141"/>
                </a:cubicBezTo>
                <a:cubicBezTo>
                  <a:pt x="3608" y="2141"/>
                  <a:pt x="3633" y="2134"/>
                  <a:pt x="3653" y="2111"/>
                </a:cubicBezTo>
                <a:cubicBezTo>
                  <a:pt x="3668" y="2094"/>
                  <a:pt x="3670" y="2073"/>
                  <a:pt x="3667" y="2051"/>
                </a:cubicBezTo>
                <a:cubicBezTo>
                  <a:pt x="3663" y="2024"/>
                  <a:pt x="3642" y="2002"/>
                  <a:pt x="3615" y="1998"/>
                </a:cubicBezTo>
                <a:cubicBezTo>
                  <a:pt x="3602" y="1995"/>
                  <a:pt x="3588" y="1994"/>
                  <a:pt x="3575" y="1994"/>
                </a:cubicBezTo>
                <a:cubicBezTo>
                  <a:pt x="2614" y="1994"/>
                  <a:pt x="1653" y="1994"/>
                  <a:pt x="692" y="1994"/>
                </a:cubicBezTo>
                <a:cubicBezTo>
                  <a:pt x="658" y="1994"/>
                  <a:pt x="623" y="1991"/>
                  <a:pt x="589" y="1984"/>
                </a:cubicBezTo>
                <a:cubicBezTo>
                  <a:pt x="563" y="1978"/>
                  <a:pt x="537" y="1966"/>
                  <a:pt x="514" y="1951"/>
                </a:cubicBezTo>
                <a:cubicBezTo>
                  <a:pt x="469" y="1923"/>
                  <a:pt x="456" y="1870"/>
                  <a:pt x="483" y="1826"/>
                </a:cubicBezTo>
                <a:cubicBezTo>
                  <a:pt x="498" y="1802"/>
                  <a:pt x="522" y="1785"/>
                  <a:pt x="549" y="1775"/>
                </a:cubicBezTo>
                <a:cubicBezTo>
                  <a:pt x="595" y="1758"/>
                  <a:pt x="642" y="1753"/>
                  <a:pt x="691" y="1753"/>
                </a:cubicBezTo>
                <a:cubicBezTo>
                  <a:pt x="1148" y="1754"/>
                  <a:pt x="1605" y="1754"/>
                  <a:pt x="2062" y="1754"/>
                </a:cubicBezTo>
                <a:cubicBezTo>
                  <a:pt x="2788" y="1754"/>
                  <a:pt x="3515" y="1754"/>
                  <a:pt x="4241" y="1753"/>
                </a:cubicBezTo>
                <a:cubicBezTo>
                  <a:pt x="4259" y="1753"/>
                  <a:pt x="4278" y="1749"/>
                  <a:pt x="4295" y="1743"/>
                </a:cubicBezTo>
                <a:cubicBezTo>
                  <a:pt x="4328" y="1729"/>
                  <a:pt x="4340" y="1682"/>
                  <a:pt x="4325" y="1650"/>
                </a:cubicBezTo>
                <a:cubicBezTo>
                  <a:pt x="4308" y="1616"/>
                  <a:pt x="4278" y="1607"/>
                  <a:pt x="4246" y="1608"/>
                </a:cubicBezTo>
                <a:cubicBezTo>
                  <a:pt x="4163" y="1609"/>
                  <a:pt x="4080" y="1616"/>
                  <a:pt x="3998" y="1617"/>
                </a:cubicBezTo>
                <a:cubicBezTo>
                  <a:pt x="3903" y="1617"/>
                  <a:pt x="3809" y="1617"/>
                  <a:pt x="3714" y="1611"/>
                </a:cubicBezTo>
                <a:cubicBezTo>
                  <a:pt x="3660" y="1608"/>
                  <a:pt x="3605" y="1595"/>
                  <a:pt x="3551" y="1583"/>
                </a:cubicBezTo>
                <a:cubicBezTo>
                  <a:pt x="3520" y="1576"/>
                  <a:pt x="3489" y="1565"/>
                  <a:pt x="3460" y="1552"/>
                </a:cubicBezTo>
                <a:cubicBezTo>
                  <a:pt x="3434" y="1541"/>
                  <a:pt x="3411" y="1525"/>
                  <a:pt x="3387" y="1512"/>
                </a:cubicBezTo>
                <a:cubicBezTo>
                  <a:pt x="3346" y="1491"/>
                  <a:pt x="3315" y="1457"/>
                  <a:pt x="3282" y="1427"/>
                </a:cubicBezTo>
                <a:cubicBezTo>
                  <a:pt x="3261" y="1408"/>
                  <a:pt x="3245" y="1383"/>
                  <a:pt x="3226" y="1362"/>
                </a:cubicBezTo>
                <a:cubicBezTo>
                  <a:pt x="3213" y="1346"/>
                  <a:pt x="3198" y="1331"/>
                  <a:pt x="3186" y="1315"/>
                </a:cubicBezTo>
                <a:cubicBezTo>
                  <a:pt x="3169" y="1292"/>
                  <a:pt x="3154" y="1267"/>
                  <a:pt x="3139" y="1243"/>
                </a:cubicBezTo>
                <a:cubicBezTo>
                  <a:pt x="3123" y="1218"/>
                  <a:pt x="3109" y="1191"/>
                  <a:pt x="3094" y="1165"/>
                </a:cubicBezTo>
                <a:cubicBezTo>
                  <a:pt x="3090" y="1157"/>
                  <a:pt x="3087" y="1148"/>
                  <a:pt x="3083" y="1139"/>
                </a:cubicBezTo>
                <a:cubicBezTo>
                  <a:pt x="3069" y="1102"/>
                  <a:pt x="3055" y="1066"/>
                  <a:pt x="3041" y="1029"/>
                </a:cubicBezTo>
                <a:cubicBezTo>
                  <a:pt x="3033" y="1006"/>
                  <a:pt x="3024" y="982"/>
                  <a:pt x="3014" y="957"/>
                </a:cubicBezTo>
                <a:cubicBezTo>
                  <a:pt x="2983" y="968"/>
                  <a:pt x="2952" y="977"/>
                  <a:pt x="2917" y="965"/>
                </a:cubicBezTo>
                <a:cubicBezTo>
                  <a:pt x="2884" y="953"/>
                  <a:pt x="2858" y="936"/>
                  <a:pt x="2847" y="899"/>
                </a:cubicBezTo>
                <a:cubicBezTo>
                  <a:pt x="2837" y="901"/>
                  <a:pt x="2827" y="904"/>
                  <a:pt x="2817" y="904"/>
                </a:cubicBezTo>
                <a:cubicBezTo>
                  <a:pt x="2756" y="904"/>
                  <a:pt x="2694" y="898"/>
                  <a:pt x="2638" y="875"/>
                </a:cubicBezTo>
                <a:cubicBezTo>
                  <a:pt x="2589" y="856"/>
                  <a:pt x="2545" y="826"/>
                  <a:pt x="2518" y="777"/>
                </a:cubicBezTo>
                <a:cubicBezTo>
                  <a:pt x="2495" y="736"/>
                  <a:pt x="2493" y="696"/>
                  <a:pt x="2511" y="655"/>
                </a:cubicBezTo>
                <a:cubicBezTo>
                  <a:pt x="2518" y="638"/>
                  <a:pt x="2535" y="624"/>
                  <a:pt x="2549" y="610"/>
                </a:cubicBezTo>
                <a:cubicBezTo>
                  <a:pt x="2577" y="583"/>
                  <a:pt x="2613" y="573"/>
                  <a:pt x="2651" y="569"/>
                </a:cubicBezTo>
                <a:cubicBezTo>
                  <a:pt x="2678" y="566"/>
                  <a:pt x="2706" y="562"/>
                  <a:pt x="2734" y="563"/>
                </a:cubicBezTo>
                <a:cubicBezTo>
                  <a:pt x="2751" y="563"/>
                  <a:pt x="2763" y="559"/>
                  <a:pt x="2770" y="545"/>
                </a:cubicBezTo>
                <a:cubicBezTo>
                  <a:pt x="2780" y="525"/>
                  <a:pt x="2799" y="516"/>
                  <a:pt x="2816" y="506"/>
                </a:cubicBezTo>
                <a:cubicBezTo>
                  <a:pt x="2819" y="505"/>
                  <a:pt x="2822" y="503"/>
                  <a:pt x="2825" y="501"/>
                </a:cubicBezTo>
                <a:cubicBezTo>
                  <a:pt x="2807" y="471"/>
                  <a:pt x="2790" y="441"/>
                  <a:pt x="2770" y="414"/>
                </a:cubicBezTo>
                <a:cubicBezTo>
                  <a:pt x="2757" y="396"/>
                  <a:pt x="2741" y="379"/>
                  <a:pt x="2726" y="363"/>
                </a:cubicBezTo>
                <a:cubicBezTo>
                  <a:pt x="2717" y="354"/>
                  <a:pt x="2708" y="346"/>
                  <a:pt x="2698" y="339"/>
                </a:cubicBezTo>
                <a:cubicBezTo>
                  <a:pt x="2663" y="317"/>
                  <a:pt x="2626" y="323"/>
                  <a:pt x="2589" y="330"/>
                </a:cubicBezTo>
                <a:cubicBezTo>
                  <a:pt x="2558" y="335"/>
                  <a:pt x="2531" y="350"/>
                  <a:pt x="2507" y="369"/>
                </a:cubicBezTo>
                <a:cubicBezTo>
                  <a:pt x="2489" y="383"/>
                  <a:pt x="2475" y="401"/>
                  <a:pt x="2460" y="418"/>
                </a:cubicBezTo>
                <a:cubicBezTo>
                  <a:pt x="2426" y="455"/>
                  <a:pt x="2409" y="501"/>
                  <a:pt x="2389" y="546"/>
                </a:cubicBezTo>
                <a:cubicBezTo>
                  <a:pt x="2378" y="569"/>
                  <a:pt x="2372" y="594"/>
                  <a:pt x="2364" y="619"/>
                </a:cubicBezTo>
                <a:cubicBezTo>
                  <a:pt x="2363" y="622"/>
                  <a:pt x="2364" y="626"/>
                  <a:pt x="2366" y="630"/>
                </a:cubicBezTo>
                <a:cubicBezTo>
                  <a:pt x="2383" y="673"/>
                  <a:pt x="2401" y="716"/>
                  <a:pt x="2417" y="760"/>
                </a:cubicBezTo>
                <a:cubicBezTo>
                  <a:pt x="2429" y="789"/>
                  <a:pt x="2439" y="818"/>
                  <a:pt x="2448" y="848"/>
                </a:cubicBezTo>
                <a:cubicBezTo>
                  <a:pt x="2460" y="888"/>
                  <a:pt x="2471" y="929"/>
                  <a:pt x="2483" y="969"/>
                </a:cubicBezTo>
                <a:cubicBezTo>
                  <a:pt x="2488" y="990"/>
                  <a:pt x="2495" y="1010"/>
                  <a:pt x="2501" y="1031"/>
                </a:cubicBezTo>
                <a:cubicBezTo>
                  <a:pt x="2519" y="1025"/>
                  <a:pt x="2537" y="1017"/>
                  <a:pt x="2556" y="1013"/>
                </a:cubicBezTo>
                <a:cubicBezTo>
                  <a:pt x="2626" y="995"/>
                  <a:pt x="2696" y="998"/>
                  <a:pt x="2764" y="1022"/>
                </a:cubicBezTo>
                <a:cubicBezTo>
                  <a:pt x="2802" y="1035"/>
                  <a:pt x="2839" y="1053"/>
                  <a:pt x="2870" y="1080"/>
                </a:cubicBezTo>
                <a:cubicBezTo>
                  <a:pt x="2901" y="1107"/>
                  <a:pt x="2930" y="1137"/>
                  <a:pt x="2957" y="1168"/>
                </a:cubicBezTo>
                <a:cubicBezTo>
                  <a:pt x="2977" y="1192"/>
                  <a:pt x="2990" y="1222"/>
                  <a:pt x="3002" y="1252"/>
                </a:cubicBezTo>
                <a:cubicBezTo>
                  <a:pt x="3033" y="1327"/>
                  <a:pt x="3031" y="1403"/>
                  <a:pt x="3011" y="1479"/>
                </a:cubicBezTo>
                <a:cubicBezTo>
                  <a:pt x="3004" y="1506"/>
                  <a:pt x="2993" y="1533"/>
                  <a:pt x="2979" y="1556"/>
                </a:cubicBezTo>
                <a:cubicBezTo>
                  <a:pt x="2960" y="1585"/>
                  <a:pt x="2938" y="1612"/>
                  <a:pt x="2911" y="1637"/>
                </a:cubicBezTo>
                <a:cubicBezTo>
                  <a:pt x="2872" y="1674"/>
                  <a:pt x="2826" y="1694"/>
                  <a:pt x="2776" y="1707"/>
                </a:cubicBezTo>
                <a:cubicBezTo>
                  <a:pt x="2725" y="1721"/>
                  <a:pt x="2672" y="1721"/>
                  <a:pt x="2620" y="1709"/>
                </a:cubicBezTo>
                <a:cubicBezTo>
                  <a:pt x="2591" y="1703"/>
                  <a:pt x="2562" y="1692"/>
                  <a:pt x="2536" y="1677"/>
                </a:cubicBezTo>
                <a:cubicBezTo>
                  <a:pt x="2506" y="1659"/>
                  <a:pt x="2481" y="1635"/>
                  <a:pt x="2462" y="1604"/>
                </a:cubicBezTo>
                <a:cubicBezTo>
                  <a:pt x="2419" y="1534"/>
                  <a:pt x="2418" y="1462"/>
                  <a:pt x="2447" y="1390"/>
                </a:cubicBezTo>
                <a:cubicBezTo>
                  <a:pt x="2460" y="1358"/>
                  <a:pt x="2484" y="1331"/>
                  <a:pt x="2511" y="1308"/>
                </a:cubicBezTo>
                <a:cubicBezTo>
                  <a:pt x="2532" y="1290"/>
                  <a:pt x="2557" y="1281"/>
                  <a:pt x="2583" y="1276"/>
                </a:cubicBezTo>
                <a:cubicBezTo>
                  <a:pt x="2602" y="1273"/>
                  <a:pt x="2621" y="1267"/>
                  <a:pt x="2639" y="1269"/>
                </a:cubicBezTo>
                <a:cubicBezTo>
                  <a:pt x="2672" y="1272"/>
                  <a:pt x="2706" y="1280"/>
                  <a:pt x="2733" y="1301"/>
                </a:cubicBezTo>
                <a:cubicBezTo>
                  <a:pt x="2757" y="1319"/>
                  <a:pt x="2777" y="1341"/>
                  <a:pt x="2788" y="1371"/>
                </a:cubicBezTo>
                <a:cubicBezTo>
                  <a:pt x="2795" y="1391"/>
                  <a:pt x="2801" y="1412"/>
                  <a:pt x="2794" y="1431"/>
                </a:cubicBezTo>
                <a:cubicBezTo>
                  <a:pt x="2780" y="1468"/>
                  <a:pt x="2763" y="1501"/>
                  <a:pt x="2720" y="1516"/>
                </a:cubicBezTo>
                <a:cubicBezTo>
                  <a:pt x="2691" y="1527"/>
                  <a:pt x="2639" y="1507"/>
                  <a:pt x="2630" y="1478"/>
                </a:cubicBezTo>
                <a:cubicBezTo>
                  <a:pt x="2624" y="1459"/>
                  <a:pt x="2627" y="1446"/>
                  <a:pt x="2642" y="1433"/>
                </a:cubicBezTo>
                <a:cubicBezTo>
                  <a:pt x="2651" y="1425"/>
                  <a:pt x="2660" y="1417"/>
                  <a:pt x="2669" y="1410"/>
                </a:cubicBezTo>
                <a:cubicBezTo>
                  <a:pt x="2672" y="1427"/>
                  <a:pt x="2674" y="1442"/>
                  <a:pt x="2679" y="1455"/>
                </a:cubicBezTo>
                <a:cubicBezTo>
                  <a:pt x="2681" y="1461"/>
                  <a:pt x="2690" y="1468"/>
                  <a:pt x="2696" y="1468"/>
                </a:cubicBezTo>
                <a:cubicBezTo>
                  <a:pt x="2702" y="1468"/>
                  <a:pt x="2709" y="1460"/>
                  <a:pt x="2712" y="1454"/>
                </a:cubicBezTo>
                <a:cubicBezTo>
                  <a:pt x="2716" y="1448"/>
                  <a:pt x="2719" y="1439"/>
                  <a:pt x="2719" y="1432"/>
                </a:cubicBezTo>
                <a:cubicBezTo>
                  <a:pt x="2721" y="1412"/>
                  <a:pt x="2719" y="1391"/>
                  <a:pt x="2701" y="1379"/>
                </a:cubicBezTo>
                <a:cubicBezTo>
                  <a:pt x="2675" y="1362"/>
                  <a:pt x="2646" y="1361"/>
                  <a:pt x="2618" y="1375"/>
                </a:cubicBezTo>
                <a:cubicBezTo>
                  <a:pt x="2567" y="1402"/>
                  <a:pt x="2544" y="1475"/>
                  <a:pt x="2584" y="1530"/>
                </a:cubicBezTo>
                <a:cubicBezTo>
                  <a:pt x="2599" y="1551"/>
                  <a:pt x="2618" y="1565"/>
                  <a:pt x="2640" y="1576"/>
                </a:cubicBezTo>
                <a:cubicBezTo>
                  <a:pt x="2679" y="1596"/>
                  <a:pt x="2719" y="1596"/>
                  <a:pt x="2758" y="1583"/>
                </a:cubicBezTo>
                <a:cubicBezTo>
                  <a:pt x="2794" y="1571"/>
                  <a:pt x="2824" y="1549"/>
                  <a:pt x="2845" y="1515"/>
                </a:cubicBezTo>
                <a:cubicBezTo>
                  <a:pt x="2890" y="1444"/>
                  <a:pt x="2884" y="1370"/>
                  <a:pt x="2860" y="1296"/>
                </a:cubicBezTo>
                <a:cubicBezTo>
                  <a:pt x="2852" y="1269"/>
                  <a:pt x="2832" y="1245"/>
                  <a:pt x="2816" y="1220"/>
                </a:cubicBezTo>
                <a:cubicBezTo>
                  <a:pt x="2794" y="1187"/>
                  <a:pt x="2760" y="1168"/>
                  <a:pt x="2724" y="1151"/>
                </a:cubicBezTo>
                <a:cubicBezTo>
                  <a:pt x="2663" y="1123"/>
                  <a:pt x="2601" y="1124"/>
                  <a:pt x="2539" y="1143"/>
                </a:cubicBezTo>
                <a:cubicBezTo>
                  <a:pt x="2512" y="1152"/>
                  <a:pt x="2488" y="1169"/>
                  <a:pt x="2461" y="1183"/>
                </a:cubicBezTo>
                <a:cubicBezTo>
                  <a:pt x="2451" y="1151"/>
                  <a:pt x="2442" y="1116"/>
                  <a:pt x="2430" y="1081"/>
                </a:cubicBezTo>
                <a:cubicBezTo>
                  <a:pt x="2417" y="1047"/>
                  <a:pt x="2402" y="1014"/>
                  <a:pt x="2389" y="980"/>
                </a:cubicBezTo>
                <a:cubicBezTo>
                  <a:pt x="2386" y="972"/>
                  <a:pt x="2383" y="964"/>
                  <a:pt x="2380" y="956"/>
                </a:cubicBezTo>
                <a:cubicBezTo>
                  <a:pt x="2366" y="926"/>
                  <a:pt x="2352" y="895"/>
                  <a:pt x="2337" y="865"/>
                </a:cubicBezTo>
                <a:cubicBezTo>
                  <a:pt x="2324" y="841"/>
                  <a:pt x="2309" y="819"/>
                  <a:pt x="2295" y="796"/>
                </a:cubicBezTo>
                <a:cubicBezTo>
                  <a:pt x="2282" y="777"/>
                  <a:pt x="2271" y="757"/>
                  <a:pt x="2257" y="739"/>
                </a:cubicBezTo>
                <a:cubicBezTo>
                  <a:pt x="2237" y="714"/>
                  <a:pt x="2217" y="689"/>
                  <a:pt x="2194" y="667"/>
                </a:cubicBezTo>
                <a:cubicBezTo>
                  <a:pt x="2174" y="647"/>
                  <a:pt x="2152" y="628"/>
                  <a:pt x="2128" y="612"/>
                </a:cubicBezTo>
                <a:cubicBezTo>
                  <a:pt x="2078" y="579"/>
                  <a:pt x="2023" y="567"/>
                  <a:pt x="1963" y="582"/>
                </a:cubicBezTo>
                <a:cubicBezTo>
                  <a:pt x="1930" y="590"/>
                  <a:pt x="1902" y="606"/>
                  <a:pt x="1877" y="629"/>
                </a:cubicBezTo>
                <a:cubicBezTo>
                  <a:pt x="1861" y="644"/>
                  <a:pt x="1843" y="657"/>
                  <a:pt x="1829" y="674"/>
                </a:cubicBezTo>
                <a:cubicBezTo>
                  <a:pt x="1802" y="709"/>
                  <a:pt x="1775" y="745"/>
                  <a:pt x="1757" y="786"/>
                </a:cubicBezTo>
                <a:cubicBezTo>
                  <a:pt x="1741" y="819"/>
                  <a:pt x="1723" y="852"/>
                  <a:pt x="1711" y="886"/>
                </a:cubicBezTo>
                <a:cubicBezTo>
                  <a:pt x="1686" y="963"/>
                  <a:pt x="1678" y="1042"/>
                  <a:pt x="1700" y="1121"/>
                </a:cubicBezTo>
                <a:cubicBezTo>
                  <a:pt x="1709" y="1154"/>
                  <a:pt x="1727" y="1182"/>
                  <a:pt x="1747" y="1209"/>
                </a:cubicBezTo>
                <a:cubicBezTo>
                  <a:pt x="1768" y="1236"/>
                  <a:pt x="1793" y="1257"/>
                  <a:pt x="1822" y="1273"/>
                </a:cubicBezTo>
                <a:cubicBezTo>
                  <a:pt x="1846" y="1286"/>
                  <a:pt x="1874" y="1294"/>
                  <a:pt x="1901" y="1300"/>
                </a:cubicBezTo>
                <a:cubicBezTo>
                  <a:pt x="1943" y="1308"/>
                  <a:pt x="1985" y="1301"/>
                  <a:pt x="2021" y="1276"/>
                </a:cubicBezTo>
                <a:cubicBezTo>
                  <a:pt x="2039" y="1264"/>
                  <a:pt x="2055" y="1247"/>
                  <a:pt x="2067" y="1229"/>
                </a:cubicBezTo>
                <a:cubicBezTo>
                  <a:pt x="2090" y="1197"/>
                  <a:pt x="2102" y="1160"/>
                  <a:pt x="2093" y="1119"/>
                </a:cubicBezTo>
                <a:cubicBezTo>
                  <a:pt x="2081" y="1067"/>
                  <a:pt x="2054" y="1037"/>
                  <a:pt x="2001" y="1027"/>
                </a:cubicBezTo>
                <a:cubicBezTo>
                  <a:pt x="1986" y="1025"/>
                  <a:pt x="1971" y="1026"/>
                  <a:pt x="1956" y="1028"/>
                </a:cubicBezTo>
                <a:cubicBezTo>
                  <a:pt x="1928" y="1033"/>
                  <a:pt x="1907" y="1049"/>
                  <a:pt x="1898" y="1075"/>
                </a:cubicBezTo>
                <a:cubicBezTo>
                  <a:pt x="1889" y="1100"/>
                  <a:pt x="1884" y="1127"/>
                  <a:pt x="1904" y="1150"/>
                </a:cubicBezTo>
                <a:cubicBezTo>
                  <a:pt x="1917" y="1165"/>
                  <a:pt x="1952" y="1169"/>
                  <a:pt x="1967" y="1156"/>
                </a:cubicBezTo>
                <a:cubicBezTo>
                  <a:pt x="1979" y="1147"/>
                  <a:pt x="1975" y="1124"/>
                  <a:pt x="1960" y="1114"/>
                </a:cubicBezTo>
                <a:cubicBezTo>
                  <a:pt x="1953" y="1109"/>
                  <a:pt x="1946" y="1106"/>
                  <a:pt x="1938" y="1101"/>
                </a:cubicBezTo>
                <a:cubicBezTo>
                  <a:pt x="1958" y="1089"/>
                  <a:pt x="1978" y="1080"/>
                  <a:pt x="2000" y="1094"/>
                </a:cubicBezTo>
                <a:cubicBezTo>
                  <a:pt x="2020" y="1106"/>
                  <a:pt x="2031" y="1126"/>
                  <a:pt x="2026" y="1148"/>
                </a:cubicBezTo>
                <a:cubicBezTo>
                  <a:pt x="2022" y="1169"/>
                  <a:pt x="2012" y="1189"/>
                  <a:pt x="1992" y="1203"/>
                </a:cubicBezTo>
                <a:cubicBezTo>
                  <a:pt x="1963" y="1224"/>
                  <a:pt x="1934" y="1226"/>
                  <a:pt x="1901" y="1218"/>
                </a:cubicBezTo>
                <a:cubicBezTo>
                  <a:pt x="1864" y="1209"/>
                  <a:pt x="1837" y="1185"/>
                  <a:pt x="1824" y="1149"/>
                </a:cubicBezTo>
                <a:cubicBezTo>
                  <a:pt x="1804" y="1096"/>
                  <a:pt x="1810" y="1043"/>
                  <a:pt x="1836" y="993"/>
                </a:cubicBezTo>
                <a:cubicBezTo>
                  <a:pt x="1845" y="976"/>
                  <a:pt x="1862" y="964"/>
                  <a:pt x="1875" y="949"/>
                </a:cubicBezTo>
                <a:cubicBezTo>
                  <a:pt x="1901" y="921"/>
                  <a:pt x="1935" y="909"/>
                  <a:pt x="1971" y="905"/>
                </a:cubicBezTo>
                <a:cubicBezTo>
                  <a:pt x="1989" y="902"/>
                  <a:pt x="2008" y="897"/>
                  <a:pt x="2025" y="900"/>
                </a:cubicBezTo>
                <a:cubicBezTo>
                  <a:pt x="2065" y="906"/>
                  <a:pt x="2103" y="915"/>
                  <a:pt x="2137" y="939"/>
                </a:cubicBezTo>
                <a:cubicBezTo>
                  <a:pt x="2169" y="961"/>
                  <a:pt x="2191" y="989"/>
                  <a:pt x="2209" y="1020"/>
                </a:cubicBezTo>
                <a:cubicBezTo>
                  <a:pt x="2221" y="1041"/>
                  <a:pt x="2225" y="1066"/>
                  <a:pt x="2230" y="1090"/>
                </a:cubicBezTo>
                <a:cubicBezTo>
                  <a:pt x="2237" y="1133"/>
                  <a:pt x="2233" y="1176"/>
                  <a:pt x="2217" y="1217"/>
                </a:cubicBezTo>
                <a:cubicBezTo>
                  <a:pt x="2206" y="1244"/>
                  <a:pt x="2189" y="1270"/>
                  <a:pt x="2172" y="1295"/>
                </a:cubicBezTo>
                <a:cubicBezTo>
                  <a:pt x="2159" y="1314"/>
                  <a:pt x="2145" y="1332"/>
                  <a:pt x="2128" y="1348"/>
                </a:cubicBezTo>
                <a:cubicBezTo>
                  <a:pt x="2095" y="1379"/>
                  <a:pt x="2057" y="1401"/>
                  <a:pt x="2014" y="1417"/>
                </a:cubicBezTo>
                <a:cubicBezTo>
                  <a:pt x="1955" y="1439"/>
                  <a:pt x="1894" y="1442"/>
                  <a:pt x="1834" y="1429"/>
                </a:cubicBezTo>
                <a:cubicBezTo>
                  <a:pt x="1798" y="1421"/>
                  <a:pt x="1763" y="1408"/>
                  <a:pt x="1730" y="1389"/>
                </a:cubicBezTo>
                <a:cubicBezTo>
                  <a:pt x="1696" y="1368"/>
                  <a:pt x="1666" y="1344"/>
                  <a:pt x="1640" y="1315"/>
                </a:cubicBezTo>
                <a:cubicBezTo>
                  <a:pt x="1616" y="1289"/>
                  <a:pt x="1594" y="1261"/>
                  <a:pt x="1570" y="1235"/>
                </a:cubicBezTo>
                <a:cubicBezTo>
                  <a:pt x="1557" y="1220"/>
                  <a:pt x="1542" y="1206"/>
                  <a:pt x="1527" y="1193"/>
                </a:cubicBezTo>
                <a:cubicBezTo>
                  <a:pt x="1507" y="1176"/>
                  <a:pt x="1486" y="1159"/>
                  <a:pt x="1464" y="1145"/>
                </a:cubicBezTo>
                <a:cubicBezTo>
                  <a:pt x="1435" y="1128"/>
                  <a:pt x="1403" y="1125"/>
                  <a:pt x="1370" y="1129"/>
                </a:cubicBezTo>
                <a:cubicBezTo>
                  <a:pt x="1318" y="1136"/>
                  <a:pt x="1275" y="1160"/>
                  <a:pt x="1239" y="1196"/>
                </a:cubicBezTo>
                <a:cubicBezTo>
                  <a:pt x="1207" y="1229"/>
                  <a:pt x="1185" y="1267"/>
                  <a:pt x="1167" y="1309"/>
                </a:cubicBezTo>
                <a:cubicBezTo>
                  <a:pt x="1143" y="1367"/>
                  <a:pt x="1138" y="1425"/>
                  <a:pt x="1155" y="1484"/>
                </a:cubicBezTo>
                <a:cubicBezTo>
                  <a:pt x="1164" y="1517"/>
                  <a:pt x="1183" y="1544"/>
                  <a:pt x="1208" y="1567"/>
                </a:cubicBezTo>
                <a:cubicBezTo>
                  <a:pt x="1258" y="1613"/>
                  <a:pt x="1331" y="1616"/>
                  <a:pt x="1384" y="1588"/>
                </a:cubicBezTo>
                <a:cubicBezTo>
                  <a:pt x="1402" y="1578"/>
                  <a:pt x="1421" y="1564"/>
                  <a:pt x="1428" y="1542"/>
                </a:cubicBezTo>
                <a:cubicBezTo>
                  <a:pt x="1431" y="1531"/>
                  <a:pt x="1438" y="1522"/>
                  <a:pt x="1441" y="1512"/>
                </a:cubicBezTo>
                <a:cubicBezTo>
                  <a:pt x="1453" y="1464"/>
                  <a:pt x="1409" y="1390"/>
                  <a:pt x="1345" y="1402"/>
                </a:cubicBezTo>
                <a:cubicBezTo>
                  <a:pt x="1326" y="1406"/>
                  <a:pt x="1309" y="1412"/>
                  <a:pt x="1301" y="1433"/>
                </a:cubicBezTo>
                <a:cubicBezTo>
                  <a:pt x="1294" y="1454"/>
                  <a:pt x="1299" y="1473"/>
                  <a:pt x="1310" y="1490"/>
                </a:cubicBezTo>
                <a:cubicBezTo>
                  <a:pt x="1318" y="1503"/>
                  <a:pt x="1334" y="1501"/>
                  <a:pt x="1338" y="1486"/>
                </a:cubicBezTo>
                <a:cubicBezTo>
                  <a:pt x="1342" y="1473"/>
                  <a:pt x="1341" y="1460"/>
                  <a:pt x="1342" y="1445"/>
                </a:cubicBezTo>
                <a:cubicBezTo>
                  <a:pt x="1361" y="1444"/>
                  <a:pt x="1372" y="1460"/>
                  <a:pt x="1382" y="1474"/>
                </a:cubicBezTo>
                <a:cubicBezTo>
                  <a:pt x="1390" y="1485"/>
                  <a:pt x="1386" y="1499"/>
                  <a:pt x="1377" y="1512"/>
                </a:cubicBezTo>
                <a:cubicBezTo>
                  <a:pt x="1348" y="1550"/>
                  <a:pt x="1294" y="1550"/>
                  <a:pt x="1261" y="1514"/>
                </a:cubicBezTo>
                <a:cubicBezTo>
                  <a:pt x="1225" y="1477"/>
                  <a:pt x="1224" y="1437"/>
                  <a:pt x="1243" y="1394"/>
                </a:cubicBezTo>
                <a:cubicBezTo>
                  <a:pt x="1253" y="1372"/>
                  <a:pt x="1270" y="1356"/>
                  <a:pt x="1290" y="1341"/>
                </a:cubicBezTo>
                <a:cubicBezTo>
                  <a:pt x="1335" y="1309"/>
                  <a:pt x="1384" y="1307"/>
                  <a:pt x="1435" y="1320"/>
                </a:cubicBezTo>
                <a:cubicBezTo>
                  <a:pt x="1451" y="1324"/>
                  <a:pt x="1466" y="1334"/>
                  <a:pt x="1480" y="1343"/>
                </a:cubicBezTo>
                <a:cubicBezTo>
                  <a:pt x="1521" y="1372"/>
                  <a:pt x="1549" y="1410"/>
                  <a:pt x="1559" y="1460"/>
                </a:cubicBezTo>
                <a:cubicBezTo>
                  <a:pt x="1562" y="1477"/>
                  <a:pt x="1567" y="1496"/>
                  <a:pt x="1565" y="1514"/>
                </a:cubicBezTo>
                <a:cubicBezTo>
                  <a:pt x="1561" y="1552"/>
                  <a:pt x="1551" y="1589"/>
                  <a:pt x="1526" y="1621"/>
                </a:cubicBezTo>
                <a:cubicBezTo>
                  <a:pt x="1496" y="1661"/>
                  <a:pt x="1456" y="1685"/>
                  <a:pt x="1408" y="1701"/>
                </a:cubicBezTo>
                <a:cubicBezTo>
                  <a:pt x="1356" y="1718"/>
                  <a:pt x="1304" y="1720"/>
                  <a:pt x="1252" y="1708"/>
                </a:cubicBezTo>
                <a:cubicBezTo>
                  <a:pt x="1218" y="1700"/>
                  <a:pt x="1184" y="1689"/>
                  <a:pt x="1155" y="1665"/>
                </a:cubicBezTo>
                <a:cubicBezTo>
                  <a:pt x="1139" y="1652"/>
                  <a:pt x="1124" y="1638"/>
                  <a:pt x="1107" y="1626"/>
                </a:cubicBezTo>
                <a:cubicBezTo>
                  <a:pt x="1100" y="1621"/>
                  <a:pt x="1089" y="1616"/>
                  <a:pt x="1080" y="1616"/>
                </a:cubicBezTo>
                <a:cubicBezTo>
                  <a:pt x="823" y="1616"/>
                  <a:pt x="567" y="1616"/>
                  <a:pt x="310" y="1616"/>
                </a:cubicBezTo>
                <a:cubicBezTo>
                  <a:pt x="283" y="1616"/>
                  <a:pt x="255" y="1617"/>
                  <a:pt x="228" y="1612"/>
                </a:cubicBezTo>
                <a:cubicBezTo>
                  <a:pt x="187" y="1606"/>
                  <a:pt x="145" y="1598"/>
                  <a:pt x="106" y="1585"/>
                </a:cubicBezTo>
                <a:cubicBezTo>
                  <a:pt x="74" y="1575"/>
                  <a:pt x="44" y="1558"/>
                  <a:pt x="22" y="1531"/>
                </a:cubicBezTo>
                <a:cubicBezTo>
                  <a:pt x="0" y="1505"/>
                  <a:pt x="2" y="1457"/>
                  <a:pt x="27" y="1432"/>
                </a:cubicBezTo>
                <a:cubicBezTo>
                  <a:pt x="68" y="1390"/>
                  <a:pt x="120" y="1378"/>
                  <a:pt x="173" y="1366"/>
                </a:cubicBezTo>
                <a:cubicBezTo>
                  <a:pt x="238" y="1351"/>
                  <a:pt x="303" y="1355"/>
                  <a:pt x="368" y="1356"/>
                </a:cubicBezTo>
                <a:cubicBezTo>
                  <a:pt x="479" y="1356"/>
                  <a:pt x="589" y="1355"/>
                  <a:pt x="700" y="1359"/>
                </a:cubicBezTo>
                <a:cubicBezTo>
                  <a:pt x="785" y="1362"/>
                  <a:pt x="870" y="1372"/>
                  <a:pt x="955" y="1378"/>
                </a:cubicBezTo>
                <a:cubicBezTo>
                  <a:pt x="957" y="1379"/>
                  <a:pt x="959" y="1379"/>
                  <a:pt x="962" y="1383"/>
                </a:cubicBezTo>
                <a:cubicBezTo>
                  <a:pt x="952" y="1384"/>
                  <a:pt x="942" y="1385"/>
                  <a:pt x="931" y="1385"/>
                </a:cubicBezTo>
                <a:cubicBezTo>
                  <a:pt x="786" y="1387"/>
                  <a:pt x="640" y="1389"/>
                  <a:pt x="495" y="1392"/>
                </a:cubicBezTo>
                <a:cubicBezTo>
                  <a:pt x="406" y="1394"/>
                  <a:pt x="316" y="1397"/>
                  <a:pt x="227" y="1400"/>
                </a:cubicBezTo>
                <a:cubicBezTo>
                  <a:pt x="196" y="1401"/>
                  <a:pt x="168" y="1410"/>
                  <a:pt x="144" y="1432"/>
                </a:cubicBezTo>
                <a:cubicBezTo>
                  <a:pt x="115" y="1458"/>
                  <a:pt x="116" y="1518"/>
                  <a:pt x="146" y="1543"/>
                </a:cubicBezTo>
                <a:cubicBezTo>
                  <a:pt x="173" y="1566"/>
                  <a:pt x="204" y="1570"/>
                  <a:pt x="237" y="1570"/>
                </a:cubicBezTo>
                <a:cubicBezTo>
                  <a:pt x="329" y="1571"/>
                  <a:pt x="421" y="1570"/>
                  <a:pt x="513" y="1570"/>
                </a:cubicBezTo>
                <a:cubicBezTo>
                  <a:pt x="689" y="1570"/>
                  <a:pt x="866" y="1570"/>
                  <a:pt x="1042" y="1570"/>
                </a:cubicBezTo>
                <a:cubicBezTo>
                  <a:pt x="1048" y="1570"/>
                  <a:pt x="1054" y="1570"/>
                  <a:pt x="1061" y="1570"/>
                </a:cubicBezTo>
                <a:cubicBezTo>
                  <a:pt x="1055" y="1552"/>
                  <a:pt x="1047" y="1535"/>
                  <a:pt x="1043" y="1518"/>
                </a:cubicBezTo>
                <a:cubicBezTo>
                  <a:pt x="1036" y="1491"/>
                  <a:pt x="1028" y="1464"/>
                  <a:pt x="1025" y="1437"/>
                </a:cubicBezTo>
                <a:cubicBezTo>
                  <a:pt x="1021" y="1391"/>
                  <a:pt x="1025" y="1345"/>
                  <a:pt x="1036" y="1300"/>
                </a:cubicBezTo>
                <a:cubicBezTo>
                  <a:pt x="1044" y="1266"/>
                  <a:pt x="1055" y="1233"/>
                  <a:pt x="1069" y="1202"/>
                </a:cubicBezTo>
                <a:cubicBezTo>
                  <a:pt x="1083" y="1170"/>
                  <a:pt x="1101" y="1139"/>
                  <a:pt x="1121" y="1111"/>
                </a:cubicBezTo>
                <a:cubicBezTo>
                  <a:pt x="1143" y="1080"/>
                  <a:pt x="1170" y="1053"/>
                  <a:pt x="1203" y="1031"/>
                </a:cubicBezTo>
                <a:cubicBezTo>
                  <a:pt x="1264" y="990"/>
                  <a:pt x="1330" y="976"/>
                  <a:pt x="1401" y="989"/>
                </a:cubicBezTo>
                <a:cubicBezTo>
                  <a:pt x="1441" y="997"/>
                  <a:pt x="1479" y="1011"/>
                  <a:pt x="1514" y="1034"/>
                </a:cubicBezTo>
                <a:cubicBezTo>
                  <a:pt x="1524" y="1041"/>
                  <a:pt x="1536" y="1047"/>
                  <a:pt x="1548" y="1054"/>
                </a:cubicBezTo>
                <a:cubicBezTo>
                  <a:pt x="1551" y="1027"/>
                  <a:pt x="1551" y="1000"/>
                  <a:pt x="1555" y="974"/>
                </a:cubicBezTo>
                <a:cubicBezTo>
                  <a:pt x="1564" y="925"/>
                  <a:pt x="1573" y="876"/>
                  <a:pt x="1586" y="827"/>
                </a:cubicBezTo>
                <a:cubicBezTo>
                  <a:pt x="1595" y="790"/>
                  <a:pt x="1607" y="753"/>
                  <a:pt x="1622" y="718"/>
                </a:cubicBezTo>
                <a:cubicBezTo>
                  <a:pt x="1644" y="668"/>
                  <a:pt x="1668" y="619"/>
                  <a:pt x="1698" y="573"/>
                </a:cubicBezTo>
                <a:cubicBezTo>
                  <a:pt x="1733" y="520"/>
                  <a:pt x="1772" y="472"/>
                  <a:pt x="1822" y="433"/>
                </a:cubicBezTo>
                <a:cubicBezTo>
                  <a:pt x="1847" y="414"/>
                  <a:pt x="1875" y="398"/>
                  <a:pt x="1903" y="384"/>
                </a:cubicBezTo>
                <a:cubicBezTo>
                  <a:pt x="1982" y="344"/>
                  <a:pt x="2064" y="345"/>
                  <a:pt x="2147" y="372"/>
                </a:cubicBezTo>
                <a:cubicBezTo>
                  <a:pt x="2178" y="382"/>
                  <a:pt x="2206" y="403"/>
                  <a:pt x="2229" y="428"/>
                </a:cubicBezTo>
                <a:cubicBezTo>
                  <a:pt x="2237" y="436"/>
                  <a:pt x="2245" y="443"/>
                  <a:pt x="2253" y="451"/>
                </a:cubicBezTo>
                <a:cubicBezTo>
                  <a:pt x="2266" y="420"/>
                  <a:pt x="2277" y="389"/>
                  <a:pt x="2290" y="358"/>
                </a:cubicBezTo>
                <a:cubicBezTo>
                  <a:pt x="2306" y="320"/>
                  <a:pt x="2322" y="281"/>
                  <a:pt x="2341" y="244"/>
                </a:cubicBezTo>
                <a:cubicBezTo>
                  <a:pt x="2354" y="216"/>
                  <a:pt x="2369" y="189"/>
                  <a:pt x="2386" y="164"/>
                </a:cubicBezTo>
                <a:cubicBezTo>
                  <a:pt x="2397" y="147"/>
                  <a:pt x="2412" y="133"/>
                  <a:pt x="2427" y="119"/>
                </a:cubicBezTo>
                <a:cubicBezTo>
                  <a:pt x="2444" y="103"/>
                  <a:pt x="2462" y="88"/>
                  <a:pt x="2480" y="72"/>
                </a:cubicBezTo>
                <a:cubicBezTo>
                  <a:pt x="2485" y="68"/>
                  <a:pt x="2491" y="66"/>
                  <a:pt x="2497" y="62"/>
                </a:cubicBezTo>
                <a:cubicBezTo>
                  <a:pt x="2526" y="44"/>
                  <a:pt x="2555" y="30"/>
                  <a:pt x="2587" y="19"/>
                </a:cubicBezTo>
                <a:cubicBezTo>
                  <a:pt x="2624" y="5"/>
                  <a:pt x="2662" y="0"/>
                  <a:pt x="2699" y="9"/>
                </a:cubicBezTo>
                <a:cubicBezTo>
                  <a:pt x="2730" y="15"/>
                  <a:pt x="2760" y="25"/>
                  <a:pt x="2786" y="46"/>
                </a:cubicBezTo>
                <a:cubicBezTo>
                  <a:pt x="2815" y="70"/>
                  <a:pt x="2833" y="99"/>
                  <a:pt x="2848" y="132"/>
                </a:cubicBezTo>
                <a:cubicBezTo>
                  <a:pt x="2859" y="156"/>
                  <a:pt x="2869" y="180"/>
                  <a:pt x="2878" y="204"/>
                </a:cubicBezTo>
                <a:cubicBezTo>
                  <a:pt x="2889" y="235"/>
                  <a:pt x="2899" y="266"/>
                  <a:pt x="2910" y="297"/>
                </a:cubicBezTo>
                <a:cubicBezTo>
                  <a:pt x="2920" y="326"/>
                  <a:pt x="2930" y="355"/>
                  <a:pt x="2941" y="384"/>
                </a:cubicBezTo>
                <a:cubicBezTo>
                  <a:pt x="2962" y="435"/>
                  <a:pt x="2983" y="485"/>
                  <a:pt x="3005" y="536"/>
                </a:cubicBezTo>
                <a:cubicBezTo>
                  <a:pt x="3010" y="548"/>
                  <a:pt x="3018" y="559"/>
                  <a:pt x="3024" y="569"/>
                </a:cubicBezTo>
                <a:cubicBezTo>
                  <a:pt x="3050" y="571"/>
                  <a:pt x="3077" y="574"/>
                  <a:pt x="3104" y="577"/>
                </a:cubicBezTo>
                <a:cubicBezTo>
                  <a:pt x="3107" y="577"/>
                  <a:pt x="3111" y="575"/>
                  <a:pt x="3114" y="572"/>
                </a:cubicBezTo>
                <a:cubicBezTo>
                  <a:pt x="3140" y="543"/>
                  <a:pt x="3172" y="523"/>
                  <a:pt x="3207" y="507"/>
                </a:cubicBezTo>
                <a:cubicBezTo>
                  <a:pt x="3248" y="487"/>
                  <a:pt x="3290" y="482"/>
                  <a:pt x="3334" y="490"/>
                </a:cubicBezTo>
                <a:cubicBezTo>
                  <a:pt x="3393" y="501"/>
                  <a:pt x="3428" y="550"/>
                  <a:pt x="3423" y="610"/>
                </a:cubicBezTo>
                <a:cubicBezTo>
                  <a:pt x="3423" y="616"/>
                  <a:pt x="3422" y="623"/>
                  <a:pt x="3422" y="630"/>
                </a:cubicBezTo>
                <a:cubicBezTo>
                  <a:pt x="3444" y="638"/>
                  <a:pt x="3461" y="626"/>
                  <a:pt x="3477" y="616"/>
                </a:cubicBezTo>
                <a:cubicBezTo>
                  <a:pt x="3489" y="609"/>
                  <a:pt x="3499" y="599"/>
                  <a:pt x="3509" y="590"/>
                </a:cubicBezTo>
                <a:cubicBezTo>
                  <a:pt x="3533" y="568"/>
                  <a:pt x="3573" y="560"/>
                  <a:pt x="3606" y="577"/>
                </a:cubicBezTo>
                <a:cubicBezTo>
                  <a:pt x="3631" y="591"/>
                  <a:pt x="3655" y="608"/>
                  <a:pt x="3679" y="624"/>
                </a:cubicBezTo>
                <a:cubicBezTo>
                  <a:pt x="3716" y="650"/>
                  <a:pt x="3751" y="680"/>
                  <a:pt x="3800" y="677"/>
                </a:cubicBezTo>
                <a:cubicBezTo>
                  <a:pt x="3821" y="675"/>
                  <a:pt x="3841" y="671"/>
                  <a:pt x="3857" y="656"/>
                </a:cubicBezTo>
                <a:cubicBezTo>
                  <a:pt x="3873" y="641"/>
                  <a:pt x="3890" y="628"/>
                  <a:pt x="3906" y="615"/>
                </a:cubicBezTo>
                <a:cubicBezTo>
                  <a:pt x="3930" y="597"/>
                  <a:pt x="3960" y="595"/>
                  <a:pt x="3980" y="607"/>
                </a:cubicBezTo>
                <a:cubicBezTo>
                  <a:pt x="3966" y="611"/>
                  <a:pt x="3948" y="614"/>
                  <a:pt x="3933" y="621"/>
                </a:cubicBezTo>
                <a:cubicBezTo>
                  <a:pt x="3925" y="624"/>
                  <a:pt x="3919" y="633"/>
                  <a:pt x="3913" y="639"/>
                </a:cubicBezTo>
                <a:cubicBezTo>
                  <a:pt x="3909" y="643"/>
                  <a:pt x="3905" y="645"/>
                  <a:pt x="3901" y="648"/>
                </a:cubicBezTo>
                <a:cubicBezTo>
                  <a:pt x="3897" y="650"/>
                  <a:pt x="3893" y="651"/>
                  <a:pt x="3890" y="653"/>
                </a:cubicBezTo>
                <a:cubicBezTo>
                  <a:pt x="3873" y="664"/>
                  <a:pt x="3857" y="676"/>
                  <a:pt x="3839" y="686"/>
                </a:cubicBezTo>
                <a:cubicBezTo>
                  <a:pt x="3801" y="708"/>
                  <a:pt x="3761" y="707"/>
                  <a:pt x="3722" y="692"/>
                </a:cubicBezTo>
                <a:cubicBezTo>
                  <a:pt x="3690" y="679"/>
                  <a:pt x="3661" y="658"/>
                  <a:pt x="3631" y="641"/>
                </a:cubicBezTo>
                <a:cubicBezTo>
                  <a:pt x="3623" y="636"/>
                  <a:pt x="3615" y="629"/>
                  <a:pt x="3607" y="624"/>
                </a:cubicBezTo>
                <a:cubicBezTo>
                  <a:pt x="3564" y="599"/>
                  <a:pt x="3530" y="583"/>
                  <a:pt x="3492" y="627"/>
                </a:cubicBezTo>
                <a:cubicBezTo>
                  <a:pt x="3475" y="646"/>
                  <a:pt x="3438" y="653"/>
                  <a:pt x="3414" y="641"/>
                </a:cubicBezTo>
                <a:cubicBezTo>
                  <a:pt x="3409" y="638"/>
                  <a:pt x="3406" y="631"/>
                  <a:pt x="3402" y="626"/>
                </a:cubicBezTo>
                <a:cubicBezTo>
                  <a:pt x="3393" y="612"/>
                  <a:pt x="3388" y="595"/>
                  <a:pt x="3376" y="585"/>
                </a:cubicBezTo>
                <a:cubicBezTo>
                  <a:pt x="3351" y="564"/>
                  <a:pt x="3320" y="552"/>
                  <a:pt x="3286" y="550"/>
                </a:cubicBezTo>
                <a:cubicBezTo>
                  <a:pt x="3230" y="545"/>
                  <a:pt x="3176" y="550"/>
                  <a:pt x="3130" y="586"/>
                </a:cubicBezTo>
                <a:cubicBezTo>
                  <a:pt x="3139" y="591"/>
                  <a:pt x="3148" y="597"/>
                  <a:pt x="3157" y="600"/>
                </a:cubicBezTo>
                <a:cubicBezTo>
                  <a:pt x="3191" y="611"/>
                  <a:pt x="3211" y="636"/>
                  <a:pt x="3222" y="666"/>
                </a:cubicBezTo>
                <a:cubicBezTo>
                  <a:pt x="3228" y="680"/>
                  <a:pt x="3227" y="699"/>
                  <a:pt x="3221" y="713"/>
                </a:cubicBezTo>
                <a:cubicBezTo>
                  <a:pt x="3209" y="742"/>
                  <a:pt x="3184" y="759"/>
                  <a:pt x="3152" y="765"/>
                </a:cubicBezTo>
                <a:cubicBezTo>
                  <a:pt x="3136" y="768"/>
                  <a:pt x="3124" y="775"/>
                  <a:pt x="3112" y="787"/>
                </a:cubicBezTo>
                <a:cubicBezTo>
                  <a:pt x="3096" y="806"/>
                  <a:pt x="3075" y="821"/>
                  <a:pt x="3057" y="838"/>
                </a:cubicBezTo>
                <a:cubicBezTo>
                  <a:pt x="3029" y="864"/>
                  <a:pt x="2988" y="871"/>
                  <a:pt x="2955" y="855"/>
                </a:cubicBezTo>
                <a:cubicBezTo>
                  <a:pt x="2932" y="844"/>
                  <a:pt x="2914" y="828"/>
                  <a:pt x="2899" y="808"/>
                </a:cubicBezTo>
                <a:cubicBezTo>
                  <a:pt x="2893" y="798"/>
                  <a:pt x="2886" y="794"/>
                  <a:pt x="2873" y="796"/>
                </a:cubicBezTo>
                <a:cubicBezTo>
                  <a:pt x="2835" y="803"/>
                  <a:pt x="2796" y="797"/>
                  <a:pt x="2761" y="782"/>
                </a:cubicBezTo>
                <a:cubicBezTo>
                  <a:pt x="2745" y="775"/>
                  <a:pt x="2728" y="763"/>
                  <a:pt x="2720" y="749"/>
                </a:cubicBezTo>
                <a:cubicBezTo>
                  <a:pt x="2698" y="711"/>
                  <a:pt x="2717" y="670"/>
                  <a:pt x="2761" y="654"/>
                </a:cubicBezTo>
                <a:cubicBezTo>
                  <a:pt x="2803" y="638"/>
                  <a:pt x="2847" y="632"/>
                  <a:pt x="2892" y="634"/>
                </a:cubicBezTo>
                <a:cubicBezTo>
                  <a:pt x="2902" y="635"/>
                  <a:pt x="2913" y="634"/>
                  <a:pt x="2923" y="633"/>
                </a:cubicBezTo>
                <a:cubicBezTo>
                  <a:pt x="2963" y="628"/>
                  <a:pt x="3001" y="631"/>
                  <a:pt x="3035" y="654"/>
                </a:cubicBezTo>
                <a:cubicBezTo>
                  <a:pt x="3059" y="670"/>
                  <a:pt x="3062" y="709"/>
                  <a:pt x="3040" y="725"/>
                </a:cubicBezTo>
                <a:cubicBezTo>
                  <a:pt x="3008" y="749"/>
                  <a:pt x="2972" y="762"/>
                  <a:pt x="2932" y="754"/>
                </a:cubicBezTo>
                <a:cubicBezTo>
                  <a:pt x="2918" y="751"/>
                  <a:pt x="2904" y="741"/>
                  <a:pt x="2891" y="732"/>
                </a:cubicBezTo>
                <a:cubicBezTo>
                  <a:pt x="2882" y="727"/>
                  <a:pt x="2877" y="716"/>
                  <a:pt x="2882" y="706"/>
                </a:cubicBezTo>
                <a:cubicBezTo>
                  <a:pt x="2889" y="696"/>
                  <a:pt x="2896" y="682"/>
                  <a:pt x="2911" y="681"/>
                </a:cubicBezTo>
                <a:cubicBezTo>
                  <a:pt x="2914" y="680"/>
                  <a:pt x="2918" y="683"/>
                  <a:pt x="2922" y="685"/>
                </a:cubicBezTo>
                <a:cubicBezTo>
                  <a:pt x="2920" y="688"/>
                  <a:pt x="2918" y="692"/>
                  <a:pt x="2916" y="695"/>
                </a:cubicBezTo>
                <a:cubicBezTo>
                  <a:pt x="2912" y="700"/>
                  <a:pt x="2903" y="706"/>
                  <a:pt x="2904" y="709"/>
                </a:cubicBezTo>
                <a:cubicBezTo>
                  <a:pt x="2906" y="717"/>
                  <a:pt x="2911" y="726"/>
                  <a:pt x="2918" y="730"/>
                </a:cubicBezTo>
                <a:cubicBezTo>
                  <a:pt x="2935" y="740"/>
                  <a:pt x="2953" y="735"/>
                  <a:pt x="2971" y="727"/>
                </a:cubicBezTo>
                <a:cubicBezTo>
                  <a:pt x="2992" y="718"/>
                  <a:pt x="2999" y="694"/>
                  <a:pt x="2992" y="676"/>
                </a:cubicBezTo>
                <a:cubicBezTo>
                  <a:pt x="2980" y="647"/>
                  <a:pt x="2951" y="637"/>
                  <a:pt x="2926" y="642"/>
                </a:cubicBezTo>
                <a:cubicBezTo>
                  <a:pt x="2917" y="644"/>
                  <a:pt x="2908" y="647"/>
                  <a:pt x="2900" y="647"/>
                </a:cubicBezTo>
                <a:cubicBezTo>
                  <a:pt x="2863" y="644"/>
                  <a:pt x="2830" y="655"/>
                  <a:pt x="2798" y="674"/>
                </a:cubicBezTo>
                <a:cubicBezTo>
                  <a:pt x="2760" y="696"/>
                  <a:pt x="2767" y="734"/>
                  <a:pt x="2797" y="754"/>
                </a:cubicBezTo>
                <a:cubicBezTo>
                  <a:pt x="2826" y="773"/>
                  <a:pt x="2858" y="782"/>
                  <a:pt x="2893" y="778"/>
                </a:cubicBezTo>
                <a:cubicBezTo>
                  <a:pt x="2896" y="778"/>
                  <a:pt x="2898" y="780"/>
                  <a:pt x="2900" y="782"/>
                </a:cubicBezTo>
                <a:cubicBezTo>
                  <a:pt x="2920" y="794"/>
                  <a:pt x="2939" y="808"/>
                  <a:pt x="2960" y="817"/>
                </a:cubicBezTo>
                <a:cubicBezTo>
                  <a:pt x="3003" y="837"/>
                  <a:pt x="3049" y="823"/>
                  <a:pt x="3082" y="781"/>
                </a:cubicBezTo>
                <a:cubicBezTo>
                  <a:pt x="3095" y="765"/>
                  <a:pt x="3112" y="757"/>
                  <a:pt x="3131" y="751"/>
                </a:cubicBezTo>
                <a:cubicBezTo>
                  <a:pt x="3148" y="747"/>
                  <a:pt x="3163" y="736"/>
                  <a:pt x="3167" y="718"/>
                </a:cubicBezTo>
                <a:cubicBezTo>
                  <a:pt x="3173" y="688"/>
                  <a:pt x="3174" y="660"/>
                  <a:pt x="3154" y="633"/>
                </a:cubicBezTo>
                <a:cubicBezTo>
                  <a:pt x="3137" y="609"/>
                  <a:pt x="3116" y="593"/>
                  <a:pt x="3089" y="589"/>
                </a:cubicBezTo>
                <a:cubicBezTo>
                  <a:pt x="3065" y="585"/>
                  <a:pt x="3040" y="581"/>
                  <a:pt x="3018" y="598"/>
                </a:cubicBezTo>
                <a:cubicBezTo>
                  <a:pt x="3016" y="599"/>
                  <a:pt x="3012" y="600"/>
                  <a:pt x="3010" y="599"/>
                </a:cubicBezTo>
                <a:cubicBezTo>
                  <a:pt x="3001" y="596"/>
                  <a:pt x="2991" y="593"/>
                  <a:pt x="2984" y="588"/>
                </a:cubicBezTo>
                <a:cubicBezTo>
                  <a:pt x="2968" y="577"/>
                  <a:pt x="2954" y="563"/>
                  <a:pt x="2937" y="553"/>
                </a:cubicBezTo>
                <a:cubicBezTo>
                  <a:pt x="2925" y="546"/>
                  <a:pt x="2911" y="542"/>
                  <a:pt x="2897" y="541"/>
                </a:cubicBezTo>
                <a:cubicBezTo>
                  <a:pt x="2849" y="535"/>
                  <a:pt x="2804" y="539"/>
                  <a:pt x="2767" y="577"/>
                </a:cubicBezTo>
                <a:cubicBezTo>
                  <a:pt x="2764" y="581"/>
                  <a:pt x="2756" y="582"/>
                  <a:pt x="2750" y="581"/>
                </a:cubicBezTo>
                <a:cubicBezTo>
                  <a:pt x="2709" y="578"/>
                  <a:pt x="2669" y="580"/>
                  <a:pt x="2633" y="604"/>
                </a:cubicBezTo>
                <a:cubicBezTo>
                  <a:pt x="2597" y="627"/>
                  <a:pt x="2565" y="676"/>
                  <a:pt x="2580" y="736"/>
                </a:cubicBezTo>
                <a:cubicBezTo>
                  <a:pt x="2585" y="756"/>
                  <a:pt x="2591" y="776"/>
                  <a:pt x="2603" y="792"/>
                </a:cubicBezTo>
                <a:cubicBezTo>
                  <a:pt x="2615" y="810"/>
                  <a:pt x="2633" y="825"/>
                  <a:pt x="2651" y="837"/>
                </a:cubicBezTo>
                <a:cubicBezTo>
                  <a:pt x="2675" y="853"/>
                  <a:pt x="2700" y="867"/>
                  <a:pt x="2727" y="878"/>
                </a:cubicBezTo>
                <a:cubicBezTo>
                  <a:pt x="2762" y="892"/>
                  <a:pt x="2800" y="888"/>
                  <a:pt x="2837" y="886"/>
                </a:cubicBezTo>
                <a:cubicBezTo>
                  <a:pt x="2845" y="886"/>
                  <a:pt x="2854" y="888"/>
                  <a:pt x="2862" y="890"/>
                </a:cubicBezTo>
                <a:cubicBezTo>
                  <a:pt x="2881" y="896"/>
                  <a:pt x="2900" y="906"/>
                  <a:pt x="2921" y="909"/>
                </a:cubicBezTo>
                <a:cubicBezTo>
                  <a:pt x="2950" y="913"/>
                  <a:pt x="2979" y="913"/>
                  <a:pt x="3008" y="913"/>
                </a:cubicBezTo>
                <a:cubicBezTo>
                  <a:pt x="3022" y="913"/>
                  <a:pt x="3035" y="909"/>
                  <a:pt x="3047" y="903"/>
                </a:cubicBezTo>
                <a:cubicBezTo>
                  <a:pt x="3067" y="894"/>
                  <a:pt x="3085" y="881"/>
                  <a:pt x="3102" y="871"/>
                </a:cubicBezTo>
                <a:cubicBezTo>
                  <a:pt x="3143" y="891"/>
                  <a:pt x="3186" y="899"/>
                  <a:pt x="3231" y="892"/>
                </a:cubicBezTo>
                <a:cubicBezTo>
                  <a:pt x="3279" y="883"/>
                  <a:pt x="3307" y="850"/>
                  <a:pt x="3329" y="808"/>
                </a:cubicBezTo>
                <a:cubicBezTo>
                  <a:pt x="3346" y="808"/>
                  <a:pt x="3364" y="810"/>
                  <a:pt x="3382" y="808"/>
                </a:cubicBezTo>
                <a:cubicBezTo>
                  <a:pt x="3400" y="806"/>
                  <a:pt x="3419" y="802"/>
                  <a:pt x="3436" y="796"/>
                </a:cubicBezTo>
                <a:cubicBezTo>
                  <a:pt x="3462" y="788"/>
                  <a:pt x="3491" y="759"/>
                  <a:pt x="3489" y="733"/>
                </a:cubicBezTo>
                <a:cubicBezTo>
                  <a:pt x="3488" y="718"/>
                  <a:pt x="3494" y="709"/>
                  <a:pt x="3502" y="697"/>
                </a:cubicBezTo>
                <a:cubicBezTo>
                  <a:pt x="3521" y="669"/>
                  <a:pt x="3547" y="663"/>
                  <a:pt x="3576" y="671"/>
                </a:cubicBezTo>
                <a:cubicBezTo>
                  <a:pt x="3606" y="678"/>
                  <a:pt x="3634" y="690"/>
                  <a:pt x="3663" y="700"/>
                </a:cubicBezTo>
                <a:cubicBezTo>
                  <a:pt x="3677" y="705"/>
                  <a:pt x="3692" y="709"/>
                  <a:pt x="3705" y="716"/>
                </a:cubicBezTo>
                <a:cubicBezTo>
                  <a:pt x="3736" y="731"/>
                  <a:pt x="3769" y="735"/>
                  <a:pt x="3802" y="730"/>
                </a:cubicBezTo>
                <a:cubicBezTo>
                  <a:pt x="3813" y="728"/>
                  <a:pt x="3823" y="723"/>
                  <a:pt x="3832" y="719"/>
                </a:cubicBezTo>
                <a:cubicBezTo>
                  <a:pt x="3855" y="709"/>
                  <a:pt x="3872" y="691"/>
                  <a:pt x="3887" y="672"/>
                </a:cubicBezTo>
                <a:close/>
              </a:path>
            </a:pathLst>
          </a:custGeom>
          <a:solidFill>
            <a:schemeClr val="bg1">
              <a:alpha val="2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19" name="Freeform 6"/>
          <p:cNvSpPr/>
          <p:nvPr userDrawn="1"/>
        </p:nvSpPr>
        <p:spPr bwMode="auto">
          <a:xfrm>
            <a:off x="9662784" y="4166738"/>
            <a:ext cx="2905884" cy="1710187"/>
          </a:xfrm>
          <a:custGeom>
            <a:avLst/>
            <a:gdLst>
              <a:gd name="T0" fmla="*/ 3510 w 4495"/>
              <a:gd name="T1" fmla="*/ 741 h 2642"/>
              <a:gd name="T2" fmla="*/ 3185 w 4495"/>
              <a:gd name="T3" fmla="*/ 1023 h 2642"/>
              <a:gd name="T4" fmla="*/ 3732 w 4495"/>
              <a:gd name="T5" fmla="*/ 1571 h 2642"/>
              <a:gd name="T6" fmla="*/ 4453 w 4495"/>
              <a:gd name="T7" fmla="*/ 1757 h 2642"/>
              <a:gd name="T8" fmla="*/ 725 w 4495"/>
              <a:gd name="T9" fmla="*/ 1957 h 2642"/>
              <a:gd name="T10" fmla="*/ 2100 w 4495"/>
              <a:gd name="T11" fmla="*/ 2171 h 2642"/>
              <a:gd name="T12" fmla="*/ 3175 w 4495"/>
              <a:gd name="T13" fmla="*/ 2386 h 2642"/>
              <a:gd name="T14" fmla="*/ 2639 w 4495"/>
              <a:gd name="T15" fmla="*/ 2600 h 2642"/>
              <a:gd name="T16" fmla="*/ 2714 w 4495"/>
              <a:gd name="T17" fmla="*/ 2484 h 2642"/>
              <a:gd name="T18" fmla="*/ 1960 w 4495"/>
              <a:gd name="T19" fmla="*/ 2363 h 2642"/>
              <a:gd name="T20" fmla="*/ 3653 w 4495"/>
              <a:gd name="T21" fmla="*/ 2111 h 2642"/>
              <a:gd name="T22" fmla="*/ 483 w 4495"/>
              <a:gd name="T23" fmla="*/ 1826 h 2642"/>
              <a:gd name="T24" fmla="*/ 4246 w 4495"/>
              <a:gd name="T25" fmla="*/ 1608 h 2642"/>
              <a:gd name="T26" fmla="*/ 3226 w 4495"/>
              <a:gd name="T27" fmla="*/ 1362 h 2642"/>
              <a:gd name="T28" fmla="*/ 2917 w 4495"/>
              <a:gd name="T29" fmla="*/ 965 h 2642"/>
              <a:gd name="T30" fmla="*/ 2651 w 4495"/>
              <a:gd name="T31" fmla="*/ 569 h 2642"/>
              <a:gd name="T32" fmla="*/ 2698 w 4495"/>
              <a:gd name="T33" fmla="*/ 339 h 2642"/>
              <a:gd name="T34" fmla="*/ 2417 w 4495"/>
              <a:gd name="T35" fmla="*/ 760 h 2642"/>
              <a:gd name="T36" fmla="*/ 2957 w 4495"/>
              <a:gd name="T37" fmla="*/ 1168 h 2642"/>
              <a:gd name="T38" fmla="*/ 2536 w 4495"/>
              <a:gd name="T39" fmla="*/ 1677 h 2642"/>
              <a:gd name="T40" fmla="*/ 2788 w 4495"/>
              <a:gd name="T41" fmla="*/ 1371 h 2642"/>
              <a:gd name="T42" fmla="*/ 2696 w 4495"/>
              <a:gd name="T43" fmla="*/ 1468 h 2642"/>
              <a:gd name="T44" fmla="*/ 2758 w 4495"/>
              <a:gd name="T45" fmla="*/ 1583 h 2642"/>
              <a:gd name="T46" fmla="*/ 2430 w 4495"/>
              <a:gd name="T47" fmla="*/ 1081 h 2642"/>
              <a:gd name="T48" fmla="*/ 2128 w 4495"/>
              <a:gd name="T49" fmla="*/ 612 h 2642"/>
              <a:gd name="T50" fmla="*/ 1747 w 4495"/>
              <a:gd name="T51" fmla="*/ 1209 h 2642"/>
              <a:gd name="T52" fmla="*/ 1956 w 4495"/>
              <a:gd name="T53" fmla="*/ 1028 h 2642"/>
              <a:gd name="T54" fmla="*/ 2026 w 4495"/>
              <a:gd name="T55" fmla="*/ 1148 h 2642"/>
              <a:gd name="T56" fmla="*/ 2025 w 4495"/>
              <a:gd name="T57" fmla="*/ 900 h 2642"/>
              <a:gd name="T58" fmla="*/ 2014 w 4495"/>
              <a:gd name="T59" fmla="*/ 1417 h 2642"/>
              <a:gd name="T60" fmla="*/ 1370 w 4495"/>
              <a:gd name="T61" fmla="*/ 1129 h 2642"/>
              <a:gd name="T62" fmla="*/ 1441 w 4495"/>
              <a:gd name="T63" fmla="*/ 1512 h 2642"/>
              <a:gd name="T64" fmla="*/ 1377 w 4495"/>
              <a:gd name="T65" fmla="*/ 1512 h 2642"/>
              <a:gd name="T66" fmla="*/ 1565 w 4495"/>
              <a:gd name="T67" fmla="*/ 1514 h 2642"/>
              <a:gd name="T68" fmla="*/ 310 w 4495"/>
              <a:gd name="T69" fmla="*/ 1616 h 2642"/>
              <a:gd name="T70" fmla="*/ 700 w 4495"/>
              <a:gd name="T71" fmla="*/ 1359 h 2642"/>
              <a:gd name="T72" fmla="*/ 146 w 4495"/>
              <a:gd name="T73" fmla="*/ 1543 h 2642"/>
              <a:gd name="T74" fmla="*/ 1036 w 4495"/>
              <a:gd name="T75" fmla="*/ 1300 h 2642"/>
              <a:gd name="T76" fmla="*/ 1555 w 4495"/>
              <a:gd name="T77" fmla="*/ 974 h 2642"/>
              <a:gd name="T78" fmla="*/ 2229 w 4495"/>
              <a:gd name="T79" fmla="*/ 428 h 2642"/>
              <a:gd name="T80" fmla="*/ 2497 w 4495"/>
              <a:gd name="T81" fmla="*/ 62 h 2642"/>
              <a:gd name="T82" fmla="*/ 2941 w 4495"/>
              <a:gd name="T83" fmla="*/ 384 h 2642"/>
              <a:gd name="T84" fmla="*/ 3423 w 4495"/>
              <a:gd name="T85" fmla="*/ 610 h 2642"/>
              <a:gd name="T86" fmla="*/ 3857 w 4495"/>
              <a:gd name="T87" fmla="*/ 656 h 2642"/>
              <a:gd name="T88" fmla="*/ 3839 w 4495"/>
              <a:gd name="T89" fmla="*/ 686 h 2642"/>
              <a:gd name="T90" fmla="*/ 3376 w 4495"/>
              <a:gd name="T91" fmla="*/ 585 h 2642"/>
              <a:gd name="T92" fmla="*/ 3112 w 4495"/>
              <a:gd name="T93" fmla="*/ 787 h 2642"/>
              <a:gd name="T94" fmla="*/ 2761 w 4495"/>
              <a:gd name="T95" fmla="*/ 654 h 2642"/>
              <a:gd name="T96" fmla="*/ 2882 w 4495"/>
              <a:gd name="T97" fmla="*/ 706 h 2642"/>
              <a:gd name="T98" fmla="*/ 2992 w 4495"/>
              <a:gd name="T99" fmla="*/ 676 h 2642"/>
              <a:gd name="T100" fmla="*/ 2960 w 4495"/>
              <a:gd name="T101" fmla="*/ 817 h 2642"/>
              <a:gd name="T102" fmla="*/ 3010 w 4495"/>
              <a:gd name="T103" fmla="*/ 599 h 2642"/>
              <a:gd name="T104" fmla="*/ 2580 w 4495"/>
              <a:gd name="T105" fmla="*/ 736 h 2642"/>
              <a:gd name="T106" fmla="*/ 3008 w 4495"/>
              <a:gd name="T107" fmla="*/ 913 h 2642"/>
              <a:gd name="T108" fmla="*/ 3489 w 4495"/>
              <a:gd name="T109" fmla="*/ 733 h 2642"/>
              <a:gd name="T110" fmla="*/ 3887 w 4495"/>
              <a:gd name="T111" fmla="*/ 67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5" h="2642">
                <a:moveTo>
                  <a:pt x="3887" y="672"/>
                </a:moveTo>
                <a:cubicBezTo>
                  <a:pt x="3873" y="700"/>
                  <a:pt x="3861" y="729"/>
                  <a:pt x="3842" y="754"/>
                </a:cubicBezTo>
                <a:cubicBezTo>
                  <a:pt x="3824" y="778"/>
                  <a:pt x="3795" y="780"/>
                  <a:pt x="3767" y="770"/>
                </a:cubicBezTo>
                <a:cubicBezTo>
                  <a:pt x="3743" y="762"/>
                  <a:pt x="3721" y="749"/>
                  <a:pt x="3697" y="739"/>
                </a:cubicBezTo>
                <a:cubicBezTo>
                  <a:pt x="3667" y="727"/>
                  <a:pt x="3637" y="715"/>
                  <a:pt x="3607" y="706"/>
                </a:cubicBezTo>
                <a:cubicBezTo>
                  <a:pt x="3579" y="699"/>
                  <a:pt x="3551" y="704"/>
                  <a:pt x="3524" y="713"/>
                </a:cubicBezTo>
                <a:cubicBezTo>
                  <a:pt x="3510" y="718"/>
                  <a:pt x="3506" y="726"/>
                  <a:pt x="3510" y="741"/>
                </a:cubicBezTo>
                <a:cubicBezTo>
                  <a:pt x="3514" y="764"/>
                  <a:pt x="3517" y="787"/>
                  <a:pt x="3505" y="808"/>
                </a:cubicBezTo>
                <a:cubicBezTo>
                  <a:pt x="3500" y="816"/>
                  <a:pt x="3493" y="824"/>
                  <a:pt x="3484" y="829"/>
                </a:cubicBezTo>
                <a:cubicBezTo>
                  <a:pt x="3452" y="847"/>
                  <a:pt x="3418" y="853"/>
                  <a:pt x="3382" y="840"/>
                </a:cubicBezTo>
                <a:cubicBezTo>
                  <a:pt x="3367" y="835"/>
                  <a:pt x="3351" y="832"/>
                  <a:pt x="3334" y="828"/>
                </a:cubicBezTo>
                <a:cubicBezTo>
                  <a:pt x="3329" y="869"/>
                  <a:pt x="3323" y="912"/>
                  <a:pt x="3281" y="935"/>
                </a:cubicBezTo>
                <a:cubicBezTo>
                  <a:pt x="3240" y="958"/>
                  <a:pt x="3200" y="943"/>
                  <a:pt x="3160" y="924"/>
                </a:cubicBezTo>
                <a:cubicBezTo>
                  <a:pt x="3169" y="959"/>
                  <a:pt x="3176" y="991"/>
                  <a:pt x="3185" y="1023"/>
                </a:cubicBezTo>
                <a:cubicBezTo>
                  <a:pt x="3197" y="1068"/>
                  <a:pt x="3211" y="1112"/>
                  <a:pt x="3223" y="1156"/>
                </a:cubicBezTo>
                <a:cubicBezTo>
                  <a:pt x="3228" y="1171"/>
                  <a:pt x="3231" y="1188"/>
                  <a:pt x="3237" y="1203"/>
                </a:cubicBezTo>
                <a:cubicBezTo>
                  <a:pt x="3250" y="1238"/>
                  <a:pt x="3262" y="1274"/>
                  <a:pt x="3278" y="1308"/>
                </a:cubicBezTo>
                <a:cubicBezTo>
                  <a:pt x="3291" y="1334"/>
                  <a:pt x="3307" y="1358"/>
                  <a:pt x="3326" y="1381"/>
                </a:cubicBezTo>
                <a:cubicBezTo>
                  <a:pt x="3345" y="1405"/>
                  <a:pt x="3367" y="1427"/>
                  <a:pt x="3389" y="1448"/>
                </a:cubicBezTo>
                <a:cubicBezTo>
                  <a:pt x="3421" y="1477"/>
                  <a:pt x="3458" y="1497"/>
                  <a:pt x="3497" y="1514"/>
                </a:cubicBezTo>
                <a:cubicBezTo>
                  <a:pt x="3572" y="1548"/>
                  <a:pt x="3651" y="1563"/>
                  <a:pt x="3732" y="1571"/>
                </a:cubicBezTo>
                <a:cubicBezTo>
                  <a:pt x="3761" y="1573"/>
                  <a:pt x="3790" y="1574"/>
                  <a:pt x="3819" y="1577"/>
                </a:cubicBezTo>
                <a:cubicBezTo>
                  <a:pt x="3938" y="1590"/>
                  <a:pt x="4056" y="1582"/>
                  <a:pt x="4175" y="1581"/>
                </a:cubicBezTo>
                <a:cubicBezTo>
                  <a:pt x="4204" y="1581"/>
                  <a:pt x="4233" y="1578"/>
                  <a:pt x="4262" y="1577"/>
                </a:cubicBezTo>
                <a:cubicBezTo>
                  <a:pt x="4314" y="1576"/>
                  <a:pt x="4366" y="1583"/>
                  <a:pt x="4415" y="1601"/>
                </a:cubicBezTo>
                <a:cubicBezTo>
                  <a:pt x="4438" y="1610"/>
                  <a:pt x="4459" y="1623"/>
                  <a:pt x="4474" y="1644"/>
                </a:cubicBezTo>
                <a:cubicBezTo>
                  <a:pt x="4484" y="1657"/>
                  <a:pt x="4491" y="1669"/>
                  <a:pt x="4493" y="1685"/>
                </a:cubicBezTo>
                <a:cubicBezTo>
                  <a:pt x="4495" y="1718"/>
                  <a:pt x="4477" y="1738"/>
                  <a:pt x="4453" y="1757"/>
                </a:cubicBezTo>
                <a:cubicBezTo>
                  <a:pt x="4426" y="1778"/>
                  <a:pt x="4394" y="1785"/>
                  <a:pt x="4362" y="1790"/>
                </a:cubicBezTo>
                <a:cubicBezTo>
                  <a:pt x="4334" y="1794"/>
                  <a:pt x="4306" y="1798"/>
                  <a:pt x="4278" y="1798"/>
                </a:cubicBezTo>
                <a:cubicBezTo>
                  <a:pt x="3089" y="1799"/>
                  <a:pt x="1900" y="1799"/>
                  <a:pt x="711" y="1798"/>
                </a:cubicBezTo>
                <a:cubicBezTo>
                  <a:pt x="685" y="1798"/>
                  <a:pt x="662" y="1802"/>
                  <a:pt x="643" y="1822"/>
                </a:cubicBezTo>
                <a:cubicBezTo>
                  <a:pt x="615" y="1850"/>
                  <a:pt x="617" y="1910"/>
                  <a:pt x="647" y="1936"/>
                </a:cubicBezTo>
                <a:cubicBezTo>
                  <a:pt x="664" y="1952"/>
                  <a:pt x="683" y="1956"/>
                  <a:pt x="705" y="1957"/>
                </a:cubicBezTo>
                <a:cubicBezTo>
                  <a:pt x="712" y="1957"/>
                  <a:pt x="718" y="1957"/>
                  <a:pt x="725" y="1957"/>
                </a:cubicBezTo>
                <a:cubicBezTo>
                  <a:pt x="1686" y="1957"/>
                  <a:pt x="2647" y="1957"/>
                  <a:pt x="3609" y="1957"/>
                </a:cubicBezTo>
                <a:cubicBezTo>
                  <a:pt x="3654" y="1957"/>
                  <a:pt x="3700" y="1957"/>
                  <a:pt x="3742" y="1974"/>
                </a:cubicBezTo>
                <a:cubicBezTo>
                  <a:pt x="3780" y="1989"/>
                  <a:pt x="3820" y="2007"/>
                  <a:pt x="3827" y="2055"/>
                </a:cubicBezTo>
                <a:cubicBezTo>
                  <a:pt x="3831" y="2081"/>
                  <a:pt x="3823" y="2102"/>
                  <a:pt x="3803" y="2120"/>
                </a:cubicBezTo>
                <a:cubicBezTo>
                  <a:pt x="3758" y="2159"/>
                  <a:pt x="3704" y="2169"/>
                  <a:pt x="3648" y="2170"/>
                </a:cubicBezTo>
                <a:cubicBezTo>
                  <a:pt x="3553" y="2172"/>
                  <a:pt x="3459" y="2171"/>
                  <a:pt x="3364" y="2171"/>
                </a:cubicBezTo>
                <a:cubicBezTo>
                  <a:pt x="2943" y="2171"/>
                  <a:pt x="2521" y="2171"/>
                  <a:pt x="2100" y="2171"/>
                </a:cubicBezTo>
                <a:cubicBezTo>
                  <a:pt x="2045" y="2171"/>
                  <a:pt x="1991" y="2172"/>
                  <a:pt x="1936" y="2171"/>
                </a:cubicBezTo>
                <a:cubicBezTo>
                  <a:pt x="1867" y="2169"/>
                  <a:pt x="1836" y="2241"/>
                  <a:pt x="1862" y="2295"/>
                </a:cubicBezTo>
                <a:cubicBezTo>
                  <a:pt x="1874" y="2318"/>
                  <a:pt x="1896" y="2332"/>
                  <a:pt x="1924" y="2333"/>
                </a:cubicBezTo>
                <a:cubicBezTo>
                  <a:pt x="1931" y="2333"/>
                  <a:pt x="1939" y="2333"/>
                  <a:pt x="1946" y="2333"/>
                </a:cubicBezTo>
                <a:cubicBezTo>
                  <a:pt x="2291" y="2333"/>
                  <a:pt x="2636" y="2332"/>
                  <a:pt x="2981" y="2333"/>
                </a:cubicBezTo>
                <a:cubicBezTo>
                  <a:pt x="3020" y="2333"/>
                  <a:pt x="3059" y="2337"/>
                  <a:pt x="3097" y="2345"/>
                </a:cubicBezTo>
                <a:cubicBezTo>
                  <a:pt x="3125" y="2352"/>
                  <a:pt x="3155" y="2361"/>
                  <a:pt x="3175" y="2386"/>
                </a:cubicBezTo>
                <a:cubicBezTo>
                  <a:pt x="3200" y="2419"/>
                  <a:pt x="3200" y="2433"/>
                  <a:pt x="3175" y="2462"/>
                </a:cubicBezTo>
                <a:cubicBezTo>
                  <a:pt x="3162" y="2477"/>
                  <a:pt x="3145" y="2484"/>
                  <a:pt x="3127" y="2492"/>
                </a:cubicBezTo>
                <a:cubicBezTo>
                  <a:pt x="3080" y="2512"/>
                  <a:pt x="3031" y="2513"/>
                  <a:pt x="2982" y="2513"/>
                </a:cubicBezTo>
                <a:cubicBezTo>
                  <a:pt x="2882" y="2514"/>
                  <a:pt x="2783" y="2515"/>
                  <a:pt x="2684" y="2516"/>
                </a:cubicBezTo>
                <a:cubicBezTo>
                  <a:pt x="2671" y="2516"/>
                  <a:pt x="2658" y="2519"/>
                  <a:pt x="2645" y="2522"/>
                </a:cubicBezTo>
                <a:cubicBezTo>
                  <a:pt x="2627" y="2526"/>
                  <a:pt x="2616" y="2539"/>
                  <a:pt x="2615" y="2556"/>
                </a:cubicBezTo>
                <a:cubicBezTo>
                  <a:pt x="2614" y="2573"/>
                  <a:pt x="2624" y="2594"/>
                  <a:pt x="2639" y="2600"/>
                </a:cubicBezTo>
                <a:cubicBezTo>
                  <a:pt x="2672" y="2617"/>
                  <a:pt x="2707" y="2629"/>
                  <a:pt x="2744" y="2635"/>
                </a:cubicBezTo>
                <a:cubicBezTo>
                  <a:pt x="2751" y="2636"/>
                  <a:pt x="2758" y="2638"/>
                  <a:pt x="2764" y="2642"/>
                </a:cubicBezTo>
                <a:cubicBezTo>
                  <a:pt x="2731" y="2639"/>
                  <a:pt x="2698" y="2638"/>
                  <a:pt x="2665" y="2631"/>
                </a:cubicBezTo>
                <a:cubicBezTo>
                  <a:pt x="2643" y="2626"/>
                  <a:pt x="2620" y="2616"/>
                  <a:pt x="2602" y="2603"/>
                </a:cubicBezTo>
                <a:cubicBezTo>
                  <a:pt x="2580" y="2589"/>
                  <a:pt x="2579" y="2564"/>
                  <a:pt x="2582" y="2539"/>
                </a:cubicBezTo>
                <a:cubicBezTo>
                  <a:pt x="2586" y="2511"/>
                  <a:pt x="2607" y="2497"/>
                  <a:pt x="2631" y="2492"/>
                </a:cubicBezTo>
                <a:cubicBezTo>
                  <a:pt x="2658" y="2487"/>
                  <a:pt x="2686" y="2484"/>
                  <a:pt x="2714" y="2484"/>
                </a:cubicBezTo>
                <a:cubicBezTo>
                  <a:pt x="2817" y="2483"/>
                  <a:pt x="2919" y="2483"/>
                  <a:pt x="3022" y="2483"/>
                </a:cubicBezTo>
                <a:cubicBezTo>
                  <a:pt x="3037" y="2483"/>
                  <a:pt x="3052" y="2483"/>
                  <a:pt x="3066" y="2478"/>
                </a:cubicBezTo>
                <a:cubicBezTo>
                  <a:pt x="3089" y="2471"/>
                  <a:pt x="3114" y="2449"/>
                  <a:pt x="3113" y="2420"/>
                </a:cubicBezTo>
                <a:cubicBezTo>
                  <a:pt x="3111" y="2395"/>
                  <a:pt x="3094" y="2373"/>
                  <a:pt x="3068" y="2368"/>
                </a:cubicBezTo>
                <a:cubicBezTo>
                  <a:pt x="3054" y="2365"/>
                  <a:pt x="3041" y="2363"/>
                  <a:pt x="3027" y="2363"/>
                </a:cubicBezTo>
                <a:cubicBezTo>
                  <a:pt x="2853" y="2363"/>
                  <a:pt x="2679" y="2363"/>
                  <a:pt x="2506" y="2363"/>
                </a:cubicBezTo>
                <a:cubicBezTo>
                  <a:pt x="2324" y="2363"/>
                  <a:pt x="2142" y="2364"/>
                  <a:pt x="1960" y="2363"/>
                </a:cubicBezTo>
                <a:cubicBezTo>
                  <a:pt x="1929" y="2362"/>
                  <a:pt x="1897" y="2360"/>
                  <a:pt x="1868" y="2353"/>
                </a:cubicBezTo>
                <a:cubicBezTo>
                  <a:pt x="1832" y="2343"/>
                  <a:pt x="1797" y="2328"/>
                  <a:pt x="1773" y="2298"/>
                </a:cubicBezTo>
                <a:cubicBezTo>
                  <a:pt x="1748" y="2268"/>
                  <a:pt x="1754" y="2220"/>
                  <a:pt x="1777" y="2197"/>
                </a:cubicBezTo>
                <a:cubicBezTo>
                  <a:pt x="1824" y="2151"/>
                  <a:pt x="1883" y="2143"/>
                  <a:pt x="1943" y="2141"/>
                </a:cubicBezTo>
                <a:cubicBezTo>
                  <a:pt x="1995" y="2140"/>
                  <a:pt x="2046" y="2141"/>
                  <a:pt x="2098" y="2141"/>
                </a:cubicBezTo>
                <a:cubicBezTo>
                  <a:pt x="2591" y="2141"/>
                  <a:pt x="3084" y="2141"/>
                  <a:pt x="3577" y="2141"/>
                </a:cubicBezTo>
                <a:cubicBezTo>
                  <a:pt x="3608" y="2141"/>
                  <a:pt x="3633" y="2134"/>
                  <a:pt x="3653" y="2111"/>
                </a:cubicBezTo>
                <a:cubicBezTo>
                  <a:pt x="3668" y="2094"/>
                  <a:pt x="3670" y="2073"/>
                  <a:pt x="3667" y="2051"/>
                </a:cubicBezTo>
                <a:cubicBezTo>
                  <a:pt x="3663" y="2024"/>
                  <a:pt x="3642" y="2002"/>
                  <a:pt x="3615" y="1998"/>
                </a:cubicBezTo>
                <a:cubicBezTo>
                  <a:pt x="3602" y="1995"/>
                  <a:pt x="3588" y="1994"/>
                  <a:pt x="3575" y="1994"/>
                </a:cubicBezTo>
                <a:cubicBezTo>
                  <a:pt x="2614" y="1994"/>
                  <a:pt x="1653" y="1994"/>
                  <a:pt x="692" y="1994"/>
                </a:cubicBezTo>
                <a:cubicBezTo>
                  <a:pt x="658" y="1994"/>
                  <a:pt x="623" y="1991"/>
                  <a:pt x="589" y="1984"/>
                </a:cubicBezTo>
                <a:cubicBezTo>
                  <a:pt x="563" y="1978"/>
                  <a:pt x="537" y="1966"/>
                  <a:pt x="514" y="1951"/>
                </a:cubicBezTo>
                <a:cubicBezTo>
                  <a:pt x="469" y="1923"/>
                  <a:pt x="456" y="1870"/>
                  <a:pt x="483" y="1826"/>
                </a:cubicBezTo>
                <a:cubicBezTo>
                  <a:pt x="498" y="1802"/>
                  <a:pt x="522" y="1785"/>
                  <a:pt x="549" y="1775"/>
                </a:cubicBezTo>
                <a:cubicBezTo>
                  <a:pt x="595" y="1758"/>
                  <a:pt x="642" y="1753"/>
                  <a:pt x="691" y="1753"/>
                </a:cubicBezTo>
                <a:cubicBezTo>
                  <a:pt x="1148" y="1754"/>
                  <a:pt x="1605" y="1754"/>
                  <a:pt x="2062" y="1754"/>
                </a:cubicBezTo>
                <a:cubicBezTo>
                  <a:pt x="2788" y="1754"/>
                  <a:pt x="3515" y="1754"/>
                  <a:pt x="4241" y="1753"/>
                </a:cubicBezTo>
                <a:cubicBezTo>
                  <a:pt x="4259" y="1753"/>
                  <a:pt x="4278" y="1749"/>
                  <a:pt x="4295" y="1743"/>
                </a:cubicBezTo>
                <a:cubicBezTo>
                  <a:pt x="4328" y="1729"/>
                  <a:pt x="4340" y="1682"/>
                  <a:pt x="4325" y="1650"/>
                </a:cubicBezTo>
                <a:cubicBezTo>
                  <a:pt x="4308" y="1616"/>
                  <a:pt x="4278" y="1607"/>
                  <a:pt x="4246" y="1608"/>
                </a:cubicBezTo>
                <a:cubicBezTo>
                  <a:pt x="4163" y="1609"/>
                  <a:pt x="4080" y="1616"/>
                  <a:pt x="3998" y="1617"/>
                </a:cubicBezTo>
                <a:cubicBezTo>
                  <a:pt x="3903" y="1617"/>
                  <a:pt x="3809" y="1617"/>
                  <a:pt x="3714" y="1611"/>
                </a:cubicBezTo>
                <a:cubicBezTo>
                  <a:pt x="3660" y="1608"/>
                  <a:pt x="3605" y="1595"/>
                  <a:pt x="3551" y="1583"/>
                </a:cubicBezTo>
                <a:cubicBezTo>
                  <a:pt x="3520" y="1576"/>
                  <a:pt x="3489" y="1565"/>
                  <a:pt x="3460" y="1552"/>
                </a:cubicBezTo>
                <a:cubicBezTo>
                  <a:pt x="3434" y="1541"/>
                  <a:pt x="3411" y="1525"/>
                  <a:pt x="3387" y="1512"/>
                </a:cubicBezTo>
                <a:cubicBezTo>
                  <a:pt x="3346" y="1491"/>
                  <a:pt x="3315" y="1457"/>
                  <a:pt x="3282" y="1427"/>
                </a:cubicBezTo>
                <a:cubicBezTo>
                  <a:pt x="3261" y="1408"/>
                  <a:pt x="3245" y="1383"/>
                  <a:pt x="3226" y="1362"/>
                </a:cubicBezTo>
                <a:cubicBezTo>
                  <a:pt x="3213" y="1346"/>
                  <a:pt x="3198" y="1331"/>
                  <a:pt x="3186" y="1315"/>
                </a:cubicBezTo>
                <a:cubicBezTo>
                  <a:pt x="3169" y="1292"/>
                  <a:pt x="3154" y="1267"/>
                  <a:pt x="3139" y="1243"/>
                </a:cubicBezTo>
                <a:cubicBezTo>
                  <a:pt x="3123" y="1218"/>
                  <a:pt x="3109" y="1191"/>
                  <a:pt x="3094" y="1165"/>
                </a:cubicBezTo>
                <a:cubicBezTo>
                  <a:pt x="3090" y="1157"/>
                  <a:pt x="3087" y="1148"/>
                  <a:pt x="3083" y="1139"/>
                </a:cubicBezTo>
                <a:cubicBezTo>
                  <a:pt x="3069" y="1102"/>
                  <a:pt x="3055" y="1066"/>
                  <a:pt x="3041" y="1029"/>
                </a:cubicBezTo>
                <a:cubicBezTo>
                  <a:pt x="3033" y="1006"/>
                  <a:pt x="3024" y="982"/>
                  <a:pt x="3014" y="957"/>
                </a:cubicBezTo>
                <a:cubicBezTo>
                  <a:pt x="2983" y="968"/>
                  <a:pt x="2952" y="977"/>
                  <a:pt x="2917" y="965"/>
                </a:cubicBezTo>
                <a:cubicBezTo>
                  <a:pt x="2884" y="953"/>
                  <a:pt x="2858" y="936"/>
                  <a:pt x="2847" y="899"/>
                </a:cubicBezTo>
                <a:cubicBezTo>
                  <a:pt x="2837" y="901"/>
                  <a:pt x="2827" y="904"/>
                  <a:pt x="2817" y="904"/>
                </a:cubicBezTo>
                <a:cubicBezTo>
                  <a:pt x="2756" y="904"/>
                  <a:pt x="2694" y="898"/>
                  <a:pt x="2638" y="875"/>
                </a:cubicBezTo>
                <a:cubicBezTo>
                  <a:pt x="2589" y="856"/>
                  <a:pt x="2545" y="826"/>
                  <a:pt x="2518" y="777"/>
                </a:cubicBezTo>
                <a:cubicBezTo>
                  <a:pt x="2495" y="736"/>
                  <a:pt x="2493" y="696"/>
                  <a:pt x="2511" y="655"/>
                </a:cubicBezTo>
                <a:cubicBezTo>
                  <a:pt x="2518" y="638"/>
                  <a:pt x="2535" y="624"/>
                  <a:pt x="2549" y="610"/>
                </a:cubicBezTo>
                <a:cubicBezTo>
                  <a:pt x="2577" y="583"/>
                  <a:pt x="2613" y="573"/>
                  <a:pt x="2651" y="569"/>
                </a:cubicBezTo>
                <a:cubicBezTo>
                  <a:pt x="2678" y="566"/>
                  <a:pt x="2706" y="562"/>
                  <a:pt x="2734" y="563"/>
                </a:cubicBezTo>
                <a:cubicBezTo>
                  <a:pt x="2751" y="563"/>
                  <a:pt x="2763" y="559"/>
                  <a:pt x="2770" y="545"/>
                </a:cubicBezTo>
                <a:cubicBezTo>
                  <a:pt x="2780" y="525"/>
                  <a:pt x="2799" y="516"/>
                  <a:pt x="2816" y="506"/>
                </a:cubicBezTo>
                <a:cubicBezTo>
                  <a:pt x="2819" y="505"/>
                  <a:pt x="2822" y="503"/>
                  <a:pt x="2825" y="501"/>
                </a:cubicBezTo>
                <a:cubicBezTo>
                  <a:pt x="2807" y="471"/>
                  <a:pt x="2790" y="441"/>
                  <a:pt x="2770" y="414"/>
                </a:cubicBezTo>
                <a:cubicBezTo>
                  <a:pt x="2757" y="396"/>
                  <a:pt x="2741" y="379"/>
                  <a:pt x="2726" y="363"/>
                </a:cubicBezTo>
                <a:cubicBezTo>
                  <a:pt x="2717" y="354"/>
                  <a:pt x="2708" y="346"/>
                  <a:pt x="2698" y="339"/>
                </a:cubicBezTo>
                <a:cubicBezTo>
                  <a:pt x="2663" y="317"/>
                  <a:pt x="2626" y="323"/>
                  <a:pt x="2589" y="330"/>
                </a:cubicBezTo>
                <a:cubicBezTo>
                  <a:pt x="2558" y="335"/>
                  <a:pt x="2531" y="350"/>
                  <a:pt x="2507" y="369"/>
                </a:cubicBezTo>
                <a:cubicBezTo>
                  <a:pt x="2489" y="383"/>
                  <a:pt x="2475" y="401"/>
                  <a:pt x="2460" y="418"/>
                </a:cubicBezTo>
                <a:cubicBezTo>
                  <a:pt x="2426" y="455"/>
                  <a:pt x="2409" y="501"/>
                  <a:pt x="2389" y="546"/>
                </a:cubicBezTo>
                <a:cubicBezTo>
                  <a:pt x="2378" y="569"/>
                  <a:pt x="2372" y="594"/>
                  <a:pt x="2364" y="619"/>
                </a:cubicBezTo>
                <a:cubicBezTo>
                  <a:pt x="2363" y="622"/>
                  <a:pt x="2364" y="626"/>
                  <a:pt x="2366" y="630"/>
                </a:cubicBezTo>
                <a:cubicBezTo>
                  <a:pt x="2383" y="673"/>
                  <a:pt x="2401" y="716"/>
                  <a:pt x="2417" y="760"/>
                </a:cubicBezTo>
                <a:cubicBezTo>
                  <a:pt x="2429" y="789"/>
                  <a:pt x="2439" y="818"/>
                  <a:pt x="2448" y="848"/>
                </a:cubicBezTo>
                <a:cubicBezTo>
                  <a:pt x="2460" y="888"/>
                  <a:pt x="2471" y="929"/>
                  <a:pt x="2483" y="969"/>
                </a:cubicBezTo>
                <a:cubicBezTo>
                  <a:pt x="2488" y="990"/>
                  <a:pt x="2495" y="1010"/>
                  <a:pt x="2501" y="1031"/>
                </a:cubicBezTo>
                <a:cubicBezTo>
                  <a:pt x="2519" y="1025"/>
                  <a:pt x="2537" y="1017"/>
                  <a:pt x="2556" y="1013"/>
                </a:cubicBezTo>
                <a:cubicBezTo>
                  <a:pt x="2626" y="995"/>
                  <a:pt x="2696" y="998"/>
                  <a:pt x="2764" y="1022"/>
                </a:cubicBezTo>
                <a:cubicBezTo>
                  <a:pt x="2802" y="1035"/>
                  <a:pt x="2839" y="1053"/>
                  <a:pt x="2870" y="1080"/>
                </a:cubicBezTo>
                <a:cubicBezTo>
                  <a:pt x="2901" y="1107"/>
                  <a:pt x="2930" y="1137"/>
                  <a:pt x="2957" y="1168"/>
                </a:cubicBezTo>
                <a:cubicBezTo>
                  <a:pt x="2977" y="1192"/>
                  <a:pt x="2990" y="1222"/>
                  <a:pt x="3002" y="1252"/>
                </a:cubicBezTo>
                <a:cubicBezTo>
                  <a:pt x="3033" y="1327"/>
                  <a:pt x="3031" y="1403"/>
                  <a:pt x="3011" y="1479"/>
                </a:cubicBezTo>
                <a:cubicBezTo>
                  <a:pt x="3004" y="1506"/>
                  <a:pt x="2993" y="1533"/>
                  <a:pt x="2979" y="1556"/>
                </a:cubicBezTo>
                <a:cubicBezTo>
                  <a:pt x="2960" y="1585"/>
                  <a:pt x="2938" y="1612"/>
                  <a:pt x="2911" y="1637"/>
                </a:cubicBezTo>
                <a:cubicBezTo>
                  <a:pt x="2872" y="1674"/>
                  <a:pt x="2826" y="1694"/>
                  <a:pt x="2776" y="1707"/>
                </a:cubicBezTo>
                <a:cubicBezTo>
                  <a:pt x="2725" y="1721"/>
                  <a:pt x="2672" y="1721"/>
                  <a:pt x="2620" y="1709"/>
                </a:cubicBezTo>
                <a:cubicBezTo>
                  <a:pt x="2591" y="1703"/>
                  <a:pt x="2562" y="1692"/>
                  <a:pt x="2536" y="1677"/>
                </a:cubicBezTo>
                <a:cubicBezTo>
                  <a:pt x="2506" y="1659"/>
                  <a:pt x="2481" y="1635"/>
                  <a:pt x="2462" y="1604"/>
                </a:cubicBezTo>
                <a:cubicBezTo>
                  <a:pt x="2419" y="1534"/>
                  <a:pt x="2418" y="1462"/>
                  <a:pt x="2447" y="1390"/>
                </a:cubicBezTo>
                <a:cubicBezTo>
                  <a:pt x="2460" y="1358"/>
                  <a:pt x="2484" y="1331"/>
                  <a:pt x="2511" y="1308"/>
                </a:cubicBezTo>
                <a:cubicBezTo>
                  <a:pt x="2532" y="1290"/>
                  <a:pt x="2557" y="1281"/>
                  <a:pt x="2583" y="1276"/>
                </a:cubicBezTo>
                <a:cubicBezTo>
                  <a:pt x="2602" y="1273"/>
                  <a:pt x="2621" y="1267"/>
                  <a:pt x="2639" y="1269"/>
                </a:cubicBezTo>
                <a:cubicBezTo>
                  <a:pt x="2672" y="1272"/>
                  <a:pt x="2706" y="1280"/>
                  <a:pt x="2733" y="1301"/>
                </a:cubicBezTo>
                <a:cubicBezTo>
                  <a:pt x="2757" y="1319"/>
                  <a:pt x="2777" y="1341"/>
                  <a:pt x="2788" y="1371"/>
                </a:cubicBezTo>
                <a:cubicBezTo>
                  <a:pt x="2795" y="1391"/>
                  <a:pt x="2801" y="1412"/>
                  <a:pt x="2794" y="1431"/>
                </a:cubicBezTo>
                <a:cubicBezTo>
                  <a:pt x="2780" y="1468"/>
                  <a:pt x="2763" y="1501"/>
                  <a:pt x="2720" y="1516"/>
                </a:cubicBezTo>
                <a:cubicBezTo>
                  <a:pt x="2691" y="1527"/>
                  <a:pt x="2639" y="1507"/>
                  <a:pt x="2630" y="1478"/>
                </a:cubicBezTo>
                <a:cubicBezTo>
                  <a:pt x="2624" y="1459"/>
                  <a:pt x="2627" y="1446"/>
                  <a:pt x="2642" y="1433"/>
                </a:cubicBezTo>
                <a:cubicBezTo>
                  <a:pt x="2651" y="1425"/>
                  <a:pt x="2660" y="1417"/>
                  <a:pt x="2669" y="1410"/>
                </a:cubicBezTo>
                <a:cubicBezTo>
                  <a:pt x="2672" y="1427"/>
                  <a:pt x="2674" y="1442"/>
                  <a:pt x="2679" y="1455"/>
                </a:cubicBezTo>
                <a:cubicBezTo>
                  <a:pt x="2681" y="1461"/>
                  <a:pt x="2690" y="1468"/>
                  <a:pt x="2696" y="1468"/>
                </a:cubicBezTo>
                <a:cubicBezTo>
                  <a:pt x="2702" y="1468"/>
                  <a:pt x="2709" y="1460"/>
                  <a:pt x="2712" y="1454"/>
                </a:cubicBezTo>
                <a:cubicBezTo>
                  <a:pt x="2716" y="1448"/>
                  <a:pt x="2719" y="1439"/>
                  <a:pt x="2719" y="1432"/>
                </a:cubicBezTo>
                <a:cubicBezTo>
                  <a:pt x="2721" y="1412"/>
                  <a:pt x="2719" y="1391"/>
                  <a:pt x="2701" y="1379"/>
                </a:cubicBezTo>
                <a:cubicBezTo>
                  <a:pt x="2675" y="1362"/>
                  <a:pt x="2646" y="1361"/>
                  <a:pt x="2618" y="1375"/>
                </a:cubicBezTo>
                <a:cubicBezTo>
                  <a:pt x="2567" y="1402"/>
                  <a:pt x="2544" y="1475"/>
                  <a:pt x="2584" y="1530"/>
                </a:cubicBezTo>
                <a:cubicBezTo>
                  <a:pt x="2599" y="1551"/>
                  <a:pt x="2618" y="1565"/>
                  <a:pt x="2640" y="1576"/>
                </a:cubicBezTo>
                <a:cubicBezTo>
                  <a:pt x="2679" y="1596"/>
                  <a:pt x="2719" y="1596"/>
                  <a:pt x="2758" y="1583"/>
                </a:cubicBezTo>
                <a:cubicBezTo>
                  <a:pt x="2794" y="1571"/>
                  <a:pt x="2824" y="1549"/>
                  <a:pt x="2845" y="1515"/>
                </a:cubicBezTo>
                <a:cubicBezTo>
                  <a:pt x="2890" y="1444"/>
                  <a:pt x="2884" y="1370"/>
                  <a:pt x="2860" y="1296"/>
                </a:cubicBezTo>
                <a:cubicBezTo>
                  <a:pt x="2852" y="1269"/>
                  <a:pt x="2832" y="1245"/>
                  <a:pt x="2816" y="1220"/>
                </a:cubicBezTo>
                <a:cubicBezTo>
                  <a:pt x="2794" y="1187"/>
                  <a:pt x="2760" y="1168"/>
                  <a:pt x="2724" y="1151"/>
                </a:cubicBezTo>
                <a:cubicBezTo>
                  <a:pt x="2663" y="1123"/>
                  <a:pt x="2601" y="1124"/>
                  <a:pt x="2539" y="1143"/>
                </a:cubicBezTo>
                <a:cubicBezTo>
                  <a:pt x="2512" y="1152"/>
                  <a:pt x="2488" y="1169"/>
                  <a:pt x="2461" y="1183"/>
                </a:cubicBezTo>
                <a:cubicBezTo>
                  <a:pt x="2451" y="1151"/>
                  <a:pt x="2442" y="1116"/>
                  <a:pt x="2430" y="1081"/>
                </a:cubicBezTo>
                <a:cubicBezTo>
                  <a:pt x="2417" y="1047"/>
                  <a:pt x="2402" y="1014"/>
                  <a:pt x="2389" y="980"/>
                </a:cubicBezTo>
                <a:cubicBezTo>
                  <a:pt x="2386" y="972"/>
                  <a:pt x="2383" y="964"/>
                  <a:pt x="2380" y="956"/>
                </a:cubicBezTo>
                <a:cubicBezTo>
                  <a:pt x="2366" y="926"/>
                  <a:pt x="2352" y="895"/>
                  <a:pt x="2337" y="865"/>
                </a:cubicBezTo>
                <a:cubicBezTo>
                  <a:pt x="2324" y="841"/>
                  <a:pt x="2309" y="819"/>
                  <a:pt x="2295" y="796"/>
                </a:cubicBezTo>
                <a:cubicBezTo>
                  <a:pt x="2282" y="777"/>
                  <a:pt x="2271" y="757"/>
                  <a:pt x="2257" y="739"/>
                </a:cubicBezTo>
                <a:cubicBezTo>
                  <a:pt x="2237" y="714"/>
                  <a:pt x="2217" y="689"/>
                  <a:pt x="2194" y="667"/>
                </a:cubicBezTo>
                <a:cubicBezTo>
                  <a:pt x="2174" y="647"/>
                  <a:pt x="2152" y="628"/>
                  <a:pt x="2128" y="612"/>
                </a:cubicBezTo>
                <a:cubicBezTo>
                  <a:pt x="2078" y="579"/>
                  <a:pt x="2023" y="567"/>
                  <a:pt x="1963" y="582"/>
                </a:cubicBezTo>
                <a:cubicBezTo>
                  <a:pt x="1930" y="590"/>
                  <a:pt x="1902" y="606"/>
                  <a:pt x="1877" y="629"/>
                </a:cubicBezTo>
                <a:cubicBezTo>
                  <a:pt x="1861" y="644"/>
                  <a:pt x="1843" y="657"/>
                  <a:pt x="1829" y="674"/>
                </a:cubicBezTo>
                <a:cubicBezTo>
                  <a:pt x="1802" y="709"/>
                  <a:pt x="1775" y="745"/>
                  <a:pt x="1757" y="786"/>
                </a:cubicBezTo>
                <a:cubicBezTo>
                  <a:pt x="1741" y="819"/>
                  <a:pt x="1723" y="852"/>
                  <a:pt x="1711" y="886"/>
                </a:cubicBezTo>
                <a:cubicBezTo>
                  <a:pt x="1686" y="963"/>
                  <a:pt x="1678" y="1042"/>
                  <a:pt x="1700" y="1121"/>
                </a:cubicBezTo>
                <a:cubicBezTo>
                  <a:pt x="1709" y="1154"/>
                  <a:pt x="1727" y="1182"/>
                  <a:pt x="1747" y="1209"/>
                </a:cubicBezTo>
                <a:cubicBezTo>
                  <a:pt x="1768" y="1236"/>
                  <a:pt x="1793" y="1257"/>
                  <a:pt x="1822" y="1273"/>
                </a:cubicBezTo>
                <a:cubicBezTo>
                  <a:pt x="1846" y="1286"/>
                  <a:pt x="1874" y="1294"/>
                  <a:pt x="1901" y="1300"/>
                </a:cubicBezTo>
                <a:cubicBezTo>
                  <a:pt x="1943" y="1308"/>
                  <a:pt x="1985" y="1301"/>
                  <a:pt x="2021" y="1276"/>
                </a:cubicBezTo>
                <a:cubicBezTo>
                  <a:pt x="2039" y="1264"/>
                  <a:pt x="2055" y="1247"/>
                  <a:pt x="2067" y="1229"/>
                </a:cubicBezTo>
                <a:cubicBezTo>
                  <a:pt x="2090" y="1197"/>
                  <a:pt x="2102" y="1160"/>
                  <a:pt x="2093" y="1119"/>
                </a:cubicBezTo>
                <a:cubicBezTo>
                  <a:pt x="2081" y="1067"/>
                  <a:pt x="2054" y="1037"/>
                  <a:pt x="2001" y="1027"/>
                </a:cubicBezTo>
                <a:cubicBezTo>
                  <a:pt x="1986" y="1025"/>
                  <a:pt x="1971" y="1026"/>
                  <a:pt x="1956" y="1028"/>
                </a:cubicBezTo>
                <a:cubicBezTo>
                  <a:pt x="1928" y="1033"/>
                  <a:pt x="1907" y="1049"/>
                  <a:pt x="1898" y="1075"/>
                </a:cubicBezTo>
                <a:cubicBezTo>
                  <a:pt x="1889" y="1100"/>
                  <a:pt x="1884" y="1127"/>
                  <a:pt x="1904" y="1150"/>
                </a:cubicBezTo>
                <a:cubicBezTo>
                  <a:pt x="1917" y="1165"/>
                  <a:pt x="1952" y="1169"/>
                  <a:pt x="1967" y="1156"/>
                </a:cubicBezTo>
                <a:cubicBezTo>
                  <a:pt x="1979" y="1147"/>
                  <a:pt x="1975" y="1124"/>
                  <a:pt x="1960" y="1114"/>
                </a:cubicBezTo>
                <a:cubicBezTo>
                  <a:pt x="1953" y="1109"/>
                  <a:pt x="1946" y="1106"/>
                  <a:pt x="1938" y="1101"/>
                </a:cubicBezTo>
                <a:cubicBezTo>
                  <a:pt x="1958" y="1089"/>
                  <a:pt x="1978" y="1080"/>
                  <a:pt x="2000" y="1094"/>
                </a:cubicBezTo>
                <a:cubicBezTo>
                  <a:pt x="2020" y="1106"/>
                  <a:pt x="2031" y="1126"/>
                  <a:pt x="2026" y="1148"/>
                </a:cubicBezTo>
                <a:cubicBezTo>
                  <a:pt x="2022" y="1169"/>
                  <a:pt x="2012" y="1189"/>
                  <a:pt x="1992" y="1203"/>
                </a:cubicBezTo>
                <a:cubicBezTo>
                  <a:pt x="1963" y="1224"/>
                  <a:pt x="1934" y="1226"/>
                  <a:pt x="1901" y="1218"/>
                </a:cubicBezTo>
                <a:cubicBezTo>
                  <a:pt x="1864" y="1209"/>
                  <a:pt x="1837" y="1185"/>
                  <a:pt x="1824" y="1149"/>
                </a:cubicBezTo>
                <a:cubicBezTo>
                  <a:pt x="1804" y="1096"/>
                  <a:pt x="1810" y="1043"/>
                  <a:pt x="1836" y="993"/>
                </a:cubicBezTo>
                <a:cubicBezTo>
                  <a:pt x="1845" y="976"/>
                  <a:pt x="1862" y="964"/>
                  <a:pt x="1875" y="949"/>
                </a:cubicBezTo>
                <a:cubicBezTo>
                  <a:pt x="1901" y="921"/>
                  <a:pt x="1935" y="909"/>
                  <a:pt x="1971" y="905"/>
                </a:cubicBezTo>
                <a:cubicBezTo>
                  <a:pt x="1989" y="902"/>
                  <a:pt x="2008" y="897"/>
                  <a:pt x="2025" y="900"/>
                </a:cubicBezTo>
                <a:cubicBezTo>
                  <a:pt x="2065" y="906"/>
                  <a:pt x="2103" y="915"/>
                  <a:pt x="2137" y="939"/>
                </a:cubicBezTo>
                <a:cubicBezTo>
                  <a:pt x="2169" y="961"/>
                  <a:pt x="2191" y="989"/>
                  <a:pt x="2209" y="1020"/>
                </a:cubicBezTo>
                <a:cubicBezTo>
                  <a:pt x="2221" y="1041"/>
                  <a:pt x="2225" y="1066"/>
                  <a:pt x="2230" y="1090"/>
                </a:cubicBezTo>
                <a:cubicBezTo>
                  <a:pt x="2237" y="1133"/>
                  <a:pt x="2233" y="1176"/>
                  <a:pt x="2217" y="1217"/>
                </a:cubicBezTo>
                <a:cubicBezTo>
                  <a:pt x="2206" y="1244"/>
                  <a:pt x="2189" y="1270"/>
                  <a:pt x="2172" y="1295"/>
                </a:cubicBezTo>
                <a:cubicBezTo>
                  <a:pt x="2159" y="1314"/>
                  <a:pt x="2145" y="1332"/>
                  <a:pt x="2128" y="1348"/>
                </a:cubicBezTo>
                <a:cubicBezTo>
                  <a:pt x="2095" y="1379"/>
                  <a:pt x="2057" y="1401"/>
                  <a:pt x="2014" y="1417"/>
                </a:cubicBezTo>
                <a:cubicBezTo>
                  <a:pt x="1955" y="1439"/>
                  <a:pt x="1894" y="1442"/>
                  <a:pt x="1834" y="1429"/>
                </a:cubicBezTo>
                <a:cubicBezTo>
                  <a:pt x="1798" y="1421"/>
                  <a:pt x="1763" y="1408"/>
                  <a:pt x="1730" y="1389"/>
                </a:cubicBezTo>
                <a:cubicBezTo>
                  <a:pt x="1696" y="1368"/>
                  <a:pt x="1666" y="1344"/>
                  <a:pt x="1640" y="1315"/>
                </a:cubicBezTo>
                <a:cubicBezTo>
                  <a:pt x="1616" y="1289"/>
                  <a:pt x="1594" y="1261"/>
                  <a:pt x="1570" y="1235"/>
                </a:cubicBezTo>
                <a:cubicBezTo>
                  <a:pt x="1557" y="1220"/>
                  <a:pt x="1542" y="1206"/>
                  <a:pt x="1527" y="1193"/>
                </a:cubicBezTo>
                <a:cubicBezTo>
                  <a:pt x="1507" y="1176"/>
                  <a:pt x="1486" y="1159"/>
                  <a:pt x="1464" y="1145"/>
                </a:cubicBezTo>
                <a:cubicBezTo>
                  <a:pt x="1435" y="1128"/>
                  <a:pt x="1403" y="1125"/>
                  <a:pt x="1370" y="1129"/>
                </a:cubicBezTo>
                <a:cubicBezTo>
                  <a:pt x="1318" y="1136"/>
                  <a:pt x="1275" y="1160"/>
                  <a:pt x="1239" y="1196"/>
                </a:cubicBezTo>
                <a:cubicBezTo>
                  <a:pt x="1207" y="1229"/>
                  <a:pt x="1185" y="1267"/>
                  <a:pt x="1167" y="1309"/>
                </a:cubicBezTo>
                <a:cubicBezTo>
                  <a:pt x="1143" y="1367"/>
                  <a:pt x="1138" y="1425"/>
                  <a:pt x="1155" y="1484"/>
                </a:cubicBezTo>
                <a:cubicBezTo>
                  <a:pt x="1164" y="1517"/>
                  <a:pt x="1183" y="1544"/>
                  <a:pt x="1208" y="1567"/>
                </a:cubicBezTo>
                <a:cubicBezTo>
                  <a:pt x="1258" y="1613"/>
                  <a:pt x="1331" y="1616"/>
                  <a:pt x="1384" y="1588"/>
                </a:cubicBezTo>
                <a:cubicBezTo>
                  <a:pt x="1402" y="1578"/>
                  <a:pt x="1421" y="1564"/>
                  <a:pt x="1428" y="1542"/>
                </a:cubicBezTo>
                <a:cubicBezTo>
                  <a:pt x="1431" y="1531"/>
                  <a:pt x="1438" y="1522"/>
                  <a:pt x="1441" y="1512"/>
                </a:cubicBezTo>
                <a:cubicBezTo>
                  <a:pt x="1453" y="1464"/>
                  <a:pt x="1409" y="1390"/>
                  <a:pt x="1345" y="1402"/>
                </a:cubicBezTo>
                <a:cubicBezTo>
                  <a:pt x="1326" y="1406"/>
                  <a:pt x="1309" y="1412"/>
                  <a:pt x="1301" y="1433"/>
                </a:cubicBezTo>
                <a:cubicBezTo>
                  <a:pt x="1294" y="1454"/>
                  <a:pt x="1299" y="1473"/>
                  <a:pt x="1310" y="1490"/>
                </a:cubicBezTo>
                <a:cubicBezTo>
                  <a:pt x="1318" y="1503"/>
                  <a:pt x="1334" y="1501"/>
                  <a:pt x="1338" y="1486"/>
                </a:cubicBezTo>
                <a:cubicBezTo>
                  <a:pt x="1342" y="1473"/>
                  <a:pt x="1341" y="1460"/>
                  <a:pt x="1342" y="1445"/>
                </a:cubicBezTo>
                <a:cubicBezTo>
                  <a:pt x="1361" y="1444"/>
                  <a:pt x="1372" y="1460"/>
                  <a:pt x="1382" y="1474"/>
                </a:cubicBezTo>
                <a:cubicBezTo>
                  <a:pt x="1390" y="1485"/>
                  <a:pt x="1386" y="1499"/>
                  <a:pt x="1377" y="1512"/>
                </a:cubicBezTo>
                <a:cubicBezTo>
                  <a:pt x="1348" y="1550"/>
                  <a:pt x="1294" y="1550"/>
                  <a:pt x="1261" y="1514"/>
                </a:cubicBezTo>
                <a:cubicBezTo>
                  <a:pt x="1225" y="1477"/>
                  <a:pt x="1224" y="1437"/>
                  <a:pt x="1243" y="1394"/>
                </a:cubicBezTo>
                <a:cubicBezTo>
                  <a:pt x="1253" y="1372"/>
                  <a:pt x="1270" y="1356"/>
                  <a:pt x="1290" y="1341"/>
                </a:cubicBezTo>
                <a:cubicBezTo>
                  <a:pt x="1335" y="1309"/>
                  <a:pt x="1384" y="1307"/>
                  <a:pt x="1435" y="1320"/>
                </a:cubicBezTo>
                <a:cubicBezTo>
                  <a:pt x="1451" y="1324"/>
                  <a:pt x="1466" y="1334"/>
                  <a:pt x="1480" y="1343"/>
                </a:cubicBezTo>
                <a:cubicBezTo>
                  <a:pt x="1521" y="1372"/>
                  <a:pt x="1549" y="1410"/>
                  <a:pt x="1559" y="1460"/>
                </a:cubicBezTo>
                <a:cubicBezTo>
                  <a:pt x="1562" y="1477"/>
                  <a:pt x="1567" y="1496"/>
                  <a:pt x="1565" y="1514"/>
                </a:cubicBezTo>
                <a:cubicBezTo>
                  <a:pt x="1561" y="1552"/>
                  <a:pt x="1551" y="1589"/>
                  <a:pt x="1526" y="1621"/>
                </a:cubicBezTo>
                <a:cubicBezTo>
                  <a:pt x="1496" y="1661"/>
                  <a:pt x="1456" y="1685"/>
                  <a:pt x="1408" y="1701"/>
                </a:cubicBezTo>
                <a:cubicBezTo>
                  <a:pt x="1356" y="1718"/>
                  <a:pt x="1304" y="1720"/>
                  <a:pt x="1252" y="1708"/>
                </a:cubicBezTo>
                <a:cubicBezTo>
                  <a:pt x="1218" y="1700"/>
                  <a:pt x="1184" y="1689"/>
                  <a:pt x="1155" y="1665"/>
                </a:cubicBezTo>
                <a:cubicBezTo>
                  <a:pt x="1139" y="1652"/>
                  <a:pt x="1124" y="1638"/>
                  <a:pt x="1107" y="1626"/>
                </a:cubicBezTo>
                <a:cubicBezTo>
                  <a:pt x="1100" y="1621"/>
                  <a:pt x="1089" y="1616"/>
                  <a:pt x="1080" y="1616"/>
                </a:cubicBezTo>
                <a:cubicBezTo>
                  <a:pt x="823" y="1616"/>
                  <a:pt x="567" y="1616"/>
                  <a:pt x="310" y="1616"/>
                </a:cubicBezTo>
                <a:cubicBezTo>
                  <a:pt x="283" y="1616"/>
                  <a:pt x="255" y="1617"/>
                  <a:pt x="228" y="1612"/>
                </a:cubicBezTo>
                <a:cubicBezTo>
                  <a:pt x="187" y="1606"/>
                  <a:pt x="145" y="1598"/>
                  <a:pt x="106" y="1585"/>
                </a:cubicBezTo>
                <a:cubicBezTo>
                  <a:pt x="74" y="1575"/>
                  <a:pt x="44" y="1558"/>
                  <a:pt x="22" y="1531"/>
                </a:cubicBezTo>
                <a:cubicBezTo>
                  <a:pt x="0" y="1505"/>
                  <a:pt x="2" y="1457"/>
                  <a:pt x="27" y="1432"/>
                </a:cubicBezTo>
                <a:cubicBezTo>
                  <a:pt x="68" y="1390"/>
                  <a:pt x="120" y="1378"/>
                  <a:pt x="173" y="1366"/>
                </a:cubicBezTo>
                <a:cubicBezTo>
                  <a:pt x="238" y="1351"/>
                  <a:pt x="303" y="1355"/>
                  <a:pt x="368" y="1356"/>
                </a:cubicBezTo>
                <a:cubicBezTo>
                  <a:pt x="479" y="1356"/>
                  <a:pt x="589" y="1355"/>
                  <a:pt x="700" y="1359"/>
                </a:cubicBezTo>
                <a:cubicBezTo>
                  <a:pt x="785" y="1362"/>
                  <a:pt x="870" y="1372"/>
                  <a:pt x="955" y="1378"/>
                </a:cubicBezTo>
                <a:cubicBezTo>
                  <a:pt x="957" y="1379"/>
                  <a:pt x="959" y="1379"/>
                  <a:pt x="962" y="1383"/>
                </a:cubicBezTo>
                <a:cubicBezTo>
                  <a:pt x="952" y="1384"/>
                  <a:pt x="942" y="1385"/>
                  <a:pt x="931" y="1385"/>
                </a:cubicBezTo>
                <a:cubicBezTo>
                  <a:pt x="786" y="1387"/>
                  <a:pt x="640" y="1389"/>
                  <a:pt x="495" y="1392"/>
                </a:cubicBezTo>
                <a:cubicBezTo>
                  <a:pt x="406" y="1394"/>
                  <a:pt x="316" y="1397"/>
                  <a:pt x="227" y="1400"/>
                </a:cubicBezTo>
                <a:cubicBezTo>
                  <a:pt x="196" y="1401"/>
                  <a:pt x="168" y="1410"/>
                  <a:pt x="144" y="1432"/>
                </a:cubicBezTo>
                <a:cubicBezTo>
                  <a:pt x="115" y="1458"/>
                  <a:pt x="116" y="1518"/>
                  <a:pt x="146" y="1543"/>
                </a:cubicBezTo>
                <a:cubicBezTo>
                  <a:pt x="173" y="1566"/>
                  <a:pt x="204" y="1570"/>
                  <a:pt x="237" y="1570"/>
                </a:cubicBezTo>
                <a:cubicBezTo>
                  <a:pt x="329" y="1571"/>
                  <a:pt x="421" y="1570"/>
                  <a:pt x="513" y="1570"/>
                </a:cubicBezTo>
                <a:cubicBezTo>
                  <a:pt x="689" y="1570"/>
                  <a:pt x="866" y="1570"/>
                  <a:pt x="1042" y="1570"/>
                </a:cubicBezTo>
                <a:cubicBezTo>
                  <a:pt x="1048" y="1570"/>
                  <a:pt x="1054" y="1570"/>
                  <a:pt x="1061" y="1570"/>
                </a:cubicBezTo>
                <a:cubicBezTo>
                  <a:pt x="1055" y="1552"/>
                  <a:pt x="1047" y="1535"/>
                  <a:pt x="1043" y="1518"/>
                </a:cubicBezTo>
                <a:cubicBezTo>
                  <a:pt x="1036" y="1491"/>
                  <a:pt x="1028" y="1464"/>
                  <a:pt x="1025" y="1437"/>
                </a:cubicBezTo>
                <a:cubicBezTo>
                  <a:pt x="1021" y="1391"/>
                  <a:pt x="1025" y="1345"/>
                  <a:pt x="1036" y="1300"/>
                </a:cubicBezTo>
                <a:cubicBezTo>
                  <a:pt x="1044" y="1266"/>
                  <a:pt x="1055" y="1233"/>
                  <a:pt x="1069" y="1202"/>
                </a:cubicBezTo>
                <a:cubicBezTo>
                  <a:pt x="1083" y="1170"/>
                  <a:pt x="1101" y="1139"/>
                  <a:pt x="1121" y="1111"/>
                </a:cubicBezTo>
                <a:cubicBezTo>
                  <a:pt x="1143" y="1080"/>
                  <a:pt x="1170" y="1053"/>
                  <a:pt x="1203" y="1031"/>
                </a:cubicBezTo>
                <a:cubicBezTo>
                  <a:pt x="1264" y="990"/>
                  <a:pt x="1330" y="976"/>
                  <a:pt x="1401" y="989"/>
                </a:cubicBezTo>
                <a:cubicBezTo>
                  <a:pt x="1441" y="997"/>
                  <a:pt x="1479" y="1011"/>
                  <a:pt x="1514" y="1034"/>
                </a:cubicBezTo>
                <a:cubicBezTo>
                  <a:pt x="1524" y="1041"/>
                  <a:pt x="1536" y="1047"/>
                  <a:pt x="1548" y="1054"/>
                </a:cubicBezTo>
                <a:cubicBezTo>
                  <a:pt x="1551" y="1027"/>
                  <a:pt x="1551" y="1000"/>
                  <a:pt x="1555" y="974"/>
                </a:cubicBezTo>
                <a:cubicBezTo>
                  <a:pt x="1564" y="925"/>
                  <a:pt x="1573" y="876"/>
                  <a:pt x="1586" y="827"/>
                </a:cubicBezTo>
                <a:cubicBezTo>
                  <a:pt x="1595" y="790"/>
                  <a:pt x="1607" y="753"/>
                  <a:pt x="1622" y="718"/>
                </a:cubicBezTo>
                <a:cubicBezTo>
                  <a:pt x="1644" y="668"/>
                  <a:pt x="1668" y="619"/>
                  <a:pt x="1698" y="573"/>
                </a:cubicBezTo>
                <a:cubicBezTo>
                  <a:pt x="1733" y="520"/>
                  <a:pt x="1772" y="472"/>
                  <a:pt x="1822" y="433"/>
                </a:cubicBezTo>
                <a:cubicBezTo>
                  <a:pt x="1847" y="414"/>
                  <a:pt x="1875" y="398"/>
                  <a:pt x="1903" y="384"/>
                </a:cubicBezTo>
                <a:cubicBezTo>
                  <a:pt x="1982" y="344"/>
                  <a:pt x="2064" y="345"/>
                  <a:pt x="2147" y="372"/>
                </a:cubicBezTo>
                <a:cubicBezTo>
                  <a:pt x="2178" y="382"/>
                  <a:pt x="2206" y="403"/>
                  <a:pt x="2229" y="428"/>
                </a:cubicBezTo>
                <a:cubicBezTo>
                  <a:pt x="2237" y="436"/>
                  <a:pt x="2245" y="443"/>
                  <a:pt x="2253" y="451"/>
                </a:cubicBezTo>
                <a:cubicBezTo>
                  <a:pt x="2266" y="420"/>
                  <a:pt x="2277" y="389"/>
                  <a:pt x="2290" y="358"/>
                </a:cubicBezTo>
                <a:cubicBezTo>
                  <a:pt x="2306" y="320"/>
                  <a:pt x="2322" y="281"/>
                  <a:pt x="2341" y="244"/>
                </a:cubicBezTo>
                <a:cubicBezTo>
                  <a:pt x="2354" y="216"/>
                  <a:pt x="2369" y="189"/>
                  <a:pt x="2386" y="164"/>
                </a:cubicBezTo>
                <a:cubicBezTo>
                  <a:pt x="2397" y="147"/>
                  <a:pt x="2412" y="133"/>
                  <a:pt x="2427" y="119"/>
                </a:cubicBezTo>
                <a:cubicBezTo>
                  <a:pt x="2444" y="103"/>
                  <a:pt x="2462" y="88"/>
                  <a:pt x="2480" y="72"/>
                </a:cubicBezTo>
                <a:cubicBezTo>
                  <a:pt x="2485" y="68"/>
                  <a:pt x="2491" y="66"/>
                  <a:pt x="2497" y="62"/>
                </a:cubicBezTo>
                <a:cubicBezTo>
                  <a:pt x="2526" y="44"/>
                  <a:pt x="2555" y="30"/>
                  <a:pt x="2587" y="19"/>
                </a:cubicBezTo>
                <a:cubicBezTo>
                  <a:pt x="2624" y="5"/>
                  <a:pt x="2662" y="0"/>
                  <a:pt x="2699" y="9"/>
                </a:cubicBezTo>
                <a:cubicBezTo>
                  <a:pt x="2730" y="15"/>
                  <a:pt x="2760" y="25"/>
                  <a:pt x="2786" y="46"/>
                </a:cubicBezTo>
                <a:cubicBezTo>
                  <a:pt x="2815" y="70"/>
                  <a:pt x="2833" y="99"/>
                  <a:pt x="2848" y="132"/>
                </a:cubicBezTo>
                <a:cubicBezTo>
                  <a:pt x="2859" y="156"/>
                  <a:pt x="2869" y="180"/>
                  <a:pt x="2878" y="204"/>
                </a:cubicBezTo>
                <a:cubicBezTo>
                  <a:pt x="2889" y="235"/>
                  <a:pt x="2899" y="266"/>
                  <a:pt x="2910" y="297"/>
                </a:cubicBezTo>
                <a:cubicBezTo>
                  <a:pt x="2920" y="326"/>
                  <a:pt x="2930" y="355"/>
                  <a:pt x="2941" y="384"/>
                </a:cubicBezTo>
                <a:cubicBezTo>
                  <a:pt x="2962" y="435"/>
                  <a:pt x="2983" y="485"/>
                  <a:pt x="3005" y="536"/>
                </a:cubicBezTo>
                <a:cubicBezTo>
                  <a:pt x="3010" y="548"/>
                  <a:pt x="3018" y="559"/>
                  <a:pt x="3024" y="569"/>
                </a:cubicBezTo>
                <a:cubicBezTo>
                  <a:pt x="3050" y="571"/>
                  <a:pt x="3077" y="574"/>
                  <a:pt x="3104" y="577"/>
                </a:cubicBezTo>
                <a:cubicBezTo>
                  <a:pt x="3107" y="577"/>
                  <a:pt x="3111" y="575"/>
                  <a:pt x="3114" y="572"/>
                </a:cubicBezTo>
                <a:cubicBezTo>
                  <a:pt x="3140" y="543"/>
                  <a:pt x="3172" y="523"/>
                  <a:pt x="3207" y="507"/>
                </a:cubicBezTo>
                <a:cubicBezTo>
                  <a:pt x="3248" y="487"/>
                  <a:pt x="3290" y="482"/>
                  <a:pt x="3334" y="490"/>
                </a:cubicBezTo>
                <a:cubicBezTo>
                  <a:pt x="3393" y="501"/>
                  <a:pt x="3428" y="550"/>
                  <a:pt x="3423" y="610"/>
                </a:cubicBezTo>
                <a:cubicBezTo>
                  <a:pt x="3423" y="616"/>
                  <a:pt x="3422" y="623"/>
                  <a:pt x="3422" y="630"/>
                </a:cubicBezTo>
                <a:cubicBezTo>
                  <a:pt x="3444" y="638"/>
                  <a:pt x="3461" y="626"/>
                  <a:pt x="3477" y="616"/>
                </a:cubicBezTo>
                <a:cubicBezTo>
                  <a:pt x="3489" y="609"/>
                  <a:pt x="3499" y="599"/>
                  <a:pt x="3509" y="590"/>
                </a:cubicBezTo>
                <a:cubicBezTo>
                  <a:pt x="3533" y="568"/>
                  <a:pt x="3573" y="560"/>
                  <a:pt x="3606" y="577"/>
                </a:cubicBezTo>
                <a:cubicBezTo>
                  <a:pt x="3631" y="591"/>
                  <a:pt x="3655" y="608"/>
                  <a:pt x="3679" y="624"/>
                </a:cubicBezTo>
                <a:cubicBezTo>
                  <a:pt x="3716" y="650"/>
                  <a:pt x="3751" y="680"/>
                  <a:pt x="3800" y="677"/>
                </a:cubicBezTo>
                <a:cubicBezTo>
                  <a:pt x="3821" y="675"/>
                  <a:pt x="3841" y="671"/>
                  <a:pt x="3857" y="656"/>
                </a:cubicBezTo>
                <a:cubicBezTo>
                  <a:pt x="3873" y="641"/>
                  <a:pt x="3890" y="628"/>
                  <a:pt x="3906" y="615"/>
                </a:cubicBezTo>
                <a:cubicBezTo>
                  <a:pt x="3930" y="597"/>
                  <a:pt x="3960" y="595"/>
                  <a:pt x="3980" y="607"/>
                </a:cubicBezTo>
                <a:cubicBezTo>
                  <a:pt x="3966" y="611"/>
                  <a:pt x="3948" y="614"/>
                  <a:pt x="3933" y="621"/>
                </a:cubicBezTo>
                <a:cubicBezTo>
                  <a:pt x="3925" y="624"/>
                  <a:pt x="3919" y="633"/>
                  <a:pt x="3913" y="639"/>
                </a:cubicBezTo>
                <a:cubicBezTo>
                  <a:pt x="3909" y="643"/>
                  <a:pt x="3905" y="645"/>
                  <a:pt x="3901" y="648"/>
                </a:cubicBezTo>
                <a:cubicBezTo>
                  <a:pt x="3897" y="650"/>
                  <a:pt x="3893" y="651"/>
                  <a:pt x="3890" y="653"/>
                </a:cubicBezTo>
                <a:cubicBezTo>
                  <a:pt x="3873" y="664"/>
                  <a:pt x="3857" y="676"/>
                  <a:pt x="3839" y="686"/>
                </a:cubicBezTo>
                <a:cubicBezTo>
                  <a:pt x="3801" y="708"/>
                  <a:pt x="3761" y="707"/>
                  <a:pt x="3722" y="692"/>
                </a:cubicBezTo>
                <a:cubicBezTo>
                  <a:pt x="3690" y="679"/>
                  <a:pt x="3661" y="658"/>
                  <a:pt x="3631" y="641"/>
                </a:cubicBezTo>
                <a:cubicBezTo>
                  <a:pt x="3623" y="636"/>
                  <a:pt x="3615" y="629"/>
                  <a:pt x="3607" y="624"/>
                </a:cubicBezTo>
                <a:cubicBezTo>
                  <a:pt x="3564" y="599"/>
                  <a:pt x="3530" y="583"/>
                  <a:pt x="3492" y="627"/>
                </a:cubicBezTo>
                <a:cubicBezTo>
                  <a:pt x="3475" y="646"/>
                  <a:pt x="3438" y="653"/>
                  <a:pt x="3414" y="641"/>
                </a:cubicBezTo>
                <a:cubicBezTo>
                  <a:pt x="3409" y="638"/>
                  <a:pt x="3406" y="631"/>
                  <a:pt x="3402" y="626"/>
                </a:cubicBezTo>
                <a:cubicBezTo>
                  <a:pt x="3393" y="612"/>
                  <a:pt x="3388" y="595"/>
                  <a:pt x="3376" y="585"/>
                </a:cubicBezTo>
                <a:cubicBezTo>
                  <a:pt x="3351" y="564"/>
                  <a:pt x="3320" y="552"/>
                  <a:pt x="3286" y="550"/>
                </a:cubicBezTo>
                <a:cubicBezTo>
                  <a:pt x="3230" y="545"/>
                  <a:pt x="3176" y="550"/>
                  <a:pt x="3130" y="586"/>
                </a:cubicBezTo>
                <a:cubicBezTo>
                  <a:pt x="3139" y="591"/>
                  <a:pt x="3148" y="597"/>
                  <a:pt x="3157" y="600"/>
                </a:cubicBezTo>
                <a:cubicBezTo>
                  <a:pt x="3191" y="611"/>
                  <a:pt x="3211" y="636"/>
                  <a:pt x="3222" y="666"/>
                </a:cubicBezTo>
                <a:cubicBezTo>
                  <a:pt x="3228" y="680"/>
                  <a:pt x="3227" y="699"/>
                  <a:pt x="3221" y="713"/>
                </a:cubicBezTo>
                <a:cubicBezTo>
                  <a:pt x="3209" y="742"/>
                  <a:pt x="3184" y="759"/>
                  <a:pt x="3152" y="765"/>
                </a:cubicBezTo>
                <a:cubicBezTo>
                  <a:pt x="3136" y="768"/>
                  <a:pt x="3124" y="775"/>
                  <a:pt x="3112" y="787"/>
                </a:cubicBezTo>
                <a:cubicBezTo>
                  <a:pt x="3096" y="806"/>
                  <a:pt x="3075" y="821"/>
                  <a:pt x="3057" y="838"/>
                </a:cubicBezTo>
                <a:cubicBezTo>
                  <a:pt x="3029" y="864"/>
                  <a:pt x="2988" y="871"/>
                  <a:pt x="2955" y="855"/>
                </a:cubicBezTo>
                <a:cubicBezTo>
                  <a:pt x="2932" y="844"/>
                  <a:pt x="2914" y="828"/>
                  <a:pt x="2899" y="808"/>
                </a:cubicBezTo>
                <a:cubicBezTo>
                  <a:pt x="2893" y="798"/>
                  <a:pt x="2886" y="794"/>
                  <a:pt x="2873" y="796"/>
                </a:cubicBezTo>
                <a:cubicBezTo>
                  <a:pt x="2835" y="803"/>
                  <a:pt x="2796" y="797"/>
                  <a:pt x="2761" y="782"/>
                </a:cubicBezTo>
                <a:cubicBezTo>
                  <a:pt x="2745" y="775"/>
                  <a:pt x="2728" y="763"/>
                  <a:pt x="2720" y="749"/>
                </a:cubicBezTo>
                <a:cubicBezTo>
                  <a:pt x="2698" y="711"/>
                  <a:pt x="2717" y="670"/>
                  <a:pt x="2761" y="654"/>
                </a:cubicBezTo>
                <a:cubicBezTo>
                  <a:pt x="2803" y="638"/>
                  <a:pt x="2847" y="632"/>
                  <a:pt x="2892" y="634"/>
                </a:cubicBezTo>
                <a:cubicBezTo>
                  <a:pt x="2902" y="635"/>
                  <a:pt x="2913" y="634"/>
                  <a:pt x="2923" y="633"/>
                </a:cubicBezTo>
                <a:cubicBezTo>
                  <a:pt x="2963" y="628"/>
                  <a:pt x="3001" y="631"/>
                  <a:pt x="3035" y="654"/>
                </a:cubicBezTo>
                <a:cubicBezTo>
                  <a:pt x="3059" y="670"/>
                  <a:pt x="3062" y="709"/>
                  <a:pt x="3040" y="725"/>
                </a:cubicBezTo>
                <a:cubicBezTo>
                  <a:pt x="3008" y="749"/>
                  <a:pt x="2972" y="762"/>
                  <a:pt x="2932" y="754"/>
                </a:cubicBezTo>
                <a:cubicBezTo>
                  <a:pt x="2918" y="751"/>
                  <a:pt x="2904" y="741"/>
                  <a:pt x="2891" y="732"/>
                </a:cubicBezTo>
                <a:cubicBezTo>
                  <a:pt x="2882" y="727"/>
                  <a:pt x="2877" y="716"/>
                  <a:pt x="2882" y="706"/>
                </a:cubicBezTo>
                <a:cubicBezTo>
                  <a:pt x="2889" y="696"/>
                  <a:pt x="2896" y="682"/>
                  <a:pt x="2911" y="681"/>
                </a:cubicBezTo>
                <a:cubicBezTo>
                  <a:pt x="2914" y="680"/>
                  <a:pt x="2918" y="683"/>
                  <a:pt x="2922" y="685"/>
                </a:cubicBezTo>
                <a:cubicBezTo>
                  <a:pt x="2920" y="688"/>
                  <a:pt x="2918" y="692"/>
                  <a:pt x="2916" y="695"/>
                </a:cubicBezTo>
                <a:cubicBezTo>
                  <a:pt x="2912" y="700"/>
                  <a:pt x="2903" y="706"/>
                  <a:pt x="2904" y="709"/>
                </a:cubicBezTo>
                <a:cubicBezTo>
                  <a:pt x="2906" y="717"/>
                  <a:pt x="2911" y="726"/>
                  <a:pt x="2918" y="730"/>
                </a:cubicBezTo>
                <a:cubicBezTo>
                  <a:pt x="2935" y="740"/>
                  <a:pt x="2953" y="735"/>
                  <a:pt x="2971" y="727"/>
                </a:cubicBezTo>
                <a:cubicBezTo>
                  <a:pt x="2992" y="718"/>
                  <a:pt x="2999" y="694"/>
                  <a:pt x="2992" y="676"/>
                </a:cubicBezTo>
                <a:cubicBezTo>
                  <a:pt x="2980" y="647"/>
                  <a:pt x="2951" y="637"/>
                  <a:pt x="2926" y="642"/>
                </a:cubicBezTo>
                <a:cubicBezTo>
                  <a:pt x="2917" y="644"/>
                  <a:pt x="2908" y="647"/>
                  <a:pt x="2900" y="647"/>
                </a:cubicBezTo>
                <a:cubicBezTo>
                  <a:pt x="2863" y="644"/>
                  <a:pt x="2830" y="655"/>
                  <a:pt x="2798" y="674"/>
                </a:cubicBezTo>
                <a:cubicBezTo>
                  <a:pt x="2760" y="696"/>
                  <a:pt x="2767" y="734"/>
                  <a:pt x="2797" y="754"/>
                </a:cubicBezTo>
                <a:cubicBezTo>
                  <a:pt x="2826" y="773"/>
                  <a:pt x="2858" y="782"/>
                  <a:pt x="2893" y="778"/>
                </a:cubicBezTo>
                <a:cubicBezTo>
                  <a:pt x="2896" y="778"/>
                  <a:pt x="2898" y="780"/>
                  <a:pt x="2900" y="782"/>
                </a:cubicBezTo>
                <a:cubicBezTo>
                  <a:pt x="2920" y="794"/>
                  <a:pt x="2939" y="808"/>
                  <a:pt x="2960" y="817"/>
                </a:cubicBezTo>
                <a:cubicBezTo>
                  <a:pt x="3003" y="837"/>
                  <a:pt x="3049" y="823"/>
                  <a:pt x="3082" y="781"/>
                </a:cubicBezTo>
                <a:cubicBezTo>
                  <a:pt x="3095" y="765"/>
                  <a:pt x="3112" y="757"/>
                  <a:pt x="3131" y="751"/>
                </a:cubicBezTo>
                <a:cubicBezTo>
                  <a:pt x="3148" y="747"/>
                  <a:pt x="3163" y="736"/>
                  <a:pt x="3167" y="718"/>
                </a:cubicBezTo>
                <a:cubicBezTo>
                  <a:pt x="3173" y="688"/>
                  <a:pt x="3174" y="660"/>
                  <a:pt x="3154" y="633"/>
                </a:cubicBezTo>
                <a:cubicBezTo>
                  <a:pt x="3137" y="609"/>
                  <a:pt x="3116" y="593"/>
                  <a:pt x="3089" y="589"/>
                </a:cubicBezTo>
                <a:cubicBezTo>
                  <a:pt x="3065" y="585"/>
                  <a:pt x="3040" y="581"/>
                  <a:pt x="3018" y="598"/>
                </a:cubicBezTo>
                <a:cubicBezTo>
                  <a:pt x="3016" y="599"/>
                  <a:pt x="3012" y="600"/>
                  <a:pt x="3010" y="599"/>
                </a:cubicBezTo>
                <a:cubicBezTo>
                  <a:pt x="3001" y="596"/>
                  <a:pt x="2991" y="593"/>
                  <a:pt x="2984" y="588"/>
                </a:cubicBezTo>
                <a:cubicBezTo>
                  <a:pt x="2968" y="577"/>
                  <a:pt x="2954" y="563"/>
                  <a:pt x="2937" y="553"/>
                </a:cubicBezTo>
                <a:cubicBezTo>
                  <a:pt x="2925" y="546"/>
                  <a:pt x="2911" y="542"/>
                  <a:pt x="2897" y="541"/>
                </a:cubicBezTo>
                <a:cubicBezTo>
                  <a:pt x="2849" y="535"/>
                  <a:pt x="2804" y="539"/>
                  <a:pt x="2767" y="577"/>
                </a:cubicBezTo>
                <a:cubicBezTo>
                  <a:pt x="2764" y="581"/>
                  <a:pt x="2756" y="582"/>
                  <a:pt x="2750" y="581"/>
                </a:cubicBezTo>
                <a:cubicBezTo>
                  <a:pt x="2709" y="578"/>
                  <a:pt x="2669" y="580"/>
                  <a:pt x="2633" y="604"/>
                </a:cubicBezTo>
                <a:cubicBezTo>
                  <a:pt x="2597" y="627"/>
                  <a:pt x="2565" y="676"/>
                  <a:pt x="2580" y="736"/>
                </a:cubicBezTo>
                <a:cubicBezTo>
                  <a:pt x="2585" y="756"/>
                  <a:pt x="2591" y="776"/>
                  <a:pt x="2603" y="792"/>
                </a:cubicBezTo>
                <a:cubicBezTo>
                  <a:pt x="2615" y="810"/>
                  <a:pt x="2633" y="825"/>
                  <a:pt x="2651" y="837"/>
                </a:cubicBezTo>
                <a:cubicBezTo>
                  <a:pt x="2675" y="853"/>
                  <a:pt x="2700" y="867"/>
                  <a:pt x="2727" y="878"/>
                </a:cubicBezTo>
                <a:cubicBezTo>
                  <a:pt x="2762" y="892"/>
                  <a:pt x="2800" y="888"/>
                  <a:pt x="2837" y="886"/>
                </a:cubicBezTo>
                <a:cubicBezTo>
                  <a:pt x="2845" y="886"/>
                  <a:pt x="2854" y="888"/>
                  <a:pt x="2862" y="890"/>
                </a:cubicBezTo>
                <a:cubicBezTo>
                  <a:pt x="2881" y="896"/>
                  <a:pt x="2900" y="906"/>
                  <a:pt x="2921" y="909"/>
                </a:cubicBezTo>
                <a:cubicBezTo>
                  <a:pt x="2950" y="913"/>
                  <a:pt x="2979" y="913"/>
                  <a:pt x="3008" y="913"/>
                </a:cubicBezTo>
                <a:cubicBezTo>
                  <a:pt x="3022" y="913"/>
                  <a:pt x="3035" y="909"/>
                  <a:pt x="3047" y="903"/>
                </a:cubicBezTo>
                <a:cubicBezTo>
                  <a:pt x="3067" y="894"/>
                  <a:pt x="3085" y="881"/>
                  <a:pt x="3102" y="871"/>
                </a:cubicBezTo>
                <a:cubicBezTo>
                  <a:pt x="3143" y="891"/>
                  <a:pt x="3186" y="899"/>
                  <a:pt x="3231" y="892"/>
                </a:cubicBezTo>
                <a:cubicBezTo>
                  <a:pt x="3279" y="883"/>
                  <a:pt x="3307" y="850"/>
                  <a:pt x="3329" y="808"/>
                </a:cubicBezTo>
                <a:cubicBezTo>
                  <a:pt x="3346" y="808"/>
                  <a:pt x="3364" y="810"/>
                  <a:pt x="3382" y="808"/>
                </a:cubicBezTo>
                <a:cubicBezTo>
                  <a:pt x="3400" y="806"/>
                  <a:pt x="3419" y="802"/>
                  <a:pt x="3436" y="796"/>
                </a:cubicBezTo>
                <a:cubicBezTo>
                  <a:pt x="3462" y="788"/>
                  <a:pt x="3491" y="759"/>
                  <a:pt x="3489" y="733"/>
                </a:cubicBezTo>
                <a:cubicBezTo>
                  <a:pt x="3488" y="718"/>
                  <a:pt x="3494" y="709"/>
                  <a:pt x="3502" y="697"/>
                </a:cubicBezTo>
                <a:cubicBezTo>
                  <a:pt x="3521" y="669"/>
                  <a:pt x="3547" y="663"/>
                  <a:pt x="3576" y="671"/>
                </a:cubicBezTo>
                <a:cubicBezTo>
                  <a:pt x="3606" y="678"/>
                  <a:pt x="3634" y="690"/>
                  <a:pt x="3663" y="700"/>
                </a:cubicBezTo>
                <a:cubicBezTo>
                  <a:pt x="3677" y="705"/>
                  <a:pt x="3692" y="709"/>
                  <a:pt x="3705" y="716"/>
                </a:cubicBezTo>
                <a:cubicBezTo>
                  <a:pt x="3736" y="731"/>
                  <a:pt x="3769" y="735"/>
                  <a:pt x="3802" y="730"/>
                </a:cubicBezTo>
                <a:cubicBezTo>
                  <a:pt x="3813" y="728"/>
                  <a:pt x="3823" y="723"/>
                  <a:pt x="3832" y="719"/>
                </a:cubicBezTo>
                <a:cubicBezTo>
                  <a:pt x="3855" y="709"/>
                  <a:pt x="3872" y="691"/>
                  <a:pt x="3887" y="672"/>
                </a:cubicBezTo>
                <a:close/>
              </a:path>
            </a:pathLst>
          </a:custGeom>
          <a:solidFill>
            <a:schemeClr val="bg1">
              <a:alpha val="2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20" name="文本占位符 11"/>
          <p:cNvSpPr>
            <a:spLocks noGrp="1"/>
          </p:cNvSpPr>
          <p:nvPr>
            <p:ph type="body" sz="quarter" idx="12" hasCustomPrompt="1"/>
          </p:nvPr>
        </p:nvSpPr>
        <p:spPr>
          <a:xfrm>
            <a:off x="4279900" y="1878399"/>
            <a:ext cx="3632200" cy="1363662"/>
          </a:xfrm>
        </p:spPr>
        <p:txBody>
          <a:bodyPr>
            <a:noAutofit/>
          </a:bodyPr>
          <a:lstStyle>
            <a:lvl1pPr marL="0" indent="0" algn="ctr">
              <a:buNone/>
              <a:defRPr sz="9600">
                <a:solidFill>
                  <a:schemeClr val="accent1"/>
                </a:solidFill>
                <a:latin typeface="+mj-ea"/>
                <a:ea typeface="+mj-ea"/>
              </a:defRPr>
            </a:lvl1pPr>
          </a:lstStyle>
          <a:p>
            <a:pPr lvl="0"/>
            <a:r>
              <a:rPr lang="en-US" altLang="zh-CN" dirty="0"/>
              <a:t>00</a:t>
            </a:r>
            <a:endParaRPr lang="zh-CN" altLang="en-US" dirty="0"/>
          </a:p>
        </p:txBody>
      </p:sp>
      <p:sp>
        <p:nvSpPr>
          <p:cNvPr id="21" name="标题 2"/>
          <p:cNvSpPr>
            <a:spLocks noGrp="1"/>
          </p:cNvSpPr>
          <p:nvPr>
            <p:ph type="title" hasCustomPrompt="1"/>
          </p:nvPr>
        </p:nvSpPr>
        <p:spPr>
          <a:xfrm>
            <a:off x="1256060" y="4620737"/>
            <a:ext cx="9679880" cy="757130"/>
          </a:xfrm>
          <a:noFill/>
        </p:spPr>
        <p:txBody>
          <a:bodyPr wrap="square" rtlCol="0">
            <a:spAutoFit/>
          </a:bodyPr>
          <a:lstStyle>
            <a:lvl1pPr algn="ctr">
              <a:defRPr lang="zh-CN" altLang="en-US" sz="4800">
                <a:solidFill>
                  <a:schemeClr val="bg1"/>
                </a:solidFill>
                <a:cs typeface="+mn-cs"/>
              </a:defRPr>
            </a:lvl1pPr>
          </a:lstStyle>
          <a:p>
            <a:pPr marL="0" lvl="0" algn="ctr"/>
            <a:r>
              <a:rPr lang="zh-CN" altLang="en-US" dirty="0"/>
              <a:t>单击此处编辑章节标题</a:t>
            </a:r>
          </a:p>
        </p:txBody>
      </p:sp>
      <p:sp>
        <p:nvSpPr>
          <p:cNvPr id="22" name="文本占位符 7"/>
          <p:cNvSpPr>
            <a:spLocks noGrp="1"/>
          </p:cNvSpPr>
          <p:nvPr>
            <p:ph type="body" sz="quarter" idx="10" hasCustomPrompt="1"/>
          </p:nvPr>
        </p:nvSpPr>
        <p:spPr>
          <a:xfrm>
            <a:off x="3088539" y="5431404"/>
            <a:ext cx="6014922" cy="341208"/>
          </a:xfrm>
        </p:spPr>
        <p:txBody>
          <a:bodyPr wrap="none" lIns="0" rIns="0">
            <a:normAutofit/>
          </a:bodyPr>
          <a:lstStyle>
            <a:lvl1pPr marL="0" indent="0" algn="ctr">
              <a:buNone/>
              <a:defRPr sz="1800">
                <a:solidFill>
                  <a:schemeClr val="bg1"/>
                </a:solidFill>
              </a:defRPr>
            </a:lvl1pPr>
            <a:lvl2pPr marL="457200" indent="0">
              <a:buNone/>
              <a:defRPr/>
            </a:lvl2pPr>
          </a:lstStyle>
          <a:p>
            <a:pPr lvl="0"/>
            <a:r>
              <a:rPr lang="en-US" altLang="zh-CN" dirty="0"/>
              <a:t>Click here to edit the master title style</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平行四边形 53"/>
          <p:cNvSpPr/>
          <p:nvPr userDrawn="1"/>
        </p:nvSpPr>
        <p:spPr>
          <a:xfrm>
            <a:off x="10133367" y="246277"/>
            <a:ext cx="2057016" cy="53234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660400" y="191529"/>
            <a:ext cx="9679880" cy="687820"/>
          </a:xfrm>
          <a:prstGeom prst="rect">
            <a:avLst/>
          </a:prstGeom>
        </p:spPr>
        <p:txBody>
          <a:bodyPr vert="horz" lIns="7200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63074" y="1130300"/>
            <a:ext cx="10855825" cy="5003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660400" y="6235700"/>
            <a:ext cx="2921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31064-B183-4BF9-9B0C-C632C4429B8F}" type="datetime1">
              <a:rPr lang="zh-CN" altLang="en-US" smtClean="0"/>
              <a:t>2023/12/16</a:t>
            </a:fld>
            <a:endParaRPr lang="zh-CN" altLang="en-US"/>
          </a:p>
        </p:txBody>
      </p:sp>
      <p:sp>
        <p:nvSpPr>
          <p:cNvPr id="5" name="页脚占位符 4"/>
          <p:cNvSpPr>
            <a:spLocks noGrp="1"/>
          </p:cNvSpPr>
          <p:nvPr>
            <p:ph type="ftr" sz="quarter" idx="3"/>
          </p:nvPr>
        </p:nvSpPr>
        <p:spPr>
          <a:xfrm>
            <a:off x="4038600" y="626915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599" y="6247634"/>
            <a:ext cx="29061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82B55-B6B2-497F-8568-5D2D4C04CE38}" type="slidenum">
              <a:rPr lang="zh-CN" altLang="en-US" smtClean="0"/>
              <a:t>‹#›</a:t>
            </a:fld>
            <a:endParaRPr lang="zh-CN" altLang="en-US"/>
          </a:p>
        </p:txBody>
      </p:sp>
      <p:grpSp>
        <p:nvGrpSpPr>
          <p:cNvPr id="8" name="组合 7"/>
          <p:cNvGrpSpPr/>
          <p:nvPr userDrawn="1"/>
        </p:nvGrpSpPr>
        <p:grpSpPr>
          <a:xfrm>
            <a:off x="10417219" y="344809"/>
            <a:ext cx="1468924" cy="335280"/>
            <a:chOff x="335077" y="270942"/>
            <a:chExt cx="1827552" cy="417136"/>
          </a:xfrm>
          <a:solidFill>
            <a:schemeClr val="bg1"/>
          </a:solidFill>
        </p:grpSpPr>
        <p:grpSp>
          <p:nvGrpSpPr>
            <p:cNvPr id="9" name="组合 8"/>
            <p:cNvGrpSpPr/>
            <p:nvPr/>
          </p:nvGrpSpPr>
          <p:grpSpPr>
            <a:xfrm>
              <a:off x="831799" y="288037"/>
              <a:ext cx="1330830" cy="363588"/>
              <a:chOff x="5402262" y="5211762"/>
              <a:chExt cx="3059113" cy="835761"/>
            </a:xfrm>
            <a:grpFill/>
          </p:grpSpPr>
          <p:sp>
            <p:nvSpPr>
              <p:cNvPr id="39" name="Freeform 32"/>
              <p:cNvSpPr>
                <a:spLocks noEditPoints="1"/>
              </p:cNvSpPr>
              <p:nvPr/>
            </p:nvSpPr>
            <p:spPr bwMode="auto">
              <a:xfrm>
                <a:off x="5402262" y="5347186"/>
                <a:ext cx="814480" cy="570716"/>
              </a:xfrm>
              <a:custGeom>
                <a:avLst/>
                <a:gdLst>
                  <a:gd name="T0" fmla="*/ 1607 w 2875"/>
                  <a:gd name="T1" fmla="*/ 1769 h 2008"/>
                  <a:gd name="T2" fmla="*/ 1683 w 2875"/>
                  <a:gd name="T3" fmla="*/ 1769 h 2008"/>
                  <a:gd name="T4" fmla="*/ 1494 w 2875"/>
                  <a:gd name="T5" fmla="*/ 1579 h 2008"/>
                  <a:gd name="T6" fmla="*/ 1223 w 2875"/>
                  <a:gd name="T7" fmla="*/ 1628 h 2008"/>
                  <a:gd name="T8" fmla="*/ 1178 w 2875"/>
                  <a:gd name="T9" fmla="*/ 1615 h 2008"/>
                  <a:gd name="T10" fmla="*/ 1065 w 2875"/>
                  <a:gd name="T11" fmla="*/ 1371 h 2008"/>
                  <a:gd name="T12" fmla="*/ 1454 w 2875"/>
                  <a:gd name="T13" fmla="*/ 1219 h 2008"/>
                  <a:gd name="T14" fmla="*/ 1537 w 2875"/>
                  <a:gd name="T15" fmla="*/ 1242 h 2008"/>
                  <a:gd name="T16" fmla="*/ 1480 w 2875"/>
                  <a:gd name="T17" fmla="*/ 1524 h 2008"/>
                  <a:gd name="T18" fmla="*/ 1734 w 2875"/>
                  <a:gd name="T19" fmla="*/ 1515 h 2008"/>
                  <a:gd name="T20" fmla="*/ 1824 w 2875"/>
                  <a:gd name="T21" fmla="*/ 1300 h 2008"/>
                  <a:gd name="T22" fmla="*/ 2079 w 2875"/>
                  <a:gd name="T23" fmla="*/ 946 h 2008"/>
                  <a:gd name="T24" fmla="*/ 2340 w 2875"/>
                  <a:gd name="T25" fmla="*/ 1258 h 2008"/>
                  <a:gd name="T26" fmla="*/ 2055 w 2875"/>
                  <a:gd name="T27" fmla="*/ 1396 h 2008"/>
                  <a:gd name="T28" fmla="*/ 1497 w 2875"/>
                  <a:gd name="T29" fmla="*/ 643 h 2008"/>
                  <a:gd name="T30" fmla="*/ 1494 w 2875"/>
                  <a:gd name="T31" fmla="*/ 722 h 2008"/>
                  <a:gd name="T32" fmla="*/ 1336 w 2875"/>
                  <a:gd name="T33" fmla="*/ 279 h 2008"/>
                  <a:gd name="T34" fmla="*/ 844 w 2875"/>
                  <a:gd name="T35" fmla="*/ 337 h 2008"/>
                  <a:gd name="T36" fmla="*/ 752 w 2875"/>
                  <a:gd name="T37" fmla="*/ 499 h 2008"/>
                  <a:gd name="T38" fmla="*/ 1074 w 2875"/>
                  <a:gd name="T39" fmla="*/ 559 h 2008"/>
                  <a:gd name="T40" fmla="*/ 1074 w 2875"/>
                  <a:gd name="T41" fmla="*/ 855 h 2008"/>
                  <a:gd name="T42" fmla="*/ 625 w 2875"/>
                  <a:gd name="T43" fmla="*/ 1219 h 2008"/>
                  <a:gd name="T44" fmla="*/ 447 w 2875"/>
                  <a:gd name="T45" fmla="*/ 1058 h 2008"/>
                  <a:gd name="T46" fmla="*/ 532 w 2875"/>
                  <a:gd name="T47" fmla="*/ 830 h 2008"/>
                  <a:gd name="T48" fmla="*/ 107 w 2875"/>
                  <a:gd name="T49" fmla="*/ 1057 h 2008"/>
                  <a:gd name="T50" fmla="*/ 455 w 2875"/>
                  <a:gd name="T51" fmla="*/ 1786 h 2008"/>
                  <a:gd name="T52" fmla="*/ 665 w 2875"/>
                  <a:gd name="T53" fmla="*/ 1941 h 2008"/>
                  <a:gd name="T54" fmla="*/ 988 w 2875"/>
                  <a:gd name="T55" fmla="*/ 1988 h 2008"/>
                  <a:gd name="T56" fmla="*/ 1124 w 2875"/>
                  <a:gd name="T57" fmla="*/ 1963 h 2008"/>
                  <a:gd name="T58" fmla="*/ 1162 w 2875"/>
                  <a:gd name="T59" fmla="*/ 1951 h 2008"/>
                  <a:gd name="T60" fmla="*/ 1404 w 2875"/>
                  <a:gd name="T61" fmla="*/ 1914 h 2008"/>
                  <a:gd name="T62" fmla="*/ 1672 w 2875"/>
                  <a:gd name="T63" fmla="*/ 1902 h 2008"/>
                  <a:gd name="T64" fmla="*/ 2014 w 2875"/>
                  <a:gd name="T65" fmla="*/ 1888 h 2008"/>
                  <a:gd name="T66" fmla="*/ 1987 w 2875"/>
                  <a:gd name="T67" fmla="*/ 1668 h 2008"/>
                  <a:gd name="T68" fmla="*/ 1986 w 2875"/>
                  <a:gd name="T69" fmla="*/ 1607 h 2008"/>
                  <a:gd name="T70" fmla="*/ 2307 w 2875"/>
                  <a:gd name="T71" fmla="*/ 1488 h 2008"/>
                  <a:gd name="T72" fmla="*/ 2774 w 2875"/>
                  <a:gd name="T73" fmla="*/ 1000 h 2008"/>
                  <a:gd name="T74" fmla="*/ 2594 w 2875"/>
                  <a:gd name="T75" fmla="*/ 833 h 2008"/>
                  <a:gd name="T76" fmla="*/ 2394 w 2875"/>
                  <a:gd name="T77" fmla="*/ 728 h 2008"/>
                  <a:gd name="T78" fmla="*/ 2038 w 2875"/>
                  <a:gd name="T79" fmla="*/ 737 h 2008"/>
                  <a:gd name="T80" fmla="*/ 2116 w 2875"/>
                  <a:gd name="T81" fmla="*/ 560 h 2008"/>
                  <a:gd name="T82" fmla="*/ 2380 w 2875"/>
                  <a:gd name="T83" fmla="*/ 358 h 2008"/>
                  <a:gd name="T84" fmla="*/ 2359 w 2875"/>
                  <a:gd name="T85" fmla="*/ 103 h 2008"/>
                  <a:gd name="T86" fmla="*/ 1756 w 2875"/>
                  <a:gd name="T87" fmla="*/ 166 h 2008"/>
                  <a:gd name="T88" fmla="*/ 1403 w 2875"/>
                  <a:gd name="T89" fmla="*/ 29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5" h="2008">
                    <a:moveTo>
                      <a:pt x="1683" y="1769"/>
                    </a:moveTo>
                    <a:lnTo>
                      <a:pt x="1607" y="1769"/>
                    </a:lnTo>
                    <a:cubicBezTo>
                      <a:pt x="1613" y="1747"/>
                      <a:pt x="1619" y="1739"/>
                      <a:pt x="1642" y="1737"/>
                    </a:cubicBezTo>
                    <a:cubicBezTo>
                      <a:pt x="1670" y="1735"/>
                      <a:pt x="1673" y="1751"/>
                      <a:pt x="1683" y="1769"/>
                    </a:cubicBezTo>
                    <a:close/>
                    <a:moveTo>
                      <a:pt x="1480" y="1524"/>
                    </a:moveTo>
                    <a:cubicBezTo>
                      <a:pt x="1480" y="1558"/>
                      <a:pt x="1482" y="1552"/>
                      <a:pt x="1494" y="1579"/>
                    </a:cubicBezTo>
                    <a:cubicBezTo>
                      <a:pt x="1507" y="1611"/>
                      <a:pt x="1537" y="1644"/>
                      <a:pt x="1426" y="1656"/>
                    </a:cubicBezTo>
                    <a:cubicBezTo>
                      <a:pt x="1391" y="1660"/>
                      <a:pt x="1255" y="1641"/>
                      <a:pt x="1223" y="1628"/>
                    </a:cubicBezTo>
                    <a:cubicBezTo>
                      <a:pt x="1221" y="1627"/>
                      <a:pt x="1219" y="1626"/>
                      <a:pt x="1218" y="1626"/>
                    </a:cubicBezTo>
                    <a:lnTo>
                      <a:pt x="1178" y="1615"/>
                    </a:lnTo>
                    <a:cubicBezTo>
                      <a:pt x="1146" y="1606"/>
                      <a:pt x="939" y="1503"/>
                      <a:pt x="985" y="1419"/>
                    </a:cubicBezTo>
                    <a:cubicBezTo>
                      <a:pt x="1003" y="1386"/>
                      <a:pt x="1023" y="1375"/>
                      <a:pt x="1065" y="1371"/>
                    </a:cubicBezTo>
                    <a:cubicBezTo>
                      <a:pt x="1070" y="1389"/>
                      <a:pt x="1133" y="1549"/>
                      <a:pt x="1209" y="1549"/>
                    </a:cubicBezTo>
                    <a:cubicBezTo>
                      <a:pt x="1343" y="1549"/>
                      <a:pt x="1431" y="1255"/>
                      <a:pt x="1454" y="1219"/>
                    </a:cubicBezTo>
                    <a:cubicBezTo>
                      <a:pt x="1478" y="1182"/>
                      <a:pt x="1506" y="1136"/>
                      <a:pt x="1565" y="1134"/>
                    </a:cubicBezTo>
                    <a:cubicBezTo>
                      <a:pt x="1565" y="1223"/>
                      <a:pt x="1557" y="1194"/>
                      <a:pt x="1537" y="1242"/>
                    </a:cubicBezTo>
                    <a:lnTo>
                      <a:pt x="1514" y="1329"/>
                    </a:lnTo>
                    <a:cubicBezTo>
                      <a:pt x="1506" y="1444"/>
                      <a:pt x="1480" y="1483"/>
                      <a:pt x="1480" y="1524"/>
                    </a:cubicBezTo>
                    <a:close/>
                    <a:moveTo>
                      <a:pt x="1768" y="1541"/>
                    </a:moveTo>
                    <a:cubicBezTo>
                      <a:pt x="1760" y="1510"/>
                      <a:pt x="1767" y="1518"/>
                      <a:pt x="1734" y="1515"/>
                    </a:cubicBezTo>
                    <a:cubicBezTo>
                      <a:pt x="1736" y="1450"/>
                      <a:pt x="1756" y="1449"/>
                      <a:pt x="1779" y="1408"/>
                    </a:cubicBezTo>
                    <a:cubicBezTo>
                      <a:pt x="1800" y="1371"/>
                      <a:pt x="1800" y="1336"/>
                      <a:pt x="1824" y="1300"/>
                    </a:cubicBezTo>
                    <a:cubicBezTo>
                      <a:pt x="1910" y="1168"/>
                      <a:pt x="1857" y="1222"/>
                      <a:pt x="1920" y="1092"/>
                    </a:cubicBezTo>
                    <a:cubicBezTo>
                      <a:pt x="1959" y="1013"/>
                      <a:pt x="1998" y="965"/>
                      <a:pt x="2079" y="946"/>
                    </a:cubicBezTo>
                    <a:cubicBezTo>
                      <a:pt x="2213" y="915"/>
                      <a:pt x="2535" y="852"/>
                      <a:pt x="2582" y="1031"/>
                    </a:cubicBezTo>
                    <a:cubicBezTo>
                      <a:pt x="2615" y="1155"/>
                      <a:pt x="2436" y="1229"/>
                      <a:pt x="2340" y="1258"/>
                    </a:cubicBezTo>
                    <a:cubicBezTo>
                      <a:pt x="2296" y="1271"/>
                      <a:pt x="2250" y="1314"/>
                      <a:pt x="2203" y="1333"/>
                    </a:cubicBezTo>
                    <a:cubicBezTo>
                      <a:pt x="2136" y="1360"/>
                      <a:pt x="2187" y="1351"/>
                      <a:pt x="2055" y="1396"/>
                    </a:cubicBezTo>
                    <a:cubicBezTo>
                      <a:pt x="1823" y="1474"/>
                      <a:pt x="1945" y="1422"/>
                      <a:pt x="1768" y="1541"/>
                    </a:cubicBezTo>
                    <a:close/>
                    <a:moveTo>
                      <a:pt x="1497" y="643"/>
                    </a:moveTo>
                    <a:cubicBezTo>
                      <a:pt x="1581" y="643"/>
                      <a:pt x="1701" y="635"/>
                      <a:pt x="1654" y="800"/>
                    </a:cubicBezTo>
                    <a:cubicBezTo>
                      <a:pt x="1625" y="904"/>
                      <a:pt x="1529" y="865"/>
                      <a:pt x="1494" y="722"/>
                    </a:cubicBezTo>
                    <a:cubicBezTo>
                      <a:pt x="1486" y="686"/>
                      <a:pt x="1496" y="684"/>
                      <a:pt x="1497" y="643"/>
                    </a:cubicBezTo>
                    <a:close/>
                    <a:moveTo>
                      <a:pt x="1336" y="279"/>
                    </a:moveTo>
                    <a:cubicBezTo>
                      <a:pt x="1171" y="279"/>
                      <a:pt x="1108" y="288"/>
                      <a:pt x="955" y="296"/>
                    </a:cubicBezTo>
                    <a:cubicBezTo>
                      <a:pt x="904" y="299"/>
                      <a:pt x="875" y="313"/>
                      <a:pt x="844" y="337"/>
                    </a:cubicBezTo>
                    <a:cubicBezTo>
                      <a:pt x="821" y="355"/>
                      <a:pt x="779" y="391"/>
                      <a:pt x="752" y="398"/>
                    </a:cubicBezTo>
                    <a:lnTo>
                      <a:pt x="752" y="499"/>
                    </a:lnTo>
                    <a:lnTo>
                      <a:pt x="870" y="508"/>
                    </a:lnTo>
                    <a:cubicBezTo>
                      <a:pt x="933" y="511"/>
                      <a:pt x="1023" y="527"/>
                      <a:pt x="1074" y="559"/>
                    </a:cubicBezTo>
                    <a:cubicBezTo>
                      <a:pt x="1093" y="571"/>
                      <a:pt x="1124" y="606"/>
                      <a:pt x="1124" y="635"/>
                    </a:cubicBezTo>
                    <a:cubicBezTo>
                      <a:pt x="1124" y="663"/>
                      <a:pt x="1073" y="719"/>
                      <a:pt x="1074" y="855"/>
                    </a:cubicBezTo>
                    <a:cubicBezTo>
                      <a:pt x="1074" y="992"/>
                      <a:pt x="1087" y="994"/>
                      <a:pt x="992" y="1044"/>
                    </a:cubicBezTo>
                    <a:cubicBezTo>
                      <a:pt x="916" y="1084"/>
                      <a:pt x="685" y="1219"/>
                      <a:pt x="625" y="1219"/>
                    </a:cubicBezTo>
                    <a:cubicBezTo>
                      <a:pt x="550" y="1219"/>
                      <a:pt x="606" y="1220"/>
                      <a:pt x="526" y="1141"/>
                    </a:cubicBezTo>
                    <a:cubicBezTo>
                      <a:pt x="497" y="1113"/>
                      <a:pt x="468" y="1090"/>
                      <a:pt x="447" y="1058"/>
                    </a:cubicBezTo>
                    <a:cubicBezTo>
                      <a:pt x="497" y="954"/>
                      <a:pt x="540" y="981"/>
                      <a:pt x="540" y="906"/>
                    </a:cubicBezTo>
                    <a:cubicBezTo>
                      <a:pt x="540" y="863"/>
                      <a:pt x="533" y="868"/>
                      <a:pt x="532" y="830"/>
                    </a:cubicBezTo>
                    <a:cubicBezTo>
                      <a:pt x="337" y="830"/>
                      <a:pt x="355" y="820"/>
                      <a:pt x="184" y="956"/>
                    </a:cubicBezTo>
                    <a:lnTo>
                      <a:pt x="107" y="1057"/>
                    </a:lnTo>
                    <a:cubicBezTo>
                      <a:pt x="0" y="1252"/>
                      <a:pt x="145" y="1411"/>
                      <a:pt x="268" y="1576"/>
                    </a:cubicBezTo>
                    <a:cubicBezTo>
                      <a:pt x="303" y="1623"/>
                      <a:pt x="418" y="1759"/>
                      <a:pt x="455" y="1786"/>
                    </a:cubicBezTo>
                    <a:cubicBezTo>
                      <a:pt x="495" y="1816"/>
                      <a:pt x="529" y="1843"/>
                      <a:pt x="571" y="1875"/>
                    </a:cubicBezTo>
                    <a:lnTo>
                      <a:pt x="665" y="1941"/>
                    </a:lnTo>
                    <a:cubicBezTo>
                      <a:pt x="709" y="1971"/>
                      <a:pt x="734" y="1969"/>
                      <a:pt x="764" y="1978"/>
                    </a:cubicBezTo>
                    <a:cubicBezTo>
                      <a:pt x="843" y="2001"/>
                      <a:pt x="879" y="2008"/>
                      <a:pt x="988" y="1988"/>
                    </a:cubicBezTo>
                    <a:cubicBezTo>
                      <a:pt x="1024" y="1981"/>
                      <a:pt x="997" y="1977"/>
                      <a:pt x="1040" y="1973"/>
                    </a:cubicBezTo>
                    <a:cubicBezTo>
                      <a:pt x="1087" y="1968"/>
                      <a:pt x="1074" y="1982"/>
                      <a:pt x="1124" y="1963"/>
                    </a:cubicBezTo>
                    <a:cubicBezTo>
                      <a:pt x="1126" y="1962"/>
                      <a:pt x="1124" y="1962"/>
                      <a:pt x="1142" y="1956"/>
                    </a:cubicBezTo>
                    <a:cubicBezTo>
                      <a:pt x="1143" y="1956"/>
                      <a:pt x="1162" y="1951"/>
                      <a:pt x="1162" y="1951"/>
                    </a:cubicBezTo>
                    <a:lnTo>
                      <a:pt x="1263" y="1925"/>
                    </a:lnTo>
                    <a:cubicBezTo>
                      <a:pt x="1339" y="1903"/>
                      <a:pt x="1309" y="1915"/>
                      <a:pt x="1404" y="1914"/>
                    </a:cubicBezTo>
                    <a:cubicBezTo>
                      <a:pt x="1448" y="1913"/>
                      <a:pt x="1451" y="1907"/>
                      <a:pt x="1489" y="1905"/>
                    </a:cubicBezTo>
                    <a:cubicBezTo>
                      <a:pt x="1549" y="1902"/>
                      <a:pt x="1613" y="1911"/>
                      <a:pt x="1672" y="1902"/>
                    </a:cubicBezTo>
                    <a:cubicBezTo>
                      <a:pt x="1839" y="1874"/>
                      <a:pt x="1760" y="1874"/>
                      <a:pt x="1921" y="1887"/>
                    </a:cubicBezTo>
                    <a:cubicBezTo>
                      <a:pt x="1951" y="1890"/>
                      <a:pt x="1984" y="1886"/>
                      <a:pt x="2014" y="1888"/>
                    </a:cubicBezTo>
                    <a:cubicBezTo>
                      <a:pt x="2181" y="1897"/>
                      <a:pt x="2334" y="1970"/>
                      <a:pt x="2267" y="1685"/>
                    </a:cubicBezTo>
                    <a:cubicBezTo>
                      <a:pt x="2134" y="1685"/>
                      <a:pt x="2220" y="1648"/>
                      <a:pt x="1987" y="1668"/>
                    </a:cubicBezTo>
                    <a:cubicBezTo>
                      <a:pt x="1935" y="1672"/>
                      <a:pt x="1932" y="1663"/>
                      <a:pt x="1912" y="1634"/>
                    </a:cubicBezTo>
                    <a:cubicBezTo>
                      <a:pt x="1948" y="1617"/>
                      <a:pt x="1934" y="1639"/>
                      <a:pt x="1986" y="1607"/>
                    </a:cubicBezTo>
                    <a:cubicBezTo>
                      <a:pt x="1992" y="1603"/>
                      <a:pt x="2001" y="1598"/>
                      <a:pt x="2008" y="1594"/>
                    </a:cubicBezTo>
                    <a:cubicBezTo>
                      <a:pt x="2048" y="1573"/>
                      <a:pt x="2216" y="1527"/>
                      <a:pt x="2307" y="1488"/>
                    </a:cubicBezTo>
                    <a:cubicBezTo>
                      <a:pt x="2384" y="1455"/>
                      <a:pt x="2600" y="1349"/>
                      <a:pt x="2659" y="1289"/>
                    </a:cubicBezTo>
                    <a:cubicBezTo>
                      <a:pt x="2716" y="1230"/>
                      <a:pt x="2875" y="1156"/>
                      <a:pt x="2774" y="1000"/>
                    </a:cubicBezTo>
                    <a:cubicBezTo>
                      <a:pt x="2730" y="932"/>
                      <a:pt x="2781" y="926"/>
                      <a:pt x="2667" y="895"/>
                    </a:cubicBezTo>
                    <a:cubicBezTo>
                      <a:pt x="2627" y="884"/>
                      <a:pt x="2620" y="864"/>
                      <a:pt x="2594" y="833"/>
                    </a:cubicBezTo>
                    <a:cubicBezTo>
                      <a:pt x="2566" y="798"/>
                      <a:pt x="2540" y="805"/>
                      <a:pt x="2512" y="780"/>
                    </a:cubicBezTo>
                    <a:cubicBezTo>
                      <a:pt x="2467" y="742"/>
                      <a:pt x="2503" y="728"/>
                      <a:pt x="2394" y="728"/>
                    </a:cubicBezTo>
                    <a:cubicBezTo>
                      <a:pt x="2319" y="728"/>
                      <a:pt x="2223" y="729"/>
                      <a:pt x="2153" y="740"/>
                    </a:cubicBezTo>
                    <a:cubicBezTo>
                      <a:pt x="2117" y="745"/>
                      <a:pt x="2066" y="751"/>
                      <a:pt x="2038" y="737"/>
                    </a:cubicBezTo>
                    <a:cubicBezTo>
                      <a:pt x="2015" y="725"/>
                      <a:pt x="1988" y="682"/>
                      <a:pt x="1988" y="635"/>
                    </a:cubicBezTo>
                    <a:cubicBezTo>
                      <a:pt x="1988" y="602"/>
                      <a:pt x="2089" y="571"/>
                      <a:pt x="2116" y="560"/>
                    </a:cubicBezTo>
                    <a:cubicBezTo>
                      <a:pt x="2173" y="537"/>
                      <a:pt x="2210" y="519"/>
                      <a:pt x="2259" y="491"/>
                    </a:cubicBezTo>
                    <a:cubicBezTo>
                      <a:pt x="2310" y="460"/>
                      <a:pt x="2356" y="413"/>
                      <a:pt x="2380" y="358"/>
                    </a:cubicBezTo>
                    <a:lnTo>
                      <a:pt x="2394" y="321"/>
                    </a:lnTo>
                    <a:cubicBezTo>
                      <a:pt x="2428" y="246"/>
                      <a:pt x="2439" y="184"/>
                      <a:pt x="2359" y="103"/>
                    </a:cubicBezTo>
                    <a:cubicBezTo>
                      <a:pt x="2257" y="0"/>
                      <a:pt x="2097" y="47"/>
                      <a:pt x="1968" y="90"/>
                    </a:cubicBezTo>
                    <a:cubicBezTo>
                      <a:pt x="1881" y="119"/>
                      <a:pt x="1887" y="128"/>
                      <a:pt x="1756" y="166"/>
                    </a:cubicBezTo>
                    <a:cubicBezTo>
                      <a:pt x="1626" y="205"/>
                      <a:pt x="1575" y="246"/>
                      <a:pt x="1452" y="294"/>
                    </a:cubicBezTo>
                    <a:cubicBezTo>
                      <a:pt x="1422" y="306"/>
                      <a:pt x="1436" y="301"/>
                      <a:pt x="1403" y="290"/>
                    </a:cubicBezTo>
                    <a:cubicBezTo>
                      <a:pt x="1377" y="282"/>
                      <a:pt x="1367" y="279"/>
                      <a:pt x="1336" y="2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0" name="Freeform 33"/>
              <p:cNvSpPr>
                <a:spLocks noEditPoints="1"/>
              </p:cNvSpPr>
              <p:nvPr/>
            </p:nvSpPr>
            <p:spPr bwMode="auto">
              <a:xfrm>
                <a:off x="6270909" y="5256259"/>
                <a:ext cx="650035" cy="791264"/>
              </a:xfrm>
              <a:custGeom>
                <a:avLst/>
                <a:gdLst>
                  <a:gd name="T0" fmla="*/ 943 w 2302"/>
                  <a:gd name="T1" fmla="*/ 2093 h 2775"/>
                  <a:gd name="T2" fmla="*/ 935 w 2302"/>
                  <a:gd name="T3" fmla="*/ 1957 h 2775"/>
                  <a:gd name="T4" fmla="*/ 1214 w 2302"/>
                  <a:gd name="T5" fmla="*/ 1898 h 2775"/>
                  <a:gd name="T6" fmla="*/ 1250 w 2302"/>
                  <a:gd name="T7" fmla="*/ 1993 h 2775"/>
                  <a:gd name="T8" fmla="*/ 923 w 2302"/>
                  <a:gd name="T9" fmla="*/ 1327 h 2775"/>
                  <a:gd name="T10" fmla="*/ 1019 w 2302"/>
                  <a:gd name="T11" fmla="*/ 1246 h 2775"/>
                  <a:gd name="T12" fmla="*/ 1517 w 2302"/>
                  <a:gd name="T13" fmla="*/ 1067 h 2775"/>
                  <a:gd name="T14" fmla="*/ 2022 w 2302"/>
                  <a:gd name="T15" fmla="*/ 1529 h 2775"/>
                  <a:gd name="T16" fmla="*/ 1975 w 2302"/>
                  <a:gd name="T17" fmla="*/ 1651 h 2775"/>
                  <a:gd name="T18" fmla="*/ 1638 w 2302"/>
                  <a:gd name="T19" fmla="*/ 2178 h 2775"/>
                  <a:gd name="T20" fmla="*/ 1392 w 2302"/>
                  <a:gd name="T21" fmla="*/ 1830 h 2775"/>
                  <a:gd name="T22" fmla="*/ 1392 w 2302"/>
                  <a:gd name="T23" fmla="*/ 1551 h 2775"/>
                  <a:gd name="T24" fmla="*/ 1534 w 2302"/>
                  <a:gd name="T25" fmla="*/ 1282 h 2775"/>
                  <a:gd name="T26" fmla="*/ 1211 w 2302"/>
                  <a:gd name="T27" fmla="*/ 1293 h 2775"/>
                  <a:gd name="T28" fmla="*/ 893 w 2302"/>
                  <a:gd name="T29" fmla="*/ 1466 h 2775"/>
                  <a:gd name="T30" fmla="*/ 1488 w 2302"/>
                  <a:gd name="T31" fmla="*/ 301 h 2775"/>
                  <a:gd name="T32" fmla="*/ 1307 w 2302"/>
                  <a:gd name="T33" fmla="*/ 391 h 2775"/>
                  <a:gd name="T34" fmla="*/ 1198 w 2302"/>
                  <a:gd name="T35" fmla="*/ 53 h 2775"/>
                  <a:gd name="T36" fmla="*/ 1169 w 2302"/>
                  <a:gd name="T37" fmla="*/ 75 h 2775"/>
                  <a:gd name="T38" fmla="*/ 989 w 2302"/>
                  <a:gd name="T39" fmla="*/ 420 h 2775"/>
                  <a:gd name="T40" fmla="*/ 571 w 2302"/>
                  <a:gd name="T41" fmla="*/ 603 h 2775"/>
                  <a:gd name="T42" fmla="*/ 696 w 2302"/>
                  <a:gd name="T43" fmla="*/ 800 h 2775"/>
                  <a:gd name="T44" fmla="*/ 901 w 2302"/>
                  <a:gd name="T45" fmla="*/ 1043 h 2775"/>
                  <a:gd name="T46" fmla="*/ 359 w 2302"/>
                  <a:gd name="T47" fmla="*/ 1111 h 2775"/>
                  <a:gd name="T48" fmla="*/ 80 w 2302"/>
                  <a:gd name="T49" fmla="*/ 1381 h 2775"/>
                  <a:gd name="T50" fmla="*/ 26 w 2302"/>
                  <a:gd name="T51" fmla="*/ 1834 h 2775"/>
                  <a:gd name="T52" fmla="*/ 317 w 2302"/>
                  <a:gd name="T53" fmla="*/ 2203 h 2775"/>
                  <a:gd name="T54" fmla="*/ 545 w 2302"/>
                  <a:gd name="T55" fmla="*/ 1839 h 2775"/>
                  <a:gd name="T56" fmla="*/ 684 w 2302"/>
                  <a:gd name="T57" fmla="*/ 1452 h 2775"/>
                  <a:gd name="T58" fmla="*/ 740 w 2302"/>
                  <a:gd name="T59" fmla="*/ 1754 h 2775"/>
                  <a:gd name="T60" fmla="*/ 930 w 2302"/>
                  <a:gd name="T61" fmla="*/ 1656 h 2775"/>
                  <a:gd name="T62" fmla="*/ 1265 w 2302"/>
                  <a:gd name="T63" fmla="*/ 1458 h 2775"/>
                  <a:gd name="T64" fmla="*/ 1049 w 2302"/>
                  <a:gd name="T65" fmla="*/ 1665 h 2775"/>
                  <a:gd name="T66" fmla="*/ 918 w 2302"/>
                  <a:gd name="T67" fmla="*/ 1746 h 2775"/>
                  <a:gd name="T68" fmla="*/ 579 w 2302"/>
                  <a:gd name="T69" fmla="*/ 1898 h 2775"/>
                  <a:gd name="T70" fmla="*/ 664 w 2302"/>
                  <a:gd name="T71" fmla="*/ 2237 h 2775"/>
                  <a:gd name="T72" fmla="*/ 848 w 2302"/>
                  <a:gd name="T73" fmla="*/ 2374 h 2775"/>
                  <a:gd name="T74" fmla="*/ 893 w 2302"/>
                  <a:gd name="T75" fmla="*/ 2677 h 2775"/>
                  <a:gd name="T76" fmla="*/ 1183 w 2302"/>
                  <a:gd name="T77" fmla="*/ 2604 h 2775"/>
                  <a:gd name="T78" fmla="*/ 1612 w 2302"/>
                  <a:gd name="T79" fmla="*/ 2482 h 2775"/>
                  <a:gd name="T80" fmla="*/ 2056 w 2302"/>
                  <a:gd name="T81" fmla="*/ 1894 h 2775"/>
                  <a:gd name="T82" fmla="*/ 2175 w 2302"/>
                  <a:gd name="T83" fmla="*/ 1529 h 2775"/>
                  <a:gd name="T84" fmla="*/ 2227 w 2302"/>
                  <a:gd name="T85" fmla="*/ 1277 h 2775"/>
                  <a:gd name="T86" fmla="*/ 2024 w 2302"/>
                  <a:gd name="T87" fmla="*/ 945 h 2775"/>
                  <a:gd name="T88" fmla="*/ 1731 w 2302"/>
                  <a:gd name="T89" fmla="*/ 899 h 2775"/>
                  <a:gd name="T90" fmla="*/ 1282 w 2302"/>
                  <a:gd name="T91" fmla="*/ 933 h 2775"/>
                  <a:gd name="T92" fmla="*/ 1553 w 2302"/>
                  <a:gd name="T93" fmla="*/ 636 h 2775"/>
                  <a:gd name="T94" fmla="*/ 1683 w 2302"/>
                  <a:gd name="T95" fmla="*/ 563 h 2775"/>
                  <a:gd name="T96" fmla="*/ 1633 w 2302"/>
                  <a:gd name="T97" fmla="*/ 40 h 2775"/>
                  <a:gd name="T98" fmla="*/ 1502 w 2302"/>
                  <a:gd name="T99" fmla="*/ 78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2" h="2775">
                    <a:moveTo>
                      <a:pt x="935" y="1957"/>
                    </a:moveTo>
                    <a:cubicBezTo>
                      <a:pt x="1034" y="2024"/>
                      <a:pt x="961" y="2093"/>
                      <a:pt x="943" y="2093"/>
                    </a:cubicBezTo>
                    <a:cubicBezTo>
                      <a:pt x="884" y="2093"/>
                      <a:pt x="897" y="2096"/>
                      <a:pt x="876" y="2067"/>
                    </a:cubicBezTo>
                    <a:cubicBezTo>
                      <a:pt x="838" y="2013"/>
                      <a:pt x="877" y="1971"/>
                      <a:pt x="935" y="1957"/>
                    </a:cubicBezTo>
                    <a:close/>
                    <a:moveTo>
                      <a:pt x="1250" y="1993"/>
                    </a:moveTo>
                    <a:cubicBezTo>
                      <a:pt x="1158" y="1970"/>
                      <a:pt x="1189" y="1946"/>
                      <a:pt x="1214" y="1898"/>
                    </a:cubicBezTo>
                    <a:cubicBezTo>
                      <a:pt x="1252" y="1907"/>
                      <a:pt x="1272" y="1930"/>
                      <a:pt x="1290" y="1957"/>
                    </a:cubicBezTo>
                    <a:lnTo>
                      <a:pt x="1250" y="1993"/>
                    </a:lnTo>
                    <a:close/>
                    <a:moveTo>
                      <a:pt x="893" y="1466"/>
                    </a:moveTo>
                    <a:lnTo>
                      <a:pt x="923" y="1327"/>
                    </a:lnTo>
                    <a:cubicBezTo>
                      <a:pt x="931" y="1299"/>
                      <a:pt x="934" y="1330"/>
                      <a:pt x="935" y="1280"/>
                    </a:cubicBezTo>
                    <a:cubicBezTo>
                      <a:pt x="998" y="1280"/>
                      <a:pt x="970" y="1269"/>
                      <a:pt x="1019" y="1246"/>
                    </a:cubicBezTo>
                    <a:cubicBezTo>
                      <a:pt x="1040" y="1236"/>
                      <a:pt x="1067" y="1229"/>
                      <a:pt x="1088" y="1222"/>
                    </a:cubicBezTo>
                    <a:cubicBezTo>
                      <a:pt x="1209" y="1179"/>
                      <a:pt x="1402" y="1081"/>
                      <a:pt x="1517" y="1067"/>
                    </a:cubicBezTo>
                    <a:cubicBezTo>
                      <a:pt x="1653" y="1050"/>
                      <a:pt x="1887" y="1045"/>
                      <a:pt x="2002" y="1127"/>
                    </a:cubicBezTo>
                    <a:cubicBezTo>
                      <a:pt x="2130" y="1220"/>
                      <a:pt x="2068" y="1347"/>
                      <a:pt x="2022" y="1529"/>
                    </a:cubicBezTo>
                    <a:cubicBezTo>
                      <a:pt x="2015" y="1556"/>
                      <a:pt x="2011" y="1575"/>
                      <a:pt x="2003" y="1595"/>
                    </a:cubicBezTo>
                    <a:cubicBezTo>
                      <a:pt x="1991" y="1626"/>
                      <a:pt x="1985" y="1625"/>
                      <a:pt x="1975" y="1651"/>
                    </a:cubicBezTo>
                    <a:cubicBezTo>
                      <a:pt x="1964" y="1681"/>
                      <a:pt x="1962" y="1716"/>
                      <a:pt x="1934" y="1788"/>
                    </a:cubicBezTo>
                    <a:cubicBezTo>
                      <a:pt x="1898" y="1880"/>
                      <a:pt x="1725" y="2178"/>
                      <a:pt x="1638" y="2178"/>
                    </a:cubicBezTo>
                    <a:cubicBezTo>
                      <a:pt x="1506" y="2178"/>
                      <a:pt x="1485" y="2185"/>
                      <a:pt x="1417" y="2084"/>
                    </a:cubicBezTo>
                    <a:cubicBezTo>
                      <a:pt x="1527" y="2011"/>
                      <a:pt x="1551" y="1867"/>
                      <a:pt x="1392" y="1830"/>
                    </a:cubicBezTo>
                    <a:cubicBezTo>
                      <a:pt x="1414" y="1735"/>
                      <a:pt x="1468" y="1850"/>
                      <a:pt x="1468" y="1678"/>
                    </a:cubicBezTo>
                    <a:cubicBezTo>
                      <a:pt x="1468" y="1651"/>
                      <a:pt x="1408" y="1618"/>
                      <a:pt x="1392" y="1551"/>
                    </a:cubicBezTo>
                    <a:cubicBezTo>
                      <a:pt x="1465" y="1502"/>
                      <a:pt x="1467" y="1491"/>
                      <a:pt x="1556" y="1444"/>
                    </a:cubicBezTo>
                    <a:cubicBezTo>
                      <a:pt x="1666" y="1385"/>
                      <a:pt x="1571" y="1315"/>
                      <a:pt x="1534" y="1282"/>
                    </a:cubicBezTo>
                    <a:cubicBezTo>
                      <a:pt x="1448" y="1206"/>
                      <a:pt x="1434" y="1221"/>
                      <a:pt x="1299" y="1221"/>
                    </a:cubicBezTo>
                    <a:cubicBezTo>
                      <a:pt x="1270" y="1221"/>
                      <a:pt x="1236" y="1276"/>
                      <a:pt x="1211" y="1293"/>
                    </a:cubicBezTo>
                    <a:cubicBezTo>
                      <a:pt x="1158" y="1330"/>
                      <a:pt x="1104" y="1349"/>
                      <a:pt x="1011" y="1416"/>
                    </a:cubicBezTo>
                    <a:cubicBezTo>
                      <a:pt x="978" y="1439"/>
                      <a:pt x="944" y="1462"/>
                      <a:pt x="893" y="1466"/>
                    </a:cubicBezTo>
                    <a:close/>
                    <a:moveTo>
                      <a:pt x="1502" y="78"/>
                    </a:moveTo>
                    <a:cubicBezTo>
                      <a:pt x="1502" y="179"/>
                      <a:pt x="1543" y="206"/>
                      <a:pt x="1488" y="301"/>
                    </a:cubicBezTo>
                    <a:cubicBezTo>
                      <a:pt x="1474" y="325"/>
                      <a:pt x="1462" y="338"/>
                      <a:pt x="1439" y="354"/>
                    </a:cubicBezTo>
                    <a:cubicBezTo>
                      <a:pt x="1395" y="384"/>
                      <a:pt x="1363" y="418"/>
                      <a:pt x="1307" y="391"/>
                    </a:cubicBezTo>
                    <a:cubicBezTo>
                      <a:pt x="1327" y="306"/>
                      <a:pt x="1350" y="200"/>
                      <a:pt x="1350" y="112"/>
                    </a:cubicBezTo>
                    <a:cubicBezTo>
                      <a:pt x="1350" y="14"/>
                      <a:pt x="1261" y="17"/>
                      <a:pt x="1198" y="53"/>
                    </a:cubicBezTo>
                    <a:lnTo>
                      <a:pt x="1187" y="59"/>
                    </a:lnTo>
                    <a:cubicBezTo>
                      <a:pt x="1173" y="69"/>
                      <a:pt x="1180" y="62"/>
                      <a:pt x="1169" y="75"/>
                    </a:cubicBezTo>
                    <a:cubicBezTo>
                      <a:pt x="1162" y="85"/>
                      <a:pt x="1164" y="85"/>
                      <a:pt x="1157" y="97"/>
                    </a:cubicBezTo>
                    <a:lnTo>
                      <a:pt x="989" y="420"/>
                    </a:lnTo>
                    <a:cubicBezTo>
                      <a:pt x="932" y="571"/>
                      <a:pt x="876" y="450"/>
                      <a:pt x="698" y="450"/>
                    </a:cubicBezTo>
                    <a:cubicBezTo>
                      <a:pt x="577" y="450"/>
                      <a:pt x="571" y="457"/>
                      <a:pt x="571" y="603"/>
                    </a:cubicBezTo>
                    <a:cubicBezTo>
                      <a:pt x="571" y="613"/>
                      <a:pt x="618" y="689"/>
                      <a:pt x="627" y="707"/>
                    </a:cubicBezTo>
                    <a:cubicBezTo>
                      <a:pt x="647" y="743"/>
                      <a:pt x="668" y="772"/>
                      <a:pt x="696" y="800"/>
                    </a:cubicBezTo>
                    <a:cubicBezTo>
                      <a:pt x="749" y="853"/>
                      <a:pt x="825" y="898"/>
                      <a:pt x="901" y="916"/>
                    </a:cubicBezTo>
                    <a:lnTo>
                      <a:pt x="901" y="1043"/>
                    </a:lnTo>
                    <a:cubicBezTo>
                      <a:pt x="825" y="1083"/>
                      <a:pt x="633" y="1238"/>
                      <a:pt x="571" y="1238"/>
                    </a:cubicBezTo>
                    <a:cubicBezTo>
                      <a:pt x="497" y="1238"/>
                      <a:pt x="453" y="1111"/>
                      <a:pt x="359" y="1111"/>
                    </a:cubicBezTo>
                    <a:cubicBezTo>
                      <a:pt x="257" y="1111"/>
                      <a:pt x="166" y="1245"/>
                      <a:pt x="115" y="1307"/>
                    </a:cubicBezTo>
                    <a:cubicBezTo>
                      <a:pt x="90" y="1338"/>
                      <a:pt x="95" y="1346"/>
                      <a:pt x="80" y="1381"/>
                    </a:cubicBezTo>
                    <a:cubicBezTo>
                      <a:pt x="35" y="1484"/>
                      <a:pt x="49" y="1554"/>
                      <a:pt x="25" y="1658"/>
                    </a:cubicBezTo>
                    <a:cubicBezTo>
                      <a:pt x="3" y="1755"/>
                      <a:pt x="0" y="1733"/>
                      <a:pt x="26" y="1834"/>
                    </a:cubicBezTo>
                    <a:cubicBezTo>
                      <a:pt x="49" y="1925"/>
                      <a:pt x="47" y="1918"/>
                      <a:pt x="89" y="1991"/>
                    </a:cubicBezTo>
                    <a:cubicBezTo>
                      <a:pt x="124" y="2053"/>
                      <a:pt x="229" y="2203"/>
                      <a:pt x="317" y="2203"/>
                    </a:cubicBezTo>
                    <a:cubicBezTo>
                      <a:pt x="436" y="2203"/>
                      <a:pt x="477" y="2208"/>
                      <a:pt x="507" y="2088"/>
                    </a:cubicBezTo>
                    <a:cubicBezTo>
                      <a:pt x="526" y="2011"/>
                      <a:pt x="545" y="1926"/>
                      <a:pt x="545" y="1839"/>
                    </a:cubicBezTo>
                    <a:cubicBezTo>
                      <a:pt x="545" y="1720"/>
                      <a:pt x="477" y="1710"/>
                      <a:pt x="551" y="1599"/>
                    </a:cubicBezTo>
                    <a:lnTo>
                      <a:pt x="684" y="1452"/>
                    </a:lnTo>
                    <a:cubicBezTo>
                      <a:pt x="784" y="1375"/>
                      <a:pt x="689" y="1568"/>
                      <a:pt x="689" y="1653"/>
                    </a:cubicBezTo>
                    <a:cubicBezTo>
                      <a:pt x="689" y="1702"/>
                      <a:pt x="727" y="1706"/>
                      <a:pt x="740" y="1754"/>
                    </a:cubicBezTo>
                    <a:lnTo>
                      <a:pt x="850" y="1754"/>
                    </a:lnTo>
                    <a:cubicBezTo>
                      <a:pt x="880" y="1709"/>
                      <a:pt x="883" y="1692"/>
                      <a:pt x="930" y="1656"/>
                    </a:cubicBezTo>
                    <a:cubicBezTo>
                      <a:pt x="1000" y="1602"/>
                      <a:pt x="1081" y="1572"/>
                      <a:pt x="1150" y="1521"/>
                    </a:cubicBezTo>
                    <a:cubicBezTo>
                      <a:pt x="1181" y="1498"/>
                      <a:pt x="1226" y="1467"/>
                      <a:pt x="1265" y="1458"/>
                    </a:cubicBezTo>
                    <a:cubicBezTo>
                      <a:pt x="1214" y="1554"/>
                      <a:pt x="1214" y="1572"/>
                      <a:pt x="1122" y="1628"/>
                    </a:cubicBezTo>
                    <a:lnTo>
                      <a:pt x="1049" y="1665"/>
                    </a:lnTo>
                    <a:cubicBezTo>
                      <a:pt x="1027" y="1678"/>
                      <a:pt x="1014" y="1691"/>
                      <a:pt x="988" y="1706"/>
                    </a:cubicBezTo>
                    <a:cubicBezTo>
                      <a:pt x="962" y="1722"/>
                      <a:pt x="943" y="1732"/>
                      <a:pt x="918" y="1746"/>
                    </a:cubicBezTo>
                    <a:cubicBezTo>
                      <a:pt x="744" y="1848"/>
                      <a:pt x="769" y="1780"/>
                      <a:pt x="658" y="1798"/>
                    </a:cubicBezTo>
                    <a:cubicBezTo>
                      <a:pt x="583" y="1810"/>
                      <a:pt x="579" y="1836"/>
                      <a:pt x="579" y="1898"/>
                    </a:cubicBezTo>
                    <a:cubicBezTo>
                      <a:pt x="579" y="1928"/>
                      <a:pt x="671" y="1995"/>
                      <a:pt x="692" y="2023"/>
                    </a:cubicBezTo>
                    <a:cubicBezTo>
                      <a:pt x="718" y="2059"/>
                      <a:pt x="664" y="2123"/>
                      <a:pt x="664" y="2237"/>
                    </a:cubicBezTo>
                    <a:cubicBezTo>
                      <a:pt x="664" y="2262"/>
                      <a:pt x="739" y="2337"/>
                      <a:pt x="762" y="2350"/>
                    </a:cubicBezTo>
                    <a:cubicBezTo>
                      <a:pt x="795" y="2368"/>
                      <a:pt x="812" y="2364"/>
                      <a:pt x="848" y="2374"/>
                    </a:cubicBezTo>
                    <a:cubicBezTo>
                      <a:pt x="895" y="2387"/>
                      <a:pt x="877" y="2404"/>
                      <a:pt x="918" y="2415"/>
                    </a:cubicBezTo>
                    <a:cubicBezTo>
                      <a:pt x="918" y="2482"/>
                      <a:pt x="893" y="2510"/>
                      <a:pt x="893" y="2677"/>
                    </a:cubicBezTo>
                    <a:cubicBezTo>
                      <a:pt x="893" y="2707"/>
                      <a:pt x="963" y="2775"/>
                      <a:pt x="1103" y="2684"/>
                    </a:cubicBezTo>
                    <a:cubicBezTo>
                      <a:pt x="1126" y="2669"/>
                      <a:pt x="1171" y="2629"/>
                      <a:pt x="1183" y="2604"/>
                    </a:cubicBezTo>
                    <a:cubicBezTo>
                      <a:pt x="1212" y="2540"/>
                      <a:pt x="1174" y="2425"/>
                      <a:pt x="1207" y="2339"/>
                    </a:cubicBezTo>
                    <a:cubicBezTo>
                      <a:pt x="1276" y="2153"/>
                      <a:pt x="1454" y="2482"/>
                      <a:pt x="1612" y="2482"/>
                    </a:cubicBezTo>
                    <a:cubicBezTo>
                      <a:pt x="1720" y="2482"/>
                      <a:pt x="1833" y="2340"/>
                      <a:pt x="1877" y="2265"/>
                    </a:cubicBezTo>
                    <a:cubicBezTo>
                      <a:pt x="1929" y="2179"/>
                      <a:pt x="2023" y="1992"/>
                      <a:pt x="2056" y="1894"/>
                    </a:cubicBezTo>
                    <a:cubicBezTo>
                      <a:pt x="2086" y="1807"/>
                      <a:pt x="2115" y="1781"/>
                      <a:pt x="2149" y="1630"/>
                    </a:cubicBezTo>
                    <a:lnTo>
                      <a:pt x="2175" y="1529"/>
                    </a:lnTo>
                    <a:cubicBezTo>
                      <a:pt x="2179" y="1510"/>
                      <a:pt x="2184" y="1501"/>
                      <a:pt x="2189" y="1484"/>
                    </a:cubicBezTo>
                    <a:cubicBezTo>
                      <a:pt x="2208" y="1426"/>
                      <a:pt x="2202" y="1341"/>
                      <a:pt x="2227" y="1277"/>
                    </a:cubicBezTo>
                    <a:cubicBezTo>
                      <a:pt x="2260" y="1189"/>
                      <a:pt x="2302" y="1157"/>
                      <a:pt x="2199" y="1058"/>
                    </a:cubicBezTo>
                    <a:cubicBezTo>
                      <a:pt x="2177" y="1036"/>
                      <a:pt x="2048" y="950"/>
                      <a:pt x="2024" y="945"/>
                    </a:cubicBezTo>
                    <a:cubicBezTo>
                      <a:pt x="1993" y="938"/>
                      <a:pt x="1965" y="939"/>
                      <a:pt x="1934" y="932"/>
                    </a:cubicBezTo>
                    <a:cubicBezTo>
                      <a:pt x="1873" y="919"/>
                      <a:pt x="1805" y="899"/>
                      <a:pt x="1731" y="899"/>
                    </a:cubicBezTo>
                    <a:cubicBezTo>
                      <a:pt x="1626" y="899"/>
                      <a:pt x="1547" y="941"/>
                      <a:pt x="1358" y="941"/>
                    </a:cubicBezTo>
                    <a:cubicBezTo>
                      <a:pt x="1316" y="941"/>
                      <a:pt x="1320" y="934"/>
                      <a:pt x="1282" y="933"/>
                    </a:cubicBezTo>
                    <a:cubicBezTo>
                      <a:pt x="1282" y="859"/>
                      <a:pt x="1262" y="813"/>
                      <a:pt x="1351" y="757"/>
                    </a:cubicBezTo>
                    <a:lnTo>
                      <a:pt x="1553" y="636"/>
                    </a:lnTo>
                    <a:cubicBezTo>
                      <a:pt x="1593" y="610"/>
                      <a:pt x="1589" y="605"/>
                      <a:pt x="1637" y="586"/>
                    </a:cubicBezTo>
                    <a:cubicBezTo>
                      <a:pt x="1650" y="580"/>
                      <a:pt x="1668" y="571"/>
                      <a:pt x="1683" y="563"/>
                    </a:cubicBezTo>
                    <a:cubicBezTo>
                      <a:pt x="1786" y="506"/>
                      <a:pt x="1790" y="441"/>
                      <a:pt x="1790" y="332"/>
                    </a:cubicBezTo>
                    <a:cubicBezTo>
                      <a:pt x="1790" y="213"/>
                      <a:pt x="1724" y="96"/>
                      <a:pt x="1633" y="40"/>
                    </a:cubicBezTo>
                    <a:lnTo>
                      <a:pt x="1617" y="30"/>
                    </a:lnTo>
                    <a:cubicBezTo>
                      <a:pt x="1567" y="0"/>
                      <a:pt x="1502" y="18"/>
                      <a:pt x="1502"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nvGrpSpPr>
              <p:cNvPr id="41" name="组合 40"/>
              <p:cNvGrpSpPr/>
              <p:nvPr/>
            </p:nvGrpSpPr>
            <p:grpSpPr>
              <a:xfrm>
                <a:off x="7683654" y="5211762"/>
                <a:ext cx="777721" cy="795133"/>
                <a:chOff x="8128154" y="5211762"/>
                <a:chExt cx="777721" cy="795133"/>
              </a:xfrm>
              <a:grpFill/>
            </p:grpSpPr>
            <p:sp>
              <p:nvSpPr>
                <p:cNvPr id="45" name="Freeform 34"/>
                <p:cNvSpPr>
                  <a:spLocks noEditPoints="1"/>
                </p:cNvSpPr>
                <p:nvPr/>
              </p:nvSpPr>
              <p:spPr bwMode="auto">
                <a:xfrm>
                  <a:off x="8128154" y="5211762"/>
                  <a:ext cx="777721" cy="644232"/>
                </a:xfrm>
                <a:custGeom>
                  <a:avLst/>
                  <a:gdLst>
                    <a:gd name="T0" fmla="*/ 1651 w 2752"/>
                    <a:gd name="T1" fmla="*/ 1193 h 2259"/>
                    <a:gd name="T2" fmla="*/ 1795 w 2752"/>
                    <a:gd name="T3" fmla="*/ 939 h 2259"/>
                    <a:gd name="T4" fmla="*/ 1758 w 2752"/>
                    <a:gd name="T5" fmla="*/ 1045 h 2259"/>
                    <a:gd name="T6" fmla="*/ 1728 w 2752"/>
                    <a:gd name="T7" fmla="*/ 1184 h 2259"/>
                    <a:gd name="T8" fmla="*/ 2752 w 2752"/>
                    <a:gd name="T9" fmla="*/ 1370 h 2259"/>
                    <a:gd name="T10" fmla="*/ 2252 w 2752"/>
                    <a:gd name="T11" fmla="*/ 1498 h 2259"/>
                    <a:gd name="T12" fmla="*/ 1965 w 2752"/>
                    <a:gd name="T13" fmla="*/ 1396 h 2259"/>
                    <a:gd name="T14" fmla="*/ 2405 w 2752"/>
                    <a:gd name="T15" fmla="*/ 1303 h 2259"/>
                    <a:gd name="T16" fmla="*/ 1880 w 2752"/>
                    <a:gd name="T17" fmla="*/ 1286 h 2259"/>
                    <a:gd name="T18" fmla="*/ 1753 w 2752"/>
                    <a:gd name="T19" fmla="*/ 1430 h 2259"/>
                    <a:gd name="T20" fmla="*/ 1448 w 2752"/>
                    <a:gd name="T21" fmla="*/ 1429 h 2259"/>
                    <a:gd name="T22" fmla="*/ 1169 w 2752"/>
                    <a:gd name="T23" fmla="*/ 1480 h 2259"/>
                    <a:gd name="T24" fmla="*/ 911 w 2752"/>
                    <a:gd name="T25" fmla="*/ 1646 h 2259"/>
                    <a:gd name="T26" fmla="*/ 780 w 2752"/>
                    <a:gd name="T27" fmla="*/ 1726 h 2259"/>
                    <a:gd name="T28" fmla="*/ 518 w 2752"/>
                    <a:gd name="T29" fmla="*/ 1998 h 2259"/>
                    <a:gd name="T30" fmla="*/ 263 w 2752"/>
                    <a:gd name="T31" fmla="*/ 2259 h 2259"/>
                    <a:gd name="T32" fmla="*/ 0 w 2752"/>
                    <a:gd name="T33" fmla="*/ 2031 h 2259"/>
                    <a:gd name="T34" fmla="*/ 81 w 2752"/>
                    <a:gd name="T35" fmla="*/ 1781 h 2259"/>
                    <a:gd name="T36" fmla="*/ 314 w 2752"/>
                    <a:gd name="T37" fmla="*/ 1599 h 2259"/>
                    <a:gd name="T38" fmla="*/ 544 w 2752"/>
                    <a:gd name="T39" fmla="*/ 1685 h 2259"/>
                    <a:gd name="T40" fmla="*/ 763 w 2752"/>
                    <a:gd name="T41" fmla="*/ 1548 h 2259"/>
                    <a:gd name="T42" fmla="*/ 931 w 2752"/>
                    <a:gd name="T43" fmla="*/ 1480 h 2259"/>
                    <a:gd name="T44" fmla="*/ 1135 w 2752"/>
                    <a:gd name="T45" fmla="*/ 1447 h 2259"/>
                    <a:gd name="T46" fmla="*/ 1262 w 2752"/>
                    <a:gd name="T47" fmla="*/ 1396 h 2259"/>
                    <a:gd name="T48" fmla="*/ 1381 w 2752"/>
                    <a:gd name="T49" fmla="*/ 1345 h 2259"/>
                    <a:gd name="T50" fmla="*/ 1482 w 2752"/>
                    <a:gd name="T51" fmla="*/ 1133 h 2259"/>
                    <a:gd name="T52" fmla="*/ 1423 w 2752"/>
                    <a:gd name="T53" fmla="*/ 1226 h 2259"/>
                    <a:gd name="T54" fmla="*/ 1326 w 2752"/>
                    <a:gd name="T55" fmla="*/ 1151 h 2259"/>
                    <a:gd name="T56" fmla="*/ 1351 w 2752"/>
                    <a:gd name="T57" fmla="*/ 866 h 2259"/>
                    <a:gd name="T58" fmla="*/ 1541 w 2752"/>
                    <a:gd name="T59" fmla="*/ 845 h 2259"/>
                    <a:gd name="T60" fmla="*/ 1635 w 2752"/>
                    <a:gd name="T61" fmla="*/ 727 h 2259"/>
                    <a:gd name="T62" fmla="*/ 1582 w 2752"/>
                    <a:gd name="T63" fmla="*/ 538 h 2259"/>
                    <a:gd name="T64" fmla="*/ 1406 w 2752"/>
                    <a:gd name="T65" fmla="*/ 685 h 2259"/>
                    <a:gd name="T66" fmla="*/ 1262 w 2752"/>
                    <a:gd name="T67" fmla="*/ 1134 h 2259"/>
                    <a:gd name="T68" fmla="*/ 1177 w 2752"/>
                    <a:gd name="T69" fmla="*/ 1311 h 2259"/>
                    <a:gd name="T70" fmla="*/ 1135 w 2752"/>
                    <a:gd name="T71" fmla="*/ 1133 h 2259"/>
                    <a:gd name="T72" fmla="*/ 1008 w 2752"/>
                    <a:gd name="T73" fmla="*/ 1387 h 2259"/>
                    <a:gd name="T74" fmla="*/ 788 w 2752"/>
                    <a:gd name="T75" fmla="*/ 1218 h 2259"/>
                    <a:gd name="T76" fmla="*/ 915 w 2752"/>
                    <a:gd name="T77" fmla="*/ 888 h 2259"/>
                    <a:gd name="T78" fmla="*/ 1101 w 2752"/>
                    <a:gd name="T79" fmla="*/ 659 h 2259"/>
                    <a:gd name="T80" fmla="*/ 1067 w 2752"/>
                    <a:gd name="T81" fmla="*/ 337 h 2259"/>
                    <a:gd name="T82" fmla="*/ 1389 w 2752"/>
                    <a:gd name="T83" fmla="*/ 617 h 2259"/>
                    <a:gd name="T84" fmla="*/ 1618 w 2752"/>
                    <a:gd name="T85" fmla="*/ 337 h 2259"/>
                    <a:gd name="T86" fmla="*/ 1767 w 2752"/>
                    <a:gd name="T87" fmla="*/ 21 h 2259"/>
                    <a:gd name="T88" fmla="*/ 1814 w 2752"/>
                    <a:gd name="T89" fmla="*/ 331 h 2259"/>
                    <a:gd name="T90" fmla="*/ 1849 w 2752"/>
                    <a:gd name="T91" fmla="*/ 552 h 2259"/>
                    <a:gd name="T92" fmla="*/ 1990 w 2752"/>
                    <a:gd name="T93" fmla="*/ 329 h 2259"/>
                    <a:gd name="T94" fmla="*/ 2192 w 2752"/>
                    <a:gd name="T95" fmla="*/ 211 h 2259"/>
                    <a:gd name="T96" fmla="*/ 2021 w 2752"/>
                    <a:gd name="T97" fmla="*/ 783 h 2259"/>
                    <a:gd name="T98" fmla="*/ 1922 w 2752"/>
                    <a:gd name="T99" fmla="*/ 1057 h 2259"/>
                    <a:gd name="T100" fmla="*/ 2372 w 2752"/>
                    <a:gd name="T101" fmla="*/ 1115 h 2259"/>
                    <a:gd name="T102" fmla="*/ 2491 w 2752"/>
                    <a:gd name="T103" fmla="*/ 1152 h 2259"/>
                    <a:gd name="T104" fmla="*/ 2615 w 2752"/>
                    <a:gd name="T105" fmla="*/ 1178 h 2259"/>
                    <a:gd name="T106" fmla="*/ 2752 w 2752"/>
                    <a:gd name="T107" fmla="*/ 1349 h 2259"/>
                    <a:gd name="T108" fmla="*/ 1592 w 2752"/>
                    <a:gd name="T109" fmla="*/ 1049 h 2259"/>
                    <a:gd name="T110" fmla="*/ 1540 w 2752"/>
                    <a:gd name="T111" fmla="*/ 954 h 2259"/>
                    <a:gd name="T112" fmla="*/ 1609 w 2752"/>
                    <a:gd name="T113" fmla="*/ 922 h 2259"/>
                    <a:gd name="T114" fmla="*/ 1863 w 2752"/>
                    <a:gd name="T115" fmla="*/ 820 h 2259"/>
                    <a:gd name="T116" fmla="*/ 1838 w 2752"/>
                    <a:gd name="T117" fmla="*/ 693 h 2259"/>
                    <a:gd name="T118" fmla="*/ 1863 w 2752"/>
                    <a:gd name="T119" fmla="*/ 820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2" h="2259">
                      <a:moveTo>
                        <a:pt x="1728" y="1184"/>
                      </a:moveTo>
                      <a:cubicBezTo>
                        <a:pt x="1690" y="1184"/>
                        <a:pt x="1678" y="1180"/>
                        <a:pt x="1651" y="1193"/>
                      </a:cubicBezTo>
                      <a:cubicBezTo>
                        <a:pt x="1651" y="1141"/>
                        <a:pt x="1646" y="1151"/>
                        <a:pt x="1674" y="1122"/>
                      </a:cubicBezTo>
                      <a:cubicBezTo>
                        <a:pt x="1794" y="1002"/>
                        <a:pt x="1745" y="952"/>
                        <a:pt x="1795" y="939"/>
                      </a:cubicBezTo>
                      <a:cubicBezTo>
                        <a:pt x="1796" y="972"/>
                        <a:pt x="1809" y="981"/>
                        <a:pt x="1799" y="1002"/>
                      </a:cubicBezTo>
                      <a:cubicBezTo>
                        <a:pt x="1788" y="1025"/>
                        <a:pt x="1773" y="1009"/>
                        <a:pt x="1758" y="1045"/>
                      </a:cubicBezTo>
                      <a:cubicBezTo>
                        <a:pt x="1747" y="1073"/>
                        <a:pt x="1756" y="1095"/>
                        <a:pt x="1753" y="1125"/>
                      </a:cubicBezTo>
                      <a:cubicBezTo>
                        <a:pt x="1748" y="1177"/>
                        <a:pt x="1740" y="1139"/>
                        <a:pt x="1728" y="1184"/>
                      </a:cubicBezTo>
                      <a:close/>
                      <a:moveTo>
                        <a:pt x="2752" y="1349"/>
                      </a:moveTo>
                      <a:lnTo>
                        <a:pt x="2752" y="1370"/>
                      </a:lnTo>
                      <a:cubicBezTo>
                        <a:pt x="2749" y="1398"/>
                        <a:pt x="2729" y="1424"/>
                        <a:pt x="2686" y="1448"/>
                      </a:cubicBezTo>
                      <a:cubicBezTo>
                        <a:pt x="2529" y="1535"/>
                        <a:pt x="2421" y="1512"/>
                        <a:pt x="2252" y="1498"/>
                      </a:cubicBezTo>
                      <a:cubicBezTo>
                        <a:pt x="2153" y="1489"/>
                        <a:pt x="2076" y="1534"/>
                        <a:pt x="1965" y="1480"/>
                      </a:cubicBezTo>
                      <a:lnTo>
                        <a:pt x="1965" y="1396"/>
                      </a:lnTo>
                      <a:cubicBezTo>
                        <a:pt x="2044" y="1389"/>
                        <a:pt x="2121" y="1370"/>
                        <a:pt x="2210" y="1370"/>
                      </a:cubicBezTo>
                      <a:cubicBezTo>
                        <a:pt x="2286" y="1371"/>
                        <a:pt x="2369" y="1371"/>
                        <a:pt x="2405" y="1303"/>
                      </a:cubicBezTo>
                      <a:cubicBezTo>
                        <a:pt x="2343" y="1210"/>
                        <a:pt x="2133" y="1231"/>
                        <a:pt x="2029" y="1248"/>
                      </a:cubicBezTo>
                      <a:cubicBezTo>
                        <a:pt x="1977" y="1256"/>
                        <a:pt x="1916" y="1283"/>
                        <a:pt x="1880" y="1286"/>
                      </a:cubicBezTo>
                      <a:cubicBezTo>
                        <a:pt x="1874" y="1364"/>
                        <a:pt x="1860" y="1372"/>
                        <a:pt x="1829" y="1430"/>
                      </a:cubicBezTo>
                      <a:lnTo>
                        <a:pt x="1753" y="1430"/>
                      </a:lnTo>
                      <a:cubicBezTo>
                        <a:pt x="1740" y="1380"/>
                        <a:pt x="1634" y="1350"/>
                        <a:pt x="1561" y="1398"/>
                      </a:cubicBezTo>
                      <a:cubicBezTo>
                        <a:pt x="1532" y="1417"/>
                        <a:pt x="1512" y="1410"/>
                        <a:pt x="1448" y="1429"/>
                      </a:cubicBezTo>
                      <a:cubicBezTo>
                        <a:pt x="1402" y="1442"/>
                        <a:pt x="1359" y="1438"/>
                        <a:pt x="1313" y="1438"/>
                      </a:cubicBezTo>
                      <a:cubicBezTo>
                        <a:pt x="1298" y="1495"/>
                        <a:pt x="1239" y="1480"/>
                        <a:pt x="1169" y="1480"/>
                      </a:cubicBezTo>
                      <a:cubicBezTo>
                        <a:pt x="1150" y="1562"/>
                        <a:pt x="1109" y="1526"/>
                        <a:pt x="1042" y="1565"/>
                      </a:cubicBezTo>
                      <a:cubicBezTo>
                        <a:pt x="998" y="1591"/>
                        <a:pt x="957" y="1618"/>
                        <a:pt x="911" y="1646"/>
                      </a:cubicBezTo>
                      <a:cubicBezTo>
                        <a:pt x="885" y="1662"/>
                        <a:pt x="869" y="1671"/>
                        <a:pt x="842" y="1687"/>
                      </a:cubicBezTo>
                      <a:cubicBezTo>
                        <a:pt x="817" y="1703"/>
                        <a:pt x="805" y="1713"/>
                        <a:pt x="780" y="1726"/>
                      </a:cubicBezTo>
                      <a:cubicBezTo>
                        <a:pt x="727" y="1753"/>
                        <a:pt x="696" y="1770"/>
                        <a:pt x="648" y="1807"/>
                      </a:cubicBezTo>
                      <a:cubicBezTo>
                        <a:pt x="586" y="1854"/>
                        <a:pt x="564" y="1937"/>
                        <a:pt x="518" y="1998"/>
                      </a:cubicBezTo>
                      <a:cubicBezTo>
                        <a:pt x="463" y="2072"/>
                        <a:pt x="490" y="2060"/>
                        <a:pt x="464" y="2105"/>
                      </a:cubicBezTo>
                      <a:cubicBezTo>
                        <a:pt x="418" y="2185"/>
                        <a:pt x="374" y="2259"/>
                        <a:pt x="263" y="2259"/>
                      </a:cubicBezTo>
                      <a:cubicBezTo>
                        <a:pt x="171" y="2259"/>
                        <a:pt x="130" y="2237"/>
                        <a:pt x="90" y="2170"/>
                      </a:cubicBezTo>
                      <a:cubicBezTo>
                        <a:pt x="66" y="2129"/>
                        <a:pt x="0" y="2071"/>
                        <a:pt x="0" y="2031"/>
                      </a:cubicBezTo>
                      <a:cubicBezTo>
                        <a:pt x="0" y="1981"/>
                        <a:pt x="7" y="1918"/>
                        <a:pt x="23" y="1876"/>
                      </a:cubicBezTo>
                      <a:cubicBezTo>
                        <a:pt x="37" y="1839"/>
                        <a:pt x="61" y="1811"/>
                        <a:pt x="81" y="1781"/>
                      </a:cubicBezTo>
                      <a:lnTo>
                        <a:pt x="195" y="1599"/>
                      </a:lnTo>
                      <a:lnTo>
                        <a:pt x="314" y="1599"/>
                      </a:lnTo>
                      <a:cubicBezTo>
                        <a:pt x="320" y="1622"/>
                        <a:pt x="344" y="1660"/>
                        <a:pt x="359" y="1680"/>
                      </a:cubicBezTo>
                      <a:cubicBezTo>
                        <a:pt x="404" y="1740"/>
                        <a:pt x="493" y="1742"/>
                        <a:pt x="544" y="1685"/>
                      </a:cubicBezTo>
                      <a:cubicBezTo>
                        <a:pt x="568" y="1658"/>
                        <a:pt x="563" y="1644"/>
                        <a:pt x="607" y="1629"/>
                      </a:cubicBezTo>
                      <a:cubicBezTo>
                        <a:pt x="666" y="1610"/>
                        <a:pt x="710" y="1576"/>
                        <a:pt x="763" y="1548"/>
                      </a:cubicBezTo>
                      <a:cubicBezTo>
                        <a:pt x="795" y="1531"/>
                        <a:pt x="820" y="1536"/>
                        <a:pt x="853" y="1520"/>
                      </a:cubicBezTo>
                      <a:cubicBezTo>
                        <a:pt x="886" y="1505"/>
                        <a:pt x="890" y="1491"/>
                        <a:pt x="931" y="1480"/>
                      </a:cubicBezTo>
                      <a:cubicBezTo>
                        <a:pt x="951" y="1474"/>
                        <a:pt x="958" y="1475"/>
                        <a:pt x="983" y="1472"/>
                      </a:cubicBezTo>
                      <a:cubicBezTo>
                        <a:pt x="1057" y="1464"/>
                        <a:pt x="1021" y="1447"/>
                        <a:pt x="1135" y="1447"/>
                      </a:cubicBezTo>
                      <a:cubicBezTo>
                        <a:pt x="1137" y="1418"/>
                        <a:pt x="1141" y="1416"/>
                        <a:pt x="1152" y="1396"/>
                      </a:cubicBezTo>
                      <a:lnTo>
                        <a:pt x="1262" y="1396"/>
                      </a:lnTo>
                      <a:cubicBezTo>
                        <a:pt x="1264" y="1367"/>
                        <a:pt x="1268" y="1365"/>
                        <a:pt x="1279" y="1345"/>
                      </a:cubicBezTo>
                      <a:lnTo>
                        <a:pt x="1381" y="1345"/>
                      </a:lnTo>
                      <a:cubicBezTo>
                        <a:pt x="1414" y="1282"/>
                        <a:pt x="1429" y="1260"/>
                        <a:pt x="1524" y="1260"/>
                      </a:cubicBezTo>
                      <a:cubicBezTo>
                        <a:pt x="1498" y="1210"/>
                        <a:pt x="1496" y="1195"/>
                        <a:pt x="1482" y="1133"/>
                      </a:cubicBezTo>
                      <a:lnTo>
                        <a:pt x="1423" y="1133"/>
                      </a:lnTo>
                      <a:lnTo>
                        <a:pt x="1423" y="1226"/>
                      </a:lnTo>
                      <a:lnTo>
                        <a:pt x="1338" y="1226"/>
                      </a:lnTo>
                      <a:cubicBezTo>
                        <a:pt x="1336" y="1201"/>
                        <a:pt x="1324" y="1169"/>
                        <a:pt x="1326" y="1151"/>
                      </a:cubicBezTo>
                      <a:cubicBezTo>
                        <a:pt x="1333" y="1083"/>
                        <a:pt x="1345" y="1194"/>
                        <a:pt x="1346" y="913"/>
                      </a:cubicBezTo>
                      <a:cubicBezTo>
                        <a:pt x="1346" y="892"/>
                        <a:pt x="1345" y="885"/>
                        <a:pt x="1351" y="866"/>
                      </a:cubicBezTo>
                      <a:lnTo>
                        <a:pt x="1364" y="838"/>
                      </a:lnTo>
                      <a:cubicBezTo>
                        <a:pt x="1414" y="762"/>
                        <a:pt x="1489" y="841"/>
                        <a:pt x="1541" y="845"/>
                      </a:cubicBezTo>
                      <a:cubicBezTo>
                        <a:pt x="1543" y="795"/>
                        <a:pt x="1565" y="773"/>
                        <a:pt x="1575" y="727"/>
                      </a:cubicBezTo>
                      <a:lnTo>
                        <a:pt x="1635" y="727"/>
                      </a:lnTo>
                      <a:lnTo>
                        <a:pt x="1636" y="618"/>
                      </a:lnTo>
                      <a:cubicBezTo>
                        <a:pt x="1642" y="566"/>
                        <a:pt x="1666" y="484"/>
                        <a:pt x="1582" y="538"/>
                      </a:cubicBezTo>
                      <a:cubicBezTo>
                        <a:pt x="1512" y="584"/>
                        <a:pt x="1495" y="651"/>
                        <a:pt x="1406" y="651"/>
                      </a:cubicBezTo>
                      <a:lnTo>
                        <a:pt x="1406" y="685"/>
                      </a:lnTo>
                      <a:cubicBezTo>
                        <a:pt x="1406" y="754"/>
                        <a:pt x="1270" y="828"/>
                        <a:pt x="1262" y="939"/>
                      </a:cubicBezTo>
                      <a:cubicBezTo>
                        <a:pt x="1258" y="1000"/>
                        <a:pt x="1264" y="1071"/>
                        <a:pt x="1262" y="1134"/>
                      </a:cubicBezTo>
                      <a:cubicBezTo>
                        <a:pt x="1261" y="1186"/>
                        <a:pt x="1246" y="1261"/>
                        <a:pt x="1245" y="1311"/>
                      </a:cubicBezTo>
                      <a:lnTo>
                        <a:pt x="1177" y="1311"/>
                      </a:lnTo>
                      <a:cubicBezTo>
                        <a:pt x="1169" y="1274"/>
                        <a:pt x="1159" y="1265"/>
                        <a:pt x="1152" y="1227"/>
                      </a:cubicBezTo>
                      <a:cubicBezTo>
                        <a:pt x="1146" y="1194"/>
                        <a:pt x="1142" y="1164"/>
                        <a:pt x="1135" y="1133"/>
                      </a:cubicBezTo>
                      <a:cubicBezTo>
                        <a:pt x="1097" y="1154"/>
                        <a:pt x="1106" y="1143"/>
                        <a:pt x="1089" y="1189"/>
                      </a:cubicBezTo>
                      <a:cubicBezTo>
                        <a:pt x="1064" y="1254"/>
                        <a:pt x="1023" y="1321"/>
                        <a:pt x="1008" y="1387"/>
                      </a:cubicBezTo>
                      <a:cubicBezTo>
                        <a:pt x="946" y="1387"/>
                        <a:pt x="897" y="1393"/>
                        <a:pt x="857" y="1344"/>
                      </a:cubicBezTo>
                      <a:cubicBezTo>
                        <a:pt x="838" y="1321"/>
                        <a:pt x="788" y="1254"/>
                        <a:pt x="788" y="1218"/>
                      </a:cubicBezTo>
                      <a:cubicBezTo>
                        <a:pt x="788" y="1082"/>
                        <a:pt x="852" y="1144"/>
                        <a:pt x="863" y="1039"/>
                      </a:cubicBezTo>
                      <a:cubicBezTo>
                        <a:pt x="870" y="984"/>
                        <a:pt x="855" y="888"/>
                        <a:pt x="915" y="888"/>
                      </a:cubicBezTo>
                      <a:cubicBezTo>
                        <a:pt x="970" y="888"/>
                        <a:pt x="998" y="911"/>
                        <a:pt x="1042" y="922"/>
                      </a:cubicBezTo>
                      <a:cubicBezTo>
                        <a:pt x="1151" y="849"/>
                        <a:pt x="1110" y="799"/>
                        <a:pt x="1101" y="659"/>
                      </a:cubicBezTo>
                      <a:cubicBezTo>
                        <a:pt x="1098" y="606"/>
                        <a:pt x="1089" y="550"/>
                        <a:pt x="1084" y="498"/>
                      </a:cubicBezTo>
                      <a:cubicBezTo>
                        <a:pt x="1080" y="449"/>
                        <a:pt x="1068" y="383"/>
                        <a:pt x="1067" y="337"/>
                      </a:cubicBezTo>
                      <a:cubicBezTo>
                        <a:pt x="1105" y="317"/>
                        <a:pt x="1264" y="143"/>
                        <a:pt x="1313" y="430"/>
                      </a:cubicBezTo>
                      <a:cubicBezTo>
                        <a:pt x="1326" y="509"/>
                        <a:pt x="1307" y="615"/>
                        <a:pt x="1389" y="617"/>
                      </a:cubicBezTo>
                      <a:cubicBezTo>
                        <a:pt x="1394" y="555"/>
                        <a:pt x="1433" y="500"/>
                        <a:pt x="1499" y="498"/>
                      </a:cubicBezTo>
                      <a:cubicBezTo>
                        <a:pt x="1516" y="426"/>
                        <a:pt x="1540" y="356"/>
                        <a:pt x="1618" y="337"/>
                      </a:cubicBezTo>
                      <a:cubicBezTo>
                        <a:pt x="1618" y="193"/>
                        <a:pt x="1655" y="196"/>
                        <a:pt x="1722" y="111"/>
                      </a:cubicBezTo>
                      <a:cubicBezTo>
                        <a:pt x="1750" y="75"/>
                        <a:pt x="1714" y="35"/>
                        <a:pt x="1767" y="21"/>
                      </a:cubicBezTo>
                      <a:cubicBezTo>
                        <a:pt x="1843" y="0"/>
                        <a:pt x="1885" y="50"/>
                        <a:pt x="1948" y="83"/>
                      </a:cubicBezTo>
                      <a:cubicBezTo>
                        <a:pt x="1944" y="240"/>
                        <a:pt x="1908" y="245"/>
                        <a:pt x="1814" y="331"/>
                      </a:cubicBezTo>
                      <a:cubicBezTo>
                        <a:pt x="1697" y="439"/>
                        <a:pt x="1770" y="464"/>
                        <a:pt x="1770" y="617"/>
                      </a:cubicBezTo>
                      <a:lnTo>
                        <a:pt x="1849" y="552"/>
                      </a:lnTo>
                      <a:cubicBezTo>
                        <a:pt x="1878" y="516"/>
                        <a:pt x="1907" y="498"/>
                        <a:pt x="1956" y="498"/>
                      </a:cubicBezTo>
                      <a:cubicBezTo>
                        <a:pt x="1956" y="393"/>
                        <a:pt x="1944" y="418"/>
                        <a:pt x="1990" y="329"/>
                      </a:cubicBezTo>
                      <a:cubicBezTo>
                        <a:pt x="2025" y="262"/>
                        <a:pt x="2031" y="206"/>
                        <a:pt x="2123" y="190"/>
                      </a:cubicBezTo>
                      <a:cubicBezTo>
                        <a:pt x="2162" y="183"/>
                        <a:pt x="2171" y="190"/>
                        <a:pt x="2192" y="211"/>
                      </a:cubicBezTo>
                      <a:cubicBezTo>
                        <a:pt x="2251" y="271"/>
                        <a:pt x="2325" y="422"/>
                        <a:pt x="2216" y="479"/>
                      </a:cubicBezTo>
                      <a:cubicBezTo>
                        <a:pt x="1964" y="611"/>
                        <a:pt x="2076" y="697"/>
                        <a:pt x="2021" y="783"/>
                      </a:cubicBezTo>
                      <a:cubicBezTo>
                        <a:pt x="1988" y="835"/>
                        <a:pt x="1988" y="782"/>
                        <a:pt x="1981" y="870"/>
                      </a:cubicBezTo>
                      <a:cubicBezTo>
                        <a:pt x="1975" y="942"/>
                        <a:pt x="1922" y="981"/>
                        <a:pt x="1922" y="1057"/>
                      </a:cubicBezTo>
                      <a:cubicBezTo>
                        <a:pt x="1922" y="1133"/>
                        <a:pt x="2037" y="1099"/>
                        <a:pt x="2109" y="1099"/>
                      </a:cubicBezTo>
                      <a:cubicBezTo>
                        <a:pt x="2195" y="1099"/>
                        <a:pt x="2292" y="1102"/>
                        <a:pt x="2372" y="1115"/>
                      </a:cubicBezTo>
                      <a:cubicBezTo>
                        <a:pt x="2401" y="1120"/>
                        <a:pt x="2417" y="1121"/>
                        <a:pt x="2441" y="1131"/>
                      </a:cubicBezTo>
                      <a:cubicBezTo>
                        <a:pt x="2459" y="1138"/>
                        <a:pt x="2474" y="1150"/>
                        <a:pt x="2491" y="1152"/>
                      </a:cubicBezTo>
                      <a:cubicBezTo>
                        <a:pt x="2518" y="1156"/>
                        <a:pt x="2511" y="1144"/>
                        <a:pt x="2555" y="1161"/>
                      </a:cubicBezTo>
                      <a:cubicBezTo>
                        <a:pt x="2583" y="1171"/>
                        <a:pt x="2583" y="1170"/>
                        <a:pt x="2615" y="1178"/>
                      </a:cubicBezTo>
                      <a:cubicBezTo>
                        <a:pt x="2657" y="1189"/>
                        <a:pt x="2675" y="1211"/>
                        <a:pt x="2700" y="1244"/>
                      </a:cubicBezTo>
                      <a:cubicBezTo>
                        <a:pt x="2728" y="1281"/>
                        <a:pt x="2748" y="1317"/>
                        <a:pt x="2752" y="1349"/>
                      </a:cubicBezTo>
                      <a:close/>
                      <a:moveTo>
                        <a:pt x="1592" y="998"/>
                      </a:moveTo>
                      <a:lnTo>
                        <a:pt x="1592" y="1049"/>
                      </a:lnTo>
                      <a:cubicBezTo>
                        <a:pt x="1548" y="1048"/>
                        <a:pt x="1508" y="1033"/>
                        <a:pt x="1508" y="989"/>
                      </a:cubicBezTo>
                      <a:cubicBezTo>
                        <a:pt x="1508" y="962"/>
                        <a:pt x="1526" y="969"/>
                        <a:pt x="1540" y="954"/>
                      </a:cubicBezTo>
                      <a:cubicBezTo>
                        <a:pt x="1554" y="939"/>
                        <a:pt x="1552" y="932"/>
                        <a:pt x="1558" y="905"/>
                      </a:cubicBezTo>
                      <a:cubicBezTo>
                        <a:pt x="1575" y="913"/>
                        <a:pt x="1589" y="917"/>
                        <a:pt x="1609" y="922"/>
                      </a:cubicBezTo>
                      <a:cubicBezTo>
                        <a:pt x="1602" y="952"/>
                        <a:pt x="1592" y="961"/>
                        <a:pt x="1592" y="998"/>
                      </a:cubicBezTo>
                      <a:close/>
                      <a:moveTo>
                        <a:pt x="1863" y="820"/>
                      </a:moveTo>
                      <a:cubicBezTo>
                        <a:pt x="1814" y="820"/>
                        <a:pt x="1798" y="815"/>
                        <a:pt x="1762" y="812"/>
                      </a:cubicBezTo>
                      <a:cubicBezTo>
                        <a:pt x="1764" y="719"/>
                        <a:pt x="1836" y="782"/>
                        <a:pt x="1838" y="693"/>
                      </a:cubicBezTo>
                      <a:cubicBezTo>
                        <a:pt x="1854" y="701"/>
                        <a:pt x="1883" y="708"/>
                        <a:pt x="1905" y="710"/>
                      </a:cubicBezTo>
                      <a:cubicBezTo>
                        <a:pt x="1902" y="756"/>
                        <a:pt x="1874" y="775"/>
                        <a:pt x="1863" y="8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6" name="Freeform 36"/>
                <p:cNvSpPr/>
                <p:nvPr/>
              </p:nvSpPr>
              <p:spPr bwMode="auto">
                <a:xfrm>
                  <a:off x="8364179" y="5627708"/>
                  <a:ext cx="381123" cy="379187"/>
                </a:xfrm>
                <a:custGeom>
                  <a:avLst/>
                  <a:gdLst>
                    <a:gd name="T0" fmla="*/ 224 w 1353"/>
                    <a:gd name="T1" fmla="*/ 424 h 1330"/>
                    <a:gd name="T2" fmla="*/ 406 w 1353"/>
                    <a:gd name="T3" fmla="*/ 335 h 1330"/>
                    <a:gd name="T4" fmla="*/ 491 w 1353"/>
                    <a:gd name="T5" fmla="*/ 285 h 1330"/>
                    <a:gd name="T6" fmla="*/ 656 w 1353"/>
                    <a:gd name="T7" fmla="*/ 254 h 1330"/>
                    <a:gd name="T8" fmla="*/ 552 w 1353"/>
                    <a:gd name="T9" fmla="*/ 320 h 1330"/>
                    <a:gd name="T10" fmla="*/ 497 w 1353"/>
                    <a:gd name="T11" fmla="*/ 383 h 1330"/>
                    <a:gd name="T12" fmla="*/ 496 w 1353"/>
                    <a:gd name="T13" fmla="*/ 542 h 1330"/>
                    <a:gd name="T14" fmla="*/ 313 w 1353"/>
                    <a:gd name="T15" fmla="*/ 597 h 1330"/>
                    <a:gd name="T16" fmla="*/ 97 w 1353"/>
                    <a:gd name="T17" fmla="*/ 551 h 1330"/>
                    <a:gd name="T18" fmla="*/ 78 w 1353"/>
                    <a:gd name="T19" fmla="*/ 747 h 1330"/>
                    <a:gd name="T20" fmla="*/ 266 w 1353"/>
                    <a:gd name="T21" fmla="*/ 898 h 1330"/>
                    <a:gd name="T22" fmla="*/ 586 w 1353"/>
                    <a:gd name="T23" fmla="*/ 860 h 1330"/>
                    <a:gd name="T24" fmla="*/ 527 w 1353"/>
                    <a:gd name="T25" fmla="*/ 1006 h 1330"/>
                    <a:gd name="T26" fmla="*/ 269 w 1353"/>
                    <a:gd name="T27" fmla="*/ 1133 h 1330"/>
                    <a:gd name="T28" fmla="*/ 4 w 1353"/>
                    <a:gd name="T29" fmla="*/ 1127 h 1330"/>
                    <a:gd name="T30" fmla="*/ 92 w 1353"/>
                    <a:gd name="T31" fmla="*/ 1216 h 1330"/>
                    <a:gd name="T32" fmla="*/ 162 w 1353"/>
                    <a:gd name="T33" fmla="*/ 1239 h 1330"/>
                    <a:gd name="T34" fmla="*/ 191 w 1353"/>
                    <a:gd name="T35" fmla="*/ 1253 h 1330"/>
                    <a:gd name="T36" fmla="*/ 272 w 1353"/>
                    <a:gd name="T37" fmla="*/ 1273 h 1330"/>
                    <a:gd name="T38" fmla="*/ 373 w 1353"/>
                    <a:gd name="T39" fmla="*/ 1298 h 1330"/>
                    <a:gd name="T40" fmla="*/ 588 w 1353"/>
                    <a:gd name="T41" fmla="*/ 1330 h 1330"/>
                    <a:gd name="T42" fmla="*/ 701 w 1353"/>
                    <a:gd name="T43" fmla="*/ 1282 h 1330"/>
                    <a:gd name="T44" fmla="*/ 771 w 1353"/>
                    <a:gd name="T45" fmla="*/ 1175 h 1330"/>
                    <a:gd name="T46" fmla="*/ 848 w 1353"/>
                    <a:gd name="T47" fmla="*/ 980 h 1330"/>
                    <a:gd name="T48" fmla="*/ 867 w 1353"/>
                    <a:gd name="T49" fmla="*/ 906 h 1330"/>
                    <a:gd name="T50" fmla="*/ 1104 w 1353"/>
                    <a:gd name="T51" fmla="*/ 635 h 1330"/>
                    <a:gd name="T52" fmla="*/ 1236 w 1353"/>
                    <a:gd name="T53" fmla="*/ 650 h 1330"/>
                    <a:gd name="T54" fmla="*/ 1301 w 1353"/>
                    <a:gd name="T55" fmla="*/ 464 h 1330"/>
                    <a:gd name="T56" fmla="*/ 1045 w 1353"/>
                    <a:gd name="T57" fmla="*/ 348 h 1330"/>
                    <a:gd name="T58" fmla="*/ 801 w 1353"/>
                    <a:gd name="T59" fmla="*/ 426 h 1330"/>
                    <a:gd name="T60" fmla="*/ 789 w 1353"/>
                    <a:gd name="T61" fmla="*/ 328 h 1330"/>
                    <a:gd name="T62" fmla="*/ 865 w 1353"/>
                    <a:gd name="T63" fmla="*/ 278 h 1330"/>
                    <a:gd name="T64" fmla="*/ 928 w 1353"/>
                    <a:gd name="T65" fmla="*/ 222 h 1330"/>
                    <a:gd name="T66" fmla="*/ 910 w 1353"/>
                    <a:gd name="T67" fmla="*/ 51 h 1330"/>
                    <a:gd name="T68" fmla="*/ 791 w 1353"/>
                    <a:gd name="T69" fmla="*/ 0 h 1330"/>
                    <a:gd name="T70" fmla="*/ 537 w 1353"/>
                    <a:gd name="T71" fmla="*/ 51 h 1330"/>
                    <a:gd name="T72" fmla="*/ 290 w 1353"/>
                    <a:gd name="T73" fmla="*/ 177 h 1330"/>
                    <a:gd name="T74" fmla="*/ 192 w 1353"/>
                    <a:gd name="T75" fmla="*/ 332 h 1330"/>
                    <a:gd name="T76" fmla="*/ 224 w 1353"/>
                    <a:gd name="T77" fmla="*/ 424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3" h="1330">
                      <a:moveTo>
                        <a:pt x="224" y="424"/>
                      </a:moveTo>
                      <a:cubicBezTo>
                        <a:pt x="314" y="416"/>
                        <a:pt x="324" y="385"/>
                        <a:pt x="406" y="335"/>
                      </a:cubicBezTo>
                      <a:cubicBezTo>
                        <a:pt x="438" y="317"/>
                        <a:pt x="459" y="304"/>
                        <a:pt x="491" y="285"/>
                      </a:cubicBezTo>
                      <a:cubicBezTo>
                        <a:pt x="588" y="225"/>
                        <a:pt x="614" y="254"/>
                        <a:pt x="656" y="254"/>
                      </a:cubicBezTo>
                      <a:cubicBezTo>
                        <a:pt x="654" y="323"/>
                        <a:pt x="646" y="286"/>
                        <a:pt x="552" y="320"/>
                      </a:cubicBezTo>
                      <a:cubicBezTo>
                        <a:pt x="516" y="333"/>
                        <a:pt x="506" y="337"/>
                        <a:pt x="497" y="383"/>
                      </a:cubicBezTo>
                      <a:cubicBezTo>
                        <a:pt x="480" y="466"/>
                        <a:pt x="485" y="467"/>
                        <a:pt x="496" y="542"/>
                      </a:cubicBezTo>
                      <a:cubicBezTo>
                        <a:pt x="428" y="558"/>
                        <a:pt x="395" y="589"/>
                        <a:pt x="313" y="597"/>
                      </a:cubicBezTo>
                      <a:cubicBezTo>
                        <a:pt x="220" y="605"/>
                        <a:pt x="234" y="551"/>
                        <a:pt x="97" y="551"/>
                      </a:cubicBezTo>
                      <a:cubicBezTo>
                        <a:pt x="10" y="551"/>
                        <a:pt x="0" y="649"/>
                        <a:pt x="78" y="747"/>
                      </a:cubicBezTo>
                      <a:cubicBezTo>
                        <a:pt x="103" y="778"/>
                        <a:pt x="226" y="898"/>
                        <a:pt x="266" y="898"/>
                      </a:cubicBezTo>
                      <a:cubicBezTo>
                        <a:pt x="408" y="898"/>
                        <a:pt x="597" y="749"/>
                        <a:pt x="586" y="860"/>
                      </a:cubicBezTo>
                      <a:cubicBezTo>
                        <a:pt x="575" y="968"/>
                        <a:pt x="564" y="969"/>
                        <a:pt x="527" y="1006"/>
                      </a:cubicBezTo>
                      <a:cubicBezTo>
                        <a:pt x="470" y="1062"/>
                        <a:pt x="381" y="1175"/>
                        <a:pt x="269" y="1133"/>
                      </a:cubicBezTo>
                      <a:cubicBezTo>
                        <a:pt x="243" y="1123"/>
                        <a:pt x="4" y="963"/>
                        <a:pt x="4" y="1127"/>
                      </a:cubicBezTo>
                      <a:cubicBezTo>
                        <a:pt x="4" y="1179"/>
                        <a:pt x="51" y="1201"/>
                        <a:pt x="92" y="1216"/>
                      </a:cubicBezTo>
                      <a:cubicBezTo>
                        <a:pt x="120" y="1227"/>
                        <a:pt x="136" y="1227"/>
                        <a:pt x="162" y="1239"/>
                      </a:cubicBezTo>
                      <a:lnTo>
                        <a:pt x="191" y="1253"/>
                      </a:lnTo>
                      <a:cubicBezTo>
                        <a:pt x="223" y="1263"/>
                        <a:pt x="218" y="1253"/>
                        <a:pt x="272" y="1273"/>
                      </a:cubicBezTo>
                      <a:lnTo>
                        <a:pt x="373" y="1298"/>
                      </a:lnTo>
                      <a:cubicBezTo>
                        <a:pt x="489" y="1319"/>
                        <a:pt x="418" y="1330"/>
                        <a:pt x="588" y="1330"/>
                      </a:cubicBezTo>
                      <a:cubicBezTo>
                        <a:pt x="604" y="1330"/>
                        <a:pt x="684" y="1300"/>
                        <a:pt x="701" y="1282"/>
                      </a:cubicBezTo>
                      <a:cubicBezTo>
                        <a:pt x="743" y="1238"/>
                        <a:pt x="743" y="1231"/>
                        <a:pt x="771" y="1175"/>
                      </a:cubicBezTo>
                      <a:cubicBezTo>
                        <a:pt x="802" y="1114"/>
                        <a:pt x="832" y="1048"/>
                        <a:pt x="848" y="980"/>
                      </a:cubicBezTo>
                      <a:cubicBezTo>
                        <a:pt x="858" y="939"/>
                        <a:pt x="867" y="930"/>
                        <a:pt x="867" y="906"/>
                      </a:cubicBezTo>
                      <a:cubicBezTo>
                        <a:pt x="867" y="706"/>
                        <a:pt x="786" y="635"/>
                        <a:pt x="1104" y="635"/>
                      </a:cubicBezTo>
                      <a:cubicBezTo>
                        <a:pt x="1156" y="635"/>
                        <a:pt x="1200" y="656"/>
                        <a:pt x="1236" y="650"/>
                      </a:cubicBezTo>
                      <a:cubicBezTo>
                        <a:pt x="1353" y="628"/>
                        <a:pt x="1334" y="509"/>
                        <a:pt x="1301" y="464"/>
                      </a:cubicBezTo>
                      <a:cubicBezTo>
                        <a:pt x="1262" y="410"/>
                        <a:pt x="1126" y="348"/>
                        <a:pt x="1045" y="348"/>
                      </a:cubicBezTo>
                      <a:cubicBezTo>
                        <a:pt x="796" y="348"/>
                        <a:pt x="865" y="402"/>
                        <a:pt x="801" y="426"/>
                      </a:cubicBezTo>
                      <a:cubicBezTo>
                        <a:pt x="745" y="447"/>
                        <a:pt x="723" y="391"/>
                        <a:pt x="789" y="328"/>
                      </a:cubicBezTo>
                      <a:cubicBezTo>
                        <a:pt x="820" y="298"/>
                        <a:pt x="836" y="302"/>
                        <a:pt x="865" y="278"/>
                      </a:cubicBezTo>
                      <a:cubicBezTo>
                        <a:pt x="890" y="257"/>
                        <a:pt x="900" y="244"/>
                        <a:pt x="928" y="222"/>
                      </a:cubicBezTo>
                      <a:cubicBezTo>
                        <a:pt x="1010" y="158"/>
                        <a:pt x="975" y="91"/>
                        <a:pt x="910" y="51"/>
                      </a:cubicBezTo>
                      <a:lnTo>
                        <a:pt x="791" y="0"/>
                      </a:lnTo>
                      <a:lnTo>
                        <a:pt x="537" y="51"/>
                      </a:lnTo>
                      <a:cubicBezTo>
                        <a:pt x="477" y="68"/>
                        <a:pt x="325" y="151"/>
                        <a:pt x="290" y="177"/>
                      </a:cubicBezTo>
                      <a:cubicBezTo>
                        <a:pt x="241" y="214"/>
                        <a:pt x="196" y="269"/>
                        <a:pt x="192" y="332"/>
                      </a:cubicBezTo>
                      <a:cubicBezTo>
                        <a:pt x="190" y="364"/>
                        <a:pt x="212" y="401"/>
                        <a:pt x="224" y="4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nvGrpSpPr>
              <p:cNvPr id="42" name="组合 41"/>
              <p:cNvGrpSpPr/>
              <p:nvPr/>
            </p:nvGrpSpPr>
            <p:grpSpPr>
              <a:xfrm>
                <a:off x="7088496" y="5329775"/>
                <a:ext cx="487527" cy="574585"/>
                <a:chOff x="7333022" y="5329775"/>
                <a:chExt cx="487527" cy="574585"/>
              </a:xfrm>
              <a:grpFill/>
            </p:grpSpPr>
            <p:sp>
              <p:nvSpPr>
                <p:cNvPr id="43" name="Freeform 35"/>
                <p:cNvSpPr/>
                <p:nvPr/>
              </p:nvSpPr>
              <p:spPr bwMode="auto">
                <a:xfrm>
                  <a:off x="7333022" y="5329775"/>
                  <a:ext cx="487527" cy="574585"/>
                </a:xfrm>
                <a:custGeom>
                  <a:avLst/>
                  <a:gdLst>
                    <a:gd name="T0" fmla="*/ 730 w 1729"/>
                    <a:gd name="T1" fmla="*/ 127 h 2015"/>
                    <a:gd name="T2" fmla="*/ 750 w 1729"/>
                    <a:gd name="T3" fmla="*/ 200 h 2015"/>
                    <a:gd name="T4" fmla="*/ 772 w 1729"/>
                    <a:gd name="T5" fmla="*/ 627 h 2015"/>
                    <a:gd name="T6" fmla="*/ 771 w 1729"/>
                    <a:gd name="T7" fmla="*/ 718 h 2015"/>
                    <a:gd name="T8" fmla="*/ 341 w 1729"/>
                    <a:gd name="T9" fmla="*/ 914 h 2015"/>
                    <a:gd name="T10" fmla="*/ 162 w 1729"/>
                    <a:gd name="T11" fmla="*/ 813 h 2015"/>
                    <a:gd name="T12" fmla="*/ 80 w 1729"/>
                    <a:gd name="T13" fmla="*/ 806 h 2015"/>
                    <a:gd name="T14" fmla="*/ 10 w 1729"/>
                    <a:gd name="T15" fmla="*/ 1024 h 2015"/>
                    <a:gd name="T16" fmla="*/ 122 w 1729"/>
                    <a:gd name="T17" fmla="*/ 1208 h 2015"/>
                    <a:gd name="T18" fmla="*/ 569 w 1729"/>
                    <a:gd name="T19" fmla="*/ 1227 h 2015"/>
                    <a:gd name="T20" fmla="*/ 637 w 1729"/>
                    <a:gd name="T21" fmla="*/ 1193 h 2015"/>
                    <a:gd name="T22" fmla="*/ 395 w 1729"/>
                    <a:gd name="T23" fmla="*/ 1536 h 2015"/>
                    <a:gd name="T24" fmla="*/ 312 w 1729"/>
                    <a:gd name="T25" fmla="*/ 1597 h 2015"/>
                    <a:gd name="T26" fmla="*/ 263 w 1729"/>
                    <a:gd name="T27" fmla="*/ 1624 h 2015"/>
                    <a:gd name="T28" fmla="*/ 61 w 1729"/>
                    <a:gd name="T29" fmla="*/ 1795 h 2015"/>
                    <a:gd name="T30" fmla="*/ 256 w 1729"/>
                    <a:gd name="T31" fmla="*/ 2015 h 2015"/>
                    <a:gd name="T32" fmla="*/ 438 w 1729"/>
                    <a:gd name="T33" fmla="*/ 1986 h 2015"/>
                    <a:gd name="T34" fmla="*/ 560 w 1729"/>
                    <a:gd name="T35" fmla="*/ 1938 h 2015"/>
                    <a:gd name="T36" fmla="*/ 609 w 1729"/>
                    <a:gd name="T37" fmla="*/ 1903 h 2015"/>
                    <a:gd name="T38" fmla="*/ 667 w 1729"/>
                    <a:gd name="T39" fmla="*/ 1876 h 2015"/>
                    <a:gd name="T40" fmla="*/ 822 w 1729"/>
                    <a:gd name="T41" fmla="*/ 1692 h 2015"/>
                    <a:gd name="T42" fmla="*/ 891 w 1729"/>
                    <a:gd name="T43" fmla="*/ 1591 h 2015"/>
                    <a:gd name="T44" fmla="*/ 1006 w 1729"/>
                    <a:gd name="T45" fmla="*/ 1360 h 2015"/>
                    <a:gd name="T46" fmla="*/ 1037 w 1729"/>
                    <a:gd name="T47" fmla="*/ 1306 h 2015"/>
                    <a:gd name="T48" fmla="*/ 1132 w 1729"/>
                    <a:gd name="T49" fmla="*/ 1063 h 2015"/>
                    <a:gd name="T50" fmla="*/ 1155 w 1729"/>
                    <a:gd name="T51" fmla="*/ 1001 h 2015"/>
                    <a:gd name="T52" fmla="*/ 1236 w 1729"/>
                    <a:gd name="T53" fmla="*/ 912 h 2015"/>
                    <a:gd name="T54" fmla="*/ 1729 w 1729"/>
                    <a:gd name="T55" fmla="*/ 694 h 2015"/>
                    <a:gd name="T56" fmla="*/ 1378 w 1729"/>
                    <a:gd name="T57" fmla="*/ 564 h 2015"/>
                    <a:gd name="T58" fmla="*/ 1187 w 1729"/>
                    <a:gd name="T59" fmla="*/ 575 h 2015"/>
                    <a:gd name="T60" fmla="*/ 1151 w 1729"/>
                    <a:gd name="T61" fmla="*/ 247 h 2015"/>
                    <a:gd name="T62" fmla="*/ 978 w 1729"/>
                    <a:gd name="T63" fmla="*/ 65 h 2015"/>
                    <a:gd name="T64" fmla="*/ 857 w 1729"/>
                    <a:gd name="T65" fmla="*/ 0 h 2015"/>
                    <a:gd name="T66" fmla="*/ 767 w 1729"/>
                    <a:gd name="T67" fmla="*/ 36 h 2015"/>
                    <a:gd name="T68" fmla="*/ 730 w 1729"/>
                    <a:gd name="T69" fmla="*/ 127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9" h="2015">
                      <a:moveTo>
                        <a:pt x="730" y="127"/>
                      </a:moveTo>
                      <a:cubicBezTo>
                        <a:pt x="730" y="151"/>
                        <a:pt x="742" y="175"/>
                        <a:pt x="750" y="200"/>
                      </a:cubicBezTo>
                      <a:cubicBezTo>
                        <a:pt x="790" y="330"/>
                        <a:pt x="783" y="495"/>
                        <a:pt x="772" y="627"/>
                      </a:cubicBezTo>
                      <a:cubicBezTo>
                        <a:pt x="770" y="654"/>
                        <a:pt x="775" y="693"/>
                        <a:pt x="771" y="718"/>
                      </a:cubicBezTo>
                      <a:cubicBezTo>
                        <a:pt x="751" y="835"/>
                        <a:pt x="454" y="939"/>
                        <a:pt x="341" y="914"/>
                      </a:cubicBezTo>
                      <a:cubicBezTo>
                        <a:pt x="234" y="890"/>
                        <a:pt x="244" y="821"/>
                        <a:pt x="162" y="813"/>
                      </a:cubicBezTo>
                      <a:cubicBezTo>
                        <a:pt x="144" y="811"/>
                        <a:pt x="86" y="804"/>
                        <a:pt x="80" y="806"/>
                      </a:cubicBezTo>
                      <a:cubicBezTo>
                        <a:pt x="0" y="824"/>
                        <a:pt x="10" y="958"/>
                        <a:pt x="10" y="1024"/>
                      </a:cubicBezTo>
                      <a:cubicBezTo>
                        <a:pt x="10" y="1052"/>
                        <a:pt x="72" y="1166"/>
                        <a:pt x="122" y="1208"/>
                      </a:cubicBezTo>
                      <a:cubicBezTo>
                        <a:pt x="256" y="1320"/>
                        <a:pt x="426" y="1342"/>
                        <a:pt x="569" y="1227"/>
                      </a:cubicBezTo>
                      <a:cubicBezTo>
                        <a:pt x="598" y="1204"/>
                        <a:pt x="591" y="1194"/>
                        <a:pt x="637" y="1193"/>
                      </a:cubicBezTo>
                      <a:cubicBezTo>
                        <a:pt x="630" y="1276"/>
                        <a:pt x="466" y="1480"/>
                        <a:pt x="395" y="1536"/>
                      </a:cubicBezTo>
                      <a:cubicBezTo>
                        <a:pt x="361" y="1562"/>
                        <a:pt x="354" y="1575"/>
                        <a:pt x="312" y="1597"/>
                      </a:cubicBezTo>
                      <a:cubicBezTo>
                        <a:pt x="291" y="1608"/>
                        <a:pt x="281" y="1612"/>
                        <a:pt x="263" y="1624"/>
                      </a:cubicBezTo>
                      <a:cubicBezTo>
                        <a:pt x="164" y="1684"/>
                        <a:pt x="61" y="1608"/>
                        <a:pt x="61" y="1795"/>
                      </a:cubicBezTo>
                      <a:cubicBezTo>
                        <a:pt x="61" y="1902"/>
                        <a:pt x="158" y="2015"/>
                        <a:pt x="256" y="2015"/>
                      </a:cubicBezTo>
                      <a:cubicBezTo>
                        <a:pt x="397" y="2015"/>
                        <a:pt x="317" y="2003"/>
                        <a:pt x="438" y="1986"/>
                      </a:cubicBezTo>
                      <a:lnTo>
                        <a:pt x="560" y="1938"/>
                      </a:lnTo>
                      <a:cubicBezTo>
                        <a:pt x="578" y="1927"/>
                        <a:pt x="588" y="1915"/>
                        <a:pt x="609" y="1903"/>
                      </a:cubicBezTo>
                      <a:cubicBezTo>
                        <a:pt x="633" y="1888"/>
                        <a:pt x="645" y="1890"/>
                        <a:pt x="667" y="1876"/>
                      </a:cubicBezTo>
                      <a:cubicBezTo>
                        <a:pt x="738" y="1831"/>
                        <a:pt x="790" y="1735"/>
                        <a:pt x="822" y="1692"/>
                      </a:cubicBezTo>
                      <a:cubicBezTo>
                        <a:pt x="851" y="1652"/>
                        <a:pt x="867" y="1640"/>
                        <a:pt x="891" y="1591"/>
                      </a:cubicBezTo>
                      <a:cubicBezTo>
                        <a:pt x="929" y="1514"/>
                        <a:pt x="966" y="1439"/>
                        <a:pt x="1006" y="1360"/>
                      </a:cubicBezTo>
                      <a:cubicBezTo>
                        <a:pt x="1019" y="1335"/>
                        <a:pt x="1026" y="1328"/>
                        <a:pt x="1037" y="1306"/>
                      </a:cubicBezTo>
                      <a:cubicBezTo>
                        <a:pt x="1073" y="1230"/>
                        <a:pt x="1111" y="1145"/>
                        <a:pt x="1132" y="1063"/>
                      </a:cubicBezTo>
                      <a:cubicBezTo>
                        <a:pt x="1144" y="1016"/>
                        <a:pt x="1135" y="1039"/>
                        <a:pt x="1155" y="1001"/>
                      </a:cubicBezTo>
                      <a:cubicBezTo>
                        <a:pt x="1178" y="959"/>
                        <a:pt x="1194" y="935"/>
                        <a:pt x="1236" y="912"/>
                      </a:cubicBezTo>
                      <a:cubicBezTo>
                        <a:pt x="1404" y="823"/>
                        <a:pt x="1729" y="909"/>
                        <a:pt x="1729" y="694"/>
                      </a:cubicBezTo>
                      <a:cubicBezTo>
                        <a:pt x="1729" y="591"/>
                        <a:pt x="1501" y="532"/>
                        <a:pt x="1378" y="564"/>
                      </a:cubicBezTo>
                      <a:cubicBezTo>
                        <a:pt x="1356" y="570"/>
                        <a:pt x="1187" y="640"/>
                        <a:pt x="1187" y="575"/>
                      </a:cubicBezTo>
                      <a:cubicBezTo>
                        <a:pt x="1187" y="414"/>
                        <a:pt x="1289" y="383"/>
                        <a:pt x="1151" y="247"/>
                      </a:cubicBezTo>
                      <a:cubicBezTo>
                        <a:pt x="1090" y="188"/>
                        <a:pt x="1075" y="147"/>
                        <a:pt x="978" y="65"/>
                      </a:cubicBezTo>
                      <a:cubicBezTo>
                        <a:pt x="941" y="34"/>
                        <a:pt x="921" y="0"/>
                        <a:pt x="857" y="0"/>
                      </a:cubicBezTo>
                      <a:cubicBezTo>
                        <a:pt x="817" y="0"/>
                        <a:pt x="786" y="12"/>
                        <a:pt x="767" y="36"/>
                      </a:cubicBezTo>
                      <a:cubicBezTo>
                        <a:pt x="751" y="56"/>
                        <a:pt x="730" y="95"/>
                        <a:pt x="73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4" name="Freeform 37"/>
                <p:cNvSpPr/>
                <p:nvPr/>
              </p:nvSpPr>
              <p:spPr bwMode="auto">
                <a:xfrm>
                  <a:off x="7654170" y="5739916"/>
                  <a:ext cx="154770" cy="147032"/>
                </a:xfrm>
                <a:custGeom>
                  <a:avLst/>
                  <a:gdLst>
                    <a:gd name="T0" fmla="*/ 363 w 550"/>
                    <a:gd name="T1" fmla="*/ 516 h 516"/>
                    <a:gd name="T2" fmla="*/ 524 w 550"/>
                    <a:gd name="T3" fmla="*/ 262 h 516"/>
                    <a:gd name="T4" fmla="*/ 450 w 550"/>
                    <a:gd name="T5" fmla="*/ 176 h 516"/>
                    <a:gd name="T6" fmla="*/ 67 w 550"/>
                    <a:gd name="T7" fmla="*/ 0 h 516"/>
                    <a:gd name="T8" fmla="*/ 20 w 550"/>
                    <a:gd name="T9" fmla="*/ 157 h 516"/>
                    <a:gd name="T10" fmla="*/ 63 w 550"/>
                    <a:gd name="T11" fmla="*/ 233 h 516"/>
                    <a:gd name="T12" fmla="*/ 99 w 550"/>
                    <a:gd name="T13" fmla="*/ 315 h 516"/>
                    <a:gd name="T14" fmla="*/ 363 w 550"/>
                    <a:gd name="T15" fmla="*/ 516 h 5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516">
                      <a:moveTo>
                        <a:pt x="363" y="516"/>
                      </a:moveTo>
                      <a:cubicBezTo>
                        <a:pt x="550" y="516"/>
                        <a:pt x="524" y="376"/>
                        <a:pt x="524" y="262"/>
                      </a:cubicBezTo>
                      <a:cubicBezTo>
                        <a:pt x="524" y="246"/>
                        <a:pt x="491" y="223"/>
                        <a:pt x="450" y="176"/>
                      </a:cubicBezTo>
                      <a:cubicBezTo>
                        <a:pt x="343" y="53"/>
                        <a:pt x="249" y="0"/>
                        <a:pt x="67" y="0"/>
                      </a:cubicBezTo>
                      <a:cubicBezTo>
                        <a:pt x="9" y="0"/>
                        <a:pt x="0" y="107"/>
                        <a:pt x="20" y="157"/>
                      </a:cubicBezTo>
                      <a:cubicBezTo>
                        <a:pt x="30" y="183"/>
                        <a:pt x="49" y="206"/>
                        <a:pt x="63" y="233"/>
                      </a:cubicBezTo>
                      <a:cubicBezTo>
                        <a:pt x="78" y="263"/>
                        <a:pt x="82" y="288"/>
                        <a:pt x="99" y="315"/>
                      </a:cubicBezTo>
                      <a:cubicBezTo>
                        <a:pt x="138" y="380"/>
                        <a:pt x="276" y="516"/>
                        <a:pt x="363" y="5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grpSp>
          <p:nvGrpSpPr>
            <p:cNvPr id="10" name="组合 9"/>
            <p:cNvGrpSpPr/>
            <p:nvPr/>
          </p:nvGrpSpPr>
          <p:grpSpPr>
            <a:xfrm>
              <a:off x="335077" y="270942"/>
              <a:ext cx="421971" cy="417136"/>
              <a:chOff x="4065588" y="1646238"/>
              <a:chExt cx="969963" cy="958850"/>
            </a:xfrm>
            <a:grpFill/>
          </p:grpSpPr>
          <p:sp>
            <p:nvSpPr>
              <p:cNvPr id="11"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2"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3"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4"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5"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6" name="Freeform 10"/>
              <p:cNvSpPr/>
              <p:nvPr/>
            </p:nvSpPr>
            <p:spPr bwMode="auto">
              <a:xfrm>
                <a:off x="4476750" y="1973263"/>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7"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8"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9"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0"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1"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2"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3"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4"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5"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6"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7"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8"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9"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0"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1"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2"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3"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4"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5" name="Freeform 29"/>
              <p:cNvSpPr/>
              <p:nvPr/>
            </p:nvSpPr>
            <p:spPr bwMode="auto">
              <a:xfrm>
                <a:off x="4900613" y="2216151"/>
                <a:ext cx="61913" cy="57150"/>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6"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7"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8"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grpSp>
        <p:nvGrpSpPr>
          <p:cNvPr id="55" name="组合 54"/>
          <p:cNvGrpSpPr/>
          <p:nvPr userDrawn="1"/>
        </p:nvGrpSpPr>
        <p:grpSpPr>
          <a:xfrm>
            <a:off x="0" y="226669"/>
            <a:ext cx="542919" cy="571561"/>
            <a:chOff x="0" y="226669"/>
            <a:chExt cx="542919" cy="617541"/>
          </a:xfrm>
          <a:solidFill>
            <a:schemeClr val="accent1"/>
          </a:solidFill>
        </p:grpSpPr>
        <p:sp>
          <p:nvSpPr>
            <p:cNvPr id="7" name="矩形 6"/>
            <p:cNvSpPr/>
            <p:nvPr userDrawn="1"/>
          </p:nvSpPr>
          <p:spPr>
            <a:xfrm>
              <a:off x="397776" y="226669"/>
              <a:ext cx="145143" cy="617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0" y="226669"/>
              <a:ext cx="324630" cy="617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userDrawn="1"/>
        </p:nvGrpSpPr>
        <p:grpSpPr>
          <a:xfrm>
            <a:off x="3445670" y="6299482"/>
            <a:ext cx="5463856" cy="452499"/>
            <a:chOff x="3445670" y="6203946"/>
            <a:chExt cx="5463856" cy="452499"/>
          </a:xfrm>
        </p:grpSpPr>
        <p:grpSp>
          <p:nvGrpSpPr>
            <p:cNvPr id="59" name="组合 58"/>
            <p:cNvGrpSpPr/>
            <p:nvPr userDrawn="1"/>
          </p:nvGrpSpPr>
          <p:grpSpPr>
            <a:xfrm>
              <a:off x="3445670" y="6403109"/>
              <a:ext cx="5463856" cy="0"/>
              <a:chOff x="3445670" y="6403109"/>
              <a:chExt cx="5463856" cy="0"/>
            </a:xfrm>
          </p:grpSpPr>
          <p:cxnSp>
            <p:nvCxnSpPr>
              <p:cNvPr id="63" name="直接连接符 62"/>
              <p:cNvCxnSpPr/>
              <p:nvPr userDrawn="1"/>
            </p:nvCxnSpPr>
            <p:spPr>
              <a:xfrm flipH="1">
                <a:off x="3445670" y="6403109"/>
                <a:ext cx="180975" cy="0"/>
              </a:xfrm>
              <a:prstGeom prst="line">
                <a:avLst/>
              </a:prstGeom>
              <a:ln w="127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flipH="1">
                <a:off x="8728551" y="6403109"/>
                <a:ext cx="180975" cy="0"/>
              </a:xfrm>
              <a:prstGeom prst="line">
                <a:avLst/>
              </a:prstGeom>
              <a:ln w="127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userDrawn="1"/>
          </p:nvGrpSpPr>
          <p:grpSpPr>
            <a:xfrm>
              <a:off x="3773486" y="6203946"/>
              <a:ext cx="4766946" cy="452499"/>
              <a:chOff x="3721016" y="5441926"/>
              <a:chExt cx="5306957" cy="503759"/>
            </a:xfrm>
          </p:grpSpPr>
          <p:pic>
            <p:nvPicPr>
              <p:cNvPr id="61" name="图片 60"/>
              <p:cNvPicPr>
                <a:picLocks noChangeAspect="1"/>
              </p:cNvPicPr>
              <p:nvPr/>
            </p:nvPicPr>
            <p:blipFill>
              <a:blip r:embed="rId4">
                <a:alphaModFix amt="25000"/>
                <a:extLst>
                  <a:ext uri="{28A0092B-C50C-407E-A947-70E740481C1C}">
                    <a14:useLocalDpi xmlns:a14="http://schemas.microsoft.com/office/drawing/2010/main" val="0"/>
                  </a:ext>
                </a:extLst>
              </a:blip>
              <a:stretch>
                <a:fillRect/>
              </a:stretch>
            </p:blipFill>
            <p:spPr>
              <a:xfrm>
                <a:off x="3721016" y="5441926"/>
                <a:ext cx="2459915" cy="503759"/>
              </a:xfrm>
              <a:prstGeom prst="rect">
                <a:avLst/>
              </a:prstGeom>
            </p:spPr>
          </p:pic>
          <p:pic>
            <p:nvPicPr>
              <p:cNvPr id="62" name="图片 61"/>
              <p:cNvPicPr>
                <a:picLocks noChangeAspect="1"/>
              </p:cNvPicPr>
              <p:nvPr/>
            </p:nvPicPr>
            <p:blipFill>
              <a:blip r:embed="rId5">
                <a:alphaModFix amt="30000"/>
                <a:extLst>
                  <a:ext uri="{28A0092B-C50C-407E-A947-70E740481C1C}">
                    <a14:useLocalDpi xmlns:a14="http://schemas.microsoft.com/office/drawing/2010/main" val="0"/>
                  </a:ext>
                </a:extLst>
              </a:blip>
              <a:stretch>
                <a:fillRect/>
              </a:stretch>
            </p:blipFill>
            <p:spPr>
              <a:xfrm>
                <a:off x="6302928" y="5518467"/>
                <a:ext cx="2725045" cy="350676"/>
              </a:xfrm>
              <a:prstGeom prst="rect">
                <a:avLst/>
              </a:prstGeom>
            </p:spPr>
          </p:pic>
        </p:grpSp>
      </p:gr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e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平行四边形 12"/>
          <p:cNvSpPr/>
          <p:nvPr userDrawn="1"/>
        </p:nvSpPr>
        <p:spPr>
          <a:xfrm>
            <a:off x="10133367" y="246277"/>
            <a:ext cx="2057016" cy="53234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占位符 1"/>
          <p:cNvSpPr>
            <a:spLocks noGrp="1"/>
          </p:cNvSpPr>
          <p:nvPr>
            <p:ph type="title"/>
          </p:nvPr>
        </p:nvSpPr>
        <p:spPr>
          <a:xfrm>
            <a:off x="660400" y="191529"/>
            <a:ext cx="9679880" cy="687820"/>
          </a:xfrm>
          <a:prstGeom prst="rect">
            <a:avLst/>
          </a:prstGeom>
        </p:spPr>
        <p:txBody>
          <a:bodyPr vert="horz" lIns="72000" tIns="45720" rIns="91440" bIns="45720" rtlCol="0" anchor="ctr">
            <a:normAutofit/>
          </a:bodyPr>
          <a:lstStyle/>
          <a:p>
            <a:r>
              <a:rPr lang="zh-CN" altLang="en-US" dirty="0"/>
              <a:t>单击此处编辑母版标题样式</a:t>
            </a:r>
          </a:p>
        </p:txBody>
      </p:sp>
      <p:sp>
        <p:nvSpPr>
          <p:cNvPr id="15" name="文本占位符 2"/>
          <p:cNvSpPr>
            <a:spLocks noGrp="1"/>
          </p:cNvSpPr>
          <p:nvPr>
            <p:ph type="body" idx="1"/>
          </p:nvPr>
        </p:nvSpPr>
        <p:spPr>
          <a:xfrm>
            <a:off x="663074" y="1130300"/>
            <a:ext cx="10855825" cy="5003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6" name="日期占位符 3"/>
          <p:cNvSpPr>
            <a:spLocks noGrp="1"/>
          </p:cNvSpPr>
          <p:nvPr>
            <p:ph type="dt" sz="half" idx="2"/>
          </p:nvPr>
        </p:nvSpPr>
        <p:spPr>
          <a:xfrm>
            <a:off x="660400" y="6235700"/>
            <a:ext cx="2921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2DFF8-15F7-4967-863D-44D37C8F6774}" type="datetime1">
              <a:rPr lang="zh-CN" altLang="en-US" smtClean="0"/>
              <a:t>2023/12/16</a:t>
            </a:fld>
            <a:endParaRPr lang="zh-CN" altLang="en-US"/>
          </a:p>
        </p:txBody>
      </p:sp>
      <p:sp>
        <p:nvSpPr>
          <p:cNvPr id="17" name="页脚占位符 4"/>
          <p:cNvSpPr>
            <a:spLocks noGrp="1"/>
          </p:cNvSpPr>
          <p:nvPr>
            <p:ph type="ftr" sz="quarter" idx="3"/>
          </p:nvPr>
        </p:nvSpPr>
        <p:spPr>
          <a:xfrm>
            <a:off x="4038600" y="626915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18" name="灯片编号占位符 5"/>
          <p:cNvSpPr>
            <a:spLocks noGrp="1"/>
          </p:cNvSpPr>
          <p:nvPr>
            <p:ph type="sldNum" sz="quarter" idx="4"/>
          </p:nvPr>
        </p:nvSpPr>
        <p:spPr>
          <a:xfrm>
            <a:off x="8610599" y="6247634"/>
            <a:ext cx="29061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82B55-B6B2-497F-8568-5D2D4C04CE38}" type="slidenum">
              <a:rPr lang="zh-CN" altLang="en-US" smtClean="0"/>
              <a:t>‹#›</a:t>
            </a:fld>
            <a:endParaRPr lang="zh-CN" altLang="en-US"/>
          </a:p>
        </p:txBody>
      </p:sp>
      <p:grpSp>
        <p:nvGrpSpPr>
          <p:cNvPr id="19" name="组合 18"/>
          <p:cNvGrpSpPr/>
          <p:nvPr userDrawn="1"/>
        </p:nvGrpSpPr>
        <p:grpSpPr>
          <a:xfrm>
            <a:off x="10389923" y="344809"/>
            <a:ext cx="1468924" cy="335280"/>
            <a:chOff x="335077" y="270942"/>
            <a:chExt cx="1827552" cy="417136"/>
          </a:xfrm>
          <a:solidFill>
            <a:schemeClr val="bg1"/>
          </a:solidFill>
        </p:grpSpPr>
        <p:grpSp>
          <p:nvGrpSpPr>
            <p:cNvPr id="20" name="组合 19"/>
            <p:cNvGrpSpPr/>
            <p:nvPr/>
          </p:nvGrpSpPr>
          <p:grpSpPr>
            <a:xfrm>
              <a:off x="831799" y="288037"/>
              <a:ext cx="1330830" cy="363588"/>
              <a:chOff x="5402262" y="5211762"/>
              <a:chExt cx="3059113" cy="835761"/>
            </a:xfrm>
            <a:grpFill/>
          </p:grpSpPr>
          <p:sp>
            <p:nvSpPr>
              <p:cNvPr id="50" name="Freeform 32"/>
              <p:cNvSpPr>
                <a:spLocks noEditPoints="1"/>
              </p:cNvSpPr>
              <p:nvPr/>
            </p:nvSpPr>
            <p:spPr bwMode="auto">
              <a:xfrm>
                <a:off x="5402262" y="5347186"/>
                <a:ext cx="814480" cy="570716"/>
              </a:xfrm>
              <a:custGeom>
                <a:avLst/>
                <a:gdLst>
                  <a:gd name="T0" fmla="*/ 1607 w 2875"/>
                  <a:gd name="T1" fmla="*/ 1769 h 2008"/>
                  <a:gd name="T2" fmla="*/ 1683 w 2875"/>
                  <a:gd name="T3" fmla="*/ 1769 h 2008"/>
                  <a:gd name="T4" fmla="*/ 1494 w 2875"/>
                  <a:gd name="T5" fmla="*/ 1579 h 2008"/>
                  <a:gd name="T6" fmla="*/ 1223 w 2875"/>
                  <a:gd name="T7" fmla="*/ 1628 h 2008"/>
                  <a:gd name="T8" fmla="*/ 1178 w 2875"/>
                  <a:gd name="T9" fmla="*/ 1615 h 2008"/>
                  <a:gd name="T10" fmla="*/ 1065 w 2875"/>
                  <a:gd name="T11" fmla="*/ 1371 h 2008"/>
                  <a:gd name="T12" fmla="*/ 1454 w 2875"/>
                  <a:gd name="T13" fmla="*/ 1219 h 2008"/>
                  <a:gd name="T14" fmla="*/ 1537 w 2875"/>
                  <a:gd name="T15" fmla="*/ 1242 h 2008"/>
                  <a:gd name="T16" fmla="*/ 1480 w 2875"/>
                  <a:gd name="T17" fmla="*/ 1524 h 2008"/>
                  <a:gd name="T18" fmla="*/ 1734 w 2875"/>
                  <a:gd name="T19" fmla="*/ 1515 h 2008"/>
                  <a:gd name="T20" fmla="*/ 1824 w 2875"/>
                  <a:gd name="T21" fmla="*/ 1300 h 2008"/>
                  <a:gd name="T22" fmla="*/ 2079 w 2875"/>
                  <a:gd name="T23" fmla="*/ 946 h 2008"/>
                  <a:gd name="T24" fmla="*/ 2340 w 2875"/>
                  <a:gd name="T25" fmla="*/ 1258 h 2008"/>
                  <a:gd name="T26" fmla="*/ 2055 w 2875"/>
                  <a:gd name="T27" fmla="*/ 1396 h 2008"/>
                  <a:gd name="T28" fmla="*/ 1497 w 2875"/>
                  <a:gd name="T29" fmla="*/ 643 h 2008"/>
                  <a:gd name="T30" fmla="*/ 1494 w 2875"/>
                  <a:gd name="T31" fmla="*/ 722 h 2008"/>
                  <a:gd name="T32" fmla="*/ 1336 w 2875"/>
                  <a:gd name="T33" fmla="*/ 279 h 2008"/>
                  <a:gd name="T34" fmla="*/ 844 w 2875"/>
                  <a:gd name="T35" fmla="*/ 337 h 2008"/>
                  <a:gd name="T36" fmla="*/ 752 w 2875"/>
                  <a:gd name="T37" fmla="*/ 499 h 2008"/>
                  <a:gd name="T38" fmla="*/ 1074 w 2875"/>
                  <a:gd name="T39" fmla="*/ 559 h 2008"/>
                  <a:gd name="T40" fmla="*/ 1074 w 2875"/>
                  <a:gd name="T41" fmla="*/ 855 h 2008"/>
                  <a:gd name="T42" fmla="*/ 625 w 2875"/>
                  <a:gd name="T43" fmla="*/ 1219 h 2008"/>
                  <a:gd name="T44" fmla="*/ 447 w 2875"/>
                  <a:gd name="T45" fmla="*/ 1058 h 2008"/>
                  <a:gd name="T46" fmla="*/ 532 w 2875"/>
                  <a:gd name="T47" fmla="*/ 830 h 2008"/>
                  <a:gd name="T48" fmla="*/ 107 w 2875"/>
                  <a:gd name="T49" fmla="*/ 1057 h 2008"/>
                  <a:gd name="T50" fmla="*/ 455 w 2875"/>
                  <a:gd name="T51" fmla="*/ 1786 h 2008"/>
                  <a:gd name="T52" fmla="*/ 665 w 2875"/>
                  <a:gd name="T53" fmla="*/ 1941 h 2008"/>
                  <a:gd name="T54" fmla="*/ 988 w 2875"/>
                  <a:gd name="T55" fmla="*/ 1988 h 2008"/>
                  <a:gd name="T56" fmla="*/ 1124 w 2875"/>
                  <a:gd name="T57" fmla="*/ 1963 h 2008"/>
                  <a:gd name="T58" fmla="*/ 1162 w 2875"/>
                  <a:gd name="T59" fmla="*/ 1951 h 2008"/>
                  <a:gd name="T60" fmla="*/ 1404 w 2875"/>
                  <a:gd name="T61" fmla="*/ 1914 h 2008"/>
                  <a:gd name="T62" fmla="*/ 1672 w 2875"/>
                  <a:gd name="T63" fmla="*/ 1902 h 2008"/>
                  <a:gd name="T64" fmla="*/ 2014 w 2875"/>
                  <a:gd name="T65" fmla="*/ 1888 h 2008"/>
                  <a:gd name="T66" fmla="*/ 1987 w 2875"/>
                  <a:gd name="T67" fmla="*/ 1668 h 2008"/>
                  <a:gd name="T68" fmla="*/ 1986 w 2875"/>
                  <a:gd name="T69" fmla="*/ 1607 h 2008"/>
                  <a:gd name="T70" fmla="*/ 2307 w 2875"/>
                  <a:gd name="T71" fmla="*/ 1488 h 2008"/>
                  <a:gd name="T72" fmla="*/ 2774 w 2875"/>
                  <a:gd name="T73" fmla="*/ 1000 h 2008"/>
                  <a:gd name="T74" fmla="*/ 2594 w 2875"/>
                  <a:gd name="T75" fmla="*/ 833 h 2008"/>
                  <a:gd name="T76" fmla="*/ 2394 w 2875"/>
                  <a:gd name="T77" fmla="*/ 728 h 2008"/>
                  <a:gd name="T78" fmla="*/ 2038 w 2875"/>
                  <a:gd name="T79" fmla="*/ 737 h 2008"/>
                  <a:gd name="T80" fmla="*/ 2116 w 2875"/>
                  <a:gd name="T81" fmla="*/ 560 h 2008"/>
                  <a:gd name="T82" fmla="*/ 2380 w 2875"/>
                  <a:gd name="T83" fmla="*/ 358 h 2008"/>
                  <a:gd name="T84" fmla="*/ 2359 w 2875"/>
                  <a:gd name="T85" fmla="*/ 103 h 2008"/>
                  <a:gd name="T86" fmla="*/ 1756 w 2875"/>
                  <a:gd name="T87" fmla="*/ 166 h 2008"/>
                  <a:gd name="T88" fmla="*/ 1403 w 2875"/>
                  <a:gd name="T89" fmla="*/ 29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5" h="2008">
                    <a:moveTo>
                      <a:pt x="1683" y="1769"/>
                    </a:moveTo>
                    <a:lnTo>
                      <a:pt x="1607" y="1769"/>
                    </a:lnTo>
                    <a:cubicBezTo>
                      <a:pt x="1613" y="1747"/>
                      <a:pt x="1619" y="1739"/>
                      <a:pt x="1642" y="1737"/>
                    </a:cubicBezTo>
                    <a:cubicBezTo>
                      <a:pt x="1670" y="1735"/>
                      <a:pt x="1673" y="1751"/>
                      <a:pt x="1683" y="1769"/>
                    </a:cubicBezTo>
                    <a:close/>
                    <a:moveTo>
                      <a:pt x="1480" y="1524"/>
                    </a:moveTo>
                    <a:cubicBezTo>
                      <a:pt x="1480" y="1558"/>
                      <a:pt x="1482" y="1552"/>
                      <a:pt x="1494" y="1579"/>
                    </a:cubicBezTo>
                    <a:cubicBezTo>
                      <a:pt x="1507" y="1611"/>
                      <a:pt x="1537" y="1644"/>
                      <a:pt x="1426" y="1656"/>
                    </a:cubicBezTo>
                    <a:cubicBezTo>
                      <a:pt x="1391" y="1660"/>
                      <a:pt x="1255" y="1641"/>
                      <a:pt x="1223" y="1628"/>
                    </a:cubicBezTo>
                    <a:cubicBezTo>
                      <a:pt x="1221" y="1627"/>
                      <a:pt x="1219" y="1626"/>
                      <a:pt x="1218" y="1626"/>
                    </a:cubicBezTo>
                    <a:lnTo>
                      <a:pt x="1178" y="1615"/>
                    </a:lnTo>
                    <a:cubicBezTo>
                      <a:pt x="1146" y="1606"/>
                      <a:pt x="939" y="1503"/>
                      <a:pt x="985" y="1419"/>
                    </a:cubicBezTo>
                    <a:cubicBezTo>
                      <a:pt x="1003" y="1386"/>
                      <a:pt x="1023" y="1375"/>
                      <a:pt x="1065" y="1371"/>
                    </a:cubicBezTo>
                    <a:cubicBezTo>
                      <a:pt x="1070" y="1389"/>
                      <a:pt x="1133" y="1549"/>
                      <a:pt x="1209" y="1549"/>
                    </a:cubicBezTo>
                    <a:cubicBezTo>
                      <a:pt x="1343" y="1549"/>
                      <a:pt x="1431" y="1255"/>
                      <a:pt x="1454" y="1219"/>
                    </a:cubicBezTo>
                    <a:cubicBezTo>
                      <a:pt x="1478" y="1182"/>
                      <a:pt x="1506" y="1136"/>
                      <a:pt x="1565" y="1134"/>
                    </a:cubicBezTo>
                    <a:cubicBezTo>
                      <a:pt x="1565" y="1223"/>
                      <a:pt x="1557" y="1194"/>
                      <a:pt x="1537" y="1242"/>
                    </a:cubicBezTo>
                    <a:lnTo>
                      <a:pt x="1514" y="1329"/>
                    </a:lnTo>
                    <a:cubicBezTo>
                      <a:pt x="1506" y="1444"/>
                      <a:pt x="1480" y="1483"/>
                      <a:pt x="1480" y="1524"/>
                    </a:cubicBezTo>
                    <a:close/>
                    <a:moveTo>
                      <a:pt x="1768" y="1541"/>
                    </a:moveTo>
                    <a:cubicBezTo>
                      <a:pt x="1760" y="1510"/>
                      <a:pt x="1767" y="1518"/>
                      <a:pt x="1734" y="1515"/>
                    </a:cubicBezTo>
                    <a:cubicBezTo>
                      <a:pt x="1736" y="1450"/>
                      <a:pt x="1756" y="1449"/>
                      <a:pt x="1779" y="1408"/>
                    </a:cubicBezTo>
                    <a:cubicBezTo>
                      <a:pt x="1800" y="1371"/>
                      <a:pt x="1800" y="1336"/>
                      <a:pt x="1824" y="1300"/>
                    </a:cubicBezTo>
                    <a:cubicBezTo>
                      <a:pt x="1910" y="1168"/>
                      <a:pt x="1857" y="1222"/>
                      <a:pt x="1920" y="1092"/>
                    </a:cubicBezTo>
                    <a:cubicBezTo>
                      <a:pt x="1959" y="1013"/>
                      <a:pt x="1998" y="965"/>
                      <a:pt x="2079" y="946"/>
                    </a:cubicBezTo>
                    <a:cubicBezTo>
                      <a:pt x="2213" y="915"/>
                      <a:pt x="2535" y="852"/>
                      <a:pt x="2582" y="1031"/>
                    </a:cubicBezTo>
                    <a:cubicBezTo>
                      <a:pt x="2615" y="1155"/>
                      <a:pt x="2436" y="1229"/>
                      <a:pt x="2340" y="1258"/>
                    </a:cubicBezTo>
                    <a:cubicBezTo>
                      <a:pt x="2296" y="1271"/>
                      <a:pt x="2250" y="1314"/>
                      <a:pt x="2203" y="1333"/>
                    </a:cubicBezTo>
                    <a:cubicBezTo>
                      <a:pt x="2136" y="1360"/>
                      <a:pt x="2187" y="1351"/>
                      <a:pt x="2055" y="1396"/>
                    </a:cubicBezTo>
                    <a:cubicBezTo>
                      <a:pt x="1823" y="1474"/>
                      <a:pt x="1945" y="1422"/>
                      <a:pt x="1768" y="1541"/>
                    </a:cubicBezTo>
                    <a:close/>
                    <a:moveTo>
                      <a:pt x="1497" y="643"/>
                    </a:moveTo>
                    <a:cubicBezTo>
                      <a:pt x="1581" y="643"/>
                      <a:pt x="1701" y="635"/>
                      <a:pt x="1654" y="800"/>
                    </a:cubicBezTo>
                    <a:cubicBezTo>
                      <a:pt x="1625" y="904"/>
                      <a:pt x="1529" y="865"/>
                      <a:pt x="1494" y="722"/>
                    </a:cubicBezTo>
                    <a:cubicBezTo>
                      <a:pt x="1486" y="686"/>
                      <a:pt x="1496" y="684"/>
                      <a:pt x="1497" y="643"/>
                    </a:cubicBezTo>
                    <a:close/>
                    <a:moveTo>
                      <a:pt x="1336" y="279"/>
                    </a:moveTo>
                    <a:cubicBezTo>
                      <a:pt x="1171" y="279"/>
                      <a:pt x="1108" y="288"/>
                      <a:pt x="955" y="296"/>
                    </a:cubicBezTo>
                    <a:cubicBezTo>
                      <a:pt x="904" y="299"/>
                      <a:pt x="875" y="313"/>
                      <a:pt x="844" y="337"/>
                    </a:cubicBezTo>
                    <a:cubicBezTo>
                      <a:pt x="821" y="355"/>
                      <a:pt x="779" y="391"/>
                      <a:pt x="752" y="398"/>
                    </a:cubicBezTo>
                    <a:lnTo>
                      <a:pt x="752" y="499"/>
                    </a:lnTo>
                    <a:lnTo>
                      <a:pt x="870" y="508"/>
                    </a:lnTo>
                    <a:cubicBezTo>
                      <a:pt x="933" y="511"/>
                      <a:pt x="1023" y="527"/>
                      <a:pt x="1074" y="559"/>
                    </a:cubicBezTo>
                    <a:cubicBezTo>
                      <a:pt x="1093" y="571"/>
                      <a:pt x="1124" y="606"/>
                      <a:pt x="1124" y="635"/>
                    </a:cubicBezTo>
                    <a:cubicBezTo>
                      <a:pt x="1124" y="663"/>
                      <a:pt x="1073" y="719"/>
                      <a:pt x="1074" y="855"/>
                    </a:cubicBezTo>
                    <a:cubicBezTo>
                      <a:pt x="1074" y="992"/>
                      <a:pt x="1087" y="994"/>
                      <a:pt x="992" y="1044"/>
                    </a:cubicBezTo>
                    <a:cubicBezTo>
                      <a:pt x="916" y="1084"/>
                      <a:pt x="685" y="1219"/>
                      <a:pt x="625" y="1219"/>
                    </a:cubicBezTo>
                    <a:cubicBezTo>
                      <a:pt x="550" y="1219"/>
                      <a:pt x="606" y="1220"/>
                      <a:pt x="526" y="1141"/>
                    </a:cubicBezTo>
                    <a:cubicBezTo>
                      <a:pt x="497" y="1113"/>
                      <a:pt x="468" y="1090"/>
                      <a:pt x="447" y="1058"/>
                    </a:cubicBezTo>
                    <a:cubicBezTo>
                      <a:pt x="497" y="954"/>
                      <a:pt x="540" y="981"/>
                      <a:pt x="540" y="906"/>
                    </a:cubicBezTo>
                    <a:cubicBezTo>
                      <a:pt x="540" y="863"/>
                      <a:pt x="533" y="868"/>
                      <a:pt x="532" y="830"/>
                    </a:cubicBezTo>
                    <a:cubicBezTo>
                      <a:pt x="337" y="830"/>
                      <a:pt x="355" y="820"/>
                      <a:pt x="184" y="956"/>
                    </a:cubicBezTo>
                    <a:lnTo>
                      <a:pt x="107" y="1057"/>
                    </a:lnTo>
                    <a:cubicBezTo>
                      <a:pt x="0" y="1252"/>
                      <a:pt x="145" y="1411"/>
                      <a:pt x="268" y="1576"/>
                    </a:cubicBezTo>
                    <a:cubicBezTo>
                      <a:pt x="303" y="1623"/>
                      <a:pt x="418" y="1759"/>
                      <a:pt x="455" y="1786"/>
                    </a:cubicBezTo>
                    <a:cubicBezTo>
                      <a:pt x="495" y="1816"/>
                      <a:pt x="529" y="1843"/>
                      <a:pt x="571" y="1875"/>
                    </a:cubicBezTo>
                    <a:lnTo>
                      <a:pt x="665" y="1941"/>
                    </a:lnTo>
                    <a:cubicBezTo>
                      <a:pt x="709" y="1971"/>
                      <a:pt x="734" y="1969"/>
                      <a:pt x="764" y="1978"/>
                    </a:cubicBezTo>
                    <a:cubicBezTo>
                      <a:pt x="843" y="2001"/>
                      <a:pt x="879" y="2008"/>
                      <a:pt x="988" y="1988"/>
                    </a:cubicBezTo>
                    <a:cubicBezTo>
                      <a:pt x="1024" y="1981"/>
                      <a:pt x="997" y="1977"/>
                      <a:pt x="1040" y="1973"/>
                    </a:cubicBezTo>
                    <a:cubicBezTo>
                      <a:pt x="1087" y="1968"/>
                      <a:pt x="1074" y="1982"/>
                      <a:pt x="1124" y="1963"/>
                    </a:cubicBezTo>
                    <a:cubicBezTo>
                      <a:pt x="1126" y="1962"/>
                      <a:pt x="1124" y="1962"/>
                      <a:pt x="1142" y="1956"/>
                    </a:cubicBezTo>
                    <a:cubicBezTo>
                      <a:pt x="1143" y="1956"/>
                      <a:pt x="1162" y="1951"/>
                      <a:pt x="1162" y="1951"/>
                    </a:cubicBezTo>
                    <a:lnTo>
                      <a:pt x="1263" y="1925"/>
                    </a:lnTo>
                    <a:cubicBezTo>
                      <a:pt x="1339" y="1903"/>
                      <a:pt x="1309" y="1915"/>
                      <a:pt x="1404" y="1914"/>
                    </a:cubicBezTo>
                    <a:cubicBezTo>
                      <a:pt x="1448" y="1913"/>
                      <a:pt x="1451" y="1907"/>
                      <a:pt x="1489" y="1905"/>
                    </a:cubicBezTo>
                    <a:cubicBezTo>
                      <a:pt x="1549" y="1902"/>
                      <a:pt x="1613" y="1911"/>
                      <a:pt x="1672" y="1902"/>
                    </a:cubicBezTo>
                    <a:cubicBezTo>
                      <a:pt x="1839" y="1874"/>
                      <a:pt x="1760" y="1874"/>
                      <a:pt x="1921" y="1887"/>
                    </a:cubicBezTo>
                    <a:cubicBezTo>
                      <a:pt x="1951" y="1890"/>
                      <a:pt x="1984" y="1886"/>
                      <a:pt x="2014" y="1888"/>
                    </a:cubicBezTo>
                    <a:cubicBezTo>
                      <a:pt x="2181" y="1897"/>
                      <a:pt x="2334" y="1970"/>
                      <a:pt x="2267" y="1685"/>
                    </a:cubicBezTo>
                    <a:cubicBezTo>
                      <a:pt x="2134" y="1685"/>
                      <a:pt x="2220" y="1648"/>
                      <a:pt x="1987" y="1668"/>
                    </a:cubicBezTo>
                    <a:cubicBezTo>
                      <a:pt x="1935" y="1672"/>
                      <a:pt x="1932" y="1663"/>
                      <a:pt x="1912" y="1634"/>
                    </a:cubicBezTo>
                    <a:cubicBezTo>
                      <a:pt x="1948" y="1617"/>
                      <a:pt x="1934" y="1639"/>
                      <a:pt x="1986" y="1607"/>
                    </a:cubicBezTo>
                    <a:cubicBezTo>
                      <a:pt x="1992" y="1603"/>
                      <a:pt x="2001" y="1598"/>
                      <a:pt x="2008" y="1594"/>
                    </a:cubicBezTo>
                    <a:cubicBezTo>
                      <a:pt x="2048" y="1573"/>
                      <a:pt x="2216" y="1527"/>
                      <a:pt x="2307" y="1488"/>
                    </a:cubicBezTo>
                    <a:cubicBezTo>
                      <a:pt x="2384" y="1455"/>
                      <a:pt x="2600" y="1349"/>
                      <a:pt x="2659" y="1289"/>
                    </a:cubicBezTo>
                    <a:cubicBezTo>
                      <a:pt x="2716" y="1230"/>
                      <a:pt x="2875" y="1156"/>
                      <a:pt x="2774" y="1000"/>
                    </a:cubicBezTo>
                    <a:cubicBezTo>
                      <a:pt x="2730" y="932"/>
                      <a:pt x="2781" y="926"/>
                      <a:pt x="2667" y="895"/>
                    </a:cubicBezTo>
                    <a:cubicBezTo>
                      <a:pt x="2627" y="884"/>
                      <a:pt x="2620" y="864"/>
                      <a:pt x="2594" y="833"/>
                    </a:cubicBezTo>
                    <a:cubicBezTo>
                      <a:pt x="2566" y="798"/>
                      <a:pt x="2540" y="805"/>
                      <a:pt x="2512" y="780"/>
                    </a:cubicBezTo>
                    <a:cubicBezTo>
                      <a:pt x="2467" y="742"/>
                      <a:pt x="2503" y="728"/>
                      <a:pt x="2394" y="728"/>
                    </a:cubicBezTo>
                    <a:cubicBezTo>
                      <a:pt x="2319" y="728"/>
                      <a:pt x="2223" y="729"/>
                      <a:pt x="2153" y="740"/>
                    </a:cubicBezTo>
                    <a:cubicBezTo>
                      <a:pt x="2117" y="745"/>
                      <a:pt x="2066" y="751"/>
                      <a:pt x="2038" y="737"/>
                    </a:cubicBezTo>
                    <a:cubicBezTo>
                      <a:pt x="2015" y="725"/>
                      <a:pt x="1988" y="682"/>
                      <a:pt x="1988" y="635"/>
                    </a:cubicBezTo>
                    <a:cubicBezTo>
                      <a:pt x="1988" y="602"/>
                      <a:pt x="2089" y="571"/>
                      <a:pt x="2116" y="560"/>
                    </a:cubicBezTo>
                    <a:cubicBezTo>
                      <a:pt x="2173" y="537"/>
                      <a:pt x="2210" y="519"/>
                      <a:pt x="2259" y="491"/>
                    </a:cubicBezTo>
                    <a:cubicBezTo>
                      <a:pt x="2310" y="460"/>
                      <a:pt x="2356" y="413"/>
                      <a:pt x="2380" y="358"/>
                    </a:cubicBezTo>
                    <a:lnTo>
                      <a:pt x="2394" y="321"/>
                    </a:lnTo>
                    <a:cubicBezTo>
                      <a:pt x="2428" y="246"/>
                      <a:pt x="2439" y="184"/>
                      <a:pt x="2359" y="103"/>
                    </a:cubicBezTo>
                    <a:cubicBezTo>
                      <a:pt x="2257" y="0"/>
                      <a:pt x="2097" y="47"/>
                      <a:pt x="1968" y="90"/>
                    </a:cubicBezTo>
                    <a:cubicBezTo>
                      <a:pt x="1881" y="119"/>
                      <a:pt x="1887" y="128"/>
                      <a:pt x="1756" y="166"/>
                    </a:cubicBezTo>
                    <a:cubicBezTo>
                      <a:pt x="1626" y="205"/>
                      <a:pt x="1575" y="246"/>
                      <a:pt x="1452" y="294"/>
                    </a:cubicBezTo>
                    <a:cubicBezTo>
                      <a:pt x="1422" y="306"/>
                      <a:pt x="1436" y="301"/>
                      <a:pt x="1403" y="290"/>
                    </a:cubicBezTo>
                    <a:cubicBezTo>
                      <a:pt x="1377" y="282"/>
                      <a:pt x="1367" y="279"/>
                      <a:pt x="1336" y="2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51" name="Freeform 33"/>
              <p:cNvSpPr>
                <a:spLocks noEditPoints="1"/>
              </p:cNvSpPr>
              <p:nvPr/>
            </p:nvSpPr>
            <p:spPr bwMode="auto">
              <a:xfrm>
                <a:off x="6270909" y="5256259"/>
                <a:ext cx="650035" cy="791264"/>
              </a:xfrm>
              <a:custGeom>
                <a:avLst/>
                <a:gdLst>
                  <a:gd name="T0" fmla="*/ 943 w 2302"/>
                  <a:gd name="T1" fmla="*/ 2093 h 2775"/>
                  <a:gd name="T2" fmla="*/ 935 w 2302"/>
                  <a:gd name="T3" fmla="*/ 1957 h 2775"/>
                  <a:gd name="T4" fmla="*/ 1214 w 2302"/>
                  <a:gd name="T5" fmla="*/ 1898 h 2775"/>
                  <a:gd name="T6" fmla="*/ 1250 w 2302"/>
                  <a:gd name="T7" fmla="*/ 1993 h 2775"/>
                  <a:gd name="T8" fmla="*/ 923 w 2302"/>
                  <a:gd name="T9" fmla="*/ 1327 h 2775"/>
                  <a:gd name="T10" fmla="*/ 1019 w 2302"/>
                  <a:gd name="T11" fmla="*/ 1246 h 2775"/>
                  <a:gd name="T12" fmla="*/ 1517 w 2302"/>
                  <a:gd name="T13" fmla="*/ 1067 h 2775"/>
                  <a:gd name="T14" fmla="*/ 2022 w 2302"/>
                  <a:gd name="T15" fmla="*/ 1529 h 2775"/>
                  <a:gd name="T16" fmla="*/ 1975 w 2302"/>
                  <a:gd name="T17" fmla="*/ 1651 h 2775"/>
                  <a:gd name="T18" fmla="*/ 1638 w 2302"/>
                  <a:gd name="T19" fmla="*/ 2178 h 2775"/>
                  <a:gd name="T20" fmla="*/ 1392 w 2302"/>
                  <a:gd name="T21" fmla="*/ 1830 h 2775"/>
                  <a:gd name="T22" fmla="*/ 1392 w 2302"/>
                  <a:gd name="T23" fmla="*/ 1551 h 2775"/>
                  <a:gd name="T24" fmla="*/ 1534 w 2302"/>
                  <a:gd name="T25" fmla="*/ 1282 h 2775"/>
                  <a:gd name="T26" fmla="*/ 1211 w 2302"/>
                  <a:gd name="T27" fmla="*/ 1293 h 2775"/>
                  <a:gd name="T28" fmla="*/ 893 w 2302"/>
                  <a:gd name="T29" fmla="*/ 1466 h 2775"/>
                  <a:gd name="T30" fmla="*/ 1488 w 2302"/>
                  <a:gd name="T31" fmla="*/ 301 h 2775"/>
                  <a:gd name="T32" fmla="*/ 1307 w 2302"/>
                  <a:gd name="T33" fmla="*/ 391 h 2775"/>
                  <a:gd name="T34" fmla="*/ 1198 w 2302"/>
                  <a:gd name="T35" fmla="*/ 53 h 2775"/>
                  <a:gd name="T36" fmla="*/ 1169 w 2302"/>
                  <a:gd name="T37" fmla="*/ 75 h 2775"/>
                  <a:gd name="T38" fmla="*/ 989 w 2302"/>
                  <a:gd name="T39" fmla="*/ 420 h 2775"/>
                  <a:gd name="T40" fmla="*/ 571 w 2302"/>
                  <a:gd name="T41" fmla="*/ 603 h 2775"/>
                  <a:gd name="T42" fmla="*/ 696 w 2302"/>
                  <a:gd name="T43" fmla="*/ 800 h 2775"/>
                  <a:gd name="T44" fmla="*/ 901 w 2302"/>
                  <a:gd name="T45" fmla="*/ 1043 h 2775"/>
                  <a:gd name="T46" fmla="*/ 359 w 2302"/>
                  <a:gd name="T47" fmla="*/ 1111 h 2775"/>
                  <a:gd name="T48" fmla="*/ 80 w 2302"/>
                  <a:gd name="T49" fmla="*/ 1381 h 2775"/>
                  <a:gd name="T50" fmla="*/ 26 w 2302"/>
                  <a:gd name="T51" fmla="*/ 1834 h 2775"/>
                  <a:gd name="T52" fmla="*/ 317 w 2302"/>
                  <a:gd name="T53" fmla="*/ 2203 h 2775"/>
                  <a:gd name="T54" fmla="*/ 545 w 2302"/>
                  <a:gd name="T55" fmla="*/ 1839 h 2775"/>
                  <a:gd name="T56" fmla="*/ 684 w 2302"/>
                  <a:gd name="T57" fmla="*/ 1452 h 2775"/>
                  <a:gd name="T58" fmla="*/ 740 w 2302"/>
                  <a:gd name="T59" fmla="*/ 1754 h 2775"/>
                  <a:gd name="T60" fmla="*/ 930 w 2302"/>
                  <a:gd name="T61" fmla="*/ 1656 h 2775"/>
                  <a:gd name="T62" fmla="*/ 1265 w 2302"/>
                  <a:gd name="T63" fmla="*/ 1458 h 2775"/>
                  <a:gd name="T64" fmla="*/ 1049 w 2302"/>
                  <a:gd name="T65" fmla="*/ 1665 h 2775"/>
                  <a:gd name="T66" fmla="*/ 918 w 2302"/>
                  <a:gd name="T67" fmla="*/ 1746 h 2775"/>
                  <a:gd name="T68" fmla="*/ 579 w 2302"/>
                  <a:gd name="T69" fmla="*/ 1898 h 2775"/>
                  <a:gd name="T70" fmla="*/ 664 w 2302"/>
                  <a:gd name="T71" fmla="*/ 2237 h 2775"/>
                  <a:gd name="T72" fmla="*/ 848 w 2302"/>
                  <a:gd name="T73" fmla="*/ 2374 h 2775"/>
                  <a:gd name="T74" fmla="*/ 893 w 2302"/>
                  <a:gd name="T75" fmla="*/ 2677 h 2775"/>
                  <a:gd name="T76" fmla="*/ 1183 w 2302"/>
                  <a:gd name="T77" fmla="*/ 2604 h 2775"/>
                  <a:gd name="T78" fmla="*/ 1612 w 2302"/>
                  <a:gd name="T79" fmla="*/ 2482 h 2775"/>
                  <a:gd name="T80" fmla="*/ 2056 w 2302"/>
                  <a:gd name="T81" fmla="*/ 1894 h 2775"/>
                  <a:gd name="T82" fmla="*/ 2175 w 2302"/>
                  <a:gd name="T83" fmla="*/ 1529 h 2775"/>
                  <a:gd name="T84" fmla="*/ 2227 w 2302"/>
                  <a:gd name="T85" fmla="*/ 1277 h 2775"/>
                  <a:gd name="T86" fmla="*/ 2024 w 2302"/>
                  <a:gd name="T87" fmla="*/ 945 h 2775"/>
                  <a:gd name="T88" fmla="*/ 1731 w 2302"/>
                  <a:gd name="T89" fmla="*/ 899 h 2775"/>
                  <a:gd name="T90" fmla="*/ 1282 w 2302"/>
                  <a:gd name="T91" fmla="*/ 933 h 2775"/>
                  <a:gd name="T92" fmla="*/ 1553 w 2302"/>
                  <a:gd name="T93" fmla="*/ 636 h 2775"/>
                  <a:gd name="T94" fmla="*/ 1683 w 2302"/>
                  <a:gd name="T95" fmla="*/ 563 h 2775"/>
                  <a:gd name="T96" fmla="*/ 1633 w 2302"/>
                  <a:gd name="T97" fmla="*/ 40 h 2775"/>
                  <a:gd name="T98" fmla="*/ 1502 w 2302"/>
                  <a:gd name="T99" fmla="*/ 78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2" h="2775">
                    <a:moveTo>
                      <a:pt x="935" y="1957"/>
                    </a:moveTo>
                    <a:cubicBezTo>
                      <a:pt x="1034" y="2024"/>
                      <a:pt x="961" y="2093"/>
                      <a:pt x="943" y="2093"/>
                    </a:cubicBezTo>
                    <a:cubicBezTo>
                      <a:pt x="884" y="2093"/>
                      <a:pt x="897" y="2096"/>
                      <a:pt x="876" y="2067"/>
                    </a:cubicBezTo>
                    <a:cubicBezTo>
                      <a:pt x="838" y="2013"/>
                      <a:pt x="877" y="1971"/>
                      <a:pt x="935" y="1957"/>
                    </a:cubicBezTo>
                    <a:close/>
                    <a:moveTo>
                      <a:pt x="1250" y="1993"/>
                    </a:moveTo>
                    <a:cubicBezTo>
                      <a:pt x="1158" y="1970"/>
                      <a:pt x="1189" y="1946"/>
                      <a:pt x="1214" y="1898"/>
                    </a:cubicBezTo>
                    <a:cubicBezTo>
                      <a:pt x="1252" y="1907"/>
                      <a:pt x="1272" y="1930"/>
                      <a:pt x="1290" y="1957"/>
                    </a:cubicBezTo>
                    <a:lnTo>
                      <a:pt x="1250" y="1993"/>
                    </a:lnTo>
                    <a:close/>
                    <a:moveTo>
                      <a:pt x="893" y="1466"/>
                    </a:moveTo>
                    <a:lnTo>
                      <a:pt x="923" y="1327"/>
                    </a:lnTo>
                    <a:cubicBezTo>
                      <a:pt x="931" y="1299"/>
                      <a:pt x="934" y="1330"/>
                      <a:pt x="935" y="1280"/>
                    </a:cubicBezTo>
                    <a:cubicBezTo>
                      <a:pt x="998" y="1280"/>
                      <a:pt x="970" y="1269"/>
                      <a:pt x="1019" y="1246"/>
                    </a:cubicBezTo>
                    <a:cubicBezTo>
                      <a:pt x="1040" y="1236"/>
                      <a:pt x="1067" y="1229"/>
                      <a:pt x="1088" y="1222"/>
                    </a:cubicBezTo>
                    <a:cubicBezTo>
                      <a:pt x="1209" y="1179"/>
                      <a:pt x="1402" y="1081"/>
                      <a:pt x="1517" y="1067"/>
                    </a:cubicBezTo>
                    <a:cubicBezTo>
                      <a:pt x="1653" y="1050"/>
                      <a:pt x="1887" y="1045"/>
                      <a:pt x="2002" y="1127"/>
                    </a:cubicBezTo>
                    <a:cubicBezTo>
                      <a:pt x="2130" y="1220"/>
                      <a:pt x="2068" y="1347"/>
                      <a:pt x="2022" y="1529"/>
                    </a:cubicBezTo>
                    <a:cubicBezTo>
                      <a:pt x="2015" y="1556"/>
                      <a:pt x="2011" y="1575"/>
                      <a:pt x="2003" y="1595"/>
                    </a:cubicBezTo>
                    <a:cubicBezTo>
                      <a:pt x="1991" y="1626"/>
                      <a:pt x="1985" y="1625"/>
                      <a:pt x="1975" y="1651"/>
                    </a:cubicBezTo>
                    <a:cubicBezTo>
                      <a:pt x="1964" y="1681"/>
                      <a:pt x="1962" y="1716"/>
                      <a:pt x="1934" y="1788"/>
                    </a:cubicBezTo>
                    <a:cubicBezTo>
                      <a:pt x="1898" y="1880"/>
                      <a:pt x="1725" y="2178"/>
                      <a:pt x="1638" y="2178"/>
                    </a:cubicBezTo>
                    <a:cubicBezTo>
                      <a:pt x="1506" y="2178"/>
                      <a:pt x="1485" y="2185"/>
                      <a:pt x="1417" y="2084"/>
                    </a:cubicBezTo>
                    <a:cubicBezTo>
                      <a:pt x="1527" y="2011"/>
                      <a:pt x="1551" y="1867"/>
                      <a:pt x="1392" y="1830"/>
                    </a:cubicBezTo>
                    <a:cubicBezTo>
                      <a:pt x="1414" y="1735"/>
                      <a:pt x="1468" y="1850"/>
                      <a:pt x="1468" y="1678"/>
                    </a:cubicBezTo>
                    <a:cubicBezTo>
                      <a:pt x="1468" y="1651"/>
                      <a:pt x="1408" y="1618"/>
                      <a:pt x="1392" y="1551"/>
                    </a:cubicBezTo>
                    <a:cubicBezTo>
                      <a:pt x="1465" y="1502"/>
                      <a:pt x="1467" y="1491"/>
                      <a:pt x="1556" y="1444"/>
                    </a:cubicBezTo>
                    <a:cubicBezTo>
                      <a:pt x="1666" y="1385"/>
                      <a:pt x="1571" y="1315"/>
                      <a:pt x="1534" y="1282"/>
                    </a:cubicBezTo>
                    <a:cubicBezTo>
                      <a:pt x="1448" y="1206"/>
                      <a:pt x="1434" y="1221"/>
                      <a:pt x="1299" y="1221"/>
                    </a:cubicBezTo>
                    <a:cubicBezTo>
                      <a:pt x="1270" y="1221"/>
                      <a:pt x="1236" y="1276"/>
                      <a:pt x="1211" y="1293"/>
                    </a:cubicBezTo>
                    <a:cubicBezTo>
                      <a:pt x="1158" y="1330"/>
                      <a:pt x="1104" y="1349"/>
                      <a:pt x="1011" y="1416"/>
                    </a:cubicBezTo>
                    <a:cubicBezTo>
                      <a:pt x="978" y="1439"/>
                      <a:pt x="944" y="1462"/>
                      <a:pt x="893" y="1466"/>
                    </a:cubicBezTo>
                    <a:close/>
                    <a:moveTo>
                      <a:pt x="1502" y="78"/>
                    </a:moveTo>
                    <a:cubicBezTo>
                      <a:pt x="1502" y="179"/>
                      <a:pt x="1543" y="206"/>
                      <a:pt x="1488" y="301"/>
                    </a:cubicBezTo>
                    <a:cubicBezTo>
                      <a:pt x="1474" y="325"/>
                      <a:pt x="1462" y="338"/>
                      <a:pt x="1439" y="354"/>
                    </a:cubicBezTo>
                    <a:cubicBezTo>
                      <a:pt x="1395" y="384"/>
                      <a:pt x="1363" y="418"/>
                      <a:pt x="1307" y="391"/>
                    </a:cubicBezTo>
                    <a:cubicBezTo>
                      <a:pt x="1327" y="306"/>
                      <a:pt x="1350" y="200"/>
                      <a:pt x="1350" y="112"/>
                    </a:cubicBezTo>
                    <a:cubicBezTo>
                      <a:pt x="1350" y="14"/>
                      <a:pt x="1261" y="17"/>
                      <a:pt x="1198" y="53"/>
                    </a:cubicBezTo>
                    <a:lnTo>
                      <a:pt x="1187" y="59"/>
                    </a:lnTo>
                    <a:cubicBezTo>
                      <a:pt x="1173" y="69"/>
                      <a:pt x="1180" y="62"/>
                      <a:pt x="1169" y="75"/>
                    </a:cubicBezTo>
                    <a:cubicBezTo>
                      <a:pt x="1162" y="85"/>
                      <a:pt x="1164" y="85"/>
                      <a:pt x="1157" y="97"/>
                    </a:cubicBezTo>
                    <a:lnTo>
                      <a:pt x="989" y="420"/>
                    </a:lnTo>
                    <a:cubicBezTo>
                      <a:pt x="932" y="571"/>
                      <a:pt x="876" y="450"/>
                      <a:pt x="698" y="450"/>
                    </a:cubicBezTo>
                    <a:cubicBezTo>
                      <a:pt x="577" y="450"/>
                      <a:pt x="571" y="457"/>
                      <a:pt x="571" y="603"/>
                    </a:cubicBezTo>
                    <a:cubicBezTo>
                      <a:pt x="571" y="613"/>
                      <a:pt x="618" y="689"/>
                      <a:pt x="627" y="707"/>
                    </a:cubicBezTo>
                    <a:cubicBezTo>
                      <a:pt x="647" y="743"/>
                      <a:pt x="668" y="772"/>
                      <a:pt x="696" y="800"/>
                    </a:cubicBezTo>
                    <a:cubicBezTo>
                      <a:pt x="749" y="853"/>
                      <a:pt x="825" y="898"/>
                      <a:pt x="901" y="916"/>
                    </a:cubicBezTo>
                    <a:lnTo>
                      <a:pt x="901" y="1043"/>
                    </a:lnTo>
                    <a:cubicBezTo>
                      <a:pt x="825" y="1083"/>
                      <a:pt x="633" y="1238"/>
                      <a:pt x="571" y="1238"/>
                    </a:cubicBezTo>
                    <a:cubicBezTo>
                      <a:pt x="497" y="1238"/>
                      <a:pt x="453" y="1111"/>
                      <a:pt x="359" y="1111"/>
                    </a:cubicBezTo>
                    <a:cubicBezTo>
                      <a:pt x="257" y="1111"/>
                      <a:pt x="166" y="1245"/>
                      <a:pt x="115" y="1307"/>
                    </a:cubicBezTo>
                    <a:cubicBezTo>
                      <a:pt x="90" y="1338"/>
                      <a:pt x="95" y="1346"/>
                      <a:pt x="80" y="1381"/>
                    </a:cubicBezTo>
                    <a:cubicBezTo>
                      <a:pt x="35" y="1484"/>
                      <a:pt x="49" y="1554"/>
                      <a:pt x="25" y="1658"/>
                    </a:cubicBezTo>
                    <a:cubicBezTo>
                      <a:pt x="3" y="1755"/>
                      <a:pt x="0" y="1733"/>
                      <a:pt x="26" y="1834"/>
                    </a:cubicBezTo>
                    <a:cubicBezTo>
                      <a:pt x="49" y="1925"/>
                      <a:pt x="47" y="1918"/>
                      <a:pt x="89" y="1991"/>
                    </a:cubicBezTo>
                    <a:cubicBezTo>
                      <a:pt x="124" y="2053"/>
                      <a:pt x="229" y="2203"/>
                      <a:pt x="317" y="2203"/>
                    </a:cubicBezTo>
                    <a:cubicBezTo>
                      <a:pt x="436" y="2203"/>
                      <a:pt x="477" y="2208"/>
                      <a:pt x="507" y="2088"/>
                    </a:cubicBezTo>
                    <a:cubicBezTo>
                      <a:pt x="526" y="2011"/>
                      <a:pt x="545" y="1926"/>
                      <a:pt x="545" y="1839"/>
                    </a:cubicBezTo>
                    <a:cubicBezTo>
                      <a:pt x="545" y="1720"/>
                      <a:pt x="477" y="1710"/>
                      <a:pt x="551" y="1599"/>
                    </a:cubicBezTo>
                    <a:lnTo>
                      <a:pt x="684" y="1452"/>
                    </a:lnTo>
                    <a:cubicBezTo>
                      <a:pt x="784" y="1375"/>
                      <a:pt x="689" y="1568"/>
                      <a:pt x="689" y="1653"/>
                    </a:cubicBezTo>
                    <a:cubicBezTo>
                      <a:pt x="689" y="1702"/>
                      <a:pt x="727" y="1706"/>
                      <a:pt x="740" y="1754"/>
                    </a:cubicBezTo>
                    <a:lnTo>
                      <a:pt x="850" y="1754"/>
                    </a:lnTo>
                    <a:cubicBezTo>
                      <a:pt x="880" y="1709"/>
                      <a:pt x="883" y="1692"/>
                      <a:pt x="930" y="1656"/>
                    </a:cubicBezTo>
                    <a:cubicBezTo>
                      <a:pt x="1000" y="1602"/>
                      <a:pt x="1081" y="1572"/>
                      <a:pt x="1150" y="1521"/>
                    </a:cubicBezTo>
                    <a:cubicBezTo>
                      <a:pt x="1181" y="1498"/>
                      <a:pt x="1226" y="1467"/>
                      <a:pt x="1265" y="1458"/>
                    </a:cubicBezTo>
                    <a:cubicBezTo>
                      <a:pt x="1214" y="1554"/>
                      <a:pt x="1214" y="1572"/>
                      <a:pt x="1122" y="1628"/>
                    </a:cubicBezTo>
                    <a:lnTo>
                      <a:pt x="1049" y="1665"/>
                    </a:lnTo>
                    <a:cubicBezTo>
                      <a:pt x="1027" y="1678"/>
                      <a:pt x="1014" y="1691"/>
                      <a:pt x="988" y="1706"/>
                    </a:cubicBezTo>
                    <a:cubicBezTo>
                      <a:pt x="962" y="1722"/>
                      <a:pt x="943" y="1732"/>
                      <a:pt x="918" y="1746"/>
                    </a:cubicBezTo>
                    <a:cubicBezTo>
                      <a:pt x="744" y="1848"/>
                      <a:pt x="769" y="1780"/>
                      <a:pt x="658" y="1798"/>
                    </a:cubicBezTo>
                    <a:cubicBezTo>
                      <a:pt x="583" y="1810"/>
                      <a:pt x="579" y="1836"/>
                      <a:pt x="579" y="1898"/>
                    </a:cubicBezTo>
                    <a:cubicBezTo>
                      <a:pt x="579" y="1928"/>
                      <a:pt x="671" y="1995"/>
                      <a:pt x="692" y="2023"/>
                    </a:cubicBezTo>
                    <a:cubicBezTo>
                      <a:pt x="718" y="2059"/>
                      <a:pt x="664" y="2123"/>
                      <a:pt x="664" y="2237"/>
                    </a:cubicBezTo>
                    <a:cubicBezTo>
                      <a:pt x="664" y="2262"/>
                      <a:pt x="739" y="2337"/>
                      <a:pt x="762" y="2350"/>
                    </a:cubicBezTo>
                    <a:cubicBezTo>
                      <a:pt x="795" y="2368"/>
                      <a:pt x="812" y="2364"/>
                      <a:pt x="848" y="2374"/>
                    </a:cubicBezTo>
                    <a:cubicBezTo>
                      <a:pt x="895" y="2387"/>
                      <a:pt x="877" y="2404"/>
                      <a:pt x="918" y="2415"/>
                    </a:cubicBezTo>
                    <a:cubicBezTo>
                      <a:pt x="918" y="2482"/>
                      <a:pt x="893" y="2510"/>
                      <a:pt x="893" y="2677"/>
                    </a:cubicBezTo>
                    <a:cubicBezTo>
                      <a:pt x="893" y="2707"/>
                      <a:pt x="963" y="2775"/>
                      <a:pt x="1103" y="2684"/>
                    </a:cubicBezTo>
                    <a:cubicBezTo>
                      <a:pt x="1126" y="2669"/>
                      <a:pt x="1171" y="2629"/>
                      <a:pt x="1183" y="2604"/>
                    </a:cubicBezTo>
                    <a:cubicBezTo>
                      <a:pt x="1212" y="2540"/>
                      <a:pt x="1174" y="2425"/>
                      <a:pt x="1207" y="2339"/>
                    </a:cubicBezTo>
                    <a:cubicBezTo>
                      <a:pt x="1276" y="2153"/>
                      <a:pt x="1454" y="2482"/>
                      <a:pt x="1612" y="2482"/>
                    </a:cubicBezTo>
                    <a:cubicBezTo>
                      <a:pt x="1720" y="2482"/>
                      <a:pt x="1833" y="2340"/>
                      <a:pt x="1877" y="2265"/>
                    </a:cubicBezTo>
                    <a:cubicBezTo>
                      <a:pt x="1929" y="2179"/>
                      <a:pt x="2023" y="1992"/>
                      <a:pt x="2056" y="1894"/>
                    </a:cubicBezTo>
                    <a:cubicBezTo>
                      <a:pt x="2086" y="1807"/>
                      <a:pt x="2115" y="1781"/>
                      <a:pt x="2149" y="1630"/>
                    </a:cubicBezTo>
                    <a:lnTo>
                      <a:pt x="2175" y="1529"/>
                    </a:lnTo>
                    <a:cubicBezTo>
                      <a:pt x="2179" y="1510"/>
                      <a:pt x="2184" y="1501"/>
                      <a:pt x="2189" y="1484"/>
                    </a:cubicBezTo>
                    <a:cubicBezTo>
                      <a:pt x="2208" y="1426"/>
                      <a:pt x="2202" y="1341"/>
                      <a:pt x="2227" y="1277"/>
                    </a:cubicBezTo>
                    <a:cubicBezTo>
                      <a:pt x="2260" y="1189"/>
                      <a:pt x="2302" y="1157"/>
                      <a:pt x="2199" y="1058"/>
                    </a:cubicBezTo>
                    <a:cubicBezTo>
                      <a:pt x="2177" y="1036"/>
                      <a:pt x="2048" y="950"/>
                      <a:pt x="2024" y="945"/>
                    </a:cubicBezTo>
                    <a:cubicBezTo>
                      <a:pt x="1993" y="938"/>
                      <a:pt x="1965" y="939"/>
                      <a:pt x="1934" y="932"/>
                    </a:cubicBezTo>
                    <a:cubicBezTo>
                      <a:pt x="1873" y="919"/>
                      <a:pt x="1805" y="899"/>
                      <a:pt x="1731" y="899"/>
                    </a:cubicBezTo>
                    <a:cubicBezTo>
                      <a:pt x="1626" y="899"/>
                      <a:pt x="1547" y="941"/>
                      <a:pt x="1358" y="941"/>
                    </a:cubicBezTo>
                    <a:cubicBezTo>
                      <a:pt x="1316" y="941"/>
                      <a:pt x="1320" y="934"/>
                      <a:pt x="1282" y="933"/>
                    </a:cubicBezTo>
                    <a:cubicBezTo>
                      <a:pt x="1282" y="859"/>
                      <a:pt x="1262" y="813"/>
                      <a:pt x="1351" y="757"/>
                    </a:cubicBezTo>
                    <a:lnTo>
                      <a:pt x="1553" y="636"/>
                    </a:lnTo>
                    <a:cubicBezTo>
                      <a:pt x="1593" y="610"/>
                      <a:pt x="1589" y="605"/>
                      <a:pt x="1637" y="586"/>
                    </a:cubicBezTo>
                    <a:cubicBezTo>
                      <a:pt x="1650" y="580"/>
                      <a:pt x="1668" y="571"/>
                      <a:pt x="1683" y="563"/>
                    </a:cubicBezTo>
                    <a:cubicBezTo>
                      <a:pt x="1786" y="506"/>
                      <a:pt x="1790" y="441"/>
                      <a:pt x="1790" y="332"/>
                    </a:cubicBezTo>
                    <a:cubicBezTo>
                      <a:pt x="1790" y="213"/>
                      <a:pt x="1724" y="96"/>
                      <a:pt x="1633" y="40"/>
                    </a:cubicBezTo>
                    <a:lnTo>
                      <a:pt x="1617" y="30"/>
                    </a:lnTo>
                    <a:cubicBezTo>
                      <a:pt x="1567" y="0"/>
                      <a:pt x="1502" y="18"/>
                      <a:pt x="1502"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nvGrpSpPr>
              <p:cNvPr id="52" name="组合 51"/>
              <p:cNvGrpSpPr/>
              <p:nvPr/>
            </p:nvGrpSpPr>
            <p:grpSpPr>
              <a:xfrm>
                <a:off x="7683654" y="5211762"/>
                <a:ext cx="777721" cy="795133"/>
                <a:chOff x="8128154" y="5211762"/>
                <a:chExt cx="777721" cy="795133"/>
              </a:xfrm>
              <a:grpFill/>
            </p:grpSpPr>
            <p:sp>
              <p:nvSpPr>
                <p:cNvPr id="56" name="Freeform 34"/>
                <p:cNvSpPr>
                  <a:spLocks noEditPoints="1"/>
                </p:cNvSpPr>
                <p:nvPr/>
              </p:nvSpPr>
              <p:spPr bwMode="auto">
                <a:xfrm>
                  <a:off x="8128154" y="5211762"/>
                  <a:ext cx="777721" cy="644232"/>
                </a:xfrm>
                <a:custGeom>
                  <a:avLst/>
                  <a:gdLst>
                    <a:gd name="T0" fmla="*/ 1651 w 2752"/>
                    <a:gd name="T1" fmla="*/ 1193 h 2259"/>
                    <a:gd name="T2" fmla="*/ 1795 w 2752"/>
                    <a:gd name="T3" fmla="*/ 939 h 2259"/>
                    <a:gd name="T4" fmla="*/ 1758 w 2752"/>
                    <a:gd name="T5" fmla="*/ 1045 h 2259"/>
                    <a:gd name="T6" fmla="*/ 1728 w 2752"/>
                    <a:gd name="T7" fmla="*/ 1184 h 2259"/>
                    <a:gd name="T8" fmla="*/ 2752 w 2752"/>
                    <a:gd name="T9" fmla="*/ 1370 h 2259"/>
                    <a:gd name="T10" fmla="*/ 2252 w 2752"/>
                    <a:gd name="T11" fmla="*/ 1498 h 2259"/>
                    <a:gd name="T12" fmla="*/ 1965 w 2752"/>
                    <a:gd name="T13" fmla="*/ 1396 h 2259"/>
                    <a:gd name="T14" fmla="*/ 2405 w 2752"/>
                    <a:gd name="T15" fmla="*/ 1303 h 2259"/>
                    <a:gd name="T16" fmla="*/ 1880 w 2752"/>
                    <a:gd name="T17" fmla="*/ 1286 h 2259"/>
                    <a:gd name="T18" fmla="*/ 1753 w 2752"/>
                    <a:gd name="T19" fmla="*/ 1430 h 2259"/>
                    <a:gd name="T20" fmla="*/ 1448 w 2752"/>
                    <a:gd name="T21" fmla="*/ 1429 h 2259"/>
                    <a:gd name="T22" fmla="*/ 1169 w 2752"/>
                    <a:gd name="T23" fmla="*/ 1480 h 2259"/>
                    <a:gd name="T24" fmla="*/ 911 w 2752"/>
                    <a:gd name="T25" fmla="*/ 1646 h 2259"/>
                    <a:gd name="T26" fmla="*/ 780 w 2752"/>
                    <a:gd name="T27" fmla="*/ 1726 h 2259"/>
                    <a:gd name="T28" fmla="*/ 518 w 2752"/>
                    <a:gd name="T29" fmla="*/ 1998 h 2259"/>
                    <a:gd name="T30" fmla="*/ 263 w 2752"/>
                    <a:gd name="T31" fmla="*/ 2259 h 2259"/>
                    <a:gd name="T32" fmla="*/ 0 w 2752"/>
                    <a:gd name="T33" fmla="*/ 2031 h 2259"/>
                    <a:gd name="T34" fmla="*/ 81 w 2752"/>
                    <a:gd name="T35" fmla="*/ 1781 h 2259"/>
                    <a:gd name="T36" fmla="*/ 314 w 2752"/>
                    <a:gd name="T37" fmla="*/ 1599 h 2259"/>
                    <a:gd name="T38" fmla="*/ 544 w 2752"/>
                    <a:gd name="T39" fmla="*/ 1685 h 2259"/>
                    <a:gd name="T40" fmla="*/ 763 w 2752"/>
                    <a:gd name="T41" fmla="*/ 1548 h 2259"/>
                    <a:gd name="T42" fmla="*/ 931 w 2752"/>
                    <a:gd name="T43" fmla="*/ 1480 h 2259"/>
                    <a:gd name="T44" fmla="*/ 1135 w 2752"/>
                    <a:gd name="T45" fmla="*/ 1447 h 2259"/>
                    <a:gd name="T46" fmla="*/ 1262 w 2752"/>
                    <a:gd name="T47" fmla="*/ 1396 h 2259"/>
                    <a:gd name="T48" fmla="*/ 1381 w 2752"/>
                    <a:gd name="T49" fmla="*/ 1345 h 2259"/>
                    <a:gd name="T50" fmla="*/ 1482 w 2752"/>
                    <a:gd name="T51" fmla="*/ 1133 h 2259"/>
                    <a:gd name="T52" fmla="*/ 1423 w 2752"/>
                    <a:gd name="T53" fmla="*/ 1226 h 2259"/>
                    <a:gd name="T54" fmla="*/ 1326 w 2752"/>
                    <a:gd name="T55" fmla="*/ 1151 h 2259"/>
                    <a:gd name="T56" fmla="*/ 1351 w 2752"/>
                    <a:gd name="T57" fmla="*/ 866 h 2259"/>
                    <a:gd name="T58" fmla="*/ 1541 w 2752"/>
                    <a:gd name="T59" fmla="*/ 845 h 2259"/>
                    <a:gd name="T60" fmla="*/ 1635 w 2752"/>
                    <a:gd name="T61" fmla="*/ 727 h 2259"/>
                    <a:gd name="T62" fmla="*/ 1582 w 2752"/>
                    <a:gd name="T63" fmla="*/ 538 h 2259"/>
                    <a:gd name="T64" fmla="*/ 1406 w 2752"/>
                    <a:gd name="T65" fmla="*/ 685 h 2259"/>
                    <a:gd name="T66" fmla="*/ 1262 w 2752"/>
                    <a:gd name="T67" fmla="*/ 1134 h 2259"/>
                    <a:gd name="T68" fmla="*/ 1177 w 2752"/>
                    <a:gd name="T69" fmla="*/ 1311 h 2259"/>
                    <a:gd name="T70" fmla="*/ 1135 w 2752"/>
                    <a:gd name="T71" fmla="*/ 1133 h 2259"/>
                    <a:gd name="T72" fmla="*/ 1008 w 2752"/>
                    <a:gd name="T73" fmla="*/ 1387 h 2259"/>
                    <a:gd name="T74" fmla="*/ 788 w 2752"/>
                    <a:gd name="T75" fmla="*/ 1218 h 2259"/>
                    <a:gd name="T76" fmla="*/ 915 w 2752"/>
                    <a:gd name="T77" fmla="*/ 888 h 2259"/>
                    <a:gd name="T78" fmla="*/ 1101 w 2752"/>
                    <a:gd name="T79" fmla="*/ 659 h 2259"/>
                    <a:gd name="T80" fmla="*/ 1067 w 2752"/>
                    <a:gd name="T81" fmla="*/ 337 h 2259"/>
                    <a:gd name="T82" fmla="*/ 1389 w 2752"/>
                    <a:gd name="T83" fmla="*/ 617 h 2259"/>
                    <a:gd name="T84" fmla="*/ 1618 w 2752"/>
                    <a:gd name="T85" fmla="*/ 337 h 2259"/>
                    <a:gd name="T86" fmla="*/ 1767 w 2752"/>
                    <a:gd name="T87" fmla="*/ 21 h 2259"/>
                    <a:gd name="T88" fmla="*/ 1814 w 2752"/>
                    <a:gd name="T89" fmla="*/ 331 h 2259"/>
                    <a:gd name="T90" fmla="*/ 1849 w 2752"/>
                    <a:gd name="T91" fmla="*/ 552 h 2259"/>
                    <a:gd name="T92" fmla="*/ 1990 w 2752"/>
                    <a:gd name="T93" fmla="*/ 329 h 2259"/>
                    <a:gd name="T94" fmla="*/ 2192 w 2752"/>
                    <a:gd name="T95" fmla="*/ 211 h 2259"/>
                    <a:gd name="T96" fmla="*/ 2021 w 2752"/>
                    <a:gd name="T97" fmla="*/ 783 h 2259"/>
                    <a:gd name="T98" fmla="*/ 1922 w 2752"/>
                    <a:gd name="T99" fmla="*/ 1057 h 2259"/>
                    <a:gd name="T100" fmla="*/ 2372 w 2752"/>
                    <a:gd name="T101" fmla="*/ 1115 h 2259"/>
                    <a:gd name="T102" fmla="*/ 2491 w 2752"/>
                    <a:gd name="T103" fmla="*/ 1152 h 2259"/>
                    <a:gd name="T104" fmla="*/ 2615 w 2752"/>
                    <a:gd name="T105" fmla="*/ 1178 h 2259"/>
                    <a:gd name="T106" fmla="*/ 2752 w 2752"/>
                    <a:gd name="T107" fmla="*/ 1349 h 2259"/>
                    <a:gd name="T108" fmla="*/ 1592 w 2752"/>
                    <a:gd name="T109" fmla="*/ 1049 h 2259"/>
                    <a:gd name="T110" fmla="*/ 1540 w 2752"/>
                    <a:gd name="T111" fmla="*/ 954 h 2259"/>
                    <a:gd name="T112" fmla="*/ 1609 w 2752"/>
                    <a:gd name="T113" fmla="*/ 922 h 2259"/>
                    <a:gd name="T114" fmla="*/ 1863 w 2752"/>
                    <a:gd name="T115" fmla="*/ 820 h 2259"/>
                    <a:gd name="T116" fmla="*/ 1838 w 2752"/>
                    <a:gd name="T117" fmla="*/ 693 h 2259"/>
                    <a:gd name="T118" fmla="*/ 1863 w 2752"/>
                    <a:gd name="T119" fmla="*/ 820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2" h="2259">
                      <a:moveTo>
                        <a:pt x="1728" y="1184"/>
                      </a:moveTo>
                      <a:cubicBezTo>
                        <a:pt x="1690" y="1184"/>
                        <a:pt x="1678" y="1180"/>
                        <a:pt x="1651" y="1193"/>
                      </a:cubicBezTo>
                      <a:cubicBezTo>
                        <a:pt x="1651" y="1141"/>
                        <a:pt x="1646" y="1151"/>
                        <a:pt x="1674" y="1122"/>
                      </a:cubicBezTo>
                      <a:cubicBezTo>
                        <a:pt x="1794" y="1002"/>
                        <a:pt x="1745" y="952"/>
                        <a:pt x="1795" y="939"/>
                      </a:cubicBezTo>
                      <a:cubicBezTo>
                        <a:pt x="1796" y="972"/>
                        <a:pt x="1809" y="981"/>
                        <a:pt x="1799" y="1002"/>
                      </a:cubicBezTo>
                      <a:cubicBezTo>
                        <a:pt x="1788" y="1025"/>
                        <a:pt x="1773" y="1009"/>
                        <a:pt x="1758" y="1045"/>
                      </a:cubicBezTo>
                      <a:cubicBezTo>
                        <a:pt x="1747" y="1073"/>
                        <a:pt x="1756" y="1095"/>
                        <a:pt x="1753" y="1125"/>
                      </a:cubicBezTo>
                      <a:cubicBezTo>
                        <a:pt x="1748" y="1177"/>
                        <a:pt x="1740" y="1139"/>
                        <a:pt x="1728" y="1184"/>
                      </a:cubicBezTo>
                      <a:close/>
                      <a:moveTo>
                        <a:pt x="2752" y="1349"/>
                      </a:moveTo>
                      <a:lnTo>
                        <a:pt x="2752" y="1370"/>
                      </a:lnTo>
                      <a:cubicBezTo>
                        <a:pt x="2749" y="1398"/>
                        <a:pt x="2729" y="1424"/>
                        <a:pt x="2686" y="1448"/>
                      </a:cubicBezTo>
                      <a:cubicBezTo>
                        <a:pt x="2529" y="1535"/>
                        <a:pt x="2421" y="1512"/>
                        <a:pt x="2252" y="1498"/>
                      </a:cubicBezTo>
                      <a:cubicBezTo>
                        <a:pt x="2153" y="1489"/>
                        <a:pt x="2076" y="1534"/>
                        <a:pt x="1965" y="1480"/>
                      </a:cubicBezTo>
                      <a:lnTo>
                        <a:pt x="1965" y="1396"/>
                      </a:lnTo>
                      <a:cubicBezTo>
                        <a:pt x="2044" y="1389"/>
                        <a:pt x="2121" y="1370"/>
                        <a:pt x="2210" y="1370"/>
                      </a:cubicBezTo>
                      <a:cubicBezTo>
                        <a:pt x="2286" y="1371"/>
                        <a:pt x="2369" y="1371"/>
                        <a:pt x="2405" y="1303"/>
                      </a:cubicBezTo>
                      <a:cubicBezTo>
                        <a:pt x="2343" y="1210"/>
                        <a:pt x="2133" y="1231"/>
                        <a:pt x="2029" y="1248"/>
                      </a:cubicBezTo>
                      <a:cubicBezTo>
                        <a:pt x="1977" y="1256"/>
                        <a:pt x="1916" y="1283"/>
                        <a:pt x="1880" y="1286"/>
                      </a:cubicBezTo>
                      <a:cubicBezTo>
                        <a:pt x="1874" y="1364"/>
                        <a:pt x="1860" y="1372"/>
                        <a:pt x="1829" y="1430"/>
                      </a:cubicBezTo>
                      <a:lnTo>
                        <a:pt x="1753" y="1430"/>
                      </a:lnTo>
                      <a:cubicBezTo>
                        <a:pt x="1740" y="1380"/>
                        <a:pt x="1634" y="1350"/>
                        <a:pt x="1561" y="1398"/>
                      </a:cubicBezTo>
                      <a:cubicBezTo>
                        <a:pt x="1532" y="1417"/>
                        <a:pt x="1512" y="1410"/>
                        <a:pt x="1448" y="1429"/>
                      </a:cubicBezTo>
                      <a:cubicBezTo>
                        <a:pt x="1402" y="1442"/>
                        <a:pt x="1359" y="1438"/>
                        <a:pt x="1313" y="1438"/>
                      </a:cubicBezTo>
                      <a:cubicBezTo>
                        <a:pt x="1298" y="1495"/>
                        <a:pt x="1239" y="1480"/>
                        <a:pt x="1169" y="1480"/>
                      </a:cubicBezTo>
                      <a:cubicBezTo>
                        <a:pt x="1150" y="1562"/>
                        <a:pt x="1109" y="1526"/>
                        <a:pt x="1042" y="1565"/>
                      </a:cubicBezTo>
                      <a:cubicBezTo>
                        <a:pt x="998" y="1591"/>
                        <a:pt x="957" y="1618"/>
                        <a:pt x="911" y="1646"/>
                      </a:cubicBezTo>
                      <a:cubicBezTo>
                        <a:pt x="885" y="1662"/>
                        <a:pt x="869" y="1671"/>
                        <a:pt x="842" y="1687"/>
                      </a:cubicBezTo>
                      <a:cubicBezTo>
                        <a:pt x="817" y="1703"/>
                        <a:pt x="805" y="1713"/>
                        <a:pt x="780" y="1726"/>
                      </a:cubicBezTo>
                      <a:cubicBezTo>
                        <a:pt x="727" y="1753"/>
                        <a:pt x="696" y="1770"/>
                        <a:pt x="648" y="1807"/>
                      </a:cubicBezTo>
                      <a:cubicBezTo>
                        <a:pt x="586" y="1854"/>
                        <a:pt x="564" y="1937"/>
                        <a:pt x="518" y="1998"/>
                      </a:cubicBezTo>
                      <a:cubicBezTo>
                        <a:pt x="463" y="2072"/>
                        <a:pt x="490" y="2060"/>
                        <a:pt x="464" y="2105"/>
                      </a:cubicBezTo>
                      <a:cubicBezTo>
                        <a:pt x="418" y="2185"/>
                        <a:pt x="374" y="2259"/>
                        <a:pt x="263" y="2259"/>
                      </a:cubicBezTo>
                      <a:cubicBezTo>
                        <a:pt x="171" y="2259"/>
                        <a:pt x="130" y="2237"/>
                        <a:pt x="90" y="2170"/>
                      </a:cubicBezTo>
                      <a:cubicBezTo>
                        <a:pt x="66" y="2129"/>
                        <a:pt x="0" y="2071"/>
                        <a:pt x="0" y="2031"/>
                      </a:cubicBezTo>
                      <a:cubicBezTo>
                        <a:pt x="0" y="1981"/>
                        <a:pt x="7" y="1918"/>
                        <a:pt x="23" y="1876"/>
                      </a:cubicBezTo>
                      <a:cubicBezTo>
                        <a:pt x="37" y="1839"/>
                        <a:pt x="61" y="1811"/>
                        <a:pt x="81" y="1781"/>
                      </a:cubicBezTo>
                      <a:lnTo>
                        <a:pt x="195" y="1599"/>
                      </a:lnTo>
                      <a:lnTo>
                        <a:pt x="314" y="1599"/>
                      </a:lnTo>
                      <a:cubicBezTo>
                        <a:pt x="320" y="1622"/>
                        <a:pt x="344" y="1660"/>
                        <a:pt x="359" y="1680"/>
                      </a:cubicBezTo>
                      <a:cubicBezTo>
                        <a:pt x="404" y="1740"/>
                        <a:pt x="493" y="1742"/>
                        <a:pt x="544" y="1685"/>
                      </a:cubicBezTo>
                      <a:cubicBezTo>
                        <a:pt x="568" y="1658"/>
                        <a:pt x="563" y="1644"/>
                        <a:pt x="607" y="1629"/>
                      </a:cubicBezTo>
                      <a:cubicBezTo>
                        <a:pt x="666" y="1610"/>
                        <a:pt x="710" y="1576"/>
                        <a:pt x="763" y="1548"/>
                      </a:cubicBezTo>
                      <a:cubicBezTo>
                        <a:pt x="795" y="1531"/>
                        <a:pt x="820" y="1536"/>
                        <a:pt x="853" y="1520"/>
                      </a:cubicBezTo>
                      <a:cubicBezTo>
                        <a:pt x="886" y="1505"/>
                        <a:pt x="890" y="1491"/>
                        <a:pt x="931" y="1480"/>
                      </a:cubicBezTo>
                      <a:cubicBezTo>
                        <a:pt x="951" y="1474"/>
                        <a:pt x="958" y="1475"/>
                        <a:pt x="983" y="1472"/>
                      </a:cubicBezTo>
                      <a:cubicBezTo>
                        <a:pt x="1057" y="1464"/>
                        <a:pt x="1021" y="1447"/>
                        <a:pt x="1135" y="1447"/>
                      </a:cubicBezTo>
                      <a:cubicBezTo>
                        <a:pt x="1137" y="1418"/>
                        <a:pt x="1141" y="1416"/>
                        <a:pt x="1152" y="1396"/>
                      </a:cubicBezTo>
                      <a:lnTo>
                        <a:pt x="1262" y="1396"/>
                      </a:lnTo>
                      <a:cubicBezTo>
                        <a:pt x="1264" y="1367"/>
                        <a:pt x="1268" y="1365"/>
                        <a:pt x="1279" y="1345"/>
                      </a:cubicBezTo>
                      <a:lnTo>
                        <a:pt x="1381" y="1345"/>
                      </a:lnTo>
                      <a:cubicBezTo>
                        <a:pt x="1414" y="1282"/>
                        <a:pt x="1429" y="1260"/>
                        <a:pt x="1524" y="1260"/>
                      </a:cubicBezTo>
                      <a:cubicBezTo>
                        <a:pt x="1498" y="1210"/>
                        <a:pt x="1496" y="1195"/>
                        <a:pt x="1482" y="1133"/>
                      </a:cubicBezTo>
                      <a:lnTo>
                        <a:pt x="1423" y="1133"/>
                      </a:lnTo>
                      <a:lnTo>
                        <a:pt x="1423" y="1226"/>
                      </a:lnTo>
                      <a:lnTo>
                        <a:pt x="1338" y="1226"/>
                      </a:lnTo>
                      <a:cubicBezTo>
                        <a:pt x="1336" y="1201"/>
                        <a:pt x="1324" y="1169"/>
                        <a:pt x="1326" y="1151"/>
                      </a:cubicBezTo>
                      <a:cubicBezTo>
                        <a:pt x="1333" y="1083"/>
                        <a:pt x="1345" y="1194"/>
                        <a:pt x="1346" y="913"/>
                      </a:cubicBezTo>
                      <a:cubicBezTo>
                        <a:pt x="1346" y="892"/>
                        <a:pt x="1345" y="885"/>
                        <a:pt x="1351" y="866"/>
                      </a:cubicBezTo>
                      <a:lnTo>
                        <a:pt x="1364" y="838"/>
                      </a:lnTo>
                      <a:cubicBezTo>
                        <a:pt x="1414" y="762"/>
                        <a:pt x="1489" y="841"/>
                        <a:pt x="1541" y="845"/>
                      </a:cubicBezTo>
                      <a:cubicBezTo>
                        <a:pt x="1543" y="795"/>
                        <a:pt x="1565" y="773"/>
                        <a:pt x="1575" y="727"/>
                      </a:cubicBezTo>
                      <a:lnTo>
                        <a:pt x="1635" y="727"/>
                      </a:lnTo>
                      <a:lnTo>
                        <a:pt x="1636" y="618"/>
                      </a:lnTo>
                      <a:cubicBezTo>
                        <a:pt x="1642" y="566"/>
                        <a:pt x="1666" y="484"/>
                        <a:pt x="1582" y="538"/>
                      </a:cubicBezTo>
                      <a:cubicBezTo>
                        <a:pt x="1512" y="584"/>
                        <a:pt x="1495" y="651"/>
                        <a:pt x="1406" y="651"/>
                      </a:cubicBezTo>
                      <a:lnTo>
                        <a:pt x="1406" y="685"/>
                      </a:lnTo>
                      <a:cubicBezTo>
                        <a:pt x="1406" y="754"/>
                        <a:pt x="1270" y="828"/>
                        <a:pt x="1262" y="939"/>
                      </a:cubicBezTo>
                      <a:cubicBezTo>
                        <a:pt x="1258" y="1000"/>
                        <a:pt x="1264" y="1071"/>
                        <a:pt x="1262" y="1134"/>
                      </a:cubicBezTo>
                      <a:cubicBezTo>
                        <a:pt x="1261" y="1186"/>
                        <a:pt x="1246" y="1261"/>
                        <a:pt x="1245" y="1311"/>
                      </a:cubicBezTo>
                      <a:lnTo>
                        <a:pt x="1177" y="1311"/>
                      </a:lnTo>
                      <a:cubicBezTo>
                        <a:pt x="1169" y="1274"/>
                        <a:pt x="1159" y="1265"/>
                        <a:pt x="1152" y="1227"/>
                      </a:cubicBezTo>
                      <a:cubicBezTo>
                        <a:pt x="1146" y="1194"/>
                        <a:pt x="1142" y="1164"/>
                        <a:pt x="1135" y="1133"/>
                      </a:cubicBezTo>
                      <a:cubicBezTo>
                        <a:pt x="1097" y="1154"/>
                        <a:pt x="1106" y="1143"/>
                        <a:pt x="1089" y="1189"/>
                      </a:cubicBezTo>
                      <a:cubicBezTo>
                        <a:pt x="1064" y="1254"/>
                        <a:pt x="1023" y="1321"/>
                        <a:pt x="1008" y="1387"/>
                      </a:cubicBezTo>
                      <a:cubicBezTo>
                        <a:pt x="946" y="1387"/>
                        <a:pt x="897" y="1393"/>
                        <a:pt x="857" y="1344"/>
                      </a:cubicBezTo>
                      <a:cubicBezTo>
                        <a:pt x="838" y="1321"/>
                        <a:pt x="788" y="1254"/>
                        <a:pt x="788" y="1218"/>
                      </a:cubicBezTo>
                      <a:cubicBezTo>
                        <a:pt x="788" y="1082"/>
                        <a:pt x="852" y="1144"/>
                        <a:pt x="863" y="1039"/>
                      </a:cubicBezTo>
                      <a:cubicBezTo>
                        <a:pt x="870" y="984"/>
                        <a:pt x="855" y="888"/>
                        <a:pt x="915" y="888"/>
                      </a:cubicBezTo>
                      <a:cubicBezTo>
                        <a:pt x="970" y="888"/>
                        <a:pt x="998" y="911"/>
                        <a:pt x="1042" y="922"/>
                      </a:cubicBezTo>
                      <a:cubicBezTo>
                        <a:pt x="1151" y="849"/>
                        <a:pt x="1110" y="799"/>
                        <a:pt x="1101" y="659"/>
                      </a:cubicBezTo>
                      <a:cubicBezTo>
                        <a:pt x="1098" y="606"/>
                        <a:pt x="1089" y="550"/>
                        <a:pt x="1084" y="498"/>
                      </a:cubicBezTo>
                      <a:cubicBezTo>
                        <a:pt x="1080" y="449"/>
                        <a:pt x="1068" y="383"/>
                        <a:pt x="1067" y="337"/>
                      </a:cubicBezTo>
                      <a:cubicBezTo>
                        <a:pt x="1105" y="317"/>
                        <a:pt x="1264" y="143"/>
                        <a:pt x="1313" y="430"/>
                      </a:cubicBezTo>
                      <a:cubicBezTo>
                        <a:pt x="1326" y="509"/>
                        <a:pt x="1307" y="615"/>
                        <a:pt x="1389" y="617"/>
                      </a:cubicBezTo>
                      <a:cubicBezTo>
                        <a:pt x="1394" y="555"/>
                        <a:pt x="1433" y="500"/>
                        <a:pt x="1499" y="498"/>
                      </a:cubicBezTo>
                      <a:cubicBezTo>
                        <a:pt x="1516" y="426"/>
                        <a:pt x="1540" y="356"/>
                        <a:pt x="1618" y="337"/>
                      </a:cubicBezTo>
                      <a:cubicBezTo>
                        <a:pt x="1618" y="193"/>
                        <a:pt x="1655" y="196"/>
                        <a:pt x="1722" y="111"/>
                      </a:cubicBezTo>
                      <a:cubicBezTo>
                        <a:pt x="1750" y="75"/>
                        <a:pt x="1714" y="35"/>
                        <a:pt x="1767" y="21"/>
                      </a:cubicBezTo>
                      <a:cubicBezTo>
                        <a:pt x="1843" y="0"/>
                        <a:pt x="1885" y="50"/>
                        <a:pt x="1948" y="83"/>
                      </a:cubicBezTo>
                      <a:cubicBezTo>
                        <a:pt x="1944" y="240"/>
                        <a:pt x="1908" y="245"/>
                        <a:pt x="1814" y="331"/>
                      </a:cubicBezTo>
                      <a:cubicBezTo>
                        <a:pt x="1697" y="439"/>
                        <a:pt x="1770" y="464"/>
                        <a:pt x="1770" y="617"/>
                      </a:cubicBezTo>
                      <a:lnTo>
                        <a:pt x="1849" y="552"/>
                      </a:lnTo>
                      <a:cubicBezTo>
                        <a:pt x="1878" y="516"/>
                        <a:pt x="1907" y="498"/>
                        <a:pt x="1956" y="498"/>
                      </a:cubicBezTo>
                      <a:cubicBezTo>
                        <a:pt x="1956" y="393"/>
                        <a:pt x="1944" y="418"/>
                        <a:pt x="1990" y="329"/>
                      </a:cubicBezTo>
                      <a:cubicBezTo>
                        <a:pt x="2025" y="262"/>
                        <a:pt x="2031" y="206"/>
                        <a:pt x="2123" y="190"/>
                      </a:cubicBezTo>
                      <a:cubicBezTo>
                        <a:pt x="2162" y="183"/>
                        <a:pt x="2171" y="190"/>
                        <a:pt x="2192" y="211"/>
                      </a:cubicBezTo>
                      <a:cubicBezTo>
                        <a:pt x="2251" y="271"/>
                        <a:pt x="2325" y="422"/>
                        <a:pt x="2216" y="479"/>
                      </a:cubicBezTo>
                      <a:cubicBezTo>
                        <a:pt x="1964" y="611"/>
                        <a:pt x="2076" y="697"/>
                        <a:pt x="2021" y="783"/>
                      </a:cubicBezTo>
                      <a:cubicBezTo>
                        <a:pt x="1988" y="835"/>
                        <a:pt x="1988" y="782"/>
                        <a:pt x="1981" y="870"/>
                      </a:cubicBezTo>
                      <a:cubicBezTo>
                        <a:pt x="1975" y="942"/>
                        <a:pt x="1922" y="981"/>
                        <a:pt x="1922" y="1057"/>
                      </a:cubicBezTo>
                      <a:cubicBezTo>
                        <a:pt x="1922" y="1133"/>
                        <a:pt x="2037" y="1099"/>
                        <a:pt x="2109" y="1099"/>
                      </a:cubicBezTo>
                      <a:cubicBezTo>
                        <a:pt x="2195" y="1099"/>
                        <a:pt x="2292" y="1102"/>
                        <a:pt x="2372" y="1115"/>
                      </a:cubicBezTo>
                      <a:cubicBezTo>
                        <a:pt x="2401" y="1120"/>
                        <a:pt x="2417" y="1121"/>
                        <a:pt x="2441" y="1131"/>
                      </a:cubicBezTo>
                      <a:cubicBezTo>
                        <a:pt x="2459" y="1138"/>
                        <a:pt x="2474" y="1150"/>
                        <a:pt x="2491" y="1152"/>
                      </a:cubicBezTo>
                      <a:cubicBezTo>
                        <a:pt x="2518" y="1156"/>
                        <a:pt x="2511" y="1144"/>
                        <a:pt x="2555" y="1161"/>
                      </a:cubicBezTo>
                      <a:cubicBezTo>
                        <a:pt x="2583" y="1171"/>
                        <a:pt x="2583" y="1170"/>
                        <a:pt x="2615" y="1178"/>
                      </a:cubicBezTo>
                      <a:cubicBezTo>
                        <a:pt x="2657" y="1189"/>
                        <a:pt x="2675" y="1211"/>
                        <a:pt x="2700" y="1244"/>
                      </a:cubicBezTo>
                      <a:cubicBezTo>
                        <a:pt x="2728" y="1281"/>
                        <a:pt x="2748" y="1317"/>
                        <a:pt x="2752" y="1349"/>
                      </a:cubicBezTo>
                      <a:close/>
                      <a:moveTo>
                        <a:pt x="1592" y="998"/>
                      </a:moveTo>
                      <a:lnTo>
                        <a:pt x="1592" y="1049"/>
                      </a:lnTo>
                      <a:cubicBezTo>
                        <a:pt x="1548" y="1048"/>
                        <a:pt x="1508" y="1033"/>
                        <a:pt x="1508" y="989"/>
                      </a:cubicBezTo>
                      <a:cubicBezTo>
                        <a:pt x="1508" y="962"/>
                        <a:pt x="1526" y="969"/>
                        <a:pt x="1540" y="954"/>
                      </a:cubicBezTo>
                      <a:cubicBezTo>
                        <a:pt x="1554" y="939"/>
                        <a:pt x="1552" y="932"/>
                        <a:pt x="1558" y="905"/>
                      </a:cubicBezTo>
                      <a:cubicBezTo>
                        <a:pt x="1575" y="913"/>
                        <a:pt x="1589" y="917"/>
                        <a:pt x="1609" y="922"/>
                      </a:cubicBezTo>
                      <a:cubicBezTo>
                        <a:pt x="1602" y="952"/>
                        <a:pt x="1592" y="961"/>
                        <a:pt x="1592" y="998"/>
                      </a:cubicBezTo>
                      <a:close/>
                      <a:moveTo>
                        <a:pt x="1863" y="820"/>
                      </a:moveTo>
                      <a:cubicBezTo>
                        <a:pt x="1814" y="820"/>
                        <a:pt x="1798" y="815"/>
                        <a:pt x="1762" y="812"/>
                      </a:cubicBezTo>
                      <a:cubicBezTo>
                        <a:pt x="1764" y="719"/>
                        <a:pt x="1836" y="782"/>
                        <a:pt x="1838" y="693"/>
                      </a:cubicBezTo>
                      <a:cubicBezTo>
                        <a:pt x="1854" y="701"/>
                        <a:pt x="1883" y="708"/>
                        <a:pt x="1905" y="710"/>
                      </a:cubicBezTo>
                      <a:cubicBezTo>
                        <a:pt x="1902" y="756"/>
                        <a:pt x="1874" y="775"/>
                        <a:pt x="1863" y="8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57" name="Freeform 36"/>
                <p:cNvSpPr/>
                <p:nvPr/>
              </p:nvSpPr>
              <p:spPr bwMode="auto">
                <a:xfrm>
                  <a:off x="8364179" y="5627708"/>
                  <a:ext cx="381123" cy="379187"/>
                </a:xfrm>
                <a:custGeom>
                  <a:avLst/>
                  <a:gdLst>
                    <a:gd name="T0" fmla="*/ 224 w 1353"/>
                    <a:gd name="T1" fmla="*/ 424 h 1330"/>
                    <a:gd name="T2" fmla="*/ 406 w 1353"/>
                    <a:gd name="T3" fmla="*/ 335 h 1330"/>
                    <a:gd name="T4" fmla="*/ 491 w 1353"/>
                    <a:gd name="T5" fmla="*/ 285 h 1330"/>
                    <a:gd name="T6" fmla="*/ 656 w 1353"/>
                    <a:gd name="T7" fmla="*/ 254 h 1330"/>
                    <a:gd name="T8" fmla="*/ 552 w 1353"/>
                    <a:gd name="T9" fmla="*/ 320 h 1330"/>
                    <a:gd name="T10" fmla="*/ 497 w 1353"/>
                    <a:gd name="T11" fmla="*/ 383 h 1330"/>
                    <a:gd name="T12" fmla="*/ 496 w 1353"/>
                    <a:gd name="T13" fmla="*/ 542 h 1330"/>
                    <a:gd name="T14" fmla="*/ 313 w 1353"/>
                    <a:gd name="T15" fmla="*/ 597 h 1330"/>
                    <a:gd name="T16" fmla="*/ 97 w 1353"/>
                    <a:gd name="T17" fmla="*/ 551 h 1330"/>
                    <a:gd name="T18" fmla="*/ 78 w 1353"/>
                    <a:gd name="T19" fmla="*/ 747 h 1330"/>
                    <a:gd name="T20" fmla="*/ 266 w 1353"/>
                    <a:gd name="T21" fmla="*/ 898 h 1330"/>
                    <a:gd name="T22" fmla="*/ 586 w 1353"/>
                    <a:gd name="T23" fmla="*/ 860 h 1330"/>
                    <a:gd name="T24" fmla="*/ 527 w 1353"/>
                    <a:gd name="T25" fmla="*/ 1006 h 1330"/>
                    <a:gd name="T26" fmla="*/ 269 w 1353"/>
                    <a:gd name="T27" fmla="*/ 1133 h 1330"/>
                    <a:gd name="T28" fmla="*/ 4 w 1353"/>
                    <a:gd name="T29" fmla="*/ 1127 h 1330"/>
                    <a:gd name="T30" fmla="*/ 92 w 1353"/>
                    <a:gd name="T31" fmla="*/ 1216 h 1330"/>
                    <a:gd name="T32" fmla="*/ 162 w 1353"/>
                    <a:gd name="T33" fmla="*/ 1239 h 1330"/>
                    <a:gd name="T34" fmla="*/ 191 w 1353"/>
                    <a:gd name="T35" fmla="*/ 1253 h 1330"/>
                    <a:gd name="T36" fmla="*/ 272 w 1353"/>
                    <a:gd name="T37" fmla="*/ 1273 h 1330"/>
                    <a:gd name="T38" fmla="*/ 373 w 1353"/>
                    <a:gd name="T39" fmla="*/ 1298 h 1330"/>
                    <a:gd name="T40" fmla="*/ 588 w 1353"/>
                    <a:gd name="T41" fmla="*/ 1330 h 1330"/>
                    <a:gd name="T42" fmla="*/ 701 w 1353"/>
                    <a:gd name="T43" fmla="*/ 1282 h 1330"/>
                    <a:gd name="T44" fmla="*/ 771 w 1353"/>
                    <a:gd name="T45" fmla="*/ 1175 h 1330"/>
                    <a:gd name="T46" fmla="*/ 848 w 1353"/>
                    <a:gd name="T47" fmla="*/ 980 h 1330"/>
                    <a:gd name="T48" fmla="*/ 867 w 1353"/>
                    <a:gd name="T49" fmla="*/ 906 h 1330"/>
                    <a:gd name="T50" fmla="*/ 1104 w 1353"/>
                    <a:gd name="T51" fmla="*/ 635 h 1330"/>
                    <a:gd name="T52" fmla="*/ 1236 w 1353"/>
                    <a:gd name="T53" fmla="*/ 650 h 1330"/>
                    <a:gd name="T54" fmla="*/ 1301 w 1353"/>
                    <a:gd name="T55" fmla="*/ 464 h 1330"/>
                    <a:gd name="T56" fmla="*/ 1045 w 1353"/>
                    <a:gd name="T57" fmla="*/ 348 h 1330"/>
                    <a:gd name="T58" fmla="*/ 801 w 1353"/>
                    <a:gd name="T59" fmla="*/ 426 h 1330"/>
                    <a:gd name="T60" fmla="*/ 789 w 1353"/>
                    <a:gd name="T61" fmla="*/ 328 h 1330"/>
                    <a:gd name="T62" fmla="*/ 865 w 1353"/>
                    <a:gd name="T63" fmla="*/ 278 h 1330"/>
                    <a:gd name="T64" fmla="*/ 928 w 1353"/>
                    <a:gd name="T65" fmla="*/ 222 h 1330"/>
                    <a:gd name="T66" fmla="*/ 910 w 1353"/>
                    <a:gd name="T67" fmla="*/ 51 h 1330"/>
                    <a:gd name="T68" fmla="*/ 791 w 1353"/>
                    <a:gd name="T69" fmla="*/ 0 h 1330"/>
                    <a:gd name="T70" fmla="*/ 537 w 1353"/>
                    <a:gd name="T71" fmla="*/ 51 h 1330"/>
                    <a:gd name="T72" fmla="*/ 290 w 1353"/>
                    <a:gd name="T73" fmla="*/ 177 h 1330"/>
                    <a:gd name="T74" fmla="*/ 192 w 1353"/>
                    <a:gd name="T75" fmla="*/ 332 h 1330"/>
                    <a:gd name="T76" fmla="*/ 224 w 1353"/>
                    <a:gd name="T77" fmla="*/ 424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3" h="1330">
                      <a:moveTo>
                        <a:pt x="224" y="424"/>
                      </a:moveTo>
                      <a:cubicBezTo>
                        <a:pt x="314" y="416"/>
                        <a:pt x="324" y="385"/>
                        <a:pt x="406" y="335"/>
                      </a:cubicBezTo>
                      <a:cubicBezTo>
                        <a:pt x="438" y="317"/>
                        <a:pt x="459" y="304"/>
                        <a:pt x="491" y="285"/>
                      </a:cubicBezTo>
                      <a:cubicBezTo>
                        <a:pt x="588" y="225"/>
                        <a:pt x="614" y="254"/>
                        <a:pt x="656" y="254"/>
                      </a:cubicBezTo>
                      <a:cubicBezTo>
                        <a:pt x="654" y="323"/>
                        <a:pt x="646" y="286"/>
                        <a:pt x="552" y="320"/>
                      </a:cubicBezTo>
                      <a:cubicBezTo>
                        <a:pt x="516" y="333"/>
                        <a:pt x="506" y="337"/>
                        <a:pt x="497" y="383"/>
                      </a:cubicBezTo>
                      <a:cubicBezTo>
                        <a:pt x="480" y="466"/>
                        <a:pt x="485" y="467"/>
                        <a:pt x="496" y="542"/>
                      </a:cubicBezTo>
                      <a:cubicBezTo>
                        <a:pt x="428" y="558"/>
                        <a:pt x="395" y="589"/>
                        <a:pt x="313" y="597"/>
                      </a:cubicBezTo>
                      <a:cubicBezTo>
                        <a:pt x="220" y="605"/>
                        <a:pt x="234" y="551"/>
                        <a:pt x="97" y="551"/>
                      </a:cubicBezTo>
                      <a:cubicBezTo>
                        <a:pt x="10" y="551"/>
                        <a:pt x="0" y="649"/>
                        <a:pt x="78" y="747"/>
                      </a:cubicBezTo>
                      <a:cubicBezTo>
                        <a:pt x="103" y="778"/>
                        <a:pt x="226" y="898"/>
                        <a:pt x="266" y="898"/>
                      </a:cubicBezTo>
                      <a:cubicBezTo>
                        <a:pt x="408" y="898"/>
                        <a:pt x="597" y="749"/>
                        <a:pt x="586" y="860"/>
                      </a:cubicBezTo>
                      <a:cubicBezTo>
                        <a:pt x="575" y="968"/>
                        <a:pt x="564" y="969"/>
                        <a:pt x="527" y="1006"/>
                      </a:cubicBezTo>
                      <a:cubicBezTo>
                        <a:pt x="470" y="1062"/>
                        <a:pt x="381" y="1175"/>
                        <a:pt x="269" y="1133"/>
                      </a:cubicBezTo>
                      <a:cubicBezTo>
                        <a:pt x="243" y="1123"/>
                        <a:pt x="4" y="963"/>
                        <a:pt x="4" y="1127"/>
                      </a:cubicBezTo>
                      <a:cubicBezTo>
                        <a:pt x="4" y="1179"/>
                        <a:pt x="51" y="1201"/>
                        <a:pt x="92" y="1216"/>
                      </a:cubicBezTo>
                      <a:cubicBezTo>
                        <a:pt x="120" y="1227"/>
                        <a:pt x="136" y="1227"/>
                        <a:pt x="162" y="1239"/>
                      </a:cubicBezTo>
                      <a:lnTo>
                        <a:pt x="191" y="1253"/>
                      </a:lnTo>
                      <a:cubicBezTo>
                        <a:pt x="223" y="1263"/>
                        <a:pt x="218" y="1253"/>
                        <a:pt x="272" y="1273"/>
                      </a:cubicBezTo>
                      <a:lnTo>
                        <a:pt x="373" y="1298"/>
                      </a:lnTo>
                      <a:cubicBezTo>
                        <a:pt x="489" y="1319"/>
                        <a:pt x="418" y="1330"/>
                        <a:pt x="588" y="1330"/>
                      </a:cubicBezTo>
                      <a:cubicBezTo>
                        <a:pt x="604" y="1330"/>
                        <a:pt x="684" y="1300"/>
                        <a:pt x="701" y="1282"/>
                      </a:cubicBezTo>
                      <a:cubicBezTo>
                        <a:pt x="743" y="1238"/>
                        <a:pt x="743" y="1231"/>
                        <a:pt x="771" y="1175"/>
                      </a:cubicBezTo>
                      <a:cubicBezTo>
                        <a:pt x="802" y="1114"/>
                        <a:pt x="832" y="1048"/>
                        <a:pt x="848" y="980"/>
                      </a:cubicBezTo>
                      <a:cubicBezTo>
                        <a:pt x="858" y="939"/>
                        <a:pt x="867" y="930"/>
                        <a:pt x="867" y="906"/>
                      </a:cubicBezTo>
                      <a:cubicBezTo>
                        <a:pt x="867" y="706"/>
                        <a:pt x="786" y="635"/>
                        <a:pt x="1104" y="635"/>
                      </a:cubicBezTo>
                      <a:cubicBezTo>
                        <a:pt x="1156" y="635"/>
                        <a:pt x="1200" y="656"/>
                        <a:pt x="1236" y="650"/>
                      </a:cubicBezTo>
                      <a:cubicBezTo>
                        <a:pt x="1353" y="628"/>
                        <a:pt x="1334" y="509"/>
                        <a:pt x="1301" y="464"/>
                      </a:cubicBezTo>
                      <a:cubicBezTo>
                        <a:pt x="1262" y="410"/>
                        <a:pt x="1126" y="348"/>
                        <a:pt x="1045" y="348"/>
                      </a:cubicBezTo>
                      <a:cubicBezTo>
                        <a:pt x="796" y="348"/>
                        <a:pt x="865" y="402"/>
                        <a:pt x="801" y="426"/>
                      </a:cubicBezTo>
                      <a:cubicBezTo>
                        <a:pt x="745" y="447"/>
                        <a:pt x="723" y="391"/>
                        <a:pt x="789" y="328"/>
                      </a:cubicBezTo>
                      <a:cubicBezTo>
                        <a:pt x="820" y="298"/>
                        <a:pt x="836" y="302"/>
                        <a:pt x="865" y="278"/>
                      </a:cubicBezTo>
                      <a:cubicBezTo>
                        <a:pt x="890" y="257"/>
                        <a:pt x="900" y="244"/>
                        <a:pt x="928" y="222"/>
                      </a:cubicBezTo>
                      <a:cubicBezTo>
                        <a:pt x="1010" y="158"/>
                        <a:pt x="975" y="91"/>
                        <a:pt x="910" y="51"/>
                      </a:cubicBezTo>
                      <a:lnTo>
                        <a:pt x="791" y="0"/>
                      </a:lnTo>
                      <a:lnTo>
                        <a:pt x="537" y="51"/>
                      </a:lnTo>
                      <a:cubicBezTo>
                        <a:pt x="477" y="68"/>
                        <a:pt x="325" y="151"/>
                        <a:pt x="290" y="177"/>
                      </a:cubicBezTo>
                      <a:cubicBezTo>
                        <a:pt x="241" y="214"/>
                        <a:pt x="196" y="269"/>
                        <a:pt x="192" y="332"/>
                      </a:cubicBezTo>
                      <a:cubicBezTo>
                        <a:pt x="190" y="364"/>
                        <a:pt x="212" y="401"/>
                        <a:pt x="224" y="4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nvGrpSpPr>
              <p:cNvPr id="53" name="组合 52"/>
              <p:cNvGrpSpPr/>
              <p:nvPr/>
            </p:nvGrpSpPr>
            <p:grpSpPr>
              <a:xfrm>
                <a:off x="7088496" y="5329775"/>
                <a:ext cx="487527" cy="574585"/>
                <a:chOff x="7333022" y="5329775"/>
                <a:chExt cx="487527" cy="574585"/>
              </a:xfrm>
              <a:grpFill/>
            </p:grpSpPr>
            <p:sp>
              <p:nvSpPr>
                <p:cNvPr id="54" name="Freeform 35"/>
                <p:cNvSpPr/>
                <p:nvPr/>
              </p:nvSpPr>
              <p:spPr bwMode="auto">
                <a:xfrm>
                  <a:off x="7333022" y="5329775"/>
                  <a:ext cx="487527" cy="574585"/>
                </a:xfrm>
                <a:custGeom>
                  <a:avLst/>
                  <a:gdLst>
                    <a:gd name="T0" fmla="*/ 730 w 1729"/>
                    <a:gd name="T1" fmla="*/ 127 h 2015"/>
                    <a:gd name="T2" fmla="*/ 750 w 1729"/>
                    <a:gd name="T3" fmla="*/ 200 h 2015"/>
                    <a:gd name="T4" fmla="*/ 772 w 1729"/>
                    <a:gd name="T5" fmla="*/ 627 h 2015"/>
                    <a:gd name="T6" fmla="*/ 771 w 1729"/>
                    <a:gd name="T7" fmla="*/ 718 h 2015"/>
                    <a:gd name="T8" fmla="*/ 341 w 1729"/>
                    <a:gd name="T9" fmla="*/ 914 h 2015"/>
                    <a:gd name="T10" fmla="*/ 162 w 1729"/>
                    <a:gd name="T11" fmla="*/ 813 h 2015"/>
                    <a:gd name="T12" fmla="*/ 80 w 1729"/>
                    <a:gd name="T13" fmla="*/ 806 h 2015"/>
                    <a:gd name="T14" fmla="*/ 10 w 1729"/>
                    <a:gd name="T15" fmla="*/ 1024 h 2015"/>
                    <a:gd name="T16" fmla="*/ 122 w 1729"/>
                    <a:gd name="T17" fmla="*/ 1208 h 2015"/>
                    <a:gd name="T18" fmla="*/ 569 w 1729"/>
                    <a:gd name="T19" fmla="*/ 1227 h 2015"/>
                    <a:gd name="T20" fmla="*/ 637 w 1729"/>
                    <a:gd name="T21" fmla="*/ 1193 h 2015"/>
                    <a:gd name="T22" fmla="*/ 395 w 1729"/>
                    <a:gd name="T23" fmla="*/ 1536 h 2015"/>
                    <a:gd name="T24" fmla="*/ 312 w 1729"/>
                    <a:gd name="T25" fmla="*/ 1597 h 2015"/>
                    <a:gd name="T26" fmla="*/ 263 w 1729"/>
                    <a:gd name="T27" fmla="*/ 1624 h 2015"/>
                    <a:gd name="T28" fmla="*/ 61 w 1729"/>
                    <a:gd name="T29" fmla="*/ 1795 h 2015"/>
                    <a:gd name="T30" fmla="*/ 256 w 1729"/>
                    <a:gd name="T31" fmla="*/ 2015 h 2015"/>
                    <a:gd name="T32" fmla="*/ 438 w 1729"/>
                    <a:gd name="T33" fmla="*/ 1986 h 2015"/>
                    <a:gd name="T34" fmla="*/ 560 w 1729"/>
                    <a:gd name="T35" fmla="*/ 1938 h 2015"/>
                    <a:gd name="T36" fmla="*/ 609 w 1729"/>
                    <a:gd name="T37" fmla="*/ 1903 h 2015"/>
                    <a:gd name="T38" fmla="*/ 667 w 1729"/>
                    <a:gd name="T39" fmla="*/ 1876 h 2015"/>
                    <a:gd name="T40" fmla="*/ 822 w 1729"/>
                    <a:gd name="T41" fmla="*/ 1692 h 2015"/>
                    <a:gd name="T42" fmla="*/ 891 w 1729"/>
                    <a:gd name="T43" fmla="*/ 1591 h 2015"/>
                    <a:gd name="T44" fmla="*/ 1006 w 1729"/>
                    <a:gd name="T45" fmla="*/ 1360 h 2015"/>
                    <a:gd name="T46" fmla="*/ 1037 w 1729"/>
                    <a:gd name="T47" fmla="*/ 1306 h 2015"/>
                    <a:gd name="T48" fmla="*/ 1132 w 1729"/>
                    <a:gd name="T49" fmla="*/ 1063 h 2015"/>
                    <a:gd name="T50" fmla="*/ 1155 w 1729"/>
                    <a:gd name="T51" fmla="*/ 1001 h 2015"/>
                    <a:gd name="T52" fmla="*/ 1236 w 1729"/>
                    <a:gd name="T53" fmla="*/ 912 h 2015"/>
                    <a:gd name="T54" fmla="*/ 1729 w 1729"/>
                    <a:gd name="T55" fmla="*/ 694 h 2015"/>
                    <a:gd name="T56" fmla="*/ 1378 w 1729"/>
                    <a:gd name="T57" fmla="*/ 564 h 2015"/>
                    <a:gd name="T58" fmla="*/ 1187 w 1729"/>
                    <a:gd name="T59" fmla="*/ 575 h 2015"/>
                    <a:gd name="T60" fmla="*/ 1151 w 1729"/>
                    <a:gd name="T61" fmla="*/ 247 h 2015"/>
                    <a:gd name="T62" fmla="*/ 978 w 1729"/>
                    <a:gd name="T63" fmla="*/ 65 h 2015"/>
                    <a:gd name="T64" fmla="*/ 857 w 1729"/>
                    <a:gd name="T65" fmla="*/ 0 h 2015"/>
                    <a:gd name="T66" fmla="*/ 767 w 1729"/>
                    <a:gd name="T67" fmla="*/ 36 h 2015"/>
                    <a:gd name="T68" fmla="*/ 730 w 1729"/>
                    <a:gd name="T69" fmla="*/ 127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9" h="2015">
                      <a:moveTo>
                        <a:pt x="730" y="127"/>
                      </a:moveTo>
                      <a:cubicBezTo>
                        <a:pt x="730" y="151"/>
                        <a:pt x="742" y="175"/>
                        <a:pt x="750" y="200"/>
                      </a:cubicBezTo>
                      <a:cubicBezTo>
                        <a:pt x="790" y="330"/>
                        <a:pt x="783" y="495"/>
                        <a:pt x="772" y="627"/>
                      </a:cubicBezTo>
                      <a:cubicBezTo>
                        <a:pt x="770" y="654"/>
                        <a:pt x="775" y="693"/>
                        <a:pt x="771" y="718"/>
                      </a:cubicBezTo>
                      <a:cubicBezTo>
                        <a:pt x="751" y="835"/>
                        <a:pt x="454" y="939"/>
                        <a:pt x="341" y="914"/>
                      </a:cubicBezTo>
                      <a:cubicBezTo>
                        <a:pt x="234" y="890"/>
                        <a:pt x="244" y="821"/>
                        <a:pt x="162" y="813"/>
                      </a:cubicBezTo>
                      <a:cubicBezTo>
                        <a:pt x="144" y="811"/>
                        <a:pt x="86" y="804"/>
                        <a:pt x="80" y="806"/>
                      </a:cubicBezTo>
                      <a:cubicBezTo>
                        <a:pt x="0" y="824"/>
                        <a:pt x="10" y="958"/>
                        <a:pt x="10" y="1024"/>
                      </a:cubicBezTo>
                      <a:cubicBezTo>
                        <a:pt x="10" y="1052"/>
                        <a:pt x="72" y="1166"/>
                        <a:pt x="122" y="1208"/>
                      </a:cubicBezTo>
                      <a:cubicBezTo>
                        <a:pt x="256" y="1320"/>
                        <a:pt x="426" y="1342"/>
                        <a:pt x="569" y="1227"/>
                      </a:cubicBezTo>
                      <a:cubicBezTo>
                        <a:pt x="598" y="1204"/>
                        <a:pt x="591" y="1194"/>
                        <a:pt x="637" y="1193"/>
                      </a:cubicBezTo>
                      <a:cubicBezTo>
                        <a:pt x="630" y="1276"/>
                        <a:pt x="466" y="1480"/>
                        <a:pt x="395" y="1536"/>
                      </a:cubicBezTo>
                      <a:cubicBezTo>
                        <a:pt x="361" y="1562"/>
                        <a:pt x="354" y="1575"/>
                        <a:pt x="312" y="1597"/>
                      </a:cubicBezTo>
                      <a:cubicBezTo>
                        <a:pt x="291" y="1608"/>
                        <a:pt x="281" y="1612"/>
                        <a:pt x="263" y="1624"/>
                      </a:cubicBezTo>
                      <a:cubicBezTo>
                        <a:pt x="164" y="1684"/>
                        <a:pt x="61" y="1608"/>
                        <a:pt x="61" y="1795"/>
                      </a:cubicBezTo>
                      <a:cubicBezTo>
                        <a:pt x="61" y="1902"/>
                        <a:pt x="158" y="2015"/>
                        <a:pt x="256" y="2015"/>
                      </a:cubicBezTo>
                      <a:cubicBezTo>
                        <a:pt x="397" y="2015"/>
                        <a:pt x="317" y="2003"/>
                        <a:pt x="438" y="1986"/>
                      </a:cubicBezTo>
                      <a:lnTo>
                        <a:pt x="560" y="1938"/>
                      </a:lnTo>
                      <a:cubicBezTo>
                        <a:pt x="578" y="1927"/>
                        <a:pt x="588" y="1915"/>
                        <a:pt x="609" y="1903"/>
                      </a:cubicBezTo>
                      <a:cubicBezTo>
                        <a:pt x="633" y="1888"/>
                        <a:pt x="645" y="1890"/>
                        <a:pt x="667" y="1876"/>
                      </a:cubicBezTo>
                      <a:cubicBezTo>
                        <a:pt x="738" y="1831"/>
                        <a:pt x="790" y="1735"/>
                        <a:pt x="822" y="1692"/>
                      </a:cubicBezTo>
                      <a:cubicBezTo>
                        <a:pt x="851" y="1652"/>
                        <a:pt x="867" y="1640"/>
                        <a:pt x="891" y="1591"/>
                      </a:cubicBezTo>
                      <a:cubicBezTo>
                        <a:pt x="929" y="1514"/>
                        <a:pt x="966" y="1439"/>
                        <a:pt x="1006" y="1360"/>
                      </a:cubicBezTo>
                      <a:cubicBezTo>
                        <a:pt x="1019" y="1335"/>
                        <a:pt x="1026" y="1328"/>
                        <a:pt x="1037" y="1306"/>
                      </a:cubicBezTo>
                      <a:cubicBezTo>
                        <a:pt x="1073" y="1230"/>
                        <a:pt x="1111" y="1145"/>
                        <a:pt x="1132" y="1063"/>
                      </a:cubicBezTo>
                      <a:cubicBezTo>
                        <a:pt x="1144" y="1016"/>
                        <a:pt x="1135" y="1039"/>
                        <a:pt x="1155" y="1001"/>
                      </a:cubicBezTo>
                      <a:cubicBezTo>
                        <a:pt x="1178" y="959"/>
                        <a:pt x="1194" y="935"/>
                        <a:pt x="1236" y="912"/>
                      </a:cubicBezTo>
                      <a:cubicBezTo>
                        <a:pt x="1404" y="823"/>
                        <a:pt x="1729" y="909"/>
                        <a:pt x="1729" y="694"/>
                      </a:cubicBezTo>
                      <a:cubicBezTo>
                        <a:pt x="1729" y="591"/>
                        <a:pt x="1501" y="532"/>
                        <a:pt x="1378" y="564"/>
                      </a:cubicBezTo>
                      <a:cubicBezTo>
                        <a:pt x="1356" y="570"/>
                        <a:pt x="1187" y="640"/>
                        <a:pt x="1187" y="575"/>
                      </a:cubicBezTo>
                      <a:cubicBezTo>
                        <a:pt x="1187" y="414"/>
                        <a:pt x="1289" y="383"/>
                        <a:pt x="1151" y="247"/>
                      </a:cubicBezTo>
                      <a:cubicBezTo>
                        <a:pt x="1090" y="188"/>
                        <a:pt x="1075" y="147"/>
                        <a:pt x="978" y="65"/>
                      </a:cubicBezTo>
                      <a:cubicBezTo>
                        <a:pt x="941" y="34"/>
                        <a:pt x="921" y="0"/>
                        <a:pt x="857" y="0"/>
                      </a:cubicBezTo>
                      <a:cubicBezTo>
                        <a:pt x="817" y="0"/>
                        <a:pt x="786" y="12"/>
                        <a:pt x="767" y="36"/>
                      </a:cubicBezTo>
                      <a:cubicBezTo>
                        <a:pt x="751" y="56"/>
                        <a:pt x="730" y="95"/>
                        <a:pt x="73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55" name="Freeform 37"/>
                <p:cNvSpPr/>
                <p:nvPr/>
              </p:nvSpPr>
              <p:spPr bwMode="auto">
                <a:xfrm>
                  <a:off x="7654170" y="5739916"/>
                  <a:ext cx="154770" cy="147032"/>
                </a:xfrm>
                <a:custGeom>
                  <a:avLst/>
                  <a:gdLst>
                    <a:gd name="T0" fmla="*/ 363 w 550"/>
                    <a:gd name="T1" fmla="*/ 516 h 516"/>
                    <a:gd name="T2" fmla="*/ 524 w 550"/>
                    <a:gd name="T3" fmla="*/ 262 h 516"/>
                    <a:gd name="T4" fmla="*/ 450 w 550"/>
                    <a:gd name="T5" fmla="*/ 176 h 516"/>
                    <a:gd name="T6" fmla="*/ 67 w 550"/>
                    <a:gd name="T7" fmla="*/ 0 h 516"/>
                    <a:gd name="T8" fmla="*/ 20 w 550"/>
                    <a:gd name="T9" fmla="*/ 157 h 516"/>
                    <a:gd name="T10" fmla="*/ 63 w 550"/>
                    <a:gd name="T11" fmla="*/ 233 h 516"/>
                    <a:gd name="T12" fmla="*/ 99 w 550"/>
                    <a:gd name="T13" fmla="*/ 315 h 516"/>
                    <a:gd name="T14" fmla="*/ 363 w 550"/>
                    <a:gd name="T15" fmla="*/ 516 h 5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516">
                      <a:moveTo>
                        <a:pt x="363" y="516"/>
                      </a:moveTo>
                      <a:cubicBezTo>
                        <a:pt x="550" y="516"/>
                        <a:pt x="524" y="376"/>
                        <a:pt x="524" y="262"/>
                      </a:cubicBezTo>
                      <a:cubicBezTo>
                        <a:pt x="524" y="246"/>
                        <a:pt x="491" y="223"/>
                        <a:pt x="450" y="176"/>
                      </a:cubicBezTo>
                      <a:cubicBezTo>
                        <a:pt x="343" y="53"/>
                        <a:pt x="249" y="0"/>
                        <a:pt x="67" y="0"/>
                      </a:cubicBezTo>
                      <a:cubicBezTo>
                        <a:pt x="9" y="0"/>
                        <a:pt x="0" y="107"/>
                        <a:pt x="20" y="157"/>
                      </a:cubicBezTo>
                      <a:cubicBezTo>
                        <a:pt x="30" y="183"/>
                        <a:pt x="49" y="206"/>
                        <a:pt x="63" y="233"/>
                      </a:cubicBezTo>
                      <a:cubicBezTo>
                        <a:pt x="78" y="263"/>
                        <a:pt x="82" y="288"/>
                        <a:pt x="99" y="315"/>
                      </a:cubicBezTo>
                      <a:cubicBezTo>
                        <a:pt x="138" y="380"/>
                        <a:pt x="276" y="516"/>
                        <a:pt x="363" y="5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grpSp>
          <p:nvGrpSpPr>
            <p:cNvPr id="21" name="组合 20"/>
            <p:cNvGrpSpPr/>
            <p:nvPr/>
          </p:nvGrpSpPr>
          <p:grpSpPr>
            <a:xfrm>
              <a:off x="335077" y="270942"/>
              <a:ext cx="421971" cy="417136"/>
              <a:chOff x="4065588" y="1646238"/>
              <a:chExt cx="969963" cy="958850"/>
            </a:xfrm>
            <a:grpFill/>
          </p:grpSpPr>
          <p:sp>
            <p:nvSpPr>
              <p:cNvPr id="22"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3"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4"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5"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6"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7" name="Freeform 10"/>
              <p:cNvSpPr/>
              <p:nvPr/>
            </p:nvSpPr>
            <p:spPr bwMode="auto">
              <a:xfrm>
                <a:off x="4476750" y="1973263"/>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8"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9"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0"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1"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2"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3"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4"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5"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6"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7"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8"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9"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0"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1"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2"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3"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4"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5"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6" name="Freeform 29"/>
              <p:cNvSpPr/>
              <p:nvPr/>
            </p:nvSpPr>
            <p:spPr bwMode="auto">
              <a:xfrm>
                <a:off x="4900613" y="2216151"/>
                <a:ext cx="61913" cy="57150"/>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7"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8"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9"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grpSp>
        <p:nvGrpSpPr>
          <p:cNvPr id="58" name="组合 57"/>
          <p:cNvGrpSpPr/>
          <p:nvPr userDrawn="1"/>
        </p:nvGrpSpPr>
        <p:grpSpPr>
          <a:xfrm>
            <a:off x="0" y="226669"/>
            <a:ext cx="542919" cy="571561"/>
            <a:chOff x="0" y="226669"/>
            <a:chExt cx="542919" cy="617541"/>
          </a:xfrm>
          <a:solidFill>
            <a:schemeClr val="accent1"/>
          </a:solidFill>
        </p:grpSpPr>
        <p:sp>
          <p:nvSpPr>
            <p:cNvPr id="59" name="矩形 58"/>
            <p:cNvSpPr/>
            <p:nvPr userDrawn="1"/>
          </p:nvSpPr>
          <p:spPr>
            <a:xfrm>
              <a:off x="397776" y="226669"/>
              <a:ext cx="145143" cy="617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0" y="226669"/>
              <a:ext cx="324630" cy="617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userDrawn="1"/>
        </p:nvSpPr>
        <p:spPr>
          <a:xfrm>
            <a:off x="2120900" y="-10439991"/>
            <a:ext cx="6454010" cy="687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userDrawn="1"/>
        </p:nvSpPr>
        <p:spPr>
          <a:xfrm>
            <a:off x="2120900" y="16839609"/>
            <a:ext cx="6454010" cy="687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userDrawn="1"/>
        </p:nvGrpSpPr>
        <p:grpSpPr>
          <a:xfrm>
            <a:off x="3445670" y="6299482"/>
            <a:ext cx="5463856" cy="452499"/>
            <a:chOff x="3445670" y="6203946"/>
            <a:chExt cx="5463856" cy="452499"/>
          </a:xfrm>
        </p:grpSpPr>
        <p:grpSp>
          <p:nvGrpSpPr>
            <p:cNvPr id="68" name="组合 67"/>
            <p:cNvGrpSpPr/>
            <p:nvPr userDrawn="1"/>
          </p:nvGrpSpPr>
          <p:grpSpPr>
            <a:xfrm>
              <a:off x="3445670" y="6403109"/>
              <a:ext cx="5463856" cy="0"/>
              <a:chOff x="3445670" y="6403109"/>
              <a:chExt cx="5463856" cy="0"/>
            </a:xfrm>
          </p:grpSpPr>
          <p:cxnSp>
            <p:nvCxnSpPr>
              <p:cNvPr id="72" name="直接连接符 71"/>
              <p:cNvCxnSpPr/>
              <p:nvPr userDrawn="1"/>
            </p:nvCxnSpPr>
            <p:spPr>
              <a:xfrm flipH="1">
                <a:off x="3445670" y="6403109"/>
                <a:ext cx="180975" cy="0"/>
              </a:xfrm>
              <a:prstGeom prst="line">
                <a:avLst/>
              </a:prstGeom>
              <a:ln w="127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userDrawn="1"/>
            </p:nvCxnSpPr>
            <p:spPr>
              <a:xfrm flipH="1">
                <a:off x="8728551" y="6403109"/>
                <a:ext cx="180975" cy="0"/>
              </a:xfrm>
              <a:prstGeom prst="line">
                <a:avLst/>
              </a:prstGeom>
              <a:ln w="127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userDrawn="1"/>
          </p:nvGrpSpPr>
          <p:grpSpPr>
            <a:xfrm>
              <a:off x="3773486" y="6203946"/>
              <a:ext cx="4766946" cy="452499"/>
              <a:chOff x="3721016" y="5441926"/>
              <a:chExt cx="5306957" cy="503759"/>
            </a:xfrm>
          </p:grpSpPr>
          <p:pic>
            <p:nvPicPr>
              <p:cNvPr id="70" name="图片 69"/>
              <p:cNvPicPr>
                <a:picLocks noChangeAspect="1"/>
              </p:cNvPicPr>
              <p:nvPr/>
            </p:nvPicPr>
            <p:blipFill>
              <a:blip r:embed="rId7">
                <a:alphaModFix amt="25000"/>
                <a:extLst>
                  <a:ext uri="{28A0092B-C50C-407E-A947-70E740481C1C}">
                    <a14:useLocalDpi xmlns:a14="http://schemas.microsoft.com/office/drawing/2010/main" val="0"/>
                  </a:ext>
                </a:extLst>
              </a:blip>
              <a:stretch>
                <a:fillRect/>
              </a:stretch>
            </p:blipFill>
            <p:spPr>
              <a:xfrm>
                <a:off x="3721016" y="5441926"/>
                <a:ext cx="2459915" cy="503759"/>
              </a:xfrm>
              <a:prstGeom prst="rect">
                <a:avLst/>
              </a:prstGeom>
            </p:spPr>
          </p:pic>
          <p:pic>
            <p:nvPicPr>
              <p:cNvPr id="71" name="图片 70"/>
              <p:cNvPicPr>
                <a:picLocks noChangeAspect="1"/>
              </p:cNvPicPr>
              <p:nvPr/>
            </p:nvPicPr>
            <p:blipFill>
              <a:blip r:embed="rId8">
                <a:alphaModFix amt="30000"/>
                <a:extLst>
                  <a:ext uri="{28A0092B-C50C-407E-A947-70E740481C1C}">
                    <a14:useLocalDpi xmlns:a14="http://schemas.microsoft.com/office/drawing/2010/main" val="0"/>
                  </a:ext>
                </a:extLst>
              </a:blip>
              <a:stretch>
                <a:fillRect/>
              </a:stretch>
            </p:blipFill>
            <p:spPr>
              <a:xfrm>
                <a:off x="6302928" y="5518467"/>
                <a:ext cx="2725045" cy="350676"/>
              </a:xfrm>
              <a:prstGeom prst="rect">
                <a:avLst/>
              </a:prstGeom>
            </p:spPr>
          </p:pic>
        </p:grpSp>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e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平行四边形 6"/>
          <p:cNvSpPr/>
          <p:nvPr userDrawn="1"/>
        </p:nvSpPr>
        <p:spPr>
          <a:xfrm>
            <a:off x="10133367" y="246277"/>
            <a:ext cx="2057016" cy="53234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占位符 1"/>
          <p:cNvSpPr>
            <a:spLocks noGrp="1"/>
          </p:cNvSpPr>
          <p:nvPr>
            <p:ph type="title"/>
          </p:nvPr>
        </p:nvSpPr>
        <p:spPr>
          <a:xfrm>
            <a:off x="660400" y="191529"/>
            <a:ext cx="9679880" cy="687820"/>
          </a:xfrm>
          <a:prstGeom prst="rect">
            <a:avLst/>
          </a:prstGeom>
        </p:spPr>
        <p:txBody>
          <a:bodyPr vert="horz" lIns="72000" tIns="45720" rIns="91440" bIns="45720" rtlCol="0" anchor="ctr">
            <a:normAutofit/>
          </a:bodyPr>
          <a:lstStyle/>
          <a:p>
            <a:r>
              <a:rPr lang="zh-CN" altLang="en-US" dirty="0"/>
              <a:t>单击此处编辑母版标题样式</a:t>
            </a:r>
          </a:p>
        </p:txBody>
      </p:sp>
      <p:sp>
        <p:nvSpPr>
          <p:cNvPr id="9" name="文本占位符 2"/>
          <p:cNvSpPr>
            <a:spLocks noGrp="1"/>
          </p:cNvSpPr>
          <p:nvPr>
            <p:ph type="body" idx="1"/>
          </p:nvPr>
        </p:nvSpPr>
        <p:spPr>
          <a:xfrm>
            <a:off x="663074" y="1130300"/>
            <a:ext cx="10855825" cy="5003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日期占位符 3"/>
          <p:cNvSpPr>
            <a:spLocks noGrp="1"/>
          </p:cNvSpPr>
          <p:nvPr>
            <p:ph type="dt" sz="half" idx="2"/>
          </p:nvPr>
        </p:nvSpPr>
        <p:spPr>
          <a:xfrm>
            <a:off x="660400" y="6235700"/>
            <a:ext cx="2921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56F51-5122-40A1-B6A5-47AE914AC4F8}" type="datetime1">
              <a:rPr lang="zh-CN" altLang="en-US" smtClean="0"/>
              <a:t>2023/12/16</a:t>
            </a:fld>
            <a:endParaRPr lang="zh-CN" altLang="en-US"/>
          </a:p>
        </p:txBody>
      </p:sp>
      <p:sp>
        <p:nvSpPr>
          <p:cNvPr id="11" name="页脚占位符 4"/>
          <p:cNvSpPr>
            <a:spLocks noGrp="1"/>
          </p:cNvSpPr>
          <p:nvPr>
            <p:ph type="ftr" sz="quarter" idx="3"/>
          </p:nvPr>
        </p:nvSpPr>
        <p:spPr>
          <a:xfrm>
            <a:off x="4038600" y="626915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12" name="灯片编号占位符 5"/>
          <p:cNvSpPr>
            <a:spLocks noGrp="1"/>
          </p:cNvSpPr>
          <p:nvPr>
            <p:ph type="sldNum" sz="quarter" idx="4"/>
          </p:nvPr>
        </p:nvSpPr>
        <p:spPr>
          <a:xfrm>
            <a:off x="8610599" y="6247634"/>
            <a:ext cx="29061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82B55-B6B2-497F-8568-5D2D4C04CE38}" type="slidenum">
              <a:rPr lang="zh-CN" altLang="en-US" smtClean="0"/>
              <a:t>‹#›</a:t>
            </a:fld>
            <a:endParaRPr lang="zh-CN" altLang="en-US"/>
          </a:p>
        </p:txBody>
      </p:sp>
      <p:grpSp>
        <p:nvGrpSpPr>
          <p:cNvPr id="13" name="组合 12"/>
          <p:cNvGrpSpPr/>
          <p:nvPr userDrawn="1"/>
        </p:nvGrpSpPr>
        <p:grpSpPr>
          <a:xfrm>
            <a:off x="10389923" y="344809"/>
            <a:ext cx="1468924" cy="335280"/>
            <a:chOff x="335077" y="270942"/>
            <a:chExt cx="1827552" cy="417136"/>
          </a:xfrm>
          <a:solidFill>
            <a:schemeClr val="bg1"/>
          </a:solidFill>
        </p:grpSpPr>
        <p:grpSp>
          <p:nvGrpSpPr>
            <p:cNvPr id="14" name="组合 13"/>
            <p:cNvGrpSpPr/>
            <p:nvPr/>
          </p:nvGrpSpPr>
          <p:grpSpPr>
            <a:xfrm>
              <a:off x="831799" y="288037"/>
              <a:ext cx="1330830" cy="363588"/>
              <a:chOff x="5402262" y="5211762"/>
              <a:chExt cx="3059113" cy="835761"/>
            </a:xfrm>
            <a:grpFill/>
          </p:grpSpPr>
          <p:sp>
            <p:nvSpPr>
              <p:cNvPr id="44" name="Freeform 32"/>
              <p:cNvSpPr>
                <a:spLocks noEditPoints="1"/>
              </p:cNvSpPr>
              <p:nvPr/>
            </p:nvSpPr>
            <p:spPr bwMode="auto">
              <a:xfrm>
                <a:off x="5402262" y="5347186"/>
                <a:ext cx="814480" cy="570716"/>
              </a:xfrm>
              <a:custGeom>
                <a:avLst/>
                <a:gdLst>
                  <a:gd name="T0" fmla="*/ 1607 w 2875"/>
                  <a:gd name="T1" fmla="*/ 1769 h 2008"/>
                  <a:gd name="T2" fmla="*/ 1683 w 2875"/>
                  <a:gd name="T3" fmla="*/ 1769 h 2008"/>
                  <a:gd name="T4" fmla="*/ 1494 w 2875"/>
                  <a:gd name="T5" fmla="*/ 1579 h 2008"/>
                  <a:gd name="T6" fmla="*/ 1223 w 2875"/>
                  <a:gd name="T7" fmla="*/ 1628 h 2008"/>
                  <a:gd name="T8" fmla="*/ 1178 w 2875"/>
                  <a:gd name="T9" fmla="*/ 1615 h 2008"/>
                  <a:gd name="T10" fmla="*/ 1065 w 2875"/>
                  <a:gd name="T11" fmla="*/ 1371 h 2008"/>
                  <a:gd name="T12" fmla="*/ 1454 w 2875"/>
                  <a:gd name="T13" fmla="*/ 1219 h 2008"/>
                  <a:gd name="T14" fmla="*/ 1537 w 2875"/>
                  <a:gd name="T15" fmla="*/ 1242 h 2008"/>
                  <a:gd name="T16" fmla="*/ 1480 w 2875"/>
                  <a:gd name="T17" fmla="*/ 1524 h 2008"/>
                  <a:gd name="T18" fmla="*/ 1734 w 2875"/>
                  <a:gd name="T19" fmla="*/ 1515 h 2008"/>
                  <a:gd name="T20" fmla="*/ 1824 w 2875"/>
                  <a:gd name="T21" fmla="*/ 1300 h 2008"/>
                  <a:gd name="T22" fmla="*/ 2079 w 2875"/>
                  <a:gd name="T23" fmla="*/ 946 h 2008"/>
                  <a:gd name="T24" fmla="*/ 2340 w 2875"/>
                  <a:gd name="T25" fmla="*/ 1258 h 2008"/>
                  <a:gd name="T26" fmla="*/ 2055 w 2875"/>
                  <a:gd name="T27" fmla="*/ 1396 h 2008"/>
                  <a:gd name="T28" fmla="*/ 1497 w 2875"/>
                  <a:gd name="T29" fmla="*/ 643 h 2008"/>
                  <a:gd name="T30" fmla="*/ 1494 w 2875"/>
                  <a:gd name="T31" fmla="*/ 722 h 2008"/>
                  <a:gd name="T32" fmla="*/ 1336 w 2875"/>
                  <a:gd name="T33" fmla="*/ 279 h 2008"/>
                  <a:gd name="T34" fmla="*/ 844 w 2875"/>
                  <a:gd name="T35" fmla="*/ 337 h 2008"/>
                  <a:gd name="T36" fmla="*/ 752 w 2875"/>
                  <a:gd name="T37" fmla="*/ 499 h 2008"/>
                  <a:gd name="T38" fmla="*/ 1074 w 2875"/>
                  <a:gd name="T39" fmla="*/ 559 h 2008"/>
                  <a:gd name="T40" fmla="*/ 1074 w 2875"/>
                  <a:gd name="T41" fmla="*/ 855 h 2008"/>
                  <a:gd name="T42" fmla="*/ 625 w 2875"/>
                  <a:gd name="T43" fmla="*/ 1219 h 2008"/>
                  <a:gd name="T44" fmla="*/ 447 w 2875"/>
                  <a:gd name="T45" fmla="*/ 1058 h 2008"/>
                  <a:gd name="T46" fmla="*/ 532 w 2875"/>
                  <a:gd name="T47" fmla="*/ 830 h 2008"/>
                  <a:gd name="T48" fmla="*/ 107 w 2875"/>
                  <a:gd name="T49" fmla="*/ 1057 h 2008"/>
                  <a:gd name="T50" fmla="*/ 455 w 2875"/>
                  <a:gd name="T51" fmla="*/ 1786 h 2008"/>
                  <a:gd name="T52" fmla="*/ 665 w 2875"/>
                  <a:gd name="T53" fmla="*/ 1941 h 2008"/>
                  <a:gd name="T54" fmla="*/ 988 w 2875"/>
                  <a:gd name="T55" fmla="*/ 1988 h 2008"/>
                  <a:gd name="T56" fmla="*/ 1124 w 2875"/>
                  <a:gd name="T57" fmla="*/ 1963 h 2008"/>
                  <a:gd name="T58" fmla="*/ 1162 w 2875"/>
                  <a:gd name="T59" fmla="*/ 1951 h 2008"/>
                  <a:gd name="T60" fmla="*/ 1404 w 2875"/>
                  <a:gd name="T61" fmla="*/ 1914 h 2008"/>
                  <a:gd name="T62" fmla="*/ 1672 w 2875"/>
                  <a:gd name="T63" fmla="*/ 1902 h 2008"/>
                  <a:gd name="T64" fmla="*/ 2014 w 2875"/>
                  <a:gd name="T65" fmla="*/ 1888 h 2008"/>
                  <a:gd name="T66" fmla="*/ 1987 w 2875"/>
                  <a:gd name="T67" fmla="*/ 1668 h 2008"/>
                  <a:gd name="T68" fmla="*/ 1986 w 2875"/>
                  <a:gd name="T69" fmla="*/ 1607 h 2008"/>
                  <a:gd name="T70" fmla="*/ 2307 w 2875"/>
                  <a:gd name="T71" fmla="*/ 1488 h 2008"/>
                  <a:gd name="T72" fmla="*/ 2774 w 2875"/>
                  <a:gd name="T73" fmla="*/ 1000 h 2008"/>
                  <a:gd name="T74" fmla="*/ 2594 w 2875"/>
                  <a:gd name="T75" fmla="*/ 833 h 2008"/>
                  <a:gd name="T76" fmla="*/ 2394 w 2875"/>
                  <a:gd name="T77" fmla="*/ 728 h 2008"/>
                  <a:gd name="T78" fmla="*/ 2038 w 2875"/>
                  <a:gd name="T79" fmla="*/ 737 h 2008"/>
                  <a:gd name="T80" fmla="*/ 2116 w 2875"/>
                  <a:gd name="T81" fmla="*/ 560 h 2008"/>
                  <a:gd name="T82" fmla="*/ 2380 w 2875"/>
                  <a:gd name="T83" fmla="*/ 358 h 2008"/>
                  <a:gd name="T84" fmla="*/ 2359 w 2875"/>
                  <a:gd name="T85" fmla="*/ 103 h 2008"/>
                  <a:gd name="T86" fmla="*/ 1756 w 2875"/>
                  <a:gd name="T87" fmla="*/ 166 h 2008"/>
                  <a:gd name="T88" fmla="*/ 1403 w 2875"/>
                  <a:gd name="T89" fmla="*/ 29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5" h="2008">
                    <a:moveTo>
                      <a:pt x="1683" y="1769"/>
                    </a:moveTo>
                    <a:lnTo>
                      <a:pt x="1607" y="1769"/>
                    </a:lnTo>
                    <a:cubicBezTo>
                      <a:pt x="1613" y="1747"/>
                      <a:pt x="1619" y="1739"/>
                      <a:pt x="1642" y="1737"/>
                    </a:cubicBezTo>
                    <a:cubicBezTo>
                      <a:pt x="1670" y="1735"/>
                      <a:pt x="1673" y="1751"/>
                      <a:pt x="1683" y="1769"/>
                    </a:cubicBezTo>
                    <a:close/>
                    <a:moveTo>
                      <a:pt x="1480" y="1524"/>
                    </a:moveTo>
                    <a:cubicBezTo>
                      <a:pt x="1480" y="1558"/>
                      <a:pt x="1482" y="1552"/>
                      <a:pt x="1494" y="1579"/>
                    </a:cubicBezTo>
                    <a:cubicBezTo>
                      <a:pt x="1507" y="1611"/>
                      <a:pt x="1537" y="1644"/>
                      <a:pt x="1426" y="1656"/>
                    </a:cubicBezTo>
                    <a:cubicBezTo>
                      <a:pt x="1391" y="1660"/>
                      <a:pt x="1255" y="1641"/>
                      <a:pt x="1223" y="1628"/>
                    </a:cubicBezTo>
                    <a:cubicBezTo>
                      <a:pt x="1221" y="1627"/>
                      <a:pt x="1219" y="1626"/>
                      <a:pt x="1218" y="1626"/>
                    </a:cubicBezTo>
                    <a:lnTo>
                      <a:pt x="1178" y="1615"/>
                    </a:lnTo>
                    <a:cubicBezTo>
                      <a:pt x="1146" y="1606"/>
                      <a:pt x="939" y="1503"/>
                      <a:pt x="985" y="1419"/>
                    </a:cubicBezTo>
                    <a:cubicBezTo>
                      <a:pt x="1003" y="1386"/>
                      <a:pt x="1023" y="1375"/>
                      <a:pt x="1065" y="1371"/>
                    </a:cubicBezTo>
                    <a:cubicBezTo>
                      <a:pt x="1070" y="1389"/>
                      <a:pt x="1133" y="1549"/>
                      <a:pt x="1209" y="1549"/>
                    </a:cubicBezTo>
                    <a:cubicBezTo>
                      <a:pt x="1343" y="1549"/>
                      <a:pt x="1431" y="1255"/>
                      <a:pt x="1454" y="1219"/>
                    </a:cubicBezTo>
                    <a:cubicBezTo>
                      <a:pt x="1478" y="1182"/>
                      <a:pt x="1506" y="1136"/>
                      <a:pt x="1565" y="1134"/>
                    </a:cubicBezTo>
                    <a:cubicBezTo>
                      <a:pt x="1565" y="1223"/>
                      <a:pt x="1557" y="1194"/>
                      <a:pt x="1537" y="1242"/>
                    </a:cubicBezTo>
                    <a:lnTo>
                      <a:pt x="1514" y="1329"/>
                    </a:lnTo>
                    <a:cubicBezTo>
                      <a:pt x="1506" y="1444"/>
                      <a:pt x="1480" y="1483"/>
                      <a:pt x="1480" y="1524"/>
                    </a:cubicBezTo>
                    <a:close/>
                    <a:moveTo>
                      <a:pt x="1768" y="1541"/>
                    </a:moveTo>
                    <a:cubicBezTo>
                      <a:pt x="1760" y="1510"/>
                      <a:pt x="1767" y="1518"/>
                      <a:pt x="1734" y="1515"/>
                    </a:cubicBezTo>
                    <a:cubicBezTo>
                      <a:pt x="1736" y="1450"/>
                      <a:pt x="1756" y="1449"/>
                      <a:pt x="1779" y="1408"/>
                    </a:cubicBezTo>
                    <a:cubicBezTo>
                      <a:pt x="1800" y="1371"/>
                      <a:pt x="1800" y="1336"/>
                      <a:pt x="1824" y="1300"/>
                    </a:cubicBezTo>
                    <a:cubicBezTo>
                      <a:pt x="1910" y="1168"/>
                      <a:pt x="1857" y="1222"/>
                      <a:pt x="1920" y="1092"/>
                    </a:cubicBezTo>
                    <a:cubicBezTo>
                      <a:pt x="1959" y="1013"/>
                      <a:pt x="1998" y="965"/>
                      <a:pt x="2079" y="946"/>
                    </a:cubicBezTo>
                    <a:cubicBezTo>
                      <a:pt x="2213" y="915"/>
                      <a:pt x="2535" y="852"/>
                      <a:pt x="2582" y="1031"/>
                    </a:cubicBezTo>
                    <a:cubicBezTo>
                      <a:pt x="2615" y="1155"/>
                      <a:pt x="2436" y="1229"/>
                      <a:pt x="2340" y="1258"/>
                    </a:cubicBezTo>
                    <a:cubicBezTo>
                      <a:pt x="2296" y="1271"/>
                      <a:pt x="2250" y="1314"/>
                      <a:pt x="2203" y="1333"/>
                    </a:cubicBezTo>
                    <a:cubicBezTo>
                      <a:pt x="2136" y="1360"/>
                      <a:pt x="2187" y="1351"/>
                      <a:pt x="2055" y="1396"/>
                    </a:cubicBezTo>
                    <a:cubicBezTo>
                      <a:pt x="1823" y="1474"/>
                      <a:pt x="1945" y="1422"/>
                      <a:pt x="1768" y="1541"/>
                    </a:cubicBezTo>
                    <a:close/>
                    <a:moveTo>
                      <a:pt x="1497" y="643"/>
                    </a:moveTo>
                    <a:cubicBezTo>
                      <a:pt x="1581" y="643"/>
                      <a:pt x="1701" y="635"/>
                      <a:pt x="1654" y="800"/>
                    </a:cubicBezTo>
                    <a:cubicBezTo>
                      <a:pt x="1625" y="904"/>
                      <a:pt x="1529" y="865"/>
                      <a:pt x="1494" y="722"/>
                    </a:cubicBezTo>
                    <a:cubicBezTo>
                      <a:pt x="1486" y="686"/>
                      <a:pt x="1496" y="684"/>
                      <a:pt x="1497" y="643"/>
                    </a:cubicBezTo>
                    <a:close/>
                    <a:moveTo>
                      <a:pt x="1336" y="279"/>
                    </a:moveTo>
                    <a:cubicBezTo>
                      <a:pt x="1171" y="279"/>
                      <a:pt x="1108" y="288"/>
                      <a:pt x="955" y="296"/>
                    </a:cubicBezTo>
                    <a:cubicBezTo>
                      <a:pt x="904" y="299"/>
                      <a:pt x="875" y="313"/>
                      <a:pt x="844" y="337"/>
                    </a:cubicBezTo>
                    <a:cubicBezTo>
                      <a:pt x="821" y="355"/>
                      <a:pt x="779" y="391"/>
                      <a:pt x="752" y="398"/>
                    </a:cubicBezTo>
                    <a:lnTo>
                      <a:pt x="752" y="499"/>
                    </a:lnTo>
                    <a:lnTo>
                      <a:pt x="870" y="508"/>
                    </a:lnTo>
                    <a:cubicBezTo>
                      <a:pt x="933" y="511"/>
                      <a:pt x="1023" y="527"/>
                      <a:pt x="1074" y="559"/>
                    </a:cubicBezTo>
                    <a:cubicBezTo>
                      <a:pt x="1093" y="571"/>
                      <a:pt x="1124" y="606"/>
                      <a:pt x="1124" y="635"/>
                    </a:cubicBezTo>
                    <a:cubicBezTo>
                      <a:pt x="1124" y="663"/>
                      <a:pt x="1073" y="719"/>
                      <a:pt x="1074" y="855"/>
                    </a:cubicBezTo>
                    <a:cubicBezTo>
                      <a:pt x="1074" y="992"/>
                      <a:pt x="1087" y="994"/>
                      <a:pt x="992" y="1044"/>
                    </a:cubicBezTo>
                    <a:cubicBezTo>
                      <a:pt x="916" y="1084"/>
                      <a:pt x="685" y="1219"/>
                      <a:pt x="625" y="1219"/>
                    </a:cubicBezTo>
                    <a:cubicBezTo>
                      <a:pt x="550" y="1219"/>
                      <a:pt x="606" y="1220"/>
                      <a:pt x="526" y="1141"/>
                    </a:cubicBezTo>
                    <a:cubicBezTo>
                      <a:pt x="497" y="1113"/>
                      <a:pt x="468" y="1090"/>
                      <a:pt x="447" y="1058"/>
                    </a:cubicBezTo>
                    <a:cubicBezTo>
                      <a:pt x="497" y="954"/>
                      <a:pt x="540" y="981"/>
                      <a:pt x="540" y="906"/>
                    </a:cubicBezTo>
                    <a:cubicBezTo>
                      <a:pt x="540" y="863"/>
                      <a:pt x="533" y="868"/>
                      <a:pt x="532" y="830"/>
                    </a:cubicBezTo>
                    <a:cubicBezTo>
                      <a:pt x="337" y="830"/>
                      <a:pt x="355" y="820"/>
                      <a:pt x="184" y="956"/>
                    </a:cubicBezTo>
                    <a:lnTo>
                      <a:pt x="107" y="1057"/>
                    </a:lnTo>
                    <a:cubicBezTo>
                      <a:pt x="0" y="1252"/>
                      <a:pt x="145" y="1411"/>
                      <a:pt x="268" y="1576"/>
                    </a:cubicBezTo>
                    <a:cubicBezTo>
                      <a:pt x="303" y="1623"/>
                      <a:pt x="418" y="1759"/>
                      <a:pt x="455" y="1786"/>
                    </a:cubicBezTo>
                    <a:cubicBezTo>
                      <a:pt x="495" y="1816"/>
                      <a:pt x="529" y="1843"/>
                      <a:pt x="571" y="1875"/>
                    </a:cubicBezTo>
                    <a:lnTo>
                      <a:pt x="665" y="1941"/>
                    </a:lnTo>
                    <a:cubicBezTo>
                      <a:pt x="709" y="1971"/>
                      <a:pt x="734" y="1969"/>
                      <a:pt x="764" y="1978"/>
                    </a:cubicBezTo>
                    <a:cubicBezTo>
                      <a:pt x="843" y="2001"/>
                      <a:pt x="879" y="2008"/>
                      <a:pt x="988" y="1988"/>
                    </a:cubicBezTo>
                    <a:cubicBezTo>
                      <a:pt x="1024" y="1981"/>
                      <a:pt x="997" y="1977"/>
                      <a:pt x="1040" y="1973"/>
                    </a:cubicBezTo>
                    <a:cubicBezTo>
                      <a:pt x="1087" y="1968"/>
                      <a:pt x="1074" y="1982"/>
                      <a:pt x="1124" y="1963"/>
                    </a:cubicBezTo>
                    <a:cubicBezTo>
                      <a:pt x="1126" y="1962"/>
                      <a:pt x="1124" y="1962"/>
                      <a:pt x="1142" y="1956"/>
                    </a:cubicBezTo>
                    <a:cubicBezTo>
                      <a:pt x="1143" y="1956"/>
                      <a:pt x="1162" y="1951"/>
                      <a:pt x="1162" y="1951"/>
                    </a:cubicBezTo>
                    <a:lnTo>
                      <a:pt x="1263" y="1925"/>
                    </a:lnTo>
                    <a:cubicBezTo>
                      <a:pt x="1339" y="1903"/>
                      <a:pt x="1309" y="1915"/>
                      <a:pt x="1404" y="1914"/>
                    </a:cubicBezTo>
                    <a:cubicBezTo>
                      <a:pt x="1448" y="1913"/>
                      <a:pt x="1451" y="1907"/>
                      <a:pt x="1489" y="1905"/>
                    </a:cubicBezTo>
                    <a:cubicBezTo>
                      <a:pt x="1549" y="1902"/>
                      <a:pt x="1613" y="1911"/>
                      <a:pt x="1672" y="1902"/>
                    </a:cubicBezTo>
                    <a:cubicBezTo>
                      <a:pt x="1839" y="1874"/>
                      <a:pt x="1760" y="1874"/>
                      <a:pt x="1921" y="1887"/>
                    </a:cubicBezTo>
                    <a:cubicBezTo>
                      <a:pt x="1951" y="1890"/>
                      <a:pt x="1984" y="1886"/>
                      <a:pt x="2014" y="1888"/>
                    </a:cubicBezTo>
                    <a:cubicBezTo>
                      <a:pt x="2181" y="1897"/>
                      <a:pt x="2334" y="1970"/>
                      <a:pt x="2267" y="1685"/>
                    </a:cubicBezTo>
                    <a:cubicBezTo>
                      <a:pt x="2134" y="1685"/>
                      <a:pt x="2220" y="1648"/>
                      <a:pt x="1987" y="1668"/>
                    </a:cubicBezTo>
                    <a:cubicBezTo>
                      <a:pt x="1935" y="1672"/>
                      <a:pt x="1932" y="1663"/>
                      <a:pt x="1912" y="1634"/>
                    </a:cubicBezTo>
                    <a:cubicBezTo>
                      <a:pt x="1948" y="1617"/>
                      <a:pt x="1934" y="1639"/>
                      <a:pt x="1986" y="1607"/>
                    </a:cubicBezTo>
                    <a:cubicBezTo>
                      <a:pt x="1992" y="1603"/>
                      <a:pt x="2001" y="1598"/>
                      <a:pt x="2008" y="1594"/>
                    </a:cubicBezTo>
                    <a:cubicBezTo>
                      <a:pt x="2048" y="1573"/>
                      <a:pt x="2216" y="1527"/>
                      <a:pt x="2307" y="1488"/>
                    </a:cubicBezTo>
                    <a:cubicBezTo>
                      <a:pt x="2384" y="1455"/>
                      <a:pt x="2600" y="1349"/>
                      <a:pt x="2659" y="1289"/>
                    </a:cubicBezTo>
                    <a:cubicBezTo>
                      <a:pt x="2716" y="1230"/>
                      <a:pt x="2875" y="1156"/>
                      <a:pt x="2774" y="1000"/>
                    </a:cubicBezTo>
                    <a:cubicBezTo>
                      <a:pt x="2730" y="932"/>
                      <a:pt x="2781" y="926"/>
                      <a:pt x="2667" y="895"/>
                    </a:cubicBezTo>
                    <a:cubicBezTo>
                      <a:pt x="2627" y="884"/>
                      <a:pt x="2620" y="864"/>
                      <a:pt x="2594" y="833"/>
                    </a:cubicBezTo>
                    <a:cubicBezTo>
                      <a:pt x="2566" y="798"/>
                      <a:pt x="2540" y="805"/>
                      <a:pt x="2512" y="780"/>
                    </a:cubicBezTo>
                    <a:cubicBezTo>
                      <a:pt x="2467" y="742"/>
                      <a:pt x="2503" y="728"/>
                      <a:pt x="2394" y="728"/>
                    </a:cubicBezTo>
                    <a:cubicBezTo>
                      <a:pt x="2319" y="728"/>
                      <a:pt x="2223" y="729"/>
                      <a:pt x="2153" y="740"/>
                    </a:cubicBezTo>
                    <a:cubicBezTo>
                      <a:pt x="2117" y="745"/>
                      <a:pt x="2066" y="751"/>
                      <a:pt x="2038" y="737"/>
                    </a:cubicBezTo>
                    <a:cubicBezTo>
                      <a:pt x="2015" y="725"/>
                      <a:pt x="1988" y="682"/>
                      <a:pt x="1988" y="635"/>
                    </a:cubicBezTo>
                    <a:cubicBezTo>
                      <a:pt x="1988" y="602"/>
                      <a:pt x="2089" y="571"/>
                      <a:pt x="2116" y="560"/>
                    </a:cubicBezTo>
                    <a:cubicBezTo>
                      <a:pt x="2173" y="537"/>
                      <a:pt x="2210" y="519"/>
                      <a:pt x="2259" y="491"/>
                    </a:cubicBezTo>
                    <a:cubicBezTo>
                      <a:pt x="2310" y="460"/>
                      <a:pt x="2356" y="413"/>
                      <a:pt x="2380" y="358"/>
                    </a:cubicBezTo>
                    <a:lnTo>
                      <a:pt x="2394" y="321"/>
                    </a:lnTo>
                    <a:cubicBezTo>
                      <a:pt x="2428" y="246"/>
                      <a:pt x="2439" y="184"/>
                      <a:pt x="2359" y="103"/>
                    </a:cubicBezTo>
                    <a:cubicBezTo>
                      <a:pt x="2257" y="0"/>
                      <a:pt x="2097" y="47"/>
                      <a:pt x="1968" y="90"/>
                    </a:cubicBezTo>
                    <a:cubicBezTo>
                      <a:pt x="1881" y="119"/>
                      <a:pt x="1887" y="128"/>
                      <a:pt x="1756" y="166"/>
                    </a:cubicBezTo>
                    <a:cubicBezTo>
                      <a:pt x="1626" y="205"/>
                      <a:pt x="1575" y="246"/>
                      <a:pt x="1452" y="294"/>
                    </a:cubicBezTo>
                    <a:cubicBezTo>
                      <a:pt x="1422" y="306"/>
                      <a:pt x="1436" y="301"/>
                      <a:pt x="1403" y="290"/>
                    </a:cubicBezTo>
                    <a:cubicBezTo>
                      <a:pt x="1377" y="282"/>
                      <a:pt x="1367" y="279"/>
                      <a:pt x="1336" y="2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5" name="Freeform 33"/>
              <p:cNvSpPr>
                <a:spLocks noEditPoints="1"/>
              </p:cNvSpPr>
              <p:nvPr/>
            </p:nvSpPr>
            <p:spPr bwMode="auto">
              <a:xfrm>
                <a:off x="6270909" y="5256259"/>
                <a:ext cx="650035" cy="791264"/>
              </a:xfrm>
              <a:custGeom>
                <a:avLst/>
                <a:gdLst>
                  <a:gd name="T0" fmla="*/ 943 w 2302"/>
                  <a:gd name="T1" fmla="*/ 2093 h 2775"/>
                  <a:gd name="T2" fmla="*/ 935 w 2302"/>
                  <a:gd name="T3" fmla="*/ 1957 h 2775"/>
                  <a:gd name="T4" fmla="*/ 1214 w 2302"/>
                  <a:gd name="T5" fmla="*/ 1898 h 2775"/>
                  <a:gd name="T6" fmla="*/ 1250 w 2302"/>
                  <a:gd name="T7" fmla="*/ 1993 h 2775"/>
                  <a:gd name="T8" fmla="*/ 923 w 2302"/>
                  <a:gd name="T9" fmla="*/ 1327 h 2775"/>
                  <a:gd name="T10" fmla="*/ 1019 w 2302"/>
                  <a:gd name="T11" fmla="*/ 1246 h 2775"/>
                  <a:gd name="T12" fmla="*/ 1517 w 2302"/>
                  <a:gd name="T13" fmla="*/ 1067 h 2775"/>
                  <a:gd name="T14" fmla="*/ 2022 w 2302"/>
                  <a:gd name="T15" fmla="*/ 1529 h 2775"/>
                  <a:gd name="T16" fmla="*/ 1975 w 2302"/>
                  <a:gd name="T17" fmla="*/ 1651 h 2775"/>
                  <a:gd name="T18" fmla="*/ 1638 w 2302"/>
                  <a:gd name="T19" fmla="*/ 2178 h 2775"/>
                  <a:gd name="T20" fmla="*/ 1392 w 2302"/>
                  <a:gd name="T21" fmla="*/ 1830 h 2775"/>
                  <a:gd name="T22" fmla="*/ 1392 w 2302"/>
                  <a:gd name="T23" fmla="*/ 1551 h 2775"/>
                  <a:gd name="T24" fmla="*/ 1534 w 2302"/>
                  <a:gd name="T25" fmla="*/ 1282 h 2775"/>
                  <a:gd name="T26" fmla="*/ 1211 w 2302"/>
                  <a:gd name="T27" fmla="*/ 1293 h 2775"/>
                  <a:gd name="T28" fmla="*/ 893 w 2302"/>
                  <a:gd name="T29" fmla="*/ 1466 h 2775"/>
                  <a:gd name="T30" fmla="*/ 1488 w 2302"/>
                  <a:gd name="T31" fmla="*/ 301 h 2775"/>
                  <a:gd name="T32" fmla="*/ 1307 w 2302"/>
                  <a:gd name="T33" fmla="*/ 391 h 2775"/>
                  <a:gd name="T34" fmla="*/ 1198 w 2302"/>
                  <a:gd name="T35" fmla="*/ 53 h 2775"/>
                  <a:gd name="T36" fmla="*/ 1169 w 2302"/>
                  <a:gd name="T37" fmla="*/ 75 h 2775"/>
                  <a:gd name="T38" fmla="*/ 989 w 2302"/>
                  <a:gd name="T39" fmla="*/ 420 h 2775"/>
                  <a:gd name="T40" fmla="*/ 571 w 2302"/>
                  <a:gd name="T41" fmla="*/ 603 h 2775"/>
                  <a:gd name="T42" fmla="*/ 696 w 2302"/>
                  <a:gd name="T43" fmla="*/ 800 h 2775"/>
                  <a:gd name="T44" fmla="*/ 901 w 2302"/>
                  <a:gd name="T45" fmla="*/ 1043 h 2775"/>
                  <a:gd name="T46" fmla="*/ 359 w 2302"/>
                  <a:gd name="T47" fmla="*/ 1111 h 2775"/>
                  <a:gd name="T48" fmla="*/ 80 w 2302"/>
                  <a:gd name="T49" fmla="*/ 1381 h 2775"/>
                  <a:gd name="T50" fmla="*/ 26 w 2302"/>
                  <a:gd name="T51" fmla="*/ 1834 h 2775"/>
                  <a:gd name="T52" fmla="*/ 317 w 2302"/>
                  <a:gd name="T53" fmla="*/ 2203 h 2775"/>
                  <a:gd name="T54" fmla="*/ 545 w 2302"/>
                  <a:gd name="T55" fmla="*/ 1839 h 2775"/>
                  <a:gd name="T56" fmla="*/ 684 w 2302"/>
                  <a:gd name="T57" fmla="*/ 1452 h 2775"/>
                  <a:gd name="T58" fmla="*/ 740 w 2302"/>
                  <a:gd name="T59" fmla="*/ 1754 h 2775"/>
                  <a:gd name="T60" fmla="*/ 930 w 2302"/>
                  <a:gd name="T61" fmla="*/ 1656 h 2775"/>
                  <a:gd name="T62" fmla="*/ 1265 w 2302"/>
                  <a:gd name="T63" fmla="*/ 1458 h 2775"/>
                  <a:gd name="T64" fmla="*/ 1049 w 2302"/>
                  <a:gd name="T65" fmla="*/ 1665 h 2775"/>
                  <a:gd name="T66" fmla="*/ 918 w 2302"/>
                  <a:gd name="T67" fmla="*/ 1746 h 2775"/>
                  <a:gd name="T68" fmla="*/ 579 w 2302"/>
                  <a:gd name="T69" fmla="*/ 1898 h 2775"/>
                  <a:gd name="T70" fmla="*/ 664 w 2302"/>
                  <a:gd name="T71" fmla="*/ 2237 h 2775"/>
                  <a:gd name="T72" fmla="*/ 848 w 2302"/>
                  <a:gd name="T73" fmla="*/ 2374 h 2775"/>
                  <a:gd name="T74" fmla="*/ 893 w 2302"/>
                  <a:gd name="T75" fmla="*/ 2677 h 2775"/>
                  <a:gd name="T76" fmla="*/ 1183 w 2302"/>
                  <a:gd name="T77" fmla="*/ 2604 h 2775"/>
                  <a:gd name="T78" fmla="*/ 1612 w 2302"/>
                  <a:gd name="T79" fmla="*/ 2482 h 2775"/>
                  <a:gd name="T80" fmla="*/ 2056 w 2302"/>
                  <a:gd name="T81" fmla="*/ 1894 h 2775"/>
                  <a:gd name="T82" fmla="*/ 2175 w 2302"/>
                  <a:gd name="T83" fmla="*/ 1529 h 2775"/>
                  <a:gd name="T84" fmla="*/ 2227 w 2302"/>
                  <a:gd name="T85" fmla="*/ 1277 h 2775"/>
                  <a:gd name="T86" fmla="*/ 2024 w 2302"/>
                  <a:gd name="T87" fmla="*/ 945 h 2775"/>
                  <a:gd name="T88" fmla="*/ 1731 w 2302"/>
                  <a:gd name="T89" fmla="*/ 899 h 2775"/>
                  <a:gd name="T90" fmla="*/ 1282 w 2302"/>
                  <a:gd name="T91" fmla="*/ 933 h 2775"/>
                  <a:gd name="T92" fmla="*/ 1553 w 2302"/>
                  <a:gd name="T93" fmla="*/ 636 h 2775"/>
                  <a:gd name="T94" fmla="*/ 1683 w 2302"/>
                  <a:gd name="T95" fmla="*/ 563 h 2775"/>
                  <a:gd name="T96" fmla="*/ 1633 w 2302"/>
                  <a:gd name="T97" fmla="*/ 40 h 2775"/>
                  <a:gd name="T98" fmla="*/ 1502 w 2302"/>
                  <a:gd name="T99" fmla="*/ 78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2" h="2775">
                    <a:moveTo>
                      <a:pt x="935" y="1957"/>
                    </a:moveTo>
                    <a:cubicBezTo>
                      <a:pt x="1034" y="2024"/>
                      <a:pt x="961" y="2093"/>
                      <a:pt x="943" y="2093"/>
                    </a:cubicBezTo>
                    <a:cubicBezTo>
                      <a:pt x="884" y="2093"/>
                      <a:pt x="897" y="2096"/>
                      <a:pt x="876" y="2067"/>
                    </a:cubicBezTo>
                    <a:cubicBezTo>
                      <a:pt x="838" y="2013"/>
                      <a:pt x="877" y="1971"/>
                      <a:pt x="935" y="1957"/>
                    </a:cubicBezTo>
                    <a:close/>
                    <a:moveTo>
                      <a:pt x="1250" y="1993"/>
                    </a:moveTo>
                    <a:cubicBezTo>
                      <a:pt x="1158" y="1970"/>
                      <a:pt x="1189" y="1946"/>
                      <a:pt x="1214" y="1898"/>
                    </a:cubicBezTo>
                    <a:cubicBezTo>
                      <a:pt x="1252" y="1907"/>
                      <a:pt x="1272" y="1930"/>
                      <a:pt x="1290" y="1957"/>
                    </a:cubicBezTo>
                    <a:lnTo>
                      <a:pt x="1250" y="1993"/>
                    </a:lnTo>
                    <a:close/>
                    <a:moveTo>
                      <a:pt x="893" y="1466"/>
                    </a:moveTo>
                    <a:lnTo>
                      <a:pt x="923" y="1327"/>
                    </a:lnTo>
                    <a:cubicBezTo>
                      <a:pt x="931" y="1299"/>
                      <a:pt x="934" y="1330"/>
                      <a:pt x="935" y="1280"/>
                    </a:cubicBezTo>
                    <a:cubicBezTo>
                      <a:pt x="998" y="1280"/>
                      <a:pt x="970" y="1269"/>
                      <a:pt x="1019" y="1246"/>
                    </a:cubicBezTo>
                    <a:cubicBezTo>
                      <a:pt x="1040" y="1236"/>
                      <a:pt x="1067" y="1229"/>
                      <a:pt x="1088" y="1222"/>
                    </a:cubicBezTo>
                    <a:cubicBezTo>
                      <a:pt x="1209" y="1179"/>
                      <a:pt x="1402" y="1081"/>
                      <a:pt x="1517" y="1067"/>
                    </a:cubicBezTo>
                    <a:cubicBezTo>
                      <a:pt x="1653" y="1050"/>
                      <a:pt x="1887" y="1045"/>
                      <a:pt x="2002" y="1127"/>
                    </a:cubicBezTo>
                    <a:cubicBezTo>
                      <a:pt x="2130" y="1220"/>
                      <a:pt x="2068" y="1347"/>
                      <a:pt x="2022" y="1529"/>
                    </a:cubicBezTo>
                    <a:cubicBezTo>
                      <a:pt x="2015" y="1556"/>
                      <a:pt x="2011" y="1575"/>
                      <a:pt x="2003" y="1595"/>
                    </a:cubicBezTo>
                    <a:cubicBezTo>
                      <a:pt x="1991" y="1626"/>
                      <a:pt x="1985" y="1625"/>
                      <a:pt x="1975" y="1651"/>
                    </a:cubicBezTo>
                    <a:cubicBezTo>
                      <a:pt x="1964" y="1681"/>
                      <a:pt x="1962" y="1716"/>
                      <a:pt x="1934" y="1788"/>
                    </a:cubicBezTo>
                    <a:cubicBezTo>
                      <a:pt x="1898" y="1880"/>
                      <a:pt x="1725" y="2178"/>
                      <a:pt x="1638" y="2178"/>
                    </a:cubicBezTo>
                    <a:cubicBezTo>
                      <a:pt x="1506" y="2178"/>
                      <a:pt x="1485" y="2185"/>
                      <a:pt x="1417" y="2084"/>
                    </a:cubicBezTo>
                    <a:cubicBezTo>
                      <a:pt x="1527" y="2011"/>
                      <a:pt x="1551" y="1867"/>
                      <a:pt x="1392" y="1830"/>
                    </a:cubicBezTo>
                    <a:cubicBezTo>
                      <a:pt x="1414" y="1735"/>
                      <a:pt x="1468" y="1850"/>
                      <a:pt x="1468" y="1678"/>
                    </a:cubicBezTo>
                    <a:cubicBezTo>
                      <a:pt x="1468" y="1651"/>
                      <a:pt x="1408" y="1618"/>
                      <a:pt x="1392" y="1551"/>
                    </a:cubicBezTo>
                    <a:cubicBezTo>
                      <a:pt x="1465" y="1502"/>
                      <a:pt x="1467" y="1491"/>
                      <a:pt x="1556" y="1444"/>
                    </a:cubicBezTo>
                    <a:cubicBezTo>
                      <a:pt x="1666" y="1385"/>
                      <a:pt x="1571" y="1315"/>
                      <a:pt x="1534" y="1282"/>
                    </a:cubicBezTo>
                    <a:cubicBezTo>
                      <a:pt x="1448" y="1206"/>
                      <a:pt x="1434" y="1221"/>
                      <a:pt x="1299" y="1221"/>
                    </a:cubicBezTo>
                    <a:cubicBezTo>
                      <a:pt x="1270" y="1221"/>
                      <a:pt x="1236" y="1276"/>
                      <a:pt x="1211" y="1293"/>
                    </a:cubicBezTo>
                    <a:cubicBezTo>
                      <a:pt x="1158" y="1330"/>
                      <a:pt x="1104" y="1349"/>
                      <a:pt x="1011" y="1416"/>
                    </a:cubicBezTo>
                    <a:cubicBezTo>
                      <a:pt x="978" y="1439"/>
                      <a:pt x="944" y="1462"/>
                      <a:pt x="893" y="1466"/>
                    </a:cubicBezTo>
                    <a:close/>
                    <a:moveTo>
                      <a:pt x="1502" y="78"/>
                    </a:moveTo>
                    <a:cubicBezTo>
                      <a:pt x="1502" y="179"/>
                      <a:pt x="1543" y="206"/>
                      <a:pt x="1488" y="301"/>
                    </a:cubicBezTo>
                    <a:cubicBezTo>
                      <a:pt x="1474" y="325"/>
                      <a:pt x="1462" y="338"/>
                      <a:pt x="1439" y="354"/>
                    </a:cubicBezTo>
                    <a:cubicBezTo>
                      <a:pt x="1395" y="384"/>
                      <a:pt x="1363" y="418"/>
                      <a:pt x="1307" y="391"/>
                    </a:cubicBezTo>
                    <a:cubicBezTo>
                      <a:pt x="1327" y="306"/>
                      <a:pt x="1350" y="200"/>
                      <a:pt x="1350" y="112"/>
                    </a:cubicBezTo>
                    <a:cubicBezTo>
                      <a:pt x="1350" y="14"/>
                      <a:pt x="1261" y="17"/>
                      <a:pt x="1198" y="53"/>
                    </a:cubicBezTo>
                    <a:lnTo>
                      <a:pt x="1187" y="59"/>
                    </a:lnTo>
                    <a:cubicBezTo>
                      <a:pt x="1173" y="69"/>
                      <a:pt x="1180" y="62"/>
                      <a:pt x="1169" y="75"/>
                    </a:cubicBezTo>
                    <a:cubicBezTo>
                      <a:pt x="1162" y="85"/>
                      <a:pt x="1164" y="85"/>
                      <a:pt x="1157" y="97"/>
                    </a:cubicBezTo>
                    <a:lnTo>
                      <a:pt x="989" y="420"/>
                    </a:lnTo>
                    <a:cubicBezTo>
                      <a:pt x="932" y="571"/>
                      <a:pt x="876" y="450"/>
                      <a:pt x="698" y="450"/>
                    </a:cubicBezTo>
                    <a:cubicBezTo>
                      <a:pt x="577" y="450"/>
                      <a:pt x="571" y="457"/>
                      <a:pt x="571" y="603"/>
                    </a:cubicBezTo>
                    <a:cubicBezTo>
                      <a:pt x="571" y="613"/>
                      <a:pt x="618" y="689"/>
                      <a:pt x="627" y="707"/>
                    </a:cubicBezTo>
                    <a:cubicBezTo>
                      <a:pt x="647" y="743"/>
                      <a:pt x="668" y="772"/>
                      <a:pt x="696" y="800"/>
                    </a:cubicBezTo>
                    <a:cubicBezTo>
                      <a:pt x="749" y="853"/>
                      <a:pt x="825" y="898"/>
                      <a:pt x="901" y="916"/>
                    </a:cubicBezTo>
                    <a:lnTo>
                      <a:pt x="901" y="1043"/>
                    </a:lnTo>
                    <a:cubicBezTo>
                      <a:pt x="825" y="1083"/>
                      <a:pt x="633" y="1238"/>
                      <a:pt x="571" y="1238"/>
                    </a:cubicBezTo>
                    <a:cubicBezTo>
                      <a:pt x="497" y="1238"/>
                      <a:pt x="453" y="1111"/>
                      <a:pt x="359" y="1111"/>
                    </a:cubicBezTo>
                    <a:cubicBezTo>
                      <a:pt x="257" y="1111"/>
                      <a:pt x="166" y="1245"/>
                      <a:pt x="115" y="1307"/>
                    </a:cubicBezTo>
                    <a:cubicBezTo>
                      <a:pt x="90" y="1338"/>
                      <a:pt x="95" y="1346"/>
                      <a:pt x="80" y="1381"/>
                    </a:cubicBezTo>
                    <a:cubicBezTo>
                      <a:pt x="35" y="1484"/>
                      <a:pt x="49" y="1554"/>
                      <a:pt x="25" y="1658"/>
                    </a:cubicBezTo>
                    <a:cubicBezTo>
                      <a:pt x="3" y="1755"/>
                      <a:pt x="0" y="1733"/>
                      <a:pt x="26" y="1834"/>
                    </a:cubicBezTo>
                    <a:cubicBezTo>
                      <a:pt x="49" y="1925"/>
                      <a:pt x="47" y="1918"/>
                      <a:pt x="89" y="1991"/>
                    </a:cubicBezTo>
                    <a:cubicBezTo>
                      <a:pt x="124" y="2053"/>
                      <a:pt x="229" y="2203"/>
                      <a:pt x="317" y="2203"/>
                    </a:cubicBezTo>
                    <a:cubicBezTo>
                      <a:pt x="436" y="2203"/>
                      <a:pt x="477" y="2208"/>
                      <a:pt x="507" y="2088"/>
                    </a:cubicBezTo>
                    <a:cubicBezTo>
                      <a:pt x="526" y="2011"/>
                      <a:pt x="545" y="1926"/>
                      <a:pt x="545" y="1839"/>
                    </a:cubicBezTo>
                    <a:cubicBezTo>
                      <a:pt x="545" y="1720"/>
                      <a:pt x="477" y="1710"/>
                      <a:pt x="551" y="1599"/>
                    </a:cubicBezTo>
                    <a:lnTo>
                      <a:pt x="684" y="1452"/>
                    </a:lnTo>
                    <a:cubicBezTo>
                      <a:pt x="784" y="1375"/>
                      <a:pt x="689" y="1568"/>
                      <a:pt x="689" y="1653"/>
                    </a:cubicBezTo>
                    <a:cubicBezTo>
                      <a:pt x="689" y="1702"/>
                      <a:pt x="727" y="1706"/>
                      <a:pt x="740" y="1754"/>
                    </a:cubicBezTo>
                    <a:lnTo>
                      <a:pt x="850" y="1754"/>
                    </a:lnTo>
                    <a:cubicBezTo>
                      <a:pt x="880" y="1709"/>
                      <a:pt x="883" y="1692"/>
                      <a:pt x="930" y="1656"/>
                    </a:cubicBezTo>
                    <a:cubicBezTo>
                      <a:pt x="1000" y="1602"/>
                      <a:pt x="1081" y="1572"/>
                      <a:pt x="1150" y="1521"/>
                    </a:cubicBezTo>
                    <a:cubicBezTo>
                      <a:pt x="1181" y="1498"/>
                      <a:pt x="1226" y="1467"/>
                      <a:pt x="1265" y="1458"/>
                    </a:cubicBezTo>
                    <a:cubicBezTo>
                      <a:pt x="1214" y="1554"/>
                      <a:pt x="1214" y="1572"/>
                      <a:pt x="1122" y="1628"/>
                    </a:cubicBezTo>
                    <a:lnTo>
                      <a:pt x="1049" y="1665"/>
                    </a:lnTo>
                    <a:cubicBezTo>
                      <a:pt x="1027" y="1678"/>
                      <a:pt x="1014" y="1691"/>
                      <a:pt x="988" y="1706"/>
                    </a:cubicBezTo>
                    <a:cubicBezTo>
                      <a:pt x="962" y="1722"/>
                      <a:pt x="943" y="1732"/>
                      <a:pt x="918" y="1746"/>
                    </a:cubicBezTo>
                    <a:cubicBezTo>
                      <a:pt x="744" y="1848"/>
                      <a:pt x="769" y="1780"/>
                      <a:pt x="658" y="1798"/>
                    </a:cubicBezTo>
                    <a:cubicBezTo>
                      <a:pt x="583" y="1810"/>
                      <a:pt x="579" y="1836"/>
                      <a:pt x="579" y="1898"/>
                    </a:cubicBezTo>
                    <a:cubicBezTo>
                      <a:pt x="579" y="1928"/>
                      <a:pt x="671" y="1995"/>
                      <a:pt x="692" y="2023"/>
                    </a:cubicBezTo>
                    <a:cubicBezTo>
                      <a:pt x="718" y="2059"/>
                      <a:pt x="664" y="2123"/>
                      <a:pt x="664" y="2237"/>
                    </a:cubicBezTo>
                    <a:cubicBezTo>
                      <a:pt x="664" y="2262"/>
                      <a:pt x="739" y="2337"/>
                      <a:pt x="762" y="2350"/>
                    </a:cubicBezTo>
                    <a:cubicBezTo>
                      <a:pt x="795" y="2368"/>
                      <a:pt x="812" y="2364"/>
                      <a:pt x="848" y="2374"/>
                    </a:cubicBezTo>
                    <a:cubicBezTo>
                      <a:pt x="895" y="2387"/>
                      <a:pt x="877" y="2404"/>
                      <a:pt x="918" y="2415"/>
                    </a:cubicBezTo>
                    <a:cubicBezTo>
                      <a:pt x="918" y="2482"/>
                      <a:pt x="893" y="2510"/>
                      <a:pt x="893" y="2677"/>
                    </a:cubicBezTo>
                    <a:cubicBezTo>
                      <a:pt x="893" y="2707"/>
                      <a:pt x="963" y="2775"/>
                      <a:pt x="1103" y="2684"/>
                    </a:cubicBezTo>
                    <a:cubicBezTo>
                      <a:pt x="1126" y="2669"/>
                      <a:pt x="1171" y="2629"/>
                      <a:pt x="1183" y="2604"/>
                    </a:cubicBezTo>
                    <a:cubicBezTo>
                      <a:pt x="1212" y="2540"/>
                      <a:pt x="1174" y="2425"/>
                      <a:pt x="1207" y="2339"/>
                    </a:cubicBezTo>
                    <a:cubicBezTo>
                      <a:pt x="1276" y="2153"/>
                      <a:pt x="1454" y="2482"/>
                      <a:pt x="1612" y="2482"/>
                    </a:cubicBezTo>
                    <a:cubicBezTo>
                      <a:pt x="1720" y="2482"/>
                      <a:pt x="1833" y="2340"/>
                      <a:pt x="1877" y="2265"/>
                    </a:cubicBezTo>
                    <a:cubicBezTo>
                      <a:pt x="1929" y="2179"/>
                      <a:pt x="2023" y="1992"/>
                      <a:pt x="2056" y="1894"/>
                    </a:cubicBezTo>
                    <a:cubicBezTo>
                      <a:pt x="2086" y="1807"/>
                      <a:pt x="2115" y="1781"/>
                      <a:pt x="2149" y="1630"/>
                    </a:cubicBezTo>
                    <a:lnTo>
                      <a:pt x="2175" y="1529"/>
                    </a:lnTo>
                    <a:cubicBezTo>
                      <a:pt x="2179" y="1510"/>
                      <a:pt x="2184" y="1501"/>
                      <a:pt x="2189" y="1484"/>
                    </a:cubicBezTo>
                    <a:cubicBezTo>
                      <a:pt x="2208" y="1426"/>
                      <a:pt x="2202" y="1341"/>
                      <a:pt x="2227" y="1277"/>
                    </a:cubicBezTo>
                    <a:cubicBezTo>
                      <a:pt x="2260" y="1189"/>
                      <a:pt x="2302" y="1157"/>
                      <a:pt x="2199" y="1058"/>
                    </a:cubicBezTo>
                    <a:cubicBezTo>
                      <a:pt x="2177" y="1036"/>
                      <a:pt x="2048" y="950"/>
                      <a:pt x="2024" y="945"/>
                    </a:cubicBezTo>
                    <a:cubicBezTo>
                      <a:pt x="1993" y="938"/>
                      <a:pt x="1965" y="939"/>
                      <a:pt x="1934" y="932"/>
                    </a:cubicBezTo>
                    <a:cubicBezTo>
                      <a:pt x="1873" y="919"/>
                      <a:pt x="1805" y="899"/>
                      <a:pt x="1731" y="899"/>
                    </a:cubicBezTo>
                    <a:cubicBezTo>
                      <a:pt x="1626" y="899"/>
                      <a:pt x="1547" y="941"/>
                      <a:pt x="1358" y="941"/>
                    </a:cubicBezTo>
                    <a:cubicBezTo>
                      <a:pt x="1316" y="941"/>
                      <a:pt x="1320" y="934"/>
                      <a:pt x="1282" y="933"/>
                    </a:cubicBezTo>
                    <a:cubicBezTo>
                      <a:pt x="1282" y="859"/>
                      <a:pt x="1262" y="813"/>
                      <a:pt x="1351" y="757"/>
                    </a:cubicBezTo>
                    <a:lnTo>
                      <a:pt x="1553" y="636"/>
                    </a:lnTo>
                    <a:cubicBezTo>
                      <a:pt x="1593" y="610"/>
                      <a:pt x="1589" y="605"/>
                      <a:pt x="1637" y="586"/>
                    </a:cubicBezTo>
                    <a:cubicBezTo>
                      <a:pt x="1650" y="580"/>
                      <a:pt x="1668" y="571"/>
                      <a:pt x="1683" y="563"/>
                    </a:cubicBezTo>
                    <a:cubicBezTo>
                      <a:pt x="1786" y="506"/>
                      <a:pt x="1790" y="441"/>
                      <a:pt x="1790" y="332"/>
                    </a:cubicBezTo>
                    <a:cubicBezTo>
                      <a:pt x="1790" y="213"/>
                      <a:pt x="1724" y="96"/>
                      <a:pt x="1633" y="40"/>
                    </a:cubicBezTo>
                    <a:lnTo>
                      <a:pt x="1617" y="30"/>
                    </a:lnTo>
                    <a:cubicBezTo>
                      <a:pt x="1567" y="0"/>
                      <a:pt x="1502" y="18"/>
                      <a:pt x="1502"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nvGrpSpPr>
              <p:cNvPr id="46" name="组合 45"/>
              <p:cNvGrpSpPr/>
              <p:nvPr/>
            </p:nvGrpSpPr>
            <p:grpSpPr>
              <a:xfrm>
                <a:off x="7683654" y="5211762"/>
                <a:ext cx="777721" cy="795133"/>
                <a:chOff x="8128154" y="5211762"/>
                <a:chExt cx="777721" cy="795133"/>
              </a:xfrm>
              <a:grpFill/>
            </p:grpSpPr>
            <p:sp>
              <p:nvSpPr>
                <p:cNvPr id="50" name="Freeform 34"/>
                <p:cNvSpPr>
                  <a:spLocks noEditPoints="1"/>
                </p:cNvSpPr>
                <p:nvPr/>
              </p:nvSpPr>
              <p:spPr bwMode="auto">
                <a:xfrm>
                  <a:off x="8128154" y="5211762"/>
                  <a:ext cx="777721" cy="644232"/>
                </a:xfrm>
                <a:custGeom>
                  <a:avLst/>
                  <a:gdLst>
                    <a:gd name="T0" fmla="*/ 1651 w 2752"/>
                    <a:gd name="T1" fmla="*/ 1193 h 2259"/>
                    <a:gd name="T2" fmla="*/ 1795 w 2752"/>
                    <a:gd name="T3" fmla="*/ 939 h 2259"/>
                    <a:gd name="T4" fmla="*/ 1758 w 2752"/>
                    <a:gd name="T5" fmla="*/ 1045 h 2259"/>
                    <a:gd name="T6" fmla="*/ 1728 w 2752"/>
                    <a:gd name="T7" fmla="*/ 1184 h 2259"/>
                    <a:gd name="T8" fmla="*/ 2752 w 2752"/>
                    <a:gd name="T9" fmla="*/ 1370 h 2259"/>
                    <a:gd name="T10" fmla="*/ 2252 w 2752"/>
                    <a:gd name="T11" fmla="*/ 1498 h 2259"/>
                    <a:gd name="T12" fmla="*/ 1965 w 2752"/>
                    <a:gd name="T13" fmla="*/ 1396 h 2259"/>
                    <a:gd name="T14" fmla="*/ 2405 w 2752"/>
                    <a:gd name="T15" fmla="*/ 1303 h 2259"/>
                    <a:gd name="T16" fmla="*/ 1880 w 2752"/>
                    <a:gd name="T17" fmla="*/ 1286 h 2259"/>
                    <a:gd name="T18" fmla="*/ 1753 w 2752"/>
                    <a:gd name="T19" fmla="*/ 1430 h 2259"/>
                    <a:gd name="T20" fmla="*/ 1448 w 2752"/>
                    <a:gd name="T21" fmla="*/ 1429 h 2259"/>
                    <a:gd name="T22" fmla="*/ 1169 w 2752"/>
                    <a:gd name="T23" fmla="*/ 1480 h 2259"/>
                    <a:gd name="T24" fmla="*/ 911 w 2752"/>
                    <a:gd name="T25" fmla="*/ 1646 h 2259"/>
                    <a:gd name="T26" fmla="*/ 780 w 2752"/>
                    <a:gd name="T27" fmla="*/ 1726 h 2259"/>
                    <a:gd name="T28" fmla="*/ 518 w 2752"/>
                    <a:gd name="T29" fmla="*/ 1998 h 2259"/>
                    <a:gd name="T30" fmla="*/ 263 w 2752"/>
                    <a:gd name="T31" fmla="*/ 2259 h 2259"/>
                    <a:gd name="T32" fmla="*/ 0 w 2752"/>
                    <a:gd name="T33" fmla="*/ 2031 h 2259"/>
                    <a:gd name="T34" fmla="*/ 81 w 2752"/>
                    <a:gd name="T35" fmla="*/ 1781 h 2259"/>
                    <a:gd name="T36" fmla="*/ 314 w 2752"/>
                    <a:gd name="T37" fmla="*/ 1599 h 2259"/>
                    <a:gd name="T38" fmla="*/ 544 w 2752"/>
                    <a:gd name="T39" fmla="*/ 1685 h 2259"/>
                    <a:gd name="T40" fmla="*/ 763 w 2752"/>
                    <a:gd name="T41" fmla="*/ 1548 h 2259"/>
                    <a:gd name="T42" fmla="*/ 931 w 2752"/>
                    <a:gd name="T43" fmla="*/ 1480 h 2259"/>
                    <a:gd name="T44" fmla="*/ 1135 w 2752"/>
                    <a:gd name="T45" fmla="*/ 1447 h 2259"/>
                    <a:gd name="T46" fmla="*/ 1262 w 2752"/>
                    <a:gd name="T47" fmla="*/ 1396 h 2259"/>
                    <a:gd name="T48" fmla="*/ 1381 w 2752"/>
                    <a:gd name="T49" fmla="*/ 1345 h 2259"/>
                    <a:gd name="T50" fmla="*/ 1482 w 2752"/>
                    <a:gd name="T51" fmla="*/ 1133 h 2259"/>
                    <a:gd name="T52" fmla="*/ 1423 w 2752"/>
                    <a:gd name="T53" fmla="*/ 1226 h 2259"/>
                    <a:gd name="T54" fmla="*/ 1326 w 2752"/>
                    <a:gd name="T55" fmla="*/ 1151 h 2259"/>
                    <a:gd name="T56" fmla="*/ 1351 w 2752"/>
                    <a:gd name="T57" fmla="*/ 866 h 2259"/>
                    <a:gd name="T58" fmla="*/ 1541 w 2752"/>
                    <a:gd name="T59" fmla="*/ 845 h 2259"/>
                    <a:gd name="T60" fmla="*/ 1635 w 2752"/>
                    <a:gd name="T61" fmla="*/ 727 h 2259"/>
                    <a:gd name="T62" fmla="*/ 1582 w 2752"/>
                    <a:gd name="T63" fmla="*/ 538 h 2259"/>
                    <a:gd name="T64" fmla="*/ 1406 w 2752"/>
                    <a:gd name="T65" fmla="*/ 685 h 2259"/>
                    <a:gd name="T66" fmla="*/ 1262 w 2752"/>
                    <a:gd name="T67" fmla="*/ 1134 h 2259"/>
                    <a:gd name="T68" fmla="*/ 1177 w 2752"/>
                    <a:gd name="T69" fmla="*/ 1311 h 2259"/>
                    <a:gd name="T70" fmla="*/ 1135 w 2752"/>
                    <a:gd name="T71" fmla="*/ 1133 h 2259"/>
                    <a:gd name="T72" fmla="*/ 1008 w 2752"/>
                    <a:gd name="T73" fmla="*/ 1387 h 2259"/>
                    <a:gd name="T74" fmla="*/ 788 w 2752"/>
                    <a:gd name="T75" fmla="*/ 1218 h 2259"/>
                    <a:gd name="T76" fmla="*/ 915 w 2752"/>
                    <a:gd name="T77" fmla="*/ 888 h 2259"/>
                    <a:gd name="T78" fmla="*/ 1101 w 2752"/>
                    <a:gd name="T79" fmla="*/ 659 h 2259"/>
                    <a:gd name="T80" fmla="*/ 1067 w 2752"/>
                    <a:gd name="T81" fmla="*/ 337 h 2259"/>
                    <a:gd name="T82" fmla="*/ 1389 w 2752"/>
                    <a:gd name="T83" fmla="*/ 617 h 2259"/>
                    <a:gd name="T84" fmla="*/ 1618 w 2752"/>
                    <a:gd name="T85" fmla="*/ 337 h 2259"/>
                    <a:gd name="T86" fmla="*/ 1767 w 2752"/>
                    <a:gd name="T87" fmla="*/ 21 h 2259"/>
                    <a:gd name="T88" fmla="*/ 1814 w 2752"/>
                    <a:gd name="T89" fmla="*/ 331 h 2259"/>
                    <a:gd name="T90" fmla="*/ 1849 w 2752"/>
                    <a:gd name="T91" fmla="*/ 552 h 2259"/>
                    <a:gd name="T92" fmla="*/ 1990 w 2752"/>
                    <a:gd name="T93" fmla="*/ 329 h 2259"/>
                    <a:gd name="T94" fmla="*/ 2192 w 2752"/>
                    <a:gd name="T95" fmla="*/ 211 h 2259"/>
                    <a:gd name="T96" fmla="*/ 2021 w 2752"/>
                    <a:gd name="T97" fmla="*/ 783 h 2259"/>
                    <a:gd name="T98" fmla="*/ 1922 w 2752"/>
                    <a:gd name="T99" fmla="*/ 1057 h 2259"/>
                    <a:gd name="T100" fmla="*/ 2372 w 2752"/>
                    <a:gd name="T101" fmla="*/ 1115 h 2259"/>
                    <a:gd name="T102" fmla="*/ 2491 w 2752"/>
                    <a:gd name="T103" fmla="*/ 1152 h 2259"/>
                    <a:gd name="T104" fmla="*/ 2615 w 2752"/>
                    <a:gd name="T105" fmla="*/ 1178 h 2259"/>
                    <a:gd name="T106" fmla="*/ 2752 w 2752"/>
                    <a:gd name="T107" fmla="*/ 1349 h 2259"/>
                    <a:gd name="T108" fmla="*/ 1592 w 2752"/>
                    <a:gd name="T109" fmla="*/ 1049 h 2259"/>
                    <a:gd name="T110" fmla="*/ 1540 w 2752"/>
                    <a:gd name="T111" fmla="*/ 954 h 2259"/>
                    <a:gd name="T112" fmla="*/ 1609 w 2752"/>
                    <a:gd name="T113" fmla="*/ 922 h 2259"/>
                    <a:gd name="T114" fmla="*/ 1863 w 2752"/>
                    <a:gd name="T115" fmla="*/ 820 h 2259"/>
                    <a:gd name="T116" fmla="*/ 1838 w 2752"/>
                    <a:gd name="T117" fmla="*/ 693 h 2259"/>
                    <a:gd name="T118" fmla="*/ 1863 w 2752"/>
                    <a:gd name="T119" fmla="*/ 820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2" h="2259">
                      <a:moveTo>
                        <a:pt x="1728" y="1184"/>
                      </a:moveTo>
                      <a:cubicBezTo>
                        <a:pt x="1690" y="1184"/>
                        <a:pt x="1678" y="1180"/>
                        <a:pt x="1651" y="1193"/>
                      </a:cubicBezTo>
                      <a:cubicBezTo>
                        <a:pt x="1651" y="1141"/>
                        <a:pt x="1646" y="1151"/>
                        <a:pt x="1674" y="1122"/>
                      </a:cubicBezTo>
                      <a:cubicBezTo>
                        <a:pt x="1794" y="1002"/>
                        <a:pt x="1745" y="952"/>
                        <a:pt x="1795" y="939"/>
                      </a:cubicBezTo>
                      <a:cubicBezTo>
                        <a:pt x="1796" y="972"/>
                        <a:pt x="1809" y="981"/>
                        <a:pt x="1799" y="1002"/>
                      </a:cubicBezTo>
                      <a:cubicBezTo>
                        <a:pt x="1788" y="1025"/>
                        <a:pt x="1773" y="1009"/>
                        <a:pt x="1758" y="1045"/>
                      </a:cubicBezTo>
                      <a:cubicBezTo>
                        <a:pt x="1747" y="1073"/>
                        <a:pt x="1756" y="1095"/>
                        <a:pt x="1753" y="1125"/>
                      </a:cubicBezTo>
                      <a:cubicBezTo>
                        <a:pt x="1748" y="1177"/>
                        <a:pt x="1740" y="1139"/>
                        <a:pt x="1728" y="1184"/>
                      </a:cubicBezTo>
                      <a:close/>
                      <a:moveTo>
                        <a:pt x="2752" y="1349"/>
                      </a:moveTo>
                      <a:lnTo>
                        <a:pt x="2752" y="1370"/>
                      </a:lnTo>
                      <a:cubicBezTo>
                        <a:pt x="2749" y="1398"/>
                        <a:pt x="2729" y="1424"/>
                        <a:pt x="2686" y="1448"/>
                      </a:cubicBezTo>
                      <a:cubicBezTo>
                        <a:pt x="2529" y="1535"/>
                        <a:pt x="2421" y="1512"/>
                        <a:pt x="2252" y="1498"/>
                      </a:cubicBezTo>
                      <a:cubicBezTo>
                        <a:pt x="2153" y="1489"/>
                        <a:pt x="2076" y="1534"/>
                        <a:pt x="1965" y="1480"/>
                      </a:cubicBezTo>
                      <a:lnTo>
                        <a:pt x="1965" y="1396"/>
                      </a:lnTo>
                      <a:cubicBezTo>
                        <a:pt x="2044" y="1389"/>
                        <a:pt x="2121" y="1370"/>
                        <a:pt x="2210" y="1370"/>
                      </a:cubicBezTo>
                      <a:cubicBezTo>
                        <a:pt x="2286" y="1371"/>
                        <a:pt x="2369" y="1371"/>
                        <a:pt x="2405" y="1303"/>
                      </a:cubicBezTo>
                      <a:cubicBezTo>
                        <a:pt x="2343" y="1210"/>
                        <a:pt x="2133" y="1231"/>
                        <a:pt x="2029" y="1248"/>
                      </a:cubicBezTo>
                      <a:cubicBezTo>
                        <a:pt x="1977" y="1256"/>
                        <a:pt x="1916" y="1283"/>
                        <a:pt x="1880" y="1286"/>
                      </a:cubicBezTo>
                      <a:cubicBezTo>
                        <a:pt x="1874" y="1364"/>
                        <a:pt x="1860" y="1372"/>
                        <a:pt x="1829" y="1430"/>
                      </a:cubicBezTo>
                      <a:lnTo>
                        <a:pt x="1753" y="1430"/>
                      </a:lnTo>
                      <a:cubicBezTo>
                        <a:pt x="1740" y="1380"/>
                        <a:pt x="1634" y="1350"/>
                        <a:pt x="1561" y="1398"/>
                      </a:cubicBezTo>
                      <a:cubicBezTo>
                        <a:pt x="1532" y="1417"/>
                        <a:pt x="1512" y="1410"/>
                        <a:pt x="1448" y="1429"/>
                      </a:cubicBezTo>
                      <a:cubicBezTo>
                        <a:pt x="1402" y="1442"/>
                        <a:pt x="1359" y="1438"/>
                        <a:pt x="1313" y="1438"/>
                      </a:cubicBezTo>
                      <a:cubicBezTo>
                        <a:pt x="1298" y="1495"/>
                        <a:pt x="1239" y="1480"/>
                        <a:pt x="1169" y="1480"/>
                      </a:cubicBezTo>
                      <a:cubicBezTo>
                        <a:pt x="1150" y="1562"/>
                        <a:pt x="1109" y="1526"/>
                        <a:pt x="1042" y="1565"/>
                      </a:cubicBezTo>
                      <a:cubicBezTo>
                        <a:pt x="998" y="1591"/>
                        <a:pt x="957" y="1618"/>
                        <a:pt x="911" y="1646"/>
                      </a:cubicBezTo>
                      <a:cubicBezTo>
                        <a:pt x="885" y="1662"/>
                        <a:pt x="869" y="1671"/>
                        <a:pt x="842" y="1687"/>
                      </a:cubicBezTo>
                      <a:cubicBezTo>
                        <a:pt x="817" y="1703"/>
                        <a:pt x="805" y="1713"/>
                        <a:pt x="780" y="1726"/>
                      </a:cubicBezTo>
                      <a:cubicBezTo>
                        <a:pt x="727" y="1753"/>
                        <a:pt x="696" y="1770"/>
                        <a:pt x="648" y="1807"/>
                      </a:cubicBezTo>
                      <a:cubicBezTo>
                        <a:pt x="586" y="1854"/>
                        <a:pt x="564" y="1937"/>
                        <a:pt x="518" y="1998"/>
                      </a:cubicBezTo>
                      <a:cubicBezTo>
                        <a:pt x="463" y="2072"/>
                        <a:pt x="490" y="2060"/>
                        <a:pt x="464" y="2105"/>
                      </a:cubicBezTo>
                      <a:cubicBezTo>
                        <a:pt x="418" y="2185"/>
                        <a:pt x="374" y="2259"/>
                        <a:pt x="263" y="2259"/>
                      </a:cubicBezTo>
                      <a:cubicBezTo>
                        <a:pt x="171" y="2259"/>
                        <a:pt x="130" y="2237"/>
                        <a:pt x="90" y="2170"/>
                      </a:cubicBezTo>
                      <a:cubicBezTo>
                        <a:pt x="66" y="2129"/>
                        <a:pt x="0" y="2071"/>
                        <a:pt x="0" y="2031"/>
                      </a:cubicBezTo>
                      <a:cubicBezTo>
                        <a:pt x="0" y="1981"/>
                        <a:pt x="7" y="1918"/>
                        <a:pt x="23" y="1876"/>
                      </a:cubicBezTo>
                      <a:cubicBezTo>
                        <a:pt x="37" y="1839"/>
                        <a:pt x="61" y="1811"/>
                        <a:pt x="81" y="1781"/>
                      </a:cubicBezTo>
                      <a:lnTo>
                        <a:pt x="195" y="1599"/>
                      </a:lnTo>
                      <a:lnTo>
                        <a:pt x="314" y="1599"/>
                      </a:lnTo>
                      <a:cubicBezTo>
                        <a:pt x="320" y="1622"/>
                        <a:pt x="344" y="1660"/>
                        <a:pt x="359" y="1680"/>
                      </a:cubicBezTo>
                      <a:cubicBezTo>
                        <a:pt x="404" y="1740"/>
                        <a:pt x="493" y="1742"/>
                        <a:pt x="544" y="1685"/>
                      </a:cubicBezTo>
                      <a:cubicBezTo>
                        <a:pt x="568" y="1658"/>
                        <a:pt x="563" y="1644"/>
                        <a:pt x="607" y="1629"/>
                      </a:cubicBezTo>
                      <a:cubicBezTo>
                        <a:pt x="666" y="1610"/>
                        <a:pt x="710" y="1576"/>
                        <a:pt x="763" y="1548"/>
                      </a:cubicBezTo>
                      <a:cubicBezTo>
                        <a:pt x="795" y="1531"/>
                        <a:pt x="820" y="1536"/>
                        <a:pt x="853" y="1520"/>
                      </a:cubicBezTo>
                      <a:cubicBezTo>
                        <a:pt x="886" y="1505"/>
                        <a:pt x="890" y="1491"/>
                        <a:pt x="931" y="1480"/>
                      </a:cubicBezTo>
                      <a:cubicBezTo>
                        <a:pt x="951" y="1474"/>
                        <a:pt x="958" y="1475"/>
                        <a:pt x="983" y="1472"/>
                      </a:cubicBezTo>
                      <a:cubicBezTo>
                        <a:pt x="1057" y="1464"/>
                        <a:pt x="1021" y="1447"/>
                        <a:pt x="1135" y="1447"/>
                      </a:cubicBezTo>
                      <a:cubicBezTo>
                        <a:pt x="1137" y="1418"/>
                        <a:pt x="1141" y="1416"/>
                        <a:pt x="1152" y="1396"/>
                      </a:cubicBezTo>
                      <a:lnTo>
                        <a:pt x="1262" y="1396"/>
                      </a:lnTo>
                      <a:cubicBezTo>
                        <a:pt x="1264" y="1367"/>
                        <a:pt x="1268" y="1365"/>
                        <a:pt x="1279" y="1345"/>
                      </a:cubicBezTo>
                      <a:lnTo>
                        <a:pt x="1381" y="1345"/>
                      </a:lnTo>
                      <a:cubicBezTo>
                        <a:pt x="1414" y="1282"/>
                        <a:pt x="1429" y="1260"/>
                        <a:pt x="1524" y="1260"/>
                      </a:cubicBezTo>
                      <a:cubicBezTo>
                        <a:pt x="1498" y="1210"/>
                        <a:pt x="1496" y="1195"/>
                        <a:pt x="1482" y="1133"/>
                      </a:cubicBezTo>
                      <a:lnTo>
                        <a:pt x="1423" y="1133"/>
                      </a:lnTo>
                      <a:lnTo>
                        <a:pt x="1423" y="1226"/>
                      </a:lnTo>
                      <a:lnTo>
                        <a:pt x="1338" y="1226"/>
                      </a:lnTo>
                      <a:cubicBezTo>
                        <a:pt x="1336" y="1201"/>
                        <a:pt x="1324" y="1169"/>
                        <a:pt x="1326" y="1151"/>
                      </a:cubicBezTo>
                      <a:cubicBezTo>
                        <a:pt x="1333" y="1083"/>
                        <a:pt x="1345" y="1194"/>
                        <a:pt x="1346" y="913"/>
                      </a:cubicBezTo>
                      <a:cubicBezTo>
                        <a:pt x="1346" y="892"/>
                        <a:pt x="1345" y="885"/>
                        <a:pt x="1351" y="866"/>
                      </a:cubicBezTo>
                      <a:lnTo>
                        <a:pt x="1364" y="838"/>
                      </a:lnTo>
                      <a:cubicBezTo>
                        <a:pt x="1414" y="762"/>
                        <a:pt x="1489" y="841"/>
                        <a:pt x="1541" y="845"/>
                      </a:cubicBezTo>
                      <a:cubicBezTo>
                        <a:pt x="1543" y="795"/>
                        <a:pt x="1565" y="773"/>
                        <a:pt x="1575" y="727"/>
                      </a:cubicBezTo>
                      <a:lnTo>
                        <a:pt x="1635" y="727"/>
                      </a:lnTo>
                      <a:lnTo>
                        <a:pt x="1636" y="618"/>
                      </a:lnTo>
                      <a:cubicBezTo>
                        <a:pt x="1642" y="566"/>
                        <a:pt x="1666" y="484"/>
                        <a:pt x="1582" y="538"/>
                      </a:cubicBezTo>
                      <a:cubicBezTo>
                        <a:pt x="1512" y="584"/>
                        <a:pt x="1495" y="651"/>
                        <a:pt x="1406" y="651"/>
                      </a:cubicBezTo>
                      <a:lnTo>
                        <a:pt x="1406" y="685"/>
                      </a:lnTo>
                      <a:cubicBezTo>
                        <a:pt x="1406" y="754"/>
                        <a:pt x="1270" y="828"/>
                        <a:pt x="1262" y="939"/>
                      </a:cubicBezTo>
                      <a:cubicBezTo>
                        <a:pt x="1258" y="1000"/>
                        <a:pt x="1264" y="1071"/>
                        <a:pt x="1262" y="1134"/>
                      </a:cubicBezTo>
                      <a:cubicBezTo>
                        <a:pt x="1261" y="1186"/>
                        <a:pt x="1246" y="1261"/>
                        <a:pt x="1245" y="1311"/>
                      </a:cubicBezTo>
                      <a:lnTo>
                        <a:pt x="1177" y="1311"/>
                      </a:lnTo>
                      <a:cubicBezTo>
                        <a:pt x="1169" y="1274"/>
                        <a:pt x="1159" y="1265"/>
                        <a:pt x="1152" y="1227"/>
                      </a:cubicBezTo>
                      <a:cubicBezTo>
                        <a:pt x="1146" y="1194"/>
                        <a:pt x="1142" y="1164"/>
                        <a:pt x="1135" y="1133"/>
                      </a:cubicBezTo>
                      <a:cubicBezTo>
                        <a:pt x="1097" y="1154"/>
                        <a:pt x="1106" y="1143"/>
                        <a:pt x="1089" y="1189"/>
                      </a:cubicBezTo>
                      <a:cubicBezTo>
                        <a:pt x="1064" y="1254"/>
                        <a:pt x="1023" y="1321"/>
                        <a:pt x="1008" y="1387"/>
                      </a:cubicBezTo>
                      <a:cubicBezTo>
                        <a:pt x="946" y="1387"/>
                        <a:pt x="897" y="1393"/>
                        <a:pt x="857" y="1344"/>
                      </a:cubicBezTo>
                      <a:cubicBezTo>
                        <a:pt x="838" y="1321"/>
                        <a:pt x="788" y="1254"/>
                        <a:pt x="788" y="1218"/>
                      </a:cubicBezTo>
                      <a:cubicBezTo>
                        <a:pt x="788" y="1082"/>
                        <a:pt x="852" y="1144"/>
                        <a:pt x="863" y="1039"/>
                      </a:cubicBezTo>
                      <a:cubicBezTo>
                        <a:pt x="870" y="984"/>
                        <a:pt x="855" y="888"/>
                        <a:pt x="915" y="888"/>
                      </a:cubicBezTo>
                      <a:cubicBezTo>
                        <a:pt x="970" y="888"/>
                        <a:pt x="998" y="911"/>
                        <a:pt x="1042" y="922"/>
                      </a:cubicBezTo>
                      <a:cubicBezTo>
                        <a:pt x="1151" y="849"/>
                        <a:pt x="1110" y="799"/>
                        <a:pt x="1101" y="659"/>
                      </a:cubicBezTo>
                      <a:cubicBezTo>
                        <a:pt x="1098" y="606"/>
                        <a:pt x="1089" y="550"/>
                        <a:pt x="1084" y="498"/>
                      </a:cubicBezTo>
                      <a:cubicBezTo>
                        <a:pt x="1080" y="449"/>
                        <a:pt x="1068" y="383"/>
                        <a:pt x="1067" y="337"/>
                      </a:cubicBezTo>
                      <a:cubicBezTo>
                        <a:pt x="1105" y="317"/>
                        <a:pt x="1264" y="143"/>
                        <a:pt x="1313" y="430"/>
                      </a:cubicBezTo>
                      <a:cubicBezTo>
                        <a:pt x="1326" y="509"/>
                        <a:pt x="1307" y="615"/>
                        <a:pt x="1389" y="617"/>
                      </a:cubicBezTo>
                      <a:cubicBezTo>
                        <a:pt x="1394" y="555"/>
                        <a:pt x="1433" y="500"/>
                        <a:pt x="1499" y="498"/>
                      </a:cubicBezTo>
                      <a:cubicBezTo>
                        <a:pt x="1516" y="426"/>
                        <a:pt x="1540" y="356"/>
                        <a:pt x="1618" y="337"/>
                      </a:cubicBezTo>
                      <a:cubicBezTo>
                        <a:pt x="1618" y="193"/>
                        <a:pt x="1655" y="196"/>
                        <a:pt x="1722" y="111"/>
                      </a:cubicBezTo>
                      <a:cubicBezTo>
                        <a:pt x="1750" y="75"/>
                        <a:pt x="1714" y="35"/>
                        <a:pt x="1767" y="21"/>
                      </a:cubicBezTo>
                      <a:cubicBezTo>
                        <a:pt x="1843" y="0"/>
                        <a:pt x="1885" y="50"/>
                        <a:pt x="1948" y="83"/>
                      </a:cubicBezTo>
                      <a:cubicBezTo>
                        <a:pt x="1944" y="240"/>
                        <a:pt x="1908" y="245"/>
                        <a:pt x="1814" y="331"/>
                      </a:cubicBezTo>
                      <a:cubicBezTo>
                        <a:pt x="1697" y="439"/>
                        <a:pt x="1770" y="464"/>
                        <a:pt x="1770" y="617"/>
                      </a:cubicBezTo>
                      <a:lnTo>
                        <a:pt x="1849" y="552"/>
                      </a:lnTo>
                      <a:cubicBezTo>
                        <a:pt x="1878" y="516"/>
                        <a:pt x="1907" y="498"/>
                        <a:pt x="1956" y="498"/>
                      </a:cubicBezTo>
                      <a:cubicBezTo>
                        <a:pt x="1956" y="393"/>
                        <a:pt x="1944" y="418"/>
                        <a:pt x="1990" y="329"/>
                      </a:cubicBezTo>
                      <a:cubicBezTo>
                        <a:pt x="2025" y="262"/>
                        <a:pt x="2031" y="206"/>
                        <a:pt x="2123" y="190"/>
                      </a:cubicBezTo>
                      <a:cubicBezTo>
                        <a:pt x="2162" y="183"/>
                        <a:pt x="2171" y="190"/>
                        <a:pt x="2192" y="211"/>
                      </a:cubicBezTo>
                      <a:cubicBezTo>
                        <a:pt x="2251" y="271"/>
                        <a:pt x="2325" y="422"/>
                        <a:pt x="2216" y="479"/>
                      </a:cubicBezTo>
                      <a:cubicBezTo>
                        <a:pt x="1964" y="611"/>
                        <a:pt x="2076" y="697"/>
                        <a:pt x="2021" y="783"/>
                      </a:cubicBezTo>
                      <a:cubicBezTo>
                        <a:pt x="1988" y="835"/>
                        <a:pt x="1988" y="782"/>
                        <a:pt x="1981" y="870"/>
                      </a:cubicBezTo>
                      <a:cubicBezTo>
                        <a:pt x="1975" y="942"/>
                        <a:pt x="1922" y="981"/>
                        <a:pt x="1922" y="1057"/>
                      </a:cubicBezTo>
                      <a:cubicBezTo>
                        <a:pt x="1922" y="1133"/>
                        <a:pt x="2037" y="1099"/>
                        <a:pt x="2109" y="1099"/>
                      </a:cubicBezTo>
                      <a:cubicBezTo>
                        <a:pt x="2195" y="1099"/>
                        <a:pt x="2292" y="1102"/>
                        <a:pt x="2372" y="1115"/>
                      </a:cubicBezTo>
                      <a:cubicBezTo>
                        <a:pt x="2401" y="1120"/>
                        <a:pt x="2417" y="1121"/>
                        <a:pt x="2441" y="1131"/>
                      </a:cubicBezTo>
                      <a:cubicBezTo>
                        <a:pt x="2459" y="1138"/>
                        <a:pt x="2474" y="1150"/>
                        <a:pt x="2491" y="1152"/>
                      </a:cubicBezTo>
                      <a:cubicBezTo>
                        <a:pt x="2518" y="1156"/>
                        <a:pt x="2511" y="1144"/>
                        <a:pt x="2555" y="1161"/>
                      </a:cubicBezTo>
                      <a:cubicBezTo>
                        <a:pt x="2583" y="1171"/>
                        <a:pt x="2583" y="1170"/>
                        <a:pt x="2615" y="1178"/>
                      </a:cubicBezTo>
                      <a:cubicBezTo>
                        <a:pt x="2657" y="1189"/>
                        <a:pt x="2675" y="1211"/>
                        <a:pt x="2700" y="1244"/>
                      </a:cubicBezTo>
                      <a:cubicBezTo>
                        <a:pt x="2728" y="1281"/>
                        <a:pt x="2748" y="1317"/>
                        <a:pt x="2752" y="1349"/>
                      </a:cubicBezTo>
                      <a:close/>
                      <a:moveTo>
                        <a:pt x="1592" y="998"/>
                      </a:moveTo>
                      <a:lnTo>
                        <a:pt x="1592" y="1049"/>
                      </a:lnTo>
                      <a:cubicBezTo>
                        <a:pt x="1548" y="1048"/>
                        <a:pt x="1508" y="1033"/>
                        <a:pt x="1508" y="989"/>
                      </a:cubicBezTo>
                      <a:cubicBezTo>
                        <a:pt x="1508" y="962"/>
                        <a:pt x="1526" y="969"/>
                        <a:pt x="1540" y="954"/>
                      </a:cubicBezTo>
                      <a:cubicBezTo>
                        <a:pt x="1554" y="939"/>
                        <a:pt x="1552" y="932"/>
                        <a:pt x="1558" y="905"/>
                      </a:cubicBezTo>
                      <a:cubicBezTo>
                        <a:pt x="1575" y="913"/>
                        <a:pt x="1589" y="917"/>
                        <a:pt x="1609" y="922"/>
                      </a:cubicBezTo>
                      <a:cubicBezTo>
                        <a:pt x="1602" y="952"/>
                        <a:pt x="1592" y="961"/>
                        <a:pt x="1592" y="998"/>
                      </a:cubicBezTo>
                      <a:close/>
                      <a:moveTo>
                        <a:pt x="1863" y="820"/>
                      </a:moveTo>
                      <a:cubicBezTo>
                        <a:pt x="1814" y="820"/>
                        <a:pt x="1798" y="815"/>
                        <a:pt x="1762" y="812"/>
                      </a:cubicBezTo>
                      <a:cubicBezTo>
                        <a:pt x="1764" y="719"/>
                        <a:pt x="1836" y="782"/>
                        <a:pt x="1838" y="693"/>
                      </a:cubicBezTo>
                      <a:cubicBezTo>
                        <a:pt x="1854" y="701"/>
                        <a:pt x="1883" y="708"/>
                        <a:pt x="1905" y="710"/>
                      </a:cubicBezTo>
                      <a:cubicBezTo>
                        <a:pt x="1902" y="756"/>
                        <a:pt x="1874" y="775"/>
                        <a:pt x="1863" y="8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51" name="Freeform 36"/>
                <p:cNvSpPr/>
                <p:nvPr/>
              </p:nvSpPr>
              <p:spPr bwMode="auto">
                <a:xfrm>
                  <a:off x="8364179" y="5627708"/>
                  <a:ext cx="381123" cy="379187"/>
                </a:xfrm>
                <a:custGeom>
                  <a:avLst/>
                  <a:gdLst>
                    <a:gd name="T0" fmla="*/ 224 w 1353"/>
                    <a:gd name="T1" fmla="*/ 424 h 1330"/>
                    <a:gd name="T2" fmla="*/ 406 w 1353"/>
                    <a:gd name="T3" fmla="*/ 335 h 1330"/>
                    <a:gd name="T4" fmla="*/ 491 w 1353"/>
                    <a:gd name="T5" fmla="*/ 285 h 1330"/>
                    <a:gd name="T6" fmla="*/ 656 w 1353"/>
                    <a:gd name="T7" fmla="*/ 254 h 1330"/>
                    <a:gd name="T8" fmla="*/ 552 w 1353"/>
                    <a:gd name="T9" fmla="*/ 320 h 1330"/>
                    <a:gd name="T10" fmla="*/ 497 w 1353"/>
                    <a:gd name="T11" fmla="*/ 383 h 1330"/>
                    <a:gd name="T12" fmla="*/ 496 w 1353"/>
                    <a:gd name="T13" fmla="*/ 542 h 1330"/>
                    <a:gd name="T14" fmla="*/ 313 w 1353"/>
                    <a:gd name="T15" fmla="*/ 597 h 1330"/>
                    <a:gd name="T16" fmla="*/ 97 w 1353"/>
                    <a:gd name="T17" fmla="*/ 551 h 1330"/>
                    <a:gd name="T18" fmla="*/ 78 w 1353"/>
                    <a:gd name="T19" fmla="*/ 747 h 1330"/>
                    <a:gd name="T20" fmla="*/ 266 w 1353"/>
                    <a:gd name="T21" fmla="*/ 898 h 1330"/>
                    <a:gd name="T22" fmla="*/ 586 w 1353"/>
                    <a:gd name="T23" fmla="*/ 860 h 1330"/>
                    <a:gd name="T24" fmla="*/ 527 w 1353"/>
                    <a:gd name="T25" fmla="*/ 1006 h 1330"/>
                    <a:gd name="T26" fmla="*/ 269 w 1353"/>
                    <a:gd name="T27" fmla="*/ 1133 h 1330"/>
                    <a:gd name="T28" fmla="*/ 4 w 1353"/>
                    <a:gd name="T29" fmla="*/ 1127 h 1330"/>
                    <a:gd name="T30" fmla="*/ 92 w 1353"/>
                    <a:gd name="T31" fmla="*/ 1216 h 1330"/>
                    <a:gd name="T32" fmla="*/ 162 w 1353"/>
                    <a:gd name="T33" fmla="*/ 1239 h 1330"/>
                    <a:gd name="T34" fmla="*/ 191 w 1353"/>
                    <a:gd name="T35" fmla="*/ 1253 h 1330"/>
                    <a:gd name="T36" fmla="*/ 272 w 1353"/>
                    <a:gd name="T37" fmla="*/ 1273 h 1330"/>
                    <a:gd name="T38" fmla="*/ 373 w 1353"/>
                    <a:gd name="T39" fmla="*/ 1298 h 1330"/>
                    <a:gd name="T40" fmla="*/ 588 w 1353"/>
                    <a:gd name="T41" fmla="*/ 1330 h 1330"/>
                    <a:gd name="T42" fmla="*/ 701 w 1353"/>
                    <a:gd name="T43" fmla="*/ 1282 h 1330"/>
                    <a:gd name="T44" fmla="*/ 771 w 1353"/>
                    <a:gd name="T45" fmla="*/ 1175 h 1330"/>
                    <a:gd name="T46" fmla="*/ 848 w 1353"/>
                    <a:gd name="T47" fmla="*/ 980 h 1330"/>
                    <a:gd name="T48" fmla="*/ 867 w 1353"/>
                    <a:gd name="T49" fmla="*/ 906 h 1330"/>
                    <a:gd name="T50" fmla="*/ 1104 w 1353"/>
                    <a:gd name="T51" fmla="*/ 635 h 1330"/>
                    <a:gd name="T52" fmla="*/ 1236 w 1353"/>
                    <a:gd name="T53" fmla="*/ 650 h 1330"/>
                    <a:gd name="T54" fmla="*/ 1301 w 1353"/>
                    <a:gd name="T55" fmla="*/ 464 h 1330"/>
                    <a:gd name="T56" fmla="*/ 1045 w 1353"/>
                    <a:gd name="T57" fmla="*/ 348 h 1330"/>
                    <a:gd name="T58" fmla="*/ 801 w 1353"/>
                    <a:gd name="T59" fmla="*/ 426 h 1330"/>
                    <a:gd name="T60" fmla="*/ 789 w 1353"/>
                    <a:gd name="T61" fmla="*/ 328 h 1330"/>
                    <a:gd name="T62" fmla="*/ 865 w 1353"/>
                    <a:gd name="T63" fmla="*/ 278 h 1330"/>
                    <a:gd name="T64" fmla="*/ 928 w 1353"/>
                    <a:gd name="T65" fmla="*/ 222 h 1330"/>
                    <a:gd name="T66" fmla="*/ 910 w 1353"/>
                    <a:gd name="T67" fmla="*/ 51 h 1330"/>
                    <a:gd name="T68" fmla="*/ 791 w 1353"/>
                    <a:gd name="T69" fmla="*/ 0 h 1330"/>
                    <a:gd name="T70" fmla="*/ 537 w 1353"/>
                    <a:gd name="T71" fmla="*/ 51 h 1330"/>
                    <a:gd name="T72" fmla="*/ 290 w 1353"/>
                    <a:gd name="T73" fmla="*/ 177 h 1330"/>
                    <a:gd name="T74" fmla="*/ 192 w 1353"/>
                    <a:gd name="T75" fmla="*/ 332 h 1330"/>
                    <a:gd name="T76" fmla="*/ 224 w 1353"/>
                    <a:gd name="T77" fmla="*/ 424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3" h="1330">
                      <a:moveTo>
                        <a:pt x="224" y="424"/>
                      </a:moveTo>
                      <a:cubicBezTo>
                        <a:pt x="314" y="416"/>
                        <a:pt x="324" y="385"/>
                        <a:pt x="406" y="335"/>
                      </a:cubicBezTo>
                      <a:cubicBezTo>
                        <a:pt x="438" y="317"/>
                        <a:pt x="459" y="304"/>
                        <a:pt x="491" y="285"/>
                      </a:cubicBezTo>
                      <a:cubicBezTo>
                        <a:pt x="588" y="225"/>
                        <a:pt x="614" y="254"/>
                        <a:pt x="656" y="254"/>
                      </a:cubicBezTo>
                      <a:cubicBezTo>
                        <a:pt x="654" y="323"/>
                        <a:pt x="646" y="286"/>
                        <a:pt x="552" y="320"/>
                      </a:cubicBezTo>
                      <a:cubicBezTo>
                        <a:pt x="516" y="333"/>
                        <a:pt x="506" y="337"/>
                        <a:pt x="497" y="383"/>
                      </a:cubicBezTo>
                      <a:cubicBezTo>
                        <a:pt x="480" y="466"/>
                        <a:pt x="485" y="467"/>
                        <a:pt x="496" y="542"/>
                      </a:cubicBezTo>
                      <a:cubicBezTo>
                        <a:pt x="428" y="558"/>
                        <a:pt x="395" y="589"/>
                        <a:pt x="313" y="597"/>
                      </a:cubicBezTo>
                      <a:cubicBezTo>
                        <a:pt x="220" y="605"/>
                        <a:pt x="234" y="551"/>
                        <a:pt x="97" y="551"/>
                      </a:cubicBezTo>
                      <a:cubicBezTo>
                        <a:pt x="10" y="551"/>
                        <a:pt x="0" y="649"/>
                        <a:pt x="78" y="747"/>
                      </a:cubicBezTo>
                      <a:cubicBezTo>
                        <a:pt x="103" y="778"/>
                        <a:pt x="226" y="898"/>
                        <a:pt x="266" y="898"/>
                      </a:cubicBezTo>
                      <a:cubicBezTo>
                        <a:pt x="408" y="898"/>
                        <a:pt x="597" y="749"/>
                        <a:pt x="586" y="860"/>
                      </a:cubicBezTo>
                      <a:cubicBezTo>
                        <a:pt x="575" y="968"/>
                        <a:pt x="564" y="969"/>
                        <a:pt x="527" y="1006"/>
                      </a:cubicBezTo>
                      <a:cubicBezTo>
                        <a:pt x="470" y="1062"/>
                        <a:pt x="381" y="1175"/>
                        <a:pt x="269" y="1133"/>
                      </a:cubicBezTo>
                      <a:cubicBezTo>
                        <a:pt x="243" y="1123"/>
                        <a:pt x="4" y="963"/>
                        <a:pt x="4" y="1127"/>
                      </a:cubicBezTo>
                      <a:cubicBezTo>
                        <a:pt x="4" y="1179"/>
                        <a:pt x="51" y="1201"/>
                        <a:pt x="92" y="1216"/>
                      </a:cubicBezTo>
                      <a:cubicBezTo>
                        <a:pt x="120" y="1227"/>
                        <a:pt x="136" y="1227"/>
                        <a:pt x="162" y="1239"/>
                      </a:cubicBezTo>
                      <a:lnTo>
                        <a:pt x="191" y="1253"/>
                      </a:lnTo>
                      <a:cubicBezTo>
                        <a:pt x="223" y="1263"/>
                        <a:pt x="218" y="1253"/>
                        <a:pt x="272" y="1273"/>
                      </a:cubicBezTo>
                      <a:lnTo>
                        <a:pt x="373" y="1298"/>
                      </a:lnTo>
                      <a:cubicBezTo>
                        <a:pt x="489" y="1319"/>
                        <a:pt x="418" y="1330"/>
                        <a:pt x="588" y="1330"/>
                      </a:cubicBezTo>
                      <a:cubicBezTo>
                        <a:pt x="604" y="1330"/>
                        <a:pt x="684" y="1300"/>
                        <a:pt x="701" y="1282"/>
                      </a:cubicBezTo>
                      <a:cubicBezTo>
                        <a:pt x="743" y="1238"/>
                        <a:pt x="743" y="1231"/>
                        <a:pt x="771" y="1175"/>
                      </a:cubicBezTo>
                      <a:cubicBezTo>
                        <a:pt x="802" y="1114"/>
                        <a:pt x="832" y="1048"/>
                        <a:pt x="848" y="980"/>
                      </a:cubicBezTo>
                      <a:cubicBezTo>
                        <a:pt x="858" y="939"/>
                        <a:pt x="867" y="930"/>
                        <a:pt x="867" y="906"/>
                      </a:cubicBezTo>
                      <a:cubicBezTo>
                        <a:pt x="867" y="706"/>
                        <a:pt x="786" y="635"/>
                        <a:pt x="1104" y="635"/>
                      </a:cubicBezTo>
                      <a:cubicBezTo>
                        <a:pt x="1156" y="635"/>
                        <a:pt x="1200" y="656"/>
                        <a:pt x="1236" y="650"/>
                      </a:cubicBezTo>
                      <a:cubicBezTo>
                        <a:pt x="1353" y="628"/>
                        <a:pt x="1334" y="509"/>
                        <a:pt x="1301" y="464"/>
                      </a:cubicBezTo>
                      <a:cubicBezTo>
                        <a:pt x="1262" y="410"/>
                        <a:pt x="1126" y="348"/>
                        <a:pt x="1045" y="348"/>
                      </a:cubicBezTo>
                      <a:cubicBezTo>
                        <a:pt x="796" y="348"/>
                        <a:pt x="865" y="402"/>
                        <a:pt x="801" y="426"/>
                      </a:cubicBezTo>
                      <a:cubicBezTo>
                        <a:pt x="745" y="447"/>
                        <a:pt x="723" y="391"/>
                        <a:pt x="789" y="328"/>
                      </a:cubicBezTo>
                      <a:cubicBezTo>
                        <a:pt x="820" y="298"/>
                        <a:pt x="836" y="302"/>
                        <a:pt x="865" y="278"/>
                      </a:cubicBezTo>
                      <a:cubicBezTo>
                        <a:pt x="890" y="257"/>
                        <a:pt x="900" y="244"/>
                        <a:pt x="928" y="222"/>
                      </a:cubicBezTo>
                      <a:cubicBezTo>
                        <a:pt x="1010" y="158"/>
                        <a:pt x="975" y="91"/>
                        <a:pt x="910" y="51"/>
                      </a:cubicBezTo>
                      <a:lnTo>
                        <a:pt x="791" y="0"/>
                      </a:lnTo>
                      <a:lnTo>
                        <a:pt x="537" y="51"/>
                      </a:lnTo>
                      <a:cubicBezTo>
                        <a:pt x="477" y="68"/>
                        <a:pt x="325" y="151"/>
                        <a:pt x="290" y="177"/>
                      </a:cubicBezTo>
                      <a:cubicBezTo>
                        <a:pt x="241" y="214"/>
                        <a:pt x="196" y="269"/>
                        <a:pt x="192" y="332"/>
                      </a:cubicBezTo>
                      <a:cubicBezTo>
                        <a:pt x="190" y="364"/>
                        <a:pt x="212" y="401"/>
                        <a:pt x="224" y="4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nvGrpSpPr>
              <p:cNvPr id="47" name="组合 46"/>
              <p:cNvGrpSpPr/>
              <p:nvPr/>
            </p:nvGrpSpPr>
            <p:grpSpPr>
              <a:xfrm>
                <a:off x="7088496" y="5329775"/>
                <a:ext cx="487527" cy="574585"/>
                <a:chOff x="7333022" y="5329775"/>
                <a:chExt cx="487527" cy="574585"/>
              </a:xfrm>
              <a:grpFill/>
            </p:grpSpPr>
            <p:sp>
              <p:nvSpPr>
                <p:cNvPr id="48" name="Freeform 35"/>
                <p:cNvSpPr/>
                <p:nvPr/>
              </p:nvSpPr>
              <p:spPr bwMode="auto">
                <a:xfrm>
                  <a:off x="7333022" y="5329775"/>
                  <a:ext cx="487527" cy="574585"/>
                </a:xfrm>
                <a:custGeom>
                  <a:avLst/>
                  <a:gdLst>
                    <a:gd name="T0" fmla="*/ 730 w 1729"/>
                    <a:gd name="T1" fmla="*/ 127 h 2015"/>
                    <a:gd name="T2" fmla="*/ 750 w 1729"/>
                    <a:gd name="T3" fmla="*/ 200 h 2015"/>
                    <a:gd name="T4" fmla="*/ 772 w 1729"/>
                    <a:gd name="T5" fmla="*/ 627 h 2015"/>
                    <a:gd name="T6" fmla="*/ 771 w 1729"/>
                    <a:gd name="T7" fmla="*/ 718 h 2015"/>
                    <a:gd name="T8" fmla="*/ 341 w 1729"/>
                    <a:gd name="T9" fmla="*/ 914 h 2015"/>
                    <a:gd name="T10" fmla="*/ 162 w 1729"/>
                    <a:gd name="T11" fmla="*/ 813 h 2015"/>
                    <a:gd name="T12" fmla="*/ 80 w 1729"/>
                    <a:gd name="T13" fmla="*/ 806 h 2015"/>
                    <a:gd name="T14" fmla="*/ 10 w 1729"/>
                    <a:gd name="T15" fmla="*/ 1024 h 2015"/>
                    <a:gd name="T16" fmla="*/ 122 w 1729"/>
                    <a:gd name="T17" fmla="*/ 1208 h 2015"/>
                    <a:gd name="T18" fmla="*/ 569 w 1729"/>
                    <a:gd name="T19" fmla="*/ 1227 h 2015"/>
                    <a:gd name="T20" fmla="*/ 637 w 1729"/>
                    <a:gd name="T21" fmla="*/ 1193 h 2015"/>
                    <a:gd name="T22" fmla="*/ 395 w 1729"/>
                    <a:gd name="T23" fmla="*/ 1536 h 2015"/>
                    <a:gd name="T24" fmla="*/ 312 w 1729"/>
                    <a:gd name="T25" fmla="*/ 1597 h 2015"/>
                    <a:gd name="T26" fmla="*/ 263 w 1729"/>
                    <a:gd name="T27" fmla="*/ 1624 h 2015"/>
                    <a:gd name="T28" fmla="*/ 61 w 1729"/>
                    <a:gd name="T29" fmla="*/ 1795 h 2015"/>
                    <a:gd name="T30" fmla="*/ 256 w 1729"/>
                    <a:gd name="T31" fmla="*/ 2015 h 2015"/>
                    <a:gd name="T32" fmla="*/ 438 w 1729"/>
                    <a:gd name="T33" fmla="*/ 1986 h 2015"/>
                    <a:gd name="T34" fmla="*/ 560 w 1729"/>
                    <a:gd name="T35" fmla="*/ 1938 h 2015"/>
                    <a:gd name="T36" fmla="*/ 609 w 1729"/>
                    <a:gd name="T37" fmla="*/ 1903 h 2015"/>
                    <a:gd name="T38" fmla="*/ 667 w 1729"/>
                    <a:gd name="T39" fmla="*/ 1876 h 2015"/>
                    <a:gd name="T40" fmla="*/ 822 w 1729"/>
                    <a:gd name="T41" fmla="*/ 1692 h 2015"/>
                    <a:gd name="T42" fmla="*/ 891 w 1729"/>
                    <a:gd name="T43" fmla="*/ 1591 h 2015"/>
                    <a:gd name="T44" fmla="*/ 1006 w 1729"/>
                    <a:gd name="T45" fmla="*/ 1360 h 2015"/>
                    <a:gd name="T46" fmla="*/ 1037 w 1729"/>
                    <a:gd name="T47" fmla="*/ 1306 h 2015"/>
                    <a:gd name="T48" fmla="*/ 1132 w 1729"/>
                    <a:gd name="T49" fmla="*/ 1063 h 2015"/>
                    <a:gd name="T50" fmla="*/ 1155 w 1729"/>
                    <a:gd name="T51" fmla="*/ 1001 h 2015"/>
                    <a:gd name="T52" fmla="*/ 1236 w 1729"/>
                    <a:gd name="T53" fmla="*/ 912 h 2015"/>
                    <a:gd name="T54" fmla="*/ 1729 w 1729"/>
                    <a:gd name="T55" fmla="*/ 694 h 2015"/>
                    <a:gd name="T56" fmla="*/ 1378 w 1729"/>
                    <a:gd name="T57" fmla="*/ 564 h 2015"/>
                    <a:gd name="T58" fmla="*/ 1187 w 1729"/>
                    <a:gd name="T59" fmla="*/ 575 h 2015"/>
                    <a:gd name="T60" fmla="*/ 1151 w 1729"/>
                    <a:gd name="T61" fmla="*/ 247 h 2015"/>
                    <a:gd name="T62" fmla="*/ 978 w 1729"/>
                    <a:gd name="T63" fmla="*/ 65 h 2015"/>
                    <a:gd name="T64" fmla="*/ 857 w 1729"/>
                    <a:gd name="T65" fmla="*/ 0 h 2015"/>
                    <a:gd name="T66" fmla="*/ 767 w 1729"/>
                    <a:gd name="T67" fmla="*/ 36 h 2015"/>
                    <a:gd name="T68" fmla="*/ 730 w 1729"/>
                    <a:gd name="T69" fmla="*/ 127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9" h="2015">
                      <a:moveTo>
                        <a:pt x="730" y="127"/>
                      </a:moveTo>
                      <a:cubicBezTo>
                        <a:pt x="730" y="151"/>
                        <a:pt x="742" y="175"/>
                        <a:pt x="750" y="200"/>
                      </a:cubicBezTo>
                      <a:cubicBezTo>
                        <a:pt x="790" y="330"/>
                        <a:pt x="783" y="495"/>
                        <a:pt x="772" y="627"/>
                      </a:cubicBezTo>
                      <a:cubicBezTo>
                        <a:pt x="770" y="654"/>
                        <a:pt x="775" y="693"/>
                        <a:pt x="771" y="718"/>
                      </a:cubicBezTo>
                      <a:cubicBezTo>
                        <a:pt x="751" y="835"/>
                        <a:pt x="454" y="939"/>
                        <a:pt x="341" y="914"/>
                      </a:cubicBezTo>
                      <a:cubicBezTo>
                        <a:pt x="234" y="890"/>
                        <a:pt x="244" y="821"/>
                        <a:pt x="162" y="813"/>
                      </a:cubicBezTo>
                      <a:cubicBezTo>
                        <a:pt x="144" y="811"/>
                        <a:pt x="86" y="804"/>
                        <a:pt x="80" y="806"/>
                      </a:cubicBezTo>
                      <a:cubicBezTo>
                        <a:pt x="0" y="824"/>
                        <a:pt x="10" y="958"/>
                        <a:pt x="10" y="1024"/>
                      </a:cubicBezTo>
                      <a:cubicBezTo>
                        <a:pt x="10" y="1052"/>
                        <a:pt x="72" y="1166"/>
                        <a:pt x="122" y="1208"/>
                      </a:cubicBezTo>
                      <a:cubicBezTo>
                        <a:pt x="256" y="1320"/>
                        <a:pt x="426" y="1342"/>
                        <a:pt x="569" y="1227"/>
                      </a:cubicBezTo>
                      <a:cubicBezTo>
                        <a:pt x="598" y="1204"/>
                        <a:pt x="591" y="1194"/>
                        <a:pt x="637" y="1193"/>
                      </a:cubicBezTo>
                      <a:cubicBezTo>
                        <a:pt x="630" y="1276"/>
                        <a:pt x="466" y="1480"/>
                        <a:pt x="395" y="1536"/>
                      </a:cubicBezTo>
                      <a:cubicBezTo>
                        <a:pt x="361" y="1562"/>
                        <a:pt x="354" y="1575"/>
                        <a:pt x="312" y="1597"/>
                      </a:cubicBezTo>
                      <a:cubicBezTo>
                        <a:pt x="291" y="1608"/>
                        <a:pt x="281" y="1612"/>
                        <a:pt x="263" y="1624"/>
                      </a:cubicBezTo>
                      <a:cubicBezTo>
                        <a:pt x="164" y="1684"/>
                        <a:pt x="61" y="1608"/>
                        <a:pt x="61" y="1795"/>
                      </a:cubicBezTo>
                      <a:cubicBezTo>
                        <a:pt x="61" y="1902"/>
                        <a:pt x="158" y="2015"/>
                        <a:pt x="256" y="2015"/>
                      </a:cubicBezTo>
                      <a:cubicBezTo>
                        <a:pt x="397" y="2015"/>
                        <a:pt x="317" y="2003"/>
                        <a:pt x="438" y="1986"/>
                      </a:cubicBezTo>
                      <a:lnTo>
                        <a:pt x="560" y="1938"/>
                      </a:lnTo>
                      <a:cubicBezTo>
                        <a:pt x="578" y="1927"/>
                        <a:pt x="588" y="1915"/>
                        <a:pt x="609" y="1903"/>
                      </a:cubicBezTo>
                      <a:cubicBezTo>
                        <a:pt x="633" y="1888"/>
                        <a:pt x="645" y="1890"/>
                        <a:pt x="667" y="1876"/>
                      </a:cubicBezTo>
                      <a:cubicBezTo>
                        <a:pt x="738" y="1831"/>
                        <a:pt x="790" y="1735"/>
                        <a:pt x="822" y="1692"/>
                      </a:cubicBezTo>
                      <a:cubicBezTo>
                        <a:pt x="851" y="1652"/>
                        <a:pt x="867" y="1640"/>
                        <a:pt x="891" y="1591"/>
                      </a:cubicBezTo>
                      <a:cubicBezTo>
                        <a:pt x="929" y="1514"/>
                        <a:pt x="966" y="1439"/>
                        <a:pt x="1006" y="1360"/>
                      </a:cubicBezTo>
                      <a:cubicBezTo>
                        <a:pt x="1019" y="1335"/>
                        <a:pt x="1026" y="1328"/>
                        <a:pt x="1037" y="1306"/>
                      </a:cubicBezTo>
                      <a:cubicBezTo>
                        <a:pt x="1073" y="1230"/>
                        <a:pt x="1111" y="1145"/>
                        <a:pt x="1132" y="1063"/>
                      </a:cubicBezTo>
                      <a:cubicBezTo>
                        <a:pt x="1144" y="1016"/>
                        <a:pt x="1135" y="1039"/>
                        <a:pt x="1155" y="1001"/>
                      </a:cubicBezTo>
                      <a:cubicBezTo>
                        <a:pt x="1178" y="959"/>
                        <a:pt x="1194" y="935"/>
                        <a:pt x="1236" y="912"/>
                      </a:cubicBezTo>
                      <a:cubicBezTo>
                        <a:pt x="1404" y="823"/>
                        <a:pt x="1729" y="909"/>
                        <a:pt x="1729" y="694"/>
                      </a:cubicBezTo>
                      <a:cubicBezTo>
                        <a:pt x="1729" y="591"/>
                        <a:pt x="1501" y="532"/>
                        <a:pt x="1378" y="564"/>
                      </a:cubicBezTo>
                      <a:cubicBezTo>
                        <a:pt x="1356" y="570"/>
                        <a:pt x="1187" y="640"/>
                        <a:pt x="1187" y="575"/>
                      </a:cubicBezTo>
                      <a:cubicBezTo>
                        <a:pt x="1187" y="414"/>
                        <a:pt x="1289" y="383"/>
                        <a:pt x="1151" y="247"/>
                      </a:cubicBezTo>
                      <a:cubicBezTo>
                        <a:pt x="1090" y="188"/>
                        <a:pt x="1075" y="147"/>
                        <a:pt x="978" y="65"/>
                      </a:cubicBezTo>
                      <a:cubicBezTo>
                        <a:pt x="941" y="34"/>
                        <a:pt x="921" y="0"/>
                        <a:pt x="857" y="0"/>
                      </a:cubicBezTo>
                      <a:cubicBezTo>
                        <a:pt x="817" y="0"/>
                        <a:pt x="786" y="12"/>
                        <a:pt x="767" y="36"/>
                      </a:cubicBezTo>
                      <a:cubicBezTo>
                        <a:pt x="751" y="56"/>
                        <a:pt x="730" y="95"/>
                        <a:pt x="73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9" name="Freeform 37"/>
                <p:cNvSpPr/>
                <p:nvPr/>
              </p:nvSpPr>
              <p:spPr bwMode="auto">
                <a:xfrm>
                  <a:off x="7654170" y="5739916"/>
                  <a:ext cx="154770" cy="147032"/>
                </a:xfrm>
                <a:custGeom>
                  <a:avLst/>
                  <a:gdLst>
                    <a:gd name="T0" fmla="*/ 363 w 550"/>
                    <a:gd name="T1" fmla="*/ 516 h 516"/>
                    <a:gd name="T2" fmla="*/ 524 w 550"/>
                    <a:gd name="T3" fmla="*/ 262 h 516"/>
                    <a:gd name="T4" fmla="*/ 450 w 550"/>
                    <a:gd name="T5" fmla="*/ 176 h 516"/>
                    <a:gd name="T6" fmla="*/ 67 w 550"/>
                    <a:gd name="T7" fmla="*/ 0 h 516"/>
                    <a:gd name="T8" fmla="*/ 20 w 550"/>
                    <a:gd name="T9" fmla="*/ 157 h 516"/>
                    <a:gd name="T10" fmla="*/ 63 w 550"/>
                    <a:gd name="T11" fmla="*/ 233 h 516"/>
                    <a:gd name="T12" fmla="*/ 99 w 550"/>
                    <a:gd name="T13" fmla="*/ 315 h 516"/>
                    <a:gd name="T14" fmla="*/ 363 w 550"/>
                    <a:gd name="T15" fmla="*/ 516 h 5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516">
                      <a:moveTo>
                        <a:pt x="363" y="516"/>
                      </a:moveTo>
                      <a:cubicBezTo>
                        <a:pt x="550" y="516"/>
                        <a:pt x="524" y="376"/>
                        <a:pt x="524" y="262"/>
                      </a:cubicBezTo>
                      <a:cubicBezTo>
                        <a:pt x="524" y="246"/>
                        <a:pt x="491" y="223"/>
                        <a:pt x="450" y="176"/>
                      </a:cubicBezTo>
                      <a:cubicBezTo>
                        <a:pt x="343" y="53"/>
                        <a:pt x="249" y="0"/>
                        <a:pt x="67" y="0"/>
                      </a:cubicBezTo>
                      <a:cubicBezTo>
                        <a:pt x="9" y="0"/>
                        <a:pt x="0" y="107"/>
                        <a:pt x="20" y="157"/>
                      </a:cubicBezTo>
                      <a:cubicBezTo>
                        <a:pt x="30" y="183"/>
                        <a:pt x="49" y="206"/>
                        <a:pt x="63" y="233"/>
                      </a:cubicBezTo>
                      <a:cubicBezTo>
                        <a:pt x="78" y="263"/>
                        <a:pt x="82" y="288"/>
                        <a:pt x="99" y="315"/>
                      </a:cubicBezTo>
                      <a:cubicBezTo>
                        <a:pt x="138" y="380"/>
                        <a:pt x="276" y="516"/>
                        <a:pt x="363" y="5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grpSp>
          <p:nvGrpSpPr>
            <p:cNvPr id="15" name="组合 14"/>
            <p:cNvGrpSpPr/>
            <p:nvPr/>
          </p:nvGrpSpPr>
          <p:grpSpPr>
            <a:xfrm>
              <a:off x="335077" y="270942"/>
              <a:ext cx="421971" cy="417136"/>
              <a:chOff x="4065588" y="1646238"/>
              <a:chExt cx="969963" cy="958850"/>
            </a:xfrm>
            <a:grpFill/>
          </p:grpSpPr>
          <p:sp>
            <p:nvSpPr>
              <p:cNvPr id="16"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7"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8"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9"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0"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1" name="Freeform 10"/>
              <p:cNvSpPr/>
              <p:nvPr/>
            </p:nvSpPr>
            <p:spPr bwMode="auto">
              <a:xfrm>
                <a:off x="4476750" y="1973263"/>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2"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3"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4"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5"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6"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7"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8"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9"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0"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1"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2"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3"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4"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5"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6"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7"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8"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9"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0" name="Freeform 29"/>
              <p:cNvSpPr/>
              <p:nvPr/>
            </p:nvSpPr>
            <p:spPr bwMode="auto">
              <a:xfrm>
                <a:off x="4900613" y="2216151"/>
                <a:ext cx="61913" cy="57150"/>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1"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2"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3"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grpSp>
        <p:nvGrpSpPr>
          <p:cNvPr id="52" name="组合 51"/>
          <p:cNvGrpSpPr/>
          <p:nvPr userDrawn="1"/>
        </p:nvGrpSpPr>
        <p:grpSpPr>
          <a:xfrm>
            <a:off x="0" y="226669"/>
            <a:ext cx="542919" cy="571561"/>
            <a:chOff x="0" y="226669"/>
            <a:chExt cx="542919" cy="617541"/>
          </a:xfrm>
          <a:solidFill>
            <a:schemeClr val="accent1"/>
          </a:solidFill>
        </p:grpSpPr>
        <p:sp>
          <p:nvSpPr>
            <p:cNvPr id="53" name="矩形 52"/>
            <p:cNvSpPr/>
            <p:nvPr userDrawn="1"/>
          </p:nvSpPr>
          <p:spPr>
            <a:xfrm>
              <a:off x="397776" y="226669"/>
              <a:ext cx="145143" cy="617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0" y="226669"/>
              <a:ext cx="324630" cy="617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userDrawn="1"/>
        </p:nvGrpSpPr>
        <p:grpSpPr>
          <a:xfrm>
            <a:off x="3445670" y="6313130"/>
            <a:ext cx="5463856" cy="452499"/>
            <a:chOff x="3445670" y="6203946"/>
            <a:chExt cx="5463856" cy="452499"/>
          </a:xfrm>
        </p:grpSpPr>
        <p:grpSp>
          <p:nvGrpSpPr>
            <p:cNvPr id="61" name="组合 60"/>
            <p:cNvGrpSpPr/>
            <p:nvPr userDrawn="1"/>
          </p:nvGrpSpPr>
          <p:grpSpPr>
            <a:xfrm>
              <a:off x="3445670" y="6403109"/>
              <a:ext cx="5463856" cy="0"/>
              <a:chOff x="3445670" y="6403109"/>
              <a:chExt cx="5463856" cy="0"/>
            </a:xfrm>
          </p:grpSpPr>
          <p:cxnSp>
            <p:nvCxnSpPr>
              <p:cNvPr id="65" name="直接连接符 64"/>
              <p:cNvCxnSpPr/>
              <p:nvPr userDrawn="1"/>
            </p:nvCxnSpPr>
            <p:spPr>
              <a:xfrm flipH="1">
                <a:off x="3445670" y="6403109"/>
                <a:ext cx="180975" cy="0"/>
              </a:xfrm>
              <a:prstGeom prst="line">
                <a:avLst/>
              </a:prstGeom>
              <a:ln w="127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userDrawn="1"/>
            </p:nvCxnSpPr>
            <p:spPr>
              <a:xfrm flipH="1">
                <a:off x="8728551" y="6403109"/>
                <a:ext cx="180975" cy="0"/>
              </a:xfrm>
              <a:prstGeom prst="line">
                <a:avLst/>
              </a:prstGeom>
              <a:ln w="127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userDrawn="1"/>
          </p:nvGrpSpPr>
          <p:grpSpPr>
            <a:xfrm>
              <a:off x="3773486" y="6203946"/>
              <a:ext cx="4766946" cy="452499"/>
              <a:chOff x="3721016" y="5441926"/>
              <a:chExt cx="5306957" cy="503759"/>
            </a:xfrm>
          </p:grpSpPr>
          <p:pic>
            <p:nvPicPr>
              <p:cNvPr id="63" name="图片 62"/>
              <p:cNvPicPr>
                <a:picLocks noChangeAspect="1"/>
              </p:cNvPicPr>
              <p:nvPr/>
            </p:nvPicPr>
            <p:blipFill>
              <a:blip r:embed="rId8">
                <a:alphaModFix amt="25000"/>
                <a:extLst>
                  <a:ext uri="{28A0092B-C50C-407E-A947-70E740481C1C}">
                    <a14:useLocalDpi xmlns:a14="http://schemas.microsoft.com/office/drawing/2010/main" val="0"/>
                  </a:ext>
                </a:extLst>
              </a:blip>
              <a:stretch>
                <a:fillRect/>
              </a:stretch>
            </p:blipFill>
            <p:spPr>
              <a:xfrm>
                <a:off x="3721016" y="5441926"/>
                <a:ext cx="2459915" cy="503759"/>
              </a:xfrm>
              <a:prstGeom prst="rect">
                <a:avLst/>
              </a:prstGeom>
            </p:spPr>
          </p:pic>
          <p:pic>
            <p:nvPicPr>
              <p:cNvPr id="64" name="图片 63"/>
              <p:cNvPicPr>
                <a:picLocks noChangeAspect="1"/>
              </p:cNvPicPr>
              <p:nvPr/>
            </p:nvPicPr>
            <p:blipFill>
              <a:blip r:embed="rId9">
                <a:alphaModFix amt="30000"/>
                <a:extLst>
                  <a:ext uri="{28A0092B-C50C-407E-A947-70E740481C1C}">
                    <a14:useLocalDpi xmlns:a14="http://schemas.microsoft.com/office/drawing/2010/main" val="0"/>
                  </a:ext>
                </a:extLst>
              </a:blip>
              <a:stretch>
                <a:fillRect/>
              </a:stretch>
            </p:blipFill>
            <p:spPr>
              <a:xfrm>
                <a:off x="6302928" y="5518467"/>
                <a:ext cx="2725045" cy="350676"/>
              </a:xfrm>
              <a:prstGeom prst="rect">
                <a:avLst/>
              </a:prstGeom>
            </p:spPr>
          </p:pic>
        </p:grpSp>
      </p:gr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e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平行四边形 6"/>
          <p:cNvSpPr/>
          <p:nvPr userDrawn="1"/>
        </p:nvSpPr>
        <p:spPr>
          <a:xfrm>
            <a:off x="10119719" y="246277"/>
            <a:ext cx="2057016" cy="53234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占位符 1"/>
          <p:cNvSpPr>
            <a:spLocks noGrp="1"/>
          </p:cNvSpPr>
          <p:nvPr>
            <p:ph type="title"/>
          </p:nvPr>
        </p:nvSpPr>
        <p:spPr>
          <a:xfrm>
            <a:off x="660400" y="191529"/>
            <a:ext cx="9679880" cy="687820"/>
          </a:xfrm>
          <a:prstGeom prst="rect">
            <a:avLst/>
          </a:prstGeom>
        </p:spPr>
        <p:txBody>
          <a:bodyPr vert="horz" lIns="72000" tIns="45720" rIns="91440" bIns="45720" rtlCol="0" anchor="ctr">
            <a:normAutofit/>
          </a:bodyPr>
          <a:lstStyle/>
          <a:p>
            <a:r>
              <a:rPr lang="zh-CN" altLang="en-US" dirty="0"/>
              <a:t>单击此处编辑母版标题样式</a:t>
            </a:r>
          </a:p>
        </p:txBody>
      </p:sp>
      <p:sp>
        <p:nvSpPr>
          <p:cNvPr id="9" name="文本占位符 2"/>
          <p:cNvSpPr>
            <a:spLocks noGrp="1"/>
          </p:cNvSpPr>
          <p:nvPr>
            <p:ph type="body" idx="1"/>
          </p:nvPr>
        </p:nvSpPr>
        <p:spPr>
          <a:xfrm>
            <a:off x="663074" y="1130300"/>
            <a:ext cx="10855825" cy="5003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日期占位符 3"/>
          <p:cNvSpPr>
            <a:spLocks noGrp="1"/>
          </p:cNvSpPr>
          <p:nvPr>
            <p:ph type="dt" sz="half" idx="2"/>
          </p:nvPr>
        </p:nvSpPr>
        <p:spPr>
          <a:xfrm>
            <a:off x="660400" y="6235700"/>
            <a:ext cx="2921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07F34-5E65-46CE-A40F-52EE686D892C}" type="datetime1">
              <a:rPr lang="zh-CN" altLang="en-US" smtClean="0"/>
              <a:t>2023/12/16</a:t>
            </a:fld>
            <a:endParaRPr lang="zh-CN" altLang="en-US"/>
          </a:p>
        </p:txBody>
      </p:sp>
      <p:sp>
        <p:nvSpPr>
          <p:cNvPr id="12" name="灯片编号占位符 5"/>
          <p:cNvSpPr>
            <a:spLocks noGrp="1"/>
          </p:cNvSpPr>
          <p:nvPr>
            <p:ph type="sldNum" sz="quarter" idx="4"/>
          </p:nvPr>
        </p:nvSpPr>
        <p:spPr>
          <a:xfrm>
            <a:off x="8610599" y="6247634"/>
            <a:ext cx="29061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82B55-B6B2-497F-8568-5D2D4C04CE38}" type="slidenum">
              <a:rPr lang="zh-CN" altLang="en-US" smtClean="0"/>
              <a:t>‹#›</a:t>
            </a:fld>
            <a:endParaRPr lang="zh-CN" altLang="en-US"/>
          </a:p>
        </p:txBody>
      </p:sp>
      <p:grpSp>
        <p:nvGrpSpPr>
          <p:cNvPr id="13" name="组合 12"/>
          <p:cNvGrpSpPr/>
          <p:nvPr userDrawn="1"/>
        </p:nvGrpSpPr>
        <p:grpSpPr>
          <a:xfrm>
            <a:off x="10376275" y="344809"/>
            <a:ext cx="1468924" cy="335280"/>
            <a:chOff x="335077" y="270942"/>
            <a:chExt cx="1827552" cy="417136"/>
          </a:xfrm>
          <a:solidFill>
            <a:schemeClr val="bg1"/>
          </a:solidFill>
        </p:grpSpPr>
        <p:grpSp>
          <p:nvGrpSpPr>
            <p:cNvPr id="14" name="组合 13"/>
            <p:cNvGrpSpPr/>
            <p:nvPr/>
          </p:nvGrpSpPr>
          <p:grpSpPr>
            <a:xfrm>
              <a:off x="831799" y="288037"/>
              <a:ext cx="1330830" cy="363588"/>
              <a:chOff x="5402262" y="5211762"/>
              <a:chExt cx="3059113" cy="835761"/>
            </a:xfrm>
            <a:grpFill/>
          </p:grpSpPr>
          <p:sp>
            <p:nvSpPr>
              <p:cNvPr id="44" name="Freeform 32"/>
              <p:cNvSpPr>
                <a:spLocks noEditPoints="1"/>
              </p:cNvSpPr>
              <p:nvPr/>
            </p:nvSpPr>
            <p:spPr bwMode="auto">
              <a:xfrm>
                <a:off x="5402262" y="5347186"/>
                <a:ext cx="814480" cy="570716"/>
              </a:xfrm>
              <a:custGeom>
                <a:avLst/>
                <a:gdLst>
                  <a:gd name="T0" fmla="*/ 1607 w 2875"/>
                  <a:gd name="T1" fmla="*/ 1769 h 2008"/>
                  <a:gd name="T2" fmla="*/ 1683 w 2875"/>
                  <a:gd name="T3" fmla="*/ 1769 h 2008"/>
                  <a:gd name="T4" fmla="*/ 1494 w 2875"/>
                  <a:gd name="T5" fmla="*/ 1579 h 2008"/>
                  <a:gd name="T6" fmla="*/ 1223 w 2875"/>
                  <a:gd name="T7" fmla="*/ 1628 h 2008"/>
                  <a:gd name="T8" fmla="*/ 1178 w 2875"/>
                  <a:gd name="T9" fmla="*/ 1615 h 2008"/>
                  <a:gd name="T10" fmla="*/ 1065 w 2875"/>
                  <a:gd name="T11" fmla="*/ 1371 h 2008"/>
                  <a:gd name="T12" fmla="*/ 1454 w 2875"/>
                  <a:gd name="T13" fmla="*/ 1219 h 2008"/>
                  <a:gd name="T14" fmla="*/ 1537 w 2875"/>
                  <a:gd name="T15" fmla="*/ 1242 h 2008"/>
                  <a:gd name="T16" fmla="*/ 1480 w 2875"/>
                  <a:gd name="T17" fmla="*/ 1524 h 2008"/>
                  <a:gd name="T18" fmla="*/ 1734 w 2875"/>
                  <a:gd name="T19" fmla="*/ 1515 h 2008"/>
                  <a:gd name="T20" fmla="*/ 1824 w 2875"/>
                  <a:gd name="T21" fmla="*/ 1300 h 2008"/>
                  <a:gd name="T22" fmla="*/ 2079 w 2875"/>
                  <a:gd name="T23" fmla="*/ 946 h 2008"/>
                  <a:gd name="T24" fmla="*/ 2340 w 2875"/>
                  <a:gd name="T25" fmla="*/ 1258 h 2008"/>
                  <a:gd name="T26" fmla="*/ 2055 w 2875"/>
                  <a:gd name="T27" fmla="*/ 1396 h 2008"/>
                  <a:gd name="T28" fmla="*/ 1497 w 2875"/>
                  <a:gd name="T29" fmla="*/ 643 h 2008"/>
                  <a:gd name="T30" fmla="*/ 1494 w 2875"/>
                  <a:gd name="T31" fmla="*/ 722 h 2008"/>
                  <a:gd name="T32" fmla="*/ 1336 w 2875"/>
                  <a:gd name="T33" fmla="*/ 279 h 2008"/>
                  <a:gd name="T34" fmla="*/ 844 w 2875"/>
                  <a:gd name="T35" fmla="*/ 337 h 2008"/>
                  <a:gd name="T36" fmla="*/ 752 w 2875"/>
                  <a:gd name="T37" fmla="*/ 499 h 2008"/>
                  <a:gd name="T38" fmla="*/ 1074 w 2875"/>
                  <a:gd name="T39" fmla="*/ 559 h 2008"/>
                  <a:gd name="T40" fmla="*/ 1074 w 2875"/>
                  <a:gd name="T41" fmla="*/ 855 h 2008"/>
                  <a:gd name="T42" fmla="*/ 625 w 2875"/>
                  <a:gd name="T43" fmla="*/ 1219 h 2008"/>
                  <a:gd name="T44" fmla="*/ 447 w 2875"/>
                  <a:gd name="T45" fmla="*/ 1058 h 2008"/>
                  <a:gd name="T46" fmla="*/ 532 w 2875"/>
                  <a:gd name="T47" fmla="*/ 830 h 2008"/>
                  <a:gd name="T48" fmla="*/ 107 w 2875"/>
                  <a:gd name="T49" fmla="*/ 1057 h 2008"/>
                  <a:gd name="T50" fmla="*/ 455 w 2875"/>
                  <a:gd name="T51" fmla="*/ 1786 h 2008"/>
                  <a:gd name="T52" fmla="*/ 665 w 2875"/>
                  <a:gd name="T53" fmla="*/ 1941 h 2008"/>
                  <a:gd name="T54" fmla="*/ 988 w 2875"/>
                  <a:gd name="T55" fmla="*/ 1988 h 2008"/>
                  <a:gd name="T56" fmla="*/ 1124 w 2875"/>
                  <a:gd name="T57" fmla="*/ 1963 h 2008"/>
                  <a:gd name="T58" fmla="*/ 1162 w 2875"/>
                  <a:gd name="T59" fmla="*/ 1951 h 2008"/>
                  <a:gd name="T60" fmla="*/ 1404 w 2875"/>
                  <a:gd name="T61" fmla="*/ 1914 h 2008"/>
                  <a:gd name="T62" fmla="*/ 1672 w 2875"/>
                  <a:gd name="T63" fmla="*/ 1902 h 2008"/>
                  <a:gd name="T64" fmla="*/ 2014 w 2875"/>
                  <a:gd name="T65" fmla="*/ 1888 h 2008"/>
                  <a:gd name="T66" fmla="*/ 1987 w 2875"/>
                  <a:gd name="T67" fmla="*/ 1668 h 2008"/>
                  <a:gd name="T68" fmla="*/ 1986 w 2875"/>
                  <a:gd name="T69" fmla="*/ 1607 h 2008"/>
                  <a:gd name="T70" fmla="*/ 2307 w 2875"/>
                  <a:gd name="T71" fmla="*/ 1488 h 2008"/>
                  <a:gd name="T72" fmla="*/ 2774 w 2875"/>
                  <a:gd name="T73" fmla="*/ 1000 h 2008"/>
                  <a:gd name="T74" fmla="*/ 2594 w 2875"/>
                  <a:gd name="T75" fmla="*/ 833 h 2008"/>
                  <a:gd name="T76" fmla="*/ 2394 w 2875"/>
                  <a:gd name="T77" fmla="*/ 728 h 2008"/>
                  <a:gd name="T78" fmla="*/ 2038 w 2875"/>
                  <a:gd name="T79" fmla="*/ 737 h 2008"/>
                  <a:gd name="T80" fmla="*/ 2116 w 2875"/>
                  <a:gd name="T81" fmla="*/ 560 h 2008"/>
                  <a:gd name="T82" fmla="*/ 2380 w 2875"/>
                  <a:gd name="T83" fmla="*/ 358 h 2008"/>
                  <a:gd name="T84" fmla="*/ 2359 w 2875"/>
                  <a:gd name="T85" fmla="*/ 103 h 2008"/>
                  <a:gd name="T86" fmla="*/ 1756 w 2875"/>
                  <a:gd name="T87" fmla="*/ 166 h 2008"/>
                  <a:gd name="T88" fmla="*/ 1403 w 2875"/>
                  <a:gd name="T89" fmla="*/ 29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5" h="2008">
                    <a:moveTo>
                      <a:pt x="1683" y="1769"/>
                    </a:moveTo>
                    <a:lnTo>
                      <a:pt x="1607" y="1769"/>
                    </a:lnTo>
                    <a:cubicBezTo>
                      <a:pt x="1613" y="1747"/>
                      <a:pt x="1619" y="1739"/>
                      <a:pt x="1642" y="1737"/>
                    </a:cubicBezTo>
                    <a:cubicBezTo>
                      <a:pt x="1670" y="1735"/>
                      <a:pt x="1673" y="1751"/>
                      <a:pt x="1683" y="1769"/>
                    </a:cubicBezTo>
                    <a:close/>
                    <a:moveTo>
                      <a:pt x="1480" y="1524"/>
                    </a:moveTo>
                    <a:cubicBezTo>
                      <a:pt x="1480" y="1558"/>
                      <a:pt x="1482" y="1552"/>
                      <a:pt x="1494" y="1579"/>
                    </a:cubicBezTo>
                    <a:cubicBezTo>
                      <a:pt x="1507" y="1611"/>
                      <a:pt x="1537" y="1644"/>
                      <a:pt x="1426" y="1656"/>
                    </a:cubicBezTo>
                    <a:cubicBezTo>
                      <a:pt x="1391" y="1660"/>
                      <a:pt x="1255" y="1641"/>
                      <a:pt x="1223" y="1628"/>
                    </a:cubicBezTo>
                    <a:cubicBezTo>
                      <a:pt x="1221" y="1627"/>
                      <a:pt x="1219" y="1626"/>
                      <a:pt x="1218" y="1626"/>
                    </a:cubicBezTo>
                    <a:lnTo>
                      <a:pt x="1178" y="1615"/>
                    </a:lnTo>
                    <a:cubicBezTo>
                      <a:pt x="1146" y="1606"/>
                      <a:pt x="939" y="1503"/>
                      <a:pt x="985" y="1419"/>
                    </a:cubicBezTo>
                    <a:cubicBezTo>
                      <a:pt x="1003" y="1386"/>
                      <a:pt x="1023" y="1375"/>
                      <a:pt x="1065" y="1371"/>
                    </a:cubicBezTo>
                    <a:cubicBezTo>
                      <a:pt x="1070" y="1389"/>
                      <a:pt x="1133" y="1549"/>
                      <a:pt x="1209" y="1549"/>
                    </a:cubicBezTo>
                    <a:cubicBezTo>
                      <a:pt x="1343" y="1549"/>
                      <a:pt x="1431" y="1255"/>
                      <a:pt x="1454" y="1219"/>
                    </a:cubicBezTo>
                    <a:cubicBezTo>
                      <a:pt x="1478" y="1182"/>
                      <a:pt x="1506" y="1136"/>
                      <a:pt x="1565" y="1134"/>
                    </a:cubicBezTo>
                    <a:cubicBezTo>
                      <a:pt x="1565" y="1223"/>
                      <a:pt x="1557" y="1194"/>
                      <a:pt x="1537" y="1242"/>
                    </a:cubicBezTo>
                    <a:lnTo>
                      <a:pt x="1514" y="1329"/>
                    </a:lnTo>
                    <a:cubicBezTo>
                      <a:pt x="1506" y="1444"/>
                      <a:pt x="1480" y="1483"/>
                      <a:pt x="1480" y="1524"/>
                    </a:cubicBezTo>
                    <a:close/>
                    <a:moveTo>
                      <a:pt x="1768" y="1541"/>
                    </a:moveTo>
                    <a:cubicBezTo>
                      <a:pt x="1760" y="1510"/>
                      <a:pt x="1767" y="1518"/>
                      <a:pt x="1734" y="1515"/>
                    </a:cubicBezTo>
                    <a:cubicBezTo>
                      <a:pt x="1736" y="1450"/>
                      <a:pt x="1756" y="1449"/>
                      <a:pt x="1779" y="1408"/>
                    </a:cubicBezTo>
                    <a:cubicBezTo>
                      <a:pt x="1800" y="1371"/>
                      <a:pt x="1800" y="1336"/>
                      <a:pt x="1824" y="1300"/>
                    </a:cubicBezTo>
                    <a:cubicBezTo>
                      <a:pt x="1910" y="1168"/>
                      <a:pt x="1857" y="1222"/>
                      <a:pt x="1920" y="1092"/>
                    </a:cubicBezTo>
                    <a:cubicBezTo>
                      <a:pt x="1959" y="1013"/>
                      <a:pt x="1998" y="965"/>
                      <a:pt x="2079" y="946"/>
                    </a:cubicBezTo>
                    <a:cubicBezTo>
                      <a:pt x="2213" y="915"/>
                      <a:pt x="2535" y="852"/>
                      <a:pt x="2582" y="1031"/>
                    </a:cubicBezTo>
                    <a:cubicBezTo>
                      <a:pt x="2615" y="1155"/>
                      <a:pt x="2436" y="1229"/>
                      <a:pt x="2340" y="1258"/>
                    </a:cubicBezTo>
                    <a:cubicBezTo>
                      <a:pt x="2296" y="1271"/>
                      <a:pt x="2250" y="1314"/>
                      <a:pt x="2203" y="1333"/>
                    </a:cubicBezTo>
                    <a:cubicBezTo>
                      <a:pt x="2136" y="1360"/>
                      <a:pt x="2187" y="1351"/>
                      <a:pt x="2055" y="1396"/>
                    </a:cubicBezTo>
                    <a:cubicBezTo>
                      <a:pt x="1823" y="1474"/>
                      <a:pt x="1945" y="1422"/>
                      <a:pt x="1768" y="1541"/>
                    </a:cubicBezTo>
                    <a:close/>
                    <a:moveTo>
                      <a:pt x="1497" y="643"/>
                    </a:moveTo>
                    <a:cubicBezTo>
                      <a:pt x="1581" y="643"/>
                      <a:pt x="1701" y="635"/>
                      <a:pt x="1654" y="800"/>
                    </a:cubicBezTo>
                    <a:cubicBezTo>
                      <a:pt x="1625" y="904"/>
                      <a:pt x="1529" y="865"/>
                      <a:pt x="1494" y="722"/>
                    </a:cubicBezTo>
                    <a:cubicBezTo>
                      <a:pt x="1486" y="686"/>
                      <a:pt x="1496" y="684"/>
                      <a:pt x="1497" y="643"/>
                    </a:cubicBezTo>
                    <a:close/>
                    <a:moveTo>
                      <a:pt x="1336" y="279"/>
                    </a:moveTo>
                    <a:cubicBezTo>
                      <a:pt x="1171" y="279"/>
                      <a:pt x="1108" y="288"/>
                      <a:pt x="955" y="296"/>
                    </a:cubicBezTo>
                    <a:cubicBezTo>
                      <a:pt x="904" y="299"/>
                      <a:pt x="875" y="313"/>
                      <a:pt x="844" y="337"/>
                    </a:cubicBezTo>
                    <a:cubicBezTo>
                      <a:pt x="821" y="355"/>
                      <a:pt x="779" y="391"/>
                      <a:pt x="752" y="398"/>
                    </a:cubicBezTo>
                    <a:lnTo>
                      <a:pt x="752" y="499"/>
                    </a:lnTo>
                    <a:lnTo>
                      <a:pt x="870" y="508"/>
                    </a:lnTo>
                    <a:cubicBezTo>
                      <a:pt x="933" y="511"/>
                      <a:pt x="1023" y="527"/>
                      <a:pt x="1074" y="559"/>
                    </a:cubicBezTo>
                    <a:cubicBezTo>
                      <a:pt x="1093" y="571"/>
                      <a:pt x="1124" y="606"/>
                      <a:pt x="1124" y="635"/>
                    </a:cubicBezTo>
                    <a:cubicBezTo>
                      <a:pt x="1124" y="663"/>
                      <a:pt x="1073" y="719"/>
                      <a:pt x="1074" y="855"/>
                    </a:cubicBezTo>
                    <a:cubicBezTo>
                      <a:pt x="1074" y="992"/>
                      <a:pt x="1087" y="994"/>
                      <a:pt x="992" y="1044"/>
                    </a:cubicBezTo>
                    <a:cubicBezTo>
                      <a:pt x="916" y="1084"/>
                      <a:pt x="685" y="1219"/>
                      <a:pt x="625" y="1219"/>
                    </a:cubicBezTo>
                    <a:cubicBezTo>
                      <a:pt x="550" y="1219"/>
                      <a:pt x="606" y="1220"/>
                      <a:pt x="526" y="1141"/>
                    </a:cubicBezTo>
                    <a:cubicBezTo>
                      <a:pt x="497" y="1113"/>
                      <a:pt x="468" y="1090"/>
                      <a:pt x="447" y="1058"/>
                    </a:cubicBezTo>
                    <a:cubicBezTo>
                      <a:pt x="497" y="954"/>
                      <a:pt x="540" y="981"/>
                      <a:pt x="540" y="906"/>
                    </a:cubicBezTo>
                    <a:cubicBezTo>
                      <a:pt x="540" y="863"/>
                      <a:pt x="533" y="868"/>
                      <a:pt x="532" y="830"/>
                    </a:cubicBezTo>
                    <a:cubicBezTo>
                      <a:pt x="337" y="830"/>
                      <a:pt x="355" y="820"/>
                      <a:pt x="184" y="956"/>
                    </a:cubicBezTo>
                    <a:lnTo>
                      <a:pt x="107" y="1057"/>
                    </a:lnTo>
                    <a:cubicBezTo>
                      <a:pt x="0" y="1252"/>
                      <a:pt x="145" y="1411"/>
                      <a:pt x="268" y="1576"/>
                    </a:cubicBezTo>
                    <a:cubicBezTo>
                      <a:pt x="303" y="1623"/>
                      <a:pt x="418" y="1759"/>
                      <a:pt x="455" y="1786"/>
                    </a:cubicBezTo>
                    <a:cubicBezTo>
                      <a:pt x="495" y="1816"/>
                      <a:pt x="529" y="1843"/>
                      <a:pt x="571" y="1875"/>
                    </a:cubicBezTo>
                    <a:lnTo>
                      <a:pt x="665" y="1941"/>
                    </a:lnTo>
                    <a:cubicBezTo>
                      <a:pt x="709" y="1971"/>
                      <a:pt x="734" y="1969"/>
                      <a:pt x="764" y="1978"/>
                    </a:cubicBezTo>
                    <a:cubicBezTo>
                      <a:pt x="843" y="2001"/>
                      <a:pt x="879" y="2008"/>
                      <a:pt x="988" y="1988"/>
                    </a:cubicBezTo>
                    <a:cubicBezTo>
                      <a:pt x="1024" y="1981"/>
                      <a:pt x="997" y="1977"/>
                      <a:pt x="1040" y="1973"/>
                    </a:cubicBezTo>
                    <a:cubicBezTo>
                      <a:pt x="1087" y="1968"/>
                      <a:pt x="1074" y="1982"/>
                      <a:pt x="1124" y="1963"/>
                    </a:cubicBezTo>
                    <a:cubicBezTo>
                      <a:pt x="1126" y="1962"/>
                      <a:pt x="1124" y="1962"/>
                      <a:pt x="1142" y="1956"/>
                    </a:cubicBezTo>
                    <a:cubicBezTo>
                      <a:pt x="1143" y="1956"/>
                      <a:pt x="1162" y="1951"/>
                      <a:pt x="1162" y="1951"/>
                    </a:cubicBezTo>
                    <a:lnTo>
                      <a:pt x="1263" y="1925"/>
                    </a:lnTo>
                    <a:cubicBezTo>
                      <a:pt x="1339" y="1903"/>
                      <a:pt x="1309" y="1915"/>
                      <a:pt x="1404" y="1914"/>
                    </a:cubicBezTo>
                    <a:cubicBezTo>
                      <a:pt x="1448" y="1913"/>
                      <a:pt x="1451" y="1907"/>
                      <a:pt x="1489" y="1905"/>
                    </a:cubicBezTo>
                    <a:cubicBezTo>
                      <a:pt x="1549" y="1902"/>
                      <a:pt x="1613" y="1911"/>
                      <a:pt x="1672" y="1902"/>
                    </a:cubicBezTo>
                    <a:cubicBezTo>
                      <a:pt x="1839" y="1874"/>
                      <a:pt x="1760" y="1874"/>
                      <a:pt x="1921" y="1887"/>
                    </a:cubicBezTo>
                    <a:cubicBezTo>
                      <a:pt x="1951" y="1890"/>
                      <a:pt x="1984" y="1886"/>
                      <a:pt x="2014" y="1888"/>
                    </a:cubicBezTo>
                    <a:cubicBezTo>
                      <a:pt x="2181" y="1897"/>
                      <a:pt x="2334" y="1970"/>
                      <a:pt x="2267" y="1685"/>
                    </a:cubicBezTo>
                    <a:cubicBezTo>
                      <a:pt x="2134" y="1685"/>
                      <a:pt x="2220" y="1648"/>
                      <a:pt x="1987" y="1668"/>
                    </a:cubicBezTo>
                    <a:cubicBezTo>
                      <a:pt x="1935" y="1672"/>
                      <a:pt x="1932" y="1663"/>
                      <a:pt x="1912" y="1634"/>
                    </a:cubicBezTo>
                    <a:cubicBezTo>
                      <a:pt x="1948" y="1617"/>
                      <a:pt x="1934" y="1639"/>
                      <a:pt x="1986" y="1607"/>
                    </a:cubicBezTo>
                    <a:cubicBezTo>
                      <a:pt x="1992" y="1603"/>
                      <a:pt x="2001" y="1598"/>
                      <a:pt x="2008" y="1594"/>
                    </a:cubicBezTo>
                    <a:cubicBezTo>
                      <a:pt x="2048" y="1573"/>
                      <a:pt x="2216" y="1527"/>
                      <a:pt x="2307" y="1488"/>
                    </a:cubicBezTo>
                    <a:cubicBezTo>
                      <a:pt x="2384" y="1455"/>
                      <a:pt x="2600" y="1349"/>
                      <a:pt x="2659" y="1289"/>
                    </a:cubicBezTo>
                    <a:cubicBezTo>
                      <a:pt x="2716" y="1230"/>
                      <a:pt x="2875" y="1156"/>
                      <a:pt x="2774" y="1000"/>
                    </a:cubicBezTo>
                    <a:cubicBezTo>
                      <a:pt x="2730" y="932"/>
                      <a:pt x="2781" y="926"/>
                      <a:pt x="2667" y="895"/>
                    </a:cubicBezTo>
                    <a:cubicBezTo>
                      <a:pt x="2627" y="884"/>
                      <a:pt x="2620" y="864"/>
                      <a:pt x="2594" y="833"/>
                    </a:cubicBezTo>
                    <a:cubicBezTo>
                      <a:pt x="2566" y="798"/>
                      <a:pt x="2540" y="805"/>
                      <a:pt x="2512" y="780"/>
                    </a:cubicBezTo>
                    <a:cubicBezTo>
                      <a:pt x="2467" y="742"/>
                      <a:pt x="2503" y="728"/>
                      <a:pt x="2394" y="728"/>
                    </a:cubicBezTo>
                    <a:cubicBezTo>
                      <a:pt x="2319" y="728"/>
                      <a:pt x="2223" y="729"/>
                      <a:pt x="2153" y="740"/>
                    </a:cubicBezTo>
                    <a:cubicBezTo>
                      <a:pt x="2117" y="745"/>
                      <a:pt x="2066" y="751"/>
                      <a:pt x="2038" y="737"/>
                    </a:cubicBezTo>
                    <a:cubicBezTo>
                      <a:pt x="2015" y="725"/>
                      <a:pt x="1988" y="682"/>
                      <a:pt x="1988" y="635"/>
                    </a:cubicBezTo>
                    <a:cubicBezTo>
                      <a:pt x="1988" y="602"/>
                      <a:pt x="2089" y="571"/>
                      <a:pt x="2116" y="560"/>
                    </a:cubicBezTo>
                    <a:cubicBezTo>
                      <a:pt x="2173" y="537"/>
                      <a:pt x="2210" y="519"/>
                      <a:pt x="2259" y="491"/>
                    </a:cubicBezTo>
                    <a:cubicBezTo>
                      <a:pt x="2310" y="460"/>
                      <a:pt x="2356" y="413"/>
                      <a:pt x="2380" y="358"/>
                    </a:cubicBezTo>
                    <a:lnTo>
                      <a:pt x="2394" y="321"/>
                    </a:lnTo>
                    <a:cubicBezTo>
                      <a:pt x="2428" y="246"/>
                      <a:pt x="2439" y="184"/>
                      <a:pt x="2359" y="103"/>
                    </a:cubicBezTo>
                    <a:cubicBezTo>
                      <a:pt x="2257" y="0"/>
                      <a:pt x="2097" y="47"/>
                      <a:pt x="1968" y="90"/>
                    </a:cubicBezTo>
                    <a:cubicBezTo>
                      <a:pt x="1881" y="119"/>
                      <a:pt x="1887" y="128"/>
                      <a:pt x="1756" y="166"/>
                    </a:cubicBezTo>
                    <a:cubicBezTo>
                      <a:pt x="1626" y="205"/>
                      <a:pt x="1575" y="246"/>
                      <a:pt x="1452" y="294"/>
                    </a:cubicBezTo>
                    <a:cubicBezTo>
                      <a:pt x="1422" y="306"/>
                      <a:pt x="1436" y="301"/>
                      <a:pt x="1403" y="290"/>
                    </a:cubicBezTo>
                    <a:cubicBezTo>
                      <a:pt x="1377" y="282"/>
                      <a:pt x="1367" y="279"/>
                      <a:pt x="1336" y="2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5" name="Freeform 33"/>
              <p:cNvSpPr>
                <a:spLocks noEditPoints="1"/>
              </p:cNvSpPr>
              <p:nvPr/>
            </p:nvSpPr>
            <p:spPr bwMode="auto">
              <a:xfrm>
                <a:off x="6270909" y="5256259"/>
                <a:ext cx="650035" cy="791264"/>
              </a:xfrm>
              <a:custGeom>
                <a:avLst/>
                <a:gdLst>
                  <a:gd name="T0" fmla="*/ 943 w 2302"/>
                  <a:gd name="T1" fmla="*/ 2093 h 2775"/>
                  <a:gd name="T2" fmla="*/ 935 w 2302"/>
                  <a:gd name="T3" fmla="*/ 1957 h 2775"/>
                  <a:gd name="T4" fmla="*/ 1214 w 2302"/>
                  <a:gd name="T5" fmla="*/ 1898 h 2775"/>
                  <a:gd name="T6" fmla="*/ 1250 w 2302"/>
                  <a:gd name="T7" fmla="*/ 1993 h 2775"/>
                  <a:gd name="T8" fmla="*/ 923 w 2302"/>
                  <a:gd name="T9" fmla="*/ 1327 h 2775"/>
                  <a:gd name="T10" fmla="*/ 1019 w 2302"/>
                  <a:gd name="T11" fmla="*/ 1246 h 2775"/>
                  <a:gd name="T12" fmla="*/ 1517 w 2302"/>
                  <a:gd name="T13" fmla="*/ 1067 h 2775"/>
                  <a:gd name="T14" fmla="*/ 2022 w 2302"/>
                  <a:gd name="T15" fmla="*/ 1529 h 2775"/>
                  <a:gd name="T16" fmla="*/ 1975 w 2302"/>
                  <a:gd name="T17" fmla="*/ 1651 h 2775"/>
                  <a:gd name="T18" fmla="*/ 1638 w 2302"/>
                  <a:gd name="T19" fmla="*/ 2178 h 2775"/>
                  <a:gd name="T20" fmla="*/ 1392 w 2302"/>
                  <a:gd name="T21" fmla="*/ 1830 h 2775"/>
                  <a:gd name="T22" fmla="*/ 1392 w 2302"/>
                  <a:gd name="T23" fmla="*/ 1551 h 2775"/>
                  <a:gd name="T24" fmla="*/ 1534 w 2302"/>
                  <a:gd name="T25" fmla="*/ 1282 h 2775"/>
                  <a:gd name="T26" fmla="*/ 1211 w 2302"/>
                  <a:gd name="T27" fmla="*/ 1293 h 2775"/>
                  <a:gd name="T28" fmla="*/ 893 w 2302"/>
                  <a:gd name="T29" fmla="*/ 1466 h 2775"/>
                  <a:gd name="T30" fmla="*/ 1488 w 2302"/>
                  <a:gd name="T31" fmla="*/ 301 h 2775"/>
                  <a:gd name="T32" fmla="*/ 1307 w 2302"/>
                  <a:gd name="T33" fmla="*/ 391 h 2775"/>
                  <a:gd name="T34" fmla="*/ 1198 w 2302"/>
                  <a:gd name="T35" fmla="*/ 53 h 2775"/>
                  <a:gd name="T36" fmla="*/ 1169 w 2302"/>
                  <a:gd name="T37" fmla="*/ 75 h 2775"/>
                  <a:gd name="T38" fmla="*/ 989 w 2302"/>
                  <a:gd name="T39" fmla="*/ 420 h 2775"/>
                  <a:gd name="T40" fmla="*/ 571 w 2302"/>
                  <a:gd name="T41" fmla="*/ 603 h 2775"/>
                  <a:gd name="T42" fmla="*/ 696 w 2302"/>
                  <a:gd name="T43" fmla="*/ 800 h 2775"/>
                  <a:gd name="T44" fmla="*/ 901 w 2302"/>
                  <a:gd name="T45" fmla="*/ 1043 h 2775"/>
                  <a:gd name="T46" fmla="*/ 359 w 2302"/>
                  <a:gd name="T47" fmla="*/ 1111 h 2775"/>
                  <a:gd name="T48" fmla="*/ 80 w 2302"/>
                  <a:gd name="T49" fmla="*/ 1381 h 2775"/>
                  <a:gd name="T50" fmla="*/ 26 w 2302"/>
                  <a:gd name="T51" fmla="*/ 1834 h 2775"/>
                  <a:gd name="T52" fmla="*/ 317 w 2302"/>
                  <a:gd name="T53" fmla="*/ 2203 h 2775"/>
                  <a:gd name="T54" fmla="*/ 545 w 2302"/>
                  <a:gd name="T55" fmla="*/ 1839 h 2775"/>
                  <a:gd name="T56" fmla="*/ 684 w 2302"/>
                  <a:gd name="T57" fmla="*/ 1452 h 2775"/>
                  <a:gd name="T58" fmla="*/ 740 w 2302"/>
                  <a:gd name="T59" fmla="*/ 1754 h 2775"/>
                  <a:gd name="T60" fmla="*/ 930 w 2302"/>
                  <a:gd name="T61" fmla="*/ 1656 h 2775"/>
                  <a:gd name="T62" fmla="*/ 1265 w 2302"/>
                  <a:gd name="T63" fmla="*/ 1458 h 2775"/>
                  <a:gd name="T64" fmla="*/ 1049 w 2302"/>
                  <a:gd name="T65" fmla="*/ 1665 h 2775"/>
                  <a:gd name="T66" fmla="*/ 918 w 2302"/>
                  <a:gd name="T67" fmla="*/ 1746 h 2775"/>
                  <a:gd name="T68" fmla="*/ 579 w 2302"/>
                  <a:gd name="T69" fmla="*/ 1898 h 2775"/>
                  <a:gd name="T70" fmla="*/ 664 w 2302"/>
                  <a:gd name="T71" fmla="*/ 2237 h 2775"/>
                  <a:gd name="T72" fmla="*/ 848 w 2302"/>
                  <a:gd name="T73" fmla="*/ 2374 h 2775"/>
                  <a:gd name="T74" fmla="*/ 893 w 2302"/>
                  <a:gd name="T75" fmla="*/ 2677 h 2775"/>
                  <a:gd name="T76" fmla="*/ 1183 w 2302"/>
                  <a:gd name="T77" fmla="*/ 2604 h 2775"/>
                  <a:gd name="T78" fmla="*/ 1612 w 2302"/>
                  <a:gd name="T79" fmla="*/ 2482 h 2775"/>
                  <a:gd name="T80" fmla="*/ 2056 w 2302"/>
                  <a:gd name="T81" fmla="*/ 1894 h 2775"/>
                  <a:gd name="T82" fmla="*/ 2175 w 2302"/>
                  <a:gd name="T83" fmla="*/ 1529 h 2775"/>
                  <a:gd name="T84" fmla="*/ 2227 w 2302"/>
                  <a:gd name="T85" fmla="*/ 1277 h 2775"/>
                  <a:gd name="T86" fmla="*/ 2024 w 2302"/>
                  <a:gd name="T87" fmla="*/ 945 h 2775"/>
                  <a:gd name="T88" fmla="*/ 1731 w 2302"/>
                  <a:gd name="T89" fmla="*/ 899 h 2775"/>
                  <a:gd name="T90" fmla="*/ 1282 w 2302"/>
                  <a:gd name="T91" fmla="*/ 933 h 2775"/>
                  <a:gd name="T92" fmla="*/ 1553 w 2302"/>
                  <a:gd name="T93" fmla="*/ 636 h 2775"/>
                  <a:gd name="T94" fmla="*/ 1683 w 2302"/>
                  <a:gd name="T95" fmla="*/ 563 h 2775"/>
                  <a:gd name="T96" fmla="*/ 1633 w 2302"/>
                  <a:gd name="T97" fmla="*/ 40 h 2775"/>
                  <a:gd name="T98" fmla="*/ 1502 w 2302"/>
                  <a:gd name="T99" fmla="*/ 78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2" h="2775">
                    <a:moveTo>
                      <a:pt x="935" y="1957"/>
                    </a:moveTo>
                    <a:cubicBezTo>
                      <a:pt x="1034" y="2024"/>
                      <a:pt x="961" y="2093"/>
                      <a:pt x="943" y="2093"/>
                    </a:cubicBezTo>
                    <a:cubicBezTo>
                      <a:pt x="884" y="2093"/>
                      <a:pt x="897" y="2096"/>
                      <a:pt x="876" y="2067"/>
                    </a:cubicBezTo>
                    <a:cubicBezTo>
                      <a:pt x="838" y="2013"/>
                      <a:pt x="877" y="1971"/>
                      <a:pt x="935" y="1957"/>
                    </a:cubicBezTo>
                    <a:close/>
                    <a:moveTo>
                      <a:pt x="1250" y="1993"/>
                    </a:moveTo>
                    <a:cubicBezTo>
                      <a:pt x="1158" y="1970"/>
                      <a:pt x="1189" y="1946"/>
                      <a:pt x="1214" y="1898"/>
                    </a:cubicBezTo>
                    <a:cubicBezTo>
                      <a:pt x="1252" y="1907"/>
                      <a:pt x="1272" y="1930"/>
                      <a:pt x="1290" y="1957"/>
                    </a:cubicBezTo>
                    <a:lnTo>
                      <a:pt x="1250" y="1993"/>
                    </a:lnTo>
                    <a:close/>
                    <a:moveTo>
                      <a:pt x="893" y="1466"/>
                    </a:moveTo>
                    <a:lnTo>
                      <a:pt x="923" y="1327"/>
                    </a:lnTo>
                    <a:cubicBezTo>
                      <a:pt x="931" y="1299"/>
                      <a:pt x="934" y="1330"/>
                      <a:pt x="935" y="1280"/>
                    </a:cubicBezTo>
                    <a:cubicBezTo>
                      <a:pt x="998" y="1280"/>
                      <a:pt x="970" y="1269"/>
                      <a:pt x="1019" y="1246"/>
                    </a:cubicBezTo>
                    <a:cubicBezTo>
                      <a:pt x="1040" y="1236"/>
                      <a:pt x="1067" y="1229"/>
                      <a:pt x="1088" y="1222"/>
                    </a:cubicBezTo>
                    <a:cubicBezTo>
                      <a:pt x="1209" y="1179"/>
                      <a:pt x="1402" y="1081"/>
                      <a:pt x="1517" y="1067"/>
                    </a:cubicBezTo>
                    <a:cubicBezTo>
                      <a:pt x="1653" y="1050"/>
                      <a:pt x="1887" y="1045"/>
                      <a:pt x="2002" y="1127"/>
                    </a:cubicBezTo>
                    <a:cubicBezTo>
                      <a:pt x="2130" y="1220"/>
                      <a:pt x="2068" y="1347"/>
                      <a:pt x="2022" y="1529"/>
                    </a:cubicBezTo>
                    <a:cubicBezTo>
                      <a:pt x="2015" y="1556"/>
                      <a:pt x="2011" y="1575"/>
                      <a:pt x="2003" y="1595"/>
                    </a:cubicBezTo>
                    <a:cubicBezTo>
                      <a:pt x="1991" y="1626"/>
                      <a:pt x="1985" y="1625"/>
                      <a:pt x="1975" y="1651"/>
                    </a:cubicBezTo>
                    <a:cubicBezTo>
                      <a:pt x="1964" y="1681"/>
                      <a:pt x="1962" y="1716"/>
                      <a:pt x="1934" y="1788"/>
                    </a:cubicBezTo>
                    <a:cubicBezTo>
                      <a:pt x="1898" y="1880"/>
                      <a:pt x="1725" y="2178"/>
                      <a:pt x="1638" y="2178"/>
                    </a:cubicBezTo>
                    <a:cubicBezTo>
                      <a:pt x="1506" y="2178"/>
                      <a:pt x="1485" y="2185"/>
                      <a:pt x="1417" y="2084"/>
                    </a:cubicBezTo>
                    <a:cubicBezTo>
                      <a:pt x="1527" y="2011"/>
                      <a:pt x="1551" y="1867"/>
                      <a:pt x="1392" y="1830"/>
                    </a:cubicBezTo>
                    <a:cubicBezTo>
                      <a:pt x="1414" y="1735"/>
                      <a:pt x="1468" y="1850"/>
                      <a:pt x="1468" y="1678"/>
                    </a:cubicBezTo>
                    <a:cubicBezTo>
                      <a:pt x="1468" y="1651"/>
                      <a:pt x="1408" y="1618"/>
                      <a:pt x="1392" y="1551"/>
                    </a:cubicBezTo>
                    <a:cubicBezTo>
                      <a:pt x="1465" y="1502"/>
                      <a:pt x="1467" y="1491"/>
                      <a:pt x="1556" y="1444"/>
                    </a:cubicBezTo>
                    <a:cubicBezTo>
                      <a:pt x="1666" y="1385"/>
                      <a:pt x="1571" y="1315"/>
                      <a:pt x="1534" y="1282"/>
                    </a:cubicBezTo>
                    <a:cubicBezTo>
                      <a:pt x="1448" y="1206"/>
                      <a:pt x="1434" y="1221"/>
                      <a:pt x="1299" y="1221"/>
                    </a:cubicBezTo>
                    <a:cubicBezTo>
                      <a:pt x="1270" y="1221"/>
                      <a:pt x="1236" y="1276"/>
                      <a:pt x="1211" y="1293"/>
                    </a:cubicBezTo>
                    <a:cubicBezTo>
                      <a:pt x="1158" y="1330"/>
                      <a:pt x="1104" y="1349"/>
                      <a:pt x="1011" y="1416"/>
                    </a:cubicBezTo>
                    <a:cubicBezTo>
                      <a:pt x="978" y="1439"/>
                      <a:pt x="944" y="1462"/>
                      <a:pt x="893" y="1466"/>
                    </a:cubicBezTo>
                    <a:close/>
                    <a:moveTo>
                      <a:pt x="1502" y="78"/>
                    </a:moveTo>
                    <a:cubicBezTo>
                      <a:pt x="1502" y="179"/>
                      <a:pt x="1543" y="206"/>
                      <a:pt x="1488" y="301"/>
                    </a:cubicBezTo>
                    <a:cubicBezTo>
                      <a:pt x="1474" y="325"/>
                      <a:pt x="1462" y="338"/>
                      <a:pt x="1439" y="354"/>
                    </a:cubicBezTo>
                    <a:cubicBezTo>
                      <a:pt x="1395" y="384"/>
                      <a:pt x="1363" y="418"/>
                      <a:pt x="1307" y="391"/>
                    </a:cubicBezTo>
                    <a:cubicBezTo>
                      <a:pt x="1327" y="306"/>
                      <a:pt x="1350" y="200"/>
                      <a:pt x="1350" y="112"/>
                    </a:cubicBezTo>
                    <a:cubicBezTo>
                      <a:pt x="1350" y="14"/>
                      <a:pt x="1261" y="17"/>
                      <a:pt x="1198" y="53"/>
                    </a:cubicBezTo>
                    <a:lnTo>
                      <a:pt x="1187" y="59"/>
                    </a:lnTo>
                    <a:cubicBezTo>
                      <a:pt x="1173" y="69"/>
                      <a:pt x="1180" y="62"/>
                      <a:pt x="1169" y="75"/>
                    </a:cubicBezTo>
                    <a:cubicBezTo>
                      <a:pt x="1162" y="85"/>
                      <a:pt x="1164" y="85"/>
                      <a:pt x="1157" y="97"/>
                    </a:cubicBezTo>
                    <a:lnTo>
                      <a:pt x="989" y="420"/>
                    </a:lnTo>
                    <a:cubicBezTo>
                      <a:pt x="932" y="571"/>
                      <a:pt x="876" y="450"/>
                      <a:pt x="698" y="450"/>
                    </a:cubicBezTo>
                    <a:cubicBezTo>
                      <a:pt x="577" y="450"/>
                      <a:pt x="571" y="457"/>
                      <a:pt x="571" y="603"/>
                    </a:cubicBezTo>
                    <a:cubicBezTo>
                      <a:pt x="571" y="613"/>
                      <a:pt x="618" y="689"/>
                      <a:pt x="627" y="707"/>
                    </a:cubicBezTo>
                    <a:cubicBezTo>
                      <a:pt x="647" y="743"/>
                      <a:pt x="668" y="772"/>
                      <a:pt x="696" y="800"/>
                    </a:cubicBezTo>
                    <a:cubicBezTo>
                      <a:pt x="749" y="853"/>
                      <a:pt x="825" y="898"/>
                      <a:pt x="901" y="916"/>
                    </a:cubicBezTo>
                    <a:lnTo>
                      <a:pt x="901" y="1043"/>
                    </a:lnTo>
                    <a:cubicBezTo>
                      <a:pt x="825" y="1083"/>
                      <a:pt x="633" y="1238"/>
                      <a:pt x="571" y="1238"/>
                    </a:cubicBezTo>
                    <a:cubicBezTo>
                      <a:pt x="497" y="1238"/>
                      <a:pt x="453" y="1111"/>
                      <a:pt x="359" y="1111"/>
                    </a:cubicBezTo>
                    <a:cubicBezTo>
                      <a:pt x="257" y="1111"/>
                      <a:pt x="166" y="1245"/>
                      <a:pt x="115" y="1307"/>
                    </a:cubicBezTo>
                    <a:cubicBezTo>
                      <a:pt x="90" y="1338"/>
                      <a:pt x="95" y="1346"/>
                      <a:pt x="80" y="1381"/>
                    </a:cubicBezTo>
                    <a:cubicBezTo>
                      <a:pt x="35" y="1484"/>
                      <a:pt x="49" y="1554"/>
                      <a:pt x="25" y="1658"/>
                    </a:cubicBezTo>
                    <a:cubicBezTo>
                      <a:pt x="3" y="1755"/>
                      <a:pt x="0" y="1733"/>
                      <a:pt x="26" y="1834"/>
                    </a:cubicBezTo>
                    <a:cubicBezTo>
                      <a:pt x="49" y="1925"/>
                      <a:pt x="47" y="1918"/>
                      <a:pt x="89" y="1991"/>
                    </a:cubicBezTo>
                    <a:cubicBezTo>
                      <a:pt x="124" y="2053"/>
                      <a:pt x="229" y="2203"/>
                      <a:pt x="317" y="2203"/>
                    </a:cubicBezTo>
                    <a:cubicBezTo>
                      <a:pt x="436" y="2203"/>
                      <a:pt x="477" y="2208"/>
                      <a:pt x="507" y="2088"/>
                    </a:cubicBezTo>
                    <a:cubicBezTo>
                      <a:pt x="526" y="2011"/>
                      <a:pt x="545" y="1926"/>
                      <a:pt x="545" y="1839"/>
                    </a:cubicBezTo>
                    <a:cubicBezTo>
                      <a:pt x="545" y="1720"/>
                      <a:pt x="477" y="1710"/>
                      <a:pt x="551" y="1599"/>
                    </a:cubicBezTo>
                    <a:lnTo>
                      <a:pt x="684" y="1452"/>
                    </a:lnTo>
                    <a:cubicBezTo>
                      <a:pt x="784" y="1375"/>
                      <a:pt x="689" y="1568"/>
                      <a:pt x="689" y="1653"/>
                    </a:cubicBezTo>
                    <a:cubicBezTo>
                      <a:pt x="689" y="1702"/>
                      <a:pt x="727" y="1706"/>
                      <a:pt x="740" y="1754"/>
                    </a:cubicBezTo>
                    <a:lnTo>
                      <a:pt x="850" y="1754"/>
                    </a:lnTo>
                    <a:cubicBezTo>
                      <a:pt x="880" y="1709"/>
                      <a:pt x="883" y="1692"/>
                      <a:pt x="930" y="1656"/>
                    </a:cubicBezTo>
                    <a:cubicBezTo>
                      <a:pt x="1000" y="1602"/>
                      <a:pt x="1081" y="1572"/>
                      <a:pt x="1150" y="1521"/>
                    </a:cubicBezTo>
                    <a:cubicBezTo>
                      <a:pt x="1181" y="1498"/>
                      <a:pt x="1226" y="1467"/>
                      <a:pt x="1265" y="1458"/>
                    </a:cubicBezTo>
                    <a:cubicBezTo>
                      <a:pt x="1214" y="1554"/>
                      <a:pt x="1214" y="1572"/>
                      <a:pt x="1122" y="1628"/>
                    </a:cubicBezTo>
                    <a:lnTo>
                      <a:pt x="1049" y="1665"/>
                    </a:lnTo>
                    <a:cubicBezTo>
                      <a:pt x="1027" y="1678"/>
                      <a:pt x="1014" y="1691"/>
                      <a:pt x="988" y="1706"/>
                    </a:cubicBezTo>
                    <a:cubicBezTo>
                      <a:pt x="962" y="1722"/>
                      <a:pt x="943" y="1732"/>
                      <a:pt x="918" y="1746"/>
                    </a:cubicBezTo>
                    <a:cubicBezTo>
                      <a:pt x="744" y="1848"/>
                      <a:pt x="769" y="1780"/>
                      <a:pt x="658" y="1798"/>
                    </a:cubicBezTo>
                    <a:cubicBezTo>
                      <a:pt x="583" y="1810"/>
                      <a:pt x="579" y="1836"/>
                      <a:pt x="579" y="1898"/>
                    </a:cubicBezTo>
                    <a:cubicBezTo>
                      <a:pt x="579" y="1928"/>
                      <a:pt x="671" y="1995"/>
                      <a:pt x="692" y="2023"/>
                    </a:cubicBezTo>
                    <a:cubicBezTo>
                      <a:pt x="718" y="2059"/>
                      <a:pt x="664" y="2123"/>
                      <a:pt x="664" y="2237"/>
                    </a:cubicBezTo>
                    <a:cubicBezTo>
                      <a:pt x="664" y="2262"/>
                      <a:pt x="739" y="2337"/>
                      <a:pt x="762" y="2350"/>
                    </a:cubicBezTo>
                    <a:cubicBezTo>
                      <a:pt x="795" y="2368"/>
                      <a:pt x="812" y="2364"/>
                      <a:pt x="848" y="2374"/>
                    </a:cubicBezTo>
                    <a:cubicBezTo>
                      <a:pt x="895" y="2387"/>
                      <a:pt x="877" y="2404"/>
                      <a:pt x="918" y="2415"/>
                    </a:cubicBezTo>
                    <a:cubicBezTo>
                      <a:pt x="918" y="2482"/>
                      <a:pt x="893" y="2510"/>
                      <a:pt x="893" y="2677"/>
                    </a:cubicBezTo>
                    <a:cubicBezTo>
                      <a:pt x="893" y="2707"/>
                      <a:pt x="963" y="2775"/>
                      <a:pt x="1103" y="2684"/>
                    </a:cubicBezTo>
                    <a:cubicBezTo>
                      <a:pt x="1126" y="2669"/>
                      <a:pt x="1171" y="2629"/>
                      <a:pt x="1183" y="2604"/>
                    </a:cubicBezTo>
                    <a:cubicBezTo>
                      <a:pt x="1212" y="2540"/>
                      <a:pt x="1174" y="2425"/>
                      <a:pt x="1207" y="2339"/>
                    </a:cubicBezTo>
                    <a:cubicBezTo>
                      <a:pt x="1276" y="2153"/>
                      <a:pt x="1454" y="2482"/>
                      <a:pt x="1612" y="2482"/>
                    </a:cubicBezTo>
                    <a:cubicBezTo>
                      <a:pt x="1720" y="2482"/>
                      <a:pt x="1833" y="2340"/>
                      <a:pt x="1877" y="2265"/>
                    </a:cubicBezTo>
                    <a:cubicBezTo>
                      <a:pt x="1929" y="2179"/>
                      <a:pt x="2023" y="1992"/>
                      <a:pt x="2056" y="1894"/>
                    </a:cubicBezTo>
                    <a:cubicBezTo>
                      <a:pt x="2086" y="1807"/>
                      <a:pt x="2115" y="1781"/>
                      <a:pt x="2149" y="1630"/>
                    </a:cubicBezTo>
                    <a:lnTo>
                      <a:pt x="2175" y="1529"/>
                    </a:lnTo>
                    <a:cubicBezTo>
                      <a:pt x="2179" y="1510"/>
                      <a:pt x="2184" y="1501"/>
                      <a:pt x="2189" y="1484"/>
                    </a:cubicBezTo>
                    <a:cubicBezTo>
                      <a:pt x="2208" y="1426"/>
                      <a:pt x="2202" y="1341"/>
                      <a:pt x="2227" y="1277"/>
                    </a:cubicBezTo>
                    <a:cubicBezTo>
                      <a:pt x="2260" y="1189"/>
                      <a:pt x="2302" y="1157"/>
                      <a:pt x="2199" y="1058"/>
                    </a:cubicBezTo>
                    <a:cubicBezTo>
                      <a:pt x="2177" y="1036"/>
                      <a:pt x="2048" y="950"/>
                      <a:pt x="2024" y="945"/>
                    </a:cubicBezTo>
                    <a:cubicBezTo>
                      <a:pt x="1993" y="938"/>
                      <a:pt x="1965" y="939"/>
                      <a:pt x="1934" y="932"/>
                    </a:cubicBezTo>
                    <a:cubicBezTo>
                      <a:pt x="1873" y="919"/>
                      <a:pt x="1805" y="899"/>
                      <a:pt x="1731" y="899"/>
                    </a:cubicBezTo>
                    <a:cubicBezTo>
                      <a:pt x="1626" y="899"/>
                      <a:pt x="1547" y="941"/>
                      <a:pt x="1358" y="941"/>
                    </a:cubicBezTo>
                    <a:cubicBezTo>
                      <a:pt x="1316" y="941"/>
                      <a:pt x="1320" y="934"/>
                      <a:pt x="1282" y="933"/>
                    </a:cubicBezTo>
                    <a:cubicBezTo>
                      <a:pt x="1282" y="859"/>
                      <a:pt x="1262" y="813"/>
                      <a:pt x="1351" y="757"/>
                    </a:cubicBezTo>
                    <a:lnTo>
                      <a:pt x="1553" y="636"/>
                    </a:lnTo>
                    <a:cubicBezTo>
                      <a:pt x="1593" y="610"/>
                      <a:pt x="1589" y="605"/>
                      <a:pt x="1637" y="586"/>
                    </a:cubicBezTo>
                    <a:cubicBezTo>
                      <a:pt x="1650" y="580"/>
                      <a:pt x="1668" y="571"/>
                      <a:pt x="1683" y="563"/>
                    </a:cubicBezTo>
                    <a:cubicBezTo>
                      <a:pt x="1786" y="506"/>
                      <a:pt x="1790" y="441"/>
                      <a:pt x="1790" y="332"/>
                    </a:cubicBezTo>
                    <a:cubicBezTo>
                      <a:pt x="1790" y="213"/>
                      <a:pt x="1724" y="96"/>
                      <a:pt x="1633" y="40"/>
                    </a:cubicBezTo>
                    <a:lnTo>
                      <a:pt x="1617" y="30"/>
                    </a:lnTo>
                    <a:cubicBezTo>
                      <a:pt x="1567" y="0"/>
                      <a:pt x="1502" y="18"/>
                      <a:pt x="1502"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nvGrpSpPr>
              <p:cNvPr id="46" name="组合 45"/>
              <p:cNvGrpSpPr/>
              <p:nvPr/>
            </p:nvGrpSpPr>
            <p:grpSpPr>
              <a:xfrm>
                <a:off x="7683654" y="5211762"/>
                <a:ext cx="777721" cy="795133"/>
                <a:chOff x="8128154" y="5211762"/>
                <a:chExt cx="777721" cy="795133"/>
              </a:xfrm>
              <a:grpFill/>
            </p:grpSpPr>
            <p:sp>
              <p:nvSpPr>
                <p:cNvPr id="50" name="Freeform 34"/>
                <p:cNvSpPr>
                  <a:spLocks noEditPoints="1"/>
                </p:cNvSpPr>
                <p:nvPr/>
              </p:nvSpPr>
              <p:spPr bwMode="auto">
                <a:xfrm>
                  <a:off x="8128154" y="5211762"/>
                  <a:ext cx="777721" cy="644232"/>
                </a:xfrm>
                <a:custGeom>
                  <a:avLst/>
                  <a:gdLst>
                    <a:gd name="T0" fmla="*/ 1651 w 2752"/>
                    <a:gd name="T1" fmla="*/ 1193 h 2259"/>
                    <a:gd name="T2" fmla="*/ 1795 w 2752"/>
                    <a:gd name="T3" fmla="*/ 939 h 2259"/>
                    <a:gd name="T4" fmla="*/ 1758 w 2752"/>
                    <a:gd name="T5" fmla="*/ 1045 h 2259"/>
                    <a:gd name="T6" fmla="*/ 1728 w 2752"/>
                    <a:gd name="T7" fmla="*/ 1184 h 2259"/>
                    <a:gd name="T8" fmla="*/ 2752 w 2752"/>
                    <a:gd name="T9" fmla="*/ 1370 h 2259"/>
                    <a:gd name="T10" fmla="*/ 2252 w 2752"/>
                    <a:gd name="T11" fmla="*/ 1498 h 2259"/>
                    <a:gd name="T12" fmla="*/ 1965 w 2752"/>
                    <a:gd name="T13" fmla="*/ 1396 h 2259"/>
                    <a:gd name="T14" fmla="*/ 2405 w 2752"/>
                    <a:gd name="T15" fmla="*/ 1303 h 2259"/>
                    <a:gd name="T16" fmla="*/ 1880 w 2752"/>
                    <a:gd name="T17" fmla="*/ 1286 h 2259"/>
                    <a:gd name="T18" fmla="*/ 1753 w 2752"/>
                    <a:gd name="T19" fmla="*/ 1430 h 2259"/>
                    <a:gd name="T20" fmla="*/ 1448 w 2752"/>
                    <a:gd name="T21" fmla="*/ 1429 h 2259"/>
                    <a:gd name="T22" fmla="*/ 1169 w 2752"/>
                    <a:gd name="T23" fmla="*/ 1480 h 2259"/>
                    <a:gd name="T24" fmla="*/ 911 w 2752"/>
                    <a:gd name="T25" fmla="*/ 1646 h 2259"/>
                    <a:gd name="T26" fmla="*/ 780 w 2752"/>
                    <a:gd name="T27" fmla="*/ 1726 h 2259"/>
                    <a:gd name="T28" fmla="*/ 518 w 2752"/>
                    <a:gd name="T29" fmla="*/ 1998 h 2259"/>
                    <a:gd name="T30" fmla="*/ 263 w 2752"/>
                    <a:gd name="T31" fmla="*/ 2259 h 2259"/>
                    <a:gd name="T32" fmla="*/ 0 w 2752"/>
                    <a:gd name="T33" fmla="*/ 2031 h 2259"/>
                    <a:gd name="T34" fmla="*/ 81 w 2752"/>
                    <a:gd name="T35" fmla="*/ 1781 h 2259"/>
                    <a:gd name="T36" fmla="*/ 314 w 2752"/>
                    <a:gd name="T37" fmla="*/ 1599 h 2259"/>
                    <a:gd name="T38" fmla="*/ 544 w 2752"/>
                    <a:gd name="T39" fmla="*/ 1685 h 2259"/>
                    <a:gd name="T40" fmla="*/ 763 w 2752"/>
                    <a:gd name="T41" fmla="*/ 1548 h 2259"/>
                    <a:gd name="T42" fmla="*/ 931 w 2752"/>
                    <a:gd name="T43" fmla="*/ 1480 h 2259"/>
                    <a:gd name="T44" fmla="*/ 1135 w 2752"/>
                    <a:gd name="T45" fmla="*/ 1447 h 2259"/>
                    <a:gd name="T46" fmla="*/ 1262 w 2752"/>
                    <a:gd name="T47" fmla="*/ 1396 h 2259"/>
                    <a:gd name="T48" fmla="*/ 1381 w 2752"/>
                    <a:gd name="T49" fmla="*/ 1345 h 2259"/>
                    <a:gd name="T50" fmla="*/ 1482 w 2752"/>
                    <a:gd name="T51" fmla="*/ 1133 h 2259"/>
                    <a:gd name="T52" fmla="*/ 1423 w 2752"/>
                    <a:gd name="T53" fmla="*/ 1226 h 2259"/>
                    <a:gd name="T54" fmla="*/ 1326 w 2752"/>
                    <a:gd name="T55" fmla="*/ 1151 h 2259"/>
                    <a:gd name="T56" fmla="*/ 1351 w 2752"/>
                    <a:gd name="T57" fmla="*/ 866 h 2259"/>
                    <a:gd name="T58" fmla="*/ 1541 w 2752"/>
                    <a:gd name="T59" fmla="*/ 845 h 2259"/>
                    <a:gd name="T60" fmla="*/ 1635 w 2752"/>
                    <a:gd name="T61" fmla="*/ 727 h 2259"/>
                    <a:gd name="T62" fmla="*/ 1582 w 2752"/>
                    <a:gd name="T63" fmla="*/ 538 h 2259"/>
                    <a:gd name="T64" fmla="*/ 1406 w 2752"/>
                    <a:gd name="T65" fmla="*/ 685 h 2259"/>
                    <a:gd name="T66" fmla="*/ 1262 w 2752"/>
                    <a:gd name="T67" fmla="*/ 1134 h 2259"/>
                    <a:gd name="T68" fmla="*/ 1177 w 2752"/>
                    <a:gd name="T69" fmla="*/ 1311 h 2259"/>
                    <a:gd name="T70" fmla="*/ 1135 w 2752"/>
                    <a:gd name="T71" fmla="*/ 1133 h 2259"/>
                    <a:gd name="T72" fmla="*/ 1008 w 2752"/>
                    <a:gd name="T73" fmla="*/ 1387 h 2259"/>
                    <a:gd name="T74" fmla="*/ 788 w 2752"/>
                    <a:gd name="T75" fmla="*/ 1218 h 2259"/>
                    <a:gd name="T76" fmla="*/ 915 w 2752"/>
                    <a:gd name="T77" fmla="*/ 888 h 2259"/>
                    <a:gd name="T78" fmla="*/ 1101 w 2752"/>
                    <a:gd name="T79" fmla="*/ 659 h 2259"/>
                    <a:gd name="T80" fmla="*/ 1067 w 2752"/>
                    <a:gd name="T81" fmla="*/ 337 h 2259"/>
                    <a:gd name="T82" fmla="*/ 1389 w 2752"/>
                    <a:gd name="T83" fmla="*/ 617 h 2259"/>
                    <a:gd name="T84" fmla="*/ 1618 w 2752"/>
                    <a:gd name="T85" fmla="*/ 337 h 2259"/>
                    <a:gd name="T86" fmla="*/ 1767 w 2752"/>
                    <a:gd name="T87" fmla="*/ 21 h 2259"/>
                    <a:gd name="T88" fmla="*/ 1814 w 2752"/>
                    <a:gd name="T89" fmla="*/ 331 h 2259"/>
                    <a:gd name="T90" fmla="*/ 1849 w 2752"/>
                    <a:gd name="T91" fmla="*/ 552 h 2259"/>
                    <a:gd name="T92" fmla="*/ 1990 w 2752"/>
                    <a:gd name="T93" fmla="*/ 329 h 2259"/>
                    <a:gd name="T94" fmla="*/ 2192 w 2752"/>
                    <a:gd name="T95" fmla="*/ 211 h 2259"/>
                    <a:gd name="T96" fmla="*/ 2021 w 2752"/>
                    <a:gd name="T97" fmla="*/ 783 h 2259"/>
                    <a:gd name="T98" fmla="*/ 1922 w 2752"/>
                    <a:gd name="T99" fmla="*/ 1057 h 2259"/>
                    <a:gd name="T100" fmla="*/ 2372 w 2752"/>
                    <a:gd name="T101" fmla="*/ 1115 h 2259"/>
                    <a:gd name="T102" fmla="*/ 2491 w 2752"/>
                    <a:gd name="T103" fmla="*/ 1152 h 2259"/>
                    <a:gd name="T104" fmla="*/ 2615 w 2752"/>
                    <a:gd name="T105" fmla="*/ 1178 h 2259"/>
                    <a:gd name="T106" fmla="*/ 2752 w 2752"/>
                    <a:gd name="T107" fmla="*/ 1349 h 2259"/>
                    <a:gd name="T108" fmla="*/ 1592 w 2752"/>
                    <a:gd name="T109" fmla="*/ 1049 h 2259"/>
                    <a:gd name="T110" fmla="*/ 1540 w 2752"/>
                    <a:gd name="T111" fmla="*/ 954 h 2259"/>
                    <a:gd name="T112" fmla="*/ 1609 w 2752"/>
                    <a:gd name="T113" fmla="*/ 922 h 2259"/>
                    <a:gd name="T114" fmla="*/ 1863 w 2752"/>
                    <a:gd name="T115" fmla="*/ 820 h 2259"/>
                    <a:gd name="T116" fmla="*/ 1838 w 2752"/>
                    <a:gd name="T117" fmla="*/ 693 h 2259"/>
                    <a:gd name="T118" fmla="*/ 1863 w 2752"/>
                    <a:gd name="T119" fmla="*/ 820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2" h="2259">
                      <a:moveTo>
                        <a:pt x="1728" y="1184"/>
                      </a:moveTo>
                      <a:cubicBezTo>
                        <a:pt x="1690" y="1184"/>
                        <a:pt x="1678" y="1180"/>
                        <a:pt x="1651" y="1193"/>
                      </a:cubicBezTo>
                      <a:cubicBezTo>
                        <a:pt x="1651" y="1141"/>
                        <a:pt x="1646" y="1151"/>
                        <a:pt x="1674" y="1122"/>
                      </a:cubicBezTo>
                      <a:cubicBezTo>
                        <a:pt x="1794" y="1002"/>
                        <a:pt x="1745" y="952"/>
                        <a:pt x="1795" y="939"/>
                      </a:cubicBezTo>
                      <a:cubicBezTo>
                        <a:pt x="1796" y="972"/>
                        <a:pt x="1809" y="981"/>
                        <a:pt x="1799" y="1002"/>
                      </a:cubicBezTo>
                      <a:cubicBezTo>
                        <a:pt x="1788" y="1025"/>
                        <a:pt x="1773" y="1009"/>
                        <a:pt x="1758" y="1045"/>
                      </a:cubicBezTo>
                      <a:cubicBezTo>
                        <a:pt x="1747" y="1073"/>
                        <a:pt x="1756" y="1095"/>
                        <a:pt x="1753" y="1125"/>
                      </a:cubicBezTo>
                      <a:cubicBezTo>
                        <a:pt x="1748" y="1177"/>
                        <a:pt x="1740" y="1139"/>
                        <a:pt x="1728" y="1184"/>
                      </a:cubicBezTo>
                      <a:close/>
                      <a:moveTo>
                        <a:pt x="2752" y="1349"/>
                      </a:moveTo>
                      <a:lnTo>
                        <a:pt x="2752" y="1370"/>
                      </a:lnTo>
                      <a:cubicBezTo>
                        <a:pt x="2749" y="1398"/>
                        <a:pt x="2729" y="1424"/>
                        <a:pt x="2686" y="1448"/>
                      </a:cubicBezTo>
                      <a:cubicBezTo>
                        <a:pt x="2529" y="1535"/>
                        <a:pt x="2421" y="1512"/>
                        <a:pt x="2252" y="1498"/>
                      </a:cubicBezTo>
                      <a:cubicBezTo>
                        <a:pt x="2153" y="1489"/>
                        <a:pt x="2076" y="1534"/>
                        <a:pt x="1965" y="1480"/>
                      </a:cubicBezTo>
                      <a:lnTo>
                        <a:pt x="1965" y="1396"/>
                      </a:lnTo>
                      <a:cubicBezTo>
                        <a:pt x="2044" y="1389"/>
                        <a:pt x="2121" y="1370"/>
                        <a:pt x="2210" y="1370"/>
                      </a:cubicBezTo>
                      <a:cubicBezTo>
                        <a:pt x="2286" y="1371"/>
                        <a:pt x="2369" y="1371"/>
                        <a:pt x="2405" y="1303"/>
                      </a:cubicBezTo>
                      <a:cubicBezTo>
                        <a:pt x="2343" y="1210"/>
                        <a:pt x="2133" y="1231"/>
                        <a:pt x="2029" y="1248"/>
                      </a:cubicBezTo>
                      <a:cubicBezTo>
                        <a:pt x="1977" y="1256"/>
                        <a:pt x="1916" y="1283"/>
                        <a:pt x="1880" y="1286"/>
                      </a:cubicBezTo>
                      <a:cubicBezTo>
                        <a:pt x="1874" y="1364"/>
                        <a:pt x="1860" y="1372"/>
                        <a:pt x="1829" y="1430"/>
                      </a:cubicBezTo>
                      <a:lnTo>
                        <a:pt x="1753" y="1430"/>
                      </a:lnTo>
                      <a:cubicBezTo>
                        <a:pt x="1740" y="1380"/>
                        <a:pt x="1634" y="1350"/>
                        <a:pt x="1561" y="1398"/>
                      </a:cubicBezTo>
                      <a:cubicBezTo>
                        <a:pt x="1532" y="1417"/>
                        <a:pt x="1512" y="1410"/>
                        <a:pt x="1448" y="1429"/>
                      </a:cubicBezTo>
                      <a:cubicBezTo>
                        <a:pt x="1402" y="1442"/>
                        <a:pt x="1359" y="1438"/>
                        <a:pt x="1313" y="1438"/>
                      </a:cubicBezTo>
                      <a:cubicBezTo>
                        <a:pt x="1298" y="1495"/>
                        <a:pt x="1239" y="1480"/>
                        <a:pt x="1169" y="1480"/>
                      </a:cubicBezTo>
                      <a:cubicBezTo>
                        <a:pt x="1150" y="1562"/>
                        <a:pt x="1109" y="1526"/>
                        <a:pt x="1042" y="1565"/>
                      </a:cubicBezTo>
                      <a:cubicBezTo>
                        <a:pt x="998" y="1591"/>
                        <a:pt x="957" y="1618"/>
                        <a:pt x="911" y="1646"/>
                      </a:cubicBezTo>
                      <a:cubicBezTo>
                        <a:pt x="885" y="1662"/>
                        <a:pt x="869" y="1671"/>
                        <a:pt x="842" y="1687"/>
                      </a:cubicBezTo>
                      <a:cubicBezTo>
                        <a:pt x="817" y="1703"/>
                        <a:pt x="805" y="1713"/>
                        <a:pt x="780" y="1726"/>
                      </a:cubicBezTo>
                      <a:cubicBezTo>
                        <a:pt x="727" y="1753"/>
                        <a:pt x="696" y="1770"/>
                        <a:pt x="648" y="1807"/>
                      </a:cubicBezTo>
                      <a:cubicBezTo>
                        <a:pt x="586" y="1854"/>
                        <a:pt x="564" y="1937"/>
                        <a:pt x="518" y="1998"/>
                      </a:cubicBezTo>
                      <a:cubicBezTo>
                        <a:pt x="463" y="2072"/>
                        <a:pt x="490" y="2060"/>
                        <a:pt x="464" y="2105"/>
                      </a:cubicBezTo>
                      <a:cubicBezTo>
                        <a:pt x="418" y="2185"/>
                        <a:pt x="374" y="2259"/>
                        <a:pt x="263" y="2259"/>
                      </a:cubicBezTo>
                      <a:cubicBezTo>
                        <a:pt x="171" y="2259"/>
                        <a:pt x="130" y="2237"/>
                        <a:pt x="90" y="2170"/>
                      </a:cubicBezTo>
                      <a:cubicBezTo>
                        <a:pt x="66" y="2129"/>
                        <a:pt x="0" y="2071"/>
                        <a:pt x="0" y="2031"/>
                      </a:cubicBezTo>
                      <a:cubicBezTo>
                        <a:pt x="0" y="1981"/>
                        <a:pt x="7" y="1918"/>
                        <a:pt x="23" y="1876"/>
                      </a:cubicBezTo>
                      <a:cubicBezTo>
                        <a:pt x="37" y="1839"/>
                        <a:pt x="61" y="1811"/>
                        <a:pt x="81" y="1781"/>
                      </a:cubicBezTo>
                      <a:lnTo>
                        <a:pt x="195" y="1599"/>
                      </a:lnTo>
                      <a:lnTo>
                        <a:pt x="314" y="1599"/>
                      </a:lnTo>
                      <a:cubicBezTo>
                        <a:pt x="320" y="1622"/>
                        <a:pt x="344" y="1660"/>
                        <a:pt x="359" y="1680"/>
                      </a:cubicBezTo>
                      <a:cubicBezTo>
                        <a:pt x="404" y="1740"/>
                        <a:pt x="493" y="1742"/>
                        <a:pt x="544" y="1685"/>
                      </a:cubicBezTo>
                      <a:cubicBezTo>
                        <a:pt x="568" y="1658"/>
                        <a:pt x="563" y="1644"/>
                        <a:pt x="607" y="1629"/>
                      </a:cubicBezTo>
                      <a:cubicBezTo>
                        <a:pt x="666" y="1610"/>
                        <a:pt x="710" y="1576"/>
                        <a:pt x="763" y="1548"/>
                      </a:cubicBezTo>
                      <a:cubicBezTo>
                        <a:pt x="795" y="1531"/>
                        <a:pt x="820" y="1536"/>
                        <a:pt x="853" y="1520"/>
                      </a:cubicBezTo>
                      <a:cubicBezTo>
                        <a:pt x="886" y="1505"/>
                        <a:pt x="890" y="1491"/>
                        <a:pt x="931" y="1480"/>
                      </a:cubicBezTo>
                      <a:cubicBezTo>
                        <a:pt x="951" y="1474"/>
                        <a:pt x="958" y="1475"/>
                        <a:pt x="983" y="1472"/>
                      </a:cubicBezTo>
                      <a:cubicBezTo>
                        <a:pt x="1057" y="1464"/>
                        <a:pt x="1021" y="1447"/>
                        <a:pt x="1135" y="1447"/>
                      </a:cubicBezTo>
                      <a:cubicBezTo>
                        <a:pt x="1137" y="1418"/>
                        <a:pt x="1141" y="1416"/>
                        <a:pt x="1152" y="1396"/>
                      </a:cubicBezTo>
                      <a:lnTo>
                        <a:pt x="1262" y="1396"/>
                      </a:lnTo>
                      <a:cubicBezTo>
                        <a:pt x="1264" y="1367"/>
                        <a:pt x="1268" y="1365"/>
                        <a:pt x="1279" y="1345"/>
                      </a:cubicBezTo>
                      <a:lnTo>
                        <a:pt x="1381" y="1345"/>
                      </a:lnTo>
                      <a:cubicBezTo>
                        <a:pt x="1414" y="1282"/>
                        <a:pt x="1429" y="1260"/>
                        <a:pt x="1524" y="1260"/>
                      </a:cubicBezTo>
                      <a:cubicBezTo>
                        <a:pt x="1498" y="1210"/>
                        <a:pt x="1496" y="1195"/>
                        <a:pt x="1482" y="1133"/>
                      </a:cubicBezTo>
                      <a:lnTo>
                        <a:pt x="1423" y="1133"/>
                      </a:lnTo>
                      <a:lnTo>
                        <a:pt x="1423" y="1226"/>
                      </a:lnTo>
                      <a:lnTo>
                        <a:pt x="1338" y="1226"/>
                      </a:lnTo>
                      <a:cubicBezTo>
                        <a:pt x="1336" y="1201"/>
                        <a:pt x="1324" y="1169"/>
                        <a:pt x="1326" y="1151"/>
                      </a:cubicBezTo>
                      <a:cubicBezTo>
                        <a:pt x="1333" y="1083"/>
                        <a:pt x="1345" y="1194"/>
                        <a:pt x="1346" y="913"/>
                      </a:cubicBezTo>
                      <a:cubicBezTo>
                        <a:pt x="1346" y="892"/>
                        <a:pt x="1345" y="885"/>
                        <a:pt x="1351" y="866"/>
                      </a:cubicBezTo>
                      <a:lnTo>
                        <a:pt x="1364" y="838"/>
                      </a:lnTo>
                      <a:cubicBezTo>
                        <a:pt x="1414" y="762"/>
                        <a:pt x="1489" y="841"/>
                        <a:pt x="1541" y="845"/>
                      </a:cubicBezTo>
                      <a:cubicBezTo>
                        <a:pt x="1543" y="795"/>
                        <a:pt x="1565" y="773"/>
                        <a:pt x="1575" y="727"/>
                      </a:cubicBezTo>
                      <a:lnTo>
                        <a:pt x="1635" y="727"/>
                      </a:lnTo>
                      <a:lnTo>
                        <a:pt x="1636" y="618"/>
                      </a:lnTo>
                      <a:cubicBezTo>
                        <a:pt x="1642" y="566"/>
                        <a:pt x="1666" y="484"/>
                        <a:pt x="1582" y="538"/>
                      </a:cubicBezTo>
                      <a:cubicBezTo>
                        <a:pt x="1512" y="584"/>
                        <a:pt x="1495" y="651"/>
                        <a:pt x="1406" y="651"/>
                      </a:cubicBezTo>
                      <a:lnTo>
                        <a:pt x="1406" y="685"/>
                      </a:lnTo>
                      <a:cubicBezTo>
                        <a:pt x="1406" y="754"/>
                        <a:pt x="1270" y="828"/>
                        <a:pt x="1262" y="939"/>
                      </a:cubicBezTo>
                      <a:cubicBezTo>
                        <a:pt x="1258" y="1000"/>
                        <a:pt x="1264" y="1071"/>
                        <a:pt x="1262" y="1134"/>
                      </a:cubicBezTo>
                      <a:cubicBezTo>
                        <a:pt x="1261" y="1186"/>
                        <a:pt x="1246" y="1261"/>
                        <a:pt x="1245" y="1311"/>
                      </a:cubicBezTo>
                      <a:lnTo>
                        <a:pt x="1177" y="1311"/>
                      </a:lnTo>
                      <a:cubicBezTo>
                        <a:pt x="1169" y="1274"/>
                        <a:pt x="1159" y="1265"/>
                        <a:pt x="1152" y="1227"/>
                      </a:cubicBezTo>
                      <a:cubicBezTo>
                        <a:pt x="1146" y="1194"/>
                        <a:pt x="1142" y="1164"/>
                        <a:pt x="1135" y="1133"/>
                      </a:cubicBezTo>
                      <a:cubicBezTo>
                        <a:pt x="1097" y="1154"/>
                        <a:pt x="1106" y="1143"/>
                        <a:pt x="1089" y="1189"/>
                      </a:cubicBezTo>
                      <a:cubicBezTo>
                        <a:pt x="1064" y="1254"/>
                        <a:pt x="1023" y="1321"/>
                        <a:pt x="1008" y="1387"/>
                      </a:cubicBezTo>
                      <a:cubicBezTo>
                        <a:pt x="946" y="1387"/>
                        <a:pt x="897" y="1393"/>
                        <a:pt x="857" y="1344"/>
                      </a:cubicBezTo>
                      <a:cubicBezTo>
                        <a:pt x="838" y="1321"/>
                        <a:pt x="788" y="1254"/>
                        <a:pt x="788" y="1218"/>
                      </a:cubicBezTo>
                      <a:cubicBezTo>
                        <a:pt x="788" y="1082"/>
                        <a:pt x="852" y="1144"/>
                        <a:pt x="863" y="1039"/>
                      </a:cubicBezTo>
                      <a:cubicBezTo>
                        <a:pt x="870" y="984"/>
                        <a:pt x="855" y="888"/>
                        <a:pt x="915" y="888"/>
                      </a:cubicBezTo>
                      <a:cubicBezTo>
                        <a:pt x="970" y="888"/>
                        <a:pt x="998" y="911"/>
                        <a:pt x="1042" y="922"/>
                      </a:cubicBezTo>
                      <a:cubicBezTo>
                        <a:pt x="1151" y="849"/>
                        <a:pt x="1110" y="799"/>
                        <a:pt x="1101" y="659"/>
                      </a:cubicBezTo>
                      <a:cubicBezTo>
                        <a:pt x="1098" y="606"/>
                        <a:pt x="1089" y="550"/>
                        <a:pt x="1084" y="498"/>
                      </a:cubicBezTo>
                      <a:cubicBezTo>
                        <a:pt x="1080" y="449"/>
                        <a:pt x="1068" y="383"/>
                        <a:pt x="1067" y="337"/>
                      </a:cubicBezTo>
                      <a:cubicBezTo>
                        <a:pt x="1105" y="317"/>
                        <a:pt x="1264" y="143"/>
                        <a:pt x="1313" y="430"/>
                      </a:cubicBezTo>
                      <a:cubicBezTo>
                        <a:pt x="1326" y="509"/>
                        <a:pt x="1307" y="615"/>
                        <a:pt x="1389" y="617"/>
                      </a:cubicBezTo>
                      <a:cubicBezTo>
                        <a:pt x="1394" y="555"/>
                        <a:pt x="1433" y="500"/>
                        <a:pt x="1499" y="498"/>
                      </a:cubicBezTo>
                      <a:cubicBezTo>
                        <a:pt x="1516" y="426"/>
                        <a:pt x="1540" y="356"/>
                        <a:pt x="1618" y="337"/>
                      </a:cubicBezTo>
                      <a:cubicBezTo>
                        <a:pt x="1618" y="193"/>
                        <a:pt x="1655" y="196"/>
                        <a:pt x="1722" y="111"/>
                      </a:cubicBezTo>
                      <a:cubicBezTo>
                        <a:pt x="1750" y="75"/>
                        <a:pt x="1714" y="35"/>
                        <a:pt x="1767" y="21"/>
                      </a:cubicBezTo>
                      <a:cubicBezTo>
                        <a:pt x="1843" y="0"/>
                        <a:pt x="1885" y="50"/>
                        <a:pt x="1948" y="83"/>
                      </a:cubicBezTo>
                      <a:cubicBezTo>
                        <a:pt x="1944" y="240"/>
                        <a:pt x="1908" y="245"/>
                        <a:pt x="1814" y="331"/>
                      </a:cubicBezTo>
                      <a:cubicBezTo>
                        <a:pt x="1697" y="439"/>
                        <a:pt x="1770" y="464"/>
                        <a:pt x="1770" y="617"/>
                      </a:cubicBezTo>
                      <a:lnTo>
                        <a:pt x="1849" y="552"/>
                      </a:lnTo>
                      <a:cubicBezTo>
                        <a:pt x="1878" y="516"/>
                        <a:pt x="1907" y="498"/>
                        <a:pt x="1956" y="498"/>
                      </a:cubicBezTo>
                      <a:cubicBezTo>
                        <a:pt x="1956" y="393"/>
                        <a:pt x="1944" y="418"/>
                        <a:pt x="1990" y="329"/>
                      </a:cubicBezTo>
                      <a:cubicBezTo>
                        <a:pt x="2025" y="262"/>
                        <a:pt x="2031" y="206"/>
                        <a:pt x="2123" y="190"/>
                      </a:cubicBezTo>
                      <a:cubicBezTo>
                        <a:pt x="2162" y="183"/>
                        <a:pt x="2171" y="190"/>
                        <a:pt x="2192" y="211"/>
                      </a:cubicBezTo>
                      <a:cubicBezTo>
                        <a:pt x="2251" y="271"/>
                        <a:pt x="2325" y="422"/>
                        <a:pt x="2216" y="479"/>
                      </a:cubicBezTo>
                      <a:cubicBezTo>
                        <a:pt x="1964" y="611"/>
                        <a:pt x="2076" y="697"/>
                        <a:pt x="2021" y="783"/>
                      </a:cubicBezTo>
                      <a:cubicBezTo>
                        <a:pt x="1988" y="835"/>
                        <a:pt x="1988" y="782"/>
                        <a:pt x="1981" y="870"/>
                      </a:cubicBezTo>
                      <a:cubicBezTo>
                        <a:pt x="1975" y="942"/>
                        <a:pt x="1922" y="981"/>
                        <a:pt x="1922" y="1057"/>
                      </a:cubicBezTo>
                      <a:cubicBezTo>
                        <a:pt x="1922" y="1133"/>
                        <a:pt x="2037" y="1099"/>
                        <a:pt x="2109" y="1099"/>
                      </a:cubicBezTo>
                      <a:cubicBezTo>
                        <a:pt x="2195" y="1099"/>
                        <a:pt x="2292" y="1102"/>
                        <a:pt x="2372" y="1115"/>
                      </a:cubicBezTo>
                      <a:cubicBezTo>
                        <a:pt x="2401" y="1120"/>
                        <a:pt x="2417" y="1121"/>
                        <a:pt x="2441" y="1131"/>
                      </a:cubicBezTo>
                      <a:cubicBezTo>
                        <a:pt x="2459" y="1138"/>
                        <a:pt x="2474" y="1150"/>
                        <a:pt x="2491" y="1152"/>
                      </a:cubicBezTo>
                      <a:cubicBezTo>
                        <a:pt x="2518" y="1156"/>
                        <a:pt x="2511" y="1144"/>
                        <a:pt x="2555" y="1161"/>
                      </a:cubicBezTo>
                      <a:cubicBezTo>
                        <a:pt x="2583" y="1171"/>
                        <a:pt x="2583" y="1170"/>
                        <a:pt x="2615" y="1178"/>
                      </a:cubicBezTo>
                      <a:cubicBezTo>
                        <a:pt x="2657" y="1189"/>
                        <a:pt x="2675" y="1211"/>
                        <a:pt x="2700" y="1244"/>
                      </a:cubicBezTo>
                      <a:cubicBezTo>
                        <a:pt x="2728" y="1281"/>
                        <a:pt x="2748" y="1317"/>
                        <a:pt x="2752" y="1349"/>
                      </a:cubicBezTo>
                      <a:close/>
                      <a:moveTo>
                        <a:pt x="1592" y="998"/>
                      </a:moveTo>
                      <a:lnTo>
                        <a:pt x="1592" y="1049"/>
                      </a:lnTo>
                      <a:cubicBezTo>
                        <a:pt x="1548" y="1048"/>
                        <a:pt x="1508" y="1033"/>
                        <a:pt x="1508" y="989"/>
                      </a:cubicBezTo>
                      <a:cubicBezTo>
                        <a:pt x="1508" y="962"/>
                        <a:pt x="1526" y="969"/>
                        <a:pt x="1540" y="954"/>
                      </a:cubicBezTo>
                      <a:cubicBezTo>
                        <a:pt x="1554" y="939"/>
                        <a:pt x="1552" y="932"/>
                        <a:pt x="1558" y="905"/>
                      </a:cubicBezTo>
                      <a:cubicBezTo>
                        <a:pt x="1575" y="913"/>
                        <a:pt x="1589" y="917"/>
                        <a:pt x="1609" y="922"/>
                      </a:cubicBezTo>
                      <a:cubicBezTo>
                        <a:pt x="1602" y="952"/>
                        <a:pt x="1592" y="961"/>
                        <a:pt x="1592" y="998"/>
                      </a:cubicBezTo>
                      <a:close/>
                      <a:moveTo>
                        <a:pt x="1863" y="820"/>
                      </a:moveTo>
                      <a:cubicBezTo>
                        <a:pt x="1814" y="820"/>
                        <a:pt x="1798" y="815"/>
                        <a:pt x="1762" y="812"/>
                      </a:cubicBezTo>
                      <a:cubicBezTo>
                        <a:pt x="1764" y="719"/>
                        <a:pt x="1836" y="782"/>
                        <a:pt x="1838" y="693"/>
                      </a:cubicBezTo>
                      <a:cubicBezTo>
                        <a:pt x="1854" y="701"/>
                        <a:pt x="1883" y="708"/>
                        <a:pt x="1905" y="710"/>
                      </a:cubicBezTo>
                      <a:cubicBezTo>
                        <a:pt x="1902" y="756"/>
                        <a:pt x="1874" y="775"/>
                        <a:pt x="1863" y="8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51" name="Freeform 36"/>
                <p:cNvSpPr/>
                <p:nvPr/>
              </p:nvSpPr>
              <p:spPr bwMode="auto">
                <a:xfrm>
                  <a:off x="8364179" y="5627708"/>
                  <a:ext cx="381123" cy="379187"/>
                </a:xfrm>
                <a:custGeom>
                  <a:avLst/>
                  <a:gdLst>
                    <a:gd name="T0" fmla="*/ 224 w 1353"/>
                    <a:gd name="T1" fmla="*/ 424 h 1330"/>
                    <a:gd name="T2" fmla="*/ 406 w 1353"/>
                    <a:gd name="T3" fmla="*/ 335 h 1330"/>
                    <a:gd name="T4" fmla="*/ 491 w 1353"/>
                    <a:gd name="T5" fmla="*/ 285 h 1330"/>
                    <a:gd name="T6" fmla="*/ 656 w 1353"/>
                    <a:gd name="T7" fmla="*/ 254 h 1330"/>
                    <a:gd name="T8" fmla="*/ 552 w 1353"/>
                    <a:gd name="T9" fmla="*/ 320 h 1330"/>
                    <a:gd name="T10" fmla="*/ 497 w 1353"/>
                    <a:gd name="T11" fmla="*/ 383 h 1330"/>
                    <a:gd name="T12" fmla="*/ 496 w 1353"/>
                    <a:gd name="T13" fmla="*/ 542 h 1330"/>
                    <a:gd name="T14" fmla="*/ 313 w 1353"/>
                    <a:gd name="T15" fmla="*/ 597 h 1330"/>
                    <a:gd name="T16" fmla="*/ 97 w 1353"/>
                    <a:gd name="T17" fmla="*/ 551 h 1330"/>
                    <a:gd name="T18" fmla="*/ 78 w 1353"/>
                    <a:gd name="T19" fmla="*/ 747 h 1330"/>
                    <a:gd name="T20" fmla="*/ 266 w 1353"/>
                    <a:gd name="T21" fmla="*/ 898 h 1330"/>
                    <a:gd name="T22" fmla="*/ 586 w 1353"/>
                    <a:gd name="T23" fmla="*/ 860 h 1330"/>
                    <a:gd name="T24" fmla="*/ 527 w 1353"/>
                    <a:gd name="T25" fmla="*/ 1006 h 1330"/>
                    <a:gd name="T26" fmla="*/ 269 w 1353"/>
                    <a:gd name="T27" fmla="*/ 1133 h 1330"/>
                    <a:gd name="T28" fmla="*/ 4 w 1353"/>
                    <a:gd name="T29" fmla="*/ 1127 h 1330"/>
                    <a:gd name="T30" fmla="*/ 92 w 1353"/>
                    <a:gd name="T31" fmla="*/ 1216 h 1330"/>
                    <a:gd name="T32" fmla="*/ 162 w 1353"/>
                    <a:gd name="T33" fmla="*/ 1239 h 1330"/>
                    <a:gd name="T34" fmla="*/ 191 w 1353"/>
                    <a:gd name="T35" fmla="*/ 1253 h 1330"/>
                    <a:gd name="T36" fmla="*/ 272 w 1353"/>
                    <a:gd name="T37" fmla="*/ 1273 h 1330"/>
                    <a:gd name="T38" fmla="*/ 373 w 1353"/>
                    <a:gd name="T39" fmla="*/ 1298 h 1330"/>
                    <a:gd name="T40" fmla="*/ 588 w 1353"/>
                    <a:gd name="T41" fmla="*/ 1330 h 1330"/>
                    <a:gd name="T42" fmla="*/ 701 w 1353"/>
                    <a:gd name="T43" fmla="*/ 1282 h 1330"/>
                    <a:gd name="T44" fmla="*/ 771 w 1353"/>
                    <a:gd name="T45" fmla="*/ 1175 h 1330"/>
                    <a:gd name="T46" fmla="*/ 848 w 1353"/>
                    <a:gd name="T47" fmla="*/ 980 h 1330"/>
                    <a:gd name="T48" fmla="*/ 867 w 1353"/>
                    <a:gd name="T49" fmla="*/ 906 h 1330"/>
                    <a:gd name="T50" fmla="*/ 1104 w 1353"/>
                    <a:gd name="T51" fmla="*/ 635 h 1330"/>
                    <a:gd name="T52" fmla="*/ 1236 w 1353"/>
                    <a:gd name="T53" fmla="*/ 650 h 1330"/>
                    <a:gd name="T54" fmla="*/ 1301 w 1353"/>
                    <a:gd name="T55" fmla="*/ 464 h 1330"/>
                    <a:gd name="T56" fmla="*/ 1045 w 1353"/>
                    <a:gd name="T57" fmla="*/ 348 h 1330"/>
                    <a:gd name="T58" fmla="*/ 801 w 1353"/>
                    <a:gd name="T59" fmla="*/ 426 h 1330"/>
                    <a:gd name="T60" fmla="*/ 789 w 1353"/>
                    <a:gd name="T61" fmla="*/ 328 h 1330"/>
                    <a:gd name="T62" fmla="*/ 865 w 1353"/>
                    <a:gd name="T63" fmla="*/ 278 h 1330"/>
                    <a:gd name="T64" fmla="*/ 928 w 1353"/>
                    <a:gd name="T65" fmla="*/ 222 h 1330"/>
                    <a:gd name="T66" fmla="*/ 910 w 1353"/>
                    <a:gd name="T67" fmla="*/ 51 h 1330"/>
                    <a:gd name="T68" fmla="*/ 791 w 1353"/>
                    <a:gd name="T69" fmla="*/ 0 h 1330"/>
                    <a:gd name="T70" fmla="*/ 537 w 1353"/>
                    <a:gd name="T71" fmla="*/ 51 h 1330"/>
                    <a:gd name="T72" fmla="*/ 290 w 1353"/>
                    <a:gd name="T73" fmla="*/ 177 h 1330"/>
                    <a:gd name="T74" fmla="*/ 192 w 1353"/>
                    <a:gd name="T75" fmla="*/ 332 h 1330"/>
                    <a:gd name="T76" fmla="*/ 224 w 1353"/>
                    <a:gd name="T77" fmla="*/ 424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3" h="1330">
                      <a:moveTo>
                        <a:pt x="224" y="424"/>
                      </a:moveTo>
                      <a:cubicBezTo>
                        <a:pt x="314" y="416"/>
                        <a:pt x="324" y="385"/>
                        <a:pt x="406" y="335"/>
                      </a:cubicBezTo>
                      <a:cubicBezTo>
                        <a:pt x="438" y="317"/>
                        <a:pt x="459" y="304"/>
                        <a:pt x="491" y="285"/>
                      </a:cubicBezTo>
                      <a:cubicBezTo>
                        <a:pt x="588" y="225"/>
                        <a:pt x="614" y="254"/>
                        <a:pt x="656" y="254"/>
                      </a:cubicBezTo>
                      <a:cubicBezTo>
                        <a:pt x="654" y="323"/>
                        <a:pt x="646" y="286"/>
                        <a:pt x="552" y="320"/>
                      </a:cubicBezTo>
                      <a:cubicBezTo>
                        <a:pt x="516" y="333"/>
                        <a:pt x="506" y="337"/>
                        <a:pt x="497" y="383"/>
                      </a:cubicBezTo>
                      <a:cubicBezTo>
                        <a:pt x="480" y="466"/>
                        <a:pt x="485" y="467"/>
                        <a:pt x="496" y="542"/>
                      </a:cubicBezTo>
                      <a:cubicBezTo>
                        <a:pt x="428" y="558"/>
                        <a:pt x="395" y="589"/>
                        <a:pt x="313" y="597"/>
                      </a:cubicBezTo>
                      <a:cubicBezTo>
                        <a:pt x="220" y="605"/>
                        <a:pt x="234" y="551"/>
                        <a:pt x="97" y="551"/>
                      </a:cubicBezTo>
                      <a:cubicBezTo>
                        <a:pt x="10" y="551"/>
                        <a:pt x="0" y="649"/>
                        <a:pt x="78" y="747"/>
                      </a:cubicBezTo>
                      <a:cubicBezTo>
                        <a:pt x="103" y="778"/>
                        <a:pt x="226" y="898"/>
                        <a:pt x="266" y="898"/>
                      </a:cubicBezTo>
                      <a:cubicBezTo>
                        <a:pt x="408" y="898"/>
                        <a:pt x="597" y="749"/>
                        <a:pt x="586" y="860"/>
                      </a:cubicBezTo>
                      <a:cubicBezTo>
                        <a:pt x="575" y="968"/>
                        <a:pt x="564" y="969"/>
                        <a:pt x="527" y="1006"/>
                      </a:cubicBezTo>
                      <a:cubicBezTo>
                        <a:pt x="470" y="1062"/>
                        <a:pt x="381" y="1175"/>
                        <a:pt x="269" y="1133"/>
                      </a:cubicBezTo>
                      <a:cubicBezTo>
                        <a:pt x="243" y="1123"/>
                        <a:pt x="4" y="963"/>
                        <a:pt x="4" y="1127"/>
                      </a:cubicBezTo>
                      <a:cubicBezTo>
                        <a:pt x="4" y="1179"/>
                        <a:pt x="51" y="1201"/>
                        <a:pt x="92" y="1216"/>
                      </a:cubicBezTo>
                      <a:cubicBezTo>
                        <a:pt x="120" y="1227"/>
                        <a:pt x="136" y="1227"/>
                        <a:pt x="162" y="1239"/>
                      </a:cubicBezTo>
                      <a:lnTo>
                        <a:pt x="191" y="1253"/>
                      </a:lnTo>
                      <a:cubicBezTo>
                        <a:pt x="223" y="1263"/>
                        <a:pt x="218" y="1253"/>
                        <a:pt x="272" y="1273"/>
                      </a:cubicBezTo>
                      <a:lnTo>
                        <a:pt x="373" y="1298"/>
                      </a:lnTo>
                      <a:cubicBezTo>
                        <a:pt x="489" y="1319"/>
                        <a:pt x="418" y="1330"/>
                        <a:pt x="588" y="1330"/>
                      </a:cubicBezTo>
                      <a:cubicBezTo>
                        <a:pt x="604" y="1330"/>
                        <a:pt x="684" y="1300"/>
                        <a:pt x="701" y="1282"/>
                      </a:cubicBezTo>
                      <a:cubicBezTo>
                        <a:pt x="743" y="1238"/>
                        <a:pt x="743" y="1231"/>
                        <a:pt x="771" y="1175"/>
                      </a:cubicBezTo>
                      <a:cubicBezTo>
                        <a:pt x="802" y="1114"/>
                        <a:pt x="832" y="1048"/>
                        <a:pt x="848" y="980"/>
                      </a:cubicBezTo>
                      <a:cubicBezTo>
                        <a:pt x="858" y="939"/>
                        <a:pt x="867" y="930"/>
                        <a:pt x="867" y="906"/>
                      </a:cubicBezTo>
                      <a:cubicBezTo>
                        <a:pt x="867" y="706"/>
                        <a:pt x="786" y="635"/>
                        <a:pt x="1104" y="635"/>
                      </a:cubicBezTo>
                      <a:cubicBezTo>
                        <a:pt x="1156" y="635"/>
                        <a:pt x="1200" y="656"/>
                        <a:pt x="1236" y="650"/>
                      </a:cubicBezTo>
                      <a:cubicBezTo>
                        <a:pt x="1353" y="628"/>
                        <a:pt x="1334" y="509"/>
                        <a:pt x="1301" y="464"/>
                      </a:cubicBezTo>
                      <a:cubicBezTo>
                        <a:pt x="1262" y="410"/>
                        <a:pt x="1126" y="348"/>
                        <a:pt x="1045" y="348"/>
                      </a:cubicBezTo>
                      <a:cubicBezTo>
                        <a:pt x="796" y="348"/>
                        <a:pt x="865" y="402"/>
                        <a:pt x="801" y="426"/>
                      </a:cubicBezTo>
                      <a:cubicBezTo>
                        <a:pt x="745" y="447"/>
                        <a:pt x="723" y="391"/>
                        <a:pt x="789" y="328"/>
                      </a:cubicBezTo>
                      <a:cubicBezTo>
                        <a:pt x="820" y="298"/>
                        <a:pt x="836" y="302"/>
                        <a:pt x="865" y="278"/>
                      </a:cubicBezTo>
                      <a:cubicBezTo>
                        <a:pt x="890" y="257"/>
                        <a:pt x="900" y="244"/>
                        <a:pt x="928" y="222"/>
                      </a:cubicBezTo>
                      <a:cubicBezTo>
                        <a:pt x="1010" y="158"/>
                        <a:pt x="975" y="91"/>
                        <a:pt x="910" y="51"/>
                      </a:cubicBezTo>
                      <a:lnTo>
                        <a:pt x="791" y="0"/>
                      </a:lnTo>
                      <a:lnTo>
                        <a:pt x="537" y="51"/>
                      </a:lnTo>
                      <a:cubicBezTo>
                        <a:pt x="477" y="68"/>
                        <a:pt x="325" y="151"/>
                        <a:pt x="290" y="177"/>
                      </a:cubicBezTo>
                      <a:cubicBezTo>
                        <a:pt x="241" y="214"/>
                        <a:pt x="196" y="269"/>
                        <a:pt x="192" y="332"/>
                      </a:cubicBezTo>
                      <a:cubicBezTo>
                        <a:pt x="190" y="364"/>
                        <a:pt x="212" y="401"/>
                        <a:pt x="224" y="4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nvGrpSpPr>
              <p:cNvPr id="47" name="组合 46"/>
              <p:cNvGrpSpPr/>
              <p:nvPr/>
            </p:nvGrpSpPr>
            <p:grpSpPr>
              <a:xfrm>
                <a:off x="7088496" y="5329775"/>
                <a:ext cx="487527" cy="574585"/>
                <a:chOff x="7333022" y="5329775"/>
                <a:chExt cx="487527" cy="574585"/>
              </a:xfrm>
              <a:grpFill/>
            </p:grpSpPr>
            <p:sp>
              <p:nvSpPr>
                <p:cNvPr id="48" name="Freeform 35"/>
                <p:cNvSpPr/>
                <p:nvPr/>
              </p:nvSpPr>
              <p:spPr bwMode="auto">
                <a:xfrm>
                  <a:off x="7333022" y="5329775"/>
                  <a:ext cx="487527" cy="574585"/>
                </a:xfrm>
                <a:custGeom>
                  <a:avLst/>
                  <a:gdLst>
                    <a:gd name="T0" fmla="*/ 730 w 1729"/>
                    <a:gd name="T1" fmla="*/ 127 h 2015"/>
                    <a:gd name="T2" fmla="*/ 750 w 1729"/>
                    <a:gd name="T3" fmla="*/ 200 h 2015"/>
                    <a:gd name="T4" fmla="*/ 772 w 1729"/>
                    <a:gd name="T5" fmla="*/ 627 h 2015"/>
                    <a:gd name="T6" fmla="*/ 771 w 1729"/>
                    <a:gd name="T7" fmla="*/ 718 h 2015"/>
                    <a:gd name="T8" fmla="*/ 341 w 1729"/>
                    <a:gd name="T9" fmla="*/ 914 h 2015"/>
                    <a:gd name="T10" fmla="*/ 162 w 1729"/>
                    <a:gd name="T11" fmla="*/ 813 h 2015"/>
                    <a:gd name="T12" fmla="*/ 80 w 1729"/>
                    <a:gd name="T13" fmla="*/ 806 h 2015"/>
                    <a:gd name="T14" fmla="*/ 10 w 1729"/>
                    <a:gd name="T15" fmla="*/ 1024 h 2015"/>
                    <a:gd name="T16" fmla="*/ 122 w 1729"/>
                    <a:gd name="T17" fmla="*/ 1208 h 2015"/>
                    <a:gd name="T18" fmla="*/ 569 w 1729"/>
                    <a:gd name="T19" fmla="*/ 1227 h 2015"/>
                    <a:gd name="T20" fmla="*/ 637 w 1729"/>
                    <a:gd name="T21" fmla="*/ 1193 h 2015"/>
                    <a:gd name="T22" fmla="*/ 395 w 1729"/>
                    <a:gd name="T23" fmla="*/ 1536 h 2015"/>
                    <a:gd name="T24" fmla="*/ 312 w 1729"/>
                    <a:gd name="T25" fmla="*/ 1597 h 2015"/>
                    <a:gd name="T26" fmla="*/ 263 w 1729"/>
                    <a:gd name="T27" fmla="*/ 1624 h 2015"/>
                    <a:gd name="T28" fmla="*/ 61 w 1729"/>
                    <a:gd name="T29" fmla="*/ 1795 h 2015"/>
                    <a:gd name="T30" fmla="*/ 256 w 1729"/>
                    <a:gd name="T31" fmla="*/ 2015 h 2015"/>
                    <a:gd name="T32" fmla="*/ 438 w 1729"/>
                    <a:gd name="T33" fmla="*/ 1986 h 2015"/>
                    <a:gd name="T34" fmla="*/ 560 w 1729"/>
                    <a:gd name="T35" fmla="*/ 1938 h 2015"/>
                    <a:gd name="T36" fmla="*/ 609 w 1729"/>
                    <a:gd name="T37" fmla="*/ 1903 h 2015"/>
                    <a:gd name="T38" fmla="*/ 667 w 1729"/>
                    <a:gd name="T39" fmla="*/ 1876 h 2015"/>
                    <a:gd name="T40" fmla="*/ 822 w 1729"/>
                    <a:gd name="T41" fmla="*/ 1692 h 2015"/>
                    <a:gd name="T42" fmla="*/ 891 w 1729"/>
                    <a:gd name="T43" fmla="*/ 1591 h 2015"/>
                    <a:gd name="T44" fmla="*/ 1006 w 1729"/>
                    <a:gd name="T45" fmla="*/ 1360 h 2015"/>
                    <a:gd name="T46" fmla="*/ 1037 w 1729"/>
                    <a:gd name="T47" fmla="*/ 1306 h 2015"/>
                    <a:gd name="T48" fmla="*/ 1132 w 1729"/>
                    <a:gd name="T49" fmla="*/ 1063 h 2015"/>
                    <a:gd name="T50" fmla="*/ 1155 w 1729"/>
                    <a:gd name="T51" fmla="*/ 1001 h 2015"/>
                    <a:gd name="T52" fmla="*/ 1236 w 1729"/>
                    <a:gd name="T53" fmla="*/ 912 h 2015"/>
                    <a:gd name="T54" fmla="*/ 1729 w 1729"/>
                    <a:gd name="T55" fmla="*/ 694 h 2015"/>
                    <a:gd name="T56" fmla="*/ 1378 w 1729"/>
                    <a:gd name="T57" fmla="*/ 564 h 2015"/>
                    <a:gd name="T58" fmla="*/ 1187 w 1729"/>
                    <a:gd name="T59" fmla="*/ 575 h 2015"/>
                    <a:gd name="T60" fmla="*/ 1151 w 1729"/>
                    <a:gd name="T61" fmla="*/ 247 h 2015"/>
                    <a:gd name="T62" fmla="*/ 978 w 1729"/>
                    <a:gd name="T63" fmla="*/ 65 h 2015"/>
                    <a:gd name="T64" fmla="*/ 857 w 1729"/>
                    <a:gd name="T65" fmla="*/ 0 h 2015"/>
                    <a:gd name="T66" fmla="*/ 767 w 1729"/>
                    <a:gd name="T67" fmla="*/ 36 h 2015"/>
                    <a:gd name="T68" fmla="*/ 730 w 1729"/>
                    <a:gd name="T69" fmla="*/ 127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9" h="2015">
                      <a:moveTo>
                        <a:pt x="730" y="127"/>
                      </a:moveTo>
                      <a:cubicBezTo>
                        <a:pt x="730" y="151"/>
                        <a:pt x="742" y="175"/>
                        <a:pt x="750" y="200"/>
                      </a:cubicBezTo>
                      <a:cubicBezTo>
                        <a:pt x="790" y="330"/>
                        <a:pt x="783" y="495"/>
                        <a:pt x="772" y="627"/>
                      </a:cubicBezTo>
                      <a:cubicBezTo>
                        <a:pt x="770" y="654"/>
                        <a:pt x="775" y="693"/>
                        <a:pt x="771" y="718"/>
                      </a:cubicBezTo>
                      <a:cubicBezTo>
                        <a:pt x="751" y="835"/>
                        <a:pt x="454" y="939"/>
                        <a:pt x="341" y="914"/>
                      </a:cubicBezTo>
                      <a:cubicBezTo>
                        <a:pt x="234" y="890"/>
                        <a:pt x="244" y="821"/>
                        <a:pt x="162" y="813"/>
                      </a:cubicBezTo>
                      <a:cubicBezTo>
                        <a:pt x="144" y="811"/>
                        <a:pt x="86" y="804"/>
                        <a:pt x="80" y="806"/>
                      </a:cubicBezTo>
                      <a:cubicBezTo>
                        <a:pt x="0" y="824"/>
                        <a:pt x="10" y="958"/>
                        <a:pt x="10" y="1024"/>
                      </a:cubicBezTo>
                      <a:cubicBezTo>
                        <a:pt x="10" y="1052"/>
                        <a:pt x="72" y="1166"/>
                        <a:pt x="122" y="1208"/>
                      </a:cubicBezTo>
                      <a:cubicBezTo>
                        <a:pt x="256" y="1320"/>
                        <a:pt x="426" y="1342"/>
                        <a:pt x="569" y="1227"/>
                      </a:cubicBezTo>
                      <a:cubicBezTo>
                        <a:pt x="598" y="1204"/>
                        <a:pt x="591" y="1194"/>
                        <a:pt x="637" y="1193"/>
                      </a:cubicBezTo>
                      <a:cubicBezTo>
                        <a:pt x="630" y="1276"/>
                        <a:pt x="466" y="1480"/>
                        <a:pt x="395" y="1536"/>
                      </a:cubicBezTo>
                      <a:cubicBezTo>
                        <a:pt x="361" y="1562"/>
                        <a:pt x="354" y="1575"/>
                        <a:pt x="312" y="1597"/>
                      </a:cubicBezTo>
                      <a:cubicBezTo>
                        <a:pt x="291" y="1608"/>
                        <a:pt x="281" y="1612"/>
                        <a:pt x="263" y="1624"/>
                      </a:cubicBezTo>
                      <a:cubicBezTo>
                        <a:pt x="164" y="1684"/>
                        <a:pt x="61" y="1608"/>
                        <a:pt x="61" y="1795"/>
                      </a:cubicBezTo>
                      <a:cubicBezTo>
                        <a:pt x="61" y="1902"/>
                        <a:pt x="158" y="2015"/>
                        <a:pt x="256" y="2015"/>
                      </a:cubicBezTo>
                      <a:cubicBezTo>
                        <a:pt x="397" y="2015"/>
                        <a:pt x="317" y="2003"/>
                        <a:pt x="438" y="1986"/>
                      </a:cubicBezTo>
                      <a:lnTo>
                        <a:pt x="560" y="1938"/>
                      </a:lnTo>
                      <a:cubicBezTo>
                        <a:pt x="578" y="1927"/>
                        <a:pt x="588" y="1915"/>
                        <a:pt x="609" y="1903"/>
                      </a:cubicBezTo>
                      <a:cubicBezTo>
                        <a:pt x="633" y="1888"/>
                        <a:pt x="645" y="1890"/>
                        <a:pt x="667" y="1876"/>
                      </a:cubicBezTo>
                      <a:cubicBezTo>
                        <a:pt x="738" y="1831"/>
                        <a:pt x="790" y="1735"/>
                        <a:pt x="822" y="1692"/>
                      </a:cubicBezTo>
                      <a:cubicBezTo>
                        <a:pt x="851" y="1652"/>
                        <a:pt x="867" y="1640"/>
                        <a:pt x="891" y="1591"/>
                      </a:cubicBezTo>
                      <a:cubicBezTo>
                        <a:pt x="929" y="1514"/>
                        <a:pt x="966" y="1439"/>
                        <a:pt x="1006" y="1360"/>
                      </a:cubicBezTo>
                      <a:cubicBezTo>
                        <a:pt x="1019" y="1335"/>
                        <a:pt x="1026" y="1328"/>
                        <a:pt x="1037" y="1306"/>
                      </a:cubicBezTo>
                      <a:cubicBezTo>
                        <a:pt x="1073" y="1230"/>
                        <a:pt x="1111" y="1145"/>
                        <a:pt x="1132" y="1063"/>
                      </a:cubicBezTo>
                      <a:cubicBezTo>
                        <a:pt x="1144" y="1016"/>
                        <a:pt x="1135" y="1039"/>
                        <a:pt x="1155" y="1001"/>
                      </a:cubicBezTo>
                      <a:cubicBezTo>
                        <a:pt x="1178" y="959"/>
                        <a:pt x="1194" y="935"/>
                        <a:pt x="1236" y="912"/>
                      </a:cubicBezTo>
                      <a:cubicBezTo>
                        <a:pt x="1404" y="823"/>
                        <a:pt x="1729" y="909"/>
                        <a:pt x="1729" y="694"/>
                      </a:cubicBezTo>
                      <a:cubicBezTo>
                        <a:pt x="1729" y="591"/>
                        <a:pt x="1501" y="532"/>
                        <a:pt x="1378" y="564"/>
                      </a:cubicBezTo>
                      <a:cubicBezTo>
                        <a:pt x="1356" y="570"/>
                        <a:pt x="1187" y="640"/>
                        <a:pt x="1187" y="575"/>
                      </a:cubicBezTo>
                      <a:cubicBezTo>
                        <a:pt x="1187" y="414"/>
                        <a:pt x="1289" y="383"/>
                        <a:pt x="1151" y="247"/>
                      </a:cubicBezTo>
                      <a:cubicBezTo>
                        <a:pt x="1090" y="188"/>
                        <a:pt x="1075" y="147"/>
                        <a:pt x="978" y="65"/>
                      </a:cubicBezTo>
                      <a:cubicBezTo>
                        <a:pt x="941" y="34"/>
                        <a:pt x="921" y="0"/>
                        <a:pt x="857" y="0"/>
                      </a:cubicBezTo>
                      <a:cubicBezTo>
                        <a:pt x="817" y="0"/>
                        <a:pt x="786" y="12"/>
                        <a:pt x="767" y="36"/>
                      </a:cubicBezTo>
                      <a:cubicBezTo>
                        <a:pt x="751" y="56"/>
                        <a:pt x="730" y="95"/>
                        <a:pt x="73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9" name="Freeform 37"/>
                <p:cNvSpPr/>
                <p:nvPr/>
              </p:nvSpPr>
              <p:spPr bwMode="auto">
                <a:xfrm>
                  <a:off x="7654170" y="5739916"/>
                  <a:ext cx="154770" cy="147032"/>
                </a:xfrm>
                <a:custGeom>
                  <a:avLst/>
                  <a:gdLst>
                    <a:gd name="T0" fmla="*/ 363 w 550"/>
                    <a:gd name="T1" fmla="*/ 516 h 516"/>
                    <a:gd name="T2" fmla="*/ 524 w 550"/>
                    <a:gd name="T3" fmla="*/ 262 h 516"/>
                    <a:gd name="T4" fmla="*/ 450 w 550"/>
                    <a:gd name="T5" fmla="*/ 176 h 516"/>
                    <a:gd name="T6" fmla="*/ 67 w 550"/>
                    <a:gd name="T7" fmla="*/ 0 h 516"/>
                    <a:gd name="T8" fmla="*/ 20 w 550"/>
                    <a:gd name="T9" fmla="*/ 157 h 516"/>
                    <a:gd name="T10" fmla="*/ 63 w 550"/>
                    <a:gd name="T11" fmla="*/ 233 h 516"/>
                    <a:gd name="T12" fmla="*/ 99 w 550"/>
                    <a:gd name="T13" fmla="*/ 315 h 516"/>
                    <a:gd name="T14" fmla="*/ 363 w 550"/>
                    <a:gd name="T15" fmla="*/ 516 h 5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516">
                      <a:moveTo>
                        <a:pt x="363" y="516"/>
                      </a:moveTo>
                      <a:cubicBezTo>
                        <a:pt x="550" y="516"/>
                        <a:pt x="524" y="376"/>
                        <a:pt x="524" y="262"/>
                      </a:cubicBezTo>
                      <a:cubicBezTo>
                        <a:pt x="524" y="246"/>
                        <a:pt x="491" y="223"/>
                        <a:pt x="450" y="176"/>
                      </a:cubicBezTo>
                      <a:cubicBezTo>
                        <a:pt x="343" y="53"/>
                        <a:pt x="249" y="0"/>
                        <a:pt x="67" y="0"/>
                      </a:cubicBezTo>
                      <a:cubicBezTo>
                        <a:pt x="9" y="0"/>
                        <a:pt x="0" y="107"/>
                        <a:pt x="20" y="157"/>
                      </a:cubicBezTo>
                      <a:cubicBezTo>
                        <a:pt x="30" y="183"/>
                        <a:pt x="49" y="206"/>
                        <a:pt x="63" y="233"/>
                      </a:cubicBezTo>
                      <a:cubicBezTo>
                        <a:pt x="78" y="263"/>
                        <a:pt x="82" y="288"/>
                        <a:pt x="99" y="315"/>
                      </a:cubicBezTo>
                      <a:cubicBezTo>
                        <a:pt x="138" y="380"/>
                        <a:pt x="276" y="516"/>
                        <a:pt x="363" y="5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grpSp>
          <p:nvGrpSpPr>
            <p:cNvPr id="15" name="组合 14"/>
            <p:cNvGrpSpPr/>
            <p:nvPr/>
          </p:nvGrpSpPr>
          <p:grpSpPr>
            <a:xfrm>
              <a:off x="335077" y="270942"/>
              <a:ext cx="421971" cy="417136"/>
              <a:chOff x="4065588" y="1646238"/>
              <a:chExt cx="969963" cy="958850"/>
            </a:xfrm>
            <a:grpFill/>
          </p:grpSpPr>
          <p:sp>
            <p:nvSpPr>
              <p:cNvPr id="16"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7"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8"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9"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0"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1" name="Freeform 10"/>
              <p:cNvSpPr/>
              <p:nvPr/>
            </p:nvSpPr>
            <p:spPr bwMode="auto">
              <a:xfrm>
                <a:off x="4476750" y="1973263"/>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2"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3"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4"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5"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6"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7"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8"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9"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0"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1"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2"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3"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4"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5"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6"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7"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8"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9"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0" name="Freeform 29"/>
              <p:cNvSpPr/>
              <p:nvPr/>
            </p:nvSpPr>
            <p:spPr bwMode="auto">
              <a:xfrm>
                <a:off x="4900613" y="2216151"/>
                <a:ext cx="61913" cy="57150"/>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1"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2"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3"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grpSp>
      <p:grpSp>
        <p:nvGrpSpPr>
          <p:cNvPr id="52" name="组合 51"/>
          <p:cNvGrpSpPr/>
          <p:nvPr userDrawn="1"/>
        </p:nvGrpSpPr>
        <p:grpSpPr>
          <a:xfrm>
            <a:off x="0" y="226669"/>
            <a:ext cx="542919" cy="571561"/>
            <a:chOff x="0" y="226669"/>
            <a:chExt cx="542919" cy="617541"/>
          </a:xfrm>
          <a:solidFill>
            <a:schemeClr val="accent1"/>
          </a:solidFill>
        </p:grpSpPr>
        <p:sp>
          <p:nvSpPr>
            <p:cNvPr id="53" name="矩形 52"/>
            <p:cNvSpPr/>
            <p:nvPr userDrawn="1"/>
          </p:nvSpPr>
          <p:spPr>
            <a:xfrm>
              <a:off x="397776" y="226669"/>
              <a:ext cx="145143" cy="617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0" y="226669"/>
              <a:ext cx="324630" cy="617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userDrawn="1"/>
        </p:nvGrpSpPr>
        <p:grpSpPr>
          <a:xfrm>
            <a:off x="3445670" y="6313130"/>
            <a:ext cx="5463856" cy="452499"/>
            <a:chOff x="3445670" y="6203946"/>
            <a:chExt cx="5463856" cy="452499"/>
          </a:xfrm>
        </p:grpSpPr>
        <p:grpSp>
          <p:nvGrpSpPr>
            <p:cNvPr id="57" name="组合 56"/>
            <p:cNvGrpSpPr/>
            <p:nvPr userDrawn="1"/>
          </p:nvGrpSpPr>
          <p:grpSpPr>
            <a:xfrm>
              <a:off x="3445670" y="6403109"/>
              <a:ext cx="5463856" cy="0"/>
              <a:chOff x="3445670" y="6403109"/>
              <a:chExt cx="5463856" cy="0"/>
            </a:xfrm>
          </p:grpSpPr>
          <p:cxnSp>
            <p:nvCxnSpPr>
              <p:cNvPr id="58" name="直接连接符 57"/>
              <p:cNvCxnSpPr/>
              <p:nvPr userDrawn="1"/>
            </p:nvCxnSpPr>
            <p:spPr>
              <a:xfrm flipH="1">
                <a:off x="3445670" y="6403109"/>
                <a:ext cx="180975" cy="0"/>
              </a:xfrm>
              <a:prstGeom prst="line">
                <a:avLst/>
              </a:prstGeom>
              <a:ln w="127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flipH="1">
                <a:off x="8728551" y="6403109"/>
                <a:ext cx="180975" cy="0"/>
              </a:xfrm>
              <a:prstGeom prst="line">
                <a:avLst/>
              </a:prstGeom>
              <a:ln w="127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userDrawn="1"/>
          </p:nvGrpSpPr>
          <p:grpSpPr>
            <a:xfrm>
              <a:off x="3773486" y="6203946"/>
              <a:ext cx="4766946" cy="452499"/>
              <a:chOff x="3721016" y="5441926"/>
              <a:chExt cx="5306957" cy="503759"/>
            </a:xfrm>
          </p:grpSpPr>
          <p:pic>
            <p:nvPicPr>
              <p:cNvPr id="64" name="图片 63"/>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3721016" y="5441926"/>
                <a:ext cx="2459915" cy="503759"/>
              </a:xfrm>
              <a:prstGeom prst="rect">
                <a:avLst/>
              </a:prstGeom>
            </p:spPr>
          </p:pic>
          <p:pic>
            <p:nvPicPr>
              <p:cNvPr id="65" name="图片 64"/>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6302928" y="5518467"/>
                <a:ext cx="2725045" cy="350676"/>
              </a:xfrm>
              <a:prstGeom prst="rect">
                <a:avLst/>
              </a:prstGeom>
            </p:spPr>
          </p:pic>
        </p:grpSp>
      </p:grpSp>
    </p:spTree>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e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1.xml"/><Relationship Id="rId7" Type="http://schemas.openxmlformats.org/officeDocument/2006/relationships/image" Target="../media/image4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0.png"/><Relationship Id="rId11" Type="http://schemas.openxmlformats.org/officeDocument/2006/relationships/image" Target="../media/image46.png"/><Relationship Id="rId5" Type="http://schemas.openxmlformats.org/officeDocument/2006/relationships/image" Target="../media/image340.png"/><Relationship Id="rId10" Type="http://schemas.openxmlformats.org/officeDocument/2006/relationships/image" Target="../media/image45.png"/><Relationship Id="rId4" Type="http://schemas.openxmlformats.org/officeDocument/2006/relationships/notesSlide" Target="../notesSlides/notesSlide10.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0.xml"/><Relationship Id="rId7" Type="http://schemas.openxmlformats.org/officeDocument/2006/relationships/image" Target="../media/image26.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notesSlide" Target="../notesSlides/notesSlide11.xml"/><Relationship Id="rId10" Type="http://schemas.openxmlformats.org/officeDocument/2006/relationships/image" Target="../media/image29.png"/><Relationship Id="rId4" Type="http://schemas.openxmlformats.org/officeDocument/2006/relationships/slideLayout" Target="../slideLayouts/slideLayout1.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5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2.xml"/><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diagramQuickStyle" Target="../diagrams/quickStyle1.xml"/><Relationship Id="rId11" Type="http://schemas.openxmlformats.org/officeDocument/2006/relationships/image" Target="../media/image44.png"/><Relationship Id="rId5" Type="http://schemas.openxmlformats.org/officeDocument/2006/relationships/diagramLayout" Target="../diagrams/layout1.xml"/><Relationship Id="rId10" Type="http://schemas.openxmlformats.org/officeDocument/2006/relationships/hyperlink" Target="https://arxiv.org/abs/1711.09572" TargetMode="External"/><Relationship Id="rId4" Type="http://schemas.openxmlformats.org/officeDocument/2006/relationships/diagramData" Target="../diagrams/data1.xml"/><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18.xml"/><Relationship Id="rId7" Type="http://schemas.openxmlformats.org/officeDocument/2006/relationships/image" Target="../media/image4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6.xml"/><Relationship Id="rId5" Type="http://schemas.openxmlformats.org/officeDocument/2006/relationships/slideLayout" Target="../slideLayouts/slideLayout13.xml"/><Relationship Id="rId4" Type="http://schemas.openxmlformats.org/officeDocument/2006/relationships/tags" Target="../tags/tag19.xml"/><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13.xml"/><Relationship Id="rId7" Type="http://schemas.openxmlformats.org/officeDocument/2006/relationships/image" Target="../media/image5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00.png"/><Relationship Id="rId5" Type="http://schemas.openxmlformats.org/officeDocument/2006/relationships/image" Target="../media/image6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58.png"/><Relationship Id="rId3" Type="http://schemas.openxmlformats.org/officeDocument/2006/relationships/slideLayout" Target="../slideLayouts/slideLayout13.xml"/><Relationship Id="rId7" Type="http://schemas.openxmlformats.org/officeDocument/2006/relationships/image" Target="../media/image68.png"/><Relationship Id="rId12" Type="http://schemas.openxmlformats.org/officeDocument/2006/relationships/image" Target="../media/image5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4.png"/><Relationship Id="rId11" Type="http://schemas.openxmlformats.org/officeDocument/2006/relationships/image" Target="../media/image55.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notesSlide" Target="../notesSlides/notesSlide18.xml"/><Relationship Id="rId9"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3.xml"/><Relationship Id="rId7" Type="http://schemas.openxmlformats.org/officeDocument/2006/relationships/image" Target="../media/image61.png"/><Relationship Id="rId12" Type="http://schemas.openxmlformats.org/officeDocument/2006/relationships/image" Target="../media/image67.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78.png"/><Relationship Id="rId4" Type="http://schemas.openxmlformats.org/officeDocument/2006/relationships/notesSlide" Target="../notesSlides/notesSlide19.xml"/><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1.png"/><Relationship Id="rId3" Type="http://schemas.openxmlformats.org/officeDocument/2006/relationships/slideLayout" Target="../slideLayouts/slideLayout13.xml"/><Relationship Id="rId7" Type="http://schemas.openxmlformats.org/officeDocument/2006/relationships/image" Target="../media/image74.png"/><Relationship Id="rId12" Type="http://schemas.openxmlformats.org/officeDocument/2006/relationships/image" Target="../media/image80.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73.png"/><Relationship Id="rId11" Type="http://schemas.openxmlformats.org/officeDocument/2006/relationships/image" Target="../media/image79.png"/><Relationship Id="rId5" Type="http://schemas.openxmlformats.org/officeDocument/2006/relationships/image" Target="../media/image72.png"/><Relationship Id="rId15" Type="http://schemas.openxmlformats.org/officeDocument/2006/relationships/image" Target="../media/image83.png"/><Relationship Id="rId10" Type="http://schemas.openxmlformats.org/officeDocument/2006/relationships/image" Target="../media/image77.png"/><Relationship Id="rId4" Type="http://schemas.openxmlformats.org/officeDocument/2006/relationships/notesSlide" Target="../notesSlides/notesSlide20.xml"/><Relationship Id="rId9" Type="http://schemas.openxmlformats.org/officeDocument/2006/relationships/image" Target="../media/image76.png"/><Relationship Id="rId14" Type="http://schemas.openxmlformats.org/officeDocument/2006/relationships/image" Target="../media/image8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3"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14" Type="http://schemas.openxmlformats.org/officeDocument/2006/relationships/image" Target="../media/image1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3.png"/><Relationship Id="rId12" Type="http://schemas.openxmlformats.org/officeDocument/2006/relationships/image" Target="../media/image230.png"/><Relationship Id="rId2" Type="http://schemas.openxmlformats.org/officeDocument/2006/relationships/slideLayout" Target="../slideLayouts/slideLayout1.xml"/><Relationship Id="rId16" Type="http://schemas.openxmlformats.org/officeDocument/2006/relationships/image" Target="../media/image35.png"/><Relationship Id="rId1" Type="http://schemas.openxmlformats.org/officeDocument/2006/relationships/tags" Target="../tags/tag5.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00.png"/><Relationship Id="rId1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6" hidden="1"/>
          <p:cNvSpPr/>
          <p:nvPr/>
        </p:nvSpPr>
        <p:spPr bwMode="auto">
          <a:xfrm>
            <a:off x="8720038" y="5698365"/>
            <a:ext cx="3063747" cy="1803094"/>
          </a:xfrm>
          <a:custGeom>
            <a:avLst/>
            <a:gdLst>
              <a:gd name="T0" fmla="*/ 3510 w 4495"/>
              <a:gd name="T1" fmla="*/ 741 h 2642"/>
              <a:gd name="T2" fmla="*/ 3185 w 4495"/>
              <a:gd name="T3" fmla="*/ 1023 h 2642"/>
              <a:gd name="T4" fmla="*/ 3732 w 4495"/>
              <a:gd name="T5" fmla="*/ 1571 h 2642"/>
              <a:gd name="T6" fmla="*/ 4453 w 4495"/>
              <a:gd name="T7" fmla="*/ 1757 h 2642"/>
              <a:gd name="T8" fmla="*/ 725 w 4495"/>
              <a:gd name="T9" fmla="*/ 1957 h 2642"/>
              <a:gd name="T10" fmla="*/ 2100 w 4495"/>
              <a:gd name="T11" fmla="*/ 2171 h 2642"/>
              <a:gd name="T12" fmla="*/ 3175 w 4495"/>
              <a:gd name="T13" fmla="*/ 2386 h 2642"/>
              <a:gd name="T14" fmla="*/ 2639 w 4495"/>
              <a:gd name="T15" fmla="*/ 2600 h 2642"/>
              <a:gd name="T16" fmla="*/ 2714 w 4495"/>
              <a:gd name="T17" fmla="*/ 2484 h 2642"/>
              <a:gd name="T18" fmla="*/ 1960 w 4495"/>
              <a:gd name="T19" fmla="*/ 2363 h 2642"/>
              <a:gd name="T20" fmla="*/ 3653 w 4495"/>
              <a:gd name="T21" fmla="*/ 2111 h 2642"/>
              <a:gd name="T22" fmla="*/ 483 w 4495"/>
              <a:gd name="T23" fmla="*/ 1826 h 2642"/>
              <a:gd name="T24" fmla="*/ 4246 w 4495"/>
              <a:gd name="T25" fmla="*/ 1608 h 2642"/>
              <a:gd name="T26" fmla="*/ 3226 w 4495"/>
              <a:gd name="T27" fmla="*/ 1362 h 2642"/>
              <a:gd name="T28" fmla="*/ 2917 w 4495"/>
              <a:gd name="T29" fmla="*/ 965 h 2642"/>
              <a:gd name="T30" fmla="*/ 2651 w 4495"/>
              <a:gd name="T31" fmla="*/ 569 h 2642"/>
              <a:gd name="T32" fmla="*/ 2698 w 4495"/>
              <a:gd name="T33" fmla="*/ 339 h 2642"/>
              <a:gd name="T34" fmla="*/ 2417 w 4495"/>
              <a:gd name="T35" fmla="*/ 760 h 2642"/>
              <a:gd name="T36" fmla="*/ 2957 w 4495"/>
              <a:gd name="T37" fmla="*/ 1168 h 2642"/>
              <a:gd name="T38" fmla="*/ 2536 w 4495"/>
              <a:gd name="T39" fmla="*/ 1677 h 2642"/>
              <a:gd name="T40" fmla="*/ 2788 w 4495"/>
              <a:gd name="T41" fmla="*/ 1371 h 2642"/>
              <a:gd name="T42" fmla="*/ 2696 w 4495"/>
              <a:gd name="T43" fmla="*/ 1468 h 2642"/>
              <a:gd name="T44" fmla="*/ 2758 w 4495"/>
              <a:gd name="T45" fmla="*/ 1583 h 2642"/>
              <a:gd name="T46" fmla="*/ 2430 w 4495"/>
              <a:gd name="T47" fmla="*/ 1081 h 2642"/>
              <a:gd name="T48" fmla="*/ 2128 w 4495"/>
              <a:gd name="T49" fmla="*/ 612 h 2642"/>
              <a:gd name="T50" fmla="*/ 1747 w 4495"/>
              <a:gd name="T51" fmla="*/ 1209 h 2642"/>
              <a:gd name="T52" fmla="*/ 1956 w 4495"/>
              <a:gd name="T53" fmla="*/ 1028 h 2642"/>
              <a:gd name="T54" fmla="*/ 2026 w 4495"/>
              <a:gd name="T55" fmla="*/ 1148 h 2642"/>
              <a:gd name="T56" fmla="*/ 2025 w 4495"/>
              <a:gd name="T57" fmla="*/ 900 h 2642"/>
              <a:gd name="T58" fmla="*/ 2014 w 4495"/>
              <a:gd name="T59" fmla="*/ 1417 h 2642"/>
              <a:gd name="T60" fmla="*/ 1370 w 4495"/>
              <a:gd name="T61" fmla="*/ 1129 h 2642"/>
              <a:gd name="T62" fmla="*/ 1441 w 4495"/>
              <a:gd name="T63" fmla="*/ 1512 h 2642"/>
              <a:gd name="T64" fmla="*/ 1377 w 4495"/>
              <a:gd name="T65" fmla="*/ 1512 h 2642"/>
              <a:gd name="T66" fmla="*/ 1565 w 4495"/>
              <a:gd name="T67" fmla="*/ 1514 h 2642"/>
              <a:gd name="T68" fmla="*/ 310 w 4495"/>
              <a:gd name="T69" fmla="*/ 1616 h 2642"/>
              <a:gd name="T70" fmla="*/ 700 w 4495"/>
              <a:gd name="T71" fmla="*/ 1359 h 2642"/>
              <a:gd name="T72" fmla="*/ 146 w 4495"/>
              <a:gd name="T73" fmla="*/ 1543 h 2642"/>
              <a:gd name="T74" fmla="*/ 1036 w 4495"/>
              <a:gd name="T75" fmla="*/ 1300 h 2642"/>
              <a:gd name="T76" fmla="*/ 1555 w 4495"/>
              <a:gd name="T77" fmla="*/ 974 h 2642"/>
              <a:gd name="T78" fmla="*/ 2229 w 4495"/>
              <a:gd name="T79" fmla="*/ 428 h 2642"/>
              <a:gd name="T80" fmla="*/ 2497 w 4495"/>
              <a:gd name="T81" fmla="*/ 62 h 2642"/>
              <a:gd name="T82" fmla="*/ 2941 w 4495"/>
              <a:gd name="T83" fmla="*/ 384 h 2642"/>
              <a:gd name="T84" fmla="*/ 3423 w 4495"/>
              <a:gd name="T85" fmla="*/ 610 h 2642"/>
              <a:gd name="T86" fmla="*/ 3857 w 4495"/>
              <a:gd name="T87" fmla="*/ 656 h 2642"/>
              <a:gd name="T88" fmla="*/ 3839 w 4495"/>
              <a:gd name="T89" fmla="*/ 686 h 2642"/>
              <a:gd name="T90" fmla="*/ 3376 w 4495"/>
              <a:gd name="T91" fmla="*/ 585 h 2642"/>
              <a:gd name="T92" fmla="*/ 3112 w 4495"/>
              <a:gd name="T93" fmla="*/ 787 h 2642"/>
              <a:gd name="T94" fmla="*/ 2761 w 4495"/>
              <a:gd name="T95" fmla="*/ 654 h 2642"/>
              <a:gd name="T96" fmla="*/ 2882 w 4495"/>
              <a:gd name="T97" fmla="*/ 706 h 2642"/>
              <a:gd name="T98" fmla="*/ 2992 w 4495"/>
              <a:gd name="T99" fmla="*/ 676 h 2642"/>
              <a:gd name="T100" fmla="*/ 2960 w 4495"/>
              <a:gd name="T101" fmla="*/ 817 h 2642"/>
              <a:gd name="T102" fmla="*/ 3010 w 4495"/>
              <a:gd name="T103" fmla="*/ 599 h 2642"/>
              <a:gd name="T104" fmla="*/ 2580 w 4495"/>
              <a:gd name="T105" fmla="*/ 736 h 2642"/>
              <a:gd name="T106" fmla="*/ 3008 w 4495"/>
              <a:gd name="T107" fmla="*/ 913 h 2642"/>
              <a:gd name="T108" fmla="*/ 3489 w 4495"/>
              <a:gd name="T109" fmla="*/ 733 h 2642"/>
              <a:gd name="T110" fmla="*/ 3887 w 4495"/>
              <a:gd name="T111" fmla="*/ 67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5" h="2642">
                <a:moveTo>
                  <a:pt x="3887" y="672"/>
                </a:moveTo>
                <a:cubicBezTo>
                  <a:pt x="3873" y="700"/>
                  <a:pt x="3861" y="729"/>
                  <a:pt x="3842" y="754"/>
                </a:cubicBezTo>
                <a:cubicBezTo>
                  <a:pt x="3824" y="778"/>
                  <a:pt x="3795" y="780"/>
                  <a:pt x="3767" y="770"/>
                </a:cubicBezTo>
                <a:cubicBezTo>
                  <a:pt x="3743" y="762"/>
                  <a:pt x="3721" y="749"/>
                  <a:pt x="3697" y="739"/>
                </a:cubicBezTo>
                <a:cubicBezTo>
                  <a:pt x="3667" y="727"/>
                  <a:pt x="3637" y="715"/>
                  <a:pt x="3607" y="706"/>
                </a:cubicBezTo>
                <a:cubicBezTo>
                  <a:pt x="3579" y="699"/>
                  <a:pt x="3551" y="704"/>
                  <a:pt x="3524" y="713"/>
                </a:cubicBezTo>
                <a:cubicBezTo>
                  <a:pt x="3510" y="718"/>
                  <a:pt x="3506" y="726"/>
                  <a:pt x="3510" y="741"/>
                </a:cubicBezTo>
                <a:cubicBezTo>
                  <a:pt x="3514" y="764"/>
                  <a:pt x="3517" y="787"/>
                  <a:pt x="3505" y="808"/>
                </a:cubicBezTo>
                <a:cubicBezTo>
                  <a:pt x="3500" y="816"/>
                  <a:pt x="3493" y="824"/>
                  <a:pt x="3484" y="829"/>
                </a:cubicBezTo>
                <a:cubicBezTo>
                  <a:pt x="3452" y="847"/>
                  <a:pt x="3418" y="853"/>
                  <a:pt x="3382" y="840"/>
                </a:cubicBezTo>
                <a:cubicBezTo>
                  <a:pt x="3367" y="835"/>
                  <a:pt x="3351" y="832"/>
                  <a:pt x="3334" y="828"/>
                </a:cubicBezTo>
                <a:cubicBezTo>
                  <a:pt x="3329" y="869"/>
                  <a:pt x="3323" y="912"/>
                  <a:pt x="3281" y="935"/>
                </a:cubicBezTo>
                <a:cubicBezTo>
                  <a:pt x="3240" y="958"/>
                  <a:pt x="3200" y="943"/>
                  <a:pt x="3160" y="924"/>
                </a:cubicBezTo>
                <a:cubicBezTo>
                  <a:pt x="3169" y="959"/>
                  <a:pt x="3176" y="991"/>
                  <a:pt x="3185" y="1023"/>
                </a:cubicBezTo>
                <a:cubicBezTo>
                  <a:pt x="3197" y="1068"/>
                  <a:pt x="3211" y="1112"/>
                  <a:pt x="3223" y="1156"/>
                </a:cubicBezTo>
                <a:cubicBezTo>
                  <a:pt x="3228" y="1171"/>
                  <a:pt x="3231" y="1188"/>
                  <a:pt x="3237" y="1203"/>
                </a:cubicBezTo>
                <a:cubicBezTo>
                  <a:pt x="3250" y="1238"/>
                  <a:pt x="3262" y="1274"/>
                  <a:pt x="3278" y="1308"/>
                </a:cubicBezTo>
                <a:cubicBezTo>
                  <a:pt x="3291" y="1334"/>
                  <a:pt x="3307" y="1358"/>
                  <a:pt x="3326" y="1381"/>
                </a:cubicBezTo>
                <a:cubicBezTo>
                  <a:pt x="3345" y="1405"/>
                  <a:pt x="3367" y="1427"/>
                  <a:pt x="3389" y="1448"/>
                </a:cubicBezTo>
                <a:cubicBezTo>
                  <a:pt x="3421" y="1477"/>
                  <a:pt x="3458" y="1497"/>
                  <a:pt x="3497" y="1514"/>
                </a:cubicBezTo>
                <a:cubicBezTo>
                  <a:pt x="3572" y="1548"/>
                  <a:pt x="3651" y="1563"/>
                  <a:pt x="3732" y="1571"/>
                </a:cubicBezTo>
                <a:cubicBezTo>
                  <a:pt x="3761" y="1573"/>
                  <a:pt x="3790" y="1574"/>
                  <a:pt x="3819" y="1577"/>
                </a:cubicBezTo>
                <a:cubicBezTo>
                  <a:pt x="3938" y="1590"/>
                  <a:pt x="4056" y="1582"/>
                  <a:pt x="4175" y="1581"/>
                </a:cubicBezTo>
                <a:cubicBezTo>
                  <a:pt x="4204" y="1581"/>
                  <a:pt x="4233" y="1578"/>
                  <a:pt x="4262" y="1577"/>
                </a:cubicBezTo>
                <a:cubicBezTo>
                  <a:pt x="4314" y="1576"/>
                  <a:pt x="4366" y="1583"/>
                  <a:pt x="4415" y="1601"/>
                </a:cubicBezTo>
                <a:cubicBezTo>
                  <a:pt x="4438" y="1610"/>
                  <a:pt x="4459" y="1623"/>
                  <a:pt x="4474" y="1644"/>
                </a:cubicBezTo>
                <a:cubicBezTo>
                  <a:pt x="4484" y="1657"/>
                  <a:pt x="4491" y="1669"/>
                  <a:pt x="4493" y="1685"/>
                </a:cubicBezTo>
                <a:cubicBezTo>
                  <a:pt x="4495" y="1718"/>
                  <a:pt x="4477" y="1738"/>
                  <a:pt x="4453" y="1757"/>
                </a:cubicBezTo>
                <a:cubicBezTo>
                  <a:pt x="4426" y="1778"/>
                  <a:pt x="4394" y="1785"/>
                  <a:pt x="4362" y="1790"/>
                </a:cubicBezTo>
                <a:cubicBezTo>
                  <a:pt x="4334" y="1794"/>
                  <a:pt x="4306" y="1798"/>
                  <a:pt x="4278" y="1798"/>
                </a:cubicBezTo>
                <a:cubicBezTo>
                  <a:pt x="3089" y="1799"/>
                  <a:pt x="1900" y="1799"/>
                  <a:pt x="711" y="1798"/>
                </a:cubicBezTo>
                <a:cubicBezTo>
                  <a:pt x="685" y="1798"/>
                  <a:pt x="662" y="1802"/>
                  <a:pt x="643" y="1822"/>
                </a:cubicBezTo>
                <a:cubicBezTo>
                  <a:pt x="615" y="1850"/>
                  <a:pt x="617" y="1910"/>
                  <a:pt x="647" y="1936"/>
                </a:cubicBezTo>
                <a:cubicBezTo>
                  <a:pt x="664" y="1952"/>
                  <a:pt x="683" y="1956"/>
                  <a:pt x="705" y="1957"/>
                </a:cubicBezTo>
                <a:cubicBezTo>
                  <a:pt x="712" y="1957"/>
                  <a:pt x="718" y="1957"/>
                  <a:pt x="725" y="1957"/>
                </a:cubicBezTo>
                <a:cubicBezTo>
                  <a:pt x="1686" y="1957"/>
                  <a:pt x="2647" y="1957"/>
                  <a:pt x="3609" y="1957"/>
                </a:cubicBezTo>
                <a:cubicBezTo>
                  <a:pt x="3654" y="1957"/>
                  <a:pt x="3700" y="1957"/>
                  <a:pt x="3742" y="1974"/>
                </a:cubicBezTo>
                <a:cubicBezTo>
                  <a:pt x="3780" y="1989"/>
                  <a:pt x="3820" y="2007"/>
                  <a:pt x="3827" y="2055"/>
                </a:cubicBezTo>
                <a:cubicBezTo>
                  <a:pt x="3831" y="2081"/>
                  <a:pt x="3823" y="2102"/>
                  <a:pt x="3803" y="2120"/>
                </a:cubicBezTo>
                <a:cubicBezTo>
                  <a:pt x="3758" y="2159"/>
                  <a:pt x="3704" y="2169"/>
                  <a:pt x="3648" y="2170"/>
                </a:cubicBezTo>
                <a:cubicBezTo>
                  <a:pt x="3553" y="2172"/>
                  <a:pt x="3459" y="2171"/>
                  <a:pt x="3364" y="2171"/>
                </a:cubicBezTo>
                <a:cubicBezTo>
                  <a:pt x="2943" y="2171"/>
                  <a:pt x="2521" y="2171"/>
                  <a:pt x="2100" y="2171"/>
                </a:cubicBezTo>
                <a:cubicBezTo>
                  <a:pt x="2045" y="2171"/>
                  <a:pt x="1991" y="2172"/>
                  <a:pt x="1936" y="2171"/>
                </a:cubicBezTo>
                <a:cubicBezTo>
                  <a:pt x="1867" y="2169"/>
                  <a:pt x="1836" y="2241"/>
                  <a:pt x="1862" y="2295"/>
                </a:cubicBezTo>
                <a:cubicBezTo>
                  <a:pt x="1874" y="2318"/>
                  <a:pt x="1896" y="2332"/>
                  <a:pt x="1924" y="2333"/>
                </a:cubicBezTo>
                <a:cubicBezTo>
                  <a:pt x="1931" y="2333"/>
                  <a:pt x="1939" y="2333"/>
                  <a:pt x="1946" y="2333"/>
                </a:cubicBezTo>
                <a:cubicBezTo>
                  <a:pt x="2291" y="2333"/>
                  <a:pt x="2636" y="2332"/>
                  <a:pt x="2981" y="2333"/>
                </a:cubicBezTo>
                <a:cubicBezTo>
                  <a:pt x="3020" y="2333"/>
                  <a:pt x="3059" y="2337"/>
                  <a:pt x="3097" y="2345"/>
                </a:cubicBezTo>
                <a:cubicBezTo>
                  <a:pt x="3125" y="2352"/>
                  <a:pt x="3155" y="2361"/>
                  <a:pt x="3175" y="2386"/>
                </a:cubicBezTo>
                <a:cubicBezTo>
                  <a:pt x="3200" y="2419"/>
                  <a:pt x="3200" y="2433"/>
                  <a:pt x="3175" y="2462"/>
                </a:cubicBezTo>
                <a:cubicBezTo>
                  <a:pt x="3162" y="2477"/>
                  <a:pt x="3145" y="2484"/>
                  <a:pt x="3127" y="2492"/>
                </a:cubicBezTo>
                <a:cubicBezTo>
                  <a:pt x="3080" y="2512"/>
                  <a:pt x="3031" y="2513"/>
                  <a:pt x="2982" y="2513"/>
                </a:cubicBezTo>
                <a:cubicBezTo>
                  <a:pt x="2882" y="2514"/>
                  <a:pt x="2783" y="2515"/>
                  <a:pt x="2684" y="2516"/>
                </a:cubicBezTo>
                <a:cubicBezTo>
                  <a:pt x="2671" y="2516"/>
                  <a:pt x="2658" y="2519"/>
                  <a:pt x="2645" y="2522"/>
                </a:cubicBezTo>
                <a:cubicBezTo>
                  <a:pt x="2627" y="2526"/>
                  <a:pt x="2616" y="2539"/>
                  <a:pt x="2615" y="2556"/>
                </a:cubicBezTo>
                <a:cubicBezTo>
                  <a:pt x="2614" y="2573"/>
                  <a:pt x="2624" y="2594"/>
                  <a:pt x="2639" y="2600"/>
                </a:cubicBezTo>
                <a:cubicBezTo>
                  <a:pt x="2672" y="2617"/>
                  <a:pt x="2707" y="2629"/>
                  <a:pt x="2744" y="2635"/>
                </a:cubicBezTo>
                <a:cubicBezTo>
                  <a:pt x="2751" y="2636"/>
                  <a:pt x="2758" y="2638"/>
                  <a:pt x="2764" y="2642"/>
                </a:cubicBezTo>
                <a:cubicBezTo>
                  <a:pt x="2731" y="2639"/>
                  <a:pt x="2698" y="2638"/>
                  <a:pt x="2665" y="2631"/>
                </a:cubicBezTo>
                <a:cubicBezTo>
                  <a:pt x="2643" y="2626"/>
                  <a:pt x="2620" y="2616"/>
                  <a:pt x="2602" y="2603"/>
                </a:cubicBezTo>
                <a:cubicBezTo>
                  <a:pt x="2580" y="2589"/>
                  <a:pt x="2579" y="2564"/>
                  <a:pt x="2582" y="2539"/>
                </a:cubicBezTo>
                <a:cubicBezTo>
                  <a:pt x="2586" y="2511"/>
                  <a:pt x="2607" y="2497"/>
                  <a:pt x="2631" y="2492"/>
                </a:cubicBezTo>
                <a:cubicBezTo>
                  <a:pt x="2658" y="2487"/>
                  <a:pt x="2686" y="2484"/>
                  <a:pt x="2714" y="2484"/>
                </a:cubicBezTo>
                <a:cubicBezTo>
                  <a:pt x="2817" y="2483"/>
                  <a:pt x="2919" y="2483"/>
                  <a:pt x="3022" y="2483"/>
                </a:cubicBezTo>
                <a:cubicBezTo>
                  <a:pt x="3037" y="2483"/>
                  <a:pt x="3052" y="2483"/>
                  <a:pt x="3066" y="2478"/>
                </a:cubicBezTo>
                <a:cubicBezTo>
                  <a:pt x="3089" y="2471"/>
                  <a:pt x="3114" y="2449"/>
                  <a:pt x="3113" y="2420"/>
                </a:cubicBezTo>
                <a:cubicBezTo>
                  <a:pt x="3111" y="2395"/>
                  <a:pt x="3094" y="2373"/>
                  <a:pt x="3068" y="2368"/>
                </a:cubicBezTo>
                <a:cubicBezTo>
                  <a:pt x="3054" y="2365"/>
                  <a:pt x="3041" y="2363"/>
                  <a:pt x="3027" y="2363"/>
                </a:cubicBezTo>
                <a:cubicBezTo>
                  <a:pt x="2853" y="2363"/>
                  <a:pt x="2679" y="2363"/>
                  <a:pt x="2506" y="2363"/>
                </a:cubicBezTo>
                <a:cubicBezTo>
                  <a:pt x="2324" y="2363"/>
                  <a:pt x="2142" y="2364"/>
                  <a:pt x="1960" y="2363"/>
                </a:cubicBezTo>
                <a:cubicBezTo>
                  <a:pt x="1929" y="2362"/>
                  <a:pt x="1897" y="2360"/>
                  <a:pt x="1868" y="2353"/>
                </a:cubicBezTo>
                <a:cubicBezTo>
                  <a:pt x="1832" y="2343"/>
                  <a:pt x="1797" y="2328"/>
                  <a:pt x="1773" y="2298"/>
                </a:cubicBezTo>
                <a:cubicBezTo>
                  <a:pt x="1748" y="2268"/>
                  <a:pt x="1754" y="2220"/>
                  <a:pt x="1777" y="2197"/>
                </a:cubicBezTo>
                <a:cubicBezTo>
                  <a:pt x="1824" y="2151"/>
                  <a:pt x="1883" y="2143"/>
                  <a:pt x="1943" y="2141"/>
                </a:cubicBezTo>
                <a:cubicBezTo>
                  <a:pt x="1995" y="2140"/>
                  <a:pt x="2046" y="2141"/>
                  <a:pt x="2098" y="2141"/>
                </a:cubicBezTo>
                <a:cubicBezTo>
                  <a:pt x="2591" y="2141"/>
                  <a:pt x="3084" y="2141"/>
                  <a:pt x="3577" y="2141"/>
                </a:cubicBezTo>
                <a:cubicBezTo>
                  <a:pt x="3608" y="2141"/>
                  <a:pt x="3633" y="2134"/>
                  <a:pt x="3653" y="2111"/>
                </a:cubicBezTo>
                <a:cubicBezTo>
                  <a:pt x="3668" y="2094"/>
                  <a:pt x="3670" y="2073"/>
                  <a:pt x="3667" y="2051"/>
                </a:cubicBezTo>
                <a:cubicBezTo>
                  <a:pt x="3663" y="2024"/>
                  <a:pt x="3642" y="2002"/>
                  <a:pt x="3615" y="1998"/>
                </a:cubicBezTo>
                <a:cubicBezTo>
                  <a:pt x="3602" y="1995"/>
                  <a:pt x="3588" y="1994"/>
                  <a:pt x="3575" y="1994"/>
                </a:cubicBezTo>
                <a:cubicBezTo>
                  <a:pt x="2614" y="1994"/>
                  <a:pt x="1653" y="1994"/>
                  <a:pt x="692" y="1994"/>
                </a:cubicBezTo>
                <a:cubicBezTo>
                  <a:pt x="658" y="1994"/>
                  <a:pt x="623" y="1991"/>
                  <a:pt x="589" y="1984"/>
                </a:cubicBezTo>
                <a:cubicBezTo>
                  <a:pt x="563" y="1978"/>
                  <a:pt x="537" y="1966"/>
                  <a:pt x="514" y="1951"/>
                </a:cubicBezTo>
                <a:cubicBezTo>
                  <a:pt x="469" y="1923"/>
                  <a:pt x="456" y="1870"/>
                  <a:pt x="483" y="1826"/>
                </a:cubicBezTo>
                <a:cubicBezTo>
                  <a:pt x="498" y="1802"/>
                  <a:pt x="522" y="1785"/>
                  <a:pt x="549" y="1775"/>
                </a:cubicBezTo>
                <a:cubicBezTo>
                  <a:pt x="595" y="1758"/>
                  <a:pt x="642" y="1753"/>
                  <a:pt x="691" y="1753"/>
                </a:cubicBezTo>
                <a:cubicBezTo>
                  <a:pt x="1148" y="1754"/>
                  <a:pt x="1605" y="1754"/>
                  <a:pt x="2062" y="1754"/>
                </a:cubicBezTo>
                <a:cubicBezTo>
                  <a:pt x="2788" y="1754"/>
                  <a:pt x="3515" y="1754"/>
                  <a:pt x="4241" y="1753"/>
                </a:cubicBezTo>
                <a:cubicBezTo>
                  <a:pt x="4259" y="1753"/>
                  <a:pt x="4278" y="1749"/>
                  <a:pt x="4295" y="1743"/>
                </a:cubicBezTo>
                <a:cubicBezTo>
                  <a:pt x="4328" y="1729"/>
                  <a:pt x="4340" y="1682"/>
                  <a:pt x="4325" y="1650"/>
                </a:cubicBezTo>
                <a:cubicBezTo>
                  <a:pt x="4308" y="1616"/>
                  <a:pt x="4278" y="1607"/>
                  <a:pt x="4246" y="1608"/>
                </a:cubicBezTo>
                <a:cubicBezTo>
                  <a:pt x="4163" y="1609"/>
                  <a:pt x="4080" y="1616"/>
                  <a:pt x="3998" y="1617"/>
                </a:cubicBezTo>
                <a:cubicBezTo>
                  <a:pt x="3903" y="1617"/>
                  <a:pt x="3809" y="1617"/>
                  <a:pt x="3714" y="1611"/>
                </a:cubicBezTo>
                <a:cubicBezTo>
                  <a:pt x="3660" y="1608"/>
                  <a:pt x="3605" y="1595"/>
                  <a:pt x="3551" y="1583"/>
                </a:cubicBezTo>
                <a:cubicBezTo>
                  <a:pt x="3520" y="1576"/>
                  <a:pt x="3489" y="1565"/>
                  <a:pt x="3460" y="1552"/>
                </a:cubicBezTo>
                <a:cubicBezTo>
                  <a:pt x="3434" y="1541"/>
                  <a:pt x="3411" y="1525"/>
                  <a:pt x="3387" y="1512"/>
                </a:cubicBezTo>
                <a:cubicBezTo>
                  <a:pt x="3346" y="1491"/>
                  <a:pt x="3315" y="1457"/>
                  <a:pt x="3282" y="1427"/>
                </a:cubicBezTo>
                <a:cubicBezTo>
                  <a:pt x="3261" y="1408"/>
                  <a:pt x="3245" y="1383"/>
                  <a:pt x="3226" y="1362"/>
                </a:cubicBezTo>
                <a:cubicBezTo>
                  <a:pt x="3213" y="1346"/>
                  <a:pt x="3198" y="1331"/>
                  <a:pt x="3186" y="1315"/>
                </a:cubicBezTo>
                <a:cubicBezTo>
                  <a:pt x="3169" y="1292"/>
                  <a:pt x="3154" y="1267"/>
                  <a:pt x="3139" y="1243"/>
                </a:cubicBezTo>
                <a:cubicBezTo>
                  <a:pt x="3123" y="1218"/>
                  <a:pt x="3109" y="1191"/>
                  <a:pt x="3094" y="1165"/>
                </a:cubicBezTo>
                <a:cubicBezTo>
                  <a:pt x="3090" y="1157"/>
                  <a:pt x="3087" y="1148"/>
                  <a:pt x="3083" y="1139"/>
                </a:cubicBezTo>
                <a:cubicBezTo>
                  <a:pt x="3069" y="1102"/>
                  <a:pt x="3055" y="1066"/>
                  <a:pt x="3041" y="1029"/>
                </a:cubicBezTo>
                <a:cubicBezTo>
                  <a:pt x="3033" y="1006"/>
                  <a:pt x="3024" y="982"/>
                  <a:pt x="3014" y="957"/>
                </a:cubicBezTo>
                <a:cubicBezTo>
                  <a:pt x="2983" y="968"/>
                  <a:pt x="2952" y="977"/>
                  <a:pt x="2917" y="965"/>
                </a:cubicBezTo>
                <a:cubicBezTo>
                  <a:pt x="2884" y="953"/>
                  <a:pt x="2858" y="936"/>
                  <a:pt x="2847" y="899"/>
                </a:cubicBezTo>
                <a:cubicBezTo>
                  <a:pt x="2837" y="901"/>
                  <a:pt x="2827" y="904"/>
                  <a:pt x="2817" y="904"/>
                </a:cubicBezTo>
                <a:cubicBezTo>
                  <a:pt x="2756" y="904"/>
                  <a:pt x="2694" y="898"/>
                  <a:pt x="2638" y="875"/>
                </a:cubicBezTo>
                <a:cubicBezTo>
                  <a:pt x="2589" y="856"/>
                  <a:pt x="2545" y="826"/>
                  <a:pt x="2518" y="777"/>
                </a:cubicBezTo>
                <a:cubicBezTo>
                  <a:pt x="2495" y="736"/>
                  <a:pt x="2493" y="696"/>
                  <a:pt x="2511" y="655"/>
                </a:cubicBezTo>
                <a:cubicBezTo>
                  <a:pt x="2518" y="638"/>
                  <a:pt x="2535" y="624"/>
                  <a:pt x="2549" y="610"/>
                </a:cubicBezTo>
                <a:cubicBezTo>
                  <a:pt x="2577" y="583"/>
                  <a:pt x="2613" y="573"/>
                  <a:pt x="2651" y="569"/>
                </a:cubicBezTo>
                <a:cubicBezTo>
                  <a:pt x="2678" y="566"/>
                  <a:pt x="2706" y="562"/>
                  <a:pt x="2734" y="563"/>
                </a:cubicBezTo>
                <a:cubicBezTo>
                  <a:pt x="2751" y="563"/>
                  <a:pt x="2763" y="559"/>
                  <a:pt x="2770" y="545"/>
                </a:cubicBezTo>
                <a:cubicBezTo>
                  <a:pt x="2780" y="525"/>
                  <a:pt x="2799" y="516"/>
                  <a:pt x="2816" y="506"/>
                </a:cubicBezTo>
                <a:cubicBezTo>
                  <a:pt x="2819" y="505"/>
                  <a:pt x="2822" y="503"/>
                  <a:pt x="2825" y="501"/>
                </a:cubicBezTo>
                <a:cubicBezTo>
                  <a:pt x="2807" y="471"/>
                  <a:pt x="2790" y="441"/>
                  <a:pt x="2770" y="414"/>
                </a:cubicBezTo>
                <a:cubicBezTo>
                  <a:pt x="2757" y="396"/>
                  <a:pt x="2741" y="379"/>
                  <a:pt x="2726" y="363"/>
                </a:cubicBezTo>
                <a:cubicBezTo>
                  <a:pt x="2717" y="354"/>
                  <a:pt x="2708" y="346"/>
                  <a:pt x="2698" y="339"/>
                </a:cubicBezTo>
                <a:cubicBezTo>
                  <a:pt x="2663" y="317"/>
                  <a:pt x="2626" y="323"/>
                  <a:pt x="2589" y="330"/>
                </a:cubicBezTo>
                <a:cubicBezTo>
                  <a:pt x="2558" y="335"/>
                  <a:pt x="2531" y="350"/>
                  <a:pt x="2507" y="369"/>
                </a:cubicBezTo>
                <a:cubicBezTo>
                  <a:pt x="2489" y="383"/>
                  <a:pt x="2475" y="401"/>
                  <a:pt x="2460" y="418"/>
                </a:cubicBezTo>
                <a:cubicBezTo>
                  <a:pt x="2426" y="455"/>
                  <a:pt x="2409" y="501"/>
                  <a:pt x="2389" y="546"/>
                </a:cubicBezTo>
                <a:cubicBezTo>
                  <a:pt x="2378" y="569"/>
                  <a:pt x="2372" y="594"/>
                  <a:pt x="2364" y="619"/>
                </a:cubicBezTo>
                <a:cubicBezTo>
                  <a:pt x="2363" y="622"/>
                  <a:pt x="2364" y="626"/>
                  <a:pt x="2366" y="630"/>
                </a:cubicBezTo>
                <a:cubicBezTo>
                  <a:pt x="2383" y="673"/>
                  <a:pt x="2401" y="716"/>
                  <a:pt x="2417" y="760"/>
                </a:cubicBezTo>
                <a:cubicBezTo>
                  <a:pt x="2429" y="789"/>
                  <a:pt x="2439" y="818"/>
                  <a:pt x="2448" y="848"/>
                </a:cubicBezTo>
                <a:cubicBezTo>
                  <a:pt x="2460" y="888"/>
                  <a:pt x="2471" y="929"/>
                  <a:pt x="2483" y="969"/>
                </a:cubicBezTo>
                <a:cubicBezTo>
                  <a:pt x="2488" y="990"/>
                  <a:pt x="2495" y="1010"/>
                  <a:pt x="2501" y="1031"/>
                </a:cubicBezTo>
                <a:cubicBezTo>
                  <a:pt x="2519" y="1025"/>
                  <a:pt x="2537" y="1017"/>
                  <a:pt x="2556" y="1013"/>
                </a:cubicBezTo>
                <a:cubicBezTo>
                  <a:pt x="2626" y="995"/>
                  <a:pt x="2696" y="998"/>
                  <a:pt x="2764" y="1022"/>
                </a:cubicBezTo>
                <a:cubicBezTo>
                  <a:pt x="2802" y="1035"/>
                  <a:pt x="2839" y="1053"/>
                  <a:pt x="2870" y="1080"/>
                </a:cubicBezTo>
                <a:cubicBezTo>
                  <a:pt x="2901" y="1107"/>
                  <a:pt x="2930" y="1137"/>
                  <a:pt x="2957" y="1168"/>
                </a:cubicBezTo>
                <a:cubicBezTo>
                  <a:pt x="2977" y="1192"/>
                  <a:pt x="2990" y="1222"/>
                  <a:pt x="3002" y="1252"/>
                </a:cubicBezTo>
                <a:cubicBezTo>
                  <a:pt x="3033" y="1327"/>
                  <a:pt x="3031" y="1403"/>
                  <a:pt x="3011" y="1479"/>
                </a:cubicBezTo>
                <a:cubicBezTo>
                  <a:pt x="3004" y="1506"/>
                  <a:pt x="2993" y="1533"/>
                  <a:pt x="2979" y="1556"/>
                </a:cubicBezTo>
                <a:cubicBezTo>
                  <a:pt x="2960" y="1585"/>
                  <a:pt x="2938" y="1612"/>
                  <a:pt x="2911" y="1637"/>
                </a:cubicBezTo>
                <a:cubicBezTo>
                  <a:pt x="2872" y="1674"/>
                  <a:pt x="2826" y="1694"/>
                  <a:pt x="2776" y="1707"/>
                </a:cubicBezTo>
                <a:cubicBezTo>
                  <a:pt x="2725" y="1721"/>
                  <a:pt x="2672" y="1721"/>
                  <a:pt x="2620" y="1709"/>
                </a:cubicBezTo>
                <a:cubicBezTo>
                  <a:pt x="2591" y="1703"/>
                  <a:pt x="2562" y="1692"/>
                  <a:pt x="2536" y="1677"/>
                </a:cubicBezTo>
                <a:cubicBezTo>
                  <a:pt x="2506" y="1659"/>
                  <a:pt x="2481" y="1635"/>
                  <a:pt x="2462" y="1604"/>
                </a:cubicBezTo>
                <a:cubicBezTo>
                  <a:pt x="2419" y="1534"/>
                  <a:pt x="2418" y="1462"/>
                  <a:pt x="2447" y="1390"/>
                </a:cubicBezTo>
                <a:cubicBezTo>
                  <a:pt x="2460" y="1358"/>
                  <a:pt x="2484" y="1331"/>
                  <a:pt x="2511" y="1308"/>
                </a:cubicBezTo>
                <a:cubicBezTo>
                  <a:pt x="2532" y="1290"/>
                  <a:pt x="2557" y="1281"/>
                  <a:pt x="2583" y="1276"/>
                </a:cubicBezTo>
                <a:cubicBezTo>
                  <a:pt x="2602" y="1273"/>
                  <a:pt x="2621" y="1267"/>
                  <a:pt x="2639" y="1269"/>
                </a:cubicBezTo>
                <a:cubicBezTo>
                  <a:pt x="2672" y="1272"/>
                  <a:pt x="2706" y="1280"/>
                  <a:pt x="2733" y="1301"/>
                </a:cubicBezTo>
                <a:cubicBezTo>
                  <a:pt x="2757" y="1319"/>
                  <a:pt x="2777" y="1341"/>
                  <a:pt x="2788" y="1371"/>
                </a:cubicBezTo>
                <a:cubicBezTo>
                  <a:pt x="2795" y="1391"/>
                  <a:pt x="2801" y="1412"/>
                  <a:pt x="2794" y="1431"/>
                </a:cubicBezTo>
                <a:cubicBezTo>
                  <a:pt x="2780" y="1468"/>
                  <a:pt x="2763" y="1501"/>
                  <a:pt x="2720" y="1516"/>
                </a:cubicBezTo>
                <a:cubicBezTo>
                  <a:pt x="2691" y="1527"/>
                  <a:pt x="2639" y="1507"/>
                  <a:pt x="2630" y="1478"/>
                </a:cubicBezTo>
                <a:cubicBezTo>
                  <a:pt x="2624" y="1459"/>
                  <a:pt x="2627" y="1446"/>
                  <a:pt x="2642" y="1433"/>
                </a:cubicBezTo>
                <a:cubicBezTo>
                  <a:pt x="2651" y="1425"/>
                  <a:pt x="2660" y="1417"/>
                  <a:pt x="2669" y="1410"/>
                </a:cubicBezTo>
                <a:cubicBezTo>
                  <a:pt x="2672" y="1427"/>
                  <a:pt x="2674" y="1442"/>
                  <a:pt x="2679" y="1455"/>
                </a:cubicBezTo>
                <a:cubicBezTo>
                  <a:pt x="2681" y="1461"/>
                  <a:pt x="2690" y="1468"/>
                  <a:pt x="2696" y="1468"/>
                </a:cubicBezTo>
                <a:cubicBezTo>
                  <a:pt x="2702" y="1468"/>
                  <a:pt x="2709" y="1460"/>
                  <a:pt x="2712" y="1454"/>
                </a:cubicBezTo>
                <a:cubicBezTo>
                  <a:pt x="2716" y="1448"/>
                  <a:pt x="2719" y="1439"/>
                  <a:pt x="2719" y="1432"/>
                </a:cubicBezTo>
                <a:cubicBezTo>
                  <a:pt x="2721" y="1412"/>
                  <a:pt x="2719" y="1391"/>
                  <a:pt x="2701" y="1379"/>
                </a:cubicBezTo>
                <a:cubicBezTo>
                  <a:pt x="2675" y="1362"/>
                  <a:pt x="2646" y="1361"/>
                  <a:pt x="2618" y="1375"/>
                </a:cubicBezTo>
                <a:cubicBezTo>
                  <a:pt x="2567" y="1402"/>
                  <a:pt x="2544" y="1475"/>
                  <a:pt x="2584" y="1530"/>
                </a:cubicBezTo>
                <a:cubicBezTo>
                  <a:pt x="2599" y="1551"/>
                  <a:pt x="2618" y="1565"/>
                  <a:pt x="2640" y="1576"/>
                </a:cubicBezTo>
                <a:cubicBezTo>
                  <a:pt x="2679" y="1596"/>
                  <a:pt x="2719" y="1596"/>
                  <a:pt x="2758" y="1583"/>
                </a:cubicBezTo>
                <a:cubicBezTo>
                  <a:pt x="2794" y="1571"/>
                  <a:pt x="2824" y="1549"/>
                  <a:pt x="2845" y="1515"/>
                </a:cubicBezTo>
                <a:cubicBezTo>
                  <a:pt x="2890" y="1444"/>
                  <a:pt x="2884" y="1370"/>
                  <a:pt x="2860" y="1296"/>
                </a:cubicBezTo>
                <a:cubicBezTo>
                  <a:pt x="2852" y="1269"/>
                  <a:pt x="2832" y="1245"/>
                  <a:pt x="2816" y="1220"/>
                </a:cubicBezTo>
                <a:cubicBezTo>
                  <a:pt x="2794" y="1187"/>
                  <a:pt x="2760" y="1168"/>
                  <a:pt x="2724" y="1151"/>
                </a:cubicBezTo>
                <a:cubicBezTo>
                  <a:pt x="2663" y="1123"/>
                  <a:pt x="2601" y="1124"/>
                  <a:pt x="2539" y="1143"/>
                </a:cubicBezTo>
                <a:cubicBezTo>
                  <a:pt x="2512" y="1152"/>
                  <a:pt x="2488" y="1169"/>
                  <a:pt x="2461" y="1183"/>
                </a:cubicBezTo>
                <a:cubicBezTo>
                  <a:pt x="2451" y="1151"/>
                  <a:pt x="2442" y="1116"/>
                  <a:pt x="2430" y="1081"/>
                </a:cubicBezTo>
                <a:cubicBezTo>
                  <a:pt x="2417" y="1047"/>
                  <a:pt x="2402" y="1014"/>
                  <a:pt x="2389" y="980"/>
                </a:cubicBezTo>
                <a:cubicBezTo>
                  <a:pt x="2386" y="972"/>
                  <a:pt x="2383" y="964"/>
                  <a:pt x="2380" y="956"/>
                </a:cubicBezTo>
                <a:cubicBezTo>
                  <a:pt x="2366" y="926"/>
                  <a:pt x="2352" y="895"/>
                  <a:pt x="2337" y="865"/>
                </a:cubicBezTo>
                <a:cubicBezTo>
                  <a:pt x="2324" y="841"/>
                  <a:pt x="2309" y="819"/>
                  <a:pt x="2295" y="796"/>
                </a:cubicBezTo>
                <a:cubicBezTo>
                  <a:pt x="2282" y="777"/>
                  <a:pt x="2271" y="757"/>
                  <a:pt x="2257" y="739"/>
                </a:cubicBezTo>
                <a:cubicBezTo>
                  <a:pt x="2237" y="714"/>
                  <a:pt x="2217" y="689"/>
                  <a:pt x="2194" y="667"/>
                </a:cubicBezTo>
                <a:cubicBezTo>
                  <a:pt x="2174" y="647"/>
                  <a:pt x="2152" y="628"/>
                  <a:pt x="2128" y="612"/>
                </a:cubicBezTo>
                <a:cubicBezTo>
                  <a:pt x="2078" y="579"/>
                  <a:pt x="2023" y="567"/>
                  <a:pt x="1963" y="582"/>
                </a:cubicBezTo>
                <a:cubicBezTo>
                  <a:pt x="1930" y="590"/>
                  <a:pt x="1902" y="606"/>
                  <a:pt x="1877" y="629"/>
                </a:cubicBezTo>
                <a:cubicBezTo>
                  <a:pt x="1861" y="644"/>
                  <a:pt x="1843" y="657"/>
                  <a:pt x="1829" y="674"/>
                </a:cubicBezTo>
                <a:cubicBezTo>
                  <a:pt x="1802" y="709"/>
                  <a:pt x="1775" y="745"/>
                  <a:pt x="1757" y="786"/>
                </a:cubicBezTo>
                <a:cubicBezTo>
                  <a:pt x="1741" y="819"/>
                  <a:pt x="1723" y="852"/>
                  <a:pt x="1711" y="886"/>
                </a:cubicBezTo>
                <a:cubicBezTo>
                  <a:pt x="1686" y="963"/>
                  <a:pt x="1678" y="1042"/>
                  <a:pt x="1700" y="1121"/>
                </a:cubicBezTo>
                <a:cubicBezTo>
                  <a:pt x="1709" y="1154"/>
                  <a:pt x="1727" y="1182"/>
                  <a:pt x="1747" y="1209"/>
                </a:cubicBezTo>
                <a:cubicBezTo>
                  <a:pt x="1768" y="1236"/>
                  <a:pt x="1793" y="1257"/>
                  <a:pt x="1822" y="1273"/>
                </a:cubicBezTo>
                <a:cubicBezTo>
                  <a:pt x="1846" y="1286"/>
                  <a:pt x="1874" y="1294"/>
                  <a:pt x="1901" y="1300"/>
                </a:cubicBezTo>
                <a:cubicBezTo>
                  <a:pt x="1943" y="1308"/>
                  <a:pt x="1985" y="1301"/>
                  <a:pt x="2021" y="1276"/>
                </a:cubicBezTo>
                <a:cubicBezTo>
                  <a:pt x="2039" y="1264"/>
                  <a:pt x="2055" y="1247"/>
                  <a:pt x="2067" y="1229"/>
                </a:cubicBezTo>
                <a:cubicBezTo>
                  <a:pt x="2090" y="1197"/>
                  <a:pt x="2102" y="1160"/>
                  <a:pt x="2093" y="1119"/>
                </a:cubicBezTo>
                <a:cubicBezTo>
                  <a:pt x="2081" y="1067"/>
                  <a:pt x="2054" y="1037"/>
                  <a:pt x="2001" y="1027"/>
                </a:cubicBezTo>
                <a:cubicBezTo>
                  <a:pt x="1986" y="1025"/>
                  <a:pt x="1971" y="1026"/>
                  <a:pt x="1956" y="1028"/>
                </a:cubicBezTo>
                <a:cubicBezTo>
                  <a:pt x="1928" y="1033"/>
                  <a:pt x="1907" y="1049"/>
                  <a:pt x="1898" y="1075"/>
                </a:cubicBezTo>
                <a:cubicBezTo>
                  <a:pt x="1889" y="1100"/>
                  <a:pt x="1884" y="1127"/>
                  <a:pt x="1904" y="1150"/>
                </a:cubicBezTo>
                <a:cubicBezTo>
                  <a:pt x="1917" y="1165"/>
                  <a:pt x="1952" y="1169"/>
                  <a:pt x="1967" y="1156"/>
                </a:cubicBezTo>
                <a:cubicBezTo>
                  <a:pt x="1979" y="1147"/>
                  <a:pt x="1975" y="1124"/>
                  <a:pt x="1960" y="1114"/>
                </a:cubicBezTo>
                <a:cubicBezTo>
                  <a:pt x="1953" y="1109"/>
                  <a:pt x="1946" y="1106"/>
                  <a:pt x="1938" y="1101"/>
                </a:cubicBezTo>
                <a:cubicBezTo>
                  <a:pt x="1958" y="1089"/>
                  <a:pt x="1978" y="1080"/>
                  <a:pt x="2000" y="1094"/>
                </a:cubicBezTo>
                <a:cubicBezTo>
                  <a:pt x="2020" y="1106"/>
                  <a:pt x="2031" y="1126"/>
                  <a:pt x="2026" y="1148"/>
                </a:cubicBezTo>
                <a:cubicBezTo>
                  <a:pt x="2022" y="1169"/>
                  <a:pt x="2012" y="1189"/>
                  <a:pt x="1992" y="1203"/>
                </a:cubicBezTo>
                <a:cubicBezTo>
                  <a:pt x="1963" y="1224"/>
                  <a:pt x="1934" y="1226"/>
                  <a:pt x="1901" y="1218"/>
                </a:cubicBezTo>
                <a:cubicBezTo>
                  <a:pt x="1864" y="1209"/>
                  <a:pt x="1837" y="1185"/>
                  <a:pt x="1824" y="1149"/>
                </a:cubicBezTo>
                <a:cubicBezTo>
                  <a:pt x="1804" y="1096"/>
                  <a:pt x="1810" y="1043"/>
                  <a:pt x="1836" y="993"/>
                </a:cubicBezTo>
                <a:cubicBezTo>
                  <a:pt x="1845" y="976"/>
                  <a:pt x="1862" y="964"/>
                  <a:pt x="1875" y="949"/>
                </a:cubicBezTo>
                <a:cubicBezTo>
                  <a:pt x="1901" y="921"/>
                  <a:pt x="1935" y="909"/>
                  <a:pt x="1971" y="905"/>
                </a:cubicBezTo>
                <a:cubicBezTo>
                  <a:pt x="1989" y="902"/>
                  <a:pt x="2008" y="897"/>
                  <a:pt x="2025" y="900"/>
                </a:cubicBezTo>
                <a:cubicBezTo>
                  <a:pt x="2065" y="906"/>
                  <a:pt x="2103" y="915"/>
                  <a:pt x="2137" y="939"/>
                </a:cubicBezTo>
                <a:cubicBezTo>
                  <a:pt x="2169" y="961"/>
                  <a:pt x="2191" y="989"/>
                  <a:pt x="2209" y="1020"/>
                </a:cubicBezTo>
                <a:cubicBezTo>
                  <a:pt x="2221" y="1041"/>
                  <a:pt x="2225" y="1066"/>
                  <a:pt x="2230" y="1090"/>
                </a:cubicBezTo>
                <a:cubicBezTo>
                  <a:pt x="2237" y="1133"/>
                  <a:pt x="2233" y="1176"/>
                  <a:pt x="2217" y="1217"/>
                </a:cubicBezTo>
                <a:cubicBezTo>
                  <a:pt x="2206" y="1244"/>
                  <a:pt x="2189" y="1270"/>
                  <a:pt x="2172" y="1295"/>
                </a:cubicBezTo>
                <a:cubicBezTo>
                  <a:pt x="2159" y="1314"/>
                  <a:pt x="2145" y="1332"/>
                  <a:pt x="2128" y="1348"/>
                </a:cubicBezTo>
                <a:cubicBezTo>
                  <a:pt x="2095" y="1379"/>
                  <a:pt x="2057" y="1401"/>
                  <a:pt x="2014" y="1417"/>
                </a:cubicBezTo>
                <a:cubicBezTo>
                  <a:pt x="1955" y="1439"/>
                  <a:pt x="1894" y="1442"/>
                  <a:pt x="1834" y="1429"/>
                </a:cubicBezTo>
                <a:cubicBezTo>
                  <a:pt x="1798" y="1421"/>
                  <a:pt x="1763" y="1408"/>
                  <a:pt x="1730" y="1389"/>
                </a:cubicBezTo>
                <a:cubicBezTo>
                  <a:pt x="1696" y="1368"/>
                  <a:pt x="1666" y="1344"/>
                  <a:pt x="1640" y="1315"/>
                </a:cubicBezTo>
                <a:cubicBezTo>
                  <a:pt x="1616" y="1289"/>
                  <a:pt x="1594" y="1261"/>
                  <a:pt x="1570" y="1235"/>
                </a:cubicBezTo>
                <a:cubicBezTo>
                  <a:pt x="1557" y="1220"/>
                  <a:pt x="1542" y="1206"/>
                  <a:pt x="1527" y="1193"/>
                </a:cubicBezTo>
                <a:cubicBezTo>
                  <a:pt x="1507" y="1176"/>
                  <a:pt x="1486" y="1159"/>
                  <a:pt x="1464" y="1145"/>
                </a:cubicBezTo>
                <a:cubicBezTo>
                  <a:pt x="1435" y="1128"/>
                  <a:pt x="1403" y="1125"/>
                  <a:pt x="1370" y="1129"/>
                </a:cubicBezTo>
                <a:cubicBezTo>
                  <a:pt x="1318" y="1136"/>
                  <a:pt x="1275" y="1160"/>
                  <a:pt x="1239" y="1196"/>
                </a:cubicBezTo>
                <a:cubicBezTo>
                  <a:pt x="1207" y="1229"/>
                  <a:pt x="1185" y="1267"/>
                  <a:pt x="1167" y="1309"/>
                </a:cubicBezTo>
                <a:cubicBezTo>
                  <a:pt x="1143" y="1367"/>
                  <a:pt x="1138" y="1425"/>
                  <a:pt x="1155" y="1484"/>
                </a:cubicBezTo>
                <a:cubicBezTo>
                  <a:pt x="1164" y="1517"/>
                  <a:pt x="1183" y="1544"/>
                  <a:pt x="1208" y="1567"/>
                </a:cubicBezTo>
                <a:cubicBezTo>
                  <a:pt x="1258" y="1613"/>
                  <a:pt x="1331" y="1616"/>
                  <a:pt x="1384" y="1588"/>
                </a:cubicBezTo>
                <a:cubicBezTo>
                  <a:pt x="1402" y="1578"/>
                  <a:pt x="1421" y="1564"/>
                  <a:pt x="1428" y="1542"/>
                </a:cubicBezTo>
                <a:cubicBezTo>
                  <a:pt x="1431" y="1531"/>
                  <a:pt x="1438" y="1522"/>
                  <a:pt x="1441" y="1512"/>
                </a:cubicBezTo>
                <a:cubicBezTo>
                  <a:pt x="1453" y="1464"/>
                  <a:pt x="1409" y="1390"/>
                  <a:pt x="1345" y="1402"/>
                </a:cubicBezTo>
                <a:cubicBezTo>
                  <a:pt x="1326" y="1406"/>
                  <a:pt x="1309" y="1412"/>
                  <a:pt x="1301" y="1433"/>
                </a:cubicBezTo>
                <a:cubicBezTo>
                  <a:pt x="1294" y="1454"/>
                  <a:pt x="1299" y="1473"/>
                  <a:pt x="1310" y="1490"/>
                </a:cubicBezTo>
                <a:cubicBezTo>
                  <a:pt x="1318" y="1503"/>
                  <a:pt x="1334" y="1501"/>
                  <a:pt x="1338" y="1486"/>
                </a:cubicBezTo>
                <a:cubicBezTo>
                  <a:pt x="1342" y="1473"/>
                  <a:pt x="1341" y="1460"/>
                  <a:pt x="1342" y="1445"/>
                </a:cubicBezTo>
                <a:cubicBezTo>
                  <a:pt x="1361" y="1444"/>
                  <a:pt x="1372" y="1460"/>
                  <a:pt x="1382" y="1474"/>
                </a:cubicBezTo>
                <a:cubicBezTo>
                  <a:pt x="1390" y="1485"/>
                  <a:pt x="1386" y="1499"/>
                  <a:pt x="1377" y="1512"/>
                </a:cubicBezTo>
                <a:cubicBezTo>
                  <a:pt x="1348" y="1550"/>
                  <a:pt x="1294" y="1550"/>
                  <a:pt x="1261" y="1514"/>
                </a:cubicBezTo>
                <a:cubicBezTo>
                  <a:pt x="1225" y="1477"/>
                  <a:pt x="1224" y="1437"/>
                  <a:pt x="1243" y="1394"/>
                </a:cubicBezTo>
                <a:cubicBezTo>
                  <a:pt x="1253" y="1372"/>
                  <a:pt x="1270" y="1356"/>
                  <a:pt x="1290" y="1341"/>
                </a:cubicBezTo>
                <a:cubicBezTo>
                  <a:pt x="1335" y="1309"/>
                  <a:pt x="1384" y="1307"/>
                  <a:pt x="1435" y="1320"/>
                </a:cubicBezTo>
                <a:cubicBezTo>
                  <a:pt x="1451" y="1324"/>
                  <a:pt x="1466" y="1334"/>
                  <a:pt x="1480" y="1343"/>
                </a:cubicBezTo>
                <a:cubicBezTo>
                  <a:pt x="1521" y="1372"/>
                  <a:pt x="1549" y="1410"/>
                  <a:pt x="1559" y="1460"/>
                </a:cubicBezTo>
                <a:cubicBezTo>
                  <a:pt x="1562" y="1477"/>
                  <a:pt x="1567" y="1496"/>
                  <a:pt x="1565" y="1514"/>
                </a:cubicBezTo>
                <a:cubicBezTo>
                  <a:pt x="1561" y="1552"/>
                  <a:pt x="1551" y="1589"/>
                  <a:pt x="1526" y="1621"/>
                </a:cubicBezTo>
                <a:cubicBezTo>
                  <a:pt x="1496" y="1661"/>
                  <a:pt x="1456" y="1685"/>
                  <a:pt x="1408" y="1701"/>
                </a:cubicBezTo>
                <a:cubicBezTo>
                  <a:pt x="1356" y="1718"/>
                  <a:pt x="1304" y="1720"/>
                  <a:pt x="1252" y="1708"/>
                </a:cubicBezTo>
                <a:cubicBezTo>
                  <a:pt x="1218" y="1700"/>
                  <a:pt x="1184" y="1689"/>
                  <a:pt x="1155" y="1665"/>
                </a:cubicBezTo>
                <a:cubicBezTo>
                  <a:pt x="1139" y="1652"/>
                  <a:pt x="1124" y="1638"/>
                  <a:pt x="1107" y="1626"/>
                </a:cubicBezTo>
                <a:cubicBezTo>
                  <a:pt x="1100" y="1621"/>
                  <a:pt x="1089" y="1616"/>
                  <a:pt x="1080" y="1616"/>
                </a:cubicBezTo>
                <a:cubicBezTo>
                  <a:pt x="823" y="1616"/>
                  <a:pt x="567" y="1616"/>
                  <a:pt x="310" y="1616"/>
                </a:cubicBezTo>
                <a:cubicBezTo>
                  <a:pt x="283" y="1616"/>
                  <a:pt x="255" y="1617"/>
                  <a:pt x="228" y="1612"/>
                </a:cubicBezTo>
                <a:cubicBezTo>
                  <a:pt x="187" y="1606"/>
                  <a:pt x="145" y="1598"/>
                  <a:pt x="106" y="1585"/>
                </a:cubicBezTo>
                <a:cubicBezTo>
                  <a:pt x="74" y="1575"/>
                  <a:pt x="44" y="1558"/>
                  <a:pt x="22" y="1531"/>
                </a:cubicBezTo>
                <a:cubicBezTo>
                  <a:pt x="0" y="1505"/>
                  <a:pt x="2" y="1457"/>
                  <a:pt x="27" y="1432"/>
                </a:cubicBezTo>
                <a:cubicBezTo>
                  <a:pt x="68" y="1390"/>
                  <a:pt x="120" y="1378"/>
                  <a:pt x="173" y="1366"/>
                </a:cubicBezTo>
                <a:cubicBezTo>
                  <a:pt x="238" y="1351"/>
                  <a:pt x="303" y="1355"/>
                  <a:pt x="368" y="1356"/>
                </a:cubicBezTo>
                <a:cubicBezTo>
                  <a:pt x="479" y="1356"/>
                  <a:pt x="589" y="1355"/>
                  <a:pt x="700" y="1359"/>
                </a:cubicBezTo>
                <a:cubicBezTo>
                  <a:pt x="785" y="1362"/>
                  <a:pt x="870" y="1372"/>
                  <a:pt x="955" y="1378"/>
                </a:cubicBezTo>
                <a:cubicBezTo>
                  <a:pt x="957" y="1379"/>
                  <a:pt x="959" y="1379"/>
                  <a:pt x="962" y="1383"/>
                </a:cubicBezTo>
                <a:cubicBezTo>
                  <a:pt x="952" y="1384"/>
                  <a:pt x="942" y="1385"/>
                  <a:pt x="931" y="1385"/>
                </a:cubicBezTo>
                <a:cubicBezTo>
                  <a:pt x="786" y="1387"/>
                  <a:pt x="640" y="1389"/>
                  <a:pt x="495" y="1392"/>
                </a:cubicBezTo>
                <a:cubicBezTo>
                  <a:pt x="406" y="1394"/>
                  <a:pt x="316" y="1397"/>
                  <a:pt x="227" y="1400"/>
                </a:cubicBezTo>
                <a:cubicBezTo>
                  <a:pt x="196" y="1401"/>
                  <a:pt x="168" y="1410"/>
                  <a:pt x="144" y="1432"/>
                </a:cubicBezTo>
                <a:cubicBezTo>
                  <a:pt x="115" y="1458"/>
                  <a:pt x="116" y="1518"/>
                  <a:pt x="146" y="1543"/>
                </a:cubicBezTo>
                <a:cubicBezTo>
                  <a:pt x="173" y="1566"/>
                  <a:pt x="204" y="1570"/>
                  <a:pt x="237" y="1570"/>
                </a:cubicBezTo>
                <a:cubicBezTo>
                  <a:pt x="329" y="1571"/>
                  <a:pt x="421" y="1570"/>
                  <a:pt x="513" y="1570"/>
                </a:cubicBezTo>
                <a:cubicBezTo>
                  <a:pt x="689" y="1570"/>
                  <a:pt x="866" y="1570"/>
                  <a:pt x="1042" y="1570"/>
                </a:cubicBezTo>
                <a:cubicBezTo>
                  <a:pt x="1048" y="1570"/>
                  <a:pt x="1054" y="1570"/>
                  <a:pt x="1061" y="1570"/>
                </a:cubicBezTo>
                <a:cubicBezTo>
                  <a:pt x="1055" y="1552"/>
                  <a:pt x="1047" y="1535"/>
                  <a:pt x="1043" y="1518"/>
                </a:cubicBezTo>
                <a:cubicBezTo>
                  <a:pt x="1036" y="1491"/>
                  <a:pt x="1028" y="1464"/>
                  <a:pt x="1025" y="1437"/>
                </a:cubicBezTo>
                <a:cubicBezTo>
                  <a:pt x="1021" y="1391"/>
                  <a:pt x="1025" y="1345"/>
                  <a:pt x="1036" y="1300"/>
                </a:cubicBezTo>
                <a:cubicBezTo>
                  <a:pt x="1044" y="1266"/>
                  <a:pt x="1055" y="1233"/>
                  <a:pt x="1069" y="1202"/>
                </a:cubicBezTo>
                <a:cubicBezTo>
                  <a:pt x="1083" y="1170"/>
                  <a:pt x="1101" y="1139"/>
                  <a:pt x="1121" y="1111"/>
                </a:cubicBezTo>
                <a:cubicBezTo>
                  <a:pt x="1143" y="1080"/>
                  <a:pt x="1170" y="1053"/>
                  <a:pt x="1203" y="1031"/>
                </a:cubicBezTo>
                <a:cubicBezTo>
                  <a:pt x="1264" y="990"/>
                  <a:pt x="1330" y="976"/>
                  <a:pt x="1401" y="989"/>
                </a:cubicBezTo>
                <a:cubicBezTo>
                  <a:pt x="1441" y="997"/>
                  <a:pt x="1479" y="1011"/>
                  <a:pt x="1514" y="1034"/>
                </a:cubicBezTo>
                <a:cubicBezTo>
                  <a:pt x="1524" y="1041"/>
                  <a:pt x="1536" y="1047"/>
                  <a:pt x="1548" y="1054"/>
                </a:cubicBezTo>
                <a:cubicBezTo>
                  <a:pt x="1551" y="1027"/>
                  <a:pt x="1551" y="1000"/>
                  <a:pt x="1555" y="974"/>
                </a:cubicBezTo>
                <a:cubicBezTo>
                  <a:pt x="1564" y="925"/>
                  <a:pt x="1573" y="876"/>
                  <a:pt x="1586" y="827"/>
                </a:cubicBezTo>
                <a:cubicBezTo>
                  <a:pt x="1595" y="790"/>
                  <a:pt x="1607" y="753"/>
                  <a:pt x="1622" y="718"/>
                </a:cubicBezTo>
                <a:cubicBezTo>
                  <a:pt x="1644" y="668"/>
                  <a:pt x="1668" y="619"/>
                  <a:pt x="1698" y="573"/>
                </a:cubicBezTo>
                <a:cubicBezTo>
                  <a:pt x="1733" y="520"/>
                  <a:pt x="1772" y="472"/>
                  <a:pt x="1822" y="433"/>
                </a:cubicBezTo>
                <a:cubicBezTo>
                  <a:pt x="1847" y="414"/>
                  <a:pt x="1875" y="398"/>
                  <a:pt x="1903" y="384"/>
                </a:cubicBezTo>
                <a:cubicBezTo>
                  <a:pt x="1982" y="344"/>
                  <a:pt x="2064" y="345"/>
                  <a:pt x="2147" y="372"/>
                </a:cubicBezTo>
                <a:cubicBezTo>
                  <a:pt x="2178" y="382"/>
                  <a:pt x="2206" y="403"/>
                  <a:pt x="2229" y="428"/>
                </a:cubicBezTo>
                <a:cubicBezTo>
                  <a:pt x="2237" y="436"/>
                  <a:pt x="2245" y="443"/>
                  <a:pt x="2253" y="451"/>
                </a:cubicBezTo>
                <a:cubicBezTo>
                  <a:pt x="2266" y="420"/>
                  <a:pt x="2277" y="389"/>
                  <a:pt x="2290" y="358"/>
                </a:cubicBezTo>
                <a:cubicBezTo>
                  <a:pt x="2306" y="320"/>
                  <a:pt x="2322" y="281"/>
                  <a:pt x="2341" y="244"/>
                </a:cubicBezTo>
                <a:cubicBezTo>
                  <a:pt x="2354" y="216"/>
                  <a:pt x="2369" y="189"/>
                  <a:pt x="2386" y="164"/>
                </a:cubicBezTo>
                <a:cubicBezTo>
                  <a:pt x="2397" y="147"/>
                  <a:pt x="2412" y="133"/>
                  <a:pt x="2427" y="119"/>
                </a:cubicBezTo>
                <a:cubicBezTo>
                  <a:pt x="2444" y="103"/>
                  <a:pt x="2462" y="88"/>
                  <a:pt x="2480" y="72"/>
                </a:cubicBezTo>
                <a:cubicBezTo>
                  <a:pt x="2485" y="68"/>
                  <a:pt x="2491" y="66"/>
                  <a:pt x="2497" y="62"/>
                </a:cubicBezTo>
                <a:cubicBezTo>
                  <a:pt x="2526" y="44"/>
                  <a:pt x="2555" y="30"/>
                  <a:pt x="2587" y="19"/>
                </a:cubicBezTo>
                <a:cubicBezTo>
                  <a:pt x="2624" y="5"/>
                  <a:pt x="2662" y="0"/>
                  <a:pt x="2699" y="9"/>
                </a:cubicBezTo>
                <a:cubicBezTo>
                  <a:pt x="2730" y="15"/>
                  <a:pt x="2760" y="25"/>
                  <a:pt x="2786" y="46"/>
                </a:cubicBezTo>
                <a:cubicBezTo>
                  <a:pt x="2815" y="70"/>
                  <a:pt x="2833" y="99"/>
                  <a:pt x="2848" y="132"/>
                </a:cubicBezTo>
                <a:cubicBezTo>
                  <a:pt x="2859" y="156"/>
                  <a:pt x="2869" y="180"/>
                  <a:pt x="2878" y="204"/>
                </a:cubicBezTo>
                <a:cubicBezTo>
                  <a:pt x="2889" y="235"/>
                  <a:pt x="2899" y="266"/>
                  <a:pt x="2910" y="297"/>
                </a:cubicBezTo>
                <a:cubicBezTo>
                  <a:pt x="2920" y="326"/>
                  <a:pt x="2930" y="355"/>
                  <a:pt x="2941" y="384"/>
                </a:cubicBezTo>
                <a:cubicBezTo>
                  <a:pt x="2962" y="435"/>
                  <a:pt x="2983" y="485"/>
                  <a:pt x="3005" y="536"/>
                </a:cubicBezTo>
                <a:cubicBezTo>
                  <a:pt x="3010" y="548"/>
                  <a:pt x="3018" y="559"/>
                  <a:pt x="3024" y="569"/>
                </a:cubicBezTo>
                <a:cubicBezTo>
                  <a:pt x="3050" y="571"/>
                  <a:pt x="3077" y="574"/>
                  <a:pt x="3104" y="577"/>
                </a:cubicBezTo>
                <a:cubicBezTo>
                  <a:pt x="3107" y="577"/>
                  <a:pt x="3111" y="575"/>
                  <a:pt x="3114" y="572"/>
                </a:cubicBezTo>
                <a:cubicBezTo>
                  <a:pt x="3140" y="543"/>
                  <a:pt x="3172" y="523"/>
                  <a:pt x="3207" y="507"/>
                </a:cubicBezTo>
                <a:cubicBezTo>
                  <a:pt x="3248" y="487"/>
                  <a:pt x="3290" y="482"/>
                  <a:pt x="3334" y="490"/>
                </a:cubicBezTo>
                <a:cubicBezTo>
                  <a:pt x="3393" y="501"/>
                  <a:pt x="3428" y="550"/>
                  <a:pt x="3423" y="610"/>
                </a:cubicBezTo>
                <a:cubicBezTo>
                  <a:pt x="3423" y="616"/>
                  <a:pt x="3422" y="623"/>
                  <a:pt x="3422" y="630"/>
                </a:cubicBezTo>
                <a:cubicBezTo>
                  <a:pt x="3444" y="638"/>
                  <a:pt x="3461" y="626"/>
                  <a:pt x="3477" y="616"/>
                </a:cubicBezTo>
                <a:cubicBezTo>
                  <a:pt x="3489" y="609"/>
                  <a:pt x="3499" y="599"/>
                  <a:pt x="3509" y="590"/>
                </a:cubicBezTo>
                <a:cubicBezTo>
                  <a:pt x="3533" y="568"/>
                  <a:pt x="3573" y="560"/>
                  <a:pt x="3606" y="577"/>
                </a:cubicBezTo>
                <a:cubicBezTo>
                  <a:pt x="3631" y="591"/>
                  <a:pt x="3655" y="608"/>
                  <a:pt x="3679" y="624"/>
                </a:cubicBezTo>
                <a:cubicBezTo>
                  <a:pt x="3716" y="650"/>
                  <a:pt x="3751" y="680"/>
                  <a:pt x="3800" y="677"/>
                </a:cubicBezTo>
                <a:cubicBezTo>
                  <a:pt x="3821" y="675"/>
                  <a:pt x="3841" y="671"/>
                  <a:pt x="3857" y="656"/>
                </a:cubicBezTo>
                <a:cubicBezTo>
                  <a:pt x="3873" y="641"/>
                  <a:pt x="3890" y="628"/>
                  <a:pt x="3906" y="615"/>
                </a:cubicBezTo>
                <a:cubicBezTo>
                  <a:pt x="3930" y="597"/>
                  <a:pt x="3960" y="595"/>
                  <a:pt x="3980" y="607"/>
                </a:cubicBezTo>
                <a:cubicBezTo>
                  <a:pt x="3966" y="611"/>
                  <a:pt x="3948" y="614"/>
                  <a:pt x="3933" y="621"/>
                </a:cubicBezTo>
                <a:cubicBezTo>
                  <a:pt x="3925" y="624"/>
                  <a:pt x="3919" y="633"/>
                  <a:pt x="3913" y="639"/>
                </a:cubicBezTo>
                <a:cubicBezTo>
                  <a:pt x="3909" y="643"/>
                  <a:pt x="3905" y="645"/>
                  <a:pt x="3901" y="648"/>
                </a:cubicBezTo>
                <a:cubicBezTo>
                  <a:pt x="3897" y="650"/>
                  <a:pt x="3893" y="651"/>
                  <a:pt x="3890" y="653"/>
                </a:cubicBezTo>
                <a:cubicBezTo>
                  <a:pt x="3873" y="664"/>
                  <a:pt x="3857" y="676"/>
                  <a:pt x="3839" y="686"/>
                </a:cubicBezTo>
                <a:cubicBezTo>
                  <a:pt x="3801" y="708"/>
                  <a:pt x="3761" y="707"/>
                  <a:pt x="3722" y="692"/>
                </a:cubicBezTo>
                <a:cubicBezTo>
                  <a:pt x="3690" y="679"/>
                  <a:pt x="3661" y="658"/>
                  <a:pt x="3631" y="641"/>
                </a:cubicBezTo>
                <a:cubicBezTo>
                  <a:pt x="3623" y="636"/>
                  <a:pt x="3615" y="629"/>
                  <a:pt x="3607" y="624"/>
                </a:cubicBezTo>
                <a:cubicBezTo>
                  <a:pt x="3564" y="599"/>
                  <a:pt x="3530" y="583"/>
                  <a:pt x="3492" y="627"/>
                </a:cubicBezTo>
                <a:cubicBezTo>
                  <a:pt x="3475" y="646"/>
                  <a:pt x="3438" y="653"/>
                  <a:pt x="3414" y="641"/>
                </a:cubicBezTo>
                <a:cubicBezTo>
                  <a:pt x="3409" y="638"/>
                  <a:pt x="3406" y="631"/>
                  <a:pt x="3402" y="626"/>
                </a:cubicBezTo>
                <a:cubicBezTo>
                  <a:pt x="3393" y="612"/>
                  <a:pt x="3388" y="595"/>
                  <a:pt x="3376" y="585"/>
                </a:cubicBezTo>
                <a:cubicBezTo>
                  <a:pt x="3351" y="564"/>
                  <a:pt x="3320" y="552"/>
                  <a:pt x="3286" y="550"/>
                </a:cubicBezTo>
                <a:cubicBezTo>
                  <a:pt x="3230" y="545"/>
                  <a:pt x="3176" y="550"/>
                  <a:pt x="3130" y="586"/>
                </a:cubicBezTo>
                <a:cubicBezTo>
                  <a:pt x="3139" y="591"/>
                  <a:pt x="3148" y="597"/>
                  <a:pt x="3157" y="600"/>
                </a:cubicBezTo>
                <a:cubicBezTo>
                  <a:pt x="3191" y="611"/>
                  <a:pt x="3211" y="636"/>
                  <a:pt x="3222" y="666"/>
                </a:cubicBezTo>
                <a:cubicBezTo>
                  <a:pt x="3228" y="680"/>
                  <a:pt x="3227" y="699"/>
                  <a:pt x="3221" y="713"/>
                </a:cubicBezTo>
                <a:cubicBezTo>
                  <a:pt x="3209" y="742"/>
                  <a:pt x="3184" y="759"/>
                  <a:pt x="3152" y="765"/>
                </a:cubicBezTo>
                <a:cubicBezTo>
                  <a:pt x="3136" y="768"/>
                  <a:pt x="3124" y="775"/>
                  <a:pt x="3112" y="787"/>
                </a:cubicBezTo>
                <a:cubicBezTo>
                  <a:pt x="3096" y="806"/>
                  <a:pt x="3075" y="821"/>
                  <a:pt x="3057" y="838"/>
                </a:cubicBezTo>
                <a:cubicBezTo>
                  <a:pt x="3029" y="864"/>
                  <a:pt x="2988" y="871"/>
                  <a:pt x="2955" y="855"/>
                </a:cubicBezTo>
                <a:cubicBezTo>
                  <a:pt x="2932" y="844"/>
                  <a:pt x="2914" y="828"/>
                  <a:pt x="2899" y="808"/>
                </a:cubicBezTo>
                <a:cubicBezTo>
                  <a:pt x="2893" y="798"/>
                  <a:pt x="2886" y="794"/>
                  <a:pt x="2873" y="796"/>
                </a:cubicBezTo>
                <a:cubicBezTo>
                  <a:pt x="2835" y="803"/>
                  <a:pt x="2796" y="797"/>
                  <a:pt x="2761" y="782"/>
                </a:cubicBezTo>
                <a:cubicBezTo>
                  <a:pt x="2745" y="775"/>
                  <a:pt x="2728" y="763"/>
                  <a:pt x="2720" y="749"/>
                </a:cubicBezTo>
                <a:cubicBezTo>
                  <a:pt x="2698" y="711"/>
                  <a:pt x="2717" y="670"/>
                  <a:pt x="2761" y="654"/>
                </a:cubicBezTo>
                <a:cubicBezTo>
                  <a:pt x="2803" y="638"/>
                  <a:pt x="2847" y="632"/>
                  <a:pt x="2892" y="634"/>
                </a:cubicBezTo>
                <a:cubicBezTo>
                  <a:pt x="2902" y="635"/>
                  <a:pt x="2913" y="634"/>
                  <a:pt x="2923" y="633"/>
                </a:cubicBezTo>
                <a:cubicBezTo>
                  <a:pt x="2963" y="628"/>
                  <a:pt x="3001" y="631"/>
                  <a:pt x="3035" y="654"/>
                </a:cubicBezTo>
                <a:cubicBezTo>
                  <a:pt x="3059" y="670"/>
                  <a:pt x="3062" y="709"/>
                  <a:pt x="3040" y="725"/>
                </a:cubicBezTo>
                <a:cubicBezTo>
                  <a:pt x="3008" y="749"/>
                  <a:pt x="2972" y="762"/>
                  <a:pt x="2932" y="754"/>
                </a:cubicBezTo>
                <a:cubicBezTo>
                  <a:pt x="2918" y="751"/>
                  <a:pt x="2904" y="741"/>
                  <a:pt x="2891" y="732"/>
                </a:cubicBezTo>
                <a:cubicBezTo>
                  <a:pt x="2882" y="727"/>
                  <a:pt x="2877" y="716"/>
                  <a:pt x="2882" y="706"/>
                </a:cubicBezTo>
                <a:cubicBezTo>
                  <a:pt x="2889" y="696"/>
                  <a:pt x="2896" y="682"/>
                  <a:pt x="2911" y="681"/>
                </a:cubicBezTo>
                <a:cubicBezTo>
                  <a:pt x="2914" y="680"/>
                  <a:pt x="2918" y="683"/>
                  <a:pt x="2922" y="685"/>
                </a:cubicBezTo>
                <a:cubicBezTo>
                  <a:pt x="2920" y="688"/>
                  <a:pt x="2918" y="692"/>
                  <a:pt x="2916" y="695"/>
                </a:cubicBezTo>
                <a:cubicBezTo>
                  <a:pt x="2912" y="700"/>
                  <a:pt x="2903" y="706"/>
                  <a:pt x="2904" y="709"/>
                </a:cubicBezTo>
                <a:cubicBezTo>
                  <a:pt x="2906" y="717"/>
                  <a:pt x="2911" y="726"/>
                  <a:pt x="2918" y="730"/>
                </a:cubicBezTo>
                <a:cubicBezTo>
                  <a:pt x="2935" y="740"/>
                  <a:pt x="2953" y="735"/>
                  <a:pt x="2971" y="727"/>
                </a:cubicBezTo>
                <a:cubicBezTo>
                  <a:pt x="2992" y="718"/>
                  <a:pt x="2999" y="694"/>
                  <a:pt x="2992" y="676"/>
                </a:cubicBezTo>
                <a:cubicBezTo>
                  <a:pt x="2980" y="647"/>
                  <a:pt x="2951" y="637"/>
                  <a:pt x="2926" y="642"/>
                </a:cubicBezTo>
                <a:cubicBezTo>
                  <a:pt x="2917" y="644"/>
                  <a:pt x="2908" y="647"/>
                  <a:pt x="2900" y="647"/>
                </a:cubicBezTo>
                <a:cubicBezTo>
                  <a:pt x="2863" y="644"/>
                  <a:pt x="2830" y="655"/>
                  <a:pt x="2798" y="674"/>
                </a:cubicBezTo>
                <a:cubicBezTo>
                  <a:pt x="2760" y="696"/>
                  <a:pt x="2767" y="734"/>
                  <a:pt x="2797" y="754"/>
                </a:cubicBezTo>
                <a:cubicBezTo>
                  <a:pt x="2826" y="773"/>
                  <a:pt x="2858" y="782"/>
                  <a:pt x="2893" y="778"/>
                </a:cubicBezTo>
                <a:cubicBezTo>
                  <a:pt x="2896" y="778"/>
                  <a:pt x="2898" y="780"/>
                  <a:pt x="2900" y="782"/>
                </a:cubicBezTo>
                <a:cubicBezTo>
                  <a:pt x="2920" y="794"/>
                  <a:pt x="2939" y="808"/>
                  <a:pt x="2960" y="817"/>
                </a:cubicBezTo>
                <a:cubicBezTo>
                  <a:pt x="3003" y="837"/>
                  <a:pt x="3049" y="823"/>
                  <a:pt x="3082" y="781"/>
                </a:cubicBezTo>
                <a:cubicBezTo>
                  <a:pt x="3095" y="765"/>
                  <a:pt x="3112" y="757"/>
                  <a:pt x="3131" y="751"/>
                </a:cubicBezTo>
                <a:cubicBezTo>
                  <a:pt x="3148" y="747"/>
                  <a:pt x="3163" y="736"/>
                  <a:pt x="3167" y="718"/>
                </a:cubicBezTo>
                <a:cubicBezTo>
                  <a:pt x="3173" y="688"/>
                  <a:pt x="3174" y="660"/>
                  <a:pt x="3154" y="633"/>
                </a:cubicBezTo>
                <a:cubicBezTo>
                  <a:pt x="3137" y="609"/>
                  <a:pt x="3116" y="593"/>
                  <a:pt x="3089" y="589"/>
                </a:cubicBezTo>
                <a:cubicBezTo>
                  <a:pt x="3065" y="585"/>
                  <a:pt x="3040" y="581"/>
                  <a:pt x="3018" y="598"/>
                </a:cubicBezTo>
                <a:cubicBezTo>
                  <a:pt x="3016" y="599"/>
                  <a:pt x="3012" y="600"/>
                  <a:pt x="3010" y="599"/>
                </a:cubicBezTo>
                <a:cubicBezTo>
                  <a:pt x="3001" y="596"/>
                  <a:pt x="2991" y="593"/>
                  <a:pt x="2984" y="588"/>
                </a:cubicBezTo>
                <a:cubicBezTo>
                  <a:pt x="2968" y="577"/>
                  <a:pt x="2954" y="563"/>
                  <a:pt x="2937" y="553"/>
                </a:cubicBezTo>
                <a:cubicBezTo>
                  <a:pt x="2925" y="546"/>
                  <a:pt x="2911" y="542"/>
                  <a:pt x="2897" y="541"/>
                </a:cubicBezTo>
                <a:cubicBezTo>
                  <a:pt x="2849" y="535"/>
                  <a:pt x="2804" y="539"/>
                  <a:pt x="2767" y="577"/>
                </a:cubicBezTo>
                <a:cubicBezTo>
                  <a:pt x="2764" y="581"/>
                  <a:pt x="2756" y="582"/>
                  <a:pt x="2750" y="581"/>
                </a:cubicBezTo>
                <a:cubicBezTo>
                  <a:pt x="2709" y="578"/>
                  <a:pt x="2669" y="580"/>
                  <a:pt x="2633" y="604"/>
                </a:cubicBezTo>
                <a:cubicBezTo>
                  <a:pt x="2597" y="627"/>
                  <a:pt x="2565" y="676"/>
                  <a:pt x="2580" y="736"/>
                </a:cubicBezTo>
                <a:cubicBezTo>
                  <a:pt x="2585" y="756"/>
                  <a:pt x="2591" y="776"/>
                  <a:pt x="2603" y="792"/>
                </a:cubicBezTo>
                <a:cubicBezTo>
                  <a:pt x="2615" y="810"/>
                  <a:pt x="2633" y="825"/>
                  <a:pt x="2651" y="837"/>
                </a:cubicBezTo>
                <a:cubicBezTo>
                  <a:pt x="2675" y="853"/>
                  <a:pt x="2700" y="867"/>
                  <a:pt x="2727" y="878"/>
                </a:cubicBezTo>
                <a:cubicBezTo>
                  <a:pt x="2762" y="892"/>
                  <a:pt x="2800" y="888"/>
                  <a:pt x="2837" y="886"/>
                </a:cubicBezTo>
                <a:cubicBezTo>
                  <a:pt x="2845" y="886"/>
                  <a:pt x="2854" y="888"/>
                  <a:pt x="2862" y="890"/>
                </a:cubicBezTo>
                <a:cubicBezTo>
                  <a:pt x="2881" y="896"/>
                  <a:pt x="2900" y="906"/>
                  <a:pt x="2921" y="909"/>
                </a:cubicBezTo>
                <a:cubicBezTo>
                  <a:pt x="2950" y="913"/>
                  <a:pt x="2979" y="913"/>
                  <a:pt x="3008" y="913"/>
                </a:cubicBezTo>
                <a:cubicBezTo>
                  <a:pt x="3022" y="913"/>
                  <a:pt x="3035" y="909"/>
                  <a:pt x="3047" y="903"/>
                </a:cubicBezTo>
                <a:cubicBezTo>
                  <a:pt x="3067" y="894"/>
                  <a:pt x="3085" y="881"/>
                  <a:pt x="3102" y="871"/>
                </a:cubicBezTo>
                <a:cubicBezTo>
                  <a:pt x="3143" y="891"/>
                  <a:pt x="3186" y="899"/>
                  <a:pt x="3231" y="892"/>
                </a:cubicBezTo>
                <a:cubicBezTo>
                  <a:pt x="3279" y="883"/>
                  <a:pt x="3307" y="850"/>
                  <a:pt x="3329" y="808"/>
                </a:cubicBezTo>
                <a:cubicBezTo>
                  <a:pt x="3346" y="808"/>
                  <a:pt x="3364" y="810"/>
                  <a:pt x="3382" y="808"/>
                </a:cubicBezTo>
                <a:cubicBezTo>
                  <a:pt x="3400" y="806"/>
                  <a:pt x="3419" y="802"/>
                  <a:pt x="3436" y="796"/>
                </a:cubicBezTo>
                <a:cubicBezTo>
                  <a:pt x="3462" y="788"/>
                  <a:pt x="3491" y="759"/>
                  <a:pt x="3489" y="733"/>
                </a:cubicBezTo>
                <a:cubicBezTo>
                  <a:pt x="3488" y="718"/>
                  <a:pt x="3494" y="709"/>
                  <a:pt x="3502" y="697"/>
                </a:cubicBezTo>
                <a:cubicBezTo>
                  <a:pt x="3521" y="669"/>
                  <a:pt x="3547" y="663"/>
                  <a:pt x="3576" y="671"/>
                </a:cubicBezTo>
                <a:cubicBezTo>
                  <a:pt x="3606" y="678"/>
                  <a:pt x="3634" y="690"/>
                  <a:pt x="3663" y="700"/>
                </a:cubicBezTo>
                <a:cubicBezTo>
                  <a:pt x="3677" y="705"/>
                  <a:pt x="3692" y="709"/>
                  <a:pt x="3705" y="716"/>
                </a:cubicBezTo>
                <a:cubicBezTo>
                  <a:pt x="3736" y="731"/>
                  <a:pt x="3769" y="735"/>
                  <a:pt x="3802" y="730"/>
                </a:cubicBezTo>
                <a:cubicBezTo>
                  <a:pt x="3813" y="728"/>
                  <a:pt x="3823" y="723"/>
                  <a:pt x="3832" y="719"/>
                </a:cubicBezTo>
                <a:cubicBezTo>
                  <a:pt x="3855" y="709"/>
                  <a:pt x="3872" y="691"/>
                  <a:pt x="3887" y="672"/>
                </a:cubicBezTo>
                <a:close/>
              </a:path>
            </a:pathLst>
          </a:custGeom>
          <a:solidFill>
            <a:schemeClr val="accent1">
              <a:alpha val="2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56" name="Freeform 6" hidden="1"/>
          <p:cNvSpPr/>
          <p:nvPr/>
        </p:nvSpPr>
        <p:spPr bwMode="auto">
          <a:xfrm>
            <a:off x="-558434" y="502173"/>
            <a:ext cx="2623194" cy="1543817"/>
          </a:xfrm>
          <a:custGeom>
            <a:avLst/>
            <a:gdLst>
              <a:gd name="T0" fmla="*/ 3510 w 4495"/>
              <a:gd name="T1" fmla="*/ 741 h 2642"/>
              <a:gd name="T2" fmla="*/ 3185 w 4495"/>
              <a:gd name="T3" fmla="*/ 1023 h 2642"/>
              <a:gd name="T4" fmla="*/ 3732 w 4495"/>
              <a:gd name="T5" fmla="*/ 1571 h 2642"/>
              <a:gd name="T6" fmla="*/ 4453 w 4495"/>
              <a:gd name="T7" fmla="*/ 1757 h 2642"/>
              <a:gd name="T8" fmla="*/ 725 w 4495"/>
              <a:gd name="T9" fmla="*/ 1957 h 2642"/>
              <a:gd name="T10" fmla="*/ 2100 w 4495"/>
              <a:gd name="T11" fmla="*/ 2171 h 2642"/>
              <a:gd name="T12" fmla="*/ 3175 w 4495"/>
              <a:gd name="T13" fmla="*/ 2386 h 2642"/>
              <a:gd name="T14" fmla="*/ 2639 w 4495"/>
              <a:gd name="T15" fmla="*/ 2600 h 2642"/>
              <a:gd name="T16" fmla="*/ 2714 w 4495"/>
              <a:gd name="T17" fmla="*/ 2484 h 2642"/>
              <a:gd name="T18" fmla="*/ 1960 w 4495"/>
              <a:gd name="T19" fmla="*/ 2363 h 2642"/>
              <a:gd name="T20" fmla="*/ 3653 w 4495"/>
              <a:gd name="T21" fmla="*/ 2111 h 2642"/>
              <a:gd name="T22" fmla="*/ 483 w 4495"/>
              <a:gd name="T23" fmla="*/ 1826 h 2642"/>
              <a:gd name="T24" fmla="*/ 4246 w 4495"/>
              <a:gd name="T25" fmla="*/ 1608 h 2642"/>
              <a:gd name="T26" fmla="*/ 3226 w 4495"/>
              <a:gd name="T27" fmla="*/ 1362 h 2642"/>
              <a:gd name="T28" fmla="*/ 2917 w 4495"/>
              <a:gd name="T29" fmla="*/ 965 h 2642"/>
              <a:gd name="T30" fmla="*/ 2651 w 4495"/>
              <a:gd name="T31" fmla="*/ 569 h 2642"/>
              <a:gd name="T32" fmla="*/ 2698 w 4495"/>
              <a:gd name="T33" fmla="*/ 339 h 2642"/>
              <a:gd name="T34" fmla="*/ 2417 w 4495"/>
              <a:gd name="T35" fmla="*/ 760 h 2642"/>
              <a:gd name="T36" fmla="*/ 2957 w 4495"/>
              <a:gd name="T37" fmla="*/ 1168 h 2642"/>
              <a:gd name="T38" fmla="*/ 2536 w 4495"/>
              <a:gd name="T39" fmla="*/ 1677 h 2642"/>
              <a:gd name="T40" fmla="*/ 2788 w 4495"/>
              <a:gd name="T41" fmla="*/ 1371 h 2642"/>
              <a:gd name="T42" fmla="*/ 2696 w 4495"/>
              <a:gd name="T43" fmla="*/ 1468 h 2642"/>
              <a:gd name="T44" fmla="*/ 2758 w 4495"/>
              <a:gd name="T45" fmla="*/ 1583 h 2642"/>
              <a:gd name="T46" fmla="*/ 2430 w 4495"/>
              <a:gd name="T47" fmla="*/ 1081 h 2642"/>
              <a:gd name="T48" fmla="*/ 2128 w 4495"/>
              <a:gd name="T49" fmla="*/ 612 h 2642"/>
              <a:gd name="T50" fmla="*/ 1747 w 4495"/>
              <a:gd name="T51" fmla="*/ 1209 h 2642"/>
              <a:gd name="T52" fmla="*/ 1956 w 4495"/>
              <a:gd name="T53" fmla="*/ 1028 h 2642"/>
              <a:gd name="T54" fmla="*/ 2026 w 4495"/>
              <a:gd name="T55" fmla="*/ 1148 h 2642"/>
              <a:gd name="T56" fmla="*/ 2025 w 4495"/>
              <a:gd name="T57" fmla="*/ 900 h 2642"/>
              <a:gd name="T58" fmla="*/ 2014 w 4495"/>
              <a:gd name="T59" fmla="*/ 1417 h 2642"/>
              <a:gd name="T60" fmla="*/ 1370 w 4495"/>
              <a:gd name="T61" fmla="*/ 1129 h 2642"/>
              <a:gd name="T62" fmla="*/ 1441 w 4495"/>
              <a:gd name="T63" fmla="*/ 1512 h 2642"/>
              <a:gd name="T64" fmla="*/ 1377 w 4495"/>
              <a:gd name="T65" fmla="*/ 1512 h 2642"/>
              <a:gd name="T66" fmla="*/ 1565 w 4495"/>
              <a:gd name="T67" fmla="*/ 1514 h 2642"/>
              <a:gd name="T68" fmla="*/ 310 w 4495"/>
              <a:gd name="T69" fmla="*/ 1616 h 2642"/>
              <a:gd name="T70" fmla="*/ 700 w 4495"/>
              <a:gd name="T71" fmla="*/ 1359 h 2642"/>
              <a:gd name="T72" fmla="*/ 146 w 4495"/>
              <a:gd name="T73" fmla="*/ 1543 h 2642"/>
              <a:gd name="T74" fmla="*/ 1036 w 4495"/>
              <a:gd name="T75" fmla="*/ 1300 h 2642"/>
              <a:gd name="T76" fmla="*/ 1555 w 4495"/>
              <a:gd name="T77" fmla="*/ 974 h 2642"/>
              <a:gd name="T78" fmla="*/ 2229 w 4495"/>
              <a:gd name="T79" fmla="*/ 428 h 2642"/>
              <a:gd name="T80" fmla="*/ 2497 w 4495"/>
              <a:gd name="T81" fmla="*/ 62 h 2642"/>
              <a:gd name="T82" fmla="*/ 2941 w 4495"/>
              <a:gd name="T83" fmla="*/ 384 h 2642"/>
              <a:gd name="T84" fmla="*/ 3423 w 4495"/>
              <a:gd name="T85" fmla="*/ 610 h 2642"/>
              <a:gd name="T86" fmla="*/ 3857 w 4495"/>
              <a:gd name="T87" fmla="*/ 656 h 2642"/>
              <a:gd name="T88" fmla="*/ 3839 w 4495"/>
              <a:gd name="T89" fmla="*/ 686 h 2642"/>
              <a:gd name="T90" fmla="*/ 3376 w 4495"/>
              <a:gd name="T91" fmla="*/ 585 h 2642"/>
              <a:gd name="T92" fmla="*/ 3112 w 4495"/>
              <a:gd name="T93" fmla="*/ 787 h 2642"/>
              <a:gd name="T94" fmla="*/ 2761 w 4495"/>
              <a:gd name="T95" fmla="*/ 654 h 2642"/>
              <a:gd name="T96" fmla="*/ 2882 w 4495"/>
              <a:gd name="T97" fmla="*/ 706 h 2642"/>
              <a:gd name="T98" fmla="*/ 2992 w 4495"/>
              <a:gd name="T99" fmla="*/ 676 h 2642"/>
              <a:gd name="T100" fmla="*/ 2960 w 4495"/>
              <a:gd name="T101" fmla="*/ 817 h 2642"/>
              <a:gd name="T102" fmla="*/ 3010 w 4495"/>
              <a:gd name="T103" fmla="*/ 599 h 2642"/>
              <a:gd name="T104" fmla="*/ 2580 w 4495"/>
              <a:gd name="T105" fmla="*/ 736 h 2642"/>
              <a:gd name="T106" fmla="*/ 3008 w 4495"/>
              <a:gd name="T107" fmla="*/ 913 h 2642"/>
              <a:gd name="T108" fmla="*/ 3489 w 4495"/>
              <a:gd name="T109" fmla="*/ 733 h 2642"/>
              <a:gd name="T110" fmla="*/ 3887 w 4495"/>
              <a:gd name="T111" fmla="*/ 67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5" h="2642">
                <a:moveTo>
                  <a:pt x="3887" y="672"/>
                </a:moveTo>
                <a:cubicBezTo>
                  <a:pt x="3873" y="700"/>
                  <a:pt x="3861" y="729"/>
                  <a:pt x="3842" y="754"/>
                </a:cubicBezTo>
                <a:cubicBezTo>
                  <a:pt x="3824" y="778"/>
                  <a:pt x="3795" y="780"/>
                  <a:pt x="3767" y="770"/>
                </a:cubicBezTo>
                <a:cubicBezTo>
                  <a:pt x="3743" y="762"/>
                  <a:pt x="3721" y="749"/>
                  <a:pt x="3697" y="739"/>
                </a:cubicBezTo>
                <a:cubicBezTo>
                  <a:pt x="3667" y="727"/>
                  <a:pt x="3637" y="715"/>
                  <a:pt x="3607" y="706"/>
                </a:cubicBezTo>
                <a:cubicBezTo>
                  <a:pt x="3579" y="699"/>
                  <a:pt x="3551" y="704"/>
                  <a:pt x="3524" y="713"/>
                </a:cubicBezTo>
                <a:cubicBezTo>
                  <a:pt x="3510" y="718"/>
                  <a:pt x="3506" y="726"/>
                  <a:pt x="3510" y="741"/>
                </a:cubicBezTo>
                <a:cubicBezTo>
                  <a:pt x="3514" y="764"/>
                  <a:pt x="3517" y="787"/>
                  <a:pt x="3505" y="808"/>
                </a:cubicBezTo>
                <a:cubicBezTo>
                  <a:pt x="3500" y="816"/>
                  <a:pt x="3493" y="824"/>
                  <a:pt x="3484" y="829"/>
                </a:cubicBezTo>
                <a:cubicBezTo>
                  <a:pt x="3452" y="847"/>
                  <a:pt x="3418" y="853"/>
                  <a:pt x="3382" y="840"/>
                </a:cubicBezTo>
                <a:cubicBezTo>
                  <a:pt x="3367" y="835"/>
                  <a:pt x="3351" y="832"/>
                  <a:pt x="3334" y="828"/>
                </a:cubicBezTo>
                <a:cubicBezTo>
                  <a:pt x="3329" y="869"/>
                  <a:pt x="3323" y="912"/>
                  <a:pt x="3281" y="935"/>
                </a:cubicBezTo>
                <a:cubicBezTo>
                  <a:pt x="3240" y="958"/>
                  <a:pt x="3200" y="943"/>
                  <a:pt x="3160" y="924"/>
                </a:cubicBezTo>
                <a:cubicBezTo>
                  <a:pt x="3169" y="959"/>
                  <a:pt x="3176" y="991"/>
                  <a:pt x="3185" y="1023"/>
                </a:cubicBezTo>
                <a:cubicBezTo>
                  <a:pt x="3197" y="1068"/>
                  <a:pt x="3211" y="1112"/>
                  <a:pt x="3223" y="1156"/>
                </a:cubicBezTo>
                <a:cubicBezTo>
                  <a:pt x="3228" y="1171"/>
                  <a:pt x="3231" y="1188"/>
                  <a:pt x="3237" y="1203"/>
                </a:cubicBezTo>
                <a:cubicBezTo>
                  <a:pt x="3250" y="1238"/>
                  <a:pt x="3262" y="1274"/>
                  <a:pt x="3278" y="1308"/>
                </a:cubicBezTo>
                <a:cubicBezTo>
                  <a:pt x="3291" y="1334"/>
                  <a:pt x="3307" y="1358"/>
                  <a:pt x="3326" y="1381"/>
                </a:cubicBezTo>
                <a:cubicBezTo>
                  <a:pt x="3345" y="1405"/>
                  <a:pt x="3367" y="1427"/>
                  <a:pt x="3389" y="1448"/>
                </a:cubicBezTo>
                <a:cubicBezTo>
                  <a:pt x="3421" y="1477"/>
                  <a:pt x="3458" y="1497"/>
                  <a:pt x="3497" y="1514"/>
                </a:cubicBezTo>
                <a:cubicBezTo>
                  <a:pt x="3572" y="1548"/>
                  <a:pt x="3651" y="1563"/>
                  <a:pt x="3732" y="1571"/>
                </a:cubicBezTo>
                <a:cubicBezTo>
                  <a:pt x="3761" y="1573"/>
                  <a:pt x="3790" y="1574"/>
                  <a:pt x="3819" y="1577"/>
                </a:cubicBezTo>
                <a:cubicBezTo>
                  <a:pt x="3938" y="1590"/>
                  <a:pt x="4056" y="1582"/>
                  <a:pt x="4175" y="1581"/>
                </a:cubicBezTo>
                <a:cubicBezTo>
                  <a:pt x="4204" y="1581"/>
                  <a:pt x="4233" y="1578"/>
                  <a:pt x="4262" y="1577"/>
                </a:cubicBezTo>
                <a:cubicBezTo>
                  <a:pt x="4314" y="1576"/>
                  <a:pt x="4366" y="1583"/>
                  <a:pt x="4415" y="1601"/>
                </a:cubicBezTo>
                <a:cubicBezTo>
                  <a:pt x="4438" y="1610"/>
                  <a:pt x="4459" y="1623"/>
                  <a:pt x="4474" y="1644"/>
                </a:cubicBezTo>
                <a:cubicBezTo>
                  <a:pt x="4484" y="1657"/>
                  <a:pt x="4491" y="1669"/>
                  <a:pt x="4493" y="1685"/>
                </a:cubicBezTo>
                <a:cubicBezTo>
                  <a:pt x="4495" y="1718"/>
                  <a:pt x="4477" y="1738"/>
                  <a:pt x="4453" y="1757"/>
                </a:cubicBezTo>
                <a:cubicBezTo>
                  <a:pt x="4426" y="1778"/>
                  <a:pt x="4394" y="1785"/>
                  <a:pt x="4362" y="1790"/>
                </a:cubicBezTo>
                <a:cubicBezTo>
                  <a:pt x="4334" y="1794"/>
                  <a:pt x="4306" y="1798"/>
                  <a:pt x="4278" y="1798"/>
                </a:cubicBezTo>
                <a:cubicBezTo>
                  <a:pt x="3089" y="1799"/>
                  <a:pt x="1900" y="1799"/>
                  <a:pt x="711" y="1798"/>
                </a:cubicBezTo>
                <a:cubicBezTo>
                  <a:pt x="685" y="1798"/>
                  <a:pt x="662" y="1802"/>
                  <a:pt x="643" y="1822"/>
                </a:cubicBezTo>
                <a:cubicBezTo>
                  <a:pt x="615" y="1850"/>
                  <a:pt x="617" y="1910"/>
                  <a:pt x="647" y="1936"/>
                </a:cubicBezTo>
                <a:cubicBezTo>
                  <a:pt x="664" y="1952"/>
                  <a:pt x="683" y="1956"/>
                  <a:pt x="705" y="1957"/>
                </a:cubicBezTo>
                <a:cubicBezTo>
                  <a:pt x="712" y="1957"/>
                  <a:pt x="718" y="1957"/>
                  <a:pt x="725" y="1957"/>
                </a:cubicBezTo>
                <a:cubicBezTo>
                  <a:pt x="1686" y="1957"/>
                  <a:pt x="2647" y="1957"/>
                  <a:pt x="3609" y="1957"/>
                </a:cubicBezTo>
                <a:cubicBezTo>
                  <a:pt x="3654" y="1957"/>
                  <a:pt x="3700" y="1957"/>
                  <a:pt x="3742" y="1974"/>
                </a:cubicBezTo>
                <a:cubicBezTo>
                  <a:pt x="3780" y="1989"/>
                  <a:pt x="3820" y="2007"/>
                  <a:pt x="3827" y="2055"/>
                </a:cubicBezTo>
                <a:cubicBezTo>
                  <a:pt x="3831" y="2081"/>
                  <a:pt x="3823" y="2102"/>
                  <a:pt x="3803" y="2120"/>
                </a:cubicBezTo>
                <a:cubicBezTo>
                  <a:pt x="3758" y="2159"/>
                  <a:pt x="3704" y="2169"/>
                  <a:pt x="3648" y="2170"/>
                </a:cubicBezTo>
                <a:cubicBezTo>
                  <a:pt x="3553" y="2172"/>
                  <a:pt x="3459" y="2171"/>
                  <a:pt x="3364" y="2171"/>
                </a:cubicBezTo>
                <a:cubicBezTo>
                  <a:pt x="2943" y="2171"/>
                  <a:pt x="2521" y="2171"/>
                  <a:pt x="2100" y="2171"/>
                </a:cubicBezTo>
                <a:cubicBezTo>
                  <a:pt x="2045" y="2171"/>
                  <a:pt x="1991" y="2172"/>
                  <a:pt x="1936" y="2171"/>
                </a:cubicBezTo>
                <a:cubicBezTo>
                  <a:pt x="1867" y="2169"/>
                  <a:pt x="1836" y="2241"/>
                  <a:pt x="1862" y="2295"/>
                </a:cubicBezTo>
                <a:cubicBezTo>
                  <a:pt x="1874" y="2318"/>
                  <a:pt x="1896" y="2332"/>
                  <a:pt x="1924" y="2333"/>
                </a:cubicBezTo>
                <a:cubicBezTo>
                  <a:pt x="1931" y="2333"/>
                  <a:pt x="1939" y="2333"/>
                  <a:pt x="1946" y="2333"/>
                </a:cubicBezTo>
                <a:cubicBezTo>
                  <a:pt x="2291" y="2333"/>
                  <a:pt x="2636" y="2332"/>
                  <a:pt x="2981" y="2333"/>
                </a:cubicBezTo>
                <a:cubicBezTo>
                  <a:pt x="3020" y="2333"/>
                  <a:pt x="3059" y="2337"/>
                  <a:pt x="3097" y="2345"/>
                </a:cubicBezTo>
                <a:cubicBezTo>
                  <a:pt x="3125" y="2352"/>
                  <a:pt x="3155" y="2361"/>
                  <a:pt x="3175" y="2386"/>
                </a:cubicBezTo>
                <a:cubicBezTo>
                  <a:pt x="3200" y="2419"/>
                  <a:pt x="3200" y="2433"/>
                  <a:pt x="3175" y="2462"/>
                </a:cubicBezTo>
                <a:cubicBezTo>
                  <a:pt x="3162" y="2477"/>
                  <a:pt x="3145" y="2484"/>
                  <a:pt x="3127" y="2492"/>
                </a:cubicBezTo>
                <a:cubicBezTo>
                  <a:pt x="3080" y="2512"/>
                  <a:pt x="3031" y="2513"/>
                  <a:pt x="2982" y="2513"/>
                </a:cubicBezTo>
                <a:cubicBezTo>
                  <a:pt x="2882" y="2514"/>
                  <a:pt x="2783" y="2515"/>
                  <a:pt x="2684" y="2516"/>
                </a:cubicBezTo>
                <a:cubicBezTo>
                  <a:pt x="2671" y="2516"/>
                  <a:pt x="2658" y="2519"/>
                  <a:pt x="2645" y="2522"/>
                </a:cubicBezTo>
                <a:cubicBezTo>
                  <a:pt x="2627" y="2526"/>
                  <a:pt x="2616" y="2539"/>
                  <a:pt x="2615" y="2556"/>
                </a:cubicBezTo>
                <a:cubicBezTo>
                  <a:pt x="2614" y="2573"/>
                  <a:pt x="2624" y="2594"/>
                  <a:pt x="2639" y="2600"/>
                </a:cubicBezTo>
                <a:cubicBezTo>
                  <a:pt x="2672" y="2617"/>
                  <a:pt x="2707" y="2629"/>
                  <a:pt x="2744" y="2635"/>
                </a:cubicBezTo>
                <a:cubicBezTo>
                  <a:pt x="2751" y="2636"/>
                  <a:pt x="2758" y="2638"/>
                  <a:pt x="2764" y="2642"/>
                </a:cubicBezTo>
                <a:cubicBezTo>
                  <a:pt x="2731" y="2639"/>
                  <a:pt x="2698" y="2638"/>
                  <a:pt x="2665" y="2631"/>
                </a:cubicBezTo>
                <a:cubicBezTo>
                  <a:pt x="2643" y="2626"/>
                  <a:pt x="2620" y="2616"/>
                  <a:pt x="2602" y="2603"/>
                </a:cubicBezTo>
                <a:cubicBezTo>
                  <a:pt x="2580" y="2589"/>
                  <a:pt x="2579" y="2564"/>
                  <a:pt x="2582" y="2539"/>
                </a:cubicBezTo>
                <a:cubicBezTo>
                  <a:pt x="2586" y="2511"/>
                  <a:pt x="2607" y="2497"/>
                  <a:pt x="2631" y="2492"/>
                </a:cubicBezTo>
                <a:cubicBezTo>
                  <a:pt x="2658" y="2487"/>
                  <a:pt x="2686" y="2484"/>
                  <a:pt x="2714" y="2484"/>
                </a:cubicBezTo>
                <a:cubicBezTo>
                  <a:pt x="2817" y="2483"/>
                  <a:pt x="2919" y="2483"/>
                  <a:pt x="3022" y="2483"/>
                </a:cubicBezTo>
                <a:cubicBezTo>
                  <a:pt x="3037" y="2483"/>
                  <a:pt x="3052" y="2483"/>
                  <a:pt x="3066" y="2478"/>
                </a:cubicBezTo>
                <a:cubicBezTo>
                  <a:pt x="3089" y="2471"/>
                  <a:pt x="3114" y="2449"/>
                  <a:pt x="3113" y="2420"/>
                </a:cubicBezTo>
                <a:cubicBezTo>
                  <a:pt x="3111" y="2395"/>
                  <a:pt x="3094" y="2373"/>
                  <a:pt x="3068" y="2368"/>
                </a:cubicBezTo>
                <a:cubicBezTo>
                  <a:pt x="3054" y="2365"/>
                  <a:pt x="3041" y="2363"/>
                  <a:pt x="3027" y="2363"/>
                </a:cubicBezTo>
                <a:cubicBezTo>
                  <a:pt x="2853" y="2363"/>
                  <a:pt x="2679" y="2363"/>
                  <a:pt x="2506" y="2363"/>
                </a:cubicBezTo>
                <a:cubicBezTo>
                  <a:pt x="2324" y="2363"/>
                  <a:pt x="2142" y="2364"/>
                  <a:pt x="1960" y="2363"/>
                </a:cubicBezTo>
                <a:cubicBezTo>
                  <a:pt x="1929" y="2362"/>
                  <a:pt x="1897" y="2360"/>
                  <a:pt x="1868" y="2353"/>
                </a:cubicBezTo>
                <a:cubicBezTo>
                  <a:pt x="1832" y="2343"/>
                  <a:pt x="1797" y="2328"/>
                  <a:pt x="1773" y="2298"/>
                </a:cubicBezTo>
                <a:cubicBezTo>
                  <a:pt x="1748" y="2268"/>
                  <a:pt x="1754" y="2220"/>
                  <a:pt x="1777" y="2197"/>
                </a:cubicBezTo>
                <a:cubicBezTo>
                  <a:pt x="1824" y="2151"/>
                  <a:pt x="1883" y="2143"/>
                  <a:pt x="1943" y="2141"/>
                </a:cubicBezTo>
                <a:cubicBezTo>
                  <a:pt x="1995" y="2140"/>
                  <a:pt x="2046" y="2141"/>
                  <a:pt x="2098" y="2141"/>
                </a:cubicBezTo>
                <a:cubicBezTo>
                  <a:pt x="2591" y="2141"/>
                  <a:pt x="3084" y="2141"/>
                  <a:pt x="3577" y="2141"/>
                </a:cubicBezTo>
                <a:cubicBezTo>
                  <a:pt x="3608" y="2141"/>
                  <a:pt x="3633" y="2134"/>
                  <a:pt x="3653" y="2111"/>
                </a:cubicBezTo>
                <a:cubicBezTo>
                  <a:pt x="3668" y="2094"/>
                  <a:pt x="3670" y="2073"/>
                  <a:pt x="3667" y="2051"/>
                </a:cubicBezTo>
                <a:cubicBezTo>
                  <a:pt x="3663" y="2024"/>
                  <a:pt x="3642" y="2002"/>
                  <a:pt x="3615" y="1998"/>
                </a:cubicBezTo>
                <a:cubicBezTo>
                  <a:pt x="3602" y="1995"/>
                  <a:pt x="3588" y="1994"/>
                  <a:pt x="3575" y="1994"/>
                </a:cubicBezTo>
                <a:cubicBezTo>
                  <a:pt x="2614" y="1994"/>
                  <a:pt x="1653" y="1994"/>
                  <a:pt x="692" y="1994"/>
                </a:cubicBezTo>
                <a:cubicBezTo>
                  <a:pt x="658" y="1994"/>
                  <a:pt x="623" y="1991"/>
                  <a:pt x="589" y="1984"/>
                </a:cubicBezTo>
                <a:cubicBezTo>
                  <a:pt x="563" y="1978"/>
                  <a:pt x="537" y="1966"/>
                  <a:pt x="514" y="1951"/>
                </a:cubicBezTo>
                <a:cubicBezTo>
                  <a:pt x="469" y="1923"/>
                  <a:pt x="456" y="1870"/>
                  <a:pt x="483" y="1826"/>
                </a:cubicBezTo>
                <a:cubicBezTo>
                  <a:pt x="498" y="1802"/>
                  <a:pt x="522" y="1785"/>
                  <a:pt x="549" y="1775"/>
                </a:cubicBezTo>
                <a:cubicBezTo>
                  <a:pt x="595" y="1758"/>
                  <a:pt x="642" y="1753"/>
                  <a:pt x="691" y="1753"/>
                </a:cubicBezTo>
                <a:cubicBezTo>
                  <a:pt x="1148" y="1754"/>
                  <a:pt x="1605" y="1754"/>
                  <a:pt x="2062" y="1754"/>
                </a:cubicBezTo>
                <a:cubicBezTo>
                  <a:pt x="2788" y="1754"/>
                  <a:pt x="3515" y="1754"/>
                  <a:pt x="4241" y="1753"/>
                </a:cubicBezTo>
                <a:cubicBezTo>
                  <a:pt x="4259" y="1753"/>
                  <a:pt x="4278" y="1749"/>
                  <a:pt x="4295" y="1743"/>
                </a:cubicBezTo>
                <a:cubicBezTo>
                  <a:pt x="4328" y="1729"/>
                  <a:pt x="4340" y="1682"/>
                  <a:pt x="4325" y="1650"/>
                </a:cubicBezTo>
                <a:cubicBezTo>
                  <a:pt x="4308" y="1616"/>
                  <a:pt x="4278" y="1607"/>
                  <a:pt x="4246" y="1608"/>
                </a:cubicBezTo>
                <a:cubicBezTo>
                  <a:pt x="4163" y="1609"/>
                  <a:pt x="4080" y="1616"/>
                  <a:pt x="3998" y="1617"/>
                </a:cubicBezTo>
                <a:cubicBezTo>
                  <a:pt x="3903" y="1617"/>
                  <a:pt x="3809" y="1617"/>
                  <a:pt x="3714" y="1611"/>
                </a:cubicBezTo>
                <a:cubicBezTo>
                  <a:pt x="3660" y="1608"/>
                  <a:pt x="3605" y="1595"/>
                  <a:pt x="3551" y="1583"/>
                </a:cubicBezTo>
                <a:cubicBezTo>
                  <a:pt x="3520" y="1576"/>
                  <a:pt x="3489" y="1565"/>
                  <a:pt x="3460" y="1552"/>
                </a:cubicBezTo>
                <a:cubicBezTo>
                  <a:pt x="3434" y="1541"/>
                  <a:pt x="3411" y="1525"/>
                  <a:pt x="3387" y="1512"/>
                </a:cubicBezTo>
                <a:cubicBezTo>
                  <a:pt x="3346" y="1491"/>
                  <a:pt x="3315" y="1457"/>
                  <a:pt x="3282" y="1427"/>
                </a:cubicBezTo>
                <a:cubicBezTo>
                  <a:pt x="3261" y="1408"/>
                  <a:pt x="3245" y="1383"/>
                  <a:pt x="3226" y="1362"/>
                </a:cubicBezTo>
                <a:cubicBezTo>
                  <a:pt x="3213" y="1346"/>
                  <a:pt x="3198" y="1331"/>
                  <a:pt x="3186" y="1315"/>
                </a:cubicBezTo>
                <a:cubicBezTo>
                  <a:pt x="3169" y="1292"/>
                  <a:pt x="3154" y="1267"/>
                  <a:pt x="3139" y="1243"/>
                </a:cubicBezTo>
                <a:cubicBezTo>
                  <a:pt x="3123" y="1218"/>
                  <a:pt x="3109" y="1191"/>
                  <a:pt x="3094" y="1165"/>
                </a:cubicBezTo>
                <a:cubicBezTo>
                  <a:pt x="3090" y="1157"/>
                  <a:pt x="3087" y="1148"/>
                  <a:pt x="3083" y="1139"/>
                </a:cubicBezTo>
                <a:cubicBezTo>
                  <a:pt x="3069" y="1102"/>
                  <a:pt x="3055" y="1066"/>
                  <a:pt x="3041" y="1029"/>
                </a:cubicBezTo>
                <a:cubicBezTo>
                  <a:pt x="3033" y="1006"/>
                  <a:pt x="3024" y="982"/>
                  <a:pt x="3014" y="957"/>
                </a:cubicBezTo>
                <a:cubicBezTo>
                  <a:pt x="2983" y="968"/>
                  <a:pt x="2952" y="977"/>
                  <a:pt x="2917" y="965"/>
                </a:cubicBezTo>
                <a:cubicBezTo>
                  <a:pt x="2884" y="953"/>
                  <a:pt x="2858" y="936"/>
                  <a:pt x="2847" y="899"/>
                </a:cubicBezTo>
                <a:cubicBezTo>
                  <a:pt x="2837" y="901"/>
                  <a:pt x="2827" y="904"/>
                  <a:pt x="2817" y="904"/>
                </a:cubicBezTo>
                <a:cubicBezTo>
                  <a:pt x="2756" y="904"/>
                  <a:pt x="2694" y="898"/>
                  <a:pt x="2638" y="875"/>
                </a:cubicBezTo>
                <a:cubicBezTo>
                  <a:pt x="2589" y="856"/>
                  <a:pt x="2545" y="826"/>
                  <a:pt x="2518" y="777"/>
                </a:cubicBezTo>
                <a:cubicBezTo>
                  <a:pt x="2495" y="736"/>
                  <a:pt x="2493" y="696"/>
                  <a:pt x="2511" y="655"/>
                </a:cubicBezTo>
                <a:cubicBezTo>
                  <a:pt x="2518" y="638"/>
                  <a:pt x="2535" y="624"/>
                  <a:pt x="2549" y="610"/>
                </a:cubicBezTo>
                <a:cubicBezTo>
                  <a:pt x="2577" y="583"/>
                  <a:pt x="2613" y="573"/>
                  <a:pt x="2651" y="569"/>
                </a:cubicBezTo>
                <a:cubicBezTo>
                  <a:pt x="2678" y="566"/>
                  <a:pt x="2706" y="562"/>
                  <a:pt x="2734" y="563"/>
                </a:cubicBezTo>
                <a:cubicBezTo>
                  <a:pt x="2751" y="563"/>
                  <a:pt x="2763" y="559"/>
                  <a:pt x="2770" y="545"/>
                </a:cubicBezTo>
                <a:cubicBezTo>
                  <a:pt x="2780" y="525"/>
                  <a:pt x="2799" y="516"/>
                  <a:pt x="2816" y="506"/>
                </a:cubicBezTo>
                <a:cubicBezTo>
                  <a:pt x="2819" y="505"/>
                  <a:pt x="2822" y="503"/>
                  <a:pt x="2825" y="501"/>
                </a:cubicBezTo>
                <a:cubicBezTo>
                  <a:pt x="2807" y="471"/>
                  <a:pt x="2790" y="441"/>
                  <a:pt x="2770" y="414"/>
                </a:cubicBezTo>
                <a:cubicBezTo>
                  <a:pt x="2757" y="396"/>
                  <a:pt x="2741" y="379"/>
                  <a:pt x="2726" y="363"/>
                </a:cubicBezTo>
                <a:cubicBezTo>
                  <a:pt x="2717" y="354"/>
                  <a:pt x="2708" y="346"/>
                  <a:pt x="2698" y="339"/>
                </a:cubicBezTo>
                <a:cubicBezTo>
                  <a:pt x="2663" y="317"/>
                  <a:pt x="2626" y="323"/>
                  <a:pt x="2589" y="330"/>
                </a:cubicBezTo>
                <a:cubicBezTo>
                  <a:pt x="2558" y="335"/>
                  <a:pt x="2531" y="350"/>
                  <a:pt x="2507" y="369"/>
                </a:cubicBezTo>
                <a:cubicBezTo>
                  <a:pt x="2489" y="383"/>
                  <a:pt x="2475" y="401"/>
                  <a:pt x="2460" y="418"/>
                </a:cubicBezTo>
                <a:cubicBezTo>
                  <a:pt x="2426" y="455"/>
                  <a:pt x="2409" y="501"/>
                  <a:pt x="2389" y="546"/>
                </a:cubicBezTo>
                <a:cubicBezTo>
                  <a:pt x="2378" y="569"/>
                  <a:pt x="2372" y="594"/>
                  <a:pt x="2364" y="619"/>
                </a:cubicBezTo>
                <a:cubicBezTo>
                  <a:pt x="2363" y="622"/>
                  <a:pt x="2364" y="626"/>
                  <a:pt x="2366" y="630"/>
                </a:cubicBezTo>
                <a:cubicBezTo>
                  <a:pt x="2383" y="673"/>
                  <a:pt x="2401" y="716"/>
                  <a:pt x="2417" y="760"/>
                </a:cubicBezTo>
                <a:cubicBezTo>
                  <a:pt x="2429" y="789"/>
                  <a:pt x="2439" y="818"/>
                  <a:pt x="2448" y="848"/>
                </a:cubicBezTo>
                <a:cubicBezTo>
                  <a:pt x="2460" y="888"/>
                  <a:pt x="2471" y="929"/>
                  <a:pt x="2483" y="969"/>
                </a:cubicBezTo>
                <a:cubicBezTo>
                  <a:pt x="2488" y="990"/>
                  <a:pt x="2495" y="1010"/>
                  <a:pt x="2501" y="1031"/>
                </a:cubicBezTo>
                <a:cubicBezTo>
                  <a:pt x="2519" y="1025"/>
                  <a:pt x="2537" y="1017"/>
                  <a:pt x="2556" y="1013"/>
                </a:cubicBezTo>
                <a:cubicBezTo>
                  <a:pt x="2626" y="995"/>
                  <a:pt x="2696" y="998"/>
                  <a:pt x="2764" y="1022"/>
                </a:cubicBezTo>
                <a:cubicBezTo>
                  <a:pt x="2802" y="1035"/>
                  <a:pt x="2839" y="1053"/>
                  <a:pt x="2870" y="1080"/>
                </a:cubicBezTo>
                <a:cubicBezTo>
                  <a:pt x="2901" y="1107"/>
                  <a:pt x="2930" y="1137"/>
                  <a:pt x="2957" y="1168"/>
                </a:cubicBezTo>
                <a:cubicBezTo>
                  <a:pt x="2977" y="1192"/>
                  <a:pt x="2990" y="1222"/>
                  <a:pt x="3002" y="1252"/>
                </a:cubicBezTo>
                <a:cubicBezTo>
                  <a:pt x="3033" y="1327"/>
                  <a:pt x="3031" y="1403"/>
                  <a:pt x="3011" y="1479"/>
                </a:cubicBezTo>
                <a:cubicBezTo>
                  <a:pt x="3004" y="1506"/>
                  <a:pt x="2993" y="1533"/>
                  <a:pt x="2979" y="1556"/>
                </a:cubicBezTo>
                <a:cubicBezTo>
                  <a:pt x="2960" y="1585"/>
                  <a:pt x="2938" y="1612"/>
                  <a:pt x="2911" y="1637"/>
                </a:cubicBezTo>
                <a:cubicBezTo>
                  <a:pt x="2872" y="1674"/>
                  <a:pt x="2826" y="1694"/>
                  <a:pt x="2776" y="1707"/>
                </a:cubicBezTo>
                <a:cubicBezTo>
                  <a:pt x="2725" y="1721"/>
                  <a:pt x="2672" y="1721"/>
                  <a:pt x="2620" y="1709"/>
                </a:cubicBezTo>
                <a:cubicBezTo>
                  <a:pt x="2591" y="1703"/>
                  <a:pt x="2562" y="1692"/>
                  <a:pt x="2536" y="1677"/>
                </a:cubicBezTo>
                <a:cubicBezTo>
                  <a:pt x="2506" y="1659"/>
                  <a:pt x="2481" y="1635"/>
                  <a:pt x="2462" y="1604"/>
                </a:cubicBezTo>
                <a:cubicBezTo>
                  <a:pt x="2419" y="1534"/>
                  <a:pt x="2418" y="1462"/>
                  <a:pt x="2447" y="1390"/>
                </a:cubicBezTo>
                <a:cubicBezTo>
                  <a:pt x="2460" y="1358"/>
                  <a:pt x="2484" y="1331"/>
                  <a:pt x="2511" y="1308"/>
                </a:cubicBezTo>
                <a:cubicBezTo>
                  <a:pt x="2532" y="1290"/>
                  <a:pt x="2557" y="1281"/>
                  <a:pt x="2583" y="1276"/>
                </a:cubicBezTo>
                <a:cubicBezTo>
                  <a:pt x="2602" y="1273"/>
                  <a:pt x="2621" y="1267"/>
                  <a:pt x="2639" y="1269"/>
                </a:cubicBezTo>
                <a:cubicBezTo>
                  <a:pt x="2672" y="1272"/>
                  <a:pt x="2706" y="1280"/>
                  <a:pt x="2733" y="1301"/>
                </a:cubicBezTo>
                <a:cubicBezTo>
                  <a:pt x="2757" y="1319"/>
                  <a:pt x="2777" y="1341"/>
                  <a:pt x="2788" y="1371"/>
                </a:cubicBezTo>
                <a:cubicBezTo>
                  <a:pt x="2795" y="1391"/>
                  <a:pt x="2801" y="1412"/>
                  <a:pt x="2794" y="1431"/>
                </a:cubicBezTo>
                <a:cubicBezTo>
                  <a:pt x="2780" y="1468"/>
                  <a:pt x="2763" y="1501"/>
                  <a:pt x="2720" y="1516"/>
                </a:cubicBezTo>
                <a:cubicBezTo>
                  <a:pt x="2691" y="1527"/>
                  <a:pt x="2639" y="1507"/>
                  <a:pt x="2630" y="1478"/>
                </a:cubicBezTo>
                <a:cubicBezTo>
                  <a:pt x="2624" y="1459"/>
                  <a:pt x="2627" y="1446"/>
                  <a:pt x="2642" y="1433"/>
                </a:cubicBezTo>
                <a:cubicBezTo>
                  <a:pt x="2651" y="1425"/>
                  <a:pt x="2660" y="1417"/>
                  <a:pt x="2669" y="1410"/>
                </a:cubicBezTo>
                <a:cubicBezTo>
                  <a:pt x="2672" y="1427"/>
                  <a:pt x="2674" y="1442"/>
                  <a:pt x="2679" y="1455"/>
                </a:cubicBezTo>
                <a:cubicBezTo>
                  <a:pt x="2681" y="1461"/>
                  <a:pt x="2690" y="1468"/>
                  <a:pt x="2696" y="1468"/>
                </a:cubicBezTo>
                <a:cubicBezTo>
                  <a:pt x="2702" y="1468"/>
                  <a:pt x="2709" y="1460"/>
                  <a:pt x="2712" y="1454"/>
                </a:cubicBezTo>
                <a:cubicBezTo>
                  <a:pt x="2716" y="1448"/>
                  <a:pt x="2719" y="1439"/>
                  <a:pt x="2719" y="1432"/>
                </a:cubicBezTo>
                <a:cubicBezTo>
                  <a:pt x="2721" y="1412"/>
                  <a:pt x="2719" y="1391"/>
                  <a:pt x="2701" y="1379"/>
                </a:cubicBezTo>
                <a:cubicBezTo>
                  <a:pt x="2675" y="1362"/>
                  <a:pt x="2646" y="1361"/>
                  <a:pt x="2618" y="1375"/>
                </a:cubicBezTo>
                <a:cubicBezTo>
                  <a:pt x="2567" y="1402"/>
                  <a:pt x="2544" y="1475"/>
                  <a:pt x="2584" y="1530"/>
                </a:cubicBezTo>
                <a:cubicBezTo>
                  <a:pt x="2599" y="1551"/>
                  <a:pt x="2618" y="1565"/>
                  <a:pt x="2640" y="1576"/>
                </a:cubicBezTo>
                <a:cubicBezTo>
                  <a:pt x="2679" y="1596"/>
                  <a:pt x="2719" y="1596"/>
                  <a:pt x="2758" y="1583"/>
                </a:cubicBezTo>
                <a:cubicBezTo>
                  <a:pt x="2794" y="1571"/>
                  <a:pt x="2824" y="1549"/>
                  <a:pt x="2845" y="1515"/>
                </a:cubicBezTo>
                <a:cubicBezTo>
                  <a:pt x="2890" y="1444"/>
                  <a:pt x="2884" y="1370"/>
                  <a:pt x="2860" y="1296"/>
                </a:cubicBezTo>
                <a:cubicBezTo>
                  <a:pt x="2852" y="1269"/>
                  <a:pt x="2832" y="1245"/>
                  <a:pt x="2816" y="1220"/>
                </a:cubicBezTo>
                <a:cubicBezTo>
                  <a:pt x="2794" y="1187"/>
                  <a:pt x="2760" y="1168"/>
                  <a:pt x="2724" y="1151"/>
                </a:cubicBezTo>
                <a:cubicBezTo>
                  <a:pt x="2663" y="1123"/>
                  <a:pt x="2601" y="1124"/>
                  <a:pt x="2539" y="1143"/>
                </a:cubicBezTo>
                <a:cubicBezTo>
                  <a:pt x="2512" y="1152"/>
                  <a:pt x="2488" y="1169"/>
                  <a:pt x="2461" y="1183"/>
                </a:cubicBezTo>
                <a:cubicBezTo>
                  <a:pt x="2451" y="1151"/>
                  <a:pt x="2442" y="1116"/>
                  <a:pt x="2430" y="1081"/>
                </a:cubicBezTo>
                <a:cubicBezTo>
                  <a:pt x="2417" y="1047"/>
                  <a:pt x="2402" y="1014"/>
                  <a:pt x="2389" y="980"/>
                </a:cubicBezTo>
                <a:cubicBezTo>
                  <a:pt x="2386" y="972"/>
                  <a:pt x="2383" y="964"/>
                  <a:pt x="2380" y="956"/>
                </a:cubicBezTo>
                <a:cubicBezTo>
                  <a:pt x="2366" y="926"/>
                  <a:pt x="2352" y="895"/>
                  <a:pt x="2337" y="865"/>
                </a:cubicBezTo>
                <a:cubicBezTo>
                  <a:pt x="2324" y="841"/>
                  <a:pt x="2309" y="819"/>
                  <a:pt x="2295" y="796"/>
                </a:cubicBezTo>
                <a:cubicBezTo>
                  <a:pt x="2282" y="777"/>
                  <a:pt x="2271" y="757"/>
                  <a:pt x="2257" y="739"/>
                </a:cubicBezTo>
                <a:cubicBezTo>
                  <a:pt x="2237" y="714"/>
                  <a:pt x="2217" y="689"/>
                  <a:pt x="2194" y="667"/>
                </a:cubicBezTo>
                <a:cubicBezTo>
                  <a:pt x="2174" y="647"/>
                  <a:pt x="2152" y="628"/>
                  <a:pt x="2128" y="612"/>
                </a:cubicBezTo>
                <a:cubicBezTo>
                  <a:pt x="2078" y="579"/>
                  <a:pt x="2023" y="567"/>
                  <a:pt x="1963" y="582"/>
                </a:cubicBezTo>
                <a:cubicBezTo>
                  <a:pt x="1930" y="590"/>
                  <a:pt x="1902" y="606"/>
                  <a:pt x="1877" y="629"/>
                </a:cubicBezTo>
                <a:cubicBezTo>
                  <a:pt x="1861" y="644"/>
                  <a:pt x="1843" y="657"/>
                  <a:pt x="1829" y="674"/>
                </a:cubicBezTo>
                <a:cubicBezTo>
                  <a:pt x="1802" y="709"/>
                  <a:pt x="1775" y="745"/>
                  <a:pt x="1757" y="786"/>
                </a:cubicBezTo>
                <a:cubicBezTo>
                  <a:pt x="1741" y="819"/>
                  <a:pt x="1723" y="852"/>
                  <a:pt x="1711" y="886"/>
                </a:cubicBezTo>
                <a:cubicBezTo>
                  <a:pt x="1686" y="963"/>
                  <a:pt x="1678" y="1042"/>
                  <a:pt x="1700" y="1121"/>
                </a:cubicBezTo>
                <a:cubicBezTo>
                  <a:pt x="1709" y="1154"/>
                  <a:pt x="1727" y="1182"/>
                  <a:pt x="1747" y="1209"/>
                </a:cubicBezTo>
                <a:cubicBezTo>
                  <a:pt x="1768" y="1236"/>
                  <a:pt x="1793" y="1257"/>
                  <a:pt x="1822" y="1273"/>
                </a:cubicBezTo>
                <a:cubicBezTo>
                  <a:pt x="1846" y="1286"/>
                  <a:pt x="1874" y="1294"/>
                  <a:pt x="1901" y="1300"/>
                </a:cubicBezTo>
                <a:cubicBezTo>
                  <a:pt x="1943" y="1308"/>
                  <a:pt x="1985" y="1301"/>
                  <a:pt x="2021" y="1276"/>
                </a:cubicBezTo>
                <a:cubicBezTo>
                  <a:pt x="2039" y="1264"/>
                  <a:pt x="2055" y="1247"/>
                  <a:pt x="2067" y="1229"/>
                </a:cubicBezTo>
                <a:cubicBezTo>
                  <a:pt x="2090" y="1197"/>
                  <a:pt x="2102" y="1160"/>
                  <a:pt x="2093" y="1119"/>
                </a:cubicBezTo>
                <a:cubicBezTo>
                  <a:pt x="2081" y="1067"/>
                  <a:pt x="2054" y="1037"/>
                  <a:pt x="2001" y="1027"/>
                </a:cubicBezTo>
                <a:cubicBezTo>
                  <a:pt x="1986" y="1025"/>
                  <a:pt x="1971" y="1026"/>
                  <a:pt x="1956" y="1028"/>
                </a:cubicBezTo>
                <a:cubicBezTo>
                  <a:pt x="1928" y="1033"/>
                  <a:pt x="1907" y="1049"/>
                  <a:pt x="1898" y="1075"/>
                </a:cubicBezTo>
                <a:cubicBezTo>
                  <a:pt x="1889" y="1100"/>
                  <a:pt x="1884" y="1127"/>
                  <a:pt x="1904" y="1150"/>
                </a:cubicBezTo>
                <a:cubicBezTo>
                  <a:pt x="1917" y="1165"/>
                  <a:pt x="1952" y="1169"/>
                  <a:pt x="1967" y="1156"/>
                </a:cubicBezTo>
                <a:cubicBezTo>
                  <a:pt x="1979" y="1147"/>
                  <a:pt x="1975" y="1124"/>
                  <a:pt x="1960" y="1114"/>
                </a:cubicBezTo>
                <a:cubicBezTo>
                  <a:pt x="1953" y="1109"/>
                  <a:pt x="1946" y="1106"/>
                  <a:pt x="1938" y="1101"/>
                </a:cubicBezTo>
                <a:cubicBezTo>
                  <a:pt x="1958" y="1089"/>
                  <a:pt x="1978" y="1080"/>
                  <a:pt x="2000" y="1094"/>
                </a:cubicBezTo>
                <a:cubicBezTo>
                  <a:pt x="2020" y="1106"/>
                  <a:pt x="2031" y="1126"/>
                  <a:pt x="2026" y="1148"/>
                </a:cubicBezTo>
                <a:cubicBezTo>
                  <a:pt x="2022" y="1169"/>
                  <a:pt x="2012" y="1189"/>
                  <a:pt x="1992" y="1203"/>
                </a:cubicBezTo>
                <a:cubicBezTo>
                  <a:pt x="1963" y="1224"/>
                  <a:pt x="1934" y="1226"/>
                  <a:pt x="1901" y="1218"/>
                </a:cubicBezTo>
                <a:cubicBezTo>
                  <a:pt x="1864" y="1209"/>
                  <a:pt x="1837" y="1185"/>
                  <a:pt x="1824" y="1149"/>
                </a:cubicBezTo>
                <a:cubicBezTo>
                  <a:pt x="1804" y="1096"/>
                  <a:pt x="1810" y="1043"/>
                  <a:pt x="1836" y="993"/>
                </a:cubicBezTo>
                <a:cubicBezTo>
                  <a:pt x="1845" y="976"/>
                  <a:pt x="1862" y="964"/>
                  <a:pt x="1875" y="949"/>
                </a:cubicBezTo>
                <a:cubicBezTo>
                  <a:pt x="1901" y="921"/>
                  <a:pt x="1935" y="909"/>
                  <a:pt x="1971" y="905"/>
                </a:cubicBezTo>
                <a:cubicBezTo>
                  <a:pt x="1989" y="902"/>
                  <a:pt x="2008" y="897"/>
                  <a:pt x="2025" y="900"/>
                </a:cubicBezTo>
                <a:cubicBezTo>
                  <a:pt x="2065" y="906"/>
                  <a:pt x="2103" y="915"/>
                  <a:pt x="2137" y="939"/>
                </a:cubicBezTo>
                <a:cubicBezTo>
                  <a:pt x="2169" y="961"/>
                  <a:pt x="2191" y="989"/>
                  <a:pt x="2209" y="1020"/>
                </a:cubicBezTo>
                <a:cubicBezTo>
                  <a:pt x="2221" y="1041"/>
                  <a:pt x="2225" y="1066"/>
                  <a:pt x="2230" y="1090"/>
                </a:cubicBezTo>
                <a:cubicBezTo>
                  <a:pt x="2237" y="1133"/>
                  <a:pt x="2233" y="1176"/>
                  <a:pt x="2217" y="1217"/>
                </a:cubicBezTo>
                <a:cubicBezTo>
                  <a:pt x="2206" y="1244"/>
                  <a:pt x="2189" y="1270"/>
                  <a:pt x="2172" y="1295"/>
                </a:cubicBezTo>
                <a:cubicBezTo>
                  <a:pt x="2159" y="1314"/>
                  <a:pt x="2145" y="1332"/>
                  <a:pt x="2128" y="1348"/>
                </a:cubicBezTo>
                <a:cubicBezTo>
                  <a:pt x="2095" y="1379"/>
                  <a:pt x="2057" y="1401"/>
                  <a:pt x="2014" y="1417"/>
                </a:cubicBezTo>
                <a:cubicBezTo>
                  <a:pt x="1955" y="1439"/>
                  <a:pt x="1894" y="1442"/>
                  <a:pt x="1834" y="1429"/>
                </a:cubicBezTo>
                <a:cubicBezTo>
                  <a:pt x="1798" y="1421"/>
                  <a:pt x="1763" y="1408"/>
                  <a:pt x="1730" y="1389"/>
                </a:cubicBezTo>
                <a:cubicBezTo>
                  <a:pt x="1696" y="1368"/>
                  <a:pt x="1666" y="1344"/>
                  <a:pt x="1640" y="1315"/>
                </a:cubicBezTo>
                <a:cubicBezTo>
                  <a:pt x="1616" y="1289"/>
                  <a:pt x="1594" y="1261"/>
                  <a:pt x="1570" y="1235"/>
                </a:cubicBezTo>
                <a:cubicBezTo>
                  <a:pt x="1557" y="1220"/>
                  <a:pt x="1542" y="1206"/>
                  <a:pt x="1527" y="1193"/>
                </a:cubicBezTo>
                <a:cubicBezTo>
                  <a:pt x="1507" y="1176"/>
                  <a:pt x="1486" y="1159"/>
                  <a:pt x="1464" y="1145"/>
                </a:cubicBezTo>
                <a:cubicBezTo>
                  <a:pt x="1435" y="1128"/>
                  <a:pt x="1403" y="1125"/>
                  <a:pt x="1370" y="1129"/>
                </a:cubicBezTo>
                <a:cubicBezTo>
                  <a:pt x="1318" y="1136"/>
                  <a:pt x="1275" y="1160"/>
                  <a:pt x="1239" y="1196"/>
                </a:cubicBezTo>
                <a:cubicBezTo>
                  <a:pt x="1207" y="1229"/>
                  <a:pt x="1185" y="1267"/>
                  <a:pt x="1167" y="1309"/>
                </a:cubicBezTo>
                <a:cubicBezTo>
                  <a:pt x="1143" y="1367"/>
                  <a:pt x="1138" y="1425"/>
                  <a:pt x="1155" y="1484"/>
                </a:cubicBezTo>
                <a:cubicBezTo>
                  <a:pt x="1164" y="1517"/>
                  <a:pt x="1183" y="1544"/>
                  <a:pt x="1208" y="1567"/>
                </a:cubicBezTo>
                <a:cubicBezTo>
                  <a:pt x="1258" y="1613"/>
                  <a:pt x="1331" y="1616"/>
                  <a:pt x="1384" y="1588"/>
                </a:cubicBezTo>
                <a:cubicBezTo>
                  <a:pt x="1402" y="1578"/>
                  <a:pt x="1421" y="1564"/>
                  <a:pt x="1428" y="1542"/>
                </a:cubicBezTo>
                <a:cubicBezTo>
                  <a:pt x="1431" y="1531"/>
                  <a:pt x="1438" y="1522"/>
                  <a:pt x="1441" y="1512"/>
                </a:cubicBezTo>
                <a:cubicBezTo>
                  <a:pt x="1453" y="1464"/>
                  <a:pt x="1409" y="1390"/>
                  <a:pt x="1345" y="1402"/>
                </a:cubicBezTo>
                <a:cubicBezTo>
                  <a:pt x="1326" y="1406"/>
                  <a:pt x="1309" y="1412"/>
                  <a:pt x="1301" y="1433"/>
                </a:cubicBezTo>
                <a:cubicBezTo>
                  <a:pt x="1294" y="1454"/>
                  <a:pt x="1299" y="1473"/>
                  <a:pt x="1310" y="1490"/>
                </a:cubicBezTo>
                <a:cubicBezTo>
                  <a:pt x="1318" y="1503"/>
                  <a:pt x="1334" y="1501"/>
                  <a:pt x="1338" y="1486"/>
                </a:cubicBezTo>
                <a:cubicBezTo>
                  <a:pt x="1342" y="1473"/>
                  <a:pt x="1341" y="1460"/>
                  <a:pt x="1342" y="1445"/>
                </a:cubicBezTo>
                <a:cubicBezTo>
                  <a:pt x="1361" y="1444"/>
                  <a:pt x="1372" y="1460"/>
                  <a:pt x="1382" y="1474"/>
                </a:cubicBezTo>
                <a:cubicBezTo>
                  <a:pt x="1390" y="1485"/>
                  <a:pt x="1386" y="1499"/>
                  <a:pt x="1377" y="1512"/>
                </a:cubicBezTo>
                <a:cubicBezTo>
                  <a:pt x="1348" y="1550"/>
                  <a:pt x="1294" y="1550"/>
                  <a:pt x="1261" y="1514"/>
                </a:cubicBezTo>
                <a:cubicBezTo>
                  <a:pt x="1225" y="1477"/>
                  <a:pt x="1224" y="1437"/>
                  <a:pt x="1243" y="1394"/>
                </a:cubicBezTo>
                <a:cubicBezTo>
                  <a:pt x="1253" y="1372"/>
                  <a:pt x="1270" y="1356"/>
                  <a:pt x="1290" y="1341"/>
                </a:cubicBezTo>
                <a:cubicBezTo>
                  <a:pt x="1335" y="1309"/>
                  <a:pt x="1384" y="1307"/>
                  <a:pt x="1435" y="1320"/>
                </a:cubicBezTo>
                <a:cubicBezTo>
                  <a:pt x="1451" y="1324"/>
                  <a:pt x="1466" y="1334"/>
                  <a:pt x="1480" y="1343"/>
                </a:cubicBezTo>
                <a:cubicBezTo>
                  <a:pt x="1521" y="1372"/>
                  <a:pt x="1549" y="1410"/>
                  <a:pt x="1559" y="1460"/>
                </a:cubicBezTo>
                <a:cubicBezTo>
                  <a:pt x="1562" y="1477"/>
                  <a:pt x="1567" y="1496"/>
                  <a:pt x="1565" y="1514"/>
                </a:cubicBezTo>
                <a:cubicBezTo>
                  <a:pt x="1561" y="1552"/>
                  <a:pt x="1551" y="1589"/>
                  <a:pt x="1526" y="1621"/>
                </a:cubicBezTo>
                <a:cubicBezTo>
                  <a:pt x="1496" y="1661"/>
                  <a:pt x="1456" y="1685"/>
                  <a:pt x="1408" y="1701"/>
                </a:cubicBezTo>
                <a:cubicBezTo>
                  <a:pt x="1356" y="1718"/>
                  <a:pt x="1304" y="1720"/>
                  <a:pt x="1252" y="1708"/>
                </a:cubicBezTo>
                <a:cubicBezTo>
                  <a:pt x="1218" y="1700"/>
                  <a:pt x="1184" y="1689"/>
                  <a:pt x="1155" y="1665"/>
                </a:cubicBezTo>
                <a:cubicBezTo>
                  <a:pt x="1139" y="1652"/>
                  <a:pt x="1124" y="1638"/>
                  <a:pt x="1107" y="1626"/>
                </a:cubicBezTo>
                <a:cubicBezTo>
                  <a:pt x="1100" y="1621"/>
                  <a:pt x="1089" y="1616"/>
                  <a:pt x="1080" y="1616"/>
                </a:cubicBezTo>
                <a:cubicBezTo>
                  <a:pt x="823" y="1616"/>
                  <a:pt x="567" y="1616"/>
                  <a:pt x="310" y="1616"/>
                </a:cubicBezTo>
                <a:cubicBezTo>
                  <a:pt x="283" y="1616"/>
                  <a:pt x="255" y="1617"/>
                  <a:pt x="228" y="1612"/>
                </a:cubicBezTo>
                <a:cubicBezTo>
                  <a:pt x="187" y="1606"/>
                  <a:pt x="145" y="1598"/>
                  <a:pt x="106" y="1585"/>
                </a:cubicBezTo>
                <a:cubicBezTo>
                  <a:pt x="74" y="1575"/>
                  <a:pt x="44" y="1558"/>
                  <a:pt x="22" y="1531"/>
                </a:cubicBezTo>
                <a:cubicBezTo>
                  <a:pt x="0" y="1505"/>
                  <a:pt x="2" y="1457"/>
                  <a:pt x="27" y="1432"/>
                </a:cubicBezTo>
                <a:cubicBezTo>
                  <a:pt x="68" y="1390"/>
                  <a:pt x="120" y="1378"/>
                  <a:pt x="173" y="1366"/>
                </a:cubicBezTo>
                <a:cubicBezTo>
                  <a:pt x="238" y="1351"/>
                  <a:pt x="303" y="1355"/>
                  <a:pt x="368" y="1356"/>
                </a:cubicBezTo>
                <a:cubicBezTo>
                  <a:pt x="479" y="1356"/>
                  <a:pt x="589" y="1355"/>
                  <a:pt x="700" y="1359"/>
                </a:cubicBezTo>
                <a:cubicBezTo>
                  <a:pt x="785" y="1362"/>
                  <a:pt x="870" y="1372"/>
                  <a:pt x="955" y="1378"/>
                </a:cubicBezTo>
                <a:cubicBezTo>
                  <a:pt x="957" y="1379"/>
                  <a:pt x="959" y="1379"/>
                  <a:pt x="962" y="1383"/>
                </a:cubicBezTo>
                <a:cubicBezTo>
                  <a:pt x="952" y="1384"/>
                  <a:pt x="942" y="1385"/>
                  <a:pt x="931" y="1385"/>
                </a:cubicBezTo>
                <a:cubicBezTo>
                  <a:pt x="786" y="1387"/>
                  <a:pt x="640" y="1389"/>
                  <a:pt x="495" y="1392"/>
                </a:cubicBezTo>
                <a:cubicBezTo>
                  <a:pt x="406" y="1394"/>
                  <a:pt x="316" y="1397"/>
                  <a:pt x="227" y="1400"/>
                </a:cubicBezTo>
                <a:cubicBezTo>
                  <a:pt x="196" y="1401"/>
                  <a:pt x="168" y="1410"/>
                  <a:pt x="144" y="1432"/>
                </a:cubicBezTo>
                <a:cubicBezTo>
                  <a:pt x="115" y="1458"/>
                  <a:pt x="116" y="1518"/>
                  <a:pt x="146" y="1543"/>
                </a:cubicBezTo>
                <a:cubicBezTo>
                  <a:pt x="173" y="1566"/>
                  <a:pt x="204" y="1570"/>
                  <a:pt x="237" y="1570"/>
                </a:cubicBezTo>
                <a:cubicBezTo>
                  <a:pt x="329" y="1571"/>
                  <a:pt x="421" y="1570"/>
                  <a:pt x="513" y="1570"/>
                </a:cubicBezTo>
                <a:cubicBezTo>
                  <a:pt x="689" y="1570"/>
                  <a:pt x="866" y="1570"/>
                  <a:pt x="1042" y="1570"/>
                </a:cubicBezTo>
                <a:cubicBezTo>
                  <a:pt x="1048" y="1570"/>
                  <a:pt x="1054" y="1570"/>
                  <a:pt x="1061" y="1570"/>
                </a:cubicBezTo>
                <a:cubicBezTo>
                  <a:pt x="1055" y="1552"/>
                  <a:pt x="1047" y="1535"/>
                  <a:pt x="1043" y="1518"/>
                </a:cubicBezTo>
                <a:cubicBezTo>
                  <a:pt x="1036" y="1491"/>
                  <a:pt x="1028" y="1464"/>
                  <a:pt x="1025" y="1437"/>
                </a:cubicBezTo>
                <a:cubicBezTo>
                  <a:pt x="1021" y="1391"/>
                  <a:pt x="1025" y="1345"/>
                  <a:pt x="1036" y="1300"/>
                </a:cubicBezTo>
                <a:cubicBezTo>
                  <a:pt x="1044" y="1266"/>
                  <a:pt x="1055" y="1233"/>
                  <a:pt x="1069" y="1202"/>
                </a:cubicBezTo>
                <a:cubicBezTo>
                  <a:pt x="1083" y="1170"/>
                  <a:pt x="1101" y="1139"/>
                  <a:pt x="1121" y="1111"/>
                </a:cubicBezTo>
                <a:cubicBezTo>
                  <a:pt x="1143" y="1080"/>
                  <a:pt x="1170" y="1053"/>
                  <a:pt x="1203" y="1031"/>
                </a:cubicBezTo>
                <a:cubicBezTo>
                  <a:pt x="1264" y="990"/>
                  <a:pt x="1330" y="976"/>
                  <a:pt x="1401" y="989"/>
                </a:cubicBezTo>
                <a:cubicBezTo>
                  <a:pt x="1441" y="997"/>
                  <a:pt x="1479" y="1011"/>
                  <a:pt x="1514" y="1034"/>
                </a:cubicBezTo>
                <a:cubicBezTo>
                  <a:pt x="1524" y="1041"/>
                  <a:pt x="1536" y="1047"/>
                  <a:pt x="1548" y="1054"/>
                </a:cubicBezTo>
                <a:cubicBezTo>
                  <a:pt x="1551" y="1027"/>
                  <a:pt x="1551" y="1000"/>
                  <a:pt x="1555" y="974"/>
                </a:cubicBezTo>
                <a:cubicBezTo>
                  <a:pt x="1564" y="925"/>
                  <a:pt x="1573" y="876"/>
                  <a:pt x="1586" y="827"/>
                </a:cubicBezTo>
                <a:cubicBezTo>
                  <a:pt x="1595" y="790"/>
                  <a:pt x="1607" y="753"/>
                  <a:pt x="1622" y="718"/>
                </a:cubicBezTo>
                <a:cubicBezTo>
                  <a:pt x="1644" y="668"/>
                  <a:pt x="1668" y="619"/>
                  <a:pt x="1698" y="573"/>
                </a:cubicBezTo>
                <a:cubicBezTo>
                  <a:pt x="1733" y="520"/>
                  <a:pt x="1772" y="472"/>
                  <a:pt x="1822" y="433"/>
                </a:cubicBezTo>
                <a:cubicBezTo>
                  <a:pt x="1847" y="414"/>
                  <a:pt x="1875" y="398"/>
                  <a:pt x="1903" y="384"/>
                </a:cubicBezTo>
                <a:cubicBezTo>
                  <a:pt x="1982" y="344"/>
                  <a:pt x="2064" y="345"/>
                  <a:pt x="2147" y="372"/>
                </a:cubicBezTo>
                <a:cubicBezTo>
                  <a:pt x="2178" y="382"/>
                  <a:pt x="2206" y="403"/>
                  <a:pt x="2229" y="428"/>
                </a:cubicBezTo>
                <a:cubicBezTo>
                  <a:pt x="2237" y="436"/>
                  <a:pt x="2245" y="443"/>
                  <a:pt x="2253" y="451"/>
                </a:cubicBezTo>
                <a:cubicBezTo>
                  <a:pt x="2266" y="420"/>
                  <a:pt x="2277" y="389"/>
                  <a:pt x="2290" y="358"/>
                </a:cubicBezTo>
                <a:cubicBezTo>
                  <a:pt x="2306" y="320"/>
                  <a:pt x="2322" y="281"/>
                  <a:pt x="2341" y="244"/>
                </a:cubicBezTo>
                <a:cubicBezTo>
                  <a:pt x="2354" y="216"/>
                  <a:pt x="2369" y="189"/>
                  <a:pt x="2386" y="164"/>
                </a:cubicBezTo>
                <a:cubicBezTo>
                  <a:pt x="2397" y="147"/>
                  <a:pt x="2412" y="133"/>
                  <a:pt x="2427" y="119"/>
                </a:cubicBezTo>
                <a:cubicBezTo>
                  <a:pt x="2444" y="103"/>
                  <a:pt x="2462" y="88"/>
                  <a:pt x="2480" y="72"/>
                </a:cubicBezTo>
                <a:cubicBezTo>
                  <a:pt x="2485" y="68"/>
                  <a:pt x="2491" y="66"/>
                  <a:pt x="2497" y="62"/>
                </a:cubicBezTo>
                <a:cubicBezTo>
                  <a:pt x="2526" y="44"/>
                  <a:pt x="2555" y="30"/>
                  <a:pt x="2587" y="19"/>
                </a:cubicBezTo>
                <a:cubicBezTo>
                  <a:pt x="2624" y="5"/>
                  <a:pt x="2662" y="0"/>
                  <a:pt x="2699" y="9"/>
                </a:cubicBezTo>
                <a:cubicBezTo>
                  <a:pt x="2730" y="15"/>
                  <a:pt x="2760" y="25"/>
                  <a:pt x="2786" y="46"/>
                </a:cubicBezTo>
                <a:cubicBezTo>
                  <a:pt x="2815" y="70"/>
                  <a:pt x="2833" y="99"/>
                  <a:pt x="2848" y="132"/>
                </a:cubicBezTo>
                <a:cubicBezTo>
                  <a:pt x="2859" y="156"/>
                  <a:pt x="2869" y="180"/>
                  <a:pt x="2878" y="204"/>
                </a:cubicBezTo>
                <a:cubicBezTo>
                  <a:pt x="2889" y="235"/>
                  <a:pt x="2899" y="266"/>
                  <a:pt x="2910" y="297"/>
                </a:cubicBezTo>
                <a:cubicBezTo>
                  <a:pt x="2920" y="326"/>
                  <a:pt x="2930" y="355"/>
                  <a:pt x="2941" y="384"/>
                </a:cubicBezTo>
                <a:cubicBezTo>
                  <a:pt x="2962" y="435"/>
                  <a:pt x="2983" y="485"/>
                  <a:pt x="3005" y="536"/>
                </a:cubicBezTo>
                <a:cubicBezTo>
                  <a:pt x="3010" y="548"/>
                  <a:pt x="3018" y="559"/>
                  <a:pt x="3024" y="569"/>
                </a:cubicBezTo>
                <a:cubicBezTo>
                  <a:pt x="3050" y="571"/>
                  <a:pt x="3077" y="574"/>
                  <a:pt x="3104" y="577"/>
                </a:cubicBezTo>
                <a:cubicBezTo>
                  <a:pt x="3107" y="577"/>
                  <a:pt x="3111" y="575"/>
                  <a:pt x="3114" y="572"/>
                </a:cubicBezTo>
                <a:cubicBezTo>
                  <a:pt x="3140" y="543"/>
                  <a:pt x="3172" y="523"/>
                  <a:pt x="3207" y="507"/>
                </a:cubicBezTo>
                <a:cubicBezTo>
                  <a:pt x="3248" y="487"/>
                  <a:pt x="3290" y="482"/>
                  <a:pt x="3334" y="490"/>
                </a:cubicBezTo>
                <a:cubicBezTo>
                  <a:pt x="3393" y="501"/>
                  <a:pt x="3428" y="550"/>
                  <a:pt x="3423" y="610"/>
                </a:cubicBezTo>
                <a:cubicBezTo>
                  <a:pt x="3423" y="616"/>
                  <a:pt x="3422" y="623"/>
                  <a:pt x="3422" y="630"/>
                </a:cubicBezTo>
                <a:cubicBezTo>
                  <a:pt x="3444" y="638"/>
                  <a:pt x="3461" y="626"/>
                  <a:pt x="3477" y="616"/>
                </a:cubicBezTo>
                <a:cubicBezTo>
                  <a:pt x="3489" y="609"/>
                  <a:pt x="3499" y="599"/>
                  <a:pt x="3509" y="590"/>
                </a:cubicBezTo>
                <a:cubicBezTo>
                  <a:pt x="3533" y="568"/>
                  <a:pt x="3573" y="560"/>
                  <a:pt x="3606" y="577"/>
                </a:cubicBezTo>
                <a:cubicBezTo>
                  <a:pt x="3631" y="591"/>
                  <a:pt x="3655" y="608"/>
                  <a:pt x="3679" y="624"/>
                </a:cubicBezTo>
                <a:cubicBezTo>
                  <a:pt x="3716" y="650"/>
                  <a:pt x="3751" y="680"/>
                  <a:pt x="3800" y="677"/>
                </a:cubicBezTo>
                <a:cubicBezTo>
                  <a:pt x="3821" y="675"/>
                  <a:pt x="3841" y="671"/>
                  <a:pt x="3857" y="656"/>
                </a:cubicBezTo>
                <a:cubicBezTo>
                  <a:pt x="3873" y="641"/>
                  <a:pt x="3890" y="628"/>
                  <a:pt x="3906" y="615"/>
                </a:cubicBezTo>
                <a:cubicBezTo>
                  <a:pt x="3930" y="597"/>
                  <a:pt x="3960" y="595"/>
                  <a:pt x="3980" y="607"/>
                </a:cubicBezTo>
                <a:cubicBezTo>
                  <a:pt x="3966" y="611"/>
                  <a:pt x="3948" y="614"/>
                  <a:pt x="3933" y="621"/>
                </a:cubicBezTo>
                <a:cubicBezTo>
                  <a:pt x="3925" y="624"/>
                  <a:pt x="3919" y="633"/>
                  <a:pt x="3913" y="639"/>
                </a:cubicBezTo>
                <a:cubicBezTo>
                  <a:pt x="3909" y="643"/>
                  <a:pt x="3905" y="645"/>
                  <a:pt x="3901" y="648"/>
                </a:cubicBezTo>
                <a:cubicBezTo>
                  <a:pt x="3897" y="650"/>
                  <a:pt x="3893" y="651"/>
                  <a:pt x="3890" y="653"/>
                </a:cubicBezTo>
                <a:cubicBezTo>
                  <a:pt x="3873" y="664"/>
                  <a:pt x="3857" y="676"/>
                  <a:pt x="3839" y="686"/>
                </a:cubicBezTo>
                <a:cubicBezTo>
                  <a:pt x="3801" y="708"/>
                  <a:pt x="3761" y="707"/>
                  <a:pt x="3722" y="692"/>
                </a:cubicBezTo>
                <a:cubicBezTo>
                  <a:pt x="3690" y="679"/>
                  <a:pt x="3661" y="658"/>
                  <a:pt x="3631" y="641"/>
                </a:cubicBezTo>
                <a:cubicBezTo>
                  <a:pt x="3623" y="636"/>
                  <a:pt x="3615" y="629"/>
                  <a:pt x="3607" y="624"/>
                </a:cubicBezTo>
                <a:cubicBezTo>
                  <a:pt x="3564" y="599"/>
                  <a:pt x="3530" y="583"/>
                  <a:pt x="3492" y="627"/>
                </a:cubicBezTo>
                <a:cubicBezTo>
                  <a:pt x="3475" y="646"/>
                  <a:pt x="3438" y="653"/>
                  <a:pt x="3414" y="641"/>
                </a:cubicBezTo>
                <a:cubicBezTo>
                  <a:pt x="3409" y="638"/>
                  <a:pt x="3406" y="631"/>
                  <a:pt x="3402" y="626"/>
                </a:cubicBezTo>
                <a:cubicBezTo>
                  <a:pt x="3393" y="612"/>
                  <a:pt x="3388" y="595"/>
                  <a:pt x="3376" y="585"/>
                </a:cubicBezTo>
                <a:cubicBezTo>
                  <a:pt x="3351" y="564"/>
                  <a:pt x="3320" y="552"/>
                  <a:pt x="3286" y="550"/>
                </a:cubicBezTo>
                <a:cubicBezTo>
                  <a:pt x="3230" y="545"/>
                  <a:pt x="3176" y="550"/>
                  <a:pt x="3130" y="586"/>
                </a:cubicBezTo>
                <a:cubicBezTo>
                  <a:pt x="3139" y="591"/>
                  <a:pt x="3148" y="597"/>
                  <a:pt x="3157" y="600"/>
                </a:cubicBezTo>
                <a:cubicBezTo>
                  <a:pt x="3191" y="611"/>
                  <a:pt x="3211" y="636"/>
                  <a:pt x="3222" y="666"/>
                </a:cubicBezTo>
                <a:cubicBezTo>
                  <a:pt x="3228" y="680"/>
                  <a:pt x="3227" y="699"/>
                  <a:pt x="3221" y="713"/>
                </a:cubicBezTo>
                <a:cubicBezTo>
                  <a:pt x="3209" y="742"/>
                  <a:pt x="3184" y="759"/>
                  <a:pt x="3152" y="765"/>
                </a:cubicBezTo>
                <a:cubicBezTo>
                  <a:pt x="3136" y="768"/>
                  <a:pt x="3124" y="775"/>
                  <a:pt x="3112" y="787"/>
                </a:cubicBezTo>
                <a:cubicBezTo>
                  <a:pt x="3096" y="806"/>
                  <a:pt x="3075" y="821"/>
                  <a:pt x="3057" y="838"/>
                </a:cubicBezTo>
                <a:cubicBezTo>
                  <a:pt x="3029" y="864"/>
                  <a:pt x="2988" y="871"/>
                  <a:pt x="2955" y="855"/>
                </a:cubicBezTo>
                <a:cubicBezTo>
                  <a:pt x="2932" y="844"/>
                  <a:pt x="2914" y="828"/>
                  <a:pt x="2899" y="808"/>
                </a:cubicBezTo>
                <a:cubicBezTo>
                  <a:pt x="2893" y="798"/>
                  <a:pt x="2886" y="794"/>
                  <a:pt x="2873" y="796"/>
                </a:cubicBezTo>
                <a:cubicBezTo>
                  <a:pt x="2835" y="803"/>
                  <a:pt x="2796" y="797"/>
                  <a:pt x="2761" y="782"/>
                </a:cubicBezTo>
                <a:cubicBezTo>
                  <a:pt x="2745" y="775"/>
                  <a:pt x="2728" y="763"/>
                  <a:pt x="2720" y="749"/>
                </a:cubicBezTo>
                <a:cubicBezTo>
                  <a:pt x="2698" y="711"/>
                  <a:pt x="2717" y="670"/>
                  <a:pt x="2761" y="654"/>
                </a:cubicBezTo>
                <a:cubicBezTo>
                  <a:pt x="2803" y="638"/>
                  <a:pt x="2847" y="632"/>
                  <a:pt x="2892" y="634"/>
                </a:cubicBezTo>
                <a:cubicBezTo>
                  <a:pt x="2902" y="635"/>
                  <a:pt x="2913" y="634"/>
                  <a:pt x="2923" y="633"/>
                </a:cubicBezTo>
                <a:cubicBezTo>
                  <a:pt x="2963" y="628"/>
                  <a:pt x="3001" y="631"/>
                  <a:pt x="3035" y="654"/>
                </a:cubicBezTo>
                <a:cubicBezTo>
                  <a:pt x="3059" y="670"/>
                  <a:pt x="3062" y="709"/>
                  <a:pt x="3040" y="725"/>
                </a:cubicBezTo>
                <a:cubicBezTo>
                  <a:pt x="3008" y="749"/>
                  <a:pt x="2972" y="762"/>
                  <a:pt x="2932" y="754"/>
                </a:cubicBezTo>
                <a:cubicBezTo>
                  <a:pt x="2918" y="751"/>
                  <a:pt x="2904" y="741"/>
                  <a:pt x="2891" y="732"/>
                </a:cubicBezTo>
                <a:cubicBezTo>
                  <a:pt x="2882" y="727"/>
                  <a:pt x="2877" y="716"/>
                  <a:pt x="2882" y="706"/>
                </a:cubicBezTo>
                <a:cubicBezTo>
                  <a:pt x="2889" y="696"/>
                  <a:pt x="2896" y="682"/>
                  <a:pt x="2911" y="681"/>
                </a:cubicBezTo>
                <a:cubicBezTo>
                  <a:pt x="2914" y="680"/>
                  <a:pt x="2918" y="683"/>
                  <a:pt x="2922" y="685"/>
                </a:cubicBezTo>
                <a:cubicBezTo>
                  <a:pt x="2920" y="688"/>
                  <a:pt x="2918" y="692"/>
                  <a:pt x="2916" y="695"/>
                </a:cubicBezTo>
                <a:cubicBezTo>
                  <a:pt x="2912" y="700"/>
                  <a:pt x="2903" y="706"/>
                  <a:pt x="2904" y="709"/>
                </a:cubicBezTo>
                <a:cubicBezTo>
                  <a:pt x="2906" y="717"/>
                  <a:pt x="2911" y="726"/>
                  <a:pt x="2918" y="730"/>
                </a:cubicBezTo>
                <a:cubicBezTo>
                  <a:pt x="2935" y="740"/>
                  <a:pt x="2953" y="735"/>
                  <a:pt x="2971" y="727"/>
                </a:cubicBezTo>
                <a:cubicBezTo>
                  <a:pt x="2992" y="718"/>
                  <a:pt x="2999" y="694"/>
                  <a:pt x="2992" y="676"/>
                </a:cubicBezTo>
                <a:cubicBezTo>
                  <a:pt x="2980" y="647"/>
                  <a:pt x="2951" y="637"/>
                  <a:pt x="2926" y="642"/>
                </a:cubicBezTo>
                <a:cubicBezTo>
                  <a:pt x="2917" y="644"/>
                  <a:pt x="2908" y="647"/>
                  <a:pt x="2900" y="647"/>
                </a:cubicBezTo>
                <a:cubicBezTo>
                  <a:pt x="2863" y="644"/>
                  <a:pt x="2830" y="655"/>
                  <a:pt x="2798" y="674"/>
                </a:cubicBezTo>
                <a:cubicBezTo>
                  <a:pt x="2760" y="696"/>
                  <a:pt x="2767" y="734"/>
                  <a:pt x="2797" y="754"/>
                </a:cubicBezTo>
                <a:cubicBezTo>
                  <a:pt x="2826" y="773"/>
                  <a:pt x="2858" y="782"/>
                  <a:pt x="2893" y="778"/>
                </a:cubicBezTo>
                <a:cubicBezTo>
                  <a:pt x="2896" y="778"/>
                  <a:pt x="2898" y="780"/>
                  <a:pt x="2900" y="782"/>
                </a:cubicBezTo>
                <a:cubicBezTo>
                  <a:pt x="2920" y="794"/>
                  <a:pt x="2939" y="808"/>
                  <a:pt x="2960" y="817"/>
                </a:cubicBezTo>
                <a:cubicBezTo>
                  <a:pt x="3003" y="837"/>
                  <a:pt x="3049" y="823"/>
                  <a:pt x="3082" y="781"/>
                </a:cubicBezTo>
                <a:cubicBezTo>
                  <a:pt x="3095" y="765"/>
                  <a:pt x="3112" y="757"/>
                  <a:pt x="3131" y="751"/>
                </a:cubicBezTo>
                <a:cubicBezTo>
                  <a:pt x="3148" y="747"/>
                  <a:pt x="3163" y="736"/>
                  <a:pt x="3167" y="718"/>
                </a:cubicBezTo>
                <a:cubicBezTo>
                  <a:pt x="3173" y="688"/>
                  <a:pt x="3174" y="660"/>
                  <a:pt x="3154" y="633"/>
                </a:cubicBezTo>
                <a:cubicBezTo>
                  <a:pt x="3137" y="609"/>
                  <a:pt x="3116" y="593"/>
                  <a:pt x="3089" y="589"/>
                </a:cubicBezTo>
                <a:cubicBezTo>
                  <a:pt x="3065" y="585"/>
                  <a:pt x="3040" y="581"/>
                  <a:pt x="3018" y="598"/>
                </a:cubicBezTo>
                <a:cubicBezTo>
                  <a:pt x="3016" y="599"/>
                  <a:pt x="3012" y="600"/>
                  <a:pt x="3010" y="599"/>
                </a:cubicBezTo>
                <a:cubicBezTo>
                  <a:pt x="3001" y="596"/>
                  <a:pt x="2991" y="593"/>
                  <a:pt x="2984" y="588"/>
                </a:cubicBezTo>
                <a:cubicBezTo>
                  <a:pt x="2968" y="577"/>
                  <a:pt x="2954" y="563"/>
                  <a:pt x="2937" y="553"/>
                </a:cubicBezTo>
                <a:cubicBezTo>
                  <a:pt x="2925" y="546"/>
                  <a:pt x="2911" y="542"/>
                  <a:pt x="2897" y="541"/>
                </a:cubicBezTo>
                <a:cubicBezTo>
                  <a:pt x="2849" y="535"/>
                  <a:pt x="2804" y="539"/>
                  <a:pt x="2767" y="577"/>
                </a:cubicBezTo>
                <a:cubicBezTo>
                  <a:pt x="2764" y="581"/>
                  <a:pt x="2756" y="582"/>
                  <a:pt x="2750" y="581"/>
                </a:cubicBezTo>
                <a:cubicBezTo>
                  <a:pt x="2709" y="578"/>
                  <a:pt x="2669" y="580"/>
                  <a:pt x="2633" y="604"/>
                </a:cubicBezTo>
                <a:cubicBezTo>
                  <a:pt x="2597" y="627"/>
                  <a:pt x="2565" y="676"/>
                  <a:pt x="2580" y="736"/>
                </a:cubicBezTo>
                <a:cubicBezTo>
                  <a:pt x="2585" y="756"/>
                  <a:pt x="2591" y="776"/>
                  <a:pt x="2603" y="792"/>
                </a:cubicBezTo>
                <a:cubicBezTo>
                  <a:pt x="2615" y="810"/>
                  <a:pt x="2633" y="825"/>
                  <a:pt x="2651" y="837"/>
                </a:cubicBezTo>
                <a:cubicBezTo>
                  <a:pt x="2675" y="853"/>
                  <a:pt x="2700" y="867"/>
                  <a:pt x="2727" y="878"/>
                </a:cubicBezTo>
                <a:cubicBezTo>
                  <a:pt x="2762" y="892"/>
                  <a:pt x="2800" y="888"/>
                  <a:pt x="2837" y="886"/>
                </a:cubicBezTo>
                <a:cubicBezTo>
                  <a:pt x="2845" y="886"/>
                  <a:pt x="2854" y="888"/>
                  <a:pt x="2862" y="890"/>
                </a:cubicBezTo>
                <a:cubicBezTo>
                  <a:pt x="2881" y="896"/>
                  <a:pt x="2900" y="906"/>
                  <a:pt x="2921" y="909"/>
                </a:cubicBezTo>
                <a:cubicBezTo>
                  <a:pt x="2950" y="913"/>
                  <a:pt x="2979" y="913"/>
                  <a:pt x="3008" y="913"/>
                </a:cubicBezTo>
                <a:cubicBezTo>
                  <a:pt x="3022" y="913"/>
                  <a:pt x="3035" y="909"/>
                  <a:pt x="3047" y="903"/>
                </a:cubicBezTo>
                <a:cubicBezTo>
                  <a:pt x="3067" y="894"/>
                  <a:pt x="3085" y="881"/>
                  <a:pt x="3102" y="871"/>
                </a:cubicBezTo>
                <a:cubicBezTo>
                  <a:pt x="3143" y="891"/>
                  <a:pt x="3186" y="899"/>
                  <a:pt x="3231" y="892"/>
                </a:cubicBezTo>
                <a:cubicBezTo>
                  <a:pt x="3279" y="883"/>
                  <a:pt x="3307" y="850"/>
                  <a:pt x="3329" y="808"/>
                </a:cubicBezTo>
                <a:cubicBezTo>
                  <a:pt x="3346" y="808"/>
                  <a:pt x="3364" y="810"/>
                  <a:pt x="3382" y="808"/>
                </a:cubicBezTo>
                <a:cubicBezTo>
                  <a:pt x="3400" y="806"/>
                  <a:pt x="3419" y="802"/>
                  <a:pt x="3436" y="796"/>
                </a:cubicBezTo>
                <a:cubicBezTo>
                  <a:pt x="3462" y="788"/>
                  <a:pt x="3491" y="759"/>
                  <a:pt x="3489" y="733"/>
                </a:cubicBezTo>
                <a:cubicBezTo>
                  <a:pt x="3488" y="718"/>
                  <a:pt x="3494" y="709"/>
                  <a:pt x="3502" y="697"/>
                </a:cubicBezTo>
                <a:cubicBezTo>
                  <a:pt x="3521" y="669"/>
                  <a:pt x="3547" y="663"/>
                  <a:pt x="3576" y="671"/>
                </a:cubicBezTo>
                <a:cubicBezTo>
                  <a:pt x="3606" y="678"/>
                  <a:pt x="3634" y="690"/>
                  <a:pt x="3663" y="700"/>
                </a:cubicBezTo>
                <a:cubicBezTo>
                  <a:pt x="3677" y="705"/>
                  <a:pt x="3692" y="709"/>
                  <a:pt x="3705" y="716"/>
                </a:cubicBezTo>
                <a:cubicBezTo>
                  <a:pt x="3736" y="731"/>
                  <a:pt x="3769" y="735"/>
                  <a:pt x="3802" y="730"/>
                </a:cubicBezTo>
                <a:cubicBezTo>
                  <a:pt x="3813" y="728"/>
                  <a:pt x="3823" y="723"/>
                  <a:pt x="3832" y="719"/>
                </a:cubicBezTo>
                <a:cubicBezTo>
                  <a:pt x="3855" y="709"/>
                  <a:pt x="3872" y="691"/>
                  <a:pt x="3887" y="672"/>
                </a:cubicBezTo>
                <a:close/>
              </a:path>
            </a:pathLst>
          </a:custGeom>
          <a:solidFill>
            <a:schemeClr val="bg1">
              <a:alpha val="2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mc:AlternateContent xmlns:mc="http://schemas.openxmlformats.org/markup-compatibility/2006" xmlns:a14="http://schemas.microsoft.com/office/drawing/2010/main">
        <mc:Choice Requires="a14">
          <p:sp>
            <p:nvSpPr>
              <p:cNvPr id="2" name="标题 1"/>
              <p:cNvSpPr>
                <a:spLocks noGrp="1"/>
              </p:cNvSpPr>
              <p:nvPr>
                <p:ph type="title"/>
              </p:nvPr>
            </p:nvSpPr>
            <p:spPr>
              <a:xfrm>
                <a:off x="1076179" y="1345687"/>
                <a:ext cx="9997492" cy="1421928"/>
              </a:xfrm>
            </p:spPr>
            <p:txBody>
              <a:bodyPr wrap="square"/>
              <a:lstStyle/>
              <a:p>
                <a:pPr>
                  <a:lnSpc>
                    <a:spcPct val="120000"/>
                  </a:lnSpc>
                </a:pPr>
                <a:r>
                  <a:rPr lang="en-US" altLang="zh-CN" sz="3600" b="1" dirty="0">
                    <a:solidFill>
                      <a:srgbClr val="FFFF00"/>
                    </a:solidFill>
                    <a:latin typeface="Times New Roman" panose="02020603050405020304" pitchFamily="18" charset="0"/>
                    <a:ea typeface="黑体" panose="02010609060101010101" charset="-122"/>
                    <a:cs typeface="Times New Roman" panose="02020603050405020304" pitchFamily="18" charset="0"/>
                    <a:sym typeface="+mn-ea"/>
                  </a:rPr>
                  <a:t>Two-Loop QCD Corrections to C even Bottomonium Exclusive Decays to Double </a:t>
                </a:r>
                <a14:m>
                  <m:oMath xmlns:m="http://schemas.openxmlformats.org/officeDocument/2006/math">
                    <m:r>
                      <a:rPr lang="en-US" altLang="zh-CN" sz="3600" b="1" i="0" smtClean="0">
                        <a:solidFill>
                          <a:srgbClr val="FFFF00"/>
                        </a:solidFill>
                        <a:latin typeface="Cambria Math" panose="02040503050406030204" pitchFamily="18" charset="0"/>
                        <a:ea typeface="黑体" panose="02010609060101010101" charset="-122"/>
                        <a:cs typeface="Times New Roman" panose="02020603050405020304" pitchFamily="18" charset="0"/>
                        <a:sym typeface="+mn-ea"/>
                      </a:rPr>
                      <m:t>𝐉</m:t>
                    </m:r>
                    <m:r>
                      <a:rPr lang="en-US" altLang="zh-CN" sz="3600" b="1" i="0" smtClean="0">
                        <a:solidFill>
                          <a:srgbClr val="FFFF00"/>
                        </a:solidFill>
                        <a:latin typeface="Cambria Math" panose="02040503050406030204" pitchFamily="18" charset="0"/>
                        <a:ea typeface="黑体" panose="02010609060101010101" charset="-122"/>
                        <a:cs typeface="Times New Roman" panose="02020603050405020304" pitchFamily="18" charset="0"/>
                        <a:sym typeface="+mn-ea"/>
                      </a:rPr>
                      <m:t>/</m:t>
                    </m:r>
                    <m:r>
                      <a:rPr lang="zh-CN" altLang="en-US" sz="3600" b="1" i="1" smtClean="0">
                        <a:solidFill>
                          <a:srgbClr val="FFFF00"/>
                        </a:solidFill>
                        <a:latin typeface="Cambria Math" panose="02040503050406030204" pitchFamily="18" charset="0"/>
                        <a:ea typeface="黑体" panose="02010609060101010101" charset="-122"/>
                        <a:cs typeface="Times New Roman" panose="02020603050405020304" pitchFamily="18" charset="0"/>
                        <a:sym typeface="+mn-ea"/>
                      </a:rPr>
                      <m:t>𝝍</m:t>
                    </m:r>
                  </m:oMath>
                </a14:m>
                <a:endParaRPr lang="zh-CN" altLang="en-US" sz="3600" b="1" dirty="0">
                  <a:solidFill>
                    <a:srgbClr val="FFFF00"/>
                  </a:solidFill>
                  <a:latin typeface="Times New Roman" panose="02020603050405020304" pitchFamily="18" charset="0"/>
                  <a:ea typeface="黑体" panose="02010609060101010101" charset="-122"/>
                  <a:cs typeface="Times New Roman" panose="02020603050405020304" pitchFamily="18" charset="0"/>
                  <a:sym typeface="+mn-ea"/>
                </a:endParaRPr>
              </a:p>
            </p:txBody>
          </p:sp>
        </mc:Choice>
        <mc:Fallback xmlns="">
          <p:sp>
            <p:nvSpPr>
              <p:cNvPr id="2" name="标题 1"/>
              <p:cNvSpPr>
                <a:spLocks noGrp="1" noRot="1" noChangeAspect="1" noMove="1" noResize="1" noEditPoints="1" noAdjustHandles="1" noChangeArrowheads="1" noChangeShapeType="1" noTextEdit="1"/>
              </p:cNvSpPr>
              <p:nvPr>
                <p:ph type="title"/>
              </p:nvPr>
            </p:nvSpPr>
            <p:spPr>
              <a:xfrm>
                <a:off x="1076179" y="1345687"/>
                <a:ext cx="9997492" cy="1421928"/>
              </a:xfrm>
              <a:blipFill rotWithShape="0">
                <a:blip r:embed="rId3"/>
                <a:stretch>
                  <a:fillRect t="-3004" b="-11588"/>
                </a:stretch>
              </a:blipFill>
            </p:spPr>
            <p:txBody>
              <a:bodyPr/>
              <a:lstStyle/>
              <a:p>
                <a:r>
                  <a:rPr lang="zh-CN" altLang="en-US">
                    <a:noFill/>
                  </a:rPr>
                  <a:t> </a:t>
                </a:r>
              </a:p>
            </p:txBody>
          </p:sp>
        </mc:Fallback>
      </mc:AlternateContent>
      <p:sp>
        <p:nvSpPr>
          <p:cNvPr id="9" name="TextBox 8"/>
          <p:cNvSpPr txBox="1">
            <a:spLocks noChangeArrowheads="1"/>
          </p:cNvSpPr>
          <p:nvPr/>
        </p:nvSpPr>
        <p:spPr bwMode="auto">
          <a:xfrm>
            <a:off x="1538406" y="3906948"/>
            <a:ext cx="9866569"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 全国第二十届重味物理和</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CP</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破坏研讨会</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上海  </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2023/12/15-18</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TextBox 3"/>
          <p:cNvSpPr txBox="1"/>
          <p:nvPr/>
        </p:nvSpPr>
        <p:spPr>
          <a:xfrm>
            <a:off x="2983513" y="4655784"/>
            <a:ext cx="5724644" cy="461665"/>
          </a:xfrm>
          <a:prstGeom prst="rect">
            <a:avLst/>
          </a:prstGeom>
          <a:noFill/>
        </p:spPr>
        <p:txBody>
          <a:bodyPr wrap="none" rtlCol="0">
            <a:spAutoFit/>
          </a:bodyPr>
          <a:lstStyle/>
          <a:p>
            <a:r>
              <a:rPr lang="zh-CN" altLang="en-US" sz="2400" b="1" dirty="0">
                <a:solidFill>
                  <a:schemeClr val="bg1"/>
                </a:solidFill>
              </a:rPr>
              <a:t>合作者：</a:t>
            </a:r>
            <a:r>
              <a:rPr lang="zh-CN" altLang="en-US" sz="2400" b="1" dirty="0">
                <a:solidFill>
                  <a:srgbClr val="FF0000"/>
                </a:solidFill>
              </a:rPr>
              <a:t>冯锋，桑文龙，周明震，张余栋</a:t>
            </a:r>
            <a:endParaRPr lang="en-US" altLang="zh-CN" sz="2400" b="1" dirty="0">
              <a:solidFill>
                <a:srgbClr val="FF0000"/>
              </a:solidFill>
            </a:endParaRPr>
          </a:p>
        </p:txBody>
      </p:sp>
      <p:sp>
        <p:nvSpPr>
          <p:cNvPr id="5" name="圆角矩形 4"/>
          <p:cNvSpPr/>
          <p:nvPr/>
        </p:nvSpPr>
        <p:spPr>
          <a:xfrm>
            <a:off x="1104314" y="1163782"/>
            <a:ext cx="9969357" cy="1839192"/>
          </a:xfrm>
          <a:prstGeom prst="roundRect">
            <a:avLst/>
          </a:prstGeom>
          <a:no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8">
            <a:extLst>
              <a:ext uri="{FF2B5EF4-FFF2-40B4-BE49-F238E27FC236}">
                <a16:creationId xmlns:a16="http://schemas.microsoft.com/office/drawing/2014/main" id="{D447E980-C90D-4969-AB1D-DB1274804282}"/>
              </a:ext>
            </a:extLst>
          </p:cNvPr>
          <p:cNvSpPr txBox="1">
            <a:spLocks noChangeArrowheads="1"/>
          </p:cNvSpPr>
          <p:nvPr/>
        </p:nvSpPr>
        <p:spPr bwMode="auto">
          <a:xfrm>
            <a:off x="4217711" y="3168284"/>
            <a:ext cx="34116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白晓卫  西南大学</a:t>
            </a:r>
          </a:p>
        </p:txBody>
      </p:sp>
      <p:sp>
        <p:nvSpPr>
          <p:cNvPr id="11" name="TextBox 3"/>
          <p:cNvSpPr txBox="1"/>
          <p:nvPr/>
        </p:nvSpPr>
        <p:spPr>
          <a:xfrm>
            <a:off x="4576053" y="5265121"/>
            <a:ext cx="2694969" cy="523220"/>
          </a:xfrm>
          <a:prstGeom prst="rect">
            <a:avLst/>
          </a:prstGeom>
          <a:noFill/>
        </p:spPr>
        <p:txBody>
          <a:bodyPr wrap="none" rtlCol="0">
            <a:spAutoFit/>
          </a:bodyPr>
          <a:lstStyle/>
          <a:p>
            <a:r>
              <a:rPr lang="en-US" altLang="zh-CN" sz="2800" b="1" dirty="0">
                <a:solidFill>
                  <a:schemeClr val="bg1"/>
                </a:solidFill>
              </a:rPr>
              <a:t>arXiv:2310.07453</a:t>
            </a:r>
          </a:p>
        </p:txBody>
      </p:sp>
    </p:spTree>
    <p:extLst>
      <p:ext uri="{BB962C8B-B14F-4D97-AF65-F5344CB8AC3E}">
        <p14:creationId xmlns:p14="http://schemas.microsoft.com/office/powerpoint/2010/main" val="3398774942"/>
      </p:ext>
    </p:extLst>
  </p:cSld>
  <p:clrMapOvr>
    <a:masterClrMapping/>
  </p:clrMapOvr>
  <mc:AlternateContent xmlns:mc="http://schemas.openxmlformats.org/markup-compatibility/2006">
    <mc:Choice xmlns:p14="http://schemas.microsoft.com/office/powerpoint/2010/main" Requires="p14">
      <p:transition spd="slow" p14:dur="2000" advTm="17772"/>
    </mc:Choice>
    <mc:Fallback>
      <p:transition spd="slow" advTm="177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191529"/>
            <a:ext cx="5100844" cy="687820"/>
          </a:xfrm>
        </p:spPr>
        <p:txBody>
          <a:bodyPr>
            <a:normAutofit/>
          </a:bodyPr>
          <a:lstStyle/>
          <a:p>
            <a:r>
              <a:rPr lang="zh-CN" altLang="en-US" sz="3400" b="1" dirty="0">
                <a:latin typeface="微软雅黑" panose="020B0503020204020204" charset="-122"/>
                <a:ea typeface="微软雅黑" panose="020B0503020204020204" charset="-122"/>
              </a:rPr>
              <a:t>辐射修正计算 </a:t>
            </a:r>
            <a:r>
              <a:rPr lang="en-US" altLang="zh-CN" sz="3600" b="1" dirty="0">
                <a:latin typeface="微软雅黑" panose="020B0503020204020204" charset="-122"/>
                <a:ea typeface="微软雅黑" panose="020B0503020204020204" charset="-122"/>
                <a:cs typeface="微软雅黑" panose="020B0503020204020204" charset="-122"/>
              </a:rPr>
              <a:t>——</a:t>
            </a:r>
            <a:endParaRPr lang="zh-CN" altLang="en-US" sz="3400" b="1" dirty="0">
              <a:latin typeface="微软雅黑" panose="020B0503020204020204" charset="-122"/>
              <a:ea typeface="微软雅黑" panose="020B0503020204020204" charset="-122"/>
            </a:endParaRPr>
          </a:p>
        </p:txBody>
      </p:sp>
      <p:sp>
        <p:nvSpPr>
          <p:cNvPr id="6" name="灯片编号占位符 5"/>
          <p:cNvSpPr>
            <a:spLocks noGrp="1"/>
          </p:cNvSpPr>
          <p:nvPr>
            <p:ph type="sldNum" sz="quarter" idx="12"/>
          </p:nvPr>
        </p:nvSpPr>
        <p:spPr/>
        <p:txBody>
          <a:bodyPr/>
          <a:lstStyle/>
          <a:p>
            <a:fld id="{62882B55-B6B2-497F-8568-5D2D4C04CE38}" type="slidenum">
              <a:rPr lang="zh-CN" altLang="en-US" smtClean="0"/>
              <a:t>10</a:t>
            </a:fld>
            <a:endParaRPr lang="zh-CN" altLang="en-US"/>
          </a:p>
        </p:txBody>
      </p:sp>
      <p:sp>
        <p:nvSpPr>
          <p:cNvPr id="66" name="矩形 65">
            <a:extLst>
              <a:ext uri="{FF2B5EF4-FFF2-40B4-BE49-F238E27FC236}">
                <a16:creationId xmlns:a16="http://schemas.microsoft.com/office/drawing/2014/main" id="{EA491CC4-7BC1-4261-BC35-80EDAD6E78A2}"/>
              </a:ext>
            </a:extLst>
          </p:cNvPr>
          <p:cNvSpPr/>
          <p:nvPr/>
        </p:nvSpPr>
        <p:spPr>
          <a:xfrm>
            <a:off x="3336758" y="6367958"/>
            <a:ext cx="5646821" cy="2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TextBox 9 1">
            <a:extLst>
              <a:ext uri="{FF2B5EF4-FFF2-40B4-BE49-F238E27FC236}">
                <a16:creationId xmlns:a16="http://schemas.microsoft.com/office/drawing/2014/main" id="{26F18C08-4F01-47A5-976F-10F5F3C4AD67}"/>
              </a:ext>
            </a:extLst>
          </p:cNvPr>
          <p:cNvSpPr txBox="1"/>
          <p:nvPr/>
        </p:nvSpPr>
        <p:spPr>
          <a:xfrm>
            <a:off x="2743200" y="4676775"/>
            <a:ext cx="184731" cy="369332"/>
          </a:xfrm>
          <a:prstGeom prst="rect">
            <a:avLst/>
          </a:prstGeom>
          <a:noFill/>
        </p:spPr>
        <p:txBody>
          <a:bodyPr wrap="none" rtlCol="0">
            <a:spAutoFit/>
          </a:bodyPr>
          <a:lstStyle/>
          <a:p>
            <a:pPr algn="l"/>
            <a:endParaRPr lang="zh-CN" altLang="en-US" dirty="0">
              <a:latin typeface="+mn-ea"/>
              <a:ea typeface="+mn-ea"/>
            </a:endParaRPr>
          </a:p>
        </p:txBody>
      </p:sp>
      <p:sp>
        <p:nvSpPr>
          <p:cNvPr id="51" name="TextBox 9 2">
            <a:extLst>
              <a:ext uri="{FF2B5EF4-FFF2-40B4-BE49-F238E27FC236}">
                <a16:creationId xmlns:a16="http://schemas.microsoft.com/office/drawing/2014/main" id="{35486FAB-EF52-4F84-8CC8-372E0258DCC2}"/>
              </a:ext>
            </a:extLst>
          </p:cNvPr>
          <p:cNvSpPr txBox="1"/>
          <p:nvPr/>
        </p:nvSpPr>
        <p:spPr>
          <a:xfrm>
            <a:off x="4483124" y="324337"/>
            <a:ext cx="3354088" cy="451406"/>
          </a:xfrm>
          <a:prstGeom prst="rect">
            <a:avLst/>
          </a:prstGeom>
          <a:noFill/>
        </p:spPr>
        <p:txBody>
          <a:bodyPr wrap="square" rtlCol="0">
            <a:spAutoFit/>
          </a:bodyPr>
          <a:lstStyle/>
          <a:p>
            <a:pPr>
              <a:lnSpc>
                <a:spcPts val="2800"/>
              </a:lnSpc>
            </a:pPr>
            <a:r>
              <a:rPr lang="zh-CN" altLang="en-US" sz="2400" b="1" dirty="0">
                <a:solidFill>
                  <a:srgbClr val="034C9C"/>
                </a:solidFill>
                <a:latin typeface="微软雅黑" panose="020B0503020204020204" charset="-122"/>
                <a:ea typeface="微软雅黑" panose="020B0503020204020204" charset="-122"/>
              </a:rPr>
              <a:t>计算过程</a:t>
            </a:r>
          </a:p>
        </p:txBody>
      </p:sp>
      <p:sp>
        <p:nvSpPr>
          <p:cNvPr id="4" name="文本框 3"/>
          <p:cNvSpPr txBox="1"/>
          <p:nvPr/>
        </p:nvSpPr>
        <p:spPr>
          <a:xfrm>
            <a:off x="551557" y="941587"/>
            <a:ext cx="7285655"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根据角动量守恒、宇称守恒以及全同粒子对称性：</a:t>
            </a:r>
          </a:p>
        </p:txBody>
      </p:sp>
      <mc:AlternateContent xmlns:mc="http://schemas.openxmlformats.org/markup-compatibility/2006" xmlns:a14="http://schemas.microsoft.com/office/drawing/2010/main">
        <mc:Choice Requires="a14">
          <p:sp>
            <p:nvSpPr>
              <p:cNvPr id="2" name="文本框 1"/>
              <p:cNvSpPr txBox="1"/>
              <p:nvPr/>
            </p:nvSpPr>
            <p:spPr>
              <a:xfrm>
                <a:off x="3674686" y="1539024"/>
                <a:ext cx="2676864"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altLang="zh-CN" sz="2400" i="1" smtClean="0">
                              <a:latin typeface="Cambria Math" panose="02040503050406030204" pitchFamily="18" charset="0"/>
                            </a:rPr>
                          </m:ctrlPr>
                        </m:dPr>
                        <m:e>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𝜆</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𝜆</m:t>
                              </m:r>
                            </m:e>
                            <m:sub>
                              <m:r>
                                <a:rPr lang="en-US" altLang="zh-CN" sz="2400" b="0" i="1" smtClean="0">
                                  <a:latin typeface="Cambria Math" panose="02040503050406030204" pitchFamily="18" charset="0"/>
                                </a:rPr>
                                <m:t>2</m:t>
                              </m:r>
                            </m:sub>
                          </m:sSub>
                        </m:e>
                      </m:d>
                      <m:r>
                        <a:rPr lang="en-US" altLang="zh-CN" sz="2400" dirty="0">
                          <a:latin typeface="Cambria Math" panose="02040503050406030204" pitchFamily="18" charset="0"/>
                        </a:rPr>
                        <m:t>≤</m:t>
                      </m:r>
                      <m:r>
                        <m:rPr>
                          <m:sty m:val="p"/>
                        </m:rPr>
                        <a:rPr lang="en-US" altLang="zh-CN" sz="2400" b="0" i="0" dirty="0" smtClean="0">
                          <a:latin typeface="Cambria Math" panose="02040503050406030204" pitchFamily="18" charset="0"/>
                        </a:rPr>
                        <m:t>J</m:t>
                      </m:r>
                    </m:oMath>
                  </m:oMathPara>
                </a14:m>
                <a:endParaRPr lang="zh-CN" altLang="en-US" sz="2400" dirty="0">
                  <a:latin typeface="+mn-ea"/>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3674686" y="1539024"/>
                <a:ext cx="2676864" cy="461665"/>
              </a:xfrm>
              <a:prstGeom prst="rect">
                <a:avLst/>
              </a:prstGeom>
              <a:blipFill rotWithShape="0">
                <a:blip r:embed="rId5"/>
                <a:stretch>
                  <a:fillRect b="-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2010317" y="2236132"/>
                <a:ext cx="3467929" cy="5609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zh-CN" altLang="zh-CN" sz="2400" i="1" smtClean="0">
                              <a:latin typeface="Cambria Math" panose="02040503050406030204" pitchFamily="18" charset="0"/>
                            </a:rPr>
                          </m:ctrlPr>
                        </m:sSubSupPr>
                        <m:e>
                          <m:r>
                            <a:rPr lang="en-US" altLang="zh-CN" sz="2400" i="1">
                              <a:latin typeface="Cambria Math" panose="02040503050406030204" pitchFamily="18" charset="0"/>
                            </a:rPr>
                            <m:t>𝐴</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2</m:t>
                              </m:r>
                            </m:sub>
                          </m:sSub>
                        </m:sub>
                        <m:sup>
                          <m:sSub>
                            <m:sSubPr>
                              <m:ctrlPr>
                                <a:rPr lang="en-US" altLang="zh-CN" sz="2400" i="1">
                                  <a:latin typeface="Cambria Math" panose="02040503050406030204" pitchFamily="18" charset="0"/>
                                  <a:ea typeface="宋体" panose="02010600030101010101" pitchFamily="2" charset="-122"/>
                                </a:rPr>
                              </m:ctrlPr>
                            </m:sSubPr>
                            <m:e>
                              <m:r>
                                <a:rPr lang="en-US" altLang="zh-CN" sz="2400" i="1">
                                  <a:latin typeface="Cambria Math" panose="02040503050406030204" pitchFamily="18" charset="0"/>
                                  <a:ea typeface="宋体" panose="02010600030101010101" pitchFamily="2" charset="-122"/>
                                </a:rPr>
                                <m:t> </m:t>
                              </m:r>
                              <m:r>
                                <a:rPr lang="zh-CN" altLang="en-US" sz="2400" i="1">
                                  <a:latin typeface="Cambria Math" panose="02040503050406030204" pitchFamily="18" charset="0"/>
                                  <a:ea typeface="宋体" panose="02010600030101010101" pitchFamily="2" charset="-122"/>
                                </a:rPr>
                                <m:t>𝜂</m:t>
                              </m:r>
                            </m:e>
                            <m:sub>
                              <m:r>
                                <a:rPr lang="en-US" altLang="zh-CN" sz="2400" i="1">
                                  <a:latin typeface="Cambria Math" panose="02040503050406030204" pitchFamily="18" charset="0"/>
                                  <a:ea typeface="宋体" panose="02010600030101010101" pitchFamily="2" charset="-122"/>
                                </a:rPr>
                                <m:t>𝑏</m:t>
                              </m:r>
                            </m:sub>
                          </m:sSub>
                        </m:sup>
                      </m:sSubSup>
                      <m:r>
                        <a:rPr lang="en-US" altLang="zh-CN" sz="2400" b="0" i="0" smtClean="0">
                          <a:latin typeface="Cambria Math" panose="02040503050406030204" pitchFamily="18" charset="0"/>
                        </a:rPr>
                        <m:t>=−</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𝐴</m:t>
                          </m:r>
                        </m:e>
                        <m:sub>
                          <m:sSub>
                            <m:sSubPr>
                              <m:ctrlPr>
                                <a:rPr lang="zh-CN" altLang="zh-CN" sz="2400" i="1">
                                  <a:latin typeface="Cambria Math" panose="02040503050406030204" pitchFamily="18" charset="0"/>
                                </a:rPr>
                              </m:ctrlPr>
                            </m:sSubPr>
                            <m:e>
                              <m:r>
                                <a:rPr lang="en-US" altLang="zh-CN" sz="2400" b="0" i="1" smtClean="0">
                                  <a:latin typeface="Cambria Math" panose="02040503050406030204" pitchFamily="18" charset="0"/>
                                </a:rPr>
                                <m:t>−</m:t>
                              </m:r>
                              <m:r>
                                <a:rPr lang="en-US" altLang="zh-CN" sz="2400" i="1">
                                  <a:latin typeface="Cambria Math" panose="02040503050406030204" pitchFamily="18" charset="0"/>
                                </a:rPr>
                                <m:t>𝜆</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smtClean="0">
                                  <a:latin typeface="Cambria Math" panose="02040503050406030204" pitchFamily="18" charset="0"/>
                                </a:rPr>
                                <m:t>−</m:t>
                              </m:r>
                              <m:r>
                                <a:rPr lang="en-US" altLang="zh-CN" sz="2400" i="1">
                                  <a:latin typeface="Cambria Math" panose="02040503050406030204" pitchFamily="18" charset="0"/>
                                </a:rPr>
                                <m:t>𝜆</m:t>
                              </m:r>
                            </m:e>
                            <m:sub>
                              <m:r>
                                <a:rPr lang="en-US" altLang="zh-CN" sz="2400" i="1">
                                  <a:latin typeface="Cambria Math" panose="02040503050406030204" pitchFamily="18" charset="0"/>
                                </a:rPr>
                                <m:t>2</m:t>
                              </m:r>
                            </m:sub>
                          </m:sSub>
                        </m:sub>
                        <m:sup>
                          <m:sSub>
                            <m:sSubPr>
                              <m:ctrlPr>
                                <a:rPr lang="en-US" altLang="zh-CN" sz="2400" i="1">
                                  <a:latin typeface="Cambria Math" panose="02040503050406030204" pitchFamily="18" charset="0"/>
                                  <a:ea typeface="宋体" panose="02010600030101010101" pitchFamily="2" charset="-122"/>
                                </a:rPr>
                              </m:ctrlPr>
                            </m:sSubPr>
                            <m:e>
                              <m:r>
                                <a:rPr lang="en-US" altLang="zh-CN" sz="2400" i="1">
                                  <a:latin typeface="Cambria Math" panose="02040503050406030204" pitchFamily="18" charset="0"/>
                                  <a:ea typeface="宋体" panose="02010600030101010101" pitchFamily="2" charset="-122"/>
                                </a:rPr>
                                <m:t> </m:t>
                              </m:r>
                              <m:r>
                                <a:rPr lang="zh-CN" altLang="en-US" sz="2400" i="1">
                                  <a:latin typeface="Cambria Math" panose="02040503050406030204" pitchFamily="18" charset="0"/>
                                  <a:ea typeface="宋体" panose="02010600030101010101" pitchFamily="2" charset="-122"/>
                                </a:rPr>
                                <m:t>𝜂</m:t>
                              </m:r>
                            </m:e>
                            <m:sub>
                              <m:r>
                                <a:rPr lang="en-US" altLang="zh-CN" sz="2400" i="1">
                                  <a:latin typeface="Cambria Math" panose="02040503050406030204" pitchFamily="18" charset="0"/>
                                  <a:ea typeface="宋体" panose="02010600030101010101" pitchFamily="2" charset="-122"/>
                                </a:rPr>
                                <m:t>𝑏</m:t>
                              </m:r>
                            </m:sub>
                          </m:sSub>
                        </m:sup>
                      </m:sSubSup>
                    </m:oMath>
                  </m:oMathPara>
                </a14:m>
                <a:endParaRPr lang="zh-CN" altLang="en-US" sz="2400" dirty="0">
                  <a:latin typeface="+mn-ea"/>
                </a:endParaRPr>
              </a:p>
            </p:txBody>
          </p:sp>
        </mc:Choice>
        <mc:Fallback xmlns="">
          <p:sp>
            <p:nvSpPr>
              <p:cNvPr id="20" name="文本框 19"/>
              <p:cNvSpPr txBox="1">
                <a:spLocks noRot="1" noChangeAspect="1" noMove="1" noResize="1" noEditPoints="1" noAdjustHandles="1" noChangeArrowheads="1" noChangeShapeType="1" noTextEdit="1"/>
              </p:cNvSpPr>
              <p:nvPr/>
            </p:nvSpPr>
            <p:spPr>
              <a:xfrm>
                <a:off x="2010317" y="2236132"/>
                <a:ext cx="3467929" cy="560923"/>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5203157" y="2255097"/>
                <a:ext cx="3763431" cy="607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zh-CN" altLang="zh-CN" sz="2400" i="1" smtClean="0">
                              <a:latin typeface="Cambria Math" panose="02040503050406030204" pitchFamily="18" charset="0"/>
                            </a:rPr>
                          </m:ctrlPr>
                        </m:sSubSupPr>
                        <m:e>
                          <m:r>
                            <a:rPr lang="en-US" altLang="zh-CN" sz="2400" i="1">
                              <a:latin typeface="Cambria Math" panose="02040503050406030204" pitchFamily="18" charset="0"/>
                            </a:rPr>
                            <m:t>𝐴</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2</m:t>
                              </m:r>
                            </m:sub>
                          </m:sSub>
                        </m:sub>
                        <m:sup>
                          <m:sSub>
                            <m:sSubPr>
                              <m:ctrlPr>
                                <a:rPr lang="en-US" altLang="zh-CN" sz="2400" i="1">
                                  <a:latin typeface="Cambria Math" panose="02040503050406030204" pitchFamily="18" charset="0"/>
                                  <a:ea typeface="宋体" panose="02010600030101010101" pitchFamily="2" charset="-122"/>
                                </a:rPr>
                              </m:ctrlPr>
                            </m:sSubPr>
                            <m:e>
                              <m:r>
                                <a:rPr lang="en-US" altLang="zh-CN" sz="2400" i="1">
                                  <a:latin typeface="Cambria Math" panose="02040503050406030204" pitchFamily="18" charset="0"/>
                                  <a:ea typeface="宋体" panose="02010600030101010101" pitchFamily="2" charset="-122"/>
                                </a:rPr>
                                <m:t> </m:t>
                              </m:r>
                              <m:r>
                                <a:rPr lang="zh-CN" altLang="en-US" sz="2400" i="1" smtClean="0">
                                  <a:latin typeface="Cambria Math" panose="02040503050406030204" pitchFamily="18" charset="0"/>
                                  <a:ea typeface="宋体" panose="02010600030101010101" pitchFamily="2" charset="-122"/>
                                </a:rPr>
                                <m:t>𝜒</m:t>
                              </m:r>
                            </m:e>
                            <m:sub>
                              <m:r>
                                <a:rPr lang="en-US" altLang="zh-CN" sz="2400" b="0" i="1" smtClean="0">
                                  <a:latin typeface="Cambria Math" panose="02040503050406030204" pitchFamily="18" charset="0"/>
                                  <a:ea typeface="宋体" panose="02010600030101010101" pitchFamily="2" charset="-122"/>
                                </a:rPr>
                                <m:t>𝑏𝐽</m:t>
                              </m:r>
                            </m:sub>
                          </m:sSub>
                        </m:sup>
                      </m:sSubSup>
                      <m:r>
                        <a:rPr lang="en-US" altLang="zh-CN" sz="2400" b="0" i="0"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m:t>
                          </m:r>
                        </m:e>
                        <m:sup>
                          <m:r>
                            <a:rPr lang="en-US" altLang="zh-CN" sz="2400" b="0" i="1" smtClean="0">
                              <a:latin typeface="Cambria Math" panose="02040503050406030204" pitchFamily="18" charset="0"/>
                            </a:rPr>
                            <m:t>𝐽</m:t>
                          </m:r>
                        </m:sup>
                      </m:sSup>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𝐴</m:t>
                          </m:r>
                        </m:e>
                        <m:sub>
                          <m:sSub>
                            <m:sSubPr>
                              <m:ctrlPr>
                                <a:rPr lang="zh-CN" altLang="zh-CN" sz="2400" i="1">
                                  <a:latin typeface="Cambria Math" panose="02040503050406030204" pitchFamily="18" charset="0"/>
                                </a:rPr>
                              </m:ctrlPr>
                            </m:sSubPr>
                            <m:e>
                              <m:r>
                                <a:rPr lang="en-US" altLang="zh-CN" sz="2400" b="0" i="1" smtClean="0">
                                  <a:latin typeface="Cambria Math" panose="02040503050406030204" pitchFamily="18" charset="0"/>
                                </a:rPr>
                                <m:t>−</m:t>
                              </m:r>
                              <m:r>
                                <a:rPr lang="en-US" altLang="zh-CN" sz="2400" i="1">
                                  <a:latin typeface="Cambria Math" panose="02040503050406030204" pitchFamily="18" charset="0"/>
                                </a:rPr>
                                <m:t>𝜆</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smtClean="0">
                                  <a:latin typeface="Cambria Math" panose="02040503050406030204" pitchFamily="18" charset="0"/>
                                </a:rPr>
                                <m:t>−</m:t>
                              </m:r>
                              <m:r>
                                <a:rPr lang="en-US" altLang="zh-CN" sz="2400" i="1">
                                  <a:latin typeface="Cambria Math" panose="02040503050406030204" pitchFamily="18" charset="0"/>
                                </a:rPr>
                                <m:t>𝜆</m:t>
                              </m:r>
                            </m:e>
                            <m:sub>
                              <m:r>
                                <a:rPr lang="en-US" altLang="zh-CN" sz="2400" i="1">
                                  <a:latin typeface="Cambria Math" panose="02040503050406030204" pitchFamily="18" charset="0"/>
                                </a:rPr>
                                <m:t>2</m:t>
                              </m:r>
                            </m:sub>
                          </m:sSub>
                        </m:sub>
                        <m:sup>
                          <m:sSub>
                            <m:sSubPr>
                              <m:ctrlPr>
                                <a:rPr lang="en-US" altLang="zh-CN" sz="2400" i="1">
                                  <a:latin typeface="Cambria Math" panose="02040503050406030204" pitchFamily="18" charset="0"/>
                                  <a:ea typeface="宋体" panose="02010600030101010101" pitchFamily="2" charset="-122"/>
                                </a:rPr>
                              </m:ctrlPr>
                            </m:sSubPr>
                            <m:e>
                              <m:r>
                                <a:rPr lang="en-US" altLang="zh-CN" sz="2400" i="1">
                                  <a:latin typeface="Cambria Math" panose="02040503050406030204" pitchFamily="18" charset="0"/>
                                  <a:ea typeface="宋体" panose="02010600030101010101" pitchFamily="2" charset="-122"/>
                                </a:rPr>
                                <m:t> </m:t>
                              </m:r>
                              <m:r>
                                <a:rPr lang="zh-CN" altLang="en-US" sz="2400" i="1">
                                  <a:latin typeface="Cambria Math" panose="02040503050406030204" pitchFamily="18" charset="0"/>
                                  <a:ea typeface="宋体" panose="02010600030101010101" pitchFamily="2" charset="-122"/>
                                </a:rPr>
                                <m:t>𝜒</m:t>
                              </m:r>
                            </m:e>
                            <m:sub>
                              <m:r>
                                <a:rPr lang="en-US" altLang="zh-CN" sz="2400" i="1">
                                  <a:latin typeface="Cambria Math" panose="02040503050406030204" pitchFamily="18" charset="0"/>
                                  <a:ea typeface="宋体" panose="02010600030101010101" pitchFamily="2" charset="-122"/>
                                </a:rPr>
                                <m:t>𝑏𝐽</m:t>
                              </m:r>
                            </m:sub>
                          </m:sSub>
                        </m:sup>
                      </m:sSubSup>
                    </m:oMath>
                  </m:oMathPara>
                </a14:m>
                <a:endParaRPr lang="zh-CN" altLang="en-US" sz="2400" dirty="0">
                  <a:latin typeface="+mn-ea"/>
                </a:endParaRPr>
              </a:p>
            </p:txBody>
          </p:sp>
        </mc:Choice>
        <mc:Fallback xmlns="">
          <p:sp>
            <p:nvSpPr>
              <p:cNvPr id="21" name="文本框 20"/>
              <p:cNvSpPr txBox="1">
                <a:spLocks noRot="1" noChangeAspect="1" noMove="1" noResize="1" noEditPoints="1" noAdjustHandles="1" noChangeArrowheads="1" noChangeShapeType="1" noTextEdit="1"/>
              </p:cNvSpPr>
              <p:nvPr/>
            </p:nvSpPr>
            <p:spPr>
              <a:xfrm>
                <a:off x="5203157" y="2255097"/>
                <a:ext cx="3763431" cy="607474"/>
              </a:xfrm>
              <a:prstGeom prst="rect">
                <a:avLst/>
              </a:prstGeom>
              <a:blipFill rotWithShape="0">
                <a:blip r:embed="rId7"/>
                <a:stretch>
                  <a:fillRect/>
                </a:stretch>
              </a:blipFill>
            </p:spPr>
            <p:txBody>
              <a:bodyPr/>
              <a:lstStyle/>
              <a:p>
                <a:r>
                  <a:rPr lang="zh-CN" altLang="en-US">
                    <a:noFill/>
                  </a:rPr>
                  <a:t> </a:t>
                </a:r>
              </a:p>
            </p:txBody>
          </p:sp>
        </mc:Fallback>
      </mc:AlternateContent>
      <p:sp>
        <p:nvSpPr>
          <p:cNvPr id="7" name="圆角矩形 6"/>
          <p:cNvSpPr/>
          <p:nvPr/>
        </p:nvSpPr>
        <p:spPr>
          <a:xfrm>
            <a:off x="1202854" y="1465490"/>
            <a:ext cx="10297391" cy="223865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238278" y="2326759"/>
            <a:ext cx="1622854" cy="461665"/>
          </a:xfrm>
          <a:prstGeom prst="rect">
            <a:avLst/>
          </a:prstGeom>
          <a:noFill/>
        </p:spPr>
        <p:txBody>
          <a:bodyPr wrap="square" rtlCol="0">
            <a:spAutoFit/>
          </a:bodyPr>
          <a:lstStyle/>
          <a:p>
            <a:pPr algn="l"/>
            <a:r>
              <a:rPr lang="zh-CN" altLang="en-US" sz="2400" dirty="0">
                <a:latin typeface="微软雅黑" panose="020B0503020204020204" pitchFamily="34" charset="-122"/>
                <a:ea typeface="微软雅黑" panose="020B0503020204020204" pitchFamily="34" charset="-122"/>
              </a:rPr>
              <a:t>宇称守恒</a:t>
            </a:r>
          </a:p>
        </p:txBody>
      </p:sp>
      <p:sp>
        <p:nvSpPr>
          <p:cNvPr id="30" name="文本框 29"/>
          <p:cNvSpPr txBox="1"/>
          <p:nvPr/>
        </p:nvSpPr>
        <p:spPr>
          <a:xfrm>
            <a:off x="9107843" y="1578510"/>
            <a:ext cx="2870059" cy="461665"/>
          </a:xfrm>
          <a:prstGeom prst="rect">
            <a:avLst/>
          </a:prstGeom>
          <a:noFill/>
        </p:spPr>
        <p:txBody>
          <a:bodyPr wrap="square" rtlCol="0">
            <a:spAutoFit/>
          </a:bodyPr>
          <a:lstStyle/>
          <a:p>
            <a:pPr algn="l"/>
            <a:r>
              <a:rPr lang="zh-CN" altLang="en-US" sz="2400" dirty="0">
                <a:latin typeface="微软雅黑" panose="020B0503020204020204" pitchFamily="34" charset="-122"/>
                <a:ea typeface="微软雅黑" panose="020B0503020204020204" pitchFamily="34" charset="-122"/>
              </a:rPr>
              <a:t>角动量守恒</a:t>
            </a:r>
          </a:p>
        </p:txBody>
      </p:sp>
      <mc:AlternateContent xmlns:mc="http://schemas.openxmlformats.org/markup-compatibility/2006" xmlns:a14="http://schemas.microsoft.com/office/drawing/2010/main">
        <mc:Choice Requires="a14">
          <p:sp>
            <p:nvSpPr>
              <p:cNvPr id="31" name="文本框 30"/>
              <p:cNvSpPr txBox="1"/>
              <p:nvPr/>
            </p:nvSpPr>
            <p:spPr>
              <a:xfrm>
                <a:off x="7741227" y="4225227"/>
                <a:ext cx="4236675" cy="1778692"/>
              </a:xfrm>
              <a:prstGeom prst="rect">
                <a:avLst/>
              </a:prstGeom>
              <a:noFill/>
            </p:spPr>
            <p:txBody>
              <a:bodyPr wrap="square" rtlCol="0">
                <a:spAutoFit/>
              </a:bodyPr>
              <a:lstStyle/>
              <a:p>
                <a:pPr>
                  <a:lnSpc>
                    <a:spcPct val="150000"/>
                  </a:lnSpc>
                </a:pPr>
                <a:r>
                  <a:rPr lang="zh-CN" altLang="en-US" sz="2400" dirty="0">
                    <a:solidFill>
                      <a:schemeClr val="tx1"/>
                    </a:solidFill>
                    <a:latin typeface="微软雅黑" panose="020B0503020204020204" pitchFamily="34" charset="-122"/>
                    <a:ea typeface="微软雅黑" panose="020B0503020204020204" pitchFamily="34" charset="-122"/>
                  </a:rPr>
                  <a:t>因此，对</a:t>
                </a:r>
                <a14:m>
                  <m:oMath xmlns:m="http://schemas.openxmlformats.org/officeDocument/2006/math">
                    <m:sSub>
                      <m:sSubPr>
                        <m:ctrlPr>
                          <a:rPr lang="en-US" altLang="zh-CN" sz="2400" i="1">
                            <a:solidFill>
                              <a:schemeClr val="tx1"/>
                            </a:solidFill>
                            <a:latin typeface="Cambria Math" panose="02040503050406030204" pitchFamily="18" charset="0"/>
                            <a:ea typeface="宋体" panose="02010600030101010101" pitchFamily="2" charset="-122"/>
                          </a:rPr>
                        </m:ctrlPr>
                      </m:sSubPr>
                      <m:e>
                        <m:r>
                          <a:rPr lang="en-US" altLang="zh-CN" sz="2400" i="1">
                            <a:solidFill>
                              <a:schemeClr val="tx1"/>
                            </a:solidFill>
                            <a:latin typeface="Cambria Math" panose="02040503050406030204" pitchFamily="18" charset="0"/>
                            <a:ea typeface="宋体" panose="02010600030101010101" pitchFamily="2" charset="-122"/>
                          </a:rPr>
                          <m:t> </m:t>
                        </m:r>
                        <m:r>
                          <a:rPr lang="zh-CN" altLang="en-US" sz="2400" i="1">
                            <a:solidFill>
                              <a:schemeClr val="tx1"/>
                            </a:solidFill>
                            <a:latin typeface="Cambria Math" panose="02040503050406030204" pitchFamily="18" charset="0"/>
                            <a:ea typeface="宋体" panose="02010600030101010101" pitchFamily="2" charset="-122"/>
                          </a:rPr>
                          <m:t>𝜂</m:t>
                        </m:r>
                      </m:e>
                      <m:sub>
                        <m:r>
                          <a:rPr lang="en-US" altLang="zh-CN" sz="2400" i="1">
                            <a:solidFill>
                              <a:schemeClr val="tx1"/>
                            </a:solidFill>
                            <a:latin typeface="Cambria Math" panose="02040503050406030204" pitchFamily="18" charset="0"/>
                            <a:ea typeface="宋体" panose="02010600030101010101" pitchFamily="2" charset="-122"/>
                          </a:rPr>
                          <m:t>𝑏</m:t>
                        </m:r>
                      </m:sub>
                    </m:sSub>
                    <m:r>
                      <a:rPr lang="en-US" altLang="zh-CN" sz="2400" b="0" i="1" smtClean="0">
                        <a:solidFill>
                          <a:schemeClr val="tx1"/>
                        </a:solidFill>
                        <a:latin typeface="Cambria Math" panose="02040503050406030204" pitchFamily="18" charset="0"/>
                        <a:ea typeface="宋体" panose="02010600030101010101" pitchFamily="2" charset="-122"/>
                      </a:rPr>
                      <m:t>,</m:t>
                    </m:r>
                    <m:sSub>
                      <m:sSubPr>
                        <m:ctrlPr>
                          <a:rPr lang="en-US" altLang="zh-CN" sz="2400" i="1">
                            <a:solidFill>
                              <a:schemeClr val="tx1"/>
                            </a:solidFill>
                            <a:latin typeface="Cambria Math" panose="02040503050406030204" pitchFamily="18" charset="0"/>
                            <a:ea typeface="宋体" panose="02010600030101010101" pitchFamily="2" charset="-122"/>
                          </a:rPr>
                        </m:ctrlPr>
                      </m:sSubPr>
                      <m:e>
                        <m:r>
                          <a:rPr lang="en-US" altLang="zh-CN" sz="2400" i="1">
                            <a:solidFill>
                              <a:schemeClr val="tx1"/>
                            </a:solidFill>
                            <a:latin typeface="Cambria Math" panose="02040503050406030204" pitchFamily="18" charset="0"/>
                            <a:ea typeface="宋体" panose="02010600030101010101" pitchFamily="2" charset="-122"/>
                          </a:rPr>
                          <m:t> </m:t>
                        </m:r>
                        <m:r>
                          <a:rPr lang="zh-CN" altLang="en-US" sz="2400" i="1">
                            <a:solidFill>
                              <a:schemeClr val="tx1"/>
                            </a:solidFill>
                            <a:latin typeface="Cambria Math" panose="02040503050406030204" pitchFamily="18" charset="0"/>
                            <a:ea typeface="宋体" panose="02010600030101010101" pitchFamily="2" charset="-122"/>
                          </a:rPr>
                          <m:t>𝜒</m:t>
                        </m:r>
                      </m:e>
                      <m:sub>
                        <m:r>
                          <a:rPr lang="en-US" altLang="zh-CN" sz="2400" i="1">
                            <a:solidFill>
                              <a:schemeClr val="tx1"/>
                            </a:solidFill>
                            <a:latin typeface="Cambria Math" panose="02040503050406030204" pitchFamily="18" charset="0"/>
                            <a:ea typeface="宋体" panose="02010600030101010101" pitchFamily="2" charset="-122"/>
                          </a:rPr>
                          <m:t>𝑏</m:t>
                        </m:r>
                        <m:r>
                          <a:rPr lang="en-US" altLang="zh-CN" sz="2400" b="0" i="1" smtClean="0">
                            <a:solidFill>
                              <a:schemeClr val="tx1"/>
                            </a:solidFill>
                            <a:latin typeface="Cambria Math" panose="02040503050406030204" pitchFamily="18" charset="0"/>
                            <a:ea typeface="宋体" panose="02010600030101010101" pitchFamily="2" charset="-122"/>
                          </a:rPr>
                          <m:t>0,</m:t>
                        </m:r>
                      </m:sub>
                    </m:sSub>
                    <m:sSub>
                      <m:sSubPr>
                        <m:ctrlPr>
                          <a:rPr lang="en-US" altLang="zh-CN" sz="2400" i="1">
                            <a:solidFill>
                              <a:schemeClr val="tx1"/>
                            </a:solidFill>
                            <a:latin typeface="Cambria Math" panose="02040503050406030204" pitchFamily="18" charset="0"/>
                            <a:ea typeface="宋体" panose="02010600030101010101" pitchFamily="2" charset="-122"/>
                          </a:rPr>
                        </m:ctrlPr>
                      </m:sSubPr>
                      <m:e>
                        <m:r>
                          <a:rPr lang="en-US" altLang="zh-CN" sz="2400" i="1">
                            <a:solidFill>
                              <a:schemeClr val="tx1"/>
                            </a:solidFill>
                            <a:latin typeface="Cambria Math" panose="02040503050406030204" pitchFamily="18" charset="0"/>
                            <a:ea typeface="宋体" panose="02010600030101010101" pitchFamily="2" charset="-122"/>
                          </a:rPr>
                          <m:t> </m:t>
                        </m:r>
                        <m:r>
                          <a:rPr lang="zh-CN" altLang="en-US" sz="2400" i="1">
                            <a:solidFill>
                              <a:schemeClr val="tx1"/>
                            </a:solidFill>
                            <a:latin typeface="Cambria Math" panose="02040503050406030204" pitchFamily="18" charset="0"/>
                            <a:ea typeface="宋体" panose="02010600030101010101" pitchFamily="2" charset="-122"/>
                          </a:rPr>
                          <m:t>𝜒</m:t>
                        </m:r>
                      </m:e>
                      <m:sub>
                        <m:r>
                          <a:rPr lang="en-US" altLang="zh-CN" sz="2400" i="1">
                            <a:solidFill>
                              <a:schemeClr val="tx1"/>
                            </a:solidFill>
                            <a:latin typeface="Cambria Math" panose="02040503050406030204" pitchFamily="18" charset="0"/>
                            <a:ea typeface="宋体" panose="02010600030101010101" pitchFamily="2" charset="-122"/>
                          </a:rPr>
                          <m:t>𝑏</m:t>
                        </m:r>
                        <m:r>
                          <a:rPr lang="en-US" altLang="zh-CN" sz="2400" b="0" i="1" smtClean="0">
                            <a:solidFill>
                              <a:schemeClr val="tx1"/>
                            </a:solidFill>
                            <a:latin typeface="Cambria Math" panose="02040503050406030204" pitchFamily="18" charset="0"/>
                            <a:ea typeface="宋体" panose="02010600030101010101" pitchFamily="2" charset="-122"/>
                          </a:rPr>
                          <m:t>1,</m:t>
                        </m:r>
                      </m:sub>
                    </m:sSub>
                    <m:sSub>
                      <m:sSubPr>
                        <m:ctrlPr>
                          <a:rPr lang="en-US" altLang="zh-CN" sz="2400" i="1" smtClean="0">
                            <a:solidFill>
                              <a:schemeClr val="tx1"/>
                            </a:solidFill>
                            <a:latin typeface="Cambria Math" panose="02040503050406030204" pitchFamily="18" charset="0"/>
                            <a:ea typeface="宋体" panose="02010600030101010101" pitchFamily="2" charset="-122"/>
                          </a:rPr>
                        </m:ctrlPr>
                      </m:sSubPr>
                      <m:e>
                        <m:r>
                          <a:rPr lang="en-US" altLang="zh-CN" sz="2400" i="1">
                            <a:solidFill>
                              <a:schemeClr val="tx1"/>
                            </a:solidFill>
                            <a:latin typeface="Cambria Math" panose="02040503050406030204" pitchFamily="18" charset="0"/>
                            <a:ea typeface="宋体" panose="02010600030101010101" pitchFamily="2" charset="-122"/>
                          </a:rPr>
                          <m:t> </m:t>
                        </m:r>
                        <m:r>
                          <a:rPr lang="zh-CN" altLang="en-US" sz="2400" i="1">
                            <a:solidFill>
                              <a:schemeClr val="tx1"/>
                            </a:solidFill>
                            <a:latin typeface="Cambria Math" panose="02040503050406030204" pitchFamily="18" charset="0"/>
                            <a:ea typeface="宋体" panose="02010600030101010101" pitchFamily="2" charset="-122"/>
                          </a:rPr>
                          <m:t>𝜒</m:t>
                        </m:r>
                      </m:e>
                      <m:sub>
                        <m:r>
                          <a:rPr lang="en-US" altLang="zh-CN" sz="2400" i="1">
                            <a:solidFill>
                              <a:schemeClr val="tx1"/>
                            </a:solidFill>
                            <a:latin typeface="Cambria Math" panose="02040503050406030204" pitchFamily="18" charset="0"/>
                            <a:ea typeface="宋体" panose="02010600030101010101" pitchFamily="2" charset="-122"/>
                          </a:rPr>
                          <m:t>𝑏</m:t>
                        </m:r>
                        <m:r>
                          <a:rPr lang="en-US" altLang="zh-CN" sz="2400" b="0" i="1" smtClean="0">
                            <a:solidFill>
                              <a:schemeClr val="tx1"/>
                            </a:solidFill>
                            <a:latin typeface="Cambria Math" panose="02040503050406030204" pitchFamily="18" charset="0"/>
                            <a:ea typeface="宋体" panose="02010600030101010101" pitchFamily="2" charset="-122"/>
                          </a:rPr>
                          <m:t>2</m:t>
                        </m:r>
                      </m:sub>
                    </m:sSub>
                  </m:oMath>
                </a14:m>
                <a:r>
                  <a:rPr lang="zh-CN" altLang="en-US" sz="2400" dirty="0">
                    <a:solidFill>
                      <a:schemeClr val="tx1"/>
                    </a:solidFill>
                    <a:latin typeface="微软雅黑" panose="020B0503020204020204" pitchFamily="34" charset="-122"/>
                    <a:ea typeface="微软雅黑" panose="020B0503020204020204" pitchFamily="34" charset="-122"/>
                  </a:rPr>
                  <a:t>，分别有</a:t>
                </a:r>
                <a:r>
                  <a:rPr lang="en-US" altLang="zh-CN" sz="2400" dirty="0">
                    <a:solidFill>
                      <a:srgbClr val="FF0000"/>
                    </a:solidFill>
                    <a:latin typeface="微软雅黑" panose="020B0503020204020204" pitchFamily="34" charset="-122"/>
                    <a:ea typeface="微软雅黑" panose="020B0503020204020204" pitchFamily="34" charset="-122"/>
                  </a:rPr>
                  <a:t>1</a:t>
                </a:r>
                <a:r>
                  <a:rPr lang="zh-CN" altLang="en-US" sz="2400" dirty="0">
                    <a:solidFill>
                      <a:srgbClr val="FF0000"/>
                    </a:solidFill>
                    <a:latin typeface="微软雅黑" panose="020B0503020204020204" pitchFamily="34" charset="-122"/>
                    <a:ea typeface="微软雅黑" panose="020B0503020204020204" pitchFamily="34" charset="-122"/>
                  </a:rPr>
                  <a:t>，</a:t>
                </a:r>
                <a:r>
                  <a:rPr lang="en-US" altLang="zh-CN" sz="2400" dirty="0">
                    <a:solidFill>
                      <a:srgbClr val="FF0000"/>
                    </a:solidFill>
                    <a:latin typeface="微软雅黑" panose="020B0503020204020204" pitchFamily="34" charset="-122"/>
                    <a:ea typeface="微软雅黑" panose="020B0503020204020204" pitchFamily="34" charset="-122"/>
                  </a:rPr>
                  <a:t>2</a:t>
                </a:r>
                <a:r>
                  <a:rPr lang="zh-CN" altLang="en-US" sz="2400" dirty="0">
                    <a:solidFill>
                      <a:srgbClr val="FF0000"/>
                    </a:solidFill>
                    <a:latin typeface="微软雅黑" panose="020B0503020204020204" pitchFamily="34" charset="-122"/>
                    <a:ea typeface="微软雅黑" panose="020B0503020204020204" pitchFamily="34" charset="-122"/>
                  </a:rPr>
                  <a:t>，</a:t>
                </a:r>
                <a:r>
                  <a:rPr lang="en-US" altLang="zh-CN" sz="2400" dirty="0">
                    <a:solidFill>
                      <a:srgbClr val="FF0000"/>
                    </a:solidFill>
                    <a:latin typeface="微软雅黑" panose="020B0503020204020204" pitchFamily="34" charset="-122"/>
                    <a:ea typeface="微软雅黑" panose="020B0503020204020204" pitchFamily="34" charset="-122"/>
                  </a:rPr>
                  <a:t>1</a:t>
                </a:r>
                <a:r>
                  <a:rPr lang="zh-CN" altLang="en-US" sz="2400" dirty="0">
                    <a:solidFill>
                      <a:srgbClr val="FF0000"/>
                    </a:solidFill>
                    <a:latin typeface="微软雅黑" panose="020B0503020204020204" pitchFamily="34" charset="-122"/>
                    <a:ea typeface="微软雅黑" panose="020B0503020204020204" pitchFamily="34" charset="-122"/>
                  </a:rPr>
                  <a:t>，</a:t>
                </a:r>
                <a:r>
                  <a:rPr lang="en-US" altLang="zh-CN" sz="2400" dirty="0">
                    <a:solidFill>
                      <a:srgbClr val="FF0000"/>
                    </a:solidFill>
                    <a:latin typeface="微软雅黑" panose="020B0503020204020204" pitchFamily="34" charset="-122"/>
                    <a:ea typeface="微软雅黑" panose="020B0503020204020204" pitchFamily="34" charset="-122"/>
                  </a:rPr>
                  <a:t>4</a:t>
                </a:r>
                <a:r>
                  <a:rPr lang="zh-CN" altLang="en-US" sz="2400" dirty="0">
                    <a:solidFill>
                      <a:schemeClr val="tx1"/>
                    </a:solidFill>
                    <a:latin typeface="微软雅黑" panose="020B0503020204020204" pitchFamily="34" charset="-122"/>
                    <a:ea typeface="微软雅黑" panose="020B0503020204020204" pitchFamily="34" charset="-122"/>
                  </a:rPr>
                  <a:t>个独立的螺旋度振幅</a:t>
                </a:r>
              </a:p>
            </p:txBody>
          </p:sp>
        </mc:Choice>
        <mc:Fallback xmlns="">
          <p:sp>
            <p:nvSpPr>
              <p:cNvPr id="31" name="文本框 30"/>
              <p:cNvSpPr txBox="1">
                <a:spLocks noRot="1" noChangeAspect="1" noMove="1" noResize="1" noEditPoints="1" noAdjustHandles="1" noChangeArrowheads="1" noChangeShapeType="1" noTextEdit="1"/>
              </p:cNvSpPr>
              <p:nvPr/>
            </p:nvSpPr>
            <p:spPr>
              <a:xfrm>
                <a:off x="7741227" y="4225227"/>
                <a:ext cx="4236675" cy="1778692"/>
              </a:xfrm>
              <a:prstGeom prst="rect">
                <a:avLst/>
              </a:prstGeom>
              <a:blipFill rotWithShape="0">
                <a:blip r:embed="rId8"/>
                <a:stretch>
                  <a:fillRect l="-2302" b="-3082"/>
                </a:stretch>
              </a:blipFill>
            </p:spPr>
            <p:txBody>
              <a:bodyPr/>
              <a:lstStyle/>
              <a:p>
                <a:r>
                  <a:rPr lang="zh-CN" altLang="en-US">
                    <a:noFill/>
                  </a:rPr>
                  <a:t> </a:t>
                </a:r>
              </a:p>
            </p:txBody>
          </p:sp>
        </mc:Fallback>
      </mc:AlternateContent>
      <p:pic>
        <p:nvPicPr>
          <p:cNvPr id="27" name="图片 2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472782" y="3809569"/>
            <a:ext cx="8576923" cy="2930479"/>
          </a:xfrm>
          <a:prstGeom prst="rect">
            <a:avLst/>
          </a:prstGeom>
        </p:spPr>
      </p:pic>
      <mc:AlternateContent xmlns:mc="http://schemas.openxmlformats.org/markup-compatibility/2006" xmlns:a14="http://schemas.microsoft.com/office/drawing/2010/main">
        <mc:Choice Requires="a14">
          <p:sp>
            <p:nvSpPr>
              <p:cNvPr id="17" name="文本框 16"/>
              <p:cNvSpPr txBox="1"/>
              <p:nvPr/>
            </p:nvSpPr>
            <p:spPr>
              <a:xfrm>
                <a:off x="1847789" y="3052727"/>
                <a:ext cx="3467929" cy="575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zh-CN" altLang="zh-CN" sz="2400" i="1" smtClean="0">
                              <a:latin typeface="Cambria Math" panose="02040503050406030204" pitchFamily="18" charset="0"/>
                            </a:rPr>
                          </m:ctrlPr>
                        </m:sSubSupPr>
                        <m:e>
                          <m:r>
                            <a:rPr lang="en-US" altLang="zh-CN" sz="2400" i="1">
                              <a:latin typeface="Cambria Math" panose="02040503050406030204" pitchFamily="18" charset="0"/>
                            </a:rPr>
                            <m:t>𝐴</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2</m:t>
                              </m:r>
                            </m:sub>
                          </m:sSub>
                        </m:sub>
                        <m:sup>
                          <m:sSub>
                            <m:sSubPr>
                              <m:ctrlPr>
                                <a:rPr lang="en-US" altLang="zh-CN" sz="2400" i="1">
                                  <a:latin typeface="Cambria Math" panose="02040503050406030204" pitchFamily="18" charset="0"/>
                                  <a:ea typeface="宋体" panose="02010600030101010101" pitchFamily="2" charset="-122"/>
                                </a:rPr>
                              </m:ctrlPr>
                            </m:sSubPr>
                            <m:e>
                              <m:r>
                                <a:rPr lang="en-US" altLang="zh-CN" sz="2400" i="1">
                                  <a:latin typeface="Cambria Math" panose="02040503050406030204" pitchFamily="18" charset="0"/>
                                  <a:ea typeface="宋体" panose="02010600030101010101" pitchFamily="2" charset="-122"/>
                                </a:rPr>
                                <m:t> </m:t>
                              </m:r>
                              <m:r>
                                <a:rPr lang="zh-CN" altLang="en-US" sz="2400" i="1">
                                  <a:latin typeface="Cambria Math" panose="02040503050406030204" pitchFamily="18" charset="0"/>
                                  <a:ea typeface="宋体" panose="02010600030101010101" pitchFamily="2" charset="-122"/>
                                </a:rPr>
                                <m:t>𝜂</m:t>
                              </m:r>
                            </m:e>
                            <m:sub>
                              <m:r>
                                <a:rPr lang="en-US" altLang="zh-CN" sz="2400" i="1">
                                  <a:latin typeface="Cambria Math" panose="02040503050406030204" pitchFamily="18" charset="0"/>
                                  <a:ea typeface="宋体" panose="02010600030101010101" pitchFamily="2" charset="-122"/>
                                </a:rPr>
                                <m:t>𝑏</m:t>
                              </m:r>
                            </m:sub>
                          </m:sSub>
                        </m:sup>
                      </m:sSubSup>
                      <m:r>
                        <a:rPr lang="en-US" altLang="zh-CN" sz="2400" b="0" i="0" smtClean="0">
                          <a:latin typeface="Cambria Math" panose="02040503050406030204" pitchFamily="18" charset="0"/>
                        </a:rPr>
                        <m:t>=−</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𝐴</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smtClean="0">
                                  <a:latin typeface="Cambria Math" panose="02040503050406030204" pitchFamily="18" charset="0"/>
                                </a:rPr>
                                <m:t> </m:t>
                              </m:r>
                              <m:r>
                                <a:rPr lang="en-US" altLang="zh-CN" sz="2400" i="1">
                                  <a:latin typeface="Cambria Math" panose="02040503050406030204" pitchFamily="18" charset="0"/>
                                </a:rPr>
                                <m:t>𝜆</m:t>
                              </m:r>
                            </m:e>
                            <m:sub>
                              <m:r>
                                <a:rPr lang="en-US" altLang="zh-CN" sz="2400" b="0" i="1" smtClean="0">
                                  <a:latin typeface="Cambria Math" panose="02040503050406030204" pitchFamily="18" charset="0"/>
                                </a:rPr>
                                <m:t>1</m:t>
                              </m:r>
                            </m:sub>
                          </m:sSub>
                        </m:sub>
                        <m:sup>
                          <m:sSub>
                            <m:sSubPr>
                              <m:ctrlPr>
                                <a:rPr lang="en-US" altLang="zh-CN" sz="2400" i="1">
                                  <a:latin typeface="Cambria Math" panose="02040503050406030204" pitchFamily="18" charset="0"/>
                                  <a:ea typeface="宋体" panose="02010600030101010101" pitchFamily="2" charset="-122"/>
                                </a:rPr>
                              </m:ctrlPr>
                            </m:sSubPr>
                            <m:e>
                              <m:r>
                                <a:rPr lang="en-US" altLang="zh-CN" sz="2400" i="1">
                                  <a:latin typeface="Cambria Math" panose="02040503050406030204" pitchFamily="18" charset="0"/>
                                  <a:ea typeface="宋体" panose="02010600030101010101" pitchFamily="2" charset="-122"/>
                                </a:rPr>
                                <m:t> </m:t>
                              </m:r>
                              <m:r>
                                <a:rPr lang="zh-CN" altLang="en-US" sz="2400" i="1">
                                  <a:latin typeface="Cambria Math" panose="02040503050406030204" pitchFamily="18" charset="0"/>
                                  <a:ea typeface="宋体" panose="02010600030101010101" pitchFamily="2" charset="-122"/>
                                </a:rPr>
                                <m:t>𝜂</m:t>
                              </m:r>
                            </m:e>
                            <m:sub>
                              <m:r>
                                <a:rPr lang="en-US" altLang="zh-CN" sz="2400" i="1">
                                  <a:latin typeface="Cambria Math" panose="02040503050406030204" pitchFamily="18" charset="0"/>
                                  <a:ea typeface="宋体" panose="02010600030101010101" pitchFamily="2" charset="-122"/>
                                </a:rPr>
                                <m:t>𝑏</m:t>
                              </m:r>
                            </m:sub>
                          </m:sSub>
                        </m:sup>
                      </m:sSubSup>
                    </m:oMath>
                  </m:oMathPara>
                </a14:m>
                <a:endParaRPr lang="zh-CN" altLang="en-US" sz="2400" dirty="0">
                  <a:latin typeface="+mn-ea"/>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1847789" y="3052727"/>
                <a:ext cx="3467929" cy="575479"/>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5136749" y="3074852"/>
                <a:ext cx="3763431" cy="6220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zh-CN" altLang="zh-CN" sz="2400" i="1" smtClean="0">
                              <a:latin typeface="Cambria Math" panose="02040503050406030204" pitchFamily="18" charset="0"/>
                            </a:rPr>
                          </m:ctrlPr>
                        </m:sSubSupPr>
                        <m:e>
                          <m:r>
                            <a:rPr lang="en-US" altLang="zh-CN" sz="2400" i="1">
                              <a:latin typeface="Cambria Math" panose="02040503050406030204" pitchFamily="18" charset="0"/>
                            </a:rPr>
                            <m:t>𝐴</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2</m:t>
                              </m:r>
                            </m:sub>
                          </m:sSub>
                        </m:sub>
                        <m:sup>
                          <m:sSub>
                            <m:sSubPr>
                              <m:ctrlPr>
                                <a:rPr lang="en-US" altLang="zh-CN" sz="2400" i="1">
                                  <a:latin typeface="Cambria Math" panose="02040503050406030204" pitchFamily="18" charset="0"/>
                                  <a:ea typeface="宋体" panose="02010600030101010101" pitchFamily="2" charset="-122"/>
                                </a:rPr>
                              </m:ctrlPr>
                            </m:sSubPr>
                            <m:e>
                              <m:r>
                                <a:rPr lang="en-US" altLang="zh-CN" sz="2400" i="1">
                                  <a:latin typeface="Cambria Math" panose="02040503050406030204" pitchFamily="18" charset="0"/>
                                  <a:ea typeface="宋体" panose="02010600030101010101" pitchFamily="2" charset="-122"/>
                                </a:rPr>
                                <m:t> </m:t>
                              </m:r>
                              <m:r>
                                <a:rPr lang="zh-CN" altLang="en-US" sz="2400" i="1" smtClean="0">
                                  <a:latin typeface="Cambria Math" panose="02040503050406030204" pitchFamily="18" charset="0"/>
                                  <a:ea typeface="宋体" panose="02010600030101010101" pitchFamily="2" charset="-122"/>
                                </a:rPr>
                                <m:t>𝜒</m:t>
                              </m:r>
                            </m:e>
                            <m:sub>
                              <m:r>
                                <a:rPr lang="en-US" altLang="zh-CN" sz="2400" b="0" i="1" smtClean="0">
                                  <a:latin typeface="Cambria Math" panose="02040503050406030204" pitchFamily="18" charset="0"/>
                                  <a:ea typeface="宋体" panose="02010600030101010101" pitchFamily="2" charset="-122"/>
                                </a:rPr>
                                <m:t>𝑏𝐽</m:t>
                              </m:r>
                            </m:sub>
                          </m:sSub>
                        </m:sup>
                      </m:sSubSup>
                      <m:r>
                        <a:rPr lang="en-US" altLang="zh-CN" sz="2400" b="0" i="0"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m:t>
                          </m:r>
                        </m:e>
                        <m:sup>
                          <m:r>
                            <a:rPr lang="en-US" altLang="zh-CN" sz="2400" b="0" i="1" smtClean="0">
                              <a:latin typeface="Cambria Math" panose="02040503050406030204" pitchFamily="18" charset="0"/>
                            </a:rPr>
                            <m:t>𝐽</m:t>
                          </m:r>
                        </m:sup>
                      </m:sSup>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𝐴</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b="0" i="1" smtClean="0">
                                  <a:latin typeface="Cambria Math" panose="02040503050406030204" pitchFamily="18" charset="0"/>
                                </a:rPr>
                                <m:t> </m:t>
                              </m:r>
                              <m:r>
                                <a:rPr lang="en-US" altLang="zh-CN" sz="2400" i="1">
                                  <a:latin typeface="Cambria Math" panose="02040503050406030204" pitchFamily="18" charset="0"/>
                                </a:rPr>
                                <m:t>𝜆</m:t>
                              </m:r>
                            </m:e>
                            <m:sub>
                              <m:r>
                                <a:rPr lang="en-US" altLang="zh-CN" sz="2400" b="0" i="1" smtClean="0">
                                  <a:latin typeface="Cambria Math" panose="02040503050406030204" pitchFamily="18" charset="0"/>
                                </a:rPr>
                                <m:t>1</m:t>
                              </m:r>
                            </m:sub>
                          </m:sSub>
                        </m:sub>
                        <m:sup>
                          <m:sSub>
                            <m:sSubPr>
                              <m:ctrlPr>
                                <a:rPr lang="en-US" altLang="zh-CN" sz="2400" i="1">
                                  <a:latin typeface="Cambria Math" panose="02040503050406030204" pitchFamily="18" charset="0"/>
                                  <a:ea typeface="宋体" panose="02010600030101010101" pitchFamily="2" charset="-122"/>
                                </a:rPr>
                              </m:ctrlPr>
                            </m:sSubPr>
                            <m:e>
                              <m:r>
                                <a:rPr lang="en-US" altLang="zh-CN" sz="2400" i="1">
                                  <a:latin typeface="Cambria Math" panose="02040503050406030204" pitchFamily="18" charset="0"/>
                                  <a:ea typeface="宋体" panose="02010600030101010101" pitchFamily="2" charset="-122"/>
                                </a:rPr>
                                <m:t> </m:t>
                              </m:r>
                              <m:r>
                                <a:rPr lang="zh-CN" altLang="en-US" sz="2400" i="1">
                                  <a:latin typeface="Cambria Math" panose="02040503050406030204" pitchFamily="18" charset="0"/>
                                  <a:ea typeface="宋体" panose="02010600030101010101" pitchFamily="2" charset="-122"/>
                                </a:rPr>
                                <m:t>𝜒</m:t>
                              </m:r>
                            </m:e>
                            <m:sub>
                              <m:r>
                                <a:rPr lang="en-US" altLang="zh-CN" sz="2400" i="1">
                                  <a:latin typeface="Cambria Math" panose="02040503050406030204" pitchFamily="18" charset="0"/>
                                  <a:ea typeface="宋体" panose="02010600030101010101" pitchFamily="2" charset="-122"/>
                                </a:rPr>
                                <m:t>𝑏𝐽</m:t>
                              </m:r>
                            </m:sub>
                          </m:sSub>
                        </m:sup>
                      </m:sSubSup>
                    </m:oMath>
                  </m:oMathPara>
                </a14:m>
                <a:endParaRPr lang="zh-CN" altLang="en-US" sz="2400" dirty="0">
                  <a:latin typeface="+mn-ea"/>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5136749" y="3074852"/>
                <a:ext cx="3763431" cy="622030"/>
              </a:xfrm>
              <a:prstGeom prst="rect">
                <a:avLst/>
              </a:prstGeom>
              <a:blipFill rotWithShape="0">
                <a:blip r:embed="rId11"/>
                <a:stretch>
                  <a:fillRect/>
                </a:stretch>
              </a:blipFill>
            </p:spPr>
            <p:txBody>
              <a:bodyPr/>
              <a:lstStyle/>
              <a:p>
                <a:r>
                  <a:rPr lang="zh-CN" altLang="en-US">
                    <a:noFill/>
                  </a:rPr>
                  <a:t> </a:t>
                </a:r>
              </a:p>
            </p:txBody>
          </p:sp>
        </mc:Fallback>
      </mc:AlternateContent>
      <p:sp>
        <p:nvSpPr>
          <p:cNvPr id="19" name="文本框 18"/>
          <p:cNvSpPr txBox="1"/>
          <p:nvPr/>
        </p:nvSpPr>
        <p:spPr>
          <a:xfrm>
            <a:off x="8920467" y="3131113"/>
            <a:ext cx="2900805" cy="461665"/>
          </a:xfrm>
          <a:prstGeom prst="rect">
            <a:avLst/>
          </a:prstGeom>
          <a:noFill/>
        </p:spPr>
        <p:txBody>
          <a:bodyPr wrap="square" rtlCol="0">
            <a:spAutoFit/>
          </a:bodyPr>
          <a:lstStyle/>
          <a:p>
            <a:pPr algn="l"/>
            <a:r>
              <a:rPr lang="zh-CN" altLang="en-US" sz="2400" dirty="0">
                <a:latin typeface="微软雅黑" panose="020B0503020204020204" pitchFamily="34" charset="-122"/>
                <a:ea typeface="微软雅黑" panose="020B0503020204020204" pitchFamily="34" charset="-122"/>
              </a:rPr>
              <a:t>全同粒子对称性</a:t>
            </a:r>
          </a:p>
        </p:txBody>
      </p:sp>
    </p:spTree>
    <p:custDataLst>
      <p:tags r:id="rId1"/>
    </p:custDataLst>
    <p:extLst>
      <p:ext uri="{BB962C8B-B14F-4D97-AF65-F5344CB8AC3E}">
        <p14:creationId xmlns:p14="http://schemas.microsoft.com/office/powerpoint/2010/main" val="1165708476"/>
      </p:ext>
    </p:extLst>
  </p:cSld>
  <p:clrMapOvr>
    <a:masterClrMapping/>
  </p:clrMapOvr>
  <mc:AlternateContent xmlns:mc="http://schemas.openxmlformats.org/markup-compatibility/2006">
    <mc:Choice xmlns:p14="http://schemas.microsoft.com/office/powerpoint/2010/main" Requires="p14">
      <p:transition spd="slow" p14:dur="2000" advTm="35266"/>
    </mc:Choice>
    <mc:Fallback>
      <p:transition spd="slow" advTm="352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191529"/>
            <a:ext cx="5100844" cy="687820"/>
          </a:xfrm>
        </p:spPr>
        <p:txBody>
          <a:bodyPr>
            <a:normAutofit/>
          </a:bodyPr>
          <a:lstStyle/>
          <a:p>
            <a:r>
              <a:rPr lang="zh-CN" altLang="en-US" sz="3400" b="1" dirty="0">
                <a:latin typeface="微软雅黑" panose="020B0503020204020204" charset="-122"/>
                <a:ea typeface="微软雅黑" panose="020B0503020204020204" charset="-122"/>
              </a:rPr>
              <a:t>辐射修正计算 </a:t>
            </a:r>
            <a:r>
              <a:rPr lang="en-US" altLang="zh-CN" sz="3600" b="1" dirty="0">
                <a:latin typeface="微软雅黑" panose="020B0503020204020204" charset="-122"/>
                <a:ea typeface="微软雅黑" panose="020B0503020204020204" charset="-122"/>
                <a:cs typeface="微软雅黑" panose="020B0503020204020204" charset="-122"/>
              </a:rPr>
              <a:t>——</a:t>
            </a:r>
            <a:endParaRPr lang="zh-CN" altLang="en-US" sz="3400" b="1" dirty="0">
              <a:latin typeface="微软雅黑" panose="020B0503020204020204" charset="-122"/>
              <a:ea typeface="微软雅黑" panose="020B0503020204020204" charset="-122"/>
            </a:endParaRPr>
          </a:p>
        </p:txBody>
      </p:sp>
      <p:sp>
        <p:nvSpPr>
          <p:cNvPr id="6" name="灯片编号占位符 5"/>
          <p:cNvSpPr>
            <a:spLocks noGrp="1"/>
          </p:cNvSpPr>
          <p:nvPr>
            <p:ph type="sldNum" sz="quarter" idx="12"/>
          </p:nvPr>
        </p:nvSpPr>
        <p:spPr/>
        <p:txBody>
          <a:bodyPr/>
          <a:lstStyle/>
          <a:p>
            <a:fld id="{62882B55-B6B2-497F-8568-5D2D4C04CE38}" type="slidenum">
              <a:rPr lang="zh-CN" altLang="en-US" smtClean="0"/>
              <a:t>11</a:t>
            </a:fld>
            <a:endParaRPr lang="zh-CN" altLang="en-US"/>
          </a:p>
        </p:txBody>
      </p:sp>
      <p:sp>
        <p:nvSpPr>
          <p:cNvPr id="66" name="矩形 65">
            <a:extLst>
              <a:ext uri="{FF2B5EF4-FFF2-40B4-BE49-F238E27FC236}">
                <a16:creationId xmlns:a16="http://schemas.microsoft.com/office/drawing/2014/main" id="{EA491CC4-7BC1-4261-BC35-80EDAD6E78A2}"/>
              </a:ext>
            </a:extLst>
          </p:cNvPr>
          <p:cNvSpPr/>
          <p:nvPr/>
        </p:nvSpPr>
        <p:spPr>
          <a:xfrm>
            <a:off x="3336757" y="6367957"/>
            <a:ext cx="5646821" cy="2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TextBox 9 1">
            <a:extLst>
              <a:ext uri="{FF2B5EF4-FFF2-40B4-BE49-F238E27FC236}">
                <a16:creationId xmlns:a16="http://schemas.microsoft.com/office/drawing/2014/main" id="{26F18C08-4F01-47A5-976F-10F5F3C4AD67}"/>
              </a:ext>
            </a:extLst>
          </p:cNvPr>
          <p:cNvSpPr txBox="1"/>
          <p:nvPr/>
        </p:nvSpPr>
        <p:spPr>
          <a:xfrm>
            <a:off x="2743200" y="4676775"/>
            <a:ext cx="184731" cy="369332"/>
          </a:xfrm>
          <a:prstGeom prst="rect">
            <a:avLst/>
          </a:prstGeom>
          <a:noFill/>
        </p:spPr>
        <p:txBody>
          <a:bodyPr wrap="none" rtlCol="0">
            <a:spAutoFit/>
          </a:bodyPr>
          <a:lstStyle/>
          <a:p>
            <a:pPr algn="l"/>
            <a:endParaRPr lang="zh-CN" altLang="en-US" dirty="0">
              <a:latin typeface="+mn-ea"/>
              <a:ea typeface="+mn-ea"/>
            </a:endParaRPr>
          </a:p>
        </p:txBody>
      </p:sp>
      <p:sp>
        <p:nvSpPr>
          <p:cNvPr id="51" name="TextBox 9 2">
            <a:extLst>
              <a:ext uri="{FF2B5EF4-FFF2-40B4-BE49-F238E27FC236}">
                <a16:creationId xmlns:a16="http://schemas.microsoft.com/office/drawing/2014/main" id="{35486FAB-EF52-4F84-8CC8-372E0258DCC2}"/>
              </a:ext>
            </a:extLst>
          </p:cNvPr>
          <p:cNvSpPr txBox="1"/>
          <p:nvPr/>
        </p:nvSpPr>
        <p:spPr>
          <a:xfrm>
            <a:off x="4483124" y="324337"/>
            <a:ext cx="3354088" cy="451406"/>
          </a:xfrm>
          <a:prstGeom prst="rect">
            <a:avLst/>
          </a:prstGeom>
          <a:noFill/>
        </p:spPr>
        <p:txBody>
          <a:bodyPr wrap="square" rtlCol="0">
            <a:spAutoFit/>
          </a:bodyPr>
          <a:lstStyle/>
          <a:p>
            <a:pPr>
              <a:lnSpc>
                <a:spcPts val="2800"/>
              </a:lnSpc>
            </a:pPr>
            <a:r>
              <a:rPr lang="zh-CN" altLang="en-US" sz="2400" b="1" dirty="0">
                <a:solidFill>
                  <a:srgbClr val="034C9C"/>
                </a:solidFill>
                <a:latin typeface="微软雅黑" panose="020B0503020204020204" charset="-122"/>
                <a:ea typeface="微软雅黑" panose="020B0503020204020204" charset="-122"/>
              </a:rPr>
              <a:t>计算过程</a:t>
            </a:r>
          </a:p>
        </p:txBody>
      </p:sp>
      <p:pic>
        <p:nvPicPr>
          <p:cNvPr id="4" name="图片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334653" y="1626374"/>
            <a:ext cx="6838294" cy="973083"/>
          </a:xfrm>
          <a:prstGeom prst="rect">
            <a:avLst/>
          </a:prstGeom>
        </p:spPr>
      </p:pic>
      <p:pic>
        <p:nvPicPr>
          <p:cNvPr id="5" name="图片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230517" y="4845593"/>
            <a:ext cx="4484843" cy="968361"/>
          </a:xfrm>
          <a:prstGeom prst="rect">
            <a:avLst/>
          </a:prstGeom>
        </p:spPr>
      </p:pic>
      <p:sp>
        <p:nvSpPr>
          <p:cNvPr id="55" name="文本框 54"/>
          <p:cNvSpPr txBox="1"/>
          <p:nvPr/>
        </p:nvSpPr>
        <p:spPr>
          <a:xfrm>
            <a:off x="1708690" y="3640746"/>
            <a:ext cx="6762256" cy="461665"/>
          </a:xfrm>
          <a:prstGeom prst="rect">
            <a:avLst/>
          </a:prstGeom>
          <a:noFill/>
        </p:spPr>
        <p:txBody>
          <a:bodyPr wrap="square" rtlCol="0">
            <a:spAutoFit/>
          </a:bodyPr>
          <a:lstStyle/>
          <a:p>
            <a:pPr algn="l"/>
            <a:r>
              <a:rPr lang="zh-CN" altLang="en-US" sz="2400" dirty="0">
                <a:latin typeface="微软雅黑" panose="020B0503020204020204" pitchFamily="34" charset="-122"/>
                <a:ea typeface="微软雅黑" panose="020B0503020204020204" pitchFamily="34" charset="-122"/>
              </a:rPr>
              <a:t>用</a:t>
            </a:r>
            <a:r>
              <a:rPr lang="zh-CN" altLang="en-US" sz="2400" dirty="0">
                <a:solidFill>
                  <a:srgbClr val="FF0000"/>
                </a:solidFill>
                <a:latin typeface="微软雅黑" panose="020B0503020204020204" pitchFamily="34" charset="-122"/>
                <a:ea typeface="微软雅黑" panose="020B0503020204020204" pitchFamily="34" charset="-122"/>
              </a:rPr>
              <a:t>具有相同量子数</a:t>
            </a:r>
            <a:r>
              <a:rPr lang="zh-CN" altLang="en-US" sz="2400" dirty="0">
                <a:latin typeface="微软雅黑" panose="020B0503020204020204" pitchFamily="34" charset="-122"/>
                <a:ea typeface="微软雅黑" panose="020B0503020204020204" pitchFamily="34" charset="-122"/>
              </a:rPr>
              <a:t>的自由夸克对替换强子态</a:t>
            </a:r>
            <a:r>
              <a:rPr lang="en-US" altLang="zh-CN"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59" name="圆角矩形 58"/>
          <p:cNvSpPr/>
          <p:nvPr/>
        </p:nvSpPr>
        <p:spPr>
          <a:xfrm>
            <a:off x="4826590" y="1823210"/>
            <a:ext cx="934654" cy="657373"/>
          </a:xfrm>
          <a:prstGeom prst="roundRect">
            <a:avLst/>
          </a:prstGeom>
          <a:noFill/>
          <a:ln w="28575"/>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a:off x="3618205" y="4990787"/>
            <a:ext cx="864919" cy="660370"/>
          </a:xfrm>
          <a:prstGeom prst="roundRect">
            <a:avLst/>
          </a:prstGeom>
          <a:noFill/>
          <a:ln w="28575"/>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箭头连接符 60"/>
          <p:cNvCxnSpPr/>
          <p:nvPr/>
        </p:nvCxnSpPr>
        <p:spPr>
          <a:xfrm>
            <a:off x="5647955" y="2662206"/>
            <a:ext cx="2962644" cy="9429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V="1">
            <a:off x="4355779" y="4211182"/>
            <a:ext cx="4254820" cy="7439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8759976" y="3518846"/>
            <a:ext cx="1664970" cy="583565"/>
          </a:xfrm>
          <a:prstGeom prst="rect">
            <a:avLst/>
          </a:prstGeom>
          <a:noFill/>
        </p:spPr>
        <p:txBody>
          <a:bodyPr wrap="square" rtlCol="0">
            <a:spAutoFit/>
          </a:bodyPr>
          <a:lstStyle/>
          <a:p>
            <a:r>
              <a:rPr lang="zh-CN" altLang="en-US" sz="3200" b="1" dirty="0">
                <a:latin typeface="黑体" panose="02010609060101010101" charset="-122"/>
                <a:ea typeface="黑体" panose="02010609060101010101" charset="-122"/>
              </a:rPr>
              <a:t>相等</a:t>
            </a:r>
          </a:p>
        </p:txBody>
      </p:sp>
      <mc:AlternateContent xmlns:mc="http://schemas.openxmlformats.org/markup-compatibility/2006" xmlns:a14="http://schemas.microsoft.com/office/drawing/2010/main">
        <mc:Choice Requires="a14">
          <p:sp>
            <p:nvSpPr>
              <p:cNvPr id="84" name="文本框 83"/>
              <p:cNvSpPr txBox="1"/>
              <p:nvPr/>
            </p:nvSpPr>
            <p:spPr>
              <a:xfrm>
                <a:off x="8592082" y="2431279"/>
                <a:ext cx="3300324" cy="42159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其中，对</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𝜂</m:t>
                        </m:r>
                      </m:e>
                      <m:sub>
                        <m:r>
                          <a:rPr lang="en-US" altLang="zh-CN" sz="2000" i="1">
                            <a:latin typeface="Cambria Math" panose="02040503050406030204" pitchFamily="18" charset="0"/>
                          </a:rPr>
                          <m:t>𝑏</m:t>
                        </m:r>
                      </m:sub>
                    </m:sSub>
                    <m:r>
                      <a:rPr lang="en-US" altLang="zh-CN" sz="2000" b="0" i="0" smtClean="0">
                        <a:latin typeface="Cambria Math" panose="02040503050406030204" pitchFamily="18" charset="0"/>
                      </a:rPr>
                      <m:t>,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n=2; </a:t>
                </a:r>
                <a:r>
                  <a:rPr lang="zh-CN" altLang="en-US" sz="2000" dirty="0">
                    <a:latin typeface="微软雅黑" panose="020B0503020204020204" pitchFamily="34" charset="-122"/>
                    <a:ea typeface="微软雅黑" panose="020B0503020204020204" pitchFamily="34" charset="-122"/>
                  </a:rPr>
                  <a:t>对</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𝜒</m:t>
                        </m:r>
                      </m:e>
                      <m:sub>
                        <m:r>
                          <a:rPr lang="en-US" altLang="zh-CN" sz="2000" i="1">
                            <a:latin typeface="Cambria Math" panose="02040503050406030204" pitchFamily="18" charset="0"/>
                          </a:rPr>
                          <m:t>𝑏𝐽</m:t>
                        </m:r>
                      </m:sub>
                    </m:sSub>
                    <m:r>
                      <a:rPr lang="en-US" altLang="zh-CN" sz="2000" b="0" i="0" smtClean="0">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n=3</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84" name="文本框 83"/>
              <p:cNvSpPr txBox="1">
                <a:spLocks noRot="1" noChangeAspect="1" noMove="1" noResize="1" noEditPoints="1" noAdjustHandles="1" noChangeArrowheads="1" noChangeShapeType="1" noTextEdit="1"/>
              </p:cNvSpPr>
              <p:nvPr/>
            </p:nvSpPr>
            <p:spPr>
              <a:xfrm>
                <a:off x="8592082" y="2431279"/>
                <a:ext cx="3300324" cy="421590"/>
              </a:xfrm>
              <a:prstGeom prst="rect">
                <a:avLst/>
              </a:prstGeom>
              <a:blipFill rotWithShape="0">
                <a:blip r:embed="rId8"/>
                <a:stretch>
                  <a:fillRect l="-1845" t="-8696" b="-202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文本框 95"/>
              <p:cNvSpPr txBox="1"/>
              <p:nvPr/>
            </p:nvSpPr>
            <p:spPr>
              <a:xfrm>
                <a:off x="747624" y="2480584"/>
                <a:ext cx="3984336" cy="75039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2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计算短程系数</a:t>
                </a:r>
                <a14:m>
                  <m:oMath xmlns:m="http://schemas.openxmlformats.org/officeDocument/2006/math">
                    <m:sSubSup>
                      <m:sSubSupPr>
                        <m:ctrlPr>
                          <a:rPr lang="en-US" altLang="zh-CN" sz="2400" i="1">
                            <a:latin typeface="Cambria Math" panose="02040503050406030204" pitchFamily="18" charset="0"/>
                            <a:ea typeface="微软雅黑" panose="020B0503020204020204" pitchFamily="34" charset="-122"/>
                          </a:rPr>
                        </m:ctrlPr>
                      </m:sSubSupPr>
                      <m:e>
                        <m:r>
                          <a:rPr lang="en-US" altLang="zh-CN" sz="2400" i="1">
                            <a:latin typeface="Cambria Math" panose="02040503050406030204" pitchFamily="18" charset="0"/>
                            <a:ea typeface="微软雅黑" panose="020B0503020204020204" pitchFamily="34" charset="-122"/>
                          </a:rPr>
                          <m:t>𝑓</m:t>
                        </m:r>
                      </m:e>
                      <m:sub>
                        <m:sSub>
                          <m:sSubPr>
                            <m:ctrlPr>
                              <a:rPr lang="en-US" altLang="zh-CN" sz="2400" i="1">
                                <a:latin typeface="Cambria Math" panose="02040503050406030204" pitchFamily="18" charset="0"/>
                                <a:ea typeface="微软雅黑" panose="020B0503020204020204" pitchFamily="34" charset="-122"/>
                              </a:rPr>
                            </m:ctrlPr>
                          </m:sSubPr>
                          <m:e>
                            <m:r>
                              <a:rPr lang="zh-CN" altLang="en-US" sz="2400" i="1">
                                <a:latin typeface="Cambria Math" panose="02040503050406030204" pitchFamily="18" charset="0"/>
                                <a:ea typeface="微软雅黑" panose="020B0503020204020204" pitchFamily="34" charset="-122"/>
                              </a:rPr>
                              <m:t>𝜆</m:t>
                            </m:r>
                          </m:e>
                          <m:sub>
                            <m:r>
                              <a:rPr lang="en-US" altLang="zh-CN" sz="2400" i="1">
                                <a:latin typeface="Cambria Math" panose="02040503050406030204" pitchFamily="18" charset="0"/>
                                <a:ea typeface="微软雅黑" panose="020B0503020204020204" pitchFamily="34" charset="-122"/>
                              </a:rPr>
                              <m:t>1</m:t>
                            </m:r>
                          </m:sub>
                        </m:sSub>
                        <m:r>
                          <a:rPr lang="en-US" altLang="zh-CN" sz="2400" i="1">
                            <a:latin typeface="Cambria Math" panose="02040503050406030204" pitchFamily="18" charset="0"/>
                            <a:ea typeface="微软雅黑" panose="020B0503020204020204" pitchFamily="34" charset="-122"/>
                          </a:rPr>
                          <m:t>,</m:t>
                        </m:r>
                        <m:sSub>
                          <m:sSubPr>
                            <m:ctrlPr>
                              <a:rPr lang="en-US" altLang="zh-CN" sz="2400" i="1">
                                <a:latin typeface="Cambria Math" panose="02040503050406030204" pitchFamily="18" charset="0"/>
                                <a:ea typeface="微软雅黑" panose="020B0503020204020204" pitchFamily="34" charset="-122"/>
                              </a:rPr>
                            </m:ctrlPr>
                          </m:sSubPr>
                          <m:e>
                            <m:r>
                              <a:rPr lang="zh-CN" altLang="en-US" sz="2400" i="1">
                                <a:latin typeface="Cambria Math" panose="02040503050406030204" pitchFamily="18" charset="0"/>
                                <a:ea typeface="微软雅黑" panose="020B0503020204020204" pitchFamily="34" charset="-122"/>
                              </a:rPr>
                              <m:t>𝜆</m:t>
                            </m:r>
                          </m:e>
                          <m:sub>
                            <m:r>
                              <a:rPr lang="en-US" altLang="zh-CN" sz="2400" i="1">
                                <a:latin typeface="Cambria Math" panose="02040503050406030204" pitchFamily="18" charset="0"/>
                                <a:ea typeface="微软雅黑" panose="020B0503020204020204" pitchFamily="34" charset="-122"/>
                              </a:rPr>
                              <m:t>2</m:t>
                            </m:r>
                          </m:sub>
                        </m:sSub>
                      </m:sub>
                      <m:sup>
                        <m:r>
                          <a:rPr lang="en-US" altLang="zh-CN" sz="2400" i="1">
                            <a:latin typeface="Cambria Math" panose="02040503050406030204" pitchFamily="18" charset="0"/>
                            <a:ea typeface="微软雅黑" panose="020B0503020204020204" pitchFamily="34" charset="-122"/>
                          </a:rPr>
                          <m:t>𝐻</m:t>
                        </m:r>
                      </m:sup>
                    </m:sSubSup>
                  </m:oMath>
                </a14:m>
                <a:endParaRPr lang="zh-CN" altLang="en-US" sz="2400" b="1" dirty="0">
                  <a:latin typeface="微软雅黑" panose="020B0503020204020204" pitchFamily="34" charset="-122"/>
                  <a:ea typeface="微软雅黑" panose="020B0503020204020204" pitchFamily="34" charset="-122"/>
                </a:endParaRPr>
              </a:p>
            </p:txBody>
          </p:sp>
        </mc:Choice>
        <mc:Fallback xmlns="">
          <p:sp>
            <p:nvSpPr>
              <p:cNvPr id="96" name="文本框 95"/>
              <p:cNvSpPr txBox="1">
                <a:spLocks noRot="1" noChangeAspect="1" noMove="1" noResize="1" noEditPoints="1" noAdjustHandles="1" noChangeArrowheads="1" noChangeShapeType="1" noTextEdit="1"/>
              </p:cNvSpPr>
              <p:nvPr/>
            </p:nvSpPr>
            <p:spPr>
              <a:xfrm>
                <a:off x="747624" y="2480584"/>
                <a:ext cx="3984336" cy="750398"/>
              </a:xfrm>
              <a:prstGeom prst="rect">
                <a:avLst/>
              </a:prstGeom>
              <a:blipFill rotWithShape="0">
                <a:blip r:embed="rId9"/>
                <a:stretch>
                  <a:fillRect l="-1685" b="-4065"/>
                </a:stretch>
              </a:blipFill>
            </p:spPr>
            <p:txBody>
              <a:bodyPr/>
              <a:lstStyle/>
              <a:p>
                <a:r>
                  <a:rPr lang="zh-CN" altLang="en-US">
                    <a:noFill/>
                  </a:rPr>
                  <a:t> </a:t>
                </a:r>
              </a:p>
            </p:txBody>
          </p:sp>
        </mc:Fallback>
      </mc:AlternateContent>
      <p:sp>
        <p:nvSpPr>
          <p:cNvPr id="98" name="矩形 97"/>
          <p:cNvSpPr/>
          <p:nvPr/>
        </p:nvSpPr>
        <p:spPr>
          <a:xfrm>
            <a:off x="1123804" y="3192831"/>
            <a:ext cx="3231975" cy="461665"/>
          </a:xfrm>
          <a:prstGeom prst="rect">
            <a:avLst/>
          </a:prstGeom>
        </p:spPr>
        <p:txBody>
          <a:bodyPr wrap="none">
            <a:spAutoFit/>
          </a:bodyPr>
          <a:lstStyle/>
          <a:p>
            <a:r>
              <a:rPr lang="zh-CN" altLang="en-US" sz="2400" dirty="0">
                <a:solidFill>
                  <a:srgbClr val="FF0000"/>
                </a:solidFill>
                <a:latin typeface="微软雅黑" panose="020B0503020204020204" pitchFamily="34" charset="-122"/>
                <a:ea typeface="微软雅黑" panose="020B0503020204020204" pitchFamily="34" charset="-122"/>
              </a:rPr>
              <a:t>匹配法（</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matching</a:t>
            </a:r>
            <a:r>
              <a:rPr lang="zh-CN" altLang="en-US" sz="2400" dirty="0">
                <a:solidFill>
                  <a:srgbClr val="FF0000"/>
                </a:solidFill>
                <a:latin typeface="微软雅黑" panose="020B0503020204020204" pitchFamily="34" charset="-122"/>
                <a:ea typeface="微软雅黑" panose="020B0503020204020204" pitchFamily="34" charset="-122"/>
              </a:rPr>
              <a:t>）：</a:t>
            </a:r>
          </a:p>
        </p:txBody>
      </p:sp>
      <mc:AlternateContent xmlns:mc="http://schemas.openxmlformats.org/markup-compatibility/2006" xmlns:a14="http://schemas.microsoft.com/office/drawing/2010/main">
        <mc:Choice Requires="a14">
          <p:sp>
            <p:nvSpPr>
              <p:cNvPr id="8" name="文本框 7"/>
              <p:cNvSpPr txBox="1"/>
              <p:nvPr/>
            </p:nvSpPr>
            <p:spPr>
              <a:xfrm>
                <a:off x="2927931" y="4172333"/>
                <a:ext cx="3608058" cy="378502"/>
              </a:xfrm>
              <a:prstGeom prst="rect">
                <a:avLst/>
              </a:prstGeom>
              <a:noFill/>
            </p:spPr>
            <p:txBody>
              <a:bodyPr wrap="square" lIns="0" tIns="0" rIns="0" bIns="0" rtlCol="0">
                <a:spAutoFit/>
              </a:bodyPr>
              <a:lstStyle/>
              <a:p>
                <a14:m>
                  <m:oMath xmlns:m="http://schemas.openxmlformats.org/officeDocument/2006/math">
                    <m:r>
                      <a:rPr lang="en-US" altLang="zh-CN" sz="2400" i="1" dirty="0" smtClean="0">
                        <a:solidFill>
                          <a:schemeClr val="accent1"/>
                        </a:solidFill>
                        <a:latin typeface="Cambria Math" panose="02040503050406030204" pitchFamily="18" charset="0"/>
                      </a:rPr>
                      <m:t>𝐻</m:t>
                    </m:r>
                    <m:r>
                      <a:rPr lang="en-US" altLang="zh-CN" sz="2400" dirty="0">
                        <a:solidFill>
                          <a:schemeClr val="accent1"/>
                        </a:solidFill>
                        <a:latin typeface="Cambria Math" panose="02040503050406030204" pitchFamily="18" charset="0"/>
                      </a:rPr>
                      <m:t>→</m:t>
                    </m:r>
                    <m:acc>
                      <m:accPr>
                        <m:chr m:val="̃"/>
                        <m:ctrlPr>
                          <a:rPr lang="en-US" altLang="zh-CN" sz="2400" i="1" dirty="0" smtClean="0">
                            <a:solidFill>
                              <a:schemeClr val="accent1"/>
                            </a:solidFill>
                            <a:latin typeface="Cambria Math" panose="02040503050406030204" pitchFamily="18" charset="0"/>
                          </a:rPr>
                        </m:ctrlPr>
                      </m:accPr>
                      <m:e>
                        <m:r>
                          <a:rPr lang="en-US" altLang="zh-CN" sz="2400" b="0" i="1" dirty="0" smtClean="0">
                            <a:solidFill>
                              <a:schemeClr val="accent1"/>
                            </a:solidFill>
                            <a:latin typeface="Cambria Math" panose="02040503050406030204" pitchFamily="18" charset="0"/>
                          </a:rPr>
                          <m:t>𝐻</m:t>
                        </m:r>
                      </m:e>
                    </m:acc>
                    <m:r>
                      <a:rPr lang="en-US" altLang="zh-CN" sz="2400" b="0" i="0" dirty="0" smtClean="0">
                        <a:solidFill>
                          <a:schemeClr val="accent1"/>
                        </a:solidFill>
                        <a:latin typeface="Cambria Math" panose="02040503050406030204" pitchFamily="18" charset="0"/>
                      </a:rPr>
                      <m:t>→</m:t>
                    </m:r>
                    <m:r>
                      <a:rPr lang="en-US" altLang="zh-CN" sz="2400" b="0" i="1" dirty="0" smtClean="0">
                        <a:solidFill>
                          <a:schemeClr val="accent1"/>
                        </a:solidFill>
                        <a:latin typeface="Cambria Math" panose="02040503050406030204" pitchFamily="18" charset="0"/>
                      </a:rPr>
                      <m:t>𝑏</m:t>
                    </m:r>
                    <m:acc>
                      <m:accPr>
                        <m:chr m:val="̅"/>
                        <m:ctrlPr>
                          <a:rPr lang="en-US" altLang="zh-CN" sz="2400" b="0" i="1" dirty="0" smtClean="0">
                            <a:solidFill>
                              <a:schemeClr val="accent1"/>
                            </a:solidFill>
                            <a:latin typeface="Cambria Math" panose="02040503050406030204" pitchFamily="18" charset="0"/>
                          </a:rPr>
                        </m:ctrlPr>
                      </m:accPr>
                      <m:e>
                        <m:r>
                          <a:rPr lang="en-US" altLang="zh-CN" sz="2400" b="0" i="1" dirty="0" smtClean="0">
                            <a:solidFill>
                              <a:schemeClr val="accent1"/>
                            </a:solidFill>
                            <a:latin typeface="Cambria Math" panose="02040503050406030204" pitchFamily="18" charset="0"/>
                          </a:rPr>
                          <m:t>𝑏</m:t>
                        </m:r>
                      </m:e>
                    </m:acc>
                  </m:oMath>
                </a14:m>
                <a:r>
                  <a:rPr lang="zh-CN" altLang="en-US" sz="2400" dirty="0">
                    <a:solidFill>
                      <a:schemeClr val="accent1"/>
                    </a:solidFill>
                    <a:latin typeface="+mn-ea"/>
                  </a:rPr>
                  <a:t>      </a:t>
                </a:r>
                <a14:m>
                  <m:oMath xmlns:m="http://schemas.openxmlformats.org/officeDocument/2006/math">
                    <m:f>
                      <m:fPr>
                        <m:type m:val="lin"/>
                        <m:ctrlPr>
                          <a:rPr lang="zh-CN" altLang="en-US" sz="2400" i="1" dirty="0" smtClean="0">
                            <a:solidFill>
                              <a:schemeClr val="accent1"/>
                            </a:solidFill>
                            <a:latin typeface="Cambria Math" panose="02040503050406030204" pitchFamily="18" charset="0"/>
                          </a:rPr>
                        </m:ctrlPr>
                      </m:fPr>
                      <m:num>
                        <m:r>
                          <a:rPr lang="en-US" altLang="zh-CN" sz="2400" b="0" i="1" dirty="0" smtClean="0">
                            <a:solidFill>
                              <a:schemeClr val="accent1"/>
                            </a:solidFill>
                            <a:latin typeface="Cambria Math" panose="02040503050406030204" pitchFamily="18" charset="0"/>
                          </a:rPr>
                          <m:t>𝐽</m:t>
                        </m:r>
                      </m:num>
                      <m:den>
                        <m:r>
                          <a:rPr lang="zh-CN" altLang="en-US" sz="2400" i="1" dirty="0" smtClean="0">
                            <a:solidFill>
                              <a:schemeClr val="accent1"/>
                            </a:solidFill>
                            <a:latin typeface="Cambria Math" panose="02040503050406030204" pitchFamily="18" charset="0"/>
                          </a:rPr>
                          <m:t>𝜓</m:t>
                        </m:r>
                        <m:r>
                          <a:rPr lang="en-US" altLang="zh-CN" sz="2400" b="0" i="1" dirty="0" smtClean="0">
                            <a:solidFill>
                              <a:schemeClr val="accent1"/>
                            </a:solidFill>
                            <a:latin typeface="Cambria Math" panose="02040503050406030204" pitchFamily="18" charset="0"/>
                          </a:rPr>
                          <m:t>→</m:t>
                        </m:r>
                        <m:r>
                          <a:rPr lang="en-US" altLang="zh-CN" sz="2400" b="0" i="1" dirty="0" smtClean="0">
                            <a:solidFill>
                              <a:schemeClr val="accent1"/>
                            </a:solidFill>
                            <a:latin typeface="Cambria Math" panose="02040503050406030204" pitchFamily="18" charset="0"/>
                            <a:ea typeface="Cambria Math" panose="02040503050406030204" pitchFamily="18" charset="0"/>
                          </a:rPr>
                          <m:t>𝑐</m:t>
                        </m:r>
                        <m:acc>
                          <m:accPr>
                            <m:chr m:val="̅"/>
                            <m:ctrlPr>
                              <a:rPr lang="en-US" altLang="zh-CN" sz="2400" b="0" i="1" dirty="0" smtClean="0">
                                <a:solidFill>
                                  <a:schemeClr val="accent1"/>
                                </a:solidFill>
                                <a:latin typeface="Cambria Math" panose="02040503050406030204" pitchFamily="18" charset="0"/>
                                <a:ea typeface="Cambria Math" panose="02040503050406030204" pitchFamily="18" charset="0"/>
                              </a:rPr>
                            </m:ctrlPr>
                          </m:accPr>
                          <m:e>
                            <m:r>
                              <a:rPr lang="en-US" altLang="zh-CN" sz="2400" b="0" i="1" dirty="0" smtClean="0">
                                <a:solidFill>
                                  <a:schemeClr val="accent1"/>
                                </a:solidFill>
                                <a:latin typeface="Cambria Math" panose="02040503050406030204" pitchFamily="18" charset="0"/>
                                <a:ea typeface="Cambria Math" panose="02040503050406030204" pitchFamily="18" charset="0"/>
                              </a:rPr>
                              <m:t>𝑐</m:t>
                            </m:r>
                          </m:e>
                        </m:acc>
                      </m:den>
                    </m:f>
                  </m:oMath>
                </a14:m>
                <a:endParaRPr lang="zh-CN" altLang="en-US" sz="2400" dirty="0">
                  <a:latin typeface="+mn-ea"/>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2927931" y="4172333"/>
                <a:ext cx="3608058" cy="378502"/>
              </a:xfrm>
              <a:prstGeom prst="rect">
                <a:avLst/>
              </a:prstGeom>
              <a:blipFill rotWithShape="0">
                <a:blip r:embed="rId10"/>
                <a:stretch>
                  <a:fillRect l="-2872" t="-158730" r="-8446" b="-242857"/>
                </a:stretch>
              </a:blipFill>
            </p:spPr>
            <p:txBody>
              <a:bodyPr/>
              <a:lstStyle/>
              <a:p>
                <a:r>
                  <a:rPr lang="zh-CN" altLang="en-US">
                    <a:noFill/>
                  </a:rPr>
                  <a:t> </a:t>
                </a:r>
              </a:p>
            </p:txBody>
          </p:sp>
        </mc:Fallback>
      </mc:AlternateContent>
      <p:sp>
        <p:nvSpPr>
          <p:cNvPr id="2" name="文本框 1"/>
          <p:cNvSpPr txBox="1"/>
          <p:nvPr/>
        </p:nvSpPr>
        <p:spPr>
          <a:xfrm>
            <a:off x="1227184" y="6108712"/>
            <a:ext cx="9068119" cy="461665"/>
          </a:xfrm>
          <a:prstGeom prst="rect">
            <a:avLst/>
          </a:prstGeom>
          <a:noFill/>
        </p:spPr>
        <p:txBody>
          <a:bodyPr wrap="square" rtlCol="0">
            <a:spAutoFit/>
          </a:bodyPr>
          <a:lstStyle/>
          <a:p>
            <a:pPr algn="l"/>
            <a:r>
              <a:rPr lang="zh-CN" altLang="en-US" sz="2400" dirty="0">
                <a:latin typeface="微软雅黑" panose="020B0503020204020204" pitchFamily="34" charset="-122"/>
                <a:ea typeface="微软雅黑" panose="020B0503020204020204" pitchFamily="34" charset="-122"/>
              </a:rPr>
              <a:t>但对于高阶修正，采用匹配方法将会非常复杂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卷入很多标度）</a:t>
            </a:r>
          </a:p>
        </p:txBody>
      </p:sp>
      <p:sp>
        <p:nvSpPr>
          <p:cNvPr id="7" name="文本框 6"/>
          <p:cNvSpPr txBox="1"/>
          <p:nvPr/>
        </p:nvSpPr>
        <p:spPr>
          <a:xfrm>
            <a:off x="811546" y="1063065"/>
            <a:ext cx="2362886" cy="461665"/>
          </a:xfrm>
          <a:prstGeom prst="rect">
            <a:avLst/>
          </a:prstGeom>
          <a:noFill/>
        </p:spPr>
        <p:txBody>
          <a:bodyPr wrap="square" rtlCol="0">
            <a:spAutoFit/>
          </a:bodyPr>
          <a:lstStyle/>
          <a:p>
            <a:pPr algn="l"/>
            <a:r>
              <a:rPr lang="zh-CN" altLang="en-US" sz="2400" b="1" dirty="0">
                <a:latin typeface="微软雅黑" panose="020B0503020204020204" pitchFamily="34" charset="-122"/>
                <a:ea typeface="微软雅黑" panose="020B0503020204020204" pitchFamily="34" charset="-122"/>
              </a:rPr>
              <a:t>螺旋度振幅：</a:t>
            </a:r>
          </a:p>
        </p:txBody>
      </p:sp>
      <p:sp>
        <p:nvSpPr>
          <p:cNvPr id="28" name="文本框 27"/>
          <p:cNvSpPr txBox="1"/>
          <p:nvPr/>
        </p:nvSpPr>
        <p:spPr>
          <a:xfrm>
            <a:off x="9225916" y="1575283"/>
            <a:ext cx="2032657" cy="461665"/>
          </a:xfrm>
          <a:prstGeom prst="rect">
            <a:avLst/>
          </a:prstGeom>
          <a:noFill/>
        </p:spPr>
        <p:txBody>
          <a:bodyPr wrap="square" rtlCol="0">
            <a:spAutoFit/>
          </a:bodyPr>
          <a:lstStyle/>
          <a:p>
            <a:r>
              <a:rPr lang="zh-CN" altLang="en-US" sz="2400" b="1" dirty="0">
                <a:latin typeface="黑体" panose="02010609060101010101" charset="-122"/>
                <a:ea typeface="黑体" panose="02010609060101010101" charset="-122"/>
              </a:rPr>
              <a:t>长程矩阵元</a:t>
            </a:r>
          </a:p>
        </p:txBody>
      </p:sp>
      <p:cxnSp>
        <p:nvCxnSpPr>
          <p:cNvPr id="29" name="直接箭头连接符 28"/>
          <p:cNvCxnSpPr/>
          <p:nvPr/>
        </p:nvCxnSpPr>
        <p:spPr>
          <a:xfrm flipV="1">
            <a:off x="8238387" y="1823210"/>
            <a:ext cx="922089" cy="20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9014237"/>
      </p:ext>
    </p:extLst>
  </p:cSld>
  <p:clrMapOvr>
    <a:masterClrMapping/>
  </p:clrMapOvr>
  <mc:AlternateContent xmlns:mc="http://schemas.openxmlformats.org/markup-compatibility/2006">
    <mc:Choice xmlns:p14="http://schemas.microsoft.com/office/powerpoint/2010/main" Requires="p14">
      <p:transition spd="slow" p14:dur="2000" advTm="79085"/>
    </mc:Choice>
    <mc:Fallback>
      <p:transition spd="slow" advTm="790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191529"/>
            <a:ext cx="5100844" cy="687820"/>
          </a:xfrm>
        </p:spPr>
        <p:txBody>
          <a:bodyPr>
            <a:normAutofit/>
          </a:bodyPr>
          <a:lstStyle/>
          <a:p>
            <a:r>
              <a:rPr lang="zh-CN" altLang="en-US" sz="3400" b="1" dirty="0">
                <a:latin typeface="微软雅黑" panose="020B0503020204020204" charset="-122"/>
                <a:ea typeface="微软雅黑" panose="020B0503020204020204" charset="-122"/>
              </a:rPr>
              <a:t>辐射修正计算 </a:t>
            </a:r>
            <a:r>
              <a:rPr lang="en-US" altLang="zh-CN" sz="3600" b="1" dirty="0">
                <a:latin typeface="微软雅黑" panose="020B0503020204020204" charset="-122"/>
                <a:ea typeface="微软雅黑" panose="020B0503020204020204" charset="-122"/>
                <a:cs typeface="微软雅黑" panose="020B0503020204020204" charset="-122"/>
              </a:rPr>
              <a:t>——</a:t>
            </a:r>
            <a:endParaRPr lang="zh-CN" altLang="en-US" sz="3400" b="1" dirty="0">
              <a:latin typeface="微软雅黑" panose="020B0503020204020204" charset="-122"/>
              <a:ea typeface="微软雅黑" panose="020B0503020204020204" charset="-122"/>
            </a:endParaRPr>
          </a:p>
        </p:txBody>
      </p:sp>
      <p:sp>
        <p:nvSpPr>
          <p:cNvPr id="6" name="灯片编号占位符 5"/>
          <p:cNvSpPr>
            <a:spLocks noGrp="1"/>
          </p:cNvSpPr>
          <p:nvPr>
            <p:ph type="sldNum" sz="quarter" idx="12"/>
          </p:nvPr>
        </p:nvSpPr>
        <p:spPr/>
        <p:txBody>
          <a:bodyPr/>
          <a:lstStyle/>
          <a:p>
            <a:fld id="{62882B55-B6B2-497F-8568-5D2D4C04CE38}" type="slidenum">
              <a:rPr lang="zh-CN" altLang="en-US" smtClean="0"/>
              <a:t>12</a:t>
            </a:fld>
            <a:endParaRPr lang="zh-CN" altLang="en-US"/>
          </a:p>
        </p:txBody>
      </p:sp>
      <p:sp>
        <p:nvSpPr>
          <p:cNvPr id="66" name="矩形 65">
            <a:extLst>
              <a:ext uri="{FF2B5EF4-FFF2-40B4-BE49-F238E27FC236}">
                <a16:creationId xmlns:a16="http://schemas.microsoft.com/office/drawing/2014/main" id="{EA491CC4-7BC1-4261-BC35-80EDAD6E78A2}"/>
              </a:ext>
            </a:extLst>
          </p:cNvPr>
          <p:cNvSpPr/>
          <p:nvPr/>
        </p:nvSpPr>
        <p:spPr>
          <a:xfrm>
            <a:off x="3336758" y="6367958"/>
            <a:ext cx="5646821" cy="2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TextBox 9 1">
            <a:extLst>
              <a:ext uri="{FF2B5EF4-FFF2-40B4-BE49-F238E27FC236}">
                <a16:creationId xmlns:a16="http://schemas.microsoft.com/office/drawing/2014/main" id="{26F18C08-4F01-47A5-976F-10F5F3C4AD67}"/>
              </a:ext>
            </a:extLst>
          </p:cNvPr>
          <p:cNvSpPr txBox="1"/>
          <p:nvPr/>
        </p:nvSpPr>
        <p:spPr>
          <a:xfrm>
            <a:off x="2743200" y="4676775"/>
            <a:ext cx="184731" cy="369332"/>
          </a:xfrm>
          <a:prstGeom prst="rect">
            <a:avLst/>
          </a:prstGeom>
          <a:noFill/>
        </p:spPr>
        <p:txBody>
          <a:bodyPr wrap="none" rtlCol="0">
            <a:spAutoFit/>
          </a:bodyPr>
          <a:lstStyle/>
          <a:p>
            <a:pPr algn="l"/>
            <a:endParaRPr lang="zh-CN" altLang="en-US" dirty="0">
              <a:latin typeface="+mn-ea"/>
              <a:ea typeface="+mn-ea"/>
            </a:endParaRPr>
          </a:p>
        </p:txBody>
      </p:sp>
      <p:sp>
        <p:nvSpPr>
          <p:cNvPr id="51" name="TextBox 9 2">
            <a:extLst>
              <a:ext uri="{FF2B5EF4-FFF2-40B4-BE49-F238E27FC236}">
                <a16:creationId xmlns:a16="http://schemas.microsoft.com/office/drawing/2014/main" id="{35486FAB-EF52-4F84-8CC8-372E0258DCC2}"/>
              </a:ext>
            </a:extLst>
          </p:cNvPr>
          <p:cNvSpPr txBox="1"/>
          <p:nvPr/>
        </p:nvSpPr>
        <p:spPr>
          <a:xfrm>
            <a:off x="4483124" y="324337"/>
            <a:ext cx="3354088" cy="451406"/>
          </a:xfrm>
          <a:prstGeom prst="rect">
            <a:avLst/>
          </a:prstGeom>
          <a:noFill/>
        </p:spPr>
        <p:txBody>
          <a:bodyPr wrap="square" rtlCol="0">
            <a:spAutoFit/>
          </a:bodyPr>
          <a:lstStyle/>
          <a:p>
            <a:pPr>
              <a:lnSpc>
                <a:spcPts val="2800"/>
              </a:lnSpc>
            </a:pPr>
            <a:r>
              <a:rPr lang="zh-CN" altLang="en-US" sz="2400" b="1" dirty="0">
                <a:solidFill>
                  <a:srgbClr val="034C9C"/>
                </a:solidFill>
                <a:latin typeface="微软雅黑" panose="020B0503020204020204" charset="-122"/>
                <a:ea typeface="微软雅黑" panose="020B0503020204020204" charset="-122"/>
              </a:rPr>
              <a:t>计算过程</a:t>
            </a:r>
          </a:p>
        </p:txBody>
      </p:sp>
      <p:pic>
        <p:nvPicPr>
          <p:cNvPr id="8" name="图片 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19595" y="4280887"/>
            <a:ext cx="11081145" cy="1584762"/>
          </a:xfrm>
          <a:prstGeom prst="rect">
            <a:avLst/>
          </a:prstGeom>
        </p:spPr>
      </p:pic>
      <mc:AlternateContent xmlns:mc="http://schemas.openxmlformats.org/markup-compatibility/2006" xmlns:a14="http://schemas.microsoft.com/office/drawing/2010/main">
        <mc:Choice Requires="a14">
          <p:sp>
            <p:nvSpPr>
              <p:cNvPr id="9" name="文本框 8"/>
              <p:cNvSpPr txBox="1"/>
              <p:nvPr/>
            </p:nvSpPr>
            <p:spPr>
              <a:xfrm>
                <a:off x="523346" y="6015910"/>
                <a:ext cx="11504742" cy="984885"/>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其中，</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a:rPr lang="en-US" altLang="zh-CN" sz="2000" i="1">
                            <a:latin typeface="Cambria Math" panose="02040503050406030204" pitchFamily="18" charset="0"/>
                          </a:rPr>
                          <m:t>0</m:t>
                        </m:r>
                      </m:sub>
                    </m:sSub>
                  </m:oMath>
                </a14:m>
                <a:r>
                  <a:rPr lang="zh-CN" altLang="en-US" sz="2000" dirty="0">
                    <a:latin typeface="微软雅黑" panose="020B0503020204020204" pitchFamily="34" charset="-122"/>
                    <a:ea typeface="微软雅黑" panose="020B0503020204020204" pitchFamily="34" charset="-122"/>
                  </a:rPr>
                  <a:t>和</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𝛽</m:t>
                        </m:r>
                      </m:e>
                      <m:sub>
                        <m:r>
                          <a:rPr lang="en-US" altLang="zh-CN" sz="2000" i="1">
                            <a:latin typeface="Cambria Math" panose="02040503050406030204" pitchFamily="18" charset="0"/>
                          </a:rPr>
                          <m:t>1</m:t>
                        </m:r>
                      </m:sub>
                    </m:sSub>
                  </m:oMath>
                </a14:m>
                <a:r>
                  <a:rPr lang="zh-CN" altLang="en-US" sz="2000" dirty="0">
                    <a:latin typeface="微软雅黑" panose="020B0503020204020204" pitchFamily="34" charset="-122"/>
                    <a:ea typeface="微软雅黑" panose="020B0503020204020204" pitchFamily="34" charset="-122"/>
                  </a:rPr>
                  <a:t>表示</a:t>
                </a:r>
                <a:r>
                  <a:rPr lang="en-US" altLang="zh-CN" sz="2000" dirty="0">
                    <a:latin typeface="微软雅黑" panose="020B0503020204020204" pitchFamily="34" charset="-122"/>
                    <a:ea typeface="微软雅黑" panose="020B0503020204020204" pitchFamily="34" charset="-122"/>
                  </a:rPr>
                  <a:t>QCD</a:t>
                </a:r>
                <a14:m>
                  <m:oMath xmlns:m="http://schemas.openxmlformats.org/officeDocument/2006/math">
                    <m:r>
                      <a:rPr lang="en-US" altLang="zh-CN" sz="2000" b="0" i="0" smtClean="0">
                        <a:latin typeface="Cambria Math" panose="02040503050406030204" pitchFamily="18" charset="0"/>
                      </a:rPr>
                      <m:t> </m:t>
                    </m:r>
                    <m:r>
                      <a:rPr lang="zh-CN" altLang="en-US" sz="2000" i="1">
                        <a:latin typeface="Cambria Math" panose="02040503050406030204" pitchFamily="18" charset="0"/>
                      </a:rPr>
                      <m:t>𝛽</m:t>
                    </m:r>
                  </m:oMath>
                </a14:m>
                <a:r>
                  <a:rPr lang="zh-CN" altLang="en-US" sz="2000" dirty="0">
                    <a:latin typeface="微软雅黑" panose="020B0503020204020204" pitchFamily="34" charset="-122"/>
                    <a:ea typeface="微软雅黑" panose="020B0503020204020204" pitchFamily="34" charset="-122"/>
                  </a:rPr>
                  <a:t>函数的一圈和两圈系数，</a:t>
                </a: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𝜇</m:t>
                        </m:r>
                      </m:e>
                      <m:sub>
                        <m:r>
                          <a:rPr lang="en-US" altLang="zh-CN" sz="2000" b="0" i="1" smtClean="0">
                            <a:latin typeface="Cambria Math" panose="02040503050406030204" pitchFamily="18" charset="0"/>
                          </a:rPr>
                          <m:t>𝑅</m:t>
                        </m:r>
                      </m:sub>
                    </m:sSub>
                  </m:oMath>
                </a14:m>
                <a:r>
                  <a:rPr lang="zh-CN" altLang="en-US" sz="2000" dirty="0">
                    <a:latin typeface="微软雅黑" panose="020B0503020204020204" pitchFamily="34" charset="-122"/>
                    <a:ea typeface="微软雅黑" panose="020B0503020204020204" pitchFamily="34" charset="-122"/>
                  </a:rPr>
                  <a:t>表示重整化标度，</a:t>
                </a: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a:latin typeface="Cambria Math" panose="02040503050406030204" pitchFamily="18" charset="0"/>
                          </a:rPr>
                          <m:t>𝜇</m:t>
                        </m:r>
                      </m:e>
                      <m:sub>
                        <m:r>
                          <m:rPr>
                            <m:sty m:val="p"/>
                          </m:rPr>
                          <a:rPr lang="el-GR" altLang="zh-CN" sz="2000" i="1" smtClean="0">
                            <a:latin typeface="Cambria Math" panose="02040503050406030204" pitchFamily="18" charset="0"/>
                            <a:ea typeface="Cambria Math" panose="02040503050406030204" pitchFamily="18" charset="0"/>
                          </a:rPr>
                          <m:t>Λ</m:t>
                        </m:r>
                      </m:sub>
                    </m:sSub>
                  </m:oMath>
                </a14:m>
                <a:r>
                  <a:rPr lang="zh-CN" altLang="en-US" sz="2000" dirty="0">
                    <a:latin typeface="微软雅黑" panose="020B0503020204020204" pitchFamily="34" charset="-122"/>
                    <a:ea typeface="微软雅黑" panose="020B0503020204020204" pitchFamily="34" charset="-122"/>
                  </a:rPr>
                  <a:t>表示</a:t>
                </a:r>
                <a:r>
                  <a:rPr lang="en-US" altLang="zh-CN" sz="2000" dirty="0">
                    <a:latin typeface="微软雅黑" panose="020B0503020204020204" pitchFamily="34" charset="-122"/>
                    <a:ea typeface="微软雅黑" panose="020B0503020204020204" pitchFamily="34" charset="-122"/>
                  </a:rPr>
                  <a:t>NRQCD</a:t>
                </a:r>
                <a:r>
                  <a:rPr lang="zh-CN" altLang="en-US" sz="2000" dirty="0">
                    <a:latin typeface="微软雅黑" panose="020B0503020204020204" pitchFamily="34" charset="-122"/>
                    <a:ea typeface="微软雅黑" panose="020B0503020204020204" pitchFamily="34" charset="-122"/>
                  </a:rPr>
                  <a:t>因子化标度</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因子化标度会跟矩阵元里面的因子化标度消掉！</a:t>
                </a:r>
              </a:p>
              <a:p>
                <a:endParaRPr lang="zh-CN" altLang="en-US" dirty="0">
                  <a:latin typeface="微软雅黑" panose="020B0503020204020204" pitchFamily="34" charset="-122"/>
                  <a:ea typeface="微软雅黑" panose="020B0503020204020204" pitchFamily="34" charset="-122"/>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523346" y="6015910"/>
                <a:ext cx="11504742" cy="984885"/>
              </a:xfrm>
              <a:prstGeom prst="rect">
                <a:avLst/>
              </a:prstGeom>
              <a:blipFill rotWithShape="0">
                <a:blip r:embed="rId6"/>
                <a:stretch>
                  <a:fillRect l="-583" t="-3727"/>
                </a:stretch>
              </a:blipFill>
            </p:spPr>
            <p:txBody>
              <a:bodyPr/>
              <a:lstStyle/>
              <a:p>
                <a:r>
                  <a:rPr lang="zh-CN" altLang="en-US">
                    <a:noFill/>
                  </a:rPr>
                  <a:t> </a:t>
                </a:r>
              </a:p>
            </p:txBody>
          </p:sp>
        </mc:Fallback>
      </mc:AlternateContent>
      <p:sp>
        <p:nvSpPr>
          <p:cNvPr id="2" name="文本框 1"/>
          <p:cNvSpPr txBox="1"/>
          <p:nvPr/>
        </p:nvSpPr>
        <p:spPr>
          <a:xfrm>
            <a:off x="961629" y="1592705"/>
            <a:ext cx="5553470" cy="461665"/>
          </a:xfrm>
          <a:prstGeom prst="rect">
            <a:avLst/>
          </a:prstGeom>
          <a:noFill/>
        </p:spPr>
        <p:txBody>
          <a:bodyPr wrap="square" rtlCol="0">
            <a:spAutoFit/>
          </a:bodyPr>
          <a:lstStyle/>
          <a:p>
            <a:r>
              <a:rPr lang="zh-CN" altLang="en-US" sz="2400" dirty="0">
                <a:solidFill>
                  <a:srgbClr val="FF0000"/>
                </a:solidFill>
                <a:latin typeface="微软雅黑" panose="020B0503020204020204" pitchFamily="34" charset="-122"/>
                <a:ea typeface="微软雅黑" panose="020B0503020204020204" pitchFamily="34" charset="-122"/>
              </a:rPr>
              <a:t>区域展开方法</a:t>
            </a:r>
            <a:r>
              <a:rPr lang="en-US" altLang="zh-CN" sz="2400" dirty="0">
                <a:solidFill>
                  <a:srgbClr val="FF0000"/>
                </a:solidFill>
                <a:latin typeface="微软雅黑" panose="020B0503020204020204" pitchFamily="34" charset="-122"/>
                <a:ea typeface="微软雅黑" panose="020B0503020204020204" pitchFamily="34" charset="-122"/>
              </a:rPr>
              <a:t>(Strategy of region):</a:t>
            </a:r>
            <a:endParaRPr lang="zh-CN" altLang="en-US" sz="2400" dirty="0">
              <a:solidFill>
                <a:srgbClr val="FF000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1" name="文本框 10"/>
              <p:cNvSpPr txBox="1"/>
              <p:nvPr/>
            </p:nvSpPr>
            <p:spPr>
              <a:xfrm>
                <a:off x="191199" y="840679"/>
                <a:ext cx="3984336" cy="695575"/>
              </a:xfrm>
              <a:prstGeom prst="rect">
                <a:avLst/>
              </a:prstGeom>
              <a:noFill/>
            </p:spPr>
            <p:txBody>
              <a:bodyPr wrap="square" rtlCol="0">
                <a:spAutoFit/>
              </a:bodyPr>
              <a:lstStyle/>
              <a:p>
                <a:pPr marL="742950" lvl="1" indent="-285750">
                  <a:lnSpc>
                    <a:spcPct val="150000"/>
                  </a:lnSpc>
                  <a:buFont typeface="Wingdings" panose="05000000000000000000" pitchFamily="2" charset="2"/>
                  <a:buChar char="Ø"/>
                </a:pPr>
                <a:r>
                  <a:rPr lang="en-US" altLang="zh-CN" sz="22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计算短程系数</a:t>
                </a:r>
                <a14:m>
                  <m:oMath xmlns:m="http://schemas.openxmlformats.org/officeDocument/2006/math">
                    <m:sSubSup>
                      <m:sSubSupPr>
                        <m:ctrlPr>
                          <a:rPr lang="en-US" altLang="zh-CN" sz="2400" i="1">
                            <a:latin typeface="Cambria Math" panose="02040503050406030204" pitchFamily="18" charset="0"/>
                            <a:ea typeface="微软雅黑" panose="020B0503020204020204" pitchFamily="34" charset="-122"/>
                          </a:rPr>
                        </m:ctrlPr>
                      </m:sSubSupPr>
                      <m:e>
                        <m:r>
                          <a:rPr lang="en-US" altLang="zh-CN" sz="2400" i="1">
                            <a:latin typeface="Cambria Math" panose="02040503050406030204" pitchFamily="18" charset="0"/>
                            <a:ea typeface="微软雅黑" panose="020B0503020204020204" pitchFamily="34" charset="-122"/>
                          </a:rPr>
                          <m:t>𝑓</m:t>
                        </m:r>
                      </m:e>
                      <m:sub>
                        <m:sSub>
                          <m:sSubPr>
                            <m:ctrlPr>
                              <a:rPr lang="en-US" altLang="zh-CN" sz="2400" i="1">
                                <a:latin typeface="Cambria Math" panose="02040503050406030204" pitchFamily="18" charset="0"/>
                                <a:ea typeface="微软雅黑" panose="020B0503020204020204" pitchFamily="34" charset="-122"/>
                              </a:rPr>
                            </m:ctrlPr>
                          </m:sSubPr>
                          <m:e>
                            <m:r>
                              <a:rPr lang="zh-CN" altLang="en-US" sz="2400" i="1">
                                <a:latin typeface="Cambria Math" panose="02040503050406030204" pitchFamily="18" charset="0"/>
                                <a:ea typeface="微软雅黑" panose="020B0503020204020204" pitchFamily="34" charset="-122"/>
                              </a:rPr>
                              <m:t>𝜆</m:t>
                            </m:r>
                          </m:e>
                          <m:sub>
                            <m:r>
                              <a:rPr lang="en-US" altLang="zh-CN" sz="2400" i="1">
                                <a:latin typeface="Cambria Math" panose="02040503050406030204" pitchFamily="18" charset="0"/>
                                <a:ea typeface="微软雅黑" panose="020B0503020204020204" pitchFamily="34" charset="-122"/>
                              </a:rPr>
                              <m:t>1</m:t>
                            </m:r>
                          </m:sub>
                        </m:sSub>
                        <m:r>
                          <a:rPr lang="en-US" altLang="zh-CN" sz="2400" i="1">
                            <a:latin typeface="Cambria Math" panose="02040503050406030204" pitchFamily="18" charset="0"/>
                            <a:ea typeface="微软雅黑" panose="020B0503020204020204" pitchFamily="34" charset="-122"/>
                          </a:rPr>
                          <m:t>,</m:t>
                        </m:r>
                        <m:sSub>
                          <m:sSubPr>
                            <m:ctrlPr>
                              <a:rPr lang="en-US" altLang="zh-CN" sz="2400" i="1">
                                <a:latin typeface="Cambria Math" panose="02040503050406030204" pitchFamily="18" charset="0"/>
                                <a:ea typeface="微软雅黑" panose="020B0503020204020204" pitchFamily="34" charset="-122"/>
                              </a:rPr>
                            </m:ctrlPr>
                          </m:sSubPr>
                          <m:e>
                            <m:r>
                              <a:rPr lang="zh-CN" altLang="en-US" sz="2400" i="1">
                                <a:latin typeface="Cambria Math" panose="02040503050406030204" pitchFamily="18" charset="0"/>
                                <a:ea typeface="微软雅黑" panose="020B0503020204020204" pitchFamily="34" charset="-122"/>
                              </a:rPr>
                              <m:t>𝜆</m:t>
                            </m:r>
                          </m:e>
                          <m:sub>
                            <m:r>
                              <a:rPr lang="en-US" altLang="zh-CN" sz="2400" i="1">
                                <a:latin typeface="Cambria Math" panose="02040503050406030204" pitchFamily="18" charset="0"/>
                                <a:ea typeface="微软雅黑" panose="020B0503020204020204" pitchFamily="34" charset="-122"/>
                              </a:rPr>
                              <m:t>2</m:t>
                            </m:r>
                          </m:sub>
                        </m:sSub>
                      </m:sub>
                      <m:sup>
                        <m:r>
                          <a:rPr lang="en-US" altLang="zh-CN" sz="2400" i="1">
                            <a:latin typeface="Cambria Math" panose="02040503050406030204" pitchFamily="18" charset="0"/>
                            <a:ea typeface="微软雅黑" panose="020B0503020204020204" pitchFamily="34" charset="-122"/>
                          </a:rPr>
                          <m:t>𝐻</m:t>
                        </m:r>
                      </m:sup>
                    </m:sSubSup>
                  </m:oMath>
                </a14:m>
                <a:endParaRPr lang="zh-CN" altLang="en-US" sz="2400" b="1" dirty="0">
                  <a:latin typeface="微软雅黑" panose="020B0503020204020204" pitchFamily="34" charset="-122"/>
                  <a:ea typeface="微软雅黑" panose="020B0503020204020204" pitchFamily="34" charset="-122"/>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191199" y="840679"/>
                <a:ext cx="3984336" cy="695575"/>
              </a:xfrm>
              <a:prstGeom prst="rect">
                <a:avLst/>
              </a:prstGeom>
              <a:blipFill rotWithShape="0">
                <a:blip r:embed="rId7"/>
                <a:stretch>
                  <a:fillRect b="-122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1063072" y="2151566"/>
                <a:ext cx="6581439" cy="3323987"/>
              </a:xfrm>
              <a:prstGeom prst="rect">
                <a:avLst/>
              </a:prstGeom>
              <a:noFill/>
            </p:spPr>
            <p:txBody>
              <a:bodyPr wrap="square" rtlCol="0">
                <a:spAutoFit/>
              </a:bodyPr>
              <a:lstStyle/>
              <a:p>
                <a:pPr algn="l"/>
                <a:r>
                  <a:rPr lang="en-US" altLang="zh-CN" sz="2400" dirty="0">
                    <a:latin typeface="Times New Roman" panose="02020603050405020304" pitchFamily="18" charset="0"/>
                    <a:cs typeface="Times New Roman" panose="02020603050405020304" pitchFamily="18" charset="0"/>
                  </a:rPr>
                  <a:t>NRQCD</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含有四种模式</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solidFill>
                      <a:srgbClr val="FF0000"/>
                    </a:solidFill>
                    <a:latin typeface="Times New Roman" panose="02020603050405020304" pitchFamily="18" charset="0"/>
                    <a:cs typeface="Times New Roman" panose="02020603050405020304" pitchFamily="18" charset="0"/>
                  </a:rPr>
                  <a:t>Hard region: </a:t>
                </a:r>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𝑘</m:t>
                        </m:r>
                      </m:e>
                      <m:sup>
                        <m:r>
                          <a:rPr lang="zh-CN" altLang="en-US" sz="2400" i="1" smtClean="0">
                            <a:latin typeface="Cambria Math" panose="02040503050406030204" pitchFamily="18" charset="0"/>
                          </a:rPr>
                          <m:t>𝜇</m:t>
                        </m:r>
                      </m:sup>
                    </m:sSup>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𝑚</m:t>
                    </m:r>
                  </m:oMath>
                </a14:m>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Soft region: </a:t>
                </a:r>
                <a14:m>
                  <m:oMath xmlns:m="http://schemas.openxmlformats.org/officeDocument/2006/math">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𝑘</m:t>
                        </m:r>
                      </m:e>
                      <m:sup>
                        <m:r>
                          <a:rPr lang="en-US" altLang="zh-CN" sz="2400" i="1">
                            <a:latin typeface="Cambria Math" panose="02040503050406030204" pitchFamily="18" charset="0"/>
                            <a:ea typeface="Cambria Math" panose="02040503050406030204" pitchFamily="18" charset="0"/>
                          </a:rPr>
                          <m:t>𝜇</m:t>
                        </m:r>
                      </m:sup>
                    </m:sSup>
                    <m:r>
                      <a:rPr lang="en-US" altLang="zh-CN" sz="2400" i="1">
                        <a:latin typeface="Cambria Math" panose="02040503050406030204" pitchFamily="18" charset="0"/>
                        <a:ea typeface="Cambria Math" panose="02040503050406030204" pitchFamily="18" charset="0"/>
                      </a:rPr>
                      <m:t>∼</m:t>
                    </m:r>
                    <m:r>
                      <a:rPr lang="en-US" altLang="zh-CN" sz="2400" i="1" dirty="0" smtClean="0">
                        <a:latin typeface="Cambria Math" panose="02040503050406030204" pitchFamily="18" charset="0"/>
                        <a:ea typeface="Cambria Math" panose="02040503050406030204" pitchFamily="18" charset="0"/>
                      </a:rPr>
                      <m:t>𝑚</m:t>
                    </m:r>
                    <m:r>
                      <a:rPr lang="en-US" altLang="zh-CN" sz="2400" b="0" i="1" dirty="0" smtClean="0">
                        <a:latin typeface="Cambria Math" panose="02040503050406030204" pitchFamily="18" charset="0"/>
                        <a:ea typeface="Cambria Math" panose="02040503050406030204" pitchFamily="18" charset="0"/>
                      </a:rPr>
                      <m:t>𝑣</m:t>
                    </m:r>
                  </m:oMath>
                </a14:m>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Potential region: (</a:t>
                </a:r>
                <a14:m>
                  <m:oMath xmlns:m="http://schemas.openxmlformats.org/officeDocument/2006/math">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𝑘</m:t>
                        </m:r>
                      </m:e>
                      <m:sup>
                        <m:r>
                          <a:rPr lang="en-US" altLang="zh-CN" sz="2400" b="0" i="1" smtClean="0">
                            <a:latin typeface="Cambria Math" panose="02040503050406030204" pitchFamily="18" charset="0"/>
                          </a:rPr>
                          <m:t>0</m:t>
                        </m:r>
                      </m:sup>
                    </m:sSup>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𝑚</m:t>
                    </m:r>
                    <m:sSup>
                      <m:sSupPr>
                        <m:ctrlPr>
                          <a:rPr lang="en-US" altLang="zh-CN" sz="240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𝑣</m:t>
                        </m:r>
                      </m:e>
                      <m:sup>
                        <m:r>
                          <a:rPr lang="en-US" altLang="zh-CN" sz="2400" b="0" i="1" smtClean="0">
                            <a:latin typeface="Cambria Math" panose="02040503050406030204" pitchFamily="18" charset="0"/>
                            <a:ea typeface="Cambria Math" panose="02040503050406030204" pitchFamily="18" charset="0"/>
                          </a:rPr>
                          <m:t>2</m:t>
                        </m:r>
                      </m:sup>
                    </m:sSup>
                    <m:r>
                      <a:rPr lang="en-US" altLang="zh-CN" sz="2400" b="0" i="0" smtClean="0">
                        <a:latin typeface="Cambria Math" panose="02040503050406030204" pitchFamily="18" charset="0"/>
                        <a:ea typeface="Cambria Math" panose="02040503050406030204" pitchFamily="18" charset="0"/>
                      </a:rPr>
                      <m:t>, </m:t>
                    </m:r>
                    <m:d>
                      <m:dPr>
                        <m:begChr m:val="|"/>
                        <m:endChr m:val="|"/>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𝑘</m:t>
                        </m:r>
                      </m:e>
                    </m:d>
                    <m:r>
                      <a:rPr lang="en-US" altLang="zh-CN" sz="2400" dirty="0">
                        <a:latin typeface="Cambria Math" panose="02040503050406030204" pitchFamily="18" charset="0"/>
                      </a:rPr>
                      <m:t>~</m:t>
                    </m:r>
                    <m:r>
                      <a:rPr lang="en-US" altLang="zh-CN" sz="2400" b="0" i="1" dirty="0" smtClean="0">
                        <a:latin typeface="Cambria Math" panose="02040503050406030204" pitchFamily="18" charset="0"/>
                      </a:rPr>
                      <m:t>𝑚𝑣</m:t>
                    </m:r>
                  </m:oMath>
                </a14:m>
                <a:r>
                  <a:rPr lang="en-US" altLang="zh-CN" sz="2400" dirty="0">
                    <a:latin typeface="Times New Roman" panose="02020603050405020304" pitchFamily="18" charset="0"/>
                    <a:cs typeface="Times New Roman" panose="02020603050405020304" pitchFamily="18" charset="0"/>
                  </a:rPr>
                  <a:t>)</a:t>
                </a:r>
              </a:p>
              <a:p>
                <a:r>
                  <a:rPr lang="en-US" altLang="zh-CN" sz="2400" dirty="0">
                    <a:latin typeface="Times New Roman" panose="02020603050405020304" pitchFamily="18" charset="0"/>
                    <a:cs typeface="Times New Roman" panose="02020603050405020304" pitchFamily="18" charset="0"/>
                  </a:rPr>
                  <a:t>Ultrasoft region: </a:t>
                </a:r>
                <a14:m>
                  <m:oMath xmlns:m="http://schemas.openxmlformats.org/officeDocument/2006/math">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𝑘</m:t>
                        </m:r>
                      </m:e>
                      <m:sup>
                        <m:r>
                          <a:rPr lang="en-US" altLang="zh-CN" sz="2400" i="1">
                            <a:latin typeface="Cambria Math" panose="02040503050406030204" pitchFamily="18" charset="0"/>
                            <a:ea typeface="Cambria Math" panose="02040503050406030204" pitchFamily="18" charset="0"/>
                          </a:rPr>
                          <m:t>𝜇</m:t>
                        </m:r>
                      </m:sup>
                    </m:sSup>
                    <m:r>
                      <a:rPr lang="en-US" altLang="zh-CN" sz="2400" i="1">
                        <a:latin typeface="Cambria Math" panose="02040503050406030204" pitchFamily="18" charset="0"/>
                        <a:ea typeface="Cambria Math" panose="02040503050406030204" pitchFamily="18" charset="0"/>
                      </a:rPr>
                      <m:t>∼</m:t>
                    </m:r>
                    <m:r>
                      <a:rPr lang="en-US" altLang="zh-CN" sz="2400" i="1" dirty="0">
                        <a:latin typeface="Cambria Math" panose="02040503050406030204" pitchFamily="18" charset="0"/>
                        <a:ea typeface="Cambria Math" panose="02040503050406030204" pitchFamily="18" charset="0"/>
                      </a:rPr>
                      <m:t>𝑚</m:t>
                    </m:r>
                    <m:sSup>
                      <m:sSupPr>
                        <m:ctrlPr>
                          <a:rPr lang="en-US" altLang="zh-CN" sz="2400" i="1" dirty="0" smtClean="0">
                            <a:latin typeface="Cambria Math" panose="02040503050406030204" pitchFamily="18" charset="0"/>
                            <a:ea typeface="Cambria Math" panose="02040503050406030204" pitchFamily="18" charset="0"/>
                          </a:rPr>
                        </m:ctrlPr>
                      </m:sSupPr>
                      <m:e>
                        <m:r>
                          <a:rPr lang="en-US" altLang="zh-CN" sz="2400" b="0" i="1" dirty="0" smtClean="0">
                            <a:latin typeface="Cambria Math" panose="02040503050406030204" pitchFamily="18" charset="0"/>
                            <a:ea typeface="Cambria Math" panose="02040503050406030204" pitchFamily="18" charset="0"/>
                          </a:rPr>
                          <m:t>𝑣</m:t>
                        </m:r>
                      </m:e>
                      <m:sup>
                        <m:r>
                          <a:rPr lang="en-US" altLang="zh-CN" sz="2400" b="0" i="1" dirty="0" smtClean="0">
                            <a:latin typeface="Cambria Math" panose="02040503050406030204" pitchFamily="18" charset="0"/>
                            <a:ea typeface="Cambria Math" panose="02040503050406030204" pitchFamily="18" charset="0"/>
                          </a:rPr>
                          <m:t>2</m:t>
                        </m:r>
                      </m:sup>
                    </m:sSup>
                  </m:oMath>
                </a14:m>
                <a:endParaRPr lang="en-US" altLang="zh-CN" sz="2400" dirty="0">
                  <a:latin typeface="+mn-ea"/>
                </a:endParaRPr>
              </a:p>
              <a:p>
                <a:endParaRPr lang="en-US" altLang="zh-CN" dirty="0">
                  <a:latin typeface="+mn-ea"/>
                </a:endParaRPr>
              </a:p>
              <a:p>
                <a:endParaRPr lang="en-US" altLang="zh-CN" dirty="0">
                  <a:latin typeface="+mn-ea"/>
                </a:endParaRPr>
              </a:p>
              <a:p>
                <a:endParaRPr lang="en-US" altLang="zh-CN" dirty="0">
                  <a:latin typeface="+mn-ea"/>
                </a:endParaRPr>
              </a:p>
              <a:p>
                <a:pPr algn="l"/>
                <a:endParaRPr lang="en-US" altLang="zh-CN" dirty="0">
                  <a:latin typeface="+mn-ea"/>
                </a:endParaRPr>
              </a:p>
              <a:p>
                <a:pPr algn="l"/>
                <a:endParaRPr lang="zh-CN" altLang="en-US" dirty="0">
                  <a:latin typeface="+mn-ea"/>
                  <a:ea typeface="+mn-ea"/>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1063072" y="2151566"/>
                <a:ext cx="6581439" cy="3323987"/>
              </a:xfrm>
              <a:prstGeom prst="rect">
                <a:avLst/>
              </a:prstGeom>
              <a:blipFill rotWithShape="0">
                <a:blip r:embed="rId8"/>
                <a:stretch>
                  <a:fillRect l="-1389" t="-1468"/>
                </a:stretch>
              </a:blipFill>
            </p:spPr>
            <p:txBody>
              <a:bodyPr/>
              <a:lstStyle/>
              <a:p>
                <a:r>
                  <a:rPr lang="zh-CN" altLang="en-US">
                    <a:noFill/>
                  </a:rPr>
                  <a:t> </a:t>
                </a:r>
              </a:p>
            </p:txBody>
          </p:sp>
        </mc:Fallback>
      </mc:AlternateContent>
      <p:sp>
        <p:nvSpPr>
          <p:cNvPr id="7" name="矩形 6"/>
          <p:cNvSpPr/>
          <p:nvPr/>
        </p:nvSpPr>
        <p:spPr>
          <a:xfrm>
            <a:off x="4333010" y="5046107"/>
            <a:ext cx="3204612" cy="8193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rot="16200000">
            <a:off x="4796985" y="2248730"/>
            <a:ext cx="267005" cy="1153392"/>
          </a:xfrm>
          <a:prstGeom prst="downArrow">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3" name="文本框 12"/>
          <p:cNvSpPr txBox="1"/>
          <p:nvPr/>
        </p:nvSpPr>
        <p:spPr>
          <a:xfrm>
            <a:off x="5761244" y="2544117"/>
            <a:ext cx="5190260" cy="461665"/>
          </a:xfrm>
          <a:prstGeom prst="rect">
            <a:avLst/>
          </a:prstGeom>
          <a:noFill/>
        </p:spPr>
        <p:txBody>
          <a:bodyPr wrap="square" rtlCol="0">
            <a:spAutoFit/>
          </a:bodyPr>
          <a:lstStyle/>
          <a:p>
            <a:pPr algn="l"/>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NRQCD</a:t>
            </a:r>
            <a:r>
              <a:rPr lang="zh-CN" altLang="en-US" sz="2400" dirty="0">
                <a:latin typeface="微软雅黑" panose="020B0503020204020204" pitchFamily="34" charset="-122"/>
                <a:ea typeface="微软雅黑" panose="020B0503020204020204" pitchFamily="34" charset="-122"/>
              </a:rPr>
              <a:t>短程系数来自于硬区域贡献</a:t>
            </a:r>
          </a:p>
        </p:txBody>
      </p:sp>
      <p:sp>
        <p:nvSpPr>
          <p:cNvPr id="17" name="矩形 16"/>
          <p:cNvSpPr/>
          <p:nvPr/>
        </p:nvSpPr>
        <p:spPr>
          <a:xfrm>
            <a:off x="6275717" y="1677889"/>
            <a:ext cx="4096121" cy="400110"/>
          </a:xfrm>
          <a:prstGeom prst="rect">
            <a:avLst/>
          </a:prstGeom>
        </p:spPr>
        <p:txBody>
          <a:bodyPr wrap="none">
            <a:spAutoFit/>
          </a:bodyPr>
          <a:lstStyle/>
          <a:p>
            <a:r>
              <a:rPr lang="en-US" altLang="zh-CN" sz="20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Beneke &amp; Smirnov:   </a:t>
            </a:r>
            <a:r>
              <a:rPr lang="zh-CN" altLang="en-US" sz="20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hep-ph/9711391</a:t>
            </a:r>
          </a:p>
        </p:txBody>
      </p:sp>
      <p:sp>
        <p:nvSpPr>
          <p:cNvPr id="4" name="文本框 3"/>
          <p:cNvSpPr txBox="1"/>
          <p:nvPr/>
        </p:nvSpPr>
        <p:spPr>
          <a:xfrm>
            <a:off x="6663123" y="3262793"/>
            <a:ext cx="4640912" cy="646331"/>
          </a:xfrm>
          <a:prstGeom prst="rect">
            <a:avLst/>
          </a:prstGeom>
          <a:noFill/>
        </p:spPr>
        <p:txBody>
          <a:bodyPr wrap="square" rtlCol="0">
            <a:spAutoFit/>
          </a:bodyPr>
          <a:lstStyle/>
          <a:p>
            <a:pPr algn="l"/>
            <a:r>
              <a:rPr lang="zh-CN" altLang="en-US" dirty="0">
                <a:latin typeface="微软雅黑" panose="020B0503020204020204" pitchFamily="34" charset="-122"/>
                <a:ea typeface="微软雅黑" panose="020B0503020204020204" pitchFamily="34" charset="-122"/>
              </a:rPr>
              <a:t>到</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圈图阶，</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hard region</a:t>
            </a:r>
            <a:r>
              <a:rPr lang="zh-CN" altLang="en-US" dirty="0">
                <a:latin typeface="微软雅黑" panose="020B0503020204020204" pitchFamily="34" charset="-122"/>
                <a:ea typeface="微软雅黑" panose="020B0503020204020204" pitchFamily="34" charset="-122"/>
              </a:rPr>
              <a:t>包含红外发散，其中系数正比于</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NRQCD</a:t>
            </a:r>
            <a:r>
              <a:rPr lang="zh-CN" altLang="en-US" dirty="0">
                <a:latin typeface="微软雅黑" panose="020B0503020204020204" pitchFamily="34" charset="-122"/>
                <a:ea typeface="微软雅黑" panose="020B0503020204020204" pitchFamily="34" charset="-122"/>
              </a:rPr>
              <a:t>矩阵元的反常量纲。</a:t>
            </a:r>
          </a:p>
        </p:txBody>
      </p:sp>
    </p:spTree>
    <p:custDataLst>
      <p:tags r:id="rId1"/>
    </p:custDataLst>
    <p:extLst>
      <p:ext uri="{BB962C8B-B14F-4D97-AF65-F5344CB8AC3E}">
        <p14:creationId xmlns:p14="http://schemas.microsoft.com/office/powerpoint/2010/main" val="293836829"/>
      </p:ext>
    </p:extLst>
  </p:cSld>
  <p:clrMapOvr>
    <a:masterClrMapping/>
  </p:clrMapOvr>
  <mc:AlternateContent xmlns:mc="http://schemas.openxmlformats.org/markup-compatibility/2006">
    <mc:Choice xmlns:p14="http://schemas.microsoft.com/office/powerpoint/2010/main" Requires="p14">
      <p:transition spd="slow" p14:dur="2000" advTm="91916"/>
    </mc:Choice>
    <mc:Fallback>
      <p:transition spd="slow" advTm="919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191529"/>
            <a:ext cx="5100844" cy="687820"/>
          </a:xfrm>
        </p:spPr>
        <p:txBody>
          <a:bodyPr>
            <a:normAutofit/>
          </a:bodyPr>
          <a:lstStyle/>
          <a:p>
            <a:r>
              <a:rPr lang="zh-CN" altLang="en-US" sz="3400" b="1" dirty="0">
                <a:latin typeface="微软雅黑" panose="020B0503020204020204" charset="-122"/>
                <a:ea typeface="微软雅黑" panose="020B0503020204020204" charset="-122"/>
              </a:rPr>
              <a:t>辐射修正计算 </a:t>
            </a:r>
            <a:r>
              <a:rPr lang="en-US" altLang="zh-CN" sz="3600" b="1" dirty="0">
                <a:latin typeface="微软雅黑" panose="020B0503020204020204" charset="-122"/>
                <a:ea typeface="微软雅黑" panose="020B0503020204020204" charset="-122"/>
                <a:cs typeface="微软雅黑" panose="020B0503020204020204" charset="-122"/>
              </a:rPr>
              <a:t>——</a:t>
            </a:r>
            <a:endParaRPr lang="zh-CN" altLang="en-US" sz="3400" b="1" dirty="0">
              <a:latin typeface="微软雅黑" panose="020B0503020204020204" charset="-122"/>
              <a:ea typeface="微软雅黑" panose="020B0503020204020204" charset="-122"/>
            </a:endParaRPr>
          </a:p>
        </p:txBody>
      </p:sp>
      <p:sp>
        <p:nvSpPr>
          <p:cNvPr id="6" name="灯片编号占位符 5"/>
          <p:cNvSpPr>
            <a:spLocks noGrp="1"/>
          </p:cNvSpPr>
          <p:nvPr>
            <p:ph type="sldNum" sz="quarter" idx="12"/>
          </p:nvPr>
        </p:nvSpPr>
        <p:spPr/>
        <p:txBody>
          <a:bodyPr/>
          <a:lstStyle/>
          <a:p>
            <a:fld id="{62882B55-B6B2-497F-8568-5D2D4C04CE38}" type="slidenum">
              <a:rPr lang="zh-CN" altLang="en-US" smtClean="0"/>
              <a:t>13</a:t>
            </a:fld>
            <a:endParaRPr lang="zh-CN" altLang="en-US" dirty="0"/>
          </a:p>
        </p:txBody>
      </p:sp>
      <p:sp>
        <p:nvSpPr>
          <p:cNvPr id="66" name="矩形 65">
            <a:extLst>
              <a:ext uri="{FF2B5EF4-FFF2-40B4-BE49-F238E27FC236}">
                <a16:creationId xmlns:a16="http://schemas.microsoft.com/office/drawing/2014/main" id="{EA491CC4-7BC1-4261-BC35-80EDAD6E78A2}"/>
              </a:ext>
            </a:extLst>
          </p:cNvPr>
          <p:cNvSpPr/>
          <p:nvPr/>
        </p:nvSpPr>
        <p:spPr>
          <a:xfrm>
            <a:off x="3336758" y="6367958"/>
            <a:ext cx="5646821" cy="2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文本框 9">
            <a:extLst>
              <a:ext uri="{FF2B5EF4-FFF2-40B4-BE49-F238E27FC236}">
                <a16:creationId xmlns:a16="http://schemas.microsoft.com/office/drawing/2014/main" id="{26F18C08-4F01-47A5-976F-10F5F3C4AD67}"/>
              </a:ext>
            </a:extLst>
          </p:cNvPr>
          <p:cNvSpPr txBox="1"/>
          <p:nvPr/>
        </p:nvSpPr>
        <p:spPr>
          <a:xfrm>
            <a:off x="2743200" y="4676775"/>
            <a:ext cx="184731" cy="369332"/>
          </a:xfrm>
          <a:prstGeom prst="rect">
            <a:avLst/>
          </a:prstGeom>
          <a:noFill/>
        </p:spPr>
        <p:txBody>
          <a:bodyPr wrap="none" rtlCol="0">
            <a:spAutoFit/>
          </a:bodyPr>
          <a:lstStyle/>
          <a:p>
            <a:pPr algn="l"/>
            <a:endParaRPr lang="zh-CN" altLang="en-US" dirty="0">
              <a:latin typeface="+mn-ea"/>
              <a:ea typeface="+mn-ea"/>
            </a:endParaRPr>
          </a:p>
        </p:txBody>
      </p:sp>
      <p:sp>
        <p:nvSpPr>
          <p:cNvPr id="51" name="TextBox 9">
            <a:extLst>
              <a:ext uri="{FF2B5EF4-FFF2-40B4-BE49-F238E27FC236}">
                <a16:creationId xmlns:a16="http://schemas.microsoft.com/office/drawing/2014/main" id="{35486FAB-EF52-4F84-8CC8-372E0258DCC2}"/>
              </a:ext>
            </a:extLst>
          </p:cNvPr>
          <p:cNvSpPr txBox="1"/>
          <p:nvPr/>
        </p:nvSpPr>
        <p:spPr>
          <a:xfrm>
            <a:off x="4483124" y="308774"/>
            <a:ext cx="3354088" cy="451406"/>
          </a:xfrm>
          <a:prstGeom prst="rect">
            <a:avLst/>
          </a:prstGeom>
          <a:noFill/>
        </p:spPr>
        <p:txBody>
          <a:bodyPr wrap="square" rtlCol="0">
            <a:spAutoFit/>
          </a:bodyPr>
          <a:lstStyle/>
          <a:p>
            <a:pPr>
              <a:lnSpc>
                <a:spcPts val="2800"/>
              </a:lnSpc>
            </a:pPr>
            <a:r>
              <a:rPr lang="zh-CN" altLang="en-US" sz="2400" b="1" dirty="0">
                <a:solidFill>
                  <a:srgbClr val="034C9C"/>
                </a:solidFill>
                <a:latin typeface="微软雅黑" panose="020B0503020204020204" charset="-122"/>
                <a:ea typeface="微软雅黑" panose="020B0503020204020204" charset="-122"/>
              </a:rPr>
              <a:t>计算流程</a:t>
            </a:r>
          </a:p>
        </p:txBody>
      </p:sp>
      <p:graphicFrame>
        <p:nvGraphicFramePr>
          <p:cNvPr id="7" name="图示 6"/>
          <p:cNvGraphicFramePr/>
          <p:nvPr>
            <p:extLst>
              <p:ext uri="{D42A27DB-BD31-4B8C-83A1-F6EECF244321}">
                <p14:modId xmlns:p14="http://schemas.microsoft.com/office/powerpoint/2010/main" val="3031346702"/>
              </p:ext>
            </p:extLst>
          </p:nvPr>
        </p:nvGraphicFramePr>
        <p:xfrm>
          <a:off x="659715" y="4901498"/>
          <a:ext cx="9300519" cy="1242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矩形 8"/>
          <p:cNvSpPr/>
          <p:nvPr/>
        </p:nvSpPr>
        <p:spPr>
          <a:xfrm>
            <a:off x="3700190" y="6077941"/>
            <a:ext cx="2459978" cy="400110"/>
          </a:xfrm>
          <a:prstGeom prst="rect">
            <a:avLst/>
          </a:prstGeom>
        </p:spPr>
        <p:txBody>
          <a:bodyPr wrap="square">
            <a:spAutoFit/>
          </a:bodyPr>
          <a:lstStyle/>
          <a:p>
            <a:r>
              <a:rPr lang="en-US" altLang="zh-CN" sz="2000" dirty="0">
                <a:solidFill>
                  <a:srgbClr val="034C9C"/>
                </a:solidFill>
                <a:latin typeface="Times New Roman" panose="02020603050405020304" pitchFamily="18" charset="0"/>
                <a:cs typeface="Times New Roman" panose="02020603050405020304" pitchFamily="18" charset="0"/>
              </a:rPr>
              <a:t>FeyCalc or FormLink</a:t>
            </a:r>
            <a:endParaRPr lang="zh-CN" altLang="en-US" sz="2000" dirty="0"/>
          </a:p>
        </p:txBody>
      </p:sp>
      <p:sp>
        <p:nvSpPr>
          <p:cNvPr id="13" name="矩形 12"/>
          <p:cNvSpPr/>
          <p:nvPr/>
        </p:nvSpPr>
        <p:spPr>
          <a:xfrm>
            <a:off x="5997440" y="6082841"/>
            <a:ext cx="1281213" cy="400110"/>
          </a:xfrm>
          <a:prstGeom prst="rect">
            <a:avLst/>
          </a:prstGeom>
        </p:spPr>
        <p:txBody>
          <a:bodyPr wrap="square">
            <a:spAutoFit/>
          </a:bodyPr>
          <a:lstStyle/>
          <a:p>
            <a:r>
              <a:rPr lang="en-US" altLang="zh-CN" sz="2000" dirty="0">
                <a:solidFill>
                  <a:srgbClr val="034C9C"/>
                </a:solidFill>
                <a:latin typeface="Times New Roman" panose="02020603050405020304" pitchFamily="18" charset="0"/>
                <a:cs typeface="Times New Roman" panose="02020603050405020304" pitchFamily="18" charset="0"/>
              </a:rPr>
              <a:t>   FIRE</a:t>
            </a:r>
          </a:p>
        </p:txBody>
      </p:sp>
      <p:sp>
        <p:nvSpPr>
          <p:cNvPr id="16" name="矩形 15"/>
          <p:cNvSpPr/>
          <p:nvPr/>
        </p:nvSpPr>
        <p:spPr>
          <a:xfrm>
            <a:off x="8685581" y="6073360"/>
            <a:ext cx="1524423" cy="400110"/>
          </a:xfrm>
          <a:prstGeom prst="rect">
            <a:avLst/>
          </a:prstGeom>
        </p:spPr>
        <p:txBody>
          <a:bodyPr wrap="square">
            <a:spAutoFit/>
          </a:bodyPr>
          <a:lstStyle/>
          <a:p>
            <a:r>
              <a:rPr lang="en-US" altLang="zh-CN" sz="2000" dirty="0">
                <a:solidFill>
                  <a:srgbClr val="034C9C"/>
                </a:solidFill>
                <a:latin typeface="Times New Roman" panose="02020603050405020304" pitchFamily="18" charset="0"/>
                <a:cs typeface="Times New Roman" panose="02020603050405020304" pitchFamily="18" charset="0"/>
              </a:rPr>
              <a:t>Mathematica</a:t>
            </a:r>
            <a:r>
              <a:rPr lang="en-US" altLang="zh-CN" dirty="0">
                <a:solidFill>
                  <a:srgbClr val="034C9C"/>
                </a:solidFill>
                <a:latin typeface="Times New Roman" panose="02020603050405020304" pitchFamily="18" charset="0"/>
                <a:cs typeface="Times New Roman" panose="02020603050405020304" pitchFamily="18" charset="0"/>
              </a:rPr>
              <a:t> </a:t>
            </a:r>
            <a:endParaRPr lang="zh-CN" altLang="en-US" dirty="0"/>
          </a:p>
        </p:txBody>
      </p:sp>
      <p:sp>
        <p:nvSpPr>
          <p:cNvPr id="17" name="矩形 16"/>
          <p:cNvSpPr/>
          <p:nvPr/>
        </p:nvSpPr>
        <p:spPr>
          <a:xfrm>
            <a:off x="1804422" y="6084542"/>
            <a:ext cx="2030579" cy="400110"/>
          </a:xfrm>
          <a:prstGeom prst="rect">
            <a:avLst/>
          </a:prstGeom>
        </p:spPr>
        <p:txBody>
          <a:bodyPr wrap="square">
            <a:spAutoFit/>
          </a:bodyPr>
          <a:lstStyle/>
          <a:p>
            <a:pPr algn="ctr"/>
            <a:r>
              <a:rPr lang="en-US" altLang="zh-CN" sz="2000" dirty="0">
                <a:solidFill>
                  <a:srgbClr val="034C9C"/>
                </a:solidFill>
                <a:latin typeface="Times New Roman" panose="02020603050405020304" pitchFamily="18" charset="0"/>
                <a:cs typeface="Times New Roman" panose="02020603050405020304" pitchFamily="18" charset="0"/>
              </a:rPr>
              <a:t>Color and Spin</a:t>
            </a:r>
          </a:p>
        </p:txBody>
      </p:sp>
      <p:sp>
        <p:nvSpPr>
          <p:cNvPr id="18" name="矩形 17"/>
          <p:cNvSpPr/>
          <p:nvPr/>
        </p:nvSpPr>
        <p:spPr>
          <a:xfrm>
            <a:off x="796724" y="6055805"/>
            <a:ext cx="1138453" cy="400110"/>
          </a:xfrm>
          <a:prstGeom prst="rect">
            <a:avLst/>
          </a:prstGeom>
        </p:spPr>
        <p:txBody>
          <a:bodyPr wrap="none">
            <a:spAutoFit/>
          </a:bodyPr>
          <a:lstStyle/>
          <a:p>
            <a:r>
              <a:rPr lang="en-US" altLang="zh-CN" sz="2000" dirty="0">
                <a:solidFill>
                  <a:srgbClr val="034C9C"/>
                </a:solidFill>
                <a:latin typeface="Times New Roman" panose="02020603050405020304" pitchFamily="18" charset="0"/>
                <a:cs typeface="Times New Roman" panose="02020603050405020304" pitchFamily="18" charset="0"/>
              </a:rPr>
              <a:t>FeynArts</a:t>
            </a:r>
            <a:endParaRPr lang="zh-CN" altLang="en-US" sz="2000" dirty="0"/>
          </a:p>
        </p:txBody>
      </p:sp>
      <p:pic>
        <p:nvPicPr>
          <p:cNvPr id="22" name="图片 21">
            <a:extLst>
              <a:ext uri="{FF2B5EF4-FFF2-40B4-BE49-F238E27FC236}">
                <a16:creationId xmlns:a16="http://schemas.microsoft.com/office/drawing/2014/main" id="{E1C518C2-6F06-9BC9-C43D-A6A1DD8668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1404" y="1514744"/>
            <a:ext cx="8468064" cy="3564420"/>
          </a:xfrm>
          <a:prstGeom prst="rect">
            <a:avLst/>
          </a:prstGeom>
        </p:spPr>
      </p:pic>
      <p:sp>
        <p:nvSpPr>
          <p:cNvPr id="2" name="矩形 1"/>
          <p:cNvSpPr/>
          <p:nvPr/>
        </p:nvSpPr>
        <p:spPr>
          <a:xfrm>
            <a:off x="535111" y="922645"/>
            <a:ext cx="3570208"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部分费曼图及计算流程：</a:t>
            </a:r>
          </a:p>
        </p:txBody>
      </p:sp>
      <p:sp>
        <p:nvSpPr>
          <p:cNvPr id="4" name="文本框 3"/>
          <p:cNvSpPr txBox="1"/>
          <p:nvPr/>
        </p:nvSpPr>
        <p:spPr>
          <a:xfrm>
            <a:off x="6748339" y="3037293"/>
            <a:ext cx="475263" cy="369332"/>
          </a:xfrm>
          <a:prstGeom prst="rect">
            <a:avLst/>
          </a:prstGeom>
          <a:noFill/>
        </p:spPr>
        <p:txBody>
          <a:bodyPr wrap="square" rtlCol="0">
            <a:spAutoFit/>
          </a:bodyPr>
          <a:lstStyle/>
          <a:p>
            <a:pPr algn="l"/>
            <a:r>
              <a:rPr lang="en-US" altLang="zh-CN" b="1" dirty="0">
                <a:solidFill>
                  <a:schemeClr val="accent1"/>
                </a:solidFill>
                <a:latin typeface="微软雅黑" panose="020B0503020204020204" pitchFamily="34" charset="-122"/>
                <a:ea typeface="微软雅黑" panose="020B0503020204020204" pitchFamily="34" charset="-122"/>
              </a:rPr>
              <a:t>90</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001392" y="4770981"/>
            <a:ext cx="848189" cy="369332"/>
          </a:xfrm>
          <a:prstGeom prst="rect">
            <a:avLst/>
          </a:prstGeom>
          <a:noFill/>
        </p:spPr>
        <p:txBody>
          <a:bodyPr wrap="square" rtlCol="0">
            <a:spAutoFit/>
          </a:bodyPr>
          <a:lstStyle/>
          <a:p>
            <a:pPr algn="l"/>
            <a:r>
              <a:rPr lang="en-US" altLang="zh-CN" b="1" dirty="0">
                <a:solidFill>
                  <a:schemeClr val="accent1"/>
                </a:solidFill>
                <a:latin typeface="微软雅黑" panose="020B0503020204020204" pitchFamily="34" charset="-122"/>
                <a:ea typeface="微软雅黑" panose="020B0503020204020204" pitchFamily="34" charset="-122"/>
              </a:rPr>
              <a:t>3781</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360302" y="3008292"/>
            <a:ext cx="475263" cy="369332"/>
          </a:xfrm>
          <a:prstGeom prst="rect">
            <a:avLst/>
          </a:prstGeom>
          <a:noFill/>
        </p:spPr>
        <p:txBody>
          <a:bodyPr wrap="square" rtlCol="0">
            <a:spAutoFit/>
          </a:bodyPr>
          <a:lstStyle/>
          <a:p>
            <a:pPr algn="l"/>
            <a:r>
              <a:rPr lang="en-US" altLang="zh-CN" b="1" dirty="0">
                <a:solidFill>
                  <a:schemeClr val="accent1"/>
                </a:solidFill>
                <a:latin typeface="微软雅黑" panose="020B0503020204020204" pitchFamily="34" charset="-122"/>
                <a:ea typeface="微软雅黑" panose="020B0503020204020204" pitchFamily="34" charset="-122"/>
              </a:rPr>
              <a:t>2</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21" name="矩形 20"/>
          <p:cNvSpPr/>
          <p:nvPr/>
        </p:nvSpPr>
        <p:spPr>
          <a:xfrm>
            <a:off x="8713459" y="2819739"/>
            <a:ext cx="3577354" cy="646331"/>
          </a:xfrm>
          <a:prstGeom prst="rect">
            <a:avLst/>
          </a:prstGeom>
        </p:spPr>
        <p:txBody>
          <a:bodyPr wrap="square">
            <a:spAutoFit/>
          </a:bodyPr>
          <a:lstStyle/>
          <a:p>
            <a:r>
              <a:rPr lang="en-US" altLang="zh-CN" u="sng" dirty="0">
                <a:solidFill>
                  <a:srgbClr val="40A9FF"/>
                </a:solidFill>
                <a:latin typeface="Times New Roman" panose="02020603050405020304" pitchFamily="18" charset="0"/>
                <a:ea typeface="华文楷体" panose="02010600040101010101" pitchFamily="2" charset="-122"/>
                <a:cs typeface="Times New Roman" panose="02020603050405020304" pitchFamily="18" charset="0"/>
                <a:hlinkClick r:id="rId10"/>
              </a:rPr>
              <a:t>Liu, Ma, Wang, arXiv:1711.09572</a:t>
            </a:r>
            <a:endParaRPr lang="en-US" altLang="zh-CN" u="sng" dirty="0">
              <a:solidFill>
                <a:srgbClr val="40A9FF"/>
              </a:solidFill>
              <a:latin typeface="Times New Roman" panose="02020603050405020304" pitchFamily="18" charset="0"/>
              <a:ea typeface="华文楷体" panose="02010600040101010101" pitchFamily="2" charset="-122"/>
              <a:cs typeface="Times New Roman" panose="02020603050405020304" pitchFamily="18" charset="0"/>
            </a:endParaRPr>
          </a:p>
          <a:p>
            <a:r>
              <a:rPr lang="en-US" altLang="zh-CN" u="sng" dirty="0">
                <a:solidFill>
                  <a:srgbClr val="40A9FF"/>
                </a:solidFill>
                <a:latin typeface="Times New Roman" panose="02020603050405020304" pitchFamily="18" charset="0"/>
                <a:ea typeface="华文楷体" panose="02010600040101010101" pitchFamily="2" charset="-122"/>
                <a:cs typeface="Times New Roman" panose="02020603050405020304" pitchFamily="18" charset="0"/>
                <a:hlinkClick r:id="rId10"/>
              </a:rPr>
              <a:t>Liu,  Ma, arXiv:2107.01864</a:t>
            </a:r>
            <a:endParaRPr lang="zh-CN" altLang="en-US" u="sng"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矩形 4"/>
          <p:cNvSpPr/>
          <p:nvPr/>
        </p:nvSpPr>
        <p:spPr>
          <a:xfrm>
            <a:off x="9662002" y="2358074"/>
            <a:ext cx="1680268" cy="461665"/>
          </a:xfrm>
          <a:prstGeom prst="rect">
            <a:avLst/>
          </a:prstGeom>
        </p:spPr>
        <p:txBody>
          <a:bodyPr wrap="none">
            <a:spAutoFit/>
          </a:bodyPr>
          <a:lstStyle/>
          <a:p>
            <a:r>
              <a:rPr lang="en-US" altLang="zh-CN" dirty="0">
                <a:solidFill>
                  <a:srgbClr val="034C9C"/>
                </a:solidFill>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AMFlow</a:t>
            </a:r>
            <a:r>
              <a:rPr lang="zh-CN" altLang="en-US" sz="2400" dirty="0">
                <a:solidFill>
                  <a:srgbClr val="FF0000"/>
                </a:solidFill>
                <a:latin typeface="Times New Roman" panose="02020603050405020304" pitchFamily="18" charset="0"/>
                <a:cs typeface="Times New Roman" panose="02020603050405020304" pitchFamily="18" charset="0"/>
              </a:rPr>
              <a:t>：</a:t>
            </a:r>
            <a:endParaRPr lang="en-US" altLang="zh-CN" sz="2400" dirty="0">
              <a:solidFill>
                <a:srgbClr val="FF0000"/>
              </a:solidFill>
              <a:latin typeface="Times New Roman" panose="02020603050405020304" pitchFamily="18" charset="0"/>
              <a:cs typeface="Times New Roman" panose="02020603050405020304" pitchFamily="18" charset="0"/>
            </a:endParaRPr>
          </a:p>
        </p:txBody>
      </p:sp>
      <p:sp>
        <p:nvSpPr>
          <p:cNvPr id="23" name="矩形 22"/>
          <p:cNvSpPr/>
          <p:nvPr/>
        </p:nvSpPr>
        <p:spPr>
          <a:xfrm>
            <a:off x="7223602" y="6077941"/>
            <a:ext cx="1281213" cy="400110"/>
          </a:xfrm>
          <a:prstGeom prst="rect">
            <a:avLst/>
          </a:prstGeom>
        </p:spPr>
        <p:txBody>
          <a:bodyPr wrap="square">
            <a:spAutoFit/>
          </a:bodyPr>
          <a:lstStyle/>
          <a:p>
            <a:r>
              <a:rPr lang="en-US" altLang="zh-CN" sz="2000" dirty="0">
                <a:solidFill>
                  <a:srgbClr val="034C9C"/>
                </a:solidFill>
                <a:latin typeface="Times New Roman" panose="02020603050405020304" pitchFamily="18" charset="0"/>
                <a:cs typeface="Times New Roman" panose="02020603050405020304" pitchFamily="18" charset="0"/>
              </a:rPr>
              <a:t>  AMFlow</a:t>
            </a:r>
          </a:p>
        </p:txBody>
      </p:sp>
      <p:sp>
        <p:nvSpPr>
          <p:cNvPr id="8" name="文本框 7"/>
          <p:cNvSpPr txBox="1"/>
          <p:nvPr/>
        </p:nvSpPr>
        <p:spPr>
          <a:xfrm>
            <a:off x="10141000" y="4933697"/>
            <a:ext cx="2140527" cy="1200329"/>
          </a:xfrm>
          <a:prstGeom prst="rect">
            <a:avLst/>
          </a:prstGeom>
          <a:noFill/>
        </p:spPr>
        <p:txBody>
          <a:bodyPr wrap="square" rtlCol="0">
            <a:spAutoFit/>
          </a:bodyPr>
          <a:lstStyle/>
          <a:p>
            <a:pPr algn="l"/>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主积分个数：</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NLO  20 </a:t>
            </a:r>
          </a:p>
          <a:p>
            <a:pPr algn="l"/>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NNLO  </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1439</a:t>
            </a:r>
            <a:endPar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3910797" y="877149"/>
                <a:ext cx="2852704" cy="4875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2400" i="1">
                              <a:latin typeface="Cambria Math" panose="02040503050406030204" pitchFamily="18" charset="0"/>
                              <a:ea typeface="微软雅黑" panose="020B0503020204020204" pitchFamily="34" charset="-122"/>
                            </a:rPr>
                          </m:ctrlPr>
                        </m:sSubPr>
                        <m:e>
                          <m:r>
                            <a:rPr lang="zh-CN" altLang="en-US" sz="2400" i="1">
                              <a:latin typeface="Cambria Math" panose="02040503050406030204" pitchFamily="18" charset="0"/>
                              <a:ea typeface="微软雅黑" panose="020B0503020204020204" pitchFamily="34" charset="-122"/>
                            </a:rPr>
                            <m:t>𝜒</m:t>
                          </m:r>
                        </m:e>
                        <m:sub>
                          <m:r>
                            <a:rPr lang="en-US" altLang="zh-CN" sz="2400" i="1">
                              <a:latin typeface="Cambria Math" panose="02040503050406030204" pitchFamily="18" charset="0"/>
                              <a:ea typeface="微软雅黑" panose="020B0503020204020204" pitchFamily="34" charset="-122"/>
                            </a:rPr>
                            <m:t>𝑏𝐽</m:t>
                          </m:r>
                        </m:sub>
                      </m:sSub>
                      <m:r>
                        <a:rPr lang="en-US" altLang="zh-CN" sz="2400" i="1">
                          <a:latin typeface="Cambria Math" panose="02040503050406030204" pitchFamily="18" charset="0"/>
                          <a:ea typeface="微软雅黑" panose="020B0503020204020204" pitchFamily="34" charset="-122"/>
                        </a:rPr>
                        <m:t>)</m:t>
                      </m:r>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400" i="1">
                              <a:latin typeface="Cambria Math" panose="02040503050406030204" pitchFamily="18" charset="0"/>
                              <a:ea typeface="Cambria Math" panose="02040503050406030204" pitchFamily="18" charset="0"/>
                              <a:cs typeface="Times New Roman" panose="02020603050405020304" pitchFamily="18" charset="0"/>
                            </a:rPr>
                            <m:t>𝜓</m:t>
                          </m:r>
                        </m:den>
                      </m:f>
                      <m:f>
                        <m:fPr>
                          <m:type m:val="lin"/>
                          <m:ctrlPr>
                            <a:rPr lang="zh-CN" altLang="en-US" sz="2400" i="1">
                              <a:latin typeface="Cambria Math" panose="02040503050406030204" pitchFamily="18" charset="0"/>
                              <a:cs typeface="Times New Roman" panose="02020603050405020304" pitchFamily="18" charset="0"/>
                            </a:rPr>
                          </m:ctrlPr>
                        </m:fPr>
                        <m:num>
                          <m:r>
                            <a:rPr lang="en-US" altLang="zh-CN" sz="2400" i="1">
                              <a:latin typeface="Cambria Math" panose="02040503050406030204" pitchFamily="18" charset="0"/>
                              <a:cs typeface="Times New Roman" panose="02020603050405020304" pitchFamily="18" charset="0"/>
                            </a:rPr>
                            <m:t> </m:t>
                          </m:r>
                          <m:r>
                            <a:rPr lang="en-US" altLang="zh-CN" sz="2400" i="1">
                              <a:latin typeface="Cambria Math" panose="02040503050406030204" pitchFamily="18" charset="0"/>
                              <a:cs typeface="Times New Roman" panose="02020603050405020304" pitchFamily="18" charset="0"/>
                            </a:rPr>
                            <m:t>𝐽</m:t>
                          </m:r>
                        </m:num>
                        <m:den>
                          <m:r>
                            <a:rPr lang="zh-CN" altLang="en-US" sz="2400" i="1">
                              <a:latin typeface="Cambria Math" panose="02040503050406030204" pitchFamily="18" charset="0"/>
                              <a:cs typeface="Times New Roman" panose="02020603050405020304" pitchFamily="18" charset="0"/>
                            </a:rPr>
                            <m:t>𝜓</m:t>
                          </m:r>
                        </m:den>
                      </m:f>
                    </m:oMath>
                  </m:oMathPara>
                </a14:m>
                <a:endParaRPr lang="zh-CN" alt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3910797" y="877149"/>
                <a:ext cx="2852704" cy="487569"/>
              </a:xfrm>
              <a:prstGeom prst="rect">
                <a:avLst/>
              </a:prstGeom>
              <a:blipFill rotWithShape="0">
                <a:blip r:embed="rId11"/>
                <a:stretch>
                  <a:fillRect t="-117500" r="-21199" b="-177500"/>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551484577"/>
      </p:ext>
    </p:extLst>
  </p:cSld>
  <p:clrMapOvr>
    <a:masterClrMapping/>
  </p:clrMapOvr>
  <mc:AlternateContent xmlns:mc="http://schemas.openxmlformats.org/markup-compatibility/2006">
    <mc:Choice xmlns:p14="http://schemas.microsoft.com/office/powerpoint/2010/main" Requires="p14">
      <p:transition spd="slow" p14:dur="2000" advTm="78133"/>
    </mc:Choice>
    <mc:Fallback>
      <p:transition spd="slow" advTm="7813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408214" y="391712"/>
            <a:ext cx="3109901" cy="6078536"/>
          </a:xfrm>
          <a:prstGeom prst="roundRect">
            <a:avLst>
              <a:gd name="adj" fmla="val 0"/>
            </a:avLst>
          </a:prstGeom>
          <a:solidFill>
            <a:schemeClr val="accent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cxnSp>
        <p:nvCxnSpPr>
          <p:cNvPr id="3" name="直接连接符 2"/>
          <p:cNvCxnSpPr/>
          <p:nvPr/>
        </p:nvCxnSpPr>
        <p:spPr>
          <a:xfrm>
            <a:off x="3617371" y="391711"/>
            <a:ext cx="0" cy="607853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290272" y="963931"/>
            <a:ext cx="766211" cy="1568450"/>
          </a:xfrm>
          <a:prstGeom prst="rect">
            <a:avLst/>
          </a:prstGeom>
          <a:noFill/>
        </p:spPr>
        <p:txBody>
          <a:bodyPr vert="horz" wrap="square" rtlCol="0">
            <a:spAutoFit/>
          </a:bodyPr>
          <a:lstStyle/>
          <a:p>
            <a:pPr algn="dist"/>
            <a:r>
              <a:rPr lang="zh-CN" altLang="en-US" sz="4800" b="1" dirty="0">
                <a:solidFill>
                  <a:srgbClr val="FFFF00"/>
                </a:solidFill>
                <a:latin typeface="黑体" panose="02010609060101010101" charset="-122"/>
                <a:ea typeface="黑体" panose="02010609060101010101" charset="-122"/>
                <a:cs typeface="黑体" panose="02010609060101010101" charset="-122"/>
              </a:rPr>
              <a:t>目录</a:t>
            </a:r>
          </a:p>
        </p:txBody>
      </p:sp>
      <p:sp>
        <p:nvSpPr>
          <p:cNvPr id="6" name="等腰三角形 5"/>
          <p:cNvSpPr/>
          <p:nvPr/>
        </p:nvSpPr>
        <p:spPr>
          <a:xfrm rot="5400000">
            <a:off x="2514600" y="2767330"/>
            <a:ext cx="450215" cy="41275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6"/>
          <p:cNvSpPr/>
          <p:nvPr/>
        </p:nvSpPr>
        <p:spPr bwMode="auto">
          <a:xfrm>
            <a:off x="-544049" y="3971559"/>
            <a:ext cx="3680740" cy="2166210"/>
          </a:xfrm>
          <a:custGeom>
            <a:avLst/>
            <a:gdLst>
              <a:gd name="T0" fmla="*/ 3510 w 4495"/>
              <a:gd name="T1" fmla="*/ 741 h 2642"/>
              <a:gd name="T2" fmla="*/ 3185 w 4495"/>
              <a:gd name="T3" fmla="*/ 1023 h 2642"/>
              <a:gd name="T4" fmla="*/ 3732 w 4495"/>
              <a:gd name="T5" fmla="*/ 1571 h 2642"/>
              <a:gd name="T6" fmla="*/ 4453 w 4495"/>
              <a:gd name="T7" fmla="*/ 1757 h 2642"/>
              <a:gd name="T8" fmla="*/ 725 w 4495"/>
              <a:gd name="T9" fmla="*/ 1957 h 2642"/>
              <a:gd name="T10" fmla="*/ 2100 w 4495"/>
              <a:gd name="T11" fmla="*/ 2171 h 2642"/>
              <a:gd name="T12" fmla="*/ 3175 w 4495"/>
              <a:gd name="T13" fmla="*/ 2386 h 2642"/>
              <a:gd name="T14" fmla="*/ 2639 w 4495"/>
              <a:gd name="T15" fmla="*/ 2600 h 2642"/>
              <a:gd name="T16" fmla="*/ 2714 w 4495"/>
              <a:gd name="T17" fmla="*/ 2484 h 2642"/>
              <a:gd name="T18" fmla="*/ 1960 w 4495"/>
              <a:gd name="T19" fmla="*/ 2363 h 2642"/>
              <a:gd name="T20" fmla="*/ 3653 w 4495"/>
              <a:gd name="T21" fmla="*/ 2111 h 2642"/>
              <a:gd name="T22" fmla="*/ 483 w 4495"/>
              <a:gd name="T23" fmla="*/ 1826 h 2642"/>
              <a:gd name="T24" fmla="*/ 4246 w 4495"/>
              <a:gd name="T25" fmla="*/ 1608 h 2642"/>
              <a:gd name="T26" fmla="*/ 3226 w 4495"/>
              <a:gd name="T27" fmla="*/ 1362 h 2642"/>
              <a:gd name="T28" fmla="*/ 2917 w 4495"/>
              <a:gd name="T29" fmla="*/ 965 h 2642"/>
              <a:gd name="T30" fmla="*/ 2651 w 4495"/>
              <a:gd name="T31" fmla="*/ 569 h 2642"/>
              <a:gd name="T32" fmla="*/ 2698 w 4495"/>
              <a:gd name="T33" fmla="*/ 339 h 2642"/>
              <a:gd name="T34" fmla="*/ 2417 w 4495"/>
              <a:gd name="T35" fmla="*/ 760 h 2642"/>
              <a:gd name="T36" fmla="*/ 2957 w 4495"/>
              <a:gd name="T37" fmla="*/ 1168 h 2642"/>
              <a:gd name="T38" fmla="*/ 2536 w 4495"/>
              <a:gd name="T39" fmla="*/ 1677 h 2642"/>
              <a:gd name="T40" fmla="*/ 2788 w 4495"/>
              <a:gd name="T41" fmla="*/ 1371 h 2642"/>
              <a:gd name="T42" fmla="*/ 2696 w 4495"/>
              <a:gd name="T43" fmla="*/ 1468 h 2642"/>
              <a:gd name="T44" fmla="*/ 2758 w 4495"/>
              <a:gd name="T45" fmla="*/ 1583 h 2642"/>
              <a:gd name="T46" fmla="*/ 2430 w 4495"/>
              <a:gd name="T47" fmla="*/ 1081 h 2642"/>
              <a:gd name="T48" fmla="*/ 2128 w 4495"/>
              <a:gd name="T49" fmla="*/ 612 h 2642"/>
              <a:gd name="T50" fmla="*/ 1747 w 4495"/>
              <a:gd name="T51" fmla="*/ 1209 h 2642"/>
              <a:gd name="T52" fmla="*/ 1956 w 4495"/>
              <a:gd name="T53" fmla="*/ 1028 h 2642"/>
              <a:gd name="T54" fmla="*/ 2026 w 4495"/>
              <a:gd name="T55" fmla="*/ 1148 h 2642"/>
              <a:gd name="T56" fmla="*/ 2025 w 4495"/>
              <a:gd name="T57" fmla="*/ 900 h 2642"/>
              <a:gd name="T58" fmla="*/ 2014 w 4495"/>
              <a:gd name="T59" fmla="*/ 1417 h 2642"/>
              <a:gd name="T60" fmla="*/ 1370 w 4495"/>
              <a:gd name="T61" fmla="*/ 1129 h 2642"/>
              <a:gd name="T62" fmla="*/ 1441 w 4495"/>
              <a:gd name="T63" fmla="*/ 1512 h 2642"/>
              <a:gd name="T64" fmla="*/ 1377 w 4495"/>
              <a:gd name="T65" fmla="*/ 1512 h 2642"/>
              <a:gd name="T66" fmla="*/ 1565 w 4495"/>
              <a:gd name="T67" fmla="*/ 1514 h 2642"/>
              <a:gd name="T68" fmla="*/ 310 w 4495"/>
              <a:gd name="T69" fmla="*/ 1616 h 2642"/>
              <a:gd name="T70" fmla="*/ 700 w 4495"/>
              <a:gd name="T71" fmla="*/ 1359 h 2642"/>
              <a:gd name="T72" fmla="*/ 146 w 4495"/>
              <a:gd name="T73" fmla="*/ 1543 h 2642"/>
              <a:gd name="T74" fmla="*/ 1036 w 4495"/>
              <a:gd name="T75" fmla="*/ 1300 h 2642"/>
              <a:gd name="T76" fmla="*/ 1555 w 4495"/>
              <a:gd name="T77" fmla="*/ 974 h 2642"/>
              <a:gd name="T78" fmla="*/ 2229 w 4495"/>
              <a:gd name="T79" fmla="*/ 428 h 2642"/>
              <a:gd name="T80" fmla="*/ 2497 w 4495"/>
              <a:gd name="T81" fmla="*/ 62 h 2642"/>
              <a:gd name="T82" fmla="*/ 2941 w 4495"/>
              <a:gd name="T83" fmla="*/ 384 h 2642"/>
              <a:gd name="T84" fmla="*/ 3423 w 4495"/>
              <a:gd name="T85" fmla="*/ 610 h 2642"/>
              <a:gd name="T86" fmla="*/ 3857 w 4495"/>
              <a:gd name="T87" fmla="*/ 656 h 2642"/>
              <a:gd name="T88" fmla="*/ 3839 w 4495"/>
              <a:gd name="T89" fmla="*/ 686 h 2642"/>
              <a:gd name="T90" fmla="*/ 3376 w 4495"/>
              <a:gd name="T91" fmla="*/ 585 h 2642"/>
              <a:gd name="T92" fmla="*/ 3112 w 4495"/>
              <a:gd name="T93" fmla="*/ 787 h 2642"/>
              <a:gd name="T94" fmla="*/ 2761 w 4495"/>
              <a:gd name="T95" fmla="*/ 654 h 2642"/>
              <a:gd name="T96" fmla="*/ 2882 w 4495"/>
              <a:gd name="T97" fmla="*/ 706 h 2642"/>
              <a:gd name="T98" fmla="*/ 2992 w 4495"/>
              <a:gd name="T99" fmla="*/ 676 h 2642"/>
              <a:gd name="T100" fmla="*/ 2960 w 4495"/>
              <a:gd name="T101" fmla="*/ 817 h 2642"/>
              <a:gd name="T102" fmla="*/ 3010 w 4495"/>
              <a:gd name="T103" fmla="*/ 599 h 2642"/>
              <a:gd name="T104" fmla="*/ 2580 w 4495"/>
              <a:gd name="T105" fmla="*/ 736 h 2642"/>
              <a:gd name="T106" fmla="*/ 3008 w 4495"/>
              <a:gd name="T107" fmla="*/ 913 h 2642"/>
              <a:gd name="T108" fmla="*/ 3489 w 4495"/>
              <a:gd name="T109" fmla="*/ 733 h 2642"/>
              <a:gd name="T110" fmla="*/ 3887 w 4495"/>
              <a:gd name="T111" fmla="*/ 67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5" h="2642">
                <a:moveTo>
                  <a:pt x="3887" y="672"/>
                </a:moveTo>
                <a:cubicBezTo>
                  <a:pt x="3873" y="700"/>
                  <a:pt x="3861" y="729"/>
                  <a:pt x="3842" y="754"/>
                </a:cubicBezTo>
                <a:cubicBezTo>
                  <a:pt x="3824" y="778"/>
                  <a:pt x="3795" y="780"/>
                  <a:pt x="3767" y="770"/>
                </a:cubicBezTo>
                <a:cubicBezTo>
                  <a:pt x="3743" y="762"/>
                  <a:pt x="3721" y="749"/>
                  <a:pt x="3697" y="739"/>
                </a:cubicBezTo>
                <a:cubicBezTo>
                  <a:pt x="3667" y="727"/>
                  <a:pt x="3637" y="715"/>
                  <a:pt x="3607" y="706"/>
                </a:cubicBezTo>
                <a:cubicBezTo>
                  <a:pt x="3579" y="699"/>
                  <a:pt x="3551" y="704"/>
                  <a:pt x="3524" y="713"/>
                </a:cubicBezTo>
                <a:cubicBezTo>
                  <a:pt x="3510" y="718"/>
                  <a:pt x="3506" y="726"/>
                  <a:pt x="3510" y="741"/>
                </a:cubicBezTo>
                <a:cubicBezTo>
                  <a:pt x="3514" y="764"/>
                  <a:pt x="3517" y="787"/>
                  <a:pt x="3505" y="808"/>
                </a:cubicBezTo>
                <a:cubicBezTo>
                  <a:pt x="3500" y="816"/>
                  <a:pt x="3493" y="824"/>
                  <a:pt x="3484" y="829"/>
                </a:cubicBezTo>
                <a:cubicBezTo>
                  <a:pt x="3452" y="847"/>
                  <a:pt x="3418" y="853"/>
                  <a:pt x="3382" y="840"/>
                </a:cubicBezTo>
                <a:cubicBezTo>
                  <a:pt x="3367" y="835"/>
                  <a:pt x="3351" y="832"/>
                  <a:pt x="3334" y="828"/>
                </a:cubicBezTo>
                <a:cubicBezTo>
                  <a:pt x="3329" y="869"/>
                  <a:pt x="3323" y="912"/>
                  <a:pt x="3281" y="935"/>
                </a:cubicBezTo>
                <a:cubicBezTo>
                  <a:pt x="3240" y="958"/>
                  <a:pt x="3200" y="943"/>
                  <a:pt x="3160" y="924"/>
                </a:cubicBezTo>
                <a:cubicBezTo>
                  <a:pt x="3169" y="959"/>
                  <a:pt x="3176" y="991"/>
                  <a:pt x="3185" y="1023"/>
                </a:cubicBezTo>
                <a:cubicBezTo>
                  <a:pt x="3197" y="1068"/>
                  <a:pt x="3211" y="1112"/>
                  <a:pt x="3223" y="1156"/>
                </a:cubicBezTo>
                <a:cubicBezTo>
                  <a:pt x="3228" y="1171"/>
                  <a:pt x="3231" y="1188"/>
                  <a:pt x="3237" y="1203"/>
                </a:cubicBezTo>
                <a:cubicBezTo>
                  <a:pt x="3250" y="1238"/>
                  <a:pt x="3262" y="1274"/>
                  <a:pt x="3278" y="1308"/>
                </a:cubicBezTo>
                <a:cubicBezTo>
                  <a:pt x="3291" y="1334"/>
                  <a:pt x="3307" y="1358"/>
                  <a:pt x="3326" y="1381"/>
                </a:cubicBezTo>
                <a:cubicBezTo>
                  <a:pt x="3345" y="1405"/>
                  <a:pt x="3367" y="1427"/>
                  <a:pt x="3389" y="1448"/>
                </a:cubicBezTo>
                <a:cubicBezTo>
                  <a:pt x="3421" y="1477"/>
                  <a:pt x="3458" y="1497"/>
                  <a:pt x="3497" y="1514"/>
                </a:cubicBezTo>
                <a:cubicBezTo>
                  <a:pt x="3572" y="1548"/>
                  <a:pt x="3651" y="1563"/>
                  <a:pt x="3732" y="1571"/>
                </a:cubicBezTo>
                <a:cubicBezTo>
                  <a:pt x="3761" y="1573"/>
                  <a:pt x="3790" y="1574"/>
                  <a:pt x="3819" y="1577"/>
                </a:cubicBezTo>
                <a:cubicBezTo>
                  <a:pt x="3938" y="1590"/>
                  <a:pt x="4056" y="1582"/>
                  <a:pt x="4175" y="1581"/>
                </a:cubicBezTo>
                <a:cubicBezTo>
                  <a:pt x="4204" y="1581"/>
                  <a:pt x="4233" y="1578"/>
                  <a:pt x="4262" y="1577"/>
                </a:cubicBezTo>
                <a:cubicBezTo>
                  <a:pt x="4314" y="1576"/>
                  <a:pt x="4366" y="1583"/>
                  <a:pt x="4415" y="1601"/>
                </a:cubicBezTo>
                <a:cubicBezTo>
                  <a:pt x="4438" y="1610"/>
                  <a:pt x="4459" y="1623"/>
                  <a:pt x="4474" y="1644"/>
                </a:cubicBezTo>
                <a:cubicBezTo>
                  <a:pt x="4484" y="1657"/>
                  <a:pt x="4491" y="1669"/>
                  <a:pt x="4493" y="1685"/>
                </a:cubicBezTo>
                <a:cubicBezTo>
                  <a:pt x="4495" y="1718"/>
                  <a:pt x="4477" y="1738"/>
                  <a:pt x="4453" y="1757"/>
                </a:cubicBezTo>
                <a:cubicBezTo>
                  <a:pt x="4426" y="1778"/>
                  <a:pt x="4394" y="1785"/>
                  <a:pt x="4362" y="1790"/>
                </a:cubicBezTo>
                <a:cubicBezTo>
                  <a:pt x="4334" y="1794"/>
                  <a:pt x="4306" y="1798"/>
                  <a:pt x="4278" y="1798"/>
                </a:cubicBezTo>
                <a:cubicBezTo>
                  <a:pt x="3089" y="1799"/>
                  <a:pt x="1900" y="1799"/>
                  <a:pt x="711" y="1798"/>
                </a:cubicBezTo>
                <a:cubicBezTo>
                  <a:pt x="685" y="1798"/>
                  <a:pt x="662" y="1802"/>
                  <a:pt x="643" y="1822"/>
                </a:cubicBezTo>
                <a:cubicBezTo>
                  <a:pt x="615" y="1850"/>
                  <a:pt x="617" y="1910"/>
                  <a:pt x="647" y="1936"/>
                </a:cubicBezTo>
                <a:cubicBezTo>
                  <a:pt x="664" y="1952"/>
                  <a:pt x="683" y="1956"/>
                  <a:pt x="705" y="1957"/>
                </a:cubicBezTo>
                <a:cubicBezTo>
                  <a:pt x="712" y="1957"/>
                  <a:pt x="718" y="1957"/>
                  <a:pt x="725" y="1957"/>
                </a:cubicBezTo>
                <a:cubicBezTo>
                  <a:pt x="1686" y="1957"/>
                  <a:pt x="2647" y="1957"/>
                  <a:pt x="3609" y="1957"/>
                </a:cubicBezTo>
                <a:cubicBezTo>
                  <a:pt x="3654" y="1957"/>
                  <a:pt x="3700" y="1957"/>
                  <a:pt x="3742" y="1974"/>
                </a:cubicBezTo>
                <a:cubicBezTo>
                  <a:pt x="3780" y="1989"/>
                  <a:pt x="3820" y="2007"/>
                  <a:pt x="3827" y="2055"/>
                </a:cubicBezTo>
                <a:cubicBezTo>
                  <a:pt x="3831" y="2081"/>
                  <a:pt x="3823" y="2102"/>
                  <a:pt x="3803" y="2120"/>
                </a:cubicBezTo>
                <a:cubicBezTo>
                  <a:pt x="3758" y="2159"/>
                  <a:pt x="3704" y="2169"/>
                  <a:pt x="3648" y="2170"/>
                </a:cubicBezTo>
                <a:cubicBezTo>
                  <a:pt x="3553" y="2172"/>
                  <a:pt x="3459" y="2171"/>
                  <a:pt x="3364" y="2171"/>
                </a:cubicBezTo>
                <a:cubicBezTo>
                  <a:pt x="2943" y="2171"/>
                  <a:pt x="2521" y="2171"/>
                  <a:pt x="2100" y="2171"/>
                </a:cubicBezTo>
                <a:cubicBezTo>
                  <a:pt x="2045" y="2171"/>
                  <a:pt x="1991" y="2172"/>
                  <a:pt x="1936" y="2171"/>
                </a:cubicBezTo>
                <a:cubicBezTo>
                  <a:pt x="1867" y="2169"/>
                  <a:pt x="1836" y="2241"/>
                  <a:pt x="1862" y="2295"/>
                </a:cubicBezTo>
                <a:cubicBezTo>
                  <a:pt x="1874" y="2318"/>
                  <a:pt x="1896" y="2332"/>
                  <a:pt x="1924" y="2333"/>
                </a:cubicBezTo>
                <a:cubicBezTo>
                  <a:pt x="1931" y="2333"/>
                  <a:pt x="1939" y="2333"/>
                  <a:pt x="1946" y="2333"/>
                </a:cubicBezTo>
                <a:cubicBezTo>
                  <a:pt x="2291" y="2333"/>
                  <a:pt x="2636" y="2332"/>
                  <a:pt x="2981" y="2333"/>
                </a:cubicBezTo>
                <a:cubicBezTo>
                  <a:pt x="3020" y="2333"/>
                  <a:pt x="3059" y="2337"/>
                  <a:pt x="3097" y="2345"/>
                </a:cubicBezTo>
                <a:cubicBezTo>
                  <a:pt x="3125" y="2352"/>
                  <a:pt x="3155" y="2361"/>
                  <a:pt x="3175" y="2386"/>
                </a:cubicBezTo>
                <a:cubicBezTo>
                  <a:pt x="3200" y="2419"/>
                  <a:pt x="3200" y="2433"/>
                  <a:pt x="3175" y="2462"/>
                </a:cubicBezTo>
                <a:cubicBezTo>
                  <a:pt x="3162" y="2477"/>
                  <a:pt x="3145" y="2484"/>
                  <a:pt x="3127" y="2492"/>
                </a:cubicBezTo>
                <a:cubicBezTo>
                  <a:pt x="3080" y="2512"/>
                  <a:pt x="3031" y="2513"/>
                  <a:pt x="2982" y="2513"/>
                </a:cubicBezTo>
                <a:cubicBezTo>
                  <a:pt x="2882" y="2514"/>
                  <a:pt x="2783" y="2515"/>
                  <a:pt x="2684" y="2516"/>
                </a:cubicBezTo>
                <a:cubicBezTo>
                  <a:pt x="2671" y="2516"/>
                  <a:pt x="2658" y="2519"/>
                  <a:pt x="2645" y="2522"/>
                </a:cubicBezTo>
                <a:cubicBezTo>
                  <a:pt x="2627" y="2526"/>
                  <a:pt x="2616" y="2539"/>
                  <a:pt x="2615" y="2556"/>
                </a:cubicBezTo>
                <a:cubicBezTo>
                  <a:pt x="2614" y="2573"/>
                  <a:pt x="2624" y="2594"/>
                  <a:pt x="2639" y="2600"/>
                </a:cubicBezTo>
                <a:cubicBezTo>
                  <a:pt x="2672" y="2617"/>
                  <a:pt x="2707" y="2629"/>
                  <a:pt x="2744" y="2635"/>
                </a:cubicBezTo>
                <a:cubicBezTo>
                  <a:pt x="2751" y="2636"/>
                  <a:pt x="2758" y="2638"/>
                  <a:pt x="2764" y="2642"/>
                </a:cubicBezTo>
                <a:cubicBezTo>
                  <a:pt x="2731" y="2639"/>
                  <a:pt x="2698" y="2638"/>
                  <a:pt x="2665" y="2631"/>
                </a:cubicBezTo>
                <a:cubicBezTo>
                  <a:pt x="2643" y="2626"/>
                  <a:pt x="2620" y="2616"/>
                  <a:pt x="2602" y="2603"/>
                </a:cubicBezTo>
                <a:cubicBezTo>
                  <a:pt x="2580" y="2589"/>
                  <a:pt x="2579" y="2564"/>
                  <a:pt x="2582" y="2539"/>
                </a:cubicBezTo>
                <a:cubicBezTo>
                  <a:pt x="2586" y="2511"/>
                  <a:pt x="2607" y="2497"/>
                  <a:pt x="2631" y="2492"/>
                </a:cubicBezTo>
                <a:cubicBezTo>
                  <a:pt x="2658" y="2487"/>
                  <a:pt x="2686" y="2484"/>
                  <a:pt x="2714" y="2484"/>
                </a:cubicBezTo>
                <a:cubicBezTo>
                  <a:pt x="2817" y="2483"/>
                  <a:pt x="2919" y="2483"/>
                  <a:pt x="3022" y="2483"/>
                </a:cubicBezTo>
                <a:cubicBezTo>
                  <a:pt x="3037" y="2483"/>
                  <a:pt x="3052" y="2483"/>
                  <a:pt x="3066" y="2478"/>
                </a:cubicBezTo>
                <a:cubicBezTo>
                  <a:pt x="3089" y="2471"/>
                  <a:pt x="3114" y="2449"/>
                  <a:pt x="3113" y="2420"/>
                </a:cubicBezTo>
                <a:cubicBezTo>
                  <a:pt x="3111" y="2395"/>
                  <a:pt x="3094" y="2373"/>
                  <a:pt x="3068" y="2368"/>
                </a:cubicBezTo>
                <a:cubicBezTo>
                  <a:pt x="3054" y="2365"/>
                  <a:pt x="3041" y="2363"/>
                  <a:pt x="3027" y="2363"/>
                </a:cubicBezTo>
                <a:cubicBezTo>
                  <a:pt x="2853" y="2363"/>
                  <a:pt x="2679" y="2363"/>
                  <a:pt x="2506" y="2363"/>
                </a:cubicBezTo>
                <a:cubicBezTo>
                  <a:pt x="2324" y="2363"/>
                  <a:pt x="2142" y="2364"/>
                  <a:pt x="1960" y="2363"/>
                </a:cubicBezTo>
                <a:cubicBezTo>
                  <a:pt x="1929" y="2362"/>
                  <a:pt x="1897" y="2360"/>
                  <a:pt x="1868" y="2353"/>
                </a:cubicBezTo>
                <a:cubicBezTo>
                  <a:pt x="1832" y="2343"/>
                  <a:pt x="1797" y="2328"/>
                  <a:pt x="1773" y="2298"/>
                </a:cubicBezTo>
                <a:cubicBezTo>
                  <a:pt x="1748" y="2268"/>
                  <a:pt x="1754" y="2220"/>
                  <a:pt x="1777" y="2197"/>
                </a:cubicBezTo>
                <a:cubicBezTo>
                  <a:pt x="1824" y="2151"/>
                  <a:pt x="1883" y="2143"/>
                  <a:pt x="1943" y="2141"/>
                </a:cubicBezTo>
                <a:cubicBezTo>
                  <a:pt x="1995" y="2140"/>
                  <a:pt x="2046" y="2141"/>
                  <a:pt x="2098" y="2141"/>
                </a:cubicBezTo>
                <a:cubicBezTo>
                  <a:pt x="2591" y="2141"/>
                  <a:pt x="3084" y="2141"/>
                  <a:pt x="3577" y="2141"/>
                </a:cubicBezTo>
                <a:cubicBezTo>
                  <a:pt x="3608" y="2141"/>
                  <a:pt x="3633" y="2134"/>
                  <a:pt x="3653" y="2111"/>
                </a:cubicBezTo>
                <a:cubicBezTo>
                  <a:pt x="3668" y="2094"/>
                  <a:pt x="3670" y="2073"/>
                  <a:pt x="3667" y="2051"/>
                </a:cubicBezTo>
                <a:cubicBezTo>
                  <a:pt x="3663" y="2024"/>
                  <a:pt x="3642" y="2002"/>
                  <a:pt x="3615" y="1998"/>
                </a:cubicBezTo>
                <a:cubicBezTo>
                  <a:pt x="3602" y="1995"/>
                  <a:pt x="3588" y="1994"/>
                  <a:pt x="3575" y="1994"/>
                </a:cubicBezTo>
                <a:cubicBezTo>
                  <a:pt x="2614" y="1994"/>
                  <a:pt x="1653" y="1994"/>
                  <a:pt x="692" y="1994"/>
                </a:cubicBezTo>
                <a:cubicBezTo>
                  <a:pt x="658" y="1994"/>
                  <a:pt x="623" y="1991"/>
                  <a:pt x="589" y="1984"/>
                </a:cubicBezTo>
                <a:cubicBezTo>
                  <a:pt x="563" y="1978"/>
                  <a:pt x="537" y="1966"/>
                  <a:pt x="514" y="1951"/>
                </a:cubicBezTo>
                <a:cubicBezTo>
                  <a:pt x="469" y="1923"/>
                  <a:pt x="456" y="1870"/>
                  <a:pt x="483" y="1826"/>
                </a:cubicBezTo>
                <a:cubicBezTo>
                  <a:pt x="498" y="1802"/>
                  <a:pt x="522" y="1785"/>
                  <a:pt x="549" y="1775"/>
                </a:cubicBezTo>
                <a:cubicBezTo>
                  <a:pt x="595" y="1758"/>
                  <a:pt x="642" y="1753"/>
                  <a:pt x="691" y="1753"/>
                </a:cubicBezTo>
                <a:cubicBezTo>
                  <a:pt x="1148" y="1754"/>
                  <a:pt x="1605" y="1754"/>
                  <a:pt x="2062" y="1754"/>
                </a:cubicBezTo>
                <a:cubicBezTo>
                  <a:pt x="2788" y="1754"/>
                  <a:pt x="3515" y="1754"/>
                  <a:pt x="4241" y="1753"/>
                </a:cubicBezTo>
                <a:cubicBezTo>
                  <a:pt x="4259" y="1753"/>
                  <a:pt x="4278" y="1749"/>
                  <a:pt x="4295" y="1743"/>
                </a:cubicBezTo>
                <a:cubicBezTo>
                  <a:pt x="4328" y="1729"/>
                  <a:pt x="4340" y="1682"/>
                  <a:pt x="4325" y="1650"/>
                </a:cubicBezTo>
                <a:cubicBezTo>
                  <a:pt x="4308" y="1616"/>
                  <a:pt x="4278" y="1607"/>
                  <a:pt x="4246" y="1608"/>
                </a:cubicBezTo>
                <a:cubicBezTo>
                  <a:pt x="4163" y="1609"/>
                  <a:pt x="4080" y="1616"/>
                  <a:pt x="3998" y="1617"/>
                </a:cubicBezTo>
                <a:cubicBezTo>
                  <a:pt x="3903" y="1617"/>
                  <a:pt x="3809" y="1617"/>
                  <a:pt x="3714" y="1611"/>
                </a:cubicBezTo>
                <a:cubicBezTo>
                  <a:pt x="3660" y="1608"/>
                  <a:pt x="3605" y="1595"/>
                  <a:pt x="3551" y="1583"/>
                </a:cubicBezTo>
                <a:cubicBezTo>
                  <a:pt x="3520" y="1576"/>
                  <a:pt x="3489" y="1565"/>
                  <a:pt x="3460" y="1552"/>
                </a:cubicBezTo>
                <a:cubicBezTo>
                  <a:pt x="3434" y="1541"/>
                  <a:pt x="3411" y="1525"/>
                  <a:pt x="3387" y="1512"/>
                </a:cubicBezTo>
                <a:cubicBezTo>
                  <a:pt x="3346" y="1491"/>
                  <a:pt x="3315" y="1457"/>
                  <a:pt x="3282" y="1427"/>
                </a:cubicBezTo>
                <a:cubicBezTo>
                  <a:pt x="3261" y="1408"/>
                  <a:pt x="3245" y="1383"/>
                  <a:pt x="3226" y="1362"/>
                </a:cubicBezTo>
                <a:cubicBezTo>
                  <a:pt x="3213" y="1346"/>
                  <a:pt x="3198" y="1331"/>
                  <a:pt x="3186" y="1315"/>
                </a:cubicBezTo>
                <a:cubicBezTo>
                  <a:pt x="3169" y="1292"/>
                  <a:pt x="3154" y="1267"/>
                  <a:pt x="3139" y="1243"/>
                </a:cubicBezTo>
                <a:cubicBezTo>
                  <a:pt x="3123" y="1218"/>
                  <a:pt x="3109" y="1191"/>
                  <a:pt x="3094" y="1165"/>
                </a:cubicBezTo>
                <a:cubicBezTo>
                  <a:pt x="3090" y="1157"/>
                  <a:pt x="3087" y="1148"/>
                  <a:pt x="3083" y="1139"/>
                </a:cubicBezTo>
                <a:cubicBezTo>
                  <a:pt x="3069" y="1102"/>
                  <a:pt x="3055" y="1066"/>
                  <a:pt x="3041" y="1029"/>
                </a:cubicBezTo>
                <a:cubicBezTo>
                  <a:pt x="3033" y="1006"/>
                  <a:pt x="3024" y="982"/>
                  <a:pt x="3014" y="957"/>
                </a:cubicBezTo>
                <a:cubicBezTo>
                  <a:pt x="2983" y="968"/>
                  <a:pt x="2952" y="977"/>
                  <a:pt x="2917" y="965"/>
                </a:cubicBezTo>
                <a:cubicBezTo>
                  <a:pt x="2884" y="953"/>
                  <a:pt x="2858" y="936"/>
                  <a:pt x="2847" y="899"/>
                </a:cubicBezTo>
                <a:cubicBezTo>
                  <a:pt x="2837" y="901"/>
                  <a:pt x="2827" y="904"/>
                  <a:pt x="2817" y="904"/>
                </a:cubicBezTo>
                <a:cubicBezTo>
                  <a:pt x="2756" y="904"/>
                  <a:pt x="2694" y="898"/>
                  <a:pt x="2638" y="875"/>
                </a:cubicBezTo>
                <a:cubicBezTo>
                  <a:pt x="2589" y="856"/>
                  <a:pt x="2545" y="826"/>
                  <a:pt x="2518" y="777"/>
                </a:cubicBezTo>
                <a:cubicBezTo>
                  <a:pt x="2495" y="736"/>
                  <a:pt x="2493" y="696"/>
                  <a:pt x="2511" y="655"/>
                </a:cubicBezTo>
                <a:cubicBezTo>
                  <a:pt x="2518" y="638"/>
                  <a:pt x="2535" y="624"/>
                  <a:pt x="2549" y="610"/>
                </a:cubicBezTo>
                <a:cubicBezTo>
                  <a:pt x="2577" y="583"/>
                  <a:pt x="2613" y="573"/>
                  <a:pt x="2651" y="569"/>
                </a:cubicBezTo>
                <a:cubicBezTo>
                  <a:pt x="2678" y="566"/>
                  <a:pt x="2706" y="562"/>
                  <a:pt x="2734" y="563"/>
                </a:cubicBezTo>
                <a:cubicBezTo>
                  <a:pt x="2751" y="563"/>
                  <a:pt x="2763" y="559"/>
                  <a:pt x="2770" y="545"/>
                </a:cubicBezTo>
                <a:cubicBezTo>
                  <a:pt x="2780" y="525"/>
                  <a:pt x="2799" y="516"/>
                  <a:pt x="2816" y="506"/>
                </a:cubicBezTo>
                <a:cubicBezTo>
                  <a:pt x="2819" y="505"/>
                  <a:pt x="2822" y="503"/>
                  <a:pt x="2825" y="501"/>
                </a:cubicBezTo>
                <a:cubicBezTo>
                  <a:pt x="2807" y="471"/>
                  <a:pt x="2790" y="441"/>
                  <a:pt x="2770" y="414"/>
                </a:cubicBezTo>
                <a:cubicBezTo>
                  <a:pt x="2757" y="396"/>
                  <a:pt x="2741" y="379"/>
                  <a:pt x="2726" y="363"/>
                </a:cubicBezTo>
                <a:cubicBezTo>
                  <a:pt x="2717" y="354"/>
                  <a:pt x="2708" y="346"/>
                  <a:pt x="2698" y="339"/>
                </a:cubicBezTo>
                <a:cubicBezTo>
                  <a:pt x="2663" y="317"/>
                  <a:pt x="2626" y="323"/>
                  <a:pt x="2589" y="330"/>
                </a:cubicBezTo>
                <a:cubicBezTo>
                  <a:pt x="2558" y="335"/>
                  <a:pt x="2531" y="350"/>
                  <a:pt x="2507" y="369"/>
                </a:cubicBezTo>
                <a:cubicBezTo>
                  <a:pt x="2489" y="383"/>
                  <a:pt x="2475" y="401"/>
                  <a:pt x="2460" y="418"/>
                </a:cubicBezTo>
                <a:cubicBezTo>
                  <a:pt x="2426" y="455"/>
                  <a:pt x="2409" y="501"/>
                  <a:pt x="2389" y="546"/>
                </a:cubicBezTo>
                <a:cubicBezTo>
                  <a:pt x="2378" y="569"/>
                  <a:pt x="2372" y="594"/>
                  <a:pt x="2364" y="619"/>
                </a:cubicBezTo>
                <a:cubicBezTo>
                  <a:pt x="2363" y="622"/>
                  <a:pt x="2364" y="626"/>
                  <a:pt x="2366" y="630"/>
                </a:cubicBezTo>
                <a:cubicBezTo>
                  <a:pt x="2383" y="673"/>
                  <a:pt x="2401" y="716"/>
                  <a:pt x="2417" y="760"/>
                </a:cubicBezTo>
                <a:cubicBezTo>
                  <a:pt x="2429" y="789"/>
                  <a:pt x="2439" y="818"/>
                  <a:pt x="2448" y="848"/>
                </a:cubicBezTo>
                <a:cubicBezTo>
                  <a:pt x="2460" y="888"/>
                  <a:pt x="2471" y="929"/>
                  <a:pt x="2483" y="969"/>
                </a:cubicBezTo>
                <a:cubicBezTo>
                  <a:pt x="2488" y="990"/>
                  <a:pt x="2495" y="1010"/>
                  <a:pt x="2501" y="1031"/>
                </a:cubicBezTo>
                <a:cubicBezTo>
                  <a:pt x="2519" y="1025"/>
                  <a:pt x="2537" y="1017"/>
                  <a:pt x="2556" y="1013"/>
                </a:cubicBezTo>
                <a:cubicBezTo>
                  <a:pt x="2626" y="995"/>
                  <a:pt x="2696" y="998"/>
                  <a:pt x="2764" y="1022"/>
                </a:cubicBezTo>
                <a:cubicBezTo>
                  <a:pt x="2802" y="1035"/>
                  <a:pt x="2839" y="1053"/>
                  <a:pt x="2870" y="1080"/>
                </a:cubicBezTo>
                <a:cubicBezTo>
                  <a:pt x="2901" y="1107"/>
                  <a:pt x="2930" y="1137"/>
                  <a:pt x="2957" y="1168"/>
                </a:cubicBezTo>
                <a:cubicBezTo>
                  <a:pt x="2977" y="1192"/>
                  <a:pt x="2990" y="1222"/>
                  <a:pt x="3002" y="1252"/>
                </a:cubicBezTo>
                <a:cubicBezTo>
                  <a:pt x="3033" y="1327"/>
                  <a:pt x="3031" y="1403"/>
                  <a:pt x="3011" y="1479"/>
                </a:cubicBezTo>
                <a:cubicBezTo>
                  <a:pt x="3004" y="1506"/>
                  <a:pt x="2993" y="1533"/>
                  <a:pt x="2979" y="1556"/>
                </a:cubicBezTo>
                <a:cubicBezTo>
                  <a:pt x="2960" y="1585"/>
                  <a:pt x="2938" y="1612"/>
                  <a:pt x="2911" y="1637"/>
                </a:cubicBezTo>
                <a:cubicBezTo>
                  <a:pt x="2872" y="1674"/>
                  <a:pt x="2826" y="1694"/>
                  <a:pt x="2776" y="1707"/>
                </a:cubicBezTo>
                <a:cubicBezTo>
                  <a:pt x="2725" y="1721"/>
                  <a:pt x="2672" y="1721"/>
                  <a:pt x="2620" y="1709"/>
                </a:cubicBezTo>
                <a:cubicBezTo>
                  <a:pt x="2591" y="1703"/>
                  <a:pt x="2562" y="1692"/>
                  <a:pt x="2536" y="1677"/>
                </a:cubicBezTo>
                <a:cubicBezTo>
                  <a:pt x="2506" y="1659"/>
                  <a:pt x="2481" y="1635"/>
                  <a:pt x="2462" y="1604"/>
                </a:cubicBezTo>
                <a:cubicBezTo>
                  <a:pt x="2419" y="1534"/>
                  <a:pt x="2418" y="1462"/>
                  <a:pt x="2447" y="1390"/>
                </a:cubicBezTo>
                <a:cubicBezTo>
                  <a:pt x="2460" y="1358"/>
                  <a:pt x="2484" y="1331"/>
                  <a:pt x="2511" y="1308"/>
                </a:cubicBezTo>
                <a:cubicBezTo>
                  <a:pt x="2532" y="1290"/>
                  <a:pt x="2557" y="1281"/>
                  <a:pt x="2583" y="1276"/>
                </a:cubicBezTo>
                <a:cubicBezTo>
                  <a:pt x="2602" y="1273"/>
                  <a:pt x="2621" y="1267"/>
                  <a:pt x="2639" y="1269"/>
                </a:cubicBezTo>
                <a:cubicBezTo>
                  <a:pt x="2672" y="1272"/>
                  <a:pt x="2706" y="1280"/>
                  <a:pt x="2733" y="1301"/>
                </a:cubicBezTo>
                <a:cubicBezTo>
                  <a:pt x="2757" y="1319"/>
                  <a:pt x="2777" y="1341"/>
                  <a:pt x="2788" y="1371"/>
                </a:cubicBezTo>
                <a:cubicBezTo>
                  <a:pt x="2795" y="1391"/>
                  <a:pt x="2801" y="1412"/>
                  <a:pt x="2794" y="1431"/>
                </a:cubicBezTo>
                <a:cubicBezTo>
                  <a:pt x="2780" y="1468"/>
                  <a:pt x="2763" y="1501"/>
                  <a:pt x="2720" y="1516"/>
                </a:cubicBezTo>
                <a:cubicBezTo>
                  <a:pt x="2691" y="1527"/>
                  <a:pt x="2639" y="1507"/>
                  <a:pt x="2630" y="1478"/>
                </a:cubicBezTo>
                <a:cubicBezTo>
                  <a:pt x="2624" y="1459"/>
                  <a:pt x="2627" y="1446"/>
                  <a:pt x="2642" y="1433"/>
                </a:cubicBezTo>
                <a:cubicBezTo>
                  <a:pt x="2651" y="1425"/>
                  <a:pt x="2660" y="1417"/>
                  <a:pt x="2669" y="1410"/>
                </a:cubicBezTo>
                <a:cubicBezTo>
                  <a:pt x="2672" y="1427"/>
                  <a:pt x="2674" y="1442"/>
                  <a:pt x="2679" y="1455"/>
                </a:cubicBezTo>
                <a:cubicBezTo>
                  <a:pt x="2681" y="1461"/>
                  <a:pt x="2690" y="1468"/>
                  <a:pt x="2696" y="1468"/>
                </a:cubicBezTo>
                <a:cubicBezTo>
                  <a:pt x="2702" y="1468"/>
                  <a:pt x="2709" y="1460"/>
                  <a:pt x="2712" y="1454"/>
                </a:cubicBezTo>
                <a:cubicBezTo>
                  <a:pt x="2716" y="1448"/>
                  <a:pt x="2719" y="1439"/>
                  <a:pt x="2719" y="1432"/>
                </a:cubicBezTo>
                <a:cubicBezTo>
                  <a:pt x="2721" y="1412"/>
                  <a:pt x="2719" y="1391"/>
                  <a:pt x="2701" y="1379"/>
                </a:cubicBezTo>
                <a:cubicBezTo>
                  <a:pt x="2675" y="1362"/>
                  <a:pt x="2646" y="1361"/>
                  <a:pt x="2618" y="1375"/>
                </a:cubicBezTo>
                <a:cubicBezTo>
                  <a:pt x="2567" y="1402"/>
                  <a:pt x="2544" y="1475"/>
                  <a:pt x="2584" y="1530"/>
                </a:cubicBezTo>
                <a:cubicBezTo>
                  <a:pt x="2599" y="1551"/>
                  <a:pt x="2618" y="1565"/>
                  <a:pt x="2640" y="1576"/>
                </a:cubicBezTo>
                <a:cubicBezTo>
                  <a:pt x="2679" y="1596"/>
                  <a:pt x="2719" y="1596"/>
                  <a:pt x="2758" y="1583"/>
                </a:cubicBezTo>
                <a:cubicBezTo>
                  <a:pt x="2794" y="1571"/>
                  <a:pt x="2824" y="1549"/>
                  <a:pt x="2845" y="1515"/>
                </a:cubicBezTo>
                <a:cubicBezTo>
                  <a:pt x="2890" y="1444"/>
                  <a:pt x="2884" y="1370"/>
                  <a:pt x="2860" y="1296"/>
                </a:cubicBezTo>
                <a:cubicBezTo>
                  <a:pt x="2852" y="1269"/>
                  <a:pt x="2832" y="1245"/>
                  <a:pt x="2816" y="1220"/>
                </a:cubicBezTo>
                <a:cubicBezTo>
                  <a:pt x="2794" y="1187"/>
                  <a:pt x="2760" y="1168"/>
                  <a:pt x="2724" y="1151"/>
                </a:cubicBezTo>
                <a:cubicBezTo>
                  <a:pt x="2663" y="1123"/>
                  <a:pt x="2601" y="1124"/>
                  <a:pt x="2539" y="1143"/>
                </a:cubicBezTo>
                <a:cubicBezTo>
                  <a:pt x="2512" y="1152"/>
                  <a:pt x="2488" y="1169"/>
                  <a:pt x="2461" y="1183"/>
                </a:cubicBezTo>
                <a:cubicBezTo>
                  <a:pt x="2451" y="1151"/>
                  <a:pt x="2442" y="1116"/>
                  <a:pt x="2430" y="1081"/>
                </a:cubicBezTo>
                <a:cubicBezTo>
                  <a:pt x="2417" y="1047"/>
                  <a:pt x="2402" y="1014"/>
                  <a:pt x="2389" y="980"/>
                </a:cubicBezTo>
                <a:cubicBezTo>
                  <a:pt x="2386" y="972"/>
                  <a:pt x="2383" y="964"/>
                  <a:pt x="2380" y="956"/>
                </a:cubicBezTo>
                <a:cubicBezTo>
                  <a:pt x="2366" y="926"/>
                  <a:pt x="2352" y="895"/>
                  <a:pt x="2337" y="865"/>
                </a:cubicBezTo>
                <a:cubicBezTo>
                  <a:pt x="2324" y="841"/>
                  <a:pt x="2309" y="819"/>
                  <a:pt x="2295" y="796"/>
                </a:cubicBezTo>
                <a:cubicBezTo>
                  <a:pt x="2282" y="777"/>
                  <a:pt x="2271" y="757"/>
                  <a:pt x="2257" y="739"/>
                </a:cubicBezTo>
                <a:cubicBezTo>
                  <a:pt x="2237" y="714"/>
                  <a:pt x="2217" y="689"/>
                  <a:pt x="2194" y="667"/>
                </a:cubicBezTo>
                <a:cubicBezTo>
                  <a:pt x="2174" y="647"/>
                  <a:pt x="2152" y="628"/>
                  <a:pt x="2128" y="612"/>
                </a:cubicBezTo>
                <a:cubicBezTo>
                  <a:pt x="2078" y="579"/>
                  <a:pt x="2023" y="567"/>
                  <a:pt x="1963" y="582"/>
                </a:cubicBezTo>
                <a:cubicBezTo>
                  <a:pt x="1930" y="590"/>
                  <a:pt x="1902" y="606"/>
                  <a:pt x="1877" y="629"/>
                </a:cubicBezTo>
                <a:cubicBezTo>
                  <a:pt x="1861" y="644"/>
                  <a:pt x="1843" y="657"/>
                  <a:pt x="1829" y="674"/>
                </a:cubicBezTo>
                <a:cubicBezTo>
                  <a:pt x="1802" y="709"/>
                  <a:pt x="1775" y="745"/>
                  <a:pt x="1757" y="786"/>
                </a:cubicBezTo>
                <a:cubicBezTo>
                  <a:pt x="1741" y="819"/>
                  <a:pt x="1723" y="852"/>
                  <a:pt x="1711" y="886"/>
                </a:cubicBezTo>
                <a:cubicBezTo>
                  <a:pt x="1686" y="963"/>
                  <a:pt x="1678" y="1042"/>
                  <a:pt x="1700" y="1121"/>
                </a:cubicBezTo>
                <a:cubicBezTo>
                  <a:pt x="1709" y="1154"/>
                  <a:pt x="1727" y="1182"/>
                  <a:pt x="1747" y="1209"/>
                </a:cubicBezTo>
                <a:cubicBezTo>
                  <a:pt x="1768" y="1236"/>
                  <a:pt x="1793" y="1257"/>
                  <a:pt x="1822" y="1273"/>
                </a:cubicBezTo>
                <a:cubicBezTo>
                  <a:pt x="1846" y="1286"/>
                  <a:pt x="1874" y="1294"/>
                  <a:pt x="1901" y="1300"/>
                </a:cubicBezTo>
                <a:cubicBezTo>
                  <a:pt x="1943" y="1308"/>
                  <a:pt x="1985" y="1301"/>
                  <a:pt x="2021" y="1276"/>
                </a:cubicBezTo>
                <a:cubicBezTo>
                  <a:pt x="2039" y="1264"/>
                  <a:pt x="2055" y="1247"/>
                  <a:pt x="2067" y="1229"/>
                </a:cubicBezTo>
                <a:cubicBezTo>
                  <a:pt x="2090" y="1197"/>
                  <a:pt x="2102" y="1160"/>
                  <a:pt x="2093" y="1119"/>
                </a:cubicBezTo>
                <a:cubicBezTo>
                  <a:pt x="2081" y="1067"/>
                  <a:pt x="2054" y="1037"/>
                  <a:pt x="2001" y="1027"/>
                </a:cubicBezTo>
                <a:cubicBezTo>
                  <a:pt x="1986" y="1025"/>
                  <a:pt x="1971" y="1026"/>
                  <a:pt x="1956" y="1028"/>
                </a:cubicBezTo>
                <a:cubicBezTo>
                  <a:pt x="1928" y="1033"/>
                  <a:pt x="1907" y="1049"/>
                  <a:pt x="1898" y="1075"/>
                </a:cubicBezTo>
                <a:cubicBezTo>
                  <a:pt x="1889" y="1100"/>
                  <a:pt x="1884" y="1127"/>
                  <a:pt x="1904" y="1150"/>
                </a:cubicBezTo>
                <a:cubicBezTo>
                  <a:pt x="1917" y="1165"/>
                  <a:pt x="1952" y="1169"/>
                  <a:pt x="1967" y="1156"/>
                </a:cubicBezTo>
                <a:cubicBezTo>
                  <a:pt x="1979" y="1147"/>
                  <a:pt x="1975" y="1124"/>
                  <a:pt x="1960" y="1114"/>
                </a:cubicBezTo>
                <a:cubicBezTo>
                  <a:pt x="1953" y="1109"/>
                  <a:pt x="1946" y="1106"/>
                  <a:pt x="1938" y="1101"/>
                </a:cubicBezTo>
                <a:cubicBezTo>
                  <a:pt x="1958" y="1089"/>
                  <a:pt x="1978" y="1080"/>
                  <a:pt x="2000" y="1094"/>
                </a:cubicBezTo>
                <a:cubicBezTo>
                  <a:pt x="2020" y="1106"/>
                  <a:pt x="2031" y="1126"/>
                  <a:pt x="2026" y="1148"/>
                </a:cubicBezTo>
                <a:cubicBezTo>
                  <a:pt x="2022" y="1169"/>
                  <a:pt x="2012" y="1189"/>
                  <a:pt x="1992" y="1203"/>
                </a:cubicBezTo>
                <a:cubicBezTo>
                  <a:pt x="1963" y="1224"/>
                  <a:pt x="1934" y="1226"/>
                  <a:pt x="1901" y="1218"/>
                </a:cubicBezTo>
                <a:cubicBezTo>
                  <a:pt x="1864" y="1209"/>
                  <a:pt x="1837" y="1185"/>
                  <a:pt x="1824" y="1149"/>
                </a:cubicBezTo>
                <a:cubicBezTo>
                  <a:pt x="1804" y="1096"/>
                  <a:pt x="1810" y="1043"/>
                  <a:pt x="1836" y="993"/>
                </a:cubicBezTo>
                <a:cubicBezTo>
                  <a:pt x="1845" y="976"/>
                  <a:pt x="1862" y="964"/>
                  <a:pt x="1875" y="949"/>
                </a:cubicBezTo>
                <a:cubicBezTo>
                  <a:pt x="1901" y="921"/>
                  <a:pt x="1935" y="909"/>
                  <a:pt x="1971" y="905"/>
                </a:cubicBezTo>
                <a:cubicBezTo>
                  <a:pt x="1989" y="902"/>
                  <a:pt x="2008" y="897"/>
                  <a:pt x="2025" y="900"/>
                </a:cubicBezTo>
                <a:cubicBezTo>
                  <a:pt x="2065" y="906"/>
                  <a:pt x="2103" y="915"/>
                  <a:pt x="2137" y="939"/>
                </a:cubicBezTo>
                <a:cubicBezTo>
                  <a:pt x="2169" y="961"/>
                  <a:pt x="2191" y="989"/>
                  <a:pt x="2209" y="1020"/>
                </a:cubicBezTo>
                <a:cubicBezTo>
                  <a:pt x="2221" y="1041"/>
                  <a:pt x="2225" y="1066"/>
                  <a:pt x="2230" y="1090"/>
                </a:cubicBezTo>
                <a:cubicBezTo>
                  <a:pt x="2237" y="1133"/>
                  <a:pt x="2233" y="1176"/>
                  <a:pt x="2217" y="1217"/>
                </a:cubicBezTo>
                <a:cubicBezTo>
                  <a:pt x="2206" y="1244"/>
                  <a:pt x="2189" y="1270"/>
                  <a:pt x="2172" y="1295"/>
                </a:cubicBezTo>
                <a:cubicBezTo>
                  <a:pt x="2159" y="1314"/>
                  <a:pt x="2145" y="1332"/>
                  <a:pt x="2128" y="1348"/>
                </a:cubicBezTo>
                <a:cubicBezTo>
                  <a:pt x="2095" y="1379"/>
                  <a:pt x="2057" y="1401"/>
                  <a:pt x="2014" y="1417"/>
                </a:cubicBezTo>
                <a:cubicBezTo>
                  <a:pt x="1955" y="1439"/>
                  <a:pt x="1894" y="1442"/>
                  <a:pt x="1834" y="1429"/>
                </a:cubicBezTo>
                <a:cubicBezTo>
                  <a:pt x="1798" y="1421"/>
                  <a:pt x="1763" y="1408"/>
                  <a:pt x="1730" y="1389"/>
                </a:cubicBezTo>
                <a:cubicBezTo>
                  <a:pt x="1696" y="1368"/>
                  <a:pt x="1666" y="1344"/>
                  <a:pt x="1640" y="1315"/>
                </a:cubicBezTo>
                <a:cubicBezTo>
                  <a:pt x="1616" y="1289"/>
                  <a:pt x="1594" y="1261"/>
                  <a:pt x="1570" y="1235"/>
                </a:cubicBezTo>
                <a:cubicBezTo>
                  <a:pt x="1557" y="1220"/>
                  <a:pt x="1542" y="1206"/>
                  <a:pt x="1527" y="1193"/>
                </a:cubicBezTo>
                <a:cubicBezTo>
                  <a:pt x="1507" y="1176"/>
                  <a:pt x="1486" y="1159"/>
                  <a:pt x="1464" y="1145"/>
                </a:cubicBezTo>
                <a:cubicBezTo>
                  <a:pt x="1435" y="1128"/>
                  <a:pt x="1403" y="1125"/>
                  <a:pt x="1370" y="1129"/>
                </a:cubicBezTo>
                <a:cubicBezTo>
                  <a:pt x="1318" y="1136"/>
                  <a:pt x="1275" y="1160"/>
                  <a:pt x="1239" y="1196"/>
                </a:cubicBezTo>
                <a:cubicBezTo>
                  <a:pt x="1207" y="1229"/>
                  <a:pt x="1185" y="1267"/>
                  <a:pt x="1167" y="1309"/>
                </a:cubicBezTo>
                <a:cubicBezTo>
                  <a:pt x="1143" y="1367"/>
                  <a:pt x="1138" y="1425"/>
                  <a:pt x="1155" y="1484"/>
                </a:cubicBezTo>
                <a:cubicBezTo>
                  <a:pt x="1164" y="1517"/>
                  <a:pt x="1183" y="1544"/>
                  <a:pt x="1208" y="1567"/>
                </a:cubicBezTo>
                <a:cubicBezTo>
                  <a:pt x="1258" y="1613"/>
                  <a:pt x="1331" y="1616"/>
                  <a:pt x="1384" y="1588"/>
                </a:cubicBezTo>
                <a:cubicBezTo>
                  <a:pt x="1402" y="1578"/>
                  <a:pt x="1421" y="1564"/>
                  <a:pt x="1428" y="1542"/>
                </a:cubicBezTo>
                <a:cubicBezTo>
                  <a:pt x="1431" y="1531"/>
                  <a:pt x="1438" y="1522"/>
                  <a:pt x="1441" y="1512"/>
                </a:cubicBezTo>
                <a:cubicBezTo>
                  <a:pt x="1453" y="1464"/>
                  <a:pt x="1409" y="1390"/>
                  <a:pt x="1345" y="1402"/>
                </a:cubicBezTo>
                <a:cubicBezTo>
                  <a:pt x="1326" y="1406"/>
                  <a:pt x="1309" y="1412"/>
                  <a:pt x="1301" y="1433"/>
                </a:cubicBezTo>
                <a:cubicBezTo>
                  <a:pt x="1294" y="1454"/>
                  <a:pt x="1299" y="1473"/>
                  <a:pt x="1310" y="1490"/>
                </a:cubicBezTo>
                <a:cubicBezTo>
                  <a:pt x="1318" y="1503"/>
                  <a:pt x="1334" y="1501"/>
                  <a:pt x="1338" y="1486"/>
                </a:cubicBezTo>
                <a:cubicBezTo>
                  <a:pt x="1342" y="1473"/>
                  <a:pt x="1341" y="1460"/>
                  <a:pt x="1342" y="1445"/>
                </a:cubicBezTo>
                <a:cubicBezTo>
                  <a:pt x="1361" y="1444"/>
                  <a:pt x="1372" y="1460"/>
                  <a:pt x="1382" y="1474"/>
                </a:cubicBezTo>
                <a:cubicBezTo>
                  <a:pt x="1390" y="1485"/>
                  <a:pt x="1386" y="1499"/>
                  <a:pt x="1377" y="1512"/>
                </a:cubicBezTo>
                <a:cubicBezTo>
                  <a:pt x="1348" y="1550"/>
                  <a:pt x="1294" y="1550"/>
                  <a:pt x="1261" y="1514"/>
                </a:cubicBezTo>
                <a:cubicBezTo>
                  <a:pt x="1225" y="1477"/>
                  <a:pt x="1224" y="1437"/>
                  <a:pt x="1243" y="1394"/>
                </a:cubicBezTo>
                <a:cubicBezTo>
                  <a:pt x="1253" y="1372"/>
                  <a:pt x="1270" y="1356"/>
                  <a:pt x="1290" y="1341"/>
                </a:cubicBezTo>
                <a:cubicBezTo>
                  <a:pt x="1335" y="1309"/>
                  <a:pt x="1384" y="1307"/>
                  <a:pt x="1435" y="1320"/>
                </a:cubicBezTo>
                <a:cubicBezTo>
                  <a:pt x="1451" y="1324"/>
                  <a:pt x="1466" y="1334"/>
                  <a:pt x="1480" y="1343"/>
                </a:cubicBezTo>
                <a:cubicBezTo>
                  <a:pt x="1521" y="1372"/>
                  <a:pt x="1549" y="1410"/>
                  <a:pt x="1559" y="1460"/>
                </a:cubicBezTo>
                <a:cubicBezTo>
                  <a:pt x="1562" y="1477"/>
                  <a:pt x="1567" y="1496"/>
                  <a:pt x="1565" y="1514"/>
                </a:cubicBezTo>
                <a:cubicBezTo>
                  <a:pt x="1561" y="1552"/>
                  <a:pt x="1551" y="1589"/>
                  <a:pt x="1526" y="1621"/>
                </a:cubicBezTo>
                <a:cubicBezTo>
                  <a:pt x="1496" y="1661"/>
                  <a:pt x="1456" y="1685"/>
                  <a:pt x="1408" y="1701"/>
                </a:cubicBezTo>
                <a:cubicBezTo>
                  <a:pt x="1356" y="1718"/>
                  <a:pt x="1304" y="1720"/>
                  <a:pt x="1252" y="1708"/>
                </a:cubicBezTo>
                <a:cubicBezTo>
                  <a:pt x="1218" y="1700"/>
                  <a:pt x="1184" y="1689"/>
                  <a:pt x="1155" y="1665"/>
                </a:cubicBezTo>
                <a:cubicBezTo>
                  <a:pt x="1139" y="1652"/>
                  <a:pt x="1124" y="1638"/>
                  <a:pt x="1107" y="1626"/>
                </a:cubicBezTo>
                <a:cubicBezTo>
                  <a:pt x="1100" y="1621"/>
                  <a:pt x="1089" y="1616"/>
                  <a:pt x="1080" y="1616"/>
                </a:cubicBezTo>
                <a:cubicBezTo>
                  <a:pt x="823" y="1616"/>
                  <a:pt x="567" y="1616"/>
                  <a:pt x="310" y="1616"/>
                </a:cubicBezTo>
                <a:cubicBezTo>
                  <a:pt x="283" y="1616"/>
                  <a:pt x="255" y="1617"/>
                  <a:pt x="228" y="1612"/>
                </a:cubicBezTo>
                <a:cubicBezTo>
                  <a:pt x="187" y="1606"/>
                  <a:pt x="145" y="1598"/>
                  <a:pt x="106" y="1585"/>
                </a:cubicBezTo>
                <a:cubicBezTo>
                  <a:pt x="74" y="1575"/>
                  <a:pt x="44" y="1558"/>
                  <a:pt x="22" y="1531"/>
                </a:cubicBezTo>
                <a:cubicBezTo>
                  <a:pt x="0" y="1505"/>
                  <a:pt x="2" y="1457"/>
                  <a:pt x="27" y="1432"/>
                </a:cubicBezTo>
                <a:cubicBezTo>
                  <a:pt x="68" y="1390"/>
                  <a:pt x="120" y="1378"/>
                  <a:pt x="173" y="1366"/>
                </a:cubicBezTo>
                <a:cubicBezTo>
                  <a:pt x="238" y="1351"/>
                  <a:pt x="303" y="1355"/>
                  <a:pt x="368" y="1356"/>
                </a:cubicBezTo>
                <a:cubicBezTo>
                  <a:pt x="479" y="1356"/>
                  <a:pt x="589" y="1355"/>
                  <a:pt x="700" y="1359"/>
                </a:cubicBezTo>
                <a:cubicBezTo>
                  <a:pt x="785" y="1362"/>
                  <a:pt x="870" y="1372"/>
                  <a:pt x="955" y="1378"/>
                </a:cubicBezTo>
                <a:cubicBezTo>
                  <a:pt x="957" y="1379"/>
                  <a:pt x="959" y="1379"/>
                  <a:pt x="962" y="1383"/>
                </a:cubicBezTo>
                <a:cubicBezTo>
                  <a:pt x="952" y="1384"/>
                  <a:pt x="942" y="1385"/>
                  <a:pt x="931" y="1385"/>
                </a:cubicBezTo>
                <a:cubicBezTo>
                  <a:pt x="786" y="1387"/>
                  <a:pt x="640" y="1389"/>
                  <a:pt x="495" y="1392"/>
                </a:cubicBezTo>
                <a:cubicBezTo>
                  <a:pt x="406" y="1394"/>
                  <a:pt x="316" y="1397"/>
                  <a:pt x="227" y="1400"/>
                </a:cubicBezTo>
                <a:cubicBezTo>
                  <a:pt x="196" y="1401"/>
                  <a:pt x="168" y="1410"/>
                  <a:pt x="144" y="1432"/>
                </a:cubicBezTo>
                <a:cubicBezTo>
                  <a:pt x="115" y="1458"/>
                  <a:pt x="116" y="1518"/>
                  <a:pt x="146" y="1543"/>
                </a:cubicBezTo>
                <a:cubicBezTo>
                  <a:pt x="173" y="1566"/>
                  <a:pt x="204" y="1570"/>
                  <a:pt x="237" y="1570"/>
                </a:cubicBezTo>
                <a:cubicBezTo>
                  <a:pt x="329" y="1571"/>
                  <a:pt x="421" y="1570"/>
                  <a:pt x="513" y="1570"/>
                </a:cubicBezTo>
                <a:cubicBezTo>
                  <a:pt x="689" y="1570"/>
                  <a:pt x="866" y="1570"/>
                  <a:pt x="1042" y="1570"/>
                </a:cubicBezTo>
                <a:cubicBezTo>
                  <a:pt x="1048" y="1570"/>
                  <a:pt x="1054" y="1570"/>
                  <a:pt x="1061" y="1570"/>
                </a:cubicBezTo>
                <a:cubicBezTo>
                  <a:pt x="1055" y="1552"/>
                  <a:pt x="1047" y="1535"/>
                  <a:pt x="1043" y="1518"/>
                </a:cubicBezTo>
                <a:cubicBezTo>
                  <a:pt x="1036" y="1491"/>
                  <a:pt x="1028" y="1464"/>
                  <a:pt x="1025" y="1437"/>
                </a:cubicBezTo>
                <a:cubicBezTo>
                  <a:pt x="1021" y="1391"/>
                  <a:pt x="1025" y="1345"/>
                  <a:pt x="1036" y="1300"/>
                </a:cubicBezTo>
                <a:cubicBezTo>
                  <a:pt x="1044" y="1266"/>
                  <a:pt x="1055" y="1233"/>
                  <a:pt x="1069" y="1202"/>
                </a:cubicBezTo>
                <a:cubicBezTo>
                  <a:pt x="1083" y="1170"/>
                  <a:pt x="1101" y="1139"/>
                  <a:pt x="1121" y="1111"/>
                </a:cubicBezTo>
                <a:cubicBezTo>
                  <a:pt x="1143" y="1080"/>
                  <a:pt x="1170" y="1053"/>
                  <a:pt x="1203" y="1031"/>
                </a:cubicBezTo>
                <a:cubicBezTo>
                  <a:pt x="1264" y="990"/>
                  <a:pt x="1330" y="976"/>
                  <a:pt x="1401" y="989"/>
                </a:cubicBezTo>
                <a:cubicBezTo>
                  <a:pt x="1441" y="997"/>
                  <a:pt x="1479" y="1011"/>
                  <a:pt x="1514" y="1034"/>
                </a:cubicBezTo>
                <a:cubicBezTo>
                  <a:pt x="1524" y="1041"/>
                  <a:pt x="1536" y="1047"/>
                  <a:pt x="1548" y="1054"/>
                </a:cubicBezTo>
                <a:cubicBezTo>
                  <a:pt x="1551" y="1027"/>
                  <a:pt x="1551" y="1000"/>
                  <a:pt x="1555" y="974"/>
                </a:cubicBezTo>
                <a:cubicBezTo>
                  <a:pt x="1564" y="925"/>
                  <a:pt x="1573" y="876"/>
                  <a:pt x="1586" y="827"/>
                </a:cubicBezTo>
                <a:cubicBezTo>
                  <a:pt x="1595" y="790"/>
                  <a:pt x="1607" y="753"/>
                  <a:pt x="1622" y="718"/>
                </a:cubicBezTo>
                <a:cubicBezTo>
                  <a:pt x="1644" y="668"/>
                  <a:pt x="1668" y="619"/>
                  <a:pt x="1698" y="573"/>
                </a:cubicBezTo>
                <a:cubicBezTo>
                  <a:pt x="1733" y="520"/>
                  <a:pt x="1772" y="472"/>
                  <a:pt x="1822" y="433"/>
                </a:cubicBezTo>
                <a:cubicBezTo>
                  <a:pt x="1847" y="414"/>
                  <a:pt x="1875" y="398"/>
                  <a:pt x="1903" y="384"/>
                </a:cubicBezTo>
                <a:cubicBezTo>
                  <a:pt x="1982" y="344"/>
                  <a:pt x="2064" y="345"/>
                  <a:pt x="2147" y="372"/>
                </a:cubicBezTo>
                <a:cubicBezTo>
                  <a:pt x="2178" y="382"/>
                  <a:pt x="2206" y="403"/>
                  <a:pt x="2229" y="428"/>
                </a:cubicBezTo>
                <a:cubicBezTo>
                  <a:pt x="2237" y="436"/>
                  <a:pt x="2245" y="443"/>
                  <a:pt x="2253" y="451"/>
                </a:cubicBezTo>
                <a:cubicBezTo>
                  <a:pt x="2266" y="420"/>
                  <a:pt x="2277" y="389"/>
                  <a:pt x="2290" y="358"/>
                </a:cubicBezTo>
                <a:cubicBezTo>
                  <a:pt x="2306" y="320"/>
                  <a:pt x="2322" y="281"/>
                  <a:pt x="2341" y="244"/>
                </a:cubicBezTo>
                <a:cubicBezTo>
                  <a:pt x="2354" y="216"/>
                  <a:pt x="2369" y="189"/>
                  <a:pt x="2386" y="164"/>
                </a:cubicBezTo>
                <a:cubicBezTo>
                  <a:pt x="2397" y="147"/>
                  <a:pt x="2412" y="133"/>
                  <a:pt x="2427" y="119"/>
                </a:cubicBezTo>
                <a:cubicBezTo>
                  <a:pt x="2444" y="103"/>
                  <a:pt x="2462" y="88"/>
                  <a:pt x="2480" y="72"/>
                </a:cubicBezTo>
                <a:cubicBezTo>
                  <a:pt x="2485" y="68"/>
                  <a:pt x="2491" y="66"/>
                  <a:pt x="2497" y="62"/>
                </a:cubicBezTo>
                <a:cubicBezTo>
                  <a:pt x="2526" y="44"/>
                  <a:pt x="2555" y="30"/>
                  <a:pt x="2587" y="19"/>
                </a:cubicBezTo>
                <a:cubicBezTo>
                  <a:pt x="2624" y="5"/>
                  <a:pt x="2662" y="0"/>
                  <a:pt x="2699" y="9"/>
                </a:cubicBezTo>
                <a:cubicBezTo>
                  <a:pt x="2730" y="15"/>
                  <a:pt x="2760" y="25"/>
                  <a:pt x="2786" y="46"/>
                </a:cubicBezTo>
                <a:cubicBezTo>
                  <a:pt x="2815" y="70"/>
                  <a:pt x="2833" y="99"/>
                  <a:pt x="2848" y="132"/>
                </a:cubicBezTo>
                <a:cubicBezTo>
                  <a:pt x="2859" y="156"/>
                  <a:pt x="2869" y="180"/>
                  <a:pt x="2878" y="204"/>
                </a:cubicBezTo>
                <a:cubicBezTo>
                  <a:pt x="2889" y="235"/>
                  <a:pt x="2899" y="266"/>
                  <a:pt x="2910" y="297"/>
                </a:cubicBezTo>
                <a:cubicBezTo>
                  <a:pt x="2920" y="326"/>
                  <a:pt x="2930" y="355"/>
                  <a:pt x="2941" y="384"/>
                </a:cubicBezTo>
                <a:cubicBezTo>
                  <a:pt x="2962" y="435"/>
                  <a:pt x="2983" y="485"/>
                  <a:pt x="3005" y="536"/>
                </a:cubicBezTo>
                <a:cubicBezTo>
                  <a:pt x="3010" y="548"/>
                  <a:pt x="3018" y="559"/>
                  <a:pt x="3024" y="569"/>
                </a:cubicBezTo>
                <a:cubicBezTo>
                  <a:pt x="3050" y="571"/>
                  <a:pt x="3077" y="574"/>
                  <a:pt x="3104" y="577"/>
                </a:cubicBezTo>
                <a:cubicBezTo>
                  <a:pt x="3107" y="577"/>
                  <a:pt x="3111" y="575"/>
                  <a:pt x="3114" y="572"/>
                </a:cubicBezTo>
                <a:cubicBezTo>
                  <a:pt x="3140" y="543"/>
                  <a:pt x="3172" y="523"/>
                  <a:pt x="3207" y="507"/>
                </a:cubicBezTo>
                <a:cubicBezTo>
                  <a:pt x="3248" y="487"/>
                  <a:pt x="3290" y="482"/>
                  <a:pt x="3334" y="490"/>
                </a:cubicBezTo>
                <a:cubicBezTo>
                  <a:pt x="3393" y="501"/>
                  <a:pt x="3428" y="550"/>
                  <a:pt x="3423" y="610"/>
                </a:cubicBezTo>
                <a:cubicBezTo>
                  <a:pt x="3423" y="616"/>
                  <a:pt x="3422" y="623"/>
                  <a:pt x="3422" y="630"/>
                </a:cubicBezTo>
                <a:cubicBezTo>
                  <a:pt x="3444" y="638"/>
                  <a:pt x="3461" y="626"/>
                  <a:pt x="3477" y="616"/>
                </a:cubicBezTo>
                <a:cubicBezTo>
                  <a:pt x="3489" y="609"/>
                  <a:pt x="3499" y="599"/>
                  <a:pt x="3509" y="590"/>
                </a:cubicBezTo>
                <a:cubicBezTo>
                  <a:pt x="3533" y="568"/>
                  <a:pt x="3573" y="560"/>
                  <a:pt x="3606" y="577"/>
                </a:cubicBezTo>
                <a:cubicBezTo>
                  <a:pt x="3631" y="591"/>
                  <a:pt x="3655" y="608"/>
                  <a:pt x="3679" y="624"/>
                </a:cubicBezTo>
                <a:cubicBezTo>
                  <a:pt x="3716" y="650"/>
                  <a:pt x="3751" y="680"/>
                  <a:pt x="3800" y="677"/>
                </a:cubicBezTo>
                <a:cubicBezTo>
                  <a:pt x="3821" y="675"/>
                  <a:pt x="3841" y="671"/>
                  <a:pt x="3857" y="656"/>
                </a:cubicBezTo>
                <a:cubicBezTo>
                  <a:pt x="3873" y="641"/>
                  <a:pt x="3890" y="628"/>
                  <a:pt x="3906" y="615"/>
                </a:cubicBezTo>
                <a:cubicBezTo>
                  <a:pt x="3930" y="597"/>
                  <a:pt x="3960" y="595"/>
                  <a:pt x="3980" y="607"/>
                </a:cubicBezTo>
                <a:cubicBezTo>
                  <a:pt x="3966" y="611"/>
                  <a:pt x="3948" y="614"/>
                  <a:pt x="3933" y="621"/>
                </a:cubicBezTo>
                <a:cubicBezTo>
                  <a:pt x="3925" y="624"/>
                  <a:pt x="3919" y="633"/>
                  <a:pt x="3913" y="639"/>
                </a:cubicBezTo>
                <a:cubicBezTo>
                  <a:pt x="3909" y="643"/>
                  <a:pt x="3905" y="645"/>
                  <a:pt x="3901" y="648"/>
                </a:cubicBezTo>
                <a:cubicBezTo>
                  <a:pt x="3897" y="650"/>
                  <a:pt x="3893" y="651"/>
                  <a:pt x="3890" y="653"/>
                </a:cubicBezTo>
                <a:cubicBezTo>
                  <a:pt x="3873" y="664"/>
                  <a:pt x="3857" y="676"/>
                  <a:pt x="3839" y="686"/>
                </a:cubicBezTo>
                <a:cubicBezTo>
                  <a:pt x="3801" y="708"/>
                  <a:pt x="3761" y="707"/>
                  <a:pt x="3722" y="692"/>
                </a:cubicBezTo>
                <a:cubicBezTo>
                  <a:pt x="3690" y="679"/>
                  <a:pt x="3661" y="658"/>
                  <a:pt x="3631" y="641"/>
                </a:cubicBezTo>
                <a:cubicBezTo>
                  <a:pt x="3623" y="636"/>
                  <a:pt x="3615" y="629"/>
                  <a:pt x="3607" y="624"/>
                </a:cubicBezTo>
                <a:cubicBezTo>
                  <a:pt x="3564" y="599"/>
                  <a:pt x="3530" y="583"/>
                  <a:pt x="3492" y="627"/>
                </a:cubicBezTo>
                <a:cubicBezTo>
                  <a:pt x="3475" y="646"/>
                  <a:pt x="3438" y="653"/>
                  <a:pt x="3414" y="641"/>
                </a:cubicBezTo>
                <a:cubicBezTo>
                  <a:pt x="3409" y="638"/>
                  <a:pt x="3406" y="631"/>
                  <a:pt x="3402" y="626"/>
                </a:cubicBezTo>
                <a:cubicBezTo>
                  <a:pt x="3393" y="612"/>
                  <a:pt x="3388" y="595"/>
                  <a:pt x="3376" y="585"/>
                </a:cubicBezTo>
                <a:cubicBezTo>
                  <a:pt x="3351" y="564"/>
                  <a:pt x="3320" y="552"/>
                  <a:pt x="3286" y="550"/>
                </a:cubicBezTo>
                <a:cubicBezTo>
                  <a:pt x="3230" y="545"/>
                  <a:pt x="3176" y="550"/>
                  <a:pt x="3130" y="586"/>
                </a:cubicBezTo>
                <a:cubicBezTo>
                  <a:pt x="3139" y="591"/>
                  <a:pt x="3148" y="597"/>
                  <a:pt x="3157" y="600"/>
                </a:cubicBezTo>
                <a:cubicBezTo>
                  <a:pt x="3191" y="611"/>
                  <a:pt x="3211" y="636"/>
                  <a:pt x="3222" y="666"/>
                </a:cubicBezTo>
                <a:cubicBezTo>
                  <a:pt x="3228" y="680"/>
                  <a:pt x="3227" y="699"/>
                  <a:pt x="3221" y="713"/>
                </a:cubicBezTo>
                <a:cubicBezTo>
                  <a:pt x="3209" y="742"/>
                  <a:pt x="3184" y="759"/>
                  <a:pt x="3152" y="765"/>
                </a:cubicBezTo>
                <a:cubicBezTo>
                  <a:pt x="3136" y="768"/>
                  <a:pt x="3124" y="775"/>
                  <a:pt x="3112" y="787"/>
                </a:cubicBezTo>
                <a:cubicBezTo>
                  <a:pt x="3096" y="806"/>
                  <a:pt x="3075" y="821"/>
                  <a:pt x="3057" y="838"/>
                </a:cubicBezTo>
                <a:cubicBezTo>
                  <a:pt x="3029" y="864"/>
                  <a:pt x="2988" y="871"/>
                  <a:pt x="2955" y="855"/>
                </a:cubicBezTo>
                <a:cubicBezTo>
                  <a:pt x="2932" y="844"/>
                  <a:pt x="2914" y="828"/>
                  <a:pt x="2899" y="808"/>
                </a:cubicBezTo>
                <a:cubicBezTo>
                  <a:pt x="2893" y="798"/>
                  <a:pt x="2886" y="794"/>
                  <a:pt x="2873" y="796"/>
                </a:cubicBezTo>
                <a:cubicBezTo>
                  <a:pt x="2835" y="803"/>
                  <a:pt x="2796" y="797"/>
                  <a:pt x="2761" y="782"/>
                </a:cubicBezTo>
                <a:cubicBezTo>
                  <a:pt x="2745" y="775"/>
                  <a:pt x="2728" y="763"/>
                  <a:pt x="2720" y="749"/>
                </a:cubicBezTo>
                <a:cubicBezTo>
                  <a:pt x="2698" y="711"/>
                  <a:pt x="2717" y="670"/>
                  <a:pt x="2761" y="654"/>
                </a:cubicBezTo>
                <a:cubicBezTo>
                  <a:pt x="2803" y="638"/>
                  <a:pt x="2847" y="632"/>
                  <a:pt x="2892" y="634"/>
                </a:cubicBezTo>
                <a:cubicBezTo>
                  <a:pt x="2902" y="635"/>
                  <a:pt x="2913" y="634"/>
                  <a:pt x="2923" y="633"/>
                </a:cubicBezTo>
                <a:cubicBezTo>
                  <a:pt x="2963" y="628"/>
                  <a:pt x="3001" y="631"/>
                  <a:pt x="3035" y="654"/>
                </a:cubicBezTo>
                <a:cubicBezTo>
                  <a:pt x="3059" y="670"/>
                  <a:pt x="3062" y="709"/>
                  <a:pt x="3040" y="725"/>
                </a:cubicBezTo>
                <a:cubicBezTo>
                  <a:pt x="3008" y="749"/>
                  <a:pt x="2972" y="762"/>
                  <a:pt x="2932" y="754"/>
                </a:cubicBezTo>
                <a:cubicBezTo>
                  <a:pt x="2918" y="751"/>
                  <a:pt x="2904" y="741"/>
                  <a:pt x="2891" y="732"/>
                </a:cubicBezTo>
                <a:cubicBezTo>
                  <a:pt x="2882" y="727"/>
                  <a:pt x="2877" y="716"/>
                  <a:pt x="2882" y="706"/>
                </a:cubicBezTo>
                <a:cubicBezTo>
                  <a:pt x="2889" y="696"/>
                  <a:pt x="2896" y="682"/>
                  <a:pt x="2911" y="681"/>
                </a:cubicBezTo>
                <a:cubicBezTo>
                  <a:pt x="2914" y="680"/>
                  <a:pt x="2918" y="683"/>
                  <a:pt x="2922" y="685"/>
                </a:cubicBezTo>
                <a:cubicBezTo>
                  <a:pt x="2920" y="688"/>
                  <a:pt x="2918" y="692"/>
                  <a:pt x="2916" y="695"/>
                </a:cubicBezTo>
                <a:cubicBezTo>
                  <a:pt x="2912" y="700"/>
                  <a:pt x="2903" y="706"/>
                  <a:pt x="2904" y="709"/>
                </a:cubicBezTo>
                <a:cubicBezTo>
                  <a:pt x="2906" y="717"/>
                  <a:pt x="2911" y="726"/>
                  <a:pt x="2918" y="730"/>
                </a:cubicBezTo>
                <a:cubicBezTo>
                  <a:pt x="2935" y="740"/>
                  <a:pt x="2953" y="735"/>
                  <a:pt x="2971" y="727"/>
                </a:cubicBezTo>
                <a:cubicBezTo>
                  <a:pt x="2992" y="718"/>
                  <a:pt x="2999" y="694"/>
                  <a:pt x="2992" y="676"/>
                </a:cubicBezTo>
                <a:cubicBezTo>
                  <a:pt x="2980" y="647"/>
                  <a:pt x="2951" y="637"/>
                  <a:pt x="2926" y="642"/>
                </a:cubicBezTo>
                <a:cubicBezTo>
                  <a:pt x="2917" y="644"/>
                  <a:pt x="2908" y="647"/>
                  <a:pt x="2900" y="647"/>
                </a:cubicBezTo>
                <a:cubicBezTo>
                  <a:pt x="2863" y="644"/>
                  <a:pt x="2830" y="655"/>
                  <a:pt x="2798" y="674"/>
                </a:cubicBezTo>
                <a:cubicBezTo>
                  <a:pt x="2760" y="696"/>
                  <a:pt x="2767" y="734"/>
                  <a:pt x="2797" y="754"/>
                </a:cubicBezTo>
                <a:cubicBezTo>
                  <a:pt x="2826" y="773"/>
                  <a:pt x="2858" y="782"/>
                  <a:pt x="2893" y="778"/>
                </a:cubicBezTo>
                <a:cubicBezTo>
                  <a:pt x="2896" y="778"/>
                  <a:pt x="2898" y="780"/>
                  <a:pt x="2900" y="782"/>
                </a:cubicBezTo>
                <a:cubicBezTo>
                  <a:pt x="2920" y="794"/>
                  <a:pt x="2939" y="808"/>
                  <a:pt x="2960" y="817"/>
                </a:cubicBezTo>
                <a:cubicBezTo>
                  <a:pt x="3003" y="837"/>
                  <a:pt x="3049" y="823"/>
                  <a:pt x="3082" y="781"/>
                </a:cubicBezTo>
                <a:cubicBezTo>
                  <a:pt x="3095" y="765"/>
                  <a:pt x="3112" y="757"/>
                  <a:pt x="3131" y="751"/>
                </a:cubicBezTo>
                <a:cubicBezTo>
                  <a:pt x="3148" y="747"/>
                  <a:pt x="3163" y="736"/>
                  <a:pt x="3167" y="718"/>
                </a:cubicBezTo>
                <a:cubicBezTo>
                  <a:pt x="3173" y="688"/>
                  <a:pt x="3174" y="660"/>
                  <a:pt x="3154" y="633"/>
                </a:cubicBezTo>
                <a:cubicBezTo>
                  <a:pt x="3137" y="609"/>
                  <a:pt x="3116" y="593"/>
                  <a:pt x="3089" y="589"/>
                </a:cubicBezTo>
                <a:cubicBezTo>
                  <a:pt x="3065" y="585"/>
                  <a:pt x="3040" y="581"/>
                  <a:pt x="3018" y="598"/>
                </a:cubicBezTo>
                <a:cubicBezTo>
                  <a:pt x="3016" y="599"/>
                  <a:pt x="3012" y="600"/>
                  <a:pt x="3010" y="599"/>
                </a:cubicBezTo>
                <a:cubicBezTo>
                  <a:pt x="3001" y="596"/>
                  <a:pt x="2991" y="593"/>
                  <a:pt x="2984" y="588"/>
                </a:cubicBezTo>
                <a:cubicBezTo>
                  <a:pt x="2968" y="577"/>
                  <a:pt x="2954" y="563"/>
                  <a:pt x="2937" y="553"/>
                </a:cubicBezTo>
                <a:cubicBezTo>
                  <a:pt x="2925" y="546"/>
                  <a:pt x="2911" y="542"/>
                  <a:pt x="2897" y="541"/>
                </a:cubicBezTo>
                <a:cubicBezTo>
                  <a:pt x="2849" y="535"/>
                  <a:pt x="2804" y="539"/>
                  <a:pt x="2767" y="577"/>
                </a:cubicBezTo>
                <a:cubicBezTo>
                  <a:pt x="2764" y="581"/>
                  <a:pt x="2756" y="582"/>
                  <a:pt x="2750" y="581"/>
                </a:cubicBezTo>
                <a:cubicBezTo>
                  <a:pt x="2709" y="578"/>
                  <a:pt x="2669" y="580"/>
                  <a:pt x="2633" y="604"/>
                </a:cubicBezTo>
                <a:cubicBezTo>
                  <a:pt x="2597" y="627"/>
                  <a:pt x="2565" y="676"/>
                  <a:pt x="2580" y="736"/>
                </a:cubicBezTo>
                <a:cubicBezTo>
                  <a:pt x="2585" y="756"/>
                  <a:pt x="2591" y="776"/>
                  <a:pt x="2603" y="792"/>
                </a:cubicBezTo>
                <a:cubicBezTo>
                  <a:pt x="2615" y="810"/>
                  <a:pt x="2633" y="825"/>
                  <a:pt x="2651" y="837"/>
                </a:cubicBezTo>
                <a:cubicBezTo>
                  <a:pt x="2675" y="853"/>
                  <a:pt x="2700" y="867"/>
                  <a:pt x="2727" y="878"/>
                </a:cubicBezTo>
                <a:cubicBezTo>
                  <a:pt x="2762" y="892"/>
                  <a:pt x="2800" y="888"/>
                  <a:pt x="2837" y="886"/>
                </a:cubicBezTo>
                <a:cubicBezTo>
                  <a:pt x="2845" y="886"/>
                  <a:pt x="2854" y="888"/>
                  <a:pt x="2862" y="890"/>
                </a:cubicBezTo>
                <a:cubicBezTo>
                  <a:pt x="2881" y="896"/>
                  <a:pt x="2900" y="906"/>
                  <a:pt x="2921" y="909"/>
                </a:cubicBezTo>
                <a:cubicBezTo>
                  <a:pt x="2950" y="913"/>
                  <a:pt x="2979" y="913"/>
                  <a:pt x="3008" y="913"/>
                </a:cubicBezTo>
                <a:cubicBezTo>
                  <a:pt x="3022" y="913"/>
                  <a:pt x="3035" y="909"/>
                  <a:pt x="3047" y="903"/>
                </a:cubicBezTo>
                <a:cubicBezTo>
                  <a:pt x="3067" y="894"/>
                  <a:pt x="3085" y="881"/>
                  <a:pt x="3102" y="871"/>
                </a:cubicBezTo>
                <a:cubicBezTo>
                  <a:pt x="3143" y="891"/>
                  <a:pt x="3186" y="899"/>
                  <a:pt x="3231" y="892"/>
                </a:cubicBezTo>
                <a:cubicBezTo>
                  <a:pt x="3279" y="883"/>
                  <a:pt x="3307" y="850"/>
                  <a:pt x="3329" y="808"/>
                </a:cubicBezTo>
                <a:cubicBezTo>
                  <a:pt x="3346" y="808"/>
                  <a:pt x="3364" y="810"/>
                  <a:pt x="3382" y="808"/>
                </a:cubicBezTo>
                <a:cubicBezTo>
                  <a:pt x="3400" y="806"/>
                  <a:pt x="3419" y="802"/>
                  <a:pt x="3436" y="796"/>
                </a:cubicBezTo>
                <a:cubicBezTo>
                  <a:pt x="3462" y="788"/>
                  <a:pt x="3491" y="759"/>
                  <a:pt x="3489" y="733"/>
                </a:cubicBezTo>
                <a:cubicBezTo>
                  <a:pt x="3488" y="718"/>
                  <a:pt x="3494" y="709"/>
                  <a:pt x="3502" y="697"/>
                </a:cubicBezTo>
                <a:cubicBezTo>
                  <a:pt x="3521" y="669"/>
                  <a:pt x="3547" y="663"/>
                  <a:pt x="3576" y="671"/>
                </a:cubicBezTo>
                <a:cubicBezTo>
                  <a:pt x="3606" y="678"/>
                  <a:pt x="3634" y="690"/>
                  <a:pt x="3663" y="700"/>
                </a:cubicBezTo>
                <a:cubicBezTo>
                  <a:pt x="3677" y="705"/>
                  <a:pt x="3692" y="709"/>
                  <a:pt x="3705" y="716"/>
                </a:cubicBezTo>
                <a:cubicBezTo>
                  <a:pt x="3736" y="731"/>
                  <a:pt x="3769" y="735"/>
                  <a:pt x="3802" y="730"/>
                </a:cubicBezTo>
                <a:cubicBezTo>
                  <a:pt x="3813" y="728"/>
                  <a:pt x="3823" y="723"/>
                  <a:pt x="3832" y="719"/>
                </a:cubicBezTo>
                <a:cubicBezTo>
                  <a:pt x="3855" y="709"/>
                  <a:pt x="3872" y="691"/>
                  <a:pt x="3887" y="672"/>
                </a:cubicBezTo>
                <a:close/>
              </a:path>
            </a:pathLst>
          </a:custGeom>
          <a:solidFill>
            <a:schemeClr val="bg1">
              <a:alpha val="2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38" name="1 Título"/>
          <p:cNvSpPr txBox="1"/>
          <p:nvPr/>
        </p:nvSpPr>
        <p:spPr>
          <a:xfrm>
            <a:off x="4349637" y="1226083"/>
            <a:ext cx="6460897" cy="504057"/>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857250" indent="-857250">
              <a:buFont typeface="+mj-ea"/>
              <a:buAutoNum type="ea1JpnChsDbPeriod"/>
              <a:defRPr/>
            </a:pPr>
            <a:r>
              <a:rPr lang="zh-CN" altLang="en-US" sz="3200" b="1" dirty="0">
                <a:solidFill>
                  <a:schemeClr val="bg2">
                    <a:lumMod val="90000"/>
                  </a:schemeClr>
                </a:solidFill>
                <a:latin typeface="微软雅黑" panose="020B0503020204020204" charset="-122"/>
                <a:ea typeface="微软雅黑" panose="020B0503020204020204" charset="-122"/>
              </a:rPr>
              <a:t>引言</a:t>
            </a:r>
            <a:endParaRPr lang="zh-CN" altLang="en-US" sz="3600" b="1" dirty="0">
              <a:solidFill>
                <a:schemeClr val="bg2">
                  <a:lumMod val="90000"/>
                </a:schemeClr>
              </a:solidFill>
              <a:latin typeface="微软雅黑" panose="020B0503020204020204" charset="-122"/>
              <a:ea typeface="微软雅黑" panose="020B0503020204020204" charset="-122"/>
            </a:endParaRPr>
          </a:p>
        </p:txBody>
      </p:sp>
      <p:sp>
        <p:nvSpPr>
          <p:cNvPr id="40" name="1 Título"/>
          <p:cNvSpPr txBox="1"/>
          <p:nvPr/>
        </p:nvSpPr>
        <p:spPr>
          <a:xfrm>
            <a:off x="4349409" y="3175021"/>
            <a:ext cx="6461125" cy="1202690"/>
          </a:xfrm>
          <a:prstGeom prst="rect">
            <a:avLst/>
          </a:prstGeom>
        </p:spPr>
        <p:txBody>
          <a:bodyPr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lnSpc>
                <a:spcPct val="110000"/>
              </a:lnSpc>
              <a:buFont typeface="+mj-ea"/>
              <a:buAutoNum type="ea1JpnChsDbPeriod" startAt="3"/>
            </a:pPr>
            <a:r>
              <a:rPr lang="zh-CN" altLang="en-US" sz="3200">
                <a:solidFill>
                  <a:srgbClr val="034C9C"/>
                </a:solidFill>
              </a:rPr>
              <a:t>唯象结果与讨</a:t>
            </a:r>
            <a:r>
              <a:rPr lang="zh-CN" altLang="en-US" sz="3200" dirty="0">
                <a:solidFill>
                  <a:srgbClr val="034C9C"/>
                </a:solidFill>
              </a:rPr>
              <a:t>论</a:t>
            </a:r>
          </a:p>
        </p:txBody>
      </p:sp>
      <p:sp>
        <p:nvSpPr>
          <p:cNvPr id="41" name="1 Título"/>
          <p:cNvSpPr txBox="1"/>
          <p:nvPr/>
        </p:nvSpPr>
        <p:spPr>
          <a:xfrm>
            <a:off x="4349409" y="2018270"/>
            <a:ext cx="6575913" cy="1258454"/>
          </a:xfrm>
          <a:prstGeom prst="rect">
            <a:avLst/>
          </a:prstGeom>
        </p:spPr>
        <p:txBody>
          <a:bodyPr wrap="none"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lnSpc>
                <a:spcPct val="110000"/>
              </a:lnSpc>
              <a:buFont typeface="+mj-ea"/>
              <a:buAutoNum type="ea1JpnChsDbPeriod" startAt="2"/>
            </a:pPr>
            <a:r>
              <a:rPr lang="zh-CN" altLang="en-US" sz="3200" dirty="0">
                <a:solidFill>
                  <a:schemeClr val="bg2">
                    <a:lumMod val="90000"/>
                  </a:schemeClr>
                </a:solidFill>
              </a:rPr>
              <a:t>辐射修正计算</a:t>
            </a:r>
            <a:endParaRPr lang="en-US" altLang="zh-CN" sz="3200" dirty="0">
              <a:solidFill>
                <a:schemeClr val="bg2">
                  <a:lumMod val="90000"/>
                </a:schemeClr>
              </a:solidFill>
            </a:endParaRPr>
          </a:p>
        </p:txBody>
      </p:sp>
      <p:sp>
        <p:nvSpPr>
          <p:cNvPr id="42" name="1 Título"/>
          <p:cNvSpPr txBox="1"/>
          <p:nvPr/>
        </p:nvSpPr>
        <p:spPr>
          <a:xfrm>
            <a:off x="4349637" y="4842160"/>
            <a:ext cx="6460897" cy="504057"/>
          </a:xfrm>
          <a:prstGeom prst="rect">
            <a:avLst/>
          </a:prstGeom>
        </p:spPr>
        <p:txBody>
          <a:bodyPr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buFont typeface="+mj-ea"/>
              <a:buAutoNum type="ea1JpnChsDbPeriod" startAt="4"/>
            </a:pPr>
            <a:r>
              <a:rPr lang="zh-CN" altLang="en-US" sz="3200" dirty="0">
                <a:solidFill>
                  <a:schemeClr val="bg2">
                    <a:lumMod val="90000"/>
                  </a:schemeClr>
                </a:solidFill>
              </a:rPr>
              <a:t>总结</a:t>
            </a:r>
          </a:p>
        </p:txBody>
      </p:sp>
      <p:grpSp>
        <p:nvGrpSpPr>
          <p:cNvPr id="14" name="组合 13"/>
          <p:cNvGrpSpPr/>
          <p:nvPr/>
        </p:nvGrpSpPr>
        <p:grpSpPr>
          <a:xfrm>
            <a:off x="742950" y="627380"/>
            <a:ext cx="1174115" cy="1102995"/>
            <a:chOff x="4065588" y="1646238"/>
            <a:chExt cx="969963" cy="958850"/>
          </a:xfrm>
          <a:solidFill>
            <a:schemeClr val="bg1"/>
          </a:solidFill>
        </p:grpSpPr>
        <p:sp>
          <p:nvSpPr>
            <p:cNvPr id="15"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6"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7"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8"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9"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0" name="Freeform 10"/>
            <p:cNvSpPr/>
            <p:nvPr/>
          </p:nvSpPr>
          <p:spPr bwMode="auto">
            <a:xfrm>
              <a:off x="4490813" y="1968814"/>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1"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2"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4"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5"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6"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7"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8"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9"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0"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1"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2"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3"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4"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5"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6"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7"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9" name="Freeform 29"/>
            <p:cNvSpPr/>
            <p:nvPr/>
          </p:nvSpPr>
          <p:spPr bwMode="auto">
            <a:xfrm>
              <a:off x="4900606" y="2165885"/>
              <a:ext cx="105476" cy="106777"/>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8"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9"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0"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spTree>
    <p:extLst>
      <p:ext uri="{BB962C8B-B14F-4D97-AF65-F5344CB8AC3E}">
        <p14:creationId xmlns:p14="http://schemas.microsoft.com/office/powerpoint/2010/main" val="3091959622"/>
      </p:ext>
    </p:extLst>
  </p:cSld>
  <p:clrMapOvr>
    <a:masterClrMapping/>
  </p:clrMapOvr>
  <mc:AlternateContent xmlns:mc="http://schemas.openxmlformats.org/markup-compatibility/2006">
    <mc:Choice xmlns:p14="http://schemas.microsoft.com/office/powerpoint/2010/main" Requires="p14">
      <p:transition spd="slow" p14:dur="2000" advTm="1190"/>
    </mc:Choice>
    <mc:Fallback>
      <p:transition spd="slow" advTm="119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191529"/>
            <a:ext cx="5100844" cy="687820"/>
          </a:xfrm>
        </p:spPr>
        <p:txBody>
          <a:bodyPr>
            <a:normAutofit/>
          </a:bodyPr>
          <a:lstStyle/>
          <a:p>
            <a:r>
              <a:rPr lang="zh-CN" altLang="en-US" sz="3400" b="1" dirty="0">
                <a:latin typeface="微软雅黑" panose="020B0503020204020204" charset="-122"/>
                <a:ea typeface="微软雅黑" panose="020B0503020204020204" charset="-122"/>
              </a:rPr>
              <a:t>唯象结果与讨论 </a:t>
            </a:r>
            <a:r>
              <a:rPr lang="en-US" altLang="zh-CN" sz="3600" b="1" dirty="0">
                <a:latin typeface="微软雅黑" panose="020B0503020204020204" charset="-122"/>
                <a:ea typeface="微软雅黑" panose="020B0503020204020204" charset="-122"/>
                <a:cs typeface="微软雅黑" panose="020B0503020204020204" charset="-122"/>
              </a:rPr>
              <a:t>——</a:t>
            </a:r>
            <a:endParaRPr lang="zh-CN" altLang="en-US" sz="3400" b="1" dirty="0">
              <a:latin typeface="微软雅黑" panose="020B0503020204020204" charset="-122"/>
              <a:ea typeface="微软雅黑" panose="020B0503020204020204" charset="-122"/>
            </a:endParaRPr>
          </a:p>
        </p:txBody>
      </p:sp>
      <p:sp>
        <p:nvSpPr>
          <p:cNvPr id="6" name="灯片编号占位符 5"/>
          <p:cNvSpPr>
            <a:spLocks noGrp="1"/>
          </p:cNvSpPr>
          <p:nvPr>
            <p:ph type="sldNum" sz="quarter" idx="12"/>
          </p:nvPr>
        </p:nvSpPr>
        <p:spPr/>
        <p:txBody>
          <a:bodyPr/>
          <a:lstStyle/>
          <a:p>
            <a:fld id="{62882B55-B6B2-497F-8568-5D2D4C04CE38}" type="slidenum">
              <a:rPr lang="zh-CN" altLang="en-US" smtClean="0"/>
              <a:t>15</a:t>
            </a:fld>
            <a:endParaRPr lang="zh-CN" altLang="en-US"/>
          </a:p>
        </p:txBody>
      </p:sp>
      <p:sp>
        <p:nvSpPr>
          <p:cNvPr id="66" name="矩形 65">
            <a:extLst>
              <a:ext uri="{FF2B5EF4-FFF2-40B4-BE49-F238E27FC236}">
                <a16:creationId xmlns:a16="http://schemas.microsoft.com/office/drawing/2014/main" id="{EA491CC4-7BC1-4261-BC35-80EDAD6E78A2}"/>
              </a:ext>
            </a:extLst>
          </p:cNvPr>
          <p:cNvSpPr/>
          <p:nvPr/>
        </p:nvSpPr>
        <p:spPr>
          <a:xfrm>
            <a:off x="3336758" y="6367958"/>
            <a:ext cx="5646821" cy="2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TextBox 9 1">
            <a:extLst>
              <a:ext uri="{FF2B5EF4-FFF2-40B4-BE49-F238E27FC236}">
                <a16:creationId xmlns:a16="http://schemas.microsoft.com/office/drawing/2014/main" id="{26F18C08-4F01-47A5-976F-10F5F3C4AD67}"/>
              </a:ext>
            </a:extLst>
          </p:cNvPr>
          <p:cNvSpPr txBox="1"/>
          <p:nvPr/>
        </p:nvSpPr>
        <p:spPr>
          <a:xfrm>
            <a:off x="2743200" y="4676775"/>
            <a:ext cx="184731" cy="369332"/>
          </a:xfrm>
          <a:prstGeom prst="rect">
            <a:avLst/>
          </a:prstGeom>
          <a:noFill/>
        </p:spPr>
        <p:txBody>
          <a:bodyPr wrap="none" rtlCol="0">
            <a:spAutoFit/>
          </a:bodyPr>
          <a:lstStyle/>
          <a:p>
            <a:pPr algn="l"/>
            <a:endParaRPr lang="zh-CN" altLang="en-US" dirty="0">
              <a:latin typeface="+mn-ea"/>
              <a:ea typeface="+mn-ea"/>
            </a:endParaRPr>
          </a:p>
        </p:txBody>
      </p:sp>
      <p:sp>
        <p:nvSpPr>
          <p:cNvPr id="51" name="TextBox 9 2">
            <a:extLst>
              <a:ext uri="{FF2B5EF4-FFF2-40B4-BE49-F238E27FC236}">
                <a16:creationId xmlns:a16="http://schemas.microsoft.com/office/drawing/2014/main" id="{35486FAB-EF52-4F84-8CC8-372E0258DCC2}"/>
              </a:ext>
            </a:extLst>
          </p:cNvPr>
          <p:cNvSpPr txBox="1"/>
          <p:nvPr/>
        </p:nvSpPr>
        <p:spPr>
          <a:xfrm>
            <a:off x="4870303" y="334584"/>
            <a:ext cx="3354088" cy="451406"/>
          </a:xfrm>
          <a:prstGeom prst="rect">
            <a:avLst/>
          </a:prstGeom>
          <a:noFill/>
        </p:spPr>
        <p:txBody>
          <a:bodyPr wrap="square" rtlCol="0">
            <a:spAutoFit/>
          </a:bodyPr>
          <a:lstStyle/>
          <a:p>
            <a:pPr>
              <a:lnSpc>
                <a:spcPts val="2800"/>
              </a:lnSpc>
            </a:pPr>
            <a:r>
              <a:rPr lang="zh-CN" altLang="en-US" sz="2400" b="1" dirty="0">
                <a:solidFill>
                  <a:srgbClr val="034C9C"/>
                </a:solidFill>
                <a:latin typeface="微软雅黑" panose="020B0503020204020204" charset="-122"/>
                <a:ea typeface="微软雅黑" panose="020B0503020204020204" charset="-122"/>
              </a:rPr>
              <a:t>长程矩阵元</a:t>
            </a:r>
          </a:p>
        </p:txBody>
      </p:sp>
      <p:sp>
        <p:nvSpPr>
          <p:cNvPr id="11" name="文本框 10"/>
          <p:cNvSpPr txBox="1"/>
          <p:nvPr/>
        </p:nvSpPr>
        <p:spPr>
          <a:xfrm>
            <a:off x="191199" y="904423"/>
            <a:ext cx="3984336" cy="646331"/>
          </a:xfrm>
          <a:prstGeom prst="rect">
            <a:avLst/>
          </a:prstGeom>
          <a:noFill/>
        </p:spPr>
        <p:txBody>
          <a:bodyPr wrap="square" rtlCol="0">
            <a:spAutoFit/>
          </a:bodyPr>
          <a:lstStyle/>
          <a:p>
            <a:pPr marL="742950" lvl="1" indent="-285750">
              <a:lnSpc>
                <a:spcPct val="150000"/>
              </a:lnSpc>
              <a:buFont typeface="Wingdings" panose="05000000000000000000" pitchFamily="2" charset="2"/>
              <a:buChar char="Ø"/>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长程矩阵元</a:t>
            </a:r>
            <a:endParaRPr lang="zh-CN" altLang="en-US" sz="28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949635" y="1550754"/>
            <a:ext cx="11398883" cy="1200329"/>
          </a:xfrm>
          <a:prstGeom prst="rect">
            <a:avLst/>
          </a:prstGeom>
          <a:noFill/>
        </p:spPr>
        <p:txBody>
          <a:bodyPr wrap="squar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为了进行唯象学分析，需要确定长程矩阵元的值。利用薛定谔的零点波函数及波函数导数的零点值近似得到</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NRQCD</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长程矩阵元</a:t>
            </a:r>
            <a:endParaRPr lang="zh-CN" alt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8" name="图片 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383338" y="3570018"/>
            <a:ext cx="5864480" cy="1852411"/>
          </a:xfrm>
          <a:prstGeom prst="rect">
            <a:avLst/>
          </a:prstGeom>
        </p:spPr>
      </p:pic>
      <p:sp>
        <p:nvSpPr>
          <p:cNvPr id="16" name="矩形 15"/>
          <p:cNvSpPr/>
          <p:nvPr/>
        </p:nvSpPr>
        <p:spPr>
          <a:xfrm>
            <a:off x="7387936" y="3941200"/>
            <a:ext cx="4804064" cy="461665"/>
          </a:xfrm>
          <a:prstGeom prst="rect">
            <a:avLst/>
          </a:prstGeom>
        </p:spPr>
        <p:txBody>
          <a:bodyPr wrap="square">
            <a:spAutoFit/>
          </a:bodyPr>
          <a:lstStyle/>
          <a:p>
            <a:r>
              <a:rPr lang="en-US" altLang="zh-CN" sz="2400" dirty="0">
                <a:solidFill>
                  <a:srgbClr val="0432FF"/>
                </a:solidFill>
                <a:latin typeface="Times New Roman" panose="02020603050405020304" pitchFamily="18" charset="0"/>
                <a:cs typeface="Times New Roman" panose="02020603050405020304" pitchFamily="18" charset="0"/>
              </a:rPr>
              <a:t>Buchmuller-Tye (BT)</a:t>
            </a:r>
            <a:r>
              <a:rPr lang="en-US" altLang="zh-CN" sz="2400" b="1" dirty="0">
                <a:solidFill>
                  <a:srgbClr val="0432FF"/>
                </a:solidFill>
                <a:latin typeface="Times New Roman" panose="02020603050405020304" pitchFamily="18" charset="0"/>
                <a:cs typeface="Times New Roman" panose="02020603050405020304" pitchFamily="18" charset="0"/>
              </a:rPr>
              <a:t> potential</a:t>
            </a:r>
            <a:endParaRPr lang="zh-CN" altLang="en-US" sz="2400" b="1" dirty="0">
              <a:solidFill>
                <a:srgbClr val="0432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矩形 1"/>
              <p:cNvSpPr/>
              <p:nvPr/>
            </p:nvSpPr>
            <p:spPr>
              <a:xfrm>
                <a:off x="7247818" y="2162824"/>
                <a:ext cx="39165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𝜇</m:t>
                          </m:r>
                        </m:e>
                        <m:sub>
                          <m:r>
                            <m:rPr>
                              <m:sty m:val="p"/>
                            </m:rPr>
                            <a:rPr lang="el-GR"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Λ</m:t>
                          </m:r>
                        </m:sub>
                      </m:sSub>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𝑚</m:t>
                          </m:r>
                        </m:e>
                        <m:sub>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𝑐</m:t>
                          </m:r>
                        </m:sub>
                      </m:sSub>
                      <m:sSub>
                        <m:sSubPr>
                          <m:ctrlP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𝑐</m:t>
                          </m:r>
                        </m:sub>
                      </m:sSub>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𝑚</m:t>
                          </m:r>
                        </m:e>
                        <m:sub>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𝑏</m:t>
                          </m:r>
                        </m:sub>
                      </m:sSub>
                      <m:sSub>
                        <m:sSubPr>
                          <m:ctrlP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𝑏</m:t>
                          </m:r>
                        </m:sub>
                      </m:sSub>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≈1</m:t>
                      </m:r>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𝐺𝑒𝑉</m:t>
                      </m:r>
                    </m:oMath>
                  </m:oMathPara>
                </a14:m>
                <a:endParaRPr lang="zh-CN" altLang="en-US" sz="2400" dirty="0"/>
              </a:p>
            </p:txBody>
          </p:sp>
        </mc:Choice>
        <mc:Fallback xmlns="">
          <p:sp>
            <p:nvSpPr>
              <p:cNvPr id="2" name="矩形 1"/>
              <p:cNvSpPr>
                <a:spLocks noRot="1" noChangeAspect="1" noMove="1" noResize="1" noEditPoints="1" noAdjustHandles="1" noChangeArrowheads="1" noChangeShapeType="1" noTextEdit="1"/>
              </p:cNvSpPr>
              <p:nvPr/>
            </p:nvSpPr>
            <p:spPr>
              <a:xfrm>
                <a:off x="7247818" y="2162824"/>
                <a:ext cx="3916585" cy="461665"/>
              </a:xfrm>
              <a:prstGeom prst="rect">
                <a:avLst/>
              </a:prstGeom>
              <a:blipFill rotWithShape="0">
                <a:blip r:embed="rId6"/>
                <a:stretch>
                  <a:fillRect b="-10526"/>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969864163"/>
      </p:ext>
    </p:extLst>
  </p:cSld>
  <p:clrMapOvr>
    <a:masterClrMapping/>
  </p:clrMapOvr>
  <mc:AlternateContent xmlns:mc="http://schemas.openxmlformats.org/markup-compatibility/2006">
    <mc:Choice xmlns:p14="http://schemas.microsoft.com/office/powerpoint/2010/main" Requires="p14">
      <p:transition spd="slow" p14:dur="2000" advTm="29666"/>
    </mc:Choice>
    <mc:Fallback>
      <p:transition spd="slow" advTm="2966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191529"/>
            <a:ext cx="5100844" cy="687820"/>
          </a:xfrm>
        </p:spPr>
        <p:txBody>
          <a:bodyPr>
            <a:normAutofit/>
          </a:bodyPr>
          <a:lstStyle/>
          <a:p>
            <a:r>
              <a:rPr lang="zh-CN" altLang="en-US" sz="3400" b="1" dirty="0">
                <a:latin typeface="微软雅黑" panose="020B0503020204020204" charset="-122"/>
                <a:ea typeface="微软雅黑" panose="020B0503020204020204" charset="-122"/>
              </a:rPr>
              <a:t>唯象结果与讨论 </a:t>
            </a:r>
            <a:r>
              <a:rPr lang="en-US" altLang="zh-CN" sz="3600" b="1" dirty="0">
                <a:latin typeface="微软雅黑" panose="020B0503020204020204" charset="-122"/>
                <a:ea typeface="微软雅黑" panose="020B0503020204020204" charset="-122"/>
                <a:cs typeface="微软雅黑" panose="020B0503020204020204" charset="-122"/>
              </a:rPr>
              <a:t>——</a:t>
            </a:r>
            <a:endParaRPr lang="zh-CN" altLang="en-US" sz="3400" b="1" dirty="0">
              <a:latin typeface="微软雅黑" panose="020B0503020204020204" charset="-122"/>
              <a:ea typeface="微软雅黑" panose="020B0503020204020204" charset="-122"/>
            </a:endParaRPr>
          </a:p>
        </p:txBody>
      </p:sp>
      <p:sp>
        <p:nvSpPr>
          <p:cNvPr id="6" name="灯片编号占位符 5"/>
          <p:cNvSpPr>
            <a:spLocks noGrp="1"/>
          </p:cNvSpPr>
          <p:nvPr>
            <p:ph type="sldNum" sz="quarter" idx="12"/>
          </p:nvPr>
        </p:nvSpPr>
        <p:spPr/>
        <p:txBody>
          <a:bodyPr/>
          <a:lstStyle/>
          <a:p>
            <a:fld id="{62882B55-B6B2-497F-8568-5D2D4C04CE38}" type="slidenum">
              <a:rPr lang="zh-CN" altLang="en-US" smtClean="0"/>
              <a:t>16</a:t>
            </a:fld>
            <a:endParaRPr lang="zh-CN" altLang="en-US" dirty="0"/>
          </a:p>
        </p:txBody>
      </p:sp>
      <p:sp>
        <p:nvSpPr>
          <p:cNvPr id="66" name="矩形 65">
            <a:extLst>
              <a:ext uri="{FF2B5EF4-FFF2-40B4-BE49-F238E27FC236}">
                <a16:creationId xmlns:a16="http://schemas.microsoft.com/office/drawing/2014/main" id="{EA491CC4-7BC1-4261-BC35-80EDAD6E78A2}"/>
              </a:ext>
            </a:extLst>
          </p:cNvPr>
          <p:cNvSpPr/>
          <p:nvPr/>
        </p:nvSpPr>
        <p:spPr>
          <a:xfrm>
            <a:off x="3210822" y="6373220"/>
            <a:ext cx="5646821" cy="2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TextBox 9 1">
            <a:extLst>
              <a:ext uri="{FF2B5EF4-FFF2-40B4-BE49-F238E27FC236}">
                <a16:creationId xmlns:a16="http://schemas.microsoft.com/office/drawing/2014/main" id="{26F18C08-4F01-47A5-976F-10F5F3C4AD67}"/>
              </a:ext>
            </a:extLst>
          </p:cNvPr>
          <p:cNvSpPr txBox="1"/>
          <p:nvPr/>
        </p:nvSpPr>
        <p:spPr>
          <a:xfrm>
            <a:off x="2743200" y="4676775"/>
            <a:ext cx="184731" cy="369332"/>
          </a:xfrm>
          <a:prstGeom prst="rect">
            <a:avLst/>
          </a:prstGeom>
          <a:noFill/>
        </p:spPr>
        <p:txBody>
          <a:bodyPr wrap="none" rtlCol="0">
            <a:spAutoFit/>
          </a:bodyPr>
          <a:lstStyle/>
          <a:p>
            <a:pPr algn="l"/>
            <a:endParaRPr lang="zh-CN" altLang="en-US" dirty="0">
              <a:latin typeface="+mn-ea"/>
              <a:ea typeface="+mn-ea"/>
            </a:endParaRPr>
          </a:p>
        </p:txBody>
      </p:sp>
      <p:sp>
        <p:nvSpPr>
          <p:cNvPr id="51" name="TextBox 9 2">
            <a:extLst>
              <a:ext uri="{FF2B5EF4-FFF2-40B4-BE49-F238E27FC236}">
                <a16:creationId xmlns:a16="http://schemas.microsoft.com/office/drawing/2014/main" id="{35486FAB-EF52-4F84-8CC8-372E0258DCC2}"/>
              </a:ext>
            </a:extLst>
          </p:cNvPr>
          <p:cNvSpPr txBox="1"/>
          <p:nvPr/>
        </p:nvSpPr>
        <p:spPr>
          <a:xfrm>
            <a:off x="4861685" y="309736"/>
            <a:ext cx="3354088" cy="451406"/>
          </a:xfrm>
          <a:prstGeom prst="rect">
            <a:avLst/>
          </a:prstGeom>
          <a:noFill/>
        </p:spPr>
        <p:txBody>
          <a:bodyPr wrap="square" rtlCol="0">
            <a:spAutoFit/>
          </a:bodyPr>
          <a:lstStyle/>
          <a:p>
            <a:pPr>
              <a:lnSpc>
                <a:spcPts val="2800"/>
              </a:lnSpc>
            </a:pPr>
            <a:r>
              <a:rPr lang="zh-CN" altLang="en-US" sz="2400" b="1" dirty="0">
                <a:solidFill>
                  <a:srgbClr val="034C9C"/>
                </a:solidFill>
                <a:latin typeface="微软雅黑" panose="020B0503020204020204" charset="-122"/>
                <a:ea typeface="微软雅黑" panose="020B0503020204020204" charset="-122"/>
              </a:rPr>
              <a:t>总衰变宽度</a:t>
            </a:r>
          </a:p>
        </p:txBody>
      </p:sp>
      <p:pic>
        <p:nvPicPr>
          <p:cNvPr id="15" name="图片 1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954735" y="2901399"/>
            <a:ext cx="8410865" cy="2815154"/>
          </a:xfrm>
          <a:prstGeom prst="rect">
            <a:avLst/>
          </a:prstGeom>
        </p:spPr>
      </p:pic>
      <p:pic>
        <p:nvPicPr>
          <p:cNvPr id="11" name="图片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6200780" y="1660678"/>
            <a:ext cx="4360469" cy="673289"/>
          </a:xfrm>
          <a:prstGeom prst="rect">
            <a:avLst/>
          </a:prstGeom>
        </p:spPr>
      </p:pic>
      <p:pic>
        <p:nvPicPr>
          <p:cNvPr id="12" name="图片 1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163710" y="1813825"/>
            <a:ext cx="2616884" cy="498566"/>
          </a:xfrm>
          <a:prstGeom prst="rect">
            <a:avLst/>
          </a:prstGeom>
        </p:spPr>
      </p:pic>
      <p:sp>
        <p:nvSpPr>
          <p:cNvPr id="13" name="文本框 12"/>
          <p:cNvSpPr txBox="1"/>
          <p:nvPr/>
        </p:nvSpPr>
        <p:spPr>
          <a:xfrm>
            <a:off x="793795" y="1006692"/>
            <a:ext cx="11409218" cy="461665"/>
          </a:xfrm>
          <a:prstGeom prst="rect">
            <a:avLst/>
          </a:prstGeom>
          <a:noFill/>
        </p:spPr>
        <p:txBody>
          <a:bodyPr wrap="square" rtlCol="0">
            <a:spAutoFit/>
          </a:bodyPr>
          <a:lstStyle/>
          <a:p>
            <a:pPr algn="l"/>
            <a:r>
              <a:rPr lang="zh-CN" altLang="en-US" sz="2400" dirty="0">
                <a:latin typeface="微软雅黑" panose="020B0503020204020204" pitchFamily="34" charset="-122"/>
                <a:ea typeface="微软雅黑" panose="020B0503020204020204" pitchFamily="34" charset="-122"/>
              </a:rPr>
              <a:t>总衰变宽度，通过</a:t>
            </a:r>
            <a:r>
              <a:rPr lang="en-US" altLang="zh-CN" sz="2400" dirty="0">
                <a:latin typeface="微软雅黑" panose="020B0503020204020204" pitchFamily="34" charset="-122"/>
                <a:ea typeface="微软雅黑" panose="020B0503020204020204" pitchFamily="34" charset="-122"/>
              </a:rPr>
              <a:t>E1</a:t>
            </a:r>
            <a:r>
              <a:rPr lang="zh-CN" altLang="en-US" sz="2400" dirty="0">
                <a:latin typeface="微软雅黑" panose="020B0503020204020204" pitchFamily="34" charset="-122"/>
                <a:ea typeface="微软雅黑" panose="020B0503020204020204" pitchFamily="34" charset="-122"/>
              </a:rPr>
              <a:t>电磁跃迁获得</a:t>
            </a:r>
            <a:r>
              <a:rPr lang="en-US" altLang="zh-CN"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22" name="矩形 21"/>
          <p:cNvSpPr/>
          <p:nvPr/>
        </p:nvSpPr>
        <p:spPr>
          <a:xfrm>
            <a:off x="2435559" y="5881219"/>
            <a:ext cx="8125690" cy="923330"/>
          </a:xfrm>
          <a:prstGeom prst="rect">
            <a:avLst/>
          </a:prstGeom>
        </p:spPr>
        <p:txBody>
          <a:bodyPr wrap="square">
            <a:spAutoFit/>
          </a:bodyPr>
          <a:lstStyle/>
          <a:p>
            <a:pPr>
              <a:lnSpc>
                <a:spcPct val="150000"/>
              </a:lnSpc>
            </a:pPr>
            <a:r>
              <a:rPr lang="en-US" altLang="zh-CN" dirty="0">
                <a:solidFill>
                  <a:srgbClr val="034C9C"/>
                </a:solidFill>
                <a:latin typeface="Times New Roman" panose="02020603050405020304" pitchFamily="18" charset="0"/>
                <a:cs typeface="Times New Roman" panose="02020603050405020304" pitchFamily="18" charset="0"/>
              </a:rPr>
              <a:t>N. Brambilla, et al. [Quarkonium Working Group],doi:10.5170/CERN-2005-005</a:t>
            </a:r>
          </a:p>
          <a:p>
            <a:pPr>
              <a:lnSpc>
                <a:spcPct val="150000"/>
              </a:lnSpc>
            </a:pPr>
            <a:r>
              <a:rPr lang="en-US" altLang="zh-CN" dirty="0">
                <a:solidFill>
                  <a:srgbClr val="034C9C"/>
                </a:solidFill>
                <a:latin typeface="Times New Roman" panose="02020603050405020304" pitchFamily="18" charset="0"/>
                <a:cs typeface="Times New Roman" panose="02020603050405020304" pitchFamily="18" charset="0"/>
              </a:rPr>
              <a:t>P. A. Zyla, et al. [Particle Data Group], PTEP 2020, no.8, 083C01(2020)</a:t>
            </a:r>
            <a:endParaRPr lang="en-US" altLang="zh-CN" dirty="0">
              <a:solidFill>
                <a:schemeClr val="accent1"/>
              </a:solidFill>
              <a:latin typeface="Times New Roman" panose="02020603050405020304" pitchFamily="18" charset="0"/>
              <a:cs typeface="Times New Roman" panose="02020603050405020304" pitchFamily="18" charset="0"/>
            </a:endParaRPr>
          </a:p>
        </p:txBody>
      </p:sp>
      <p:sp>
        <p:nvSpPr>
          <p:cNvPr id="17" name="下箭头 16"/>
          <p:cNvSpPr/>
          <p:nvPr/>
        </p:nvSpPr>
        <p:spPr>
          <a:xfrm>
            <a:off x="8680997" y="2397297"/>
            <a:ext cx="353291" cy="529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8254314" y="3105665"/>
            <a:ext cx="2042983" cy="25372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605767541"/>
      </p:ext>
    </p:extLst>
  </p:cSld>
  <p:clrMapOvr>
    <a:masterClrMapping/>
  </p:clrMapOvr>
  <mc:AlternateContent xmlns:mc="http://schemas.openxmlformats.org/markup-compatibility/2006">
    <mc:Choice xmlns:p14="http://schemas.microsoft.com/office/powerpoint/2010/main" Requires="p14">
      <p:transition spd="slow" p14:dur="2000" advTm="55158"/>
    </mc:Choice>
    <mc:Fallback>
      <p:transition spd="slow" advTm="5515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91529"/>
            <a:ext cx="9679880" cy="687820"/>
          </a:xfrm>
        </p:spPr>
        <p:txBody>
          <a:bodyPr>
            <a:normAutofit/>
          </a:bodyPr>
          <a:lstStyle/>
          <a:p>
            <a:r>
              <a:rPr kumimoji="0" lang="zh-CN" altLang="en-US" sz="3400" b="1" i="0" u="none" strike="noStrike" kern="1200" cap="none" spc="0" normalizeH="0" baseline="0" dirty="0">
                <a:latin typeface="微软雅黑" panose="020B0503020204020204" charset="-122"/>
                <a:ea typeface="微软雅黑" panose="020B0503020204020204" charset="-122"/>
              </a:rPr>
              <a:t>唯象结果与讨论 </a:t>
            </a:r>
            <a:r>
              <a:rPr lang="en-US" altLang="zh-CN" b="1" dirty="0">
                <a:latin typeface="微软雅黑" panose="020B0503020204020204" charset="-122"/>
                <a:ea typeface="微软雅黑" panose="020B0503020204020204" charset="-122"/>
                <a:cs typeface="微软雅黑" panose="020B0503020204020204" charset="-122"/>
              </a:rPr>
              <a:t>—— </a:t>
            </a:r>
            <a:endParaRPr kumimoji="0" lang="zh-CN" altLang="en-US" sz="3400" b="1" i="0" u="none" strike="noStrike" kern="1200" cap="none" spc="0" normalizeH="0" baseline="0" dirty="0">
              <a:latin typeface="微软雅黑" panose="020B0503020204020204" charset="-122"/>
              <a:ea typeface="微软雅黑" panose="020B0503020204020204" charset="-122"/>
            </a:endParaRPr>
          </a:p>
        </p:txBody>
      </p:sp>
      <p:sp>
        <p:nvSpPr>
          <p:cNvPr id="3" name="灯片编号占位符 2"/>
          <p:cNvSpPr>
            <a:spLocks noGrp="1"/>
          </p:cNvSpPr>
          <p:nvPr>
            <p:ph type="sldNum" sz="quarter" idx="12"/>
          </p:nvPr>
        </p:nvSpPr>
        <p:spPr/>
        <p:txBody>
          <a:bodyPr/>
          <a:lstStyle/>
          <a:p>
            <a:fld id="{62882B55-B6B2-497F-8568-5D2D4C04CE38}" type="slidenum">
              <a:rPr lang="zh-CN" altLang="en-US" smtClean="0"/>
              <a:t>17</a:t>
            </a:fld>
            <a:endParaRPr lang="zh-CN" altLang="en-US" dirty="0"/>
          </a:p>
        </p:txBody>
      </p:sp>
      <p:sp>
        <p:nvSpPr>
          <p:cNvPr id="25" name="矩形 24"/>
          <p:cNvSpPr/>
          <p:nvPr/>
        </p:nvSpPr>
        <p:spPr>
          <a:xfrm>
            <a:off x="3376541" y="6358080"/>
            <a:ext cx="5829146" cy="420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21">
            <a:extLst>
              <a:ext uri="{FF2B5EF4-FFF2-40B4-BE49-F238E27FC236}">
                <a16:creationId xmlns:a16="http://schemas.microsoft.com/office/drawing/2014/main" id="{B53FD7FF-2B32-42F4-96F4-6D9A337D687A}"/>
              </a:ext>
            </a:extLst>
          </p:cNvPr>
          <p:cNvSpPr txBox="1"/>
          <p:nvPr/>
        </p:nvSpPr>
        <p:spPr>
          <a:xfrm>
            <a:off x="4724614" y="318316"/>
            <a:ext cx="1415772" cy="461665"/>
          </a:xfrm>
          <a:prstGeom prst="rect">
            <a:avLst/>
          </a:prstGeom>
          <a:noFill/>
        </p:spPr>
        <p:txBody>
          <a:bodyPr wrap="none" rtlCol="0">
            <a:spAutoFit/>
          </a:bodyPr>
          <a:lstStyle/>
          <a:p>
            <a:pPr>
              <a:defRPr/>
            </a:pPr>
            <a:r>
              <a:rPr lang="zh-CN" altLang="en-US" sz="2400" b="1" dirty="0">
                <a:solidFill>
                  <a:srgbClr val="034C9C"/>
                </a:solidFill>
                <a:latin typeface="微软雅黑" panose="020B0503020204020204" charset="-122"/>
                <a:ea typeface="微软雅黑" panose="020B0503020204020204" charset="-122"/>
                <a:cs typeface="Arial" panose="020B0604020202020204" pitchFamily="34" charset="0"/>
              </a:rPr>
              <a:t>计算结果</a:t>
            </a:r>
            <a:endParaRPr lang="zh-CN" altLang="en-US" sz="2400" b="1" dirty="0">
              <a:solidFill>
                <a:srgbClr val="034C9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FA9E5A35-A403-4210-ADE0-29B0E17A5EA5}"/>
                  </a:ext>
                </a:extLst>
              </p:cNvPr>
              <p:cNvSpPr/>
              <p:nvPr/>
            </p:nvSpPr>
            <p:spPr>
              <a:xfrm>
                <a:off x="341700" y="983303"/>
                <a:ext cx="5243515" cy="535531"/>
              </a:xfrm>
              <a:prstGeom prst="rect">
                <a:avLst/>
              </a:prstGeom>
            </p:spPr>
            <p:txBody>
              <a:bodyPr wrap="square">
                <a:spAutoFit/>
              </a:bodyPr>
              <a:lstStyle/>
              <a:p>
                <a:pPr marL="342900" indent="-342900">
                  <a:lnSpc>
                    <a:spcPct val="120000"/>
                  </a:lnSpc>
                  <a:spcBef>
                    <a:spcPct val="0"/>
                  </a:spcBef>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衰变宽度</a:t>
                </a:r>
                <a14:m>
                  <m:oMath xmlns:m="http://schemas.openxmlformats.org/officeDocument/2006/math">
                    <m:r>
                      <a:rPr lang="zh-CN" altLang="en-US" sz="2400" b="1" i="0" smtClean="0">
                        <a:latin typeface="Cambria Math" panose="02040503050406030204" pitchFamily="18" charset="0"/>
                        <a:ea typeface="微软雅黑" panose="020B0503020204020204" pitchFamily="34" charset="-122"/>
                      </a:rPr>
                      <m:t>𝚪</m:t>
                    </m:r>
                  </m:oMath>
                </a14:m>
                <a:r>
                  <a:rPr lang="zh-CN" altLang="en-US" sz="2400" b="1" dirty="0">
                    <a:latin typeface="微软雅黑" panose="020B0503020204020204" pitchFamily="34" charset="-122"/>
                    <a:ea typeface="微软雅黑" panose="020B0503020204020204" pitchFamily="34" charset="-122"/>
                  </a:rPr>
                  <a:t>及分支比</a:t>
                </a:r>
                <a14:m>
                  <m:oMath xmlns:m="http://schemas.openxmlformats.org/officeDocument/2006/math">
                    <m:r>
                      <a:rPr lang="en-US" altLang="zh-CN" sz="2400" b="1" i="1" smtClean="0">
                        <a:latin typeface="Cambria Math" panose="02040503050406030204" pitchFamily="18" charset="0"/>
                        <a:ea typeface="微软雅黑" panose="020B0503020204020204" pitchFamily="34" charset="-122"/>
                      </a:rPr>
                      <m:t>𝑩</m:t>
                    </m:r>
                  </m:oMath>
                </a14:m>
                <a:r>
                  <a:rPr lang="en-US" altLang="zh-CN" sz="2400" b="1" dirty="0">
                    <a:latin typeface="微软雅黑" panose="020B0503020204020204" pitchFamily="34" charset="-122"/>
                    <a:ea typeface="微软雅黑" panose="020B0503020204020204" pitchFamily="34" charset="-122"/>
                  </a:rPr>
                  <a:t>r</a:t>
                </a:r>
              </a:p>
            </p:txBody>
          </p:sp>
        </mc:Choice>
        <mc:Fallback xmlns="">
          <p:sp>
            <p:nvSpPr>
              <p:cNvPr id="29" name="矩形 28">
                <a:extLst>
                  <a:ext uri="{FF2B5EF4-FFF2-40B4-BE49-F238E27FC236}">
                    <a16:creationId xmlns="" xmlns:a16="http://schemas.microsoft.com/office/drawing/2014/main" xmlns:a14="http://schemas.microsoft.com/office/drawing/2010/main" id="{FA9E5A35-A403-4210-ADE0-29B0E17A5EA5}"/>
                  </a:ext>
                </a:extLst>
              </p:cNvPr>
              <p:cNvSpPr>
                <a:spLocks noRot="1" noChangeAspect="1" noMove="1" noResize="1" noEditPoints="1" noAdjustHandles="1" noChangeArrowheads="1" noChangeShapeType="1" noTextEdit="1"/>
              </p:cNvSpPr>
              <p:nvPr/>
            </p:nvSpPr>
            <p:spPr>
              <a:xfrm>
                <a:off x="341700" y="983303"/>
                <a:ext cx="5243515" cy="535531"/>
              </a:xfrm>
              <a:prstGeom prst="rect">
                <a:avLst/>
              </a:prstGeom>
              <a:blipFill rotWithShape="0">
                <a:blip r:embed="rId5"/>
                <a:stretch>
                  <a:fillRect l="-1512" t="-2273" b="-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341700" y="1518834"/>
                <a:ext cx="4758615" cy="5262979"/>
              </a:xfrm>
              <a:prstGeom prst="rect">
                <a:avLst/>
              </a:prstGeom>
              <a:noFill/>
            </p:spPr>
            <p:txBody>
              <a:bodyPr wrap="square" rtlCol="0">
                <a:spAutoFit/>
              </a:bodyPr>
              <a:lstStyle/>
              <a:p>
                <a:pPr marL="342900" indent="-342900" algn="just">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对</a:t>
                </a:r>
                <a14:m>
                  <m:oMath xmlns:m="http://schemas.openxmlformats.org/officeDocument/2006/math">
                    <m:sSub>
                      <m:sSubPr>
                        <m:ctrlPr>
                          <a:rPr lang="en-US" altLang="zh-CN" sz="2400" i="1" smtClean="0">
                            <a:latin typeface="Cambria Math" panose="02040503050406030204" pitchFamily="18" charset="0"/>
                            <a:ea typeface="微软雅黑" panose="020B0503020204020204" pitchFamily="34" charset="-122"/>
                          </a:rPr>
                        </m:ctrlPr>
                      </m:sSubPr>
                      <m:e>
                        <m:r>
                          <a:rPr lang="zh-CN" altLang="en-US" sz="2400" i="1" smtClean="0">
                            <a:latin typeface="Cambria Math" panose="02040503050406030204" pitchFamily="18" charset="0"/>
                            <a:ea typeface="微软雅黑" panose="020B0503020204020204" pitchFamily="34" charset="-122"/>
                          </a:rPr>
                          <m:t>𝜒</m:t>
                        </m:r>
                      </m:e>
                      <m:sub>
                        <m:r>
                          <a:rPr lang="en-US" altLang="zh-CN" sz="2400" b="0" i="1" smtClean="0">
                            <a:latin typeface="Cambria Math" panose="02040503050406030204" pitchFamily="18" charset="0"/>
                            <a:ea typeface="微软雅黑" panose="020B0503020204020204" pitchFamily="34" charset="-122"/>
                          </a:rPr>
                          <m:t>𝑏</m:t>
                        </m:r>
                        <m:r>
                          <a:rPr lang="en-US" altLang="zh-CN" sz="2400" b="0" i="1" smtClean="0">
                            <a:latin typeface="Cambria Math" panose="02040503050406030204" pitchFamily="18" charset="0"/>
                            <a:ea typeface="微软雅黑" panose="020B0503020204020204" pitchFamily="34" charset="-122"/>
                          </a:rPr>
                          <m:t>2</m:t>
                        </m:r>
                      </m:sub>
                    </m:sSub>
                  </m:oMath>
                </a14:m>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NLO</a:t>
                </a:r>
                <a:r>
                  <a:rPr lang="zh-CN" altLang="en-US" sz="2400" dirty="0">
                    <a:latin typeface="微软雅黑" panose="020B0503020204020204" pitchFamily="34" charset="-122"/>
                    <a:ea typeface="微软雅黑" panose="020B0503020204020204" pitchFamily="34" charset="-122"/>
                  </a:rPr>
                  <a:t>和</a:t>
                </a:r>
                <a:r>
                  <a:rPr lang="en-US" altLang="zh-CN" sz="2400" dirty="0">
                    <a:latin typeface="微软雅黑" panose="020B0503020204020204" pitchFamily="34" charset="-122"/>
                    <a:ea typeface="微软雅黑" panose="020B0503020204020204" pitchFamily="34" charset="-122"/>
                  </a:rPr>
                  <a:t>NNLO</a:t>
                </a:r>
                <a:r>
                  <a:rPr lang="zh-CN" altLang="en-US" sz="2400" dirty="0">
                    <a:latin typeface="微软雅黑" panose="020B0503020204020204" pitchFamily="34" charset="-122"/>
                    <a:ea typeface="微软雅黑" panose="020B0503020204020204" pitchFamily="34" charset="-122"/>
                  </a:rPr>
                  <a:t>的</a:t>
                </a:r>
                <a14:m>
                  <m:oMath xmlns:m="http://schemas.openxmlformats.org/officeDocument/2006/math">
                    <m:r>
                      <a:rPr lang="zh-CN" altLang="en-US" sz="2400" b="0" i="1">
                        <a:latin typeface="Cambria Math" panose="02040503050406030204" pitchFamily="18" charset="0"/>
                        <a:ea typeface="微软雅黑" panose="020B0503020204020204" pitchFamily="34" charset="-122"/>
                      </a:rPr>
                      <m:t>𝛤</m:t>
                    </m:r>
                  </m:oMath>
                </a14:m>
                <a:r>
                  <a:rPr lang="zh-CN" altLang="en-US" sz="2400" dirty="0">
                    <a:latin typeface="微软雅黑" panose="020B0503020204020204" pitchFamily="34" charset="-122"/>
                    <a:ea typeface="微软雅黑" panose="020B0503020204020204" pitchFamily="34" charset="-122"/>
                  </a:rPr>
                  <a:t>比较大</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显著降低了</a:t>
                </a:r>
                <a:r>
                  <a:rPr lang="en-US" altLang="zh-CN" sz="2400" dirty="0">
                    <a:latin typeface="微软雅黑" panose="020B0503020204020204" pitchFamily="34" charset="-122"/>
                    <a:ea typeface="微软雅黑" panose="020B0503020204020204" pitchFamily="34" charset="-122"/>
                  </a:rPr>
                  <a:t>LO</a:t>
                </a:r>
                <a:r>
                  <a:rPr lang="zh-CN" altLang="en-US" sz="2400" dirty="0">
                    <a:latin typeface="微软雅黑" panose="020B0503020204020204" pitchFamily="34" charset="-122"/>
                    <a:ea typeface="微软雅黑" panose="020B0503020204020204" pitchFamily="34" charset="-122"/>
                  </a:rPr>
                  <a:t>的预言</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意味着微扰</a:t>
                </a:r>
                <a:r>
                  <a:rPr lang="zh-CN" altLang="en-US" sz="2400" dirty="0">
                    <a:solidFill>
                      <a:srgbClr val="FF0000"/>
                    </a:solidFill>
                    <a:latin typeface="微软雅黑" panose="020B0503020204020204" pitchFamily="34" charset="-122"/>
                    <a:ea typeface="微软雅黑" panose="020B0503020204020204" pitchFamily="34" charset="-122"/>
                  </a:rPr>
                  <a:t>收敛性比较差</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342900" indent="-342900" algn="just">
                  <a:lnSpc>
                    <a:spcPct val="200000"/>
                  </a:lnSpc>
                  <a:buFont typeface="Wingdings" panose="05000000000000000000" pitchFamily="2" charset="2"/>
                  <a:buChar char="ü"/>
                </a:pPr>
                <a14:m>
                  <m:oMath xmlns:m="http://schemas.openxmlformats.org/officeDocument/2006/math">
                    <m:sSub>
                      <m:sSubPr>
                        <m:ctrlPr>
                          <a:rPr lang="en-US" altLang="zh-CN" sz="2400" i="1" smtClean="0">
                            <a:latin typeface="Cambria Math" panose="02040503050406030204" pitchFamily="18" charset="0"/>
                            <a:ea typeface="微软雅黑" panose="020B0503020204020204" pitchFamily="34" charset="-122"/>
                          </a:rPr>
                        </m:ctrlPr>
                      </m:sSubPr>
                      <m:e>
                        <m:r>
                          <a:rPr lang="zh-CN" altLang="en-US" sz="2400" i="1" smtClean="0">
                            <a:latin typeface="Cambria Math" panose="02040503050406030204" pitchFamily="18" charset="0"/>
                            <a:ea typeface="微软雅黑" panose="020B0503020204020204" pitchFamily="34" charset="-122"/>
                          </a:rPr>
                          <m:t>𝜂</m:t>
                        </m:r>
                      </m:e>
                      <m:sub>
                        <m:r>
                          <m:rPr>
                            <m:sty m:val="p"/>
                          </m:rPr>
                          <a:rPr lang="en-US" altLang="zh-CN" sz="2400" i="1">
                            <a:latin typeface="Cambria Math" panose="02040503050406030204" pitchFamily="18" charset="0"/>
                            <a:ea typeface="微软雅黑" panose="020B0503020204020204" pitchFamily="34" charset="-122"/>
                          </a:rPr>
                          <m:t>b</m:t>
                        </m:r>
                      </m:sub>
                    </m:sSub>
                    <m:r>
                      <a:rPr lang="zh-CN" altLang="en-US" sz="2400" i="1">
                        <a:latin typeface="Cambria Math" panose="02040503050406030204" pitchFamily="18" charset="0"/>
                        <a:ea typeface="微软雅黑" panose="020B0503020204020204" pitchFamily="34" charset="-122"/>
                      </a:rPr>
                      <m:t>和</m:t>
                    </m:r>
                    <m:sSub>
                      <m:sSubPr>
                        <m:ctrlPr>
                          <a:rPr lang="en-US" altLang="zh-CN" sz="2400" i="1">
                            <a:latin typeface="Cambria Math" panose="02040503050406030204" pitchFamily="18" charset="0"/>
                            <a:ea typeface="微软雅黑" panose="020B0503020204020204" pitchFamily="34" charset="-122"/>
                          </a:rPr>
                        </m:ctrlPr>
                      </m:sSubPr>
                      <m:e>
                        <m:r>
                          <a:rPr lang="zh-CN" altLang="en-US" sz="2400" i="1">
                            <a:latin typeface="Cambria Math" panose="02040503050406030204" pitchFamily="18" charset="0"/>
                            <a:ea typeface="微软雅黑" panose="020B0503020204020204" pitchFamily="34" charset="-122"/>
                          </a:rPr>
                          <m:t>𝜒</m:t>
                        </m:r>
                      </m:e>
                      <m:sub>
                        <m:r>
                          <a:rPr lang="en-US" altLang="zh-CN" sz="2400" i="1">
                            <a:latin typeface="Cambria Math" panose="02040503050406030204" pitchFamily="18" charset="0"/>
                            <a:ea typeface="微软雅黑" panose="020B0503020204020204" pitchFamily="34" charset="-122"/>
                          </a:rPr>
                          <m:t>𝑏</m:t>
                        </m:r>
                        <m:r>
                          <a:rPr lang="en-US" altLang="zh-CN" sz="2400" b="0" i="1" smtClean="0">
                            <a:latin typeface="Cambria Math" panose="02040503050406030204" pitchFamily="18" charset="0"/>
                            <a:ea typeface="微软雅黑" panose="020B0503020204020204" pitchFamily="34" charset="-122"/>
                          </a:rPr>
                          <m:t>1</m:t>
                        </m:r>
                      </m:sub>
                    </m:sSub>
                  </m:oMath>
                </a14:m>
                <a:r>
                  <a:rPr lang="zh-CN" altLang="en-US" sz="2400" dirty="0">
                    <a:latin typeface="微软雅黑" panose="020B0503020204020204" pitchFamily="34" charset="-122"/>
                    <a:ea typeface="微软雅黑" panose="020B0503020204020204" pitchFamily="34" charset="-122"/>
                  </a:rPr>
                  <a:t>的</a:t>
                </a:r>
                <a14:m>
                  <m:oMath xmlns:m="http://schemas.openxmlformats.org/officeDocument/2006/math">
                    <m:r>
                      <a:rPr lang="zh-CN" altLang="en-US" sz="2400" i="1">
                        <a:latin typeface="Cambria Math" panose="02040503050406030204" pitchFamily="18" charset="0"/>
                        <a:ea typeface="微软雅黑" panose="020B0503020204020204" pitchFamily="34" charset="-122"/>
                      </a:rPr>
                      <m:t>𝛤</m:t>
                    </m:r>
                  </m:oMath>
                </a14:m>
                <a:r>
                  <a:rPr lang="zh-CN" altLang="en-US" sz="2400" dirty="0">
                    <a:latin typeface="微软雅黑" panose="020B0503020204020204" pitchFamily="34" charset="-122"/>
                    <a:ea typeface="微软雅黑" panose="020B0503020204020204" pitchFamily="34" charset="-122"/>
                  </a:rPr>
                  <a:t>相比与其他两个道而言</a:t>
                </a:r>
                <a:r>
                  <a:rPr lang="zh-CN" altLang="en-US" sz="2400" dirty="0">
                    <a:solidFill>
                      <a:srgbClr val="FF0000"/>
                    </a:solidFill>
                    <a:latin typeface="微软雅黑" panose="020B0503020204020204" pitchFamily="34" charset="-122"/>
                    <a:ea typeface="微软雅黑" panose="020B0503020204020204" pitchFamily="34" charset="-122"/>
                  </a:rPr>
                  <a:t>很小</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因为</a:t>
                </a:r>
                <a:r>
                  <a:rPr lang="en-US" altLang="zh-CN" sz="2400" dirty="0">
                    <a:solidFill>
                      <a:srgbClr val="FF0000"/>
                    </a:solidFill>
                    <a:latin typeface="微软雅黑" panose="020B0503020204020204" pitchFamily="34" charset="-122"/>
                    <a:ea typeface="微软雅黑" panose="020B0503020204020204" pitchFamily="34" charset="-122"/>
                  </a:rPr>
                  <a:t>LO</a:t>
                </a:r>
                <a:r>
                  <a:rPr lang="zh-CN" altLang="en-US" sz="2400" dirty="0">
                    <a:solidFill>
                      <a:srgbClr val="FF0000"/>
                    </a:solidFill>
                    <a:latin typeface="微软雅黑" panose="020B0503020204020204" pitchFamily="34" charset="-122"/>
                    <a:ea typeface="微软雅黑" panose="020B0503020204020204" pitchFamily="34" charset="-122"/>
                  </a:rPr>
                  <a:t>的振幅为</a:t>
                </a:r>
                <a:r>
                  <a:rPr lang="en-US" altLang="zh-CN" sz="2400" dirty="0">
                    <a:solidFill>
                      <a:srgbClr val="FF0000"/>
                    </a:solidFill>
                    <a:latin typeface="微软雅黑" panose="020B0503020204020204" pitchFamily="34" charset="-122"/>
                    <a:ea typeface="微软雅黑" panose="020B0503020204020204" pitchFamily="34" charset="-122"/>
                  </a:rPr>
                  <a:t>0</a:t>
                </a:r>
                <a:r>
                  <a:rPr lang="zh-CN" altLang="en-US" sz="2400" b="1" dirty="0">
                    <a:solidFill>
                      <a:srgbClr val="FF0000"/>
                    </a:solidFill>
                    <a:latin typeface="微软雅黑" panose="020B0503020204020204" pitchFamily="34" charset="-122"/>
                    <a:ea typeface="微软雅黑" panose="020B0503020204020204" pitchFamily="34" charset="-122"/>
                  </a:rPr>
                  <a:t>！</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342900" indent="-342900" algn="just">
                  <a:lnSpc>
                    <a:spcPct val="200000"/>
                  </a:lnSpc>
                  <a:buFont typeface="Wingdings" panose="05000000000000000000" pitchFamily="2" charset="2"/>
                  <a:buChar char="ü"/>
                </a:pPr>
                <a:r>
                  <a:rPr lang="en-US" altLang="zh-CN" sz="2400" dirty="0">
                    <a:latin typeface="微软雅黑" panose="020B0503020204020204" pitchFamily="34" charset="-122"/>
                    <a:ea typeface="微软雅黑" panose="020B0503020204020204" pitchFamily="34" charset="-122"/>
                  </a:rPr>
                  <a:t>NNLO</a:t>
                </a:r>
                <a:r>
                  <a:rPr lang="zh-CN" altLang="en-US" sz="2400" dirty="0">
                    <a:latin typeface="微软雅黑" panose="020B0503020204020204" pitchFamily="34" charset="-122"/>
                    <a:ea typeface="微软雅黑" panose="020B0503020204020204" pitchFamily="34" charset="-122"/>
                  </a:rPr>
                  <a:t>阶</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分支比的预言跟</a:t>
                </a:r>
                <a:r>
                  <a:rPr lang="en-US" altLang="zh-CN" sz="2400" dirty="0">
                    <a:latin typeface="微软雅黑" panose="020B0503020204020204" pitchFamily="34" charset="-122"/>
                    <a:ea typeface="微软雅黑" panose="020B0503020204020204" pitchFamily="34" charset="-122"/>
                  </a:rPr>
                  <a:t>Belle</a:t>
                </a:r>
                <a:r>
                  <a:rPr lang="zh-CN" altLang="en-US" sz="2400" dirty="0">
                    <a:latin typeface="微软雅黑" panose="020B0503020204020204" pitchFamily="34" charset="-122"/>
                    <a:ea typeface="微软雅黑" panose="020B0503020204020204" pitchFamily="34" charset="-122"/>
                  </a:rPr>
                  <a:t>合作组测量的上限</a:t>
                </a:r>
                <a:r>
                  <a:rPr lang="zh-CN" altLang="en-US" sz="2400" dirty="0">
                    <a:solidFill>
                      <a:srgbClr val="FF0000"/>
                    </a:solidFill>
                    <a:latin typeface="微软雅黑" panose="020B0503020204020204" pitchFamily="34" charset="-122"/>
                    <a:ea typeface="微软雅黑" panose="020B0503020204020204" pitchFamily="34" charset="-122"/>
                  </a:rPr>
                  <a:t>保持一致</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Agency FB" panose="020B0503020202020204" pitchFamily="34" charset="0"/>
                  <a:ea typeface="微软雅黑" panose="020B0503020204020204" pitchFamily="34" charset="-122"/>
                </a:endParaRPr>
              </a:p>
            </p:txBody>
          </p:sp>
        </mc:Choice>
        <mc:Fallback xmlns="">
          <p:sp>
            <p:nvSpPr>
              <p:cNvPr id="27" name="文本框 26"/>
              <p:cNvSpPr txBox="1">
                <a:spLocks noRot="1" noChangeAspect="1" noMove="1" noResize="1" noEditPoints="1" noAdjustHandles="1" noChangeArrowheads="1" noChangeShapeType="1" noTextEdit="1"/>
              </p:cNvSpPr>
              <p:nvPr/>
            </p:nvSpPr>
            <p:spPr>
              <a:xfrm>
                <a:off x="341700" y="1518834"/>
                <a:ext cx="4758615" cy="5262979"/>
              </a:xfrm>
              <a:prstGeom prst="rect">
                <a:avLst/>
              </a:prstGeom>
              <a:blipFill rotWithShape="0">
                <a:blip r:embed="rId6"/>
                <a:stretch>
                  <a:fillRect l="-1665" r="-2049"/>
                </a:stretch>
              </a:blipFill>
            </p:spPr>
            <p:txBody>
              <a:bodyPr/>
              <a:lstStyle/>
              <a:p>
                <a:r>
                  <a:rPr lang="zh-CN" altLang="en-US">
                    <a:noFill/>
                  </a:rPr>
                  <a:t> </a:t>
                </a:r>
              </a:p>
            </p:txBody>
          </p:sp>
        </mc:Fallback>
      </mc:AlternateContent>
      <p:sp>
        <p:nvSpPr>
          <p:cNvPr id="6" name="圆角矩形 5"/>
          <p:cNvSpPr/>
          <p:nvPr/>
        </p:nvSpPr>
        <p:spPr>
          <a:xfrm>
            <a:off x="11516724" y="1384043"/>
            <a:ext cx="554574" cy="5276302"/>
          </a:xfrm>
          <a:prstGeom prst="roundRect">
            <a:avLst/>
          </a:prstGeom>
          <a:noFill/>
          <a:ln w="28575">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 name="圆角矩形 3"/>
          <p:cNvSpPr/>
          <p:nvPr/>
        </p:nvSpPr>
        <p:spPr>
          <a:xfrm>
            <a:off x="9273074" y="5501035"/>
            <a:ext cx="951568" cy="115931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9" name="圆角矩形 8"/>
          <p:cNvSpPr/>
          <p:nvPr/>
        </p:nvSpPr>
        <p:spPr>
          <a:xfrm>
            <a:off x="9281151" y="4653635"/>
            <a:ext cx="951567" cy="7743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9281151" y="2295721"/>
            <a:ext cx="951567" cy="76011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109431" y="1038324"/>
            <a:ext cx="6970982" cy="5574435"/>
          </a:xfrm>
          <a:prstGeom prst="rect">
            <a:avLst/>
          </a:prstGeom>
        </p:spPr>
      </p:pic>
      <p:sp>
        <p:nvSpPr>
          <p:cNvPr id="14" name="文本框 13"/>
          <p:cNvSpPr txBox="1"/>
          <p:nvPr/>
        </p:nvSpPr>
        <p:spPr>
          <a:xfrm>
            <a:off x="5204587" y="662944"/>
            <a:ext cx="5144809" cy="400110"/>
          </a:xfrm>
          <a:prstGeom prst="rect">
            <a:avLst/>
          </a:prstGeom>
          <a:noFill/>
        </p:spPr>
        <p:txBody>
          <a:bodyPr wrap="square" rtlCol="0">
            <a:spAutoFit/>
          </a:bodyPr>
          <a:lstStyle/>
          <a:p>
            <a:r>
              <a:rPr lang="en-US" altLang="zh-CN" sz="2000" dirty="0">
                <a:solidFill>
                  <a:schemeClr val="accent1"/>
                </a:solidFill>
                <a:latin typeface="Times New Roman" panose="02020603050405020304" pitchFamily="18" charset="0"/>
                <a:cs typeface="Times New Roman" panose="02020603050405020304" pitchFamily="18" charset="0"/>
              </a:rPr>
              <a:t>C. P. Shen et al.[Belle], PRD 85, 071102(2012</a:t>
            </a:r>
            <a:r>
              <a:rPr lang="en-US" altLang="zh-CN" sz="2000" dirty="0">
                <a:solidFill>
                  <a:schemeClr val="accent1"/>
                </a:solidFill>
              </a:rPr>
              <a:t>)</a:t>
            </a:r>
            <a:endParaRPr lang="zh-CN" altLang="en-US" sz="2000" dirty="0">
              <a:solidFill>
                <a:schemeClr val="accent1"/>
              </a:solidFill>
            </a:endParaRPr>
          </a:p>
        </p:txBody>
      </p:sp>
      <mc:AlternateContent xmlns:mc="http://schemas.openxmlformats.org/markup-compatibility/2006" xmlns:a14="http://schemas.microsoft.com/office/drawing/2010/main">
        <mc:Choice Requires="a14">
          <p:sp>
            <p:nvSpPr>
              <p:cNvPr id="15" name="文本框 14"/>
              <p:cNvSpPr txBox="1"/>
              <p:nvPr/>
            </p:nvSpPr>
            <p:spPr>
              <a:xfrm>
                <a:off x="7070263" y="1089259"/>
                <a:ext cx="40628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dirty="0" smtClean="0">
                              <a:latin typeface="Cambria Math" panose="02040503050406030204" pitchFamily="18" charset="0"/>
                            </a:rPr>
                          </m:ctrlPr>
                        </m:sSubPr>
                        <m:e>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𝑚</m:t>
                              </m:r>
                            </m:e>
                            <m:sub>
                              <m:r>
                                <a:rPr lang="en-US" altLang="zh-CN" sz="2400" b="0" i="1" dirty="0" smtClean="0">
                                  <a:latin typeface="Cambria Math" panose="02040503050406030204" pitchFamily="18" charset="0"/>
                                </a:rPr>
                                <m:t>𝑐</m:t>
                              </m:r>
                            </m:sub>
                          </m:sSub>
                          <m:r>
                            <a:rPr lang="en-US" altLang="zh-CN" sz="2400" dirty="0">
                              <a:latin typeface="Cambria Math" panose="02040503050406030204" pitchFamily="18" charset="0"/>
                            </a:rPr>
                            <m:t>=</m:t>
                          </m:r>
                          <m:r>
                            <a:rPr lang="en-US" altLang="zh-CN" sz="2400" b="0" i="1" dirty="0" smtClean="0">
                              <a:latin typeface="Cambria Math" panose="02040503050406030204" pitchFamily="18" charset="0"/>
                            </a:rPr>
                            <m:t>1.5</m:t>
                          </m:r>
                          <m:r>
                            <a:rPr lang="en-US" altLang="zh-CN" sz="2400" i="1" dirty="0">
                              <a:latin typeface="Cambria Math" panose="02040503050406030204" pitchFamily="18" charset="0"/>
                            </a:rPr>
                            <m:t>𝐺𝑒</m:t>
                          </m:r>
                          <m:r>
                            <a:rPr lang="en-US" altLang="zh-CN" sz="2400" b="0" i="1" dirty="0" smtClean="0">
                              <a:latin typeface="Cambria Math" panose="02040503050406030204" pitchFamily="18" charset="0"/>
                            </a:rPr>
                            <m:t>𝑉</m:t>
                          </m:r>
                          <m:r>
                            <a:rPr lang="en-US" altLang="zh-CN" sz="2400" b="0" i="1" dirty="0" smtClean="0">
                              <a:latin typeface="Cambria Math" panose="02040503050406030204" pitchFamily="18" charset="0"/>
                            </a:rPr>
                            <m:t>, </m:t>
                          </m:r>
                          <m:r>
                            <a:rPr lang="en-US" altLang="zh-CN" sz="2400" b="0" i="1" dirty="0" smtClean="0">
                              <a:latin typeface="Cambria Math" panose="02040503050406030204" pitchFamily="18" charset="0"/>
                            </a:rPr>
                            <m:t>𝑚</m:t>
                          </m:r>
                        </m:e>
                        <m:sub>
                          <m:r>
                            <a:rPr lang="en-US" altLang="zh-CN" sz="2400" b="0" i="1" dirty="0" smtClean="0">
                              <a:latin typeface="Cambria Math" panose="02040503050406030204" pitchFamily="18" charset="0"/>
                            </a:rPr>
                            <m:t>𝑏</m:t>
                          </m:r>
                        </m:sub>
                      </m:sSub>
                      <m:r>
                        <a:rPr lang="en-US" altLang="zh-CN" sz="2400" b="0" i="0" dirty="0" smtClean="0">
                          <a:latin typeface="Cambria Math" panose="02040503050406030204" pitchFamily="18" charset="0"/>
                        </a:rPr>
                        <m:t>=</m:t>
                      </m:r>
                      <m:r>
                        <a:rPr lang="en-US" altLang="zh-CN" sz="2400" b="0" i="1" dirty="0" smtClean="0">
                          <a:latin typeface="Cambria Math" panose="02040503050406030204" pitchFamily="18" charset="0"/>
                        </a:rPr>
                        <m:t>4.7</m:t>
                      </m:r>
                      <m:r>
                        <a:rPr lang="en-US" altLang="zh-CN" sz="2400" b="0" i="1" dirty="0" smtClean="0">
                          <a:latin typeface="Cambria Math" panose="02040503050406030204" pitchFamily="18" charset="0"/>
                        </a:rPr>
                        <m:t>𝐺𝑒𝑉</m:t>
                      </m:r>
                    </m:oMath>
                  </m:oMathPara>
                </a14:m>
                <a:endParaRPr lang="zh-CN" altLang="en-US" sz="2400" dirty="0">
                  <a:latin typeface="微软雅黑" panose="020B0503020204020204" pitchFamily="34" charset="-122"/>
                  <a:ea typeface="微软雅黑" panose="020B0503020204020204" pitchFamily="34" charset="-122"/>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7070263" y="1089259"/>
                <a:ext cx="4062845" cy="461665"/>
              </a:xfrm>
              <a:prstGeom prst="rect">
                <a:avLst/>
              </a:prstGeom>
              <a:blipFill rotWithShape="0">
                <a:blip r:embed="rId8"/>
                <a:stretch>
                  <a:fillRect b="-4000"/>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775979667"/>
      </p:ext>
    </p:extLst>
  </p:cSld>
  <p:clrMapOvr>
    <a:masterClrMapping/>
  </p:clrMapOvr>
  <mc:AlternateContent xmlns:mc="http://schemas.openxmlformats.org/markup-compatibility/2006">
    <mc:Choice xmlns:p14="http://schemas.microsoft.com/office/powerpoint/2010/main" Requires="p14">
      <p:transition spd="slow" p14:dur="2000" advTm="54639"/>
    </mc:Choice>
    <mc:Fallback>
      <p:transition spd="slow" advTm="546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9"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91529"/>
            <a:ext cx="9679880" cy="687820"/>
          </a:xfrm>
        </p:spPr>
        <p:txBody>
          <a:bodyPr>
            <a:normAutofit/>
          </a:bodyPr>
          <a:lstStyle/>
          <a:p>
            <a:r>
              <a:rPr kumimoji="0" lang="zh-CN" altLang="en-US" sz="3400" b="1" i="0" u="none" strike="noStrike" kern="1200" cap="none" spc="0" normalizeH="0" baseline="0" dirty="0">
                <a:latin typeface="微软雅黑" panose="020B0503020204020204" charset="-122"/>
                <a:ea typeface="微软雅黑" panose="020B0503020204020204" charset="-122"/>
              </a:rPr>
              <a:t>唯象结果与讨论 </a:t>
            </a:r>
            <a:r>
              <a:rPr lang="en-US" altLang="zh-CN" b="1" dirty="0">
                <a:latin typeface="微软雅黑" panose="020B0503020204020204" charset="-122"/>
                <a:ea typeface="微软雅黑" panose="020B0503020204020204" charset="-122"/>
                <a:cs typeface="微软雅黑" panose="020B0503020204020204" charset="-122"/>
              </a:rPr>
              <a:t>—— </a:t>
            </a:r>
            <a:endParaRPr kumimoji="0" lang="zh-CN" altLang="en-US" sz="3400" b="1" i="0" u="none" strike="noStrike" kern="1200" cap="none" spc="0" normalizeH="0" baseline="0" dirty="0">
              <a:latin typeface="微软雅黑" panose="020B0503020204020204" charset="-122"/>
              <a:ea typeface="微软雅黑" panose="020B0503020204020204" charset="-122"/>
            </a:endParaRPr>
          </a:p>
        </p:txBody>
      </p:sp>
      <p:sp>
        <p:nvSpPr>
          <p:cNvPr id="3" name="灯片编号占位符 2"/>
          <p:cNvSpPr>
            <a:spLocks noGrp="1"/>
          </p:cNvSpPr>
          <p:nvPr>
            <p:ph type="sldNum" sz="quarter" idx="12"/>
          </p:nvPr>
        </p:nvSpPr>
        <p:spPr/>
        <p:txBody>
          <a:bodyPr/>
          <a:lstStyle/>
          <a:p>
            <a:fld id="{62882B55-B6B2-497F-8568-5D2D4C04CE38}" type="slidenum">
              <a:rPr lang="zh-CN" altLang="en-US" smtClean="0"/>
              <a:t>18</a:t>
            </a:fld>
            <a:endParaRPr lang="zh-CN" altLang="en-US" dirty="0"/>
          </a:p>
        </p:txBody>
      </p:sp>
      <p:sp>
        <p:nvSpPr>
          <p:cNvPr id="25" name="矩形 24"/>
          <p:cNvSpPr/>
          <p:nvPr/>
        </p:nvSpPr>
        <p:spPr>
          <a:xfrm>
            <a:off x="3376541" y="6358080"/>
            <a:ext cx="5829146" cy="420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21">
            <a:extLst>
              <a:ext uri="{FF2B5EF4-FFF2-40B4-BE49-F238E27FC236}">
                <a16:creationId xmlns:a16="http://schemas.microsoft.com/office/drawing/2014/main" id="{B53FD7FF-2B32-42F4-96F4-6D9A337D687A}"/>
              </a:ext>
            </a:extLst>
          </p:cNvPr>
          <p:cNvSpPr txBox="1"/>
          <p:nvPr/>
        </p:nvSpPr>
        <p:spPr>
          <a:xfrm>
            <a:off x="4756193" y="317129"/>
            <a:ext cx="1415772" cy="461665"/>
          </a:xfrm>
          <a:prstGeom prst="rect">
            <a:avLst/>
          </a:prstGeom>
          <a:noFill/>
        </p:spPr>
        <p:txBody>
          <a:bodyPr wrap="none" rtlCol="0">
            <a:spAutoFit/>
          </a:bodyPr>
          <a:lstStyle/>
          <a:p>
            <a:pPr>
              <a:defRPr/>
            </a:pPr>
            <a:r>
              <a:rPr lang="zh-CN" altLang="en-US" sz="2400" b="1" dirty="0">
                <a:solidFill>
                  <a:srgbClr val="034C9C"/>
                </a:solidFill>
                <a:latin typeface="微软雅黑" panose="020B0503020204020204" charset="-122"/>
                <a:ea typeface="微软雅黑" panose="020B0503020204020204" charset="-122"/>
                <a:cs typeface="Arial" panose="020B0604020202020204" pitchFamily="34" charset="0"/>
              </a:rPr>
              <a:t>计算结果</a:t>
            </a:r>
            <a:endParaRPr lang="zh-CN" altLang="en-US" sz="2400" b="1" dirty="0">
              <a:solidFill>
                <a:srgbClr val="034C9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FA9E5A35-A403-4210-ADE0-29B0E17A5EA5}"/>
                  </a:ext>
                </a:extLst>
              </p:cNvPr>
              <p:cNvSpPr/>
              <p:nvPr/>
            </p:nvSpPr>
            <p:spPr>
              <a:xfrm>
                <a:off x="341700" y="983303"/>
                <a:ext cx="8268899" cy="535531"/>
              </a:xfrm>
              <a:prstGeom prst="rect">
                <a:avLst/>
              </a:prstGeom>
            </p:spPr>
            <p:txBody>
              <a:bodyPr wrap="square">
                <a:spAutoFit/>
              </a:bodyPr>
              <a:lstStyle/>
              <a:p>
                <a:pPr marL="342900" indent="-342900">
                  <a:lnSpc>
                    <a:spcPct val="120000"/>
                  </a:lnSpc>
                  <a:spcBef>
                    <a:spcPct val="0"/>
                  </a:spcBef>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在不同微扰精度，分支比</a:t>
                </a:r>
                <a14:m>
                  <m:oMath xmlns:m="http://schemas.openxmlformats.org/officeDocument/2006/math">
                    <m:r>
                      <a:rPr lang="en-US" altLang="zh-CN" sz="2400" b="1" i="1" smtClean="0">
                        <a:latin typeface="Cambria Math" panose="02040503050406030204" pitchFamily="18" charset="0"/>
                        <a:ea typeface="微软雅黑" panose="020B0503020204020204" pitchFamily="34" charset="-122"/>
                      </a:rPr>
                      <m:t>𝑩</m:t>
                    </m:r>
                    <m:r>
                      <a:rPr lang="en-US" altLang="zh-CN" sz="2400" b="1" i="0" smtClean="0">
                        <a:latin typeface="Cambria Math" panose="02040503050406030204" pitchFamily="18" charset="0"/>
                        <a:ea typeface="微软雅黑" panose="020B0503020204020204" pitchFamily="34" charset="-122"/>
                      </a:rPr>
                      <m:t>𝐫</m:t>
                    </m:r>
                  </m:oMath>
                </a14:m>
                <a:r>
                  <a:rPr lang="zh-CN" altLang="en-US" sz="2400" b="1" dirty="0">
                    <a:latin typeface="微软雅黑" panose="020B0503020204020204" pitchFamily="34" charset="-122"/>
                    <a:ea typeface="微软雅黑" panose="020B0503020204020204" pitchFamily="34" charset="-122"/>
                  </a:rPr>
                  <a:t>随重整化标度</a:t>
                </a:r>
                <a14:m>
                  <m:oMath xmlns:m="http://schemas.openxmlformats.org/officeDocument/2006/math">
                    <m:sSub>
                      <m:sSubPr>
                        <m:ctrlPr>
                          <a:rPr lang="en-US" altLang="zh-CN" sz="2400" b="1" i="1" smtClean="0">
                            <a:latin typeface="Cambria Math" panose="02040503050406030204" pitchFamily="18" charset="0"/>
                            <a:ea typeface="微软雅黑" panose="020B0503020204020204" pitchFamily="34" charset="-122"/>
                          </a:rPr>
                        </m:ctrlPr>
                      </m:sSubPr>
                      <m:e>
                        <m:r>
                          <a:rPr lang="zh-CN" altLang="en-US" sz="2400" b="1" i="1" smtClean="0">
                            <a:latin typeface="Cambria Math" panose="02040503050406030204" pitchFamily="18" charset="0"/>
                            <a:ea typeface="微软雅黑" panose="020B0503020204020204" pitchFamily="34" charset="-122"/>
                          </a:rPr>
                          <m:t>𝝁</m:t>
                        </m:r>
                      </m:e>
                      <m:sub>
                        <m:r>
                          <a:rPr lang="en-US" altLang="zh-CN" sz="2400" b="1" i="1" smtClean="0">
                            <a:latin typeface="Cambria Math" panose="02040503050406030204" pitchFamily="18" charset="0"/>
                            <a:ea typeface="微软雅黑" panose="020B0503020204020204" pitchFamily="34" charset="-122"/>
                          </a:rPr>
                          <m:t>𝑹</m:t>
                        </m:r>
                      </m:sub>
                    </m:sSub>
                  </m:oMath>
                </a14:m>
                <a:r>
                  <a:rPr lang="zh-CN" altLang="en-US" sz="2400" b="1" dirty="0">
                    <a:latin typeface="微软雅黑" panose="020B0503020204020204" pitchFamily="34" charset="-122"/>
                    <a:ea typeface="微软雅黑" panose="020B0503020204020204" pitchFamily="34" charset="-122"/>
                  </a:rPr>
                  <a:t>的变化</a:t>
                </a:r>
                <a:endParaRPr lang="en-US" altLang="zh-CN" sz="2400" b="1" dirty="0">
                  <a:latin typeface="微软雅黑" panose="020B0503020204020204" pitchFamily="34" charset="-122"/>
                  <a:ea typeface="微软雅黑" panose="020B0503020204020204" pitchFamily="34" charset="-122"/>
                </a:endParaRPr>
              </a:p>
            </p:txBody>
          </p:sp>
        </mc:Choice>
        <mc:Fallback xmlns="">
          <p:sp>
            <p:nvSpPr>
              <p:cNvPr id="29" name="矩形 28">
                <a:extLst>
                  <a:ext uri="{FF2B5EF4-FFF2-40B4-BE49-F238E27FC236}">
                    <a16:creationId xmlns="" xmlns:a16="http://schemas.microsoft.com/office/drawing/2014/main" xmlns:a14="http://schemas.microsoft.com/office/drawing/2010/main" id="{FA9E5A35-A403-4210-ADE0-29B0E17A5EA5}"/>
                  </a:ext>
                </a:extLst>
              </p:cNvPr>
              <p:cNvSpPr>
                <a:spLocks noRot="1" noChangeAspect="1" noMove="1" noResize="1" noEditPoints="1" noAdjustHandles="1" noChangeArrowheads="1" noChangeShapeType="1" noTextEdit="1"/>
              </p:cNvSpPr>
              <p:nvPr/>
            </p:nvSpPr>
            <p:spPr>
              <a:xfrm>
                <a:off x="341700" y="983303"/>
                <a:ext cx="8268899" cy="535531"/>
              </a:xfrm>
              <a:prstGeom prst="rect">
                <a:avLst/>
              </a:prstGeom>
              <a:blipFill rotWithShape="0">
                <a:blip r:embed="rId5"/>
                <a:stretch>
                  <a:fillRect l="-959" t="-2273" b="-18182"/>
                </a:stretch>
              </a:blipFill>
            </p:spPr>
            <p:txBody>
              <a:bodyPr/>
              <a:lstStyle/>
              <a:p>
                <a:r>
                  <a:rPr lang="zh-CN" altLang="en-US">
                    <a:noFill/>
                  </a:rPr>
                  <a:t> </a:t>
                </a:r>
              </a:p>
            </p:txBody>
          </p:sp>
        </mc:Fallback>
      </mc:AlternateContent>
      <p:pic>
        <p:nvPicPr>
          <p:cNvPr id="4" name="图片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68899" y="1518339"/>
            <a:ext cx="6266666" cy="4714574"/>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F28C43D-F23E-8B0D-1380-CBDF0F974E3D}"/>
                  </a:ext>
                </a:extLst>
              </p:cNvPr>
              <p:cNvSpPr txBox="1"/>
              <p:nvPr/>
            </p:nvSpPr>
            <p:spPr>
              <a:xfrm>
                <a:off x="2325303" y="1647662"/>
                <a:ext cx="5926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zh-CN" altLang="en-US" sz="2400" i="1" smtClean="0">
                              <a:solidFill>
                                <a:srgbClr val="FF0000"/>
                              </a:solidFill>
                              <a:latin typeface="Cambria Math" panose="02040503050406030204" pitchFamily="18" charset="0"/>
                            </a:rPr>
                            <m:t>𝜂</m:t>
                          </m:r>
                        </m:e>
                        <m:sub>
                          <m:r>
                            <a:rPr lang="en-US" altLang="zh-CN" sz="2400" b="0" i="1" smtClean="0">
                              <a:solidFill>
                                <a:srgbClr val="FF0000"/>
                              </a:solidFill>
                              <a:latin typeface="Cambria Math" panose="02040503050406030204" pitchFamily="18" charset="0"/>
                            </a:rPr>
                            <m:t>𝑏</m:t>
                          </m:r>
                        </m:sub>
                      </m:sSub>
                    </m:oMath>
                  </m:oMathPara>
                </a14:m>
                <a:endParaRPr lang="zh-CN" altLang="en-US" sz="2400" dirty="0"/>
              </a:p>
            </p:txBody>
          </p:sp>
        </mc:Choice>
        <mc:Fallback xmlns="">
          <p:sp>
            <p:nvSpPr>
              <p:cNvPr id="6" name="文本框 5">
                <a:extLst>
                  <a:ext uri="{FF2B5EF4-FFF2-40B4-BE49-F238E27FC236}">
                    <a16:creationId xmlns="" xmlns:a16="http://schemas.microsoft.com/office/drawing/2014/main" xmlns:a14="http://schemas.microsoft.com/office/drawing/2010/main" id="{9F28C43D-F23E-8B0D-1380-CBDF0F974E3D}"/>
                  </a:ext>
                </a:extLst>
              </p:cNvPr>
              <p:cNvSpPr txBox="1">
                <a:spLocks noRot="1" noChangeAspect="1" noMove="1" noResize="1" noEditPoints="1" noAdjustHandles="1" noChangeArrowheads="1" noChangeShapeType="1" noTextEdit="1"/>
              </p:cNvSpPr>
              <p:nvPr/>
            </p:nvSpPr>
            <p:spPr>
              <a:xfrm>
                <a:off x="2325303" y="1647662"/>
                <a:ext cx="592667" cy="461665"/>
              </a:xfrm>
              <a:prstGeom prst="rect">
                <a:avLst/>
              </a:prstGeom>
              <a:blipFill rotWithShape="0">
                <a:blip r:embed="rId7"/>
                <a:stretch>
                  <a:fillRect b="-131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66D3EE6-0BCE-5C22-A5F7-D628FC6DD996}"/>
                  </a:ext>
                </a:extLst>
              </p:cNvPr>
              <p:cNvSpPr txBox="1"/>
              <p:nvPr/>
            </p:nvSpPr>
            <p:spPr>
              <a:xfrm>
                <a:off x="5308365" y="1723343"/>
                <a:ext cx="1727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zh-CN" altLang="en-US" sz="2400" i="1" smtClean="0">
                              <a:solidFill>
                                <a:srgbClr val="FF0000"/>
                              </a:solidFill>
                              <a:latin typeface="Cambria Math" panose="02040503050406030204" pitchFamily="18" charset="0"/>
                            </a:rPr>
                            <m:t>𝜒</m:t>
                          </m:r>
                        </m:e>
                        <m:sub>
                          <m:r>
                            <a:rPr lang="en-US" altLang="zh-CN" sz="2400" b="0" i="1" smtClean="0">
                              <a:solidFill>
                                <a:srgbClr val="FF0000"/>
                              </a:solidFill>
                              <a:latin typeface="Cambria Math" panose="02040503050406030204" pitchFamily="18" charset="0"/>
                            </a:rPr>
                            <m:t>𝑏</m:t>
                          </m:r>
                          <m:r>
                            <a:rPr lang="en-US" altLang="zh-CN" sz="2400" b="0" i="1" smtClean="0">
                              <a:solidFill>
                                <a:srgbClr val="FF0000"/>
                              </a:solidFill>
                              <a:latin typeface="Cambria Math" panose="02040503050406030204" pitchFamily="18" charset="0"/>
                            </a:rPr>
                            <m:t>0</m:t>
                          </m:r>
                        </m:sub>
                      </m:sSub>
                    </m:oMath>
                  </m:oMathPara>
                </a14:m>
                <a:endParaRPr lang="zh-CN" altLang="en-US" sz="2400" dirty="0"/>
              </a:p>
            </p:txBody>
          </p:sp>
        </mc:Choice>
        <mc:Fallback xmlns="">
          <p:sp>
            <p:nvSpPr>
              <p:cNvPr id="8" name="文本框 7">
                <a:extLst>
                  <a:ext uri="{FF2B5EF4-FFF2-40B4-BE49-F238E27FC236}">
                    <a16:creationId xmlns="" xmlns:a16="http://schemas.microsoft.com/office/drawing/2014/main" xmlns:a14="http://schemas.microsoft.com/office/drawing/2010/main" id="{E66D3EE6-0BCE-5C22-A5F7-D628FC6DD996}"/>
                  </a:ext>
                </a:extLst>
              </p:cNvPr>
              <p:cNvSpPr txBox="1">
                <a:spLocks noRot="1" noChangeAspect="1" noMove="1" noResize="1" noEditPoints="1" noAdjustHandles="1" noChangeArrowheads="1" noChangeShapeType="1" noTextEdit="1"/>
              </p:cNvSpPr>
              <p:nvPr/>
            </p:nvSpPr>
            <p:spPr>
              <a:xfrm>
                <a:off x="5308365" y="1723343"/>
                <a:ext cx="1727200" cy="461665"/>
              </a:xfrm>
              <a:prstGeom prst="rect">
                <a:avLst/>
              </a:prstGeom>
              <a:blipFill rotWithShape="0">
                <a:blip r:embed="rId8"/>
                <a:stretch>
                  <a:fillRect b="-1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55F85A-A640-2D98-EBD0-7E64BA1C485F}"/>
                  </a:ext>
                </a:extLst>
              </p:cNvPr>
              <p:cNvSpPr txBox="1"/>
              <p:nvPr/>
            </p:nvSpPr>
            <p:spPr>
              <a:xfrm>
                <a:off x="1888356" y="4081390"/>
                <a:ext cx="16679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zh-CN" altLang="en-US" sz="2400" i="1" smtClean="0">
                              <a:solidFill>
                                <a:srgbClr val="FF0000"/>
                              </a:solidFill>
                              <a:latin typeface="Cambria Math" panose="02040503050406030204" pitchFamily="18" charset="0"/>
                            </a:rPr>
                            <m:t>𝜒</m:t>
                          </m:r>
                        </m:e>
                        <m:sub>
                          <m:r>
                            <a:rPr lang="en-US" altLang="zh-CN" sz="2400" b="0" i="1" smtClean="0">
                              <a:solidFill>
                                <a:srgbClr val="FF0000"/>
                              </a:solidFill>
                              <a:latin typeface="Cambria Math" panose="02040503050406030204" pitchFamily="18" charset="0"/>
                            </a:rPr>
                            <m:t>𝑏</m:t>
                          </m:r>
                          <m:r>
                            <a:rPr lang="en-US" altLang="zh-CN" sz="2400" b="0" i="1" smtClean="0">
                              <a:solidFill>
                                <a:srgbClr val="FF0000"/>
                              </a:solidFill>
                              <a:latin typeface="Cambria Math" panose="02040503050406030204" pitchFamily="18" charset="0"/>
                            </a:rPr>
                            <m:t>1</m:t>
                          </m:r>
                        </m:sub>
                      </m:sSub>
                    </m:oMath>
                  </m:oMathPara>
                </a14:m>
                <a:endParaRPr lang="zh-CN" altLang="en-US" sz="2400" dirty="0"/>
              </a:p>
            </p:txBody>
          </p:sp>
        </mc:Choice>
        <mc:Fallback xmlns="">
          <p:sp>
            <p:nvSpPr>
              <p:cNvPr id="9" name="文本框 8">
                <a:extLst>
                  <a:ext uri="{FF2B5EF4-FFF2-40B4-BE49-F238E27FC236}">
                    <a16:creationId xmlns="" xmlns:a16="http://schemas.microsoft.com/office/drawing/2014/main" xmlns:a14="http://schemas.microsoft.com/office/drawing/2010/main" id="{7555F85A-A640-2D98-EBD0-7E64BA1C485F}"/>
                  </a:ext>
                </a:extLst>
              </p:cNvPr>
              <p:cNvSpPr txBox="1">
                <a:spLocks noRot="1" noChangeAspect="1" noMove="1" noResize="1" noEditPoints="1" noAdjustHandles="1" noChangeArrowheads="1" noChangeShapeType="1" noTextEdit="1"/>
              </p:cNvSpPr>
              <p:nvPr/>
            </p:nvSpPr>
            <p:spPr>
              <a:xfrm>
                <a:off x="1888356" y="4081390"/>
                <a:ext cx="1667932" cy="461665"/>
              </a:xfrm>
              <a:prstGeom prst="rect">
                <a:avLst/>
              </a:prstGeom>
              <a:blipFill rotWithShape="0">
                <a:blip r:embed="rId9"/>
                <a:stretch>
                  <a:fillRect b="-1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00A9C79B-F558-8693-67C7-CCC77A3849EA}"/>
                  </a:ext>
                </a:extLst>
              </p:cNvPr>
              <p:cNvSpPr txBox="1"/>
              <p:nvPr/>
            </p:nvSpPr>
            <p:spPr>
              <a:xfrm>
                <a:off x="5427514" y="4104400"/>
                <a:ext cx="1727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zh-CN" altLang="en-US" sz="2400" i="1" smtClean="0">
                              <a:solidFill>
                                <a:srgbClr val="FF0000"/>
                              </a:solidFill>
                              <a:latin typeface="Cambria Math" panose="02040503050406030204" pitchFamily="18" charset="0"/>
                            </a:rPr>
                            <m:t>𝜒</m:t>
                          </m:r>
                        </m:e>
                        <m:sub>
                          <m:r>
                            <a:rPr lang="en-US" altLang="zh-CN" sz="2400" b="0" i="1" smtClean="0">
                              <a:solidFill>
                                <a:srgbClr val="FF0000"/>
                              </a:solidFill>
                              <a:latin typeface="Cambria Math" panose="02040503050406030204" pitchFamily="18" charset="0"/>
                            </a:rPr>
                            <m:t>𝑏</m:t>
                          </m:r>
                          <m:r>
                            <a:rPr lang="en-US" altLang="zh-CN" sz="2400" b="0" i="1" smtClean="0">
                              <a:solidFill>
                                <a:srgbClr val="FF0000"/>
                              </a:solidFill>
                              <a:latin typeface="Cambria Math" panose="02040503050406030204" pitchFamily="18" charset="0"/>
                            </a:rPr>
                            <m:t>2</m:t>
                          </m:r>
                        </m:sub>
                      </m:sSub>
                    </m:oMath>
                  </m:oMathPara>
                </a14:m>
                <a:endParaRPr lang="zh-CN" altLang="en-US" sz="2400" dirty="0"/>
              </a:p>
            </p:txBody>
          </p:sp>
        </mc:Choice>
        <mc:Fallback xmlns="">
          <p:sp>
            <p:nvSpPr>
              <p:cNvPr id="11" name="文本框 10">
                <a:extLst>
                  <a:ext uri="{FF2B5EF4-FFF2-40B4-BE49-F238E27FC236}">
                    <a16:creationId xmlns="" xmlns:a16="http://schemas.microsoft.com/office/drawing/2014/main" xmlns:a14="http://schemas.microsoft.com/office/drawing/2010/main" id="{00A9C79B-F558-8693-67C7-CCC77A3849EA}"/>
                  </a:ext>
                </a:extLst>
              </p:cNvPr>
              <p:cNvSpPr txBox="1">
                <a:spLocks noRot="1" noChangeAspect="1" noMove="1" noResize="1" noEditPoints="1" noAdjustHandles="1" noChangeArrowheads="1" noChangeShapeType="1" noTextEdit="1"/>
              </p:cNvSpPr>
              <p:nvPr/>
            </p:nvSpPr>
            <p:spPr>
              <a:xfrm>
                <a:off x="5427514" y="4104400"/>
                <a:ext cx="1727200" cy="461665"/>
              </a:xfrm>
              <a:prstGeom prst="rect">
                <a:avLst/>
              </a:prstGeom>
              <a:blipFill rotWithShape="0">
                <a:blip r:embed="rId10"/>
                <a:stretch>
                  <a:fillRect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553308" y="6265682"/>
                <a:ext cx="6973500" cy="461665"/>
              </a:xfrm>
              <a:prstGeom prst="rect">
                <a:avLst/>
              </a:prstGeom>
              <a:noFill/>
            </p:spPr>
            <p:txBody>
              <a:bodyPr wrap="square" rtlCol="0">
                <a:spAutoFit/>
              </a:bodyPr>
              <a:lstStyle/>
              <a:p>
                <a14:m>
                  <m:oMath xmlns:m="http://schemas.openxmlformats.org/officeDocument/2006/math">
                    <m:sSub>
                      <m:sSubPr>
                        <m:ctrlPr>
                          <a:rPr lang="en-US" altLang="zh-CN" sz="2400" i="1" dirty="0" smtClean="0">
                            <a:latin typeface="Cambria Math" panose="02040503050406030204" pitchFamily="18" charset="0"/>
                          </a:rPr>
                        </m:ctrlPr>
                      </m:sSubPr>
                      <m:e>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𝑚</m:t>
                            </m:r>
                          </m:e>
                          <m:sub>
                            <m:r>
                              <a:rPr lang="en-US" altLang="zh-CN" sz="2400" b="0" i="1" dirty="0" smtClean="0">
                                <a:latin typeface="Cambria Math" panose="02040503050406030204" pitchFamily="18" charset="0"/>
                              </a:rPr>
                              <m:t>𝑐</m:t>
                            </m:r>
                          </m:sub>
                        </m:sSub>
                        <m:r>
                          <a:rPr lang="en-US" altLang="zh-CN" sz="2400" dirty="0">
                            <a:latin typeface="Cambria Math" panose="02040503050406030204" pitchFamily="18" charset="0"/>
                          </a:rPr>
                          <m:t>=</m:t>
                        </m:r>
                        <m:r>
                          <a:rPr lang="en-US" altLang="zh-CN" sz="2400" b="0" i="1" dirty="0" smtClean="0">
                            <a:latin typeface="Cambria Math" panose="02040503050406030204" pitchFamily="18" charset="0"/>
                          </a:rPr>
                          <m:t>1.5</m:t>
                        </m:r>
                        <m:r>
                          <a:rPr lang="en-US" altLang="zh-CN" sz="2400" i="1" dirty="0">
                            <a:latin typeface="Cambria Math" panose="02040503050406030204" pitchFamily="18" charset="0"/>
                          </a:rPr>
                          <m:t>𝐺𝑒</m:t>
                        </m:r>
                        <m:r>
                          <a:rPr lang="en-US" altLang="zh-CN" sz="2400" b="0" i="1" dirty="0" smtClean="0">
                            <a:latin typeface="Cambria Math" panose="02040503050406030204" pitchFamily="18" charset="0"/>
                          </a:rPr>
                          <m:t>𝑉</m:t>
                        </m:r>
                        <m:r>
                          <a:rPr lang="en-US" altLang="zh-CN" sz="2400" b="0" i="1" dirty="0" smtClean="0">
                            <a:latin typeface="Cambria Math" panose="02040503050406030204" pitchFamily="18" charset="0"/>
                          </a:rPr>
                          <m:t> </m:t>
                        </m:r>
                        <m:r>
                          <a:rPr lang="en-US" altLang="zh-CN" sz="2400" b="0" i="1" dirty="0" smtClean="0">
                            <a:latin typeface="Cambria Math" panose="02040503050406030204" pitchFamily="18" charset="0"/>
                          </a:rPr>
                          <m:t>𝑚</m:t>
                        </m:r>
                      </m:e>
                      <m:sub>
                        <m:r>
                          <a:rPr lang="en-US" altLang="zh-CN" sz="2400" b="0" i="1" dirty="0" smtClean="0">
                            <a:latin typeface="Cambria Math" panose="02040503050406030204" pitchFamily="18" charset="0"/>
                          </a:rPr>
                          <m:t>𝑏</m:t>
                        </m:r>
                      </m:sub>
                    </m:sSub>
                    <m:r>
                      <a:rPr lang="en-US" altLang="zh-CN" sz="2400" b="0" i="0" dirty="0" smtClean="0">
                        <a:latin typeface="Cambria Math" panose="02040503050406030204" pitchFamily="18" charset="0"/>
                      </a:rPr>
                      <m:t>=</m:t>
                    </m:r>
                    <m:r>
                      <a:rPr lang="en-US" altLang="zh-CN" sz="2400" b="0" i="1" dirty="0" smtClean="0">
                        <a:latin typeface="Cambria Math" panose="02040503050406030204" pitchFamily="18" charset="0"/>
                      </a:rPr>
                      <m:t>4.7</m:t>
                    </m:r>
                    <m:r>
                      <a:rPr lang="en-US" altLang="zh-CN" sz="2400" b="0" i="1" dirty="0" smtClean="0">
                        <a:latin typeface="Cambria Math" panose="02040503050406030204" pitchFamily="18" charset="0"/>
                      </a:rPr>
                      <m:t>𝐺𝑒𝑉</m:t>
                    </m:r>
                    <m:r>
                      <a:rPr lang="zh-CN" altLang="en-US" sz="2400" i="1" dirty="0">
                        <a:latin typeface="Cambria Math" panose="02040503050406030204" pitchFamily="18" charset="0"/>
                      </a:rPr>
                      <m:t>。</m:t>
                    </m:r>
                    <m:sSub>
                      <m:sSubPr>
                        <m:ctrlPr>
                          <a:rPr lang="en-US" altLang="zh-CN" sz="2400" i="1" dirty="0" smtClean="0">
                            <a:latin typeface="Cambria Math" panose="02040503050406030204" pitchFamily="18" charset="0"/>
                          </a:rPr>
                        </m:ctrlPr>
                      </m:sSubPr>
                      <m:e>
                        <m:r>
                          <a:rPr lang="zh-CN" altLang="el-GR" sz="2400" i="1" dirty="0" smtClean="0">
                            <a:latin typeface="Cambria Math" panose="02040503050406030204" pitchFamily="18" charset="0"/>
                            <a:ea typeface="Cambria Math" panose="02040503050406030204" pitchFamily="18" charset="0"/>
                          </a:rPr>
                          <m:t>𝜇</m:t>
                        </m:r>
                      </m:e>
                      <m:sub>
                        <m:r>
                          <a:rPr lang="en-US" altLang="zh-CN" sz="2400" b="0" i="1" dirty="0" smtClean="0">
                            <a:latin typeface="Cambria Math" panose="02040503050406030204" pitchFamily="18" charset="0"/>
                          </a:rPr>
                          <m:t>𝑅</m:t>
                        </m:r>
                      </m:sub>
                    </m:sSub>
                  </m:oMath>
                </a14:m>
                <a:r>
                  <a:rPr lang="zh-CN" altLang="en-US" sz="2400" dirty="0">
                    <a:latin typeface="微软雅黑" panose="020B0503020204020204" pitchFamily="34" charset="-122"/>
                    <a:ea typeface="微软雅黑" panose="020B0503020204020204" pitchFamily="34" charset="-122"/>
                  </a:rPr>
                  <a:t>从</a:t>
                </a:r>
                <a14:m>
                  <m:oMath xmlns:m="http://schemas.openxmlformats.org/officeDocument/2006/math">
                    <m:r>
                      <a:rPr lang="en-US" altLang="zh-CN" sz="2400" b="0" i="1" dirty="0" smtClean="0">
                        <a:latin typeface="Cambria Math" panose="02040503050406030204" pitchFamily="18" charset="0"/>
                      </a:rPr>
                      <m:t>2</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𝑚</m:t>
                        </m:r>
                      </m:e>
                      <m:sub>
                        <m:r>
                          <a:rPr lang="en-US" altLang="zh-CN" sz="2400" b="0" i="1" dirty="0" smtClean="0">
                            <a:latin typeface="Cambria Math" panose="02040503050406030204" pitchFamily="18" charset="0"/>
                          </a:rPr>
                          <m:t>𝑐</m:t>
                        </m:r>
                      </m:sub>
                    </m:sSub>
                  </m:oMath>
                </a14:m>
                <a:r>
                  <a:rPr lang="zh-CN" altLang="en-US" sz="2400" dirty="0">
                    <a:latin typeface="微软雅黑" panose="020B0503020204020204" pitchFamily="34" charset="-122"/>
                    <a:ea typeface="微软雅黑" panose="020B0503020204020204" pitchFamily="34" charset="-122"/>
                  </a:rPr>
                  <a:t>到</a:t>
                </a:r>
                <a14:m>
                  <m:oMath xmlns:m="http://schemas.openxmlformats.org/officeDocument/2006/math">
                    <m:r>
                      <a:rPr lang="en-US" altLang="zh-CN" sz="2400" b="0" i="1" dirty="0" smtClean="0">
                        <a:latin typeface="Cambria Math" panose="02040503050406030204" pitchFamily="18" charset="0"/>
                      </a:rPr>
                      <m:t>2</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𝑚</m:t>
                        </m:r>
                      </m:e>
                      <m:sub>
                        <m:r>
                          <a:rPr lang="en-US" altLang="zh-CN" sz="2400" b="0" i="1" dirty="0" smtClean="0">
                            <a:latin typeface="Cambria Math" panose="02040503050406030204" pitchFamily="18" charset="0"/>
                          </a:rPr>
                          <m:t>𝑏</m:t>
                        </m:r>
                      </m:sub>
                    </m:sSub>
                  </m:oMath>
                </a14:m>
                <a:r>
                  <a:rPr lang="zh-CN" altLang="en-US" sz="2400" dirty="0">
                    <a:latin typeface="微软雅黑" panose="020B0503020204020204" pitchFamily="34" charset="-122"/>
                    <a:ea typeface="微软雅黑" panose="020B0503020204020204" pitchFamily="34" charset="-122"/>
                  </a:rPr>
                  <a:t>跑动</a:t>
                </a:r>
              </a:p>
            </p:txBody>
          </p:sp>
        </mc:Choice>
        <mc:Fallback xmlns="">
          <p:sp>
            <p:nvSpPr>
              <p:cNvPr id="15" name="文本框 14"/>
              <p:cNvSpPr txBox="1">
                <a:spLocks noRot="1" noChangeAspect="1" noMove="1" noResize="1" noEditPoints="1" noAdjustHandles="1" noChangeArrowheads="1" noChangeShapeType="1" noTextEdit="1"/>
              </p:cNvSpPr>
              <p:nvPr/>
            </p:nvSpPr>
            <p:spPr>
              <a:xfrm>
                <a:off x="553308" y="6265682"/>
                <a:ext cx="6973500" cy="461665"/>
              </a:xfrm>
              <a:prstGeom prst="rect">
                <a:avLst/>
              </a:prstGeom>
              <a:blipFill rotWithShape="0">
                <a:blip r:embed="rId11"/>
                <a:stretch>
                  <a:fillRect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7233753" y="1518339"/>
                <a:ext cx="4830080" cy="1162754"/>
              </a:xfrm>
              <a:prstGeom prst="rect">
                <a:avLst/>
              </a:prstGeom>
              <a:noFill/>
            </p:spPr>
            <p:txBody>
              <a:bodyPr wrap="square" rtlCol="0">
                <a:spAutoFit/>
              </a:bodyPr>
              <a:lstStyle/>
              <a:p>
                <a:pPr>
                  <a:lnSpc>
                    <a:spcPct val="140000"/>
                  </a:lnSpc>
                </a:pPr>
                <a:r>
                  <a:rPr lang="zh-CN" altLang="en-US" sz="2400" dirty="0">
                    <a:latin typeface="微软雅黑" panose="020B0503020204020204" pitchFamily="34" charset="-122"/>
                    <a:ea typeface="微软雅黑" panose="020B0503020204020204" pitchFamily="34" charset="-122"/>
                  </a:rPr>
                  <a:t>其中</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绿色阴影部分表示</a:t>
                </a:r>
                <a14:m>
                  <m:oMath xmlns:m="http://schemas.openxmlformats.org/officeDocument/2006/math">
                    <m:sSub>
                      <m:sSubPr>
                        <m:ctrlPr>
                          <a:rPr lang="en-US" altLang="zh-CN" sz="2400" i="1">
                            <a:latin typeface="Cambria Math" panose="02040503050406030204" pitchFamily="18" charset="0"/>
                            <a:ea typeface="微软雅黑" panose="020B0503020204020204" pitchFamily="34" charset="-122"/>
                          </a:rPr>
                        </m:ctrlPr>
                      </m:sSubPr>
                      <m:e>
                        <m:r>
                          <a:rPr lang="zh-CN" altLang="en-US" sz="2400" b="0" i="1">
                            <a:latin typeface="Cambria Math" panose="02040503050406030204" pitchFamily="18" charset="0"/>
                            <a:ea typeface="微软雅黑" panose="020B0503020204020204" pitchFamily="34" charset="-122"/>
                          </a:rPr>
                          <m:t>𝜂</m:t>
                        </m:r>
                      </m:e>
                      <m:sub>
                        <m:r>
                          <a:rPr lang="en-US" altLang="zh-CN" sz="2400" b="0" i="1">
                            <a:latin typeface="Cambria Math" panose="02040503050406030204" pitchFamily="18" charset="0"/>
                            <a:ea typeface="微软雅黑" panose="020B0503020204020204" pitchFamily="34" charset="-122"/>
                          </a:rPr>
                          <m:t>𝑏</m:t>
                        </m:r>
                      </m:sub>
                    </m:sSub>
                  </m:oMath>
                </a14:m>
                <a:r>
                  <a:rPr lang="zh-CN" altLang="en-US" sz="2400" dirty="0">
                    <a:latin typeface="微软雅黑" panose="020B0503020204020204" pitchFamily="34" charset="-122"/>
                    <a:ea typeface="微软雅黑" panose="020B0503020204020204" pitchFamily="34" charset="-122"/>
                  </a:rPr>
                  <a:t>和</a:t>
                </a:r>
                <a14:m>
                  <m:oMath xmlns:m="http://schemas.openxmlformats.org/officeDocument/2006/math">
                    <m:sSub>
                      <m:sSubPr>
                        <m:ctrlPr>
                          <a:rPr lang="en-US" altLang="zh-CN" sz="2400" i="1">
                            <a:latin typeface="Cambria Math" panose="02040503050406030204" pitchFamily="18" charset="0"/>
                            <a:ea typeface="微软雅黑" panose="020B0503020204020204" pitchFamily="34" charset="-122"/>
                          </a:rPr>
                        </m:ctrlPr>
                      </m:sSubPr>
                      <m:e>
                        <m:r>
                          <a:rPr lang="zh-CN" altLang="en-US" sz="2400" b="0" i="1">
                            <a:latin typeface="Cambria Math" panose="02040503050406030204" pitchFamily="18" charset="0"/>
                            <a:ea typeface="微软雅黑" panose="020B0503020204020204" pitchFamily="34" charset="-122"/>
                          </a:rPr>
                          <m:t>𝜒</m:t>
                        </m:r>
                      </m:e>
                      <m:sub>
                        <m:r>
                          <a:rPr lang="en-US" altLang="zh-CN" sz="2400" b="0" i="1">
                            <a:latin typeface="Cambria Math" panose="02040503050406030204" pitchFamily="18" charset="0"/>
                            <a:ea typeface="微软雅黑" panose="020B0503020204020204" pitchFamily="34" charset="-122"/>
                          </a:rPr>
                          <m:t>𝑏</m:t>
                        </m:r>
                        <m:r>
                          <a:rPr lang="en-US" altLang="zh-CN" sz="2400" b="0" i="1" smtClean="0">
                            <a:latin typeface="Cambria Math" panose="02040503050406030204" pitchFamily="18" charset="0"/>
                            <a:ea typeface="微软雅黑" panose="020B0503020204020204" pitchFamily="34" charset="-122"/>
                          </a:rPr>
                          <m:t>𝐽</m:t>
                        </m:r>
                      </m:sub>
                    </m:sSub>
                  </m:oMath>
                </a14:m>
                <a:r>
                  <a:rPr lang="zh-CN" altLang="en-US" sz="2400" dirty="0">
                    <a:latin typeface="微软雅黑" panose="020B0503020204020204" pitchFamily="34" charset="-122"/>
                    <a:ea typeface="微软雅黑" panose="020B0503020204020204" pitchFamily="34" charset="-122"/>
                  </a:rPr>
                  <a:t>总衰变宽度带来的不确定度。</a:t>
                </a:r>
              </a:p>
            </p:txBody>
          </p:sp>
        </mc:Choice>
        <mc:Fallback xmlns="">
          <p:sp>
            <p:nvSpPr>
              <p:cNvPr id="16" name="文本框 15"/>
              <p:cNvSpPr txBox="1">
                <a:spLocks noRot="1" noChangeAspect="1" noMove="1" noResize="1" noEditPoints="1" noAdjustHandles="1" noChangeArrowheads="1" noChangeShapeType="1" noTextEdit="1"/>
              </p:cNvSpPr>
              <p:nvPr/>
            </p:nvSpPr>
            <p:spPr>
              <a:xfrm>
                <a:off x="7233753" y="1518339"/>
                <a:ext cx="4830080" cy="1162754"/>
              </a:xfrm>
              <a:prstGeom prst="rect">
                <a:avLst/>
              </a:prstGeom>
              <a:blipFill rotWithShape="0">
                <a:blip r:embed="rId12"/>
                <a:stretch>
                  <a:fillRect l="-2020" b="-62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7233753" y="2701117"/>
                <a:ext cx="4672002" cy="3795398"/>
              </a:xfrm>
              <a:prstGeom prst="rect">
                <a:avLst/>
              </a:prstGeom>
              <a:noFill/>
            </p:spPr>
            <p:txBody>
              <a:bodyPr wrap="square" rtlCol="0">
                <a:spAutoFit/>
              </a:bodyPr>
              <a:lstStyle/>
              <a:p>
                <a:pPr marL="342900" indent="-342900" algn="just">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对</a:t>
                </a:r>
                <a14:m>
                  <m:oMath xmlns:m="http://schemas.openxmlformats.org/officeDocument/2006/math">
                    <m:sSub>
                      <m:sSubPr>
                        <m:ctrlPr>
                          <a:rPr lang="en-US" altLang="zh-CN" sz="2400" i="1" smtClean="0">
                            <a:latin typeface="Cambria Math" panose="02040503050406030204" pitchFamily="18" charset="0"/>
                            <a:ea typeface="微软雅黑" panose="020B0503020204020204" pitchFamily="34" charset="-122"/>
                          </a:rPr>
                        </m:ctrlPr>
                      </m:sSubPr>
                      <m:e>
                        <m:r>
                          <a:rPr lang="zh-CN" altLang="en-US" sz="2400" i="1" smtClean="0">
                            <a:latin typeface="Cambria Math" panose="02040503050406030204" pitchFamily="18" charset="0"/>
                            <a:ea typeface="微软雅黑" panose="020B0503020204020204" pitchFamily="34" charset="-122"/>
                          </a:rPr>
                          <m:t>𝜒</m:t>
                        </m:r>
                      </m:e>
                      <m:sub>
                        <m:r>
                          <a:rPr lang="en-US" altLang="zh-CN" sz="2400" b="0" i="1" smtClean="0">
                            <a:latin typeface="Cambria Math" panose="02040503050406030204" pitchFamily="18" charset="0"/>
                            <a:ea typeface="微软雅黑" panose="020B0503020204020204" pitchFamily="34" charset="-122"/>
                          </a:rPr>
                          <m:t>𝑏</m:t>
                        </m:r>
                        <m:r>
                          <a:rPr lang="en-US" altLang="zh-CN" sz="2400" b="0" i="1" smtClean="0">
                            <a:latin typeface="Cambria Math" panose="02040503050406030204" pitchFamily="18" charset="0"/>
                            <a:ea typeface="微软雅黑" panose="020B0503020204020204" pitchFamily="34" charset="-122"/>
                          </a:rPr>
                          <m:t>0</m:t>
                        </m:r>
                      </m:sub>
                    </m:sSub>
                    <m:r>
                      <a:rPr lang="en-US" altLang="zh-CN" sz="2400" b="0" i="0" smtClean="0">
                        <a:latin typeface="Cambria Math" panose="02040503050406030204" pitchFamily="18" charset="0"/>
                        <a:ea typeface="微软雅黑" panose="020B0503020204020204" pitchFamily="34" charset="-122"/>
                      </a:rPr>
                      <m:t>, </m:t>
                    </m:r>
                  </m:oMath>
                </a14:m>
                <a:r>
                  <a:rPr lang="zh-CN" altLang="en-US" sz="2400" dirty="0">
                    <a:latin typeface="微软雅黑" panose="020B0503020204020204" pitchFamily="34" charset="-122"/>
                    <a:ea typeface="微软雅黑" panose="020B0503020204020204" pitchFamily="34" charset="-122"/>
                  </a:rPr>
                  <a:t>微扰修正</a:t>
                </a:r>
                <a:r>
                  <a:rPr lang="zh-CN" altLang="en-US" sz="2400" dirty="0">
                    <a:solidFill>
                      <a:srgbClr val="FF0000"/>
                    </a:solidFill>
                    <a:latin typeface="微软雅黑" panose="020B0503020204020204" pitchFamily="34" charset="-122"/>
                    <a:ea typeface="微软雅黑" panose="020B0503020204020204" pitchFamily="34" charset="-122"/>
                  </a:rPr>
                  <a:t>一定程度上降低了</a:t>
                </a:r>
                <a:r>
                  <a:rPr lang="en-US" altLang="zh-CN" sz="2400" dirty="0">
                    <a:latin typeface="微软雅黑" panose="020B0503020204020204" pitchFamily="34" charset="-122"/>
                    <a:ea typeface="微软雅黑" panose="020B0503020204020204" pitchFamily="34" charset="-122"/>
                  </a:rPr>
                  <a:t>LO</a:t>
                </a:r>
                <a:r>
                  <a:rPr lang="zh-CN" altLang="en-US" sz="2400" dirty="0">
                    <a:latin typeface="微软雅黑" panose="020B0503020204020204" pitchFamily="34" charset="-122"/>
                    <a:ea typeface="微软雅黑" panose="020B0503020204020204" pitchFamily="34" charset="-122"/>
                  </a:rPr>
                  <a:t>的</a:t>
                </a:r>
                <a14:m>
                  <m:oMath xmlns:m="http://schemas.openxmlformats.org/officeDocument/2006/math">
                    <m:sSub>
                      <m:sSubPr>
                        <m:ctrlPr>
                          <a:rPr lang="en-US" altLang="zh-CN" sz="2400" i="1" smtClean="0">
                            <a:latin typeface="Cambria Math" panose="02040503050406030204" pitchFamily="18" charset="0"/>
                            <a:ea typeface="微软雅黑" panose="020B0503020204020204" pitchFamily="34" charset="-122"/>
                          </a:rPr>
                        </m:ctrlPr>
                      </m:sSubPr>
                      <m:e>
                        <m:r>
                          <a:rPr lang="zh-CN" altLang="en-US" sz="2400" i="1" smtClean="0">
                            <a:latin typeface="Cambria Math" panose="02040503050406030204" pitchFamily="18" charset="0"/>
                            <a:ea typeface="微软雅黑" panose="020B0503020204020204" pitchFamily="34" charset="-122"/>
                          </a:rPr>
                          <m:t>𝜇</m:t>
                        </m:r>
                      </m:e>
                      <m:sub>
                        <m:r>
                          <a:rPr lang="en-US" altLang="zh-CN" sz="2400" b="0" i="1" smtClean="0">
                            <a:latin typeface="Cambria Math" panose="02040503050406030204" pitchFamily="18" charset="0"/>
                            <a:ea typeface="微软雅黑" panose="020B0503020204020204" pitchFamily="34" charset="-122"/>
                          </a:rPr>
                          <m:t>𝑅</m:t>
                        </m:r>
                      </m:sub>
                    </m:sSub>
                    <m:r>
                      <a:rPr lang="zh-CN" altLang="en-US" sz="2400" i="1">
                        <a:latin typeface="Cambria Math" panose="02040503050406030204" pitchFamily="18" charset="0"/>
                        <a:ea typeface="微软雅黑" panose="020B0503020204020204" pitchFamily="34" charset="-122"/>
                      </a:rPr>
                      <m:t>依赖</m:t>
                    </m:r>
                  </m:oMath>
                </a14:m>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342900" indent="-342900" algn="just">
                  <a:lnSpc>
                    <a:spcPct val="200000"/>
                  </a:lnSpc>
                  <a:buFont typeface="Wingdings" panose="05000000000000000000" pitchFamily="2" charset="2"/>
                  <a:buChar char="ü"/>
                </a:pPr>
                <a:r>
                  <a:rPr lang="zh-CN" altLang="en-US" sz="2400" dirty="0">
                    <a:ea typeface="微软雅黑" panose="020B0503020204020204" pitchFamily="34" charset="-122"/>
                  </a:rPr>
                  <a:t>对</a:t>
                </a:r>
                <a14:m>
                  <m:oMath xmlns:m="http://schemas.openxmlformats.org/officeDocument/2006/math">
                    <m:sSub>
                      <m:sSubPr>
                        <m:ctrlPr>
                          <a:rPr lang="en-US" altLang="zh-CN" sz="2400" i="1">
                            <a:latin typeface="Cambria Math" panose="02040503050406030204" pitchFamily="18" charset="0"/>
                            <a:ea typeface="微软雅黑" panose="020B0503020204020204" pitchFamily="34" charset="-122"/>
                          </a:rPr>
                        </m:ctrlPr>
                      </m:sSubPr>
                      <m:e>
                        <m:r>
                          <a:rPr lang="zh-CN" altLang="en-US" sz="2400" i="1">
                            <a:latin typeface="Cambria Math" panose="02040503050406030204" pitchFamily="18" charset="0"/>
                            <a:ea typeface="微软雅黑" panose="020B0503020204020204" pitchFamily="34" charset="-122"/>
                          </a:rPr>
                          <m:t>𝜒</m:t>
                        </m:r>
                      </m:e>
                      <m:sub>
                        <m:r>
                          <a:rPr lang="en-US" altLang="zh-CN" sz="2400" i="1">
                            <a:latin typeface="Cambria Math" panose="02040503050406030204" pitchFamily="18" charset="0"/>
                            <a:ea typeface="微软雅黑" panose="020B0503020204020204" pitchFamily="34" charset="-122"/>
                          </a:rPr>
                          <m:t>𝑏</m:t>
                        </m:r>
                        <m:r>
                          <a:rPr lang="en-US" altLang="zh-CN" sz="2400" b="0" i="1" smtClean="0">
                            <a:latin typeface="Cambria Math" panose="02040503050406030204" pitchFamily="18" charset="0"/>
                            <a:ea typeface="微软雅黑" panose="020B0503020204020204" pitchFamily="34" charset="-122"/>
                          </a:rPr>
                          <m:t>1</m:t>
                        </m:r>
                      </m:sub>
                    </m:sSub>
                    <m:r>
                      <a:rPr lang="en-US" altLang="zh-CN" sz="2400" b="0" i="1" smtClean="0">
                        <a:latin typeface="Cambria Math" panose="02040503050406030204" pitchFamily="18" charset="0"/>
                        <a:ea typeface="微软雅黑" panose="020B0503020204020204" pitchFamily="34" charset="-122"/>
                      </a:rPr>
                      <m:t>,</m:t>
                    </m:r>
                  </m:oMath>
                </a14:m>
                <a:r>
                  <a:rPr lang="zh-CN" altLang="en-US" sz="2400" dirty="0">
                    <a:latin typeface="微软雅黑" panose="020B0503020204020204" pitchFamily="34" charset="-122"/>
                    <a:ea typeface="微软雅黑" panose="020B0503020204020204" pitchFamily="34" charset="-122"/>
                  </a:rPr>
                  <a:t> 微扰修正也</a:t>
                </a:r>
                <a:r>
                  <a:rPr lang="zh-CN" altLang="en-US" sz="2400" dirty="0">
                    <a:solidFill>
                      <a:srgbClr val="FF0000"/>
                    </a:solidFill>
                    <a:latin typeface="微软雅黑" panose="020B0503020204020204" pitchFamily="34" charset="-122"/>
                    <a:ea typeface="微软雅黑" panose="020B0503020204020204" pitchFamily="34" charset="-122"/>
                  </a:rPr>
                  <a:t>轻微地降低了</a:t>
                </a:r>
                <a:r>
                  <a:rPr lang="en-US" altLang="zh-CN" sz="2400" dirty="0">
                    <a:latin typeface="微软雅黑" panose="020B0503020204020204" pitchFamily="34" charset="-122"/>
                    <a:ea typeface="微软雅黑" panose="020B0503020204020204" pitchFamily="34" charset="-122"/>
                  </a:rPr>
                  <a:t>LO</a:t>
                </a:r>
                <a:r>
                  <a:rPr lang="zh-CN" altLang="en-US" sz="2400" dirty="0">
                    <a:latin typeface="微软雅黑" panose="020B0503020204020204" pitchFamily="34" charset="-122"/>
                    <a:ea typeface="微软雅黑" panose="020B0503020204020204" pitchFamily="34" charset="-122"/>
                  </a:rPr>
                  <a:t>的</a:t>
                </a:r>
                <a14:m>
                  <m:oMath xmlns:m="http://schemas.openxmlformats.org/officeDocument/2006/math">
                    <m:sSub>
                      <m:sSubPr>
                        <m:ctrlPr>
                          <a:rPr lang="en-US" altLang="zh-CN" sz="2400" i="1">
                            <a:latin typeface="Cambria Math" panose="02040503050406030204" pitchFamily="18" charset="0"/>
                            <a:ea typeface="微软雅黑" panose="020B0503020204020204" pitchFamily="34" charset="-122"/>
                          </a:rPr>
                        </m:ctrlPr>
                      </m:sSubPr>
                      <m:e>
                        <m:r>
                          <a:rPr lang="zh-CN" altLang="en-US" sz="2400" i="1">
                            <a:latin typeface="Cambria Math" panose="02040503050406030204" pitchFamily="18" charset="0"/>
                            <a:ea typeface="微软雅黑" panose="020B0503020204020204" pitchFamily="34" charset="-122"/>
                          </a:rPr>
                          <m:t>𝜇</m:t>
                        </m:r>
                      </m:e>
                      <m:sub>
                        <m:r>
                          <a:rPr lang="en-US" altLang="zh-CN" sz="2400" i="1">
                            <a:latin typeface="Cambria Math" panose="02040503050406030204" pitchFamily="18" charset="0"/>
                            <a:ea typeface="微软雅黑" panose="020B0503020204020204" pitchFamily="34" charset="-122"/>
                          </a:rPr>
                          <m:t>𝑅</m:t>
                        </m:r>
                      </m:sub>
                    </m:sSub>
                    <m:r>
                      <a:rPr lang="zh-CN" altLang="en-US" sz="2400" i="1">
                        <a:latin typeface="Cambria Math" panose="02040503050406030204" pitchFamily="18" charset="0"/>
                        <a:ea typeface="微软雅黑" panose="020B0503020204020204" pitchFamily="34" charset="-122"/>
                      </a:rPr>
                      <m:t>依赖</m:t>
                    </m:r>
                  </m:oMath>
                </a14:m>
                <a:r>
                  <a:rPr lang="zh-CN" altLang="en-US" sz="2400" i="1" dirty="0">
                    <a:latin typeface="Cambria Math" panose="02040503050406030204" pitchFamily="18" charset="0"/>
                    <a:ea typeface="微软雅黑" panose="020B0503020204020204" pitchFamily="34" charset="-122"/>
                  </a:rPr>
                  <a:t>。</a:t>
                </a:r>
                <a:endParaRPr lang="en-US" altLang="zh-CN" sz="2400" i="1" dirty="0">
                  <a:latin typeface="Cambria Math" panose="02040503050406030204" pitchFamily="18" charset="0"/>
                  <a:ea typeface="微软雅黑" panose="020B0503020204020204" pitchFamily="34" charset="-122"/>
                </a:endParaRPr>
              </a:p>
              <a:p>
                <a:pPr marL="342900" indent="-342900" algn="just">
                  <a:lnSpc>
                    <a:spcPct val="200000"/>
                  </a:lnSpc>
                  <a:buFont typeface="Wingdings" panose="05000000000000000000" pitchFamily="2" charset="2"/>
                  <a:buChar char="ü"/>
                </a:pPr>
                <a14:m>
                  <m:oMath xmlns:m="http://schemas.openxmlformats.org/officeDocument/2006/math">
                    <m:r>
                      <a:rPr lang="zh-CN" altLang="en-US" sz="2400" i="1" smtClean="0">
                        <a:latin typeface="Cambria Math" panose="02040503050406030204" pitchFamily="18" charset="0"/>
                        <a:ea typeface="微软雅黑" panose="020B0503020204020204" pitchFamily="34" charset="-122"/>
                      </a:rPr>
                      <m:t>对</m:t>
                    </m:r>
                    <m:sSub>
                      <m:sSubPr>
                        <m:ctrlPr>
                          <a:rPr lang="en-US" altLang="zh-CN" sz="2400" i="1">
                            <a:latin typeface="Cambria Math" panose="02040503050406030204" pitchFamily="18" charset="0"/>
                            <a:ea typeface="微软雅黑" panose="020B0503020204020204" pitchFamily="34" charset="-122"/>
                          </a:rPr>
                        </m:ctrlPr>
                      </m:sSubPr>
                      <m:e>
                        <m:r>
                          <a:rPr lang="zh-CN" altLang="en-US" sz="2400" i="1">
                            <a:latin typeface="Cambria Math" panose="02040503050406030204" pitchFamily="18" charset="0"/>
                            <a:ea typeface="微软雅黑" panose="020B0503020204020204" pitchFamily="34" charset="-122"/>
                          </a:rPr>
                          <m:t>𝜂</m:t>
                        </m:r>
                      </m:e>
                      <m:sub>
                        <m:r>
                          <m:rPr>
                            <m:sty m:val="p"/>
                          </m:rPr>
                          <a:rPr lang="en-US" altLang="zh-CN" sz="2400" i="1">
                            <a:latin typeface="Cambria Math" panose="02040503050406030204" pitchFamily="18" charset="0"/>
                            <a:ea typeface="微软雅黑" panose="020B0503020204020204" pitchFamily="34" charset="-122"/>
                          </a:rPr>
                          <m:t>b</m:t>
                        </m:r>
                      </m:sub>
                    </m:sSub>
                  </m:oMath>
                </a14:m>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分支比对</a:t>
                </a:r>
                <a14:m>
                  <m:oMath xmlns:m="http://schemas.openxmlformats.org/officeDocument/2006/math">
                    <m:sSub>
                      <m:sSubPr>
                        <m:ctrlPr>
                          <a:rPr lang="en-US" altLang="zh-CN" sz="2400" i="1">
                            <a:latin typeface="Cambria Math" panose="02040503050406030204" pitchFamily="18" charset="0"/>
                            <a:ea typeface="微软雅黑" panose="020B0503020204020204" pitchFamily="34" charset="-122"/>
                          </a:rPr>
                        </m:ctrlPr>
                      </m:sSubPr>
                      <m:e>
                        <m:r>
                          <a:rPr lang="zh-CN" altLang="en-US" sz="2400" i="1">
                            <a:latin typeface="Cambria Math" panose="02040503050406030204" pitchFamily="18" charset="0"/>
                            <a:ea typeface="微软雅黑" panose="020B0503020204020204" pitchFamily="34" charset="-122"/>
                          </a:rPr>
                          <m:t>𝜇</m:t>
                        </m:r>
                      </m:e>
                      <m:sub>
                        <m:r>
                          <a:rPr lang="en-US" altLang="zh-CN" sz="2400" i="1">
                            <a:latin typeface="Cambria Math" panose="02040503050406030204" pitchFamily="18" charset="0"/>
                            <a:ea typeface="微软雅黑" panose="020B0503020204020204" pitchFamily="34" charset="-122"/>
                          </a:rPr>
                          <m:t>𝑅</m:t>
                        </m:r>
                      </m:sub>
                    </m:sSub>
                  </m:oMath>
                </a14:m>
                <a:r>
                  <a:rPr lang="zh-CN" altLang="en-US" sz="2400" dirty="0">
                    <a:solidFill>
                      <a:srgbClr val="FF0000"/>
                    </a:solidFill>
                    <a:latin typeface="微软雅黑" panose="020B0503020204020204" pitchFamily="34" charset="-122"/>
                    <a:ea typeface="微软雅黑" panose="020B0503020204020204" pitchFamily="34" charset="-122"/>
                  </a:rPr>
                  <a:t>更加敏感了</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7233753" y="2701117"/>
                <a:ext cx="4672002" cy="3795398"/>
              </a:xfrm>
              <a:prstGeom prst="rect">
                <a:avLst/>
              </a:prstGeom>
              <a:blipFill rotWithShape="0">
                <a:blip r:embed="rId13"/>
                <a:stretch>
                  <a:fillRect l="-1828" r="-8486"/>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002380619"/>
      </p:ext>
    </p:extLst>
  </p:cSld>
  <p:clrMapOvr>
    <a:masterClrMapping/>
  </p:clrMapOvr>
  <mc:AlternateContent xmlns:mc="http://schemas.openxmlformats.org/markup-compatibility/2006">
    <mc:Choice xmlns:p14="http://schemas.microsoft.com/office/powerpoint/2010/main" Requires="p14">
      <p:transition spd="slow" p14:dur="2000" advTm="39432"/>
    </mc:Choice>
    <mc:Fallback>
      <p:transition spd="slow" advTm="394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91529"/>
            <a:ext cx="9679880" cy="687820"/>
          </a:xfrm>
        </p:spPr>
        <p:txBody>
          <a:bodyPr>
            <a:normAutofit/>
          </a:bodyPr>
          <a:lstStyle/>
          <a:p>
            <a:r>
              <a:rPr kumimoji="0" lang="zh-CN" altLang="en-US" sz="3400" b="1" i="0" u="none" strike="noStrike" kern="1200" cap="none" spc="0" normalizeH="0" baseline="0" dirty="0">
                <a:latin typeface="微软雅黑" panose="020B0503020204020204" charset="-122"/>
                <a:ea typeface="微软雅黑" panose="020B0503020204020204" charset="-122"/>
              </a:rPr>
              <a:t>唯象结果与讨论 </a:t>
            </a:r>
            <a:r>
              <a:rPr lang="en-US" altLang="zh-CN" b="1" dirty="0">
                <a:latin typeface="微软雅黑" panose="020B0503020204020204" charset="-122"/>
                <a:ea typeface="微软雅黑" panose="020B0503020204020204" charset="-122"/>
                <a:cs typeface="微软雅黑" panose="020B0503020204020204" charset="-122"/>
              </a:rPr>
              <a:t>—— </a:t>
            </a:r>
            <a:endParaRPr kumimoji="0" lang="zh-CN" altLang="en-US" sz="3400" b="1" i="0" u="none" strike="noStrike" kern="1200" cap="none" spc="0" normalizeH="0" baseline="0" dirty="0">
              <a:latin typeface="微软雅黑" panose="020B0503020204020204" charset="-122"/>
              <a:ea typeface="微软雅黑" panose="020B0503020204020204" charset="-122"/>
            </a:endParaRPr>
          </a:p>
        </p:txBody>
      </p:sp>
      <p:sp>
        <p:nvSpPr>
          <p:cNvPr id="3" name="灯片编号占位符 2"/>
          <p:cNvSpPr>
            <a:spLocks noGrp="1"/>
          </p:cNvSpPr>
          <p:nvPr>
            <p:ph type="sldNum" sz="quarter" idx="12"/>
          </p:nvPr>
        </p:nvSpPr>
        <p:spPr/>
        <p:txBody>
          <a:bodyPr/>
          <a:lstStyle/>
          <a:p>
            <a:fld id="{62882B55-B6B2-497F-8568-5D2D4C04CE38}" type="slidenum">
              <a:rPr lang="zh-CN" altLang="en-US" smtClean="0"/>
              <a:t>19</a:t>
            </a:fld>
            <a:endParaRPr lang="zh-CN" altLang="en-US" dirty="0"/>
          </a:p>
        </p:txBody>
      </p:sp>
      <p:sp>
        <p:nvSpPr>
          <p:cNvPr id="25" name="矩形 24"/>
          <p:cNvSpPr/>
          <p:nvPr/>
        </p:nvSpPr>
        <p:spPr>
          <a:xfrm>
            <a:off x="3338623" y="6315740"/>
            <a:ext cx="5829146" cy="420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21">
            <a:extLst>
              <a:ext uri="{FF2B5EF4-FFF2-40B4-BE49-F238E27FC236}">
                <a16:creationId xmlns:a16="http://schemas.microsoft.com/office/drawing/2014/main" id="{B53FD7FF-2B32-42F4-96F4-6D9A337D687A}"/>
              </a:ext>
            </a:extLst>
          </p:cNvPr>
          <p:cNvSpPr txBox="1"/>
          <p:nvPr/>
        </p:nvSpPr>
        <p:spPr>
          <a:xfrm>
            <a:off x="4792454" y="299916"/>
            <a:ext cx="1415772" cy="461665"/>
          </a:xfrm>
          <a:prstGeom prst="rect">
            <a:avLst/>
          </a:prstGeom>
          <a:noFill/>
        </p:spPr>
        <p:txBody>
          <a:bodyPr wrap="none" rtlCol="0">
            <a:spAutoFit/>
          </a:bodyPr>
          <a:lstStyle/>
          <a:p>
            <a:pPr>
              <a:defRPr/>
            </a:pPr>
            <a:r>
              <a:rPr lang="zh-CN" altLang="en-US" sz="2400" b="1" dirty="0">
                <a:solidFill>
                  <a:srgbClr val="034C9C"/>
                </a:solidFill>
                <a:latin typeface="微软雅黑" panose="020B0503020204020204" charset="-122"/>
                <a:ea typeface="微软雅黑" panose="020B0503020204020204" charset="-122"/>
                <a:cs typeface="Arial" panose="020B0604020202020204" pitchFamily="34" charset="0"/>
              </a:rPr>
              <a:t>计算结果</a:t>
            </a:r>
            <a:endParaRPr lang="zh-CN" altLang="en-US" sz="2400" b="1" dirty="0">
              <a:solidFill>
                <a:srgbClr val="034C9C"/>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190A364F-B5F8-4069-AF63-9CF281C12B6C}"/>
                  </a:ext>
                </a:extLst>
              </p:cNvPr>
              <p:cNvSpPr/>
              <p:nvPr/>
            </p:nvSpPr>
            <p:spPr>
              <a:xfrm>
                <a:off x="252000" y="993600"/>
                <a:ext cx="8611445" cy="535531"/>
              </a:xfrm>
              <a:prstGeom prst="rect">
                <a:avLst/>
              </a:prstGeom>
            </p:spPr>
            <p:txBody>
              <a:bodyPr wrap="square">
                <a:spAutoFit/>
              </a:bodyPr>
              <a:lstStyle/>
              <a:p>
                <a:pPr marL="342900" indent="-342900">
                  <a:lnSpc>
                    <a:spcPct val="120000"/>
                  </a:lnSpc>
                  <a:spcBef>
                    <a:spcPct val="0"/>
                  </a:spcBef>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在不同微扰精度，分支比</a:t>
                </a:r>
                <a14:m>
                  <m:oMath xmlns:m="http://schemas.openxmlformats.org/officeDocument/2006/math">
                    <m:r>
                      <a:rPr lang="en-US" altLang="zh-CN" sz="2400" b="1" i="1" smtClean="0">
                        <a:latin typeface="Cambria Math" panose="02040503050406030204" pitchFamily="18" charset="0"/>
                        <a:ea typeface="微软雅黑" panose="020B0503020204020204" pitchFamily="34" charset="-122"/>
                      </a:rPr>
                      <m:t>𝑩𝒓</m:t>
                    </m:r>
                  </m:oMath>
                </a14:m>
                <a:r>
                  <a:rPr lang="zh-CN" altLang="en-US" sz="2400" b="1" dirty="0">
                    <a:latin typeface="微软雅黑" panose="020B0503020204020204" pitchFamily="34" charset="-122"/>
                    <a:ea typeface="微软雅黑" panose="020B0503020204020204" pitchFamily="34" charset="-122"/>
                  </a:rPr>
                  <a:t>随</a:t>
                </a:r>
                <a14:m>
                  <m:oMath xmlns:m="http://schemas.openxmlformats.org/officeDocument/2006/math">
                    <m:r>
                      <a:rPr lang="en-US" altLang="zh-CN" sz="2400" b="1" i="1" dirty="0" smtClean="0">
                        <a:latin typeface="Cambria Math" panose="02040503050406030204" pitchFamily="18" charset="0"/>
                        <a:ea typeface="微软雅黑" panose="020B0503020204020204" pitchFamily="34" charset="-122"/>
                      </a:rPr>
                      <m:t>𝒓</m:t>
                    </m:r>
                    <m:r>
                      <a:rPr lang="en-US" altLang="zh-CN" sz="2400" b="1" i="1" dirty="0" smtClean="0">
                        <a:latin typeface="Cambria Math" panose="02040503050406030204" pitchFamily="18" charset="0"/>
                        <a:ea typeface="微软雅黑" panose="020B0503020204020204" pitchFamily="34" charset="-122"/>
                      </a:rPr>
                      <m:t>(</m:t>
                    </m:r>
                    <m:r>
                      <a:rPr lang="en-US" altLang="zh-CN" sz="2400" b="1" i="1" dirty="0" smtClean="0">
                        <a:latin typeface="Cambria Math" panose="02040503050406030204" pitchFamily="18" charset="0"/>
                        <a:ea typeface="微软雅黑" panose="020B0503020204020204" pitchFamily="34" charset="-122"/>
                      </a:rPr>
                      <m:t>𝒓</m:t>
                    </m:r>
                    <m:r>
                      <a:rPr lang="en-US" altLang="zh-CN" sz="2400" b="1" i="1" dirty="0" smtClean="0">
                        <a:latin typeface="Cambria Math" panose="02040503050406030204" pitchFamily="18" charset="0"/>
                        <a:ea typeface="微软雅黑" panose="020B0503020204020204" pitchFamily="34" charset="-122"/>
                      </a:rPr>
                      <m:t>=</m:t>
                    </m:r>
                    <m:f>
                      <m:fPr>
                        <m:type m:val="lin"/>
                        <m:ctrlPr>
                          <a:rPr lang="en-US" altLang="zh-CN" sz="2400" b="1" i="1" dirty="0" smtClean="0">
                            <a:latin typeface="Cambria Math" panose="02040503050406030204" pitchFamily="18" charset="0"/>
                            <a:ea typeface="微软雅黑" panose="020B0503020204020204" pitchFamily="34" charset="-122"/>
                          </a:rPr>
                        </m:ctrlPr>
                      </m:fPr>
                      <m:num>
                        <m:sSub>
                          <m:sSubPr>
                            <m:ctrlPr>
                              <a:rPr lang="en-US" altLang="zh-CN" sz="2400" b="1" i="1" dirty="0" smtClean="0">
                                <a:latin typeface="Cambria Math" panose="02040503050406030204" pitchFamily="18" charset="0"/>
                                <a:ea typeface="微软雅黑" panose="020B0503020204020204" pitchFamily="34" charset="-122"/>
                              </a:rPr>
                            </m:ctrlPr>
                          </m:sSubPr>
                          <m:e>
                            <m:r>
                              <a:rPr lang="en-US" altLang="zh-CN" sz="2400" b="1" i="1" dirty="0" smtClean="0">
                                <a:latin typeface="Cambria Math" panose="02040503050406030204" pitchFamily="18" charset="0"/>
                                <a:ea typeface="微软雅黑" panose="020B0503020204020204" pitchFamily="34" charset="-122"/>
                              </a:rPr>
                              <m:t>𝒎</m:t>
                            </m:r>
                          </m:e>
                          <m:sub>
                            <m:r>
                              <a:rPr lang="en-US" altLang="zh-CN" sz="2400" b="1" i="1" dirty="0" smtClean="0">
                                <a:latin typeface="Cambria Math" panose="02040503050406030204" pitchFamily="18" charset="0"/>
                                <a:ea typeface="微软雅黑" panose="020B0503020204020204" pitchFamily="34" charset="-122"/>
                              </a:rPr>
                              <m:t>𝒄</m:t>
                            </m:r>
                          </m:sub>
                        </m:sSub>
                      </m:num>
                      <m:den>
                        <m:sSub>
                          <m:sSubPr>
                            <m:ctrlPr>
                              <a:rPr lang="en-US" altLang="zh-CN" sz="2400" b="1" i="1" dirty="0" smtClean="0">
                                <a:latin typeface="Cambria Math" panose="02040503050406030204" pitchFamily="18" charset="0"/>
                                <a:ea typeface="微软雅黑" panose="020B0503020204020204" pitchFamily="34" charset="-122"/>
                              </a:rPr>
                            </m:ctrlPr>
                          </m:sSubPr>
                          <m:e>
                            <m:r>
                              <a:rPr lang="en-US" altLang="zh-CN" sz="2400" b="1" i="1" dirty="0" smtClean="0">
                                <a:latin typeface="Cambria Math" panose="02040503050406030204" pitchFamily="18" charset="0"/>
                                <a:ea typeface="微软雅黑" panose="020B0503020204020204" pitchFamily="34" charset="-122"/>
                              </a:rPr>
                              <m:t>𝒎</m:t>
                            </m:r>
                          </m:e>
                          <m:sub>
                            <m:r>
                              <a:rPr lang="en-US" altLang="zh-CN" sz="2400" b="1" i="1" dirty="0" smtClean="0">
                                <a:latin typeface="Cambria Math" panose="02040503050406030204" pitchFamily="18" charset="0"/>
                                <a:ea typeface="微软雅黑" panose="020B0503020204020204" pitchFamily="34" charset="-122"/>
                              </a:rPr>
                              <m:t>𝒃</m:t>
                            </m:r>
                          </m:sub>
                        </m:sSub>
                      </m:den>
                    </m:f>
                    <m:r>
                      <a:rPr lang="en-US" altLang="zh-CN" sz="2400" b="1" i="0" dirty="0" smtClean="0">
                        <a:latin typeface="Cambria Math" panose="02040503050406030204" pitchFamily="18" charset="0"/>
                        <a:ea typeface="微软雅黑" panose="020B0503020204020204" pitchFamily="34" charset="-122"/>
                      </a:rPr>
                      <m:t>)</m:t>
                    </m:r>
                  </m:oMath>
                </a14:m>
                <a:r>
                  <a:rPr lang="zh-CN" altLang="en-US" sz="2400" b="1" dirty="0">
                    <a:latin typeface="微软雅黑" panose="020B0503020204020204" pitchFamily="34" charset="-122"/>
                    <a:ea typeface="微软雅黑" panose="020B0503020204020204" pitchFamily="34" charset="-122"/>
                  </a:rPr>
                  <a:t>的变化</a:t>
                </a:r>
                <a:endParaRPr lang="en-US" altLang="zh-CN" sz="2400" b="1" dirty="0">
                  <a:latin typeface="微软雅黑" panose="020B0503020204020204" pitchFamily="34" charset="-122"/>
                  <a:ea typeface="微软雅黑" panose="020B0503020204020204" pitchFamily="34" charset="-122"/>
                </a:endParaRPr>
              </a:p>
            </p:txBody>
          </p:sp>
        </mc:Choice>
        <mc:Fallback xmlns="">
          <p:sp>
            <p:nvSpPr>
              <p:cNvPr id="28" name="矩形 27">
                <a:extLst>
                  <a:ext uri="{FF2B5EF4-FFF2-40B4-BE49-F238E27FC236}">
                    <a16:creationId xmlns="" xmlns:a16="http://schemas.microsoft.com/office/drawing/2014/main" xmlns:a14="http://schemas.microsoft.com/office/drawing/2010/main" id="{190A364F-B5F8-4069-AF63-9CF281C12B6C}"/>
                  </a:ext>
                </a:extLst>
              </p:cNvPr>
              <p:cNvSpPr>
                <a:spLocks noRot="1" noChangeAspect="1" noMove="1" noResize="1" noEditPoints="1" noAdjustHandles="1" noChangeArrowheads="1" noChangeShapeType="1" noTextEdit="1"/>
              </p:cNvSpPr>
              <p:nvPr/>
            </p:nvSpPr>
            <p:spPr>
              <a:xfrm>
                <a:off x="252000" y="993600"/>
                <a:ext cx="8611445" cy="535531"/>
              </a:xfrm>
              <a:prstGeom prst="rect">
                <a:avLst/>
              </a:prstGeom>
              <a:blipFill rotWithShape="0">
                <a:blip r:embed="rId5"/>
                <a:stretch>
                  <a:fillRect l="-920" t="-100000" b="-15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788221" y="2001002"/>
                <a:ext cx="3891873" cy="3706656"/>
              </a:xfrm>
              <a:prstGeom prst="rect">
                <a:avLst/>
              </a:prstGeom>
              <a:noFill/>
            </p:spPr>
            <p:txBody>
              <a:bodyPr wrap="square" rtlCol="0">
                <a:spAutoFit/>
              </a:bodyPr>
              <a:lstStyle/>
              <a:p>
                <a:pPr marL="342900" indent="-342900" algn="just">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对</a:t>
                </a:r>
                <a14:m>
                  <m:oMath xmlns:m="http://schemas.openxmlformats.org/officeDocument/2006/math">
                    <m:sSub>
                      <m:sSubPr>
                        <m:ctrlPr>
                          <a:rPr lang="en-US" altLang="zh-CN" sz="2400" i="1" smtClean="0">
                            <a:latin typeface="Cambria Math" panose="02040503050406030204" pitchFamily="18" charset="0"/>
                            <a:ea typeface="微软雅黑" panose="020B0503020204020204" pitchFamily="34" charset="-122"/>
                          </a:rPr>
                        </m:ctrlPr>
                      </m:sSubPr>
                      <m:e>
                        <m:sSub>
                          <m:sSubPr>
                            <m:ctrlPr>
                              <a:rPr lang="en-US" altLang="zh-CN" sz="2400" i="1">
                                <a:latin typeface="Cambria Math" panose="02040503050406030204" pitchFamily="18" charset="0"/>
                                <a:ea typeface="微软雅黑" panose="020B0503020204020204" pitchFamily="34" charset="-122"/>
                              </a:rPr>
                            </m:ctrlPr>
                          </m:sSubPr>
                          <m:e>
                            <m:r>
                              <a:rPr lang="zh-CN" altLang="en-US" sz="2400" i="1">
                                <a:latin typeface="Cambria Math" panose="02040503050406030204" pitchFamily="18" charset="0"/>
                                <a:ea typeface="微软雅黑" panose="020B0503020204020204" pitchFamily="34" charset="-122"/>
                              </a:rPr>
                              <m:t>𝜂</m:t>
                            </m:r>
                          </m:e>
                          <m:sub>
                            <m:r>
                              <m:rPr>
                                <m:sty m:val="p"/>
                              </m:rPr>
                              <a:rPr lang="en-US" altLang="zh-CN" sz="2400" i="1">
                                <a:latin typeface="Cambria Math" panose="02040503050406030204" pitchFamily="18" charset="0"/>
                                <a:ea typeface="微软雅黑" panose="020B0503020204020204" pitchFamily="34" charset="-122"/>
                              </a:rPr>
                              <m:t>b</m:t>
                            </m:r>
                          </m:sub>
                        </m:sSub>
                        <m:r>
                          <a:rPr lang="zh-CN" altLang="en-US" sz="2400" i="1">
                            <a:latin typeface="Cambria Math" panose="02040503050406030204" pitchFamily="18" charset="0"/>
                            <a:ea typeface="微软雅黑" panose="020B0503020204020204" pitchFamily="34" charset="-122"/>
                          </a:rPr>
                          <m:t>和</m:t>
                        </m:r>
                        <m:r>
                          <a:rPr lang="zh-CN" altLang="en-US" sz="2400" i="1" smtClean="0">
                            <a:latin typeface="Cambria Math" panose="02040503050406030204" pitchFamily="18" charset="0"/>
                            <a:ea typeface="微软雅黑" panose="020B0503020204020204" pitchFamily="34" charset="-122"/>
                          </a:rPr>
                          <m:t>𝜒</m:t>
                        </m:r>
                      </m:e>
                      <m:sub>
                        <m:r>
                          <a:rPr lang="en-US" altLang="zh-CN" sz="2400" b="0" i="1" smtClean="0">
                            <a:latin typeface="Cambria Math" panose="02040503050406030204" pitchFamily="18" charset="0"/>
                            <a:ea typeface="微软雅黑" panose="020B0503020204020204" pitchFamily="34" charset="-122"/>
                          </a:rPr>
                          <m:t>𝑏</m:t>
                        </m:r>
                        <m:r>
                          <a:rPr lang="en-US" altLang="zh-CN" sz="2400" b="0" i="1" smtClean="0">
                            <a:latin typeface="Cambria Math" panose="02040503050406030204" pitchFamily="18" charset="0"/>
                            <a:ea typeface="微软雅黑" panose="020B0503020204020204" pitchFamily="34" charset="-122"/>
                          </a:rPr>
                          <m:t>0,1</m:t>
                        </m:r>
                      </m:sub>
                    </m:sSub>
                    <m:r>
                      <a:rPr lang="en-US" altLang="zh-CN" sz="2400" b="0" i="1" smtClean="0">
                        <a:latin typeface="Cambria Math" panose="02040503050406030204" pitchFamily="18" charset="0"/>
                        <a:ea typeface="微软雅黑" panose="020B0503020204020204" pitchFamily="34" charset="-122"/>
                      </a:rPr>
                      <m:t>, </m:t>
                    </m:r>
                  </m:oMath>
                </a14:m>
                <a:r>
                  <a:rPr lang="zh-CN" altLang="en-US" sz="2400" dirty="0">
                    <a:latin typeface="微软雅黑" panose="020B0503020204020204" pitchFamily="34" charset="-122"/>
                    <a:ea typeface="微软雅黑" panose="020B0503020204020204" pitchFamily="34" charset="-122"/>
                  </a:rPr>
                  <a:t>在每一个微扰精度</a:t>
                </a:r>
                <a:r>
                  <a:rPr lang="zh-CN" altLang="en-US" sz="2400" dirty="0">
                    <a:ea typeface="微软雅黑" panose="020B0503020204020204" pitchFamily="34" charset="-122"/>
                  </a:rPr>
                  <a:t>，分支比</a:t>
                </a:r>
                <a:r>
                  <a:rPr lang="zh-CN" altLang="en-US" sz="2400" dirty="0">
                    <a:latin typeface="微软雅黑" panose="020B0503020204020204" pitchFamily="34" charset="-122"/>
                    <a:ea typeface="微软雅黑" panose="020B0503020204020204" pitchFamily="34" charset="-122"/>
                  </a:rPr>
                  <a:t>随着</a:t>
                </a:r>
                <a14:m>
                  <m:oMath xmlns:m="http://schemas.openxmlformats.org/officeDocument/2006/math">
                    <m:r>
                      <a:rPr lang="en-US" altLang="zh-CN" sz="2400" i="1">
                        <a:latin typeface="Cambria Math" panose="02040503050406030204" pitchFamily="18" charset="0"/>
                        <a:ea typeface="微软雅黑" panose="020B0503020204020204" pitchFamily="34" charset="-122"/>
                      </a:rPr>
                      <m:t>𝑟</m:t>
                    </m:r>
                  </m:oMath>
                </a14:m>
                <a:r>
                  <a:rPr lang="zh-CN" altLang="en-US" sz="2400" dirty="0">
                    <a:ea typeface="微软雅黑" panose="020B0503020204020204" pitchFamily="34" charset="-122"/>
                  </a:rPr>
                  <a:t>的增大而</a:t>
                </a:r>
                <a:r>
                  <a:rPr lang="zh-CN" altLang="en-US" sz="2400" dirty="0">
                    <a:solidFill>
                      <a:srgbClr val="FF0000"/>
                    </a:solidFill>
                    <a:ea typeface="微软雅黑" panose="020B0503020204020204" pitchFamily="34" charset="-122"/>
                  </a:rPr>
                  <a:t>单调递减</a:t>
                </a:r>
                <a:r>
                  <a:rPr lang="zh-CN" altLang="en-US" sz="2400" dirty="0">
                    <a:ea typeface="微软雅黑" panose="020B0503020204020204" pitchFamily="34" charset="-122"/>
                  </a:rPr>
                  <a:t>。</a:t>
                </a:r>
                <a:endParaRPr lang="en-US" altLang="zh-CN" sz="2400" dirty="0">
                  <a:ea typeface="微软雅黑" panose="020B0503020204020204" pitchFamily="34" charset="-122"/>
                </a:endParaRPr>
              </a:p>
              <a:p>
                <a:pPr algn="just">
                  <a:lnSpc>
                    <a:spcPct val="200000"/>
                  </a:lnSpc>
                </a:pPr>
                <a:endParaRPr lang="en-US" altLang="zh-CN" sz="2400" dirty="0">
                  <a:ea typeface="微软雅黑" panose="020B0503020204020204" pitchFamily="34" charset="-122"/>
                </a:endParaRPr>
              </a:p>
              <a:p>
                <a:pPr marL="342900" indent="-342900" algn="just">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对质量的依赖</a:t>
                </a:r>
                <a:r>
                  <a:rPr lang="zh-CN" altLang="en-US" sz="2400" dirty="0">
                    <a:solidFill>
                      <a:srgbClr val="FF0000"/>
                    </a:solidFill>
                    <a:latin typeface="微软雅黑" panose="020B0503020204020204" pitchFamily="34" charset="-122"/>
                    <a:ea typeface="微软雅黑" panose="020B0503020204020204" pitchFamily="34" charset="-122"/>
                  </a:rPr>
                  <a:t>比较大。</a:t>
                </a:r>
                <a:endParaRPr lang="en-US" altLang="zh-CN" sz="2400" dirty="0">
                  <a:solidFill>
                    <a:srgbClr val="FF0000"/>
                  </a:solidFill>
                  <a:latin typeface="微软雅黑" panose="020B0503020204020204" pitchFamily="34" charset="-122"/>
                  <a:ea typeface="微软雅黑" panose="020B0503020204020204" pitchFamily="34" charset="-122"/>
                </a:endParaRPr>
              </a:p>
            </p:txBody>
          </p:sp>
        </mc:Choice>
        <mc:Fallback xmlns="">
          <p:sp>
            <p:nvSpPr>
              <p:cNvPr id="20" name="文本框 19"/>
              <p:cNvSpPr txBox="1">
                <a:spLocks noRot="1" noChangeAspect="1" noMove="1" noResize="1" noEditPoints="1" noAdjustHandles="1" noChangeArrowheads="1" noChangeShapeType="1" noTextEdit="1"/>
              </p:cNvSpPr>
              <p:nvPr/>
            </p:nvSpPr>
            <p:spPr>
              <a:xfrm>
                <a:off x="7788221" y="2001002"/>
                <a:ext cx="3891873" cy="3706656"/>
              </a:xfrm>
              <a:prstGeom prst="rect">
                <a:avLst/>
              </a:prstGeom>
              <a:blipFill rotWithShape="0">
                <a:blip r:embed="rId6"/>
                <a:stretch>
                  <a:fillRect l="-2194" r="-2351" b="-2796"/>
                </a:stretch>
              </a:blipFill>
            </p:spPr>
            <p:txBody>
              <a:bodyPr/>
              <a:lstStyle/>
              <a:p>
                <a:r>
                  <a:rPr lang="zh-CN" altLang="en-US">
                    <a:noFill/>
                  </a:rPr>
                  <a:t> </a:t>
                </a:r>
              </a:p>
            </p:txBody>
          </p:sp>
        </mc:Fallback>
      </mc:AlternateContent>
      <p:pic>
        <p:nvPicPr>
          <p:cNvPr id="17" name="图片 1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60401" y="1649162"/>
            <a:ext cx="6925662" cy="4617585"/>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82F744D-4426-61E7-8E84-CEDF91445B06}"/>
                  </a:ext>
                </a:extLst>
              </p:cNvPr>
              <p:cNvSpPr txBox="1"/>
              <p:nvPr/>
            </p:nvSpPr>
            <p:spPr>
              <a:xfrm>
                <a:off x="2808496" y="1729779"/>
                <a:ext cx="5926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zh-CN" altLang="en-US" sz="2400" i="1" smtClean="0">
                              <a:solidFill>
                                <a:srgbClr val="FF0000"/>
                              </a:solidFill>
                              <a:latin typeface="Cambria Math" panose="02040503050406030204" pitchFamily="18" charset="0"/>
                            </a:rPr>
                            <m:t>𝜂</m:t>
                          </m:r>
                        </m:e>
                        <m:sub>
                          <m:r>
                            <a:rPr lang="en-US" altLang="zh-CN" sz="2400" b="0" i="1" smtClean="0">
                              <a:solidFill>
                                <a:srgbClr val="FF0000"/>
                              </a:solidFill>
                              <a:latin typeface="Cambria Math" panose="02040503050406030204" pitchFamily="18" charset="0"/>
                            </a:rPr>
                            <m:t>𝑏</m:t>
                          </m:r>
                        </m:sub>
                      </m:sSub>
                    </m:oMath>
                  </m:oMathPara>
                </a14:m>
                <a:endParaRPr lang="zh-CN" altLang="en-US" sz="2400" dirty="0"/>
              </a:p>
            </p:txBody>
          </p:sp>
        </mc:Choice>
        <mc:Fallback xmlns="">
          <p:sp>
            <p:nvSpPr>
              <p:cNvPr id="5" name="文本框 4">
                <a:extLst>
                  <a:ext uri="{FF2B5EF4-FFF2-40B4-BE49-F238E27FC236}">
                    <a16:creationId xmlns="" xmlns:a16="http://schemas.microsoft.com/office/drawing/2014/main" xmlns:a14="http://schemas.microsoft.com/office/drawing/2010/main" id="{782F744D-4426-61E7-8E84-CEDF91445B06}"/>
                  </a:ext>
                </a:extLst>
              </p:cNvPr>
              <p:cNvSpPr txBox="1">
                <a:spLocks noRot="1" noChangeAspect="1" noMove="1" noResize="1" noEditPoints="1" noAdjustHandles="1" noChangeArrowheads="1" noChangeShapeType="1" noTextEdit="1"/>
              </p:cNvSpPr>
              <p:nvPr/>
            </p:nvSpPr>
            <p:spPr>
              <a:xfrm>
                <a:off x="2808496" y="1729779"/>
                <a:ext cx="592667" cy="461665"/>
              </a:xfrm>
              <a:prstGeom prst="rect">
                <a:avLst/>
              </a:prstGeom>
              <a:blipFill rotWithShape="0">
                <a:blip r:embed="rId8"/>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247F8C9-FDCD-CB9D-724B-698506C364F7}"/>
                  </a:ext>
                </a:extLst>
              </p:cNvPr>
              <p:cNvSpPr txBox="1"/>
              <p:nvPr/>
            </p:nvSpPr>
            <p:spPr>
              <a:xfrm>
                <a:off x="5743621" y="1793095"/>
                <a:ext cx="1727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zh-CN" altLang="en-US" sz="2400" i="1" smtClean="0">
                              <a:solidFill>
                                <a:srgbClr val="FF0000"/>
                              </a:solidFill>
                              <a:latin typeface="Cambria Math" panose="02040503050406030204" pitchFamily="18" charset="0"/>
                            </a:rPr>
                            <m:t>𝜒</m:t>
                          </m:r>
                        </m:e>
                        <m:sub>
                          <m:r>
                            <a:rPr lang="en-US" altLang="zh-CN" sz="2400" b="0" i="1" smtClean="0">
                              <a:solidFill>
                                <a:srgbClr val="FF0000"/>
                              </a:solidFill>
                              <a:latin typeface="Cambria Math" panose="02040503050406030204" pitchFamily="18" charset="0"/>
                            </a:rPr>
                            <m:t>𝑏</m:t>
                          </m:r>
                          <m:r>
                            <a:rPr lang="en-US" altLang="zh-CN" sz="2400" b="0" i="1" smtClean="0">
                              <a:solidFill>
                                <a:srgbClr val="FF0000"/>
                              </a:solidFill>
                              <a:latin typeface="Cambria Math" panose="02040503050406030204" pitchFamily="18" charset="0"/>
                            </a:rPr>
                            <m:t>0</m:t>
                          </m:r>
                        </m:sub>
                      </m:sSub>
                    </m:oMath>
                  </m:oMathPara>
                </a14:m>
                <a:endParaRPr lang="zh-CN" altLang="en-US" sz="2400" dirty="0"/>
              </a:p>
            </p:txBody>
          </p:sp>
        </mc:Choice>
        <mc:Fallback xmlns="">
          <p:sp>
            <p:nvSpPr>
              <p:cNvPr id="6" name="文本框 5">
                <a:extLst>
                  <a:ext uri="{FF2B5EF4-FFF2-40B4-BE49-F238E27FC236}">
                    <a16:creationId xmlns="" xmlns:a16="http://schemas.microsoft.com/office/drawing/2014/main" xmlns:a14="http://schemas.microsoft.com/office/drawing/2010/main" id="{4247F8C9-FDCD-CB9D-724B-698506C364F7}"/>
                  </a:ext>
                </a:extLst>
              </p:cNvPr>
              <p:cNvSpPr txBox="1">
                <a:spLocks noRot="1" noChangeAspect="1" noMove="1" noResize="1" noEditPoints="1" noAdjustHandles="1" noChangeArrowheads="1" noChangeShapeType="1" noTextEdit="1"/>
              </p:cNvSpPr>
              <p:nvPr/>
            </p:nvSpPr>
            <p:spPr>
              <a:xfrm>
                <a:off x="5743621" y="1793095"/>
                <a:ext cx="1727200" cy="461665"/>
              </a:xfrm>
              <a:prstGeom prst="rect">
                <a:avLst/>
              </a:prstGeom>
              <a:blipFill rotWithShape="0">
                <a:blip r:embed="rId9"/>
                <a:stretch>
                  <a:fillRect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62444B16-536B-6939-9FED-7541FEF956F3}"/>
                  </a:ext>
                </a:extLst>
              </p:cNvPr>
              <p:cNvSpPr txBox="1"/>
              <p:nvPr/>
            </p:nvSpPr>
            <p:spPr>
              <a:xfrm>
                <a:off x="2178689" y="4018790"/>
                <a:ext cx="1727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zh-CN" altLang="en-US" sz="2400" i="1" smtClean="0">
                              <a:solidFill>
                                <a:srgbClr val="FF0000"/>
                              </a:solidFill>
                              <a:latin typeface="Cambria Math" panose="02040503050406030204" pitchFamily="18" charset="0"/>
                            </a:rPr>
                            <m:t>𝜒</m:t>
                          </m:r>
                        </m:e>
                        <m:sub>
                          <m:r>
                            <a:rPr lang="en-US" altLang="zh-CN" sz="2400" b="0" i="1" smtClean="0">
                              <a:solidFill>
                                <a:srgbClr val="FF0000"/>
                              </a:solidFill>
                              <a:latin typeface="Cambria Math" panose="02040503050406030204" pitchFamily="18" charset="0"/>
                            </a:rPr>
                            <m:t>𝑏</m:t>
                          </m:r>
                          <m:r>
                            <a:rPr lang="en-US" altLang="zh-CN" sz="2400" b="0" i="1" smtClean="0">
                              <a:solidFill>
                                <a:srgbClr val="FF0000"/>
                              </a:solidFill>
                              <a:latin typeface="Cambria Math" panose="02040503050406030204" pitchFamily="18" charset="0"/>
                            </a:rPr>
                            <m:t>1</m:t>
                          </m:r>
                        </m:sub>
                      </m:sSub>
                    </m:oMath>
                  </m:oMathPara>
                </a14:m>
                <a:endParaRPr lang="zh-CN" altLang="en-US" sz="2400" dirty="0"/>
              </a:p>
            </p:txBody>
          </p:sp>
        </mc:Choice>
        <mc:Fallback xmlns="">
          <p:sp>
            <p:nvSpPr>
              <p:cNvPr id="8" name="文本框 7">
                <a:extLst>
                  <a:ext uri="{FF2B5EF4-FFF2-40B4-BE49-F238E27FC236}">
                    <a16:creationId xmlns="" xmlns:a16="http://schemas.microsoft.com/office/drawing/2014/main" xmlns:a14="http://schemas.microsoft.com/office/drawing/2010/main" id="{62444B16-536B-6939-9FED-7541FEF956F3}"/>
                  </a:ext>
                </a:extLst>
              </p:cNvPr>
              <p:cNvSpPr txBox="1">
                <a:spLocks noRot="1" noChangeAspect="1" noMove="1" noResize="1" noEditPoints="1" noAdjustHandles="1" noChangeArrowheads="1" noChangeShapeType="1" noTextEdit="1"/>
              </p:cNvSpPr>
              <p:nvPr/>
            </p:nvSpPr>
            <p:spPr>
              <a:xfrm>
                <a:off x="2178689" y="4018790"/>
                <a:ext cx="1727200" cy="461665"/>
              </a:xfrm>
              <a:prstGeom prst="rect">
                <a:avLst/>
              </a:prstGeom>
              <a:blipFill rotWithShape="0">
                <a:blip r:embed="rId10"/>
                <a:stretch>
                  <a:fillRect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DF975C07-662D-4B97-959B-4C0BA6D371F4}"/>
                  </a:ext>
                </a:extLst>
              </p:cNvPr>
              <p:cNvSpPr txBox="1"/>
              <p:nvPr/>
            </p:nvSpPr>
            <p:spPr>
              <a:xfrm>
                <a:off x="5743621" y="4029921"/>
                <a:ext cx="1727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zh-CN" altLang="en-US" sz="2400" i="1" smtClean="0">
                              <a:solidFill>
                                <a:srgbClr val="FF0000"/>
                              </a:solidFill>
                              <a:latin typeface="Cambria Math" panose="02040503050406030204" pitchFamily="18" charset="0"/>
                            </a:rPr>
                            <m:t>𝜒</m:t>
                          </m:r>
                        </m:e>
                        <m:sub>
                          <m:r>
                            <a:rPr lang="en-US" altLang="zh-CN" sz="2400" b="0" i="1" smtClean="0">
                              <a:solidFill>
                                <a:srgbClr val="FF0000"/>
                              </a:solidFill>
                              <a:latin typeface="Cambria Math" panose="02040503050406030204" pitchFamily="18" charset="0"/>
                            </a:rPr>
                            <m:t>𝑏</m:t>
                          </m:r>
                          <m:r>
                            <a:rPr lang="en-US" altLang="zh-CN" sz="2400" b="0" i="1" smtClean="0">
                              <a:solidFill>
                                <a:srgbClr val="FF0000"/>
                              </a:solidFill>
                              <a:latin typeface="Cambria Math" panose="02040503050406030204" pitchFamily="18" charset="0"/>
                            </a:rPr>
                            <m:t>2</m:t>
                          </m:r>
                        </m:sub>
                      </m:sSub>
                    </m:oMath>
                  </m:oMathPara>
                </a14:m>
                <a:endParaRPr lang="zh-CN" altLang="en-US" sz="2400" dirty="0"/>
              </a:p>
            </p:txBody>
          </p:sp>
        </mc:Choice>
        <mc:Fallback xmlns="">
          <p:sp>
            <p:nvSpPr>
              <p:cNvPr id="9" name="文本框 8">
                <a:extLst>
                  <a:ext uri="{FF2B5EF4-FFF2-40B4-BE49-F238E27FC236}">
                    <a16:creationId xmlns="" xmlns:a16="http://schemas.microsoft.com/office/drawing/2014/main" xmlns:a14="http://schemas.microsoft.com/office/drawing/2010/main" id="{DF975C07-662D-4B97-959B-4C0BA6D371F4}"/>
                  </a:ext>
                </a:extLst>
              </p:cNvPr>
              <p:cNvSpPr txBox="1">
                <a:spLocks noRot="1" noChangeAspect="1" noMove="1" noResize="1" noEditPoints="1" noAdjustHandles="1" noChangeArrowheads="1" noChangeShapeType="1" noTextEdit="1"/>
              </p:cNvSpPr>
              <p:nvPr/>
            </p:nvSpPr>
            <p:spPr>
              <a:xfrm>
                <a:off x="5743621" y="4029921"/>
                <a:ext cx="1727200" cy="461665"/>
              </a:xfrm>
              <a:prstGeom prst="rect">
                <a:avLst/>
              </a:prstGeom>
              <a:blipFill rotWithShape="0">
                <a:blip r:embed="rId11"/>
                <a:stretch>
                  <a:fillRect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772196" y="6295264"/>
                <a:ext cx="7571052" cy="461665"/>
              </a:xfrm>
              <a:prstGeom prst="rect">
                <a:avLst/>
              </a:prstGeom>
              <a:noFill/>
            </p:spPr>
            <p:txBody>
              <a:bodyPr wrap="square" rtlCol="0">
                <a:spAutoFit/>
              </a:bodyPr>
              <a:lstStyle/>
              <a:p>
                <a:pPr algn="l"/>
                <a14:m>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𝜇</m:t>
                        </m:r>
                      </m:e>
                      <m:sub>
                        <m:r>
                          <a:rPr lang="en-US" altLang="zh-CN" sz="2400" b="0" i="1" smtClean="0">
                            <a:latin typeface="Cambria Math" panose="02040503050406030204" pitchFamily="18" charset="0"/>
                          </a:rPr>
                          <m:t>𝑅</m:t>
                        </m:r>
                      </m:sub>
                    </m:sSub>
                    <m:r>
                      <a:rPr lang="en-US" altLang="zh-CN" sz="2400" i="1" smtClean="0">
                        <a:latin typeface="Cambria Math" panose="02040503050406030204" pitchFamily="18" charset="0"/>
                        <a:ea typeface="Cambria Math" panose="02040503050406030204" pitchFamily="18" charset="0"/>
                      </a:rPr>
                      <m:t>=</m:t>
                    </m:r>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𝑚</m:t>
                        </m:r>
                      </m:e>
                      <m:sub>
                        <m:r>
                          <a:rPr lang="en-US" altLang="zh-CN" sz="2400" b="0" i="1" smtClean="0">
                            <a:latin typeface="Cambria Math" panose="02040503050406030204" pitchFamily="18" charset="0"/>
                            <a:ea typeface="Cambria Math" panose="02040503050406030204" pitchFamily="18" charset="0"/>
                          </a:rPr>
                          <m:t>𝑏</m:t>
                        </m:r>
                      </m:sub>
                    </m:sSub>
                  </m:oMath>
                </a14:m>
                <a:r>
                  <a:rPr lang="zh-CN" altLang="en-US" sz="2400" dirty="0">
                    <a:latin typeface="微软雅黑" panose="020B0503020204020204" pitchFamily="34" charset="-122"/>
                    <a:ea typeface="微软雅黑" panose="020B0503020204020204" pitchFamily="34" charset="-122"/>
                  </a:rPr>
                  <a:t>且</a:t>
                </a:r>
                <a14:m>
                  <m:oMath xmlns:m="http://schemas.openxmlformats.org/officeDocument/2006/math">
                    <m:sSub>
                      <m:sSubPr>
                        <m:ctrlPr>
                          <a:rPr lang="en-US" altLang="zh-CN" sz="2400" i="1" dirty="0" smtClean="0">
                            <a:latin typeface="Cambria Math" panose="02040503050406030204" pitchFamily="18" charset="0"/>
                          </a:rPr>
                        </m:ctrlPr>
                      </m:sSubPr>
                      <m:e>
                        <m:r>
                          <a:rPr lang="en-US" altLang="zh-CN" sz="2400" b="0" i="1" dirty="0" smtClean="0">
                            <a:latin typeface="Cambria Math" panose="02040503050406030204" pitchFamily="18" charset="0"/>
                          </a:rPr>
                          <m:t>𝑚</m:t>
                        </m:r>
                      </m:e>
                      <m:sub>
                        <m:r>
                          <a:rPr lang="en-US" altLang="zh-CN" sz="2400" b="0" i="1" dirty="0" smtClean="0">
                            <a:latin typeface="Cambria Math" panose="02040503050406030204" pitchFamily="18" charset="0"/>
                          </a:rPr>
                          <m:t>𝑏</m:t>
                        </m:r>
                      </m:sub>
                    </m:sSub>
                    <m:r>
                      <a:rPr lang="en-US" altLang="zh-CN" sz="2400" b="0" i="0" dirty="0" smtClean="0">
                        <a:latin typeface="Cambria Math" panose="02040503050406030204" pitchFamily="18" charset="0"/>
                      </a:rPr>
                      <m:t>=</m:t>
                    </m:r>
                    <m:r>
                      <a:rPr lang="en-US" altLang="zh-CN" sz="2400" b="0" i="1" dirty="0" smtClean="0">
                        <a:latin typeface="Cambria Math" panose="02040503050406030204" pitchFamily="18" charset="0"/>
                      </a:rPr>
                      <m:t>4.7</m:t>
                    </m:r>
                    <m:r>
                      <a:rPr lang="en-US" altLang="zh-CN" sz="2400" b="0" i="1" dirty="0" smtClean="0">
                        <a:latin typeface="Cambria Math" panose="02040503050406030204" pitchFamily="18" charset="0"/>
                      </a:rPr>
                      <m:t>𝐺𝑒𝑉</m:t>
                    </m:r>
                    <m:r>
                      <a:rPr lang="zh-CN" altLang="en-US" sz="2400" i="1" dirty="0">
                        <a:latin typeface="Cambria Math" panose="02040503050406030204" pitchFamily="18" charset="0"/>
                      </a:rPr>
                      <m:t>。</m:t>
                    </m:r>
                    <m:sSub>
                      <m:sSubPr>
                        <m:ctrlPr>
                          <a:rPr lang="en-US" altLang="zh-CN" sz="2400" i="1" dirty="0" smtClean="0">
                            <a:latin typeface="Cambria Math" panose="02040503050406030204" pitchFamily="18" charset="0"/>
                          </a:rPr>
                        </m:ctrlPr>
                      </m:sSubPr>
                      <m:e>
                        <m:r>
                          <a:rPr lang="en-US" altLang="zh-CN" sz="2400" b="0" i="1" dirty="0" smtClean="0">
                            <a:latin typeface="Cambria Math" panose="02040503050406030204" pitchFamily="18" charset="0"/>
                          </a:rPr>
                          <m:t>𝑚</m:t>
                        </m:r>
                      </m:e>
                      <m:sub>
                        <m:r>
                          <a:rPr lang="en-US" altLang="zh-CN" sz="2400" b="0" i="1" dirty="0" smtClean="0">
                            <a:latin typeface="Cambria Math" panose="02040503050406030204" pitchFamily="18" charset="0"/>
                          </a:rPr>
                          <m:t>𝑐</m:t>
                        </m:r>
                      </m:sub>
                    </m:sSub>
                  </m:oMath>
                </a14:m>
                <a:r>
                  <a:rPr lang="zh-CN" altLang="en-US" sz="2400" dirty="0">
                    <a:latin typeface="微软雅黑" panose="020B0503020204020204" pitchFamily="34" charset="-122"/>
                    <a:ea typeface="微软雅黑" panose="020B0503020204020204" pitchFamily="34" charset="-122"/>
                  </a:rPr>
                  <a:t>从</a:t>
                </a:r>
                <a14:m>
                  <m:oMath xmlns:m="http://schemas.openxmlformats.org/officeDocument/2006/math">
                    <m:r>
                      <a:rPr lang="en-US" altLang="zh-CN" sz="2400" i="1" dirty="0" smtClean="0">
                        <a:latin typeface="Cambria Math" panose="02040503050406030204" pitchFamily="18" charset="0"/>
                      </a:rPr>
                      <m:t>1.25</m:t>
                    </m:r>
                    <m:r>
                      <a:rPr lang="en-US" altLang="zh-CN" sz="2400" i="1" dirty="0">
                        <a:latin typeface="Cambria Math" panose="02040503050406030204" pitchFamily="18" charset="0"/>
                      </a:rPr>
                      <m:t>—</m:t>
                    </m:r>
                    <m:r>
                      <a:rPr lang="en-US" altLang="zh-CN" sz="2400" i="1" dirty="0" smtClean="0">
                        <a:latin typeface="Cambria Math" panose="02040503050406030204" pitchFamily="18" charset="0"/>
                      </a:rPr>
                      <m:t>1.9</m:t>
                    </m:r>
                    <m:r>
                      <a:rPr lang="en-US" altLang="zh-CN" sz="2400" b="0" i="1" dirty="0" smtClean="0">
                        <a:latin typeface="Cambria Math" panose="02040503050406030204" pitchFamily="18" charset="0"/>
                      </a:rPr>
                      <m:t> </m:t>
                    </m:r>
                    <m:r>
                      <a:rPr lang="en-US" altLang="zh-CN" sz="2400" i="1" dirty="0" smtClean="0">
                        <a:latin typeface="Cambria Math" panose="02040503050406030204" pitchFamily="18" charset="0"/>
                      </a:rPr>
                      <m:t>𝐺𝑒</m:t>
                    </m:r>
                    <m:r>
                      <a:rPr lang="en-US" altLang="zh-CN" sz="2400" b="0" i="1" dirty="0" smtClean="0">
                        <a:latin typeface="Cambria Math" panose="02040503050406030204" pitchFamily="18" charset="0"/>
                      </a:rPr>
                      <m:t>𝑉</m:t>
                    </m:r>
                  </m:oMath>
                </a14:m>
                <a:r>
                  <a:rPr lang="zh-CN" altLang="en-US" sz="2400" dirty="0">
                    <a:latin typeface="微软雅黑" panose="020B0503020204020204" pitchFamily="34" charset="-122"/>
                    <a:ea typeface="微软雅黑" panose="020B0503020204020204" pitchFamily="34" charset="-122"/>
                  </a:rPr>
                  <a:t>变化</a:t>
                </a:r>
              </a:p>
            </p:txBody>
          </p:sp>
        </mc:Choice>
        <mc:Fallback xmlns="">
          <p:sp>
            <p:nvSpPr>
              <p:cNvPr id="4" name="文本框 3"/>
              <p:cNvSpPr txBox="1">
                <a:spLocks noRot="1" noChangeAspect="1" noMove="1" noResize="1" noEditPoints="1" noAdjustHandles="1" noChangeArrowheads="1" noChangeShapeType="1" noTextEdit="1"/>
              </p:cNvSpPr>
              <p:nvPr/>
            </p:nvSpPr>
            <p:spPr>
              <a:xfrm>
                <a:off x="772196" y="6295264"/>
                <a:ext cx="7571052" cy="461665"/>
              </a:xfrm>
              <a:prstGeom prst="rect">
                <a:avLst/>
              </a:prstGeom>
              <a:blipFill rotWithShape="0">
                <a:blip r:embed="rId12"/>
                <a:stretch>
                  <a:fillRect l="-242" t="-10667" b="-30667"/>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4257553325"/>
      </p:ext>
    </p:extLst>
  </p:cSld>
  <p:clrMapOvr>
    <a:masterClrMapping/>
  </p:clrMapOvr>
  <mc:AlternateContent xmlns:mc="http://schemas.openxmlformats.org/markup-compatibility/2006">
    <mc:Choice xmlns:p14="http://schemas.microsoft.com/office/powerpoint/2010/main" Requires="p14">
      <p:transition spd="slow" p14:dur="2000" advTm="44397"/>
    </mc:Choice>
    <mc:Fallback>
      <p:transition spd="slow" advTm="443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408214" y="391712"/>
            <a:ext cx="3109901" cy="6078536"/>
          </a:xfrm>
          <a:prstGeom prst="roundRect">
            <a:avLst>
              <a:gd name="adj" fmla="val 0"/>
            </a:avLst>
          </a:prstGeom>
          <a:solidFill>
            <a:schemeClr val="accent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cxnSp>
        <p:nvCxnSpPr>
          <p:cNvPr id="3" name="直接连接符 2"/>
          <p:cNvCxnSpPr/>
          <p:nvPr/>
        </p:nvCxnSpPr>
        <p:spPr>
          <a:xfrm>
            <a:off x="3617371" y="391711"/>
            <a:ext cx="0" cy="607853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290272" y="963931"/>
            <a:ext cx="766211" cy="1568450"/>
          </a:xfrm>
          <a:prstGeom prst="rect">
            <a:avLst/>
          </a:prstGeom>
          <a:noFill/>
        </p:spPr>
        <p:txBody>
          <a:bodyPr vert="horz" wrap="square" rtlCol="0">
            <a:spAutoFit/>
          </a:bodyPr>
          <a:lstStyle/>
          <a:p>
            <a:pPr algn="dist"/>
            <a:r>
              <a:rPr lang="zh-CN" altLang="en-US" sz="4800" b="1" dirty="0">
                <a:solidFill>
                  <a:srgbClr val="FFFF00"/>
                </a:solidFill>
                <a:latin typeface="黑体" panose="02010609060101010101" charset="-122"/>
                <a:ea typeface="黑体" panose="02010609060101010101" charset="-122"/>
                <a:cs typeface="黑体" panose="02010609060101010101" charset="-122"/>
              </a:rPr>
              <a:t>目录</a:t>
            </a:r>
          </a:p>
        </p:txBody>
      </p:sp>
      <p:sp>
        <p:nvSpPr>
          <p:cNvPr id="6" name="等腰三角形 5"/>
          <p:cNvSpPr/>
          <p:nvPr/>
        </p:nvSpPr>
        <p:spPr>
          <a:xfrm rot="5400000">
            <a:off x="2514600" y="2767330"/>
            <a:ext cx="450215" cy="41275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6"/>
          <p:cNvSpPr/>
          <p:nvPr/>
        </p:nvSpPr>
        <p:spPr bwMode="auto">
          <a:xfrm>
            <a:off x="-544049" y="3971559"/>
            <a:ext cx="3680740" cy="2166210"/>
          </a:xfrm>
          <a:custGeom>
            <a:avLst/>
            <a:gdLst>
              <a:gd name="T0" fmla="*/ 3510 w 4495"/>
              <a:gd name="T1" fmla="*/ 741 h 2642"/>
              <a:gd name="T2" fmla="*/ 3185 w 4495"/>
              <a:gd name="T3" fmla="*/ 1023 h 2642"/>
              <a:gd name="T4" fmla="*/ 3732 w 4495"/>
              <a:gd name="T5" fmla="*/ 1571 h 2642"/>
              <a:gd name="T6" fmla="*/ 4453 w 4495"/>
              <a:gd name="T7" fmla="*/ 1757 h 2642"/>
              <a:gd name="T8" fmla="*/ 725 w 4495"/>
              <a:gd name="T9" fmla="*/ 1957 h 2642"/>
              <a:gd name="T10" fmla="*/ 2100 w 4495"/>
              <a:gd name="T11" fmla="*/ 2171 h 2642"/>
              <a:gd name="T12" fmla="*/ 3175 w 4495"/>
              <a:gd name="T13" fmla="*/ 2386 h 2642"/>
              <a:gd name="T14" fmla="*/ 2639 w 4495"/>
              <a:gd name="T15" fmla="*/ 2600 h 2642"/>
              <a:gd name="T16" fmla="*/ 2714 w 4495"/>
              <a:gd name="T17" fmla="*/ 2484 h 2642"/>
              <a:gd name="T18" fmla="*/ 1960 w 4495"/>
              <a:gd name="T19" fmla="*/ 2363 h 2642"/>
              <a:gd name="T20" fmla="*/ 3653 w 4495"/>
              <a:gd name="T21" fmla="*/ 2111 h 2642"/>
              <a:gd name="T22" fmla="*/ 483 w 4495"/>
              <a:gd name="T23" fmla="*/ 1826 h 2642"/>
              <a:gd name="T24" fmla="*/ 4246 w 4495"/>
              <a:gd name="T25" fmla="*/ 1608 h 2642"/>
              <a:gd name="T26" fmla="*/ 3226 w 4495"/>
              <a:gd name="T27" fmla="*/ 1362 h 2642"/>
              <a:gd name="T28" fmla="*/ 2917 w 4495"/>
              <a:gd name="T29" fmla="*/ 965 h 2642"/>
              <a:gd name="T30" fmla="*/ 2651 w 4495"/>
              <a:gd name="T31" fmla="*/ 569 h 2642"/>
              <a:gd name="T32" fmla="*/ 2698 w 4495"/>
              <a:gd name="T33" fmla="*/ 339 h 2642"/>
              <a:gd name="T34" fmla="*/ 2417 w 4495"/>
              <a:gd name="T35" fmla="*/ 760 h 2642"/>
              <a:gd name="T36" fmla="*/ 2957 w 4495"/>
              <a:gd name="T37" fmla="*/ 1168 h 2642"/>
              <a:gd name="T38" fmla="*/ 2536 w 4495"/>
              <a:gd name="T39" fmla="*/ 1677 h 2642"/>
              <a:gd name="T40" fmla="*/ 2788 w 4495"/>
              <a:gd name="T41" fmla="*/ 1371 h 2642"/>
              <a:gd name="T42" fmla="*/ 2696 w 4495"/>
              <a:gd name="T43" fmla="*/ 1468 h 2642"/>
              <a:gd name="T44" fmla="*/ 2758 w 4495"/>
              <a:gd name="T45" fmla="*/ 1583 h 2642"/>
              <a:gd name="T46" fmla="*/ 2430 w 4495"/>
              <a:gd name="T47" fmla="*/ 1081 h 2642"/>
              <a:gd name="T48" fmla="*/ 2128 w 4495"/>
              <a:gd name="T49" fmla="*/ 612 h 2642"/>
              <a:gd name="T50" fmla="*/ 1747 w 4495"/>
              <a:gd name="T51" fmla="*/ 1209 h 2642"/>
              <a:gd name="T52" fmla="*/ 1956 w 4495"/>
              <a:gd name="T53" fmla="*/ 1028 h 2642"/>
              <a:gd name="T54" fmla="*/ 2026 w 4495"/>
              <a:gd name="T55" fmla="*/ 1148 h 2642"/>
              <a:gd name="T56" fmla="*/ 2025 w 4495"/>
              <a:gd name="T57" fmla="*/ 900 h 2642"/>
              <a:gd name="T58" fmla="*/ 2014 w 4495"/>
              <a:gd name="T59" fmla="*/ 1417 h 2642"/>
              <a:gd name="T60" fmla="*/ 1370 w 4495"/>
              <a:gd name="T61" fmla="*/ 1129 h 2642"/>
              <a:gd name="T62" fmla="*/ 1441 w 4495"/>
              <a:gd name="T63" fmla="*/ 1512 h 2642"/>
              <a:gd name="T64" fmla="*/ 1377 w 4495"/>
              <a:gd name="T65" fmla="*/ 1512 h 2642"/>
              <a:gd name="T66" fmla="*/ 1565 w 4495"/>
              <a:gd name="T67" fmla="*/ 1514 h 2642"/>
              <a:gd name="T68" fmla="*/ 310 w 4495"/>
              <a:gd name="T69" fmla="*/ 1616 h 2642"/>
              <a:gd name="T70" fmla="*/ 700 w 4495"/>
              <a:gd name="T71" fmla="*/ 1359 h 2642"/>
              <a:gd name="T72" fmla="*/ 146 w 4495"/>
              <a:gd name="T73" fmla="*/ 1543 h 2642"/>
              <a:gd name="T74" fmla="*/ 1036 w 4495"/>
              <a:gd name="T75" fmla="*/ 1300 h 2642"/>
              <a:gd name="T76" fmla="*/ 1555 w 4495"/>
              <a:gd name="T77" fmla="*/ 974 h 2642"/>
              <a:gd name="T78" fmla="*/ 2229 w 4495"/>
              <a:gd name="T79" fmla="*/ 428 h 2642"/>
              <a:gd name="T80" fmla="*/ 2497 w 4495"/>
              <a:gd name="T81" fmla="*/ 62 h 2642"/>
              <a:gd name="T82" fmla="*/ 2941 w 4495"/>
              <a:gd name="T83" fmla="*/ 384 h 2642"/>
              <a:gd name="T84" fmla="*/ 3423 w 4495"/>
              <a:gd name="T85" fmla="*/ 610 h 2642"/>
              <a:gd name="T86" fmla="*/ 3857 w 4495"/>
              <a:gd name="T87" fmla="*/ 656 h 2642"/>
              <a:gd name="T88" fmla="*/ 3839 w 4495"/>
              <a:gd name="T89" fmla="*/ 686 h 2642"/>
              <a:gd name="T90" fmla="*/ 3376 w 4495"/>
              <a:gd name="T91" fmla="*/ 585 h 2642"/>
              <a:gd name="T92" fmla="*/ 3112 w 4495"/>
              <a:gd name="T93" fmla="*/ 787 h 2642"/>
              <a:gd name="T94" fmla="*/ 2761 w 4495"/>
              <a:gd name="T95" fmla="*/ 654 h 2642"/>
              <a:gd name="T96" fmla="*/ 2882 w 4495"/>
              <a:gd name="T97" fmla="*/ 706 h 2642"/>
              <a:gd name="T98" fmla="*/ 2992 w 4495"/>
              <a:gd name="T99" fmla="*/ 676 h 2642"/>
              <a:gd name="T100" fmla="*/ 2960 w 4495"/>
              <a:gd name="T101" fmla="*/ 817 h 2642"/>
              <a:gd name="T102" fmla="*/ 3010 w 4495"/>
              <a:gd name="T103" fmla="*/ 599 h 2642"/>
              <a:gd name="T104" fmla="*/ 2580 w 4495"/>
              <a:gd name="T105" fmla="*/ 736 h 2642"/>
              <a:gd name="T106" fmla="*/ 3008 w 4495"/>
              <a:gd name="T107" fmla="*/ 913 h 2642"/>
              <a:gd name="T108" fmla="*/ 3489 w 4495"/>
              <a:gd name="T109" fmla="*/ 733 h 2642"/>
              <a:gd name="T110" fmla="*/ 3887 w 4495"/>
              <a:gd name="T111" fmla="*/ 67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5" h="2642">
                <a:moveTo>
                  <a:pt x="3887" y="672"/>
                </a:moveTo>
                <a:cubicBezTo>
                  <a:pt x="3873" y="700"/>
                  <a:pt x="3861" y="729"/>
                  <a:pt x="3842" y="754"/>
                </a:cubicBezTo>
                <a:cubicBezTo>
                  <a:pt x="3824" y="778"/>
                  <a:pt x="3795" y="780"/>
                  <a:pt x="3767" y="770"/>
                </a:cubicBezTo>
                <a:cubicBezTo>
                  <a:pt x="3743" y="762"/>
                  <a:pt x="3721" y="749"/>
                  <a:pt x="3697" y="739"/>
                </a:cubicBezTo>
                <a:cubicBezTo>
                  <a:pt x="3667" y="727"/>
                  <a:pt x="3637" y="715"/>
                  <a:pt x="3607" y="706"/>
                </a:cubicBezTo>
                <a:cubicBezTo>
                  <a:pt x="3579" y="699"/>
                  <a:pt x="3551" y="704"/>
                  <a:pt x="3524" y="713"/>
                </a:cubicBezTo>
                <a:cubicBezTo>
                  <a:pt x="3510" y="718"/>
                  <a:pt x="3506" y="726"/>
                  <a:pt x="3510" y="741"/>
                </a:cubicBezTo>
                <a:cubicBezTo>
                  <a:pt x="3514" y="764"/>
                  <a:pt x="3517" y="787"/>
                  <a:pt x="3505" y="808"/>
                </a:cubicBezTo>
                <a:cubicBezTo>
                  <a:pt x="3500" y="816"/>
                  <a:pt x="3493" y="824"/>
                  <a:pt x="3484" y="829"/>
                </a:cubicBezTo>
                <a:cubicBezTo>
                  <a:pt x="3452" y="847"/>
                  <a:pt x="3418" y="853"/>
                  <a:pt x="3382" y="840"/>
                </a:cubicBezTo>
                <a:cubicBezTo>
                  <a:pt x="3367" y="835"/>
                  <a:pt x="3351" y="832"/>
                  <a:pt x="3334" y="828"/>
                </a:cubicBezTo>
                <a:cubicBezTo>
                  <a:pt x="3329" y="869"/>
                  <a:pt x="3323" y="912"/>
                  <a:pt x="3281" y="935"/>
                </a:cubicBezTo>
                <a:cubicBezTo>
                  <a:pt x="3240" y="958"/>
                  <a:pt x="3200" y="943"/>
                  <a:pt x="3160" y="924"/>
                </a:cubicBezTo>
                <a:cubicBezTo>
                  <a:pt x="3169" y="959"/>
                  <a:pt x="3176" y="991"/>
                  <a:pt x="3185" y="1023"/>
                </a:cubicBezTo>
                <a:cubicBezTo>
                  <a:pt x="3197" y="1068"/>
                  <a:pt x="3211" y="1112"/>
                  <a:pt x="3223" y="1156"/>
                </a:cubicBezTo>
                <a:cubicBezTo>
                  <a:pt x="3228" y="1171"/>
                  <a:pt x="3231" y="1188"/>
                  <a:pt x="3237" y="1203"/>
                </a:cubicBezTo>
                <a:cubicBezTo>
                  <a:pt x="3250" y="1238"/>
                  <a:pt x="3262" y="1274"/>
                  <a:pt x="3278" y="1308"/>
                </a:cubicBezTo>
                <a:cubicBezTo>
                  <a:pt x="3291" y="1334"/>
                  <a:pt x="3307" y="1358"/>
                  <a:pt x="3326" y="1381"/>
                </a:cubicBezTo>
                <a:cubicBezTo>
                  <a:pt x="3345" y="1405"/>
                  <a:pt x="3367" y="1427"/>
                  <a:pt x="3389" y="1448"/>
                </a:cubicBezTo>
                <a:cubicBezTo>
                  <a:pt x="3421" y="1477"/>
                  <a:pt x="3458" y="1497"/>
                  <a:pt x="3497" y="1514"/>
                </a:cubicBezTo>
                <a:cubicBezTo>
                  <a:pt x="3572" y="1548"/>
                  <a:pt x="3651" y="1563"/>
                  <a:pt x="3732" y="1571"/>
                </a:cubicBezTo>
                <a:cubicBezTo>
                  <a:pt x="3761" y="1573"/>
                  <a:pt x="3790" y="1574"/>
                  <a:pt x="3819" y="1577"/>
                </a:cubicBezTo>
                <a:cubicBezTo>
                  <a:pt x="3938" y="1590"/>
                  <a:pt x="4056" y="1582"/>
                  <a:pt x="4175" y="1581"/>
                </a:cubicBezTo>
                <a:cubicBezTo>
                  <a:pt x="4204" y="1581"/>
                  <a:pt x="4233" y="1578"/>
                  <a:pt x="4262" y="1577"/>
                </a:cubicBezTo>
                <a:cubicBezTo>
                  <a:pt x="4314" y="1576"/>
                  <a:pt x="4366" y="1583"/>
                  <a:pt x="4415" y="1601"/>
                </a:cubicBezTo>
                <a:cubicBezTo>
                  <a:pt x="4438" y="1610"/>
                  <a:pt x="4459" y="1623"/>
                  <a:pt x="4474" y="1644"/>
                </a:cubicBezTo>
                <a:cubicBezTo>
                  <a:pt x="4484" y="1657"/>
                  <a:pt x="4491" y="1669"/>
                  <a:pt x="4493" y="1685"/>
                </a:cubicBezTo>
                <a:cubicBezTo>
                  <a:pt x="4495" y="1718"/>
                  <a:pt x="4477" y="1738"/>
                  <a:pt x="4453" y="1757"/>
                </a:cubicBezTo>
                <a:cubicBezTo>
                  <a:pt x="4426" y="1778"/>
                  <a:pt x="4394" y="1785"/>
                  <a:pt x="4362" y="1790"/>
                </a:cubicBezTo>
                <a:cubicBezTo>
                  <a:pt x="4334" y="1794"/>
                  <a:pt x="4306" y="1798"/>
                  <a:pt x="4278" y="1798"/>
                </a:cubicBezTo>
                <a:cubicBezTo>
                  <a:pt x="3089" y="1799"/>
                  <a:pt x="1900" y="1799"/>
                  <a:pt x="711" y="1798"/>
                </a:cubicBezTo>
                <a:cubicBezTo>
                  <a:pt x="685" y="1798"/>
                  <a:pt x="662" y="1802"/>
                  <a:pt x="643" y="1822"/>
                </a:cubicBezTo>
                <a:cubicBezTo>
                  <a:pt x="615" y="1850"/>
                  <a:pt x="617" y="1910"/>
                  <a:pt x="647" y="1936"/>
                </a:cubicBezTo>
                <a:cubicBezTo>
                  <a:pt x="664" y="1952"/>
                  <a:pt x="683" y="1956"/>
                  <a:pt x="705" y="1957"/>
                </a:cubicBezTo>
                <a:cubicBezTo>
                  <a:pt x="712" y="1957"/>
                  <a:pt x="718" y="1957"/>
                  <a:pt x="725" y="1957"/>
                </a:cubicBezTo>
                <a:cubicBezTo>
                  <a:pt x="1686" y="1957"/>
                  <a:pt x="2647" y="1957"/>
                  <a:pt x="3609" y="1957"/>
                </a:cubicBezTo>
                <a:cubicBezTo>
                  <a:pt x="3654" y="1957"/>
                  <a:pt x="3700" y="1957"/>
                  <a:pt x="3742" y="1974"/>
                </a:cubicBezTo>
                <a:cubicBezTo>
                  <a:pt x="3780" y="1989"/>
                  <a:pt x="3820" y="2007"/>
                  <a:pt x="3827" y="2055"/>
                </a:cubicBezTo>
                <a:cubicBezTo>
                  <a:pt x="3831" y="2081"/>
                  <a:pt x="3823" y="2102"/>
                  <a:pt x="3803" y="2120"/>
                </a:cubicBezTo>
                <a:cubicBezTo>
                  <a:pt x="3758" y="2159"/>
                  <a:pt x="3704" y="2169"/>
                  <a:pt x="3648" y="2170"/>
                </a:cubicBezTo>
                <a:cubicBezTo>
                  <a:pt x="3553" y="2172"/>
                  <a:pt x="3459" y="2171"/>
                  <a:pt x="3364" y="2171"/>
                </a:cubicBezTo>
                <a:cubicBezTo>
                  <a:pt x="2943" y="2171"/>
                  <a:pt x="2521" y="2171"/>
                  <a:pt x="2100" y="2171"/>
                </a:cubicBezTo>
                <a:cubicBezTo>
                  <a:pt x="2045" y="2171"/>
                  <a:pt x="1991" y="2172"/>
                  <a:pt x="1936" y="2171"/>
                </a:cubicBezTo>
                <a:cubicBezTo>
                  <a:pt x="1867" y="2169"/>
                  <a:pt x="1836" y="2241"/>
                  <a:pt x="1862" y="2295"/>
                </a:cubicBezTo>
                <a:cubicBezTo>
                  <a:pt x="1874" y="2318"/>
                  <a:pt x="1896" y="2332"/>
                  <a:pt x="1924" y="2333"/>
                </a:cubicBezTo>
                <a:cubicBezTo>
                  <a:pt x="1931" y="2333"/>
                  <a:pt x="1939" y="2333"/>
                  <a:pt x="1946" y="2333"/>
                </a:cubicBezTo>
                <a:cubicBezTo>
                  <a:pt x="2291" y="2333"/>
                  <a:pt x="2636" y="2332"/>
                  <a:pt x="2981" y="2333"/>
                </a:cubicBezTo>
                <a:cubicBezTo>
                  <a:pt x="3020" y="2333"/>
                  <a:pt x="3059" y="2337"/>
                  <a:pt x="3097" y="2345"/>
                </a:cubicBezTo>
                <a:cubicBezTo>
                  <a:pt x="3125" y="2352"/>
                  <a:pt x="3155" y="2361"/>
                  <a:pt x="3175" y="2386"/>
                </a:cubicBezTo>
                <a:cubicBezTo>
                  <a:pt x="3200" y="2419"/>
                  <a:pt x="3200" y="2433"/>
                  <a:pt x="3175" y="2462"/>
                </a:cubicBezTo>
                <a:cubicBezTo>
                  <a:pt x="3162" y="2477"/>
                  <a:pt x="3145" y="2484"/>
                  <a:pt x="3127" y="2492"/>
                </a:cubicBezTo>
                <a:cubicBezTo>
                  <a:pt x="3080" y="2512"/>
                  <a:pt x="3031" y="2513"/>
                  <a:pt x="2982" y="2513"/>
                </a:cubicBezTo>
                <a:cubicBezTo>
                  <a:pt x="2882" y="2514"/>
                  <a:pt x="2783" y="2515"/>
                  <a:pt x="2684" y="2516"/>
                </a:cubicBezTo>
                <a:cubicBezTo>
                  <a:pt x="2671" y="2516"/>
                  <a:pt x="2658" y="2519"/>
                  <a:pt x="2645" y="2522"/>
                </a:cubicBezTo>
                <a:cubicBezTo>
                  <a:pt x="2627" y="2526"/>
                  <a:pt x="2616" y="2539"/>
                  <a:pt x="2615" y="2556"/>
                </a:cubicBezTo>
                <a:cubicBezTo>
                  <a:pt x="2614" y="2573"/>
                  <a:pt x="2624" y="2594"/>
                  <a:pt x="2639" y="2600"/>
                </a:cubicBezTo>
                <a:cubicBezTo>
                  <a:pt x="2672" y="2617"/>
                  <a:pt x="2707" y="2629"/>
                  <a:pt x="2744" y="2635"/>
                </a:cubicBezTo>
                <a:cubicBezTo>
                  <a:pt x="2751" y="2636"/>
                  <a:pt x="2758" y="2638"/>
                  <a:pt x="2764" y="2642"/>
                </a:cubicBezTo>
                <a:cubicBezTo>
                  <a:pt x="2731" y="2639"/>
                  <a:pt x="2698" y="2638"/>
                  <a:pt x="2665" y="2631"/>
                </a:cubicBezTo>
                <a:cubicBezTo>
                  <a:pt x="2643" y="2626"/>
                  <a:pt x="2620" y="2616"/>
                  <a:pt x="2602" y="2603"/>
                </a:cubicBezTo>
                <a:cubicBezTo>
                  <a:pt x="2580" y="2589"/>
                  <a:pt x="2579" y="2564"/>
                  <a:pt x="2582" y="2539"/>
                </a:cubicBezTo>
                <a:cubicBezTo>
                  <a:pt x="2586" y="2511"/>
                  <a:pt x="2607" y="2497"/>
                  <a:pt x="2631" y="2492"/>
                </a:cubicBezTo>
                <a:cubicBezTo>
                  <a:pt x="2658" y="2487"/>
                  <a:pt x="2686" y="2484"/>
                  <a:pt x="2714" y="2484"/>
                </a:cubicBezTo>
                <a:cubicBezTo>
                  <a:pt x="2817" y="2483"/>
                  <a:pt x="2919" y="2483"/>
                  <a:pt x="3022" y="2483"/>
                </a:cubicBezTo>
                <a:cubicBezTo>
                  <a:pt x="3037" y="2483"/>
                  <a:pt x="3052" y="2483"/>
                  <a:pt x="3066" y="2478"/>
                </a:cubicBezTo>
                <a:cubicBezTo>
                  <a:pt x="3089" y="2471"/>
                  <a:pt x="3114" y="2449"/>
                  <a:pt x="3113" y="2420"/>
                </a:cubicBezTo>
                <a:cubicBezTo>
                  <a:pt x="3111" y="2395"/>
                  <a:pt x="3094" y="2373"/>
                  <a:pt x="3068" y="2368"/>
                </a:cubicBezTo>
                <a:cubicBezTo>
                  <a:pt x="3054" y="2365"/>
                  <a:pt x="3041" y="2363"/>
                  <a:pt x="3027" y="2363"/>
                </a:cubicBezTo>
                <a:cubicBezTo>
                  <a:pt x="2853" y="2363"/>
                  <a:pt x="2679" y="2363"/>
                  <a:pt x="2506" y="2363"/>
                </a:cubicBezTo>
                <a:cubicBezTo>
                  <a:pt x="2324" y="2363"/>
                  <a:pt x="2142" y="2364"/>
                  <a:pt x="1960" y="2363"/>
                </a:cubicBezTo>
                <a:cubicBezTo>
                  <a:pt x="1929" y="2362"/>
                  <a:pt x="1897" y="2360"/>
                  <a:pt x="1868" y="2353"/>
                </a:cubicBezTo>
                <a:cubicBezTo>
                  <a:pt x="1832" y="2343"/>
                  <a:pt x="1797" y="2328"/>
                  <a:pt x="1773" y="2298"/>
                </a:cubicBezTo>
                <a:cubicBezTo>
                  <a:pt x="1748" y="2268"/>
                  <a:pt x="1754" y="2220"/>
                  <a:pt x="1777" y="2197"/>
                </a:cubicBezTo>
                <a:cubicBezTo>
                  <a:pt x="1824" y="2151"/>
                  <a:pt x="1883" y="2143"/>
                  <a:pt x="1943" y="2141"/>
                </a:cubicBezTo>
                <a:cubicBezTo>
                  <a:pt x="1995" y="2140"/>
                  <a:pt x="2046" y="2141"/>
                  <a:pt x="2098" y="2141"/>
                </a:cubicBezTo>
                <a:cubicBezTo>
                  <a:pt x="2591" y="2141"/>
                  <a:pt x="3084" y="2141"/>
                  <a:pt x="3577" y="2141"/>
                </a:cubicBezTo>
                <a:cubicBezTo>
                  <a:pt x="3608" y="2141"/>
                  <a:pt x="3633" y="2134"/>
                  <a:pt x="3653" y="2111"/>
                </a:cubicBezTo>
                <a:cubicBezTo>
                  <a:pt x="3668" y="2094"/>
                  <a:pt x="3670" y="2073"/>
                  <a:pt x="3667" y="2051"/>
                </a:cubicBezTo>
                <a:cubicBezTo>
                  <a:pt x="3663" y="2024"/>
                  <a:pt x="3642" y="2002"/>
                  <a:pt x="3615" y="1998"/>
                </a:cubicBezTo>
                <a:cubicBezTo>
                  <a:pt x="3602" y="1995"/>
                  <a:pt x="3588" y="1994"/>
                  <a:pt x="3575" y="1994"/>
                </a:cubicBezTo>
                <a:cubicBezTo>
                  <a:pt x="2614" y="1994"/>
                  <a:pt x="1653" y="1994"/>
                  <a:pt x="692" y="1994"/>
                </a:cubicBezTo>
                <a:cubicBezTo>
                  <a:pt x="658" y="1994"/>
                  <a:pt x="623" y="1991"/>
                  <a:pt x="589" y="1984"/>
                </a:cubicBezTo>
                <a:cubicBezTo>
                  <a:pt x="563" y="1978"/>
                  <a:pt x="537" y="1966"/>
                  <a:pt x="514" y="1951"/>
                </a:cubicBezTo>
                <a:cubicBezTo>
                  <a:pt x="469" y="1923"/>
                  <a:pt x="456" y="1870"/>
                  <a:pt x="483" y="1826"/>
                </a:cubicBezTo>
                <a:cubicBezTo>
                  <a:pt x="498" y="1802"/>
                  <a:pt x="522" y="1785"/>
                  <a:pt x="549" y="1775"/>
                </a:cubicBezTo>
                <a:cubicBezTo>
                  <a:pt x="595" y="1758"/>
                  <a:pt x="642" y="1753"/>
                  <a:pt x="691" y="1753"/>
                </a:cubicBezTo>
                <a:cubicBezTo>
                  <a:pt x="1148" y="1754"/>
                  <a:pt x="1605" y="1754"/>
                  <a:pt x="2062" y="1754"/>
                </a:cubicBezTo>
                <a:cubicBezTo>
                  <a:pt x="2788" y="1754"/>
                  <a:pt x="3515" y="1754"/>
                  <a:pt x="4241" y="1753"/>
                </a:cubicBezTo>
                <a:cubicBezTo>
                  <a:pt x="4259" y="1753"/>
                  <a:pt x="4278" y="1749"/>
                  <a:pt x="4295" y="1743"/>
                </a:cubicBezTo>
                <a:cubicBezTo>
                  <a:pt x="4328" y="1729"/>
                  <a:pt x="4340" y="1682"/>
                  <a:pt x="4325" y="1650"/>
                </a:cubicBezTo>
                <a:cubicBezTo>
                  <a:pt x="4308" y="1616"/>
                  <a:pt x="4278" y="1607"/>
                  <a:pt x="4246" y="1608"/>
                </a:cubicBezTo>
                <a:cubicBezTo>
                  <a:pt x="4163" y="1609"/>
                  <a:pt x="4080" y="1616"/>
                  <a:pt x="3998" y="1617"/>
                </a:cubicBezTo>
                <a:cubicBezTo>
                  <a:pt x="3903" y="1617"/>
                  <a:pt x="3809" y="1617"/>
                  <a:pt x="3714" y="1611"/>
                </a:cubicBezTo>
                <a:cubicBezTo>
                  <a:pt x="3660" y="1608"/>
                  <a:pt x="3605" y="1595"/>
                  <a:pt x="3551" y="1583"/>
                </a:cubicBezTo>
                <a:cubicBezTo>
                  <a:pt x="3520" y="1576"/>
                  <a:pt x="3489" y="1565"/>
                  <a:pt x="3460" y="1552"/>
                </a:cubicBezTo>
                <a:cubicBezTo>
                  <a:pt x="3434" y="1541"/>
                  <a:pt x="3411" y="1525"/>
                  <a:pt x="3387" y="1512"/>
                </a:cubicBezTo>
                <a:cubicBezTo>
                  <a:pt x="3346" y="1491"/>
                  <a:pt x="3315" y="1457"/>
                  <a:pt x="3282" y="1427"/>
                </a:cubicBezTo>
                <a:cubicBezTo>
                  <a:pt x="3261" y="1408"/>
                  <a:pt x="3245" y="1383"/>
                  <a:pt x="3226" y="1362"/>
                </a:cubicBezTo>
                <a:cubicBezTo>
                  <a:pt x="3213" y="1346"/>
                  <a:pt x="3198" y="1331"/>
                  <a:pt x="3186" y="1315"/>
                </a:cubicBezTo>
                <a:cubicBezTo>
                  <a:pt x="3169" y="1292"/>
                  <a:pt x="3154" y="1267"/>
                  <a:pt x="3139" y="1243"/>
                </a:cubicBezTo>
                <a:cubicBezTo>
                  <a:pt x="3123" y="1218"/>
                  <a:pt x="3109" y="1191"/>
                  <a:pt x="3094" y="1165"/>
                </a:cubicBezTo>
                <a:cubicBezTo>
                  <a:pt x="3090" y="1157"/>
                  <a:pt x="3087" y="1148"/>
                  <a:pt x="3083" y="1139"/>
                </a:cubicBezTo>
                <a:cubicBezTo>
                  <a:pt x="3069" y="1102"/>
                  <a:pt x="3055" y="1066"/>
                  <a:pt x="3041" y="1029"/>
                </a:cubicBezTo>
                <a:cubicBezTo>
                  <a:pt x="3033" y="1006"/>
                  <a:pt x="3024" y="982"/>
                  <a:pt x="3014" y="957"/>
                </a:cubicBezTo>
                <a:cubicBezTo>
                  <a:pt x="2983" y="968"/>
                  <a:pt x="2952" y="977"/>
                  <a:pt x="2917" y="965"/>
                </a:cubicBezTo>
                <a:cubicBezTo>
                  <a:pt x="2884" y="953"/>
                  <a:pt x="2858" y="936"/>
                  <a:pt x="2847" y="899"/>
                </a:cubicBezTo>
                <a:cubicBezTo>
                  <a:pt x="2837" y="901"/>
                  <a:pt x="2827" y="904"/>
                  <a:pt x="2817" y="904"/>
                </a:cubicBezTo>
                <a:cubicBezTo>
                  <a:pt x="2756" y="904"/>
                  <a:pt x="2694" y="898"/>
                  <a:pt x="2638" y="875"/>
                </a:cubicBezTo>
                <a:cubicBezTo>
                  <a:pt x="2589" y="856"/>
                  <a:pt x="2545" y="826"/>
                  <a:pt x="2518" y="777"/>
                </a:cubicBezTo>
                <a:cubicBezTo>
                  <a:pt x="2495" y="736"/>
                  <a:pt x="2493" y="696"/>
                  <a:pt x="2511" y="655"/>
                </a:cubicBezTo>
                <a:cubicBezTo>
                  <a:pt x="2518" y="638"/>
                  <a:pt x="2535" y="624"/>
                  <a:pt x="2549" y="610"/>
                </a:cubicBezTo>
                <a:cubicBezTo>
                  <a:pt x="2577" y="583"/>
                  <a:pt x="2613" y="573"/>
                  <a:pt x="2651" y="569"/>
                </a:cubicBezTo>
                <a:cubicBezTo>
                  <a:pt x="2678" y="566"/>
                  <a:pt x="2706" y="562"/>
                  <a:pt x="2734" y="563"/>
                </a:cubicBezTo>
                <a:cubicBezTo>
                  <a:pt x="2751" y="563"/>
                  <a:pt x="2763" y="559"/>
                  <a:pt x="2770" y="545"/>
                </a:cubicBezTo>
                <a:cubicBezTo>
                  <a:pt x="2780" y="525"/>
                  <a:pt x="2799" y="516"/>
                  <a:pt x="2816" y="506"/>
                </a:cubicBezTo>
                <a:cubicBezTo>
                  <a:pt x="2819" y="505"/>
                  <a:pt x="2822" y="503"/>
                  <a:pt x="2825" y="501"/>
                </a:cubicBezTo>
                <a:cubicBezTo>
                  <a:pt x="2807" y="471"/>
                  <a:pt x="2790" y="441"/>
                  <a:pt x="2770" y="414"/>
                </a:cubicBezTo>
                <a:cubicBezTo>
                  <a:pt x="2757" y="396"/>
                  <a:pt x="2741" y="379"/>
                  <a:pt x="2726" y="363"/>
                </a:cubicBezTo>
                <a:cubicBezTo>
                  <a:pt x="2717" y="354"/>
                  <a:pt x="2708" y="346"/>
                  <a:pt x="2698" y="339"/>
                </a:cubicBezTo>
                <a:cubicBezTo>
                  <a:pt x="2663" y="317"/>
                  <a:pt x="2626" y="323"/>
                  <a:pt x="2589" y="330"/>
                </a:cubicBezTo>
                <a:cubicBezTo>
                  <a:pt x="2558" y="335"/>
                  <a:pt x="2531" y="350"/>
                  <a:pt x="2507" y="369"/>
                </a:cubicBezTo>
                <a:cubicBezTo>
                  <a:pt x="2489" y="383"/>
                  <a:pt x="2475" y="401"/>
                  <a:pt x="2460" y="418"/>
                </a:cubicBezTo>
                <a:cubicBezTo>
                  <a:pt x="2426" y="455"/>
                  <a:pt x="2409" y="501"/>
                  <a:pt x="2389" y="546"/>
                </a:cubicBezTo>
                <a:cubicBezTo>
                  <a:pt x="2378" y="569"/>
                  <a:pt x="2372" y="594"/>
                  <a:pt x="2364" y="619"/>
                </a:cubicBezTo>
                <a:cubicBezTo>
                  <a:pt x="2363" y="622"/>
                  <a:pt x="2364" y="626"/>
                  <a:pt x="2366" y="630"/>
                </a:cubicBezTo>
                <a:cubicBezTo>
                  <a:pt x="2383" y="673"/>
                  <a:pt x="2401" y="716"/>
                  <a:pt x="2417" y="760"/>
                </a:cubicBezTo>
                <a:cubicBezTo>
                  <a:pt x="2429" y="789"/>
                  <a:pt x="2439" y="818"/>
                  <a:pt x="2448" y="848"/>
                </a:cubicBezTo>
                <a:cubicBezTo>
                  <a:pt x="2460" y="888"/>
                  <a:pt x="2471" y="929"/>
                  <a:pt x="2483" y="969"/>
                </a:cubicBezTo>
                <a:cubicBezTo>
                  <a:pt x="2488" y="990"/>
                  <a:pt x="2495" y="1010"/>
                  <a:pt x="2501" y="1031"/>
                </a:cubicBezTo>
                <a:cubicBezTo>
                  <a:pt x="2519" y="1025"/>
                  <a:pt x="2537" y="1017"/>
                  <a:pt x="2556" y="1013"/>
                </a:cubicBezTo>
                <a:cubicBezTo>
                  <a:pt x="2626" y="995"/>
                  <a:pt x="2696" y="998"/>
                  <a:pt x="2764" y="1022"/>
                </a:cubicBezTo>
                <a:cubicBezTo>
                  <a:pt x="2802" y="1035"/>
                  <a:pt x="2839" y="1053"/>
                  <a:pt x="2870" y="1080"/>
                </a:cubicBezTo>
                <a:cubicBezTo>
                  <a:pt x="2901" y="1107"/>
                  <a:pt x="2930" y="1137"/>
                  <a:pt x="2957" y="1168"/>
                </a:cubicBezTo>
                <a:cubicBezTo>
                  <a:pt x="2977" y="1192"/>
                  <a:pt x="2990" y="1222"/>
                  <a:pt x="3002" y="1252"/>
                </a:cubicBezTo>
                <a:cubicBezTo>
                  <a:pt x="3033" y="1327"/>
                  <a:pt x="3031" y="1403"/>
                  <a:pt x="3011" y="1479"/>
                </a:cubicBezTo>
                <a:cubicBezTo>
                  <a:pt x="3004" y="1506"/>
                  <a:pt x="2993" y="1533"/>
                  <a:pt x="2979" y="1556"/>
                </a:cubicBezTo>
                <a:cubicBezTo>
                  <a:pt x="2960" y="1585"/>
                  <a:pt x="2938" y="1612"/>
                  <a:pt x="2911" y="1637"/>
                </a:cubicBezTo>
                <a:cubicBezTo>
                  <a:pt x="2872" y="1674"/>
                  <a:pt x="2826" y="1694"/>
                  <a:pt x="2776" y="1707"/>
                </a:cubicBezTo>
                <a:cubicBezTo>
                  <a:pt x="2725" y="1721"/>
                  <a:pt x="2672" y="1721"/>
                  <a:pt x="2620" y="1709"/>
                </a:cubicBezTo>
                <a:cubicBezTo>
                  <a:pt x="2591" y="1703"/>
                  <a:pt x="2562" y="1692"/>
                  <a:pt x="2536" y="1677"/>
                </a:cubicBezTo>
                <a:cubicBezTo>
                  <a:pt x="2506" y="1659"/>
                  <a:pt x="2481" y="1635"/>
                  <a:pt x="2462" y="1604"/>
                </a:cubicBezTo>
                <a:cubicBezTo>
                  <a:pt x="2419" y="1534"/>
                  <a:pt x="2418" y="1462"/>
                  <a:pt x="2447" y="1390"/>
                </a:cubicBezTo>
                <a:cubicBezTo>
                  <a:pt x="2460" y="1358"/>
                  <a:pt x="2484" y="1331"/>
                  <a:pt x="2511" y="1308"/>
                </a:cubicBezTo>
                <a:cubicBezTo>
                  <a:pt x="2532" y="1290"/>
                  <a:pt x="2557" y="1281"/>
                  <a:pt x="2583" y="1276"/>
                </a:cubicBezTo>
                <a:cubicBezTo>
                  <a:pt x="2602" y="1273"/>
                  <a:pt x="2621" y="1267"/>
                  <a:pt x="2639" y="1269"/>
                </a:cubicBezTo>
                <a:cubicBezTo>
                  <a:pt x="2672" y="1272"/>
                  <a:pt x="2706" y="1280"/>
                  <a:pt x="2733" y="1301"/>
                </a:cubicBezTo>
                <a:cubicBezTo>
                  <a:pt x="2757" y="1319"/>
                  <a:pt x="2777" y="1341"/>
                  <a:pt x="2788" y="1371"/>
                </a:cubicBezTo>
                <a:cubicBezTo>
                  <a:pt x="2795" y="1391"/>
                  <a:pt x="2801" y="1412"/>
                  <a:pt x="2794" y="1431"/>
                </a:cubicBezTo>
                <a:cubicBezTo>
                  <a:pt x="2780" y="1468"/>
                  <a:pt x="2763" y="1501"/>
                  <a:pt x="2720" y="1516"/>
                </a:cubicBezTo>
                <a:cubicBezTo>
                  <a:pt x="2691" y="1527"/>
                  <a:pt x="2639" y="1507"/>
                  <a:pt x="2630" y="1478"/>
                </a:cubicBezTo>
                <a:cubicBezTo>
                  <a:pt x="2624" y="1459"/>
                  <a:pt x="2627" y="1446"/>
                  <a:pt x="2642" y="1433"/>
                </a:cubicBezTo>
                <a:cubicBezTo>
                  <a:pt x="2651" y="1425"/>
                  <a:pt x="2660" y="1417"/>
                  <a:pt x="2669" y="1410"/>
                </a:cubicBezTo>
                <a:cubicBezTo>
                  <a:pt x="2672" y="1427"/>
                  <a:pt x="2674" y="1442"/>
                  <a:pt x="2679" y="1455"/>
                </a:cubicBezTo>
                <a:cubicBezTo>
                  <a:pt x="2681" y="1461"/>
                  <a:pt x="2690" y="1468"/>
                  <a:pt x="2696" y="1468"/>
                </a:cubicBezTo>
                <a:cubicBezTo>
                  <a:pt x="2702" y="1468"/>
                  <a:pt x="2709" y="1460"/>
                  <a:pt x="2712" y="1454"/>
                </a:cubicBezTo>
                <a:cubicBezTo>
                  <a:pt x="2716" y="1448"/>
                  <a:pt x="2719" y="1439"/>
                  <a:pt x="2719" y="1432"/>
                </a:cubicBezTo>
                <a:cubicBezTo>
                  <a:pt x="2721" y="1412"/>
                  <a:pt x="2719" y="1391"/>
                  <a:pt x="2701" y="1379"/>
                </a:cubicBezTo>
                <a:cubicBezTo>
                  <a:pt x="2675" y="1362"/>
                  <a:pt x="2646" y="1361"/>
                  <a:pt x="2618" y="1375"/>
                </a:cubicBezTo>
                <a:cubicBezTo>
                  <a:pt x="2567" y="1402"/>
                  <a:pt x="2544" y="1475"/>
                  <a:pt x="2584" y="1530"/>
                </a:cubicBezTo>
                <a:cubicBezTo>
                  <a:pt x="2599" y="1551"/>
                  <a:pt x="2618" y="1565"/>
                  <a:pt x="2640" y="1576"/>
                </a:cubicBezTo>
                <a:cubicBezTo>
                  <a:pt x="2679" y="1596"/>
                  <a:pt x="2719" y="1596"/>
                  <a:pt x="2758" y="1583"/>
                </a:cubicBezTo>
                <a:cubicBezTo>
                  <a:pt x="2794" y="1571"/>
                  <a:pt x="2824" y="1549"/>
                  <a:pt x="2845" y="1515"/>
                </a:cubicBezTo>
                <a:cubicBezTo>
                  <a:pt x="2890" y="1444"/>
                  <a:pt x="2884" y="1370"/>
                  <a:pt x="2860" y="1296"/>
                </a:cubicBezTo>
                <a:cubicBezTo>
                  <a:pt x="2852" y="1269"/>
                  <a:pt x="2832" y="1245"/>
                  <a:pt x="2816" y="1220"/>
                </a:cubicBezTo>
                <a:cubicBezTo>
                  <a:pt x="2794" y="1187"/>
                  <a:pt x="2760" y="1168"/>
                  <a:pt x="2724" y="1151"/>
                </a:cubicBezTo>
                <a:cubicBezTo>
                  <a:pt x="2663" y="1123"/>
                  <a:pt x="2601" y="1124"/>
                  <a:pt x="2539" y="1143"/>
                </a:cubicBezTo>
                <a:cubicBezTo>
                  <a:pt x="2512" y="1152"/>
                  <a:pt x="2488" y="1169"/>
                  <a:pt x="2461" y="1183"/>
                </a:cubicBezTo>
                <a:cubicBezTo>
                  <a:pt x="2451" y="1151"/>
                  <a:pt x="2442" y="1116"/>
                  <a:pt x="2430" y="1081"/>
                </a:cubicBezTo>
                <a:cubicBezTo>
                  <a:pt x="2417" y="1047"/>
                  <a:pt x="2402" y="1014"/>
                  <a:pt x="2389" y="980"/>
                </a:cubicBezTo>
                <a:cubicBezTo>
                  <a:pt x="2386" y="972"/>
                  <a:pt x="2383" y="964"/>
                  <a:pt x="2380" y="956"/>
                </a:cubicBezTo>
                <a:cubicBezTo>
                  <a:pt x="2366" y="926"/>
                  <a:pt x="2352" y="895"/>
                  <a:pt x="2337" y="865"/>
                </a:cubicBezTo>
                <a:cubicBezTo>
                  <a:pt x="2324" y="841"/>
                  <a:pt x="2309" y="819"/>
                  <a:pt x="2295" y="796"/>
                </a:cubicBezTo>
                <a:cubicBezTo>
                  <a:pt x="2282" y="777"/>
                  <a:pt x="2271" y="757"/>
                  <a:pt x="2257" y="739"/>
                </a:cubicBezTo>
                <a:cubicBezTo>
                  <a:pt x="2237" y="714"/>
                  <a:pt x="2217" y="689"/>
                  <a:pt x="2194" y="667"/>
                </a:cubicBezTo>
                <a:cubicBezTo>
                  <a:pt x="2174" y="647"/>
                  <a:pt x="2152" y="628"/>
                  <a:pt x="2128" y="612"/>
                </a:cubicBezTo>
                <a:cubicBezTo>
                  <a:pt x="2078" y="579"/>
                  <a:pt x="2023" y="567"/>
                  <a:pt x="1963" y="582"/>
                </a:cubicBezTo>
                <a:cubicBezTo>
                  <a:pt x="1930" y="590"/>
                  <a:pt x="1902" y="606"/>
                  <a:pt x="1877" y="629"/>
                </a:cubicBezTo>
                <a:cubicBezTo>
                  <a:pt x="1861" y="644"/>
                  <a:pt x="1843" y="657"/>
                  <a:pt x="1829" y="674"/>
                </a:cubicBezTo>
                <a:cubicBezTo>
                  <a:pt x="1802" y="709"/>
                  <a:pt x="1775" y="745"/>
                  <a:pt x="1757" y="786"/>
                </a:cubicBezTo>
                <a:cubicBezTo>
                  <a:pt x="1741" y="819"/>
                  <a:pt x="1723" y="852"/>
                  <a:pt x="1711" y="886"/>
                </a:cubicBezTo>
                <a:cubicBezTo>
                  <a:pt x="1686" y="963"/>
                  <a:pt x="1678" y="1042"/>
                  <a:pt x="1700" y="1121"/>
                </a:cubicBezTo>
                <a:cubicBezTo>
                  <a:pt x="1709" y="1154"/>
                  <a:pt x="1727" y="1182"/>
                  <a:pt x="1747" y="1209"/>
                </a:cubicBezTo>
                <a:cubicBezTo>
                  <a:pt x="1768" y="1236"/>
                  <a:pt x="1793" y="1257"/>
                  <a:pt x="1822" y="1273"/>
                </a:cubicBezTo>
                <a:cubicBezTo>
                  <a:pt x="1846" y="1286"/>
                  <a:pt x="1874" y="1294"/>
                  <a:pt x="1901" y="1300"/>
                </a:cubicBezTo>
                <a:cubicBezTo>
                  <a:pt x="1943" y="1308"/>
                  <a:pt x="1985" y="1301"/>
                  <a:pt x="2021" y="1276"/>
                </a:cubicBezTo>
                <a:cubicBezTo>
                  <a:pt x="2039" y="1264"/>
                  <a:pt x="2055" y="1247"/>
                  <a:pt x="2067" y="1229"/>
                </a:cubicBezTo>
                <a:cubicBezTo>
                  <a:pt x="2090" y="1197"/>
                  <a:pt x="2102" y="1160"/>
                  <a:pt x="2093" y="1119"/>
                </a:cubicBezTo>
                <a:cubicBezTo>
                  <a:pt x="2081" y="1067"/>
                  <a:pt x="2054" y="1037"/>
                  <a:pt x="2001" y="1027"/>
                </a:cubicBezTo>
                <a:cubicBezTo>
                  <a:pt x="1986" y="1025"/>
                  <a:pt x="1971" y="1026"/>
                  <a:pt x="1956" y="1028"/>
                </a:cubicBezTo>
                <a:cubicBezTo>
                  <a:pt x="1928" y="1033"/>
                  <a:pt x="1907" y="1049"/>
                  <a:pt x="1898" y="1075"/>
                </a:cubicBezTo>
                <a:cubicBezTo>
                  <a:pt x="1889" y="1100"/>
                  <a:pt x="1884" y="1127"/>
                  <a:pt x="1904" y="1150"/>
                </a:cubicBezTo>
                <a:cubicBezTo>
                  <a:pt x="1917" y="1165"/>
                  <a:pt x="1952" y="1169"/>
                  <a:pt x="1967" y="1156"/>
                </a:cubicBezTo>
                <a:cubicBezTo>
                  <a:pt x="1979" y="1147"/>
                  <a:pt x="1975" y="1124"/>
                  <a:pt x="1960" y="1114"/>
                </a:cubicBezTo>
                <a:cubicBezTo>
                  <a:pt x="1953" y="1109"/>
                  <a:pt x="1946" y="1106"/>
                  <a:pt x="1938" y="1101"/>
                </a:cubicBezTo>
                <a:cubicBezTo>
                  <a:pt x="1958" y="1089"/>
                  <a:pt x="1978" y="1080"/>
                  <a:pt x="2000" y="1094"/>
                </a:cubicBezTo>
                <a:cubicBezTo>
                  <a:pt x="2020" y="1106"/>
                  <a:pt x="2031" y="1126"/>
                  <a:pt x="2026" y="1148"/>
                </a:cubicBezTo>
                <a:cubicBezTo>
                  <a:pt x="2022" y="1169"/>
                  <a:pt x="2012" y="1189"/>
                  <a:pt x="1992" y="1203"/>
                </a:cubicBezTo>
                <a:cubicBezTo>
                  <a:pt x="1963" y="1224"/>
                  <a:pt x="1934" y="1226"/>
                  <a:pt x="1901" y="1218"/>
                </a:cubicBezTo>
                <a:cubicBezTo>
                  <a:pt x="1864" y="1209"/>
                  <a:pt x="1837" y="1185"/>
                  <a:pt x="1824" y="1149"/>
                </a:cubicBezTo>
                <a:cubicBezTo>
                  <a:pt x="1804" y="1096"/>
                  <a:pt x="1810" y="1043"/>
                  <a:pt x="1836" y="993"/>
                </a:cubicBezTo>
                <a:cubicBezTo>
                  <a:pt x="1845" y="976"/>
                  <a:pt x="1862" y="964"/>
                  <a:pt x="1875" y="949"/>
                </a:cubicBezTo>
                <a:cubicBezTo>
                  <a:pt x="1901" y="921"/>
                  <a:pt x="1935" y="909"/>
                  <a:pt x="1971" y="905"/>
                </a:cubicBezTo>
                <a:cubicBezTo>
                  <a:pt x="1989" y="902"/>
                  <a:pt x="2008" y="897"/>
                  <a:pt x="2025" y="900"/>
                </a:cubicBezTo>
                <a:cubicBezTo>
                  <a:pt x="2065" y="906"/>
                  <a:pt x="2103" y="915"/>
                  <a:pt x="2137" y="939"/>
                </a:cubicBezTo>
                <a:cubicBezTo>
                  <a:pt x="2169" y="961"/>
                  <a:pt x="2191" y="989"/>
                  <a:pt x="2209" y="1020"/>
                </a:cubicBezTo>
                <a:cubicBezTo>
                  <a:pt x="2221" y="1041"/>
                  <a:pt x="2225" y="1066"/>
                  <a:pt x="2230" y="1090"/>
                </a:cubicBezTo>
                <a:cubicBezTo>
                  <a:pt x="2237" y="1133"/>
                  <a:pt x="2233" y="1176"/>
                  <a:pt x="2217" y="1217"/>
                </a:cubicBezTo>
                <a:cubicBezTo>
                  <a:pt x="2206" y="1244"/>
                  <a:pt x="2189" y="1270"/>
                  <a:pt x="2172" y="1295"/>
                </a:cubicBezTo>
                <a:cubicBezTo>
                  <a:pt x="2159" y="1314"/>
                  <a:pt x="2145" y="1332"/>
                  <a:pt x="2128" y="1348"/>
                </a:cubicBezTo>
                <a:cubicBezTo>
                  <a:pt x="2095" y="1379"/>
                  <a:pt x="2057" y="1401"/>
                  <a:pt x="2014" y="1417"/>
                </a:cubicBezTo>
                <a:cubicBezTo>
                  <a:pt x="1955" y="1439"/>
                  <a:pt x="1894" y="1442"/>
                  <a:pt x="1834" y="1429"/>
                </a:cubicBezTo>
                <a:cubicBezTo>
                  <a:pt x="1798" y="1421"/>
                  <a:pt x="1763" y="1408"/>
                  <a:pt x="1730" y="1389"/>
                </a:cubicBezTo>
                <a:cubicBezTo>
                  <a:pt x="1696" y="1368"/>
                  <a:pt x="1666" y="1344"/>
                  <a:pt x="1640" y="1315"/>
                </a:cubicBezTo>
                <a:cubicBezTo>
                  <a:pt x="1616" y="1289"/>
                  <a:pt x="1594" y="1261"/>
                  <a:pt x="1570" y="1235"/>
                </a:cubicBezTo>
                <a:cubicBezTo>
                  <a:pt x="1557" y="1220"/>
                  <a:pt x="1542" y="1206"/>
                  <a:pt x="1527" y="1193"/>
                </a:cubicBezTo>
                <a:cubicBezTo>
                  <a:pt x="1507" y="1176"/>
                  <a:pt x="1486" y="1159"/>
                  <a:pt x="1464" y="1145"/>
                </a:cubicBezTo>
                <a:cubicBezTo>
                  <a:pt x="1435" y="1128"/>
                  <a:pt x="1403" y="1125"/>
                  <a:pt x="1370" y="1129"/>
                </a:cubicBezTo>
                <a:cubicBezTo>
                  <a:pt x="1318" y="1136"/>
                  <a:pt x="1275" y="1160"/>
                  <a:pt x="1239" y="1196"/>
                </a:cubicBezTo>
                <a:cubicBezTo>
                  <a:pt x="1207" y="1229"/>
                  <a:pt x="1185" y="1267"/>
                  <a:pt x="1167" y="1309"/>
                </a:cubicBezTo>
                <a:cubicBezTo>
                  <a:pt x="1143" y="1367"/>
                  <a:pt x="1138" y="1425"/>
                  <a:pt x="1155" y="1484"/>
                </a:cubicBezTo>
                <a:cubicBezTo>
                  <a:pt x="1164" y="1517"/>
                  <a:pt x="1183" y="1544"/>
                  <a:pt x="1208" y="1567"/>
                </a:cubicBezTo>
                <a:cubicBezTo>
                  <a:pt x="1258" y="1613"/>
                  <a:pt x="1331" y="1616"/>
                  <a:pt x="1384" y="1588"/>
                </a:cubicBezTo>
                <a:cubicBezTo>
                  <a:pt x="1402" y="1578"/>
                  <a:pt x="1421" y="1564"/>
                  <a:pt x="1428" y="1542"/>
                </a:cubicBezTo>
                <a:cubicBezTo>
                  <a:pt x="1431" y="1531"/>
                  <a:pt x="1438" y="1522"/>
                  <a:pt x="1441" y="1512"/>
                </a:cubicBezTo>
                <a:cubicBezTo>
                  <a:pt x="1453" y="1464"/>
                  <a:pt x="1409" y="1390"/>
                  <a:pt x="1345" y="1402"/>
                </a:cubicBezTo>
                <a:cubicBezTo>
                  <a:pt x="1326" y="1406"/>
                  <a:pt x="1309" y="1412"/>
                  <a:pt x="1301" y="1433"/>
                </a:cubicBezTo>
                <a:cubicBezTo>
                  <a:pt x="1294" y="1454"/>
                  <a:pt x="1299" y="1473"/>
                  <a:pt x="1310" y="1490"/>
                </a:cubicBezTo>
                <a:cubicBezTo>
                  <a:pt x="1318" y="1503"/>
                  <a:pt x="1334" y="1501"/>
                  <a:pt x="1338" y="1486"/>
                </a:cubicBezTo>
                <a:cubicBezTo>
                  <a:pt x="1342" y="1473"/>
                  <a:pt x="1341" y="1460"/>
                  <a:pt x="1342" y="1445"/>
                </a:cubicBezTo>
                <a:cubicBezTo>
                  <a:pt x="1361" y="1444"/>
                  <a:pt x="1372" y="1460"/>
                  <a:pt x="1382" y="1474"/>
                </a:cubicBezTo>
                <a:cubicBezTo>
                  <a:pt x="1390" y="1485"/>
                  <a:pt x="1386" y="1499"/>
                  <a:pt x="1377" y="1512"/>
                </a:cubicBezTo>
                <a:cubicBezTo>
                  <a:pt x="1348" y="1550"/>
                  <a:pt x="1294" y="1550"/>
                  <a:pt x="1261" y="1514"/>
                </a:cubicBezTo>
                <a:cubicBezTo>
                  <a:pt x="1225" y="1477"/>
                  <a:pt x="1224" y="1437"/>
                  <a:pt x="1243" y="1394"/>
                </a:cubicBezTo>
                <a:cubicBezTo>
                  <a:pt x="1253" y="1372"/>
                  <a:pt x="1270" y="1356"/>
                  <a:pt x="1290" y="1341"/>
                </a:cubicBezTo>
                <a:cubicBezTo>
                  <a:pt x="1335" y="1309"/>
                  <a:pt x="1384" y="1307"/>
                  <a:pt x="1435" y="1320"/>
                </a:cubicBezTo>
                <a:cubicBezTo>
                  <a:pt x="1451" y="1324"/>
                  <a:pt x="1466" y="1334"/>
                  <a:pt x="1480" y="1343"/>
                </a:cubicBezTo>
                <a:cubicBezTo>
                  <a:pt x="1521" y="1372"/>
                  <a:pt x="1549" y="1410"/>
                  <a:pt x="1559" y="1460"/>
                </a:cubicBezTo>
                <a:cubicBezTo>
                  <a:pt x="1562" y="1477"/>
                  <a:pt x="1567" y="1496"/>
                  <a:pt x="1565" y="1514"/>
                </a:cubicBezTo>
                <a:cubicBezTo>
                  <a:pt x="1561" y="1552"/>
                  <a:pt x="1551" y="1589"/>
                  <a:pt x="1526" y="1621"/>
                </a:cubicBezTo>
                <a:cubicBezTo>
                  <a:pt x="1496" y="1661"/>
                  <a:pt x="1456" y="1685"/>
                  <a:pt x="1408" y="1701"/>
                </a:cubicBezTo>
                <a:cubicBezTo>
                  <a:pt x="1356" y="1718"/>
                  <a:pt x="1304" y="1720"/>
                  <a:pt x="1252" y="1708"/>
                </a:cubicBezTo>
                <a:cubicBezTo>
                  <a:pt x="1218" y="1700"/>
                  <a:pt x="1184" y="1689"/>
                  <a:pt x="1155" y="1665"/>
                </a:cubicBezTo>
                <a:cubicBezTo>
                  <a:pt x="1139" y="1652"/>
                  <a:pt x="1124" y="1638"/>
                  <a:pt x="1107" y="1626"/>
                </a:cubicBezTo>
                <a:cubicBezTo>
                  <a:pt x="1100" y="1621"/>
                  <a:pt x="1089" y="1616"/>
                  <a:pt x="1080" y="1616"/>
                </a:cubicBezTo>
                <a:cubicBezTo>
                  <a:pt x="823" y="1616"/>
                  <a:pt x="567" y="1616"/>
                  <a:pt x="310" y="1616"/>
                </a:cubicBezTo>
                <a:cubicBezTo>
                  <a:pt x="283" y="1616"/>
                  <a:pt x="255" y="1617"/>
                  <a:pt x="228" y="1612"/>
                </a:cubicBezTo>
                <a:cubicBezTo>
                  <a:pt x="187" y="1606"/>
                  <a:pt x="145" y="1598"/>
                  <a:pt x="106" y="1585"/>
                </a:cubicBezTo>
                <a:cubicBezTo>
                  <a:pt x="74" y="1575"/>
                  <a:pt x="44" y="1558"/>
                  <a:pt x="22" y="1531"/>
                </a:cubicBezTo>
                <a:cubicBezTo>
                  <a:pt x="0" y="1505"/>
                  <a:pt x="2" y="1457"/>
                  <a:pt x="27" y="1432"/>
                </a:cubicBezTo>
                <a:cubicBezTo>
                  <a:pt x="68" y="1390"/>
                  <a:pt x="120" y="1378"/>
                  <a:pt x="173" y="1366"/>
                </a:cubicBezTo>
                <a:cubicBezTo>
                  <a:pt x="238" y="1351"/>
                  <a:pt x="303" y="1355"/>
                  <a:pt x="368" y="1356"/>
                </a:cubicBezTo>
                <a:cubicBezTo>
                  <a:pt x="479" y="1356"/>
                  <a:pt x="589" y="1355"/>
                  <a:pt x="700" y="1359"/>
                </a:cubicBezTo>
                <a:cubicBezTo>
                  <a:pt x="785" y="1362"/>
                  <a:pt x="870" y="1372"/>
                  <a:pt x="955" y="1378"/>
                </a:cubicBezTo>
                <a:cubicBezTo>
                  <a:pt x="957" y="1379"/>
                  <a:pt x="959" y="1379"/>
                  <a:pt x="962" y="1383"/>
                </a:cubicBezTo>
                <a:cubicBezTo>
                  <a:pt x="952" y="1384"/>
                  <a:pt x="942" y="1385"/>
                  <a:pt x="931" y="1385"/>
                </a:cubicBezTo>
                <a:cubicBezTo>
                  <a:pt x="786" y="1387"/>
                  <a:pt x="640" y="1389"/>
                  <a:pt x="495" y="1392"/>
                </a:cubicBezTo>
                <a:cubicBezTo>
                  <a:pt x="406" y="1394"/>
                  <a:pt x="316" y="1397"/>
                  <a:pt x="227" y="1400"/>
                </a:cubicBezTo>
                <a:cubicBezTo>
                  <a:pt x="196" y="1401"/>
                  <a:pt x="168" y="1410"/>
                  <a:pt x="144" y="1432"/>
                </a:cubicBezTo>
                <a:cubicBezTo>
                  <a:pt x="115" y="1458"/>
                  <a:pt x="116" y="1518"/>
                  <a:pt x="146" y="1543"/>
                </a:cubicBezTo>
                <a:cubicBezTo>
                  <a:pt x="173" y="1566"/>
                  <a:pt x="204" y="1570"/>
                  <a:pt x="237" y="1570"/>
                </a:cubicBezTo>
                <a:cubicBezTo>
                  <a:pt x="329" y="1571"/>
                  <a:pt x="421" y="1570"/>
                  <a:pt x="513" y="1570"/>
                </a:cubicBezTo>
                <a:cubicBezTo>
                  <a:pt x="689" y="1570"/>
                  <a:pt x="866" y="1570"/>
                  <a:pt x="1042" y="1570"/>
                </a:cubicBezTo>
                <a:cubicBezTo>
                  <a:pt x="1048" y="1570"/>
                  <a:pt x="1054" y="1570"/>
                  <a:pt x="1061" y="1570"/>
                </a:cubicBezTo>
                <a:cubicBezTo>
                  <a:pt x="1055" y="1552"/>
                  <a:pt x="1047" y="1535"/>
                  <a:pt x="1043" y="1518"/>
                </a:cubicBezTo>
                <a:cubicBezTo>
                  <a:pt x="1036" y="1491"/>
                  <a:pt x="1028" y="1464"/>
                  <a:pt x="1025" y="1437"/>
                </a:cubicBezTo>
                <a:cubicBezTo>
                  <a:pt x="1021" y="1391"/>
                  <a:pt x="1025" y="1345"/>
                  <a:pt x="1036" y="1300"/>
                </a:cubicBezTo>
                <a:cubicBezTo>
                  <a:pt x="1044" y="1266"/>
                  <a:pt x="1055" y="1233"/>
                  <a:pt x="1069" y="1202"/>
                </a:cubicBezTo>
                <a:cubicBezTo>
                  <a:pt x="1083" y="1170"/>
                  <a:pt x="1101" y="1139"/>
                  <a:pt x="1121" y="1111"/>
                </a:cubicBezTo>
                <a:cubicBezTo>
                  <a:pt x="1143" y="1080"/>
                  <a:pt x="1170" y="1053"/>
                  <a:pt x="1203" y="1031"/>
                </a:cubicBezTo>
                <a:cubicBezTo>
                  <a:pt x="1264" y="990"/>
                  <a:pt x="1330" y="976"/>
                  <a:pt x="1401" y="989"/>
                </a:cubicBezTo>
                <a:cubicBezTo>
                  <a:pt x="1441" y="997"/>
                  <a:pt x="1479" y="1011"/>
                  <a:pt x="1514" y="1034"/>
                </a:cubicBezTo>
                <a:cubicBezTo>
                  <a:pt x="1524" y="1041"/>
                  <a:pt x="1536" y="1047"/>
                  <a:pt x="1548" y="1054"/>
                </a:cubicBezTo>
                <a:cubicBezTo>
                  <a:pt x="1551" y="1027"/>
                  <a:pt x="1551" y="1000"/>
                  <a:pt x="1555" y="974"/>
                </a:cubicBezTo>
                <a:cubicBezTo>
                  <a:pt x="1564" y="925"/>
                  <a:pt x="1573" y="876"/>
                  <a:pt x="1586" y="827"/>
                </a:cubicBezTo>
                <a:cubicBezTo>
                  <a:pt x="1595" y="790"/>
                  <a:pt x="1607" y="753"/>
                  <a:pt x="1622" y="718"/>
                </a:cubicBezTo>
                <a:cubicBezTo>
                  <a:pt x="1644" y="668"/>
                  <a:pt x="1668" y="619"/>
                  <a:pt x="1698" y="573"/>
                </a:cubicBezTo>
                <a:cubicBezTo>
                  <a:pt x="1733" y="520"/>
                  <a:pt x="1772" y="472"/>
                  <a:pt x="1822" y="433"/>
                </a:cubicBezTo>
                <a:cubicBezTo>
                  <a:pt x="1847" y="414"/>
                  <a:pt x="1875" y="398"/>
                  <a:pt x="1903" y="384"/>
                </a:cubicBezTo>
                <a:cubicBezTo>
                  <a:pt x="1982" y="344"/>
                  <a:pt x="2064" y="345"/>
                  <a:pt x="2147" y="372"/>
                </a:cubicBezTo>
                <a:cubicBezTo>
                  <a:pt x="2178" y="382"/>
                  <a:pt x="2206" y="403"/>
                  <a:pt x="2229" y="428"/>
                </a:cubicBezTo>
                <a:cubicBezTo>
                  <a:pt x="2237" y="436"/>
                  <a:pt x="2245" y="443"/>
                  <a:pt x="2253" y="451"/>
                </a:cubicBezTo>
                <a:cubicBezTo>
                  <a:pt x="2266" y="420"/>
                  <a:pt x="2277" y="389"/>
                  <a:pt x="2290" y="358"/>
                </a:cubicBezTo>
                <a:cubicBezTo>
                  <a:pt x="2306" y="320"/>
                  <a:pt x="2322" y="281"/>
                  <a:pt x="2341" y="244"/>
                </a:cubicBezTo>
                <a:cubicBezTo>
                  <a:pt x="2354" y="216"/>
                  <a:pt x="2369" y="189"/>
                  <a:pt x="2386" y="164"/>
                </a:cubicBezTo>
                <a:cubicBezTo>
                  <a:pt x="2397" y="147"/>
                  <a:pt x="2412" y="133"/>
                  <a:pt x="2427" y="119"/>
                </a:cubicBezTo>
                <a:cubicBezTo>
                  <a:pt x="2444" y="103"/>
                  <a:pt x="2462" y="88"/>
                  <a:pt x="2480" y="72"/>
                </a:cubicBezTo>
                <a:cubicBezTo>
                  <a:pt x="2485" y="68"/>
                  <a:pt x="2491" y="66"/>
                  <a:pt x="2497" y="62"/>
                </a:cubicBezTo>
                <a:cubicBezTo>
                  <a:pt x="2526" y="44"/>
                  <a:pt x="2555" y="30"/>
                  <a:pt x="2587" y="19"/>
                </a:cubicBezTo>
                <a:cubicBezTo>
                  <a:pt x="2624" y="5"/>
                  <a:pt x="2662" y="0"/>
                  <a:pt x="2699" y="9"/>
                </a:cubicBezTo>
                <a:cubicBezTo>
                  <a:pt x="2730" y="15"/>
                  <a:pt x="2760" y="25"/>
                  <a:pt x="2786" y="46"/>
                </a:cubicBezTo>
                <a:cubicBezTo>
                  <a:pt x="2815" y="70"/>
                  <a:pt x="2833" y="99"/>
                  <a:pt x="2848" y="132"/>
                </a:cubicBezTo>
                <a:cubicBezTo>
                  <a:pt x="2859" y="156"/>
                  <a:pt x="2869" y="180"/>
                  <a:pt x="2878" y="204"/>
                </a:cubicBezTo>
                <a:cubicBezTo>
                  <a:pt x="2889" y="235"/>
                  <a:pt x="2899" y="266"/>
                  <a:pt x="2910" y="297"/>
                </a:cubicBezTo>
                <a:cubicBezTo>
                  <a:pt x="2920" y="326"/>
                  <a:pt x="2930" y="355"/>
                  <a:pt x="2941" y="384"/>
                </a:cubicBezTo>
                <a:cubicBezTo>
                  <a:pt x="2962" y="435"/>
                  <a:pt x="2983" y="485"/>
                  <a:pt x="3005" y="536"/>
                </a:cubicBezTo>
                <a:cubicBezTo>
                  <a:pt x="3010" y="548"/>
                  <a:pt x="3018" y="559"/>
                  <a:pt x="3024" y="569"/>
                </a:cubicBezTo>
                <a:cubicBezTo>
                  <a:pt x="3050" y="571"/>
                  <a:pt x="3077" y="574"/>
                  <a:pt x="3104" y="577"/>
                </a:cubicBezTo>
                <a:cubicBezTo>
                  <a:pt x="3107" y="577"/>
                  <a:pt x="3111" y="575"/>
                  <a:pt x="3114" y="572"/>
                </a:cubicBezTo>
                <a:cubicBezTo>
                  <a:pt x="3140" y="543"/>
                  <a:pt x="3172" y="523"/>
                  <a:pt x="3207" y="507"/>
                </a:cubicBezTo>
                <a:cubicBezTo>
                  <a:pt x="3248" y="487"/>
                  <a:pt x="3290" y="482"/>
                  <a:pt x="3334" y="490"/>
                </a:cubicBezTo>
                <a:cubicBezTo>
                  <a:pt x="3393" y="501"/>
                  <a:pt x="3428" y="550"/>
                  <a:pt x="3423" y="610"/>
                </a:cubicBezTo>
                <a:cubicBezTo>
                  <a:pt x="3423" y="616"/>
                  <a:pt x="3422" y="623"/>
                  <a:pt x="3422" y="630"/>
                </a:cubicBezTo>
                <a:cubicBezTo>
                  <a:pt x="3444" y="638"/>
                  <a:pt x="3461" y="626"/>
                  <a:pt x="3477" y="616"/>
                </a:cubicBezTo>
                <a:cubicBezTo>
                  <a:pt x="3489" y="609"/>
                  <a:pt x="3499" y="599"/>
                  <a:pt x="3509" y="590"/>
                </a:cubicBezTo>
                <a:cubicBezTo>
                  <a:pt x="3533" y="568"/>
                  <a:pt x="3573" y="560"/>
                  <a:pt x="3606" y="577"/>
                </a:cubicBezTo>
                <a:cubicBezTo>
                  <a:pt x="3631" y="591"/>
                  <a:pt x="3655" y="608"/>
                  <a:pt x="3679" y="624"/>
                </a:cubicBezTo>
                <a:cubicBezTo>
                  <a:pt x="3716" y="650"/>
                  <a:pt x="3751" y="680"/>
                  <a:pt x="3800" y="677"/>
                </a:cubicBezTo>
                <a:cubicBezTo>
                  <a:pt x="3821" y="675"/>
                  <a:pt x="3841" y="671"/>
                  <a:pt x="3857" y="656"/>
                </a:cubicBezTo>
                <a:cubicBezTo>
                  <a:pt x="3873" y="641"/>
                  <a:pt x="3890" y="628"/>
                  <a:pt x="3906" y="615"/>
                </a:cubicBezTo>
                <a:cubicBezTo>
                  <a:pt x="3930" y="597"/>
                  <a:pt x="3960" y="595"/>
                  <a:pt x="3980" y="607"/>
                </a:cubicBezTo>
                <a:cubicBezTo>
                  <a:pt x="3966" y="611"/>
                  <a:pt x="3948" y="614"/>
                  <a:pt x="3933" y="621"/>
                </a:cubicBezTo>
                <a:cubicBezTo>
                  <a:pt x="3925" y="624"/>
                  <a:pt x="3919" y="633"/>
                  <a:pt x="3913" y="639"/>
                </a:cubicBezTo>
                <a:cubicBezTo>
                  <a:pt x="3909" y="643"/>
                  <a:pt x="3905" y="645"/>
                  <a:pt x="3901" y="648"/>
                </a:cubicBezTo>
                <a:cubicBezTo>
                  <a:pt x="3897" y="650"/>
                  <a:pt x="3893" y="651"/>
                  <a:pt x="3890" y="653"/>
                </a:cubicBezTo>
                <a:cubicBezTo>
                  <a:pt x="3873" y="664"/>
                  <a:pt x="3857" y="676"/>
                  <a:pt x="3839" y="686"/>
                </a:cubicBezTo>
                <a:cubicBezTo>
                  <a:pt x="3801" y="708"/>
                  <a:pt x="3761" y="707"/>
                  <a:pt x="3722" y="692"/>
                </a:cubicBezTo>
                <a:cubicBezTo>
                  <a:pt x="3690" y="679"/>
                  <a:pt x="3661" y="658"/>
                  <a:pt x="3631" y="641"/>
                </a:cubicBezTo>
                <a:cubicBezTo>
                  <a:pt x="3623" y="636"/>
                  <a:pt x="3615" y="629"/>
                  <a:pt x="3607" y="624"/>
                </a:cubicBezTo>
                <a:cubicBezTo>
                  <a:pt x="3564" y="599"/>
                  <a:pt x="3530" y="583"/>
                  <a:pt x="3492" y="627"/>
                </a:cubicBezTo>
                <a:cubicBezTo>
                  <a:pt x="3475" y="646"/>
                  <a:pt x="3438" y="653"/>
                  <a:pt x="3414" y="641"/>
                </a:cubicBezTo>
                <a:cubicBezTo>
                  <a:pt x="3409" y="638"/>
                  <a:pt x="3406" y="631"/>
                  <a:pt x="3402" y="626"/>
                </a:cubicBezTo>
                <a:cubicBezTo>
                  <a:pt x="3393" y="612"/>
                  <a:pt x="3388" y="595"/>
                  <a:pt x="3376" y="585"/>
                </a:cubicBezTo>
                <a:cubicBezTo>
                  <a:pt x="3351" y="564"/>
                  <a:pt x="3320" y="552"/>
                  <a:pt x="3286" y="550"/>
                </a:cubicBezTo>
                <a:cubicBezTo>
                  <a:pt x="3230" y="545"/>
                  <a:pt x="3176" y="550"/>
                  <a:pt x="3130" y="586"/>
                </a:cubicBezTo>
                <a:cubicBezTo>
                  <a:pt x="3139" y="591"/>
                  <a:pt x="3148" y="597"/>
                  <a:pt x="3157" y="600"/>
                </a:cubicBezTo>
                <a:cubicBezTo>
                  <a:pt x="3191" y="611"/>
                  <a:pt x="3211" y="636"/>
                  <a:pt x="3222" y="666"/>
                </a:cubicBezTo>
                <a:cubicBezTo>
                  <a:pt x="3228" y="680"/>
                  <a:pt x="3227" y="699"/>
                  <a:pt x="3221" y="713"/>
                </a:cubicBezTo>
                <a:cubicBezTo>
                  <a:pt x="3209" y="742"/>
                  <a:pt x="3184" y="759"/>
                  <a:pt x="3152" y="765"/>
                </a:cubicBezTo>
                <a:cubicBezTo>
                  <a:pt x="3136" y="768"/>
                  <a:pt x="3124" y="775"/>
                  <a:pt x="3112" y="787"/>
                </a:cubicBezTo>
                <a:cubicBezTo>
                  <a:pt x="3096" y="806"/>
                  <a:pt x="3075" y="821"/>
                  <a:pt x="3057" y="838"/>
                </a:cubicBezTo>
                <a:cubicBezTo>
                  <a:pt x="3029" y="864"/>
                  <a:pt x="2988" y="871"/>
                  <a:pt x="2955" y="855"/>
                </a:cubicBezTo>
                <a:cubicBezTo>
                  <a:pt x="2932" y="844"/>
                  <a:pt x="2914" y="828"/>
                  <a:pt x="2899" y="808"/>
                </a:cubicBezTo>
                <a:cubicBezTo>
                  <a:pt x="2893" y="798"/>
                  <a:pt x="2886" y="794"/>
                  <a:pt x="2873" y="796"/>
                </a:cubicBezTo>
                <a:cubicBezTo>
                  <a:pt x="2835" y="803"/>
                  <a:pt x="2796" y="797"/>
                  <a:pt x="2761" y="782"/>
                </a:cubicBezTo>
                <a:cubicBezTo>
                  <a:pt x="2745" y="775"/>
                  <a:pt x="2728" y="763"/>
                  <a:pt x="2720" y="749"/>
                </a:cubicBezTo>
                <a:cubicBezTo>
                  <a:pt x="2698" y="711"/>
                  <a:pt x="2717" y="670"/>
                  <a:pt x="2761" y="654"/>
                </a:cubicBezTo>
                <a:cubicBezTo>
                  <a:pt x="2803" y="638"/>
                  <a:pt x="2847" y="632"/>
                  <a:pt x="2892" y="634"/>
                </a:cubicBezTo>
                <a:cubicBezTo>
                  <a:pt x="2902" y="635"/>
                  <a:pt x="2913" y="634"/>
                  <a:pt x="2923" y="633"/>
                </a:cubicBezTo>
                <a:cubicBezTo>
                  <a:pt x="2963" y="628"/>
                  <a:pt x="3001" y="631"/>
                  <a:pt x="3035" y="654"/>
                </a:cubicBezTo>
                <a:cubicBezTo>
                  <a:pt x="3059" y="670"/>
                  <a:pt x="3062" y="709"/>
                  <a:pt x="3040" y="725"/>
                </a:cubicBezTo>
                <a:cubicBezTo>
                  <a:pt x="3008" y="749"/>
                  <a:pt x="2972" y="762"/>
                  <a:pt x="2932" y="754"/>
                </a:cubicBezTo>
                <a:cubicBezTo>
                  <a:pt x="2918" y="751"/>
                  <a:pt x="2904" y="741"/>
                  <a:pt x="2891" y="732"/>
                </a:cubicBezTo>
                <a:cubicBezTo>
                  <a:pt x="2882" y="727"/>
                  <a:pt x="2877" y="716"/>
                  <a:pt x="2882" y="706"/>
                </a:cubicBezTo>
                <a:cubicBezTo>
                  <a:pt x="2889" y="696"/>
                  <a:pt x="2896" y="682"/>
                  <a:pt x="2911" y="681"/>
                </a:cubicBezTo>
                <a:cubicBezTo>
                  <a:pt x="2914" y="680"/>
                  <a:pt x="2918" y="683"/>
                  <a:pt x="2922" y="685"/>
                </a:cubicBezTo>
                <a:cubicBezTo>
                  <a:pt x="2920" y="688"/>
                  <a:pt x="2918" y="692"/>
                  <a:pt x="2916" y="695"/>
                </a:cubicBezTo>
                <a:cubicBezTo>
                  <a:pt x="2912" y="700"/>
                  <a:pt x="2903" y="706"/>
                  <a:pt x="2904" y="709"/>
                </a:cubicBezTo>
                <a:cubicBezTo>
                  <a:pt x="2906" y="717"/>
                  <a:pt x="2911" y="726"/>
                  <a:pt x="2918" y="730"/>
                </a:cubicBezTo>
                <a:cubicBezTo>
                  <a:pt x="2935" y="740"/>
                  <a:pt x="2953" y="735"/>
                  <a:pt x="2971" y="727"/>
                </a:cubicBezTo>
                <a:cubicBezTo>
                  <a:pt x="2992" y="718"/>
                  <a:pt x="2999" y="694"/>
                  <a:pt x="2992" y="676"/>
                </a:cubicBezTo>
                <a:cubicBezTo>
                  <a:pt x="2980" y="647"/>
                  <a:pt x="2951" y="637"/>
                  <a:pt x="2926" y="642"/>
                </a:cubicBezTo>
                <a:cubicBezTo>
                  <a:pt x="2917" y="644"/>
                  <a:pt x="2908" y="647"/>
                  <a:pt x="2900" y="647"/>
                </a:cubicBezTo>
                <a:cubicBezTo>
                  <a:pt x="2863" y="644"/>
                  <a:pt x="2830" y="655"/>
                  <a:pt x="2798" y="674"/>
                </a:cubicBezTo>
                <a:cubicBezTo>
                  <a:pt x="2760" y="696"/>
                  <a:pt x="2767" y="734"/>
                  <a:pt x="2797" y="754"/>
                </a:cubicBezTo>
                <a:cubicBezTo>
                  <a:pt x="2826" y="773"/>
                  <a:pt x="2858" y="782"/>
                  <a:pt x="2893" y="778"/>
                </a:cubicBezTo>
                <a:cubicBezTo>
                  <a:pt x="2896" y="778"/>
                  <a:pt x="2898" y="780"/>
                  <a:pt x="2900" y="782"/>
                </a:cubicBezTo>
                <a:cubicBezTo>
                  <a:pt x="2920" y="794"/>
                  <a:pt x="2939" y="808"/>
                  <a:pt x="2960" y="817"/>
                </a:cubicBezTo>
                <a:cubicBezTo>
                  <a:pt x="3003" y="837"/>
                  <a:pt x="3049" y="823"/>
                  <a:pt x="3082" y="781"/>
                </a:cubicBezTo>
                <a:cubicBezTo>
                  <a:pt x="3095" y="765"/>
                  <a:pt x="3112" y="757"/>
                  <a:pt x="3131" y="751"/>
                </a:cubicBezTo>
                <a:cubicBezTo>
                  <a:pt x="3148" y="747"/>
                  <a:pt x="3163" y="736"/>
                  <a:pt x="3167" y="718"/>
                </a:cubicBezTo>
                <a:cubicBezTo>
                  <a:pt x="3173" y="688"/>
                  <a:pt x="3174" y="660"/>
                  <a:pt x="3154" y="633"/>
                </a:cubicBezTo>
                <a:cubicBezTo>
                  <a:pt x="3137" y="609"/>
                  <a:pt x="3116" y="593"/>
                  <a:pt x="3089" y="589"/>
                </a:cubicBezTo>
                <a:cubicBezTo>
                  <a:pt x="3065" y="585"/>
                  <a:pt x="3040" y="581"/>
                  <a:pt x="3018" y="598"/>
                </a:cubicBezTo>
                <a:cubicBezTo>
                  <a:pt x="3016" y="599"/>
                  <a:pt x="3012" y="600"/>
                  <a:pt x="3010" y="599"/>
                </a:cubicBezTo>
                <a:cubicBezTo>
                  <a:pt x="3001" y="596"/>
                  <a:pt x="2991" y="593"/>
                  <a:pt x="2984" y="588"/>
                </a:cubicBezTo>
                <a:cubicBezTo>
                  <a:pt x="2968" y="577"/>
                  <a:pt x="2954" y="563"/>
                  <a:pt x="2937" y="553"/>
                </a:cubicBezTo>
                <a:cubicBezTo>
                  <a:pt x="2925" y="546"/>
                  <a:pt x="2911" y="542"/>
                  <a:pt x="2897" y="541"/>
                </a:cubicBezTo>
                <a:cubicBezTo>
                  <a:pt x="2849" y="535"/>
                  <a:pt x="2804" y="539"/>
                  <a:pt x="2767" y="577"/>
                </a:cubicBezTo>
                <a:cubicBezTo>
                  <a:pt x="2764" y="581"/>
                  <a:pt x="2756" y="582"/>
                  <a:pt x="2750" y="581"/>
                </a:cubicBezTo>
                <a:cubicBezTo>
                  <a:pt x="2709" y="578"/>
                  <a:pt x="2669" y="580"/>
                  <a:pt x="2633" y="604"/>
                </a:cubicBezTo>
                <a:cubicBezTo>
                  <a:pt x="2597" y="627"/>
                  <a:pt x="2565" y="676"/>
                  <a:pt x="2580" y="736"/>
                </a:cubicBezTo>
                <a:cubicBezTo>
                  <a:pt x="2585" y="756"/>
                  <a:pt x="2591" y="776"/>
                  <a:pt x="2603" y="792"/>
                </a:cubicBezTo>
                <a:cubicBezTo>
                  <a:pt x="2615" y="810"/>
                  <a:pt x="2633" y="825"/>
                  <a:pt x="2651" y="837"/>
                </a:cubicBezTo>
                <a:cubicBezTo>
                  <a:pt x="2675" y="853"/>
                  <a:pt x="2700" y="867"/>
                  <a:pt x="2727" y="878"/>
                </a:cubicBezTo>
                <a:cubicBezTo>
                  <a:pt x="2762" y="892"/>
                  <a:pt x="2800" y="888"/>
                  <a:pt x="2837" y="886"/>
                </a:cubicBezTo>
                <a:cubicBezTo>
                  <a:pt x="2845" y="886"/>
                  <a:pt x="2854" y="888"/>
                  <a:pt x="2862" y="890"/>
                </a:cubicBezTo>
                <a:cubicBezTo>
                  <a:pt x="2881" y="896"/>
                  <a:pt x="2900" y="906"/>
                  <a:pt x="2921" y="909"/>
                </a:cubicBezTo>
                <a:cubicBezTo>
                  <a:pt x="2950" y="913"/>
                  <a:pt x="2979" y="913"/>
                  <a:pt x="3008" y="913"/>
                </a:cubicBezTo>
                <a:cubicBezTo>
                  <a:pt x="3022" y="913"/>
                  <a:pt x="3035" y="909"/>
                  <a:pt x="3047" y="903"/>
                </a:cubicBezTo>
                <a:cubicBezTo>
                  <a:pt x="3067" y="894"/>
                  <a:pt x="3085" y="881"/>
                  <a:pt x="3102" y="871"/>
                </a:cubicBezTo>
                <a:cubicBezTo>
                  <a:pt x="3143" y="891"/>
                  <a:pt x="3186" y="899"/>
                  <a:pt x="3231" y="892"/>
                </a:cubicBezTo>
                <a:cubicBezTo>
                  <a:pt x="3279" y="883"/>
                  <a:pt x="3307" y="850"/>
                  <a:pt x="3329" y="808"/>
                </a:cubicBezTo>
                <a:cubicBezTo>
                  <a:pt x="3346" y="808"/>
                  <a:pt x="3364" y="810"/>
                  <a:pt x="3382" y="808"/>
                </a:cubicBezTo>
                <a:cubicBezTo>
                  <a:pt x="3400" y="806"/>
                  <a:pt x="3419" y="802"/>
                  <a:pt x="3436" y="796"/>
                </a:cubicBezTo>
                <a:cubicBezTo>
                  <a:pt x="3462" y="788"/>
                  <a:pt x="3491" y="759"/>
                  <a:pt x="3489" y="733"/>
                </a:cubicBezTo>
                <a:cubicBezTo>
                  <a:pt x="3488" y="718"/>
                  <a:pt x="3494" y="709"/>
                  <a:pt x="3502" y="697"/>
                </a:cubicBezTo>
                <a:cubicBezTo>
                  <a:pt x="3521" y="669"/>
                  <a:pt x="3547" y="663"/>
                  <a:pt x="3576" y="671"/>
                </a:cubicBezTo>
                <a:cubicBezTo>
                  <a:pt x="3606" y="678"/>
                  <a:pt x="3634" y="690"/>
                  <a:pt x="3663" y="700"/>
                </a:cubicBezTo>
                <a:cubicBezTo>
                  <a:pt x="3677" y="705"/>
                  <a:pt x="3692" y="709"/>
                  <a:pt x="3705" y="716"/>
                </a:cubicBezTo>
                <a:cubicBezTo>
                  <a:pt x="3736" y="731"/>
                  <a:pt x="3769" y="735"/>
                  <a:pt x="3802" y="730"/>
                </a:cubicBezTo>
                <a:cubicBezTo>
                  <a:pt x="3813" y="728"/>
                  <a:pt x="3823" y="723"/>
                  <a:pt x="3832" y="719"/>
                </a:cubicBezTo>
                <a:cubicBezTo>
                  <a:pt x="3855" y="709"/>
                  <a:pt x="3872" y="691"/>
                  <a:pt x="3887" y="672"/>
                </a:cubicBezTo>
                <a:close/>
              </a:path>
            </a:pathLst>
          </a:custGeom>
          <a:solidFill>
            <a:schemeClr val="bg1">
              <a:alpha val="2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38" name="1 Título"/>
          <p:cNvSpPr txBox="1"/>
          <p:nvPr/>
        </p:nvSpPr>
        <p:spPr>
          <a:xfrm>
            <a:off x="4349637" y="1226083"/>
            <a:ext cx="6460897" cy="504057"/>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857250" indent="-857250">
              <a:buFont typeface="+mj-ea"/>
              <a:buAutoNum type="ea1JpnChsDbPeriod"/>
              <a:defRPr/>
            </a:pPr>
            <a:r>
              <a:rPr lang="zh-CN" altLang="en-US" sz="3200" b="1" dirty="0">
                <a:solidFill>
                  <a:srgbClr val="034C9C"/>
                </a:solidFill>
                <a:latin typeface="微软雅黑" panose="020B0503020204020204" charset="-122"/>
                <a:ea typeface="微软雅黑" panose="020B0503020204020204" charset="-122"/>
              </a:rPr>
              <a:t>引言</a:t>
            </a:r>
            <a:endParaRPr lang="zh-CN" altLang="en-US" sz="3600" b="1" dirty="0">
              <a:solidFill>
                <a:srgbClr val="034C9C"/>
              </a:solidFill>
              <a:latin typeface="微软雅黑" panose="020B0503020204020204" charset="-122"/>
              <a:ea typeface="微软雅黑" panose="020B0503020204020204" charset="-122"/>
            </a:endParaRPr>
          </a:p>
        </p:txBody>
      </p:sp>
      <p:sp>
        <p:nvSpPr>
          <p:cNvPr id="40" name="1 Título"/>
          <p:cNvSpPr txBox="1"/>
          <p:nvPr/>
        </p:nvSpPr>
        <p:spPr>
          <a:xfrm>
            <a:off x="4366171" y="3370214"/>
            <a:ext cx="6461125" cy="1202690"/>
          </a:xfrm>
          <a:prstGeom prst="rect">
            <a:avLst/>
          </a:prstGeom>
        </p:spPr>
        <p:txBody>
          <a:bodyPr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lnSpc>
                <a:spcPct val="110000"/>
              </a:lnSpc>
              <a:buFont typeface="+mj-ea"/>
              <a:buAutoNum type="ea1JpnChsDbPeriod" startAt="3"/>
            </a:pPr>
            <a:r>
              <a:rPr lang="zh-CN" altLang="en-US" sz="3200" dirty="0">
                <a:solidFill>
                  <a:srgbClr val="034C9C"/>
                </a:solidFill>
              </a:rPr>
              <a:t>唯象结果与讨论</a:t>
            </a:r>
          </a:p>
        </p:txBody>
      </p:sp>
      <p:sp>
        <p:nvSpPr>
          <p:cNvPr id="41" name="1 Título"/>
          <p:cNvSpPr txBox="1"/>
          <p:nvPr/>
        </p:nvSpPr>
        <p:spPr>
          <a:xfrm>
            <a:off x="4366171" y="2010753"/>
            <a:ext cx="6575913" cy="1488688"/>
          </a:xfrm>
          <a:prstGeom prst="rect">
            <a:avLst/>
          </a:prstGeom>
        </p:spPr>
        <p:txBody>
          <a:bodyPr wrap="none"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lnSpc>
                <a:spcPct val="110000"/>
              </a:lnSpc>
              <a:buFont typeface="+mj-ea"/>
              <a:buAutoNum type="ea1JpnChsDbPeriod" startAt="2"/>
            </a:pPr>
            <a:r>
              <a:rPr lang="zh-CN" altLang="en-US" sz="3200" dirty="0"/>
              <a:t>辐射修正计算</a:t>
            </a:r>
            <a:endParaRPr lang="en-US" altLang="zh-CN" sz="3200" dirty="0"/>
          </a:p>
        </p:txBody>
      </p:sp>
      <p:sp>
        <p:nvSpPr>
          <p:cNvPr id="42" name="1 Título"/>
          <p:cNvSpPr txBox="1"/>
          <p:nvPr/>
        </p:nvSpPr>
        <p:spPr>
          <a:xfrm>
            <a:off x="4349637" y="4933600"/>
            <a:ext cx="6460897" cy="504057"/>
          </a:xfrm>
          <a:prstGeom prst="rect">
            <a:avLst/>
          </a:prstGeom>
        </p:spPr>
        <p:txBody>
          <a:bodyPr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buFont typeface="+mj-ea"/>
              <a:buAutoNum type="ea1JpnChsDbPeriod" startAt="4"/>
            </a:pPr>
            <a:r>
              <a:rPr lang="zh-CN" altLang="en-US" sz="3200" dirty="0">
                <a:solidFill>
                  <a:srgbClr val="034C9C"/>
                </a:solidFill>
              </a:rPr>
              <a:t>总结</a:t>
            </a:r>
          </a:p>
        </p:txBody>
      </p:sp>
      <p:grpSp>
        <p:nvGrpSpPr>
          <p:cNvPr id="14" name="组合 13"/>
          <p:cNvGrpSpPr/>
          <p:nvPr/>
        </p:nvGrpSpPr>
        <p:grpSpPr>
          <a:xfrm>
            <a:off x="742950" y="627380"/>
            <a:ext cx="1174115" cy="1102995"/>
            <a:chOff x="4065588" y="1646238"/>
            <a:chExt cx="969963" cy="958850"/>
          </a:xfrm>
          <a:solidFill>
            <a:schemeClr val="bg1"/>
          </a:solidFill>
        </p:grpSpPr>
        <p:sp>
          <p:nvSpPr>
            <p:cNvPr id="15"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6"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7"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8"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9"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0" name="Freeform 10"/>
            <p:cNvSpPr/>
            <p:nvPr/>
          </p:nvSpPr>
          <p:spPr bwMode="auto">
            <a:xfrm>
              <a:off x="4490813" y="1968814"/>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1"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2"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4"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5"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6"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7"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8"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9"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0"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1"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2"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3"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4"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5"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6"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7"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9" name="Freeform 29"/>
            <p:cNvSpPr/>
            <p:nvPr/>
          </p:nvSpPr>
          <p:spPr bwMode="auto">
            <a:xfrm>
              <a:off x="4900606" y="2165885"/>
              <a:ext cx="105476" cy="106777"/>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8"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9"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0"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spTree>
    <p:extLst>
      <p:ext uri="{BB962C8B-B14F-4D97-AF65-F5344CB8AC3E}">
        <p14:creationId xmlns:p14="http://schemas.microsoft.com/office/powerpoint/2010/main" val="843152939"/>
      </p:ext>
    </p:extLst>
  </p:cSld>
  <p:clrMapOvr>
    <a:masterClrMapping/>
  </p:clrMapOvr>
  <mc:AlternateContent xmlns:mc="http://schemas.openxmlformats.org/markup-compatibility/2006">
    <mc:Choice xmlns:p14="http://schemas.microsoft.com/office/powerpoint/2010/main" Requires="p14">
      <p:transition spd="slow" p14:dur="2000" advTm="5689"/>
    </mc:Choice>
    <mc:Fallback>
      <p:transition spd="slow" advTm="568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91529"/>
            <a:ext cx="9679880" cy="687820"/>
          </a:xfrm>
        </p:spPr>
        <p:txBody>
          <a:bodyPr>
            <a:normAutofit/>
          </a:bodyPr>
          <a:lstStyle/>
          <a:p>
            <a:r>
              <a:rPr kumimoji="0" lang="zh-CN" altLang="en-US" sz="3400" b="1" i="0" u="none" strike="noStrike" kern="1200" cap="none" spc="0" normalizeH="0" baseline="0" dirty="0">
                <a:latin typeface="微软雅黑" panose="020B0503020204020204" charset="-122"/>
                <a:ea typeface="微软雅黑" panose="020B0503020204020204" charset="-122"/>
              </a:rPr>
              <a:t>唯象结果与讨论 </a:t>
            </a:r>
            <a:r>
              <a:rPr lang="en-US" altLang="zh-CN" b="1" dirty="0">
                <a:latin typeface="微软雅黑" panose="020B0503020204020204" charset="-122"/>
                <a:ea typeface="微软雅黑" panose="020B0503020204020204" charset="-122"/>
                <a:cs typeface="微软雅黑" panose="020B0503020204020204" charset="-122"/>
              </a:rPr>
              <a:t>—— </a:t>
            </a:r>
            <a:endParaRPr kumimoji="0" lang="zh-CN" altLang="en-US" sz="3400" b="1" i="0" u="none" strike="noStrike" kern="1200" cap="none" spc="0" normalizeH="0" baseline="0" dirty="0">
              <a:latin typeface="微软雅黑" panose="020B0503020204020204" charset="-122"/>
              <a:ea typeface="微软雅黑" panose="020B0503020204020204" charset="-122"/>
            </a:endParaRPr>
          </a:p>
        </p:txBody>
      </p:sp>
      <p:sp>
        <p:nvSpPr>
          <p:cNvPr id="3" name="灯片编号占位符 2"/>
          <p:cNvSpPr>
            <a:spLocks noGrp="1"/>
          </p:cNvSpPr>
          <p:nvPr>
            <p:ph type="sldNum" sz="quarter" idx="12"/>
          </p:nvPr>
        </p:nvSpPr>
        <p:spPr/>
        <p:txBody>
          <a:bodyPr/>
          <a:lstStyle/>
          <a:p>
            <a:fld id="{62882B55-B6B2-497F-8568-5D2D4C04CE38}" type="slidenum">
              <a:rPr lang="zh-CN" altLang="en-US" smtClean="0"/>
              <a:t>20</a:t>
            </a:fld>
            <a:endParaRPr lang="zh-CN" altLang="en-US" dirty="0"/>
          </a:p>
        </p:txBody>
      </p:sp>
      <p:sp>
        <p:nvSpPr>
          <p:cNvPr id="25" name="矩形 24"/>
          <p:cNvSpPr/>
          <p:nvPr/>
        </p:nvSpPr>
        <p:spPr>
          <a:xfrm>
            <a:off x="3255496" y="6315088"/>
            <a:ext cx="5829146" cy="420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21">
            <a:extLst>
              <a:ext uri="{FF2B5EF4-FFF2-40B4-BE49-F238E27FC236}">
                <a16:creationId xmlns:a16="http://schemas.microsoft.com/office/drawing/2014/main" id="{B53FD7FF-2B32-42F4-96F4-6D9A337D687A}"/>
              </a:ext>
            </a:extLst>
          </p:cNvPr>
          <p:cNvSpPr txBox="1"/>
          <p:nvPr/>
        </p:nvSpPr>
        <p:spPr>
          <a:xfrm>
            <a:off x="4754297" y="304606"/>
            <a:ext cx="1415772" cy="461665"/>
          </a:xfrm>
          <a:prstGeom prst="rect">
            <a:avLst/>
          </a:prstGeom>
          <a:noFill/>
        </p:spPr>
        <p:txBody>
          <a:bodyPr wrap="none" rtlCol="0">
            <a:spAutoFit/>
          </a:bodyPr>
          <a:lstStyle/>
          <a:p>
            <a:pPr>
              <a:defRPr/>
            </a:pPr>
            <a:r>
              <a:rPr lang="zh-CN" altLang="en-US" sz="2400" b="1" dirty="0">
                <a:solidFill>
                  <a:srgbClr val="034C9C"/>
                </a:solidFill>
                <a:latin typeface="微软雅黑" panose="020B0503020204020204" charset="-122"/>
                <a:ea typeface="微软雅黑" panose="020B0503020204020204" charset="-122"/>
                <a:cs typeface="Arial" panose="020B0604020202020204" pitchFamily="34" charset="0"/>
              </a:rPr>
              <a:t>唯象分析</a:t>
            </a:r>
            <a:endParaRPr lang="zh-CN" altLang="en-US" sz="2400" b="1" dirty="0">
              <a:solidFill>
                <a:srgbClr val="034C9C"/>
              </a:solidFill>
              <a:latin typeface="Arial" panose="020B0604020202020204" pitchFamily="34" charset="0"/>
              <a:cs typeface="Arial" panose="020B0604020202020204" pitchFamily="34" charset="0"/>
            </a:endParaRPr>
          </a:p>
        </p:txBody>
      </p:sp>
      <p:pic>
        <p:nvPicPr>
          <p:cNvPr id="15" name="图片 1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145467" y="1546683"/>
            <a:ext cx="3341217" cy="1288664"/>
          </a:xfrm>
          <a:prstGeom prst="rect">
            <a:avLst/>
          </a:prstGeom>
        </p:spPr>
      </p:pic>
      <p:sp>
        <p:nvSpPr>
          <p:cNvPr id="23" name="矩形 22"/>
          <p:cNvSpPr/>
          <p:nvPr/>
        </p:nvSpPr>
        <p:spPr>
          <a:xfrm>
            <a:off x="6960310" y="1716815"/>
            <a:ext cx="4739986" cy="1015663"/>
          </a:xfrm>
          <a:prstGeom prst="rect">
            <a:avLst/>
          </a:prstGeom>
        </p:spPr>
        <p:txBody>
          <a:bodyPr wrap="square">
            <a:spAutoFit/>
          </a:bodyPr>
          <a:lstStyle/>
          <a:p>
            <a:pPr>
              <a:lnSpc>
                <a:spcPct val="150000"/>
              </a:lnSpc>
            </a:pPr>
            <a:r>
              <a:rPr lang="en-US" altLang="zh-CN" sz="2000" dirty="0">
                <a:solidFill>
                  <a:srgbClr val="034C9C"/>
                </a:solidFill>
                <a:latin typeface="Times New Roman" panose="02020603050405020304" pitchFamily="18" charset="0"/>
                <a:cs typeface="Times New Roman" panose="02020603050405020304" pitchFamily="18" charset="0"/>
              </a:rPr>
              <a:t>V. V. Braguta, et al. PRD 72, 094018 (2005)</a:t>
            </a:r>
          </a:p>
          <a:p>
            <a:pPr>
              <a:lnSpc>
                <a:spcPct val="150000"/>
              </a:lnSpc>
            </a:pPr>
            <a:r>
              <a:rPr lang="en-US" altLang="zh-CN" sz="2000" dirty="0">
                <a:solidFill>
                  <a:srgbClr val="034C9C"/>
                </a:solidFill>
                <a:latin typeface="Times New Roman" panose="02020603050405020304" pitchFamily="18" charset="0"/>
                <a:cs typeface="Times New Roman" panose="02020603050405020304" pitchFamily="18" charset="0"/>
              </a:rPr>
              <a:t> Y. Jia, PRD 78, 054003(2008)</a:t>
            </a:r>
          </a:p>
        </p:txBody>
      </p:sp>
      <mc:AlternateContent xmlns:mc="http://schemas.openxmlformats.org/markup-compatibility/2006" xmlns:a14="http://schemas.microsoft.com/office/drawing/2010/main">
        <mc:Choice Requires="a14">
          <p:sp>
            <p:nvSpPr>
              <p:cNvPr id="4" name="文本框 3"/>
              <p:cNvSpPr txBox="1"/>
              <p:nvPr/>
            </p:nvSpPr>
            <p:spPr>
              <a:xfrm>
                <a:off x="576510" y="930119"/>
                <a:ext cx="5947858" cy="497637"/>
              </a:xfrm>
              <a:prstGeom prst="rect">
                <a:avLst/>
              </a:prstGeom>
              <a:noFill/>
            </p:spPr>
            <p:txBody>
              <a:bodyPr wrap="square" rtlCol="0">
                <a:spAutoFit/>
              </a:bodyPr>
              <a:lstStyle/>
              <a:p>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LHC</a:t>
                </a:r>
                <a:r>
                  <a:rPr lang="zh-CN" altLang="en-US" sz="2400" dirty="0">
                    <a:latin typeface="微软雅黑" panose="020B0503020204020204" pitchFamily="34" charset="-122"/>
                    <a:ea typeface="微软雅黑" panose="020B0503020204020204" pitchFamily="34" charset="-122"/>
                  </a:rPr>
                  <a:t>上</a:t>
                </a:r>
                <a14:m>
                  <m:oMath xmlns:m="http://schemas.openxmlformats.org/officeDocument/2006/math">
                    <m:rad>
                      <m:radPr>
                        <m:degHide m:val="on"/>
                        <m:ctrlPr>
                          <a:rPr lang="zh-CN" altLang="en-US" sz="2400" i="1" smtClean="0">
                            <a:latin typeface="Cambria Math" panose="02040503050406030204" pitchFamily="18" charset="0"/>
                            <a:ea typeface="微软雅黑" panose="020B0503020204020204" pitchFamily="34" charset="-122"/>
                          </a:rPr>
                        </m:ctrlPr>
                      </m:radPr>
                      <m:deg/>
                      <m:e>
                        <m:r>
                          <a:rPr lang="en-US" altLang="zh-CN" sz="2400" b="0" i="1" smtClean="0">
                            <a:latin typeface="Cambria Math" panose="02040503050406030204" pitchFamily="18" charset="0"/>
                            <a:ea typeface="微软雅黑" panose="020B0503020204020204" pitchFamily="34" charset="-122"/>
                          </a:rPr>
                          <m:t>𝑠</m:t>
                        </m:r>
                      </m:e>
                    </m:rad>
                    <m:r>
                      <a:rPr lang="en-US" altLang="zh-CN" sz="2400" b="0" i="0" smtClean="0">
                        <a:latin typeface="Cambria Math" panose="02040503050406030204" pitchFamily="18" charset="0"/>
                        <a:ea typeface="微软雅黑" panose="020B0503020204020204" pitchFamily="34" charset="-122"/>
                      </a:rPr>
                      <m:t>=14</m:t>
                    </m:r>
                    <m:r>
                      <m:rPr>
                        <m:sty m:val="p"/>
                      </m:rPr>
                      <a:rPr lang="en-US" altLang="zh-CN" sz="2400" b="0" i="0" smtClean="0">
                        <a:latin typeface="Cambria Math" panose="02040503050406030204" pitchFamily="18" charset="0"/>
                        <a:ea typeface="微软雅黑" panose="020B0503020204020204" pitchFamily="34" charset="-122"/>
                      </a:rPr>
                      <m:t>TeV</m:t>
                    </m:r>
                  </m:oMath>
                </a14:m>
                <a:r>
                  <a:rPr lang="en-US" altLang="zh-CN" sz="2400" dirty="0">
                    <a:latin typeface="微软雅黑" panose="020B0503020204020204" pitchFamily="34" charset="-122"/>
                    <a:ea typeface="微软雅黑" panose="020B0503020204020204" pitchFamily="34" charset="-122"/>
                  </a:rPr>
                  <a:t>,</a:t>
                </a:r>
                <a14:m>
                  <m:oMath xmlns:m="http://schemas.openxmlformats.org/officeDocument/2006/math">
                    <m:sSub>
                      <m:sSubPr>
                        <m:ctrlPr>
                          <a:rPr lang="en-US" altLang="zh-CN" sz="2400" i="1">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sz="2400" b="0" i="1" smtClean="0">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2400" i="1">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𝜒</m:t>
                        </m:r>
                      </m:e>
                      <m: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𝑏𝐽</m:t>
                        </m:r>
                      </m:sub>
                    </m:s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m:t>
                    </m:r>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产生</m:t>
                    </m:r>
                  </m:oMath>
                </a14:m>
                <a:r>
                  <a:rPr lang="zh-CN" altLang="en-US" sz="2400" dirty="0">
                    <a:latin typeface="微软雅黑" panose="020B0503020204020204" pitchFamily="34" charset="-122"/>
                    <a:ea typeface="微软雅黑" panose="020B0503020204020204" pitchFamily="34" charset="-122"/>
                  </a:rPr>
                  <a:t>截面值：</a:t>
                </a:r>
              </a:p>
            </p:txBody>
          </p:sp>
        </mc:Choice>
        <mc:Fallback xmlns="">
          <p:sp>
            <p:nvSpPr>
              <p:cNvPr id="4" name="文本框 3"/>
              <p:cNvSpPr txBox="1">
                <a:spLocks noRot="1" noChangeAspect="1" noMove="1" noResize="1" noEditPoints="1" noAdjustHandles="1" noChangeArrowheads="1" noChangeShapeType="1" noTextEdit="1"/>
              </p:cNvSpPr>
              <p:nvPr/>
            </p:nvSpPr>
            <p:spPr>
              <a:xfrm>
                <a:off x="576510" y="930119"/>
                <a:ext cx="5947858" cy="497637"/>
              </a:xfrm>
              <a:prstGeom prst="rect">
                <a:avLst/>
              </a:prstGeom>
              <a:blipFill rotWithShape="0">
                <a:blip r:embed="rId6"/>
                <a:stretch>
                  <a:fillRect l="-1641" t="-8642" b="-2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48259" y="2895757"/>
                <a:ext cx="11652037" cy="572464"/>
              </a:xfrm>
              <a:prstGeom prst="rect">
                <a:avLst/>
              </a:prstGeom>
            </p:spPr>
            <p:txBody>
              <a:bodyPr wrap="square">
                <a:spAutoFit/>
              </a:bodyPr>
              <a:lstStyle/>
              <a:p>
                <a:pPr marL="800100" lvl="1" indent="-342900" eaLnBrk="0" hangingPunct="0">
                  <a:lnSpc>
                    <a:spcPct val="130000"/>
                  </a:lnSpc>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rPr>
                  <a:t>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LHC</a:t>
                </a:r>
                <a:r>
                  <a:rPr lang="zh-CN" altLang="en-US" sz="2400" dirty="0">
                    <a:latin typeface="微软雅黑" panose="020B0503020204020204" pitchFamily="34" charset="-122"/>
                    <a:ea typeface="微软雅黑" panose="020B0503020204020204" pitchFamily="34" charset="-122"/>
                  </a:rPr>
                  <a:t>上，考虑积分亮度为</a:t>
                </a:r>
                <a14:m>
                  <m:oMath xmlns:m="http://schemas.openxmlformats.org/officeDocument/2006/math">
                    <m:r>
                      <a:rPr lang="en-US" altLang="zh-CN" sz="2400" i="1">
                        <a:latin typeface="Cambria Math" panose="02040503050406030204" pitchFamily="18" charset="0"/>
                        <a:ea typeface="Cambria Math" panose="02040503050406030204" pitchFamily="18" charset="0"/>
                      </a:rPr>
                      <m:t>ℒ</m:t>
                    </m:r>
                    <m:r>
                      <a:rPr lang="en-US" altLang="zh-CN" sz="2400" i="1">
                        <a:latin typeface="Cambria Math" panose="02040503050406030204" pitchFamily="18" charset="0"/>
                        <a:ea typeface="Cambria Math" panose="02040503050406030204" pitchFamily="18" charset="0"/>
                      </a:rPr>
                      <m:t>=100</m:t>
                    </m:r>
                    <m:sSup>
                      <m:sSupPr>
                        <m:ctrlPr>
                          <a:rPr lang="en-US" altLang="zh-CN" sz="2400" i="1" smtClean="0">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𝑓𝑏</m:t>
                        </m:r>
                      </m:e>
                      <m:sup>
                        <m:r>
                          <a:rPr lang="en-US" altLang="zh-CN" sz="2400" i="1">
                            <a:latin typeface="Cambria Math" panose="02040503050406030204" pitchFamily="18" charset="0"/>
                            <a:ea typeface="Cambria Math" panose="02040503050406030204" pitchFamily="18" charset="0"/>
                          </a:rPr>
                          <m:t>−1</m:t>
                        </m:r>
                      </m:sup>
                    </m:sSup>
                  </m:oMath>
                </a14:m>
                <a:r>
                  <a:rPr lang="zh-CN" altLang="en-US" sz="2400" dirty="0">
                    <a:latin typeface="微软雅黑" panose="020B0503020204020204" pitchFamily="34" charset="-122"/>
                    <a:ea typeface="微软雅黑" panose="020B0503020204020204" pitchFamily="34" charset="-122"/>
                    <a:cs typeface="Arial" panose="020B0604020202020204" pitchFamily="34" charset="0"/>
                    <a:sym typeface="+mn-ea"/>
                  </a:rPr>
                  <a:t>，产生事例数</a:t>
                </a:r>
                <a:endParaRPr lang="en-US" altLang="zh-CN" sz="2400" dirty="0">
                  <a:latin typeface="微软雅黑" panose="020B0503020204020204" pitchFamily="34" charset="-122"/>
                  <a:ea typeface="微软雅黑" panose="020B0503020204020204" pitchFamily="34" charset="-122"/>
                  <a:cs typeface="Arial" panose="020B0604020202020204" pitchFamily="34" charset="0"/>
                  <a:sym typeface="+mn-ea"/>
                </a:endParaRPr>
              </a:p>
            </p:txBody>
          </p:sp>
        </mc:Choice>
        <mc:Fallback xmlns="">
          <p:sp>
            <p:nvSpPr>
              <p:cNvPr id="11" name="矩形 10"/>
              <p:cNvSpPr>
                <a:spLocks noRot="1" noChangeAspect="1" noMove="1" noResize="1" noEditPoints="1" noAdjustHandles="1" noChangeArrowheads="1" noChangeShapeType="1" noTextEdit="1"/>
              </p:cNvSpPr>
              <p:nvPr/>
            </p:nvSpPr>
            <p:spPr>
              <a:xfrm>
                <a:off x="48259" y="2895757"/>
                <a:ext cx="11652037" cy="572464"/>
              </a:xfrm>
              <a:prstGeom prst="rect">
                <a:avLst/>
              </a:prstGeom>
              <a:blipFill rotWithShape="0">
                <a:blip r:embed="rId7"/>
                <a:stretch>
                  <a:fillRect b="-15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270740" y="4092272"/>
                <a:ext cx="3088027" cy="4875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2400" i="1">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𝜒</m:t>
                          </m:r>
                        </m:e>
                        <m: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𝑏𝐽</m:t>
                          </m:r>
                        </m:sub>
                      </m:s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m:t>
                      </m:r>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400" i="1">
                              <a:latin typeface="Cambria Math" panose="02040503050406030204" pitchFamily="18" charset="0"/>
                              <a:ea typeface="Cambria Math" panose="02040503050406030204" pitchFamily="18" charset="0"/>
                              <a:cs typeface="Times New Roman" panose="02020603050405020304" pitchFamily="18" charset="0"/>
                            </a:rPr>
                            <m:t>𝜓</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 </m:t>
                          </m:r>
                          <m:f>
                            <m:fPr>
                              <m:type m:val="lin"/>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400" i="1">
                                  <a:latin typeface="Cambria Math" panose="02040503050406030204" pitchFamily="18" charset="0"/>
                                  <a:ea typeface="Cambria Math" panose="02040503050406030204" pitchFamily="18" charset="0"/>
                                  <a:cs typeface="Times New Roman" panose="02020603050405020304" pitchFamily="18" charset="0"/>
                                </a:rPr>
                                <m:t>𝜓</m:t>
                              </m:r>
                            </m:den>
                          </m:f>
                        </m:den>
                      </m:f>
                    </m:oMath>
                  </m:oMathPara>
                </a14:m>
                <a:endParaRPr lang="zh-CN" altLang="en-US" sz="2400" dirty="0"/>
              </a:p>
            </p:txBody>
          </p:sp>
        </mc:Choice>
        <mc:Fallback xmlns="">
          <p:sp>
            <p:nvSpPr>
              <p:cNvPr id="5" name="矩形 4"/>
              <p:cNvSpPr>
                <a:spLocks noRot="1" noChangeAspect="1" noMove="1" noResize="1" noEditPoints="1" noAdjustHandles="1" noChangeArrowheads="1" noChangeShapeType="1" noTextEdit="1"/>
              </p:cNvSpPr>
              <p:nvPr/>
            </p:nvSpPr>
            <p:spPr>
              <a:xfrm>
                <a:off x="270740" y="4092272"/>
                <a:ext cx="3088027" cy="487569"/>
              </a:xfrm>
              <a:prstGeom prst="rect">
                <a:avLst/>
              </a:prstGeom>
              <a:blipFill rotWithShape="0">
                <a:blip r:embed="rId8"/>
                <a:stretch>
                  <a:fillRect t="-117500" r="-15779" b="-177500"/>
                </a:stretch>
              </a:blipFill>
            </p:spPr>
            <p:txBody>
              <a:bodyPr/>
              <a:lstStyle/>
              <a:p>
                <a:r>
                  <a:rPr lang="zh-CN" altLang="en-US">
                    <a:noFill/>
                  </a:rPr>
                  <a:t> </a:t>
                </a:r>
              </a:p>
            </p:txBody>
          </p:sp>
        </mc:Fallback>
      </mc:AlternateContent>
      <p:sp>
        <p:nvSpPr>
          <p:cNvPr id="8" name="左大括号 7"/>
          <p:cNvSpPr/>
          <p:nvPr/>
        </p:nvSpPr>
        <p:spPr>
          <a:xfrm>
            <a:off x="3246272" y="3781258"/>
            <a:ext cx="374469" cy="114017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0" name="矩形 9"/>
              <p:cNvSpPr/>
              <p:nvPr/>
            </p:nvSpPr>
            <p:spPr>
              <a:xfrm>
                <a:off x="3707068" y="3602867"/>
                <a:ext cx="75206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sz="2400" i="1">
                              <a:solidFill>
                                <a:srgbClr val="FF0000"/>
                              </a:solidFill>
                              <a:latin typeface="Cambria Math" panose="02040503050406030204" pitchFamily="18" charset="0"/>
                              <a:ea typeface="微软雅黑" panose="020B0503020204020204" pitchFamily="34" charset="-122"/>
                            </a:rPr>
                          </m:ctrlPr>
                        </m:sSupPr>
                        <m:e>
                          <m:r>
                            <a:rPr lang="en-US" altLang="zh-CN" sz="2400" i="1">
                              <a:solidFill>
                                <a:srgbClr val="FF0000"/>
                              </a:solidFill>
                              <a:latin typeface="Cambria Math" panose="02040503050406030204" pitchFamily="18" charset="0"/>
                              <a:ea typeface="微软雅黑" panose="020B0503020204020204" pitchFamily="34" charset="-122"/>
                            </a:rPr>
                            <m:t>10</m:t>
                          </m:r>
                        </m:e>
                        <m:sup>
                          <m:r>
                            <a:rPr lang="en-US" altLang="zh-CN" sz="2400" i="1">
                              <a:solidFill>
                                <a:srgbClr val="FF0000"/>
                              </a:solidFill>
                              <a:latin typeface="Cambria Math" panose="02040503050406030204" pitchFamily="18" charset="0"/>
                              <a:ea typeface="微软雅黑" panose="020B0503020204020204" pitchFamily="34" charset="-122"/>
                            </a:rPr>
                            <m:t>6</m:t>
                          </m:r>
                        </m:sup>
                      </m:sSup>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3707068" y="3602867"/>
                <a:ext cx="752065" cy="461665"/>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3610958" y="4592710"/>
                <a:ext cx="846387" cy="4658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400" i="1">
                              <a:solidFill>
                                <a:srgbClr val="FF0000"/>
                              </a:solidFill>
                              <a:latin typeface="Cambria Math" panose="02040503050406030204" pitchFamily="18" charset="0"/>
                              <a:ea typeface="微软雅黑" panose="020B0503020204020204" pitchFamily="34" charset="-122"/>
                            </a:rPr>
                          </m:ctrlPr>
                        </m:sSupPr>
                        <m:e>
                          <m:r>
                            <a:rPr lang="en-US" altLang="zh-CN" sz="2400" i="1">
                              <a:solidFill>
                                <a:srgbClr val="FF0000"/>
                              </a:solidFill>
                              <a:latin typeface="Cambria Math" panose="02040503050406030204" pitchFamily="18" charset="0"/>
                              <a:ea typeface="微软雅黑" panose="020B0503020204020204" pitchFamily="34" charset="-122"/>
                            </a:rPr>
                            <m:t>5</m:t>
                          </m:r>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panose="02040503050406030204" pitchFamily="18" charset="0"/>
                              <a:ea typeface="微软雅黑" panose="020B0503020204020204" pitchFamily="34" charset="-122"/>
                            </a:rPr>
                            <m:t>10</m:t>
                          </m:r>
                        </m:e>
                        <m:sup>
                          <m:r>
                            <a:rPr lang="en-US" altLang="zh-CN" sz="2400" i="1">
                              <a:solidFill>
                                <a:srgbClr val="FF0000"/>
                              </a:solidFill>
                              <a:latin typeface="Cambria Math" panose="02040503050406030204" pitchFamily="18" charset="0"/>
                              <a:ea typeface="微软雅黑" panose="020B0503020204020204" pitchFamily="34" charset="-122"/>
                            </a:rPr>
                            <m:t>5</m:t>
                          </m:r>
                        </m:sup>
                      </m:sSup>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3610958" y="4592710"/>
                <a:ext cx="846387" cy="465833"/>
              </a:xfrm>
              <a:prstGeom prst="rect">
                <a:avLst/>
              </a:prstGeom>
              <a:blipFill rotWithShape="0">
                <a:blip r:embed="rId10"/>
                <a:stretch>
                  <a:fillRect l="-2158" r="-374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5052259" y="4552101"/>
                <a:ext cx="605536"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𝜒</m:t>
                          </m:r>
                        </m:e>
                        <m: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𝑏</m:t>
                          </m:r>
                          <m:r>
                            <a:rPr lang="en-US" altLang="zh-CN" sz="2400" b="0" i="1" smtClean="0">
                              <a:latin typeface="Cambria Math" panose="02040503050406030204" pitchFamily="18" charset="0"/>
                              <a:ea typeface="微软雅黑" panose="020B0503020204020204" pitchFamily="34" charset="-122"/>
                              <a:cs typeface="Times New Roman" panose="02020603050405020304" pitchFamily="18" charset="0"/>
                            </a:rPr>
                            <m:t>2</m:t>
                          </m:r>
                        </m:sub>
                      </m:sSub>
                    </m:oMath>
                  </m:oMathPara>
                </a14:m>
                <a:endParaRPr lang="zh-CN" alt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5052259" y="4552101"/>
                <a:ext cx="605536" cy="461665"/>
              </a:xfrm>
              <a:prstGeom prst="rect">
                <a:avLst/>
              </a:prstGeom>
              <a:blipFill rotWithShape="0">
                <a:blip r:embed="rId11"/>
                <a:stretch>
                  <a:fillRect l="-3030" b="-1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4816076" y="3556863"/>
                <a:ext cx="12922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2400" i="1">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𝜒</m:t>
                          </m:r>
                        </m:e>
                        <m: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𝑏</m:t>
                          </m:r>
                          <m:r>
                            <a:rPr lang="en-US" altLang="zh-CN" sz="2400" b="0" i="1" smtClean="0">
                              <a:latin typeface="Cambria Math" panose="02040503050406030204" pitchFamily="18" charset="0"/>
                              <a:ea typeface="微软雅黑" panose="020B0503020204020204" pitchFamily="34" charset="-122"/>
                              <a:cs typeface="Times New Roman" panose="02020603050405020304" pitchFamily="18" charset="0"/>
                            </a:rPr>
                            <m:t>0</m:t>
                          </m:r>
                        </m:sub>
                      </m:s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m:t>
                      </m:r>
                    </m:oMath>
                  </m:oMathPara>
                </a14:m>
                <a:endParaRPr lang="zh-CN" altLang="en-US" sz="2400" dirty="0"/>
              </a:p>
            </p:txBody>
          </p:sp>
        </mc:Choice>
        <mc:Fallback xmlns="">
          <p:sp>
            <p:nvSpPr>
              <p:cNvPr id="19" name="矩形 18"/>
              <p:cNvSpPr>
                <a:spLocks noRot="1" noChangeAspect="1" noMove="1" noResize="1" noEditPoints="1" noAdjustHandles="1" noChangeArrowheads="1" noChangeShapeType="1" noTextEdit="1"/>
              </p:cNvSpPr>
              <p:nvPr/>
            </p:nvSpPr>
            <p:spPr>
              <a:xfrm>
                <a:off x="4816076" y="3556863"/>
                <a:ext cx="1292213" cy="461665"/>
              </a:xfrm>
              <a:prstGeom prst="rect">
                <a:avLst/>
              </a:prstGeom>
              <a:blipFill rotWithShape="0">
                <a:blip r:embed="rId12"/>
                <a:stretch>
                  <a:fillRect r="-472"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6847042" y="3515463"/>
                <a:ext cx="5201024" cy="1117229"/>
              </a:xfrm>
              <a:prstGeom prst="rect">
                <a:avLst/>
              </a:prstGeom>
            </p:spPr>
            <p:txBody>
              <a:bodyPr wrap="square">
                <a:spAutoFit/>
              </a:bodyPr>
              <a:lstStyle/>
              <a:p>
                <a:pPr lvl="1" eaLnBrk="0" hangingPunct="0">
                  <a:lnSpc>
                    <a:spcPct val="130000"/>
                  </a:lnSpc>
                  <a:defRPr/>
                </a:pPr>
                <a14:m>
                  <m:oMath xmlns:m="http://schemas.openxmlformats.org/officeDocument/2006/math">
                    <m:r>
                      <a:rPr lang="en-US" altLang="zh-CN" sz="2400" b="0" i="1" smtClean="0">
                        <a:latin typeface="Cambria Math" panose="02040503050406030204" pitchFamily="18" charset="0"/>
                        <a:ea typeface="微软雅黑" panose="020B0503020204020204" pitchFamily="34" charset="-122"/>
                      </a:rPr>
                      <m:t>      </m:t>
                    </m:r>
                    <m:r>
                      <a:rPr lang="en-US" altLang="zh-CN" sz="2400" i="1">
                        <a:latin typeface="Cambria Math" panose="02040503050406030204" pitchFamily="18" charset="0"/>
                        <a:ea typeface="微软雅黑" panose="020B0503020204020204" pitchFamily="34" charset="-122"/>
                      </a:rPr>
                      <m:t>𝐵𝑟</m:t>
                    </m:r>
                    <m:r>
                      <a:rPr lang="en-US" altLang="zh-CN" sz="2400" i="1">
                        <a:latin typeface="Cambria Math" panose="02040503050406030204" pitchFamily="18" charset="0"/>
                        <a:ea typeface="微软雅黑" panose="020B0503020204020204" pitchFamily="34" charset="-122"/>
                      </a:rPr>
                      <m:t>[</m:t>
                    </m:r>
                    <m:f>
                      <m:fPr>
                        <m:type m:val="lin"/>
                        <m:ctrlPr>
                          <a:rPr lang="en-US" altLang="zh-CN" sz="2400" i="1">
                            <a:latin typeface="Cambria Math" panose="02040503050406030204" pitchFamily="18" charset="0"/>
                            <a:ea typeface="微软雅黑" panose="020B0503020204020204" pitchFamily="34" charset="-122"/>
                          </a:rPr>
                        </m:ctrlPr>
                      </m:fPr>
                      <m:num>
                        <m:r>
                          <a:rPr lang="en-US" altLang="zh-CN" sz="2400" i="1">
                            <a:latin typeface="Cambria Math" panose="02040503050406030204" pitchFamily="18" charset="0"/>
                            <a:ea typeface="微软雅黑" panose="020B0503020204020204" pitchFamily="34" charset="-122"/>
                          </a:rPr>
                          <m:t>𝐽</m:t>
                        </m:r>
                      </m:num>
                      <m:den>
                        <m:r>
                          <a:rPr lang="zh-CN" altLang="en-US" sz="2400" i="1">
                            <a:latin typeface="Cambria Math" panose="02040503050406030204" pitchFamily="18" charset="0"/>
                            <a:ea typeface="微软雅黑" panose="020B0503020204020204" pitchFamily="34" charset="-122"/>
                          </a:rPr>
                          <m:t>𝜓</m:t>
                        </m:r>
                        <m:r>
                          <a:rPr lang="en-US" altLang="zh-CN" sz="2400" i="1">
                            <a:latin typeface="Cambria Math" panose="02040503050406030204" pitchFamily="18" charset="0"/>
                            <a:ea typeface="微软雅黑" panose="020B0503020204020204" pitchFamily="34" charset="-122"/>
                          </a:rPr>
                          <m:t> →</m:t>
                        </m:r>
                        <m:r>
                          <a:rPr lang="en-US" altLang="zh-CN" sz="2400" i="1">
                            <a:latin typeface="Cambria Math" panose="02040503050406030204" pitchFamily="18" charset="0"/>
                            <a:ea typeface="Cambria Math" panose="02040503050406030204" pitchFamily="18" charset="0"/>
                            <a:cs typeface="Times New Roman" panose="02020603050405020304" pitchFamily="18" charset="0"/>
                          </a:rPr>
                          <m:t>ℓ</m:t>
                        </m:r>
                        <m:acc>
                          <m:accPr>
                            <m:chr m:val="̅"/>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400" i="1">
                                <a:latin typeface="Cambria Math" panose="02040503050406030204" pitchFamily="18" charset="0"/>
                                <a:ea typeface="Cambria Math" panose="02040503050406030204" pitchFamily="18" charset="0"/>
                                <a:cs typeface="Times New Roman" panose="02020603050405020304" pitchFamily="18" charset="0"/>
                              </a:rPr>
                              <m:t>ℓ</m:t>
                            </m:r>
                          </m:e>
                        </m:acc>
                        <m:r>
                          <a:rPr lang="en-US" altLang="zh-CN" sz="2400" i="1">
                            <a:latin typeface="Cambria Math" panose="02040503050406030204" pitchFamily="18" charset="0"/>
                            <a:ea typeface="Cambria Math" panose="02040503050406030204" pitchFamily="18" charset="0"/>
                            <a:cs typeface="Times New Roman" panose="02020603050405020304" pitchFamily="18" charset="0"/>
                          </a:rPr>
                          <m:t>]=12%,</m:t>
                        </m:r>
                      </m:den>
                    </m:f>
                  </m:oMath>
                </a14:m>
                <a:r>
                  <a:rPr lang="en-US" altLang="zh-CN" sz="2400" dirty="0">
                    <a:latin typeface="微软雅黑" panose="020B0503020204020204" pitchFamily="34" charset="-122"/>
                    <a:ea typeface="微软雅黑" panose="020B0503020204020204" pitchFamily="34" charset="-122"/>
                    <a:cs typeface="Arial" panose="020B0604020202020204" pitchFamily="34" charset="0"/>
                    <a:sym typeface="+mn-ea"/>
                  </a:rPr>
                  <a:t> </a:t>
                </a:r>
              </a:p>
              <a:p>
                <a:pPr lvl="1" eaLnBrk="0" hangingPunct="0">
                  <a:lnSpc>
                    <a:spcPct val="130000"/>
                  </a:lnSpc>
                  <a:defRPr/>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2400" i="1">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𝜒</m:t>
                          </m:r>
                        </m:e>
                        <m: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𝑏𝐽</m:t>
                          </m:r>
                        </m:sub>
                      </m:s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m:t>
                      </m:r>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400" i="1">
                              <a:latin typeface="Cambria Math" panose="02040503050406030204" pitchFamily="18" charset="0"/>
                              <a:ea typeface="Cambria Math" panose="02040503050406030204" pitchFamily="18" charset="0"/>
                              <a:cs typeface="Times New Roman" panose="02020603050405020304" pitchFamily="18" charset="0"/>
                            </a:rPr>
                            <m:t>𝜓</m:t>
                          </m:r>
                        </m:den>
                      </m:f>
                      <m:f>
                        <m:fPr>
                          <m:type m:val="lin"/>
                          <m:ctrlPr>
                            <a:rPr lang="zh-CN" altLang="en-US" sz="2400" i="1">
                              <a:latin typeface="Cambria Math" panose="02040503050406030204" pitchFamily="18" charset="0"/>
                              <a:cs typeface="Times New Roman" panose="02020603050405020304" pitchFamily="18" charset="0"/>
                            </a:rPr>
                          </m:ctrlPr>
                        </m:fPr>
                        <m:num>
                          <m:r>
                            <a:rPr lang="en-US" altLang="zh-CN" sz="2400" i="1">
                              <a:latin typeface="Cambria Math" panose="02040503050406030204" pitchFamily="18" charset="0"/>
                              <a:cs typeface="Times New Roman" panose="02020603050405020304" pitchFamily="18" charset="0"/>
                            </a:rPr>
                            <m:t> </m:t>
                          </m:r>
                          <m:r>
                            <a:rPr lang="en-US" altLang="zh-CN" sz="2400" i="1">
                              <a:latin typeface="Cambria Math" panose="02040503050406030204" pitchFamily="18" charset="0"/>
                              <a:cs typeface="Times New Roman" panose="02020603050405020304" pitchFamily="18" charset="0"/>
                            </a:rPr>
                            <m:t>𝐽</m:t>
                          </m:r>
                        </m:num>
                        <m:den>
                          <m:r>
                            <a:rPr lang="zh-CN" altLang="en-US" sz="2400" i="1">
                              <a:latin typeface="Cambria Math" panose="02040503050406030204" pitchFamily="18" charset="0"/>
                              <a:cs typeface="Times New Roman" panose="02020603050405020304" pitchFamily="18" charset="0"/>
                            </a:rPr>
                            <m:t>𝜓</m:t>
                          </m:r>
                          <m:r>
                            <a:rPr lang="zh-CN" altLang="en-US" sz="2400" i="1">
                              <a:latin typeface="Cambria Math" panose="02040503050406030204" pitchFamily="18" charset="0"/>
                              <a:cs typeface="Times New Roman" panose="02020603050405020304" pitchFamily="18" charset="0"/>
                            </a:rPr>
                            <m:t>→ℓ</m:t>
                          </m:r>
                          <m:acc>
                            <m:accPr>
                              <m:chr m:val="̅"/>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400" i="1">
                                  <a:latin typeface="Cambria Math" panose="02040503050406030204" pitchFamily="18" charset="0"/>
                                  <a:ea typeface="Cambria Math" panose="02040503050406030204" pitchFamily="18" charset="0"/>
                                  <a:cs typeface="Times New Roman" panose="02020603050405020304" pitchFamily="18" charset="0"/>
                                </a:rPr>
                                <m:t>ℓ</m:t>
                              </m:r>
                            </m:e>
                          </m:acc>
                        </m:den>
                      </m:f>
                      <m:r>
                        <a:rPr lang="en-US" altLang="zh-CN" sz="2400" dirty="0">
                          <a:latin typeface="Cambria Math" panose="02040503050406030204" pitchFamily="18" charset="0"/>
                        </a:rPr>
                        <m:t>ℓ</m:t>
                      </m:r>
                      <m:acc>
                        <m:accPr>
                          <m:chr m:val="̅"/>
                          <m:ctrlPr>
                            <a:rPr lang="en-US" altLang="zh-CN" sz="2400" i="1" dirty="0">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400" i="1" dirty="0">
                              <a:latin typeface="Cambria Math" panose="02040503050406030204" pitchFamily="18" charset="0"/>
                              <a:ea typeface="Cambria Math" panose="02040503050406030204" pitchFamily="18" charset="0"/>
                              <a:cs typeface="Times New Roman" panose="02020603050405020304" pitchFamily="18" charset="0"/>
                            </a:rPr>
                            <m:t>ℓ</m:t>
                          </m:r>
                        </m:e>
                      </m:acc>
                    </m:oMath>
                  </m:oMathPara>
                </a14:m>
                <a:endParaRPr lang="en-US" altLang="zh-CN" sz="2400" dirty="0">
                  <a:latin typeface="微软雅黑" panose="020B0503020204020204" pitchFamily="34" charset="-122"/>
                  <a:ea typeface="微软雅黑" panose="020B0503020204020204" pitchFamily="34" charset="-122"/>
                  <a:cs typeface="Arial" panose="020B0604020202020204" pitchFamily="34" charset="0"/>
                  <a:sym typeface="+mn-ea"/>
                </a:endParaRPr>
              </a:p>
            </p:txBody>
          </p:sp>
        </mc:Choice>
        <mc:Fallback xmlns="">
          <p:sp>
            <p:nvSpPr>
              <p:cNvPr id="14" name="矩形 13"/>
              <p:cNvSpPr>
                <a:spLocks noRot="1" noChangeAspect="1" noMove="1" noResize="1" noEditPoints="1" noAdjustHandles="1" noChangeArrowheads="1" noChangeShapeType="1" noTextEdit="1"/>
              </p:cNvSpPr>
              <p:nvPr/>
            </p:nvSpPr>
            <p:spPr>
              <a:xfrm>
                <a:off x="6847042" y="3515463"/>
                <a:ext cx="5201024" cy="1117229"/>
              </a:xfrm>
              <a:prstGeom prst="rect">
                <a:avLst/>
              </a:prstGeom>
              <a:blipFill rotWithShape="0">
                <a:blip r:embed="rId13"/>
                <a:stretch>
                  <a:fillRect t="-44809" b="-278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8030363" y="4669188"/>
                <a:ext cx="259987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sz="2400" i="1">
                              <a:solidFill>
                                <a:srgbClr val="FF0000"/>
                              </a:solidFill>
                              <a:latin typeface="Cambria Math" panose="02040503050406030204" pitchFamily="18" charset="0"/>
                              <a:ea typeface="微软雅黑" panose="020B0503020204020204" pitchFamily="34" charset="-122"/>
                            </a:rPr>
                          </m:ctrlPr>
                        </m:sSupPr>
                        <m:e>
                          <m:r>
                            <a:rPr lang="zh-CN" altLang="en-US" sz="2400" i="1">
                              <a:solidFill>
                                <a:srgbClr val="FF0000"/>
                              </a:solidFill>
                              <a:latin typeface="Cambria Math" panose="02040503050406030204" pitchFamily="18" charset="0"/>
                              <a:ea typeface="微软雅黑" panose="020B0503020204020204" pitchFamily="34" charset="-122"/>
                            </a:rPr>
                            <m:t>（</m:t>
                          </m:r>
                          <m:r>
                            <a:rPr lang="en-US" altLang="zh-CN" sz="2400" i="1">
                              <a:solidFill>
                                <a:srgbClr val="FF0000"/>
                              </a:solidFill>
                              <a:latin typeface="Cambria Math" panose="02040503050406030204" pitchFamily="18" charset="0"/>
                              <a:ea typeface="微软雅黑" panose="020B0503020204020204" pitchFamily="34" charset="-122"/>
                            </a:rPr>
                            <m:t>5−10</m:t>
                          </m:r>
                          <m:r>
                            <a:rPr lang="zh-CN" altLang="en-US" sz="2400" i="1">
                              <a:solidFill>
                                <a:srgbClr val="FF0000"/>
                              </a:solidFill>
                              <a:latin typeface="Cambria Math" panose="02040503050406030204" pitchFamily="18" charset="0"/>
                              <a:ea typeface="微软雅黑" panose="020B0503020204020204" pitchFamily="34" charset="-122"/>
                            </a:rPr>
                            <m:t>）</m:t>
                          </m:r>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panose="02040503050406030204" pitchFamily="18" charset="0"/>
                              <a:ea typeface="微软雅黑" panose="020B0503020204020204" pitchFamily="34" charset="-122"/>
                            </a:rPr>
                            <m:t>10</m:t>
                          </m:r>
                        </m:e>
                        <m:sup>
                          <m:r>
                            <a:rPr lang="en-US" altLang="zh-CN" sz="2400" i="1">
                              <a:solidFill>
                                <a:srgbClr val="FF0000"/>
                              </a:solidFill>
                              <a:latin typeface="Cambria Math" panose="02040503050406030204" pitchFamily="18" charset="0"/>
                              <a:ea typeface="微软雅黑" panose="020B0503020204020204" pitchFamily="34" charset="-122"/>
                            </a:rPr>
                            <m:t>3</m:t>
                          </m:r>
                        </m:sup>
                      </m:sSup>
                    </m:oMath>
                  </m:oMathPara>
                </a14:m>
                <a:endParaRPr lang="zh-CN" altLang="en-US" sz="2400" dirty="0"/>
              </a:p>
            </p:txBody>
          </p:sp>
        </mc:Choice>
        <mc:Fallback xmlns="">
          <p:sp>
            <p:nvSpPr>
              <p:cNvPr id="16" name="矩形 15"/>
              <p:cNvSpPr>
                <a:spLocks noRot="1" noChangeAspect="1" noMove="1" noResize="1" noEditPoints="1" noAdjustHandles="1" noChangeArrowheads="1" noChangeShapeType="1" noTextEdit="1"/>
              </p:cNvSpPr>
              <p:nvPr/>
            </p:nvSpPr>
            <p:spPr>
              <a:xfrm>
                <a:off x="8030363" y="4669188"/>
                <a:ext cx="2599879" cy="461665"/>
              </a:xfrm>
              <a:prstGeom prst="rect">
                <a:avLst/>
              </a:prstGeom>
              <a:blipFill rotWithShape="0">
                <a:blip r:embed="rId14"/>
                <a:stretch>
                  <a:fillRect b="-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23"/>
              <p:cNvSpPr/>
              <p:nvPr/>
            </p:nvSpPr>
            <p:spPr>
              <a:xfrm>
                <a:off x="48259" y="5182999"/>
                <a:ext cx="11315698" cy="1239185"/>
              </a:xfrm>
              <a:prstGeom prst="rect">
                <a:avLst/>
              </a:prstGeom>
            </p:spPr>
            <p:txBody>
              <a:bodyPr wrap="square">
                <a:spAutoFit/>
              </a:bodyPr>
              <a:lstStyle/>
              <a:p>
                <a:pPr marL="800100" lvl="1" indent="-342900" eaLnBrk="0" hangingPunct="0">
                  <a:lnSpc>
                    <a:spcPct val="150000"/>
                  </a:lnSpc>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rPr>
                  <a:t>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400" dirty="0">
                    <a:latin typeface="微软雅黑" panose="020B0503020204020204" pitchFamily="34" charset="-122"/>
                    <a:ea typeface="微软雅黑" panose="020B0503020204020204" pitchFamily="34" charset="-122"/>
                  </a:rPr>
                  <a:t>工厂上，</a:t>
                </a:r>
                <a14:m>
                  <m:oMath xmlns:m="http://schemas.openxmlformats.org/officeDocument/2006/math">
                    <m:sSub>
                      <m:sSubPr>
                        <m:ctrlPr>
                          <a:rPr lang="en-US" altLang="zh-CN" sz="2400" i="1">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2400" i="1">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𝜒</m:t>
                        </m:r>
                      </m:e>
                      <m: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𝑏𝐽</m:t>
                        </m:r>
                      </m:sub>
                    </m:s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m:t>
                    </m:r>
                  </m:oMath>
                </a14:m>
                <a:r>
                  <a:rPr lang="zh-CN" altLang="en-US" sz="2400" dirty="0">
                    <a:latin typeface="微软雅黑" panose="020B0503020204020204" pitchFamily="34" charset="-122"/>
                    <a:ea typeface="微软雅黑" panose="020B0503020204020204" pitchFamily="34" charset="-122"/>
                  </a:rPr>
                  <a:t>能够通过</a:t>
                </a:r>
                <a14:m>
                  <m:oMath xmlns:m="http://schemas.openxmlformats.org/officeDocument/2006/math">
                    <m:r>
                      <m:rPr>
                        <m:sty m:val="p"/>
                      </m:rPr>
                      <a:rPr lang="el-GR" altLang="zh-CN" sz="2400" i="1" smtClean="0">
                        <a:latin typeface="Cambria Math" panose="02040503050406030204" pitchFamily="18" charset="0"/>
                        <a:ea typeface="Cambria Math" panose="02040503050406030204" pitchFamily="18" charset="0"/>
                      </a:rPr>
                      <m:t>Υ</m:t>
                    </m:r>
                    <m:r>
                      <a:rPr lang="en-US" altLang="zh-CN" sz="2400" b="0" i="1" smtClean="0">
                        <a:latin typeface="Cambria Math" panose="02040503050406030204" pitchFamily="18" charset="0"/>
                        <a:ea typeface="Cambria Math" panose="02040503050406030204" pitchFamily="18" charset="0"/>
                      </a:rPr>
                      <m:t>(2</m:t>
                    </m:r>
                    <m:r>
                      <a:rPr lang="en-US" altLang="zh-CN" sz="2400" b="0" i="1" smtClean="0">
                        <a:latin typeface="Cambria Math" panose="02040503050406030204" pitchFamily="18" charset="0"/>
                        <a:ea typeface="Cambria Math" panose="02040503050406030204" pitchFamily="18" charset="0"/>
                      </a:rPr>
                      <m:t>𝑆</m:t>
                    </m:r>
                    <m:r>
                      <a:rPr lang="en-US" altLang="zh-CN" sz="2400" b="0" i="1" smtClean="0">
                        <a:latin typeface="Cambria Math" panose="02040503050406030204" pitchFamily="18" charset="0"/>
                        <a:ea typeface="Cambria Math" panose="02040503050406030204" pitchFamily="18" charset="0"/>
                      </a:rPr>
                      <m:t>)</m:t>
                    </m:r>
                  </m:oMath>
                </a14:m>
                <a:r>
                  <a:rPr lang="zh-CN" altLang="en-US" sz="2400" dirty="0">
                    <a:latin typeface="微软雅黑" panose="020B0503020204020204" pitchFamily="34" charset="-122"/>
                    <a:ea typeface="微软雅黑" panose="020B0503020204020204" pitchFamily="34" charset="-122"/>
                  </a:rPr>
                  <a:t>的</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E1</a:t>
                </a:r>
                <a:r>
                  <a:rPr lang="zh-CN" altLang="en-US" sz="2400" dirty="0">
                    <a:latin typeface="微软雅黑" panose="020B0503020204020204" pitchFamily="34" charset="-122"/>
                    <a:ea typeface="微软雅黑" panose="020B0503020204020204" pitchFamily="34" charset="-122"/>
                  </a:rPr>
                  <a:t>电磁跃迁产生。据计算</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少于</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100</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个双</a:t>
                </a:r>
                <a14:m>
                  <m:oMath xmlns:m="http://schemas.openxmlformats.org/officeDocument/2006/math">
                    <m:f>
                      <m:fPr>
                        <m:type m:val="lin"/>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400" i="1">
                            <a:latin typeface="Cambria Math" panose="02040503050406030204" pitchFamily="18" charset="0"/>
                            <a:ea typeface="Cambria Math" panose="02040503050406030204" pitchFamily="18" charset="0"/>
                            <a:cs typeface="Times New Roman" panose="02020603050405020304" pitchFamily="18" charset="0"/>
                          </a:rPr>
                          <m:t>𝜓</m:t>
                        </m:r>
                      </m:den>
                    </m:f>
                  </m:oMath>
                </a14:m>
                <a:r>
                  <a:rPr lang="zh-CN" altLang="en-US" sz="2400" dirty="0">
                    <a:latin typeface="微软雅黑" panose="020B0503020204020204" pitchFamily="34" charset="-122"/>
                    <a:ea typeface="微软雅黑" panose="020B0503020204020204" pitchFamily="34" charset="-122"/>
                    <a:cs typeface="Arial" panose="020B0604020202020204" pitchFamily="34" charset="0"/>
                    <a:sym typeface="+mn-ea"/>
                  </a:rPr>
                  <a:t>事例数。故基于目前积累的数据，实验上很难测量到这些过程！</a:t>
                </a:r>
                <a:endParaRPr lang="en-US" altLang="zh-CN" sz="2400" dirty="0">
                  <a:latin typeface="微软雅黑" panose="020B0503020204020204" pitchFamily="34" charset="-122"/>
                  <a:ea typeface="微软雅黑" panose="020B0503020204020204" pitchFamily="34" charset="-122"/>
                </a:endParaRPr>
              </a:p>
            </p:txBody>
          </p:sp>
        </mc:Choice>
        <mc:Fallback xmlns="">
          <p:sp>
            <p:nvSpPr>
              <p:cNvPr id="24" name="矩形 23"/>
              <p:cNvSpPr>
                <a:spLocks noRot="1" noChangeAspect="1" noMove="1" noResize="1" noEditPoints="1" noAdjustHandles="1" noChangeArrowheads="1" noChangeShapeType="1" noTextEdit="1"/>
              </p:cNvSpPr>
              <p:nvPr/>
            </p:nvSpPr>
            <p:spPr>
              <a:xfrm>
                <a:off x="48259" y="5182999"/>
                <a:ext cx="11315698" cy="1239185"/>
              </a:xfrm>
              <a:prstGeom prst="rect">
                <a:avLst/>
              </a:prstGeom>
              <a:blipFill rotWithShape="0">
                <a:blip r:embed="rId15"/>
                <a:stretch>
                  <a:fillRect b="-65686"/>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832553112"/>
      </p:ext>
    </p:extLst>
  </p:cSld>
  <p:clrMapOvr>
    <a:masterClrMapping/>
  </p:clrMapOvr>
  <mc:AlternateContent xmlns:mc="http://schemas.openxmlformats.org/markup-compatibility/2006">
    <mc:Choice xmlns:p14="http://schemas.microsoft.com/office/powerpoint/2010/main" Requires="p14">
      <p:transition spd="slow" p14:dur="2000" advTm="116984"/>
    </mc:Choice>
    <mc:Fallback>
      <p:transition spd="slow" advTm="11698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408214" y="391712"/>
            <a:ext cx="3109901" cy="6078536"/>
          </a:xfrm>
          <a:prstGeom prst="roundRect">
            <a:avLst>
              <a:gd name="adj" fmla="val 0"/>
            </a:avLst>
          </a:prstGeom>
          <a:solidFill>
            <a:schemeClr val="accent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cxnSp>
        <p:nvCxnSpPr>
          <p:cNvPr id="3" name="直接连接符 2"/>
          <p:cNvCxnSpPr/>
          <p:nvPr/>
        </p:nvCxnSpPr>
        <p:spPr>
          <a:xfrm>
            <a:off x="3617371" y="391711"/>
            <a:ext cx="0" cy="607853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290272" y="963931"/>
            <a:ext cx="766211" cy="1568450"/>
          </a:xfrm>
          <a:prstGeom prst="rect">
            <a:avLst/>
          </a:prstGeom>
          <a:noFill/>
        </p:spPr>
        <p:txBody>
          <a:bodyPr vert="horz" wrap="square" rtlCol="0">
            <a:spAutoFit/>
          </a:bodyPr>
          <a:lstStyle/>
          <a:p>
            <a:pPr algn="dist"/>
            <a:r>
              <a:rPr lang="zh-CN" altLang="en-US" sz="4800" b="1" dirty="0">
                <a:solidFill>
                  <a:srgbClr val="FFFF00"/>
                </a:solidFill>
                <a:latin typeface="黑体" panose="02010609060101010101" charset="-122"/>
                <a:ea typeface="黑体" panose="02010609060101010101" charset="-122"/>
                <a:cs typeface="黑体" panose="02010609060101010101" charset="-122"/>
              </a:rPr>
              <a:t>目录</a:t>
            </a:r>
          </a:p>
        </p:txBody>
      </p:sp>
      <p:sp>
        <p:nvSpPr>
          <p:cNvPr id="6" name="等腰三角形 5"/>
          <p:cNvSpPr/>
          <p:nvPr/>
        </p:nvSpPr>
        <p:spPr>
          <a:xfrm rot="5400000">
            <a:off x="2514600" y="2767330"/>
            <a:ext cx="450215" cy="41275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6"/>
          <p:cNvSpPr/>
          <p:nvPr/>
        </p:nvSpPr>
        <p:spPr bwMode="auto">
          <a:xfrm>
            <a:off x="-544049" y="3971559"/>
            <a:ext cx="3680740" cy="2166210"/>
          </a:xfrm>
          <a:custGeom>
            <a:avLst/>
            <a:gdLst>
              <a:gd name="T0" fmla="*/ 3510 w 4495"/>
              <a:gd name="T1" fmla="*/ 741 h 2642"/>
              <a:gd name="T2" fmla="*/ 3185 w 4495"/>
              <a:gd name="T3" fmla="*/ 1023 h 2642"/>
              <a:gd name="T4" fmla="*/ 3732 w 4495"/>
              <a:gd name="T5" fmla="*/ 1571 h 2642"/>
              <a:gd name="T6" fmla="*/ 4453 w 4495"/>
              <a:gd name="T7" fmla="*/ 1757 h 2642"/>
              <a:gd name="T8" fmla="*/ 725 w 4495"/>
              <a:gd name="T9" fmla="*/ 1957 h 2642"/>
              <a:gd name="T10" fmla="*/ 2100 w 4495"/>
              <a:gd name="T11" fmla="*/ 2171 h 2642"/>
              <a:gd name="T12" fmla="*/ 3175 w 4495"/>
              <a:gd name="T13" fmla="*/ 2386 h 2642"/>
              <a:gd name="T14" fmla="*/ 2639 w 4495"/>
              <a:gd name="T15" fmla="*/ 2600 h 2642"/>
              <a:gd name="T16" fmla="*/ 2714 w 4495"/>
              <a:gd name="T17" fmla="*/ 2484 h 2642"/>
              <a:gd name="T18" fmla="*/ 1960 w 4495"/>
              <a:gd name="T19" fmla="*/ 2363 h 2642"/>
              <a:gd name="T20" fmla="*/ 3653 w 4495"/>
              <a:gd name="T21" fmla="*/ 2111 h 2642"/>
              <a:gd name="T22" fmla="*/ 483 w 4495"/>
              <a:gd name="T23" fmla="*/ 1826 h 2642"/>
              <a:gd name="T24" fmla="*/ 4246 w 4495"/>
              <a:gd name="T25" fmla="*/ 1608 h 2642"/>
              <a:gd name="T26" fmla="*/ 3226 w 4495"/>
              <a:gd name="T27" fmla="*/ 1362 h 2642"/>
              <a:gd name="T28" fmla="*/ 2917 w 4495"/>
              <a:gd name="T29" fmla="*/ 965 h 2642"/>
              <a:gd name="T30" fmla="*/ 2651 w 4495"/>
              <a:gd name="T31" fmla="*/ 569 h 2642"/>
              <a:gd name="T32" fmla="*/ 2698 w 4495"/>
              <a:gd name="T33" fmla="*/ 339 h 2642"/>
              <a:gd name="T34" fmla="*/ 2417 w 4495"/>
              <a:gd name="T35" fmla="*/ 760 h 2642"/>
              <a:gd name="T36" fmla="*/ 2957 w 4495"/>
              <a:gd name="T37" fmla="*/ 1168 h 2642"/>
              <a:gd name="T38" fmla="*/ 2536 w 4495"/>
              <a:gd name="T39" fmla="*/ 1677 h 2642"/>
              <a:gd name="T40" fmla="*/ 2788 w 4495"/>
              <a:gd name="T41" fmla="*/ 1371 h 2642"/>
              <a:gd name="T42" fmla="*/ 2696 w 4495"/>
              <a:gd name="T43" fmla="*/ 1468 h 2642"/>
              <a:gd name="T44" fmla="*/ 2758 w 4495"/>
              <a:gd name="T45" fmla="*/ 1583 h 2642"/>
              <a:gd name="T46" fmla="*/ 2430 w 4495"/>
              <a:gd name="T47" fmla="*/ 1081 h 2642"/>
              <a:gd name="T48" fmla="*/ 2128 w 4495"/>
              <a:gd name="T49" fmla="*/ 612 h 2642"/>
              <a:gd name="T50" fmla="*/ 1747 w 4495"/>
              <a:gd name="T51" fmla="*/ 1209 h 2642"/>
              <a:gd name="T52" fmla="*/ 1956 w 4495"/>
              <a:gd name="T53" fmla="*/ 1028 h 2642"/>
              <a:gd name="T54" fmla="*/ 2026 w 4495"/>
              <a:gd name="T55" fmla="*/ 1148 h 2642"/>
              <a:gd name="T56" fmla="*/ 2025 w 4495"/>
              <a:gd name="T57" fmla="*/ 900 h 2642"/>
              <a:gd name="T58" fmla="*/ 2014 w 4495"/>
              <a:gd name="T59" fmla="*/ 1417 h 2642"/>
              <a:gd name="T60" fmla="*/ 1370 w 4495"/>
              <a:gd name="T61" fmla="*/ 1129 h 2642"/>
              <a:gd name="T62" fmla="*/ 1441 w 4495"/>
              <a:gd name="T63" fmla="*/ 1512 h 2642"/>
              <a:gd name="T64" fmla="*/ 1377 w 4495"/>
              <a:gd name="T65" fmla="*/ 1512 h 2642"/>
              <a:gd name="T66" fmla="*/ 1565 w 4495"/>
              <a:gd name="T67" fmla="*/ 1514 h 2642"/>
              <a:gd name="T68" fmla="*/ 310 w 4495"/>
              <a:gd name="T69" fmla="*/ 1616 h 2642"/>
              <a:gd name="T70" fmla="*/ 700 w 4495"/>
              <a:gd name="T71" fmla="*/ 1359 h 2642"/>
              <a:gd name="T72" fmla="*/ 146 w 4495"/>
              <a:gd name="T73" fmla="*/ 1543 h 2642"/>
              <a:gd name="T74" fmla="*/ 1036 w 4495"/>
              <a:gd name="T75" fmla="*/ 1300 h 2642"/>
              <a:gd name="T76" fmla="*/ 1555 w 4495"/>
              <a:gd name="T77" fmla="*/ 974 h 2642"/>
              <a:gd name="T78" fmla="*/ 2229 w 4495"/>
              <a:gd name="T79" fmla="*/ 428 h 2642"/>
              <a:gd name="T80" fmla="*/ 2497 w 4495"/>
              <a:gd name="T81" fmla="*/ 62 h 2642"/>
              <a:gd name="T82" fmla="*/ 2941 w 4495"/>
              <a:gd name="T83" fmla="*/ 384 h 2642"/>
              <a:gd name="T84" fmla="*/ 3423 w 4495"/>
              <a:gd name="T85" fmla="*/ 610 h 2642"/>
              <a:gd name="T86" fmla="*/ 3857 w 4495"/>
              <a:gd name="T87" fmla="*/ 656 h 2642"/>
              <a:gd name="T88" fmla="*/ 3839 w 4495"/>
              <a:gd name="T89" fmla="*/ 686 h 2642"/>
              <a:gd name="T90" fmla="*/ 3376 w 4495"/>
              <a:gd name="T91" fmla="*/ 585 h 2642"/>
              <a:gd name="T92" fmla="*/ 3112 w 4495"/>
              <a:gd name="T93" fmla="*/ 787 h 2642"/>
              <a:gd name="T94" fmla="*/ 2761 w 4495"/>
              <a:gd name="T95" fmla="*/ 654 h 2642"/>
              <a:gd name="T96" fmla="*/ 2882 w 4495"/>
              <a:gd name="T97" fmla="*/ 706 h 2642"/>
              <a:gd name="T98" fmla="*/ 2992 w 4495"/>
              <a:gd name="T99" fmla="*/ 676 h 2642"/>
              <a:gd name="T100" fmla="*/ 2960 w 4495"/>
              <a:gd name="T101" fmla="*/ 817 h 2642"/>
              <a:gd name="T102" fmla="*/ 3010 w 4495"/>
              <a:gd name="T103" fmla="*/ 599 h 2642"/>
              <a:gd name="T104" fmla="*/ 2580 w 4495"/>
              <a:gd name="T105" fmla="*/ 736 h 2642"/>
              <a:gd name="T106" fmla="*/ 3008 w 4495"/>
              <a:gd name="T107" fmla="*/ 913 h 2642"/>
              <a:gd name="T108" fmla="*/ 3489 w 4495"/>
              <a:gd name="T109" fmla="*/ 733 h 2642"/>
              <a:gd name="T110" fmla="*/ 3887 w 4495"/>
              <a:gd name="T111" fmla="*/ 67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5" h="2642">
                <a:moveTo>
                  <a:pt x="3887" y="672"/>
                </a:moveTo>
                <a:cubicBezTo>
                  <a:pt x="3873" y="700"/>
                  <a:pt x="3861" y="729"/>
                  <a:pt x="3842" y="754"/>
                </a:cubicBezTo>
                <a:cubicBezTo>
                  <a:pt x="3824" y="778"/>
                  <a:pt x="3795" y="780"/>
                  <a:pt x="3767" y="770"/>
                </a:cubicBezTo>
                <a:cubicBezTo>
                  <a:pt x="3743" y="762"/>
                  <a:pt x="3721" y="749"/>
                  <a:pt x="3697" y="739"/>
                </a:cubicBezTo>
                <a:cubicBezTo>
                  <a:pt x="3667" y="727"/>
                  <a:pt x="3637" y="715"/>
                  <a:pt x="3607" y="706"/>
                </a:cubicBezTo>
                <a:cubicBezTo>
                  <a:pt x="3579" y="699"/>
                  <a:pt x="3551" y="704"/>
                  <a:pt x="3524" y="713"/>
                </a:cubicBezTo>
                <a:cubicBezTo>
                  <a:pt x="3510" y="718"/>
                  <a:pt x="3506" y="726"/>
                  <a:pt x="3510" y="741"/>
                </a:cubicBezTo>
                <a:cubicBezTo>
                  <a:pt x="3514" y="764"/>
                  <a:pt x="3517" y="787"/>
                  <a:pt x="3505" y="808"/>
                </a:cubicBezTo>
                <a:cubicBezTo>
                  <a:pt x="3500" y="816"/>
                  <a:pt x="3493" y="824"/>
                  <a:pt x="3484" y="829"/>
                </a:cubicBezTo>
                <a:cubicBezTo>
                  <a:pt x="3452" y="847"/>
                  <a:pt x="3418" y="853"/>
                  <a:pt x="3382" y="840"/>
                </a:cubicBezTo>
                <a:cubicBezTo>
                  <a:pt x="3367" y="835"/>
                  <a:pt x="3351" y="832"/>
                  <a:pt x="3334" y="828"/>
                </a:cubicBezTo>
                <a:cubicBezTo>
                  <a:pt x="3329" y="869"/>
                  <a:pt x="3323" y="912"/>
                  <a:pt x="3281" y="935"/>
                </a:cubicBezTo>
                <a:cubicBezTo>
                  <a:pt x="3240" y="958"/>
                  <a:pt x="3200" y="943"/>
                  <a:pt x="3160" y="924"/>
                </a:cubicBezTo>
                <a:cubicBezTo>
                  <a:pt x="3169" y="959"/>
                  <a:pt x="3176" y="991"/>
                  <a:pt x="3185" y="1023"/>
                </a:cubicBezTo>
                <a:cubicBezTo>
                  <a:pt x="3197" y="1068"/>
                  <a:pt x="3211" y="1112"/>
                  <a:pt x="3223" y="1156"/>
                </a:cubicBezTo>
                <a:cubicBezTo>
                  <a:pt x="3228" y="1171"/>
                  <a:pt x="3231" y="1188"/>
                  <a:pt x="3237" y="1203"/>
                </a:cubicBezTo>
                <a:cubicBezTo>
                  <a:pt x="3250" y="1238"/>
                  <a:pt x="3262" y="1274"/>
                  <a:pt x="3278" y="1308"/>
                </a:cubicBezTo>
                <a:cubicBezTo>
                  <a:pt x="3291" y="1334"/>
                  <a:pt x="3307" y="1358"/>
                  <a:pt x="3326" y="1381"/>
                </a:cubicBezTo>
                <a:cubicBezTo>
                  <a:pt x="3345" y="1405"/>
                  <a:pt x="3367" y="1427"/>
                  <a:pt x="3389" y="1448"/>
                </a:cubicBezTo>
                <a:cubicBezTo>
                  <a:pt x="3421" y="1477"/>
                  <a:pt x="3458" y="1497"/>
                  <a:pt x="3497" y="1514"/>
                </a:cubicBezTo>
                <a:cubicBezTo>
                  <a:pt x="3572" y="1548"/>
                  <a:pt x="3651" y="1563"/>
                  <a:pt x="3732" y="1571"/>
                </a:cubicBezTo>
                <a:cubicBezTo>
                  <a:pt x="3761" y="1573"/>
                  <a:pt x="3790" y="1574"/>
                  <a:pt x="3819" y="1577"/>
                </a:cubicBezTo>
                <a:cubicBezTo>
                  <a:pt x="3938" y="1590"/>
                  <a:pt x="4056" y="1582"/>
                  <a:pt x="4175" y="1581"/>
                </a:cubicBezTo>
                <a:cubicBezTo>
                  <a:pt x="4204" y="1581"/>
                  <a:pt x="4233" y="1578"/>
                  <a:pt x="4262" y="1577"/>
                </a:cubicBezTo>
                <a:cubicBezTo>
                  <a:pt x="4314" y="1576"/>
                  <a:pt x="4366" y="1583"/>
                  <a:pt x="4415" y="1601"/>
                </a:cubicBezTo>
                <a:cubicBezTo>
                  <a:pt x="4438" y="1610"/>
                  <a:pt x="4459" y="1623"/>
                  <a:pt x="4474" y="1644"/>
                </a:cubicBezTo>
                <a:cubicBezTo>
                  <a:pt x="4484" y="1657"/>
                  <a:pt x="4491" y="1669"/>
                  <a:pt x="4493" y="1685"/>
                </a:cubicBezTo>
                <a:cubicBezTo>
                  <a:pt x="4495" y="1718"/>
                  <a:pt x="4477" y="1738"/>
                  <a:pt x="4453" y="1757"/>
                </a:cubicBezTo>
                <a:cubicBezTo>
                  <a:pt x="4426" y="1778"/>
                  <a:pt x="4394" y="1785"/>
                  <a:pt x="4362" y="1790"/>
                </a:cubicBezTo>
                <a:cubicBezTo>
                  <a:pt x="4334" y="1794"/>
                  <a:pt x="4306" y="1798"/>
                  <a:pt x="4278" y="1798"/>
                </a:cubicBezTo>
                <a:cubicBezTo>
                  <a:pt x="3089" y="1799"/>
                  <a:pt x="1900" y="1799"/>
                  <a:pt x="711" y="1798"/>
                </a:cubicBezTo>
                <a:cubicBezTo>
                  <a:pt x="685" y="1798"/>
                  <a:pt x="662" y="1802"/>
                  <a:pt x="643" y="1822"/>
                </a:cubicBezTo>
                <a:cubicBezTo>
                  <a:pt x="615" y="1850"/>
                  <a:pt x="617" y="1910"/>
                  <a:pt x="647" y="1936"/>
                </a:cubicBezTo>
                <a:cubicBezTo>
                  <a:pt x="664" y="1952"/>
                  <a:pt x="683" y="1956"/>
                  <a:pt x="705" y="1957"/>
                </a:cubicBezTo>
                <a:cubicBezTo>
                  <a:pt x="712" y="1957"/>
                  <a:pt x="718" y="1957"/>
                  <a:pt x="725" y="1957"/>
                </a:cubicBezTo>
                <a:cubicBezTo>
                  <a:pt x="1686" y="1957"/>
                  <a:pt x="2647" y="1957"/>
                  <a:pt x="3609" y="1957"/>
                </a:cubicBezTo>
                <a:cubicBezTo>
                  <a:pt x="3654" y="1957"/>
                  <a:pt x="3700" y="1957"/>
                  <a:pt x="3742" y="1974"/>
                </a:cubicBezTo>
                <a:cubicBezTo>
                  <a:pt x="3780" y="1989"/>
                  <a:pt x="3820" y="2007"/>
                  <a:pt x="3827" y="2055"/>
                </a:cubicBezTo>
                <a:cubicBezTo>
                  <a:pt x="3831" y="2081"/>
                  <a:pt x="3823" y="2102"/>
                  <a:pt x="3803" y="2120"/>
                </a:cubicBezTo>
                <a:cubicBezTo>
                  <a:pt x="3758" y="2159"/>
                  <a:pt x="3704" y="2169"/>
                  <a:pt x="3648" y="2170"/>
                </a:cubicBezTo>
                <a:cubicBezTo>
                  <a:pt x="3553" y="2172"/>
                  <a:pt x="3459" y="2171"/>
                  <a:pt x="3364" y="2171"/>
                </a:cubicBezTo>
                <a:cubicBezTo>
                  <a:pt x="2943" y="2171"/>
                  <a:pt x="2521" y="2171"/>
                  <a:pt x="2100" y="2171"/>
                </a:cubicBezTo>
                <a:cubicBezTo>
                  <a:pt x="2045" y="2171"/>
                  <a:pt x="1991" y="2172"/>
                  <a:pt x="1936" y="2171"/>
                </a:cubicBezTo>
                <a:cubicBezTo>
                  <a:pt x="1867" y="2169"/>
                  <a:pt x="1836" y="2241"/>
                  <a:pt x="1862" y="2295"/>
                </a:cubicBezTo>
                <a:cubicBezTo>
                  <a:pt x="1874" y="2318"/>
                  <a:pt x="1896" y="2332"/>
                  <a:pt x="1924" y="2333"/>
                </a:cubicBezTo>
                <a:cubicBezTo>
                  <a:pt x="1931" y="2333"/>
                  <a:pt x="1939" y="2333"/>
                  <a:pt x="1946" y="2333"/>
                </a:cubicBezTo>
                <a:cubicBezTo>
                  <a:pt x="2291" y="2333"/>
                  <a:pt x="2636" y="2332"/>
                  <a:pt x="2981" y="2333"/>
                </a:cubicBezTo>
                <a:cubicBezTo>
                  <a:pt x="3020" y="2333"/>
                  <a:pt x="3059" y="2337"/>
                  <a:pt x="3097" y="2345"/>
                </a:cubicBezTo>
                <a:cubicBezTo>
                  <a:pt x="3125" y="2352"/>
                  <a:pt x="3155" y="2361"/>
                  <a:pt x="3175" y="2386"/>
                </a:cubicBezTo>
                <a:cubicBezTo>
                  <a:pt x="3200" y="2419"/>
                  <a:pt x="3200" y="2433"/>
                  <a:pt x="3175" y="2462"/>
                </a:cubicBezTo>
                <a:cubicBezTo>
                  <a:pt x="3162" y="2477"/>
                  <a:pt x="3145" y="2484"/>
                  <a:pt x="3127" y="2492"/>
                </a:cubicBezTo>
                <a:cubicBezTo>
                  <a:pt x="3080" y="2512"/>
                  <a:pt x="3031" y="2513"/>
                  <a:pt x="2982" y="2513"/>
                </a:cubicBezTo>
                <a:cubicBezTo>
                  <a:pt x="2882" y="2514"/>
                  <a:pt x="2783" y="2515"/>
                  <a:pt x="2684" y="2516"/>
                </a:cubicBezTo>
                <a:cubicBezTo>
                  <a:pt x="2671" y="2516"/>
                  <a:pt x="2658" y="2519"/>
                  <a:pt x="2645" y="2522"/>
                </a:cubicBezTo>
                <a:cubicBezTo>
                  <a:pt x="2627" y="2526"/>
                  <a:pt x="2616" y="2539"/>
                  <a:pt x="2615" y="2556"/>
                </a:cubicBezTo>
                <a:cubicBezTo>
                  <a:pt x="2614" y="2573"/>
                  <a:pt x="2624" y="2594"/>
                  <a:pt x="2639" y="2600"/>
                </a:cubicBezTo>
                <a:cubicBezTo>
                  <a:pt x="2672" y="2617"/>
                  <a:pt x="2707" y="2629"/>
                  <a:pt x="2744" y="2635"/>
                </a:cubicBezTo>
                <a:cubicBezTo>
                  <a:pt x="2751" y="2636"/>
                  <a:pt x="2758" y="2638"/>
                  <a:pt x="2764" y="2642"/>
                </a:cubicBezTo>
                <a:cubicBezTo>
                  <a:pt x="2731" y="2639"/>
                  <a:pt x="2698" y="2638"/>
                  <a:pt x="2665" y="2631"/>
                </a:cubicBezTo>
                <a:cubicBezTo>
                  <a:pt x="2643" y="2626"/>
                  <a:pt x="2620" y="2616"/>
                  <a:pt x="2602" y="2603"/>
                </a:cubicBezTo>
                <a:cubicBezTo>
                  <a:pt x="2580" y="2589"/>
                  <a:pt x="2579" y="2564"/>
                  <a:pt x="2582" y="2539"/>
                </a:cubicBezTo>
                <a:cubicBezTo>
                  <a:pt x="2586" y="2511"/>
                  <a:pt x="2607" y="2497"/>
                  <a:pt x="2631" y="2492"/>
                </a:cubicBezTo>
                <a:cubicBezTo>
                  <a:pt x="2658" y="2487"/>
                  <a:pt x="2686" y="2484"/>
                  <a:pt x="2714" y="2484"/>
                </a:cubicBezTo>
                <a:cubicBezTo>
                  <a:pt x="2817" y="2483"/>
                  <a:pt x="2919" y="2483"/>
                  <a:pt x="3022" y="2483"/>
                </a:cubicBezTo>
                <a:cubicBezTo>
                  <a:pt x="3037" y="2483"/>
                  <a:pt x="3052" y="2483"/>
                  <a:pt x="3066" y="2478"/>
                </a:cubicBezTo>
                <a:cubicBezTo>
                  <a:pt x="3089" y="2471"/>
                  <a:pt x="3114" y="2449"/>
                  <a:pt x="3113" y="2420"/>
                </a:cubicBezTo>
                <a:cubicBezTo>
                  <a:pt x="3111" y="2395"/>
                  <a:pt x="3094" y="2373"/>
                  <a:pt x="3068" y="2368"/>
                </a:cubicBezTo>
                <a:cubicBezTo>
                  <a:pt x="3054" y="2365"/>
                  <a:pt x="3041" y="2363"/>
                  <a:pt x="3027" y="2363"/>
                </a:cubicBezTo>
                <a:cubicBezTo>
                  <a:pt x="2853" y="2363"/>
                  <a:pt x="2679" y="2363"/>
                  <a:pt x="2506" y="2363"/>
                </a:cubicBezTo>
                <a:cubicBezTo>
                  <a:pt x="2324" y="2363"/>
                  <a:pt x="2142" y="2364"/>
                  <a:pt x="1960" y="2363"/>
                </a:cubicBezTo>
                <a:cubicBezTo>
                  <a:pt x="1929" y="2362"/>
                  <a:pt x="1897" y="2360"/>
                  <a:pt x="1868" y="2353"/>
                </a:cubicBezTo>
                <a:cubicBezTo>
                  <a:pt x="1832" y="2343"/>
                  <a:pt x="1797" y="2328"/>
                  <a:pt x="1773" y="2298"/>
                </a:cubicBezTo>
                <a:cubicBezTo>
                  <a:pt x="1748" y="2268"/>
                  <a:pt x="1754" y="2220"/>
                  <a:pt x="1777" y="2197"/>
                </a:cubicBezTo>
                <a:cubicBezTo>
                  <a:pt x="1824" y="2151"/>
                  <a:pt x="1883" y="2143"/>
                  <a:pt x="1943" y="2141"/>
                </a:cubicBezTo>
                <a:cubicBezTo>
                  <a:pt x="1995" y="2140"/>
                  <a:pt x="2046" y="2141"/>
                  <a:pt x="2098" y="2141"/>
                </a:cubicBezTo>
                <a:cubicBezTo>
                  <a:pt x="2591" y="2141"/>
                  <a:pt x="3084" y="2141"/>
                  <a:pt x="3577" y="2141"/>
                </a:cubicBezTo>
                <a:cubicBezTo>
                  <a:pt x="3608" y="2141"/>
                  <a:pt x="3633" y="2134"/>
                  <a:pt x="3653" y="2111"/>
                </a:cubicBezTo>
                <a:cubicBezTo>
                  <a:pt x="3668" y="2094"/>
                  <a:pt x="3670" y="2073"/>
                  <a:pt x="3667" y="2051"/>
                </a:cubicBezTo>
                <a:cubicBezTo>
                  <a:pt x="3663" y="2024"/>
                  <a:pt x="3642" y="2002"/>
                  <a:pt x="3615" y="1998"/>
                </a:cubicBezTo>
                <a:cubicBezTo>
                  <a:pt x="3602" y="1995"/>
                  <a:pt x="3588" y="1994"/>
                  <a:pt x="3575" y="1994"/>
                </a:cubicBezTo>
                <a:cubicBezTo>
                  <a:pt x="2614" y="1994"/>
                  <a:pt x="1653" y="1994"/>
                  <a:pt x="692" y="1994"/>
                </a:cubicBezTo>
                <a:cubicBezTo>
                  <a:pt x="658" y="1994"/>
                  <a:pt x="623" y="1991"/>
                  <a:pt x="589" y="1984"/>
                </a:cubicBezTo>
                <a:cubicBezTo>
                  <a:pt x="563" y="1978"/>
                  <a:pt x="537" y="1966"/>
                  <a:pt x="514" y="1951"/>
                </a:cubicBezTo>
                <a:cubicBezTo>
                  <a:pt x="469" y="1923"/>
                  <a:pt x="456" y="1870"/>
                  <a:pt x="483" y="1826"/>
                </a:cubicBezTo>
                <a:cubicBezTo>
                  <a:pt x="498" y="1802"/>
                  <a:pt x="522" y="1785"/>
                  <a:pt x="549" y="1775"/>
                </a:cubicBezTo>
                <a:cubicBezTo>
                  <a:pt x="595" y="1758"/>
                  <a:pt x="642" y="1753"/>
                  <a:pt x="691" y="1753"/>
                </a:cubicBezTo>
                <a:cubicBezTo>
                  <a:pt x="1148" y="1754"/>
                  <a:pt x="1605" y="1754"/>
                  <a:pt x="2062" y="1754"/>
                </a:cubicBezTo>
                <a:cubicBezTo>
                  <a:pt x="2788" y="1754"/>
                  <a:pt x="3515" y="1754"/>
                  <a:pt x="4241" y="1753"/>
                </a:cubicBezTo>
                <a:cubicBezTo>
                  <a:pt x="4259" y="1753"/>
                  <a:pt x="4278" y="1749"/>
                  <a:pt x="4295" y="1743"/>
                </a:cubicBezTo>
                <a:cubicBezTo>
                  <a:pt x="4328" y="1729"/>
                  <a:pt x="4340" y="1682"/>
                  <a:pt x="4325" y="1650"/>
                </a:cubicBezTo>
                <a:cubicBezTo>
                  <a:pt x="4308" y="1616"/>
                  <a:pt x="4278" y="1607"/>
                  <a:pt x="4246" y="1608"/>
                </a:cubicBezTo>
                <a:cubicBezTo>
                  <a:pt x="4163" y="1609"/>
                  <a:pt x="4080" y="1616"/>
                  <a:pt x="3998" y="1617"/>
                </a:cubicBezTo>
                <a:cubicBezTo>
                  <a:pt x="3903" y="1617"/>
                  <a:pt x="3809" y="1617"/>
                  <a:pt x="3714" y="1611"/>
                </a:cubicBezTo>
                <a:cubicBezTo>
                  <a:pt x="3660" y="1608"/>
                  <a:pt x="3605" y="1595"/>
                  <a:pt x="3551" y="1583"/>
                </a:cubicBezTo>
                <a:cubicBezTo>
                  <a:pt x="3520" y="1576"/>
                  <a:pt x="3489" y="1565"/>
                  <a:pt x="3460" y="1552"/>
                </a:cubicBezTo>
                <a:cubicBezTo>
                  <a:pt x="3434" y="1541"/>
                  <a:pt x="3411" y="1525"/>
                  <a:pt x="3387" y="1512"/>
                </a:cubicBezTo>
                <a:cubicBezTo>
                  <a:pt x="3346" y="1491"/>
                  <a:pt x="3315" y="1457"/>
                  <a:pt x="3282" y="1427"/>
                </a:cubicBezTo>
                <a:cubicBezTo>
                  <a:pt x="3261" y="1408"/>
                  <a:pt x="3245" y="1383"/>
                  <a:pt x="3226" y="1362"/>
                </a:cubicBezTo>
                <a:cubicBezTo>
                  <a:pt x="3213" y="1346"/>
                  <a:pt x="3198" y="1331"/>
                  <a:pt x="3186" y="1315"/>
                </a:cubicBezTo>
                <a:cubicBezTo>
                  <a:pt x="3169" y="1292"/>
                  <a:pt x="3154" y="1267"/>
                  <a:pt x="3139" y="1243"/>
                </a:cubicBezTo>
                <a:cubicBezTo>
                  <a:pt x="3123" y="1218"/>
                  <a:pt x="3109" y="1191"/>
                  <a:pt x="3094" y="1165"/>
                </a:cubicBezTo>
                <a:cubicBezTo>
                  <a:pt x="3090" y="1157"/>
                  <a:pt x="3087" y="1148"/>
                  <a:pt x="3083" y="1139"/>
                </a:cubicBezTo>
                <a:cubicBezTo>
                  <a:pt x="3069" y="1102"/>
                  <a:pt x="3055" y="1066"/>
                  <a:pt x="3041" y="1029"/>
                </a:cubicBezTo>
                <a:cubicBezTo>
                  <a:pt x="3033" y="1006"/>
                  <a:pt x="3024" y="982"/>
                  <a:pt x="3014" y="957"/>
                </a:cubicBezTo>
                <a:cubicBezTo>
                  <a:pt x="2983" y="968"/>
                  <a:pt x="2952" y="977"/>
                  <a:pt x="2917" y="965"/>
                </a:cubicBezTo>
                <a:cubicBezTo>
                  <a:pt x="2884" y="953"/>
                  <a:pt x="2858" y="936"/>
                  <a:pt x="2847" y="899"/>
                </a:cubicBezTo>
                <a:cubicBezTo>
                  <a:pt x="2837" y="901"/>
                  <a:pt x="2827" y="904"/>
                  <a:pt x="2817" y="904"/>
                </a:cubicBezTo>
                <a:cubicBezTo>
                  <a:pt x="2756" y="904"/>
                  <a:pt x="2694" y="898"/>
                  <a:pt x="2638" y="875"/>
                </a:cubicBezTo>
                <a:cubicBezTo>
                  <a:pt x="2589" y="856"/>
                  <a:pt x="2545" y="826"/>
                  <a:pt x="2518" y="777"/>
                </a:cubicBezTo>
                <a:cubicBezTo>
                  <a:pt x="2495" y="736"/>
                  <a:pt x="2493" y="696"/>
                  <a:pt x="2511" y="655"/>
                </a:cubicBezTo>
                <a:cubicBezTo>
                  <a:pt x="2518" y="638"/>
                  <a:pt x="2535" y="624"/>
                  <a:pt x="2549" y="610"/>
                </a:cubicBezTo>
                <a:cubicBezTo>
                  <a:pt x="2577" y="583"/>
                  <a:pt x="2613" y="573"/>
                  <a:pt x="2651" y="569"/>
                </a:cubicBezTo>
                <a:cubicBezTo>
                  <a:pt x="2678" y="566"/>
                  <a:pt x="2706" y="562"/>
                  <a:pt x="2734" y="563"/>
                </a:cubicBezTo>
                <a:cubicBezTo>
                  <a:pt x="2751" y="563"/>
                  <a:pt x="2763" y="559"/>
                  <a:pt x="2770" y="545"/>
                </a:cubicBezTo>
                <a:cubicBezTo>
                  <a:pt x="2780" y="525"/>
                  <a:pt x="2799" y="516"/>
                  <a:pt x="2816" y="506"/>
                </a:cubicBezTo>
                <a:cubicBezTo>
                  <a:pt x="2819" y="505"/>
                  <a:pt x="2822" y="503"/>
                  <a:pt x="2825" y="501"/>
                </a:cubicBezTo>
                <a:cubicBezTo>
                  <a:pt x="2807" y="471"/>
                  <a:pt x="2790" y="441"/>
                  <a:pt x="2770" y="414"/>
                </a:cubicBezTo>
                <a:cubicBezTo>
                  <a:pt x="2757" y="396"/>
                  <a:pt x="2741" y="379"/>
                  <a:pt x="2726" y="363"/>
                </a:cubicBezTo>
                <a:cubicBezTo>
                  <a:pt x="2717" y="354"/>
                  <a:pt x="2708" y="346"/>
                  <a:pt x="2698" y="339"/>
                </a:cubicBezTo>
                <a:cubicBezTo>
                  <a:pt x="2663" y="317"/>
                  <a:pt x="2626" y="323"/>
                  <a:pt x="2589" y="330"/>
                </a:cubicBezTo>
                <a:cubicBezTo>
                  <a:pt x="2558" y="335"/>
                  <a:pt x="2531" y="350"/>
                  <a:pt x="2507" y="369"/>
                </a:cubicBezTo>
                <a:cubicBezTo>
                  <a:pt x="2489" y="383"/>
                  <a:pt x="2475" y="401"/>
                  <a:pt x="2460" y="418"/>
                </a:cubicBezTo>
                <a:cubicBezTo>
                  <a:pt x="2426" y="455"/>
                  <a:pt x="2409" y="501"/>
                  <a:pt x="2389" y="546"/>
                </a:cubicBezTo>
                <a:cubicBezTo>
                  <a:pt x="2378" y="569"/>
                  <a:pt x="2372" y="594"/>
                  <a:pt x="2364" y="619"/>
                </a:cubicBezTo>
                <a:cubicBezTo>
                  <a:pt x="2363" y="622"/>
                  <a:pt x="2364" y="626"/>
                  <a:pt x="2366" y="630"/>
                </a:cubicBezTo>
                <a:cubicBezTo>
                  <a:pt x="2383" y="673"/>
                  <a:pt x="2401" y="716"/>
                  <a:pt x="2417" y="760"/>
                </a:cubicBezTo>
                <a:cubicBezTo>
                  <a:pt x="2429" y="789"/>
                  <a:pt x="2439" y="818"/>
                  <a:pt x="2448" y="848"/>
                </a:cubicBezTo>
                <a:cubicBezTo>
                  <a:pt x="2460" y="888"/>
                  <a:pt x="2471" y="929"/>
                  <a:pt x="2483" y="969"/>
                </a:cubicBezTo>
                <a:cubicBezTo>
                  <a:pt x="2488" y="990"/>
                  <a:pt x="2495" y="1010"/>
                  <a:pt x="2501" y="1031"/>
                </a:cubicBezTo>
                <a:cubicBezTo>
                  <a:pt x="2519" y="1025"/>
                  <a:pt x="2537" y="1017"/>
                  <a:pt x="2556" y="1013"/>
                </a:cubicBezTo>
                <a:cubicBezTo>
                  <a:pt x="2626" y="995"/>
                  <a:pt x="2696" y="998"/>
                  <a:pt x="2764" y="1022"/>
                </a:cubicBezTo>
                <a:cubicBezTo>
                  <a:pt x="2802" y="1035"/>
                  <a:pt x="2839" y="1053"/>
                  <a:pt x="2870" y="1080"/>
                </a:cubicBezTo>
                <a:cubicBezTo>
                  <a:pt x="2901" y="1107"/>
                  <a:pt x="2930" y="1137"/>
                  <a:pt x="2957" y="1168"/>
                </a:cubicBezTo>
                <a:cubicBezTo>
                  <a:pt x="2977" y="1192"/>
                  <a:pt x="2990" y="1222"/>
                  <a:pt x="3002" y="1252"/>
                </a:cubicBezTo>
                <a:cubicBezTo>
                  <a:pt x="3033" y="1327"/>
                  <a:pt x="3031" y="1403"/>
                  <a:pt x="3011" y="1479"/>
                </a:cubicBezTo>
                <a:cubicBezTo>
                  <a:pt x="3004" y="1506"/>
                  <a:pt x="2993" y="1533"/>
                  <a:pt x="2979" y="1556"/>
                </a:cubicBezTo>
                <a:cubicBezTo>
                  <a:pt x="2960" y="1585"/>
                  <a:pt x="2938" y="1612"/>
                  <a:pt x="2911" y="1637"/>
                </a:cubicBezTo>
                <a:cubicBezTo>
                  <a:pt x="2872" y="1674"/>
                  <a:pt x="2826" y="1694"/>
                  <a:pt x="2776" y="1707"/>
                </a:cubicBezTo>
                <a:cubicBezTo>
                  <a:pt x="2725" y="1721"/>
                  <a:pt x="2672" y="1721"/>
                  <a:pt x="2620" y="1709"/>
                </a:cubicBezTo>
                <a:cubicBezTo>
                  <a:pt x="2591" y="1703"/>
                  <a:pt x="2562" y="1692"/>
                  <a:pt x="2536" y="1677"/>
                </a:cubicBezTo>
                <a:cubicBezTo>
                  <a:pt x="2506" y="1659"/>
                  <a:pt x="2481" y="1635"/>
                  <a:pt x="2462" y="1604"/>
                </a:cubicBezTo>
                <a:cubicBezTo>
                  <a:pt x="2419" y="1534"/>
                  <a:pt x="2418" y="1462"/>
                  <a:pt x="2447" y="1390"/>
                </a:cubicBezTo>
                <a:cubicBezTo>
                  <a:pt x="2460" y="1358"/>
                  <a:pt x="2484" y="1331"/>
                  <a:pt x="2511" y="1308"/>
                </a:cubicBezTo>
                <a:cubicBezTo>
                  <a:pt x="2532" y="1290"/>
                  <a:pt x="2557" y="1281"/>
                  <a:pt x="2583" y="1276"/>
                </a:cubicBezTo>
                <a:cubicBezTo>
                  <a:pt x="2602" y="1273"/>
                  <a:pt x="2621" y="1267"/>
                  <a:pt x="2639" y="1269"/>
                </a:cubicBezTo>
                <a:cubicBezTo>
                  <a:pt x="2672" y="1272"/>
                  <a:pt x="2706" y="1280"/>
                  <a:pt x="2733" y="1301"/>
                </a:cubicBezTo>
                <a:cubicBezTo>
                  <a:pt x="2757" y="1319"/>
                  <a:pt x="2777" y="1341"/>
                  <a:pt x="2788" y="1371"/>
                </a:cubicBezTo>
                <a:cubicBezTo>
                  <a:pt x="2795" y="1391"/>
                  <a:pt x="2801" y="1412"/>
                  <a:pt x="2794" y="1431"/>
                </a:cubicBezTo>
                <a:cubicBezTo>
                  <a:pt x="2780" y="1468"/>
                  <a:pt x="2763" y="1501"/>
                  <a:pt x="2720" y="1516"/>
                </a:cubicBezTo>
                <a:cubicBezTo>
                  <a:pt x="2691" y="1527"/>
                  <a:pt x="2639" y="1507"/>
                  <a:pt x="2630" y="1478"/>
                </a:cubicBezTo>
                <a:cubicBezTo>
                  <a:pt x="2624" y="1459"/>
                  <a:pt x="2627" y="1446"/>
                  <a:pt x="2642" y="1433"/>
                </a:cubicBezTo>
                <a:cubicBezTo>
                  <a:pt x="2651" y="1425"/>
                  <a:pt x="2660" y="1417"/>
                  <a:pt x="2669" y="1410"/>
                </a:cubicBezTo>
                <a:cubicBezTo>
                  <a:pt x="2672" y="1427"/>
                  <a:pt x="2674" y="1442"/>
                  <a:pt x="2679" y="1455"/>
                </a:cubicBezTo>
                <a:cubicBezTo>
                  <a:pt x="2681" y="1461"/>
                  <a:pt x="2690" y="1468"/>
                  <a:pt x="2696" y="1468"/>
                </a:cubicBezTo>
                <a:cubicBezTo>
                  <a:pt x="2702" y="1468"/>
                  <a:pt x="2709" y="1460"/>
                  <a:pt x="2712" y="1454"/>
                </a:cubicBezTo>
                <a:cubicBezTo>
                  <a:pt x="2716" y="1448"/>
                  <a:pt x="2719" y="1439"/>
                  <a:pt x="2719" y="1432"/>
                </a:cubicBezTo>
                <a:cubicBezTo>
                  <a:pt x="2721" y="1412"/>
                  <a:pt x="2719" y="1391"/>
                  <a:pt x="2701" y="1379"/>
                </a:cubicBezTo>
                <a:cubicBezTo>
                  <a:pt x="2675" y="1362"/>
                  <a:pt x="2646" y="1361"/>
                  <a:pt x="2618" y="1375"/>
                </a:cubicBezTo>
                <a:cubicBezTo>
                  <a:pt x="2567" y="1402"/>
                  <a:pt x="2544" y="1475"/>
                  <a:pt x="2584" y="1530"/>
                </a:cubicBezTo>
                <a:cubicBezTo>
                  <a:pt x="2599" y="1551"/>
                  <a:pt x="2618" y="1565"/>
                  <a:pt x="2640" y="1576"/>
                </a:cubicBezTo>
                <a:cubicBezTo>
                  <a:pt x="2679" y="1596"/>
                  <a:pt x="2719" y="1596"/>
                  <a:pt x="2758" y="1583"/>
                </a:cubicBezTo>
                <a:cubicBezTo>
                  <a:pt x="2794" y="1571"/>
                  <a:pt x="2824" y="1549"/>
                  <a:pt x="2845" y="1515"/>
                </a:cubicBezTo>
                <a:cubicBezTo>
                  <a:pt x="2890" y="1444"/>
                  <a:pt x="2884" y="1370"/>
                  <a:pt x="2860" y="1296"/>
                </a:cubicBezTo>
                <a:cubicBezTo>
                  <a:pt x="2852" y="1269"/>
                  <a:pt x="2832" y="1245"/>
                  <a:pt x="2816" y="1220"/>
                </a:cubicBezTo>
                <a:cubicBezTo>
                  <a:pt x="2794" y="1187"/>
                  <a:pt x="2760" y="1168"/>
                  <a:pt x="2724" y="1151"/>
                </a:cubicBezTo>
                <a:cubicBezTo>
                  <a:pt x="2663" y="1123"/>
                  <a:pt x="2601" y="1124"/>
                  <a:pt x="2539" y="1143"/>
                </a:cubicBezTo>
                <a:cubicBezTo>
                  <a:pt x="2512" y="1152"/>
                  <a:pt x="2488" y="1169"/>
                  <a:pt x="2461" y="1183"/>
                </a:cubicBezTo>
                <a:cubicBezTo>
                  <a:pt x="2451" y="1151"/>
                  <a:pt x="2442" y="1116"/>
                  <a:pt x="2430" y="1081"/>
                </a:cubicBezTo>
                <a:cubicBezTo>
                  <a:pt x="2417" y="1047"/>
                  <a:pt x="2402" y="1014"/>
                  <a:pt x="2389" y="980"/>
                </a:cubicBezTo>
                <a:cubicBezTo>
                  <a:pt x="2386" y="972"/>
                  <a:pt x="2383" y="964"/>
                  <a:pt x="2380" y="956"/>
                </a:cubicBezTo>
                <a:cubicBezTo>
                  <a:pt x="2366" y="926"/>
                  <a:pt x="2352" y="895"/>
                  <a:pt x="2337" y="865"/>
                </a:cubicBezTo>
                <a:cubicBezTo>
                  <a:pt x="2324" y="841"/>
                  <a:pt x="2309" y="819"/>
                  <a:pt x="2295" y="796"/>
                </a:cubicBezTo>
                <a:cubicBezTo>
                  <a:pt x="2282" y="777"/>
                  <a:pt x="2271" y="757"/>
                  <a:pt x="2257" y="739"/>
                </a:cubicBezTo>
                <a:cubicBezTo>
                  <a:pt x="2237" y="714"/>
                  <a:pt x="2217" y="689"/>
                  <a:pt x="2194" y="667"/>
                </a:cubicBezTo>
                <a:cubicBezTo>
                  <a:pt x="2174" y="647"/>
                  <a:pt x="2152" y="628"/>
                  <a:pt x="2128" y="612"/>
                </a:cubicBezTo>
                <a:cubicBezTo>
                  <a:pt x="2078" y="579"/>
                  <a:pt x="2023" y="567"/>
                  <a:pt x="1963" y="582"/>
                </a:cubicBezTo>
                <a:cubicBezTo>
                  <a:pt x="1930" y="590"/>
                  <a:pt x="1902" y="606"/>
                  <a:pt x="1877" y="629"/>
                </a:cubicBezTo>
                <a:cubicBezTo>
                  <a:pt x="1861" y="644"/>
                  <a:pt x="1843" y="657"/>
                  <a:pt x="1829" y="674"/>
                </a:cubicBezTo>
                <a:cubicBezTo>
                  <a:pt x="1802" y="709"/>
                  <a:pt x="1775" y="745"/>
                  <a:pt x="1757" y="786"/>
                </a:cubicBezTo>
                <a:cubicBezTo>
                  <a:pt x="1741" y="819"/>
                  <a:pt x="1723" y="852"/>
                  <a:pt x="1711" y="886"/>
                </a:cubicBezTo>
                <a:cubicBezTo>
                  <a:pt x="1686" y="963"/>
                  <a:pt x="1678" y="1042"/>
                  <a:pt x="1700" y="1121"/>
                </a:cubicBezTo>
                <a:cubicBezTo>
                  <a:pt x="1709" y="1154"/>
                  <a:pt x="1727" y="1182"/>
                  <a:pt x="1747" y="1209"/>
                </a:cubicBezTo>
                <a:cubicBezTo>
                  <a:pt x="1768" y="1236"/>
                  <a:pt x="1793" y="1257"/>
                  <a:pt x="1822" y="1273"/>
                </a:cubicBezTo>
                <a:cubicBezTo>
                  <a:pt x="1846" y="1286"/>
                  <a:pt x="1874" y="1294"/>
                  <a:pt x="1901" y="1300"/>
                </a:cubicBezTo>
                <a:cubicBezTo>
                  <a:pt x="1943" y="1308"/>
                  <a:pt x="1985" y="1301"/>
                  <a:pt x="2021" y="1276"/>
                </a:cubicBezTo>
                <a:cubicBezTo>
                  <a:pt x="2039" y="1264"/>
                  <a:pt x="2055" y="1247"/>
                  <a:pt x="2067" y="1229"/>
                </a:cubicBezTo>
                <a:cubicBezTo>
                  <a:pt x="2090" y="1197"/>
                  <a:pt x="2102" y="1160"/>
                  <a:pt x="2093" y="1119"/>
                </a:cubicBezTo>
                <a:cubicBezTo>
                  <a:pt x="2081" y="1067"/>
                  <a:pt x="2054" y="1037"/>
                  <a:pt x="2001" y="1027"/>
                </a:cubicBezTo>
                <a:cubicBezTo>
                  <a:pt x="1986" y="1025"/>
                  <a:pt x="1971" y="1026"/>
                  <a:pt x="1956" y="1028"/>
                </a:cubicBezTo>
                <a:cubicBezTo>
                  <a:pt x="1928" y="1033"/>
                  <a:pt x="1907" y="1049"/>
                  <a:pt x="1898" y="1075"/>
                </a:cubicBezTo>
                <a:cubicBezTo>
                  <a:pt x="1889" y="1100"/>
                  <a:pt x="1884" y="1127"/>
                  <a:pt x="1904" y="1150"/>
                </a:cubicBezTo>
                <a:cubicBezTo>
                  <a:pt x="1917" y="1165"/>
                  <a:pt x="1952" y="1169"/>
                  <a:pt x="1967" y="1156"/>
                </a:cubicBezTo>
                <a:cubicBezTo>
                  <a:pt x="1979" y="1147"/>
                  <a:pt x="1975" y="1124"/>
                  <a:pt x="1960" y="1114"/>
                </a:cubicBezTo>
                <a:cubicBezTo>
                  <a:pt x="1953" y="1109"/>
                  <a:pt x="1946" y="1106"/>
                  <a:pt x="1938" y="1101"/>
                </a:cubicBezTo>
                <a:cubicBezTo>
                  <a:pt x="1958" y="1089"/>
                  <a:pt x="1978" y="1080"/>
                  <a:pt x="2000" y="1094"/>
                </a:cubicBezTo>
                <a:cubicBezTo>
                  <a:pt x="2020" y="1106"/>
                  <a:pt x="2031" y="1126"/>
                  <a:pt x="2026" y="1148"/>
                </a:cubicBezTo>
                <a:cubicBezTo>
                  <a:pt x="2022" y="1169"/>
                  <a:pt x="2012" y="1189"/>
                  <a:pt x="1992" y="1203"/>
                </a:cubicBezTo>
                <a:cubicBezTo>
                  <a:pt x="1963" y="1224"/>
                  <a:pt x="1934" y="1226"/>
                  <a:pt x="1901" y="1218"/>
                </a:cubicBezTo>
                <a:cubicBezTo>
                  <a:pt x="1864" y="1209"/>
                  <a:pt x="1837" y="1185"/>
                  <a:pt x="1824" y="1149"/>
                </a:cubicBezTo>
                <a:cubicBezTo>
                  <a:pt x="1804" y="1096"/>
                  <a:pt x="1810" y="1043"/>
                  <a:pt x="1836" y="993"/>
                </a:cubicBezTo>
                <a:cubicBezTo>
                  <a:pt x="1845" y="976"/>
                  <a:pt x="1862" y="964"/>
                  <a:pt x="1875" y="949"/>
                </a:cubicBezTo>
                <a:cubicBezTo>
                  <a:pt x="1901" y="921"/>
                  <a:pt x="1935" y="909"/>
                  <a:pt x="1971" y="905"/>
                </a:cubicBezTo>
                <a:cubicBezTo>
                  <a:pt x="1989" y="902"/>
                  <a:pt x="2008" y="897"/>
                  <a:pt x="2025" y="900"/>
                </a:cubicBezTo>
                <a:cubicBezTo>
                  <a:pt x="2065" y="906"/>
                  <a:pt x="2103" y="915"/>
                  <a:pt x="2137" y="939"/>
                </a:cubicBezTo>
                <a:cubicBezTo>
                  <a:pt x="2169" y="961"/>
                  <a:pt x="2191" y="989"/>
                  <a:pt x="2209" y="1020"/>
                </a:cubicBezTo>
                <a:cubicBezTo>
                  <a:pt x="2221" y="1041"/>
                  <a:pt x="2225" y="1066"/>
                  <a:pt x="2230" y="1090"/>
                </a:cubicBezTo>
                <a:cubicBezTo>
                  <a:pt x="2237" y="1133"/>
                  <a:pt x="2233" y="1176"/>
                  <a:pt x="2217" y="1217"/>
                </a:cubicBezTo>
                <a:cubicBezTo>
                  <a:pt x="2206" y="1244"/>
                  <a:pt x="2189" y="1270"/>
                  <a:pt x="2172" y="1295"/>
                </a:cubicBezTo>
                <a:cubicBezTo>
                  <a:pt x="2159" y="1314"/>
                  <a:pt x="2145" y="1332"/>
                  <a:pt x="2128" y="1348"/>
                </a:cubicBezTo>
                <a:cubicBezTo>
                  <a:pt x="2095" y="1379"/>
                  <a:pt x="2057" y="1401"/>
                  <a:pt x="2014" y="1417"/>
                </a:cubicBezTo>
                <a:cubicBezTo>
                  <a:pt x="1955" y="1439"/>
                  <a:pt x="1894" y="1442"/>
                  <a:pt x="1834" y="1429"/>
                </a:cubicBezTo>
                <a:cubicBezTo>
                  <a:pt x="1798" y="1421"/>
                  <a:pt x="1763" y="1408"/>
                  <a:pt x="1730" y="1389"/>
                </a:cubicBezTo>
                <a:cubicBezTo>
                  <a:pt x="1696" y="1368"/>
                  <a:pt x="1666" y="1344"/>
                  <a:pt x="1640" y="1315"/>
                </a:cubicBezTo>
                <a:cubicBezTo>
                  <a:pt x="1616" y="1289"/>
                  <a:pt x="1594" y="1261"/>
                  <a:pt x="1570" y="1235"/>
                </a:cubicBezTo>
                <a:cubicBezTo>
                  <a:pt x="1557" y="1220"/>
                  <a:pt x="1542" y="1206"/>
                  <a:pt x="1527" y="1193"/>
                </a:cubicBezTo>
                <a:cubicBezTo>
                  <a:pt x="1507" y="1176"/>
                  <a:pt x="1486" y="1159"/>
                  <a:pt x="1464" y="1145"/>
                </a:cubicBezTo>
                <a:cubicBezTo>
                  <a:pt x="1435" y="1128"/>
                  <a:pt x="1403" y="1125"/>
                  <a:pt x="1370" y="1129"/>
                </a:cubicBezTo>
                <a:cubicBezTo>
                  <a:pt x="1318" y="1136"/>
                  <a:pt x="1275" y="1160"/>
                  <a:pt x="1239" y="1196"/>
                </a:cubicBezTo>
                <a:cubicBezTo>
                  <a:pt x="1207" y="1229"/>
                  <a:pt x="1185" y="1267"/>
                  <a:pt x="1167" y="1309"/>
                </a:cubicBezTo>
                <a:cubicBezTo>
                  <a:pt x="1143" y="1367"/>
                  <a:pt x="1138" y="1425"/>
                  <a:pt x="1155" y="1484"/>
                </a:cubicBezTo>
                <a:cubicBezTo>
                  <a:pt x="1164" y="1517"/>
                  <a:pt x="1183" y="1544"/>
                  <a:pt x="1208" y="1567"/>
                </a:cubicBezTo>
                <a:cubicBezTo>
                  <a:pt x="1258" y="1613"/>
                  <a:pt x="1331" y="1616"/>
                  <a:pt x="1384" y="1588"/>
                </a:cubicBezTo>
                <a:cubicBezTo>
                  <a:pt x="1402" y="1578"/>
                  <a:pt x="1421" y="1564"/>
                  <a:pt x="1428" y="1542"/>
                </a:cubicBezTo>
                <a:cubicBezTo>
                  <a:pt x="1431" y="1531"/>
                  <a:pt x="1438" y="1522"/>
                  <a:pt x="1441" y="1512"/>
                </a:cubicBezTo>
                <a:cubicBezTo>
                  <a:pt x="1453" y="1464"/>
                  <a:pt x="1409" y="1390"/>
                  <a:pt x="1345" y="1402"/>
                </a:cubicBezTo>
                <a:cubicBezTo>
                  <a:pt x="1326" y="1406"/>
                  <a:pt x="1309" y="1412"/>
                  <a:pt x="1301" y="1433"/>
                </a:cubicBezTo>
                <a:cubicBezTo>
                  <a:pt x="1294" y="1454"/>
                  <a:pt x="1299" y="1473"/>
                  <a:pt x="1310" y="1490"/>
                </a:cubicBezTo>
                <a:cubicBezTo>
                  <a:pt x="1318" y="1503"/>
                  <a:pt x="1334" y="1501"/>
                  <a:pt x="1338" y="1486"/>
                </a:cubicBezTo>
                <a:cubicBezTo>
                  <a:pt x="1342" y="1473"/>
                  <a:pt x="1341" y="1460"/>
                  <a:pt x="1342" y="1445"/>
                </a:cubicBezTo>
                <a:cubicBezTo>
                  <a:pt x="1361" y="1444"/>
                  <a:pt x="1372" y="1460"/>
                  <a:pt x="1382" y="1474"/>
                </a:cubicBezTo>
                <a:cubicBezTo>
                  <a:pt x="1390" y="1485"/>
                  <a:pt x="1386" y="1499"/>
                  <a:pt x="1377" y="1512"/>
                </a:cubicBezTo>
                <a:cubicBezTo>
                  <a:pt x="1348" y="1550"/>
                  <a:pt x="1294" y="1550"/>
                  <a:pt x="1261" y="1514"/>
                </a:cubicBezTo>
                <a:cubicBezTo>
                  <a:pt x="1225" y="1477"/>
                  <a:pt x="1224" y="1437"/>
                  <a:pt x="1243" y="1394"/>
                </a:cubicBezTo>
                <a:cubicBezTo>
                  <a:pt x="1253" y="1372"/>
                  <a:pt x="1270" y="1356"/>
                  <a:pt x="1290" y="1341"/>
                </a:cubicBezTo>
                <a:cubicBezTo>
                  <a:pt x="1335" y="1309"/>
                  <a:pt x="1384" y="1307"/>
                  <a:pt x="1435" y="1320"/>
                </a:cubicBezTo>
                <a:cubicBezTo>
                  <a:pt x="1451" y="1324"/>
                  <a:pt x="1466" y="1334"/>
                  <a:pt x="1480" y="1343"/>
                </a:cubicBezTo>
                <a:cubicBezTo>
                  <a:pt x="1521" y="1372"/>
                  <a:pt x="1549" y="1410"/>
                  <a:pt x="1559" y="1460"/>
                </a:cubicBezTo>
                <a:cubicBezTo>
                  <a:pt x="1562" y="1477"/>
                  <a:pt x="1567" y="1496"/>
                  <a:pt x="1565" y="1514"/>
                </a:cubicBezTo>
                <a:cubicBezTo>
                  <a:pt x="1561" y="1552"/>
                  <a:pt x="1551" y="1589"/>
                  <a:pt x="1526" y="1621"/>
                </a:cubicBezTo>
                <a:cubicBezTo>
                  <a:pt x="1496" y="1661"/>
                  <a:pt x="1456" y="1685"/>
                  <a:pt x="1408" y="1701"/>
                </a:cubicBezTo>
                <a:cubicBezTo>
                  <a:pt x="1356" y="1718"/>
                  <a:pt x="1304" y="1720"/>
                  <a:pt x="1252" y="1708"/>
                </a:cubicBezTo>
                <a:cubicBezTo>
                  <a:pt x="1218" y="1700"/>
                  <a:pt x="1184" y="1689"/>
                  <a:pt x="1155" y="1665"/>
                </a:cubicBezTo>
                <a:cubicBezTo>
                  <a:pt x="1139" y="1652"/>
                  <a:pt x="1124" y="1638"/>
                  <a:pt x="1107" y="1626"/>
                </a:cubicBezTo>
                <a:cubicBezTo>
                  <a:pt x="1100" y="1621"/>
                  <a:pt x="1089" y="1616"/>
                  <a:pt x="1080" y="1616"/>
                </a:cubicBezTo>
                <a:cubicBezTo>
                  <a:pt x="823" y="1616"/>
                  <a:pt x="567" y="1616"/>
                  <a:pt x="310" y="1616"/>
                </a:cubicBezTo>
                <a:cubicBezTo>
                  <a:pt x="283" y="1616"/>
                  <a:pt x="255" y="1617"/>
                  <a:pt x="228" y="1612"/>
                </a:cubicBezTo>
                <a:cubicBezTo>
                  <a:pt x="187" y="1606"/>
                  <a:pt x="145" y="1598"/>
                  <a:pt x="106" y="1585"/>
                </a:cubicBezTo>
                <a:cubicBezTo>
                  <a:pt x="74" y="1575"/>
                  <a:pt x="44" y="1558"/>
                  <a:pt x="22" y="1531"/>
                </a:cubicBezTo>
                <a:cubicBezTo>
                  <a:pt x="0" y="1505"/>
                  <a:pt x="2" y="1457"/>
                  <a:pt x="27" y="1432"/>
                </a:cubicBezTo>
                <a:cubicBezTo>
                  <a:pt x="68" y="1390"/>
                  <a:pt x="120" y="1378"/>
                  <a:pt x="173" y="1366"/>
                </a:cubicBezTo>
                <a:cubicBezTo>
                  <a:pt x="238" y="1351"/>
                  <a:pt x="303" y="1355"/>
                  <a:pt x="368" y="1356"/>
                </a:cubicBezTo>
                <a:cubicBezTo>
                  <a:pt x="479" y="1356"/>
                  <a:pt x="589" y="1355"/>
                  <a:pt x="700" y="1359"/>
                </a:cubicBezTo>
                <a:cubicBezTo>
                  <a:pt x="785" y="1362"/>
                  <a:pt x="870" y="1372"/>
                  <a:pt x="955" y="1378"/>
                </a:cubicBezTo>
                <a:cubicBezTo>
                  <a:pt x="957" y="1379"/>
                  <a:pt x="959" y="1379"/>
                  <a:pt x="962" y="1383"/>
                </a:cubicBezTo>
                <a:cubicBezTo>
                  <a:pt x="952" y="1384"/>
                  <a:pt x="942" y="1385"/>
                  <a:pt x="931" y="1385"/>
                </a:cubicBezTo>
                <a:cubicBezTo>
                  <a:pt x="786" y="1387"/>
                  <a:pt x="640" y="1389"/>
                  <a:pt x="495" y="1392"/>
                </a:cubicBezTo>
                <a:cubicBezTo>
                  <a:pt x="406" y="1394"/>
                  <a:pt x="316" y="1397"/>
                  <a:pt x="227" y="1400"/>
                </a:cubicBezTo>
                <a:cubicBezTo>
                  <a:pt x="196" y="1401"/>
                  <a:pt x="168" y="1410"/>
                  <a:pt x="144" y="1432"/>
                </a:cubicBezTo>
                <a:cubicBezTo>
                  <a:pt x="115" y="1458"/>
                  <a:pt x="116" y="1518"/>
                  <a:pt x="146" y="1543"/>
                </a:cubicBezTo>
                <a:cubicBezTo>
                  <a:pt x="173" y="1566"/>
                  <a:pt x="204" y="1570"/>
                  <a:pt x="237" y="1570"/>
                </a:cubicBezTo>
                <a:cubicBezTo>
                  <a:pt x="329" y="1571"/>
                  <a:pt x="421" y="1570"/>
                  <a:pt x="513" y="1570"/>
                </a:cubicBezTo>
                <a:cubicBezTo>
                  <a:pt x="689" y="1570"/>
                  <a:pt x="866" y="1570"/>
                  <a:pt x="1042" y="1570"/>
                </a:cubicBezTo>
                <a:cubicBezTo>
                  <a:pt x="1048" y="1570"/>
                  <a:pt x="1054" y="1570"/>
                  <a:pt x="1061" y="1570"/>
                </a:cubicBezTo>
                <a:cubicBezTo>
                  <a:pt x="1055" y="1552"/>
                  <a:pt x="1047" y="1535"/>
                  <a:pt x="1043" y="1518"/>
                </a:cubicBezTo>
                <a:cubicBezTo>
                  <a:pt x="1036" y="1491"/>
                  <a:pt x="1028" y="1464"/>
                  <a:pt x="1025" y="1437"/>
                </a:cubicBezTo>
                <a:cubicBezTo>
                  <a:pt x="1021" y="1391"/>
                  <a:pt x="1025" y="1345"/>
                  <a:pt x="1036" y="1300"/>
                </a:cubicBezTo>
                <a:cubicBezTo>
                  <a:pt x="1044" y="1266"/>
                  <a:pt x="1055" y="1233"/>
                  <a:pt x="1069" y="1202"/>
                </a:cubicBezTo>
                <a:cubicBezTo>
                  <a:pt x="1083" y="1170"/>
                  <a:pt x="1101" y="1139"/>
                  <a:pt x="1121" y="1111"/>
                </a:cubicBezTo>
                <a:cubicBezTo>
                  <a:pt x="1143" y="1080"/>
                  <a:pt x="1170" y="1053"/>
                  <a:pt x="1203" y="1031"/>
                </a:cubicBezTo>
                <a:cubicBezTo>
                  <a:pt x="1264" y="990"/>
                  <a:pt x="1330" y="976"/>
                  <a:pt x="1401" y="989"/>
                </a:cubicBezTo>
                <a:cubicBezTo>
                  <a:pt x="1441" y="997"/>
                  <a:pt x="1479" y="1011"/>
                  <a:pt x="1514" y="1034"/>
                </a:cubicBezTo>
                <a:cubicBezTo>
                  <a:pt x="1524" y="1041"/>
                  <a:pt x="1536" y="1047"/>
                  <a:pt x="1548" y="1054"/>
                </a:cubicBezTo>
                <a:cubicBezTo>
                  <a:pt x="1551" y="1027"/>
                  <a:pt x="1551" y="1000"/>
                  <a:pt x="1555" y="974"/>
                </a:cubicBezTo>
                <a:cubicBezTo>
                  <a:pt x="1564" y="925"/>
                  <a:pt x="1573" y="876"/>
                  <a:pt x="1586" y="827"/>
                </a:cubicBezTo>
                <a:cubicBezTo>
                  <a:pt x="1595" y="790"/>
                  <a:pt x="1607" y="753"/>
                  <a:pt x="1622" y="718"/>
                </a:cubicBezTo>
                <a:cubicBezTo>
                  <a:pt x="1644" y="668"/>
                  <a:pt x="1668" y="619"/>
                  <a:pt x="1698" y="573"/>
                </a:cubicBezTo>
                <a:cubicBezTo>
                  <a:pt x="1733" y="520"/>
                  <a:pt x="1772" y="472"/>
                  <a:pt x="1822" y="433"/>
                </a:cubicBezTo>
                <a:cubicBezTo>
                  <a:pt x="1847" y="414"/>
                  <a:pt x="1875" y="398"/>
                  <a:pt x="1903" y="384"/>
                </a:cubicBezTo>
                <a:cubicBezTo>
                  <a:pt x="1982" y="344"/>
                  <a:pt x="2064" y="345"/>
                  <a:pt x="2147" y="372"/>
                </a:cubicBezTo>
                <a:cubicBezTo>
                  <a:pt x="2178" y="382"/>
                  <a:pt x="2206" y="403"/>
                  <a:pt x="2229" y="428"/>
                </a:cubicBezTo>
                <a:cubicBezTo>
                  <a:pt x="2237" y="436"/>
                  <a:pt x="2245" y="443"/>
                  <a:pt x="2253" y="451"/>
                </a:cubicBezTo>
                <a:cubicBezTo>
                  <a:pt x="2266" y="420"/>
                  <a:pt x="2277" y="389"/>
                  <a:pt x="2290" y="358"/>
                </a:cubicBezTo>
                <a:cubicBezTo>
                  <a:pt x="2306" y="320"/>
                  <a:pt x="2322" y="281"/>
                  <a:pt x="2341" y="244"/>
                </a:cubicBezTo>
                <a:cubicBezTo>
                  <a:pt x="2354" y="216"/>
                  <a:pt x="2369" y="189"/>
                  <a:pt x="2386" y="164"/>
                </a:cubicBezTo>
                <a:cubicBezTo>
                  <a:pt x="2397" y="147"/>
                  <a:pt x="2412" y="133"/>
                  <a:pt x="2427" y="119"/>
                </a:cubicBezTo>
                <a:cubicBezTo>
                  <a:pt x="2444" y="103"/>
                  <a:pt x="2462" y="88"/>
                  <a:pt x="2480" y="72"/>
                </a:cubicBezTo>
                <a:cubicBezTo>
                  <a:pt x="2485" y="68"/>
                  <a:pt x="2491" y="66"/>
                  <a:pt x="2497" y="62"/>
                </a:cubicBezTo>
                <a:cubicBezTo>
                  <a:pt x="2526" y="44"/>
                  <a:pt x="2555" y="30"/>
                  <a:pt x="2587" y="19"/>
                </a:cubicBezTo>
                <a:cubicBezTo>
                  <a:pt x="2624" y="5"/>
                  <a:pt x="2662" y="0"/>
                  <a:pt x="2699" y="9"/>
                </a:cubicBezTo>
                <a:cubicBezTo>
                  <a:pt x="2730" y="15"/>
                  <a:pt x="2760" y="25"/>
                  <a:pt x="2786" y="46"/>
                </a:cubicBezTo>
                <a:cubicBezTo>
                  <a:pt x="2815" y="70"/>
                  <a:pt x="2833" y="99"/>
                  <a:pt x="2848" y="132"/>
                </a:cubicBezTo>
                <a:cubicBezTo>
                  <a:pt x="2859" y="156"/>
                  <a:pt x="2869" y="180"/>
                  <a:pt x="2878" y="204"/>
                </a:cubicBezTo>
                <a:cubicBezTo>
                  <a:pt x="2889" y="235"/>
                  <a:pt x="2899" y="266"/>
                  <a:pt x="2910" y="297"/>
                </a:cubicBezTo>
                <a:cubicBezTo>
                  <a:pt x="2920" y="326"/>
                  <a:pt x="2930" y="355"/>
                  <a:pt x="2941" y="384"/>
                </a:cubicBezTo>
                <a:cubicBezTo>
                  <a:pt x="2962" y="435"/>
                  <a:pt x="2983" y="485"/>
                  <a:pt x="3005" y="536"/>
                </a:cubicBezTo>
                <a:cubicBezTo>
                  <a:pt x="3010" y="548"/>
                  <a:pt x="3018" y="559"/>
                  <a:pt x="3024" y="569"/>
                </a:cubicBezTo>
                <a:cubicBezTo>
                  <a:pt x="3050" y="571"/>
                  <a:pt x="3077" y="574"/>
                  <a:pt x="3104" y="577"/>
                </a:cubicBezTo>
                <a:cubicBezTo>
                  <a:pt x="3107" y="577"/>
                  <a:pt x="3111" y="575"/>
                  <a:pt x="3114" y="572"/>
                </a:cubicBezTo>
                <a:cubicBezTo>
                  <a:pt x="3140" y="543"/>
                  <a:pt x="3172" y="523"/>
                  <a:pt x="3207" y="507"/>
                </a:cubicBezTo>
                <a:cubicBezTo>
                  <a:pt x="3248" y="487"/>
                  <a:pt x="3290" y="482"/>
                  <a:pt x="3334" y="490"/>
                </a:cubicBezTo>
                <a:cubicBezTo>
                  <a:pt x="3393" y="501"/>
                  <a:pt x="3428" y="550"/>
                  <a:pt x="3423" y="610"/>
                </a:cubicBezTo>
                <a:cubicBezTo>
                  <a:pt x="3423" y="616"/>
                  <a:pt x="3422" y="623"/>
                  <a:pt x="3422" y="630"/>
                </a:cubicBezTo>
                <a:cubicBezTo>
                  <a:pt x="3444" y="638"/>
                  <a:pt x="3461" y="626"/>
                  <a:pt x="3477" y="616"/>
                </a:cubicBezTo>
                <a:cubicBezTo>
                  <a:pt x="3489" y="609"/>
                  <a:pt x="3499" y="599"/>
                  <a:pt x="3509" y="590"/>
                </a:cubicBezTo>
                <a:cubicBezTo>
                  <a:pt x="3533" y="568"/>
                  <a:pt x="3573" y="560"/>
                  <a:pt x="3606" y="577"/>
                </a:cubicBezTo>
                <a:cubicBezTo>
                  <a:pt x="3631" y="591"/>
                  <a:pt x="3655" y="608"/>
                  <a:pt x="3679" y="624"/>
                </a:cubicBezTo>
                <a:cubicBezTo>
                  <a:pt x="3716" y="650"/>
                  <a:pt x="3751" y="680"/>
                  <a:pt x="3800" y="677"/>
                </a:cubicBezTo>
                <a:cubicBezTo>
                  <a:pt x="3821" y="675"/>
                  <a:pt x="3841" y="671"/>
                  <a:pt x="3857" y="656"/>
                </a:cubicBezTo>
                <a:cubicBezTo>
                  <a:pt x="3873" y="641"/>
                  <a:pt x="3890" y="628"/>
                  <a:pt x="3906" y="615"/>
                </a:cubicBezTo>
                <a:cubicBezTo>
                  <a:pt x="3930" y="597"/>
                  <a:pt x="3960" y="595"/>
                  <a:pt x="3980" y="607"/>
                </a:cubicBezTo>
                <a:cubicBezTo>
                  <a:pt x="3966" y="611"/>
                  <a:pt x="3948" y="614"/>
                  <a:pt x="3933" y="621"/>
                </a:cubicBezTo>
                <a:cubicBezTo>
                  <a:pt x="3925" y="624"/>
                  <a:pt x="3919" y="633"/>
                  <a:pt x="3913" y="639"/>
                </a:cubicBezTo>
                <a:cubicBezTo>
                  <a:pt x="3909" y="643"/>
                  <a:pt x="3905" y="645"/>
                  <a:pt x="3901" y="648"/>
                </a:cubicBezTo>
                <a:cubicBezTo>
                  <a:pt x="3897" y="650"/>
                  <a:pt x="3893" y="651"/>
                  <a:pt x="3890" y="653"/>
                </a:cubicBezTo>
                <a:cubicBezTo>
                  <a:pt x="3873" y="664"/>
                  <a:pt x="3857" y="676"/>
                  <a:pt x="3839" y="686"/>
                </a:cubicBezTo>
                <a:cubicBezTo>
                  <a:pt x="3801" y="708"/>
                  <a:pt x="3761" y="707"/>
                  <a:pt x="3722" y="692"/>
                </a:cubicBezTo>
                <a:cubicBezTo>
                  <a:pt x="3690" y="679"/>
                  <a:pt x="3661" y="658"/>
                  <a:pt x="3631" y="641"/>
                </a:cubicBezTo>
                <a:cubicBezTo>
                  <a:pt x="3623" y="636"/>
                  <a:pt x="3615" y="629"/>
                  <a:pt x="3607" y="624"/>
                </a:cubicBezTo>
                <a:cubicBezTo>
                  <a:pt x="3564" y="599"/>
                  <a:pt x="3530" y="583"/>
                  <a:pt x="3492" y="627"/>
                </a:cubicBezTo>
                <a:cubicBezTo>
                  <a:pt x="3475" y="646"/>
                  <a:pt x="3438" y="653"/>
                  <a:pt x="3414" y="641"/>
                </a:cubicBezTo>
                <a:cubicBezTo>
                  <a:pt x="3409" y="638"/>
                  <a:pt x="3406" y="631"/>
                  <a:pt x="3402" y="626"/>
                </a:cubicBezTo>
                <a:cubicBezTo>
                  <a:pt x="3393" y="612"/>
                  <a:pt x="3388" y="595"/>
                  <a:pt x="3376" y="585"/>
                </a:cubicBezTo>
                <a:cubicBezTo>
                  <a:pt x="3351" y="564"/>
                  <a:pt x="3320" y="552"/>
                  <a:pt x="3286" y="550"/>
                </a:cubicBezTo>
                <a:cubicBezTo>
                  <a:pt x="3230" y="545"/>
                  <a:pt x="3176" y="550"/>
                  <a:pt x="3130" y="586"/>
                </a:cubicBezTo>
                <a:cubicBezTo>
                  <a:pt x="3139" y="591"/>
                  <a:pt x="3148" y="597"/>
                  <a:pt x="3157" y="600"/>
                </a:cubicBezTo>
                <a:cubicBezTo>
                  <a:pt x="3191" y="611"/>
                  <a:pt x="3211" y="636"/>
                  <a:pt x="3222" y="666"/>
                </a:cubicBezTo>
                <a:cubicBezTo>
                  <a:pt x="3228" y="680"/>
                  <a:pt x="3227" y="699"/>
                  <a:pt x="3221" y="713"/>
                </a:cubicBezTo>
                <a:cubicBezTo>
                  <a:pt x="3209" y="742"/>
                  <a:pt x="3184" y="759"/>
                  <a:pt x="3152" y="765"/>
                </a:cubicBezTo>
                <a:cubicBezTo>
                  <a:pt x="3136" y="768"/>
                  <a:pt x="3124" y="775"/>
                  <a:pt x="3112" y="787"/>
                </a:cubicBezTo>
                <a:cubicBezTo>
                  <a:pt x="3096" y="806"/>
                  <a:pt x="3075" y="821"/>
                  <a:pt x="3057" y="838"/>
                </a:cubicBezTo>
                <a:cubicBezTo>
                  <a:pt x="3029" y="864"/>
                  <a:pt x="2988" y="871"/>
                  <a:pt x="2955" y="855"/>
                </a:cubicBezTo>
                <a:cubicBezTo>
                  <a:pt x="2932" y="844"/>
                  <a:pt x="2914" y="828"/>
                  <a:pt x="2899" y="808"/>
                </a:cubicBezTo>
                <a:cubicBezTo>
                  <a:pt x="2893" y="798"/>
                  <a:pt x="2886" y="794"/>
                  <a:pt x="2873" y="796"/>
                </a:cubicBezTo>
                <a:cubicBezTo>
                  <a:pt x="2835" y="803"/>
                  <a:pt x="2796" y="797"/>
                  <a:pt x="2761" y="782"/>
                </a:cubicBezTo>
                <a:cubicBezTo>
                  <a:pt x="2745" y="775"/>
                  <a:pt x="2728" y="763"/>
                  <a:pt x="2720" y="749"/>
                </a:cubicBezTo>
                <a:cubicBezTo>
                  <a:pt x="2698" y="711"/>
                  <a:pt x="2717" y="670"/>
                  <a:pt x="2761" y="654"/>
                </a:cubicBezTo>
                <a:cubicBezTo>
                  <a:pt x="2803" y="638"/>
                  <a:pt x="2847" y="632"/>
                  <a:pt x="2892" y="634"/>
                </a:cubicBezTo>
                <a:cubicBezTo>
                  <a:pt x="2902" y="635"/>
                  <a:pt x="2913" y="634"/>
                  <a:pt x="2923" y="633"/>
                </a:cubicBezTo>
                <a:cubicBezTo>
                  <a:pt x="2963" y="628"/>
                  <a:pt x="3001" y="631"/>
                  <a:pt x="3035" y="654"/>
                </a:cubicBezTo>
                <a:cubicBezTo>
                  <a:pt x="3059" y="670"/>
                  <a:pt x="3062" y="709"/>
                  <a:pt x="3040" y="725"/>
                </a:cubicBezTo>
                <a:cubicBezTo>
                  <a:pt x="3008" y="749"/>
                  <a:pt x="2972" y="762"/>
                  <a:pt x="2932" y="754"/>
                </a:cubicBezTo>
                <a:cubicBezTo>
                  <a:pt x="2918" y="751"/>
                  <a:pt x="2904" y="741"/>
                  <a:pt x="2891" y="732"/>
                </a:cubicBezTo>
                <a:cubicBezTo>
                  <a:pt x="2882" y="727"/>
                  <a:pt x="2877" y="716"/>
                  <a:pt x="2882" y="706"/>
                </a:cubicBezTo>
                <a:cubicBezTo>
                  <a:pt x="2889" y="696"/>
                  <a:pt x="2896" y="682"/>
                  <a:pt x="2911" y="681"/>
                </a:cubicBezTo>
                <a:cubicBezTo>
                  <a:pt x="2914" y="680"/>
                  <a:pt x="2918" y="683"/>
                  <a:pt x="2922" y="685"/>
                </a:cubicBezTo>
                <a:cubicBezTo>
                  <a:pt x="2920" y="688"/>
                  <a:pt x="2918" y="692"/>
                  <a:pt x="2916" y="695"/>
                </a:cubicBezTo>
                <a:cubicBezTo>
                  <a:pt x="2912" y="700"/>
                  <a:pt x="2903" y="706"/>
                  <a:pt x="2904" y="709"/>
                </a:cubicBezTo>
                <a:cubicBezTo>
                  <a:pt x="2906" y="717"/>
                  <a:pt x="2911" y="726"/>
                  <a:pt x="2918" y="730"/>
                </a:cubicBezTo>
                <a:cubicBezTo>
                  <a:pt x="2935" y="740"/>
                  <a:pt x="2953" y="735"/>
                  <a:pt x="2971" y="727"/>
                </a:cubicBezTo>
                <a:cubicBezTo>
                  <a:pt x="2992" y="718"/>
                  <a:pt x="2999" y="694"/>
                  <a:pt x="2992" y="676"/>
                </a:cubicBezTo>
                <a:cubicBezTo>
                  <a:pt x="2980" y="647"/>
                  <a:pt x="2951" y="637"/>
                  <a:pt x="2926" y="642"/>
                </a:cubicBezTo>
                <a:cubicBezTo>
                  <a:pt x="2917" y="644"/>
                  <a:pt x="2908" y="647"/>
                  <a:pt x="2900" y="647"/>
                </a:cubicBezTo>
                <a:cubicBezTo>
                  <a:pt x="2863" y="644"/>
                  <a:pt x="2830" y="655"/>
                  <a:pt x="2798" y="674"/>
                </a:cubicBezTo>
                <a:cubicBezTo>
                  <a:pt x="2760" y="696"/>
                  <a:pt x="2767" y="734"/>
                  <a:pt x="2797" y="754"/>
                </a:cubicBezTo>
                <a:cubicBezTo>
                  <a:pt x="2826" y="773"/>
                  <a:pt x="2858" y="782"/>
                  <a:pt x="2893" y="778"/>
                </a:cubicBezTo>
                <a:cubicBezTo>
                  <a:pt x="2896" y="778"/>
                  <a:pt x="2898" y="780"/>
                  <a:pt x="2900" y="782"/>
                </a:cubicBezTo>
                <a:cubicBezTo>
                  <a:pt x="2920" y="794"/>
                  <a:pt x="2939" y="808"/>
                  <a:pt x="2960" y="817"/>
                </a:cubicBezTo>
                <a:cubicBezTo>
                  <a:pt x="3003" y="837"/>
                  <a:pt x="3049" y="823"/>
                  <a:pt x="3082" y="781"/>
                </a:cubicBezTo>
                <a:cubicBezTo>
                  <a:pt x="3095" y="765"/>
                  <a:pt x="3112" y="757"/>
                  <a:pt x="3131" y="751"/>
                </a:cubicBezTo>
                <a:cubicBezTo>
                  <a:pt x="3148" y="747"/>
                  <a:pt x="3163" y="736"/>
                  <a:pt x="3167" y="718"/>
                </a:cubicBezTo>
                <a:cubicBezTo>
                  <a:pt x="3173" y="688"/>
                  <a:pt x="3174" y="660"/>
                  <a:pt x="3154" y="633"/>
                </a:cubicBezTo>
                <a:cubicBezTo>
                  <a:pt x="3137" y="609"/>
                  <a:pt x="3116" y="593"/>
                  <a:pt x="3089" y="589"/>
                </a:cubicBezTo>
                <a:cubicBezTo>
                  <a:pt x="3065" y="585"/>
                  <a:pt x="3040" y="581"/>
                  <a:pt x="3018" y="598"/>
                </a:cubicBezTo>
                <a:cubicBezTo>
                  <a:pt x="3016" y="599"/>
                  <a:pt x="3012" y="600"/>
                  <a:pt x="3010" y="599"/>
                </a:cubicBezTo>
                <a:cubicBezTo>
                  <a:pt x="3001" y="596"/>
                  <a:pt x="2991" y="593"/>
                  <a:pt x="2984" y="588"/>
                </a:cubicBezTo>
                <a:cubicBezTo>
                  <a:pt x="2968" y="577"/>
                  <a:pt x="2954" y="563"/>
                  <a:pt x="2937" y="553"/>
                </a:cubicBezTo>
                <a:cubicBezTo>
                  <a:pt x="2925" y="546"/>
                  <a:pt x="2911" y="542"/>
                  <a:pt x="2897" y="541"/>
                </a:cubicBezTo>
                <a:cubicBezTo>
                  <a:pt x="2849" y="535"/>
                  <a:pt x="2804" y="539"/>
                  <a:pt x="2767" y="577"/>
                </a:cubicBezTo>
                <a:cubicBezTo>
                  <a:pt x="2764" y="581"/>
                  <a:pt x="2756" y="582"/>
                  <a:pt x="2750" y="581"/>
                </a:cubicBezTo>
                <a:cubicBezTo>
                  <a:pt x="2709" y="578"/>
                  <a:pt x="2669" y="580"/>
                  <a:pt x="2633" y="604"/>
                </a:cubicBezTo>
                <a:cubicBezTo>
                  <a:pt x="2597" y="627"/>
                  <a:pt x="2565" y="676"/>
                  <a:pt x="2580" y="736"/>
                </a:cubicBezTo>
                <a:cubicBezTo>
                  <a:pt x="2585" y="756"/>
                  <a:pt x="2591" y="776"/>
                  <a:pt x="2603" y="792"/>
                </a:cubicBezTo>
                <a:cubicBezTo>
                  <a:pt x="2615" y="810"/>
                  <a:pt x="2633" y="825"/>
                  <a:pt x="2651" y="837"/>
                </a:cubicBezTo>
                <a:cubicBezTo>
                  <a:pt x="2675" y="853"/>
                  <a:pt x="2700" y="867"/>
                  <a:pt x="2727" y="878"/>
                </a:cubicBezTo>
                <a:cubicBezTo>
                  <a:pt x="2762" y="892"/>
                  <a:pt x="2800" y="888"/>
                  <a:pt x="2837" y="886"/>
                </a:cubicBezTo>
                <a:cubicBezTo>
                  <a:pt x="2845" y="886"/>
                  <a:pt x="2854" y="888"/>
                  <a:pt x="2862" y="890"/>
                </a:cubicBezTo>
                <a:cubicBezTo>
                  <a:pt x="2881" y="896"/>
                  <a:pt x="2900" y="906"/>
                  <a:pt x="2921" y="909"/>
                </a:cubicBezTo>
                <a:cubicBezTo>
                  <a:pt x="2950" y="913"/>
                  <a:pt x="2979" y="913"/>
                  <a:pt x="3008" y="913"/>
                </a:cubicBezTo>
                <a:cubicBezTo>
                  <a:pt x="3022" y="913"/>
                  <a:pt x="3035" y="909"/>
                  <a:pt x="3047" y="903"/>
                </a:cubicBezTo>
                <a:cubicBezTo>
                  <a:pt x="3067" y="894"/>
                  <a:pt x="3085" y="881"/>
                  <a:pt x="3102" y="871"/>
                </a:cubicBezTo>
                <a:cubicBezTo>
                  <a:pt x="3143" y="891"/>
                  <a:pt x="3186" y="899"/>
                  <a:pt x="3231" y="892"/>
                </a:cubicBezTo>
                <a:cubicBezTo>
                  <a:pt x="3279" y="883"/>
                  <a:pt x="3307" y="850"/>
                  <a:pt x="3329" y="808"/>
                </a:cubicBezTo>
                <a:cubicBezTo>
                  <a:pt x="3346" y="808"/>
                  <a:pt x="3364" y="810"/>
                  <a:pt x="3382" y="808"/>
                </a:cubicBezTo>
                <a:cubicBezTo>
                  <a:pt x="3400" y="806"/>
                  <a:pt x="3419" y="802"/>
                  <a:pt x="3436" y="796"/>
                </a:cubicBezTo>
                <a:cubicBezTo>
                  <a:pt x="3462" y="788"/>
                  <a:pt x="3491" y="759"/>
                  <a:pt x="3489" y="733"/>
                </a:cubicBezTo>
                <a:cubicBezTo>
                  <a:pt x="3488" y="718"/>
                  <a:pt x="3494" y="709"/>
                  <a:pt x="3502" y="697"/>
                </a:cubicBezTo>
                <a:cubicBezTo>
                  <a:pt x="3521" y="669"/>
                  <a:pt x="3547" y="663"/>
                  <a:pt x="3576" y="671"/>
                </a:cubicBezTo>
                <a:cubicBezTo>
                  <a:pt x="3606" y="678"/>
                  <a:pt x="3634" y="690"/>
                  <a:pt x="3663" y="700"/>
                </a:cubicBezTo>
                <a:cubicBezTo>
                  <a:pt x="3677" y="705"/>
                  <a:pt x="3692" y="709"/>
                  <a:pt x="3705" y="716"/>
                </a:cubicBezTo>
                <a:cubicBezTo>
                  <a:pt x="3736" y="731"/>
                  <a:pt x="3769" y="735"/>
                  <a:pt x="3802" y="730"/>
                </a:cubicBezTo>
                <a:cubicBezTo>
                  <a:pt x="3813" y="728"/>
                  <a:pt x="3823" y="723"/>
                  <a:pt x="3832" y="719"/>
                </a:cubicBezTo>
                <a:cubicBezTo>
                  <a:pt x="3855" y="709"/>
                  <a:pt x="3872" y="691"/>
                  <a:pt x="3887" y="672"/>
                </a:cubicBezTo>
                <a:close/>
              </a:path>
            </a:pathLst>
          </a:custGeom>
          <a:solidFill>
            <a:schemeClr val="bg1">
              <a:alpha val="2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38" name="1 Título"/>
          <p:cNvSpPr txBox="1"/>
          <p:nvPr/>
        </p:nvSpPr>
        <p:spPr>
          <a:xfrm>
            <a:off x="4349637" y="1226083"/>
            <a:ext cx="6460897" cy="504057"/>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857250" indent="-857250">
              <a:buFont typeface="+mj-ea"/>
              <a:buAutoNum type="ea1JpnChsDbPeriod"/>
              <a:defRPr/>
            </a:pPr>
            <a:r>
              <a:rPr lang="zh-CN" altLang="en-US" sz="3200" b="1" dirty="0">
                <a:solidFill>
                  <a:schemeClr val="bg2">
                    <a:lumMod val="90000"/>
                  </a:schemeClr>
                </a:solidFill>
                <a:latin typeface="微软雅黑" panose="020B0503020204020204" charset="-122"/>
                <a:ea typeface="微软雅黑" panose="020B0503020204020204" charset="-122"/>
              </a:rPr>
              <a:t>引言</a:t>
            </a:r>
            <a:endParaRPr lang="zh-CN" altLang="en-US" sz="3600" b="1" dirty="0">
              <a:solidFill>
                <a:schemeClr val="bg2">
                  <a:lumMod val="90000"/>
                </a:schemeClr>
              </a:solidFill>
              <a:latin typeface="微软雅黑" panose="020B0503020204020204" charset="-122"/>
              <a:ea typeface="微软雅黑" panose="020B0503020204020204" charset="-122"/>
            </a:endParaRPr>
          </a:p>
        </p:txBody>
      </p:sp>
      <p:sp>
        <p:nvSpPr>
          <p:cNvPr id="40" name="1 Título"/>
          <p:cNvSpPr txBox="1"/>
          <p:nvPr/>
        </p:nvSpPr>
        <p:spPr>
          <a:xfrm>
            <a:off x="4349409" y="3175021"/>
            <a:ext cx="6461125" cy="1202690"/>
          </a:xfrm>
          <a:prstGeom prst="rect">
            <a:avLst/>
          </a:prstGeom>
        </p:spPr>
        <p:txBody>
          <a:bodyPr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lnSpc>
                <a:spcPct val="110000"/>
              </a:lnSpc>
              <a:buFont typeface="+mj-ea"/>
              <a:buAutoNum type="ea1JpnChsDbPeriod" startAt="3"/>
            </a:pPr>
            <a:r>
              <a:rPr lang="zh-CN" altLang="en-US" sz="3200" dirty="0">
                <a:solidFill>
                  <a:schemeClr val="bg2">
                    <a:lumMod val="90000"/>
                  </a:schemeClr>
                </a:solidFill>
              </a:rPr>
              <a:t>唯象结果与讨论</a:t>
            </a:r>
          </a:p>
        </p:txBody>
      </p:sp>
      <p:sp>
        <p:nvSpPr>
          <p:cNvPr id="41" name="1 Título"/>
          <p:cNvSpPr txBox="1"/>
          <p:nvPr/>
        </p:nvSpPr>
        <p:spPr>
          <a:xfrm>
            <a:off x="4349409" y="1878653"/>
            <a:ext cx="6575913" cy="1488688"/>
          </a:xfrm>
          <a:prstGeom prst="rect">
            <a:avLst/>
          </a:prstGeom>
        </p:spPr>
        <p:txBody>
          <a:bodyPr wrap="none"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lnSpc>
                <a:spcPct val="110000"/>
              </a:lnSpc>
              <a:buFont typeface="+mj-ea"/>
              <a:buAutoNum type="ea1JpnChsDbPeriod" startAt="2"/>
            </a:pPr>
            <a:r>
              <a:rPr lang="zh-CN" altLang="en-US" sz="3200" dirty="0">
                <a:solidFill>
                  <a:schemeClr val="bg2">
                    <a:lumMod val="90000"/>
                  </a:schemeClr>
                </a:solidFill>
              </a:rPr>
              <a:t>辐射修正计算</a:t>
            </a:r>
            <a:endParaRPr lang="en-US" altLang="zh-CN" sz="3200" dirty="0">
              <a:solidFill>
                <a:schemeClr val="bg2">
                  <a:lumMod val="90000"/>
                </a:schemeClr>
              </a:solidFill>
            </a:endParaRPr>
          </a:p>
        </p:txBody>
      </p:sp>
      <p:sp>
        <p:nvSpPr>
          <p:cNvPr id="42" name="1 Título"/>
          <p:cNvSpPr txBox="1"/>
          <p:nvPr/>
        </p:nvSpPr>
        <p:spPr>
          <a:xfrm>
            <a:off x="4349637" y="4750720"/>
            <a:ext cx="6460897" cy="504057"/>
          </a:xfrm>
          <a:prstGeom prst="rect">
            <a:avLst/>
          </a:prstGeom>
        </p:spPr>
        <p:txBody>
          <a:bodyPr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buFont typeface="+mj-ea"/>
              <a:buAutoNum type="ea1JpnChsDbPeriod" startAt="4"/>
            </a:pPr>
            <a:r>
              <a:rPr lang="zh-CN" altLang="en-US" sz="3200" dirty="0">
                <a:solidFill>
                  <a:srgbClr val="034C9C"/>
                </a:solidFill>
              </a:rPr>
              <a:t>总结</a:t>
            </a:r>
          </a:p>
        </p:txBody>
      </p:sp>
      <p:grpSp>
        <p:nvGrpSpPr>
          <p:cNvPr id="14" name="组合 13"/>
          <p:cNvGrpSpPr/>
          <p:nvPr/>
        </p:nvGrpSpPr>
        <p:grpSpPr>
          <a:xfrm>
            <a:off x="742950" y="627380"/>
            <a:ext cx="1174115" cy="1102995"/>
            <a:chOff x="4065588" y="1646238"/>
            <a:chExt cx="969963" cy="958850"/>
          </a:xfrm>
          <a:solidFill>
            <a:schemeClr val="bg1"/>
          </a:solidFill>
        </p:grpSpPr>
        <p:sp>
          <p:nvSpPr>
            <p:cNvPr id="15"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6"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7"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8"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9"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0" name="Freeform 10"/>
            <p:cNvSpPr/>
            <p:nvPr/>
          </p:nvSpPr>
          <p:spPr bwMode="auto">
            <a:xfrm>
              <a:off x="4490813" y="1968814"/>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1"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2"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4"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5"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6"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7"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8"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9"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0"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1"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2"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3"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4"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5"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6"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7"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9" name="Freeform 29"/>
            <p:cNvSpPr/>
            <p:nvPr/>
          </p:nvSpPr>
          <p:spPr bwMode="auto">
            <a:xfrm>
              <a:off x="4900606" y="2165885"/>
              <a:ext cx="105476" cy="106777"/>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8"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9"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0"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spTree>
    <p:extLst>
      <p:ext uri="{BB962C8B-B14F-4D97-AF65-F5344CB8AC3E}">
        <p14:creationId xmlns:p14="http://schemas.microsoft.com/office/powerpoint/2010/main" val="2812414103"/>
      </p:ext>
    </p:extLst>
  </p:cSld>
  <p:clrMapOvr>
    <a:masterClrMapping/>
  </p:clrMapOvr>
  <mc:AlternateContent xmlns:mc="http://schemas.openxmlformats.org/markup-compatibility/2006">
    <mc:Choice xmlns:p14="http://schemas.microsoft.com/office/powerpoint/2010/main" Requires="p14">
      <p:transition spd="slow" p14:dur="2000" advTm="3421"/>
    </mc:Choice>
    <mc:Fallback>
      <p:transition spd="slow" advTm="342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buClrTx/>
              <a:buSzTx/>
              <a:buFontTx/>
            </a:pPr>
            <a:r>
              <a:rPr lang="zh-CN" altLang="en-US" sz="3400" b="1" dirty="0">
                <a:latin typeface="微软雅黑" panose="020B0503020204020204" charset="-122"/>
                <a:ea typeface="微软雅黑" panose="020B0503020204020204" charset="-122"/>
              </a:rPr>
              <a:t>总结</a:t>
            </a:r>
          </a:p>
        </p:txBody>
      </p:sp>
      <mc:AlternateContent xmlns:mc="http://schemas.openxmlformats.org/markup-compatibility/2006" xmlns:a14="http://schemas.microsoft.com/office/drawing/2010/main">
        <mc:Choice Requires="a14">
          <p:sp>
            <p:nvSpPr>
              <p:cNvPr id="4" name="Text Box 76"/>
              <p:cNvSpPr txBox="1">
                <a:spLocks noChangeArrowheads="1"/>
              </p:cNvSpPr>
              <p:nvPr/>
            </p:nvSpPr>
            <p:spPr bwMode="auto">
              <a:xfrm>
                <a:off x="289160" y="1496169"/>
                <a:ext cx="11647983" cy="3837390"/>
              </a:xfrm>
              <a:prstGeom prst="rect">
                <a:avLst/>
              </a:prstGeom>
              <a:noFill/>
              <a:ln w="9525" algn="ctr">
                <a:noFill/>
                <a:miter lim="800000"/>
              </a:ln>
            </p:spPr>
            <p:txBody>
              <a:bodyPr wrap="square" lIns="91363" tIns="45685" rIns="91363" bIns="45685">
                <a:spAutoFit/>
              </a:bodyPr>
              <a:lstStyle/>
              <a:p>
                <a:pPr marL="800100" lvl="1" indent="-342900" eaLnBrk="0" hangingPunct="0">
                  <a:lnSpc>
                    <a:spcPct val="200000"/>
                  </a:lnSpc>
                  <a:buFont typeface="Wingdings" panose="05000000000000000000" pitchFamily="2" charset="2"/>
                  <a:buChar char="Ø"/>
                  <a:defRPr/>
                </a:pPr>
                <a:r>
                  <a:rPr lang="zh-CN" altLang="en-US" sz="2400" dirty="0">
                    <a:latin typeface="微软雅黑" panose="020B0503020204020204" charset="-122"/>
                    <a:ea typeface="微软雅黑" panose="020B0503020204020204" charset="-122"/>
                    <a:cs typeface="Arial" panose="020B0604020202020204" pitchFamily="34" charset="0"/>
                    <a:sym typeface="+mn-ea"/>
                  </a:rPr>
                  <a:t>基于</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NRQCD</a:t>
                </a:r>
                <a:r>
                  <a:rPr lang="zh-CN" altLang="en-US" sz="2400" dirty="0">
                    <a:latin typeface="微软雅黑" panose="020B0503020204020204" charset="-122"/>
                    <a:ea typeface="微软雅黑" panose="020B0503020204020204" charset="-122"/>
                    <a:cs typeface="Arial" panose="020B0604020202020204" pitchFamily="34" charset="0"/>
                    <a:sym typeface="+mn-ea"/>
                  </a:rPr>
                  <a:t>因子化定理，对</a:t>
                </a:r>
                <a14:m>
                  <m:oMath xmlns:m="http://schemas.openxmlformats.org/officeDocument/2006/math">
                    <m:sSub>
                      <m:sSubPr>
                        <m:ctrlPr>
                          <a:rPr lang="en-US" altLang="zh-CN" sz="24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4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4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24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𝜒</m:t>
                        </m:r>
                      </m:e>
                      <m:sub>
                        <m:r>
                          <a:rPr lang="en-US" altLang="zh-CN" sz="24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𝑏𝐽</m:t>
                        </m:r>
                      </m:sub>
                    </m:sSub>
                    <m:r>
                      <a:rPr lang="en-US" altLang="zh-CN" sz="24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altLang="zh-CN"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𝜓</m:t>
                        </m:r>
                      </m:den>
                    </m:f>
                    <m:f>
                      <m:fPr>
                        <m:type m:val="lin"/>
                        <m:ctrlPr>
                          <a:rPr lang="zh-CN" altLang="en-US" sz="2400" i="1">
                            <a:solidFill>
                              <a:schemeClr val="tx1"/>
                            </a:solidFill>
                            <a:latin typeface="Cambria Math" panose="02040503050406030204" pitchFamily="18" charset="0"/>
                            <a:cs typeface="Times New Roman" panose="02020603050405020304" pitchFamily="18" charset="0"/>
                          </a:rPr>
                        </m:ctrlPr>
                      </m:fPr>
                      <m:num>
                        <m:r>
                          <a:rPr lang="en-US" altLang="zh-CN" sz="2400" i="1">
                            <a:solidFill>
                              <a:schemeClr val="tx1"/>
                            </a:solidFill>
                            <a:latin typeface="Cambria Math" panose="02040503050406030204" pitchFamily="18" charset="0"/>
                            <a:cs typeface="Times New Roman" panose="02020603050405020304" pitchFamily="18" charset="0"/>
                          </a:rPr>
                          <m:t> </m:t>
                        </m:r>
                        <m:r>
                          <a:rPr lang="en-US" altLang="zh-CN" sz="2400" i="1">
                            <a:solidFill>
                              <a:schemeClr val="tx1"/>
                            </a:solidFill>
                            <a:latin typeface="Cambria Math" panose="02040503050406030204" pitchFamily="18" charset="0"/>
                            <a:cs typeface="Times New Roman" panose="02020603050405020304" pitchFamily="18" charset="0"/>
                          </a:rPr>
                          <m:t>𝐽</m:t>
                        </m:r>
                      </m:num>
                      <m:den>
                        <m:r>
                          <a:rPr lang="zh-CN" altLang="en-US" sz="2400" i="1">
                            <a:solidFill>
                              <a:schemeClr val="tx1"/>
                            </a:solidFill>
                            <a:latin typeface="Cambria Math" panose="02040503050406030204" pitchFamily="18" charset="0"/>
                            <a:cs typeface="Times New Roman" panose="02020603050405020304" pitchFamily="18" charset="0"/>
                          </a:rPr>
                          <m:t>𝜓</m:t>
                        </m:r>
                      </m:den>
                    </m:f>
                  </m:oMath>
                </a14:m>
                <a:r>
                  <a:rPr lang="zh-CN" altLang="en-US" sz="2400" dirty="0">
                    <a:latin typeface="微软雅黑" panose="020B0503020204020204" charset="-122"/>
                    <a:ea typeface="微软雅黑" panose="020B0503020204020204" charset="-122"/>
                    <a:cs typeface="Arial" panose="020B0604020202020204" pitchFamily="34" charset="0"/>
                    <a:sym typeface="+mn-ea"/>
                  </a:rPr>
                  <a:t>过程的</a:t>
                </a:r>
                <a:r>
                  <a:rPr lang="zh-CN" altLang="en-US" sz="2400" dirty="0">
                    <a:solidFill>
                      <a:srgbClr val="FF0000"/>
                    </a:solidFill>
                    <a:latin typeface="微软雅黑" panose="020B0503020204020204" charset="-122"/>
                    <a:ea typeface="微软雅黑" panose="020B0503020204020204" charset="-122"/>
                    <a:cs typeface="Arial" panose="020B0604020202020204" pitchFamily="34" charset="0"/>
                    <a:sym typeface="+mn-ea"/>
                  </a:rPr>
                  <a:t>次次领头阶</a:t>
                </a:r>
                <a:r>
                  <a:rPr lang="zh-CN" altLang="en-US" sz="2400" dirty="0">
                    <a:latin typeface="微软雅黑" panose="020B0503020204020204" charset="-122"/>
                    <a:ea typeface="微软雅黑" panose="020B0503020204020204" charset="-122"/>
                    <a:cs typeface="Arial" panose="020B0604020202020204" pitchFamily="34" charset="0"/>
                    <a:sym typeface="+mn-ea"/>
                  </a:rPr>
                  <a:t>进行了辐射修正计算，结果表明对</a:t>
                </a:r>
                <a14:m>
                  <m:oMath xmlns:m="http://schemas.openxmlformats.org/officeDocument/2006/math">
                    <m:sSub>
                      <m:sSubPr>
                        <m:ctrlPr>
                          <a:rPr lang="en-US" altLang="zh-CN" sz="2400" i="1">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latin typeface="Cambria Math" panose="02040503050406030204" pitchFamily="18" charset="0"/>
                            <a:ea typeface="微软雅黑" panose="020B0503020204020204" pitchFamily="34" charset="-122"/>
                            <a:cs typeface="Times New Roman" panose="02020603050405020304" pitchFamily="18" charset="0"/>
                          </a:rPr>
                          <m:t>𝜒</m:t>
                        </m:r>
                      </m:e>
                      <m:sub>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𝑏</m:t>
                        </m:r>
                        <m:r>
                          <a:rPr lang="en-US" altLang="zh-CN" sz="2400" b="0" i="1" smtClean="0">
                            <a:latin typeface="Cambria Math" panose="02040503050406030204" pitchFamily="18" charset="0"/>
                            <a:ea typeface="微软雅黑" panose="020B0503020204020204" pitchFamily="34" charset="-122"/>
                            <a:cs typeface="Times New Roman" panose="02020603050405020304" pitchFamily="18" charset="0"/>
                          </a:rPr>
                          <m:t>2</m:t>
                        </m:r>
                      </m:sub>
                    </m:sSub>
                  </m:oMath>
                </a14:m>
                <a:r>
                  <a:rPr lang="zh-CN" altLang="en-US" sz="2400" dirty="0">
                    <a:latin typeface="微软雅黑" panose="020B0503020204020204" charset="-122"/>
                    <a:ea typeface="微软雅黑" panose="020B0503020204020204" charset="-122"/>
                    <a:cs typeface="Arial" panose="020B0604020202020204" pitchFamily="34" charset="0"/>
                    <a:sym typeface="+mn-ea"/>
                  </a:rPr>
                  <a:t>而言，微扰修正比较大。</a:t>
                </a:r>
                <a:endParaRPr lang="en-US" altLang="zh-CN" sz="2400" dirty="0">
                  <a:latin typeface="微软雅黑" panose="020B0503020204020204" charset="-122"/>
                  <a:ea typeface="微软雅黑" panose="020B0503020204020204" charset="-122"/>
                  <a:cs typeface="Arial" panose="020B0604020202020204" pitchFamily="34" charset="0"/>
                  <a:sym typeface="+mn-ea"/>
                </a:endParaRPr>
              </a:p>
              <a:p>
                <a:pPr marL="800100" lvl="1" indent="-342900" eaLnBrk="0" hangingPunct="0">
                  <a:lnSpc>
                    <a:spcPct val="200000"/>
                  </a:lnSpc>
                  <a:buFont typeface="Wingdings" panose="05000000000000000000" pitchFamily="2" charset="2"/>
                  <a:buChar char="Ø"/>
                  <a:defRPr/>
                </a:pPr>
                <a:r>
                  <a:rPr lang="zh-CN" altLang="en-US" sz="2400" dirty="0">
                    <a:latin typeface="微软雅黑" panose="020B0503020204020204" charset="-122"/>
                    <a:ea typeface="微软雅黑" panose="020B0503020204020204" charset="-122"/>
                    <a:cs typeface="Arial" panose="020B0604020202020204" pitchFamily="34" charset="0"/>
                    <a:sym typeface="+mn-ea"/>
                  </a:rPr>
                  <a:t>对涉及三个重夸克偶素的过程</a:t>
                </a:r>
                <a:r>
                  <a:rPr lang="en-US" altLang="zh-CN" sz="2400" dirty="0">
                    <a:latin typeface="微软雅黑" panose="020B0503020204020204" charset="-122"/>
                    <a:ea typeface="微软雅黑" panose="020B0503020204020204" charset="-122"/>
                    <a:cs typeface="Arial" panose="020B0604020202020204" pitchFamily="34" charset="0"/>
                    <a:sym typeface="+mn-ea"/>
                  </a:rPr>
                  <a:t>, </a:t>
                </a:r>
                <a:r>
                  <a:rPr lang="zh-CN" altLang="en-US" sz="2400" dirty="0">
                    <a:latin typeface="微软雅黑" panose="020B0503020204020204" charset="-122"/>
                    <a:ea typeface="微软雅黑" panose="020B0503020204020204" charset="-122"/>
                    <a:cs typeface="Arial" panose="020B0604020202020204" pitchFamily="34" charset="0"/>
                    <a:sym typeface="+mn-ea"/>
                  </a:rPr>
                  <a:t>我们首次在</a:t>
                </a:r>
                <a:r>
                  <a:rPr lang="zh-CN" altLang="en-US" sz="2400" dirty="0">
                    <a:solidFill>
                      <a:srgbClr val="FF0000"/>
                    </a:solidFill>
                    <a:latin typeface="微软雅黑" panose="020B0503020204020204" charset="-122"/>
                    <a:ea typeface="微软雅黑" panose="020B0503020204020204" charset="-122"/>
                    <a:cs typeface="Arial" panose="020B0604020202020204" pitchFamily="34" charset="0"/>
                    <a:sym typeface="+mn-ea"/>
                  </a:rPr>
                  <a:t>次次领头阶</a:t>
                </a:r>
                <a:r>
                  <a:rPr lang="zh-CN" altLang="en-US" sz="2400" dirty="0">
                    <a:latin typeface="微软雅黑" panose="020B0503020204020204" charset="-122"/>
                    <a:ea typeface="微软雅黑" panose="020B0503020204020204" charset="-122"/>
                    <a:cs typeface="Arial" panose="020B0604020202020204" pitchFamily="34" charset="0"/>
                    <a:sym typeface="+mn-ea"/>
                  </a:rPr>
                  <a:t>验证了</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NRQCD</a:t>
                </a:r>
                <a:r>
                  <a:rPr lang="zh-CN" altLang="en-US" sz="2400" dirty="0">
                    <a:latin typeface="微软雅黑" panose="020B0503020204020204" charset="-122"/>
                    <a:ea typeface="微软雅黑" panose="020B0503020204020204" charset="-122"/>
                    <a:cs typeface="Arial" panose="020B0604020202020204" pitchFamily="34" charset="0"/>
                    <a:sym typeface="+mn-ea"/>
                  </a:rPr>
                  <a:t>因子化定理的正确性。</a:t>
                </a:r>
                <a:endParaRPr lang="en-US" altLang="zh-CN" sz="2400" dirty="0">
                  <a:latin typeface="微软雅黑" panose="020B0503020204020204" charset="-122"/>
                  <a:ea typeface="微软雅黑" panose="020B0503020204020204" charset="-122"/>
                  <a:cs typeface="Arial" panose="020B0604020202020204" pitchFamily="34" charset="0"/>
                  <a:sym typeface="+mn-ea"/>
                </a:endParaRPr>
              </a:p>
              <a:p>
                <a:pPr marL="800100" lvl="1" indent="-342900" eaLnBrk="0" hangingPunct="0">
                  <a:lnSpc>
                    <a:spcPct val="200000"/>
                  </a:lnSpc>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rPr>
                  <a:t>讨论了在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LHC</a:t>
                </a:r>
                <a:r>
                  <a:rPr lang="zh-CN" altLang="en-US" sz="2400" dirty="0">
                    <a:latin typeface="微软雅黑" panose="020B0503020204020204" pitchFamily="34" charset="-122"/>
                    <a:ea typeface="微软雅黑" panose="020B0503020204020204" pitchFamily="34" charset="-122"/>
                  </a:rPr>
                  <a:t>和</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400" dirty="0">
                    <a:latin typeface="微软雅黑" panose="020B0503020204020204" pitchFamily="34" charset="-122"/>
                    <a:ea typeface="微软雅黑" panose="020B0503020204020204" pitchFamily="34" charset="-122"/>
                  </a:rPr>
                  <a:t>工厂上这些过程的探测前景</a:t>
                </a:r>
                <a:r>
                  <a:rPr lang="zh-CN" altLang="en-US" sz="2400" dirty="0">
                    <a:latin typeface="微软雅黑" panose="020B0503020204020204" pitchFamily="34" charset="-122"/>
                    <a:ea typeface="微软雅黑" panose="020B0503020204020204" pitchFamily="34" charset="-122"/>
                    <a:cs typeface="Arial" panose="020B0604020202020204" pitchFamily="34" charset="0"/>
                    <a:sym typeface="+mn-ea"/>
                  </a:rPr>
                  <a:t>。</a:t>
                </a:r>
                <a:endParaRPr lang="en-US" altLang="zh-CN" sz="2400" dirty="0">
                  <a:latin typeface="微软雅黑" panose="020B0503020204020204" pitchFamily="34" charset="-122"/>
                  <a:ea typeface="微软雅黑" panose="020B0503020204020204" pitchFamily="34" charset="-122"/>
                  <a:cs typeface="Arial" panose="020B0604020202020204" pitchFamily="34" charset="0"/>
                  <a:sym typeface="+mn-ea"/>
                </a:endParaRPr>
              </a:p>
            </p:txBody>
          </p:sp>
        </mc:Choice>
        <mc:Fallback xmlns="">
          <p:sp>
            <p:nvSpPr>
              <p:cNvPr id="4" name="Text Box 76"/>
              <p:cNvSpPr txBox="1">
                <a:spLocks noRot="1" noChangeAspect="1" noMove="1" noResize="1" noEditPoints="1" noAdjustHandles="1" noChangeArrowheads="1" noChangeShapeType="1" noTextEdit="1"/>
              </p:cNvSpPr>
              <p:nvPr/>
            </p:nvSpPr>
            <p:spPr bwMode="auto">
              <a:xfrm>
                <a:off x="289160" y="1496169"/>
                <a:ext cx="11647983" cy="3837390"/>
              </a:xfrm>
              <a:prstGeom prst="rect">
                <a:avLst/>
              </a:prstGeom>
              <a:blipFill rotWithShape="0">
                <a:blip r:embed="rId3"/>
                <a:stretch>
                  <a:fillRect t="-7302" r="-523"/>
                </a:stretch>
              </a:blipFill>
              <a:ln w="9525" algn="ctr">
                <a:noFill/>
                <a:miter lim="800000"/>
              </a:ln>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fld id="{62882B55-B6B2-497F-8568-5D2D4C04CE38}" type="slidenum">
              <a:rPr lang="zh-CN" altLang="en-US" smtClean="0"/>
              <a:t>22</a:t>
            </a:fld>
            <a:endParaRPr lang="zh-CN" altLang="en-US"/>
          </a:p>
        </p:txBody>
      </p:sp>
      <p:sp>
        <p:nvSpPr>
          <p:cNvPr id="5" name="矩形 4"/>
          <p:cNvSpPr/>
          <p:nvPr/>
        </p:nvSpPr>
        <p:spPr>
          <a:xfrm>
            <a:off x="3338623" y="6315740"/>
            <a:ext cx="5829146" cy="420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562616091"/>
      </p:ext>
    </p:extLst>
  </p:cSld>
  <p:clrMapOvr>
    <a:masterClrMapping/>
  </p:clrMapOvr>
  <mc:AlternateContent xmlns:mc="http://schemas.openxmlformats.org/markup-compatibility/2006">
    <mc:Choice xmlns:p14="http://schemas.microsoft.com/office/powerpoint/2010/main" Requires="p14">
      <p:transition spd="slow" p14:dur="2000" advTm="27137"/>
    </mc:Choice>
    <mc:Fallback>
      <p:transition spd="slow" advTm="2713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6" hidden="1"/>
          <p:cNvSpPr/>
          <p:nvPr/>
        </p:nvSpPr>
        <p:spPr bwMode="auto">
          <a:xfrm>
            <a:off x="8720038" y="5698365"/>
            <a:ext cx="3063747" cy="1803094"/>
          </a:xfrm>
          <a:custGeom>
            <a:avLst/>
            <a:gdLst>
              <a:gd name="T0" fmla="*/ 3510 w 4495"/>
              <a:gd name="T1" fmla="*/ 741 h 2642"/>
              <a:gd name="T2" fmla="*/ 3185 w 4495"/>
              <a:gd name="T3" fmla="*/ 1023 h 2642"/>
              <a:gd name="T4" fmla="*/ 3732 w 4495"/>
              <a:gd name="T5" fmla="*/ 1571 h 2642"/>
              <a:gd name="T6" fmla="*/ 4453 w 4495"/>
              <a:gd name="T7" fmla="*/ 1757 h 2642"/>
              <a:gd name="T8" fmla="*/ 725 w 4495"/>
              <a:gd name="T9" fmla="*/ 1957 h 2642"/>
              <a:gd name="T10" fmla="*/ 2100 w 4495"/>
              <a:gd name="T11" fmla="*/ 2171 h 2642"/>
              <a:gd name="T12" fmla="*/ 3175 w 4495"/>
              <a:gd name="T13" fmla="*/ 2386 h 2642"/>
              <a:gd name="T14" fmla="*/ 2639 w 4495"/>
              <a:gd name="T15" fmla="*/ 2600 h 2642"/>
              <a:gd name="T16" fmla="*/ 2714 w 4495"/>
              <a:gd name="T17" fmla="*/ 2484 h 2642"/>
              <a:gd name="T18" fmla="*/ 1960 w 4495"/>
              <a:gd name="T19" fmla="*/ 2363 h 2642"/>
              <a:gd name="T20" fmla="*/ 3653 w 4495"/>
              <a:gd name="T21" fmla="*/ 2111 h 2642"/>
              <a:gd name="T22" fmla="*/ 483 w 4495"/>
              <a:gd name="T23" fmla="*/ 1826 h 2642"/>
              <a:gd name="T24" fmla="*/ 4246 w 4495"/>
              <a:gd name="T25" fmla="*/ 1608 h 2642"/>
              <a:gd name="T26" fmla="*/ 3226 w 4495"/>
              <a:gd name="T27" fmla="*/ 1362 h 2642"/>
              <a:gd name="T28" fmla="*/ 2917 w 4495"/>
              <a:gd name="T29" fmla="*/ 965 h 2642"/>
              <a:gd name="T30" fmla="*/ 2651 w 4495"/>
              <a:gd name="T31" fmla="*/ 569 h 2642"/>
              <a:gd name="T32" fmla="*/ 2698 w 4495"/>
              <a:gd name="T33" fmla="*/ 339 h 2642"/>
              <a:gd name="T34" fmla="*/ 2417 w 4495"/>
              <a:gd name="T35" fmla="*/ 760 h 2642"/>
              <a:gd name="T36" fmla="*/ 2957 w 4495"/>
              <a:gd name="T37" fmla="*/ 1168 h 2642"/>
              <a:gd name="T38" fmla="*/ 2536 w 4495"/>
              <a:gd name="T39" fmla="*/ 1677 h 2642"/>
              <a:gd name="T40" fmla="*/ 2788 w 4495"/>
              <a:gd name="T41" fmla="*/ 1371 h 2642"/>
              <a:gd name="T42" fmla="*/ 2696 w 4495"/>
              <a:gd name="T43" fmla="*/ 1468 h 2642"/>
              <a:gd name="T44" fmla="*/ 2758 w 4495"/>
              <a:gd name="T45" fmla="*/ 1583 h 2642"/>
              <a:gd name="T46" fmla="*/ 2430 w 4495"/>
              <a:gd name="T47" fmla="*/ 1081 h 2642"/>
              <a:gd name="T48" fmla="*/ 2128 w 4495"/>
              <a:gd name="T49" fmla="*/ 612 h 2642"/>
              <a:gd name="T50" fmla="*/ 1747 w 4495"/>
              <a:gd name="T51" fmla="*/ 1209 h 2642"/>
              <a:gd name="T52" fmla="*/ 1956 w 4495"/>
              <a:gd name="T53" fmla="*/ 1028 h 2642"/>
              <a:gd name="T54" fmla="*/ 2026 w 4495"/>
              <a:gd name="T55" fmla="*/ 1148 h 2642"/>
              <a:gd name="T56" fmla="*/ 2025 w 4495"/>
              <a:gd name="T57" fmla="*/ 900 h 2642"/>
              <a:gd name="T58" fmla="*/ 2014 w 4495"/>
              <a:gd name="T59" fmla="*/ 1417 h 2642"/>
              <a:gd name="T60" fmla="*/ 1370 w 4495"/>
              <a:gd name="T61" fmla="*/ 1129 h 2642"/>
              <a:gd name="T62" fmla="*/ 1441 w 4495"/>
              <a:gd name="T63" fmla="*/ 1512 h 2642"/>
              <a:gd name="T64" fmla="*/ 1377 w 4495"/>
              <a:gd name="T65" fmla="*/ 1512 h 2642"/>
              <a:gd name="T66" fmla="*/ 1565 w 4495"/>
              <a:gd name="T67" fmla="*/ 1514 h 2642"/>
              <a:gd name="T68" fmla="*/ 310 w 4495"/>
              <a:gd name="T69" fmla="*/ 1616 h 2642"/>
              <a:gd name="T70" fmla="*/ 700 w 4495"/>
              <a:gd name="T71" fmla="*/ 1359 h 2642"/>
              <a:gd name="T72" fmla="*/ 146 w 4495"/>
              <a:gd name="T73" fmla="*/ 1543 h 2642"/>
              <a:gd name="T74" fmla="*/ 1036 w 4495"/>
              <a:gd name="T75" fmla="*/ 1300 h 2642"/>
              <a:gd name="T76" fmla="*/ 1555 w 4495"/>
              <a:gd name="T77" fmla="*/ 974 h 2642"/>
              <a:gd name="T78" fmla="*/ 2229 w 4495"/>
              <a:gd name="T79" fmla="*/ 428 h 2642"/>
              <a:gd name="T80" fmla="*/ 2497 w 4495"/>
              <a:gd name="T81" fmla="*/ 62 h 2642"/>
              <a:gd name="T82" fmla="*/ 2941 w 4495"/>
              <a:gd name="T83" fmla="*/ 384 h 2642"/>
              <a:gd name="T84" fmla="*/ 3423 w 4495"/>
              <a:gd name="T85" fmla="*/ 610 h 2642"/>
              <a:gd name="T86" fmla="*/ 3857 w 4495"/>
              <a:gd name="T87" fmla="*/ 656 h 2642"/>
              <a:gd name="T88" fmla="*/ 3839 w 4495"/>
              <a:gd name="T89" fmla="*/ 686 h 2642"/>
              <a:gd name="T90" fmla="*/ 3376 w 4495"/>
              <a:gd name="T91" fmla="*/ 585 h 2642"/>
              <a:gd name="T92" fmla="*/ 3112 w 4495"/>
              <a:gd name="T93" fmla="*/ 787 h 2642"/>
              <a:gd name="T94" fmla="*/ 2761 w 4495"/>
              <a:gd name="T95" fmla="*/ 654 h 2642"/>
              <a:gd name="T96" fmla="*/ 2882 w 4495"/>
              <a:gd name="T97" fmla="*/ 706 h 2642"/>
              <a:gd name="T98" fmla="*/ 2992 w 4495"/>
              <a:gd name="T99" fmla="*/ 676 h 2642"/>
              <a:gd name="T100" fmla="*/ 2960 w 4495"/>
              <a:gd name="T101" fmla="*/ 817 h 2642"/>
              <a:gd name="T102" fmla="*/ 3010 w 4495"/>
              <a:gd name="T103" fmla="*/ 599 h 2642"/>
              <a:gd name="T104" fmla="*/ 2580 w 4495"/>
              <a:gd name="T105" fmla="*/ 736 h 2642"/>
              <a:gd name="T106" fmla="*/ 3008 w 4495"/>
              <a:gd name="T107" fmla="*/ 913 h 2642"/>
              <a:gd name="T108" fmla="*/ 3489 w 4495"/>
              <a:gd name="T109" fmla="*/ 733 h 2642"/>
              <a:gd name="T110" fmla="*/ 3887 w 4495"/>
              <a:gd name="T111" fmla="*/ 67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5" h="2642">
                <a:moveTo>
                  <a:pt x="3887" y="672"/>
                </a:moveTo>
                <a:cubicBezTo>
                  <a:pt x="3873" y="700"/>
                  <a:pt x="3861" y="729"/>
                  <a:pt x="3842" y="754"/>
                </a:cubicBezTo>
                <a:cubicBezTo>
                  <a:pt x="3824" y="778"/>
                  <a:pt x="3795" y="780"/>
                  <a:pt x="3767" y="770"/>
                </a:cubicBezTo>
                <a:cubicBezTo>
                  <a:pt x="3743" y="762"/>
                  <a:pt x="3721" y="749"/>
                  <a:pt x="3697" y="739"/>
                </a:cubicBezTo>
                <a:cubicBezTo>
                  <a:pt x="3667" y="727"/>
                  <a:pt x="3637" y="715"/>
                  <a:pt x="3607" y="706"/>
                </a:cubicBezTo>
                <a:cubicBezTo>
                  <a:pt x="3579" y="699"/>
                  <a:pt x="3551" y="704"/>
                  <a:pt x="3524" y="713"/>
                </a:cubicBezTo>
                <a:cubicBezTo>
                  <a:pt x="3510" y="718"/>
                  <a:pt x="3506" y="726"/>
                  <a:pt x="3510" y="741"/>
                </a:cubicBezTo>
                <a:cubicBezTo>
                  <a:pt x="3514" y="764"/>
                  <a:pt x="3517" y="787"/>
                  <a:pt x="3505" y="808"/>
                </a:cubicBezTo>
                <a:cubicBezTo>
                  <a:pt x="3500" y="816"/>
                  <a:pt x="3493" y="824"/>
                  <a:pt x="3484" y="829"/>
                </a:cubicBezTo>
                <a:cubicBezTo>
                  <a:pt x="3452" y="847"/>
                  <a:pt x="3418" y="853"/>
                  <a:pt x="3382" y="840"/>
                </a:cubicBezTo>
                <a:cubicBezTo>
                  <a:pt x="3367" y="835"/>
                  <a:pt x="3351" y="832"/>
                  <a:pt x="3334" y="828"/>
                </a:cubicBezTo>
                <a:cubicBezTo>
                  <a:pt x="3329" y="869"/>
                  <a:pt x="3323" y="912"/>
                  <a:pt x="3281" y="935"/>
                </a:cubicBezTo>
                <a:cubicBezTo>
                  <a:pt x="3240" y="958"/>
                  <a:pt x="3200" y="943"/>
                  <a:pt x="3160" y="924"/>
                </a:cubicBezTo>
                <a:cubicBezTo>
                  <a:pt x="3169" y="959"/>
                  <a:pt x="3176" y="991"/>
                  <a:pt x="3185" y="1023"/>
                </a:cubicBezTo>
                <a:cubicBezTo>
                  <a:pt x="3197" y="1068"/>
                  <a:pt x="3211" y="1112"/>
                  <a:pt x="3223" y="1156"/>
                </a:cubicBezTo>
                <a:cubicBezTo>
                  <a:pt x="3228" y="1171"/>
                  <a:pt x="3231" y="1188"/>
                  <a:pt x="3237" y="1203"/>
                </a:cubicBezTo>
                <a:cubicBezTo>
                  <a:pt x="3250" y="1238"/>
                  <a:pt x="3262" y="1274"/>
                  <a:pt x="3278" y="1308"/>
                </a:cubicBezTo>
                <a:cubicBezTo>
                  <a:pt x="3291" y="1334"/>
                  <a:pt x="3307" y="1358"/>
                  <a:pt x="3326" y="1381"/>
                </a:cubicBezTo>
                <a:cubicBezTo>
                  <a:pt x="3345" y="1405"/>
                  <a:pt x="3367" y="1427"/>
                  <a:pt x="3389" y="1448"/>
                </a:cubicBezTo>
                <a:cubicBezTo>
                  <a:pt x="3421" y="1477"/>
                  <a:pt x="3458" y="1497"/>
                  <a:pt x="3497" y="1514"/>
                </a:cubicBezTo>
                <a:cubicBezTo>
                  <a:pt x="3572" y="1548"/>
                  <a:pt x="3651" y="1563"/>
                  <a:pt x="3732" y="1571"/>
                </a:cubicBezTo>
                <a:cubicBezTo>
                  <a:pt x="3761" y="1573"/>
                  <a:pt x="3790" y="1574"/>
                  <a:pt x="3819" y="1577"/>
                </a:cubicBezTo>
                <a:cubicBezTo>
                  <a:pt x="3938" y="1590"/>
                  <a:pt x="4056" y="1582"/>
                  <a:pt x="4175" y="1581"/>
                </a:cubicBezTo>
                <a:cubicBezTo>
                  <a:pt x="4204" y="1581"/>
                  <a:pt x="4233" y="1578"/>
                  <a:pt x="4262" y="1577"/>
                </a:cubicBezTo>
                <a:cubicBezTo>
                  <a:pt x="4314" y="1576"/>
                  <a:pt x="4366" y="1583"/>
                  <a:pt x="4415" y="1601"/>
                </a:cubicBezTo>
                <a:cubicBezTo>
                  <a:pt x="4438" y="1610"/>
                  <a:pt x="4459" y="1623"/>
                  <a:pt x="4474" y="1644"/>
                </a:cubicBezTo>
                <a:cubicBezTo>
                  <a:pt x="4484" y="1657"/>
                  <a:pt x="4491" y="1669"/>
                  <a:pt x="4493" y="1685"/>
                </a:cubicBezTo>
                <a:cubicBezTo>
                  <a:pt x="4495" y="1718"/>
                  <a:pt x="4477" y="1738"/>
                  <a:pt x="4453" y="1757"/>
                </a:cubicBezTo>
                <a:cubicBezTo>
                  <a:pt x="4426" y="1778"/>
                  <a:pt x="4394" y="1785"/>
                  <a:pt x="4362" y="1790"/>
                </a:cubicBezTo>
                <a:cubicBezTo>
                  <a:pt x="4334" y="1794"/>
                  <a:pt x="4306" y="1798"/>
                  <a:pt x="4278" y="1798"/>
                </a:cubicBezTo>
                <a:cubicBezTo>
                  <a:pt x="3089" y="1799"/>
                  <a:pt x="1900" y="1799"/>
                  <a:pt x="711" y="1798"/>
                </a:cubicBezTo>
                <a:cubicBezTo>
                  <a:pt x="685" y="1798"/>
                  <a:pt x="662" y="1802"/>
                  <a:pt x="643" y="1822"/>
                </a:cubicBezTo>
                <a:cubicBezTo>
                  <a:pt x="615" y="1850"/>
                  <a:pt x="617" y="1910"/>
                  <a:pt x="647" y="1936"/>
                </a:cubicBezTo>
                <a:cubicBezTo>
                  <a:pt x="664" y="1952"/>
                  <a:pt x="683" y="1956"/>
                  <a:pt x="705" y="1957"/>
                </a:cubicBezTo>
                <a:cubicBezTo>
                  <a:pt x="712" y="1957"/>
                  <a:pt x="718" y="1957"/>
                  <a:pt x="725" y="1957"/>
                </a:cubicBezTo>
                <a:cubicBezTo>
                  <a:pt x="1686" y="1957"/>
                  <a:pt x="2647" y="1957"/>
                  <a:pt x="3609" y="1957"/>
                </a:cubicBezTo>
                <a:cubicBezTo>
                  <a:pt x="3654" y="1957"/>
                  <a:pt x="3700" y="1957"/>
                  <a:pt x="3742" y="1974"/>
                </a:cubicBezTo>
                <a:cubicBezTo>
                  <a:pt x="3780" y="1989"/>
                  <a:pt x="3820" y="2007"/>
                  <a:pt x="3827" y="2055"/>
                </a:cubicBezTo>
                <a:cubicBezTo>
                  <a:pt x="3831" y="2081"/>
                  <a:pt x="3823" y="2102"/>
                  <a:pt x="3803" y="2120"/>
                </a:cubicBezTo>
                <a:cubicBezTo>
                  <a:pt x="3758" y="2159"/>
                  <a:pt x="3704" y="2169"/>
                  <a:pt x="3648" y="2170"/>
                </a:cubicBezTo>
                <a:cubicBezTo>
                  <a:pt x="3553" y="2172"/>
                  <a:pt x="3459" y="2171"/>
                  <a:pt x="3364" y="2171"/>
                </a:cubicBezTo>
                <a:cubicBezTo>
                  <a:pt x="2943" y="2171"/>
                  <a:pt x="2521" y="2171"/>
                  <a:pt x="2100" y="2171"/>
                </a:cubicBezTo>
                <a:cubicBezTo>
                  <a:pt x="2045" y="2171"/>
                  <a:pt x="1991" y="2172"/>
                  <a:pt x="1936" y="2171"/>
                </a:cubicBezTo>
                <a:cubicBezTo>
                  <a:pt x="1867" y="2169"/>
                  <a:pt x="1836" y="2241"/>
                  <a:pt x="1862" y="2295"/>
                </a:cubicBezTo>
                <a:cubicBezTo>
                  <a:pt x="1874" y="2318"/>
                  <a:pt x="1896" y="2332"/>
                  <a:pt x="1924" y="2333"/>
                </a:cubicBezTo>
                <a:cubicBezTo>
                  <a:pt x="1931" y="2333"/>
                  <a:pt x="1939" y="2333"/>
                  <a:pt x="1946" y="2333"/>
                </a:cubicBezTo>
                <a:cubicBezTo>
                  <a:pt x="2291" y="2333"/>
                  <a:pt x="2636" y="2332"/>
                  <a:pt x="2981" y="2333"/>
                </a:cubicBezTo>
                <a:cubicBezTo>
                  <a:pt x="3020" y="2333"/>
                  <a:pt x="3059" y="2337"/>
                  <a:pt x="3097" y="2345"/>
                </a:cubicBezTo>
                <a:cubicBezTo>
                  <a:pt x="3125" y="2352"/>
                  <a:pt x="3155" y="2361"/>
                  <a:pt x="3175" y="2386"/>
                </a:cubicBezTo>
                <a:cubicBezTo>
                  <a:pt x="3200" y="2419"/>
                  <a:pt x="3200" y="2433"/>
                  <a:pt x="3175" y="2462"/>
                </a:cubicBezTo>
                <a:cubicBezTo>
                  <a:pt x="3162" y="2477"/>
                  <a:pt x="3145" y="2484"/>
                  <a:pt x="3127" y="2492"/>
                </a:cubicBezTo>
                <a:cubicBezTo>
                  <a:pt x="3080" y="2512"/>
                  <a:pt x="3031" y="2513"/>
                  <a:pt x="2982" y="2513"/>
                </a:cubicBezTo>
                <a:cubicBezTo>
                  <a:pt x="2882" y="2514"/>
                  <a:pt x="2783" y="2515"/>
                  <a:pt x="2684" y="2516"/>
                </a:cubicBezTo>
                <a:cubicBezTo>
                  <a:pt x="2671" y="2516"/>
                  <a:pt x="2658" y="2519"/>
                  <a:pt x="2645" y="2522"/>
                </a:cubicBezTo>
                <a:cubicBezTo>
                  <a:pt x="2627" y="2526"/>
                  <a:pt x="2616" y="2539"/>
                  <a:pt x="2615" y="2556"/>
                </a:cubicBezTo>
                <a:cubicBezTo>
                  <a:pt x="2614" y="2573"/>
                  <a:pt x="2624" y="2594"/>
                  <a:pt x="2639" y="2600"/>
                </a:cubicBezTo>
                <a:cubicBezTo>
                  <a:pt x="2672" y="2617"/>
                  <a:pt x="2707" y="2629"/>
                  <a:pt x="2744" y="2635"/>
                </a:cubicBezTo>
                <a:cubicBezTo>
                  <a:pt x="2751" y="2636"/>
                  <a:pt x="2758" y="2638"/>
                  <a:pt x="2764" y="2642"/>
                </a:cubicBezTo>
                <a:cubicBezTo>
                  <a:pt x="2731" y="2639"/>
                  <a:pt x="2698" y="2638"/>
                  <a:pt x="2665" y="2631"/>
                </a:cubicBezTo>
                <a:cubicBezTo>
                  <a:pt x="2643" y="2626"/>
                  <a:pt x="2620" y="2616"/>
                  <a:pt x="2602" y="2603"/>
                </a:cubicBezTo>
                <a:cubicBezTo>
                  <a:pt x="2580" y="2589"/>
                  <a:pt x="2579" y="2564"/>
                  <a:pt x="2582" y="2539"/>
                </a:cubicBezTo>
                <a:cubicBezTo>
                  <a:pt x="2586" y="2511"/>
                  <a:pt x="2607" y="2497"/>
                  <a:pt x="2631" y="2492"/>
                </a:cubicBezTo>
                <a:cubicBezTo>
                  <a:pt x="2658" y="2487"/>
                  <a:pt x="2686" y="2484"/>
                  <a:pt x="2714" y="2484"/>
                </a:cubicBezTo>
                <a:cubicBezTo>
                  <a:pt x="2817" y="2483"/>
                  <a:pt x="2919" y="2483"/>
                  <a:pt x="3022" y="2483"/>
                </a:cubicBezTo>
                <a:cubicBezTo>
                  <a:pt x="3037" y="2483"/>
                  <a:pt x="3052" y="2483"/>
                  <a:pt x="3066" y="2478"/>
                </a:cubicBezTo>
                <a:cubicBezTo>
                  <a:pt x="3089" y="2471"/>
                  <a:pt x="3114" y="2449"/>
                  <a:pt x="3113" y="2420"/>
                </a:cubicBezTo>
                <a:cubicBezTo>
                  <a:pt x="3111" y="2395"/>
                  <a:pt x="3094" y="2373"/>
                  <a:pt x="3068" y="2368"/>
                </a:cubicBezTo>
                <a:cubicBezTo>
                  <a:pt x="3054" y="2365"/>
                  <a:pt x="3041" y="2363"/>
                  <a:pt x="3027" y="2363"/>
                </a:cubicBezTo>
                <a:cubicBezTo>
                  <a:pt x="2853" y="2363"/>
                  <a:pt x="2679" y="2363"/>
                  <a:pt x="2506" y="2363"/>
                </a:cubicBezTo>
                <a:cubicBezTo>
                  <a:pt x="2324" y="2363"/>
                  <a:pt x="2142" y="2364"/>
                  <a:pt x="1960" y="2363"/>
                </a:cubicBezTo>
                <a:cubicBezTo>
                  <a:pt x="1929" y="2362"/>
                  <a:pt x="1897" y="2360"/>
                  <a:pt x="1868" y="2353"/>
                </a:cubicBezTo>
                <a:cubicBezTo>
                  <a:pt x="1832" y="2343"/>
                  <a:pt x="1797" y="2328"/>
                  <a:pt x="1773" y="2298"/>
                </a:cubicBezTo>
                <a:cubicBezTo>
                  <a:pt x="1748" y="2268"/>
                  <a:pt x="1754" y="2220"/>
                  <a:pt x="1777" y="2197"/>
                </a:cubicBezTo>
                <a:cubicBezTo>
                  <a:pt x="1824" y="2151"/>
                  <a:pt x="1883" y="2143"/>
                  <a:pt x="1943" y="2141"/>
                </a:cubicBezTo>
                <a:cubicBezTo>
                  <a:pt x="1995" y="2140"/>
                  <a:pt x="2046" y="2141"/>
                  <a:pt x="2098" y="2141"/>
                </a:cubicBezTo>
                <a:cubicBezTo>
                  <a:pt x="2591" y="2141"/>
                  <a:pt x="3084" y="2141"/>
                  <a:pt x="3577" y="2141"/>
                </a:cubicBezTo>
                <a:cubicBezTo>
                  <a:pt x="3608" y="2141"/>
                  <a:pt x="3633" y="2134"/>
                  <a:pt x="3653" y="2111"/>
                </a:cubicBezTo>
                <a:cubicBezTo>
                  <a:pt x="3668" y="2094"/>
                  <a:pt x="3670" y="2073"/>
                  <a:pt x="3667" y="2051"/>
                </a:cubicBezTo>
                <a:cubicBezTo>
                  <a:pt x="3663" y="2024"/>
                  <a:pt x="3642" y="2002"/>
                  <a:pt x="3615" y="1998"/>
                </a:cubicBezTo>
                <a:cubicBezTo>
                  <a:pt x="3602" y="1995"/>
                  <a:pt x="3588" y="1994"/>
                  <a:pt x="3575" y="1994"/>
                </a:cubicBezTo>
                <a:cubicBezTo>
                  <a:pt x="2614" y="1994"/>
                  <a:pt x="1653" y="1994"/>
                  <a:pt x="692" y="1994"/>
                </a:cubicBezTo>
                <a:cubicBezTo>
                  <a:pt x="658" y="1994"/>
                  <a:pt x="623" y="1991"/>
                  <a:pt x="589" y="1984"/>
                </a:cubicBezTo>
                <a:cubicBezTo>
                  <a:pt x="563" y="1978"/>
                  <a:pt x="537" y="1966"/>
                  <a:pt x="514" y="1951"/>
                </a:cubicBezTo>
                <a:cubicBezTo>
                  <a:pt x="469" y="1923"/>
                  <a:pt x="456" y="1870"/>
                  <a:pt x="483" y="1826"/>
                </a:cubicBezTo>
                <a:cubicBezTo>
                  <a:pt x="498" y="1802"/>
                  <a:pt x="522" y="1785"/>
                  <a:pt x="549" y="1775"/>
                </a:cubicBezTo>
                <a:cubicBezTo>
                  <a:pt x="595" y="1758"/>
                  <a:pt x="642" y="1753"/>
                  <a:pt x="691" y="1753"/>
                </a:cubicBezTo>
                <a:cubicBezTo>
                  <a:pt x="1148" y="1754"/>
                  <a:pt x="1605" y="1754"/>
                  <a:pt x="2062" y="1754"/>
                </a:cubicBezTo>
                <a:cubicBezTo>
                  <a:pt x="2788" y="1754"/>
                  <a:pt x="3515" y="1754"/>
                  <a:pt x="4241" y="1753"/>
                </a:cubicBezTo>
                <a:cubicBezTo>
                  <a:pt x="4259" y="1753"/>
                  <a:pt x="4278" y="1749"/>
                  <a:pt x="4295" y="1743"/>
                </a:cubicBezTo>
                <a:cubicBezTo>
                  <a:pt x="4328" y="1729"/>
                  <a:pt x="4340" y="1682"/>
                  <a:pt x="4325" y="1650"/>
                </a:cubicBezTo>
                <a:cubicBezTo>
                  <a:pt x="4308" y="1616"/>
                  <a:pt x="4278" y="1607"/>
                  <a:pt x="4246" y="1608"/>
                </a:cubicBezTo>
                <a:cubicBezTo>
                  <a:pt x="4163" y="1609"/>
                  <a:pt x="4080" y="1616"/>
                  <a:pt x="3998" y="1617"/>
                </a:cubicBezTo>
                <a:cubicBezTo>
                  <a:pt x="3903" y="1617"/>
                  <a:pt x="3809" y="1617"/>
                  <a:pt x="3714" y="1611"/>
                </a:cubicBezTo>
                <a:cubicBezTo>
                  <a:pt x="3660" y="1608"/>
                  <a:pt x="3605" y="1595"/>
                  <a:pt x="3551" y="1583"/>
                </a:cubicBezTo>
                <a:cubicBezTo>
                  <a:pt x="3520" y="1576"/>
                  <a:pt x="3489" y="1565"/>
                  <a:pt x="3460" y="1552"/>
                </a:cubicBezTo>
                <a:cubicBezTo>
                  <a:pt x="3434" y="1541"/>
                  <a:pt x="3411" y="1525"/>
                  <a:pt x="3387" y="1512"/>
                </a:cubicBezTo>
                <a:cubicBezTo>
                  <a:pt x="3346" y="1491"/>
                  <a:pt x="3315" y="1457"/>
                  <a:pt x="3282" y="1427"/>
                </a:cubicBezTo>
                <a:cubicBezTo>
                  <a:pt x="3261" y="1408"/>
                  <a:pt x="3245" y="1383"/>
                  <a:pt x="3226" y="1362"/>
                </a:cubicBezTo>
                <a:cubicBezTo>
                  <a:pt x="3213" y="1346"/>
                  <a:pt x="3198" y="1331"/>
                  <a:pt x="3186" y="1315"/>
                </a:cubicBezTo>
                <a:cubicBezTo>
                  <a:pt x="3169" y="1292"/>
                  <a:pt x="3154" y="1267"/>
                  <a:pt x="3139" y="1243"/>
                </a:cubicBezTo>
                <a:cubicBezTo>
                  <a:pt x="3123" y="1218"/>
                  <a:pt x="3109" y="1191"/>
                  <a:pt x="3094" y="1165"/>
                </a:cubicBezTo>
                <a:cubicBezTo>
                  <a:pt x="3090" y="1157"/>
                  <a:pt x="3087" y="1148"/>
                  <a:pt x="3083" y="1139"/>
                </a:cubicBezTo>
                <a:cubicBezTo>
                  <a:pt x="3069" y="1102"/>
                  <a:pt x="3055" y="1066"/>
                  <a:pt x="3041" y="1029"/>
                </a:cubicBezTo>
                <a:cubicBezTo>
                  <a:pt x="3033" y="1006"/>
                  <a:pt x="3024" y="982"/>
                  <a:pt x="3014" y="957"/>
                </a:cubicBezTo>
                <a:cubicBezTo>
                  <a:pt x="2983" y="968"/>
                  <a:pt x="2952" y="977"/>
                  <a:pt x="2917" y="965"/>
                </a:cubicBezTo>
                <a:cubicBezTo>
                  <a:pt x="2884" y="953"/>
                  <a:pt x="2858" y="936"/>
                  <a:pt x="2847" y="899"/>
                </a:cubicBezTo>
                <a:cubicBezTo>
                  <a:pt x="2837" y="901"/>
                  <a:pt x="2827" y="904"/>
                  <a:pt x="2817" y="904"/>
                </a:cubicBezTo>
                <a:cubicBezTo>
                  <a:pt x="2756" y="904"/>
                  <a:pt x="2694" y="898"/>
                  <a:pt x="2638" y="875"/>
                </a:cubicBezTo>
                <a:cubicBezTo>
                  <a:pt x="2589" y="856"/>
                  <a:pt x="2545" y="826"/>
                  <a:pt x="2518" y="777"/>
                </a:cubicBezTo>
                <a:cubicBezTo>
                  <a:pt x="2495" y="736"/>
                  <a:pt x="2493" y="696"/>
                  <a:pt x="2511" y="655"/>
                </a:cubicBezTo>
                <a:cubicBezTo>
                  <a:pt x="2518" y="638"/>
                  <a:pt x="2535" y="624"/>
                  <a:pt x="2549" y="610"/>
                </a:cubicBezTo>
                <a:cubicBezTo>
                  <a:pt x="2577" y="583"/>
                  <a:pt x="2613" y="573"/>
                  <a:pt x="2651" y="569"/>
                </a:cubicBezTo>
                <a:cubicBezTo>
                  <a:pt x="2678" y="566"/>
                  <a:pt x="2706" y="562"/>
                  <a:pt x="2734" y="563"/>
                </a:cubicBezTo>
                <a:cubicBezTo>
                  <a:pt x="2751" y="563"/>
                  <a:pt x="2763" y="559"/>
                  <a:pt x="2770" y="545"/>
                </a:cubicBezTo>
                <a:cubicBezTo>
                  <a:pt x="2780" y="525"/>
                  <a:pt x="2799" y="516"/>
                  <a:pt x="2816" y="506"/>
                </a:cubicBezTo>
                <a:cubicBezTo>
                  <a:pt x="2819" y="505"/>
                  <a:pt x="2822" y="503"/>
                  <a:pt x="2825" y="501"/>
                </a:cubicBezTo>
                <a:cubicBezTo>
                  <a:pt x="2807" y="471"/>
                  <a:pt x="2790" y="441"/>
                  <a:pt x="2770" y="414"/>
                </a:cubicBezTo>
                <a:cubicBezTo>
                  <a:pt x="2757" y="396"/>
                  <a:pt x="2741" y="379"/>
                  <a:pt x="2726" y="363"/>
                </a:cubicBezTo>
                <a:cubicBezTo>
                  <a:pt x="2717" y="354"/>
                  <a:pt x="2708" y="346"/>
                  <a:pt x="2698" y="339"/>
                </a:cubicBezTo>
                <a:cubicBezTo>
                  <a:pt x="2663" y="317"/>
                  <a:pt x="2626" y="323"/>
                  <a:pt x="2589" y="330"/>
                </a:cubicBezTo>
                <a:cubicBezTo>
                  <a:pt x="2558" y="335"/>
                  <a:pt x="2531" y="350"/>
                  <a:pt x="2507" y="369"/>
                </a:cubicBezTo>
                <a:cubicBezTo>
                  <a:pt x="2489" y="383"/>
                  <a:pt x="2475" y="401"/>
                  <a:pt x="2460" y="418"/>
                </a:cubicBezTo>
                <a:cubicBezTo>
                  <a:pt x="2426" y="455"/>
                  <a:pt x="2409" y="501"/>
                  <a:pt x="2389" y="546"/>
                </a:cubicBezTo>
                <a:cubicBezTo>
                  <a:pt x="2378" y="569"/>
                  <a:pt x="2372" y="594"/>
                  <a:pt x="2364" y="619"/>
                </a:cubicBezTo>
                <a:cubicBezTo>
                  <a:pt x="2363" y="622"/>
                  <a:pt x="2364" y="626"/>
                  <a:pt x="2366" y="630"/>
                </a:cubicBezTo>
                <a:cubicBezTo>
                  <a:pt x="2383" y="673"/>
                  <a:pt x="2401" y="716"/>
                  <a:pt x="2417" y="760"/>
                </a:cubicBezTo>
                <a:cubicBezTo>
                  <a:pt x="2429" y="789"/>
                  <a:pt x="2439" y="818"/>
                  <a:pt x="2448" y="848"/>
                </a:cubicBezTo>
                <a:cubicBezTo>
                  <a:pt x="2460" y="888"/>
                  <a:pt x="2471" y="929"/>
                  <a:pt x="2483" y="969"/>
                </a:cubicBezTo>
                <a:cubicBezTo>
                  <a:pt x="2488" y="990"/>
                  <a:pt x="2495" y="1010"/>
                  <a:pt x="2501" y="1031"/>
                </a:cubicBezTo>
                <a:cubicBezTo>
                  <a:pt x="2519" y="1025"/>
                  <a:pt x="2537" y="1017"/>
                  <a:pt x="2556" y="1013"/>
                </a:cubicBezTo>
                <a:cubicBezTo>
                  <a:pt x="2626" y="995"/>
                  <a:pt x="2696" y="998"/>
                  <a:pt x="2764" y="1022"/>
                </a:cubicBezTo>
                <a:cubicBezTo>
                  <a:pt x="2802" y="1035"/>
                  <a:pt x="2839" y="1053"/>
                  <a:pt x="2870" y="1080"/>
                </a:cubicBezTo>
                <a:cubicBezTo>
                  <a:pt x="2901" y="1107"/>
                  <a:pt x="2930" y="1137"/>
                  <a:pt x="2957" y="1168"/>
                </a:cubicBezTo>
                <a:cubicBezTo>
                  <a:pt x="2977" y="1192"/>
                  <a:pt x="2990" y="1222"/>
                  <a:pt x="3002" y="1252"/>
                </a:cubicBezTo>
                <a:cubicBezTo>
                  <a:pt x="3033" y="1327"/>
                  <a:pt x="3031" y="1403"/>
                  <a:pt x="3011" y="1479"/>
                </a:cubicBezTo>
                <a:cubicBezTo>
                  <a:pt x="3004" y="1506"/>
                  <a:pt x="2993" y="1533"/>
                  <a:pt x="2979" y="1556"/>
                </a:cubicBezTo>
                <a:cubicBezTo>
                  <a:pt x="2960" y="1585"/>
                  <a:pt x="2938" y="1612"/>
                  <a:pt x="2911" y="1637"/>
                </a:cubicBezTo>
                <a:cubicBezTo>
                  <a:pt x="2872" y="1674"/>
                  <a:pt x="2826" y="1694"/>
                  <a:pt x="2776" y="1707"/>
                </a:cubicBezTo>
                <a:cubicBezTo>
                  <a:pt x="2725" y="1721"/>
                  <a:pt x="2672" y="1721"/>
                  <a:pt x="2620" y="1709"/>
                </a:cubicBezTo>
                <a:cubicBezTo>
                  <a:pt x="2591" y="1703"/>
                  <a:pt x="2562" y="1692"/>
                  <a:pt x="2536" y="1677"/>
                </a:cubicBezTo>
                <a:cubicBezTo>
                  <a:pt x="2506" y="1659"/>
                  <a:pt x="2481" y="1635"/>
                  <a:pt x="2462" y="1604"/>
                </a:cubicBezTo>
                <a:cubicBezTo>
                  <a:pt x="2419" y="1534"/>
                  <a:pt x="2418" y="1462"/>
                  <a:pt x="2447" y="1390"/>
                </a:cubicBezTo>
                <a:cubicBezTo>
                  <a:pt x="2460" y="1358"/>
                  <a:pt x="2484" y="1331"/>
                  <a:pt x="2511" y="1308"/>
                </a:cubicBezTo>
                <a:cubicBezTo>
                  <a:pt x="2532" y="1290"/>
                  <a:pt x="2557" y="1281"/>
                  <a:pt x="2583" y="1276"/>
                </a:cubicBezTo>
                <a:cubicBezTo>
                  <a:pt x="2602" y="1273"/>
                  <a:pt x="2621" y="1267"/>
                  <a:pt x="2639" y="1269"/>
                </a:cubicBezTo>
                <a:cubicBezTo>
                  <a:pt x="2672" y="1272"/>
                  <a:pt x="2706" y="1280"/>
                  <a:pt x="2733" y="1301"/>
                </a:cubicBezTo>
                <a:cubicBezTo>
                  <a:pt x="2757" y="1319"/>
                  <a:pt x="2777" y="1341"/>
                  <a:pt x="2788" y="1371"/>
                </a:cubicBezTo>
                <a:cubicBezTo>
                  <a:pt x="2795" y="1391"/>
                  <a:pt x="2801" y="1412"/>
                  <a:pt x="2794" y="1431"/>
                </a:cubicBezTo>
                <a:cubicBezTo>
                  <a:pt x="2780" y="1468"/>
                  <a:pt x="2763" y="1501"/>
                  <a:pt x="2720" y="1516"/>
                </a:cubicBezTo>
                <a:cubicBezTo>
                  <a:pt x="2691" y="1527"/>
                  <a:pt x="2639" y="1507"/>
                  <a:pt x="2630" y="1478"/>
                </a:cubicBezTo>
                <a:cubicBezTo>
                  <a:pt x="2624" y="1459"/>
                  <a:pt x="2627" y="1446"/>
                  <a:pt x="2642" y="1433"/>
                </a:cubicBezTo>
                <a:cubicBezTo>
                  <a:pt x="2651" y="1425"/>
                  <a:pt x="2660" y="1417"/>
                  <a:pt x="2669" y="1410"/>
                </a:cubicBezTo>
                <a:cubicBezTo>
                  <a:pt x="2672" y="1427"/>
                  <a:pt x="2674" y="1442"/>
                  <a:pt x="2679" y="1455"/>
                </a:cubicBezTo>
                <a:cubicBezTo>
                  <a:pt x="2681" y="1461"/>
                  <a:pt x="2690" y="1468"/>
                  <a:pt x="2696" y="1468"/>
                </a:cubicBezTo>
                <a:cubicBezTo>
                  <a:pt x="2702" y="1468"/>
                  <a:pt x="2709" y="1460"/>
                  <a:pt x="2712" y="1454"/>
                </a:cubicBezTo>
                <a:cubicBezTo>
                  <a:pt x="2716" y="1448"/>
                  <a:pt x="2719" y="1439"/>
                  <a:pt x="2719" y="1432"/>
                </a:cubicBezTo>
                <a:cubicBezTo>
                  <a:pt x="2721" y="1412"/>
                  <a:pt x="2719" y="1391"/>
                  <a:pt x="2701" y="1379"/>
                </a:cubicBezTo>
                <a:cubicBezTo>
                  <a:pt x="2675" y="1362"/>
                  <a:pt x="2646" y="1361"/>
                  <a:pt x="2618" y="1375"/>
                </a:cubicBezTo>
                <a:cubicBezTo>
                  <a:pt x="2567" y="1402"/>
                  <a:pt x="2544" y="1475"/>
                  <a:pt x="2584" y="1530"/>
                </a:cubicBezTo>
                <a:cubicBezTo>
                  <a:pt x="2599" y="1551"/>
                  <a:pt x="2618" y="1565"/>
                  <a:pt x="2640" y="1576"/>
                </a:cubicBezTo>
                <a:cubicBezTo>
                  <a:pt x="2679" y="1596"/>
                  <a:pt x="2719" y="1596"/>
                  <a:pt x="2758" y="1583"/>
                </a:cubicBezTo>
                <a:cubicBezTo>
                  <a:pt x="2794" y="1571"/>
                  <a:pt x="2824" y="1549"/>
                  <a:pt x="2845" y="1515"/>
                </a:cubicBezTo>
                <a:cubicBezTo>
                  <a:pt x="2890" y="1444"/>
                  <a:pt x="2884" y="1370"/>
                  <a:pt x="2860" y="1296"/>
                </a:cubicBezTo>
                <a:cubicBezTo>
                  <a:pt x="2852" y="1269"/>
                  <a:pt x="2832" y="1245"/>
                  <a:pt x="2816" y="1220"/>
                </a:cubicBezTo>
                <a:cubicBezTo>
                  <a:pt x="2794" y="1187"/>
                  <a:pt x="2760" y="1168"/>
                  <a:pt x="2724" y="1151"/>
                </a:cubicBezTo>
                <a:cubicBezTo>
                  <a:pt x="2663" y="1123"/>
                  <a:pt x="2601" y="1124"/>
                  <a:pt x="2539" y="1143"/>
                </a:cubicBezTo>
                <a:cubicBezTo>
                  <a:pt x="2512" y="1152"/>
                  <a:pt x="2488" y="1169"/>
                  <a:pt x="2461" y="1183"/>
                </a:cubicBezTo>
                <a:cubicBezTo>
                  <a:pt x="2451" y="1151"/>
                  <a:pt x="2442" y="1116"/>
                  <a:pt x="2430" y="1081"/>
                </a:cubicBezTo>
                <a:cubicBezTo>
                  <a:pt x="2417" y="1047"/>
                  <a:pt x="2402" y="1014"/>
                  <a:pt x="2389" y="980"/>
                </a:cubicBezTo>
                <a:cubicBezTo>
                  <a:pt x="2386" y="972"/>
                  <a:pt x="2383" y="964"/>
                  <a:pt x="2380" y="956"/>
                </a:cubicBezTo>
                <a:cubicBezTo>
                  <a:pt x="2366" y="926"/>
                  <a:pt x="2352" y="895"/>
                  <a:pt x="2337" y="865"/>
                </a:cubicBezTo>
                <a:cubicBezTo>
                  <a:pt x="2324" y="841"/>
                  <a:pt x="2309" y="819"/>
                  <a:pt x="2295" y="796"/>
                </a:cubicBezTo>
                <a:cubicBezTo>
                  <a:pt x="2282" y="777"/>
                  <a:pt x="2271" y="757"/>
                  <a:pt x="2257" y="739"/>
                </a:cubicBezTo>
                <a:cubicBezTo>
                  <a:pt x="2237" y="714"/>
                  <a:pt x="2217" y="689"/>
                  <a:pt x="2194" y="667"/>
                </a:cubicBezTo>
                <a:cubicBezTo>
                  <a:pt x="2174" y="647"/>
                  <a:pt x="2152" y="628"/>
                  <a:pt x="2128" y="612"/>
                </a:cubicBezTo>
                <a:cubicBezTo>
                  <a:pt x="2078" y="579"/>
                  <a:pt x="2023" y="567"/>
                  <a:pt x="1963" y="582"/>
                </a:cubicBezTo>
                <a:cubicBezTo>
                  <a:pt x="1930" y="590"/>
                  <a:pt x="1902" y="606"/>
                  <a:pt x="1877" y="629"/>
                </a:cubicBezTo>
                <a:cubicBezTo>
                  <a:pt x="1861" y="644"/>
                  <a:pt x="1843" y="657"/>
                  <a:pt x="1829" y="674"/>
                </a:cubicBezTo>
                <a:cubicBezTo>
                  <a:pt x="1802" y="709"/>
                  <a:pt x="1775" y="745"/>
                  <a:pt x="1757" y="786"/>
                </a:cubicBezTo>
                <a:cubicBezTo>
                  <a:pt x="1741" y="819"/>
                  <a:pt x="1723" y="852"/>
                  <a:pt x="1711" y="886"/>
                </a:cubicBezTo>
                <a:cubicBezTo>
                  <a:pt x="1686" y="963"/>
                  <a:pt x="1678" y="1042"/>
                  <a:pt x="1700" y="1121"/>
                </a:cubicBezTo>
                <a:cubicBezTo>
                  <a:pt x="1709" y="1154"/>
                  <a:pt x="1727" y="1182"/>
                  <a:pt x="1747" y="1209"/>
                </a:cubicBezTo>
                <a:cubicBezTo>
                  <a:pt x="1768" y="1236"/>
                  <a:pt x="1793" y="1257"/>
                  <a:pt x="1822" y="1273"/>
                </a:cubicBezTo>
                <a:cubicBezTo>
                  <a:pt x="1846" y="1286"/>
                  <a:pt x="1874" y="1294"/>
                  <a:pt x="1901" y="1300"/>
                </a:cubicBezTo>
                <a:cubicBezTo>
                  <a:pt x="1943" y="1308"/>
                  <a:pt x="1985" y="1301"/>
                  <a:pt x="2021" y="1276"/>
                </a:cubicBezTo>
                <a:cubicBezTo>
                  <a:pt x="2039" y="1264"/>
                  <a:pt x="2055" y="1247"/>
                  <a:pt x="2067" y="1229"/>
                </a:cubicBezTo>
                <a:cubicBezTo>
                  <a:pt x="2090" y="1197"/>
                  <a:pt x="2102" y="1160"/>
                  <a:pt x="2093" y="1119"/>
                </a:cubicBezTo>
                <a:cubicBezTo>
                  <a:pt x="2081" y="1067"/>
                  <a:pt x="2054" y="1037"/>
                  <a:pt x="2001" y="1027"/>
                </a:cubicBezTo>
                <a:cubicBezTo>
                  <a:pt x="1986" y="1025"/>
                  <a:pt x="1971" y="1026"/>
                  <a:pt x="1956" y="1028"/>
                </a:cubicBezTo>
                <a:cubicBezTo>
                  <a:pt x="1928" y="1033"/>
                  <a:pt x="1907" y="1049"/>
                  <a:pt x="1898" y="1075"/>
                </a:cubicBezTo>
                <a:cubicBezTo>
                  <a:pt x="1889" y="1100"/>
                  <a:pt x="1884" y="1127"/>
                  <a:pt x="1904" y="1150"/>
                </a:cubicBezTo>
                <a:cubicBezTo>
                  <a:pt x="1917" y="1165"/>
                  <a:pt x="1952" y="1169"/>
                  <a:pt x="1967" y="1156"/>
                </a:cubicBezTo>
                <a:cubicBezTo>
                  <a:pt x="1979" y="1147"/>
                  <a:pt x="1975" y="1124"/>
                  <a:pt x="1960" y="1114"/>
                </a:cubicBezTo>
                <a:cubicBezTo>
                  <a:pt x="1953" y="1109"/>
                  <a:pt x="1946" y="1106"/>
                  <a:pt x="1938" y="1101"/>
                </a:cubicBezTo>
                <a:cubicBezTo>
                  <a:pt x="1958" y="1089"/>
                  <a:pt x="1978" y="1080"/>
                  <a:pt x="2000" y="1094"/>
                </a:cubicBezTo>
                <a:cubicBezTo>
                  <a:pt x="2020" y="1106"/>
                  <a:pt x="2031" y="1126"/>
                  <a:pt x="2026" y="1148"/>
                </a:cubicBezTo>
                <a:cubicBezTo>
                  <a:pt x="2022" y="1169"/>
                  <a:pt x="2012" y="1189"/>
                  <a:pt x="1992" y="1203"/>
                </a:cubicBezTo>
                <a:cubicBezTo>
                  <a:pt x="1963" y="1224"/>
                  <a:pt x="1934" y="1226"/>
                  <a:pt x="1901" y="1218"/>
                </a:cubicBezTo>
                <a:cubicBezTo>
                  <a:pt x="1864" y="1209"/>
                  <a:pt x="1837" y="1185"/>
                  <a:pt x="1824" y="1149"/>
                </a:cubicBezTo>
                <a:cubicBezTo>
                  <a:pt x="1804" y="1096"/>
                  <a:pt x="1810" y="1043"/>
                  <a:pt x="1836" y="993"/>
                </a:cubicBezTo>
                <a:cubicBezTo>
                  <a:pt x="1845" y="976"/>
                  <a:pt x="1862" y="964"/>
                  <a:pt x="1875" y="949"/>
                </a:cubicBezTo>
                <a:cubicBezTo>
                  <a:pt x="1901" y="921"/>
                  <a:pt x="1935" y="909"/>
                  <a:pt x="1971" y="905"/>
                </a:cubicBezTo>
                <a:cubicBezTo>
                  <a:pt x="1989" y="902"/>
                  <a:pt x="2008" y="897"/>
                  <a:pt x="2025" y="900"/>
                </a:cubicBezTo>
                <a:cubicBezTo>
                  <a:pt x="2065" y="906"/>
                  <a:pt x="2103" y="915"/>
                  <a:pt x="2137" y="939"/>
                </a:cubicBezTo>
                <a:cubicBezTo>
                  <a:pt x="2169" y="961"/>
                  <a:pt x="2191" y="989"/>
                  <a:pt x="2209" y="1020"/>
                </a:cubicBezTo>
                <a:cubicBezTo>
                  <a:pt x="2221" y="1041"/>
                  <a:pt x="2225" y="1066"/>
                  <a:pt x="2230" y="1090"/>
                </a:cubicBezTo>
                <a:cubicBezTo>
                  <a:pt x="2237" y="1133"/>
                  <a:pt x="2233" y="1176"/>
                  <a:pt x="2217" y="1217"/>
                </a:cubicBezTo>
                <a:cubicBezTo>
                  <a:pt x="2206" y="1244"/>
                  <a:pt x="2189" y="1270"/>
                  <a:pt x="2172" y="1295"/>
                </a:cubicBezTo>
                <a:cubicBezTo>
                  <a:pt x="2159" y="1314"/>
                  <a:pt x="2145" y="1332"/>
                  <a:pt x="2128" y="1348"/>
                </a:cubicBezTo>
                <a:cubicBezTo>
                  <a:pt x="2095" y="1379"/>
                  <a:pt x="2057" y="1401"/>
                  <a:pt x="2014" y="1417"/>
                </a:cubicBezTo>
                <a:cubicBezTo>
                  <a:pt x="1955" y="1439"/>
                  <a:pt x="1894" y="1442"/>
                  <a:pt x="1834" y="1429"/>
                </a:cubicBezTo>
                <a:cubicBezTo>
                  <a:pt x="1798" y="1421"/>
                  <a:pt x="1763" y="1408"/>
                  <a:pt x="1730" y="1389"/>
                </a:cubicBezTo>
                <a:cubicBezTo>
                  <a:pt x="1696" y="1368"/>
                  <a:pt x="1666" y="1344"/>
                  <a:pt x="1640" y="1315"/>
                </a:cubicBezTo>
                <a:cubicBezTo>
                  <a:pt x="1616" y="1289"/>
                  <a:pt x="1594" y="1261"/>
                  <a:pt x="1570" y="1235"/>
                </a:cubicBezTo>
                <a:cubicBezTo>
                  <a:pt x="1557" y="1220"/>
                  <a:pt x="1542" y="1206"/>
                  <a:pt x="1527" y="1193"/>
                </a:cubicBezTo>
                <a:cubicBezTo>
                  <a:pt x="1507" y="1176"/>
                  <a:pt x="1486" y="1159"/>
                  <a:pt x="1464" y="1145"/>
                </a:cubicBezTo>
                <a:cubicBezTo>
                  <a:pt x="1435" y="1128"/>
                  <a:pt x="1403" y="1125"/>
                  <a:pt x="1370" y="1129"/>
                </a:cubicBezTo>
                <a:cubicBezTo>
                  <a:pt x="1318" y="1136"/>
                  <a:pt x="1275" y="1160"/>
                  <a:pt x="1239" y="1196"/>
                </a:cubicBezTo>
                <a:cubicBezTo>
                  <a:pt x="1207" y="1229"/>
                  <a:pt x="1185" y="1267"/>
                  <a:pt x="1167" y="1309"/>
                </a:cubicBezTo>
                <a:cubicBezTo>
                  <a:pt x="1143" y="1367"/>
                  <a:pt x="1138" y="1425"/>
                  <a:pt x="1155" y="1484"/>
                </a:cubicBezTo>
                <a:cubicBezTo>
                  <a:pt x="1164" y="1517"/>
                  <a:pt x="1183" y="1544"/>
                  <a:pt x="1208" y="1567"/>
                </a:cubicBezTo>
                <a:cubicBezTo>
                  <a:pt x="1258" y="1613"/>
                  <a:pt x="1331" y="1616"/>
                  <a:pt x="1384" y="1588"/>
                </a:cubicBezTo>
                <a:cubicBezTo>
                  <a:pt x="1402" y="1578"/>
                  <a:pt x="1421" y="1564"/>
                  <a:pt x="1428" y="1542"/>
                </a:cubicBezTo>
                <a:cubicBezTo>
                  <a:pt x="1431" y="1531"/>
                  <a:pt x="1438" y="1522"/>
                  <a:pt x="1441" y="1512"/>
                </a:cubicBezTo>
                <a:cubicBezTo>
                  <a:pt x="1453" y="1464"/>
                  <a:pt x="1409" y="1390"/>
                  <a:pt x="1345" y="1402"/>
                </a:cubicBezTo>
                <a:cubicBezTo>
                  <a:pt x="1326" y="1406"/>
                  <a:pt x="1309" y="1412"/>
                  <a:pt x="1301" y="1433"/>
                </a:cubicBezTo>
                <a:cubicBezTo>
                  <a:pt x="1294" y="1454"/>
                  <a:pt x="1299" y="1473"/>
                  <a:pt x="1310" y="1490"/>
                </a:cubicBezTo>
                <a:cubicBezTo>
                  <a:pt x="1318" y="1503"/>
                  <a:pt x="1334" y="1501"/>
                  <a:pt x="1338" y="1486"/>
                </a:cubicBezTo>
                <a:cubicBezTo>
                  <a:pt x="1342" y="1473"/>
                  <a:pt x="1341" y="1460"/>
                  <a:pt x="1342" y="1445"/>
                </a:cubicBezTo>
                <a:cubicBezTo>
                  <a:pt x="1361" y="1444"/>
                  <a:pt x="1372" y="1460"/>
                  <a:pt x="1382" y="1474"/>
                </a:cubicBezTo>
                <a:cubicBezTo>
                  <a:pt x="1390" y="1485"/>
                  <a:pt x="1386" y="1499"/>
                  <a:pt x="1377" y="1512"/>
                </a:cubicBezTo>
                <a:cubicBezTo>
                  <a:pt x="1348" y="1550"/>
                  <a:pt x="1294" y="1550"/>
                  <a:pt x="1261" y="1514"/>
                </a:cubicBezTo>
                <a:cubicBezTo>
                  <a:pt x="1225" y="1477"/>
                  <a:pt x="1224" y="1437"/>
                  <a:pt x="1243" y="1394"/>
                </a:cubicBezTo>
                <a:cubicBezTo>
                  <a:pt x="1253" y="1372"/>
                  <a:pt x="1270" y="1356"/>
                  <a:pt x="1290" y="1341"/>
                </a:cubicBezTo>
                <a:cubicBezTo>
                  <a:pt x="1335" y="1309"/>
                  <a:pt x="1384" y="1307"/>
                  <a:pt x="1435" y="1320"/>
                </a:cubicBezTo>
                <a:cubicBezTo>
                  <a:pt x="1451" y="1324"/>
                  <a:pt x="1466" y="1334"/>
                  <a:pt x="1480" y="1343"/>
                </a:cubicBezTo>
                <a:cubicBezTo>
                  <a:pt x="1521" y="1372"/>
                  <a:pt x="1549" y="1410"/>
                  <a:pt x="1559" y="1460"/>
                </a:cubicBezTo>
                <a:cubicBezTo>
                  <a:pt x="1562" y="1477"/>
                  <a:pt x="1567" y="1496"/>
                  <a:pt x="1565" y="1514"/>
                </a:cubicBezTo>
                <a:cubicBezTo>
                  <a:pt x="1561" y="1552"/>
                  <a:pt x="1551" y="1589"/>
                  <a:pt x="1526" y="1621"/>
                </a:cubicBezTo>
                <a:cubicBezTo>
                  <a:pt x="1496" y="1661"/>
                  <a:pt x="1456" y="1685"/>
                  <a:pt x="1408" y="1701"/>
                </a:cubicBezTo>
                <a:cubicBezTo>
                  <a:pt x="1356" y="1718"/>
                  <a:pt x="1304" y="1720"/>
                  <a:pt x="1252" y="1708"/>
                </a:cubicBezTo>
                <a:cubicBezTo>
                  <a:pt x="1218" y="1700"/>
                  <a:pt x="1184" y="1689"/>
                  <a:pt x="1155" y="1665"/>
                </a:cubicBezTo>
                <a:cubicBezTo>
                  <a:pt x="1139" y="1652"/>
                  <a:pt x="1124" y="1638"/>
                  <a:pt x="1107" y="1626"/>
                </a:cubicBezTo>
                <a:cubicBezTo>
                  <a:pt x="1100" y="1621"/>
                  <a:pt x="1089" y="1616"/>
                  <a:pt x="1080" y="1616"/>
                </a:cubicBezTo>
                <a:cubicBezTo>
                  <a:pt x="823" y="1616"/>
                  <a:pt x="567" y="1616"/>
                  <a:pt x="310" y="1616"/>
                </a:cubicBezTo>
                <a:cubicBezTo>
                  <a:pt x="283" y="1616"/>
                  <a:pt x="255" y="1617"/>
                  <a:pt x="228" y="1612"/>
                </a:cubicBezTo>
                <a:cubicBezTo>
                  <a:pt x="187" y="1606"/>
                  <a:pt x="145" y="1598"/>
                  <a:pt x="106" y="1585"/>
                </a:cubicBezTo>
                <a:cubicBezTo>
                  <a:pt x="74" y="1575"/>
                  <a:pt x="44" y="1558"/>
                  <a:pt x="22" y="1531"/>
                </a:cubicBezTo>
                <a:cubicBezTo>
                  <a:pt x="0" y="1505"/>
                  <a:pt x="2" y="1457"/>
                  <a:pt x="27" y="1432"/>
                </a:cubicBezTo>
                <a:cubicBezTo>
                  <a:pt x="68" y="1390"/>
                  <a:pt x="120" y="1378"/>
                  <a:pt x="173" y="1366"/>
                </a:cubicBezTo>
                <a:cubicBezTo>
                  <a:pt x="238" y="1351"/>
                  <a:pt x="303" y="1355"/>
                  <a:pt x="368" y="1356"/>
                </a:cubicBezTo>
                <a:cubicBezTo>
                  <a:pt x="479" y="1356"/>
                  <a:pt x="589" y="1355"/>
                  <a:pt x="700" y="1359"/>
                </a:cubicBezTo>
                <a:cubicBezTo>
                  <a:pt x="785" y="1362"/>
                  <a:pt x="870" y="1372"/>
                  <a:pt x="955" y="1378"/>
                </a:cubicBezTo>
                <a:cubicBezTo>
                  <a:pt x="957" y="1379"/>
                  <a:pt x="959" y="1379"/>
                  <a:pt x="962" y="1383"/>
                </a:cubicBezTo>
                <a:cubicBezTo>
                  <a:pt x="952" y="1384"/>
                  <a:pt x="942" y="1385"/>
                  <a:pt x="931" y="1385"/>
                </a:cubicBezTo>
                <a:cubicBezTo>
                  <a:pt x="786" y="1387"/>
                  <a:pt x="640" y="1389"/>
                  <a:pt x="495" y="1392"/>
                </a:cubicBezTo>
                <a:cubicBezTo>
                  <a:pt x="406" y="1394"/>
                  <a:pt x="316" y="1397"/>
                  <a:pt x="227" y="1400"/>
                </a:cubicBezTo>
                <a:cubicBezTo>
                  <a:pt x="196" y="1401"/>
                  <a:pt x="168" y="1410"/>
                  <a:pt x="144" y="1432"/>
                </a:cubicBezTo>
                <a:cubicBezTo>
                  <a:pt x="115" y="1458"/>
                  <a:pt x="116" y="1518"/>
                  <a:pt x="146" y="1543"/>
                </a:cubicBezTo>
                <a:cubicBezTo>
                  <a:pt x="173" y="1566"/>
                  <a:pt x="204" y="1570"/>
                  <a:pt x="237" y="1570"/>
                </a:cubicBezTo>
                <a:cubicBezTo>
                  <a:pt x="329" y="1571"/>
                  <a:pt x="421" y="1570"/>
                  <a:pt x="513" y="1570"/>
                </a:cubicBezTo>
                <a:cubicBezTo>
                  <a:pt x="689" y="1570"/>
                  <a:pt x="866" y="1570"/>
                  <a:pt x="1042" y="1570"/>
                </a:cubicBezTo>
                <a:cubicBezTo>
                  <a:pt x="1048" y="1570"/>
                  <a:pt x="1054" y="1570"/>
                  <a:pt x="1061" y="1570"/>
                </a:cubicBezTo>
                <a:cubicBezTo>
                  <a:pt x="1055" y="1552"/>
                  <a:pt x="1047" y="1535"/>
                  <a:pt x="1043" y="1518"/>
                </a:cubicBezTo>
                <a:cubicBezTo>
                  <a:pt x="1036" y="1491"/>
                  <a:pt x="1028" y="1464"/>
                  <a:pt x="1025" y="1437"/>
                </a:cubicBezTo>
                <a:cubicBezTo>
                  <a:pt x="1021" y="1391"/>
                  <a:pt x="1025" y="1345"/>
                  <a:pt x="1036" y="1300"/>
                </a:cubicBezTo>
                <a:cubicBezTo>
                  <a:pt x="1044" y="1266"/>
                  <a:pt x="1055" y="1233"/>
                  <a:pt x="1069" y="1202"/>
                </a:cubicBezTo>
                <a:cubicBezTo>
                  <a:pt x="1083" y="1170"/>
                  <a:pt x="1101" y="1139"/>
                  <a:pt x="1121" y="1111"/>
                </a:cubicBezTo>
                <a:cubicBezTo>
                  <a:pt x="1143" y="1080"/>
                  <a:pt x="1170" y="1053"/>
                  <a:pt x="1203" y="1031"/>
                </a:cubicBezTo>
                <a:cubicBezTo>
                  <a:pt x="1264" y="990"/>
                  <a:pt x="1330" y="976"/>
                  <a:pt x="1401" y="989"/>
                </a:cubicBezTo>
                <a:cubicBezTo>
                  <a:pt x="1441" y="997"/>
                  <a:pt x="1479" y="1011"/>
                  <a:pt x="1514" y="1034"/>
                </a:cubicBezTo>
                <a:cubicBezTo>
                  <a:pt x="1524" y="1041"/>
                  <a:pt x="1536" y="1047"/>
                  <a:pt x="1548" y="1054"/>
                </a:cubicBezTo>
                <a:cubicBezTo>
                  <a:pt x="1551" y="1027"/>
                  <a:pt x="1551" y="1000"/>
                  <a:pt x="1555" y="974"/>
                </a:cubicBezTo>
                <a:cubicBezTo>
                  <a:pt x="1564" y="925"/>
                  <a:pt x="1573" y="876"/>
                  <a:pt x="1586" y="827"/>
                </a:cubicBezTo>
                <a:cubicBezTo>
                  <a:pt x="1595" y="790"/>
                  <a:pt x="1607" y="753"/>
                  <a:pt x="1622" y="718"/>
                </a:cubicBezTo>
                <a:cubicBezTo>
                  <a:pt x="1644" y="668"/>
                  <a:pt x="1668" y="619"/>
                  <a:pt x="1698" y="573"/>
                </a:cubicBezTo>
                <a:cubicBezTo>
                  <a:pt x="1733" y="520"/>
                  <a:pt x="1772" y="472"/>
                  <a:pt x="1822" y="433"/>
                </a:cubicBezTo>
                <a:cubicBezTo>
                  <a:pt x="1847" y="414"/>
                  <a:pt x="1875" y="398"/>
                  <a:pt x="1903" y="384"/>
                </a:cubicBezTo>
                <a:cubicBezTo>
                  <a:pt x="1982" y="344"/>
                  <a:pt x="2064" y="345"/>
                  <a:pt x="2147" y="372"/>
                </a:cubicBezTo>
                <a:cubicBezTo>
                  <a:pt x="2178" y="382"/>
                  <a:pt x="2206" y="403"/>
                  <a:pt x="2229" y="428"/>
                </a:cubicBezTo>
                <a:cubicBezTo>
                  <a:pt x="2237" y="436"/>
                  <a:pt x="2245" y="443"/>
                  <a:pt x="2253" y="451"/>
                </a:cubicBezTo>
                <a:cubicBezTo>
                  <a:pt x="2266" y="420"/>
                  <a:pt x="2277" y="389"/>
                  <a:pt x="2290" y="358"/>
                </a:cubicBezTo>
                <a:cubicBezTo>
                  <a:pt x="2306" y="320"/>
                  <a:pt x="2322" y="281"/>
                  <a:pt x="2341" y="244"/>
                </a:cubicBezTo>
                <a:cubicBezTo>
                  <a:pt x="2354" y="216"/>
                  <a:pt x="2369" y="189"/>
                  <a:pt x="2386" y="164"/>
                </a:cubicBezTo>
                <a:cubicBezTo>
                  <a:pt x="2397" y="147"/>
                  <a:pt x="2412" y="133"/>
                  <a:pt x="2427" y="119"/>
                </a:cubicBezTo>
                <a:cubicBezTo>
                  <a:pt x="2444" y="103"/>
                  <a:pt x="2462" y="88"/>
                  <a:pt x="2480" y="72"/>
                </a:cubicBezTo>
                <a:cubicBezTo>
                  <a:pt x="2485" y="68"/>
                  <a:pt x="2491" y="66"/>
                  <a:pt x="2497" y="62"/>
                </a:cubicBezTo>
                <a:cubicBezTo>
                  <a:pt x="2526" y="44"/>
                  <a:pt x="2555" y="30"/>
                  <a:pt x="2587" y="19"/>
                </a:cubicBezTo>
                <a:cubicBezTo>
                  <a:pt x="2624" y="5"/>
                  <a:pt x="2662" y="0"/>
                  <a:pt x="2699" y="9"/>
                </a:cubicBezTo>
                <a:cubicBezTo>
                  <a:pt x="2730" y="15"/>
                  <a:pt x="2760" y="25"/>
                  <a:pt x="2786" y="46"/>
                </a:cubicBezTo>
                <a:cubicBezTo>
                  <a:pt x="2815" y="70"/>
                  <a:pt x="2833" y="99"/>
                  <a:pt x="2848" y="132"/>
                </a:cubicBezTo>
                <a:cubicBezTo>
                  <a:pt x="2859" y="156"/>
                  <a:pt x="2869" y="180"/>
                  <a:pt x="2878" y="204"/>
                </a:cubicBezTo>
                <a:cubicBezTo>
                  <a:pt x="2889" y="235"/>
                  <a:pt x="2899" y="266"/>
                  <a:pt x="2910" y="297"/>
                </a:cubicBezTo>
                <a:cubicBezTo>
                  <a:pt x="2920" y="326"/>
                  <a:pt x="2930" y="355"/>
                  <a:pt x="2941" y="384"/>
                </a:cubicBezTo>
                <a:cubicBezTo>
                  <a:pt x="2962" y="435"/>
                  <a:pt x="2983" y="485"/>
                  <a:pt x="3005" y="536"/>
                </a:cubicBezTo>
                <a:cubicBezTo>
                  <a:pt x="3010" y="548"/>
                  <a:pt x="3018" y="559"/>
                  <a:pt x="3024" y="569"/>
                </a:cubicBezTo>
                <a:cubicBezTo>
                  <a:pt x="3050" y="571"/>
                  <a:pt x="3077" y="574"/>
                  <a:pt x="3104" y="577"/>
                </a:cubicBezTo>
                <a:cubicBezTo>
                  <a:pt x="3107" y="577"/>
                  <a:pt x="3111" y="575"/>
                  <a:pt x="3114" y="572"/>
                </a:cubicBezTo>
                <a:cubicBezTo>
                  <a:pt x="3140" y="543"/>
                  <a:pt x="3172" y="523"/>
                  <a:pt x="3207" y="507"/>
                </a:cubicBezTo>
                <a:cubicBezTo>
                  <a:pt x="3248" y="487"/>
                  <a:pt x="3290" y="482"/>
                  <a:pt x="3334" y="490"/>
                </a:cubicBezTo>
                <a:cubicBezTo>
                  <a:pt x="3393" y="501"/>
                  <a:pt x="3428" y="550"/>
                  <a:pt x="3423" y="610"/>
                </a:cubicBezTo>
                <a:cubicBezTo>
                  <a:pt x="3423" y="616"/>
                  <a:pt x="3422" y="623"/>
                  <a:pt x="3422" y="630"/>
                </a:cubicBezTo>
                <a:cubicBezTo>
                  <a:pt x="3444" y="638"/>
                  <a:pt x="3461" y="626"/>
                  <a:pt x="3477" y="616"/>
                </a:cubicBezTo>
                <a:cubicBezTo>
                  <a:pt x="3489" y="609"/>
                  <a:pt x="3499" y="599"/>
                  <a:pt x="3509" y="590"/>
                </a:cubicBezTo>
                <a:cubicBezTo>
                  <a:pt x="3533" y="568"/>
                  <a:pt x="3573" y="560"/>
                  <a:pt x="3606" y="577"/>
                </a:cubicBezTo>
                <a:cubicBezTo>
                  <a:pt x="3631" y="591"/>
                  <a:pt x="3655" y="608"/>
                  <a:pt x="3679" y="624"/>
                </a:cubicBezTo>
                <a:cubicBezTo>
                  <a:pt x="3716" y="650"/>
                  <a:pt x="3751" y="680"/>
                  <a:pt x="3800" y="677"/>
                </a:cubicBezTo>
                <a:cubicBezTo>
                  <a:pt x="3821" y="675"/>
                  <a:pt x="3841" y="671"/>
                  <a:pt x="3857" y="656"/>
                </a:cubicBezTo>
                <a:cubicBezTo>
                  <a:pt x="3873" y="641"/>
                  <a:pt x="3890" y="628"/>
                  <a:pt x="3906" y="615"/>
                </a:cubicBezTo>
                <a:cubicBezTo>
                  <a:pt x="3930" y="597"/>
                  <a:pt x="3960" y="595"/>
                  <a:pt x="3980" y="607"/>
                </a:cubicBezTo>
                <a:cubicBezTo>
                  <a:pt x="3966" y="611"/>
                  <a:pt x="3948" y="614"/>
                  <a:pt x="3933" y="621"/>
                </a:cubicBezTo>
                <a:cubicBezTo>
                  <a:pt x="3925" y="624"/>
                  <a:pt x="3919" y="633"/>
                  <a:pt x="3913" y="639"/>
                </a:cubicBezTo>
                <a:cubicBezTo>
                  <a:pt x="3909" y="643"/>
                  <a:pt x="3905" y="645"/>
                  <a:pt x="3901" y="648"/>
                </a:cubicBezTo>
                <a:cubicBezTo>
                  <a:pt x="3897" y="650"/>
                  <a:pt x="3893" y="651"/>
                  <a:pt x="3890" y="653"/>
                </a:cubicBezTo>
                <a:cubicBezTo>
                  <a:pt x="3873" y="664"/>
                  <a:pt x="3857" y="676"/>
                  <a:pt x="3839" y="686"/>
                </a:cubicBezTo>
                <a:cubicBezTo>
                  <a:pt x="3801" y="708"/>
                  <a:pt x="3761" y="707"/>
                  <a:pt x="3722" y="692"/>
                </a:cubicBezTo>
                <a:cubicBezTo>
                  <a:pt x="3690" y="679"/>
                  <a:pt x="3661" y="658"/>
                  <a:pt x="3631" y="641"/>
                </a:cubicBezTo>
                <a:cubicBezTo>
                  <a:pt x="3623" y="636"/>
                  <a:pt x="3615" y="629"/>
                  <a:pt x="3607" y="624"/>
                </a:cubicBezTo>
                <a:cubicBezTo>
                  <a:pt x="3564" y="599"/>
                  <a:pt x="3530" y="583"/>
                  <a:pt x="3492" y="627"/>
                </a:cubicBezTo>
                <a:cubicBezTo>
                  <a:pt x="3475" y="646"/>
                  <a:pt x="3438" y="653"/>
                  <a:pt x="3414" y="641"/>
                </a:cubicBezTo>
                <a:cubicBezTo>
                  <a:pt x="3409" y="638"/>
                  <a:pt x="3406" y="631"/>
                  <a:pt x="3402" y="626"/>
                </a:cubicBezTo>
                <a:cubicBezTo>
                  <a:pt x="3393" y="612"/>
                  <a:pt x="3388" y="595"/>
                  <a:pt x="3376" y="585"/>
                </a:cubicBezTo>
                <a:cubicBezTo>
                  <a:pt x="3351" y="564"/>
                  <a:pt x="3320" y="552"/>
                  <a:pt x="3286" y="550"/>
                </a:cubicBezTo>
                <a:cubicBezTo>
                  <a:pt x="3230" y="545"/>
                  <a:pt x="3176" y="550"/>
                  <a:pt x="3130" y="586"/>
                </a:cubicBezTo>
                <a:cubicBezTo>
                  <a:pt x="3139" y="591"/>
                  <a:pt x="3148" y="597"/>
                  <a:pt x="3157" y="600"/>
                </a:cubicBezTo>
                <a:cubicBezTo>
                  <a:pt x="3191" y="611"/>
                  <a:pt x="3211" y="636"/>
                  <a:pt x="3222" y="666"/>
                </a:cubicBezTo>
                <a:cubicBezTo>
                  <a:pt x="3228" y="680"/>
                  <a:pt x="3227" y="699"/>
                  <a:pt x="3221" y="713"/>
                </a:cubicBezTo>
                <a:cubicBezTo>
                  <a:pt x="3209" y="742"/>
                  <a:pt x="3184" y="759"/>
                  <a:pt x="3152" y="765"/>
                </a:cubicBezTo>
                <a:cubicBezTo>
                  <a:pt x="3136" y="768"/>
                  <a:pt x="3124" y="775"/>
                  <a:pt x="3112" y="787"/>
                </a:cubicBezTo>
                <a:cubicBezTo>
                  <a:pt x="3096" y="806"/>
                  <a:pt x="3075" y="821"/>
                  <a:pt x="3057" y="838"/>
                </a:cubicBezTo>
                <a:cubicBezTo>
                  <a:pt x="3029" y="864"/>
                  <a:pt x="2988" y="871"/>
                  <a:pt x="2955" y="855"/>
                </a:cubicBezTo>
                <a:cubicBezTo>
                  <a:pt x="2932" y="844"/>
                  <a:pt x="2914" y="828"/>
                  <a:pt x="2899" y="808"/>
                </a:cubicBezTo>
                <a:cubicBezTo>
                  <a:pt x="2893" y="798"/>
                  <a:pt x="2886" y="794"/>
                  <a:pt x="2873" y="796"/>
                </a:cubicBezTo>
                <a:cubicBezTo>
                  <a:pt x="2835" y="803"/>
                  <a:pt x="2796" y="797"/>
                  <a:pt x="2761" y="782"/>
                </a:cubicBezTo>
                <a:cubicBezTo>
                  <a:pt x="2745" y="775"/>
                  <a:pt x="2728" y="763"/>
                  <a:pt x="2720" y="749"/>
                </a:cubicBezTo>
                <a:cubicBezTo>
                  <a:pt x="2698" y="711"/>
                  <a:pt x="2717" y="670"/>
                  <a:pt x="2761" y="654"/>
                </a:cubicBezTo>
                <a:cubicBezTo>
                  <a:pt x="2803" y="638"/>
                  <a:pt x="2847" y="632"/>
                  <a:pt x="2892" y="634"/>
                </a:cubicBezTo>
                <a:cubicBezTo>
                  <a:pt x="2902" y="635"/>
                  <a:pt x="2913" y="634"/>
                  <a:pt x="2923" y="633"/>
                </a:cubicBezTo>
                <a:cubicBezTo>
                  <a:pt x="2963" y="628"/>
                  <a:pt x="3001" y="631"/>
                  <a:pt x="3035" y="654"/>
                </a:cubicBezTo>
                <a:cubicBezTo>
                  <a:pt x="3059" y="670"/>
                  <a:pt x="3062" y="709"/>
                  <a:pt x="3040" y="725"/>
                </a:cubicBezTo>
                <a:cubicBezTo>
                  <a:pt x="3008" y="749"/>
                  <a:pt x="2972" y="762"/>
                  <a:pt x="2932" y="754"/>
                </a:cubicBezTo>
                <a:cubicBezTo>
                  <a:pt x="2918" y="751"/>
                  <a:pt x="2904" y="741"/>
                  <a:pt x="2891" y="732"/>
                </a:cubicBezTo>
                <a:cubicBezTo>
                  <a:pt x="2882" y="727"/>
                  <a:pt x="2877" y="716"/>
                  <a:pt x="2882" y="706"/>
                </a:cubicBezTo>
                <a:cubicBezTo>
                  <a:pt x="2889" y="696"/>
                  <a:pt x="2896" y="682"/>
                  <a:pt x="2911" y="681"/>
                </a:cubicBezTo>
                <a:cubicBezTo>
                  <a:pt x="2914" y="680"/>
                  <a:pt x="2918" y="683"/>
                  <a:pt x="2922" y="685"/>
                </a:cubicBezTo>
                <a:cubicBezTo>
                  <a:pt x="2920" y="688"/>
                  <a:pt x="2918" y="692"/>
                  <a:pt x="2916" y="695"/>
                </a:cubicBezTo>
                <a:cubicBezTo>
                  <a:pt x="2912" y="700"/>
                  <a:pt x="2903" y="706"/>
                  <a:pt x="2904" y="709"/>
                </a:cubicBezTo>
                <a:cubicBezTo>
                  <a:pt x="2906" y="717"/>
                  <a:pt x="2911" y="726"/>
                  <a:pt x="2918" y="730"/>
                </a:cubicBezTo>
                <a:cubicBezTo>
                  <a:pt x="2935" y="740"/>
                  <a:pt x="2953" y="735"/>
                  <a:pt x="2971" y="727"/>
                </a:cubicBezTo>
                <a:cubicBezTo>
                  <a:pt x="2992" y="718"/>
                  <a:pt x="2999" y="694"/>
                  <a:pt x="2992" y="676"/>
                </a:cubicBezTo>
                <a:cubicBezTo>
                  <a:pt x="2980" y="647"/>
                  <a:pt x="2951" y="637"/>
                  <a:pt x="2926" y="642"/>
                </a:cubicBezTo>
                <a:cubicBezTo>
                  <a:pt x="2917" y="644"/>
                  <a:pt x="2908" y="647"/>
                  <a:pt x="2900" y="647"/>
                </a:cubicBezTo>
                <a:cubicBezTo>
                  <a:pt x="2863" y="644"/>
                  <a:pt x="2830" y="655"/>
                  <a:pt x="2798" y="674"/>
                </a:cubicBezTo>
                <a:cubicBezTo>
                  <a:pt x="2760" y="696"/>
                  <a:pt x="2767" y="734"/>
                  <a:pt x="2797" y="754"/>
                </a:cubicBezTo>
                <a:cubicBezTo>
                  <a:pt x="2826" y="773"/>
                  <a:pt x="2858" y="782"/>
                  <a:pt x="2893" y="778"/>
                </a:cubicBezTo>
                <a:cubicBezTo>
                  <a:pt x="2896" y="778"/>
                  <a:pt x="2898" y="780"/>
                  <a:pt x="2900" y="782"/>
                </a:cubicBezTo>
                <a:cubicBezTo>
                  <a:pt x="2920" y="794"/>
                  <a:pt x="2939" y="808"/>
                  <a:pt x="2960" y="817"/>
                </a:cubicBezTo>
                <a:cubicBezTo>
                  <a:pt x="3003" y="837"/>
                  <a:pt x="3049" y="823"/>
                  <a:pt x="3082" y="781"/>
                </a:cubicBezTo>
                <a:cubicBezTo>
                  <a:pt x="3095" y="765"/>
                  <a:pt x="3112" y="757"/>
                  <a:pt x="3131" y="751"/>
                </a:cubicBezTo>
                <a:cubicBezTo>
                  <a:pt x="3148" y="747"/>
                  <a:pt x="3163" y="736"/>
                  <a:pt x="3167" y="718"/>
                </a:cubicBezTo>
                <a:cubicBezTo>
                  <a:pt x="3173" y="688"/>
                  <a:pt x="3174" y="660"/>
                  <a:pt x="3154" y="633"/>
                </a:cubicBezTo>
                <a:cubicBezTo>
                  <a:pt x="3137" y="609"/>
                  <a:pt x="3116" y="593"/>
                  <a:pt x="3089" y="589"/>
                </a:cubicBezTo>
                <a:cubicBezTo>
                  <a:pt x="3065" y="585"/>
                  <a:pt x="3040" y="581"/>
                  <a:pt x="3018" y="598"/>
                </a:cubicBezTo>
                <a:cubicBezTo>
                  <a:pt x="3016" y="599"/>
                  <a:pt x="3012" y="600"/>
                  <a:pt x="3010" y="599"/>
                </a:cubicBezTo>
                <a:cubicBezTo>
                  <a:pt x="3001" y="596"/>
                  <a:pt x="2991" y="593"/>
                  <a:pt x="2984" y="588"/>
                </a:cubicBezTo>
                <a:cubicBezTo>
                  <a:pt x="2968" y="577"/>
                  <a:pt x="2954" y="563"/>
                  <a:pt x="2937" y="553"/>
                </a:cubicBezTo>
                <a:cubicBezTo>
                  <a:pt x="2925" y="546"/>
                  <a:pt x="2911" y="542"/>
                  <a:pt x="2897" y="541"/>
                </a:cubicBezTo>
                <a:cubicBezTo>
                  <a:pt x="2849" y="535"/>
                  <a:pt x="2804" y="539"/>
                  <a:pt x="2767" y="577"/>
                </a:cubicBezTo>
                <a:cubicBezTo>
                  <a:pt x="2764" y="581"/>
                  <a:pt x="2756" y="582"/>
                  <a:pt x="2750" y="581"/>
                </a:cubicBezTo>
                <a:cubicBezTo>
                  <a:pt x="2709" y="578"/>
                  <a:pt x="2669" y="580"/>
                  <a:pt x="2633" y="604"/>
                </a:cubicBezTo>
                <a:cubicBezTo>
                  <a:pt x="2597" y="627"/>
                  <a:pt x="2565" y="676"/>
                  <a:pt x="2580" y="736"/>
                </a:cubicBezTo>
                <a:cubicBezTo>
                  <a:pt x="2585" y="756"/>
                  <a:pt x="2591" y="776"/>
                  <a:pt x="2603" y="792"/>
                </a:cubicBezTo>
                <a:cubicBezTo>
                  <a:pt x="2615" y="810"/>
                  <a:pt x="2633" y="825"/>
                  <a:pt x="2651" y="837"/>
                </a:cubicBezTo>
                <a:cubicBezTo>
                  <a:pt x="2675" y="853"/>
                  <a:pt x="2700" y="867"/>
                  <a:pt x="2727" y="878"/>
                </a:cubicBezTo>
                <a:cubicBezTo>
                  <a:pt x="2762" y="892"/>
                  <a:pt x="2800" y="888"/>
                  <a:pt x="2837" y="886"/>
                </a:cubicBezTo>
                <a:cubicBezTo>
                  <a:pt x="2845" y="886"/>
                  <a:pt x="2854" y="888"/>
                  <a:pt x="2862" y="890"/>
                </a:cubicBezTo>
                <a:cubicBezTo>
                  <a:pt x="2881" y="896"/>
                  <a:pt x="2900" y="906"/>
                  <a:pt x="2921" y="909"/>
                </a:cubicBezTo>
                <a:cubicBezTo>
                  <a:pt x="2950" y="913"/>
                  <a:pt x="2979" y="913"/>
                  <a:pt x="3008" y="913"/>
                </a:cubicBezTo>
                <a:cubicBezTo>
                  <a:pt x="3022" y="913"/>
                  <a:pt x="3035" y="909"/>
                  <a:pt x="3047" y="903"/>
                </a:cubicBezTo>
                <a:cubicBezTo>
                  <a:pt x="3067" y="894"/>
                  <a:pt x="3085" y="881"/>
                  <a:pt x="3102" y="871"/>
                </a:cubicBezTo>
                <a:cubicBezTo>
                  <a:pt x="3143" y="891"/>
                  <a:pt x="3186" y="899"/>
                  <a:pt x="3231" y="892"/>
                </a:cubicBezTo>
                <a:cubicBezTo>
                  <a:pt x="3279" y="883"/>
                  <a:pt x="3307" y="850"/>
                  <a:pt x="3329" y="808"/>
                </a:cubicBezTo>
                <a:cubicBezTo>
                  <a:pt x="3346" y="808"/>
                  <a:pt x="3364" y="810"/>
                  <a:pt x="3382" y="808"/>
                </a:cubicBezTo>
                <a:cubicBezTo>
                  <a:pt x="3400" y="806"/>
                  <a:pt x="3419" y="802"/>
                  <a:pt x="3436" y="796"/>
                </a:cubicBezTo>
                <a:cubicBezTo>
                  <a:pt x="3462" y="788"/>
                  <a:pt x="3491" y="759"/>
                  <a:pt x="3489" y="733"/>
                </a:cubicBezTo>
                <a:cubicBezTo>
                  <a:pt x="3488" y="718"/>
                  <a:pt x="3494" y="709"/>
                  <a:pt x="3502" y="697"/>
                </a:cubicBezTo>
                <a:cubicBezTo>
                  <a:pt x="3521" y="669"/>
                  <a:pt x="3547" y="663"/>
                  <a:pt x="3576" y="671"/>
                </a:cubicBezTo>
                <a:cubicBezTo>
                  <a:pt x="3606" y="678"/>
                  <a:pt x="3634" y="690"/>
                  <a:pt x="3663" y="700"/>
                </a:cubicBezTo>
                <a:cubicBezTo>
                  <a:pt x="3677" y="705"/>
                  <a:pt x="3692" y="709"/>
                  <a:pt x="3705" y="716"/>
                </a:cubicBezTo>
                <a:cubicBezTo>
                  <a:pt x="3736" y="731"/>
                  <a:pt x="3769" y="735"/>
                  <a:pt x="3802" y="730"/>
                </a:cubicBezTo>
                <a:cubicBezTo>
                  <a:pt x="3813" y="728"/>
                  <a:pt x="3823" y="723"/>
                  <a:pt x="3832" y="719"/>
                </a:cubicBezTo>
                <a:cubicBezTo>
                  <a:pt x="3855" y="709"/>
                  <a:pt x="3872" y="691"/>
                  <a:pt x="3887" y="672"/>
                </a:cubicBezTo>
                <a:close/>
              </a:path>
            </a:pathLst>
          </a:custGeom>
          <a:solidFill>
            <a:schemeClr val="accent1">
              <a:alpha val="2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56" name="Freeform 6" hidden="1"/>
          <p:cNvSpPr/>
          <p:nvPr/>
        </p:nvSpPr>
        <p:spPr bwMode="auto">
          <a:xfrm>
            <a:off x="-558434" y="502173"/>
            <a:ext cx="2623194" cy="1543817"/>
          </a:xfrm>
          <a:custGeom>
            <a:avLst/>
            <a:gdLst>
              <a:gd name="T0" fmla="*/ 3510 w 4495"/>
              <a:gd name="T1" fmla="*/ 741 h 2642"/>
              <a:gd name="T2" fmla="*/ 3185 w 4495"/>
              <a:gd name="T3" fmla="*/ 1023 h 2642"/>
              <a:gd name="T4" fmla="*/ 3732 w 4495"/>
              <a:gd name="T5" fmla="*/ 1571 h 2642"/>
              <a:gd name="T6" fmla="*/ 4453 w 4495"/>
              <a:gd name="T7" fmla="*/ 1757 h 2642"/>
              <a:gd name="T8" fmla="*/ 725 w 4495"/>
              <a:gd name="T9" fmla="*/ 1957 h 2642"/>
              <a:gd name="T10" fmla="*/ 2100 w 4495"/>
              <a:gd name="T11" fmla="*/ 2171 h 2642"/>
              <a:gd name="T12" fmla="*/ 3175 w 4495"/>
              <a:gd name="T13" fmla="*/ 2386 h 2642"/>
              <a:gd name="T14" fmla="*/ 2639 w 4495"/>
              <a:gd name="T15" fmla="*/ 2600 h 2642"/>
              <a:gd name="T16" fmla="*/ 2714 w 4495"/>
              <a:gd name="T17" fmla="*/ 2484 h 2642"/>
              <a:gd name="T18" fmla="*/ 1960 w 4495"/>
              <a:gd name="T19" fmla="*/ 2363 h 2642"/>
              <a:gd name="T20" fmla="*/ 3653 w 4495"/>
              <a:gd name="T21" fmla="*/ 2111 h 2642"/>
              <a:gd name="T22" fmla="*/ 483 w 4495"/>
              <a:gd name="T23" fmla="*/ 1826 h 2642"/>
              <a:gd name="T24" fmla="*/ 4246 w 4495"/>
              <a:gd name="T25" fmla="*/ 1608 h 2642"/>
              <a:gd name="T26" fmla="*/ 3226 w 4495"/>
              <a:gd name="T27" fmla="*/ 1362 h 2642"/>
              <a:gd name="T28" fmla="*/ 2917 w 4495"/>
              <a:gd name="T29" fmla="*/ 965 h 2642"/>
              <a:gd name="T30" fmla="*/ 2651 w 4495"/>
              <a:gd name="T31" fmla="*/ 569 h 2642"/>
              <a:gd name="T32" fmla="*/ 2698 w 4495"/>
              <a:gd name="T33" fmla="*/ 339 h 2642"/>
              <a:gd name="T34" fmla="*/ 2417 w 4495"/>
              <a:gd name="T35" fmla="*/ 760 h 2642"/>
              <a:gd name="T36" fmla="*/ 2957 w 4495"/>
              <a:gd name="T37" fmla="*/ 1168 h 2642"/>
              <a:gd name="T38" fmla="*/ 2536 w 4495"/>
              <a:gd name="T39" fmla="*/ 1677 h 2642"/>
              <a:gd name="T40" fmla="*/ 2788 w 4495"/>
              <a:gd name="T41" fmla="*/ 1371 h 2642"/>
              <a:gd name="T42" fmla="*/ 2696 w 4495"/>
              <a:gd name="T43" fmla="*/ 1468 h 2642"/>
              <a:gd name="T44" fmla="*/ 2758 w 4495"/>
              <a:gd name="T45" fmla="*/ 1583 h 2642"/>
              <a:gd name="T46" fmla="*/ 2430 w 4495"/>
              <a:gd name="T47" fmla="*/ 1081 h 2642"/>
              <a:gd name="T48" fmla="*/ 2128 w 4495"/>
              <a:gd name="T49" fmla="*/ 612 h 2642"/>
              <a:gd name="T50" fmla="*/ 1747 w 4495"/>
              <a:gd name="T51" fmla="*/ 1209 h 2642"/>
              <a:gd name="T52" fmla="*/ 1956 w 4495"/>
              <a:gd name="T53" fmla="*/ 1028 h 2642"/>
              <a:gd name="T54" fmla="*/ 2026 w 4495"/>
              <a:gd name="T55" fmla="*/ 1148 h 2642"/>
              <a:gd name="T56" fmla="*/ 2025 w 4495"/>
              <a:gd name="T57" fmla="*/ 900 h 2642"/>
              <a:gd name="T58" fmla="*/ 2014 w 4495"/>
              <a:gd name="T59" fmla="*/ 1417 h 2642"/>
              <a:gd name="T60" fmla="*/ 1370 w 4495"/>
              <a:gd name="T61" fmla="*/ 1129 h 2642"/>
              <a:gd name="T62" fmla="*/ 1441 w 4495"/>
              <a:gd name="T63" fmla="*/ 1512 h 2642"/>
              <a:gd name="T64" fmla="*/ 1377 w 4495"/>
              <a:gd name="T65" fmla="*/ 1512 h 2642"/>
              <a:gd name="T66" fmla="*/ 1565 w 4495"/>
              <a:gd name="T67" fmla="*/ 1514 h 2642"/>
              <a:gd name="T68" fmla="*/ 310 w 4495"/>
              <a:gd name="T69" fmla="*/ 1616 h 2642"/>
              <a:gd name="T70" fmla="*/ 700 w 4495"/>
              <a:gd name="T71" fmla="*/ 1359 h 2642"/>
              <a:gd name="T72" fmla="*/ 146 w 4495"/>
              <a:gd name="T73" fmla="*/ 1543 h 2642"/>
              <a:gd name="T74" fmla="*/ 1036 w 4495"/>
              <a:gd name="T75" fmla="*/ 1300 h 2642"/>
              <a:gd name="T76" fmla="*/ 1555 w 4495"/>
              <a:gd name="T77" fmla="*/ 974 h 2642"/>
              <a:gd name="T78" fmla="*/ 2229 w 4495"/>
              <a:gd name="T79" fmla="*/ 428 h 2642"/>
              <a:gd name="T80" fmla="*/ 2497 w 4495"/>
              <a:gd name="T81" fmla="*/ 62 h 2642"/>
              <a:gd name="T82" fmla="*/ 2941 w 4495"/>
              <a:gd name="T83" fmla="*/ 384 h 2642"/>
              <a:gd name="T84" fmla="*/ 3423 w 4495"/>
              <a:gd name="T85" fmla="*/ 610 h 2642"/>
              <a:gd name="T86" fmla="*/ 3857 w 4495"/>
              <a:gd name="T87" fmla="*/ 656 h 2642"/>
              <a:gd name="T88" fmla="*/ 3839 w 4495"/>
              <a:gd name="T89" fmla="*/ 686 h 2642"/>
              <a:gd name="T90" fmla="*/ 3376 w 4495"/>
              <a:gd name="T91" fmla="*/ 585 h 2642"/>
              <a:gd name="T92" fmla="*/ 3112 w 4495"/>
              <a:gd name="T93" fmla="*/ 787 h 2642"/>
              <a:gd name="T94" fmla="*/ 2761 w 4495"/>
              <a:gd name="T95" fmla="*/ 654 h 2642"/>
              <a:gd name="T96" fmla="*/ 2882 w 4495"/>
              <a:gd name="T97" fmla="*/ 706 h 2642"/>
              <a:gd name="T98" fmla="*/ 2992 w 4495"/>
              <a:gd name="T99" fmla="*/ 676 h 2642"/>
              <a:gd name="T100" fmla="*/ 2960 w 4495"/>
              <a:gd name="T101" fmla="*/ 817 h 2642"/>
              <a:gd name="T102" fmla="*/ 3010 w 4495"/>
              <a:gd name="T103" fmla="*/ 599 h 2642"/>
              <a:gd name="T104" fmla="*/ 2580 w 4495"/>
              <a:gd name="T105" fmla="*/ 736 h 2642"/>
              <a:gd name="T106" fmla="*/ 3008 w 4495"/>
              <a:gd name="T107" fmla="*/ 913 h 2642"/>
              <a:gd name="T108" fmla="*/ 3489 w 4495"/>
              <a:gd name="T109" fmla="*/ 733 h 2642"/>
              <a:gd name="T110" fmla="*/ 3887 w 4495"/>
              <a:gd name="T111" fmla="*/ 67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5" h="2642">
                <a:moveTo>
                  <a:pt x="3887" y="672"/>
                </a:moveTo>
                <a:cubicBezTo>
                  <a:pt x="3873" y="700"/>
                  <a:pt x="3861" y="729"/>
                  <a:pt x="3842" y="754"/>
                </a:cubicBezTo>
                <a:cubicBezTo>
                  <a:pt x="3824" y="778"/>
                  <a:pt x="3795" y="780"/>
                  <a:pt x="3767" y="770"/>
                </a:cubicBezTo>
                <a:cubicBezTo>
                  <a:pt x="3743" y="762"/>
                  <a:pt x="3721" y="749"/>
                  <a:pt x="3697" y="739"/>
                </a:cubicBezTo>
                <a:cubicBezTo>
                  <a:pt x="3667" y="727"/>
                  <a:pt x="3637" y="715"/>
                  <a:pt x="3607" y="706"/>
                </a:cubicBezTo>
                <a:cubicBezTo>
                  <a:pt x="3579" y="699"/>
                  <a:pt x="3551" y="704"/>
                  <a:pt x="3524" y="713"/>
                </a:cubicBezTo>
                <a:cubicBezTo>
                  <a:pt x="3510" y="718"/>
                  <a:pt x="3506" y="726"/>
                  <a:pt x="3510" y="741"/>
                </a:cubicBezTo>
                <a:cubicBezTo>
                  <a:pt x="3514" y="764"/>
                  <a:pt x="3517" y="787"/>
                  <a:pt x="3505" y="808"/>
                </a:cubicBezTo>
                <a:cubicBezTo>
                  <a:pt x="3500" y="816"/>
                  <a:pt x="3493" y="824"/>
                  <a:pt x="3484" y="829"/>
                </a:cubicBezTo>
                <a:cubicBezTo>
                  <a:pt x="3452" y="847"/>
                  <a:pt x="3418" y="853"/>
                  <a:pt x="3382" y="840"/>
                </a:cubicBezTo>
                <a:cubicBezTo>
                  <a:pt x="3367" y="835"/>
                  <a:pt x="3351" y="832"/>
                  <a:pt x="3334" y="828"/>
                </a:cubicBezTo>
                <a:cubicBezTo>
                  <a:pt x="3329" y="869"/>
                  <a:pt x="3323" y="912"/>
                  <a:pt x="3281" y="935"/>
                </a:cubicBezTo>
                <a:cubicBezTo>
                  <a:pt x="3240" y="958"/>
                  <a:pt x="3200" y="943"/>
                  <a:pt x="3160" y="924"/>
                </a:cubicBezTo>
                <a:cubicBezTo>
                  <a:pt x="3169" y="959"/>
                  <a:pt x="3176" y="991"/>
                  <a:pt x="3185" y="1023"/>
                </a:cubicBezTo>
                <a:cubicBezTo>
                  <a:pt x="3197" y="1068"/>
                  <a:pt x="3211" y="1112"/>
                  <a:pt x="3223" y="1156"/>
                </a:cubicBezTo>
                <a:cubicBezTo>
                  <a:pt x="3228" y="1171"/>
                  <a:pt x="3231" y="1188"/>
                  <a:pt x="3237" y="1203"/>
                </a:cubicBezTo>
                <a:cubicBezTo>
                  <a:pt x="3250" y="1238"/>
                  <a:pt x="3262" y="1274"/>
                  <a:pt x="3278" y="1308"/>
                </a:cubicBezTo>
                <a:cubicBezTo>
                  <a:pt x="3291" y="1334"/>
                  <a:pt x="3307" y="1358"/>
                  <a:pt x="3326" y="1381"/>
                </a:cubicBezTo>
                <a:cubicBezTo>
                  <a:pt x="3345" y="1405"/>
                  <a:pt x="3367" y="1427"/>
                  <a:pt x="3389" y="1448"/>
                </a:cubicBezTo>
                <a:cubicBezTo>
                  <a:pt x="3421" y="1477"/>
                  <a:pt x="3458" y="1497"/>
                  <a:pt x="3497" y="1514"/>
                </a:cubicBezTo>
                <a:cubicBezTo>
                  <a:pt x="3572" y="1548"/>
                  <a:pt x="3651" y="1563"/>
                  <a:pt x="3732" y="1571"/>
                </a:cubicBezTo>
                <a:cubicBezTo>
                  <a:pt x="3761" y="1573"/>
                  <a:pt x="3790" y="1574"/>
                  <a:pt x="3819" y="1577"/>
                </a:cubicBezTo>
                <a:cubicBezTo>
                  <a:pt x="3938" y="1590"/>
                  <a:pt x="4056" y="1582"/>
                  <a:pt x="4175" y="1581"/>
                </a:cubicBezTo>
                <a:cubicBezTo>
                  <a:pt x="4204" y="1581"/>
                  <a:pt x="4233" y="1578"/>
                  <a:pt x="4262" y="1577"/>
                </a:cubicBezTo>
                <a:cubicBezTo>
                  <a:pt x="4314" y="1576"/>
                  <a:pt x="4366" y="1583"/>
                  <a:pt x="4415" y="1601"/>
                </a:cubicBezTo>
                <a:cubicBezTo>
                  <a:pt x="4438" y="1610"/>
                  <a:pt x="4459" y="1623"/>
                  <a:pt x="4474" y="1644"/>
                </a:cubicBezTo>
                <a:cubicBezTo>
                  <a:pt x="4484" y="1657"/>
                  <a:pt x="4491" y="1669"/>
                  <a:pt x="4493" y="1685"/>
                </a:cubicBezTo>
                <a:cubicBezTo>
                  <a:pt x="4495" y="1718"/>
                  <a:pt x="4477" y="1738"/>
                  <a:pt x="4453" y="1757"/>
                </a:cubicBezTo>
                <a:cubicBezTo>
                  <a:pt x="4426" y="1778"/>
                  <a:pt x="4394" y="1785"/>
                  <a:pt x="4362" y="1790"/>
                </a:cubicBezTo>
                <a:cubicBezTo>
                  <a:pt x="4334" y="1794"/>
                  <a:pt x="4306" y="1798"/>
                  <a:pt x="4278" y="1798"/>
                </a:cubicBezTo>
                <a:cubicBezTo>
                  <a:pt x="3089" y="1799"/>
                  <a:pt x="1900" y="1799"/>
                  <a:pt x="711" y="1798"/>
                </a:cubicBezTo>
                <a:cubicBezTo>
                  <a:pt x="685" y="1798"/>
                  <a:pt x="662" y="1802"/>
                  <a:pt x="643" y="1822"/>
                </a:cubicBezTo>
                <a:cubicBezTo>
                  <a:pt x="615" y="1850"/>
                  <a:pt x="617" y="1910"/>
                  <a:pt x="647" y="1936"/>
                </a:cubicBezTo>
                <a:cubicBezTo>
                  <a:pt x="664" y="1952"/>
                  <a:pt x="683" y="1956"/>
                  <a:pt x="705" y="1957"/>
                </a:cubicBezTo>
                <a:cubicBezTo>
                  <a:pt x="712" y="1957"/>
                  <a:pt x="718" y="1957"/>
                  <a:pt x="725" y="1957"/>
                </a:cubicBezTo>
                <a:cubicBezTo>
                  <a:pt x="1686" y="1957"/>
                  <a:pt x="2647" y="1957"/>
                  <a:pt x="3609" y="1957"/>
                </a:cubicBezTo>
                <a:cubicBezTo>
                  <a:pt x="3654" y="1957"/>
                  <a:pt x="3700" y="1957"/>
                  <a:pt x="3742" y="1974"/>
                </a:cubicBezTo>
                <a:cubicBezTo>
                  <a:pt x="3780" y="1989"/>
                  <a:pt x="3820" y="2007"/>
                  <a:pt x="3827" y="2055"/>
                </a:cubicBezTo>
                <a:cubicBezTo>
                  <a:pt x="3831" y="2081"/>
                  <a:pt x="3823" y="2102"/>
                  <a:pt x="3803" y="2120"/>
                </a:cubicBezTo>
                <a:cubicBezTo>
                  <a:pt x="3758" y="2159"/>
                  <a:pt x="3704" y="2169"/>
                  <a:pt x="3648" y="2170"/>
                </a:cubicBezTo>
                <a:cubicBezTo>
                  <a:pt x="3553" y="2172"/>
                  <a:pt x="3459" y="2171"/>
                  <a:pt x="3364" y="2171"/>
                </a:cubicBezTo>
                <a:cubicBezTo>
                  <a:pt x="2943" y="2171"/>
                  <a:pt x="2521" y="2171"/>
                  <a:pt x="2100" y="2171"/>
                </a:cubicBezTo>
                <a:cubicBezTo>
                  <a:pt x="2045" y="2171"/>
                  <a:pt x="1991" y="2172"/>
                  <a:pt x="1936" y="2171"/>
                </a:cubicBezTo>
                <a:cubicBezTo>
                  <a:pt x="1867" y="2169"/>
                  <a:pt x="1836" y="2241"/>
                  <a:pt x="1862" y="2295"/>
                </a:cubicBezTo>
                <a:cubicBezTo>
                  <a:pt x="1874" y="2318"/>
                  <a:pt x="1896" y="2332"/>
                  <a:pt x="1924" y="2333"/>
                </a:cubicBezTo>
                <a:cubicBezTo>
                  <a:pt x="1931" y="2333"/>
                  <a:pt x="1939" y="2333"/>
                  <a:pt x="1946" y="2333"/>
                </a:cubicBezTo>
                <a:cubicBezTo>
                  <a:pt x="2291" y="2333"/>
                  <a:pt x="2636" y="2332"/>
                  <a:pt x="2981" y="2333"/>
                </a:cubicBezTo>
                <a:cubicBezTo>
                  <a:pt x="3020" y="2333"/>
                  <a:pt x="3059" y="2337"/>
                  <a:pt x="3097" y="2345"/>
                </a:cubicBezTo>
                <a:cubicBezTo>
                  <a:pt x="3125" y="2352"/>
                  <a:pt x="3155" y="2361"/>
                  <a:pt x="3175" y="2386"/>
                </a:cubicBezTo>
                <a:cubicBezTo>
                  <a:pt x="3200" y="2419"/>
                  <a:pt x="3200" y="2433"/>
                  <a:pt x="3175" y="2462"/>
                </a:cubicBezTo>
                <a:cubicBezTo>
                  <a:pt x="3162" y="2477"/>
                  <a:pt x="3145" y="2484"/>
                  <a:pt x="3127" y="2492"/>
                </a:cubicBezTo>
                <a:cubicBezTo>
                  <a:pt x="3080" y="2512"/>
                  <a:pt x="3031" y="2513"/>
                  <a:pt x="2982" y="2513"/>
                </a:cubicBezTo>
                <a:cubicBezTo>
                  <a:pt x="2882" y="2514"/>
                  <a:pt x="2783" y="2515"/>
                  <a:pt x="2684" y="2516"/>
                </a:cubicBezTo>
                <a:cubicBezTo>
                  <a:pt x="2671" y="2516"/>
                  <a:pt x="2658" y="2519"/>
                  <a:pt x="2645" y="2522"/>
                </a:cubicBezTo>
                <a:cubicBezTo>
                  <a:pt x="2627" y="2526"/>
                  <a:pt x="2616" y="2539"/>
                  <a:pt x="2615" y="2556"/>
                </a:cubicBezTo>
                <a:cubicBezTo>
                  <a:pt x="2614" y="2573"/>
                  <a:pt x="2624" y="2594"/>
                  <a:pt x="2639" y="2600"/>
                </a:cubicBezTo>
                <a:cubicBezTo>
                  <a:pt x="2672" y="2617"/>
                  <a:pt x="2707" y="2629"/>
                  <a:pt x="2744" y="2635"/>
                </a:cubicBezTo>
                <a:cubicBezTo>
                  <a:pt x="2751" y="2636"/>
                  <a:pt x="2758" y="2638"/>
                  <a:pt x="2764" y="2642"/>
                </a:cubicBezTo>
                <a:cubicBezTo>
                  <a:pt x="2731" y="2639"/>
                  <a:pt x="2698" y="2638"/>
                  <a:pt x="2665" y="2631"/>
                </a:cubicBezTo>
                <a:cubicBezTo>
                  <a:pt x="2643" y="2626"/>
                  <a:pt x="2620" y="2616"/>
                  <a:pt x="2602" y="2603"/>
                </a:cubicBezTo>
                <a:cubicBezTo>
                  <a:pt x="2580" y="2589"/>
                  <a:pt x="2579" y="2564"/>
                  <a:pt x="2582" y="2539"/>
                </a:cubicBezTo>
                <a:cubicBezTo>
                  <a:pt x="2586" y="2511"/>
                  <a:pt x="2607" y="2497"/>
                  <a:pt x="2631" y="2492"/>
                </a:cubicBezTo>
                <a:cubicBezTo>
                  <a:pt x="2658" y="2487"/>
                  <a:pt x="2686" y="2484"/>
                  <a:pt x="2714" y="2484"/>
                </a:cubicBezTo>
                <a:cubicBezTo>
                  <a:pt x="2817" y="2483"/>
                  <a:pt x="2919" y="2483"/>
                  <a:pt x="3022" y="2483"/>
                </a:cubicBezTo>
                <a:cubicBezTo>
                  <a:pt x="3037" y="2483"/>
                  <a:pt x="3052" y="2483"/>
                  <a:pt x="3066" y="2478"/>
                </a:cubicBezTo>
                <a:cubicBezTo>
                  <a:pt x="3089" y="2471"/>
                  <a:pt x="3114" y="2449"/>
                  <a:pt x="3113" y="2420"/>
                </a:cubicBezTo>
                <a:cubicBezTo>
                  <a:pt x="3111" y="2395"/>
                  <a:pt x="3094" y="2373"/>
                  <a:pt x="3068" y="2368"/>
                </a:cubicBezTo>
                <a:cubicBezTo>
                  <a:pt x="3054" y="2365"/>
                  <a:pt x="3041" y="2363"/>
                  <a:pt x="3027" y="2363"/>
                </a:cubicBezTo>
                <a:cubicBezTo>
                  <a:pt x="2853" y="2363"/>
                  <a:pt x="2679" y="2363"/>
                  <a:pt x="2506" y="2363"/>
                </a:cubicBezTo>
                <a:cubicBezTo>
                  <a:pt x="2324" y="2363"/>
                  <a:pt x="2142" y="2364"/>
                  <a:pt x="1960" y="2363"/>
                </a:cubicBezTo>
                <a:cubicBezTo>
                  <a:pt x="1929" y="2362"/>
                  <a:pt x="1897" y="2360"/>
                  <a:pt x="1868" y="2353"/>
                </a:cubicBezTo>
                <a:cubicBezTo>
                  <a:pt x="1832" y="2343"/>
                  <a:pt x="1797" y="2328"/>
                  <a:pt x="1773" y="2298"/>
                </a:cubicBezTo>
                <a:cubicBezTo>
                  <a:pt x="1748" y="2268"/>
                  <a:pt x="1754" y="2220"/>
                  <a:pt x="1777" y="2197"/>
                </a:cubicBezTo>
                <a:cubicBezTo>
                  <a:pt x="1824" y="2151"/>
                  <a:pt x="1883" y="2143"/>
                  <a:pt x="1943" y="2141"/>
                </a:cubicBezTo>
                <a:cubicBezTo>
                  <a:pt x="1995" y="2140"/>
                  <a:pt x="2046" y="2141"/>
                  <a:pt x="2098" y="2141"/>
                </a:cubicBezTo>
                <a:cubicBezTo>
                  <a:pt x="2591" y="2141"/>
                  <a:pt x="3084" y="2141"/>
                  <a:pt x="3577" y="2141"/>
                </a:cubicBezTo>
                <a:cubicBezTo>
                  <a:pt x="3608" y="2141"/>
                  <a:pt x="3633" y="2134"/>
                  <a:pt x="3653" y="2111"/>
                </a:cubicBezTo>
                <a:cubicBezTo>
                  <a:pt x="3668" y="2094"/>
                  <a:pt x="3670" y="2073"/>
                  <a:pt x="3667" y="2051"/>
                </a:cubicBezTo>
                <a:cubicBezTo>
                  <a:pt x="3663" y="2024"/>
                  <a:pt x="3642" y="2002"/>
                  <a:pt x="3615" y="1998"/>
                </a:cubicBezTo>
                <a:cubicBezTo>
                  <a:pt x="3602" y="1995"/>
                  <a:pt x="3588" y="1994"/>
                  <a:pt x="3575" y="1994"/>
                </a:cubicBezTo>
                <a:cubicBezTo>
                  <a:pt x="2614" y="1994"/>
                  <a:pt x="1653" y="1994"/>
                  <a:pt x="692" y="1994"/>
                </a:cubicBezTo>
                <a:cubicBezTo>
                  <a:pt x="658" y="1994"/>
                  <a:pt x="623" y="1991"/>
                  <a:pt x="589" y="1984"/>
                </a:cubicBezTo>
                <a:cubicBezTo>
                  <a:pt x="563" y="1978"/>
                  <a:pt x="537" y="1966"/>
                  <a:pt x="514" y="1951"/>
                </a:cubicBezTo>
                <a:cubicBezTo>
                  <a:pt x="469" y="1923"/>
                  <a:pt x="456" y="1870"/>
                  <a:pt x="483" y="1826"/>
                </a:cubicBezTo>
                <a:cubicBezTo>
                  <a:pt x="498" y="1802"/>
                  <a:pt x="522" y="1785"/>
                  <a:pt x="549" y="1775"/>
                </a:cubicBezTo>
                <a:cubicBezTo>
                  <a:pt x="595" y="1758"/>
                  <a:pt x="642" y="1753"/>
                  <a:pt x="691" y="1753"/>
                </a:cubicBezTo>
                <a:cubicBezTo>
                  <a:pt x="1148" y="1754"/>
                  <a:pt x="1605" y="1754"/>
                  <a:pt x="2062" y="1754"/>
                </a:cubicBezTo>
                <a:cubicBezTo>
                  <a:pt x="2788" y="1754"/>
                  <a:pt x="3515" y="1754"/>
                  <a:pt x="4241" y="1753"/>
                </a:cubicBezTo>
                <a:cubicBezTo>
                  <a:pt x="4259" y="1753"/>
                  <a:pt x="4278" y="1749"/>
                  <a:pt x="4295" y="1743"/>
                </a:cubicBezTo>
                <a:cubicBezTo>
                  <a:pt x="4328" y="1729"/>
                  <a:pt x="4340" y="1682"/>
                  <a:pt x="4325" y="1650"/>
                </a:cubicBezTo>
                <a:cubicBezTo>
                  <a:pt x="4308" y="1616"/>
                  <a:pt x="4278" y="1607"/>
                  <a:pt x="4246" y="1608"/>
                </a:cubicBezTo>
                <a:cubicBezTo>
                  <a:pt x="4163" y="1609"/>
                  <a:pt x="4080" y="1616"/>
                  <a:pt x="3998" y="1617"/>
                </a:cubicBezTo>
                <a:cubicBezTo>
                  <a:pt x="3903" y="1617"/>
                  <a:pt x="3809" y="1617"/>
                  <a:pt x="3714" y="1611"/>
                </a:cubicBezTo>
                <a:cubicBezTo>
                  <a:pt x="3660" y="1608"/>
                  <a:pt x="3605" y="1595"/>
                  <a:pt x="3551" y="1583"/>
                </a:cubicBezTo>
                <a:cubicBezTo>
                  <a:pt x="3520" y="1576"/>
                  <a:pt x="3489" y="1565"/>
                  <a:pt x="3460" y="1552"/>
                </a:cubicBezTo>
                <a:cubicBezTo>
                  <a:pt x="3434" y="1541"/>
                  <a:pt x="3411" y="1525"/>
                  <a:pt x="3387" y="1512"/>
                </a:cubicBezTo>
                <a:cubicBezTo>
                  <a:pt x="3346" y="1491"/>
                  <a:pt x="3315" y="1457"/>
                  <a:pt x="3282" y="1427"/>
                </a:cubicBezTo>
                <a:cubicBezTo>
                  <a:pt x="3261" y="1408"/>
                  <a:pt x="3245" y="1383"/>
                  <a:pt x="3226" y="1362"/>
                </a:cubicBezTo>
                <a:cubicBezTo>
                  <a:pt x="3213" y="1346"/>
                  <a:pt x="3198" y="1331"/>
                  <a:pt x="3186" y="1315"/>
                </a:cubicBezTo>
                <a:cubicBezTo>
                  <a:pt x="3169" y="1292"/>
                  <a:pt x="3154" y="1267"/>
                  <a:pt x="3139" y="1243"/>
                </a:cubicBezTo>
                <a:cubicBezTo>
                  <a:pt x="3123" y="1218"/>
                  <a:pt x="3109" y="1191"/>
                  <a:pt x="3094" y="1165"/>
                </a:cubicBezTo>
                <a:cubicBezTo>
                  <a:pt x="3090" y="1157"/>
                  <a:pt x="3087" y="1148"/>
                  <a:pt x="3083" y="1139"/>
                </a:cubicBezTo>
                <a:cubicBezTo>
                  <a:pt x="3069" y="1102"/>
                  <a:pt x="3055" y="1066"/>
                  <a:pt x="3041" y="1029"/>
                </a:cubicBezTo>
                <a:cubicBezTo>
                  <a:pt x="3033" y="1006"/>
                  <a:pt x="3024" y="982"/>
                  <a:pt x="3014" y="957"/>
                </a:cubicBezTo>
                <a:cubicBezTo>
                  <a:pt x="2983" y="968"/>
                  <a:pt x="2952" y="977"/>
                  <a:pt x="2917" y="965"/>
                </a:cubicBezTo>
                <a:cubicBezTo>
                  <a:pt x="2884" y="953"/>
                  <a:pt x="2858" y="936"/>
                  <a:pt x="2847" y="899"/>
                </a:cubicBezTo>
                <a:cubicBezTo>
                  <a:pt x="2837" y="901"/>
                  <a:pt x="2827" y="904"/>
                  <a:pt x="2817" y="904"/>
                </a:cubicBezTo>
                <a:cubicBezTo>
                  <a:pt x="2756" y="904"/>
                  <a:pt x="2694" y="898"/>
                  <a:pt x="2638" y="875"/>
                </a:cubicBezTo>
                <a:cubicBezTo>
                  <a:pt x="2589" y="856"/>
                  <a:pt x="2545" y="826"/>
                  <a:pt x="2518" y="777"/>
                </a:cubicBezTo>
                <a:cubicBezTo>
                  <a:pt x="2495" y="736"/>
                  <a:pt x="2493" y="696"/>
                  <a:pt x="2511" y="655"/>
                </a:cubicBezTo>
                <a:cubicBezTo>
                  <a:pt x="2518" y="638"/>
                  <a:pt x="2535" y="624"/>
                  <a:pt x="2549" y="610"/>
                </a:cubicBezTo>
                <a:cubicBezTo>
                  <a:pt x="2577" y="583"/>
                  <a:pt x="2613" y="573"/>
                  <a:pt x="2651" y="569"/>
                </a:cubicBezTo>
                <a:cubicBezTo>
                  <a:pt x="2678" y="566"/>
                  <a:pt x="2706" y="562"/>
                  <a:pt x="2734" y="563"/>
                </a:cubicBezTo>
                <a:cubicBezTo>
                  <a:pt x="2751" y="563"/>
                  <a:pt x="2763" y="559"/>
                  <a:pt x="2770" y="545"/>
                </a:cubicBezTo>
                <a:cubicBezTo>
                  <a:pt x="2780" y="525"/>
                  <a:pt x="2799" y="516"/>
                  <a:pt x="2816" y="506"/>
                </a:cubicBezTo>
                <a:cubicBezTo>
                  <a:pt x="2819" y="505"/>
                  <a:pt x="2822" y="503"/>
                  <a:pt x="2825" y="501"/>
                </a:cubicBezTo>
                <a:cubicBezTo>
                  <a:pt x="2807" y="471"/>
                  <a:pt x="2790" y="441"/>
                  <a:pt x="2770" y="414"/>
                </a:cubicBezTo>
                <a:cubicBezTo>
                  <a:pt x="2757" y="396"/>
                  <a:pt x="2741" y="379"/>
                  <a:pt x="2726" y="363"/>
                </a:cubicBezTo>
                <a:cubicBezTo>
                  <a:pt x="2717" y="354"/>
                  <a:pt x="2708" y="346"/>
                  <a:pt x="2698" y="339"/>
                </a:cubicBezTo>
                <a:cubicBezTo>
                  <a:pt x="2663" y="317"/>
                  <a:pt x="2626" y="323"/>
                  <a:pt x="2589" y="330"/>
                </a:cubicBezTo>
                <a:cubicBezTo>
                  <a:pt x="2558" y="335"/>
                  <a:pt x="2531" y="350"/>
                  <a:pt x="2507" y="369"/>
                </a:cubicBezTo>
                <a:cubicBezTo>
                  <a:pt x="2489" y="383"/>
                  <a:pt x="2475" y="401"/>
                  <a:pt x="2460" y="418"/>
                </a:cubicBezTo>
                <a:cubicBezTo>
                  <a:pt x="2426" y="455"/>
                  <a:pt x="2409" y="501"/>
                  <a:pt x="2389" y="546"/>
                </a:cubicBezTo>
                <a:cubicBezTo>
                  <a:pt x="2378" y="569"/>
                  <a:pt x="2372" y="594"/>
                  <a:pt x="2364" y="619"/>
                </a:cubicBezTo>
                <a:cubicBezTo>
                  <a:pt x="2363" y="622"/>
                  <a:pt x="2364" y="626"/>
                  <a:pt x="2366" y="630"/>
                </a:cubicBezTo>
                <a:cubicBezTo>
                  <a:pt x="2383" y="673"/>
                  <a:pt x="2401" y="716"/>
                  <a:pt x="2417" y="760"/>
                </a:cubicBezTo>
                <a:cubicBezTo>
                  <a:pt x="2429" y="789"/>
                  <a:pt x="2439" y="818"/>
                  <a:pt x="2448" y="848"/>
                </a:cubicBezTo>
                <a:cubicBezTo>
                  <a:pt x="2460" y="888"/>
                  <a:pt x="2471" y="929"/>
                  <a:pt x="2483" y="969"/>
                </a:cubicBezTo>
                <a:cubicBezTo>
                  <a:pt x="2488" y="990"/>
                  <a:pt x="2495" y="1010"/>
                  <a:pt x="2501" y="1031"/>
                </a:cubicBezTo>
                <a:cubicBezTo>
                  <a:pt x="2519" y="1025"/>
                  <a:pt x="2537" y="1017"/>
                  <a:pt x="2556" y="1013"/>
                </a:cubicBezTo>
                <a:cubicBezTo>
                  <a:pt x="2626" y="995"/>
                  <a:pt x="2696" y="998"/>
                  <a:pt x="2764" y="1022"/>
                </a:cubicBezTo>
                <a:cubicBezTo>
                  <a:pt x="2802" y="1035"/>
                  <a:pt x="2839" y="1053"/>
                  <a:pt x="2870" y="1080"/>
                </a:cubicBezTo>
                <a:cubicBezTo>
                  <a:pt x="2901" y="1107"/>
                  <a:pt x="2930" y="1137"/>
                  <a:pt x="2957" y="1168"/>
                </a:cubicBezTo>
                <a:cubicBezTo>
                  <a:pt x="2977" y="1192"/>
                  <a:pt x="2990" y="1222"/>
                  <a:pt x="3002" y="1252"/>
                </a:cubicBezTo>
                <a:cubicBezTo>
                  <a:pt x="3033" y="1327"/>
                  <a:pt x="3031" y="1403"/>
                  <a:pt x="3011" y="1479"/>
                </a:cubicBezTo>
                <a:cubicBezTo>
                  <a:pt x="3004" y="1506"/>
                  <a:pt x="2993" y="1533"/>
                  <a:pt x="2979" y="1556"/>
                </a:cubicBezTo>
                <a:cubicBezTo>
                  <a:pt x="2960" y="1585"/>
                  <a:pt x="2938" y="1612"/>
                  <a:pt x="2911" y="1637"/>
                </a:cubicBezTo>
                <a:cubicBezTo>
                  <a:pt x="2872" y="1674"/>
                  <a:pt x="2826" y="1694"/>
                  <a:pt x="2776" y="1707"/>
                </a:cubicBezTo>
                <a:cubicBezTo>
                  <a:pt x="2725" y="1721"/>
                  <a:pt x="2672" y="1721"/>
                  <a:pt x="2620" y="1709"/>
                </a:cubicBezTo>
                <a:cubicBezTo>
                  <a:pt x="2591" y="1703"/>
                  <a:pt x="2562" y="1692"/>
                  <a:pt x="2536" y="1677"/>
                </a:cubicBezTo>
                <a:cubicBezTo>
                  <a:pt x="2506" y="1659"/>
                  <a:pt x="2481" y="1635"/>
                  <a:pt x="2462" y="1604"/>
                </a:cubicBezTo>
                <a:cubicBezTo>
                  <a:pt x="2419" y="1534"/>
                  <a:pt x="2418" y="1462"/>
                  <a:pt x="2447" y="1390"/>
                </a:cubicBezTo>
                <a:cubicBezTo>
                  <a:pt x="2460" y="1358"/>
                  <a:pt x="2484" y="1331"/>
                  <a:pt x="2511" y="1308"/>
                </a:cubicBezTo>
                <a:cubicBezTo>
                  <a:pt x="2532" y="1290"/>
                  <a:pt x="2557" y="1281"/>
                  <a:pt x="2583" y="1276"/>
                </a:cubicBezTo>
                <a:cubicBezTo>
                  <a:pt x="2602" y="1273"/>
                  <a:pt x="2621" y="1267"/>
                  <a:pt x="2639" y="1269"/>
                </a:cubicBezTo>
                <a:cubicBezTo>
                  <a:pt x="2672" y="1272"/>
                  <a:pt x="2706" y="1280"/>
                  <a:pt x="2733" y="1301"/>
                </a:cubicBezTo>
                <a:cubicBezTo>
                  <a:pt x="2757" y="1319"/>
                  <a:pt x="2777" y="1341"/>
                  <a:pt x="2788" y="1371"/>
                </a:cubicBezTo>
                <a:cubicBezTo>
                  <a:pt x="2795" y="1391"/>
                  <a:pt x="2801" y="1412"/>
                  <a:pt x="2794" y="1431"/>
                </a:cubicBezTo>
                <a:cubicBezTo>
                  <a:pt x="2780" y="1468"/>
                  <a:pt x="2763" y="1501"/>
                  <a:pt x="2720" y="1516"/>
                </a:cubicBezTo>
                <a:cubicBezTo>
                  <a:pt x="2691" y="1527"/>
                  <a:pt x="2639" y="1507"/>
                  <a:pt x="2630" y="1478"/>
                </a:cubicBezTo>
                <a:cubicBezTo>
                  <a:pt x="2624" y="1459"/>
                  <a:pt x="2627" y="1446"/>
                  <a:pt x="2642" y="1433"/>
                </a:cubicBezTo>
                <a:cubicBezTo>
                  <a:pt x="2651" y="1425"/>
                  <a:pt x="2660" y="1417"/>
                  <a:pt x="2669" y="1410"/>
                </a:cubicBezTo>
                <a:cubicBezTo>
                  <a:pt x="2672" y="1427"/>
                  <a:pt x="2674" y="1442"/>
                  <a:pt x="2679" y="1455"/>
                </a:cubicBezTo>
                <a:cubicBezTo>
                  <a:pt x="2681" y="1461"/>
                  <a:pt x="2690" y="1468"/>
                  <a:pt x="2696" y="1468"/>
                </a:cubicBezTo>
                <a:cubicBezTo>
                  <a:pt x="2702" y="1468"/>
                  <a:pt x="2709" y="1460"/>
                  <a:pt x="2712" y="1454"/>
                </a:cubicBezTo>
                <a:cubicBezTo>
                  <a:pt x="2716" y="1448"/>
                  <a:pt x="2719" y="1439"/>
                  <a:pt x="2719" y="1432"/>
                </a:cubicBezTo>
                <a:cubicBezTo>
                  <a:pt x="2721" y="1412"/>
                  <a:pt x="2719" y="1391"/>
                  <a:pt x="2701" y="1379"/>
                </a:cubicBezTo>
                <a:cubicBezTo>
                  <a:pt x="2675" y="1362"/>
                  <a:pt x="2646" y="1361"/>
                  <a:pt x="2618" y="1375"/>
                </a:cubicBezTo>
                <a:cubicBezTo>
                  <a:pt x="2567" y="1402"/>
                  <a:pt x="2544" y="1475"/>
                  <a:pt x="2584" y="1530"/>
                </a:cubicBezTo>
                <a:cubicBezTo>
                  <a:pt x="2599" y="1551"/>
                  <a:pt x="2618" y="1565"/>
                  <a:pt x="2640" y="1576"/>
                </a:cubicBezTo>
                <a:cubicBezTo>
                  <a:pt x="2679" y="1596"/>
                  <a:pt x="2719" y="1596"/>
                  <a:pt x="2758" y="1583"/>
                </a:cubicBezTo>
                <a:cubicBezTo>
                  <a:pt x="2794" y="1571"/>
                  <a:pt x="2824" y="1549"/>
                  <a:pt x="2845" y="1515"/>
                </a:cubicBezTo>
                <a:cubicBezTo>
                  <a:pt x="2890" y="1444"/>
                  <a:pt x="2884" y="1370"/>
                  <a:pt x="2860" y="1296"/>
                </a:cubicBezTo>
                <a:cubicBezTo>
                  <a:pt x="2852" y="1269"/>
                  <a:pt x="2832" y="1245"/>
                  <a:pt x="2816" y="1220"/>
                </a:cubicBezTo>
                <a:cubicBezTo>
                  <a:pt x="2794" y="1187"/>
                  <a:pt x="2760" y="1168"/>
                  <a:pt x="2724" y="1151"/>
                </a:cubicBezTo>
                <a:cubicBezTo>
                  <a:pt x="2663" y="1123"/>
                  <a:pt x="2601" y="1124"/>
                  <a:pt x="2539" y="1143"/>
                </a:cubicBezTo>
                <a:cubicBezTo>
                  <a:pt x="2512" y="1152"/>
                  <a:pt x="2488" y="1169"/>
                  <a:pt x="2461" y="1183"/>
                </a:cubicBezTo>
                <a:cubicBezTo>
                  <a:pt x="2451" y="1151"/>
                  <a:pt x="2442" y="1116"/>
                  <a:pt x="2430" y="1081"/>
                </a:cubicBezTo>
                <a:cubicBezTo>
                  <a:pt x="2417" y="1047"/>
                  <a:pt x="2402" y="1014"/>
                  <a:pt x="2389" y="980"/>
                </a:cubicBezTo>
                <a:cubicBezTo>
                  <a:pt x="2386" y="972"/>
                  <a:pt x="2383" y="964"/>
                  <a:pt x="2380" y="956"/>
                </a:cubicBezTo>
                <a:cubicBezTo>
                  <a:pt x="2366" y="926"/>
                  <a:pt x="2352" y="895"/>
                  <a:pt x="2337" y="865"/>
                </a:cubicBezTo>
                <a:cubicBezTo>
                  <a:pt x="2324" y="841"/>
                  <a:pt x="2309" y="819"/>
                  <a:pt x="2295" y="796"/>
                </a:cubicBezTo>
                <a:cubicBezTo>
                  <a:pt x="2282" y="777"/>
                  <a:pt x="2271" y="757"/>
                  <a:pt x="2257" y="739"/>
                </a:cubicBezTo>
                <a:cubicBezTo>
                  <a:pt x="2237" y="714"/>
                  <a:pt x="2217" y="689"/>
                  <a:pt x="2194" y="667"/>
                </a:cubicBezTo>
                <a:cubicBezTo>
                  <a:pt x="2174" y="647"/>
                  <a:pt x="2152" y="628"/>
                  <a:pt x="2128" y="612"/>
                </a:cubicBezTo>
                <a:cubicBezTo>
                  <a:pt x="2078" y="579"/>
                  <a:pt x="2023" y="567"/>
                  <a:pt x="1963" y="582"/>
                </a:cubicBezTo>
                <a:cubicBezTo>
                  <a:pt x="1930" y="590"/>
                  <a:pt x="1902" y="606"/>
                  <a:pt x="1877" y="629"/>
                </a:cubicBezTo>
                <a:cubicBezTo>
                  <a:pt x="1861" y="644"/>
                  <a:pt x="1843" y="657"/>
                  <a:pt x="1829" y="674"/>
                </a:cubicBezTo>
                <a:cubicBezTo>
                  <a:pt x="1802" y="709"/>
                  <a:pt x="1775" y="745"/>
                  <a:pt x="1757" y="786"/>
                </a:cubicBezTo>
                <a:cubicBezTo>
                  <a:pt x="1741" y="819"/>
                  <a:pt x="1723" y="852"/>
                  <a:pt x="1711" y="886"/>
                </a:cubicBezTo>
                <a:cubicBezTo>
                  <a:pt x="1686" y="963"/>
                  <a:pt x="1678" y="1042"/>
                  <a:pt x="1700" y="1121"/>
                </a:cubicBezTo>
                <a:cubicBezTo>
                  <a:pt x="1709" y="1154"/>
                  <a:pt x="1727" y="1182"/>
                  <a:pt x="1747" y="1209"/>
                </a:cubicBezTo>
                <a:cubicBezTo>
                  <a:pt x="1768" y="1236"/>
                  <a:pt x="1793" y="1257"/>
                  <a:pt x="1822" y="1273"/>
                </a:cubicBezTo>
                <a:cubicBezTo>
                  <a:pt x="1846" y="1286"/>
                  <a:pt x="1874" y="1294"/>
                  <a:pt x="1901" y="1300"/>
                </a:cubicBezTo>
                <a:cubicBezTo>
                  <a:pt x="1943" y="1308"/>
                  <a:pt x="1985" y="1301"/>
                  <a:pt x="2021" y="1276"/>
                </a:cubicBezTo>
                <a:cubicBezTo>
                  <a:pt x="2039" y="1264"/>
                  <a:pt x="2055" y="1247"/>
                  <a:pt x="2067" y="1229"/>
                </a:cubicBezTo>
                <a:cubicBezTo>
                  <a:pt x="2090" y="1197"/>
                  <a:pt x="2102" y="1160"/>
                  <a:pt x="2093" y="1119"/>
                </a:cubicBezTo>
                <a:cubicBezTo>
                  <a:pt x="2081" y="1067"/>
                  <a:pt x="2054" y="1037"/>
                  <a:pt x="2001" y="1027"/>
                </a:cubicBezTo>
                <a:cubicBezTo>
                  <a:pt x="1986" y="1025"/>
                  <a:pt x="1971" y="1026"/>
                  <a:pt x="1956" y="1028"/>
                </a:cubicBezTo>
                <a:cubicBezTo>
                  <a:pt x="1928" y="1033"/>
                  <a:pt x="1907" y="1049"/>
                  <a:pt x="1898" y="1075"/>
                </a:cubicBezTo>
                <a:cubicBezTo>
                  <a:pt x="1889" y="1100"/>
                  <a:pt x="1884" y="1127"/>
                  <a:pt x="1904" y="1150"/>
                </a:cubicBezTo>
                <a:cubicBezTo>
                  <a:pt x="1917" y="1165"/>
                  <a:pt x="1952" y="1169"/>
                  <a:pt x="1967" y="1156"/>
                </a:cubicBezTo>
                <a:cubicBezTo>
                  <a:pt x="1979" y="1147"/>
                  <a:pt x="1975" y="1124"/>
                  <a:pt x="1960" y="1114"/>
                </a:cubicBezTo>
                <a:cubicBezTo>
                  <a:pt x="1953" y="1109"/>
                  <a:pt x="1946" y="1106"/>
                  <a:pt x="1938" y="1101"/>
                </a:cubicBezTo>
                <a:cubicBezTo>
                  <a:pt x="1958" y="1089"/>
                  <a:pt x="1978" y="1080"/>
                  <a:pt x="2000" y="1094"/>
                </a:cubicBezTo>
                <a:cubicBezTo>
                  <a:pt x="2020" y="1106"/>
                  <a:pt x="2031" y="1126"/>
                  <a:pt x="2026" y="1148"/>
                </a:cubicBezTo>
                <a:cubicBezTo>
                  <a:pt x="2022" y="1169"/>
                  <a:pt x="2012" y="1189"/>
                  <a:pt x="1992" y="1203"/>
                </a:cubicBezTo>
                <a:cubicBezTo>
                  <a:pt x="1963" y="1224"/>
                  <a:pt x="1934" y="1226"/>
                  <a:pt x="1901" y="1218"/>
                </a:cubicBezTo>
                <a:cubicBezTo>
                  <a:pt x="1864" y="1209"/>
                  <a:pt x="1837" y="1185"/>
                  <a:pt x="1824" y="1149"/>
                </a:cubicBezTo>
                <a:cubicBezTo>
                  <a:pt x="1804" y="1096"/>
                  <a:pt x="1810" y="1043"/>
                  <a:pt x="1836" y="993"/>
                </a:cubicBezTo>
                <a:cubicBezTo>
                  <a:pt x="1845" y="976"/>
                  <a:pt x="1862" y="964"/>
                  <a:pt x="1875" y="949"/>
                </a:cubicBezTo>
                <a:cubicBezTo>
                  <a:pt x="1901" y="921"/>
                  <a:pt x="1935" y="909"/>
                  <a:pt x="1971" y="905"/>
                </a:cubicBezTo>
                <a:cubicBezTo>
                  <a:pt x="1989" y="902"/>
                  <a:pt x="2008" y="897"/>
                  <a:pt x="2025" y="900"/>
                </a:cubicBezTo>
                <a:cubicBezTo>
                  <a:pt x="2065" y="906"/>
                  <a:pt x="2103" y="915"/>
                  <a:pt x="2137" y="939"/>
                </a:cubicBezTo>
                <a:cubicBezTo>
                  <a:pt x="2169" y="961"/>
                  <a:pt x="2191" y="989"/>
                  <a:pt x="2209" y="1020"/>
                </a:cubicBezTo>
                <a:cubicBezTo>
                  <a:pt x="2221" y="1041"/>
                  <a:pt x="2225" y="1066"/>
                  <a:pt x="2230" y="1090"/>
                </a:cubicBezTo>
                <a:cubicBezTo>
                  <a:pt x="2237" y="1133"/>
                  <a:pt x="2233" y="1176"/>
                  <a:pt x="2217" y="1217"/>
                </a:cubicBezTo>
                <a:cubicBezTo>
                  <a:pt x="2206" y="1244"/>
                  <a:pt x="2189" y="1270"/>
                  <a:pt x="2172" y="1295"/>
                </a:cubicBezTo>
                <a:cubicBezTo>
                  <a:pt x="2159" y="1314"/>
                  <a:pt x="2145" y="1332"/>
                  <a:pt x="2128" y="1348"/>
                </a:cubicBezTo>
                <a:cubicBezTo>
                  <a:pt x="2095" y="1379"/>
                  <a:pt x="2057" y="1401"/>
                  <a:pt x="2014" y="1417"/>
                </a:cubicBezTo>
                <a:cubicBezTo>
                  <a:pt x="1955" y="1439"/>
                  <a:pt x="1894" y="1442"/>
                  <a:pt x="1834" y="1429"/>
                </a:cubicBezTo>
                <a:cubicBezTo>
                  <a:pt x="1798" y="1421"/>
                  <a:pt x="1763" y="1408"/>
                  <a:pt x="1730" y="1389"/>
                </a:cubicBezTo>
                <a:cubicBezTo>
                  <a:pt x="1696" y="1368"/>
                  <a:pt x="1666" y="1344"/>
                  <a:pt x="1640" y="1315"/>
                </a:cubicBezTo>
                <a:cubicBezTo>
                  <a:pt x="1616" y="1289"/>
                  <a:pt x="1594" y="1261"/>
                  <a:pt x="1570" y="1235"/>
                </a:cubicBezTo>
                <a:cubicBezTo>
                  <a:pt x="1557" y="1220"/>
                  <a:pt x="1542" y="1206"/>
                  <a:pt x="1527" y="1193"/>
                </a:cubicBezTo>
                <a:cubicBezTo>
                  <a:pt x="1507" y="1176"/>
                  <a:pt x="1486" y="1159"/>
                  <a:pt x="1464" y="1145"/>
                </a:cubicBezTo>
                <a:cubicBezTo>
                  <a:pt x="1435" y="1128"/>
                  <a:pt x="1403" y="1125"/>
                  <a:pt x="1370" y="1129"/>
                </a:cubicBezTo>
                <a:cubicBezTo>
                  <a:pt x="1318" y="1136"/>
                  <a:pt x="1275" y="1160"/>
                  <a:pt x="1239" y="1196"/>
                </a:cubicBezTo>
                <a:cubicBezTo>
                  <a:pt x="1207" y="1229"/>
                  <a:pt x="1185" y="1267"/>
                  <a:pt x="1167" y="1309"/>
                </a:cubicBezTo>
                <a:cubicBezTo>
                  <a:pt x="1143" y="1367"/>
                  <a:pt x="1138" y="1425"/>
                  <a:pt x="1155" y="1484"/>
                </a:cubicBezTo>
                <a:cubicBezTo>
                  <a:pt x="1164" y="1517"/>
                  <a:pt x="1183" y="1544"/>
                  <a:pt x="1208" y="1567"/>
                </a:cubicBezTo>
                <a:cubicBezTo>
                  <a:pt x="1258" y="1613"/>
                  <a:pt x="1331" y="1616"/>
                  <a:pt x="1384" y="1588"/>
                </a:cubicBezTo>
                <a:cubicBezTo>
                  <a:pt x="1402" y="1578"/>
                  <a:pt x="1421" y="1564"/>
                  <a:pt x="1428" y="1542"/>
                </a:cubicBezTo>
                <a:cubicBezTo>
                  <a:pt x="1431" y="1531"/>
                  <a:pt x="1438" y="1522"/>
                  <a:pt x="1441" y="1512"/>
                </a:cubicBezTo>
                <a:cubicBezTo>
                  <a:pt x="1453" y="1464"/>
                  <a:pt x="1409" y="1390"/>
                  <a:pt x="1345" y="1402"/>
                </a:cubicBezTo>
                <a:cubicBezTo>
                  <a:pt x="1326" y="1406"/>
                  <a:pt x="1309" y="1412"/>
                  <a:pt x="1301" y="1433"/>
                </a:cubicBezTo>
                <a:cubicBezTo>
                  <a:pt x="1294" y="1454"/>
                  <a:pt x="1299" y="1473"/>
                  <a:pt x="1310" y="1490"/>
                </a:cubicBezTo>
                <a:cubicBezTo>
                  <a:pt x="1318" y="1503"/>
                  <a:pt x="1334" y="1501"/>
                  <a:pt x="1338" y="1486"/>
                </a:cubicBezTo>
                <a:cubicBezTo>
                  <a:pt x="1342" y="1473"/>
                  <a:pt x="1341" y="1460"/>
                  <a:pt x="1342" y="1445"/>
                </a:cubicBezTo>
                <a:cubicBezTo>
                  <a:pt x="1361" y="1444"/>
                  <a:pt x="1372" y="1460"/>
                  <a:pt x="1382" y="1474"/>
                </a:cubicBezTo>
                <a:cubicBezTo>
                  <a:pt x="1390" y="1485"/>
                  <a:pt x="1386" y="1499"/>
                  <a:pt x="1377" y="1512"/>
                </a:cubicBezTo>
                <a:cubicBezTo>
                  <a:pt x="1348" y="1550"/>
                  <a:pt x="1294" y="1550"/>
                  <a:pt x="1261" y="1514"/>
                </a:cubicBezTo>
                <a:cubicBezTo>
                  <a:pt x="1225" y="1477"/>
                  <a:pt x="1224" y="1437"/>
                  <a:pt x="1243" y="1394"/>
                </a:cubicBezTo>
                <a:cubicBezTo>
                  <a:pt x="1253" y="1372"/>
                  <a:pt x="1270" y="1356"/>
                  <a:pt x="1290" y="1341"/>
                </a:cubicBezTo>
                <a:cubicBezTo>
                  <a:pt x="1335" y="1309"/>
                  <a:pt x="1384" y="1307"/>
                  <a:pt x="1435" y="1320"/>
                </a:cubicBezTo>
                <a:cubicBezTo>
                  <a:pt x="1451" y="1324"/>
                  <a:pt x="1466" y="1334"/>
                  <a:pt x="1480" y="1343"/>
                </a:cubicBezTo>
                <a:cubicBezTo>
                  <a:pt x="1521" y="1372"/>
                  <a:pt x="1549" y="1410"/>
                  <a:pt x="1559" y="1460"/>
                </a:cubicBezTo>
                <a:cubicBezTo>
                  <a:pt x="1562" y="1477"/>
                  <a:pt x="1567" y="1496"/>
                  <a:pt x="1565" y="1514"/>
                </a:cubicBezTo>
                <a:cubicBezTo>
                  <a:pt x="1561" y="1552"/>
                  <a:pt x="1551" y="1589"/>
                  <a:pt x="1526" y="1621"/>
                </a:cubicBezTo>
                <a:cubicBezTo>
                  <a:pt x="1496" y="1661"/>
                  <a:pt x="1456" y="1685"/>
                  <a:pt x="1408" y="1701"/>
                </a:cubicBezTo>
                <a:cubicBezTo>
                  <a:pt x="1356" y="1718"/>
                  <a:pt x="1304" y="1720"/>
                  <a:pt x="1252" y="1708"/>
                </a:cubicBezTo>
                <a:cubicBezTo>
                  <a:pt x="1218" y="1700"/>
                  <a:pt x="1184" y="1689"/>
                  <a:pt x="1155" y="1665"/>
                </a:cubicBezTo>
                <a:cubicBezTo>
                  <a:pt x="1139" y="1652"/>
                  <a:pt x="1124" y="1638"/>
                  <a:pt x="1107" y="1626"/>
                </a:cubicBezTo>
                <a:cubicBezTo>
                  <a:pt x="1100" y="1621"/>
                  <a:pt x="1089" y="1616"/>
                  <a:pt x="1080" y="1616"/>
                </a:cubicBezTo>
                <a:cubicBezTo>
                  <a:pt x="823" y="1616"/>
                  <a:pt x="567" y="1616"/>
                  <a:pt x="310" y="1616"/>
                </a:cubicBezTo>
                <a:cubicBezTo>
                  <a:pt x="283" y="1616"/>
                  <a:pt x="255" y="1617"/>
                  <a:pt x="228" y="1612"/>
                </a:cubicBezTo>
                <a:cubicBezTo>
                  <a:pt x="187" y="1606"/>
                  <a:pt x="145" y="1598"/>
                  <a:pt x="106" y="1585"/>
                </a:cubicBezTo>
                <a:cubicBezTo>
                  <a:pt x="74" y="1575"/>
                  <a:pt x="44" y="1558"/>
                  <a:pt x="22" y="1531"/>
                </a:cubicBezTo>
                <a:cubicBezTo>
                  <a:pt x="0" y="1505"/>
                  <a:pt x="2" y="1457"/>
                  <a:pt x="27" y="1432"/>
                </a:cubicBezTo>
                <a:cubicBezTo>
                  <a:pt x="68" y="1390"/>
                  <a:pt x="120" y="1378"/>
                  <a:pt x="173" y="1366"/>
                </a:cubicBezTo>
                <a:cubicBezTo>
                  <a:pt x="238" y="1351"/>
                  <a:pt x="303" y="1355"/>
                  <a:pt x="368" y="1356"/>
                </a:cubicBezTo>
                <a:cubicBezTo>
                  <a:pt x="479" y="1356"/>
                  <a:pt x="589" y="1355"/>
                  <a:pt x="700" y="1359"/>
                </a:cubicBezTo>
                <a:cubicBezTo>
                  <a:pt x="785" y="1362"/>
                  <a:pt x="870" y="1372"/>
                  <a:pt x="955" y="1378"/>
                </a:cubicBezTo>
                <a:cubicBezTo>
                  <a:pt x="957" y="1379"/>
                  <a:pt x="959" y="1379"/>
                  <a:pt x="962" y="1383"/>
                </a:cubicBezTo>
                <a:cubicBezTo>
                  <a:pt x="952" y="1384"/>
                  <a:pt x="942" y="1385"/>
                  <a:pt x="931" y="1385"/>
                </a:cubicBezTo>
                <a:cubicBezTo>
                  <a:pt x="786" y="1387"/>
                  <a:pt x="640" y="1389"/>
                  <a:pt x="495" y="1392"/>
                </a:cubicBezTo>
                <a:cubicBezTo>
                  <a:pt x="406" y="1394"/>
                  <a:pt x="316" y="1397"/>
                  <a:pt x="227" y="1400"/>
                </a:cubicBezTo>
                <a:cubicBezTo>
                  <a:pt x="196" y="1401"/>
                  <a:pt x="168" y="1410"/>
                  <a:pt x="144" y="1432"/>
                </a:cubicBezTo>
                <a:cubicBezTo>
                  <a:pt x="115" y="1458"/>
                  <a:pt x="116" y="1518"/>
                  <a:pt x="146" y="1543"/>
                </a:cubicBezTo>
                <a:cubicBezTo>
                  <a:pt x="173" y="1566"/>
                  <a:pt x="204" y="1570"/>
                  <a:pt x="237" y="1570"/>
                </a:cubicBezTo>
                <a:cubicBezTo>
                  <a:pt x="329" y="1571"/>
                  <a:pt x="421" y="1570"/>
                  <a:pt x="513" y="1570"/>
                </a:cubicBezTo>
                <a:cubicBezTo>
                  <a:pt x="689" y="1570"/>
                  <a:pt x="866" y="1570"/>
                  <a:pt x="1042" y="1570"/>
                </a:cubicBezTo>
                <a:cubicBezTo>
                  <a:pt x="1048" y="1570"/>
                  <a:pt x="1054" y="1570"/>
                  <a:pt x="1061" y="1570"/>
                </a:cubicBezTo>
                <a:cubicBezTo>
                  <a:pt x="1055" y="1552"/>
                  <a:pt x="1047" y="1535"/>
                  <a:pt x="1043" y="1518"/>
                </a:cubicBezTo>
                <a:cubicBezTo>
                  <a:pt x="1036" y="1491"/>
                  <a:pt x="1028" y="1464"/>
                  <a:pt x="1025" y="1437"/>
                </a:cubicBezTo>
                <a:cubicBezTo>
                  <a:pt x="1021" y="1391"/>
                  <a:pt x="1025" y="1345"/>
                  <a:pt x="1036" y="1300"/>
                </a:cubicBezTo>
                <a:cubicBezTo>
                  <a:pt x="1044" y="1266"/>
                  <a:pt x="1055" y="1233"/>
                  <a:pt x="1069" y="1202"/>
                </a:cubicBezTo>
                <a:cubicBezTo>
                  <a:pt x="1083" y="1170"/>
                  <a:pt x="1101" y="1139"/>
                  <a:pt x="1121" y="1111"/>
                </a:cubicBezTo>
                <a:cubicBezTo>
                  <a:pt x="1143" y="1080"/>
                  <a:pt x="1170" y="1053"/>
                  <a:pt x="1203" y="1031"/>
                </a:cubicBezTo>
                <a:cubicBezTo>
                  <a:pt x="1264" y="990"/>
                  <a:pt x="1330" y="976"/>
                  <a:pt x="1401" y="989"/>
                </a:cubicBezTo>
                <a:cubicBezTo>
                  <a:pt x="1441" y="997"/>
                  <a:pt x="1479" y="1011"/>
                  <a:pt x="1514" y="1034"/>
                </a:cubicBezTo>
                <a:cubicBezTo>
                  <a:pt x="1524" y="1041"/>
                  <a:pt x="1536" y="1047"/>
                  <a:pt x="1548" y="1054"/>
                </a:cubicBezTo>
                <a:cubicBezTo>
                  <a:pt x="1551" y="1027"/>
                  <a:pt x="1551" y="1000"/>
                  <a:pt x="1555" y="974"/>
                </a:cubicBezTo>
                <a:cubicBezTo>
                  <a:pt x="1564" y="925"/>
                  <a:pt x="1573" y="876"/>
                  <a:pt x="1586" y="827"/>
                </a:cubicBezTo>
                <a:cubicBezTo>
                  <a:pt x="1595" y="790"/>
                  <a:pt x="1607" y="753"/>
                  <a:pt x="1622" y="718"/>
                </a:cubicBezTo>
                <a:cubicBezTo>
                  <a:pt x="1644" y="668"/>
                  <a:pt x="1668" y="619"/>
                  <a:pt x="1698" y="573"/>
                </a:cubicBezTo>
                <a:cubicBezTo>
                  <a:pt x="1733" y="520"/>
                  <a:pt x="1772" y="472"/>
                  <a:pt x="1822" y="433"/>
                </a:cubicBezTo>
                <a:cubicBezTo>
                  <a:pt x="1847" y="414"/>
                  <a:pt x="1875" y="398"/>
                  <a:pt x="1903" y="384"/>
                </a:cubicBezTo>
                <a:cubicBezTo>
                  <a:pt x="1982" y="344"/>
                  <a:pt x="2064" y="345"/>
                  <a:pt x="2147" y="372"/>
                </a:cubicBezTo>
                <a:cubicBezTo>
                  <a:pt x="2178" y="382"/>
                  <a:pt x="2206" y="403"/>
                  <a:pt x="2229" y="428"/>
                </a:cubicBezTo>
                <a:cubicBezTo>
                  <a:pt x="2237" y="436"/>
                  <a:pt x="2245" y="443"/>
                  <a:pt x="2253" y="451"/>
                </a:cubicBezTo>
                <a:cubicBezTo>
                  <a:pt x="2266" y="420"/>
                  <a:pt x="2277" y="389"/>
                  <a:pt x="2290" y="358"/>
                </a:cubicBezTo>
                <a:cubicBezTo>
                  <a:pt x="2306" y="320"/>
                  <a:pt x="2322" y="281"/>
                  <a:pt x="2341" y="244"/>
                </a:cubicBezTo>
                <a:cubicBezTo>
                  <a:pt x="2354" y="216"/>
                  <a:pt x="2369" y="189"/>
                  <a:pt x="2386" y="164"/>
                </a:cubicBezTo>
                <a:cubicBezTo>
                  <a:pt x="2397" y="147"/>
                  <a:pt x="2412" y="133"/>
                  <a:pt x="2427" y="119"/>
                </a:cubicBezTo>
                <a:cubicBezTo>
                  <a:pt x="2444" y="103"/>
                  <a:pt x="2462" y="88"/>
                  <a:pt x="2480" y="72"/>
                </a:cubicBezTo>
                <a:cubicBezTo>
                  <a:pt x="2485" y="68"/>
                  <a:pt x="2491" y="66"/>
                  <a:pt x="2497" y="62"/>
                </a:cubicBezTo>
                <a:cubicBezTo>
                  <a:pt x="2526" y="44"/>
                  <a:pt x="2555" y="30"/>
                  <a:pt x="2587" y="19"/>
                </a:cubicBezTo>
                <a:cubicBezTo>
                  <a:pt x="2624" y="5"/>
                  <a:pt x="2662" y="0"/>
                  <a:pt x="2699" y="9"/>
                </a:cubicBezTo>
                <a:cubicBezTo>
                  <a:pt x="2730" y="15"/>
                  <a:pt x="2760" y="25"/>
                  <a:pt x="2786" y="46"/>
                </a:cubicBezTo>
                <a:cubicBezTo>
                  <a:pt x="2815" y="70"/>
                  <a:pt x="2833" y="99"/>
                  <a:pt x="2848" y="132"/>
                </a:cubicBezTo>
                <a:cubicBezTo>
                  <a:pt x="2859" y="156"/>
                  <a:pt x="2869" y="180"/>
                  <a:pt x="2878" y="204"/>
                </a:cubicBezTo>
                <a:cubicBezTo>
                  <a:pt x="2889" y="235"/>
                  <a:pt x="2899" y="266"/>
                  <a:pt x="2910" y="297"/>
                </a:cubicBezTo>
                <a:cubicBezTo>
                  <a:pt x="2920" y="326"/>
                  <a:pt x="2930" y="355"/>
                  <a:pt x="2941" y="384"/>
                </a:cubicBezTo>
                <a:cubicBezTo>
                  <a:pt x="2962" y="435"/>
                  <a:pt x="2983" y="485"/>
                  <a:pt x="3005" y="536"/>
                </a:cubicBezTo>
                <a:cubicBezTo>
                  <a:pt x="3010" y="548"/>
                  <a:pt x="3018" y="559"/>
                  <a:pt x="3024" y="569"/>
                </a:cubicBezTo>
                <a:cubicBezTo>
                  <a:pt x="3050" y="571"/>
                  <a:pt x="3077" y="574"/>
                  <a:pt x="3104" y="577"/>
                </a:cubicBezTo>
                <a:cubicBezTo>
                  <a:pt x="3107" y="577"/>
                  <a:pt x="3111" y="575"/>
                  <a:pt x="3114" y="572"/>
                </a:cubicBezTo>
                <a:cubicBezTo>
                  <a:pt x="3140" y="543"/>
                  <a:pt x="3172" y="523"/>
                  <a:pt x="3207" y="507"/>
                </a:cubicBezTo>
                <a:cubicBezTo>
                  <a:pt x="3248" y="487"/>
                  <a:pt x="3290" y="482"/>
                  <a:pt x="3334" y="490"/>
                </a:cubicBezTo>
                <a:cubicBezTo>
                  <a:pt x="3393" y="501"/>
                  <a:pt x="3428" y="550"/>
                  <a:pt x="3423" y="610"/>
                </a:cubicBezTo>
                <a:cubicBezTo>
                  <a:pt x="3423" y="616"/>
                  <a:pt x="3422" y="623"/>
                  <a:pt x="3422" y="630"/>
                </a:cubicBezTo>
                <a:cubicBezTo>
                  <a:pt x="3444" y="638"/>
                  <a:pt x="3461" y="626"/>
                  <a:pt x="3477" y="616"/>
                </a:cubicBezTo>
                <a:cubicBezTo>
                  <a:pt x="3489" y="609"/>
                  <a:pt x="3499" y="599"/>
                  <a:pt x="3509" y="590"/>
                </a:cubicBezTo>
                <a:cubicBezTo>
                  <a:pt x="3533" y="568"/>
                  <a:pt x="3573" y="560"/>
                  <a:pt x="3606" y="577"/>
                </a:cubicBezTo>
                <a:cubicBezTo>
                  <a:pt x="3631" y="591"/>
                  <a:pt x="3655" y="608"/>
                  <a:pt x="3679" y="624"/>
                </a:cubicBezTo>
                <a:cubicBezTo>
                  <a:pt x="3716" y="650"/>
                  <a:pt x="3751" y="680"/>
                  <a:pt x="3800" y="677"/>
                </a:cubicBezTo>
                <a:cubicBezTo>
                  <a:pt x="3821" y="675"/>
                  <a:pt x="3841" y="671"/>
                  <a:pt x="3857" y="656"/>
                </a:cubicBezTo>
                <a:cubicBezTo>
                  <a:pt x="3873" y="641"/>
                  <a:pt x="3890" y="628"/>
                  <a:pt x="3906" y="615"/>
                </a:cubicBezTo>
                <a:cubicBezTo>
                  <a:pt x="3930" y="597"/>
                  <a:pt x="3960" y="595"/>
                  <a:pt x="3980" y="607"/>
                </a:cubicBezTo>
                <a:cubicBezTo>
                  <a:pt x="3966" y="611"/>
                  <a:pt x="3948" y="614"/>
                  <a:pt x="3933" y="621"/>
                </a:cubicBezTo>
                <a:cubicBezTo>
                  <a:pt x="3925" y="624"/>
                  <a:pt x="3919" y="633"/>
                  <a:pt x="3913" y="639"/>
                </a:cubicBezTo>
                <a:cubicBezTo>
                  <a:pt x="3909" y="643"/>
                  <a:pt x="3905" y="645"/>
                  <a:pt x="3901" y="648"/>
                </a:cubicBezTo>
                <a:cubicBezTo>
                  <a:pt x="3897" y="650"/>
                  <a:pt x="3893" y="651"/>
                  <a:pt x="3890" y="653"/>
                </a:cubicBezTo>
                <a:cubicBezTo>
                  <a:pt x="3873" y="664"/>
                  <a:pt x="3857" y="676"/>
                  <a:pt x="3839" y="686"/>
                </a:cubicBezTo>
                <a:cubicBezTo>
                  <a:pt x="3801" y="708"/>
                  <a:pt x="3761" y="707"/>
                  <a:pt x="3722" y="692"/>
                </a:cubicBezTo>
                <a:cubicBezTo>
                  <a:pt x="3690" y="679"/>
                  <a:pt x="3661" y="658"/>
                  <a:pt x="3631" y="641"/>
                </a:cubicBezTo>
                <a:cubicBezTo>
                  <a:pt x="3623" y="636"/>
                  <a:pt x="3615" y="629"/>
                  <a:pt x="3607" y="624"/>
                </a:cubicBezTo>
                <a:cubicBezTo>
                  <a:pt x="3564" y="599"/>
                  <a:pt x="3530" y="583"/>
                  <a:pt x="3492" y="627"/>
                </a:cubicBezTo>
                <a:cubicBezTo>
                  <a:pt x="3475" y="646"/>
                  <a:pt x="3438" y="653"/>
                  <a:pt x="3414" y="641"/>
                </a:cubicBezTo>
                <a:cubicBezTo>
                  <a:pt x="3409" y="638"/>
                  <a:pt x="3406" y="631"/>
                  <a:pt x="3402" y="626"/>
                </a:cubicBezTo>
                <a:cubicBezTo>
                  <a:pt x="3393" y="612"/>
                  <a:pt x="3388" y="595"/>
                  <a:pt x="3376" y="585"/>
                </a:cubicBezTo>
                <a:cubicBezTo>
                  <a:pt x="3351" y="564"/>
                  <a:pt x="3320" y="552"/>
                  <a:pt x="3286" y="550"/>
                </a:cubicBezTo>
                <a:cubicBezTo>
                  <a:pt x="3230" y="545"/>
                  <a:pt x="3176" y="550"/>
                  <a:pt x="3130" y="586"/>
                </a:cubicBezTo>
                <a:cubicBezTo>
                  <a:pt x="3139" y="591"/>
                  <a:pt x="3148" y="597"/>
                  <a:pt x="3157" y="600"/>
                </a:cubicBezTo>
                <a:cubicBezTo>
                  <a:pt x="3191" y="611"/>
                  <a:pt x="3211" y="636"/>
                  <a:pt x="3222" y="666"/>
                </a:cubicBezTo>
                <a:cubicBezTo>
                  <a:pt x="3228" y="680"/>
                  <a:pt x="3227" y="699"/>
                  <a:pt x="3221" y="713"/>
                </a:cubicBezTo>
                <a:cubicBezTo>
                  <a:pt x="3209" y="742"/>
                  <a:pt x="3184" y="759"/>
                  <a:pt x="3152" y="765"/>
                </a:cubicBezTo>
                <a:cubicBezTo>
                  <a:pt x="3136" y="768"/>
                  <a:pt x="3124" y="775"/>
                  <a:pt x="3112" y="787"/>
                </a:cubicBezTo>
                <a:cubicBezTo>
                  <a:pt x="3096" y="806"/>
                  <a:pt x="3075" y="821"/>
                  <a:pt x="3057" y="838"/>
                </a:cubicBezTo>
                <a:cubicBezTo>
                  <a:pt x="3029" y="864"/>
                  <a:pt x="2988" y="871"/>
                  <a:pt x="2955" y="855"/>
                </a:cubicBezTo>
                <a:cubicBezTo>
                  <a:pt x="2932" y="844"/>
                  <a:pt x="2914" y="828"/>
                  <a:pt x="2899" y="808"/>
                </a:cubicBezTo>
                <a:cubicBezTo>
                  <a:pt x="2893" y="798"/>
                  <a:pt x="2886" y="794"/>
                  <a:pt x="2873" y="796"/>
                </a:cubicBezTo>
                <a:cubicBezTo>
                  <a:pt x="2835" y="803"/>
                  <a:pt x="2796" y="797"/>
                  <a:pt x="2761" y="782"/>
                </a:cubicBezTo>
                <a:cubicBezTo>
                  <a:pt x="2745" y="775"/>
                  <a:pt x="2728" y="763"/>
                  <a:pt x="2720" y="749"/>
                </a:cubicBezTo>
                <a:cubicBezTo>
                  <a:pt x="2698" y="711"/>
                  <a:pt x="2717" y="670"/>
                  <a:pt x="2761" y="654"/>
                </a:cubicBezTo>
                <a:cubicBezTo>
                  <a:pt x="2803" y="638"/>
                  <a:pt x="2847" y="632"/>
                  <a:pt x="2892" y="634"/>
                </a:cubicBezTo>
                <a:cubicBezTo>
                  <a:pt x="2902" y="635"/>
                  <a:pt x="2913" y="634"/>
                  <a:pt x="2923" y="633"/>
                </a:cubicBezTo>
                <a:cubicBezTo>
                  <a:pt x="2963" y="628"/>
                  <a:pt x="3001" y="631"/>
                  <a:pt x="3035" y="654"/>
                </a:cubicBezTo>
                <a:cubicBezTo>
                  <a:pt x="3059" y="670"/>
                  <a:pt x="3062" y="709"/>
                  <a:pt x="3040" y="725"/>
                </a:cubicBezTo>
                <a:cubicBezTo>
                  <a:pt x="3008" y="749"/>
                  <a:pt x="2972" y="762"/>
                  <a:pt x="2932" y="754"/>
                </a:cubicBezTo>
                <a:cubicBezTo>
                  <a:pt x="2918" y="751"/>
                  <a:pt x="2904" y="741"/>
                  <a:pt x="2891" y="732"/>
                </a:cubicBezTo>
                <a:cubicBezTo>
                  <a:pt x="2882" y="727"/>
                  <a:pt x="2877" y="716"/>
                  <a:pt x="2882" y="706"/>
                </a:cubicBezTo>
                <a:cubicBezTo>
                  <a:pt x="2889" y="696"/>
                  <a:pt x="2896" y="682"/>
                  <a:pt x="2911" y="681"/>
                </a:cubicBezTo>
                <a:cubicBezTo>
                  <a:pt x="2914" y="680"/>
                  <a:pt x="2918" y="683"/>
                  <a:pt x="2922" y="685"/>
                </a:cubicBezTo>
                <a:cubicBezTo>
                  <a:pt x="2920" y="688"/>
                  <a:pt x="2918" y="692"/>
                  <a:pt x="2916" y="695"/>
                </a:cubicBezTo>
                <a:cubicBezTo>
                  <a:pt x="2912" y="700"/>
                  <a:pt x="2903" y="706"/>
                  <a:pt x="2904" y="709"/>
                </a:cubicBezTo>
                <a:cubicBezTo>
                  <a:pt x="2906" y="717"/>
                  <a:pt x="2911" y="726"/>
                  <a:pt x="2918" y="730"/>
                </a:cubicBezTo>
                <a:cubicBezTo>
                  <a:pt x="2935" y="740"/>
                  <a:pt x="2953" y="735"/>
                  <a:pt x="2971" y="727"/>
                </a:cubicBezTo>
                <a:cubicBezTo>
                  <a:pt x="2992" y="718"/>
                  <a:pt x="2999" y="694"/>
                  <a:pt x="2992" y="676"/>
                </a:cubicBezTo>
                <a:cubicBezTo>
                  <a:pt x="2980" y="647"/>
                  <a:pt x="2951" y="637"/>
                  <a:pt x="2926" y="642"/>
                </a:cubicBezTo>
                <a:cubicBezTo>
                  <a:pt x="2917" y="644"/>
                  <a:pt x="2908" y="647"/>
                  <a:pt x="2900" y="647"/>
                </a:cubicBezTo>
                <a:cubicBezTo>
                  <a:pt x="2863" y="644"/>
                  <a:pt x="2830" y="655"/>
                  <a:pt x="2798" y="674"/>
                </a:cubicBezTo>
                <a:cubicBezTo>
                  <a:pt x="2760" y="696"/>
                  <a:pt x="2767" y="734"/>
                  <a:pt x="2797" y="754"/>
                </a:cubicBezTo>
                <a:cubicBezTo>
                  <a:pt x="2826" y="773"/>
                  <a:pt x="2858" y="782"/>
                  <a:pt x="2893" y="778"/>
                </a:cubicBezTo>
                <a:cubicBezTo>
                  <a:pt x="2896" y="778"/>
                  <a:pt x="2898" y="780"/>
                  <a:pt x="2900" y="782"/>
                </a:cubicBezTo>
                <a:cubicBezTo>
                  <a:pt x="2920" y="794"/>
                  <a:pt x="2939" y="808"/>
                  <a:pt x="2960" y="817"/>
                </a:cubicBezTo>
                <a:cubicBezTo>
                  <a:pt x="3003" y="837"/>
                  <a:pt x="3049" y="823"/>
                  <a:pt x="3082" y="781"/>
                </a:cubicBezTo>
                <a:cubicBezTo>
                  <a:pt x="3095" y="765"/>
                  <a:pt x="3112" y="757"/>
                  <a:pt x="3131" y="751"/>
                </a:cubicBezTo>
                <a:cubicBezTo>
                  <a:pt x="3148" y="747"/>
                  <a:pt x="3163" y="736"/>
                  <a:pt x="3167" y="718"/>
                </a:cubicBezTo>
                <a:cubicBezTo>
                  <a:pt x="3173" y="688"/>
                  <a:pt x="3174" y="660"/>
                  <a:pt x="3154" y="633"/>
                </a:cubicBezTo>
                <a:cubicBezTo>
                  <a:pt x="3137" y="609"/>
                  <a:pt x="3116" y="593"/>
                  <a:pt x="3089" y="589"/>
                </a:cubicBezTo>
                <a:cubicBezTo>
                  <a:pt x="3065" y="585"/>
                  <a:pt x="3040" y="581"/>
                  <a:pt x="3018" y="598"/>
                </a:cubicBezTo>
                <a:cubicBezTo>
                  <a:pt x="3016" y="599"/>
                  <a:pt x="3012" y="600"/>
                  <a:pt x="3010" y="599"/>
                </a:cubicBezTo>
                <a:cubicBezTo>
                  <a:pt x="3001" y="596"/>
                  <a:pt x="2991" y="593"/>
                  <a:pt x="2984" y="588"/>
                </a:cubicBezTo>
                <a:cubicBezTo>
                  <a:pt x="2968" y="577"/>
                  <a:pt x="2954" y="563"/>
                  <a:pt x="2937" y="553"/>
                </a:cubicBezTo>
                <a:cubicBezTo>
                  <a:pt x="2925" y="546"/>
                  <a:pt x="2911" y="542"/>
                  <a:pt x="2897" y="541"/>
                </a:cubicBezTo>
                <a:cubicBezTo>
                  <a:pt x="2849" y="535"/>
                  <a:pt x="2804" y="539"/>
                  <a:pt x="2767" y="577"/>
                </a:cubicBezTo>
                <a:cubicBezTo>
                  <a:pt x="2764" y="581"/>
                  <a:pt x="2756" y="582"/>
                  <a:pt x="2750" y="581"/>
                </a:cubicBezTo>
                <a:cubicBezTo>
                  <a:pt x="2709" y="578"/>
                  <a:pt x="2669" y="580"/>
                  <a:pt x="2633" y="604"/>
                </a:cubicBezTo>
                <a:cubicBezTo>
                  <a:pt x="2597" y="627"/>
                  <a:pt x="2565" y="676"/>
                  <a:pt x="2580" y="736"/>
                </a:cubicBezTo>
                <a:cubicBezTo>
                  <a:pt x="2585" y="756"/>
                  <a:pt x="2591" y="776"/>
                  <a:pt x="2603" y="792"/>
                </a:cubicBezTo>
                <a:cubicBezTo>
                  <a:pt x="2615" y="810"/>
                  <a:pt x="2633" y="825"/>
                  <a:pt x="2651" y="837"/>
                </a:cubicBezTo>
                <a:cubicBezTo>
                  <a:pt x="2675" y="853"/>
                  <a:pt x="2700" y="867"/>
                  <a:pt x="2727" y="878"/>
                </a:cubicBezTo>
                <a:cubicBezTo>
                  <a:pt x="2762" y="892"/>
                  <a:pt x="2800" y="888"/>
                  <a:pt x="2837" y="886"/>
                </a:cubicBezTo>
                <a:cubicBezTo>
                  <a:pt x="2845" y="886"/>
                  <a:pt x="2854" y="888"/>
                  <a:pt x="2862" y="890"/>
                </a:cubicBezTo>
                <a:cubicBezTo>
                  <a:pt x="2881" y="896"/>
                  <a:pt x="2900" y="906"/>
                  <a:pt x="2921" y="909"/>
                </a:cubicBezTo>
                <a:cubicBezTo>
                  <a:pt x="2950" y="913"/>
                  <a:pt x="2979" y="913"/>
                  <a:pt x="3008" y="913"/>
                </a:cubicBezTo>
                <a:cubicBezTo>
                  <a:pt x="3022" y="913"/>
                  <a:pt x="3035" y="909"/>
                  <a:pt x="3047" y="903"/>
                </a:cubicBezTo>
                <a:cubicBezTo>
                  <a:pt x="3067" y="894"/>
                  <a:pt x="3085" y="881"/>
                  <a:pt x="3102" y="871"/>
                </a:cubicBezTo>
                <a:cubicBezTo>
                  <a:pt x="3143" y="891"/>
                  <a:pt x="3186" y="899"/>
                  <a:pt x="3231" y="892"/>
                </a:cubicBezTo>
                <a:cubicBezTo>
                  <a:pt x="3279" y="883"/>
                  <a:pt x="3307" y="850"/>
                  <a:pt x="3329" y="808"/>
                </a:cubicBezTo>
                <a:cubicBezTo>
                  <a:pt x="3346" y="808"/>
                  <a:pt x="3364" y="810"/>
                  <a:pt x="3382" y="808"/>
                </a:cubicBezTo>
                <a:cubicBezTo>
                  <a:pt x="3400" y="806"/>
                  <a:pt x="3419" y="802"/>
                  <a:pt x="3436" y="796"/>
                </a:cubicBezTo>
                <a:cubicBezTo>
                  <a:pt x="3462" y="788"/>
                  <a:pt x="3491" y="759"/>
                  <a:pt x="3489" y="733"/>
                </a:cubicBezTo>
                <a:cubicBezTo>
                  <a:pt x="3488" y="718"/>
                  <a:pt x="3494" y="709"/>
                  <a:pt x="3502" y="697"/>
                </a:cubicBezTo>
                <a:cubicBezTo>
                  <a:pt x="3521" y="669"/>
                  <a:pt x="3547" y="663"/>
                  <a:pt x="3576" y="671"/>
                </a:cubicBezTo>
                <a:cubicBezTo>
                  <a:pt x="3606" y="678"/>
                  <a:pt x="3634" y="690"/>
                  <a:pt x="3663" y="700"/>
                </a:cubicBezTo>
                <a:cubicBezTo>
                  <a:pt x="3677" y="705"/>
                  <a:pt x="3692" y="709"/>
                  <a:pt x="3705" y="716"/>
                </a:cubicBezTo>
                <a:cubicBezTo>
                  <a:pt x="3736" y="731"/>
                  <a:pt x="3769" y="735"/>
                  <a:pt x="3802" y="730"/>
                </a:cubicBezTo>
                <a:cubicBezTo>
                  <a:pt x="3813" y="728"/>
                  <a:pt x="3823" y="723"/>
                  <a:pt x="3832" y="719"/>
                </a:cubicBezTo>
                <a:cubicBezTo>
                  <a:pt x="3855" y="709"/>
                  <a:pt x="3872" y="691"/>
                  <a:pt x="3887" y="672"/>
                </a:cubicBezTo>
                <a:close/>
              </a:path>
            </a:pathLst>
          </a:custGeom>
          <a:solidFill>
            <a:schemeClr val="bg1">
              <a:alpha val="2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88" name="标题 87"/>
          <p:cNvSpPr>
            <a:spLocks noGrp="1"/>
          </p:cNvSpPr>
          <p:nvPr>
            <p:ph type="title"/>
          </p:nvPr>
        </p:nvSpPr>
        <p:spPr>
          <a:xfrm>
            <a:off x="789044" y="2604449"/>
            <a:ext cx="11072812" cy="1089529"/>
          </a:xfrm>
        </p:spPr>
        <p:txBody>
          <a:bodyPr/>
          <a:lstStyle/>
          <a:p>
            <a:pPr>
              <a:lnSpc>
                <a:spcPct val="120000"/>
              </a:lnSpc>
            </a:pPr>
            <a:r>
              <a:rPr lang="zh-CN" altLang="en-US" b="1" dirty="0">
                <a:solidFill>
                  <a:srgbClr val="FFFF00"/>
                </a:solidFill>
                <a:latin typeface="Arial" panose="020B0604020202020204" pitchFamily="34" charset="0"/>
                <a:ea typeface="Arial" panose="020B0604020202020204" pitchFamily="34" charset="0"/>
                <a:cs typeface="Arial" panose="020B0604020202020204" pitchFamily="34" charset="0"/>
              </a:rPr>
              <a:t>谢 谢！</a:t>
            </a:r>
          </a:p>
        </p:txBody>
      </p:sp>
    </p:spTree>
    <p:extLst>
      <p:ext uri="{BB962C8B-B14F-4D97-AF65-F5344CB8AC3E}">
        <p14:creationId xmlns:p14="http://schemas.microsoft.com/office/powerpoint/2010/main" val="2988141323"/>
      </p:ext>
    </p:extLst>
  </p:cSld>
  <p:clrMapOvr>
    <a:masterClrMapping/>
  </p:clrMapOvr>
  <mc:AlternateContent xmlns:mc="http://schemas.openxmlformats.org/markup-compatibility/2006">
    <mc:Choice xmlns:p14="http://schemas.microsoft.com/office/powerpoint/2010/main" Requires="p14">
      <p:transition spd="slow" p14:dur="2000" advTm="822"/>
    </mc:Choice>
    <mc:Fallback>
      <p:transition spd="slow" advTm="8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408214" y="391712"/>
            <a:ext cx="3109901" cy="6078536"/>
          </a:xfrm>
          <a:prstGeom prst="roundRect">
            <a:avLst>
              <a:gd name="adj" fmla="val 0"/>
            </a:avLst>
          </a:prstGeom>
          <a:solidFill>
            <a:schemeClr val="accent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cxnSp>
        <p:nvCxnSpPr>
          <p:cNvPr id="3" name="直接连接符 2"/>
          <p:cNvCxnSpPr/>
          <p:nvPr/>
        </p:nvCxnSpPr>
        <p:spPr>
          <a:xfrm>
            <a:off x="3617371" y="391711"/>
            <a:ext cx="0" cy="607853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290272" y="963931"/>
            <a:ext cx="766211" cy="1568450"/>
          </a:xfrm>
          <a:prstGeom prst="rect">
            <a:avLst/>
          </a:prstGeom>
          <a:noFill/>
        </p:spPr>
        <p:txBody>
          <a:bodyPr vert="horz" wrap="square" rtlCol="0">
            <a:spAutoFit/>
          </a:bodyPr>
          <a:lstStyle/>
          <a:p>
            <a:pPr algn="dist"/>
            <a:r>
              <a:rPr lang="zh-CN" altLang="en-US" sz="4800" b="1" dirty="0">
                <a:solidFill>
                  <a:srgbClr val="FFFF00"/>
                </a:solidFill>
                <a:latin typeface="黑体" panose="02010609060101010101" charset="-122"/>
                <a:ea typeface="黑体" panose="02010609060101010101" charset="-122"/>
                <a:cs typeface="黑体" panose="02010609060101010101" charset="-122"/>
              </a:rPr>
              <a:t>目录</a:t>
            </a:r>
          </a:p>
        </p:txBody>
      </p:sp>
      <p:sp>
        <p:nvSpPr>
          <p:cNvPr id="6" name="等腰三角形 5"/>
          <p:cNvSpPr/>
          <p:nvPr/>
        </p:nvSpPr>
        <p:spPr>
          <a:xfrm rot="5400000">
            <a:off x="2514600" y="2767330"/>
            <a:ext cx="450215" cy="41275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6"/>
          <p:cNvSpPr/>
          <p:nvPr/>
        </p:nvSpPr>
        <p:spPr bwMode="auto">
          <a:xfrm>
            <a:off x="-544049" y="3971559"/>
            <a:ext cx="3680740" cy="2166210"/>
          </a:xfrm>
          <a:custGeom>
            <a:avLst/>
            <a:gdLst>
              <a:gd name="T0" fmla="*/ 3510 w 4495"/>
              <a:gd name="T1" fmla="*/ 741 h 2642"/>
              <a:gd name="T2" fmla="*/ 3185 w 4495"/>
              <a:gd name="T3" fmla="*/ 1023 h 2642"/>
              <a:gd name="T4" fmla="*/ 3732 w 4495"/>
              <a:gd name="T5" fmla="*/ 1571 h 2642"/>
              <a:gd name="T6" fmla="*/ 4453 w 4495"/>
              <a:gd name="T7" fmla="*/ 1757 h 2642"/>
              <a:gd name="T8" fmla="*/ 725 w 4495"/>
              <a:gd name="T9" fmla="*/ 1957 h 2642"/>
              <a:gd name="T10" fmla="*/ 2100 w 4495"/>
              <a:gd name="T11" fmla="*/ 2171 h 2642"/>
              <a:gd name="T12" fmla="*/ 3175 w 4495"/>
              <a:gd name="T13" fmla="*/ 2386 h 2642"/>
              <a:gd name="T14" fmla="*/ 2639 w 4495"/>
              <a:gd name="T15" fmla="*/ 2600 h 2642"/>
              <a:gd name="T16" fmla="*/ 2714 w 4495"/>
              <a:gd name="T17" fmla="*/ 2484 h 2642"/>
              <a:gd name="T18" fmla="*/ 1960 w 4495"/>
              <a:gd name="T19" fmla="*/ 2363 h 2642"/>
              <a:gd name="T20" fmla="*/ 3653 w 4495"/>
              <a:gd name="T21" fmla="*/ 2111 h 2642"/>
              <a:gd name="T22" fmla="*/ 483 w 4495"/>
              <a:gd name="T23" fmla="*/ 1826 h 2642"/>
              <a:gd name="T24" fmla="*/ 4246 w 4495"/>
              <a:gd name="T25" fmla="*/ 1608 h 2642"/>
              <a:gd name="T26" fmla="*/ 3226 w 4495"/>
              <a:gd name="T27" fmla="*/ 1362 h 2642"/>
              <a:gd name="T28" fmla="*/ 2917 w 4495"/>
              <a:gd name="T29" fmla="*/ 965 h 2642"/>
              <a:gd name="T30" fmla="*/ 2651 w 4495"/>
              <a:gd name="T31" fmla="*/ 569 h 2642"/>
              <a:gd name="T32" fmla="*/ 2698 w 4495"/>
              <a:gd name="T33" fmla="*/ 339 h 2642"/>
              <a:gd name="T34" fmla="*/ 2417 w 4495"/>
              <a:gd name="T35" fmla="*/ 760 h 2642"/>
              <a:gd name="T36" fmla="*/ 2957 w 4495"/>
              <a:gd name="T37" fmla="*/ 1168 h 2642"/>
              <a:gd name="T38" fmla="*/ 2536 w 4495"/>
              <a:gd name="T39" fmla="*/ 1677 h 2642"/>
              <a:gd name="T40" fmla="*/ 2788 w 4495"/>
              <a:gd name="T41" fmla="*/ 1371 h 2642"/>
              <a:gd name="T42" fmla="*/ 2696 w 4495"/>
              <a:gd name="T43" fmla="*/ 1468 h 2642"/>
              <a:gd name="T44" fmla="*/ 2758 w 4495"/>
              <a:gd name="T45" fmla="*/ 1583 h 2642"/>
              <a:gd name="T46" fmla="*/ 2430 w 4495"/>
              <a:gd name="T47" fmla="*/ 1081 h 2642"/>
              <a:gd name="T48" fmla="*/ 2128 w 4495"/>
              <a:gd name="T49" fmla="*/ 612 h 2642"/>
              <a:gd name="T50" fmla="*/ 1747 w 4495"/>
              <a:gd name="T51" fmla="*/ 1209 h 2642"/>
              <a:gd name="T52" fmla="*/ 1956 w 4495"/>
              <a:gd name="T53" fmla="*/ 1028 h 2642"/>
              <a:gd name="T54" fmla="*/ 2026 w 4495"/>
              <a:gd name="T55" fmla="*/ 1148 h 2642"/>
              <a:gd name="T56" fmla="*/ 2025 w 4495"/>
              <a:gd name="T57" fmla="*/ 900 h 2642"/>
              <a:gd name="T58" fmla="*/ 2014 w 4495"/>
              <a:gd name="T59" fmla="*/ 1417 h 2642"/>
              <a:gd name="T60" fmla="*/ 1370 w 4495"/>
              <a:gd name="T61" fmla="*/ 1129 h 2642"/>
              <a:gd name="T62" fmla="*/ 1441 w 4495"/>
              <a:gd name="T63" fmla="*/ 1512 h 2642"/>
              <a:gd name="T64" fmla="*/ 1377 w 4495"/>
              <a:gd name="T65" fmla="*/ 1512 h 2642"/>
              <a:gd name="T66" fmla="*/ 1565 w 4495"/>
              <a:gd name="T67" fmla="*/ 1514 h 2642"/>
              <a:gd name="T68" fmla="*/ 310 w 4495"/>
              <a:gd name="T69" fmla="*/ 1616 h 2642"/>
              <a:gd name="T70" fmla="*/ 700 w 4495"/>
              <a:gd name="T71" fmla="*/ 1359 h 2642"/>
              <a:gd name="T72" fmla="*/ 146 w 4495"/>
              <a:gd name="T73" fmla="*/ 1543 h 2642"/>
              <a:gd name="T74" fmla="*/ 1036 w 4495"/>
              <a:gd name="T75" fmla="*/ 1300 h 2642"/>
              <a:gd name="T76" fmla="*/ 1555 w 4495"/>
              <a:gd name="T77" fmla="*/ 974 h 2642"/>
              <a:gd name="T78" fmla="*/ 2229 w 4495"/>
              <a:gd name="T79" fmla="*/ 428 h 2642"/>
              <a:gd name="T80" fmla="*/ 2497 w 4495"/>
              <a:gd name="T81" fmla="*/ 62 h 2642"/>
              <a:gd name="T82" fmla="*/ 2941 w 4495"/>
              <a:gd name="T83" fmla="*/ 384 h 2642"/>
              <a:gd name="T84" fmla="*/ 3423 w 4495"/>
              <a:gd name="T85" fmla="*/ 610 h 2642"/>
              <a:gd name="T86" fmla="*/ 3857 w 4495"/>
              <a:gd name="T87" fmla="*/ 656 h 2642"/>
              <a:gd name="T88" fmla="*/ 3839 w 4495"/>
              <a:gd name="T89" fmla="*/ 686 h 2642"/>
              <a:gd name="T90" fmla="*/ 3376 w 4495"/>
              <a:gd name="T91" fmla="*/ 585 h 2642"/>
              <a:gd name="T92" fmla="*/ 3112 w 4495"/>
              <a:gd name="T93" fmla="*/ 787 h 2642"/>
              <a:gd name="T94" fmla="*/ 2761 w 4495"/>
              <a:gd name="T95" fmla="*/ 654 h 2642"/>
              <a:gd name="T96" fmla="*/ 2882 w 4495"/>
              <a:gd name="T97" fmla="*/ 706 h 2642"/>
              <a:gd name="T98" fmla="*/ 2992 w 4495"/>
              <a:gd name="T99" fmla="*/ 676 h 2642"/>
              <a:gd name="T100" fmla="*/ 2960 w 4495"/>
              <a:gd name="T101" fmla="*/ 817 h 2642"/>
              <a:gd name="T102" fmla="*/ 3010 w 4495"/>
              <a:gd name="T103" fmla="*/ 599 h 2642"/>
              <a:gd name="T104" fmla="*/ 2580 w 4495"/>
              <a:gd name="T105" fmla="*/ 736 h 2642"/>
              <a:gd name="T106" fmla="*/ 3008 w 4495"/>
              <a:gd name="T107" fmla="*/ 913 h 2642"/>
              <a:gd name="T108" fmla="*/ 3489 w 4495"/>
              <a:gd name="T109" fmla="*/ 733 h 2642"/>
              <a:gd name="T110" fmla="*/ 3887 w 4495"/>
              <a:gd name="T111" fmla="*/ 67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5" h="2642">
                <a:moveTo>
                  <a:pt x="3887" y="672"/>
                </a:moveTo>
                <a:cubicBezTo>
                  <a:pt x="3873" y="700"/>
                  <a:pt x="3861" y="729"/>
                  <a:pt x="3842" y="754"/>
                </a:cubicBezTo>
                <a:cubicBezTo>
                  <a:pt x="3824" y="778"/>
                  <a:pt x="3795" y="780"/>
                  <a:pt x="3767" y="770"/>
                </a:cubicBezTo>
                <a:cubicBezTo>
                  <a:pt x="3743" y="762"/>
                  <a:pt x="3721" y="749"/>
                  <a:pt x="3697" y="739"/>
                </a:cubicBezTo>
                <a:cubicBezTo>
                  <a:pt x="3667" y="727"/>
                  <a:pt x="3637" y="715"/>
                  <a:pt x="3607" y="706"/>
                </a:cubicBezTo>
                <a:cubicBezTo>
                  <a:pt x="3579" y="699"/>
                  <a:pt x="3551" y="704"/>
                  <a:pt x="3524" y="713"/>
                </a:cubicBezTo>
                <a:cubicBezTo>
                  <a:pt x="3510" y="718"/>
                  <a:pt x="3506" y="726"/>
                  <a:pt x="3510" y="741"/>
                </a:cubicBezTo>
                <a:cubicBezTo>
                  <a:pt x="3514" y="764"/>
                  <a:pt x="3517" y="787"/>
                  <a:pt x="3505" y="808"/>
                </a:cubicBezTo>
                <a:cubicBezTo>
                  <a:pt x="3500" y="816"/>
                  <a:pt x="3493" y="824"/>
                  <a:pt x="3484" y="829"/>
                </a:cubicBezTo>
                <a:cubicBezTo>
                  <a:pt x="3452" y="847"/>
                  <a:pt x="3418" y="853"/>
                  <a:pt x="3382" y="840"/>
                </a:cubicBezTo>
                <a:cubicBezTo>
                  <a:pt x="3367" y="835"/>
                  <a:pt x="3351" y="832"/>
                  <a:pt x="3334" y="828"/>
                </a:cubicBezTo>
                <a:cubicBezTo>
                  <a:pt x="3329" y="869"/>
                  <a:pt x="3323" y="912"/>
                  <a:pt x="3281" y="935"/>
                </a:cubicBezTo>
                <a:cubicBezTo>
                  <a:pt x="3240" y="958"/>
                  <a:pt x="3200" y="943"/>
                  <a:pt x="3160" y="924"/>
                </a:cubicBezTo>
                <a:cubicBezTo>
                  <a:pt x="3169" y="959"/>
                  <a:pt x="3176" y="991"/>
                  <a:pt x="3185" y="1023"/>
                </a:cubicBezTo>
                <a:cubicBezTo>
                  <a:pt x="3197" y="1068"/>
                  <a:pt x="3211" y="1112"/>
                  <a:pt x="3223" y="1156"/>
                </a:cubicBezTo>
                <a:cubicBezTo>
                  <a:pt x="3228" y="1171"/>
                  <a:pt x="3231" y="1188"/>
                  <a:pt x="3237" y="1203"/>
                </a:cubicBezTo>
                <a:cubicBezTo>
                  <a:pt x="3250" y="1238"/>
                  <a:pt x="3262" y="1274"/>
                  <a:pt x="3278" y="1308"/>
                </a:cubicBezTo>
                <a:cubicBezTo>
                  <a:pt x="3291" y="1334"/>
                  <a:pt x="3307" y="1358"/>
                  <a:pt x="3326" y="1381"/>
                </a:cubicBezTo>
                <a:cubicBezTo>
                  <a:pt x="3345" y="1405"/>
                  <a:pt x="3367" y="1427"/>
                  <a:pt x="3389" y="1448"/>
                </a:cubicBezTo>
                <a:cubicBezTo>
                  <a:pt x="3421" y="1477"/>
                  <a:pt x="3458" y="1497"/>
                  <a:pt x="3497" y="1514"/>
                </a:cubicBezTo>
                <a:cubicBezTo>
                  <a:pt x="3572" y="1548"/>
                  <a:pt x="3651" y="1563"/>
                  <a:pt x="3732" y="1571"/>
                </a:cubicBezTo>
                <a:cubicBezTo>
                  <a:pt x="3761" y="1573"/>
                  <a:pt x="3790" y="1574"/>
                  <a:pt x="3819" y="1577"/>
                </a:cubicBezTo>
                <a:cubicBezTo>
                  <a:pt x="3938" y="1590"/>
                  <a:pt x="4056" y="1582"/>
                  <a:pt x="4175" y="1581"/>
                </a:cubicBezTo>
                <a:cubicBezTo>
                  <a:pt x="4204" y="1581"/>
                  <a:pt x="4233" y="1578"/>
                  <a:pt x="4262" y="1577"/>
                </a:cubicBezTo>
                <a:cubicBezTo>
                  <a:pt x="4314" y="1576"/>
                  <a:pt x="4366" y="1583"/>
                  <a:pt x="4415" y="1601"/>
                </a:cubicBezTo>
                <a:cubicBezTo>
                  <a:pt x="4438" y="1610"/>
                  <a:pt x="4459" y="1623"/>
                  <a:pt x="4474" y="1644"/>
                </a:cubicBezTo>
                <a:cubicBezTo>
                  <a:pt x="4484" y="1657"/>
                  <a:pt x="4491" y="1669"/>
                  <a:pt x="4493" y="1685"/>
                </a:cubicBezTo>
                <a:cubicBezTo>
                  <a:pt x="4495" y="1718"/>
                  <a:pt x="4477" y="1738"/>
                  <a:pt x="4453" y="1757"/>
                </a:cubicBezTo>
                <a:cubicBezTo>
                  <a:pt x="4426" y="1778"/>
                  <a:pt x="4394" y="1785"/>
                  <a:pt x="4362" y="1790"/>
                </a:cubicBezTo>
                <a:cubicBezTo>
                  <a:pt x="4334" y="1794"/>
                  <a:pt x="4306" y="1798"/>
                  <a:pt x="4278" y="1798"/>
                </a:cubicBezTo>
                <a:cubicBezTo>
                  <a:pt x="3089" y="1799"/>
                  <a:pt x="1900" y="1799"/>
                  <a:pt x="711" y="1798"/>
                </a:cubicBezTo>
                <a:cubicBezTo>
                  <a:pt x="685" y="1798"/>
                  <a:pt x="662" y="1802"/>
                  <a:pt x="643" y="1822"/>
                </a:cubicBezTo>
                <a:cubicBezTo>
                  <a:pt x="615" y="1850"/>
                  <a:pt x="617" y="1910"/>
                  <a:pt x="647" y="1936"/>
                </a:cubicBezTo>
                <a:cubicBezTo>
                  <a:pt x="664" y="1952"/>
                  <a:pt x="683" y="1956"/>
                  <a:pt x="705" y="1957"/>
                </a:cubicBezTo>
                <a:cubicBezTo>
                  <a:pt x="712" y="1957"/>
                  <a:pt x="718" y="1957"/>
                  <a:pt x="725" y="1957"/>
                </a:cubicBezTo>
                <a:cubicBezTo>
                  <a:pt x="1686" y="1957"/>
                  <a:pt x="2647" y="1957"/>
                  <a:pt x="3609" y="1957"/>
                </a:cubicBezTo>
                <a:cubicBezTo>
                  <a:pt x="3654" y="1957"/>
                  <a:pt x="3700" y="1957"/>
                  <a:pt x="3742" y="1974"/>
                </a:cubicBezTo>
                <a:cubicBezTo>
                  <a:pt x="3780" y="1989"/>
                  <a:pt x="3820" y="2007"/>
                  <a:pt x="3827" y="2055"/>
                </a:cubicBezTo>
                <a:cubicBezTo>
                  <a:pt x="3831" y="2081"/>
                  <a:pt x="3823" y="2102"/>
                  <a:pt x="3803" y="2120"/>
                </a:cubicBezTo>
                <a:cubicBezTo>
                  <a:pt x="3758" y="2159"/>
                  <a:pt x="3704" y="2169"/>
                  <a:pt x="3648" y="2170"/>
                </a:cubicBezTo>
                <a:cubicBezTo>
                  <a:pt x="3553" y="2172"/>
                  <a:pt x="3459" y="2171"/>
                  <a:pt x="3364" y="2171"/>
                </a:cubicBezTo>
                <a:cubicBezTo>
                  <a:pt x="2943" y="2171"/>
                  <a:pt x="2521" y="2171"/>
                  <a:pt x="2100" y="2171"/>
                </a:cubicBezTo>
                <a:cubicBezTo>
                  <a:pt x="2045" y="2171"/>
                  <a:pt x="1991" y="2172"/>
                  <a:pt x="1936" y="2171"/>
                </a:cubicBezTo>
                <a:cubicBezTo>
                  <a:pt x="1867" y="2169"/>
                  <a:pt x="1836" y="2241"/>
                  <a:pt x="1862" y="2295"/>
                </a:cubicBezTo>
                <a:cubicBezTo>
                  <a:pt x="1874" y="2318"/>
                  <a:pt x="1896" y="2332"/>
                  <a:pt x="1924" y="2333"/>
                </a:cubicBezTo>
                <a:cubicBezTo>
                  <a:pt x="1931" y="2333"/>
                  <a:pt x="1939" y="2333"/>
                  <a:pt x="1946" y="2333"/>
                </a:cubicBezTo>
                <a:cubicBezTo>
                  <a:pt x="2291" y="2333"/>
                  <a:pt x="2636" y="2332"/>
                  <a:pt x="2981" y="2333"/>
                </a:cubicBezTo>
                <a:cubicBezTo>
                  <a:pt x="3020" y="2333"/>
                  <a:pt x="3059" y="2337"/>
                  <a:pt x="3097" y="2345"/>
                </a:cubicBezTo>
                <a:cubicBezTo>
                  <a:pt x="3125" y="2352"/>
                  <a:pt x="3155" y="2361"/>
                  <a:pt x="3175" y="2386"/>
                </a:cubicBezTo>
                <a:cubicBezTo>
                  <a:pt x="3200" y="2419"/>
                  <a:pt x="3200" y="2433"/>
                  <a:pt x="3175" y="2462"/>
                </a:cubicBezTo>
                <a:cubicBezTo>
                  <a:pt x="3162" y="2477"/>
                  <a:pt x="3145" y="2484"/>
                  <a:pt x="3127" y="2492"/>
                </a:cubicBezTo>
                <a:cubicBezTo>
                  <a:pt x="3080" y="2512"/>
                  <a:pt x="3031" y="2513"/>
                  <a:pt x="2982" y="2513"/>
                </a:cubicBezTo>
                <a:cubicBezTo>
                  <a:pt x="2882" y="2514"/>
                  <a:pt x="2783" y="2515"/>
                  <a:pt x="2684" y="2516"/>
                </a:cubicBezTo>
                <a:cubicBezTo>
                  <a:pt x="2671" y="2516"/>
                  <a:pt x="2658" y="2519"/>
                  <a:pt x="2645" y="2522"/>
                </a:cubicBezTo>
                <a:cubicBezTo>
                  <a:pt x="2627" y="2526"/>
                  <a:pt x="2616" y="2539"/>
                  <a:pt x="2615" y="2556"/>
                </a:cubicBezTo>
                <a:cubicBezTo>
                  <a:pt x="2614" y="2573"/>
                  <a:pt x="2624" y="2594"/>
                  <a:pt x="2639" y="2600"/>
                </a:cubicBezTo>
                <a:cubicBezTo>
                  <a:pt x="2672" y="2617"/>
                  <a:pt x="2707" y="2629"/>
                  <a:pt x="2744" y="2635"/>
                </a:cubicBezTo>
                <a:cubicBezTo>
                  <a:pt x="2751" y="2636"/>
                  <a:pt x="2758" y="2638"/>
                  <a:pt x="2764" y="2642"/>
                </a:cubicBezTo>
                <a:cubicBezTo>
                  <a:pt x="2731" y="2639"/>
                  <a:pt x="2698" y="2638"/>
                  <a:pt x="2665" y="2631"/>
                </a:cubicBezTo>
                <a:cubicBezTo>
                  <a:pt x="2643" y="2626"/>
                  <a:pt x="2620" y="2616"/>
                  <a:pt x="2602" y="2603"/>
                </a:cubicBezTo>
                <a:cubicBezTo>
                  <a:pt x="2580" y="2589"/>
                  <a:pt x="2579" y="2564"/>
                  <a:pt x="2582" y="2539"/>
                </a:cubicBezTo>
                <a:cubicBezTo>
                  <a:pt x="2586" y="2511"/>
                  <a:pt x="2607" y="2497"/>
                  <a:pt x="2631" y="2492"/>
                </a:cubicBezTo>
                <a:cubicBezTo>
                  <a:pt x="2658" y="2487"/>
                  <a:pt x="2686" y="2484"/>
                  <a:pt x="2714" y="2484"/>
                </a:cubicBezTo>
                <a:cubicBezTo>
                  <a:pt x="2817" y="2483"/>
                  <a:pt x="2919" y="2483"/>
                  <a:pt x="3022" y="2483"/>
                </a:cubicBezTo>
                <a:cubicBezTo>
                  <a:pt x="3037" y="2483"/>
                  <a:pt x="3052" y="2483"/>
                  <a:pt x="3066" y="2478"/>
                </a:cubicBezTo>
                <a:cubicBezTo>
                  <a:pt x="3089" y="2471"/>
                  <a:pt x="3114" y="2449"/>
                  <a:pt x="3113" y="2420"/>
                </a:cubicBezTo>
                <a:cubicBezTo>
                  <a:pt x="3111" y="2395"/>
                  <a:pt x="3094" y="2373"/>
                  <a:pt x="3068" y="2368"/>
                </a:cubicBezTo>
                <a:cubicBezTo>
                  <a:pt x="3054" y="2365"/>
                  <a:pt x="3041" y="2363"/>
                  <a:pt x="3027" y="2363"/>
                </a:cubicBezTo>
                <a:cubicBezTo>
                  <a:pt x="2853" y="2363"/>
                  <a:pt x="2679" y="2363"/>
                  <a:pt x="2506" y="2363"/>
                </a:cubicBezTo>
                <a:cubicBezTo>
                  <a:pt x="2324" y="2363"/>
                  <a:pt x="2142" y="2364"/>
                  <a:pt x="1960" y="2363"/>
                </a:cubicBezTo>
                <a:cubicBezTo>
                  <a:pt x="1929" y="2362"/>
                  <a:pt x="1897" y="2360"/>
                  <a:pt x="1868" y="2353"/>
                </a:cubicBezTo>
                <a:cubicBezTo>
                  <a:pt x="1832" y="2343"/>
                  <a:pt x="1797" y="2328"/>
                  <a:pt x="1773" y="2298"/>
                </a:cubicBezTo>
                <a:cubicBezTo>
                  <a:pt x="1748" y="2268"/>
                  <a:pt x="1754" y="2220"/>
                  <a:pt x="1777" y="2197"/>
                </a:cubicBezTo>
                <a:cubicBezTo>
                  <a:pt x="1824" y="2151"/>
                  <a:pt x="1883" y="2143"/>
                  <a:pt x="1943" y="2141"/>
                </a:cubicBezTo>
                <a:cubicBezTo>
                  <a:pt x="1995" y="2140"/>
                  <a:pt x="2046" y="2141"/>
                  <a:pt x="2098" y="2141"/>
                </a:cubicBezTo>
                <a:cubicBezTo>
                  <a:pt x="2591" y="2141"/>
                  <a:pt x="3084" y="2141"/>
                  <a:pt x="3577" y="2141"/>
                </a:cubicBezTo>
                <a:cubicBezTo>
                  <a:pt x="3608" y="2141"/>
                  <a:pt x="3633" y="2134"/>
                  <a:pt x="3653" y="2111"/>
                </a:cubicBezTo>
                <a:cubicBezTo>
                  <a:pt x="3668" y="2094"/>
                  <a:pt x="3670" y="2073"/>
                  <a:pt x="3667" y="2051"/>
                </a:cubicBezTo>
                <a:cubicBezTo>
                  <a:pt x="3663" y="2024"/>
                  <a:pt x="3642" y="2002"/>
                  <a:pt x="3615" y="1998"/>
                </a:cubicBezTo>
                <a:cubicBezTo>
                  <a:pt x="3602" y="1995"/>
                  <a:pt x="3588" y="1994"/>
                  <a:pt x="3575" y="1994"/>
                </a:cubicBezTo>
                <a:cubicBezTo>
                  <a:pt x="2614" y="1994"/>
                  <a:pt x="1653" y="1994"/>
                  <a:pt x="692" y="1994"/>
                </a:cubicBezTo>
                <a:cubicBezTo>
                  <a:pt x="658" y="1994"/>
                  <a:pt x="623" y="1991"/>
                  <a:pt x="589" y="1984"/>
                </a:cubicBezTo>
                <a:cubicBezTo>
                  <a:pt x="563" y="1978"/>
                  <a:pt x="537" y="1966"/>
                  <a:pt x="514" y="1951"/>
                </a:cubicBezTo>
                <a:cubicBezTo>
                  <a:pt x="469" y="1923"/>
                  <a:pt x="456" y="1870"/>
                  <a:pt x="483" y="1826"/>
                </a:cubicBezTo>
                <a:cubicBezTo>
                  <a:pt x="498" y="1802"/>
                  <a:pt x="522" y="1785"/>
                  <a:pt x="549" y="1775"/>
                </a:cubicBezTo>
                <a:cubicBezTo>
                  <a:pt x="595" y="1758"/>
                  <a:pt x="642" y="1753"/>
                  <a:pt x="691" y="1753"/>
                </a:cubicBezTo>
                <a:cubicBezTo>
                  <a:pt x="1148" y="1754"/>
                  <a:pt x="1605" y="1754"/>
                  <a:pt x="2062" y="1754"/>
                </a:cubicBezTo>
                <a:cubicBezTo>
                  <a:pt x="2788" y="1754"/>
                  <a:pt x="3515" y="1754"/>
                  <a:pt x="4241" y="1753"/>
                </a:cubicBezTo>
                <a:cubicBezTo>
                  <a:pt x="4259" y="1753"/>
                  <a:pt x="4278" y="1749"/>
                  <a:pt x="4295" y="1743"/>
                </a:cubicBezTo>
                <a:cubicBezTo>
                  <a:pt x="4328" y="1729"/>
                  <a:pt x="4340" y="1682"/>
                  <a:pt x="4325" y="1650"/>
                </a:cubicBezTo>
                <a:cubicBezTo>
                  <a:pt x="4308" y="1616"/>
                  <a:pt x="4278" y="1607"/>
                  <a:pt x="4246" y="1608"/>
                </a:cubicBezTo>
                <a:cubicBezTo>
                  <a:pt x="4163" y="1609"/>
                  <a:pt x="4080" y="1616"/>
                  <a:pt x="3998" y="1617"/>
                </a:cubicBezTo>
                <a:cubicBezTo>
                  <a:pt x="3903" y="1617"/>
                  <a:pt x="3809" y="1617"/>
                  <a:pt x="3714" y="1611"/>
                </a:cubicBezTo>
                <a:cubicBezTo>
                  <a:pt x="3660" y="1608"/>
                  <a:pt x="3605" y="1595"/>
                  <a:pt x="3551" y="1583"/>
                </a:cubicBezTo>
                <a:cubicBezTo>
                  <a:pt x="3520" y="1576"/>
                  <a:pt x="3489" y="1565"/>
                  <a:pt x="3460" y="1552"/>
                </a:cubicBezTo>
                <a:cubicBezTo>
                  <a:pt x="3434" y="1541"/>
                  <a:pt x="3411" y="1525"/>
                  <a:pt x="3387" y="1512"/>
                </a:cubicBezTo>
                <a:cubicBezTo>
                  <a:pt x="3346" y="1491"/>
                  <a:pt x="3315" y="1457"/>
                  <a:pt x="3282" y="1427"/>
                </a:cubicBezTo>
                <a:cubicBezTo>
                  <a:pt x="3261" y="1408"/>
                  <a:pt x="3245" y="1383"/>
                  <a:pt x="3226" y="1362"/>
                </a:cubicBezTo>
                <a:cubicBezTo>
                  <a:pt x="3213" y="1346"/>
                  <a:pt x="3198" y="1331"/>
                  <a:pt x="3186" y="1315"/>
                </a:cubicBezTo>
                <a:cubicBezTo>
                  <a:pt x="3169" y="1292"/>
                  <a:pt x="3154" y="1267"/>
                  <a:pt x="3139" y="1243"/>
                </a:cubicBezTo>
                <a:cubicBezTo>
                  <a:pt x="3123" y="1218"/>
                  <a:pt x="3109" y="1191"/>
                  <a:pt x="3094" y="1165"/>
                </a:cubicBezTo>
                <a:cubicBezTo>
                  <a:pt x="3090" y="1157"/>
                  <a:pt x="3087" y="1148"/>
                  <a:pt x="3083" y="1139"/>
                </a:cubicBezTo>
                <a:cubicBezTo>
                  <a:pt x="3069" y="1102"/>
                  <a:pt x="3055" y="1066"/>
                  <a:pt x="3041" y="1029"/>
                </a:cubicBezTo>
                <a:cubicBezTo>
                  <a:pt x="3033" y="1006"/>
                  <a:pt x="3024" y="982"/>
                  <a:pt x="3014" y="957"/>
                </a:cubicBezTo>
                <a:cubicBezTo>
                  <a:pt x="2983" y="968"/>
                  <a:pt x="2952" y="977"/>
                  <a:pt x="2917" y="965"/>
                </a:cubicBezTo>
                <a:cubicBezTo>
                  <a:pt x="2884" y="953"/>
                  <a:pt x="2858" y="936"/>
                  <a:pt x="2847" y="899"/>
                </a:cubicBezTo>
                <a:cubicBezTo>
                  <a:pt x="2837" y="901"/>
                  <a:pt x="2827" y="904"/>
                  <a:pt x="2817" y="904"/>
                </a:cubicBezTo>
                <a:cubicBezTo>
                  <a:pt x="2756" y="904"/>
                  <a:pt x="2694" y="898"/>
                  <a:pt x="2638" y="875"/>
                </a:cubicBezTo>
                <a:cubicBezTo>
                  <a:pt x="2589" y="856"/>
                  <a:pt x="2545" y="826"/>
                  <a:pt x="2518" y="777"/>
                </a:cubicBezTo>
                <a:cubicBezTo>
                  <a:pt x="2495" y="736"/>
                  <a:pt x="2493" y="696"/>
                  <a:pt x="2511" y="655"/>
                </a:cubicBezTo>
                <a:cubicBezTo>
                  <a:pt x="2518" y="638"/>
                  <a:pt x="2535" y="624"/>
                  <a:pt x="2549" y="610"/>
                </a:cubicBezTo>
                <a:cubicBezTo>
                  <a:pt x="2577" y="583"/>
                  <a:pt x="2613" y="573"/>
                  <a:pt x="2651" y="569"/>
                </a:cubicBezTo>
                <a:cubicBezTo>
                  <a:pt x="2678" y="566"/>
                  <a:pt x="2706" y="562"/>
                  <a:pt x="2734" y="563"/>
                </a:cubicBezTo>
                <a:cubicBezTo>
                  <a:pt x="2751" y="563"/>
                  <a:pt x="2763" y="559"/>
                  <a:pt x="2770" y="545"/>
                </a:cubicBezTo>
                <a:cubicBezTo>
                  <a:pt x="2780" y="525"/>
                  <a:pt x="2799" y="516"/>
                  <a:pt x="2816" y="506"/>
                </a:cubicBezTo>
                <a:cubicBezTo>
                  <a:pt x="2819" y="505"/>
                  <a:pt x="2822" y="503"/>
                  <a:pt x="2825" y="501"/>
                </a:cubicBezTo>
                <a:cubicBezTo>
                  <a:pt x="2807" y="471"/>
                  <a:pt x="2790" y="441"/>
                  <a:pt x="2770" y="414"/>
                </a:cubicBezTo>
                <a:cubicBezTo>
                  <a:pt x="2757" y="396"/>
                  <a:pt x="2741" y="379"/>
                  <a:pt x="2726" y="363"/>
                </a:cubicBezTo>
                <a:cubicBezTo>
                  <a:pt x="2717" y="354"/>
                  <a:pt x="2708" y="346"/>
                  <a:pt x="2698" y="339"/>
                </a:cubicBezTo>
                <a:cubicBezTo>
                  <a:pt x="2663" y="317"/>
                  <a:pt x="2626" y="323"/>
                  <a:pt x="2589" y="330"/>
                </a:cubicBezTo>
                <a:cubicBezTo>
                  <a:pt x="2558" y="335"/>
                  <a:pt x="2531" y="350"/>
                  <a:pt x="2507" y="369"/>
                </a:cubicBezTo>
                <a:cubicBezTo>
                  <a:pt x="2489" y="383"/>
                  <a:pt x="2475" y="401"/>
                  <a:pt x="2460" y="418"/>
                </a:cubicBezTo>
                <a:cubicBezTo>
                  <a:pt x="2426" y="455"/>
                  <a:pt x="2409" y="501"/>
                  <a:pt x="2389" y="546"/>
                </a:cubicBezTo>
                <a:cubicBezTo>
                  <a:pt x="2378" y="569"/>
                  <a:pt x="2372" y="594"/>
                  <a:pt x="2364" y="619"/>
                </a:cubicBezTo>
                <a:cubicBezTo>
                  <a:pt x="2363" y="622"/>
                  <a:pt x="2364" y="626"/>
                  <a:pt x="2366" y="630"/>
                </a:cubicBezTo>
                <a:cubicBezTo>
                  <a:pt x="2383" y="673"/>
                  <a:pt x="2401" y="716"/>
                  <a:pt x="2417" y="760"/>
                </a:cubicBezTo>
                <a:cubicBezTo>
                  <a:pt x="2429" y="789"/>
                  <a:pt x="2439" y="818"/>
                  <a:pt x="2448" y="848"/>
                </a:cubicBezTo>
                <a:cubicBezTo>
                  <a:pt x="2460" y="888"/>
                  <a:pt x="2471" y="929"/>
                  <a:pt x="2483" y="969"/>
                </a:cubicBezTo>
                <a:cubicBezTo>
                  <a:pt x="2488" y="990"/>
                  <a:pt x="2495" y="1010"/>
                  <a:pt x="2501" y="1031"/>
                </a:cubicBezTo>
                <a:cubicBezTo>
                  <a:pt x="2519" y="1025"/>
                  <a:pt x="2537" y="1017"/>
                  <a:pt x="2556" y="1013"/>
                </a:cubicBezTo>
                <a:cubicBezTo>
                  <a:pt x="2626" y="995"/>
                  <a:pt x="2696" y="998"/>
                  <a:pt x="2764" y="1022"/>
                </a:cubicBezTo>
                <a:cubicBezTo>
                  <a:pt x="2802" y="1035"/>
                  <a:pt x="2839" y="1053"/>
                  <a:pt x="2870" y="1080"/>
                </a:cubicBezTo>
                <a:cubicBezTo>
                  <a:pt x="2901" y="1107"/>
                  <a:pt x="2930" y="1137"/>
                  <a:pt x="2957" y="1168"/>
                </a:cubicBezTo>
                <a:cubicBezTo>
                  <a:pt x="2977" y="1192"/>
                  <a:pt x="2990" y="1222"/>
                  <a:pt x="3002" y="1252"/>
                </a:cubicBezTo>
                <a:cubicBezTo>
                  <a:pt x="3033" y="1327"/>
                  <a:pt x="3031" y="1403"/>
                  <a:pt x="3011" y="1479"/>
                </a:cubicBezTo>
                <a:cubicBezTo>
                  <a:pt x="3004" y="1506"/>
                  <a:pt x="2993" y="1533"/>
                  <a:pt x="2979" y="1556"/>
                </a:cubicBezTo>
                <a:cubicBezTo>
                  <a:pt x="2960" y="1585"/>
                  <a:pt x="2938" y="1612"/>
                  <a:pt x="2911" y="1637"/>
                </a:cubicBezTo>
                <a:cubicBezTo>
                  <a:pt x="2872" y="1674"/>
                  <a:pt x="2826" y="1694"/>
                  <a:pt x="2776" y="1707"/>
                </a:cubicBezTo>
                <a:cubicBezTo>
                  <a:pt x="2725" y="1721"/>
                  <a:pt x="2672" y="1721"/>
                  <a:pt x="2620" y="1709"/>
                </a:cubicBezTo>
                <a:cubicBezTo>
                  <a:pt x="2591" y="1703"/>
                  <a:pt x="2562" y="1692"/>
                  <a:pt x="2536" y="1677"/>
                </a:cubicBezTo>
                <a:cubicBezTo>
                  <a:pt x="2506" y="1659"/>
                  <a:pt x="2481" y="1635"/>
                  <a:pt x="2462" y="1604"/>
                </a:cubicBezTo>
                <a:cubicBezTo>
                  <a:pt x="2419" y="1534"/>
                  <a:pt x="2418" y="1462"/>
                  <a:pt x="2447" y="1390"/>
                </a:cubicBezTo>
                <a:cubicBezTo>
                  <a:pt x="2460" y="1358"/>
                  <a:pt x="2484" y="1331"/>
                  <a:pt x="2511" y="1308"/>
                </a:cubicBezTo>
                <a:cubicBezTo>
                  <a:pt x="2532" y="1290"/>
                  <a:pt x="2557" y="1281"/>
                  <a:pt x="2583" y="1276"/>
                </a:cubicBezTo>
                <a:cubicBezTo>
                  <a:pt x="2602" y="1273"/>
                  <a:pt x="2621" y="1267"/>
                  <a:pt x="2639" y="1269"/>
                </a:cubicBezTo>
                <a:cubicBezTo>
                  <a:pt x="2672" y="1272"/>
                  <a:pt x="2706" y="1280"/>
                  <a:pt x="2733" y="1301"/>
                </a:cubicBezTo>
                <a:cubicBezTo>
                  <a:pt x="2757" y="1319"/>
                  <a:pt x="2777" y="1341"/>
                  <a:pt x="2788" y="1371"/>
                </a:cubicBezTo>
                <a:cubicBezTo>
                  <a:pt x="2795" y="1391"/>
                  <a:pt x="2801" y="1412"/>
                  <a:pt x="2794" y="1431"/>
                </a:cubicBezTo>
                <a:cubicBezTo>
                  <a:pt x="2780" y="1468"/>
                  <a:pt x="2763" y="1501"/>
                  <a:pt x="2720" y="1516"/>
                </a:cubicBezTo>
                <a:cubicBezTo>
                  <a:pt x="2691" y="1527"/>
                  <a:pt x="2639" y="1507"/>
                  <a:pt x="2630" y="1478"/>
                </a:cubicBezTo>
                <a:cubicBezTo>
                  <a:pt x="2624" y="1459"/>
                  <a:pt x="2627" y="1446"/>
                  <a:pt x="2642" y="1433"/>
                </a:cubicBezTo>
                <a:cubicBezTo>
                  <a:pt x="2651" y="1425"/>
                  <a:pt x="2660" y="1417"/>
                  <a:pt x="2669" y="1410"/>
                </a:cubicBezTo>
                <a:cubicBezTo>
                  <a:pt x="2672" y="1427"/>
                  <a:pt x="2674" y="1442"/>
                  <a:pt x="2679" y="1455"/>
                </a:cubicBezTo>
                <a:cubicBezTo>
                  <a:pt x="2681" y="1461"/>
                  <a:pt x="2690" y="1468"/>
                  <a:pt x="2696" y="1468"/>
                </a:cubicBezTo>
                <a:cubicBezTo>
                  <a:pt x="2702" y="1468"/>
                  <a:pt x="2709" y="1460"/>
                  <a:pt x="2712" y="1454"/>
                </a:cubicBezTo>
                <a:cubicBezTo>
                  <a:pt x="2716" y="1448"/>
                  <a:pt x="2719" y="1439"/>
                  <a:pt x="2719" y="1432"/>
                </a:cubicBezTo>
                <a:cubicBezTo>
                  <a:pt x="2721" y="1412"/>
                  <a:pt x="2719" y="1391"/>
                  <a:pt x="2701" y="1379"/>
                </a:cubicBezTo>
                <a:cubicBezTo>
                  <a:pt x="2675" y="1362"/>
                  <a:pt x="2646" y="1361"/>
                  <a:pt x="2618" y="1375"/>
                </a:cubicBezTo>
                <a:cubicBezTo>
                  <a:pt x="2567" y="1402"/>
                  <a:pt x="2544" y="1475"/>
                  <a:pt x="2584" y="1530"/>
                </a:cubicBezTo>
                <a:cubicBezTo>
                  <a:pt x="2599" y="1551"/>
                  <a:pt x="2618" y="1565"/>
                  <a:pt x="2640" y="1576"/>
                </a:cubicBezTo>
                <a:cubicBezTo>
                  <a:pt x="2679" y="1596"/>
                  <a:pt x="2719" y="1596"/>
                  <a:pt x="2758" y="1583"/>
                </a:cubicBezTo>
                <a:cubicBezTo>
                  <a:pt x="2794" y="1571"/>
                  <a:pt x="2824" y="1549"/>
                  <a:pt x="2845" y="1515"/>
                </a:cubicBezTo>
                <a:cubicBezTo>
                  <a:pt x="2890" y="1444"/>
                  <a:pt x="2884" y="1370"/>
                  <a:pt x="2860" y="1296"/>
                </a:cubicBezTo>
                <a:cubicBezTo>
                  <a:pt x="2852" y="1269"/>
                  <a:pt x="2832" y="1245"/>
                  <a:pt x="2816" y="1220"/>
                </a:cubicBezTo>
                <a:cubicBezTo>
                  <a:pt x="2794" y="1187"/>
                  <a:pt x="2760" y="1168"/>
                  <a:pt x="2724" y="1151"/>
                </a:cubicBezTo>
                <a:cubicBezTo>
                  <a:pt x="2663" y="1123"/>
                  <a:pt x="2601" y="1124"/>
                  <a:pt x="2539" y="1143"/>
                </a:cubicBezTo>
                <a:cubicBezTo>
                  <a:pt x="2512" y="1152"/>
                  <a:pt x="2488" y="1169"/>
                  <a:pt x="2461" y="1183"/>
                </a:cubicBezTo>
                <a:cubicBezTo>
                  <a:pt x="2451" y="1151"/>
                  <a:pt x="2442" y="1116"/>
                  <a:pt x="2430" y="1081"/>
                </a:cubicBezTo>
                <a:cubicBezTo>
                  <a:pt x="2417" y="1047"/>
                  <a:pt x="2402" y="1014"/>
                  <a:pt x="2389" y="980"/>
                </a:cubicBezTo>
                <a:cubicBezTo>
                  <a:pt x="2386" y="972"/>
                  <a:pt x="2383" y="964"/>
                  <a:pt x="2380" y="956"/>
                </a:cubicBezTo>
                <a:cubicBezTo>
                  <a:pt x="2366" y="926"/>
                  <a:pt x="2352" y="895"/>
                  <a:pt x="2337" y="865"/>
                </a:cubicBezTo>
                <a:cubicBezTo>
                  <a:pt x="2324" y="841"/>
                  <a:pt x="2309" y="819"/>
                  <a:pt x="2295" y="796"/>
                </a:cubicBezTo>
                <a:cubicBezTo>
                  <a:pt x="2282" y="777"/>
                  <a:pt x="2271" y="757"/>
                  <a:pt x="2257" y="739"/>
                </a:cubicBezTo>
                <a:cubicBezTo>
                  <a:pt x="2237" y="714"/>
                  <a:pt x="2217" y="689"/>
                  <a:pt x="2194" y="667"/>
                </a:cubicBezTo>
                <a:cubicBezTo>
                  <a:pt x="2174" y="647"/>
                  <a:pt x="2152" y="628"/>
                  <a:pt x="2128" y="612"/>
                </a:cubicBezTo>
                <a:cubicBezTo>
                  <a:pt x="2078" y="579"/>
                  <a:pt x="2023" y="567"/>
                  <a:pt x="1963" y="582"/>
                </a:cubicBezTo>
                <a:cubicBezTo>
                  <a:pt x="1930" y="590"/>
                  <a:pt x="1902" y="606"/>
                  <a:pt x="1877" y="629"/>
                </a:cubicBezTo>
                <a:cubicBezTo>
                  <a:pt x="1861" y="644"/>
                  <a:pt x="1843" y="657"/>
                  <a:pt x="1829" y="674"/>
                </a:cubicBezTo>
                <a:cubicBezTo>
                  <a:pt x="1802" y="709"/>
                  <a:pt x="1775" y="745"/>
                  <a:pt x="1757" y="786"/>
                </a:cubicBezTo>
                <a:cubicBezTo>
                  <a:pt x="1741" y="819"/>
                  <a:pt x="1723" y="852"/>
                  <a:pt x="1711" y="886"/>
                </a:cubicBezTo>
                <a:cubicBezTo>
                  <a:pt x="1686" y="963"/>
                  <a:pt x="1678" y="1042"/>
                  <a:pt x="1700" y="1121"/>
                </a:cubicBezTo>
                <a:cubicBezTo>
                  <a:pt x="1709" y="1154"/>
                  <a:pt x="1727" y="1182"/>
                  <a:pt x="1747" y="1209"/>
                </a:cubicBezTo>
                <a:cubicBezTo>
                  <a:pt x="1768" y="1236"/>
                  <a:pt x="1793" y="1257"/>
                  <a:pt x="1822" y="1273"/>
                </a:cubicBezTo>
                <a:cubicBezTo>
                  <a:pt x="1846" y="1286"/>
                  <a:pt x="1874" y="1294"/>
                  <a:pt x="1901" y="1300"/>
                </a:cubicBezTo>
                <a:cubicBezTo>
                  <a:pt x="1943" y="1308"/>
                  <a:pt x="1985" y="1301"/>
                  <a:pt x="2021" y="1276"/>
                </a:cubicBezTo>
                <a:cubicBezTo>
                  <a:pt x="2039" y="1264"/>
                  <a:pt x="2055" y="1247"/>
                  <a:pt x="2067" y="1229"/>
                </a:cubicBezTo>
                <a:cubicBezTo>
                  <a:pt x="2090" y="1197"/>
                  <a:pt x="2102" y="1160"/>
                  <a:pt x="2093" y="1119"/>
                </a:cubicBezTo>
                <a:cubicBezTo>
                  <a:pt x="2081" y="1067"/>
                  <a:pt x="2054" y="1037"/>
                  <a:pt x="2001" y="1027"/>
                </a:cubicBezTo>
                <a:cubicBezTo>
                  <a:pt x="1986" y="1025"/>
                  <a:pt x="1971" y="1026"/>
                  <a:pt x="1956" y="1028"/>
                </a:cubicBezTo>
                <a:cubicBezTo>
                  <a:pt x="1928" y="1033"/>
                  <a:pt x="1907" y="1049"/>
                  <a:pt x="1898" y="1075"/>
                </a:cubicBezTo>
                <a:cubicBezTo>
                  <a:pt x="1889" y="1100"/>
                  <a:pt x="1884" y="1127"/>
                  <a:pt x="1904" y="1150"/>
                </a:cubicBezTo>
                <a:cubicBezTo>
                  <a:pt x="1917" y="1165"/>
                  <a:pt x="1952" y="1169"/>
                  <a:pt x="1967" y="1156"/>
                </a:cubicBezTo>
                <a:cubicBezTo>
                  <a:pt x="1979" y="1147"/>
                  <a:pt x="1975" y="1124"/>
                  <a:pt x="1960" y="1114"/>
                </a:cubicBezTo>
                <a:cubicBezTo>
                  <a:pt x="1953" y="1109"/>
                  <a:pt x="1946" y="1106"/>
                  <a:pt x="1938" y="1101"/>
                </a:cubicBezTo>
                <a:cubicBezTo>
                  <a:pt x="1958" y="1089"/>
                  <a:pt x="1978" y="1080"/>
                  <a:pt x="2000" y="1094"/>
                </a:cubicBezTo>
                <a:cubicBezTo>
                  <a:pt x="2020" y="1106"/>
                  <a:pt x="2031" y="1126"/>
                  <a:pt x="2026" y="1148"/>
                </a:cubicBezTo>
                <a:cubicBezTo>
                  <a:pt x="2022" y="1169"/>
                  <a:pt x="2012" y="1189"/>
                  <a:pt x="1992" y="1203"/>
                </a:cubicBezTo>
                <a:cubicBezTo>
                  <a:pt x="1963" y="1224"/>
                  <a:pt x="1934" y="1226"/>
                  <a:pt x="1901" y="1218"/>
                </a:cubicBezTo>
                <a:cubicBezTo>
                  <a:pt x="1864" y="1209"/>
                  <a:pt x="1837" y="1185"/>
                  <a:pt x="1824" y="1149"/>
                </a:cubicBezTo>
                <a:cubicBezTo>
                  <a:pt x="1804" y="1096"/>
                  <a:pt x="1810" y="1043"/>
                  <a:pt x="1836" y="993"/>
                </a:cubicBezTo>
                <a:cubicBezTo>
                  <a:pt x="1845" y="976"/>
                  <a:pt x="1862" y="964"/>
                  <a:pt x="1875" y="949"/>
                </a:cubicBezTo>
                <a:cubicBezTo>
                  <a:pt x="1901" y="921"/>
                  <a:pt x="1935" y="909"/>
                  <a:pt x="1971" y="905"/>
                </a:cubicBezTo>
                <a:cubicBezTo>
                  <a:pt x="1989" y="902"/>
                  <a:pt x="2008" y="897"/>
                  <a:pt x="2025" y="900"/>
                </a:cubicBezTo>
                <a:cubicBezTo>
                  <a:pt x="2065" y="906"/>
                  <a:pt x="2103" y="915"/>
                  <a:pt x="2137" y="939"/>
                </a:cubicBezTo>
                <a:cubicBezTo>
                  <a:pt x="2169" y="961"/>
                  <a:pt x="2191" y="989"/>
                  <a:pt x="2209" y="1020"/>
                </a:cubicBezTo>
                <a:cubicBezTo>
                  <a:pt x="2221" y="1041"/>
                  <a:pt x="2225" y="1066"/>
                  <a:pt x="2230" y="1090"/>
                </a:cubicBezTo>
                <a:cubicBezTo>
                  <a:pt x="2237" y="1133"/>
                  <a:pt x="2233" y="1176"/>
                  <a:pt x="2217" y="1217"/>
                </a:cubicBezTo>
                <a:cubicBezTo>
                  <a:pt x="2206" y="1244"/>
                  <a:pt x="2189" y="1270"/>
                  <a:pt x="2172" y="1295"/>
                </a:cubicBezTo>
                <a:cubicBezTo>
                  <a:pt x="2159" y="1314"/>
                  <a:pt x="2145" y="1332"/>
                  <a:pt x="2128" y="1348"/>
                </a:cubicBezTo>
                <a:cubicBezTo>
                  <a:pt x="2095" y="1379"/>
                  <a:pt x="2057" y="1401"/>
                  <a:pt x="2014" y="1417"/>
                </a:cubicBezTo>
                <a:cubicBezTo>
                  <a:pt x="1955" y="1439"/>
                  <a:pt x="1894" y="1442"/>
                  <a:pt x="1834" y="1429"/>
                </a:cubicBezTo>
                <a:cubicBezTo>
                  <a:pt x="1798" y="1421"/>
                  <a:pt x="1763" y="1408"/>
                  <a:pt x="1730" y="1389"/>
                </a:cubicBezTo>
                <a:cubicBezTo>
                  <a:pt x="1696" y="1368"/>
                  <a:pt x="1666" y="1344"/>
                  <a:pt x="1640" y="1315"/>
                </a:cubicBezTo>
                <a:cubicBezTo>
                  <a:pt x="1616" y="1289"/>
                  <a:pt x="1594" y="1261"/>
                  <a:pt x="1570" y="1235"/>
                </a:cubicBezTo>
                <a:cubicBezTo>
                  <a:pt x="1557" y="1220"/>
                  <a:pt x="1542" y="1206"/>
                  <a:pt x="1527" y="1193"/>
                </a:cubicBezTo>
                <a:cubicBezTo>
                  <a:pt x="1507" y="1176"/>
                  <a:pt x="1486" y="1159"/>
                  <a:pt x="1464" y="1145"/>
                </a:cubicBezTo>
                <a:cubicBezTo>
                  <a:pt x="1435" y="1128"/>
                  <a:pt x="1403" y="1125"/>
                  <a:pt x="1370" y="1129"/>
                </a:cubicBezTo>
                <a:cubicBezTo>
                  <a:pt x="1318" y="1136"/>
                  <a:pt x="1275" y="1160"/>
                  <a:pt x="1239" y="1196"/>
                </a:cubicBezTo>
                <a:cubicBezTo>
                  <a:pt x="1207" y="1229"/>
                  <a:pt x="1185" y="1267"/>
                  <a:pt x="1167" y="1309"/>
                </a:cubicBezTo>
                <a:cubicBezTo>
                  <a:pt x="1143" y="1367"/>
                  <a:pt x="1138" y="1425"/>
                  <a:pt x="1155" y="1484"/>
                </a:cubicBezTo>
                <a:cubicBezTo>
                  <a:pt x="1164" y="1517"/>
                  <a:pt x="1183" y="1544"/>
                  <a:pt x="1208" y="1567"/>
                </a:cubicBezTo>
                <a:cubicBezTo>
                  <a:pt x="1258" y="1613"/>
                  <a:pt x="1331" y="1616"/>
                  <a:pt x="1384" y="1588"/>
                </a:cubicBezTo>
                <a:cubicBezTo>
                  <a:pt x="1402" y="1578"/>
                  <a:pt x="1421" y="1564"/>
                  <a:pt x="1428" y="1542"/>
                </a:cubicBezTo>
                <a:cubicBezTo>
                  <a:pt x="1431" y="1531"/>
                  <a:pt x="1438" y="1522"/>
                  <a:pt x="1441" y="1512"/>
                </a:cubicBezTo>
                <a:cubicBezTo>
                  <a:pt x="1453" y="1464"/>
                  <a:pt x="1409" y="1390"/>
                  <a:pt x="1345" y="1402"/>
                </a:cubicBezTo>
                <a:cubicBezTo>
                  <a:pt x="1326" y="1406"/>
                  <a:pt x="1309" y="1412"/>
                  <a:pt x="1301" y="1433"/>
                </a:cubicBezTo>
                <a:cubicBezTo>
                  <a:pt x="1294" y="1454"/>
                  <a:pt x="1299" y="1473"/>
                  <a:pt x="1310" y="1490"/>
                </a:cubicBezTo>
                <a:cubicBezTo>
                  <a:pt x="1318" y="1503"/>
                  <a:pt x="1334" y="1501"/>
                  <a:pt x="1338" y="1486"/>
                </a:cubicBezTo>
                <a:cubicBezTo>
                  <a:pt x="1342" y="1473"/>
                  <a:pt x="1341" y="1460"/>
                  <a:pt x="1342" y="1445"/>
                </a:cubicBezTo>
                <a:cubicBezTo>
                  <a:pt x="1361" y="1444"/>
                  <a:pt x="1372" y="1460"/>
                  <a:pt x="1382" y="1474"/>
                </a:cubicBezTo>
                <a:cubicBezTo>
                  <a:pt x="1390" y="1485"/>
                  <a:pt x="1386" y="1499"/>
                  <a:pt x="1377" y="1512"/>
                </a:cubicBezTo>
                <a:cubicBezTo>
                  <a:pt x="1348" y="1550"/>
                  <a:pt x="1294" y="1550"/>
                  <a:pt x="1261" y="1514"/>
                </a:cubicBezTo>
                <a:cubicBezTo>
                  <a:pt x="1225" y="1477"/>
                  <a:pt x="1224" y="1437"/>
                  <a:pt x="1243" y="1394"/>
                </a:cubicBezTo>
                <a:cubicBezTo>
                  <a:pt x="1253" y="1372"/>
                  <a:pt x="1270" y="1356"/>
                  <a:pt x="1290" y="1341"/>
                </a:cubicBezTo>
                <a:cubicBezTo>
                  <a:pt x="1335" y="1309"/>
                  <a:pt x="1384" y="1307"/>
                  <a:pt x="1435" y="1320"/>
                </a:cubicBezTo>
                <a:cubicBezTo>
                  <a:pt x="1451" y="1324"/>
                  <a:pt x="1466" y="1334"/>
                  <a:pt x="1480" y="1343"/>
                </a:cubicBezTo>
                <a:cubicBezTo>
                  <a:pt x="1521" y="1372"/>
                  <a:pt x="1549" y="1410"/>
                  <a:pt x="1559" y="1460"/>
                </a:cubicBezTo>
                <a:cubicBezTo>
                  <a:pt x="1562" y="1477"/>
                  <a:pt x="1567" y="1496"/>
                  <a:pt x="1565" y="1514"/>
                </a:cubicBezTo>
                <a:cubicBezTo>
                  <a:pt x="1561" y="1552"/>
                  <a:pt x="1551" y="1589"/>
                  <a:pt x="1526" y="1621"/>
                </a:cubicBezTo>
                <a:cubicBezTo>
                  <a:pt x="1496" y="1661"/>
                  <a:pt x="1456" y="1685"/>
                  <a:pt x="1408" y="1701"/>
                </a:cubicBezTo>
                <a:cubicBezTo>
                  <a:pt x="1356" y="1718"/>
                  <a:pt x="1304" y="1720"/>
                  <a:pt x="1252" y="1708"/>
                </a:cubicBezTo>
                <a:cubicBezTo>
                  <a:pt x="1218" y="1700"/>
                  <a:pt x="1184" y="1689"/>
                  <a:pt x="1155" y="1665"/>
                </a:cubicBezTo>
                <a:cubicBezTo>
                  <a:pt x="1139" y="1652"/>
                  <a:pt x="1124" y="1638"/>
                  <a:pt x="1107" y="1626"/>
                </a:cubicBezTo>
                <a:cubicBezTo>
                  <a:pt x="1100" y="1621"/>
                  <a:pt x="1089" y="1616"/>
                  <a:pt x="1080" y="1616"/>
                </a:cubicBezTo>
                <a:cubicBezTo>
                  <a:pt x="823" y="1616"/>
                  <a:pt x="567" y="1616"/>
                  <a:pt x="310" y="1616"/>
                </a:cubicBezTo>
                <a:cubicBezTo>
                  <a:pt x="283" y="1616"/>
                  <a:pt x="255" y="1617"/>
                  <a:pt x="228" y="1612"/>
                </a:cubicBezTo>
                <a:cubicBezTo>
                  <a:pt x="187" y="1606"/>
                  <a:pt x="145" y="1598"/>
                  <a:pt x="106" y="1585"/>
                </a:cubicBezTo>
                <a:cubicBezTo>
                  <a:pt x="74" y="1575"/>
                  <a:pt x="44" y="1558"/>
                  <a:pt x="22" y="1531"/>
                </a:cubicBezTo>
                <a:cubicBezTo>
                  <a:pt x="0" y="1505"/>
                  <a:pt x="2" y="1457"/>
                  <a:pt x="27" y="1432"/>
                </a:cubicBezTo>
                <a:cubicBezTo>
                  <a:pt x="68" y="1390"/>
                  <a:pt x="120" y="1378"/>
                  <a:pt x="173" y="1366"/>
                </a:cubicBezTo>
                <a:cubicBezTo>
                  <a:pt x="238" y="1351"/>
                  <a:pt x="303" y="1355"/>
                  <a:pt x="368" y="1356"/>
                </a:cubicBezTo>
                <a:cubicBezTo>
                  <a:pt x="479" y="1356"/>
                  <a:pt x="589" y="1355"/>
                  <a:pt x="700" y="1359"/>
                </a:cubicBezTo>
                <a:cubicBezTo>
                  <a:pt x="785" y="1362"/>
                  <a:pt x="870" y="1372"/>
                  <a:pt x="955" y="1378"/>
                </a:cubicBezTo>
                <a:cubicBezTo>
                  <a:pt x="957" y="1379"/>
                  <a:pt x="959" y="1379"/>
                  <a:pt x="962" y="1383"/>
                </a:cubicBezTo>
                <a:cubicBezTo>
                  <a:pt x="952" y="1384"/>
                  <a:pt x="942" y="1385"/>
                  <a:pt x="931" y="1385"/>
                </a:cubicBezTo>
                <a:cubicBezTo>
                  <a:pt x="786" y="1387"/>
                  <a:pt x="640" y="1389"/>
                  <a:pt x="495" y="1392"/>
                </a:cubicBezTo>
                <a:cubicBezTo>
                  <a:pt x="406" y="1394"/>
                  <a:pt x="316" y="1397"/>
                  <a:pt x="227" y="1400"/>
                </a:cubicBezTo>
                <a:cubicBezTo>
                  <a:pt x="196" y="1401"/>
                  <a:pt x="168" y="1410"/>
                  <a:pt x="144" y="1432"/>
                </a:cubicBezTo>
                <a:cubicBezTo>
                  <a:pt x="115" y="1458"/>
                  <a:pt x="116" y="1518"/>
                  <a:pt x="146" y="1543"/>
                </a:cubicBezTo>
                <a:cubicBezTo>
                  <a:pt x="173" y="1566"/>
                  <a:pt x="204" y="1570"/>
                  <a:pt x="237" y="1570"/>
                </a:cubicBezTo>
                <a:cubicBezTo>
                  <a:pt x="329" y="1571"/>
                  <a:pt x="421" y="1570"/>
                  <a:pt x="513" y="1570"/>
                </a:cubicBezTo>
                <a:cubicBezTo>
                  <a:pt x="689" y="1570"/>
                  <a:pt x="866" y="1570"/>
                  <a:pt x="1042" y="1570"/>
                </a:cubicBezTo>
                <a:cubicBezTo>
                  <a:pt x="1048" y="1570"/>
                  <a:pt x="1054" y="1570"/>
                  <a:pt x="1061" y="1570"/>
                </a:cubicBezTo>
                <a:cubicBezTo>
                  <a:pt x="1055" y="1552"/>
                  <a:pt x="1047" y="1535"/>
                  <a:pt x="1043" y="1518"/>
                </a:cubicBezTo>
                <a:cubicBezTo>
                  <a:pt x="1036" y="1491"/>
                  <a:pt x="1028" y="1464"/>
                  <a:pt x="1025" y="1437"/>
                </a:cubicBezTo>
                <a:cubicBezTo>
                  <a:pt x="1021" y="1391"/>
                  <a:pt x="1025" y="1345"/>
                  <a:pt x="1036" y="1300"/>
                </a:cubicBezTo>
                <a:cubicBezTo>
                  <a:pt x="1044" y="1266"/>
                  <a:pt x="1055" y="1233"/>
                  <a:pt x="1069" y="1202"/>
                </a:cubicBezTo>
                <a:cubicBezTo>
                  <a:pt x="1083" y="1170"/>
                  <a:pt x="1101" y="1139"/>
                  <a:pt x="1121" y="1111"/>
                </a:cubicBezTo>
                <a:cubicBezTo>
                  <a:pt x="1143" y="1080"/>
                  <a:pt x="1170" y="1053"/>
                  <a:pt x="1203" y="1031"/>
                </a:cubicBezTo>
                <a:cubicBezTo>
                  <a:pt x="1264" y="990"/>
                  <a:pt x="1330" y="976"/>
                  <a:pt x="1401" y="989"/>
                </a:cubicBezTo>
                <a:cubicBezTo>
                  <a:pt x="1441" y="997"/>
                  <a:pt x="1479" y="1011"/>
                  <a:pt x="1514" y="1034"/>
                </a:cubicBezTo>
                <a:cubicBezTo>
                  <a:pt x="1524" y="1041"/>
                  <a:pt x="1536" y="1047"/>
                  <a:pt x="1548" y="1054"/>
                </a:cubicBezTo>
                <a:cubicBezTo>
                  <a:pt x="1551" y="1027"/>
                  <a:pt x="1551" y="1000"/>
                  <a:pt x="1555" y="974"/>
                </a:cubicBezTo>
                <a:cubicBezTo>
                  <a:pt x="1564" y="925"/>
                  <a:pt x="1573" y="876"/>
                  <a:pt x="1586" y="827"/>
                </a:cubicBezTo>
                <a:cubicBezTo>
                  <a:pt x="1595" y="790"/>
                  <a:pt x="1607" y="753"/>
                  <a:pt x="1622" y="718"/>
                </a:cubicBezTo>
                <a:cubicBezTo>
                  <a:pt x="1644" y="668"/>
                  <a:pt x="1668" y="619"/>
                  <a:pt x="1698" y="573"/>
                </a:cubicBezTo>
                <a:cubicBezTo>
                  <a:pt x="1733" y="520"/>
                  <a:pt x="1772" y="472"/>
                  <a:pt x="1822" y="433"/>
                </a:cubicBezTo>
                <a:cubicBezTo>
                  <a:pt x="1847" y="414"/>
                  <a:pt x="1875" y="398"/>
                  <a:pt x="1903" y="384"/>
                </a:cubicBezTo>
                <a:cubicBezTo>
                  <a:pt x="1982" y="344"/>
                  <a:pt x="2064" y="345"/>
                  <a:pt x="2147" y="372"/>
                </a:cubicBezTo>
                <a:cubicBezTo>
                  <a:pt x="2178" y="382"/>
                  <a:pt x="2206" y="403"/>
                  <a:pt x="2229" y="428"/>
                </a:cubicBezTo>
                <a:cubicBezTo>
                  <a:pt x="2237" y="436"/>
                  <a:pt x="2245" y="443"/>
                  <a:pt x="2253" y="451"/>
                </a:cubicBezTo>
                <a:cubicBezTo>
                  <a:pt x="2266" y="420"/>
                  <a:pt x="2277" y="389"/>
                  <a:pt x="2290" y="358"/>
                </a:cubicBezTo>
                <a:cubicBezTo>
                  <a:pt x="2306" y="320"/>
                  <a:pt x="2322" y="281"/>
                  <a:pt x="2341" y="244"/>
                </a:cubicBezTo>
                <a:cubicBezTo>
                  <a:pt x="2354" y="216"/>
                  <a:pt x="2369" y="189"/>
                  <a:pt x="2386" y="164"/>
                </a:cubicBezTo>
                <a:cubicBezTo>
                  <a:pt x="2397" y="147"/>
                  <a:pt x="2412" y="133"/>
                  <a:pt x="2427" y="119"/>
                </a:cubicBezTo>
                <a:cubicBezTo>
                  <a:pt x="2444" y="103"/>
                  <a:pt x="2462" y="88"/>
                  <a:pt x="2480" y="72"/>
                </a:cubicBezTo>
                <a:cubicBezTo>
                  <a:pt x="2485" y="68"/>
                  <a:pt x="2491" y="66"/>
                  <a:pt x="2497" y="62"/>
                </a:cubicBezTo>
                <a:cubicBezTo>
                  <a:pt x="2526" y="44"/>
                  <a:pt x="2555" y="30"/>
                  <a:pt x="2587" y="19"/>
                </a:cubicBezTo>
                <a:cubicBezTo>
                  <a:pt x="2624" y="5"/>
                  <a:pt x="2662" y="0"/>
                  <a:pt x="2699" y="9"/>
                </a:cubicBezTo>
                <a:cubicBezTo>
                  <a:pt x="2730" y="15"/>
                  <a:pt x="2760" y="25"/>
                  <a:pt x="2786" y="46"/>
                </a:cubicBezTo>
                <a:cubicBezTo>
                  <a:pt x="2815" y="70"/>
                  <a:pt x="2833" y="99"/>
                  <a:pt x="2848" y="132"/>
                </a:cubicBezTo>
                <a:cubicBezTo>
                  <a:pt x="2859" y="156"/>
                  <a:pt x="2869" y="180"/>
                  <a:pt x="2878" y="204"/>
                </a:cubicBezTo>
                <a:cubicBezTo>
                  <a:pt x="2889" y="235"/>
                  <a:pt x="2899" y="266"/>
                  <a:pt x="2910" y="297"/>
                </a:cubicBezTo>
                <a:cubicBezTo>
                  <a:pt x="2920" y="326"/>
                  <a:pt x="2930" y="355"/>
                  <a:pt x="2941" y="384"/>
                </a:cubicBezTo>
                <a:cubicBezTo>
                  <a:pt x="2962" y="435"/>
                  <a:pt x="2983" y="485"/>
                  <a:pt x="3005" y="536"/>
                </a:cubicBezTo>
                <a:cubicBezTo>
                  <a:pt x="3010" y="548"/>
                  <a:pt x="3018" y="559"/>
                  <a:pt x="3024" y="569"/>
                </a:cubicBezTo>
                <a:cubicBezTo>
                  <a:pt x="3050" y="571"/>
                  <a:pt x="3077" y="574"/>
                  <a:pt x="3104" y="577"/>
                </a:cubicBezTo>
                <a:cubicBezTo>
                  <a:pt x="3107" y="577"/>
                  <a:pt x="3111" y="575"/>
                  <a:pt x="3114" y="572"/>
                </a:cubicBezTo>
                <a:cubicBezTo>
                  <a:pt x="3140" y="543"/>
                  <a:pt x="3172" y="523"/>
                  <a:pt x="3207" y="507"/>
                </a:cubicBezTo>
                <a:cubicBezTo>
                  <a:pt x="3248" y="487"/>
                  <a:pt x="3290" y="482"/>
                  <a:pt x="3334" y="490"/>
                </a:cubicBezTo>
                <a:cubicBezTo>
                  <a:pt x="3393" y="501"/>
                  <a:pt x="3428" y="550"/>
                  <a:pt x="3423" y="610"/>
                </a:cubicBezTo>
                <a:cubicBezTo>
                  <a:pt x="3423" y="616"/>
                  <a:pt x="3422" y="623"/>
                  <a:pt x="3422" y="630"/>
                </a:cubicBezTo>
                <a:cubicBezTo>
                  <a:pt x="3444" y="638"/>
                  <a:pt x="3461" y="626"/>
                  <a:pt x="3477" y="616"/>
                </a:cubicBezTo>
                <a:cubicBezTo>
                  <a:pt x="3489" y="609"/>
                  <a:pt x="3499" y="599"/>
                  <a:pt x="3509" y="590"/>
                </a:cubicBezTo>
                <a:cubicBezTo>
                  <a:pt x="3533" y="568"/>
                  <a:pt x="3573" y="560"/>
                  <a:pt x="3606" y="577"/>
                </a:cubicBezTo>
                <a:cubicBezTo>
                  <a:pt x="3631" y="591"/>
                  <a:pt x="3655" y="608"/>
                  <a:pt x="3679" y="624"/>
                </a:cubicBezTo>
                <a:cubicBezTo>
                  <a:pt x="3716" y="650"/>
                  <a:pt x="3751" y="680"/>
                  <a:pt x="3800" y="677"/>
                </a:cubicBezTo>
                <a:cubicBezTo>
                  <a:pt x="3821" y="675"/>
                  <a:pt x="3841" y="671"/>
                  <a:pt x="3857" y="656"/>
                </a:cubicBezTo>
                <a:cubicBezTo>
                  <a:pt x="3873" y="641"/>
                  <a:pt x="3890" y="628"/>
                  <a:pt x="3906" y="615"/>
                </a:cubicBezTo>
                <a:cubicBezTo>
                  <a:pt x="3930" y="597"/>
                  <a:pt x="3960" y="595"/>
                  <a:pt x="3980" y="607"/>
                </a:cubicBezTo>
                <a:cubicBezTo>
                  <a:pt x="3966" y="611"/>
                  <a:pt x="3948" y="614"/>
                  <a:pt x="3933" y="621"/>
                </a:cubicBezTo>
                <a:cubicBezTo>
                  <a:pt x="3925" y="624"/>
                  <a:pt x="3919" y="633"/>
                  <a:pt x="3913" y="639"/>
                </a:cubicBezTo>
                <a:cubicBezTo>
                  <a:pt x="3909" y="643"/>
                  <a:pt x="3905" y="645"/>
                  <a:pt x="3901" y="648"/>
                </a:cubicBezTo>
                <a:cubicBezTo>
                  <a:pt x="3897" y="650"/>
                  <a:pt x="3893" y="651"/>
                  <a:pt x="3890" y="653"/>
                </a:cubicBezTo>
                <a:cubicBezTo>
                  <a:pt x="3873" y="664"/>
                  <a:pt x="3857" y="676"/>
                  <a:pt x="3839" y="686"/>
                </a:cubicBezTo>
                <a:cubicBezTo>
                  <a:pt x="3801" y="708"/>
                  <a:pt x="3761" y="707"/>
                  <a:pt x="3722" y="692"/>
                </a:cubicBezTo>
                <a:cubicBezTo>
                  <a:pt x="3690" y="679"/>
                  <a:pt x="3661" y="658"/>
                  <a:pt x="3631" y="641"/>
                </a:cubicBezTo>
                <a:cubicBezTo>
                  <a:pt x="3623" y="636"/>
                  <a:pt x="3615" y="629"/>
                  <a:pt x="3607" y="624"/>
                </a:cubicBezTo>
                <a:cubicBezTo>
                  <a:pt x="3564" y="599"/>
                  <a:pt x="3530" y="583"/>
                  <a:pt x="3492" y="627"/>
                </a:cubicBezTo>
                <a:cubicBezTo>
                  <a:pt x="3475" y="646"/>
                  <a:pt x="3438" y="653"/>
                  <a:pt x="3414" y="641"/>
                </a:cubicBezTo>
                <a:cubicBezTo>
                  <a:pt x="3409" y="638"/>
                  <a:pt x="3406" y="631"/>
                  <a:pt x="3402" y="626"/>
                </a:cubicBezTo>
                <a:cubicBezTo>
                  <a:pt x="3393" y="612"/>
                  <a:pt x="3388" y="595"/>
                  <a:pt x="3376" y="585"/>
                </a:cubicBezTo>
                <a:cubicBezTo>
                  <a:pt x="3351" y="564"/>
                  <a:pt x="3320" y="552"/>
                  <a:pt x="3286" y="550"/>
                </a:cubicBezTo>
                <a:cubicBezTo>
                  <a:pt x="3230" y="545"/>
                  <a:pt x="3176" y="550"/>
                  <a:pt x="3130" y="586"/>
                </a:cubicBezTo>
                <a:cubicBezTo>
                  <a:pt x="3139" y="591"/>
                  <a:pt x="3148" y="597"/>
                  <a:pt x="3157" y="600"/>
                </a:cubicBezTo>
                <a:cubicBezTo>
                  <a:pt x="3191" y="611"/>
                  <a:pt x="3211" y="636"/>
                  <a:pt x="3222" y="666"/>
                </a:cubicBezTo>
                <a:cubicBezTo>
                  <a:pt x="3228" y="680"/>
                  <a:pt x="3227" y="699"/>
                  <a:pt x="3221" y="713"/>
                </a:cubicBezTo>
                <a:cubicBezTo>
                  <a:pt x="3209" y="742"/>
                  <a:pt x="3184" y="759"/>
                  <a:pt x="3152" y="765"/>
                </a:cubicBezTo>
                <a:cubicBezTo>
                  <a:pt x="3136" y="768"/>
                  <a:pt x="3124" y="775"/>
                  <a:pt x="3112" y="787"/>
                </a:cubicBezTo>
                <a:cubicBezTo>
                  <a:pt x="3096" y="806"/>
                  <a:pt x="3075" y="821"/>
                  <a:pt x="3057" y="838"/>
                </a:cubicBezTo>
                <a:cubicBezTo>
                  <a:pt x="3029" y="864"/>
                  <a:pt x="2988" y="871"/>
                  <a:pt x="2955" y="855"/>
                </a:cubicBezTo>
                <a:cubicBezTo>
                  <a:pt x="2932" y="844"/>
                  <a:pt x="2914" y="828"/>
                  <a:pt x="2899" y="808"/>
                </a:cubicBezTo>
                <a:cubicBezTo>
                  <a:pt x="2893" y="798"/>
                  <a:pt x="2886" y="794"/>
                  <a:pt x="2873" y="796"/>
                </a:cubicBezTo>
                <a:cubicBezTo>
                  <a:pt x="2835" y="803"/>
                  <a:pt x="2796" y="797"/>
                  <a:pt x="2761" y="782"/>
                </a:cubicBezTo>
                <a:cubicBezTo>
                  <a:pt x="2745" y="775"/>
                  <a:pt x="2728" y="763"/>
                  <a:pt x="2720" y="749"/>
                </a:cubicBezTo>
                <a:cubicBezTo>
                  <a:pt x="2698" y="711"/>
                  <a:pt x="2717" y="670"/>
                  <a:pt x="2761" y="654"/>
                </a:cubicBezTo>
                <a:cubicBezTo>
                  <a:pt x="2803" y="638"/>
                  <a:pt x="2847" y="632"/>
                  <a:pt x="2892" y="634"/>
                </a:cubicBezTo>
                <a:cubicBezTo>
                  <a:pt x="2902" y="635"/>
                  <a:pt x="2913" y="634"/>
                  <a:pt x="2923" y="633"/>
                </a:cubicBezTo>
                <a:cubicBezTo>
                  <a:pt x="2963" y="628"/>
                  <a:pt x="3001" y="631"/>
                  <a:pt x="3035" y="654"/>
                </a:cubicBezTo>
                <a:cubicBezTo>
                  <a:pt x="3059" y="670"/>
                  <a:pt x="3062" y="709"/>
                  <a:pt x="3040" y="725"/>
                </a:cubicBezTo>
                <a:cubicBezTo>
                  <a:pt x="3008" y="749"/>
                  <a:pt x="2972" y="762"/>
                  <a:pt x="2932" y="754"/>
                </a:cubicBezTo>
                <a:cubicBezTo>
                  <a:pt x="2918" y="751"/>
                  <a:pt x="2904" y="741"/>
                  <a:pt x="2891" y="732"/>
                </a:cubicBezTo>
                <a:cubicBezTo>
                  <a:pt x="2882" y="727"/>
                  <a:pt x="2877" y="716"/>
                  <a:pt x="2882" y="706"/>
                </a:cubicBezTo>
                <a:cubicBezTo>
                  <a:pt x="2889" y="696"/>
                  <a:pt x="2896" y="682"/>
                  <a:pt x="2911" y="681"/>
                </a:cubicBezTo>
                <a:cubicBezTo>
                  <a:pt x="2914" y="680"/>
                  <a:pt x="2918" y="683"/>
                  <a:pt x="2922" y="685"/>
                </a:cubicBezTo>
                <a:cubicBezTo>
                  <a:pt x="2920" y="688"/>
                  <a:pt x="2918" y="692"/>
                  <a:pt x="2916" y="695"/>
                </a:cubicBezTo>
                <a:cubicBezTo>
                  <a:pt x="2912" y="700"/>
                  <a:pt x="2903" y="706"/>
                  <a:pt x="2904" y="709"/>
                </a:cubicBezTo>
                <a:cubicBezTo>
                  <a:pt x="2906" y="717"/>
                  <a:pt x="2911" y="726"/>
                  <a:pt x="2918" y="730"/>
                </a:cubicBezTo>
                <a:cubicBezTo>
                  <a:pt x="2935" y="740"/>
                  <a:pt x="2953" y="735"/>
                  <a:pt x="2971" y="727"/>
                </a:cubicBezTo>
                <a:cubicBezTo>
                  <a:pt x="2992" y="718"/>
                  <a:pt x="2999" y="694"/>
                  <a:pt x="2992" y="676"/>
                </a:cubicBezTo>
                <a:cubicBezTo>
                  <a:pt x="2980" y="647"/>
                  <a:pt x="2951" y="637"/>
                  <a:pt x="2926" y="642"/>
                </a:cubicBezTo>
                <a:cubicBezTo>
                  <a:pt x="2917" y="644"/>
                  <a:pt x="2908" y="647"/>
                  <a:pt x="2900" y="647"/>
                </a:cubicBezTo>
                <a:cubicBezTo>
                  <a:pt x="2863" y="644"/>
                  <a:pt x="2830" y="655"/>
                  <a:pt x="2798" y="674"/>
                </a:cubicBezTo>
                <a:cubicBezTo>
                  <a:pt x="2760" y="696"/>
                  <a:pt x="2767" y="734"/>
                  <a:pt x="2797" y="754"/>
                </a:cubicBezTo>
                <a:cubicBezTo>
                  <a:pt x="2826" y="773"/>
                  <a:pt x="2858" y="782"/>
                  <a:pt x="2893" y="778"/>
                </a:cubicBezTo>
                <a:cubicBezTo>
                  <a:pt x="2896" y="778"/>
                  <a:pt x="2898" y="780"/>
                  <a:pt x="2900" y="782"/>
                </a:cubicBezTo>
                <a:cubicBezTo>
                  <a:pt x="2920" y="794"/>
                  <a:pt x="2939" y="808"/>
                  <a:pt x="2960" y="817"/>
                </a:cubicBezTo>
                <a:cubicBezTo>
                  <a:pt x="3003" y="837"/>
                  <a:pt x="3049" y="823"/>
                  <a:pt x="3082" y="781"/>
                </a:cubicBezTo>
                <a:cubicBezTo>
                  <a:pt x="3095" y="765"/>
                  <a:pt x="3112" y="757"/>
                  <a:pt x="3131" y="751"/>
                </a:cubicBezTo>
                <a:cubicBezTo>
                  <a:pt x="3148" y="747"/>
                  <a:pt x="3163" y="736"/>
                  <a:pt x="3167" y="718"/>
                </a:cubicBezTo>
                <a:cubicBezTo>
                  <a:pt x="3173" y="688"/>
                  <a:pt x="3174" y="660"/>
                  <a:pt x="3154" y="633"/>
                </a:cubicBezTo>
                <a:cubicBezTo>
                  <a:pt x="3137" y="609"/>
                  <a:pt x="3116" y="593"/>
                  <a:pt x="3089" y="589"/>
                </a:cubicBezTo>
                <a:cubicBezTo>
                  <a:pt x="3065" y="585"/>
                  <a:pt x="3040" y="581"/>
                  <a:pt x="3018" y="598"/>
                </a:cubicBezTo>
                <a:cubicBezTo>
                  <a:pt x="3016" y="599"/>
                  <a:pt x="3012" y="600"/>
                  <a:pt x="3010" y="599"/>
                </a:cubicBezTo>
                <a:cubicBezTo>
                  <a:pt x="3001" y="596"/>
                  <a:pt x="2991" y="593"/>
                  <a:pt x="2984" y="588"/>
                </a:cubicBezTo>
                <a:cubicBezTo>
                  <a:pt x="2968" y="577"/>
                  <a:pt x="2954" y="563"/>
                  <a:pt x="2937" y="553"/>
                </a:cubicBezTo>
                <a:cubicBezTo>
                  <a:pt x="2925" y="546"/>
                  <a:pt x="2911" y="542"/>
                  <a:pt x="2897" y="541"/>
                </a:cubicBezTo>
                <a:cubicBezTo>
                  <a:pt x="2849" y="535"/>
                  <a:pt x="2804" y="539"/>
                  <a:pt x="2767" y="577"/>
                </a:cubicBezTo>
                <a:cubicBezTo>
                  <a:pt x="2764" y="581"/>
                  <a:pt x="2756" y="582"/>
                  <a:pt x="2750" y="581"/>
                </a:cubicBezTo>
                <a:cubicBezTo>
                  <a:pt x="2709" y="578"/>
                  <a:pt x="2669" y="580"/>
                  <a:pt x="2633" y="604"/>
                </a:cubicBezTo>
                <a:cubicBezTo>
                  <a:pt x="2597" y="627"/>
                  <a:pt x="2565" y="676"/>
                  <a:pt x="2580" y="736"/>
                </a:cubicBezTo>
                <a:cubicBezTo>
                  <a:pt x="2585" y="756"/>
                  <a:pt x="2591" y="776"/>
                  <a:pt x="2603" y="792"/>
                </a:cubicBezTo>
                <a:cubicBezTo>
                  <a:pt x="2615" y="810"/>
                  <a:pt x="2633" y="825"/>
                  <a:pt x="2651" y="837"/>
                </a:cubicBezTo>
                <a:cubicBezTo>
                  <a:pt x="2675" y="853"/>
                  <a:pt x="2700" y="867"/>
                  <a:pt x="2727" y="878"/>
                </a:cubicBezTo>
                <a:cubicBezTo>
                  <a:pt x="2762" y="892"/>
                  <a:pt x="2800" y="888"/>
                  <a:pt x="2837" y="886"/>
                </a:cubicBezTo>
                <a:cubicBezTo>
                  <a:pt x="2845" y="886"/>
                  <a:pt x="2854" y="888"/>
                  <a:pt x="2862" y="890"/>
                </a:cubicBezTo>
                <a:cubicBezTo>
                  <a:pt x="2881" y="896"/>
                  <a:pt x="2900" y="906"/>
                  <a:pt x="2921" y="909"/>
                </a:cubicBezTo>
                <a:cubicBezTo>
                  <a:pt x="2950" y="913"/>
                  <a:pt x="2979" y="913"/>
                  <a:pt x="3008" y="913"/>
                </a:cubicBezTo>
                <a:cubicBezTo>
                  <a:pt x="3022" y="913"/>
                  <a:pt x="3035" y="909"/>
                  <a:pt x="3047" y="903"/>
                </a:cubicBezTo>
                <a:cubicBezTo>
                  <a:pt x="3067" y="894"/>
                  <a:pt x="3085" y="881"/>
                  <a:pt x="3102" y="871"/>
                </a:cubicBezTo>
                <a:cubicBezTo>
                  <a:pt x="3143" y="891"/>
                  <a:pt x="3186" y="899"/>
                  <a:pt x="3231" y="892"/>
                </a:cubicBezTo>
                <a:cubicBezTo>
                  <a:pt x="3279" y="883"/>
                  <a:pt x="3307" y="850"/>
                  <a:pt x="3329" y="808"/>
                </a:cubicBezTo>
                <a:cubicBezTo>
                  <a:pt x="3346" y="808"/>
                  <a:pt x="3364" y="810"/>
                  <a:pt x="3382" y="808"/>
                </a:cubicBezTo>
                <a:cubicBezTo>
                  <a:pt x="3400" y="806"/>
                  <a:pt x="3419" y="802"/>
                  <a:pt x="3436" y="796"/>
                </a:cubicBezTo>
                <a:cubicBezTo>
                  <a:pt x="3462" y="788"/>
                  <a:pt x="3491" y="759"/>
                  <a:pt x="3489" y="733"/>
                </a:cubicBezTo>
                <a:cubicBezTo>
                  <a:pt x="3488" y="718"/>
                  <a:pt x="3494" y="709"/>
                  <a:pt x="3502" y="697"/>
                </a:cubicBezTo>
                <a:cubicBezTo>
                  <a:pt x="3521" y="669"/>
                  <a:pt x="3547" y="663"/>
                  <a:pt x="3576" y="671"/>
                </a:cubicBezTo>
                <a:cubicBezTo>
                  <a:pt x="3606" y="678"/>
                  <a:pt x="3634" y="690"/>
                  <a:pt x="3663" y="700"/>
                </a:cubicBezTo>
                <a:cubicBezTo>
                  <a:pt x="3677" y="705"/>
                  <a:pt x="3692" y="709"/>
                  <a:pt x="3705" y="716"/>
                </a:cubicBezTo>
                <a:cubicBezTo>
                  <a:pt x="3736" y="731"/>
                  <a:pt x="3769" y="735"/>
                  <a:pt x="3802" y="730"/>
                </a:cubicBezTo>
                <a:cubicBezTo>
                  <a:pt x="3813" y="728"/>
                  <a:pt x="3823" y="723"/>
                  <a:pt x="3832" y="719"/>
                </a:cubicBezTo>
                <a:cubicBezTo>
                  <a:pt x="3855" y="709"/>
                  <a:pt x="3872" y="691"/>
                  <a:pt x="3887" y="672"/>
                </a:cubicBezTo>
                <a:close/>
              </a:path>
            </a:pathLst>
          </a:custGeom>
          <a:solidFill>
            <a:schemeClr val="bg1">
              <a:alpha val="2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38" name="1 Título"/>
          <p:cNvSpPr txBox="1"/>
          <p:nvPr/>
        </p:nvSpPr>
        <p:spPr>
          <a:xfrm>
            <a:off x="4349637" y="1226083"/>
            <a:ext cx="6460897" cy="504057"/>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857250" indent="-857250">
              <a:buFont typeface="+mj-ea"/>
              <a:buAutoNum type="ea1JpnChsDbPeriod"/>
              <a:defRPr/>
            </a:pPr>
            <a:r>
              <a:rPr lang="zh-CN" altLang="en-US" sz="3200" b="1" dirty="0">
                <a:solidFill>
                  <a:srgbClr val="034C9C"/>
                </a:solidFill>
                <a:latin typeface="微软雅黑" panose="020B0503020204020204" charset="-122"/>
                <a:ea typeface="微软雅黑" panose="020B0503020204020204" charset="-122"/>
              </a:rPr>
              <a:t>引言</a:t>
            </a:r>
            <a:endParaRPr lang="zh-CN" altLang="en-US" sz="3600" b="1" dirty="0">
              <a:solidFill>
                <a:srgbClr val="034C9C"/>
              </a:solidFill>
              <a:latin typeface="微软雅黑" panose="020B0503020204020204" charset="-122"/>
              <a:ea typeface="微软雅黑" panose="020B0503020204020204" charset="-122"/>
            </a:endParaRPr>
          </a:p>
        </p:txBody>
      </p:sp>
      <p:sp>
        <p:nvSpPr>
          <p:cNvPr id="40" name="1 Título"/>
          <p:cNvSpPr txBox="1"/>
          <p:nvPr/>
        </p:nvSpPr>
        <p:spPr>
          <a:xfrm>
            <a:off x="4349637" y="3370214"/>
            <a:ext cx="6461125" cy="1202690"/>
          </a:xfrm>
          <a:prstGeom prst="rect">
            <a:avLst/>
          </a:prstGeom>
        </p:spPr>
        <p:txBody>
          <a:bodyPr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lnSpc>
                <a:spcPct val="110000"/>
              </a:lnSpc>
              <a:buFont typeface="+mj-ea"/>
              <a:buAutoNum type="ea1JpnChsDbPeriod" startAt="3"/>
            </a:pPr>
            <a:r>
              <a:rPr lang="zh-CN" altLang="en-US" sz="3200" dirty="0">
                <a:solidFill>
                  <a:schemeClr val="bg2">
                    <a:lumMod val="90000"/>
                  </a:schemeClr>
                </a:solidFill>
              </a:rPr>
              <a:t>唯象结果与讨论</a:t>
            </a:r>
          </a:p>
        </p:txBody>
      </p:sp>
      <p:sp>
        <p:nvSpPr>
          <p:cNvPr id="41" name="1 Título"/>
          <p:cNvSpPr txBox="1"/>
          <p:nvPr/>
        </p:nvSpPr>
        <p:spPr>
          <a:xfrm>
            <a:off x="4333220" y="2004253"/>
            <a:ext cx="6575913" cy="1488688"/>
          </a:xfrm>
          <a:prstGeom prst="rect">
            <a:avLst/>
          </a:prstGeom>
        </p:spPr>
        <p:txBody>
          <a:bodyPr wrap="none"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lnSpc>
                <a:spcPct val="110000"/>
              </a:lnSpc>
              <a:buFont typeface="+mj-ea"/>
              <a:buAutoNum type="ea1JpnChsDbPeriod" startAt="2"/>
            </a:pPr>
            <a:r>
              <a:rPr lang="zh-CN" altLang="en-US" sz="3200" dirty="0">
                <a:solidFill>
                  <a:schemeClr val="bg2">
                    <a:lumMod val="90000"/>
                  </a:schemeClr>
                </a:solidFill>
              </a:rPr>
              <a:t>辐射修正计算</a:t>
            </a:r>
            <a:endParaRPr lang="en-US" altLang="zh-CN" sz="3200" dirty="0">
              <a:solidFill>
                <a:schemeClr val="bg2">
                  <a:lumMod val="90000"/>
                </a:schemeClr>
              </a:solidFill>
            </a:endParaRPr>
          </a:p>
        </p:txBody>
      </p:sp>
      <p:sp>
        <p:nvSpPr>
          <p:cNvPr id="42" name="1 Título"/>
          <p:cNvSpPr txBox="1"/>
          <p:nvPr/>
        </p:nvSpPr>
        <p:spPr>
          <a:xfrm>
            <a:off x="4349637" y="4933600"/>
            <a:ext cx="6460897" cy="504057"/>
          </a:xfrm>
          <a:prstGeom prst="rect">
            <a:avLst/>
          </a:prstGeom>
        </p:spPr>
        <p:txBody>
          <a:bodyPr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buFont typeface="+mj-ea"/>
              <a:buAutoNum type="ea1JpnChsDbPeriod" startAt="4"/>
            </a:pPr>
            <a:r>
              <a:rPr lang="zh-CN" altLang="en-US" sz="3200" dirty="0">
                <a:solidFill>
                  <a:schemeClr val="bg2">
                    <a:lumMod val="90000"/>
                  </a:schemeClr>
                </a:solidFill>
              </a:rPr>
              <a:t>总结</a:t>
            </a:r>
          </a:p>
        </p:txBody>
      </p:sp>
      <p:grpSp>
        <p:nvGrpSpPr>
          <p:cNvPr id="14" name="组合 13"/>
          <p:cNvGrpSpPr/>
          <p:nvPr/>
        </p:nvGrpSpPr>
        <p:grpSpPr>
          <a:xfrm>
            <a:off x="742950" y="627380"/>
            <a:ext cx="1174115" cy="1102995"/>
            <a:chOff x="4065588" y="1646238"/>
            <a:chExt cx="969963" cy="958850"/>
          </a:xfrm>
          <a:solidFill>
            <a:schemeClr val="bg1"/>
          </a:solidFill>
        </p:grpSpPr>
        <p:sp>
          <p:nvSpPr>
            <p:cNvPr id="15"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6"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7"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8"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9"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0" name="Freeform 10"/>
            <p:cNvSpPr/>
            <p:nvPr/>
          </p:nvSpPr>
          <p:spPr bwMode="auto">
            <a:xfrm>
              <a:off x="4490813" y="1968814"/>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1"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2"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4"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5"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6"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7"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8"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9"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0"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1"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2"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3"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4"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5"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6"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7"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9" name="Freeform 29"/>
            <p:cNvSpPr/>
            <p:nvPr/>
          </p:nvSpPr>
          <p:spPr bwMode="auto">
            <a:xfrm>
              <a:off x="4900606" y="2165885"/>
              <a:ext cx="105476" cy="106777"/>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8"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9"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0"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spTree>
    <p:extLst>
      <p:ext uri="{BB962C8B-B14F-4D97-AF65-F5344CB8AC3E}">
        <p14:creationId xmlns:p14="http://schemas.microsoft.com/office/powerpoint/2010/main" val="2853157746"/>
      </p:ext>
    </p:extLst>
  </p:cSld>
  <p:clrMapOvr>
    <a:masterClrMapping/>
  </p:clrMapOvr>
  <mc:AlternateContent xmlns:mc="http://schemas.openxmlformats.org/markup-compatibility/2006">
    <mc:Choice xmlns:p14="http://schemas.microsoft.com/office/powerpoint/2010/main" Requires="p14">
      <p:transition spd="slow" p14:dur="2000" advTm="615"/>
    </mc:Choice>
    <mc:Fallback>
      <p:transition spd="slow" advTm="6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3274509" y="6378268"/>
            <a:ext cx="5646821" cy="2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p:cNvSpPr>
            <a:spLocks noGrp="1"/>
          </p:cNvSpPr>
          <p:nvPr>
            <p:ph type="title"/>
          </p:nvPr>
        </p:nvSpPr>
        <p:spPr>
          <a:xfrm>
            <a:off x="660400" y="191529"/>
            <a:ext cx="1911350" cy="687820"/>
          </a:xfrm>
        </p:spPr>
        <p:txBody>
          <a:bodyPr>
            <a:normAutofit/>
          </a:bodyPr>
          <a:lstStyle/>
          <a:p>
            <a:pPr algn="l">
              <a:buClrTx/>
              <a:buSzTx/>
              <a:buFontTx/>
            </a:pPr>
            <a:r>
              <a:rPr lang="zh-CN" altLang="en-US" sz="3000" b="1" dirty="0">
                <a:latin typeface="微软雅黑" panose="020B0503020204020204" charset="-122"/>
                <a:ea typeface="微软雅黑" panose="020B0503020204020204" charset="-122"/>
                <a:cs typeface="微软雅黑" panose="020B0503020204020204" charset="-122"/>
              </a:rPr>
              <a:t>引言 </a:t>
            </a:r>
            <a:r>
              <a:rPr lang="en-US" altLang="zh-CN" sz="3000" b="1" dirty="0">
                <a:latin typeface="微软雅黑" panose="020B0503020204020204" charset="-122"/>
                <a:ea typeface="微软雅黑" panose="020B0503020204020204" charset="-122"/>
                <a:cs typeface="微软雅黑" panose="020B0503020204020204" charset="-122"/>
              </a:rPr>
              <a:t>—— </a:t>
            </a:r>
            <a:endParaRPr lang="zh-CN" altLang="en-US" sz="3000" b="1" dirty="0">
              <a:latin typeface="微软雅黑" panose="020B0503020204020204" charset="-122"/>
              <a:ea typeface="微软雅黑" panose="020B0503020204020204" charset="-122"/>
              <a:cs typeface="微软雅黑" panose="020B0503020204020204" charset="-122"/>
            </a:endParaRPr>
          </a:p>
        </p:txBody>
      </p:sp>
      <p:sp>
        <p:nvSpPr>
          <p:cNvPr id="3" name="灯片编号占位符 2"/>
          <p:cNvSpPr>
            <a:spLocks noGrp="1"/>
          </p:cNvSpPr>
          <p:nvPr>
            <p:ph type="sldNum" sz="quarter" idx="12"/>
          </p:nvPr>
        </p:nvSpPr>
        <p:spPr>
          <a:xfrm>
            <a:off x="9114027" y="6432566"/>
            <a:ext cx="2834812" cy="358649"/>
          </a:xfrm>
        </p:spPr>
        <p:txBody>
          <a:bodyPr/>
          <a:lstStyle/>
          <a:p>
            <a:fld id="{62882B55-B6B2-497F-8568-5D2D4C04CE38}" type="slidenum">
              <a:rPr lang="zh-CN" altLang="en-US" smtClean="0"/>
              <a:t>4</a:t>
            </a:fld>
            <a:endParaRPr lang="zh-CN" altLang="en-US"/>
          </a:p>
        </p:txBody>
      </p:sp>
      <p:sp>
        <p:nvSpPr>
          <p:cNvPr id="5" name="TextBox 9"/>
          <p:cNvSpPr txBox="1"/>
          <p:nvPr/>
        </p:nvSpPr>
        <p:spPr>
          <a:xfrm>
            <a:off x="2506818" y="312343"/>
            <a:ext cx="3080906" cy="451406"/>
          </a:xfrm>
          <a:prstGeom prst="rect">
            <a:avLst/>
          </a:prstGeom>
          <a:noFill/>
        </p:spPr>
        <p:txBody>
          <a:bodyPr wrap="square" rtlCol="0">
            <a:spAutoFit/>
          </a:bodyPr>
          <a:lstStyle/>
          <a:p>
            <a:pPr>
              <a:lnSpc>
                <a:spcPts val="2800"/>
              </a:lnSpc>
            </a:pPr>
            <a:r>
              <a:rPr lang="zh-CN" altLang="en-US" sz="2400" b="1" dirty="0">
                <a:solidFill>
                  <a:srgbClr val="034C9C"/>
                </a:solidFill>
                <a:latin typeface="微软雅黑" panose="020B0503020204020204" charset="-122"/>
                <a:ea typeface="微软雅黑" panose="020B0503020204020204" charset="-122"/>
              </a:rPr>
              <a:t>重夸克偶素</a:t>
            </a:r>
          </a:p>
        </p:txBody>
      </p:sp>
      <p:sp>
        <p:nvSpPr>
          <p:cNvPr id="6" name="矩形 5"/>
          <p:cNvSpPr/>
          <p:nvPr/>
        </p:nvSpPr>
        <p:spPr>
          <a:xfrm>
            <a:off x="1386087" y="6139400"/>
            <a:ext cx="4538000" cy="553998"/>
          </a:xfrm>
          <a:prstGeom prst="rect">
            <a:avLst/>
          </a:prstGeom>
        </p:spPr>
        <p:txBody>
          <a:bodyPr wrap="square">
            <a:spAutoFit/>
          </a:bodyPr>
          <a:lstStyle/>
          <a:p>
            <a:pPr>
              <a:lnSpc>
                <a:spcPct val="150000"/>
              </a:lnSpc>
            </a:pPr>
            <a:r>
              <a:rPr lang="en-US" altLang="zh-CN" sz="2000" dirty="0">
                <a:solidFill>
                  <a:srgbClr val="034C9C"/>
                </a:solidFill>
                <a:latin typeface="Times New Roman" panose="02020603050405020304" pitchFamily="18" charset="0"/>
                <a:cs typeface="Times New Roman" panose="02020603050405020304" pitchFamily="18" charset="0"/>
              </a:rPr>
              <a:t> E. Braaten  hep-ph/9702225</a:t>
            </a:r>
          </a:p>
        </p:txBody>
      </p:sp>
      <p:sp>
        <p:nvSpPr>
          <p:cNvPr id="7" name="文本框 6"/>
          <p:cNvSpPr txBox="1"/>
          <p:nvPr/>
        </p:nvSpPr>
        <p:spPr>
          <a:xfrm>
            <a:off x="443923" y="921236"/>
            <a:ext cx="11307994" cy="110799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200" b="1" dirty="0">
                <a:latin typeface="微软雅黑" panose="020B0503020204020204" pitchFamily="34" charset="-122"/>
                <a:ea typeface="微软雅黑" panose="020B0503020204020204" pitchFamily="34" charset="-122"/>
              </a:rPr>
              <a:t>类似于</a:t>
            </a:r>
            <a:r>
              <a:rPr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QED</a:t>
            </a:r>
            <a:r>
              <a:rPr lang="zh-CN" altLang="en-US" sz="2200" b="1" dirty="0">
                <a:latin typeface="微软雅黑" panose="020B0503020204020204" pitchFamily="34" charset="-122"/>
                <a:ea typeface="微软雅黑" panose="020B0503020204020204" pitchFamily="34" charset="-122"/>
              </a:rPr>
              <a:t>中的正负电子偶素，重夸克偶素是由一对正反重夸克构成的</a:t>
            </a:r>
            <a:r>
              <a:rPr lang="zh-CN" altLang="en-US" sz="2200" b="1" dirty="0">
                <a:solidFill>
                  <a:srgbClr val="FF0000"/>
                </a:solidFill>
                <a:latin typeface="微软雅黑" panose="020B0503020204020204" pitchFamily="34" charset="-122"/>
                <a:ea typeface="微软雅黑" panose="020B0503020204020204" pitchFamily="34" charset="-122"/>
              </a:rPr>
              <a:t>非相对论性的</a:t>
            </a:r>
            <a:r>
              <a:rPr lang="zh-CN" altLang="en-US" sz="2200" b="1" dirty="0">
                <a:latin typeface="微软雅黑" panose="020B0503020204020204" pitchFamily="34" charset="-122"/>
                <a:ea typeface="微软雅黑" panose="020B0503020204020204" pitchFamily="34" charset="-122"/>
              </a:rPr>
              <a:t>束缚态。</a:t>
            </a:r>
          </a:p>
        </p:txBody>
      </p:sp>
      <mc:AlternateContent xmlns:mc="http://schemas.openxmlformats.org/markup-compatibility/2006" xmlns:a14="http://schemas.microsoft.com/office/drawing/2010/main">
        <mc:Choice Requires="a14">
          <p:sp>
            <p:nvSpPr>
              <p:cNvPr id="24" name="文本框 23"/>
              <p:cNvSpPr txBox="1"/>
              <p:nvPr/>
            </p:nvSpPr>
            <p:spPr>
              <a:xfrm>
                <a:off x="5944020" y="6133457"/>
                <a:ext cx="5954620" cy="489621"/>
              </a:xfrm>
              <a:prstGeom prst="rect">
                <a:avLst/>
              </a:prstGeom>
              <a:noFill/>
            </p:spPr>
            <p:txBody>
              <a:bodyPr wrap="square" rtlCol="0">
                <a:spAutoFit/>
              </a:bodyPr>
              <a:lstStyle/>
              <a:p>
                <a14:m>
                  <m:oMath xmlns:m="http://schemas.openxmlformats.org/officeDocument/2006/math">
                    <m:r>
                      <a:rPr lang="en-US" altLang="zh-CN" sz="2400" b="1" i="1" smtClean="0">
                        <a:solidFill>
                          <a:schemeClr val="tx1"/>
                        </a:solidFill>
                        <a:latin typeface="Cambria Math" panose="02040503050406030204" pitchFamily="18" charset="0"/>
                        <a:ea typeface="Cambria Math" panose="02040503050406030204" pitchFamily="18" charset="0"/>
                      </a:rPr>
                      <m:t>𝑴</m:t>
                    </m:r>
                    <m:r>
                      <a:rPr lang="en-US" altLang="zh-CN" sz="2400" b="1" i="1" smtClean="0">
                        <a:solidFill>
                          <a:schemeClr val="tx1"/>
                        </a:solidFill>
                        <a:latin typeface="Cambria Math" panose="02040503050406030204" pitchFamily="18" charset="0"/>
                        <a:ea typeface="Cambria Math" panose="02040503050406030204" pitchFamily="18" charset="0"/>
                      </a:rPr>
                      <m:t>≫</m:t>
                    </m:r>
                    <m:sSub>
                      <m:sSubPr>
                        <m:ctrlPr>
                          <a:rPr lang="en-US" altLang="zh-CN" sz="2400" b="1" i="1" smtClean="0">
                            <a:solidFill>
                              <a:schemeClr val="tx1"/>
                            </a:solidFill>
                            <a:latin typeface="Cambria Math" panose="02040503050406030204" pitchFamily="18" charset="0"/>
                            <a:ea typeface="Cambria Math" panose="02040503050406030204" pitchFamily="18" charset="0"/>
                          </a:rPr>
                        </m:ctrlPr>
                      </m:sSubPr>
                      <m:e>
                        <m:r>
                          <a:rPr lang="zh-CN" altLang="en-US" sz="2400" b="1" i="1" smtClean="0">
                            <a:solidFill>
                              <a:schemeClr val="tx1"/>
                            </a:solidFill>
                            <a:latin typeface="Cambria Math" panose="02040503050406030204" pitchFamily="18" charset="0"/>
                            <a:ea typeface="Cambria Math" panose="02040503050406030204" pitchFamily="18" charset="0"/>
                          </a:rPr>
                          <m:t>𝚲</m:t>
                        </m:r>
                      </m:e>
                      <m:sub>
                        <m:r>
                          <a:rPr lang="en-US" altLang="zh-CN" sz="2400" b="1" i="1" smtClean="0">
                            <a:solidFill>
                              <a:schemeClr val="tx1"/>
                            </a:solidFill>
                            <a:latin typeface="Cambria Math" panose="02040503050406030204" pitchFamily="18" charset="0"/>
                            <a:ea typeface="Cambria Math" panose="02040503050406030204" pitchFamily="18" charset="0"/>
                          </a:rPr>
                          <m:t>𝑸𝑪𝑫</m:t>
                        </m:r>
                      </m:sub>
                    </m:sSub>
                  </m:oMath>
                </a14:m>
                <a:r>
                  <a:rPr lang="zh-CN" altLang="en-US" sz="2400" b="1" dirty="0">
                    <a:solidFill>
                      <a:schemeClr val="tx1"/>
                    </a:solidFill>
                    <a:latin typeface="微软雅黑" panose="020B0503020204020204" pitchFamily="34" charset="-122"/>
                    <a:ea typeface="微软雅黑" panose="020B0503020204020204" pitchFamily="34" charset="-122"/>
                  </a:rPr>
                  <a:t>，如何</a:t>
                </a:r>
                <a:r>
                  <a:rPr lang="zh-CN" altLang="en-US" sz="2400" b="1" dirty="0">
                    <a:latin typeface="微软雅黑" panose="020B0503020204020204" pitchFamily="34" charset="-122"/>
                    <a:ea typeface="微软雅黑" panose="020B0503020204020204" pitchFamily="34" charset="-122"/>
                  </a:rPr>
                  <a:t>把不同能标</a:t>
                </a:r>
                <a:r>
                  <a:rPr lang="zh-CN" altLang="en-US" sz="2400" b="1" dirty="0">
                    <a:solidFill>
                      <a:schemeClr val="tx1"/>
                    </a:solidFill>
                    <a:latin typeface="微软雅黑" panose="020B0503020204020204" pitchFamily="34" charset="-122"/>
                    <a:ea typeface="微软雅黑" panose="020B0503020204020204" pitchFamily="34" charset="-122"/>
                  </a:rPr>
                  <a:t>分离开来？</a:t>
                </a:r>
              </a:p>
            </p:txBody>
          </p:sp>
        </mc:Choice>
        <mc:Fallback xmlns="">
          <p:sp>
            <p:nvSpPr>
              <p:cNvPr id="24" name="文本框 23"/>
              <p:cNvSpPr txBox="1">
                <a:spLocks noRot="1" noChangeAspect="1" noMove="1" noResize="1" noEditPoints="1" noAdjustHandles="1" noChangeArrowheads="1" noChangeShapeType="1" noTextEdit="1"/>
              </p:cNvSpPr>
              <p:nvPr/>
            </p:nvSpPr>
            <p:spPr>
              <a:xfrm>
                <a:off x="5944020" y="6133457"/>
                <a:ext cx="5954620" cy="489621"/>
              </a:xfrm>
              <a:prstGeom prst="rect">
                <a:avLst/>
              </a:prstGeom>
              <a:blipFill rotWithShape="0">
                <a:blip r:embed="rId4"/>
                <a:stretch>
                  <a:fillRect l="-205" t="-10000" b="-22500"/>
                </a:stretch>
              </a:blipFill>
            </p:spPr>
            <p:txBody>
              <a:bodyPr/>
              <a:lstStyle/>
              <a:p>
                <a:r>
                  <a:rPr lang="zh-CN" altLang="en-US">
                    <a:noFill/>
                  </a:rPr>
                  <a:t> </a:t>
                </a:r>
              </a:p>
            </p:txBody>
          </p:sp>
        </mc:Fallback>
      </mc:AlternateContent>
      <p:pic>
        <p:nvPicPr>
          <p:cNvPr id="25" name="图形 2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3537" y="2033398"/>
            <a:ext cx="1105069" cy="1105069"/>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0215" y="2146143"/>
            <a:ext cx="784329" cy="786520"/>
          </a:xfrm>
          <a:prstGeom prst="rect">
            <a:avLst/>
          </a:prstGeom>
        </p:spPr>
      </p:pic>
      <p:sp>
        <p:nvSpPr>
          <p:cNvPr id="34" name="圆角矩形 33"/>
          <p:cNvSpPr/>
          <p:nvPr/>
        </p:nvSpPr>
        <p:spPr>
          <a:xfrm>
            <a:off x="790132" y="2078041"/>
            <a:ext cx="10267910" cy="890270"/>
          </a:xfrm>
          <a:prstGeom prst="roundRect">
            <a:avLst/>
          </a:prstGeom>
          <a:noFill/>
          <a:ln w="571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882978" y="2187131"/>
            <a:ext cx="1439272"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粲夸克偶素</a:t>
            </a:r>
          </a:p>
        </p:txBody>
      </p:sp>
      <p:sp>
        <p:nvSpPr>
          <p:cNvPr id="35" name="文本框 34"/>
          <p:cNvSpPr txBox="1"/>
          <p:nvPr/>
        </p:nvSpPr>
        <p:spPr>
          <a:xfrm>
            <a:off x="8032338" y="2216600"/>
            <a:ext cx="156596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底夸克偶素</a:t>
            </a:r>
          </a:p>
        </p:txBody>
      </p:sp>
      <mc:AlternateContent xmlns:mc="http://schemas.openxmlformats.org/markup-compatibility/2006" xmlns:a14="http://schemas.microsoft.com/office/drawing/2010/main">
        <mc:Choice Requires="a14">
          <p:sp>
            <p:nvSpPr>
              <p:cNvPr id="11" name="文本框 10"/>
              <p:cNvSpPr txBox="1"/>
              <p:nvPr/>
            </p:nvSpPr>
            <p:spPr>
              <a:xfrm>
                <a:off x="3677149" y="2491697"/>
                <a:ext cx="1878227" cy="388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lang="zh-CN" altLang="en-US" i="1" smtClean="0">
                              <a:latin typeface="Cambria Math" panose="02040503050406030204" pitchFamily="18" charset="0"/>
                            </a:rPr>
                          </m:ctrlPr>
                        </m:fPr>
                        <m:num>
                          <m:r>
                            <a:rPr lang="en-US" altLang="zh-CN" b="0" i="1" smtClean="0">
                              <a:latin typeface="Cambria Math" panose="02040503050406030204" pitchFamily="18" charset="0"/>
                            </a:rPr>
                            <m:t>𝐽</m:t>
                          </m:r>
                        </m:num>
                        <m:den>
                          <m:r>
                            <a:rPr lang="zh-CN" altLang="en-US" i="1" smtClean="0">
                              <a:latin typeface="Cambria Math" panose="02040503050406030204" pitchFamily="18" charset="0"/>
                            </a:rPr>
                            <m:t>𝜓</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𝜂</m:t>
                              </m:r>
                            </m:e>
                            <m:sub>
                              <m:r>
                                <a:rPr lang="en-US" altLang="zh-CN" b="0" i="1" smtClean="0">
                                  <a:latin typeface="Cambria Math" panose="02040503050406030204" pitchFamily="18" charset="0"/>
                                </a:rPr>
                                <m:t>𝑐</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𝜒</m:t>
                              </m:r>
                            </m:e>
                            <m:sub>
                              <m:r>
                                <a:rPr lang="en-US" altLang="zh-CN" b="0" i="1" smtClean="0">
                                  <a:latin typeface="Cambria Math" panose="02040503050406030204" pitchFamily="18" charset="0"/>
                                </a:rPr>
                                <m:t>𝑐𝐽</m:t>
                              </m:r>
                            </m:sub>
                          </m:sSub>
                        </m:den>
                      </m:f>
                    </m:oMath>
                  </m:oMathPara>
                </a14:m>
                <a:endParaRPr lang="zh-CN" altLang="en-US" dirty="0">
                  <a:latin typeface="微软雅黑" panose="020B0503020204020204" pitchFamily="34" charset="-122"/>
                  <a:ea typeface="微软雅黑" panose="020B0503020204020204" pitchFamily="34" charset="-122"/>
                  <a:cs typeface="Times New Roman" panose="02020603050405020304" pitchFamily="18"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3677149" y="2491697"/>
                <a:ext cx="1878227" cy="388761"/>
              </a:xfrm>
              <a:prstGeom prst="rect">
                <a:avLst/>
              </a:prstGeom>
              <a:blipFill rotWithShape="0">
                <a:blip r:embed="rId10"/>
                <a:stretch>
                  <a:fillRect t="-109375" b="-1640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7837871" y="2539403"/>
                <a:ext cx="1878227" cy="388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cs typeface="Times New Roman" panose="02020603050405020304" pitchFamily="18" charset="0"/>
                        </a:rPr>
                        <m:t>Υ</m:t>
                      </m:r>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zh-CN" altLang="en-US" b="0" i="1" smtClean="0">
                              <a:latin typeface="Cambria Math" panose="02040503050406030204" pitchFamily="18" charset="0"/>
                              <a:ea typeface="Cambria Math" panose="02040503050406030204" pitchFamily="18" charset="0"/>
                              <a:cs typeface="Times New Roman" panose="02020603050405020304" pitchFamily="18" charset="0"/>
                            </a:rPr>
                            <m:t>𝜂</m:t>
                          </m:r>
                        </m:e>
                        <m:sub>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𝑏</m:t>
                          </m:r>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  </m:t>
                          </m:r>
                        </m:sub>
                      </m:sSub>
                      <m:sSub>
                        <m:sSubPr>
                          <m:ctrlP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zh-CN" altLang="en-US" b="0" i="1" smtClean="0">
                              <a:latin typeface="Cambria Math" panose="02040503050406030204" pitchFamily="18" charset="0"/>
                              <a:ea typeface="Cambria Math" panose="02040503050406030204" pitchFamily="18" charset="0"/>
                              <a:cs typeface="Times New Roman" panose="02020603050405020304" pitchFamily="18" charset="0"/>
                            </a:rPr>
                            <m:t>𝜒</m:t>
                          </m:r>
                        </m:e>
                        <m:sub>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𝑏𝐽</m:t>
                          </m:r>
                        </m:sub>
                      </m:sSub>
                    </m:oMath>
                  </m:oMathPara>
                </a14:m>
                <a:endParaRPr lang="zh-CN" altLang="en-US" dirty="0">
                  <a:latin typeface="微软雅黑" panose="020B0503020204020204" pitchFamily="34" charset="-122"/>
                  <a:ea typeface="微软雅黑" panose="020B0503020204020204" pitchFamily="34" charset="-122"/>
                  <a:cs typeface="Times New Roman" panose="02020603050405020304" pitchFamily="18" charset="0"/>
                </a:endParaRPr>
              </a:p>
            </p:txBody>
          </p:sp>
        </mc:Choice>
        <mc:Fallback xmlns="">
          <p:sp>
            <p:nvSpPr>
              <p:cNvPr id="36" name="文本框 35"/>
              <p:cNvSpPr txBox="1">
                <a:spLocks noRot="1" noChangeAspect="1" noMove="1" noResize="1" noEditPoints="1" noAdjustHandles="1" noChangeArrowheads="1" noChangeShapeType="1" noTextEdit="1"/>
              </p:cNvSpPr>
              <p:nvPr/>
            </p:nvSpPr>
            <p:spPr>
              <a:xfrm>
                <a:off x="7837871" y="2539403"/>
                <a:ext cx="1878227" cy="388761"/>
              </a:xfrm>
              <a:prstGeom prst="rect">
                <a:avLst/>
              </a:prstGeom>
              <a:blipFill rotWithShape="0">
                <a:blip r:embed="rId11"/>
                <a:stretch>
                  <a:fillRect b="-9524"/>
                </a:stretch>
              </a:blipFill>
            </p:spPr>
            <p:txBody>
              <a:bodyPr/>
              <a:lstStyle/>
              <a:p>
                <a:r>
                  <a:rPr lang="zh-CN" altLang="en-US">
                    <a:noFill/>
                  </a:rPr>
                  <a:t> </a:t>
                </a:r>
              </a:p>
            </p:txBody>
          </p:sp>
        </mc:Fallback>
      </mc:AlternateContent>
      <p:pic>
        <p:nvPicPr>
          <p:cNvPr id="4" name="图片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98209" y="4149814"/>
            <a:ext cx="4725878" cy="2009775"/>
          </a:xfrm>
          <a:prstGeom prst="rect">
            <a:avLst/>
          </a:prstGeom>
        </p:spPr>
      </p:pic>
      <p:sp>
        <p:nvSpPr>
          <p:cNvPr id="22" name="文本框 21"/>
          <p:cNvSpPr txBox="1"/>
          <p:nvPr/>
        </p:nvSpPr>
        <p:spPr>
          <a:xfrm>
            <a:off x="443922" y="3036413"/>
            <a:ext cx="11307994" cy="600164"/>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200" b="1" dirty="0">
                <a:latin typeface="微软雅黑" panose="020B0503020204020204" pitchFamily="34" charset="-122"/>
                <a:ea typeface="微软雅黑" panose="020B0503020204020204" pitchFamily="34" charset="-122"/>
              </a:rPr>
              <a:t>重夸克偶素是研究</a:t>
            </a:r>
            <a:r>
              <a:rPr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QCD</a:t>
            </a:r>
            <a:r>
              <a:rPr lang="zh-CN" altLang="en-US" sz="2200" b="1" dirty="0">
                <a:latin typeface="微软雅黑" panose="020B0503020204020204" pitchFamily="34" charset="-122"/>
                <a:ea typeface="微软雅黑" panose="020B0503020204020204" pitchFamily="34" charset="-122"/>
              </a:rPr>
              <a:t>的理想探针，有助于我们更好地认识</a:t>
            </a:r>
            <a:r>
              <a:rPr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QCD</a:t>
            </a:r>
            <a:r>
              <a:rPr lang="zh-CN" altLang="en-US" sz="2200" b="1" dirty="0">
                <a:latin typeface="微软雅黑" panose="020B0503020204020204" pitchFamily="34" charset="-122"/>
                <a:ea typeface="微软雅黑" panose="020B0503020204020204" pitchFamily="34" charset="-122"/>
              </a:rPr>
              <a:t>的非微扰效应。</a:t>
            </a:r>
          </a:p>
        </p:txBody>
      </p:sp>
      <mc:AlternateContent xmlns:mc="http://schemas.openxmlformats.org/markup-compatibility/2006" xmlns:a14="http://schemas.microsoft.com/office/drawing/2010/main">
        <mc:Choice Requires="a14">
          <p:sp>
            <p:nvSpPr>
              <p:cNvPr id="9" name="矩形 8"/>
              <p:cNvSpPr/>
              <p:nvPr/>
            </p:nvSpPr>
            <p:spPr>
              <a:xfrm>
                <a:off x="6572804" y="3799465"/>
                <a:ext cx="3958629" cy="1200329"/>
              </a:xfrm>
              <a:prstGeom prst="rect">
                <a:avLst/>
              </a:prstGeom>
            </p:spPr>
            <p:txBody>
              <a:bodyPr wrap="square">
                <a:spAutoFit/>
              </a:bodyPr>
              <a:lstStyle/>
              <a:p>
                <a:pPr lvl="0">
                  <a:lnSpc>
                    <a:spcPct val="150000"/>
                  </a:lnSpc>
                </a:pPr>
                <a:r>
                  <a:rPr lang="zh-CN" altLang="en-US" sz="2400" dirty="0">
                    <a:solidFill>
                      <a:srgbClr val="262626"/>
                    </a:solidFill>
                    <a:latin typeface="微软雅黑" panose="020B0503020204020204" pitchFamily="34" charset="-122"/>
                    <a:ea typeface="微软雅黑" panose="020B0503020204020204" pitchFamily="34" charset="-122"/>
                  </a:rPr>
                  <a:t>粲夸克偶素</a:t>
                </a:r>
                <a14:m>
                  <m:oMath xmlns:m="http://schemas.openxmlformats.org/officeDocument/2006/math">
                    <m:sSup>
                      <m:sSupPr>
                        <m:ctrlPr>
                          <a:rPr lang="en-US" altLang="zh-CN" sz="2400" i="1">
                            <a:solidFill>
                              <a:srgbClr val="262626"/>
                            </a:solidFill>
                            <a:latin typeface="Cambria Math" panose="02040503050406030204" pitchFamily="18" charset="0"/>
                          </a:rPr>
                        </m:ctrlPr>
                      </m:sSupPr>
                      <m:e>
                        <m:r>
                          <a:rPr lang="zh-CN" altLang="en-US" sz="2400" i="1">
                            <a:solidFill>
                              <a:srgbClr val="262626"/>
                            </a:solidFill>
                            <a:latin typeface="Cambria Math" panose="02040503050406030204" pitchFamily="18" charset="0"/>
                          </a:rPr>
                          <m:t>：</m:t>
                        </m:r>
                        <m:r>
                          <a:rPr lang="en-US" altLang="zh-CN" sz="2400" i="1">
                            <a:solidFill>
                              <a:srgbClr val="262626"/>
                            </a:solidFill>
                            <a:latin typeface="Cambria Math" panose="02040503050406030204" pitchFamily="18" charset="0"/>
                          </a:rPr>
                          <m:t>𝑣</m:t>
                        </m:r>
                      </m:e>
                      <m:sup>
                        <m:r>
                          <a:rPr lang="en-US" altLang="zh-CN" sz="2400" i="1">
                            <a:solidFill>
                              <a:srgbClr val="262626"/>
                            </a:solidFill>
                            <a:latin typeface="Cambria Math" panose="02040503050406030204" pitchFamily="18" charset="0"/>
                          </a:rPr>
                          <m:t>2</m:t>
                        </m:r>
                      </m:sup>
                    </m:sSup>
                    <m:r>
                      <a:rPr lang="en-US" altLang="zh-CN" sz="2400" dirty="0">
                        <a:solidFill>
                          <a:srgbClr val="262626"/>
                        </a:solidFill>
                        <a:latin typeface="Cambria Math" panose="02040503050406030204" pitchFamily="18" charset="0"/>
                      </a:rPr>
                      <m:t>∼0.3</m:t>
                    </m:r>
                  </m:oMath>
                </a14:m>
                <a:endParaRPr lang="en-US" altLang="zh-CN" sz="2400" dirty="0">
                  <a:solidFill>
                    <a:srgbClr val="262626"/>
                  </a:solidFill>
                  <a:latin typeface="微软雅黑" panose="020B0503020204020204" pitchFamily="34" charset="-122"/>
                </a:endParaRPr>
              </a:p>
              <a:p>
                <a:pPr lvl="0">
                  <a:lnSpc>
                    <a:spcPct val="150000"/>
                  </a:lnSpc>
                </a:pPr>
                <a:r>
                  <a:rPr lang="zh-CN" altLang="en-US" sz="2400" dirty="0">
                    <a:solidFill>
                      <a:srgbClr val="262626"/>
                    </a:solidFill>
                    <a:latin typeface="微软雅黑" panose="020B0503020204020204" pitchFamily="34" charset="-122"/>
                    <a:ea typeface="微软雅黑" panose="020B0503020204020204" pitchFamily="34" charset="-122"/>
                  </a:rPr>
                  <a:t>底夸克偶素：</a:t>
                </a:r>
                <a14:m>
                  <m:oMath xmlns:m="http://schemas.openxmlformats.org/officeDocument/2006/math">
                    <m:sSup>
                      <m:sSupPr>
                        <m:ctrlPr>
                          <a:rPr lang="en-US" altLang="zh-CN" sz="2400" i="1">
                            <a:solidFill>
                              <a:srgbClr val="262626"/>
                            </a:solidFill>
                            <a:latin typeface="Cambria Math" panose="02040503050406030204" pitchFamily="18" charset="0"/>
                          </a:rPr>
                        </m:ctrlPr>
                      </m:sSupPr>
                      <m:e>
                        <m:r>
                          <a:rPr lang="en-US" altLang="zh-CN" sz="2400" i="1">
                            <a:solidFill>
                              <a:srgbClr val="262626"/>
                            </a:solidFill>
                            <a:latin typeface="Cambria Math" panose="02040503050406030204" pitchFamily="18" charset="0"/>
                          </a:rPr>
                          <m:t>𝑣</m:t>
                        </m:r>
                      </m:e>
                      <m:sup>
                        <m:r>
                          <a:rPr lang="en-US" altLang="zh-CN" sz="2400" i="1">
                            <a:solidFill>
                              <a:srgbClr val="262626"/>
                            </a:solidFill>
                            <a:latin typeface="Cambria Math" panose="02040503050406030204" pitchFamily="18" charset="0"/>
                          </a:rPr>
                          <m:t>2</m:t>
                        </m:r>
                      </m:sup>
                    </m:sSup>
                    <m:r>
                      <a:rPr lang="en-US" altLang="zh-CN" sz="2400" dirty="0">
                        <a:solidFill>
                          <a:srgbClr val="262626"/>
                        </a:solidFill>
                        <a:latin typeface="Cambria Math" panose="02040503050406030204" pitchFamily="18" charset="0"/>
                      </a:rPr>
                      <m:t>∼0.1</m:t>
                    </m:r>
                  </m:oMath>
                </a14:m>
                <a:endParaRPr lang="zh-CN" altLang="en-US" sz="2400" dirty="0">
                  <a:solidFill>
                    <a:srgbClr val="262626"/>
                  </a:solidFill>
                  <a:latin typeface="微软雅黑" panose="020B0503020204020204" pitchFamily="34" charset="-122"/>
                  <a:ea typeface="微软雅黑" panose="020B0503020204020204" pitchFamily="34"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6572804" y="3799465"/>
                <a:ext cx="3958629" cy="1200329"/>
              </a:xfrm>
              <a:prstGeom prst="rect">
                <a:avLst/>
              </a:prstGeom>
              <a:blipFill rotWithShape="0">
                <a:blip r:embed="rId13"/>
                <a:stretch>
                  <a:fillRect l="-2308" b="-5584"/>
                </a:stretch>
              </a:blipFill>
            </p:spPr>
            <p:txBody>
              <a:bodyPr/>
              <a:lstStyle/>
              <a:p>
                <a:r>
                  <a:rPr lang="zh-CN" altLang="en-US">
                    <a:noFill/>
                  </a:rPr>
                  <a:t> </a:t>
                </a:r>
              </a:p>
            </p:txBody>
          </p:sp>
        </mc:Fallback>
      </mc:AlternateContent>
      <p:sp>
        <p:nvSpPr>
          <p:cNvPr id="28" name="文本框 27"/>
          <p:cNvSpPr txBox="1"/>
          <p:nvPr/>
        </p:nvSpPr>
        <p:spPr>
          <a:xfrm>
            <a:off x="2506818" y="3785158"/>
            <a:ext cx="249345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重夸克偶素特征能标</a:t>
            </a:r>
          </a:p>
        </p:txBody>
      </p:sp>
      <mc:AlternateContent xmlns:mc="http://schemas.openxmlformats.org/markup-compatibility/2006" xmlns:a14="http://schemas.microsoft.com/office/drawing/2010/main">
        <mc:Choice Requires="a14">
          <p:sp>
            <p:nvSpPr>
              <p:cNvPr id="21" name="矩形 20"/>
              <p:cNvSpPr/>
              <p:nvPr/>
            </p:nvSpPr>
            <p:spPr>
              <a:xfrm>
                <a:off x="6802019" y="4931077"/>
                <a:ext cx="2914079" cy="1212833"/>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altLang="zh-CN" sz="2400" b="1" i="1" smtClean="0">
                          <a:solidFill>
                            <a:schemeClr val="accent1"/>
                          </a:solidFill>
                          <a:latin typeface="Cambria Math" panose="02040503050406030204" pitchFamily="18" charset="0"/>
                          <a:ea typeface="Cambria Math" panose="02040503050406030204" pitchFamily="18" charset="0"/>
                        </a:rPr>
                        <m:t>𝑴</m:t>
                      </m:r>
                      <m:r>
                        <a:rPr lang="en-US" altLang="zh-CN" sz="2400" b="1" i="1" smtClean="0">
                          <a:solidFill>
                            <a:schemeClr val="accent1"/>
                          </a:solidFill>
                          <a:latin typeface="Cambria Math" panose="02040503050406030204" pitchFamily="18" charset="0"/>
                          <a:ea typeface="Cambria Math" panose="02040503050406030204" pitchFamily="18" charset="0"/>
                        </a:rPr>
                        <m:t>≫</m:t>
                      </m:r>
                      <m:r>
                        <a:rPr lang="en-US" altLang="zh-CN" sz="2400" b="1" i="1" smtClean="0">
                          <a:solidFill>
                            <a:srgbClr val="FF0000"/>
                          </a:solidFill>
                          <a:latin typeface="Cambria Math" panose="02040503050406030204" pitchFamily="18" charset="0"/>
                          <a:ea typeface="Cambria Math" panose="02040503050406030204" pitchFamily="18" charset="0"/>
                        </a:rPr>
                        <m:t>𝑴𝒗</m:t>
                      </m:r>
                      <m:r>
                        <a:rPr lang="en-US" altLang="zh-CN" sz="2400" b="1" i="1" smtClean="0">
                          <a:solidFill>
                            <a:srgbClr val="FF0000"/>
                          </a:solidFill>
                          <a:latin typeface="Cambria Math" panose="02040503050406030204" pitchFamily="18" charset="0"/>
                          <a:ea typeface="Cambria Math" panose="02040503050406030204" pitchFamily="18" charset="0"/>
                        </a:rPr>
                        <m:t>≫</m:t>
                      </m:r>
                      <m:r>
                        <a:rPr lang="en-US" altLang="zh-CN" sz="2400" b="1" i="1" smtClean="0">
                          <a:solidFill>
                            <a:srgbClr val="FF0000"/>
                          </a:solidFill>
                          <a:latin typeface="Cambria Math" panose="02040503050406030204" pitchFamily="18" charset="0"/>
                          <a:ea typeface="Cambria Math" panose="02040503050406030204" pitchFamily="18" charset="0"/>
                        </a:rPr>
                        <m:t>𝑴</m:t>
                      </m:r>
                      <m:sSup>
                        <m:sSupPr>
                          <m:ctrlPr>
                            <a:rPr lang="en-US" altLang="zh-CN" sz="2400" b="1" i="1" smtClean="0">
                              <a:solidFill>
                                <a:srgbClr val="FF0000"/>
                              </a:solidFill>
                              <a:latin typeface="Cambria Math" panose="02040503050406030204" pitchFamily="18" charset="0"/>
                              <a:ea typeface="Cambria Math" panose="02040503050406030204" pitchFamily="18" charset="0"/>
                            </a:rPr>
                          </m:ctrlPr>
                        </m:sSupPr>
                        <m:e>
                          <m:r>
                            <a:rPr lang="en-US" altLang="zh-CN" sz="2400" b="1" i="1" smtClean="0">
                              <a:solidFill>
                                <a:srgbClr val="FF0000"/>
                              </a:solidFill>
                              <a:latin typeface="Cambria Math" panose="02040503050406030204" pitchFamily="18" charset="0"/>
                              <a:ea typeface="Cambria Math" panose="02040503050406030204" pitchFamily="18" charset="0"/>
                            </a:rPr>
                            <m:t>𝒗</m:t>
                          </m:r>
                        </m:e>
                        <m:sup>
                          <m:r>
                            <a:rPr lang="en-US" altLang="zh-CN" sz="2400" b="1" i="1" smtClean="0">
                              <a:solidFill>
                                <a:srgbClr val="FF0000"/>
                              </a:solidFill>
                              <a:latin typeface="Cambria Math" panose="02040503050406030204" pitchFamily="18" charset="0"/>
                              <a:ea typeface="Cambria Math" panose="02040503050406030204" pitchFamily="18" charset="0"/>
                            </a:rPr>
                            <m:t>𝟐</m:t>
                          </m:r>
                        </m:sup>
                      </m:sSup>
                    </m:oMath>
                  </m:oMathPara>
                </a14:m>
                <a:endParaRPr lang="en-US" altLang="zh-CN" sz="2400" dirty="0">
                  <a:solidFill>
                    <a:srgbClr val="262626"/>
                  </a:solidFill>
                  <a:latin typeface="微软雅黑" panose="020B0503020204020204" pitchFamily="34" charset="-122"/>
                  <a:ea typeface="微软雅黑" panose="020B0503020204020204" pitchFamily="34" charset="-122"/>
                </a:endParaRPr>
              </a:p>
              <a:p>
                <a:pPr lvl="0">
                  <a:lnSpc>
                    <a:spcPct val="150000"/>
                  </a:lnSpc>
                </a:pPr>
                <a:r>
                  <a:rPr lang="zh-CN" altLang="en-US" sz="2400" dirty="0">
                    <a:solidFill>
                      <a:schemeClr val="accent1"/>
                    </a:solidFill>
                    <a:latin typeface="微软雅黑" panose="020B0503020204020204" pitchFamily="34" charset="-122"/>
                    <a:ea typeface="微软雅黑" panose="020B0503020204020204" pitchFamily="34" charset="-122"/>
                  </a:rPr>
                  <a:t>   微扰     </a:t>
                </a:r>
                <a:r>
                  <a:rPr lang="zh-CN" altLang="en-US" sz="2400" dirty="0">
                    <a:solidFill>
                      <a:srgbClr val="FF0000"/>
                    </a:solidFill>
                    <a:latin typeface="微软雅黑" panose="020B0503020204020204" pitchFamily="34" charset="-122"/>
                    <a:ea typeface="微软雅黑" panose="020B0503020204020204" pitchFamily="34" charset="-122"/>
                  </a:rPr>
                  <a:t>非微扰</a:t>
                </a:r>
              </a:p>
            </p:txBody>
          </p:sp>
        </mc:Choice>
        <mc:Fallback xmlns="">
          <p:sp>
            <p:nvSpPr>
              <p:cNvPr id="21" name="矩形 20"/>
              <p:cNvSpPr>
                <a:spLocks noRot="1" noChangeAspect="1" noMove="1" noResize="1" noEditPoints="1" noAdjustHandles="1" noChangeArrowheads="1" noChangeShapeType="1" noTextEdit="1"/>
              </p:cNvSpPr>
              <p:nvPr/>
            </p:nvSpPr>
            <p:spPr>
              <a:xfrm>
                <a:off x="6802019" y="4931077"/>
                <a:ext cx="2914079" cy="1212833"/>
              </a:xfrm>
              <a:prstGeom prst="rect">
                <a:avLst/>
              </a:prstGeom>
              <a:blipFill rotWithShape="0">
                <a:blip r:embed="rId14"/>
                <a:stretch>
                  <a:fillRect b="-5528"/>
                </a:stretch>
              </a:blipFill>
            </p:spPr>
            <p:txBody>
              <a:bodyPr/>
              <a:lstStyle/>
              <a:p>
                <a:r>
                  <a:rPr lang="zh-CN" altLang="en-US">
                    <a:noFill/>
                  </a:rPr>
                  <a:t> </a:t>
                </a:r>
              </a:p>
            </p:txBody>
          </p:sp>
        </mc:Fallback>
      </mc:AlternateContent>
      <p:sp>
        <p:nvSpPr>
          <p:cNvPr id="12" name="圆角矩形 11"/>
          <p:cNvSpPr/>
          <p:nvPr/>
        </p:nvSpPr>
        <p:spPr>
          <a:xfrm>
            <a:off x="2119553" y="5361709"/>
            <a:ext cx="1154956" cy="7166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3368998" y="5663859"/>
            <a:ext cx="1069326" cy="4325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112171985"/>
      </p:ext>
    </p:extLst>
  </p:cSld>
  <p:clrMapOvr>
    <a:masterClrMapping/>
  </p:clrMapOvr>
  <mc:AlternateContent xmlns:mc="http://schemas.openxmlformats.org/markup-compatibility/2006">
    <mc:Choice xmlns:p14="http://schemas.microsoft.com/office/powerpoint/2010/main" Requires="p14">
      <p:transition spd="slow" p14:dur="2000" advTm="130488"/>
    </mc:Choice>
    <mc:Fallback>
      <p:transition spd="slow" advTm="13048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3435824" y="6388915"/>
            <a:ext cx="5646821" cy="2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p:cNvSpPr>
            <a:spLocks noGrp="1"/>
          </p:cNvSpPr>
          <p:nvPr>
            <p:ph type="title"/>
          </p:nvPr>
        </p:nvSpPr>
        <p:spPr>
          <a:xfrm>
            <a:off x="660400" y="191529"/>
            <a:ext cx="1911350" cy="687820"/>
          </a:xfrm>
        </p:spPr>
        <p:txBody>
          <a:bodyPr>
            <a:normAutofit/>
          </a:bodyPr>
          <a:lstStyle/>
          <a:p>
            <a:pPr algn="l">
              <a:buClrTx/>
              <a:buSzTx/>
              <a:buFontTx/>
            </a:pPr>
            <a:r>
              <a:rPr lang="zh-CN" altLang="en-US" sz="3000" b="1" dirty="0">
                <a:latin typeface="微软雅黑" panose="020B0503020204020204" charset="-122"/>
                <a:ea typeface="微软雅黑" panose="020B0503020204020204" charset="-122"/>
                <a:cs typeface="微软雅黑" panose="020B0503020204020204" charset="-122"/>
              </a:rPr>
              <a:t>引言 </a:t>
            </a:r>
            <a:r>
              <a:rPr lang="en-US" altLang="zh-CN" sz="3000" b="1" dirty="0">
                <a:latin typeface="微软雅黑" panose="020B0503020204020204" charset="-122"/>
                <a:ea typeface="微软雅黑" panose="020B0503020204020204" charset="-122"/>
                <a:cs typeface="微软雅黑" panose="020B0503020204020204" charset="-122"/>
              </a:rPr>
              <a:t>—— </a:t>
            </a:r>
            <a:endParaRPr lang="zh-CN" altLang="en-US" sz="3000" b="1" dirty="0">
              <a:latin typeface="微软雅黑" panose="020B0503020204020204" charset="-122"/>
              <a:ea typeface="微软雅黑" panose="020B0503020204020204" charset="-122"/>
              <a:cs typeface="微软雅黑" panose="020B0503020204020204" charset="-122"/>
            </a:endParaRPr>
          </a:p>
        </p:txBody>
      </p:sp>
      <p:sp>
        <p:nvSpPr>
          <p:cNvPr id="3" name="灯片编号占位符 2"/>
          <p:cNvSpPr>
            <a:spLocks noGrp="1"/>
          </p:cNvSpPr>
          <p:nvPr>
            <p:ph type="sldNum" sz="quarter" idx="12"/>
          </p:nvPr>
        </p:nvSpPr>
        <p:spPr>
          <a:xfrm>
            <a:off x="9114027" y="6432566"/>
            <a:ext cx="2834812" cy="358649"/>
          </a:xfrm>
        </p:spPr>
        <p:txBody>
          <a:bodyPr/>
          <a:lstStyle/>
          <a:p>
            <a:fld id="{62882B55-B6B2-497F-8568-5D2D4C04CE38}" type="slidenum">
              <a:rPr lang="zh-CN" altLang="en-US" smtClean="0"/>
              <a:t>5</a:t>
            </a:fld>
            <a:endParaRPr lang="zh-CN" altLang="en-US" dirty="0"/>
          </a:p>
        </p:txBody>
      </p:sp>
      <p:sp>
        <p:nvSpPr>
          <p:cNvPr id="5" name="TextBox 9"/>
          <p:cNvSpPr txBox="1"/>
          <p:nvPr/>
        </p:nvSpPr>
        <p:spPr>
          <a:xfrm>
            <a:off x="2506818" y="312343"/>
            <a:ext cx="3080906" cy="451406"/>
          </a:xfrm>
          <a:prstGeom prst="rect">
            <a:avLst/>
          </a:prstGeom>
          <a:noFill/>
        </p:spPr>
        <p:txBody>
          <a:bodyPr wrap="square" rtlCol="0">
            <a:spAutoFit/>
          </a:bodyPr>
          <a:lstStyle/>
          <a:p>
            <a:pPr>
              <a:lnSpc>
                <a:spcPts val="2800"/>
              </a:lnSpc>
            </a:pPr>
            <a:r>
              <a:rPr lang="en-US" altLang="zh-CN" sz="2400" b="1" dirty="0">
                <a:solidFill>
                  <a:srgbClr val="034C9C"/>
                </a:solidFill>
                <a:latin typeface="微软雅黑" panose="020B0503020204020204" charset="-122"/>
                <a:ea typeface="微软雅黑" panose="020B0503020204020204" charset="-122"/>
              </a:rPr>
              <a:t>NRQCD</a:t>
            </a:r>
            <a:r>
              <a:rPr lang="zh-CN" altLang="en-US" sz="2400" b="1" dirty="0">
                <a:solidFill>
                  <a:srgbClr val="034C9C"/>
                </a:solidFill>
                <a:latin typeface="微软雅黑" panose="020B0503020204020204" charset="-122"/>
                <a:ea typeface="微软雅黑" panose="020B0503020204020204" charset="-122"/>
              </a:rPr>
              <a:t>因子化定理</a:t>
            </a:r>
          </a:p>
        </p:txBody>
      </p:sp>
      <p:pic>
        <p:nvPicPr>
          <p:cNvPr id="48" name="内容占位符 8" descr="Illustration-NRQCD-factorization.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521281" y="2027719"/>
            <a:ext cx="9109006" cy="3148974"/>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2722767" y="5321917"/>
                <a:ext cx="6106159" cy="1200329"/>
              </a:xfrm>
              <a:prstGeom prst="rect">
                <a:avLst/>
              </a:prstGeom>
            </p:spPr>
            <p:txBody>
              <a:bodyPr wrap="non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短程系数：按</a:t>
                </a:r>
                <a:r>
                  <a:rPr lang="zh-CN" altLang="en-US" sz="2400" b="1" dirty="0">
                    <a:latin typeface="微软雅黑" panose="020B0503020204020204" pitchFamily="34" charset="-122"/>
                    <a:ea typeface="微软雅黑" panose="020B0503020204020204" pitchFamily="34" charset="-122"/>
                  </a:rPr>
                  <a:t>强耦合常数</a:t>
                </a:r>
                <a14:m>
                  <m:oMath xmlns:m="http://schemas.openxmlformats.org/officeDocument/2006/math">
                    <m:sSub>
                      <m:sSubPr>
                        <m:ctrlPr>
                          <a:rPr lang="en-US" altLang="zh-CN" sz="2400" b="1" i="1">
                            <a:solidFill>
                              <a:srgbClr val="FF0000"/>
                            </a:solidFill>
                            <a:latin typeface="Cambria Math" panose="02040503050406030204" pitchFamily="18" charset="0"/>
                          </a:rPr>
                        </m:ctrlPr>
                      </m:sSubPr>
                      <m:e>
                        <m:r>
                          <a:rPr lang="zh-CN" altLang="en-US" sz="2400" b="1" i="1">
                            <a:solidFill>
                              <a:srgbClr val="FF0000"/>
                            </a:solidFill>
                            <a:latin typeface="Cambria Math" panose="02040503050406030204" pitchFamily="18" charset="0"/>
                          </a:rPr>
                          <m:t>𝜶</m:t>
                        </m:r>
                      </m:e>
                      <m:sub>
                        <m:r>
                          <a:rPr lang="en-US" altLang="zh-CN" sz="2400" b="1" i="1">
                            <a:solidFill>
                              <a:srgbClr val="FF0000"/>
                            </a:solidFill>
                            <a:latin typeface="Cambria Math" panose="02040503050406030204" pitchFamily="18" charset="0"/>
                          </a:rPr>
                          <m:t>𝒔</m:t>
                        </m:r>
                      </m:sub>
                    </m:sSub>
                  </m:oMath>
                </a14:m>
                <a:r>
                  <a:rPr lang="zh-CN" altLang="en-US" sz="2400" dirty="0">
                    <a:latin typeface="微软雅黑" panose="020B0503020204020204" pitchFamily="34" charset="-122"/>
                    <a:ea typeface="微软雅黑" panose="020B0503020204020204" pitchFamily="34" charset="-122"/>
                  </a:rPr>
                  <a:t>微扰展开计算</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长程矩阵元：势模型、格点</a:t>
                </a:r>
                <a:r>
                  <a:rPr lang="en-US" altLang="zh-CN" sz="2400" dirty="0">
                    <a:latin typeface="微软雅黑" panose="020B0503020204020204" pitchFamily="34" charset="-122"/>
                    <a:ea typeface="微软雅黑" panose="020B0503020204020204" pitchFamily="34" charset="-122"/>
                  </a:rPr>
                  <a:t>QCD</a:t>
                </a:r>
                <a:r>
                  <a:rPr lang="zh-CN" altLang="en-US" sz="2400" dirty="0">
                    <a:latin typeface="微软雅黑" panose="020B0503020204020204" pitchFamily="34" charset="-122"/>
                    <a:ea typeface="微软雅黑" panose="020B0503020204020204" pitchFamily="34" charset="-122"/>
                  </a:rPr>
                  <a:t>、实验抽取</a:t>
                </a:r>
              </a:p>
            </p:txBody>
          </p:sp>
        </mc:Choice>
        <mc:Fallback xmlns="">
          <p:sp>
            <p:nvSpPr>
              <p:cNvPr id="6" name="矩形 5"/>
              <p:cNvSpPr>
                <a:spLocks noRot="1" noChangeAspect="1" noMove="1" noResize="1" noEditPoints="1" noAdjustHandles="1" noChangeArrowheads="1" noChangeShapeType="1" noTextEdit="1"/>
              </p:cNvSpPr>
              <p:nvPr/>
            </p:nvSpPr>
            <p:spPr>
              <a:xfrm>
                <a:off x="2722767" y="5321917"/>
                <a:ext cx="6106159" cy="1200329"/>
              </a:xfrm>
              <a:prstGeom prst="rect">
                <a:avLst/>
              </a:prstGeom>
              <a:blipFill rotWithShape="0">
                <a:blip r:embed="rId5"/>
                <a:stretch>
                  <a:fillRect l="-1598" r="-599" b="-55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783967" y="1000163"/>
                <a:ext cx="11045568" cy="1015663"/>
              </a:xfrm>
              <a:prstGeom prst="rect">
                <a:avLst/>
              </a:prstGeom>
            </p:spPr>
            <p:txBody>
              <a:bodyPr wrap="square">
                <a:spAutoFit/>
              </a:bodyPr>
              <a:lstStyle/>
              <a:p>
                <a:pPr marL="342900" indent="-342900">
                  <a:lnSpc>
                    <a:spcPct val="150000"/>
                  </a:lnSpc>
                  <a:spcBef>
                    <a:spcPct val="0"/>
                  </a:spcBef>
                  <a:buFont typeface="Wingdings" panose="05000000000000000000" pitchFamily="2" charset="2"/>
                  <a:buChar char="Ø"/>
                </a:pPr>
                <a:r>
                  <a:rPr lang="en-US" altLang="zh-CN" sz="2000" b="1" dirty="0">
                    <a:latin typeface="微软雅黑" panose="020B0503020204020204" pitchFamily="34" charset="-122"/>
                    <a:ea typeface="微软雅黑" panose="020B0503020204020204" pitchFamily="34" charset="-122"/>
                  </a:rPr>
                  <a:t>NRQCD</a:t>
                </a:r>
                <a:r>
                  <a:rPr lang="zh-CN" altLang="en-US" sz="2000" b="1" dirty="0">
                    <a:latin typeface="微软雅黑" panose="020B0503020204020204" pitchFamily="34" charset="-122"/>
                    <a:ea typeface="微软雅黑" panose="020B0503020204020204" pitchFamily="34" charset="-122"/>
                  </a:rPr>
                  <a:t>是描述</a:t>
                </a:r>
                <a:r>
                  <a:rPr lang="zh-CN" altLang="en-US" sz="2000" b="1" dirty="0">
                    <a:solidFill>
                      <a:srgbClr val="FF0000"/>
                    </a:solidFill>
                    <a:latin typeface="微软雅黑" panose="020B0503020204020204" pitchFamily="34" charset="-122"/>
                    <a:ea typeface="微软雅黑" panose="020B0503020204020204" pitchFamily="34" charset="-122"/>
                  </a:rPr>
                  <a:t>重夸克偶素</a:t>
                </a:r>
                <a:r>
                  <a:rPr lang="zh-CN" altLang="en-US" sz="2000" b="1" dirty="0">
                    <a:latin typeface="微软雅黑" panose="020B0503020204020204" pitchFamily="34" charset="-122"/>
                    <a:ea typeface="微软雅黑" panose="020B0503020204020204" pitchFamily="34" charset="-122"/>
                  </a:rPr>
                  <a:t>的</a:t>
                </a:r>
                <a:r>
                  <a:rPr lang="en-US" altLang="zh-CN" sz="2000" b="1" dirty="0">
                    <a:solidFill>
                      <a:srgbClr val="FF0000"/>
                    </a:solidFill>
                    <a:latin typeface="微软雅黑" panose="020B0503020204020204" pitchFamily="34" charset="-122"/>
                    <a:ea typeface="微软雅黑" panose="020B0503020204020204" pitchFamily="34" charset="-122"/>
                  </a:rPr>
                  <a:t>QCD</a:t>
                </a:r>
                <a:r>
                  <a:rPr lang="zh-CN" altLang="en-US" sz="2000" b="1" dirty="0">
                    <a:solidFill>
                      <a:srgbClr val="FF0000"/>
                    </a:solidFill>
                    <a:latin typeface="微软雅黑" panose="020B0503020204020204" pitchFamily="34" charset="-122"/>
                    <a:ea typeface="微软雅黑" panose="020B0503020204020204" pitchFamily="34" charset="-122"/>
                  </a:rPr>
                  <a:t>有效场论，</a:t>
                </a:r>
                <a:r>
                  <a:rPr lang="en-US" altLang="zh-CN" sz="2000" b="1" dirty="0">
                    <a:latin typeface="微软雅黑" panose="020B0503020204020204" pitchFamily="34" charset="-122"/>
                    <a:ea typeface="微软雅黑" panose="020B0503020204020204" pitchFamily="34" charset="-122"/>
                  </a:rPr>
                  <a:t>NRQCD</a:t>
                </a:r>
                <a:r>
                  <a:rPr lang="zh-CN" altLang="en-US" sz="2000" b="1" dirty="0">
                    <a:latin typeface="微软雅黑" panose="020B0503020204020204" pitchFamily="34" charset="-122"/>
                    <a:ea typeface="微软雅黑" panose="020B0503020204020204" pitchFamily="34" charset="-122"/>
                  </a:rPr>
                  <a:t>因子化公式能够把能标</a:t>
                </a:r>
                <a:r>
                  <a:rPr lang="zh-CN" altLang="en-US" sz="2000" b="1" dirty="0">
                    <a:solidFill>
                      <a:srgbClr val="FF0000"/>
                    </a:solidFill>
                    <a:latin typeface="微软雅黑" panose="020B0503020204020204" pitchFamily="34" charset="-122"/>
                    <a:ea typeface="微软雅黑" panose="020B0503020204020204" pitchFamily="34" charset="-122"/>
                  </a:rPr>
                  <a:t>大于或等于</a:t>
                </a:r>
                <a14:m>
                  <m:oMath xmlns:m="http://schemas.openxmlformats.org/officeDocument/2006/math">
                    <m:r>
                      <a:rPr lang="en-US" altLang="zh-CN" sz="2000" b="1" i="1" dirty="0">
                        <a:solidFill>
                          <a:srgbClr val="FF0000"/>
                        </a:solidFill>
                        <a:latin typeface="Cambria Math" panose="02040503050406030204" pitchFamily="18" charset="0"/>
                        <a:ea typeface="微软雅黑" panose="020B0503020204020204" pitchFamily="34" charset="-122"/>
                      </a:rPr>
                      <m:t>𝑴</m:t>
                    </m:r>
                  </m:oMath>
                </a14:m>
                <a:r>
                  <a:rPr lang="zh-CN" altLang="en-US" sz="2000" b="1" dirty="0">
                    <a:latin typeface="微软雅黑" panose="020B0503020204020204" pitchFamily="34" charset="-122"/>
                    <a:ea typeface="微软雅黑" panose="020B0503020204020204" pitchFamily="34" charset="-122"/>
                  </a:rPr>
                  <a:t>的贡献分离出来，此因子化公式被表示成一系列</a:t>
                </a:r>
                <a:r>
                  <a:rPr lang="zh-CN" altLang="en-US" sz="2000" b="1" dirty="0">
                    <a:solidFill>
                      <a:srgbClr val="FF0000"/>
                    </a:solidFill>
                    <a:latin typeface="微软雅黑" panose="020B0503020204020204" pitchFamily="34" charset="-122"/>
                    <a:ea typeface="微软雅黑" panose="020B0503020204020204" pitchFamily="34" charset="-122"/>
                  </a:rPr>
                  <a:t>短程系数</a:t>
                </a:r>
                <a:r>
                  <a:rPr lang="zh-CN" altLang="en-US" sz="2000" b="1" dirty="0">
                    <a:latin typeface="微软雅黑" panose="020B0503020204020204" pitchFamily="34" charset="-122"/>
                    <a:ea typeface="微软雅黑" panose="020B0503020204020204" pitchFamily="34" charset="-122"/>
                  </a:rPr>
                  <a:t>和</a:t>
                </a:r>
                <a:r>
                  <a:rPr lang="zh-CN" altLang="en-US" sz="2000" b="1" dirty="0">
                    <a:solidFill>
                      <a:srgbClr val="FF0000"/>
                    </a:solidFill>
                    <a:latin typeface="微软雅黑" panose="020B0503020204020204" pitchFamily="34" charset="-122"/>
                    <a:ea typeface="微软雅黑" panose="020B0503020204020204" pitchFamily="34" charset="-122"/>
                  </a:rPr>
                  <a:t>长程矩阵元</a:t>
                </a:r>
                <a:r>
                  <a:rPr lang="zh-CN" altLang="en-US" sz="2000" b="1" dirty="0">
                    <a:latin typeface="微软雅黑" panose="020B0503020204020204" pitchFamily="34" charset="-122"/>
                    <a:ea typeface="微软雅黑" panose="020B0503020204020204" pitchFamily="34" charset="-122"/>
                  </a:rPr>
                  <a:t>的乘积。</a:t>
                </a:r>
                <a:endParaRPr lang="en-US" altLang="zh-CN" sz="2000" b="1" dirty="0">
                  <a:latin typeface="微软雅黑" panose="020B0503020204020204" pitchFamily="34" charset="-122"/>
                  <a:ea typeface="微软雅黑" panose="020B0503020204020204" pitchFamily="34" charset="-122"/>
                </a:endParaRPr>
              </a:p>
            </p:txBody>
          </p:sp>
        </mc:Choice>
        <mc:Fallback xmlns="">
          <p:sp>
            <p:nvSpPr>
              <p:cNvPr id="4" name="矩形 3"/>
              <p:cNvSpPr>
                <a:spLocks noRot="1" noChangeAspect="1" noMove="1" noResize="1" noEditPoints="1" noAdjustHandles="1" noChangeArrowheads="1" noChangeShapeType="1" noTextEdit="1"/>
              </p:cNvSpPr>
              <p:nvPr/>
            </p:nvSpPr>
            <p:spPr>
              <a:xfrm>
                <a:off x="783967" y="1000163"/>
                <a:ext cx="11045568" cy="1015663"/>
              </a:xfrm>
              <a:prstGeom prst="rect">
                <a:avLst/>
              </a:prstGeom>
              <a:blipFill rotWithShape="0">
                <a:blip r:embed="rId6"/>
                <a:stretch>
                  <a:fillRect l="-497" b="-4192"/>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151460969"/>
      </p:ext>
    </p:extLst>
  </p:cSld>
  <p:clrMapOvr>
    <a:masterClrMapping/>
  </p:clrMapOvr>
  <mc:AlternateContent xmlns:mc="http://schemas.openxmlformats.org/markup-compatibility/2006">
    <mc:Choice xmlns:p14="http://schemas.microsoft.com/office/powerpoint/2010/main" Requires="p14">
      <p:transition spd="slow" p14:dur="2000" advTm="66162"/>
    </mc:Choice>
    <mc:Fallback>
      <p:transition spd="slow" advTm="6616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11574389" y="6554188"/>
            <a:ext cx="403880" cy="169641"/>
          </a:xfrm>
        </p:spPr>
        <p:txBody>
          <a:bodyPr/>
          <a:lstStyle/>
          <a:p>
            <a:fld id="{62882B55-B6B2-497F-8568-5D2D4C04CE38}" type="slidenum">
              <a:rPr lang="zh-CN" altLang="en-US" smtClean="0"/>
              <a:t>6</a:t>
            </a:fld>
            <a:endParaRPr lang="zh-CN" altLang="en-US" dirty="0"/>
          </a:p>
        </p:txBody>
      </p:sp>
      <p:sp>
        <p:nvSpPr>
          <p:cNvPr id="6" name="文本框 5"/>
          <p:cNvSpPr txBox="1"/>
          <p:nvPr/>
        </p:nvSpPr>
        <p:spPr>
          <a:xfrm>
            <a:off x="489729" y="907401"/>
            <a:ext cx="11026995" cy="6001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200" b="1" dirty="0">
                <a:latin typeface="微软雅黑" panose="020B0503020204020204" pitchFamily="34" charset="-122"/>
                <a:ea typeface="微软雅黑" panose="020B0503020204020204" pitchFamily="34" charset="-122"/>
              </a:rPr>
              <a:t>近年来，在</a:t>
            </a:r>
            <a:r>
              <a:rPr lang="en-US" altLang="zh-CN" sz="2200" b="1" dirty="0">
                <a:latin typeface="微软雅黑" panose="020B0503020204020204" pitchFamily="34" charset="-122"/>
                <a:ea typeface="微软雅黑" panose="020B0503020204020204" pitchFamily="34" charset="-122"/>
              </a:rPr>
              <a:t>NRQCD</a:t>
            </a:r>
            <a:r>
              <a:rPr lang="zh-CN" altLang="en-US" sz="2200" b="1" dirty="0">
                <a:latin typeface="微软雅黑" panose="020B0503020204020204" pitchFamily="34" charset="-122"/>
                <a:ea typeface="微软雅黑" panose="020B0503020204020204" pitchFamily="34" charset="-122"/>
              </a:rPr>
              <a:t>因子化框架下，对双粲偶素产生的研究取得了重要的理论进展。</a:t>
            </a:r>
          </a:p>
        </p:txBody>
      </p:sp>
      <p:sp>
        <p:nvSpPr>
          <p:cNvPr id="7" name="标题 1"/>
          <p:cNvSpPr txBox="1">
            <a:spLocks/>
          </p:cNvSpPr>
          <p:nvPr/>
        </p:nvSpPr>
        <p:spPr>
          <a:xfrm>
            <a:off x="660400" y="191529"/>
            <a:ext cx="1901825" cy="687820"/>
          </a:xfrm>
          <a:prstGeom prst="rect">
            <a:avLst/>
          </a:prstGeom>
        </p:spPr>
        <p:txBody>
          <a:bodyPr vert="horz" lIns="72000" tIns="45720" rIns="91440" bIns="45720" rtlCol="0" anchor="ctr">
            <a:normAutofit/>
          </a:bodyPr>
          <a:lstStyle>
            <a:lvl1pPr algn="l" defTabSz="914400" rtl="0" eaLnBrk="1" latinLnBrk="0" hangingPunct="1">
              <a:lnSpc>
                <a:spcPct val="90000"/>
              </a:lnSpc>
              <a:spcBef>
                <a:spcPct val="0"/>
              </a:spcBef>
              <a:buNone/>
              <a:defRPr sz="3200" kern="1200">
                <a:solidFill>
                  <a:schemeClr val="accent1"/>
                </a:solidFill>
                <a:latin typeface="+mj-ea"/>
                <a:ea typeface="+mj-ea"/>
                <a:cs typeface="+mj-cs"/>
              </a:defRPr>
            </a:lvl1pPr>
          </a:lstStyle>
          <a:p>
            <a:r>
              <a:rPr lang="zh-CN" altLang="en-US" sz="3000" b="1" dirty="0">
                <a:latin typeface="微软雅黑" panose="020B0503020204020204" charset="-122"/>
                <a:ea typeface="微软雅黑" panose="020B0503020204020204" charset="-122"/>
                <a:cs typeface="微软雅黑" panose="020B0503020204020204" charset="-122"/>
              </a:rPr>
              <a:t>引言 </a:t>
            </a:r>
            <a:r>
              <a:rPr lang="en-US" altLang="zh-CN" sz="3000" b="1" dirty="0">
                <a:latin typeface="微软雅黑" panose="020B0503020204020204" charset="-122"/>
                <a:ea typeface="微软雅黑" panose="020B0503020204020204" charset="-122"/>
                <a:cs typeface="微软雅黑" panose="020B0503020204020204" charset="-122"/>
              </a:rPr>
              <a:t>—— </a:t>
            </a:r>
            <a:endParaRPr lang="zh-CN" altLang="en-US" sz="3000" b="1" dirty="0">
              <a:latin typeface="微软雅黑" panose="020B0503020204020204" charset="-122"/>
              <a:ea typeface="微软雅黑" panose="020B0503020204020204" charset="-122"/>
              <a:cs typeface="微软雅黑" panose="020B0503020204020204" charset="-122"/>
            </a:endParaRPr>
          </a:p>
        </p:txBody>
      </p:sp>
      <p:sp>
        <p:nvSpPr>
          <p:cNvPr id="8" name="TextBox 9">
            <a:extLst>
              <a:ext uri="{FF2B5EF4-FFF2-40B4-BE49-F238E27FC236}">
                <a16:creationId xmlns:a16="http://schemas.microsoft.com/office/drawing/2014/main" id="{0983E092-E65C-47F1-87E6-B1485338809F}"/>
              </a:ext>
            </a:extLst>
          </p:cNvPr>
          <p:cNvSpPr txBox="1"/>
          <p:nvPr/>
        </p:nvSpPr>
        <p:spPr>
          <a:xfrm>
            <a:off x="2506818" y="312343"/>
            <a:ext cx="2608879" cy="451406"/>
          </a:xfrm>
          <a:prstGeom prst="rect">
            <a:avLst/>
          </a:prstGeom>
          <a:noFill/>
        </p:spPr>
        <p:txBody>
          <a:bodyPr wrap="square" rtlCol="0">
            <a:spAutoFit/>
          </a:bodyPr>
          <a:lstStyle/>
          <a:p>
            <a:pPr>
              <a:lnSpc>
                <a:spcPts val="2800"/>
              </a:lnSpc>
            </a:pPr>
            <a:r>
              <a:rPr lang="zh-CN" altLang="en-US" sz="2400" b="1" dirty="0">
                <a:solidFill>
                  <a:srgbClr val="034C9C"/>
                </a:solidFill>
                <a:latin typeface="微软雅黑" panose="020B0503020204020204" charset="-122"/>
                <a:ea typeface="微软雅黑" panose="020B0503020204020204" charset="-122"/>
              </a:rPr>
              <a:t>研究现状</a:t>
            </a:r>
          </a:p>
        </p:txBody>
      </p:sp>
      <p:sp>
        <p:nvSpPr>
          <p:cNvPr id="15" name="矩形 14"/>
          <p:cNvSpPr/>
          <p:nvPr/>
        </p:nvSpPr>
        <p:spPr>
          <a:xfrm>
            <a:off x="3311728" y="6419500"/>
            <a:ext cx="5646821" cy="2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22" name="文本框 21"/>
              <p:cNvSpPr txBox="1"/>
              <p:nvPr/>
            </p:nvSpPr>
            <p:spPr>
              <a:xfrm>
                <a:off x="660400" y="1420018"/>
                <a:ext cx="11524559" cy="2640466"/>
              </a:xfrm>
              <a:prstGeom prst="rect">
                <a:avLst/>
              </a:prstGeom>
              <a:noFill/>
            </p:spPr>
            <p:txBody>
              <a:bodyPr wrap="square" rtlCol="0">
                <a:spAutoFit/>
              </a:bodyPr>
              <a:lstStyle/>
              <a:p>
                <a:pPr>
                  <a:lnSpc>
                    <a:spcPct val="200000"/>
                  </a:lnSpc>
                </a:pPr>
                <a:r>
                  <a:rPr lang="en-US" altLang="zh-CN" sz="2000" dirty="0">
                    <a:latin typeface="Times New Roman" panose="02020603050405020304" pitchFamily="18" charset="0"/>
                    <a:cs typeface="Times New Roman" panose="02020603050405020304" pitchFamily="18" charset="0"/>
                  </a:rPr>
                  <a:t>1.   </a:t>
                </a:r>
                <a14:m>
                  <m:oMath xmlns:m="http://schemas.openxmlformats.org/officeDocument/2006/math">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 </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m:t>
                    </m:r>
                    <m:f>
                      <m:fPr>
                        <m:type m:val="lin"/>
                        <m:ctrlPr>
                          <a:rPr lang="en-US" altLang="zh-CN" sz="2000" b="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𝐽</m:t>
                        </m:r>
                      </m:num>
                      <m:den>
                        <m:r>
                          <a:rPr lang="zh-CN" altLang="en-US" sz="2000" b="0" i="1" smtClean="0">
                            <a:latin typeface="Cambria Math" panose="02040503050406030204" pitchFamily="18" charset="0"/>
                            <a:ea typeface="Cambria Math" panose="02040503050406030204" pitchFamily="18" charset="0"/>
                          </a:rPr>
                          <m:t>𝜓</m:t>
                        </m:r>
                      </m:den>
                    </m:f>
                    <m:r>
                      <a:rPr lang="en-US" altLang="zh-CN" sz="2000" b="0" i="1" smtClean="0">
                        <a:latin typeface="Cambria Math" panose="02040503050406030204" pitchFamily="18" charset="0"/>
                        <a:ea typeface="Cambria Math" panose="02040503050406030204" pitchFamily="18" charset="0"/>
                      </a:rPr>
                      <m:t> </m:t>
                    </m:r>
                    <m:sSub>
                      <m:sSubPr>
                        <m:ctrlPr>
                          <a:rPr lang="en-US" altLang="zh-CN" sz="2000" b="0" i="1" smtClean="0">
                            <a:latin typeface="Cambria Math" panose="02040503050406030204" pitchFamily="18" charset="0"/>
                            <a:ea typeface="Cambria Math" panose="02040503050406030204" pitchFamily="18" charset="0"/>
                          </a:rPr>
                        </m:ctrlPr>
                      </m:sSubPr>
                      <m:e>
                        <m:r>
                          <a:rPr lang="zh-CN" altLang="en-US" sz="2000" b="0" i="1" smtClean="0">
                            <a:latin typeface="Cambria Math" panose="02040503050406030204" pitchFamily="18" charset="0"/>
                            <a:ea typeface="Cambria Math" panose="02040503050406030204" pitchFamily="18" charset="0"/>
                          </a:rPr>
                          <m:t>𝜂</m:t>
                        </m:r>
                      </m:e>
                      <m:sub>
                        <m:r>
                          <a:rPr lang="en-US" altLang="zh-CN" sz="2000" b="0" i="1" smtClean="0">
                            <a:latin typeface="Cambria Math" panose="02040503050406030204" pitchFamily="18" charset="0"/>
                            <a:ea typeface="Cambria Math" panose="02040503050406030204" pitchFamily="18" charset="0"/>
                          </a:rPr>
                          <m:t>𝑐</m:t>
                        </m:r>
                      </m:sub>
                    </m:sSub>
                  </m:oMath>
                </a14:m>
                <a:r>
                  <a:rPr lang="zh-CN" altLang="en-US" sz="2000" dirty="0">
                    <a:latin typeface="微软雅黑" panose="020B0503020204020204" pitchFamily="34" charset="-122"/>
                    <a:ea typeface="微软雅黑" panose="020B0503020204020204" pitchFamily="34" charset="-122"/>
                  </a:rPr>
                  <a:t>过程两圈微扰修正被计算，微扰展开</a:t>
                </a:r>
                <a:r>
                  <a:rPr lang="zh-CN" altLang="en-US" sz="2000" dirty="0">
                    <a:solidFill>
                      <a:srgbClr val="FF0000"/>
                    </a:solidFill>
                    <a:latin typeface="微软雅黑" panose="020B0503020204020204" pitchFamily="34" charset="-122"/>
                    <a:ea typeface="微软雅黑" panose="020B0503020204020204" pitchFamily="34" charset="-122"/>
                  </a:rPr>
                  <a:t>收敛性</a:t>
                </a:r>
                <a:r>
                  <a:rPr lang="zh-CN" altLang="en-US" sz="2000" dirty="0">
                    <a:latin typeface="微软雅黑" panose="020B0503020204020204" pitchFamily="34" charset="-122"/>
                    <a:ea typeface="微软雅黑" panose="020B0503020204020204" pitchFamily="34" charset="-122"/>
                  </a:rPr>
                  <a:t>较好，与实验也比较吻合；</a:t>
                </a:r>
                <a:endParaRPr lang="en-US" altLang="zh-CN" sz="2000" dirty="0">
                  <a:latin typeface="微软雅黑" panose="020B0503020204020204" pitchFamily="34" charset="-122"/>
                  <a:ea typeface="微软雅黑" panose="020B0503020204020204" pitchFamily="34" charset="-122"/>
                </a:endParaRPr>
              </a:p>
              <a:p>
                <a:pPr>
                  <a:lnSpc>
                    <a:spcPct val="20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  </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sup>
                    </m:sSup>
                    <m:r>
                      <a:rPr lang="en-US" altLang="zh-CN" sz="2000" i="1">
                        <a:latin typeface="Cambria Math" panose="02040503050406030204" pitchFamily="18" charset="0"/>
                      </a:rPr>
                      <m:t> </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sup>
                    </m:sSup>
                    <m:r>
                      <a:rPr lang="en-US" altLang="zh-CN" sz="2000" i="1">
                        <a:latin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m:t>
                    </m:r>
                    <m:f>
                      <m:fPr>
                        <m:type m:val="lin"/>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𝐽</m:t>
                        </m:r>
                      </m:num>
                      <m:den>
                        <m:r>
                          <a:rPr lang="zh-CN" altLang="en-US" sz="2000" i="1">
                            <a:latin typeface="Cambria Math" panose="02040503050406030204" pitchFamily="18" charset="0"/>
                            <a:ea typeface="Cambria Math" panose="02040503050406030204" pitchFamily="18" charset="0"/>
                          </a:rPr>
                          <m:t>𝜓</m:t>
                        </m:r>
                      </m:den>
                    </m:f>
                    <m:sSub>
                      <m:sSubPr>
                        <m:ctrlPr>
                          <a:rPr lang="en-US" altLang="zh-CN" sz="2000" i="1">
                            <a:latin typeface="Cambria Math" panose="02040503050406030204" pitchFamily="18" charset="0"/>
                            <a:ea typeface="Cambria Math" panose="02040503050406030204" pitchFamily="18" charset="0"/>
                          </a:rPr>
                        </m:ctrlPr>
                      </m:sSubPr>
                      <m:e>
                        <m:r>
                          <a:rPr lang="zh-CN" altLang="en-US" sz="2000" i="1">
                            <a:latin typeface="Cambria Math" panose="02040503050406030204" pitchFamily="18" charset="0"/>
                            <a:ea typeface="Cambria Math" panose="02040503050406030204" pitchFamily="18" charset="0"/>
                          </a:rPr>
                          <m:t>𝜒</m:t>
                        </m:r>
                      </m:e>
                      <m:sub>
                        <m:r>
                          <a:rPr lang="en-US" altLang="zh-CN" sz="2000" i="1">
                            <a:latin typeface="Cambria Math" panose="02040503050406030204" pitchFamily="18" charset="0"/>
                            <a:ea typeface="Cambria Math" panose="02040503050406030204" pitchFamily="18" charset="0"/>
                          </a:rPr>
                          <m:t>𝑐𝐽</m:t>
                        </m:r>
                      </m:sub>
                    </m:sSub>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过程的两圈修正被计算，截面预言与实验较为符合。</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sup>
                    </m:sSup>
                    <m:r>
                      <a:rPr lang="en-US" altLang="zh-CN" sz="2000" i="1">
                        <a:latin typeface="Cambria Math" panose="02040503050406030204" pitchFamily="18" charset="0"/>
                      </a:rPr>
                      <m:t> </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sup>
                    </m:sSup>
                    <m:r>
                      <a:rPr lang="en-US" altLang="zh-CN" sz="2000" i="1">
                        <a:latin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m:t>
                    </m:r>
                    <m:f>
                      <m:fPr>
                        <m:type m:val="lin"/>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𝐽</m:t>
                        </m:r>
                      </m:num>
                      <m:den>
                        <m:r>
                          <a:rPr lang="zh-CN" altLang="en-US" sz="2000" i="1">
                            <a:latin typeface="Cambria Math" panose="02040503050406030204" pitchFamily="18" charset="0"/>
                            <a:ea typeface="Cambria Math" panose="02040503050406030204" pitchFamily="18" charset="0"/>
                          </a:rPr>
                          <m:t>𝜓</m:t>
                        </m:r>
                      </m:den>
                    </m:f>
                    <m:f>
                      <m:fPr>
                        <m:type m:val="lin"/>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𝐽</m:t>
                        </m:r>
                      </m:num>
                      <m:den>
                        <m:r>
                          <a:rPr lang="zh-CN" altLang="en-US" sz="2000" i="1">
                            <a:latin typeface="Cambria Math" panose="02040503050406030204" pitchFamily="18" charset="0"/>
                            <a:ea typeface="Cambria Math" panose="02040503050406030204" pitchFamily="18" charset="0"/>
                          </a:rPr>
                          <m:t>𝜓</m:t>
                        </m:r>
                      </m:den>
                    </m:f>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过程的高阶修正被计算，通过重新组合微扰展开，得到了</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精确的收敛的</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理论预言。</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000" dirty="0">
                    <a:latin typeface="微软雅黑" panose="020B0503020204020204" pitchFamily="34" charset="-122"/>
                    <a:ea typeface="微软雅黑" panose="020B0503020204020204" pitchFamily="34" charset="-122"/>
                  </a:rPr>
                  <a:t>.</a:t>
                </a:r>
                <a:r>
                  <a:rPr lang="el-GR" altLang="zh-CN" sz="2000" dirty="0">
                    <a:ea typeface="Cambria Math" panose="02040503050406030204" pitchFamily="18" charset="0"/>
                  </a:rPr>
                  <a:t> </a:t>
                </a:r>
                <a14:m>
                  <m:oMath xmlns:m="http://schemas.openxmlformats.org/officeDocument/2006/math">
                    <m:r>
                      <m:rPr>
                        <m:sty m:val="p"/>
                      </m:rPr>
                      <a:rPr lang="el-GR" altLang="zh-CN" sz="2000" i="1">
                        <a:latin typeface="Cambria Math" panose="02040503050406030204" pitchFamily="18" charset="0"/>
                        <a:ea typeface="Cambria Math" panose="02040503050406030204" pitchFamily="18" charset="0"/>
                      </a:rPr>
                      <m:t>Υ</m:t>
                    </m:r>
                    <m:r>
                      <a:rPr lang="en-US" altLang="zh-CN" sz="2000" i="1">
                        <a:latin typeface="Cambria Math" panose="02040503050406030204" pitchFamily="18" charset="0"/>
                        <a:ea typeface="Cambria Math" panose="02040503050406030204" pitchFamily="18" charset="0"/>
                      </a:rPr>
                      <m:t>→</m:t>
                    </m:r>
                    <m:f>
                      <m:fPr>
                        <m:type m:val="lin"/>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𝐽</m:t>
                        </m:r>
                      </m:num>
                      <m:den>
                        <m:r>
                          <a:rPr lang="zh-CN" altLang="en-US" sz="2000" i="1">
                            <a:latin typeface="Cambria Math" panose="02040503050406030204" pitchFamily="18" charset="0"/>
                            <a:ea typeface="Cambria Math" panose="02040503050406030204" pitchFamily="18" charset="0"/>
                          </a:rPr>
                          <m:t>𝜓</m:t>
                        </m:r>
                      </m:den>
                    </m:f>
                    <m:r>
                      <a:rPr lang="en-US" altLang="zh-CN" sz="2000" i="1">
                        <a:latin typeface="Cambria Math" panose="02040503050406030204" pitchFamily="18" charset="0"/>
                        <a:ea typeface="Cambria Math" panose="02040503050406030204" pitchFamily="18" charset="0"/>
                      </a:rPr>
                      <m:t> </m:t>
                    </m:r>
                    <m:sSub>
                      <m:sSubPr>
                        <m:ctrlPr>
                          <a:rPr lang="en-US" altLang="zh-CN" sz="2000" i="1">
                            <a:latin typeface="Cambria Math" panose="02040503050406030204" pitchFamily="18" charset="0"/>
                            <a:ea typeface="Cambria Math" panose="02040503050406030204" pitchFamily="18" charset="0"/>
                          </a:rPr>
                        </m:ctrlPr>
                      </m:sSubPr>
                      <m:e>
                        <m:r>
                          <a:rPr lang="zh-CN" altLang="en-US" sz="2000" i="1">
                            <a:latin typeface="Cambria Math" panose="02040503050406030204" pitchFamily="18" charset="0"/>
                            <a:ea typeface="Cambria Math" panose="02040503050406030204" pitchFamily="18" charset="0"/>
                          </a:rPr>
                          <m:t>𝜂</m:t>
                        </m:r>
                      </m:e>
                      <m:sub>
                        <m:r>
                          <a:rPr lang="en-US" altLang="zh-CN" sz="2000" i="1">
                            <a:latin typeface="Cambria Math" panose="02040503050406030204" pitchFamily="18" charset="0"/>
                            <a:ea typeface="Cambria Math" panose="02040503050406030204" pitchFamily="18" charset="0"/>
                          </a:rPr>
                          <m:t>𝑐</m:t>
                        </m:r>
                      </m:sub>
                    </m:sSub>
                    <m:r>
                      <a:rPr lang="en-US" altLang="zh-CN" sz="200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zh-CN" altLang="en-US" sz="2000" i="1">
                            <a:latin typeface="Cambria Math" panose="02040503050406030204" pitchFamily="18" charset="0"/>
                            <a:ea typeface="Cambria Math" panose="02040503050406030204" pitchFamily="18" charset="0"/>
                          </a:rPr>
                          <m:t>𝜒</m:t>
                        </m:r>
                      </m:e>
                      <m:sub>
                        <m:r>
                          <a:rPr lang="en-US" altLang="zh-CN" sz="2000" i="1">
                            <a:latin typeface="Cambria Math" panose="02040503050406030204" pitchFamily="18" charset="0"/>
                            <a:ea typeface="Cambria Math" panose="02040503050406030204" pitchFamily="18" charset="0"/>
                          </a:rPr>
                          <m:t>𝑐𝐽</m:t>
                        </m:r>
                      </m:sub>
                    </m:sSub>
                    <m:r>
                      <a:rPr lang="en-US" altLang="zh-CN" sz="2000" i="1">
                        <a:latin typeface="Cambria Math" panose="02040503050406030204" pitchFamily="18" charset="0"/>
                        <a:ea typeface="Cambria Math" panose="02040503050406030204" pitchFamily="18" charset="0"/>
                      </a:rPr>
                      <m:t>)</m:t>
                    </m:r>
                  </m:oMath>
                </a14:m>
                <a:r>
                  <a:rPr lang="zh-CN" altLang="en-US" sz="2000" dirty="0">
                    <a:latin typeface="微软雅黑" panose="020B0503020204020204" pitchFamily="34" charset="-122"/>
                    <a:ea typeface="微软雅黑" panose="020B0503020204020204" pitchFamily="34" charset="-122"/>
                  </a:rPr>
                  <a:t>过程的两圈微扰修正被研究，重整化</a:t>
                </a:r>
                <a:r>
                  <a:rPr lang="zh-CN" altLang="en-US" sz="2000" dirty="0">
                    <a:solidFill>
                      <a:srgbClr val="FF0000"/>
                    </a:solidFill>
                    <a:latin typeface="微软雅黑" panose="020B0503020204020204" pitchFamily="34" charset="-122"/>
                    <a:ea typeface="微软雅黑" panose="020B0503020204020204" pitchFamily="34" charset="-122"/>
                  </a:rPr>
                  <a:t>标度依赖性</a:t>
                </a:r>
                <a:r>
                  <a:rPr lang="zh-CN" altLang="en-US" sz="2000" dirty="0">
                    <a:latin typeface="微软雅黑" panose="020B0503020204020204" pitchFamily="34" charset="-122"/>
                    <a:ea typeface="微软雅黑" panose="020B0503020204020204" pitchFamily="34" charset="-122"/>
                  </a:rPr>
                  <a:t>得到改善。</a:t>
                </a:r>
                <a:endParaRPr lang="en-US" altLang="zh-CN" sz="2000" dirty="0">
                  <a:latin typeface="微软雅黑" panose="020B0503020204020204" pitchFamily="34" charset="-122"/>
                  <a:ea typeface="微软雅黑" panose="020B0503020204020204" pitchFamily="34" charset="-122"/>
                </a:endParaRPr>
              </a:p>
            </p:txBody>
          </p:sp>
        </mc:Choice>
        <mc:Fallback xmlns="">
          <p:sp>
            <p:nvSpPr>
              <p:cNvPr id="22" name="文本框 21"/>
              <p:cNvSpPr txBox="1">
                <a:spLocks noRot="1" noChangeAspect="1" noMove="1" noResize="1" noEditPoints="1" noAdjustHandles="1" noChangeArrowheads="1" noChangeShapeType="1" noTextEdit="1"/>
              </p:cNvSpPr>
              <p:nvPr/>
            </p:nvSpPr>
            <p:spPr>
              <a:xfrm>
                <a:off x="660400" y="1420018"/>
                <a:ext cx="11524559" cy="2640466"/>
              </a:xfrm>
              <a:prstGeom prst="rect">
                <a:avLst/>
              </a:prstGeom>
              <a:blipFill rotWithShape="0">
                <a:blip r:embed="rId4"/>
                <a:stretch>
                  <a:fillRect l="-529" t="-9469" r="-529" b="-22633"/>
                </a:stretch>
              </a:blipFill>
            </p:spPr>
            <p:txBody>
              <a:bodyPr/>
              <a:lstStyle/>
              <a:p>
                <a:r>
                  <a:rPr lang="zh-CN" altLang="en-US">
                    <a:noFill/>
                  </a:rPr>
                  <a:t> </a:t>
                </a:r>
              </a:p>
            </p:txBody>
          </p:sp>
        </mc:Fallback>
      </mc:AlternateContent>
      <p:sp>
        <p:nvSpPr>
          <p:cNvPr id="21" name="矩形 20"/>
          <p:cNvSpPr/>
          <p:nvPr/>
        </p:nvSpPr>
        <p:spPr>
          <a:xfrm>
            <a:off x="1015765" y="3995528"/>
            <a:ext cx="6648053" cy="2308324"/>
          </a:xfrm>
          <a:prstGeom prst="rect">
            <a:avLst/>
          </a:prstGeom>
        </p:spPr>
        <p:txBody>
          <a:bodyPr wrap="square">
            <a:spAutoFit/>
          </a:bodyPr>
          <a:lstStyle/>
          <a:p>
            <a:r>
              <a:rPr lang="en-US" altLang="zh-CN" sz="20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Feng, Jia, Mo, Sang</a:t>
            </a:r>
            <a:r>
              <a:rPr lang="en-US" altLang="zh-CN" sz="24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Zhang,  arXiv: 1901.08447</a:t>
            </a:r>
          </a:p>
          <a:p>
            <a:r>
              <a:rPr lang="en-US" altLang="zh-CN" sz="20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Huang, Gong and Wang, JHEP 02, 049 (2023)</a:t>
            </a:r>
          </a:p>
          <a:p>
            <a:r>
              <a:rPr lang="en-US" altLang="zh-CN" sz="20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Sang, Feng, Jia, Mo, Zhang, PLB 843, 138057(2023)</a:t>
            </a:r>
          </a:p>
          <a:p>
            <a:r>
              <a:rPr lang="en-US" altLang="zh-CN" sz="20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Sang, Feng, Jia, Mo, Pan, Zhang PRL (2023)</a:t>
            </a:r>
          </a:p>
          <a:p>
            <a:r>
              <a:rPr lang="en-US" altLang="zh-CN" sz="20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Zhang, Sang and Zhang, PRL (2022)</a:t>
            </a:r>
          </a:p>
          <a:p>
            <a:r>
              <a:rPr lang="en-US" altLang="zh-CN" sz="20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a:t>
            </a:r>
          </a:p>
          <a:p>
            <a:endParaRPr lang="en-US" altLang="zh-CN" sz="20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矩形 8"/>
              <p:cNvSpPr/>
              <p:nvPr/>
            </p:nvSpPr>
            <p:spPr>
              <a:xfrm>
                <a:off x="805872" y="5924386"/>
                <a:ext cx="9608127" cy="497957"/>
              </a:xfrm>
              <a:prstGeom prst="rect">
                <a:avLst/>
              </a:prstGeom>
            </p:spPr>
            <p:txBody>
              <a:bodyPr wrap="square">
                <a:spAutoFit/>
              </a:bodyPr>
              <a:lstStyle/>
              <a:p>
                <a14:m>
                  <m:oMath xmlns:m="http://schemas.openxmlformats.org/officeDocument/2006/math">
                    <m:sSub>
                      <m:sSubPr>
                        <m:ctrlPr>
                          <a:rPr lang="en-US" altLang="zh-CN" sz="240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2400" i="1">
                            <a:solidFill>
                              <a:srgbClr val="FF0000"/>
                            </a:solidFill>
                            <a:latin typeface="Cambria Math" panose="02040503050406030204" pitchFamily="18" charset="0"/>
                            <a:ea typeface="微软雅黑" panose="020B0503020204020204" pitchFamily="34" charset="-122"/>
                          </a:rPr>
                        </m:ctrlPr>
                      </m:sSubPr>
                      <m:e>
                        <m:r>
                          <a:rPr lang="zh-CN" altLang="en-US" sz="2400" i="1">
                            <a:solidFill>
                              <a:srgbClr val="FF0000"/>
                            </a:solidFill>
                            <a:latin typeface="Cambria Math" panose="02040503050406030204" pitchFamily="18" charset="0"/>
                            <a:ea typeface="微软雅黑" panose="020B0503020204020204" pitchFamily="34" charset="-122"/>
                          </a:rPr>
                          <m:t>𝜒</m:t>
                        </m:r>
                      </m:e>
                      <m:sub>
                        <m:r>
                          <a:rPr lang="en-US" altLang="zh-CN" sz="2400" i="1">
                            <a:solidFill>
                              <a:srgbClr val="FF0000"/>
                            </a:solidFill>
                            <a:latin typeface="Cambria Math" panose="02040503050406030204" pitchFamily="18" charset="0"/>
                            <a:ea typeface="微软雅黑" panose="020B0503020204020204" pitchFamily="34" charset="-122"/>
                          </a:rPr>
                          <m:t>𝑏𝐽</m:t>
                        </m:r>
                      </m:sub>
                    </m:sSub>
                    <m:r>
                      <a:rPr lang="en-US" altLang="zh-CN" sz="2400" i="1">
                        <a:solidFill>
                          <a:srgbClr val="FF0000"/>
                        </a:solidFill>
                        <a:latin typeface="Cambria Math" panose="02040503050406030204" pitchFamily="18" charset="0"/>
                        <a:ea typeface="微软雅黑" panose="020B0503020204020204" pitchFamily="34" charset="-122"/>
                      </a:rPr>
                      <m:t>)</m:t>
                    </m:r>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𝜓</m:t>
                        </m:r>
                      </m:den>
                    </m:f>
                    <m:f>
                      <m:fPr>
                        <m:type m:val="lin"/>
                        <m:ctrlPr>
                          <a:rPr lang="zh-CN" altLang="en-US" sz="2400" i="1">
                            <a:solidFill>
                              <a:srgbClr val="FF0000"/>
                            </a:solidFill>
                            <a:latin typeface="Cambria Math" panose="02040503050406030204" pitchFamily="18" charset="0"/>
                            <a:cs typeface="Times New Roman" panose="02020603050405020304" pitchFamily="18" charset="0"/>
                          </a:rPr>
                        </m:ctrlPr>
                      </m:fPr>
                      <m:num>
                        <m:r>
                          <a:rPr lang="en-US" altLang="zh-CN" sz="2400" i="1">
                            <a:solidFill>
                              <a:srgbClr val="FF0000"/>
                            </a:solidFill>
                            <a:latin typeface="Cambria Math" panose="02040503050406030204" pitchFamily="18" charset="0"/>
                            <a:cs typeface="Times New Roman" panose="02020603050405020304" pitchFamily="18" charset="0"/>
                          </a:rPr>
                          <m:t> </m:t>
                        </m:r>
                        <m:r>
                          <a:rPr lang="en-US" altLang="zh-CN" sz="2400" i="1">
                            <a:solidFill>
                              <a:srgbClr val="FF0000"/>
                            </a:solidFill>
                            <a:latin typeface="Cambria Math" panose="02040503050406030204" pitchFamily="18" charset="0"/>
                            <a:cs typeface="Times New Roman" panose="02020603050405020304" pitchFamily="18" charset="0"/>
                          </a:rPr>
                          <m:t>𝐽</m:t>
                        </m:r>
                      </m:num>
                      <m:den>
                        <m:r>
                          <a:rPr lang="zh-CN" altLang="en-US" sz="2400" i="1">
                            <a:solidFill>
                              <a:srgbClr val="FF0000"/>
                            </a:solidFill>
                            <a:latin typeface="Cambria Math" panose="02040503050406030204" pitchFamily="18" charset="0"/>
                            <a:cs typeface="Times New Roman" panose="02020603050405020304" pitchFamily="18" charset="0"/>
                          </a:rPr>
                          <m:t>𝜓</m:t>
                        </m:r>
                      </m:den>
                    </m:f>
                  </m:oMath>
                </a14:m>
                <a:r>
                  <a:rPr lang="zh-CN" altLang="en-US" sz="2400" dirty="0">
                    <a:latin typeface="微软雅黑" panose="020B0503020204020204" pitchFamily="34" charset="-122"/>
                    <a:ea typeface="微软雅黑" panose="020B0503020204020204" pitchFamily="34" charset="-122"/>
                  </a:rPr>
                  <a:t>过程的高阶微扰修正如何？</a:t>
                </a:r>
              </a:p>
            </p:txBody>
          </p:sp>
        </mc:Choice>
        <mc:Fallback xmlns="">
          <p:sp>
            <p:nvSpPr>
              <p:cNvPr id="9" name="矩形 8"/>
              <p:cNvSpPr>
                <a:spLocks noRot="1" noChangeAspect="1" noMove="1" noResize="1" noEditPoints="1" noAdjustHandles="1" noChangeArrowheads="1" noChangeShapeType="1" noTextEdit="1"/>
              </p:cNvSpPr>
              <p:nvPr/>
            </p:nvSpPr>
            <p:spPr>
              <a:xfrm>
                <a:off x="805872" y="5924386"/>
                <a:ext cx="9608127" cy="497957"/>
              </a:xfrm>
              <a:prstGeom prst="rect">
                <a:avLst/>
              </a:prstGeom>
              <a:blipFill rotWithShape="0">
                <a:blip r:embed="rId5"/>
                <a:stretch>
                  <a:fillRect l="-190" t="-114634" b="-170732"/>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4284338094"/>
      </p:ext>
    </p:extLst>
  </p:cSld>
  <p:clrMapOvr>
    <a:masterClrMapping/>
  </p:clrMapOvr>
  <mc:AlternateContent xmlns:mc="http://schemas.openxmlformats.org/markup-compatibility/2006">
    <mc:Choice xmlns:p14="http://schemas.microsoft.com/office/powerpoint/2010/main" Requires="p14">
      <p:transition spd="slow" p14:dur="2000" advTm="82784"/>
    </mc:Choice>
    <mc:Fallback>
      <p:transition spd="slow" advTm="827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62882B55-B6B2-497F-8568-5D2D4C04CE38}" type="slidenum">
              <a:rPr lang="zh-CN" altLang="en-US" smtClean="0"/>
              <a:t>7</a:t>
            </a:fld>
            <a:endParaRPr lang="zh-CN" altLang="en-US" dirty="0"/>
          </a:p>
        </p:txBody>
      </p:sp>
      <p:sp>
        <p:nvSpPr>
          <p:cNvPr id="7" name="标题 1"/>
          <p:cNvSpPr txBox="1">
            <a:spLocks/>
          </p:cNvSpPr>
          <p:nvPr/>
        </p:nvSpPr>
        <p:spPr>
          <a:xfrm>
            <a:off x="660400" y="191529"/>
            <a:ext cx="1901825" cy="687820"/>
          </a:xfrm>
          <a:prstGeom prst="rect">
            <a:avLst/>
          </a:prstGeom>
        </p:spPr>
        <p:txBody>
          <a:bodyPr vert="horz" lIns="72000" tIns="45720" rIns="91440" bIns="45720" rtlCol="0" anchor="ctr">
            <a:normAutofit/>
          </a:bodyPr>
          <a:lstStyle>
            <a:lvl1pPr algn="l" defTabSz="914400" rtl="0" eaLnBrk="1" latinLnBrk="0" hangingPunct="1">
              <a:lnSpc>
                <a:spcPct val="90000"/>
              </a:lnSpc>
              <a:spcBef>
                <a:spcPct val="0"/>
              </a:spcBef>
              <a:buNone/>
              <a:defRPr sz="3200" kern="1200">
                <a:solidFill>
                  <a:schemeClr val="accent1"/>
                </a:solidFill>
                <a:latin typeface="+mj-ea"/>
                <a:ea typeface="+mj-ea"/>
                <a:cs typeface="+mj-cs"/>
              </a:defRPr>
            </a:lvl1pPr>
          </a:lstStyle>
          <a:p>
            <a:r>
              <a:rPr lang="zh-CN" altLang="en-US" sz="3000" b="1" dirty="0">
                <a:latin typeface="微软雅黑" panose="020B0503020204020204" charset="-122"/>
                <a:ea typeface="微软雅黑" panose="020B0503020204020204" charset="-122"/>
                <a:cs typeface="微软雅黑" panose="020B0503020204020204" charset="-122"/>
              </a:rPr>
              <a:t>引言 </a:t>
            </a:r>
            <a:r>
              <a:rPr lang="en-US" altLang="zh-CN" sz="3000" b="1" dirty="0">
                <a:latin typeface="微软雅黑" panose="020B0503020204020204" charset="-122"/>
                <a:ea typeface="微软雅黑" panose="020B0503020204020204" charset="-122"/>
                <a:cs typeface="微软雅黑" panose="020B0503020204020204" charset="-122"/>
              </a:rPr>
              <a:t>—— </a:t>
            </a:r>
            <a:endParaRPr lang="zh-CN" altLang="en-US" sz="3000" b="1" dirty="0">
              <a:latin typeface="微软雅黑" panose="020B0503020204020204" charset="-122"/>
              <a:ea typeface="微软雅黑" panose="020B0503020204020204" charset="-122"/>
              <a:cs typeface="微软雅黑" panose="020B0503020204020204" charset="-122"/>
            </a:endParaRPr>
          </a:p>
        </p:txBody>
      </p:sp>
      <p:sp>
        <p:nvSpPr>
          <p:cNvPr id="8" name="TextBox 9">
            <a:extLst>
              <a:ext uri="{FF2B5EF4-FFF2-40B4-BE49-F238E27FC236}">
                <a16:creationId xmlns:a16="http://schemas.microsoft.com/office/drawing/2014/main" id="{0983E092-E65C-47F1-87E6-B1485338809F}"/>
              </a:ext>
            </a:extLst>
          </p:cNvPr>
          <p:cNvSpPr txBox="1"/>
          <p:nvPr/>
        </p:nvSpPr>
        <p:spPr>
          <a:xfrm>
            <a:off x="2506818" y="312343"/>
            <a:ext cx="2608879" cy="451406"/>
          </a:xfrm>
          <a:prstGeom prst="rect">
            <a:avLst/>
          </a:prstGeom>
          <a:noFill/>
        </p:spPr>
        <p:txBody>
          <a:bodyPr wrap="square" rtlCol="0">
            <a:spAutoFit/>
          </a:bodyPr>
          <a:lstStyle/>
          <a:p>
            <a:pPr>
              <a:lnSpc>
                <a:spcPts val="2800"/>
              </a:lnSpc>
            </a:pPr>
            <a:r>
              <a:rPr lang="zh-CN" altLang="en-US" sz="2400" b="1" dirty="0">
                <a:solidFill>
                  <a:srgbClr val="034C9C"/>
                </a:solidFill>
                <a:latin typeface="微软雅黑" panose="020B0503020204020204" charset="-122"/>
                <a:ea typeface="微软雅黑" panose="020B0503020204020204" charset="-122"/>
              </a:rPr>
              <a:t>研究现状</a:t>
            </a:r>
          </a:p>
        </p:txBody>
      </p:sp>
      <p:sp>
        <p:nvSpPr>
          <p:cNvPr id="15" name="矩形 14"/>
          <p:cNvSpPr/>
          <p:nvPr/>
        </p:nvSpPr>
        <p:spPr>
          <a:xfrm>
            <a:off x="3343343" y="6432566"/>
            <a:ext cx="5646821" cy="2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 name="矩形 2"/>
              <p:cNvSpPr/>
              <p:nvPr/>
            </p:nvSpPr>
            <p:spPr>
              <a:xfrm>
                <a:off x="260219" y="966561"/>
                <a:ext cx="11684645" cy="1941172"/>
              </a:xfrm>
              <a:prstGeom prst="rect">
                <a:avLst/>
              </a:prstGeom>
            </p:spPr>
            <p:txBody>
              <a:bodyPr wrap="square">
                <a:spAutoFit/>
              </a:bodyPr>
              <a:lstStyle/>
              <a:p>
                <a:pPr>
                  <a:lnSpc>
                    <a:spcPts val="29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2008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Jia.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首次计算了</a:t>
                </a:r>
                <a14:m>
                  <m:oMath xmlns:m="http://schemas.openxmlformats.org/officeDocument/2006/math">
                    <m:sSub>
                      <m:sSubPr>
                        <m:ctrlPr>
                          <a:rPr lang="en-US" altLang="zh-CN" sz="2000" i="1">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000" i="1">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000" i="1">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000" i="1">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altLang="zh-CN" sz="20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000" i="1">
                            <a:latin typeface="Cambria Math" panose="02040503050406030204" pitchFamily="18" charset="0"/>
                            <a:ea typeface="Cambria Math" panose="02040503050406030204" pitchFamily="18" charset="0"/>
                            <a:cs typeface="Times New Roman" panose="02020603050405020304" pitchFamily="18" charset="0"/>
                          </a:rPr>
                          <m:t>𝜓</m:t>
                        </m:r>
                      </m:den>
                    </m:f>
                    <m:f>
                      <m:fPr>
                        <m:type m:val="lin"/>
                        <m:ctrlPr>
                          <a:rPr lang="zh-CN" altLang="en-US" sz="2000" i="1">
                            <a:latin typeface="Cambria Math" panose="02040503050406030204" pitchFamily="18" charset="0"/>
                            <a:cs typeface="Times New Roman" panose="02020603050405020304" pitchFamily="18" charset="0"/>
                          </a:rPr>
                        </m:ctrlPr>
                      </m:fPr>
                      <m:num>
                        <m:r>
                          <a:rPr lang="en-US" altLang="zh-CN" sz="2000" i="1">
                            <a:latin typeface="Cambria Math" panose="02040503050406030204" pitchFamily="18" charset="0"/>
                            <a:cs typeface="Times New Roman" panose="02020603050405020304" pitchFamily="18" charset="0"/>
                          </a:rPr>
                          <m:t> </m:t>
                        </m:r>
                        <m:r>
                          <a:rPr lang="en-US" altLang="zh-CN" sz="2000" i="1">
                            <a:latin typeface="Cambria Math" panose="02040503050406030204" pitchFamily="18" charset="0"/>
                            <a:cs typeface="Times New Roman" panose="02020603050405020304" pitchFamily="18" charset="0"/>
                          </a:rPr>
                          <m:t>𝐽</m:t>
                        </m:r>
                      </m:num>
                      <m:den>
                        <m:r>
                          <a:rPr lang="zh-CN" altLang="en-US" sz="2000" i="1">
                            <a:latin typeface="Cambria Math" panose="02040503050406030204" pitchFamily="18" charset="0"/>
                            <a:cs typeface="Times New Roman" panose="02020603050405020304" pitchFamily="18" charset="0"/>
                          </a:rPr>
                          <m:t>𝜓</m:t>
                        </m:r>
                      </m:den>
                    </m:f>
                  </m:oMath>
                </a14:m>
                <a:r>
                  <a:rPr lang="zh-CN" altLang="en-US" sz="2000" dirty="0">
                    <a:latin typeface="微软雅黑" panose="020B0503020204020204" pitchFamily="34" charset="-122"/>
                    <a:ea typeface="微软雅黑" panose="020B0503020204020204" pitchFamily="34" charset="-122"/>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LO</a:t>
                </a:r>
                <a:r>
                  <a:rPr lang="zh-CN" altLang="en-US" sz="2000" dirty="0">
                    <a:latin typeface="微软雅黑" panose="020B0503020204020204" pitchFamily="34" charset="-122"/>
                    <a:ea typeface="微软雅黑" panose="020B0503020204020204" pitchFamily="34" charset="-122"/>
                  </a:rPr>
                  <a:t>相对论修正。</a:t>
                </a:r>
                <a:endParaRPr lang="en-US" altLang="zh-CN" sz="2000" dirty="0">
                  <a:latin typeface="微软雅黑" panose="020B0503020204020204" pitchFamily="34" charset="-122"/>
                  <a:ea typeface="微软雅黑" panose="020B0503020204020204" pitchFamily="34" charset="-122"/>
                </a:endParaRPr>
              </a:p>
              <a:p>
                <a:pPr>
                  <a:lnSpc>
                    <a:spcPts val="29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2009</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年</a:t>
                </a:r>
                <a:r>
                  <a:rPr lang="zh-CN" altLang="en-US" sz="2000" dirty="0">
                    <a:latin typeface="微软雅黑" panose="020B0503020204020204" pitchFamily="34" charset="-122"/>
                    <a:ea typeface="微软雅黑" panose="020B0503020204020204" pitchFamily="34" charset="-122"/>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Gong, Jia and Wang. </a:t>
                </a:r>
                <a:r>
                  <a:rPr lang="zh-CN" altLang="en-US" sz="2000" dirty="0">
                    <a:latin typeface="微软雅黑" panose="020B0503020204020204" pitchFamily="34" charset="-122"/>
                    <a:ea typeface="微软雅黑" panose="020B0503020204020204" pitchFamily="34" charset="-122"/>
                  </a:rPr>
                  <a:t>计算了</a:t>
                </a:r>
                <a14:m>
                  <m:oMath xmlns:m="http://schemas.openxmlformats.org/officeDocument/2006/math">
                    <m:sSub>
                      <m:sSubPr>
                        <m:ctrlPr>
                          <a:rPr lang="en-US" altLang="zh-CN" sz="20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𝜓</m:t>
                        </m:r>
                      </m:den>
                    </m:f>
                    <m:f>
                      <m:fPr>
                        <m:type m:val="lin"/>
                        <m:ctrlPr>
                          <a:rPr lang="zh-CN" altLang="en-US" sz="2000" i="1">
                            <a:solidFill>
                              <a:schemeClr val="tx1"/>
                            </a:solidFill>
                            <a:latin typeface="Cambria Math" panose="02040503050406030204" pitchFamily="18" charset="0"/>
                            <a:cs typeface="Times New Roman" panose="02020603050405020304" pitchFamily="18" charset="0"/>
                          </a:rPr>
                        </m:ctrlPr>
                      </m:fPr>
                      <m:num>
                        <m:r>
                          <a:rPr lang="en-US" altLang="zh-CN" sz="2000" i="1">
                            <a:solidFill>
                              <a:schemeClr val="tx1"/>
                            </a:solidFill>
                            <a:latin typeface="Cambria Math" panose="02040503050406030204" pitchFamily="18" charset="0"/>
                            <a:cs typeface="Times New Roman" panose="02020603050405020304" pitchFamily="18" charset="0"/>
                          </a:rPr>
                          <m:t> </m:t>
                        </m:r>
                        <m:r>
                          <a:rPr lang="en-US" altLang="zh-CN" sz="2000" i="1">
                            <a:solidFill>
                              <a:schemeClr val="tx1"/>
                            </a:solidFill>
                            <a:latin typeface="Cambria Math" panose="02040503050406030204" pitchFamily="18" charset="0"/>
                            <a:cs typeface="Times New Roman" panose="02020603050405020304" pitchFamily="18" charset="0"/>
                          </a:rPr>
                          <m:t>𝐽</m:t>
                        </m:r>
                      </m:num>
                      <m:den>
                        <m:r>
                          <a:rPr lang="zh-CN" altLang="en-US" sz="2000" i="1">
                            <a:solidFill>
                              <a:schemeClr val="tx1"/>
                            </a:solidFill>
                            <a:latin typeface="Cambria Math" panose="02040503050406030204" pitchFamily="18" charset="0"/>
                            <a:cs typeface="Times New Roman" panose="02020603050405020304" pitchFamily="18" charset="0"/>
                          </a:rPr>
                          <m:t>𝜓</m:t>
                        </m:r>
                      </m:den>
                    </m:f>
                  </m:oMath>
                </a14:m>
                <a:r>
                  <a:rPr lang="zh-CN" altLang="en-US" sz="2000" dirty="0">
                    <a:latin typeface="微软雅黑" panose="020B0503020204020204" pitchFamily="34" charset="-122"/>
                    <a:ea typeface="微软雅黑" panose="020B0503020204020204" pitchFamily="34" charset="-122"/>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NLO</a:t>
                </a:r>
                <a:r>
                  <a:rPr lang="zh-CN" altLang="en-US" sz="2000" dirty="0">
                    <a:latin typeface="微软雅黑" panose="020B0503020204020204" pitchFamily="34" charset="-122"/>
                    <a:ea typeface="微软雅黑" panose="020B0503020204020204" pitchFamily="34" charset="-122"/>
                  </a:rPr>
                  <a:t>辐射修正。</a:t>
                </a:r>
                <a:endParaRPr lang="en-US" altLang="zh-CN" sz="2000" dirty="0">
                  <a:latin typeface="微软雅黑" panose="020B0503020204020204" pitchFamily="34" charset="-122"/>
                  <a:ea typeface="微软雅黑" panose="020B0503020204020204" pitchFamily="34" charset="-122"/>
                </a:endParaRPr>
              </a:p>
              <a:p>
                <a:pPr>
                  <a:lnSpc>
                    <a:spcPts val="2900"/>
                  </a:lnSpc>
                </a:pP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2010</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Braguta, et al. </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基于</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Light Cone</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计算了</a:t>
                </a:r>
                <a14:m>
                  <m:oMath xmlns:m="http://schemas.openxmlformats.org/officeDocument/2006/math">
                    <m:sSub>
                      <m:sSubPr>
                        <m:ctrlPr>
                          <a:rPr lang="en-US" altLang="zh-CN"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0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2000" i="1">
                            <a:solidFill>
                              <a:schemeClr val="tx1"/>
                            </a:solidFill>
                            <a:latin typeface="Cambria Math" panose="02040503050406030204" pitchFamily="18" charset="0"/>
                            <a:ea typeface="微软雅黑" panose="020B0503020204020204" pitchFamily="34" charset="-122"/>
                          </a:rPr>
                        </m:ctrlPr>
                      </m:sSubPr>
                      <m:e>
                        <m:r>
                          <a:rPr lang="zh-CN" altLang="en-US" sz="2000" i="1">
                            <a:solidFill>
                              <a:schemeClr val="tx1"/>
                            </a:solidFill>
                            <a:latin typeface="Cambria Math" panose="02040503050406030204" pitchFamily="18" charset="0"/>
                            <a:ea typeface="微软雅黑" panose="020B0503020204020204" pitchFamily="34" charset="-122"/>
                          </a:rPr>
                          <m:t>𝜒</m:t>
                        </m:r>
                      </m:e>
                      <m:sub>
                        <m:r>
                          <a:rPr lang="en-US" altLang="zh-CN" sz="2000" i="1">
                            <a:solidFill>
                              <a:schemeClr val="tx1"/>
                            </a:solidFill>
                            <a:latin typeface="Cambria Math" panose="02040503050406030204" pitchFamily="18" charset="0"/>
                            <a:ea typeface="微软雅黑" panose="020B0503020204020204" pitchFamily="34" charset="-122"/>
                          </a:rPr>
                          <m:t>𝑏𝐽</m:t>
                        </m:r>
                      </m:sub>
                    </m:sSub>
                    <m:r>
                      <a:rPr lang="en-US" altLang="zh-CN" sz="2000" b="0" i="1" smtClean="0">
                        <a:solidFill>
                          <a:schemeClr val="tx1"/>
                        </a:solidFill>
                        <a:latin typeface="Cambria Math" panose="02040503050406030204" pitchFamily="18" charset="0"/>
                        <a:ea typeface="微软雅黑" panose="020B0503020204020204" pitchFamily="34" charset="-122"/>
                      </a:rPr>
                      <m:t>)</m:t>
                    </m:r>
                    <m: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𝜓</m:t>
                        </m:r>
                      </m:den>
                    </m:f>
                    <m:f>
                      <m:fPr>
                        <m:type m:val="lin"/>
                        <m:ctrlPr>
                          <a:rPr lang="zh-CN" altLang="en-US" sz="2000" i="1">
                            <a:solidFill>
                              <a:schemeClr val="tx1"/>
                            </a:solidFill>
                            <a:latin typeface="Cambria Math" panose="02040503050406030204" pitchFamily="18" charset="0"/>
                            <a:cs typeface="Times New Roman" panose="02020603050405020304" pitchFamily="18" charset="0"/>
                          </a:rPr>
                        </m:ctrlPr>
                      </m:fPr>
                      <m:num>
                        <m:r>
                          <a:rPr lang="en-US" altLang="zh-CN" sz="2000" i="1">
                            <a:solidFill>
                              <a:schemeClr val="tx1"/>
                            </a:solidFill>
                            <a:latin typeface="Cambria Math" panose="02040503050406030204" pitchFamily="18" charset="0"/>
                            <a:cs typeface="Times New Roman" panose="02020603050405020304" pitchFamily="18" charset="0"/>
                          </a:rPr>
                          <m:t> </m:t>
                        </m:r>
                        <m:r>
                          <a:rPr lang="en-US" altLang="zh-CN" sz="2000" i="1">
                            <a:solidFill>
                              <a:schemeClr val="tx1"/>
                            </a:solidFill>
                            <a:latin typeface="Cambria Math" panose="02040503050406030204" pitchFamily="18" charset="0"/>
                            <a:cs typeface="Times New Roman" panose="02020603050405020304" pitchFamily="18" charset="0"/>
                          </a:rPr>
                          <m:t>𝐽</m:t>
                        </m:r>
                      </m:num>
                      <m:den>
                        <m:r>
                          <a:rPr lang="zh-CN" altLang="en-US" sz="2000" i="1">
                            <a:solidFill>
                              <a:schemeClr val="tx1"/>
                            </a:solidFill>
                            <a:latin typeface="Cambria Math" panose="02040503050406030204" pitchFamily="18" charset="0"/>
                            <a:cs typeface="Times New Roman" panose="02020603050405020304" pitchFamily="18" charset="0"/>
                          </a:rPr>
                          <m:t>𝜓</m:t>
                        </m:r>
                      </m:den>
                    </m:f>
                  </m:oMath>
                </a14:m>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过程。</a:t>
                </a:r>
                <a:endPar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29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2011</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Zhang, Dong and Feng. </a:t>
                </a:r>
                <a:r>
                  <a:rPr lang="zh-CN" altLang="en-US" sz="2000" dirty="0">
                    <a:latin typeface="微软雅黑" panose="020B0503020204020204" pitchFamily="34" charset="-122"/>
                    <a:ea typeface="微软雅黑" panose="020B0503020204020204" pitchFamily="34" charset="-122"/>
                  </a:rPr>
                  <a:t>计算</a:t>
                </a:r>
                <a:r>
                  <a:rPr lang="zh-CN" altLang="en-US" sz="2000" dirty="0">
                    <a:solidFill>
                      <a:schemeClr val="tx1"/>
                    </a:solidFill>
                    <a:latin typeface="微软雅黑" panose="020B0503020204020204" pitchFamily="34" charset="-122"/>
                    <a:ea typeface="微软雅黑" panose="020B0503020204020204" pitchFamily="34" charset="-122"/>
                  </a:rPr>
                  <a:t>了</a:t>
                </a:r>
                <a14:m>
                  <m:oMath xmlns:m="http://schemas.openxmlformats.org/officeDocument/2006/math">
                    <m:sSub>
                      <m:sSubPr>
                        <m:ctrlPr>
                          <a:rPr lang="en-US" altLang="zh-CN" sz="2000" i="1">
                            <a:latin typeface="Cambria Math" panose="02040503050406030204" pitchFamily="18" charset="0"/>
                            <a:ea typeface="微软雅黑" panose="020B0503020204020204" pitchFamily="34" charset="-122"/>
                          </a:rPr>
                        </m:ctrlPr>
                      </m:sSubPr>
                      <m:e>
                        <m:r>
                          <a:rPr lang="zh-CN" altLang="en-US" sz="2000" i="1">
                            <a:latin typeface="Cambria Math" panose="02040503050406030204" pitchFamily="18" charset="0"/>
                            <a:ea typeface="微软雅黑" panose="020B0503020204020204" pitchFamily="34" charset="-122"/>
                          </a:rPr>
                          <m:t>𝜒</m:t>
                        </m:r>
                      </m:e>
                      <m:sub>
                        <m:r>
                          <a:rPr lang="en-US" altLang="zh-CN" sz="2000" i="1">
                            <a:latin typeface="Cambria Math" panose="02040503050406030204" pitchFamily="18" charset="0"/>
                            <a:ea typeface="微软雅黑" panose="020B0503020204020204" pitchFamily="34" charset="-122"/>
                          </a:rPr>
                          <m:t>𝑏𝐽</m:t>
                        </m:r>
                      </m:sub>
                    </m:sSub>
                    <m: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𝜓</m:t>
                        </m:r>
                      </m:den>
                    </m:f>
                    <m:f>
                      <m:fPr>
                        <m:type m:val="lin"/>
                        <m:ctrlPr>
                          <a:rPr lang="zh-CN" altLang="en-US" sz="2000" i="1">
                            <a:solidFill>
                              <a:schemeClr val="tx1"/>
                            </a:solidFill>
                            <a:latin typeface="Cambria Math" panose="02040503050406030204" pitchFamily="18" charset="0"/>
                            <a:cs typeface="Times New Roman" panose="02020603050405020304" pitchFamily="18" charset="0"/>
                          </a:rPr>
                        </m:ctrlPr>
                      </m:fPr>
                      <m:num>
                        <m:r>
                          <a:rPr lang="en-US" altLang="zh-CN" sz="2000" i="1">
                            <a:solidFill>
                              <a:schemeClr val="tx1"/>
                            </a:solidFill>
                            <a:latin typeface="Cambria Math" panose="02040503050406030204" pitchFamily="18" charset="0"/>
                            <a:cs typeface="Times New Roman" panose="02020603050405020304" pitchFamily="18" charset="0"/>
                          </a:rPr>
                          <m:t> </m:t>
                        </m:r>
                        <m:r>
                          <a:rPr lang="en-US" altLang="zh-CN" sz="2000" i="1">
                            <a:solidFill>
                              <a:schemeClr val="tx1"/>
                            </a:solidFill>
                            <a:latin typeface="Cambria Math" panose="02040503050406030204" pitchFamily="18" charset="0"/>
                            <a:cs typeface="Times New Roman" panose="02020603050405020304" pitchFamily="18" charset="0"/>
                          </a:rPr>
                          <m:t>𝐽</m:t>
                        </m:r>
                      </m:num>
                      <m:den>
                        <m:r>
                          <a:rPr lang="zh-CN" altLang="en-US" sz="2000" i="1">
                            <a:solidFill>
                              <a:schemeClr val="tx1"/>
                            </a:solidFill>
                            <a:latin typeface="Cambria Math" panose="02040503050406030204" pitchFamily="18" charset="0"/>
                            <a:cs typeface="Times New Roman" panose="02020603050405020304" pitchFamily="18" charset="0"/>
                          </a:rPr>
                          <m:t>𝜓</m:t>
                        </m:r>
                      </m:den>
                    </m:f>
                  </m:oMath>
                </a14:m>
                <a:r>
                  <a:rPr lang="zh-CN" altLang="en-US" sz="2000" dirty="0">
                    <a:latin typeface="微软雅黑" panose="020B0503020204020204" pitchFamily="34" charset="-122"/>
                    <a:ea typeface="微软雅黑" panose="020B0503020204020204" pitchFamily="34" charset="-122"/>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NLO</a:t>
                </a:r>
                <a:r>
                  <a:rPr lang="zh-CN" altLang="en-US" sz="2000" dirty="0">
                    <a:latin typeface="微软雅黑" panose="020B0503020204020204" pitchFamily="34" charset="-122"/>
                    <a:ea typeface="微软雅黑" panose="020B0503020204020204" pitchFamily="34" charset="-122"/>
                  </a:rPr>
                  <a:t>相对论修正。</a:t>
                </a:r>
                <a:endParaRPr lang="en-US" altLang="zh-CN" sz="2000" dirty="0">
                  <a:latin typeface="微软雅黑" panose="020B0503020204020204" pitchFamily="34" charset="-122"/>
                  <a:ea typeface="微软雅黑" panose="020B0503020204020204" pitchFamily="34" charset="-122"/>
                </a:endParaRPr>
              </a:p>
              <a:p>
                <a:pPr>
                  <a:lnSpc>
                    <a:spcPts val="29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2014</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Chen and Qiao. </a:t>
                </a:r>
                <a:r>
                  <a:rPr lang="zh-CN" altLang="en-US" sz="2000" dirty="0">
                    <a:latin typeface="微软雅黑" panose="020B0503020204020204" pitchFamily="34" charset="-122"/>
                    <a:ea typeface="微软雅黑" panose="020B0503020204020204" pitchFamily="34" charset="-122"/>
                  </a:rPr>
                  <a:t>计算了</a:t>
                </a:r>
                <a14:m>
                  <m:oMath xmlns:m="http://schemas.openxmlformats.org/officeDocument/2006/math">
                    <m:sSub>
                      <m:sSubPr>
                        <m:ctrlPr>
                          <a:rPr lang="en-US" altLang="zh-CN" sz="2000" i="1" smtClean="0">
                            <a:solidFill>
                              <a:schemeClr val="tx1"/>
                            </a:solidFill>
                            <a:latin typeface="Cambria Math" panose="02040503050406030204" pitchFamily="18" charset="0"/>
                            <a:ea typeface="微软雅黑" panose="020B0503020204020204" pitchFamily="34" charset="-122"/>
                          </a:rPr>
                        </m:ctrlPr>
                      </m:sSubPr>
                      <m:e>
                        <m:r>
                          <a:rPr lang="zh-CN" altLang="en-US" sz="2000" i="1" smtClean="0">
                            <a:solidFill>
                              <a:schemeClr val="tx1"/>
                            </a:solidFill>
                            <a:latin typeface="Cambria Math" panose="02040503050406030204" pitchFamily="18" charset="0"/>
                            <a:ea typeface="微软雅黑" panose="020B0503020204020204" pitchFamily="34" charset="-122"/>
                          </a:rPr>
                          <m:t>𝜒</m:t>
                        </m:r>
                      </m:e>
                      <m:sub>
                        <m:r>
                          <a:rPr lang="en-US" altLang="zh-CN" sz="2000" b="0" i="1" smtClean="0">
                            <a:solidFill>
                              <a:schemeClr val="tx1"/>
                            </a:solidFill>
                            <a:latin typeface="Cambria Math" panose="02040503050406030204" pitchFamily="18" charset="0"/>
                            <a:ea typeface="微软雅黑" panose="020B0503020204020204" pitchFamily="34" charset="-122"/>
                          </a:rPr>
                          <m:t>𝑏𝐽</m:t>
                        </m:r>
                      </m:sub>
                    </m:sSub>
                    <m:r>
                      <a:rPr lang="zh-CN" altLang="en-US" sz="2000" dirty="0" smtClean="0">
                        <a:solidFill>
                          <a:schemeClr val="tx1"/>
                        </a:solidFill>
                        <a:latin typeface="Cambria Math" panose="02040503050406030204" pitchFamily="18" charset="0"/>
                        <a:ea typeface="微软雅黑" panose="020B0503020204020204" pitchFamily="34" charset="-122"/>
                      </a:rPr>
                      <m:t>→</m:t>
                    </m:r>
                    <m:f>
                      <m:fPr>
                        <m:type m:val="lin"/>
                        <m:ctrlPr>
                          <a:rPr lang="zh-CN" altLang="en-US" sz="2000" i="1" dirty="0" smtClean="0">
                            <a:solidFill>
                              <a:schemeClr val="tx1"/>
                            </a:solidFill>
                            <a:latin typeface="Cambria Math" panose="02040503050406030204" pitchFamily="18" charset="0"/>
                            <a:ea typeface="微软雅黑" panose="020B0503020204020204" pitchFamily="34" charset="-122"/>
                          </a:rPr>
                        </m:ctrlPr>
                      </m:fPr>
                      <m:num>
                        <m:r>
                          <a:rPr lang="en-US" altLang="zh-CN" sz="2000" b="0" i="1" dirty="0" smtClean="0">
                            <a:solidFill>
                              <a:schemeClr val="tx1"/>
                            </a:solidFill>
                            <a:latin typeface="Cambria Math" panose="02040503050406030204" pitchFamily="18" charset="0"/>
                            <a:ea typeface="微软雅黑" panose="020B0503020204020204" pitchFamily="34" charset="-122"/>
                          </a:rPr>
                          <m:t>𝐽</m:t>
                        </m:r>
                      </m:num>
                      <m:den>
                        <m:r>
                          <a:rPr lang="zh-CN" altLang="en-US" sz="2000" i="1" dirty="0" smtClean="0">
                            <a:solidFill>
                              <a:schemeClr val="tx1"/>
                            </a:solidFill>
                            <a:latin typeface="Cambria Math" panose="02040503050406030204" pitchFamily="18" charset="0"/>
                            <a:ea typeface="微软雅黑" panose="020B0503020204020204" pitchFamily="34" charset="-122"/>
                          </a:rPr>
                          <m:t>𝜓</m:t>
                        </m:r>
                        <m:r>
                          <a:rPr lang="en-US" altLang="zh-CN" sz="2000" b="0" i="1" dirty="0" smtClean="0">
                            <a:solidFill>
                              <a:schemeClr val="tx1"/>
                            </a:solidFill>
                            <a:latin typeface="Cambria Math" panose="02040503050406030204" pitchFamily="18" charset="0"/>
                            <a:ea typeface="微软雅黑" panose="020B0503020204020204" pitchFamily="34" charset="-122"/>
                          </a:rPr>
                          <m:t> </m:t>
                        </m:r>
                        <m:f>
                          <m:fPr>
                            <m:type m:val="lin"/>
                            <m:ctrlPr>
                              <a:rPr lang="en-US" altLang="zh-CN" sz="2000" b="0" i="1" dirty="0" smtClean="0">
                                <a:solidFill>
                                  <a:schemeClr val="tx1"/>
                                </a:solidFill>
                                <a:latin typeface="Cambria Math" panose="02040503050406030204" pitchFamily="18" charset="0"/>
                                <a:ea typeface="微软雅黑" panose="020B0503020204020204" pitchFamily="34" charset="-122"/>
                              </a:rPr>
                            </m:ctrlPr>
                          </m:fPr>
                          <m:num>
                            <m:r>
                              <a:rPr lang="en-US" altLang="zh-CN" sz="2000" b="0" i="1" dirty="0" smtClean="0">
                                <a:solidFill>
                                  <a:schemeClr val="tx1"/>
                                </a:solidFill>
                                <a:latin typeface="Cambria Math" panose="02040503050406030204" pitchFamily="18" charset="0"/>
                                <a:ea typeface="微软雅黑" panose="020B0503020204020204" pitchFamily="34" charset="-122"/>
                              </a:rPr>
                              <m:t>𝐽</m:t>
                            </m:r>
                          </m:num>
                          <m:den>
                            <m:r>
                              <a:rPr lang="zh-CN" altLang="en-US" sz="2000" b="0" i="1" dirty="0" smtClean="0">
                                <a:solidFill>
                                  <a:schemeClr val="tx1"/>
                                </a:solidFill>
                                <a:latin typeface="Cambria Math" panose="02040503050406030204" pitchFamily="18" charset="0"/>
                                <a:ea typeface="微软雅黑" panose="020B0503020204020204" pitchFamily="34" charset="-122"/>
                              </a:rPr>
                              <m:t>𝜓</m:t>
                            </m:r>
                          </m:den>
                        </m:f>
                      </m:den>
                    </m:f>
                  </m:oMath>
                </a14:m>
                <a:r>
                  <a:rPr lang="zh-CN" altLang="en-US" sz="2000" dirty="0">
                    <a:latin typeface="微软雅黑" panose="020B0503020204020204" pitchFamily="34" charset="-122"/>
                    <a:ea typeface="微软雅黑" panose="020B0503020204020204" pitchFamily="34" charset="-122"/>
                  </a:rPr>
                  <a:t>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NLO</a:t>
                </a:r>
                <a:r>
                  <a:rPr lang="zh-CN" altLang="en-US" sz="2000" dirty="0">
                    <a:latin typeface="微软雅黑" panose="020B0503020204020204" pitchFamily="34" charset="-122"/>
                    <a:ea typeface="微软雅黑" panose="020B0503020204020204" pitchFamily="34" charset="-122"/>
                  </a:rPr>
                  <a:t>辐射修正。</a:t>
                </a:r>
                <a:endParaRPr lang="zh-CN" altLang="en-US"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0219" y="966561"/>
                <a:ext cx="11684645" cy="1941172"/>
              </a:xfrm>
              <a:prstGeom prst="rect">
                <a:avLst/>
              </a:prstGeom>
              <a:blipFill rotWithShape="0">
                <a:blip r:embed="rId3"/>
                <a:stretch>
                  <a:fillRect l="-574" t="-22327" b="-355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320ABA5-2A26-08CA-BC13-57BF235E7960}"/>
                  </a:ext>
                </a:extLst>
              </p:cNvPr>
              <p:cNvSpPr txBox="1"/>
              <p:nvPr/>
            </p:nvSpPr>
            <p:spPr>
              <a:xfrm>
                <a:off x="260219" y="5691825"/>
                <a:ext cx="11958536" cy="1009828"/>
              </a:xfrm>
              <a:prstGeom prst="rect">
                <a:avLst/>
              </a:prstGeom>
              <a:noFill/>
            </p:spPr>
            <p:txBody>
              <a:bodyPr wrap="square">
                <a:spAutoFit/>
              </a:bodyPr>
              <a:lstStyle/>
              <a:p>
                <a:pPr>
                  <a:lnSpc>
                    <a:spcPct val="120000"/>
                  </a:lnSpc>
                </a:pPr>
                <a:r>
                  <a:rPr lang="zh-CN" alt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因此，本工作将基于</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NRQCD</a:t>
                </a:r>
                <a:r>
                  <a:rPr lang="zh-CN" alt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因子化定理，计算</a:t>
                </a:r>
                <a14:m>
                  <m:oMath xmlns:m="http://schemas.openxmlformats.org/officeDocument/2006/math">
                    <m:sSub>
                      <m:sSubPr>
                        <m:ctrlP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𝜒</m:t>
                        </m:r>
                      </m:e>
                      <m:sub>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𝑏𝐽</m:t>
                        </m:r>
                      </m:sub>
                    </m:sSub>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𝜓</m:t>
                        </m:r>
                      </m:den>
                    </m:f>
                    <m:f>
                      <m:fPr>
                        <m:type m:val="lin"/>
                        <m:ctrlPr>
                          <a:rPr lang="zh-CN" altLang="en-US" sz="2400" i="1">
                            <a:solidFill>
                              <a:srgbClr val="FF0000"/>
                            </a:solidFill>
                            <a:latin typeface="Cambria Math" panose="02040503050406030204" pitchFamily="18" charset="0"/>
                            <a:cs typeface="Times New Roman" panose="02020603050405020304" pitchFamily="18" charset="0"/>
                          </a:rPr>
                        </m:ctrlPr>
                      </m:fPr>
                      <m:num>
                        <m:r>
                          <a:rPr lang="en-US" altLang="zh-CN" sz="2400" i="1">
                            <a:solidFill>
                              <a:srgbClr val="FF0000"/>
                            </a:solidFill>
                            <a:latin typeface="Cambria Math" panose="02040503050406030204" pitchFamily="18" charset="0"/>
                            <a:cs typeface="Times New Roman" panose="02020603050405020304" pitchFamily="18" charset="0"/>
                          </a:rPr>
                          <m:t> </m:t>
                        </m:r>
                        <m:r>
                          <a:rPr lang="en-US" altLang="zh-CN" sz="2400" i="1">
                            <a:solidFill>
                              <a:srgbClr val="FF0000"/>
                            </a:solidFill>
                            <a:latin typeface="Cambria Math" panose="02040503050406030204" pitchFamily="18" charset="0"/>
                            <a:cs typeface="Times New Roman" panose="02020603050405020304" pitchFamily="18" charset="0"/>
                          </a:rPr>
                          <m:t>𝐽</m:t>
                        </m:r>
                      </m:num>
                      <m:den>
                        <m:r>
                          <a:rPr lang="zh-CN" altLang="en-US" sz="2400" i="1">
                            <a:solidFill>
                              <a:srgbClr val="FF0000"/>
                            </a:solidFill>
                            <a:latin typeface="Cambria Math" panose="02040503050406030204" pitchFamily="18" charset="0"/>
                            <a:cs typeface="Times New Roman" panose="02020603050405020304" pitchFamily="18" charset="0"/>
                          </a:rPr>
                          <m:t>𝜓</m:t>
                        </m:r>
                      </m:den>
                    </m:f>
                  </m:oMath>
                </a14:m>
                <a:r>
                  <a:rPr lang="zh-CN" alt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过程的衰变宽度并进行唯象学分析，计算结果精确到次次领头阶</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NNLO</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p>
            </p:txBody>
          </p:sp>
        </mc:Choice>
        <mc:Fallback xmlns="">
          <p:sp>
            <p:nvSpPr>
              <p:cNvPr id="10" name="文本框 9">
                <a:extLst>
                  <a:ext uri="{FF2B5EF4-FFF2-40B4-BE49-F238E27FC236}">
                    <a16:creationId xmlns="" xmlns:a16="http://schemas.microsoft.com/office/drawing/2014/main" xmlns:a14="http://schemas.microsoft.com/office/drawing/2010/main" id="{6320ABA5-2A26-08CA-BC13-57BF235E7960}"/>
                  </a:ext>
                </a:extLst>
              </p:cNvPr>
              <p:cNvSpPr txBox="1">
                <a:spLocks noRot="1" noChangeAspect="1" noMove="1" noResize="1" noEditPoints="1" noAdjustHandles="1" noChangeArrowheads="1" noChangeShapeType="1" noTextEdit="1"/>
              </p:cNvSpPr>
              <p:nvPr/>
            </p:nvSpPr>
            <p:spPr>
              <a:xfrm>
                <a:off x="260219" y="5691825"/>
                <a:ext cx="11958536" cy="1009828"/>
              </a:xfrm>
              <a:prstGeom prst="rect">
                <a:avLst/>
              </a:prstGeom>
              <a:blipFill rotWithShape="0">
                <a:blip r:embed="rId4"/>
                <a:stretch>
                  <a:fillRect l="-816" t="-51515" b="-40000"/>
                </a:stretch>
              </a:blipFill>
            </p:spPr>
            <p:txBody>
              <a:bodyPr/>
              <a:lstStyle/>
              <a:p>
                <a:r>
                  <a:rPr lang="zh-CN" altLang="en-US">
                    <a:noFill/>
                  </a:rPr>
                  <a:t> </a:t>
                </a:r>
              </a:p>
            </p:txBody>
          </p:sp>
        </mc:Fallback>
      </mc:AlternateContent>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396" y="2986877"/>
            <a:ext cx="5592679" cy="2464819"/>
          </a:xfrm>
          <a:prstGeom prst="rect">
            <a:avLst/>
          </a:prstGeom>
        </p:spPr>
      </p:pic>
      <mc:AlternateContent xmlns:mc="http://schemas.openxmlformats.org/markup-compatibility/2006" xmlns:a14="http://schemas.microsoft.com/office/drawing/2010/main">
        <mc:Choice Requires="a14">
          <p:sp>
            <p:nvSpPr>
              <p:cNvPr id="5" name="矩形 4"/>
              <p:cNvSpPr/>
              <p:nvPr/>
            </p:nvSpPr>
            <p:spPr>
              <a:xfrm>
                <a:off x="3811257" y="276180"/>
                <a:ext cx="2852704" cy="4875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sSubPr>
                        <m:e>
                          <m:r>
                            <a:rPr lang="zh-CN" altLang="en-US" sz="24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4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𝑏</m:t>
                          </m:r>
                        </m:sub>
                      </m:sSub>
                      <m:r>
                        <a:rPr lang="en-US" altLang="zh-CN" sz="24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2400" i="1">
                              <a:solidFill>
                                <a:schemeClr val="tx1"/>
                              </a:solidFill>
                              <a:latin typeface="Cambria Math" panose="02040503050406030204" pitchFamily="18" charset="0"/>
                              <a:ea typeface="微软雅黑" panose="020B0503020204020204" pitchFamily="34" charset="-122"/>
                            </a:rPr>
                          </m:ctrlPr>
                        </m:sSubPr>
                        <m:e>
                          <m:r>
                            <a:rPr lang="zh-CN" altLang="en-US" sz="2400" i="1">
                              <a:solidFill>
                                <a:schemeClr val="tx1"/>
                              </a:solidFill>
                              <a:latin typeface="Cambria Math" panose="02040503050406030204" pitchFamily="18" charset="0"/>
                              <a:ea typeface="微软雅黑" panose="020B0503020204020204" pitchFamily="34" charset="-122"/>
                            </a:rPr>
                            <m:t>𝜒</m:t>
                          </m:r>
                        </m:e>
                        <m:sub>
                          <m:r>
                            <a:rPr lang="en-US" altLang="zh-CN" sz="2400" i="1">
                              <a:solidFill>
                                <a:schemeClr val="tx1"/>
                              </a:solidFill>
                              <a:latin typeface="Cambria Math" panose="02040503050406030204" pitchFamily="18" charset="0"/>
                              <a:ea typeface="微软雅黑" panose="020B0503020204020204" pitchFamily="34" charset="-122"/>
                            </a:rPr>
                            <m:t>𝑏𝐽</m:t>
                          </m:r>
                        </m:sub>
                      </m:sSub>
                      <m:r>
                        <a:rPr lang="en-US" altLang="zh-CN" sz="2400" i="1">
                          <a:solidFill>
                            <a:schemeClr val="tx1"/>
                          </a:solidFill>
                          <a:latin typeface="Cambria Math" panose="02040503050406030204" pitchFamily="18" charset="0"/>
                          <a:ea typeface="微软雅黑" panose="020B0503020204020204" pitchFamily="34" charset="-122"/>
                        </a:rPr>
                        <m:t>)</m:t>
                      </m:r>
                      <m:r>
                        <a:rPr lang="en-US" altLang="zh-CN"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altLang="zh-CN"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𝐽</m:t>
                          </m:r>
                        </m:num>
                        <m:den>
                          <m:r>
                            <a:rPr lang="zh-CN" altLang="en-US"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𝜓</m:t>
                          </m:r>
                        </m:den>
                      </m:f>
                      <m:f>
                        <m:fPr>
                          <m:type m:val="lin"/>
                          <m:ctrlPr>
                            <a:rPr lang="zh-CN" altLang="en-US" sz="2400" i="1">
                              <a:solidFill>
                                <a:schemeClr val="tx1"/>
                              </a:solidFill>
                              <a:latin typeface="Cambria Math" panose="02040503050406030204" pitchFamily="18" charset="0"/>
                              <a:cs typeface="Times New Roman" panose="02020603050405020304" pitchFamily="18" charset="0"/>
                            </a:rPr>
                          </m:ctrlPr>
                        </m:fPr>
                        <m:num>
                          <m:r>
                            <a:rPr lang="en-US" altLang="zh-CN" sz="2400" i="1">
                              <a:solidFill>
                                <a:schemeClr val="tx1"/>
                              </a:solidFill>
                              <a:latin typeface="Cambria Math" panose="02040503050406030204" pitchFamily="18" charset="0"/>
                              <a:cs typeface="Times New Roman" panose="02020603050405020304" pitchFamily="18" charset="0"/>
                            </a:rPr>
                            <m:t> </m:t>
                          </m:r>
                          <m:r>
                            <a:rPr lang="en-US" altLang="zh-CN" sz="2400" i="1">
                              <a:solidFill>
                                <a:schemeClr val="tx1"/>
                              </a:solidFill>
                              <a:latin typeface="Cambria Math" panose="02040503050406030204" pitchFamily="18" charset="0"/>
                              <a:cs typeface="Times New Roman" panose="02020603050405020304" pitchFamily="18" charset="0"/>
                            </a:rPr>
                            <m:t>𝐽</m:t>
                          </m:r>
                        </m:num>
                        <m:den>
                          <m:r>
                            <a:rPr lang="zh-CN" altLang="en-US" sz="2400" i="1">
                              <a:solidFill>
                                <a:schemeClr val="tx1"/>
                              </a:solidFill>
                              <a:latin typeface="Cambria Math" panose="02040503050406030204" pitchFamily="18" charset="0"/>
                              <a:cs typeface="Times New Roman" panose="02020603050405020304" pitchFamily="18" charset="0"/>
                            </a:rPr>
                            <m:t>𝜓</m:t>
                          </m:r>
                        </m:den>
                      </m:f>
                    </m:oMath>
                  </m:oMathPara>
                </a14:m>
                <a:endParaRPr lang="zh-CN" altLang="en-US" sz="2400" dirty="0"/>
              </a:p>
            </p:txBody>
          </p:sp>
        </mc:Choice>
        <mc:Fallback xmlns="">
          <p:sp>
            <p:nvSpPr>
              <p:cNvPr id="5" name="矩形 4"/>
              <p:cNvSpPr>
                <a:spLocks noRot="1" noChangeAspect="1" noMove="1" noResize="1" noEditPoints="1" noAdjustHandles="1" noChangeArrowheads="1" noChangeShapeType="1" noTextEdit="1"/>
              </p:cNvSpPr>
              <p:nvPr/>
            </p:nvSpPr>
            <p:spPr>
              <a:xfrm>
                <a:off x="3811257" y="276180"/>
                <a:ext cx="2852704" cy="487569"/>
              </a:xfrm>
              <a:prstGeom prst="rect">
                <a:avLst/>
              </a:prstGeom>
              <a:blipFill rotWithShape="0">
                <a:blip r:embed="rId6"/>
                <a:stretch>
                  <a:fillRect t="-117500" r="-21154" b="-177500"/>
                </a:stretch>
              </a:blipFill>
            </p:spPr>
            <p:txBody>
              <a:bodyPr/>
              <a:lstStyle/>
              <a:p>
                <a:r>
                  <a:rPr lang="zh-CN" altLang="en-US">
                    <a:noFill/>
                  </a:rPr>
                  <a:t> </a:t>
                </a:r>
              </a:p>
            </p:txBody>
          </p:sp>
        </mc:Fallback>
      </mc:AlternateContent>
      <p:sp>
        <p:nvSpPr>
          <p:cNvPr id="21" name="矩形 20"/>
          <p:cNvSpPr/>
          <p:nvPr/>
        </p:nvSpPr>
        <p:spPr>
          <a:xfrm>
            <a:off x="8449984" y="966561"/>
            <a:ext cx="3873819" cy="2254463"/>
          </a:xfrm>
          <a:prstGeom prst="rect">
            <a:avLst/>
          </a:prstGeom>
        </p:spPr>
        <p:txBody>
          <a:bodyPr wrap="square">
            <a:spAutoFit/>
          </a:bodyPr>
          <a:lstStyle/>
          <a:p>
            <a:pPr>
              <a:lnSpc>
                <a:spcPts val="2900"/>
              </a:lnSpc>
            </a:pPr>
            <a:r>
              <a:rPr lang="en-US" altLang="zh-CN" sz="1600" dirty="0">
                <a:solidFill>
                  <a:schemeClr val="accent2"/>
                </a:solidFill>
                <a:latin typeface="Times New Roman" panose="02020603050405020304" pitchFamily="18" charset="0"/>
                <a:ea typeface="华文楷体" panose="02010600040101010101" pitchFamily="2" charset="-122"/>
                <a:cs typeface="Times New Roman" panose="02020603050405020304" pitchFamily="18" charset="0"/>
              </a:rPr>
              <a:t>Jia, </a:t>
            </a:r>
            <a:r>
              <a:rPr lang="en-US" altLang="zh-CN" sz="160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PRD 78, 054003(2008)</a:t>
            </a:r>
          </a:p>
          <a:p>
            <a:r>
              <a:rPr lang="en-US" altLang="zh-CN" sz="1600" dirty="0">
                <a:solidFill>
                  <a:schemeClr val="accent2"/>
                </a:solidFill>
                <a:latin typeface="Times New Roman" panose="02020603050405020304" pitchFamily="18" charset="0"/>
                <a:ea typeface="华文楷体" panose="02010600040101010101" pitchFamily="2" charset="-122"/>
                <a:cs typeface="Times New Roman" panose="02020603050405020304" pitchFamily="18" charset="0"/>
              </a:rPr>
              <a:t>Gong, Jia and Wang, PLB 670 2009)</a:t>
            </a:r>
          </a:p>
          <a:p>
            <a:pPr>
              <a:lnSpc>
                <a:spcPts val="2900"/>
              </a:lnSpc>
            </a:pPr>
            <a:r>
              <a:rPr lang="en-US" altLang="zh-CN" sz="1600" dirty="0">
                <a:solidFill>
                  <a:schemeClr val="accent2"/>
                </a:solidFill>
                <a:latin typeface="Times New Roman" panose="02020603050405020304" pitchFamily="18" charset="0"/>
                <a:ea typeface="华文楷体" panose="02010600040101010101" pitchFamily="2" charset="-122"/>
                <a:cs typeface="Times New Roman" panose="02020603050405020304" pitchFamily="18" charset="0"/>
              </a:rPr>
              <a:t>Braguta, et al, </a:t>
            </a:r>
            <a:r>
              <a:rPr lang="en-US" altLang="zh-CN" sz="160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PAN, 73, (2010)</a:t>
            </a:r>
          </a:p>
          <a:p>
            <a:pPr>
              <a:lnSpc>
                <a:spcPts val="2900"/>
              </a:lnSpc>
            </a:pPr>
            <a:r>
              <a:rPr lang="en-US" altLang="zh-CN" sz="1600" dirty="0">
                <a:solidFill>
                  <a:schemeClr val="accent2"/>
                </a:solidFill>
                <a:latin typeface="Times New Roman" panose="02020603050405020304" pitchFamily="18" charset="0"/>
                <a:ea typeface="华文楷体" panose="02010600040101010101" pitchFamily="2" charset="-122"/>
                <a:cs typeface="Times New Roman" panose="02020603050405020304" pitchFamily="18" charset="0"/>
              </a:rPr>
              <a:t>Zhang, Dong and Feng, PRD </a:t>
            </a:r>
            <a:r>
              <a:rPr lang="en-US" altLang="zh-CN" sz="160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84 (2011</a:t>
            </a:r>
            <a:r>
              <a:rPr lang="zh-CN" altLang="en-US" sz="160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600" dirty="0">
                <a:solidFill>
                  <a:schemeClr val="accent2"/>
                </a:solidFill>
                <a:latin typeface="Times New Roman" panose="02020603050405020304" pitchFamily="18" charset="0"/>
                <a:ea typeface="华文楷体" panose="02010600040101010101" pitchFamily="2" charset="-122"/>
                <a:cs typeface="Times New Roman" panose="02020603050405020304" pitchFamily="18" charset="0"/>
              </a:rPr>
              <a:t>Chen and Qiao, PRD 89 (2014)</a:t>
            </a:r>
          </a:p>
          <a:p>
            <a:r>
              <a:rPr lang="en-US" altLang="zh-CN" sz="1600" dirty="0">
                <a:solidFill>
                  <a:schemeClr val="accent2"/>
                </a:solidFill>
                <a:latin typeface="Times New Roman" panose="02020603050405020304" pitchFamily="18" charset="0"/>
                <a:ea typeface="华文楷体" panose="02010600040101010101" pitchFamily="2" charset="-122"/>
                <a:cs typeface="Times New Roman" panose="02020603050405020304" pitchFamily="18" charset="0"/>
              </a:rPr>
              <a:t>……</a:t>
            </a:r>
          </a:p>
          <a:p>
            <a:endParaRPr lang="en-US" altLang="zh-CN" sz="20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22"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845" y="2986877"/>
            <a:ext cx="6032996" cy="2625804"/>
          </a:xfrm>
          <a:prstGeom prst="rect">
            <a:avLst/>
          </a:prstGeom>
        </p:spPr>
      </p:pic>
    </p:spTree>
    <p:extLst>
      <p:ext uri="{BB962C8B-B14F-4D97-AF65-F5344CB8AC3E}">
        <p14:creationId xmlns:p14="http://schemas.microsoft.com/office/powerpoint/2010/main" val="3611668030"/>
      </p:ext>
    </p:extLst>
  </p:cSld>
  <p:clrMapOvr>
    <a:masterClrMapping/>
  </p:clrMapOvr>
  <mc:AlternateContent xmlns:mc="http://schemas.openxmlformats.org/markup-compatibility/2006">
    <mc:Choice xmlns:p14="http://schemas.microsoft.com/office/powerpoint/2010/main" Requires="p14">
      <p:transition spd="slow" p14:dur="2000" advTm="118537"/>
    </mc:Choice>
    <mc:Fallback>
      <p:transition spd="slow" advTm="1185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408214" y="391712"/>
            <a:ext cx="3109901" cy="6078536"/>
          </a:xfrm>
          <a:prstGeom prst="roundRect">
            <a:avLst>
              <a:gd name="adj" fmla="val 0"/>
            </a:avLst>
          </a:prstGeom>
          <a:solidFill>
            <a:schemeClr val="accent1"/>
          </a:solidFill>
          <a:ln>
            <a:noFill/>
          </a:ln>
          <a:effectLst>
            <a:outerShdw blurRad="254000" algn="ctr"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3500" sx="102000" sy="102000" algn="ctr" rotWithShape="0">
                  <a:prstClr val="black">
                    <a:alpha val="40000"/>
                  </a:prstClr>
                </a:outerShdw>
              </a:effectLst>
            </a:endParaRPr>
          </a:p>
        </p:txBody>
      </p:sp>
      <p:cxnSp>
        <p:nvCxnSpPr>
          <p:cNvPr id="3" name="直接连接符 2"/>
          <p:cNvCxnSpPr/>
          <p:nvPr/>
        </p:nvCxnSpPr>
        <p:spPr>
          <a:xfrm>
            <a:off x="3617371" y="391711"/>
            <a:ext cx="0" cy="607853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290272" y="963931"/>
            <a:ext cx="766211" cy="1568450"/>
          </a:xfrm>
          <a:prstGeom prst="rect">
            <a:avLst/>
          </a:prstGeom>
          <a:noFill/>
        </p:spPr>
        <p:txBody>
          <a:bodyPr vert="horz" wrap="square" rtlCol="0">
            <a:spAutoFit/>
          </a:bodyPr>
          <a:lstStyle/>
          <a:p>
            <a:pPr algn="dist"/>
            <a:r>
              <a:rPr lang="zh-CN" altLang="en-US" sz="4800" b="1" dirty="0">
                <a:solidFill>
                  <a:srgbClr val="FFFF00"/>
                </a:solidFill>
                <a:latin typeface="黑体" panose="02010609060101010101" charset="-122"/>
                <a:ea typeface="黑体" panose="02010609060101010101" charset="-122"/>
                <a:cs typeface="黑体" panose="02010609060101010101" charset="-122"/>
              </a:rPr>
              <a:t>目录</a:t>
            </a:r>
          </a:p>
        </p:txBody>
      </p:sp>
      <p:sp>
        <p:nvSpPr>
          <p:cNvPr id="6" name="等腰三角形 5"/>
          <p:cNvSpPr/>
          <p:nvPr/>
        </p:nvSpPr>
        <p:spPr>
          <a:xfrm rot="5400000">
            <a:off x="2514600" y="2767330"/>
            <a:ext cx="450215" cy="41275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6"/>
          <p:cNvSpPr/>
          <p:nvPr/>
        </p:nvSpPr>
        <p:spPr bwMode="auto">
          <a:xfrm>
            <a:off x="-544049" y="3971559"/>
            <a:ext cx="3680740" cy="2166210"/>
          </a:xfrm>
          <a:custGeom>
            <a:avLst/>
            <a:gdLst>
              <a:gd name="T0" fmla="*/ 3510 w 4495"/>
              <a:gd name="T1" fmla="*/ 741 h 2642"/>
              <a:gd name="T2" fmla="*/ 3185 w 4495"/>
              <a:gd name="T3" fmla="*/ 1023 h 2642"/>
              <a:gd name="T4" fmla="*/ 3732 w 4495"/>
              <a:gd name="T5" fmla="*/ 1571 h 2642"/>
              <a:gd name="T6" fmla="*/ 4453 w 4495"/>
              <a:gd name="T7" fmla="*/ 1757 h 2642"/>
              <a:gd name="T8" fmla="*/ 725 w 4495"/>
              <a:gd name="T9" fmla="*/ 1957 h 2642"/>
              <a:gd name="T10" fmla="*/ 2100 w 4495"/>
              <a:gd name="T11" fmla="*/ 2171 h 2642"/>
              <a:gd name="T12" fmla="*/ 3175 w 4495"/>
              <a:gd name="T13" fmla="*/ 2386 h 2642"/>
              <a:gd name="T14" fmla="*/ 2639 w 4495"/>
              <a:gd name="T15" fmla="*/ 2600 h 2642"/>
              <a:gd name="T16" fmla="*/ 2714 w 4495"/>
              <a:gd name="T17" fmla="*/ 2484 h 2642"/>
              <a:gd name="T18" fmla="*/ 1960 w 4495"/>
              <a:gd name="T19" fmla="*/ 2363 h 2642"/>
              <a:gd name="T20" fmla="*/ 3653 w 4495"/>
              <a:gd name="T21" fmla="*/ 2111 h 2642"/>
              <a:gd name="T22" fmla="*/ 483 w 4495"/>
              <a:gd name="T23" fmla="*/ 1826 h 2642"/>
              <a:gd name="T24" fmla="*/ 4246 w 4495"/>
              <a:gd name="T25" fmla="*/ 1608 h 2642"/>
              <a:gd name="T26" fmla="*/ 3226 w 4495"/>
              <a:gd name="T27" fmla="*/ 1362 h 2642"/>
              <a:gd name="T28" fmla="*/ 2917 w 4495"/>
              <a:gd name="T29" fmla="*/ 965 h 2642"/>
              <a:gd name="T30" fmla="*/ 2651 w 4495"/>
              <a:gd name="T31" fmla="*/ 569 h 2642"/>
              <a:gd name="T32" fmla="*/ 2698 w 4495"/>
              <a:gd name="T33" fmla="*/ 339 h 2642"/>
              <a:gd name="T34" fmla="*/ 2417 w 4495"/>
              <a:gd name="T35" fmla="*/ 760 h 2642"/>
              <a:gd name="T36" fmla="*/ 2957 w 4495"/>
              <a:gd name="T37" fmla="*/ 1168 h 2642"/>
              <a:gd name="T38" fmla="*/ 2536 w 4495"/>
              <a:gd name="T39" fmla="*/ 1677 h 2642"/>
              <a:gd name="T40" fmla="*/ 2788 w 4495"/>
              <a:gd name="T41" fmla="*/ 1371 h 2642"/>
              <a:gd name="T42" fmla="*/ 2696 w 4495"/>
              <a:gd name="T43" fmla="*/ 1468 h 2642"/>
              <a:gd name="T44" fmla="*/ 2758 w 4495"/>
              <a:gd name="T45" fmla="*/ 1583 h 2642"/>
              <a:gd name="T46" fmla="*/ 2430 w 4495"/>
              <a:gd name="T47" fmla="*/ 1081 h 2642"/>
              <a:gd name="T48" fmla="*/ 2128 w 4495"/>
              <a:gd name="T49" fmla="*/ 612 h 2642"/>
              <a:gd name="T50" fmla="*/ 1747 w 4495"/>
              <a:gd name="T51" fmla="*/ 1209 h 2642"/>
              <a:gd name="T52" fmla="*/ 1956 w 4495"/>
              <a:gd name="T53" fmla="*/ 1028 h 2642"/>
              <a:gd name="T54" fmla="*/ 2026 w 4495"/>
              <a:gd name="T55" fmla="*/ 1148 h 2642"/>
              <a:gd name="T56" fmla="*/ 2025 w 4495"/>
              <a:gd name="T57" fmla="*/ 900 h 2642"/>
              <a:gd name="T58" fmla="*/ 2014 w 4495"/>
              <a:gd name="T59" fmla="*/ 1417 h 2642"/>
              <a:gd name="T60" fmla="*/ 1370 w 4495"/>
              <a:gd name="T61" fmla="*/ 1129 h 2642"/>
              <a:gd name="T62" fmla="*/ 1441 w 4495"/>
              <a:gd name="T63" fmla="*/ 1512 h 2642"/>
              <a:gd name="T64" fmla="*/ 1377 w 4495"/>
              <a:gd name="T65" fmla="*/ 1512 h 2642"/>
              <a:gd name="T66" fmla="*/ 1565 w 4495"/>
              <a:gd name="T67" fmla="*/ 1514 h 2642"/>
              <a:gd name="T68" fmla="*/ 310 w 4495"/>
              <a:gd name="T69" fmla="*/ 1616 h 2642"/>
              <a:gd name="T70" fmla="*/ 700 w 4495"/>
              <a:gd name="T71" fmla="*/ 1359 h 2642"/>
              <a:gd name="T72" fmla="*/ 146 w 4495"/>
              <a:gd name="T73" fmla="*/ 1543 h 2642"/>
              <a:gd name="T74" fmla="*/ 1036 w 4495"/>
              <a:gd name="T75" fmla="*/ 1300 h 2642"/>
              <a:gd name="T76" fmla="*/ 1555 w 4495"/>
              <a:gd name="T77" fmla="*/ 974 h 2642"/>
              <a:gd name="T78" fmla="*/ 2229 w 4495"/>
              <a:gd name="T79" fmla="*/ 428 h 2642"/>
              <a:gd name="T80" fmla="*/ 2497 w 4495"/>
              <a:gd name="T81" fmla="*/ 62 h 2642"/>
              <a:gd name="T82" fmla="*/ 2941 w 4495"/>
              <a:gd name="T83" fmla="*/ 384 h 2642"/>
              <a:gd name="T84" fmla="*/ 3423 w 4495"/>
              <a:gd name="T85" fmla="*/ 610 h 2642"/>
              <a:gd name="T86" fmla="*/ 3857 w 4495"/>
              <a:gd name="T87" fmla="*/ 656 h 2642"/>
              <a:gd name="T88" fmla="*/ 3839 w 4495"/>
              <a:gd name="T89" fmla="*/ 686 h 2642"/>
              <a:gd name="T90" fmla="*/ 3376 w 4495"/>
              <a:gd name="T91" fmla="*/ 585 h 2642"/>
              <a:gd name="T92" fmla="*/ 3112 w 4495"/>
              <a:gd name="T93" fmla="*/ 787 h 2642"/>
              <a:gd name="T94" fmla="*/ 2761 w 4495"/>
              <a:gd name="T95" fmla="*/ 654 h 2642"/>
              <a:gd name="T96" fmla="*/ 2882 w 4495"/>
              <a:gd name="T97" fmla="*/ 706 h 2642"/>
              <a:gd name="T98" fmla="*/ 2992 w 4495"/>
              <a:gd name="T99" fmla="*/ 676 h 2642"/>
              <a:gd name="T100" fmla="*/ 2960 w 4495"/>
              <a:gd name="T101" fmla="*/ 817 h 2642"/>
              <a:gd name="T102" fmla="*/ 3010 w 4495"/>
              <a:gd name="T103" fmla="*/ 599 h 2642"/>
              <a:gd name="T104" fmla="*/ 2580 w 4495"/>
              <a:gd name="T105" fmla="*/ 736 h 2642"/>
              <a:gd name="T106" fmla="*/ 3008 w 4495"/>
              <a:gd name="T107" fmla="*/ 913 h 2642"/>
              <a:gd name="T108" fmla="*/ 3489 w 4495"/>
              <a:gd name="T109" fmla="*/ 733 h 2642"/>
              <a:gd name="T110" fmla="*/ 3887 w 4495"/>
              <a:gd name="T111" fmla="*/ 67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5" h="2642">
                <a:moveTo>
                  <a:pt x="3887" y="672"/>
                </a:moveTo>
                <a:cubicBezTo>
                  <a:pt x="3873" y="700"/>
                  <a:pt x="3861" y="729"/>
                  <a:pt x="3842" y="754"/>
                </a:cubicBezTo>
                <a:cubicBezTo>
                  <a:pt x="3824" y="778"/>
                  <a:pt x="3795" y="780"/>
                  <a:pt x="3767" y="770"/>
                </a:cubicBezTo>
                <a:cubicBezTo>
                  <a:pt x="3743" y="762"/>
                  <a:pt x="3721" y="749"/>
                  <a:pt x="3697" y="739"/>
                </a:cubicBezTo>
                <a:cubicBezTo>
                  <a:pt x="3667" y="727"/>
                  <a:pt x="3637" y="715"/>
                  <a:pt x="3607" y="706"/>
                </a:cubicBezTo>
                <a:cubicBezTo>
                  <a:pt x="3579" y="699"/>
                  <a:pt x="3551" y="704"/>
                  <a:pt x="3524" y="713"/>
                </a:cubicBezTo>
                <a:cubicBezTo>
                  <a:pt x="3510" y="718"/>
                  <a:pt x="3506" y="726"/>
                  <a:pt x="3510" y="741"/>
                </a:cubicBezTo>
                <a:cubicBezTo>
                  <a:pt x="3514" y="764"/>
                  <a:pt x="3517" y="787"/>
                  <a:pt x="3505" y="808"/>
                </a:cubicBezTo>
                <a:cubicBezTo>
                  <a:pt x="3500" y="816"/>
                  <a:pt x="3493" y="824"/>
                  <a:pt x="3484" y="829"/>
                </a:cubicBezTo>
                <a:cubicBezTo>
                  <a:pt x="3452" y="847"/>
                  <a:pt x="3418" y="853"/>
                  <a:pt x="3382" y="840"/>
                </a:cubicBezTo>
                <a:cubicBezTo>
                  <a:pt x="3367" y="835"/>
                  <a:pt x="3351" y="832"/>
                  <a:pt x="3334" y="828"/>
                </a:cubicBezTo>
                <a:cubicBezTo>
                  <a:pt x="3329" y="869"/>
                  <a:pt x="3323" y="912"/>
                  <a:pt x="3281" y="935"/>
                </a:cubicBezTo>
                <a:cubicBezTo>
                  <a:pt x="3240" y="958"/>
                  <a:pt x="3200" y="943"/>
                  <a:pt x="3160" y="924"/>
                </a:cubicBezTo>
                <a:cubicBezTo>
                  <a:pt x="3169" y="959"/>
                  <a:pt x="3176" y="991"/>
                  <a:pt x="3185" y="1023"/>
                </a:cubicBezTo>
                <a:cubicBezTo>
                  <a:pt x="3197" y="1068"/>
                  <a:pt x="3211" y="1112"/>
                  <a:pt x="3223" y="1156"/>
                </a:cubicBezTo>
                <a:cubicBezTo>
                  <a:pt x="3228" y="1171"/>
                  <a:pt x="3231" y="1188"/>
                  <a:pt x="3237" y="1203"/>
                </a:cubicBezTo>
                <a:cubicBezTo>
                  <a:pt x="3250" y="1238"/>
                  <a:pt x="3262" y="1274"/>
                  <a:pt x="3278" y="1308"/>
                </a:cubicBezTo>
                <a:cubicBezTo>
                  <a:pt x="3291" y="1334"/>
                  <a:pt x="3307" y="1358"/>
                  <a:pt x="3326" y="1381"/>
                </a:cubicBezTo>
                <a:cubicBezTo>
                  <a:pt x="3345" y="1405"/>
                  <a:pt x="3367" y="1427"/>
                  <a:pt x="3389" y="1448"/>
                </a:cubicBezTo>
                <a:cubicBezTo>
                  <a:pt x="3421" y="1477"/>
                  <a:pt x="3458" y="1497"/>
                  <a:pt x="3497" y="1514"/>
                </a:cubicBezTo>
                <a:cubicBezTo>
                  <a:pt x="3572" y="1548"/>
                  <a:pt x="3651" y="1563"/>
                  <a:pt x="3732" y="1571"/>
                </a:cubicBezTo>
                <a:cubicBezTo>
                  <a:pt x="3761" y="1573"/>
                  <a:pt x="3790" y="1574"/>
                  <a:pt x="3819" y="1577"/>
                </a:cubicBezTo>
                <a:cubicBezTo>
                  <a:pt x="3938" y="1590"/>
                  <a:pt x="4056" y="1582"/>
                  <a:pt x="4175" y="1581"/>
                </a:cubicBezTo>
                <a:cubicBezTo>
                  <a:pt x="4204" y="1581"/>
                  <a:pt x="4233" y="1578"/>
                  <a:pt x="4262" y="1577"/>
                </a:cubicBezTo>
                <a:cubicBezTo>
                  <a:pt x="4314" y="1576"/>
                  <a:pt x="4366" y="1583"/>
                  <a:pt x="4415" y="1601"/>
                </a:cubicBezTo>
                <a:cubicBezTo>
                  <a:pt x="4438" y="1610"/>
                  <a:pt x="4459" y="1623"/>
                  <a:pt x="4474" y="1644"/>
                </a:cubicBezTo>
                <a:cubicBezTo>
                  <a:pt x="4484" y="1657"/>
                  <a:pt x="4491" y="1669"/>
                  <a:pt x="4493" y="1685"/>
                </a:cubicBezTo>
                <a:cubicBezTo>
                  <a:pt x="4495" y="1718"/>
                  <a:pt x="4477" y="1738"/>
                  <a:pt x="4453" y="1757"/>
                </a:cubicBezTo>
                <a:cubicBezTo>
                  <a:pt x="4426" y="1778"/>
                  <a:pt x="4394" y="1785"/>
                  <a:pt x="4362" y="1790"/>
                </a:cubicBezTo>
                <a:cubicBezTo>
                  <a:pt x="4334" y="1794"/>
                  <a:pt x="4306" y="1798"/>
                  <a:pt x="4278" y="1798"/>
                </a:cubicBezTo>
                <a:cubicBezTo>
                  <a:pt x="3089" y="1799"/>
                  <a:pt x="1900" y="1799"/>
                  <a:pt x="711" y="1798"/>
                </a:cubicBezTo>
                <a:cubicBezTo>
                  <a:pt x="685" y="1798"/>
                  <a:pt x="662" y="1802"/>
                  <a:pt x="643" y="1822"/>
                </a:cubicBezTo>
                <a:cubicBezTo>
                  <a:pt x="615" y="1850"/>
                  <a:pt x="617" y="1910"/>
                  <a:pt x="647" y="1936"/>
                </a:cubicBezTo>
                <a:cubicBezTo>
                  <a:pt x="664" y="1952"/>
                  <a:pt x="683" y="1956"/>
                  <a:pt x="705" y="1957"/>
                </a:cubicBezTo>
                <a:cubicBezTo>
                  <a:pt x="712" y="1957"/>
                  <a:pt x="718" y="1957"/>
                  <a:pt x="725" y="1957"/>
                </a:cubicBezTo>
                <a:cubicBezTo>
                  <a:pt x="1686" y="1957"/>
                  <a:pt x="2647" y="1957"/>
                  <a:pt x="3609" y="1957"/>
                </a:cubicBezTo>
                <a:cubicBezTo>
                  <a:pt x="3654" y="1957"/>
                  <a:pt x="3700" y="1957"/>
                  <a:pt x="3742" y="1974"/>
                </a:cubicBezTo>
                <a:cubicBezTo>
                  <a:pt x="3780" y="1989"/>
                  <a:pt x="3820" y="2007"/>
                  <a:pt x="3827" y="2055"/>
                </a:cubicBezTo>
                <a:cubicBezTo>
                  <a:pt x="3831" y="2081"/>
                  <a:pt x="3823" y="2102"/>
                  <a:pt x="3803" y="2120"/>
                </a:cubicBezTo>
                <a:cubicBezTo>
                  <a:pt x="3758" y="2159"/>
                  <a:pt x="3704" y="2169"/>
                  <a:pt x="3648" y="2170"/>
                </a:cubicBezTo>
                <a:cubicBezTo>
                  <a:pt x="3553" y="2172"/>
                  <a:pt x="3459" y="2171"/>
                  <a:pt x="3364" y="2171"/>
                </a:cubicBezTo>
                <a:cubicBezTo>
                  <a:pt x="2943" y="2171"/>
                  <a:pt x="2521" y="2171"/>
                  <a:pt x="2100" y="2171"/>
                </a:cubicBezTo>
                <a:cubicBezTo>
                  <a:pt x="2045" y="2171"/>
                  <a:pt x="1991" y="2172"/>
                  <a:pt x="1936" y="2171"/>
                </a:cubicBezTo>
                <a:cubicBezTo>
                  <a:pt x="1867" y="2169"/>
                  <a:pt x="1836" y="2241"/>
                  <a:pt x="1862" y="2295"/>
                </a:cubicBezTo>
                <a:cubicBezTo>
                  <a:pt x="1874" y="2318"/>
                  <a:pt x="1896" y="2332"/>
                  <a:pt x="1924" y="2333"/>
                </a:cubicBezTo>
                <a:cubicBezTo>
                  <a:pt x="1931" y="2333"/>
                  <a:pt x="1939" y="2333"/>
                  <a:pt x="1946" y="2333"/>
                </a:cubicBezTo>
                <a:cubicBezTo>
                  <a:pt x="2291" y="2333"/>
                  <a:pt x="2636" y="2332"/>
                  <a:pt x="2981" y="2333"/>
                </a:cubicBezTo>
                <a:cubicBezTo>
                  <a:pt x="3020" y="2333"/>
                  <a:pt x="3059" y="2337"/>
                  <a:pt x="3097" y="2345"/>
                </a:cubicBezTo>
                <a:cubicBezTo>
                  <a:pt x="3125" y="2352"/>
                  <a:pt x="3155" y="2361"/>
                  <a:pt x="3175" y="2386"/>
                </a:cubicBezTo>
                <a:cubicBezTo>
                  <a:pt x="3200" y="2419"/>
                  <a:pt x="3200" y="2433"/>
                  <a:pt x="3175" y="2462"/>
                </a:cubicBezTo>
                <a:cubicBezTo>
                  <a:pt x="3162" y="2477"/>
                  <a:pt x="3145" y="2484"/>
                  <a:pt x="3127" y="2492"/>
                </a:cubicBezTo>
                <a:cubicBezTo>
                  <a:pt x="3080" y="2512"/>
                  <a:pt x="3031" y="2513"/>
                  <a:pt x="2982" y="2513"/>
                </a:cubicBezTo>
                <a:cubicBezTo>
                  <a:pt x="2882" y="2514"/>
                  <a:pt x="2783" y="2515"/>
                  <a:pt x="2684" y="2516"/>
                </a:cubicBezTo>
                <a:cubicBezTo>
                  <a:pt x="2671" y="2516"/>
                  <a:pt x="2658" y="2519"/>
                  <a:pt x="2645" y="2522"/>
                </a:cubicBezTo>
                <a:cubicBezTo>
                  <a:pt x="2627" y="2526"/>
                  <a:pt x="2616" y="2539"/>
                  <a:pt x="2615" y="2556"/>
                </a:cubicBezTo>
                <a:cubicBezTo>
                  <a:pt x="2614" y="2573"/>
                  <a:pt x="2624" y="2594"/>
                  <a:pt x="2639" y="2600"/>
                </a:cubicBezTo>
                <a:cubicBezTo>
                  <a:pt x="2672" y="2617"/>
                  <a:pt x="2707" y="2629"/>
                  <a:pt x="2744" y="2635"/>
                </a:cubicBezTo>
                <a:cubicBezTo>
                  <a:pt x="2751" y="2636"/>
                  <a:pt x="2758" y="2638"/>
                  <a:pt x="2764" y="2642"/>
                </a:cubicBezTo>
                <a:cubicBezTo>
                  <a:pt x="2731" y="2639"/>
                  <a:pt x="2698" y="2638"/>
                  <a:pt x="2665" y="2631"/>
                </a:cubicBezTo>
                <a:cubicBezTo>
                  <a:pt x="2643" y="2626"/>
                  <a:pt x="2620" y="2616"/>
                  <a:pt x="2602" y="2603"/>
                </a:cubicBezTo>
                <a:cubicBezTo>
                  <a:pt x="2580" y="2589"/>
                  <a:pt x="2579" y="2564"/>
                  <a:pt x="2582" y="2539"/>
                </a:cubicBezTo>
                <a:cubicBezTo>
                  <a:pt x="2586" y="2511"/>
                  <a:pt x="2607" y="2497"/>
                  <a:pt x="2631" y="2492"/>
                </a:cubicBezTo>
                <a:cubicBezTo>
                  <a:pt x="2658" y="2487"/>
                  <a:pt x="2686" y="2484"/>
                  <a:pt x="2714" y="2484"/>
                </a:cubicBezTo>
                <a:cubicBezTo>
                  <a:pt x="2817" y="2483"/>
                  <a:pt x="2919" y="2483"/>
                  <a:pt x="3022" y="2483"/>
                </a:cubicBezTo>
                <a:cubicBezTo>
                  <a:pt x="3037" y="2483"/>
                  <a:pt x="3052" y="2483"/>
                  <a:pt x="3066" y="2478"/>
                </a:cubicBezTo>
                <a:cubicBezTo>
                  <a:pt x="3089" y="2471"/>
                  <a:pt x="3114" y="2449"/>
                  <a:pt x="3113" y="2420"/>
                </a:cubicBezTo>
                <a:cubicBezTo>
                  <a:pt x="3111" y="2395"/>
                  <a:pt x="3094" y="2373"/>
                  <a:pt x="3068" y="2368"/>
                </a:cubicBezTo>
                <a:cubicBezTo>
                  <a:pt x="3054" y="2365"/>
                  <a:pt x="3041" y="2363"/>
                  <a:pt x="3027" y="2363"/>
                </a:cubicBezTo>
                <a:cubicBezTo>
                  <a:pt x="2853" y="2363"/>
                  <a:pt x="2679" y="2363"/>
                  <a:pt x="2506" y="2363"/>
                </a:cubicBezTo>
                <a:cubicBezTo>
                  <a:pt x="2324" y="2363"/>
                  <a:pt x="2142" y="2364"/>
                  <a:pt x="1960" y="2363"/>
                </a:cubicBezTo>
                <a:cubicBezTo>
                  <a:pt x="1929" y="2362"/>
                  <a:pt x="1897" y="2360"/>
                  <a:pt x="1868" y="2353"/>
                </a:cubicBezTo>
                <a:cubicBezTo>
                  <a:pt x="1832" y="2343"/>
                  <a:pt x="1797" y="2328"/>
                  <a:pt x="1773" y="2298"/>
                </a:cubicBezTo>
                <a:cubicBezTo>
                  <a:pt x="1748" y="2268"/>
                  <a:pt x="1754" y="2220"/>
                  <a:pt x="1777" y="2197"/>
                </a:cubicBezTo>
                <a:cubicBezTo>
                  <a:pt x="1824" y="2151"/>
                  <a:pt x="1883" y="2143"/>
                  <a:pt x="1943" y="2141"/>
                </a:cubicBezTo>
                <a:cubicBezTo>
                  <a:pt x="1995" y="2140"/>
                  <a:pt x="2046" y="2141"/>
                  <a:pt x="2098" y="2141"/>
                </a:cubicBezTo>
                <a:cubicBezTo>
                  <a:pt x="2591" y="2141"/>
                  <a:pt x="3084" y="2141"/>
                  <a:pt x="3577" y="2141"/>
                </a:cubicBezTo>
                <a:cubicBezTo>
                  <a:pt x="3608" y="2141"/>
                  <a:pt x="3633" y="2134"/>
                  <a:pt x="3653" y="2111"/>
                </a:cubicBezTo>
                <a:cubicBezTo>
                  <a:pt x="3668" y="2094"/>
                  <a:pt x="3670" y="2073"/>
                  <a:pt x="3667" y="2051"/>
                </a:cubicBezTo>
                <a:cubicBezTo>
                  <a:pt x="3663" y="2024"/>
                  <a:pt x="3642" y="2002"/>
                  <a:pt x="3615" y="1998"/>
                </a:cubicBezTo>
                <a:cubicBezTo>
                  <a:pt x="3602" y="1995"/>
                  <a:pt x="3588" y="1994"/>
                  <a:pt x="3575" y="1994"/>
                </a:cubicBezTo>
                <a:cubicBezTo>
                  <a:pt x="2614" y="1994"/>
                  <a:pt x="1653" y="1994"/>
                  <a:pt x="692" y="1994"/>
                </a:cubicBezTo>
                <a:cubicBezTo>
                  <a:pt x="658" y="1994"/>
                  <a:pt x="623" y="1991"/>
                  <a:pt x="589" y="1984"/>
                </a:cubicBezTo>
                <a:cubicBezTo>
                  <a:pt x="563" y="1978"/>
                  <a:pt x="537" y="1966"/>
                  <a:pt x="514" y="1951"/>
                </a:cubicBezTo>
                <a:cubicBezTo>
                  <a:pt x="469" y="1923"/>
                  <a:pt x="456" y="1870"/>
                  <a:pt x="483" y="1826"/>
                </a:cubicBezTo>
                <a:cubicBezTo>
                  <a:pt x="498" y="1802"/>
                  <a:pt x="522" y="1785"/>
                  <a:pt x="549" y="1775"/>
                </a:cubicBezTo>
                <a:cubicBezTo>
                  <a:pt x="595" y="1758"/>
                  <a:pt x="642" y="1753"/>
                  <a:pt x="691" y="1753"/>
                </a:cubicBezTo>
                <a:cubicBezTo>
                  <a:pt x="1148" y="1754"/>
                  <a:pt x="1605" y="1754"/>
                  <a:pt x="2062" y="1754"/>
                </a:cubicBezTo>
                <a:cubicBezTo>
                  <a:pt x="2788" y="1754"/>
                  <a:pt x="3515" y="1754"/>
                  <a:pt x="4241" y="1753"/>
                </a:cubicBezTo>
                <a:cubicBezTo>
                  <a:pt x="4259" y="1753"/>
                  <a:pt x="4278" y="1749"/>
                  <a:pt x="4295" y="1743"/>
                </a:cubicBezTo>
                <a:cubicBezTo>
                  <a:pt x="4328" y="1729"/>
                  <a:pt x="4340" y="1682"/>
                  <a:pt x="4325" y="1650"/>
                </a:cubicBezTo>
                <a:cubicBezTo>
                  <a:pt x="4308" y="1616"/>
                  <a:pt x="4278" y="1607"/>
                  <a:pt x="4246" y="1608"/>
                </a:cubicBezTo>
                <a:cubicBezTo>
                  <a:pt x="4163" y="1609"/>
                  <a:pt x="4080" y="1616"/>
                  <a:pt x="3998" y="1617"/>
                </a:cubicBezTo>
                <a:cubicBezTo>
                  <a:pt x="3903" y="1617"/>
                  <a:pt x="3809" y="1617"/>
                  <a:pt x="3714" y="1611"/>
                </a:cubicBezTo>
                <a:cubicBezTo>
                  <a:pt x="3660" y="1608"/>
                  <a:pt x="3605" y="1595"/>
                  <a:pt x="3551" y="1583"/>
                </a:cubicBezTo>
                <a:cubicBezTo>
                  <a:pt x="3520" y="1576"/>
                  <a:pt x="3489" y="1565"/>
                  <a:pt x="3460" y="1552"/>
                </a:cubicBezTo>
                <a:cubicBezTo>
                  <a:pt x="3434" y="1541"/>
                  <a:pt x="3411" y="1525"/>
                  <a:pt x="3387" y="1512"/>
                </a:cubicBezTo>
                <a:cubicBezTo>
                  <a:pt x="3346" y="1491"/>
                  <a:pt x="3315" y="1457"/>
                  <a:pt x="3282" y="1427"/>
                </a:cubicBezTo>
                <a:cubicBezTo>
                  <a:pt x="3261" y="1408"/>
                  <a:pt x="3245" y="1383"/>
                  <a:pt x="3226" y="1362"/>
                </a:cubicBezTo>
                <a:cubicBezTo>
                  <a:pt x="3213" y="1346"/>
                  <a:pt x="3198" y="1331"/>
                  <a:pt x="3186" y="1315"/>
                </a:cubicBezTo>
                <a:cubicBezTo>
                  <a:pt x="3169" y="1292"/>
                  <a:pt x="3154" y="1267"/>
                  <a:pt x="3139" y="1243"/>
                </a:cubicBezTo>
                <a:cubicBezTo>
                  <a:pt x="3123" y="1218"/>
                  <a:pt x="3109" y="1191"/>
                  <a:pt x="3094" y="1165"/>
                </a:cubicBezTo>
                <a:cubicBezTo>
                  <a:pt x="3090" y="1157"/>
                  <a:pt x="3087" y="1148"/>
                  <a:pt x="3083" y="1139"/>
                </a:cubicBezTo>
                <a:cubicBezTo>
                  <a:pt x="3069" y="1102"/>
                  <a:pt x="3055" y="1066"/>
                  <a:pt x="3041" y="1029"/>
                </a:cubicBezTo>
                <a:cubicBezTo>
                  <a:pt x="3033" y="1006"/>
                  <a:pt x="3024" y="982"/>
                  <a:pt x="3014" y="957"/>
                </a:cubicBezTo>
                <a:cubicBezTo>
                  <a:pt x="2983" y="968"/>
                  <a:pt x="2952" y="977"/>
                  <a:pt x="2917" y="965"/>
                </a:cubicBezTo>
                <a:cubicBezTo>
                  <a:pt x="2884" y="953"/>
                  <a:pt x="2858" y="936"/>
                  <a:pt x="2847" y="899"/>
                </a:cubicBezTo>
                <a:cubicBezTo>
                  <a:pt x="2837" y="901"/>
                  <a:pt x="2827" y="904"/>
                  <a:pt x="2817" y="904"/>
                </a:cubicBezTo>
                <a:cubicBezTo>
                  <a:pt x="2756" y="904"/>
                  <a:pt x="2694" y="898"/>
                  <a:pt x="2638" y="875"/>
                </a:cubicBezTo>
                <a:cubicBezTo>
                  <a:pt x="2589" y="856"/>
                  <a:pt x="2545" y="826"/>
                  <a:pt x="2518" y="777"/>
                </a:cubicBezTo>
                <a:cubicBezTo>
                  <a:pt x="2495" y="736"/>
                  <a:pt x="2493" y="696"/>
                  <a:pt x="2511" y="655"/>
                </a:cubicBezTo>
                <a:cubicBezTo>
                  <a:pt x="2518" y="638"/>
                  <a:pt x="2535" y="624"/>
                  <a:pt x="2549" y="610"/>
                </a:cubicBezTo>
                <a:cubicBezTo>
                  <a:pt x="2577" y="583"/>
                  <a:pt x="2613" y="573"/>
                  <a:pt x="2651" y="569"/>
                </a:cubicBezTo>
                <a:cubicBezTo>
                  <a:pt x="2678" y="566"/>
                  <a:pt x="2706" y="562"/>
                  <a:pt x="2734" y="563"/>
                </a:cubicBezTo>
                <a:cubicBezTo>
                  <a:pt x="2751" y="563"/>
                  <a:pt x="2763" y="559"/>
                  <a:pt x="2770" y="545"/>
                </a:cubicBezTo>
                <a:cubicBezTo>
                  <a:pt x="2780" y="525"/>
                  <a:pt x="2799" y="516"/>
                  <a:pt x="2816" y="506"/>
                </a:cubicBezTo>
                <a:cubicBezTo>
                  <a:pt x="2819" y="505"/>
                  <a:pt x="2822" y="503"/>
                  <a:pt x="2825" y="501"/>
                </a:cubicBezTo>
                <a:cubicBezTo>
                  <a:pt x="2807" y="471"/>
                  <a:pt x="2790" y="441"/>
                  <a:pt x="2770" y="414"/>
                </a:cubicBezTo>
                <a:cubicBezTo>
                  <a:pt x="2757" y="396"/>
                  <a:pt x="2741" y="379"/>
                  <a:pt x="2726" y="363"/>
                </a:cubicBezTo>
                <a:cubicBezTo>
                  <a:pt x="2717" y="354"/>
                  <a:pt x="2708" y="346"/>
                  <a:pt x="2698" y="339"/>
                </a:cubicBezTo>
                <a:cubicBezTo>
                  <a:pt x="2663" y="317"/>
                  <a:pt x="2626" y="323"/>
                  <a:pt x="2589" y="330"/>
                </a:cubicBezTo>
                <a:cubicBezTo>
                  <a:pt x="2558" y="335"/>
                  <a:pt x="2531" y="350"/>
                  <a:pt x="2507" y="369"/>
                </a:cubicBezTo>
                <a:cubicBezTo>
                  <a:pt x="2489" y="383"/>
                  <a:pt x="2475" y="401"/>
                  <a:pt x="2460" y="418"/>
                </a:cubicBezTo>
                <a:cubicBezTo>
                  <a:pt x="2426" y="455"/>
                  <a:pt x="2409" y="501"/>
                  <a:pt x="2389" y="546"/>
                </a:cubicBezTo>
                <a:cubicBezTo>
                  <a:pt x="2378" y="569"/>
                  <a:pt x="2372" y="594"/>
                  <a:pt x="2364" y="619"/>
                </a:cubicBezTo>
                <a:cubicBezTo>
                  <a:pt x="2363" y="622"/>
                  <a:pt x="2364" y="626"/>
                  <a:pt x="2366" y="630"/>
                </a:cubicBezTo>
                <a:cubicBezTo>
                  <a:pt x="2383" y="673"/>
                  <a:pt x="2401" y="716"/>
                  <a:pt x="2417" y="760"/>
                </a:cubicBezTo>
                <a:cubicBezTo>
                  <a:pt x="2429" y="789"/>
                  <a:pt x="2439" y="818"/>
                  <a:pt x="2448" y="848"/>
                </a:cubicBezTo>
                <a:cubicBezTo>
                  <a:pt x="2460" y="888"/>
                  <a:pt x="2471" y="929"/>
                  <a:pt x="2483" y="969"/>
                </a:cubicBezTo>
                <a:cubicBezTo>
                  <a:pt x="2488" y="990"/>
                  <a:pt x="2495" y="1010"/>
                  <a:pt x="2501" y="1031"/>
                </a:cubicBezTo>
                <a:cubicBezTo>
                  <a:pt x="2519" y="1025"/>
                  <a:pt x="2537" y="1017"/>
                  <a:pt x="2556" y="1013"/>
                </a:cubicBezTo>
                <a:cubicBezTo>
                  <a:pt x="2626" y="995"/>
                  <a:pt x="2696" y="998"/>
                  <a:pt x="2764" y="1022"/>
                </a:cubicBezTo>
                <a:cubicBezTo>
                  <a:pt x="2802" y="1035"/>
                  <a:pt x="2839" y="1053"/>
                  <a:pt x="2870" y="1080"/>
                </a:cubicBezTo>
                <a:cubicBezTo>
                  <a:pt x="2901" y="1107"/>
                  <a:pt x="2930" y="1137"/>
                  <a:pt x="2957" y="1168"/>
                </a:cubicBezTo>
                <a:cubicBezTo>
                  <a:pt x="2977" y="1192"/>
                  <a:pt x="2990" y="1222"/>
                  <a:pt x="3002" y="1252"/>
                </a:cubicBezTo>
                <a:cubicBezTo>
                  <a:pt x="3033" y="1327"/>
                  <a:pt x="3031" y="1403"/>
                  <a:pt x="3011" y="1479"/>
                </a:cubicBezTo>
                <a:cubicBezTo>
                  <a:pt x="3004" y="1506"/>
                  <a:pt x="2993" y="1533"/>
                  <a:pt x="2979" y="1556"/>
                </a:cubicBezTo>
                <a:cubicBezTo>
                  <a:pt x="2960" y="1585"/>
                  <a:pt x="2938" y="1612"/>
                  <a:pt x="2911" y="1637"/>
                </a:cubicBezTo>
                <a:cubicBezTo>
                  <a:pt x="2872" y="1674"/>
                  <a:pt x="2826" y="1694"/>
                  <a:pt x="2776" y="1707"/>
                </a:cubicBezTo>
                <a:cubicBezTo>
                  <a:pt x="2725" y="1721"/>
                  <a:pt x="2672" y="1721"/>
                  <a:pt x="2620" y="1709"/>
                </a:cubicBezTo>
                <a:cubicBezTo>
                  <a:pt x="2591" y="1703"/>
                  <a:pt x="2562" y="1692"/>
                  <a:pt x="2536" y="1677"/>
                </a:cubicBezTo>
                <a:cubicBezTo>
                  <a:pt x="2506" y="1659"/>
                  <a:pt x="2481" y="1635"/>
                  <a:pt x="2462" y="1604"/>
                </a:cubicBezTo>
                <a:cubicBezTo>
                  <a:pt x="2419" y="1534"/>
                  <a:pt x="2418" y="1462"/>
                  <a:pt x="2447" y="1390"/>
                </a:cubicBezTo>
                <a:cubicBezTo>
                  <a:pt x="2460" y="1358"/>
                  <a:pt x="2484" y="1331"/>
                  <a:pt x="2511" y="1308"/>
                </a:cubicBezTo>
                <a:cubicBezTo>
                  <a:pt x="2532" y="1290"/>
                  <a:pt x="2557" y="1281"/>
                  <a:pt x="2583" y="1276"/>
                </a:cubicBezTo>
                <a:cubicBezTo>
                  <a:pt x="2602" y="1273"/>
                  <a:pt x="2621" y="1267"/>
                  <a:pt x="2639" y="1269"/>
                </a:cubicBezTo>
                <a:cubicBezTo>
                  <a:pt x="2672" y="1272"/>
                  <a:pt x="2706" y="1280"/>
                  <a:pt x="2733" y="1301"/>
                </a:cubicBezTo>
                <a:cubicBezTo>
                  <a:pt x="2757" y="1319"/>
                  <a:pt x="2777" y="1341"/>
                  <a:pt x="2788" y="1371"/>
                </a:cubicBezTo>
                <a:cubicBezTo>
                  <a:pt x="2795" y="1391"/>
                  <a:pt x="2801" y="1412"/>
                  <a:pt x="2794" y="1431"/>
                </a:cubicBezTo>
                <a:cubicBezTo>
                  <a:pt x="2780" y="1468"/>
                  <a:pt x="2763" y="1501"/>
                  <a:pt x="2720" y="1516"/>
                </a:cubicBezTo>
                <a:cubicBezTo>
                  <a:pt x="2691" y="1527"/>
                  <a:pt x="2639" y="1507"/>
                  <a:pt x="2630" y="1478"/>
                </a:cubicBezTo>
                <a:cubicBezTo>
                  <a:pt x="2624" y="1459"/>
                  <a:pt x="2627" y="1446"/>
                  <a:pt x="2642" y="1433"/>
                </a:cubicBezTo>
                <a:cubicBezTo>
                  <a:pt x="2651" y="1425"/>
                  <a:pt x="2660" y="1417"/>
                  <a:pt x="2669" y="1410"/>
                </a:cubicBezTo>
                <a:cubicBezTo>
                  <a:pt x="2672" y="1427"/>
                  <a:pt x="2674" y="1442"/>
                  <a:pt x="2679" y="1455"/>
                </a:cubicBezTo>
                <a:cubicBezTo>
                  <a:pt x="2681" y="1461"/>
                  <a:pt x="2690" y="1468"/>
                  <a:pt x="2696" y="1468"/>
                </a:cubicBezTo>
                <a:cubicBezTo>
                  <a:pt x="2702" y="1468"/>
                  <a:pt x="2709" y="1460"/>
                  <a:pt x="2712" y="1454"/>
                </a:cubicBezTo>
                <a:cubicBezTo>
                  <a:pt x="2716" y="1448"/>
                  <a:pt x="2719" y="1439"/>
                  <a:pt x="2719" y="1432"/>
                </a:cubicBezTo>
                <a:cubicBezTo>
                  <a:pt x="2721" y="1412"/>
                  <a:pt x="2719" y="1391"/>
                  <a:pt x="2701" y="1379"/>
                </a:cubicBezTo>
                <a:cubicBezTo>
                  <a:pt x="2675" y="1362"/>
                  <a:pt x="2646" y="1361"/>
                  <a:pt x="2618" y="1375"/>
                </a:cubicBezTo>
                <a:cubicBezTo>
                  <a:pt x="2567" y="1402"/>
                  <a:pt x="2544" y="1475"/>
                  <a:pt x="2584" y="1530"/>
                </a:cubicBezTo>
                <a:cubicBezTo>
                  <a:pt x="2599" y="1551"/>
                  <a:pt x="2618" y="1565"/>
                  <a:pt x="2640" y="1576"/>
                </a:cubicBezTo>
                <a:cubicBezTo>
                  <a:pt x="2679" y="1596"/>
                  <a:pt x="2719" y="1596"/>
                  <a:pt x="2758" y="1583"/>
                </a:cubicBezTo>
                <a:cubicBezTo>
                  <a:pt x="2794" y="1571"/>
                  <a:pt x="2824" y="1549"/>
                  <a:pt x="2845" y="1515"/>
                </a:cubicBezTo>
                <a:cubicBezTo>
                  <a:pt x="2890" y="1444"/>
                  <a:pt x="2884" y="1370"/>
                  <a:pt x="2860" y="1296"/>
                </a:cubicBezTo>
                <a:cubicBezTo>
                  <a:pt x="2852" y="1269"/>
                  <a:pt x="2832" y="1245"/>
                  <a:pt x="2816" y="1220"/>
                </a:cubicBezTo>
                <a:cubicBezTo>
                  <a:pt x="2794" y="1187"/>
                  <a:pt x="2760" y="1168"/>
                  <a:pt x="2724" y="1151"/>
                </a:cubicBezTo>
                <a:cubicBezTo>
                  <a:pt x="2663" y="1123"/>
                  <a:pt x="2601" y="1124"/>
                  <a:pt x="2539" y="1143"/>
                </a:cubicBezTo>
                <a:cubicBezTo>
                  <a:pt x="2512" y="1152"/>
                  <a:pt x="2488" y="1169"/>
                  <a:pt x="2461" y="1183"/>
                </a:cubicBezTo>
                <a:cubicBezTo>
                  <a:pt x="2451" y="1151"/>
                  <a:pt x="2442" y="1116"/>
                  <a:pt x="2430" y="1081"/>
                </a:cubicBezTo>
                <a:cubicBezTo>
                  <a:pt x="2417" y="1047"/>
                  <a:pt x="2402" y="1014"/>
                  <a:pt x="2389" y="980"/>
                </a:cubicBezTo>
                <a:cubicBezTo>
                  <a:pt x="2386" y="972"/>
                  <a:pt x="2383" y="964"/>
                  <a:pt x="2380" y="956"/>
                </a:cubicBezTo>
                <a:cubicBezTo>
                  <a:pt x="2366" y="926"/>
                  <a:pt x="2352" y="895"/>
                  <a:pt x="2337" y="865"/>
                </a:cubicBezTo>
                <a:cubicBezTo>
                  <a:pt x="2324" y="841"/>
                  <a:pt x="2309" y="819"/>
                  <a:pt x="2295" y="796"/>
                </a:cubicBezTo>
                <a:cubicBezTo>
                  <a:pt x="2282" y="777"/>
                  <a:pt x="2271" y="757"/>
                  <a:pt x="2257" y="739"/>
                </a:cubicBezTo>
                <a:cubicBezTo>
                  <a:pt x="2237" y="714"/>
                  <a:pt x="2217" y="689"/>
                  <a:pt x="2194" y="667"/>
                </a:cubicBezTo>
                <a:cubicBezTo>
                  <a:pt x="2174" y="647"/>
                  <a:pt x="2152" y="628"/>
                  <a:pt x="2128" y="612"/>
                </a:cubicBezTo>
                <a:cubicBezTo>
                  <a:pt x="2078" y="579"/>
                  <a:pt x="2023" y="567"/>
                  <a:pt x="1963" y="582"/>
                </a:cubicBezTo>
                <a:cubicBezTo>
                  <a:pt x="1930" y="590"/>
                  <a:pt x="1902" y="606"/>
                  <a:pt x="1877" y="629"/>
                </a:cubicBezTo>
                <a:cubicBezTo>
                  <a:pt x="1861" y="644"/>
                  <a:pt x="1843" y="657"/>
                  <a:pt x="1829" y="674"/>
                </a:cubicBezTo>
                <a:cubicBezTo>
                  <a:pt x="1802" y="709"/>
                  <a:pt x="1775" y="745"/>
                  <a:pt x="1757" y="786"/>
                </a:cubicBezTo>
                <a:cubicBezTo>
                  <a:pt x="1741" y="819"/>
                  <a:pt x="1723" y="852"/>
                  <a:pt x="1711" y="886"/>
                </a:cubicBezTo>
                <a:cubicBezTo>
                  <a:pt x="1686" y="963"/>
                  <a:pt x="1678" y="1042"/>
                  <a:pt x="1700" y="1121"/>
                </a:cubicBezTo>
                <a:cubicBezTo>
                  <a:pt x="1709" y="1154"/>
                  <a:pt x="1727" y="1182"/>
                  <a:pt x="1747" y="1209"/>
                </a:cubicBezTo>
                <a:cubicBezTo>
                  <a:pt x="1768" y="1236"/>
                  <a:pt x="1793" y="1257"/>
                  <a:pt x="1822" y="1273"/>
                </a:cubicBezTo>
                <a:cubicBezTo>
                  <a:pt x="1846" y="1286"/>
                  <a:pt x="1874" y="1294"/>
                  <a:pt x="1901" y="1300"/>
                </a:cubicBezTo>
                <a:cubicBezTo>
                  <a:pt x="1943" y="1308"/>
                  <a:pt x="1985" y="1301"/>
                  <a:pt x="2021" y="1276"/>
                </a:cubicBezTo>
                <a:cubicBezTo>
                  <a:pt x="2039" y="1264"/>
                  <a:pt x="2055" y="1247"/>
                  <a:pt x="2067" y="1229"/>
                </a:cubicBezTo>
                <a:cubicBezTo>
                  <a:pt x="2090" y="1197"/>
                  <a:pt x="2102" y="1160"/>
                  <a:pt x="2093" y="1119"/>
                </a:cubicBezTo>
                <a:cubicBezTo>
                  <a:pt x="2081" y="1067"/>
                  <a:pt x="2054" y="1037"/>
                  <a:pt x="2001" y="1027"/>
                </a:cubicBezTo>
                <a:cubicBezTo>
                  <a:pt x="1986" y="1025"/>
                  <a:pt x="1971" y="1026"/>
                  <a:pt x="1956" y="1028"/>
                </a:cubicBezTo>
                <a:cubicBezTo>
                  <a:pt x="1928" y="1033"/>
                  <a:pt x="1907" y="1049"/>
                  <a:pt x="1898" y="1075"/>
                </a:cubicBezTo>
                <a:cubicBezTo>
                  <a:pt x="1889" y="1100"/>
                  <a:pt x="1884" y="1127"/>
                  <a:pt x="1904" y="1150"/>
                </a:cubicBezTo>
                <a:cubicBezTo>
                  <a:pt x="1917" y="1165"/>
                  <a:pt x="1952" y="1169"/>
                  <a:pt x="1967" y="1156"/>
                </a:cubicBezTo>
                <a:cubicBezTo>
                  <a:pt x="1979" y="1147"/>
                  <a:pt x="1975" y="1124"/>
                  <a:pt x="1960" y="1114"/>
                </a:cubicBezTo>
                <a:cubicBezTo>
                  <a:pt x="1953" y="1109"/>
                  <a:pt x="1946" y="1106"/>
                  <a:pt x="1938" y="1101"/>
                </a:cubicBezTo>
                <a:cubicBezTo>
                  <a:pt x="1958" y="1089"/>
                  <a:pt x="1978" y="1080"/>
                  <a:pt x="2000" y="1094"/>
                </a:cubicBezTo>
                <a:cubicBezTo>
                  <a:pt x="2020" y="1106"/>
                  <a:pt x="2031" y="1126"/>
                  <a:pt x="2026" y="1148"/>
                </a:cubicBezTo>
                <a:cubicBezTo>
                  <a:pt x="2022" y="1169"/>
                  <a:pt x="2012" y="1189"/>
                  <a:pt x="1992" y="1203"/>
                </a:cubicBezTo>
                <a:cubicBezTo>
                  <a:pt x="1963" y="1224"/>
                  <a:pt x="1934" y="1226"/>
                  <a:pt x="1901" y="1218"/>
                </a:cubicBezTo>
                <a:cubicBezTo>
                  <a:pt x="1864" y="1209"/>
                  <a:pt x="1837" y="1185"/>
                  <a:pt x="1824" y="1149"/>
                </a:cubicBezTo>
                <a:cubicBezTo>
                  <a:pt x="1804" y="1096"/>
                  <a:pt x="1810" y="1043"/>
                  <a:pt x="1836" y="993"/>
                </a:cubicBezTo>
                <a:cubicBezTo>
                  <a:pt x="1845" y="976"/>
                  <a:pt x="1862" y="964"/>
                  <a:pt x="1875" y="949"/>
                </a:cubicBezTo>
                <a:cubicBezTo>
                  <a:pt x="1901" y="921"/>
                  <a:pt x="1935" y="909"/>
                  <a:pt x="1971" y="905"/>
                </a:cubicBezTo>
                <a:cubicBezTo>
                  <a:pt x="1989" y="902"/>
                  <a:pt x="2008" y="897"/>
                  <a:pt x="2025" y="900"/>
                </a:cubicBezTo>
                <a:cubicBezTo>
                  <a:pt x="2065" y="906"/>
                  <a:pt x="2103" y="915"/>
                  <a:pt x="2137" y="939"/>
                </a:cubicBezTo>
                <a:cubicBezTo>
                  <a:pt x="2169" y="961"/>
                  <a:pt x="2191" y="989"/>
                  <a:pt x="2209" y="1020"/>
                </a:cubicBezTo>
                <a:cubicBezTo>
                  <a:pt x="2221" y="1041"/>
                  <a:pt x="2225" y="1066"/>
                  <a:pt x="2230" y="1090"/>
                </a:cubicBezTo>
                <a:cubicBezTo>
                  <a:pt x="2237" y="1133"/>
                  <a:pt x="2233" y="1176"/>
                  <a:pt x="2217" y="1217"/>
                </a:cubicBezTo>
                <a:cubicBezTo>
                  <a:pt x="2206" y="1244"/>
                  <a:pt x="2189" y="1270"/>
                  <a:pt x="2172" y="1295"/>
                </a:cubicBezTo>
                <a:cubicBezTo>
                  <a:pt x="2159" y="1314"/>
                  <a:pt x="2145" y="1332"/>
                  <a:pt x="2128" y="1348"/>
                </a:cubicBezTo>
                <a:cubicBezTo>
                  <a:pt x="2095" y="1379"/>
                  <a:pt x="2057" y="1401"/>
                  <a:pt x="2014" y="1417"/>
                </a:cubicBezTo>
                <a:cubicBezTo>
                  <a:pt x="1955" y="1439"/>
                  <a:pt x="1894" y="1442"/>
                  <a:pt x="1834" y="1429"/>
                </a:cubicBezTo>
                <a:cubicBezTo>
                  <a:pt x="1798" y="1421"/>
                  <a:pt x="1763" y="1408"/>
                  <a:pt x="1730" y="1389"/>
                </a:cubicBezTo>
                <a:cubicBezTo>
                  <a:pt x="1696" y="1368"/>
                  <a:pt x="1666" y="1344"/>
                  <a:pt x="1640" y="1315"/>
                </a:cubicBezTo>
                <a:cubicBezTo>
                  <a:pt x="1616" y="1289"/>
                  <a:pt x="1594" y="1261"/>
                  <a:pt x="1570" y="1235"/>
                </a:cubicBezTo>
                <a:cubicBezTo>
                  <a:pt x="1557" y="1220"/>
                  <a:pt x="1542" y="1206"/>
                  <a:pt x="1527" y="1193"/>
                </a:cubicBezTo>
                <a:cubicBezTo>
                  <a:pt x="1507" y="1176"/>
                  <a:pt x="1486" y="1159"/>
                  <a:pt x="1464" y="1145"/>
                </a:cubicBezTo>
                <a:cubicBezTo>
                  <a:pt x="1435" y="1128"/>
                  <a:pt x="1403" y="1125"/>
                  <a:pt x="1370" y="1129"/>
                </a:cubicBezTo>
                <a:cubicBezTo>
                  <a:pt x="1318" y="1136"/>
                  <a:pt x="1275" y="1160"/>
                  <a:pt x="1239" y="1196"/>
                </a:cubicBezTo>
                <a:cubicBezTo>
                  <a:pt x="1207" y="1229"/>
                  <a:pt x="1185" y="1267"/>
                  <a:pt x="1167" y="1309"/>
                </a:cubicBezTo>
                <a:cubicBezTo>
                  <a:pt x="1143" y="1367"/>
                  <a:pt x="1138" y="1425"/>
                  <a:pt x="1155" y="1484"/>
                </a:cubicBezTo>
                <a:cubicBezTo>
                  <a:pt x="1164" y="1517"/>
                  <a:pt x="1183" y="1544"/>
                  <a:pt x="1208" y="1567"/>
                </a:cubicBezTo>
                <a:cubicBezTo>
                  <a:pt x="1258" y="1613"/>
                  <a:pt x="1331" y="1616"/>
                  <a:pt x="1384" y="1588"/>
                </a:cubicBezTo>
                <a:cubicBezTo>
                  <a:pt x="1402" y="1578"/>
                  <a:pt x="1421" y="1564"/>
                  <a:pt x="1428" y="1542"/>
                </a:cubicBezTo>
                <a:cubicBezTo>
                  <a:pt x="1431" y="1531"/>
                  <a:pt x="1438" y="1522"/>
                  <a:pt x="1441" y="1512"/>
                </a:cubicBezTo>
                <a:cubicBezTo>
                  <a:pt x="1453" y="1464"/>
                  <a:pt x="1409" y="1390"/>
                  <a:pt x="1345" y="1402"/>
                </a:cubicBezTo>
                <a:cubicBezTo>
                  <a:pt x="1326" y="1406"/>
                  <a:pt x="1309" y="1412"/>
                  <a:pt x="1301" y="1433"/>
                </a:cubicBezTo>
                <a:cubicBezTo>
                  <a:pt x="1294" y="1454"/>
                  <a:pt x="1299" y="1473"/>
                  <a:pt x="1310" y="1490"/>
                </a:cubicBezTo>
                <a:cubicBezTo>
                  <a:pt x="1318" y="1503"/>
                  <a:pt x="1334" y="1501"/>
                  <a:pt x="1338" y="1486"/>
                </a:cubicBezTo>
                <a:cubicBezTo>
                  <a:pt x="1342" y="1473"/>
                  <a:pt x="1341" y="1460"/>
                  <a:pt x="1342" y="1445"/>
                </a:cubicBezTo>
                <a:cubicBezTo>
                  <a:pt x="1361" y="1444"/>
                  <a:pt x="1372" y="1460"/>
                  <a:pt x="1382" y="1474"/>
                </a:cubicBezTo>
                <a:cubicBezTo>
                  <a:pt x="1390" y="1485"/>
                  <a:pt x="1386" y="1499"/>
                  <a:pt x="1377" y="1512"/>
                </a:cubicBezTo>
                <a:cubicBezTo>
                  <a:pt x="1348" y="1550"/>
                  <a:pt x="1294" y="1550"/>
                  <a:pt x="1261" y="1514"/>
                </a:cubicBezTo>
                <a:cubicBezTo>
                  <a:pt x="1225" y="1477"/>
                  <a:pt x="1224" y="1437"/>
                  <a:pt x="1243" y="1394"/>
                </a:cubicBezTo>
                <a:cubicBezTo>
                  <a:pt x="1253" y="1372"/>
                  <a:pt x="1270" y="1356"/>
                  <a:pt x="1290" y="1341"/>
                </a:cubicBezTo>
                <a:cubicBezTo>
                  <a:pt x="1335" y="1309"/>
                  <a:pt x="1384" y="1307"/>
                  <a:pt x="1435" y="1320"/>
                </a:cubicBezTo>
                <a:cubicBezTo>
                  <a:pt x="1451" y="1324"/>
                  <a:pt x="1466" y="1334"/>
                  <a:pt x="1480" y="1343"/>
                </a:cubicBezTo>
                <a:cubicBezTo>
                  <a:pt x="1521" y="1372"/>
                  <a:pt x="1549" y="1410"/>
                  <a:pt x="1559" y="1460"/>
                </a:cubicBezTo>
                <a:cubicBezTo>
                  <a:pt x="1562" y="1477"/>
                  <a:pt x="1567" y="1496"/>
                  <a:pt x="1565" y="1514"/>
                </a:cubicBezTo>
                <a:cubicBezTo>
                  <a:pt x="1561" y="1552"/>
                  <a:pt x="1551" y="1589"/>
                  <a:pt x="1526" y="1621"/>
                </a:cubicBezTo>
                <a:cubicBezTo>
                  <a:pt x="1496" y="1661"/>
                  <a:pt x="1456" y="1685"/>
                  <a:pt x="1408" y="1701"/>
                </a:cubicBezTo>
                <a:cubicBezTo>
                  <a:pt x="1356" y="1718"/>
                  <a:pt x="1304" y="1720"/>
                  <a:pt x="1252" y="1708"/>
                </a:cubicBezTo>
                <a:cubicBezTo>
                  <a:pt x="1218" y="1700"/>
                  <a:pt x="1184" y="1689"/>
                  <a:pt x="1155" y="1665"/>
                </a:cubicBezTo>
                <a:cubicBezTo>
                  <a:pt x="1139" y="1652"/>
                  <a:pt x="1124" y="1638"/>
                  <a:pt x="1107" y="1626"/>
                </a:cubicBezTo>
                <a:cubicBezTo>
                  <a:pt x="1100" y="1621"/>
                  <a:pt x="1089" y="1616"/>
                  <a:pt x="1080" y="1616"/>
                </a:cubicBezTo>
                <a:cubicBezTo>
                  <a:pt x="823" y="1616"/>
                  <a:pt x="567" y="1616"/>
                  <a:pt x="310" y="1616"/>
                </a:cubicBezTo>
                <a:cubicBezTo>
                  <a:pt x="283" y="1616"/>
                  <a:pt x="255" y="1617"/>
                  <a:pt x="228" y="1612"/>
                </a:cubicBezTo>
                <a:cubicBezTo>
                  <a:pt x="187" y="1606"/>
                  <a:pt x="145" y="1598"/>
                  <a:pt x="106" y="1585"/>
                </a:cubicBezTo>
                <a:cubicBezTo>
                  <a:pt x="74" y="1575"/>
                  <a:pt x="44" y="1558"/>
                  <a:pt x="22" y="1531"/>
                </a:cubicBezTo>
                <a:cubicBezTo>
                  <a:pt x="0" y="1505"/>
                  <a:pt x="2" y="1457"/>
                  <a:pt x="27" y="1432"/>
                </a:cubicBezTo>
                <a:cubicBezTo>
                  <a:pt x="68" y="1390"/>
                  <a:pt x="120" y="1378"/>
                  <a:pt x="173" y="1366"/>
                </a:cubicBezTo>
                <a:cubicBezTo>
                  <a:pt x="238" y="1351"/>
                  <a:pt x="303" y="1355"/>
                  <a:pt x="368" y="1356"/>
                </a:cubicBezTo>
                <a:cubicBezTo>
                  <a:pt x="479" y="1356"/>
                  <a:pt x="589" y="1355"/>
                  <a:pt x="700" y="1359"/>
                </a:cubicBezTo>
                <a:cubicBezTo>
                  <a:pt x="785" y="1362"/>
                  <a:pt x="870" y="1372"/>
                  <a:pt x="955" y="1378"/>
                </a:cubicBezTo>
                <a:cubicBezTo>
                  <a:pt x="957" y="1379"/>
                  <a:pt x="959" y="1379"/>
                  <a:pt x="962" y="1383"/>
                </a:cubicBezTo>
                <a:cubicBezTo>
                  <a:pt x="952" y="1384"/>
                  <a:pt x="942" y="1385"/>
                  <a:pt x="931" y="1385"/>
                </a:cubicBezTo>
                <a:cubicBezTo>
                  <a:pt x="786" y="1387"/>
                  <a:pt x="640" y="1389"/>
                  <a:pt x="495" y="1392"/>
                </a:cubicBezTo>
                <a:cubicBezTo>
                  <a:pt x="406" y="1394"/>
                  <a:pt x="316" y="1397"/>
                  <a:pt x="227" y="1400"/>
                </a:cubicBezTo>
                <a:cubicBezTo>
                  <a:pt x="196" y="1401"/>
                  <a:pt x="168" y="1410"/>
                  <a:pt x="144" y="1432"/>
                </a:cubicBezTo>
                <a:cubicBezTo>
                  <a:pt x="115" y="1458"/>
                  <a:pt x="116" y="1518"/>
                  <a:pt x="146" y="1543"/>
                </a:cubicBezTo>
                <a:cubicBezTo>
                  <a:pt x="173" y="1566"/>
                  <a:pt x="204" y="1570"/>
                  <a:pt x="237" y="1570"/>
                </a:cubicBezTo>
                <a:cubicBezTo>
                  <a:pt x="329" y="1571"/>
                  <a:pt x="421" y="1570"/>
                  <a:pt x="513" y="1570"/>
                </a:cubicBezTo>
                <a:cubicBezTo>
                  <a:pt x="689" y="1570"/>
                  <a:pt x="866" y="1570"/>
                  <a:pt x="1042" y="1570"/>
                </a:cubicBezTo>
                <a:cubicBezTo>
                  <a:pt x="1048" y="1570"/>
                  <a:pt x="1054" y="1570"/>
                  <a:pt x="1061" y="1570"/>
                </a:cubicBezTo>
                <a:cubicBezTo>
                  <a:pt x="1055" y="1552"/>
                  <a:pt x="1047" y="1535"/>
                  <a:pt x="1043" y="1518"/>
                </a:cubicBezTo>
                <a:cubicBezTo>
                  <a:pt x="1036" y="1491"/>
                  <a:pt x="1028" y="1464"/>
                  <a:pt x="1025" y="1437"/>
                </a:cubicBezTo>
                <a:cubicBezTo>
                  <a:pt x="1021" y="1391"/>
                  <a:pt x="1025" y="1345"/>
                  <a:pt x="1036" y="1300"/>
                </a:cubicBezTo>
                <a:cubicBezTo>
                  <a:pt x="1044" y="1266"/>
                  <a:pt x="1055" y="1233"/>
                  <a:pt x="1069" y="1202"/>
                </a:cubicBezTo>
                <a:cubicBezTo>
                  <a:pt x="1083" y="1170"/>
                  <a:pt x="1101" y="1139"/>
                  <a:pt x="1121" y="1111"/>
                </a:cubicBezTo>
                <a:cubicBezTo>
                  <a:pt x="1143" y="1080"/>
                  <a:pt x="1170" y="1053"/>
                  <a:pt x="1203" y="1031"/>
                </a:cubicBezTo>
                <a:cubicBezTo>
                  <a:pt x="1264" y="990"/>
                  <a:pt x="1330" y="976"/>
                  <a:pt x="1401" y="989"/>
                </a:cubicBezTo>
                <a:cubicBezTo>
                  <a:pt x="1441" y="997"/>
                  <a:pt x="1479" y="1011"/>
                  <a:pt x="1514" y="1034"/>
                </a:cubicBezTo>
                <a:cubicBezTo>
                  <a:pt x="1524" y="1041"/>
                  <a:pt x="1536" y="1047"/>
                  <a:pt x="1548" y="1054"/>
                </a:cubicBezTo>
                <a:cubicBezTo>
                  <a:pt x="1551" y="1027"/>
                  <a:pt x="1551" y="1000"/>
                  <a:pt x="1555" y="974"/>
                </a:cubicBezTo>
                <a:cubicBezTo>
                  <a:pt x="1564" y="925"/>
                  <a:pt x="1573" y="876"/>
                  <a:pt x="1586" y="827"/>
                </a:cubicBezTo>
                <a:cubicBezTo>
                  <a:pt x="1595" y="790"/>
                  <a:pt x="1607" y="753"/>
                  <a:pt x="1622" y="718"/>
                </a:cubicBezTo>
                <a:cubicBezTo>
                  <a:pt x="1644" y="668"/>
                  <a:pt x="1668" y="619"/>
                  <a:pt x="1698" y="573"/>
                </a:cubicBezTo>
                <a:cubicBezTo>
                  <a:pt x="1733" y="520"/>
                  <a:pt x="1772" y="472"/>
                  <a:pt x="1822" y="433"/>
                </a:cubicBezTo>
                <a:cubicBezTo>
                  <a:pt x="1847" y="414"/>
                  <a:pt x="1875" y="398"/>
                  <a:pt x="1903" y="384"/>
                </a:cubicBezTo>
                <a:cubicBezTo>
                  <a:pt x="1982" y="344"/>
                  <a:pt x="2064" y="345"/>
                  <a:pt x="2147" y="372"/>
                </a:cubicBezTo>
                <a:cubicBezTo>
                  <a:pt x="2178" y="382"/>
                  <a:pt x="2206" y="403"/>
                  <a:pt x="2229" y="428"/>
                </a:cubicBezTo>
                <a:cubicBezTo>
                  <a:pt x="2237" y="436"/>
                  <a:pt x="2245" y="443"/>
                  <a:pt x="2253" y="451"/>
                </a:cubicBezTo>
                <a:cubicBezTo>
                  <a:pt x="2266" y="420"/>
                  <a:pt x="2277" y="389"/>
                  <a:pt x="2290" y="358"/>
                </a:cubicBezTo>
                <a:cubicBezTo>
                  <a:pt x="2306" y="320"/>
                  <a:pt x="2322" y="281"/>
                  <a:pt x="2341" y="244"/>
                </a:cubicBezTo>
                <a:cubicBezTo>
                  <a:pt x="2354" y="216"/>
                  <a:pt x="2369" y="189"/>
                  <a:pt x="2386" y="164"/>
                </a:cubicBezTo>
                <a:cubicBezTo>
                  <a:pt x="2397" y="147"/>
                  <a:pt x="2412" y="133"/>
                  <a:pt x="2427" y="119"/>
                </a:cubicBezTo>
                <a:cubicBezTo>
                  <a:pt x="2444" y="103"/>
                  <a:pt x="2462" y="88"/>
                  <a:pt x="2480" y="72"/>
                </a:cubicBezTo>
                <a:cubicBezTo>
                  <a:pt x="2485" y="68"/>
                  <a:pt x="2491" y="66"/>
                  <a:pt x="2497" y="62"/>
                </a:cubicBezTo>
                <a:cubicBezTo>
                  <a:pt x="2526" y="44"/>
                  <a:pt x="2555" y="30"/>
                  <a:pt x="2587" y="19"/>
                </a:cubicBezTo>
                <a:cubicBezTo>
                  <a:pt x="2624" y="5"/>
                  <a:pt x="2662" y="0"/>
                  <a:pt x="2699" y="9"/>
                </a:cubicBezTo>
                <a:cubicBezTo>
                  <a:pt x="2730" y="15"/>
                  <a:pt x="2760" y="25"/>
                  <a:pt x="2786" y="46"/>
                </a:cubicBezTo>
                <a:cubicBezTo>
                  <a:pt x="2815" y="70"/>
                  <a:pt x="2833" y="99"/>
                  <a:pt x="2848" y="132"/>
                </a:cubicBezTo>
                <a:cubicBezTo>
                  <a:pt x="2859" y="156"/>
                  <a:pt x="2869" y="180"/>
                  <a:pt x="2878" y="204"/>
                </a:cubicBezTo>
                <a:cubicBezTo>
                  <a:pt x="2889" y="235"/>
                  <a:pt x="2899" y="266"/>
                  <a:pt x="2910" y="297"/>
                </a:cubicBezTo>
                <a:cubicBezTo>
                  <a:pt x="2920" y="326"/>
                  <a:pt x="2930" y="355"/>
                  <a:pt x="2941" y="384"/>
                </a:cubicBezTo>
                <a:cubicBezTo>
                  <a:pt x="2962" y="435"/>
                  <a:pt x="2983" y="485"/>
                  <a:pt x="3005" y="536"/>
                </a:cubicBezTo>
                <a:cubicBezTo>
                  <a:pt x="3010" y="548"/>
                  <a:pt x="3018" y="559"/>
                  <a:pt x="3024" y="569"/>
                </a:cubicBezTo>
                <a:cubicBezTo>
                  <a:pt x="3050" y="571"/>
                  <a:pt x="3077" y="574"/>
                  <a:pt x="3104" y="577"/>
                </a:cubicBezTo>
                <a:cubicBezTo>
                  <a:pt x="3107" y="577"/>
                  <a:pt x="3111" y="575"/>
                  <a:pt x="3114" y="572"/>
                </a:cubicBezTo>
                <a:cubicBezTo>
                  <a:pt x="3140" y="543"/>
                  <a:pt x="3172" y="523"/>
                  <a:pt x="3207" y="507"/>
                </a:cubicBezTo>
                <a:cubicBezTo>
                  <a:pt x="3248" y="487"/>
                  <a:pt x="3290" y="482"/>
                  <a:pt x="3334" y="490"/>
                </a:cubicBezTo>
                <a:cubicBezTo>
                  <a:pt x="3393" y="501"/>
                  <a:pt x="3428" y="550"/>
                  <a:pt x="3423" y="610"/>
                </a:cubicBezTo>
                <a:cubicBezTo>
                  <a:pt x="3423" y="616"/>
                  <a:pt x="3422" y="623"/>
                  <a:pt x="3422" y="630"/>
                </a:cubicBezTo>
                <a:cubicBezTo>
                  <a:pt x="3444" y="638"/>
                  <a:pt x="3461" y="626"/>
                  <a:pt x="3477" y="616"/>
                </a:cubicBezTo>
                <a:cubicBezTo>
                  <a:pt x="3489" y="609"/>
                  <a:pt x="3499" y="599"/>
                  <a:pt x="3509" y="590"/>
                </a:cubicBezTo>
                <a:cubicBezTo>
                  <a:pt x="3533" y="568"/>
                  <a:pt x="3573" y="560"/>
                  <a:pt x="3606" y="577"/>
                </a:cubicBezTo>
                <a:cubicBezTo>
                  <a:pt x="3631" y="591"/>
                  <a:pt x="3655" y="608"/>
                  <a:pt x="3679" y="624"/>
                </a:cubicBezTo>
                <a:cubicBezTo>
                  <a:pt x="3716" y="650"/>
                  <a:pt x="3751" y="680"/>
                  <a:pt x="3800" y="677"/>
                </a:cubicBezTo>
                <a:cubicBezTo>
                  <a:pt x="3821" y="675"/>
                  <a:pt x="3841" y="671"/>
                  <a:pt x="3857" y="656"/>
                </a:cubicBezTo>
                <a:cubicBezTo>
                  <a:pt x="3873" y="641"/>
                  <a:pt x="3890" y="628"/>
                  <a:pt x="3906" y="615"/>
                </a:cubicBezTo>
                <a:cubicBezTo>
                  <a:pt x="3930" y="597"/>
                  <a:pt x="3960" y="595"/>
                  <a:pt x="3980" y="607"/>
                </a:cubicBezTo>
                <a:cubicBezTo>
                  <a:pt x="3966" y="611"/>
                  <a:pt x="3948" y="614"/>
                  <a:pt x="3933" y="621"/>
                </a:cubicBezTo>
                <a:cubicBezTo>
                  <a:pt x="3925" y="624"/>
                  <a:pt x="3919" y="633"/>
                  <a:pt x="3913" y="639"/>
                </a:cubicBezTo>
                <a:cubicBezTo>
                  <a:pt x="3909" y="643"/>
                  <a:pt x="3905" y="645"/>
                  <a:pt x="3901" y="648"/>
                </a:cubicBezTo>
                <a:cubicBezTo>
                  <a:pt x="3897" y="650"/>
                  <a:pt x="3893" y="651"/>
                  <a:pt x="3890" y="653"/>
                </a:cubicBezTo>
                <a:cubicBezTo>
                  <a:pt x="3873" y="664"/>
                  <a:pt x="3857" y="676"/>
                  <a:pt x="3839" y="686"/>
                </a:cubicBezTo>
                <a:cubicBezTo>
                  <a:pt x="3801" y="708"/>
                  <a:pt x="3761" y="707"/>
                  <a:pt x="3722" y="692"/>
                </a:cubicBezTo>
                <a:cubicBezTo>
                  <a:pt x="3690" y="679"/>
                  <a:pt x="3661" y="658"/>
                  <a:pt x="3631" y="641"/>
                </a:cubicBezTo>
                <a:cubicBezTo>
                  <a:pt x="3623" y="636"/>
                  <a:pt x="3615" y="629"/>
                  <a:pt x="3607" y="624"/>
                </a:cubicBezTo>
                <a:cubicBezTo>
                  <a:pt x="3564" y="599"/>
                  <a:pt x="3530" y="583"/>
                  <a:pt x="3492" y="627"/>
                </a:cubicBezTo>
                <a:cubicBezTo>
                  <a:pt x="3475" y="646"/>
                  <a:pt x="3438" y="653"/>
                  <a:pt x="3414" y="641"/>
                </a:cubicBezTo>
                <a:cubicBezTo>
                  <a:pt x="3409" y="638"/>
                  <a:pt x="3406" y="631"/>
                  <a:pt x="3402" y="626"/>
                </a:cubicBezTo>
                <a:cubicBezTo>
                  <a:pt x="3393" y="612"/>
                  <a:pt x="3388" y="595"/>
                  <a:pt x="3376" y="585"/>
                </a:cubicBezTo>
                <a:cubicBezTo>
                  <a:pt x="3351" y="564"/>
                  <a:pt x="3320" y="552"/>
                  <a:pt x="3286" y="550"/>
                </a:cubicBezTo>
                <a:cubicBezTo>
                  <a:pt x="3230" y="545"/>
                  <a:pt x="3176" y="550"/>
                  <a:pt x="3130" y="586"/>
                </a:cubicBezTo>
                <a:cubicBezTo>
                  <a:pt x="3139" y="591"/>
                  <a:pt x="3148" y="597"/>
                  <a:pt x="3157" y="600"/>
                </a:cubicBezTo>
                <a:cubicBezTo>
                  <a:pt x="3191" y="611"/>
                  <a:pt x="3211" y="636"/>
                  <a:pt x="3222" y="666"/>
                </a:cubicBezTo>
                <a:cubicBezTo>
                  <a:pt x="3228" y="680"/>
                  <a:pt x="3227" y="699"/>
                  <a:pt x="3221" y="713"/>
                </a:cubicBezTo>
                <a:cubicBezTo>
                  <a:pt x="3209" y="742"/>
                  <a:pt x="3184" y="759"/>
                  <a:pt x="3152" y="765"/>
                </a:cubicBezTo>
                <a:cubicBezTo>
                  <a:pt x="3136" y="768"/>
                  <a:pt x="3124" y="775"/>
                  <a:pt x="3112" y="787"/>
                </a:cubicBezTo>
                <a:cubicBezTo>
                  <a:pt x="3096" y="806"/>
                  <a:pt x="3075" y="821"/>
                  <a:pt x="3057" y="838"/>
                </a:cubicBezTo>
                <a:cubicBezTo>
                  <a:pt x="3029" y="864"/>
                  <a:pt x="2988" y="871"/>
                  <a:pt x="2955" y="855"/>
                </a:cubicBezTo>
                <a:cubicBezTo>
                  <a:pt x="2932" y="844"/>
                  <a:pt x="2914" y="828"/>
                  <a:pt x="2899" y="808"/>
                </a:cubicBezTo>
                <a:cubicBezTo>
                  <a:pt x="2893" y="798"/>
                  <a:pt x="2886" y="794"/>
                  <a:pt x="2873" y="796"/>
                </a:cubicBezTo>
                <a:cubicBezTo>
                  <a:pt x="2835" y="803"/>
                  <a:pt x="2796" y="797"/>
                  <a:pt x="2761" y="782"/>
                </a:cubicBezTo>
                <a:cubicBezTo>
                  <a:pt x="2745" y="775"/>
                  <a:pt x="2728" y="763"/>
                  <a:pt x="2720" y="749"/>
                </a:cubicBezTo>
                <a:cubicBezTo>
                  <a:pt x="2698" y="711"/>
                  <a:pt x="2717" y="670"/>
                  <a:pt x="2761" y="654"/>
                </a:cubicBezTo>
                <a:cubicBezTo>
                  <a:pt x="2803" y="638"/>
                  <a:pt x="2847" y="632"/>
                  <a:pt x="2892" y="634"/>
                </a:cubicBezTo>
                <a:cubicBezTo>
                  <a:pt x="2902" y="635"/>
                  <a:pt x="2913" y="634"/>
                  <a:pt x="2923" y="633"/>
                </a:cubicBezTo>
                <a:cubicBezTo>
                  <a:pt x="2963" y="628"/>
                  <a:pt x="3001" y="631"/>
                  <a:pt x="3035" y="654"/>
                </a:cubicBezTo>
                <a:cubicBezTo>
                  <a:pt x="3059" y="670"/>
                  <a:pt x="3062" y="709"/>
                  <a:pt x="3040" y="725"/>
                </a:cubicBezTo>
                <a:cubicBezTo>
                  <a:pt x="3008" y="749"/>
                  <a:pt x="2972" y="762"/>
                  <a:pt x="2932" y="754"/>
                </a:cubicBezTo>
                <a:cubicBezTo>
                  <a:pt x="2918" y="751"/>
                  <a:pt x="2904" y="741"/>
                  <a:pt x="2891" y="732"/>
                </a:cubicBezTo>
                <a:cubicBezTo>
                  <a:pt x="2882" y="727"/>
                  <a:pt x="2877" y="716"/>
                  <a:pt x="2882" y="706"/>
                </a:cubicBezTo>
                <a:cubicBezTo>
                  <a:pt x="2889" y="696"/>
                  <a:pt x="2896" y="682"/>
                  <a:pt x="2911" y="681"/>
                </a:cubicBezTo>
                <a:cubicBezTo>
                  <a:pt x="2914" y="680"/>
                  <a:pt x="2918" y="683"/>
                  <a:pt x="2922" y="685"/>
                </a:cubicBezTo>
                <a:cubicBezTo>
                  <a:pt x="2920" y="688"/>
                  <a:pt x="2918" y="692"/>
                  <a:pt x="2916" y="695"/>
                </a:cubicBezTo>
                <a:cubicBezTo>
                  <a:pt x="2912" y="700"/>
                  <a:pt x="2903" y="706"/>
                  <a:pt x="2904" y="709"/>
                </a:cubicBezTo>
                <a:cubicBezTo>
                  <a:pt x="2906" y="717"/>
                  <a:pt x="2911" y="726"/>
                  <a:pt x="2918" y="730"/>
                </a:cubicBezTo>
                <a:cubicBezTo>
                  <a:pt x="2935" y="740"/>
                  <a:pt x="2953" y="735"/>
                  <a:pt x="2971" y="727"/>
                </a:cubicBezTo>
                <a:cubicBezTo>
                  <a:pt x="2992" y="718"/>
                  <a:pt x="2999" y="694"/>
                  <a:pt x="2992" y="676"/>
                </a:cubicBezTo>
                <a:cubicBezTo>
                  <a:pt x="2980" y="647"/>
                  <a:pt x="2951" y="637"/>
                  <a:pt x="2926" y="642"/>
                </a:cubicBezTo>
                <a:cubicBezTo>
                  <a:pt x="2917" y="644"/>
                  <a:pt x="2908" y="647"/>
                  <a:pt x="2900" y="647"/>
                </a:cubicBezTo>
                <a:cubicBezTo>
                  <a:pt x="2863" y="644"/>
                  <a:pt x="2830" y="655"/>
                  <a:pt x="2798" y="674"/>
                </a:cubicBezTo>
                <a:cubicBezTo>
                  <a:pt x="2760" y="696"/>
                  <a:pt x="2767" y="734"/>
                  <a:pt x="2797" y="754"/>
                </a:cubicBezTo>
                <a:cubicBezTo>
                  <a:pt x="2826" y="773"/>
                  <a:pt x="2858" y="782"/>
                  <a:pt x="2893" y="778"/>
                </a:cubicBezTo>
                <a:cubicBezTo>
                  <a:pt x="2896" y="778"/>
                  <a:pt x="2898" y="780"/>
                  <a:pt x="2900" y="782"/>
                </a:cubicBezTo>
                <a:cubicBezTo>
                  <a:pt x="2920" y="794"/>
                  <a:pt x="2939" y="808"/>
                  <a:pt x="2960" y="817"/>
                </a:cubicBezTo>
                <a:cubicBezTo>
                  <a:pt x="3003" y="837"/>
                  <a:pt x="3049" y="823"/>
                  <a:pt x="3082" y="781"/>
                </a:cubicBezTo>
                <a:cubicBezTo>
                  <a:pt x="3095" y="765"/>
                  <a:pt x="3112" y="757"/>
                  <a:pt x="3131" y="751"/>
                </a:cubicBezTo>
                <a:cubicBezTo>
                  <a:pt x="3148" y="747"/>
                  <a:pt x="3163" y="736"/>
                  <a:pt x="3167" y="718"/>
                </a:cubicBezTo>
                <a:cubicBezTo>
                  <a:pt x="3173" y="688"/>
                  <a:pt x="3174" y="660"/>
                  <a:pt x="3154" y="633"/>
                </a:cubicBezTo>
                <a:cubicBezTo>
                  <a:pt x="3137" y="609"/>
                  <a:pt x="3116" y="593"/>
                  <a:pt x="3089" y="589"/>
                </a:cubicBezTo>
                <a:cubicBezTo>
                  <a:pt x="3065" y="585"/>
                  <a:pt x="3040" y="581"/>
                  <a:pt x="3018" y="598"/>
                </a:cubicBezTo>
                <a:cubicBezTo>
                  <a:pt x="3016" y="599"/>
                  <a:pt x="3012" y="600"/>
                  <a:pt x="3010" y="599"/>
                </a:cubicBezTo>
                <a:cubicBezTo>
                  <a:pt x="3001" y="596"/>
                  <a:pt x="2991" y="593"/>
                  <a:pt x="2984" y="588"/>
                </a:cubicBezTo>
                <a:cubicBezTo>
                  <a:pt x="2968" y="577"/>
                  <a:pt x="2954" y="563"/>
                  <a:pt x="2937" y="553"/>
                </a:cubicBezTo>
                <a:cubicBezTo>
                  <a:pt x="2925" y="546"/>
                  <a:pt x="2911" y="542"/>
                  <a:pt x="2897" y="541"/>
                </a:cubicBezTo>
                <a:cubicBezTo>
                  <a:pt x="2849" y="535"/>
                  <a:pt x="2804" y="539"/>
                  <a:pt x="2767" y="577"/>
                </a:cubicBezTo>
                <a:cubicBezTo>
                  <a:pt x="2764" y="581"/>
                  <a:pt x="2756" y="582"/>
                  <a:pt x="2750" y="581"/>
                </a:cubicBezTo>
                <a:cubicBezTo>
                  <a:pt x="2709" y="578"/>
                  <a:pt x="2669" y="580"/>
                  <a:pt x="2633" y="604"/>
                </a:cubicBezTo>
                <a:cubicBezTo>
                  <a:pt x="2597" y="627"/>
                  <a:pt x="2565" y="676"/>
                  <a:pt x="2580" y="736"/>
                </a:cubicBezTo>
                <a:cubicBezTo>
                  <a:pt x="2585" y="756"/>
                  <a:pt x="2591" y="776"/>
                  <a:pt x="2603" y="792"/>
                </a:cubicBezTo>
                <a:cubicBezTo>
                  <a:pt x="2615" y="810"/>
                  <a:pt x="2633" y="825"/>
                  <a:pt x="2651" y="837"/>
                </a:cubicBezTo>
                <a:cubicBezTo>
                  <a:pt x="2675" y="853"/>
                  <a:pt x="2700" y="867"/>
                  <a:pt x="2727" y="878"/>
                </a:cubicBezTo>
                <a:cubicBezTo>
                  <a:pt x="2762" y="892"/>
                  <a:pt x="2800" y="888"/>
                  <a:pt x="2837" y="886"/>
                </a:cubicBezTo>
                <a:cubicBezTo>
                  <a:pt x="2845" y="886"/>
                  <a:pt x="2854" y="888"/>
                  <a:pt x="2862" y="890"/>
                </a:cubicBezTo>
                <a:cubicBezTo>
                  <a:pt x="2881" y="896"/>
                  <a:pt x="2900" y="906"/>
                  <a:pt x="2921" y="909"/>
                </a:cubicBezTo>
                <a:cubicBezTo>
                  <a:pt x="2950" y="913"/>
                  <a:pt x="2979" y="913"/>
                  <a:pt x="3008" y="913"/>
                </a:cubicBezTo>
                <a:cubicBezTo>
                  <a:pt x="3022" y="913"/>
                  <a:pt x="3035" y="909"/>
                  <a:pt x="3047" y="903"/>
                </a:cubicBezTo>
                <a:cubicBezTo>
                  <a:pt x="3067" y="894"/>
                  <a:pt x="3085" y="881"/>
                  <a:pt x="3102" y="871"/>
                </a:cubicBezTo>
                <a:cubicBezTo>
                  <a:pt x="3143" y="891"/>
                  <a:pt x="3186" y="899"/>
                  <a:pt x="3231" y="892"/>
                </a:cubicBezTo>
                <a:cubicBezTo>
                  <a:pt x="3279" y="883"/>
                  <a:pt x="3307" y="850"/>
                  <a:pt x="3329" y="808"/>
                </a:cubicBezTo>
                <a:cubicBezTo>
                  <a:pt x="3346" y="808"/>
                  <a:pt x="3364" y="810"/>
                  <a:pt x="3382" y="808"/>
                </a:cubicBezTo>
                <a:cubicBezTo>
                  <a:pt x="3400" y="806"/>
                  <a:pt x="3419" y="802"/>
                  <a:pt x="3436" y="796"/>
                </a:cubicBezTo>
                <a:cubicBezTo>
                  <a:pt x="3462" y="788"/>
                  <a:pt x="3491" y="759"/>
                  <a:pt x="3489" y="733"/>
                </a:cubicBezTo>
                <a:cubicBezTo>
                  <a:pt x="3488" y="718"/>
                  <a:pt x="3494" y="709"/>
                  <a:pt x="3502" y="697"/>
                </a:cubicBezTo>
                <a:cubicBezTo>
                  <a:pt x="3521" y="669"/>
                  <a:pt x="3547" y="663"/>
                  <a:pt x="3576" y="671"/>
                </a:cubicBezTo>
                <a:cubicBezTo>
                  <a:pt x="3606" y="678"/>
                  <a:pt x="3634" y="690"/>
                  <a:pt x="3663" y="700"/>
                </a:cubicBezTo>
                <a:cubicBezTo>
                  <a:pt x="3677" y="705"/>
                  <a:pt x="3692" y="709"/>
                  <a:pt x="3705" y="716"/>
                </a:cubicBezTo>
                <a:cubicBezTo>
                  <a:pt x="3736" y="731"/>
                  <a:pt x="3769" y="735"/>
                  <a:pt x="3802" y="730"/>
                </a:cubicBezTo>
                <a:cubicBezTo>
                  <a:pt x="3813" y="728"/>
                  <a:pt x="3823" y="723"/>
                  <a:pt x="3832" y="719"/>
                </a:cubicBezTo>
                <a:cubicBezTo>
                  <a:pt x="3855" y="709"/>
                  <a:pt x="3872" y="691"/>
                  <a:pt x="3887" y="672"/>
                </a:cubicBezTo>
                <a:close/>
              </a:path>
            </a:pathLst>
          </a:custGeom>
          <a:solidFill>
            <a:schemeClr val="bg1">
              <a:alpha val="2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38" name="1 Título"/>
          <p:cNvSpPr txBox="1"/>
          <p:nvPr/>
        </p:nvSpPr>
        <p:spPr>
          <a:xfrm>
            <a:off x="4349637" y="1226083"/>
            <a:ext cx="6460897" cy="504057"/>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857250" indent="-857250">
              <a:buFont typeface="+mj-ea"/>
              <a:buAutoNum type="ea1JpnChsDbPeriod"/>
              <a:defRPr/>
            </a:pPr>
            <a:r>
              <a:rPr lang="zh-CN" altLang="en-US" sz="3200" b="1" dirty="0">
                <a:solidFill>
                  <a:schemeClr val="bg2">
                    <a:lumMod val="90000"/>
                  </a:schemeClr>
                </a:solidFill>
                <a:latin typeface="微软雅黑" panose="020B0503020204020204" charset="-122"/>
                <a:ea typeface="微软雅黑" panose="020B0503020204020204" charset="-122"/>
              </a:rPr>
              <a:t>引言</a:t>
            </a:r>
            <a:endParaRPr lang="zh-CN" altLang="en-US" sz="3600" b="1" dirty="0">
              <a:solidFill>
                <a:schemeClr val="bg2">
                  <a:lumMod val="90000"/>
                </a:schemeClr>
              </a:solidFill>
              <a:latin typeface="微软雅黑" panose="020B0503020204020204" charset="-122"/>
              <a:ea typeface="微软雅黑" panose="020B0503020204020204" charset="-122"/>
            </a:endParaRPr>
          </a:p>
        </p:txBody>
      </p:sp>
      <p:sp>
        <p:nvSpPr>
          <p:cNvPr id="40" name="1 Título"/>
          <p:cNvSpPr txBox="1"/>
          <p:nvPr/>
        </p:nvSpPr>
        <p:spPr>
          <a:xfrm>
            <a:off x="4349409" y="3198813"/>
            <a:ext cx="6461125" cy="1202690"/>
          </a:xfrm>
          <a:prstGeom prst="rect">
            <a:avLst/>
          </a:prstGeom>
        </p:spPr>
        <p:txBody>
          <a:bodyPr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lnSpc>
                <a:spcPct val="110000"/>
              </a:lnSpc>
              <a:buFont typeface="+mj-ea"/>
              <a:buAutoNum type="ea1JpnChsDbPeriod" startAt="3"/>
            </a:pPr>
            <a:r>
              <a:rPr lang="zh-CN" altLang="en-US" sz="3200" dirty="0">
                <a:solidFill>
                  <a:schemeClr val="bg2">
                    <a:lumMod val="90000"/>
                  </a:schemeClr>
                </a:solidFill>
              </a:rPr>
              <a:t>唯象结果与讨论</a:t>
            </a:r>
          </a:p>
        </p:txBody>
      </p:sp>
      <p:sp>
        <p:nvSpPr>
          <p:cNvPr id="41" name="1 Título"/>
          <p:cNvSpPr txBox="1"/>
          <p:nvPr/>
        </p:nvSpPr>
        <p:spPr>
          <a:xfrm>
            <a:off x="4324526" y="1792371"/>
            <a:ext cx="6575913" cy="1488688"/>
          </a:xfrm>
          <a:prstGeom prst="rect">
            <a:avLst/>
          </a:prstGeom>
        </p:spPr>
        <p:txBody>
          <a:bodyPr wrap="none"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lnSpc>
                <a:spcPct val="110000"/>
              </a:lnSpc>
              <a:buFont typeface="+mj-ea"/>
              <a:buAutoNum type="ea1JpnChsDbPeriod" startAt="2"/>
            </a:pPr>
            <a:r>
              <a:rPr lang="zh-CN" altLang="en-US" sz="3200" dirty="0"/>
              <a:t>辐射修正计算</a:t>
            </a:r>
            <a:endParaRPr lang="en-US" altLang="zh-CN" sz="3200" dirty="0"/>
          </a:p>
        </p:txBody>
      </p:sp>
      <p:sp>
        <p:nvSpPr>
          <p:cNvPr id="42" name="1 Título"/>
          <p:cNvSpPr txBox="1"/>
          <p:nvPr/>
        </p:nvSpPr>
        <p:spPr>
          <a:xfrm>
            <a:off x="4349637" y="4773580"/>
            <a:ext cx="6460897" cy="504057"/>
          </a:xfrm>
          <a:prstGeom prst="rect">
            <a:avLst/>
          </a:prstGeom>
        </p:spPr>
        <p:txBody>
          <a:bodyPr anchor="ctr"/>
          <a:lstStyle>
            <a:defPPr>
              <a:defRPr lang="zh-CN"/>
            </a:defPPr>
            <a:lvl1pPr algn="ctr">
              <a:defRPr sz="3600" b="1">
                <a:solidFill>
                  <a:schemeClr val="accent1"/>
                </a:solidFill>
                <a:latin typeface="微软雅黑" panose="020B0503020204020204" charset="-122"/>
                <a:ea typeface="微软雅黑" panose="020B050302020402020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marL="857250" indent="-857250" algn="l">
              <a:buFont typeface="+mj-ea"/>
              <a:buAutoNum type="ea1JpnChsDbPeriod" startAt="4"/>
            </a:pPr>
            <a:r>
              <a:rPr lang="zh-CN" altLang="en-US" sz="3200" dirty="0">
                <a:solidFill>
                  <a:schemeClr val="bg2">
                    <a:lumMod val="90000"/>
                  </a:schemeClr>
                </a:solidFill>
              </a:rPr>
              <a:t>总结</a:t>
            </a:r>
          </a:p>
        </p:txBody>
      </p:sp>
      <p:grpSp>
        <p:nvGrpSpPr>
          <p:cNvPr id="14" name="组合 13"/>
          <p:cNvGrpSpPr/>
          <p:nvPr/>
        </p:nvGrpSpPr>
        <p:grpSpPr>
          <a:xfrm>
            <a:off x="742950" y="627380"/>
            <a:ext cx="1174115" cy="1102995"/>
            <a:chOff x="4065588" y="1646238"/>
            <a:chExt cx="969963" cy="958850"/>
          </a:xfrm>
          <a:solidFill>
            <a:schemeClr val="bg1"/>
          </a:solidFill>
        </p:grpSpPr>
        <p:sp>
          <p:nvSpPr>
            <p:cNvPr id="15"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6"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7"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8"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9"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0" name="Freeform 10"/>
            <p:cNvSpPr/>
            <p:nvPr/>
          </p:nvSpPr>
          <p:spPr bwMode="auto">
            <a:xfrm>
              <a:off x="4490813" y="1968814"/>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1"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2"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4"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4"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5"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6"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7"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8"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29"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0"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1"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2"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3"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4"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5"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6"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7"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7"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39" name="Freeform 29"/>
            <p:cNvSpPr/>
            <p:nvPr/>
          </p:nvSpPr>
          <p:spPr bwMode="auto">
            <a:xfrm>
              <a:off x="4900606" y="2165885"/>
              <a:ext cx="105476" cy="106777"/>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8"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9"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sp>
          <p:nvSpPr>
            <p:cNvPr id="10"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Segoe UI" panose="020B0502040204020203"/>
                <a:ea typeface="微软雅黑" panose="020B0503020204020204" charset="-122"/>
              </a:endParaRPr>
            </a:p>
          </p:txBody>
        </p:sp>
      </p:grpSp>
    </p:spTree>
    <p:extLst>
      <p:ext uri="{BB962C8B-B14F-4D97-AF65-F5344CB8AC3E}">
        <p14:creationId xmlns:p14="http://schemas.microsoft.com/office/powerpoint/2010/main" val="735935825"/>
      </p:ext>
    </p:extLst>
  </p:cSld>
  <p:clrMapOvr>
    <a:masterClrMapping/>
  </p:clrMapOvr>
  <mc:AlternateContent xmlns:mc="http://schemas.openxmlformats.org/markup-compatibility/2006">
    <mc:Choice xmlns:p14="http://schemas.microsoft.com/office/powerpoint/2010/main" Requires="p14">
      <p:transition spd="slow" p14:dur="2000" advTm="2455"/>
    </mc:Choice>
    <mc:Fallback>
      <p:transition spd="slow" advTm="24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191529"/>
            <a:ext cx="5100844" cy="687820"/>
          </a:xfrm>
        </p:spPr>
        <p:txBody>
          <a:bodyPr>
            <a:normAutofit/>
          </a:bodyPr>
          <a:lstStyle/>
          <a:p>
            <a:r>
              <a:rPr lang="zh-CN" altLang="en-US" sz="3400" b="1" dirty="0">
                <a:latin typeface="微软雅黑" panose="020B0503020204020204" charset="-122"/>
                <a:ea typeface="微软雅黑" panose="020B0503020204020204" charset="-122"/>
              </a:rPr>
              <a:t>辐射修正计算 </a:t>
            </a:r>
            <a:r>
              <a:rPr lang="en-US" altLang="zh-CN" sz="3600" b="1" dirty="0">
                <a:latin typeface="微软雅黑" panose="020B0503020204020204" charset="-122"/>
                <a:ea typeface="微软雅黑" panose="020B0503020204020204" charset="-122"/>
                <a:cs typeface="微软雅黑" panose="020B0503020204020204" charset="-122"/>
              </a:rPr>
              <a:t>——</a:t>
            </a:r>
            <a:endParaRPr lang="zh-CN" altLang="en-US" sz="3400" b="1" dirty="0">
              <a:latin typeface="微软雅黑" panose="020B0503020204020204" charset="-122"/>
              <a:ea typeface="微软雅黑" panose="020B0503020204020204" charset="-122"/>
            </a:endParaRPr>
          </a:p>
        </p:txBody>
      </p:sp>
      <p:sp>
        <p:nvSpPr>
          <p:cNvPr id="6" name="灯片编号占位符 5"/>
          <p:cNvSpPr>
            <a:spLocks noGrp="1"/>
          </p:cNvSpPr>
          <p:nvPr>
            <p:ph type="sldNum" sz="quarter" idx="12"/>
          </p:nvPr>
        </p:nvSpPr>
        <p:spPr/>
        <p:txBody>
          <a:bodyPr/>
          <a:lstStyle/>
          <a:p>
            <a:fld id="{62882B55-B6B2-497F-8568-5D2D4C04CE38}" type="slidenum">
              <a:rPr lang="zh-CN" altLang="en-US" smtClean="0"/>
              <a:t>9</a:t>
            </a:fld>
            <a:endParaRPr lang="zh-CN" altLang="en-US"/>
          </a:p>
        </p:txBody>
      </p:sp>
      <p:sp>
        <p:nvSpPr>
          <p:cNvPr id="66" name="矩形 65">
            <a:extLst>
              <a:ext uri="{FF2B5EF4-FFF2-40B4-BE49-F238E27FC236}">
                <a16:creationId xmlns:a16="http://schemas.microsoft.com/office/drawing/2014/main" id="{EA491CC4-7BC1-4261-BC35-80EDAD6E78A2}"/>
              </a:ext>
            </a:extLst>
          </p:cNvPr>
          <p:cNvSpPr/>
          <p:nvPr/>
        </p:nvSpPr>
        <p:spPr>
          <a:xfrm>
            <a:off x="3336758" y="6367958"/>
            <a:ext cx="5646821" cy="2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文本框 9">
            <a:extLst>
              <a:ext uri="{FF2B5EF4-FFF2-40B4-BE49-F238E27FC236}">
                <a16:creationId xmlns:a16="http://schemas.microsoft.com/office/drawing/2014/main" id="{26F18C08-4F01-47A5-976F-10F5F3C4AD67}"/>
              </a:ext>
            </a:extLst>
          </p:cNvPr>
          <p:cNvSpPr txBox="1"/>
          <p:nvPr/>
        </p:nvSpPr>
        <p:spPr>
          <a:xfrm>
            <a:off x="2743200" y="4676775"/>
            <a:ext cx="184731" cy="369332"/>
          </a:xfrm>
          <a:prstGeom prst="rect">
            <a:avLst/>
          </a:prstGeom>
          <a:noFill/>
        </p:spPr>
        <p:txBody>
          <a:bodyPr wrap="none" rtlCol="0">
            <a:spAutoFit/>
          </a:bodyPr>
          <a:lstStyle/>
          <a:p>
            <a:pPr algn="l"/>
            <a:endParaRPr lang="zh-CN" altLang="en-US" dirty="0">
              <a:latin typeface="+mn-ea"/>
              <a:ea typeface="+mn-ea"/>
            </a:endParaRPr>
          </a:p>
        </p:txBody>
      </p:sp>
      <p:sp>
        <p:nvSpPr>
          <p:cNvPr id="51" name="TextBox 9">
            <a:extLst>
              <a:ext uri="{FF2B5EF4-FFF2-40B4-BE49-F238E27FC236}">
                <a16:creationId xmlns:a16="http://schemas.microsoft.com/office/drawing/2014/main" id="{35486FAB-EF52-4F84-8CC8-372E0258DCC2}"/>
              </a:ext>
            </a:extLst>
          </p:cNvPr>
          <p:cNvSpPr txBox="1"/>
          <p:nvPr/>
        </p:nvSpPr>
        <p:spPr>
          <a:xfrm>
            <a:off x="4483124" y="315263"/>
            <a:ext cx="3354088" cy="451406"/>
          </a:xfrm>
          <a:prstGeom prst="rect">
            <a:avLst/>
          </a:prstGeom>
          <a:noFill/>
        </p:spPr>
        <p:txBody>
          <a:bodyPr wrap="square" rtlCol="0">
            <a:spAutoFit/>
          </a:bodyPr>
          <a:lstStyle/>
          <a:p>
            <a:pPr>
              <a:lnSpc>
                <a:spcPts val="2800"/>
              </a:lnSpc>
            </a:pPr>
            <a:r>
              <a:rPr lang="zh-CN" altLang="en-US" sz="2400" b="1" dirty="0">
                <a:solidFill>
                  <a:srgbClr val="034C9C"/>
                </a:solidFill>
                <a:latin typeface="微软雅黑" panose="020B0503020204020204" charset="-122"/>
                <a:ea typeface="微软雅黑" panose="020B0503020204020204" charset="-122"/>
              </a:rPr>
              <a:t>计算过程</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A51ED16C-1DB9-8DBA-74C9-0D66677D4ABD}"/>
                  </a:ext>
                </a:extLst>
              </p:cNvPr>
              <p:cNvSpPr txBox="1"/>
              <p:nvPr/>
            </p:nvSpPr>
            <p:spPr>
              <a:xfrm>
                <a:off x="1261675" y="2298537"/>
                <a:ext cx="10269415" cy="21521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zh-CN" altLang="zh-CN" sz="2400" i="1" smtClean="0">
                              <a:latin typeface="Cambria Math" panose="02040503050406030204" pitchFamily="18" charset="0"/>
                            </a:rPr>
                          </m:ctrlPr>
                        </m:mPr>
                        <m:mr>
                          <m:e>
                            <m:r>
                              <a:rPr lang="en-US" altLang="zh-CN" sz="2400" i="1">
                                <a:latin typeface="Cambria Math" panose="02040503050406030204" pitchFamily="18" charset="0"/>
                              </a:rPr>
                              <m:t>𝛤</m:t>
                            </m:r>
                            <m:r>
                              <a:rPr lang="en-US" altLang="zh-CN" sz="2400" i="1">
                                <a:latin typeface="Cambria Math" panose="02040503050406030204" pitchFamily="18" charset="0"/>
                              </a:rPr>
                              <m:t>[</m:t>
                            </m:r>
                            <m:r>
                              <a:rPr lang="en-US" altLang="zh-CN" sz="2400" i="1">
                                <a:latin typeface="Cambria Math" panose="02040503050406030204" pitchFamily="18" charset="0"/>
                              </a:rPr>
                              <m:t>𝐻</m:t>
                            </m:r>
                            <m:r>
                              <a:rPr lang="en-US" altLang="zh-CN" sz="2400" i="1">
                                <a:latin typeface="Cambria Math" panose="02040503050406030204" pitchFamily="18" charset="0"/>
                              </a:rPr>
                              <m:t>→</m:t>
                            </m:r>
                            <m:r>
                              <a:rPr lang="en-US" altLang="zh-CN" sz="2400" i="1">
                                <a:latin typeface="Cambria Math" panose="02040503050406030204" pitchFamily="18" charset="0"/>
                              </a:rPr>
                              <m:t>𝐽</m:t>
                            </m:r>
                            <m:r>
                              <a:rPr lang="en-US" altLang="zh-CN" sz="2400" i="1">
                                <a:latin typeface="Cambria Math" panose="02040503050406030204" pitchFamily="18" charset="0"/>
                              </a:rPr>
                              <m:t>/</m:t>
                            </m:r>
                            <m:r>
                              <a:rPr lang="en-US" altLang="zh-CN" sz="2400" i="1">
                                <a:latin typeface="Cambria Math" panose="02040503050406030204" pitchFamily="18" charset="0"/>
                              </a:rPr>
                              <m:t>𝜓</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r>
                              <a:rPr lang="en-US" altLang="zh-CN" sz="2400" i="1">
                                <a:latin typeface="Cambria Math" panose="02040503050406030204" pitchFamily="18" charset="0"/>
                              </a:rPr>
                              <m:t>𝐽</m:t>
                            </m:r>
                            <m:r>
                              <a:rPr lang="en-US" altLang="zh-CN" sz="2400" i="1">
                                <a:latin typeface="Cambria Math" panose="02040503050406030204" pitchFamily="18" charset="0"/>
                              </a:rPr>
                              <m:t>/</m:t>
                            </m:r>
                            <m:r>
                              <a:rPr lang="en-US" altLang="zh-CN" sz="2400" i="1">
                                <a:latin typeface="Cambria Math" panose="02040503050406030204" pitchFamily="18" charset="0"/>
                              </a:rPr>
                              <m:t>𝜓</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e>
                          <m:e>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m:t>
                                </m:r>
                                <m:r>
                                  <a:rPr lang="en-US" altLang="zh-CN" sz="2400" b="1" i="1">
                                    <a:latin typeface="Cambria Math" panose="02040503050406030204" pitchFamily="18" charset="0"/>
                                  </a:rPr>
                                  <m:t>𝑷</m:t>
                                </m:r>
                                <m:r>
                                  <a:rPr lang="en-US" altLang="zh-CN" sz="2400" i="1">
                                    <a:latin typeface="Cambria Math" panose="02040503050406030204" pitchFamily="18" charset="0"/>
                                  </a:rPr>
                                  <m:t>|</m:t>
                                </m:r>
                              </m:num>
                              <m:den>
                                <m:r>
                                  <a:rPr lang="en-US" altLang="zh-CN" sz="2400" i="1">
                                    <a:latin typeface="Cambria Math" panose="02040503050406030204" pitchFamily="18" charset="0"/>
                                  </a:rPr>
                                  <m:t>32</m:t>
                                </m:r>
                                <m:r>
                                  <a:rPr lang="en-US" altLang="zh-CN" sz="2400" i="1">
                                    <a:latin typeface="Cambria Math" panose="02040503050406030204" pitchFamily="18" charset="0"/>
                                  </a:rPr>
                                  <m:t>𝜋</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𝑚</m:t>
                                    </m:r>
                                  </m:e>
                                  <m:sub>
                                    <m:r>
                                      <a:rPr lang="en-US" altLang="zh-CN" sz="2400" i="1">
                                        <a:latin typeface="Cambria Math" panose="02040503050406030204" pitchFamily="18" charset="0"/>
                                      </a:rPr>
                                      <m:t>𝐻</m:t>
                                    </m:r>
                                  </m:sub>
                                  <m:sup>
                                    <m:r>
                                      <a:rPr lang="en-US" altLang="zh-CN" sz="2400" i="1">
                                        <a:latin typeface="Cambria Math" panose="02040503050406030204" pitchFamily="18" charset="0"/>
                                      </a:rPr>
                                      <m:t>2</m:t>
                                    </m:r>
                                  </m:sup>
                                </m:sSubSup>
                              </m:den>
                            </m:f>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𝐴</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r>
                                      <a:rPr lang="en-US" altLang="zh-CN" sz="2400" b="0" i="1" smtClean="0">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b="0" i="1" smtClean="0">
                                            <a:latin typeface="Cambria Math" panose="02040503050406030204" pitchFamily="18" charset="0"/>
                                          </a:rPr>
                                          <m:t> </m:t>
                                        </m:r>
                                        <m:r>
                                          <a:rPr lang="en-US" altLang="zh-CN" sz="2400" i="1">
                                            <a:latin typeface="Cambria Math" panose="02040503050406030204" pitchFamily="18" charset="0"/>
                                          </a:rPr>
                                          <m:t>𝜆</m:t>
                                        </m:r>
                                      </m:e>
                                      <m:sub>
                                        <m:r>
                                          <a:rPr lang="en-US" altLang="zh-CN" sz="2400" i="1">
                                            <a:latin typeface="Cambria Math" panose="02040503050406030204" pitchFamily="18" charset="0"/>
                                          </a:rPr>
                                          <m:t>2</m:t>
                                        </m:r>
                                      </m:sub>
                                    </m:sSub>
                                  </m:sub>
                                  <m:sup>
                                    <m:r>
                                      <a:rPr lang="en-US" altLang="zh-CN" sz="2400" i="1">
                                        <a:latin typeface="Cambria Math" panose="02040503050406030204" pitchFamily="18" charset="0"/>
                                      </a:rPr>
                                      <m:t>𝐻</m:t>
                                    </m:r>
                                  </m:sup>
                                </m:sSubSup>
                                <m:r>
                                  <a:rPr lang="en-US" altLang="zh-CN" sz="2400" i="1">
                                    <a:latin typeface="Cambria Math" panose="02040503050406030204" pitchFamily="18" charset="0"/>
                                  </a:rPr>
                                  <m:t>|</m:t>
                                </m:r>
                              </m:e>
                              <m:sup>
                                <m:r>
                                  <a:rPr lang="en-US" altLang="zh-CN" sz="2400" i="1">
                                    <a:latin typeface="Cambria Math" panose="02040503050406030204" pitchFamily="18" charset="0"/>
                                  </a:rPr>
                                  <m:t>2</m:t>
                                </m:r>
                              </m:sup>
                            </m:sSup>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m:t>
                                </m:r>
                              </m:e>
                              <m:sub>
                                <m:r>
                                  <a:rPr lang="en-US" altLang="zh-CN" sz="2400" b="0" i="1" smtClean="0">
                                    <a:latin typeface="Cambria Math" panose="02040503050406030204" pitchFamily="18" charset="0"/>
                                  </a:rPr>
                                  <m:t>0</m:t>
                                </m:r>
                              </m:sub>
                              <m:sup>
                                <m:r>
                                  <a:rPr lang="en-US" altLang="zh-CN" sz="2400" i="1">
                                    <a:latin typeface="Cambria Math" panose="02040503050406030204" pitchFamily="18" charset="0"/>
                                  </a:rPr>
                                  <m:t>1</m:t>
                                </m:r>
                              </m:sup>
                            </m:sSubSup>
                            <m:f>
                              <m:fPr>
                                <m:ctrlPr>
                                  <a:rPr lang="zh-CN"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2</m:t>
                                </m:r>
                                <m:r>
                                  <a:rPr lang="en-US" altLang="zh-CN" sz="2400" i="1">
                                    <a:latin typeface="Cambria Math" panose="02040503050406030204" pitchFamily="18" charset="0"/>
                                  </a:rPr>
                                  <m:t>𝐽</m:t>
                                </m:r>
                                <m:r>
                                  <a:rPr lang="en-US" altLang="zh-CN" sz="2400" i="1">
                                    <a:latin typeface="Cambria Math" panose="02040503050406030204" pitchFamily="18" charset="0"/>
                                  </a:rPr>
                                  <m:t>+1</m:t>
                                </m:r>
                              </m:den>
                            </m:f>
                            <m:limLow>
                              <m:limLowPr>
                                <m:ctrlPr>
                                  <a:rPr lang="zh-CN" altLang="zh-CN" sz="2400" i="1">
                                    <a:latin typeface="Cambria Math" panose="02040503050406030204" pitchFamily="18" charset="0"/>
                                  </a:rPr>
                                </m:ctrlPr>
                              </m:limLowPr>
                              <m:e>
                                <m:r>
                                  <a:rPr lang="en-US" altLang="zh-CN" sz="2400" i="1">
                                    <a:latin typeface="Cambria Math" panose="02040503050406030204" pitchFamily="18" charset="0"/>
                                  </a:rPr>
                                  <m:t>∑</m:t>
                                </m:r>
                              </m:e>
                              <m:lim>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𝑧</m:t>
                                    </m:r>
                                  </m:sub>
                                </m:sSub>
                              </m:lim>
                            </m:limLow>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𝑑</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𝑧</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𝜆</m:t>
                                        </m:r>
                                      </m:e>
                                      <m:sub>
                                        <m:r>
                                          <a:rPr lang="en-US" altLang="zh-CN" sz="2400" i="1">
                                            <a:latin typeface="Cambria Math" panose="02040503050406030204" pitchFamily="18" charset="0"/>
                                          </a:rPr>
                                          <m:t>2</m:t>
                                        </m:r>
                                      </m:sub>
                                    </m:sSub>
                                  </m:sub>
                                  <m:sup>
                                    <m:r>
                                      <a:rPr lang="en-US" altLang="zh-CN" sz="2400" i="1">
                                        <a:latin typeface="Cambria Math" panose="02040503050406030204" pitchFamily="18" charset="0"/>
                                      </a:rPr>
                                      <m:t>𝐽</m:t>
                                    </m:r>
                                  </m:sup>
                                </m:sSubSup>
                                <m:r>
                                  <a:rPr lang="en-US" altLang="zh-CN" sz="2400" i="1">
                                    <a:latin typeface="Cambria Math" panose="02040503050406030204" pitchFamily="18" charset="0"/>
                                  </a:rPr>
                                  <m:t>(</m:t>
                                </m:r>
                                <m:r>
                                  <a:rPr lang="en-US" altLang="zh-CN" sz="2400" i="1">
                                    <a:latin typeface="Cambria Math" panose="02040503050406030204" pitchFamily="18" charset="0"/>
                                  </a:rPr>
                                  <m:t>𝜃</m:t>
                                </m:r>
                                <m:r>
                                  <a:rPr lang="en-US" altLang="zh-CN" sz="2400" i="1">
                                    <a:latin typeface="Cambria Math" panose="02040503050406030204" pitchFamily="18" charset="0"/>
                                  </a:rPr>
                                  <m:t>)|</m:t>
                                </m:r>
                              </m:e>
                              <m:sup>
                                <m:r>
                                  <a:rPr lang="en-US" altLang="zh-CN" sz="2400" i="1">
                                    <a:latin typeface="Cambria Math" panose="02040503050406030204" pitchFamily="18" charset="0"/>
                                  </a:rPr>
                                  <m:t>2</m:t>
                                </m:r>
                              </m:sup>
                            </m:sSup>
                            <m:r>
                              <a:rPr lang="en-US" altLang="zh-CN" sz="2400" i="1">
                                <a:latin typeface="Cambria Math" panose="02040503050406030204" pitchFamily="18" charset="0"/>
                              </a:rPr>
                              <m:t>𝑑𝑐𝑜𝑠</m:t>
                            </m:r>
                            <m:r>
                              <a:rPr lang="en-US" altLang="zh-CN" sz="2400" i="1">
                                <a:latin typeface="Cambria Math" panose="02040503050406030204" pitchFamily="18" charset="0"/>
                              </a:rPr>
                              <m:t>𝜃</m:t>
                            </m:r>
                          </m:e>
                        </m:mr>
                        <m:mr>
                          <m:e/>
                          <m:e>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m:t>
                                </m:r>
                                <m:r>
                                  <a:rPr lang="en-US" altLang="zh-CN" sz="2400" b="1" i="1">
                                    <a:latin typeface="Cambria Math" panose="02040503050406030204" pitchFamily="18" charset="0"/>
                                  </a:rPr>
                                  <m:t>𝑷</m:t>
                                </m:r>
                                <m:r>
                                  <a:rPr lang="en-US" altLang="zh-CN" sz="2400" i="1">
                                    <a:latin typeface="Cambria Math" panose="02040503050406030204" pitchFamily="18" charset="0"/>
                                  </a:rPr>
                                  <m:t>|</m:t>
                                </m:r>
                              </m:num>
                              <m:den>
                                <m:r>
                                  <a:rPr lang="en-US" altLang="zh-CN" sz="2400" i="1">
                                    <a:latin typeface="Cambria Math" panose="02040503050406030204" pitchFamily="18" charset="0"/>
                                  </a:rPr>
                                  <m:t>16</m:t>
                                </m:r>
                                <m:r>
                                  <a:rPr lang="en-US" altLang="zh-CN" sz="2400" i="1">
                                    <a:latin typeface="Cambria Math" panose="02040503050406030204" pitchFamily="18" charset="0"/>
                                  </a:rPr>
                                  <m:t>𝜋</m:t>
                                </m:r>
                                <m:r>
                                  <a:rPr lang="en-US" altLang="zh-CN" sz="2400" i="1">
                                    <a:latin typeface="Cambria Math" panose="02040503050406030204" pitchFamily="18" charset="0"/>
                                  </a:rPr>
                                  <m:t>(2</m:t>
                                </m:r>
                                <m:r>
                                  <a:rPr lang="en-US" altLang="zh-CN" sz="2400" i="1">
                                    <a:latin typeface="Cambria Math" panose="02040503050406030204" pitchFamily="18" charset="0"/>
                                  </a:rPr>
                                  <m:t>𝐽</m:t>
                                </m:r>
                                <m:r>
                                  <a:rPr lang="en-US" altLang="zh-CN" sz="2400" i="1">
                                    <a:latin typeface="Cambria Math" panose="02040503050406030204" pitchFamily="18" charset="0"/>
                                  </a:rPr>
                                  <m:t>+1)</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𝑚</m:t>
                                    </m:r>
                                  </m:e>
                                  <m:sub>
                                    <m:r>
                                      <a:rPr lang="en-US" altLang="zh-CN" sz="2400" i="1">
                                        <a:latin typeface="Cambria Math" panose="02040503050406030204" pitchFamily="18" charset="0"/>
                                      </a:rPr>
                                      <m:t>𝐻</m:t>
                                    </m:r>
                                  </m:sub>
                                  <m:sup>
                                    <m:r>
                                      <a:rPr lang="en-US" altLang="zh-CN" sz="2400" i="1">
                                        <a:latin typeface="Cambria Math" panose="02040503050406030204" pitchFamily="18" charset="0"/>
                                      </a:rPr>
                                      <m:t>2</m:t>
                                    </m:r>
                                  </m:sup>
                                </m:sSubSup>
                              </m:den>
                            </m:f>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m:t>
                                </m:r>
                                <m:sSubSup>
                                  <m:sSubSupPr>
                                    <m:ctrlPr>
                                      <a:rPr lang="zh-CN" altLang="zh-CN" sz="2400" i="1" smtClean="0">
                                        <a:solidFill>
                                          <a:srgbClr val="FF0000"/>
                                        </a:solidFill>
                                        <a:latin typeface="Cambria Math" panose="02040503050406030204" pitchFamily="18" charset="0"/>
                                      </a:rPr>
                                    </m:ctrlPr>
                                  </m:sSubSupPr>
                                  <m:e>
                                    <m:r>
                                      <a:rPr lang="en-US" altLang="zh-CN" sz="2400" i="1">
                                        <a:solidFill>
                                          <a:srgbClr val="FF0000"/>
                                        </a:solidFill>
                                        <a:latin typeface="Cambria Math" panose="02040503050406030204" pitchFamily="18" charset="0"/>
                                      </a:rPr>
                                      <m:t>𝐴</m:t>
                                    </m:r>
                                  </m:e>
                                  <m:sub>
                                    <m:sSub>
                                      <m:sSubPr>
                                        <m:ctrlPr>
                                          <a:rPr lang="zh-CN"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𝜆</m:t>
                                        </m:r>
                                      </m:e>
                                      <m:sub>
                                        <m:r>
                                          <a:rPr lang="en-US" altLang="zh-CN" sz="2400" i="1">
                                            <a:solidFill>
                                              <a:srgbClr val="FF0000"/>
                                            </a:solidFill>
                                            <a:latin typeface="Cambria Math" panose="02040503050406030204" pitchFamily="18" charset="0"/>
                                          </a:rPr>
                                          <m:t>1</m:t>
                                        </m:r>
                                      </m:sub>
                                    </m:sSub>
                                    <m:r>
                                      <a:rPr lang="en-US" altLang="zh-CN" sz="2400" i="1">
                                        <a:solidFill>
                                          <a:srgbClr val="FF0000"/>
                                        </a:solidFill>
                                        <a:latin typeface="Cambria Math" panose="02040503050406030204" pitchFamily="18" charset="0"/>
                                      </a:rPr>
                                      <m:t>,</m:t>
                                    </m:r>
                                    <m:sSub>
                                      <m:sSubPr>
                                        <m:ctrlPr>
                                          <a:rPr lang="zh-CN"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𝜆</m:t>
                                        </m:r>
                                      </m:e>
                                      <m:sub>
                                        <m:r>
                                          <a:rPr lang="en-US" altLang="zh-CN" sz="2400" i="1">
                                            <a:solidFill>
                                              <a:srgbClr val="FF0000"/>
                                            </a:solidFill>
                                            <a:latin typeface="Cambria Math" panose="02040503050406030204" pitchFamily="18" charset="0"/>
                                          </a:rPr>
                                          <m:t>2</m:t>
                                        </m:r>
                                      </m:sub>
                                    </m:sSub>
                                  </m:sub>
                                  <m:sup>
                                    <m:r>
                                      <a:rPr lang="en-US" altLang="zh-CN" sz="2400" i="1">
                                        <a:solidFill>
                                          <a:srgbClr val="FF0000"/>
                                        </a:solidFill>
                                        <a:latin typeface="Cambria Math" panose="02040503050406030204" pitchFamily="18" charset="0"/>
                                      </a:rPr>
                                      <m:t>𝐻</m:t>
                                    </m:r>
                                  </m:sup>
                                </m:sSubSup>
                                <m:r>
                                  <a:rPr lang="en-US" altLang="zh-CN" sz="2400" i="1">
                                    <a:latin typeface="Cambria Math" panose="02040503050406030204" pitchFamily="18" charset="0"/>
                                  </a:rPr>
                                  <m:t>|</m:t>
                                </m:r>
                              </m:e>
                              <m:sup>
                                <m:r>
                                  <a:rPr lang="en-US" altLang="zh-CN" sz="2400" i="1">
                                    <a:latin typeface="Cambria Math" panose="02040503050406030204" pitchFamily="18" charset="0"/>
                                  </a:rPr>
                                  <m:t>2</m:t>
                                </m:r>
                              </m:sup>
                            </m:sSup>
                          </m:e>
                        </m:mr>
                      </m:m>
                    </m:oMath>
                  </m:oMathPara>
                </a14:m>
                <a:endParaRPr lang="zh-CN" altLang="zh-CN" sz="2400" dirty="0"/>
              </a:p>
              <a:p>
                <a:endParaRPr lang="zh-CN" altLang="en-US" sz="3200" dirty="0">
                  <a:latin typeface="+mn-ea"/>
                </a:endParaRPr>
              </a:p>
            </p:txBody>
          </p:sp>
        </mc:Choice>
        <mc:Fallback xmlns="">
          <p:sp>
            <p:nvSpPr>
              <p:cNvPr id="2" name="文本框 1">
                <a:extLst>
                  <a:ext uri="{FF2B5EF4-FFF2-40B4-BE49-F238E27FC236}">
                    <a16:creationId xmlns="" xmlns:a16="http://schemas.microsoft.com/office/drawing/2014/main" xmlns:a14="http://schemas.microsoft.com/office/drawing/2010/main" id="{A51ED16C-1DB9-8DBA-74C9-0D66677D4ABD}"/>
                  </a:ext>
                </a:extLst>
              </p:cNvPr>
              <p:cNvSpPr txBox="1">
                <a:spLocks noRot="1" noChangeAspect="1" noMove="1" noResize="1" noEditPoints="1" noAdjustHandles="1" noChangeArrowheads="1" noChangeShapeType="1" noTextEdit="1"/>
              </p:cNvSpPr>
              <p:nvPr/>
            </p:nvSpPr>
            <p:spPr>
              <a:xfrm>
                <a:off x="1261675" y="2298537"/>
                <a:ext cx="10269415" cy="2152192"/>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767534" y="1670826"/>
                <a:ext cx="4639939"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衰变宽度</a:t>
                </a:r>
                <a14:m>
                  <m:oMath xmlns:m="http://schemas.openxmlformats.org/officeDocument/2006/math">
                    <m:r>
                      <m:rPr>
                        <m:sty m:val="p"/>
                      </m:rPr>
                      <a:rPr lang="el-GR" altLang="zh-CN" sz="2400" i="1" smtClean="0">
                        <a:latin typeface="Cambria Math" panose="02040503050406030204" pitchFamily="18" charset="0"/>
                        <a:ea typeface="Cambria Math" panose="02040503050406030204" pitchFamily="18" charset="0"/>
                      </a:rPr>
                      <m:t>Γ</m:t>
                    </m:r>
                  </m:oMath>
                </a14:m>
                <a:r>
                  <a:rPr lang="zh-CN" altLang="en-US" sz="2400" dirty="0">
                    <a:latin typeface="微软雅黑" panose="020B0503020204020204" pitchFamily="34" charset="-122"/>
                    <a:ea typeface="微软雅黑" panose="020B0503020204020204" pitchFamily="34" charset="-122"/>
                  </a:rPr>
                  <a:t>：</a:t>
                </a:r>
              </a:p>
            </p:txBody>
          </p:sp>
        </mc:Choice>
        <mc:Fallback xmlns="">
          <p:sp>
            <p:nvSpPr>
              <p:cNvPr id="4" name="文本框 3"/>
              <p:cNvSpPr txBox="1">
                <a:spLocks noRot="1" noChangeAspect="1" noMove="1" noResize="1" noEditPoints="1" noAdjustHandles="1" noChangeArrowheads="1" noChangeShapeType="1" noTextEdit="1"/>
              </p:cNvSpPr>
              <p:nvPr/>
            </p:nvSpPr>
            <p:spPr>
              <a:xfrm>
                <a:off x="767534" y="1670826"/>
                <a:ext cx="4639939" cy="461665"/>
              </a:xfrm>
              <a:prstGeom prst="rect">
                <a:avLst/>
              </a:prstGeom>
              <a:blipFill rotWithShape="0">
                <a:blip r:embed="rId5"/>
                <a:stretch>
                  <a:fillRect l="-2102"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4C614E23-E919-4668-B313-8B0E21254C3E}"/>
                  </a:ext>
                </a:extLst>
              </p:cNvPr>
              <p:cNvSpPr txBox="1"/>
              <p:nvPr/>
            </p:nvSpPr>
            <p:spPr>
              <a:xfrm>
                <a:off x="1113054" y="3676029"/>
                <a:ext cx="5686544" cy="2894575"/>
              </a:xfrm>
              <a:prstGeom prst="rect">
                <a:avLst/>
              </a:prstGeom>
              <a:noFill/>
            </p:spPr>
            <p:txBody>
              <a:bodyPr wrap="square" rtlCol="0">
                <a:spAutoFit/>
              </a:bodyPr>
              <a:lstStyle/>
              <a:p>
                <a:pPr>
                  <a:lnSpc>
                    <a:spcPct val="150000"/>
                  </a:lnSpc>
                </a:pPr>
                <a:r>
                  <a:rPr lang="en-US" altLang="zh-CN" sz="2000" b="1" dirty="0">
                    <a:latin typeface="宋体" panose="02010600030101010101" pitchFamily="2" charset="-122"/>
                    <a:ea typeface="宋体" panose="02010600030101010101" pitchFamily="2" charset="-122"/>
                  </a:rPr>
                  <a:t>       —— </a:t>
                </a:r>
                <a:r>
                  <a:rPr lang="zh-CN" altLang="en-US" sz="2000" dirty="0">
                    <a:latin typeface="微软雅黑" panose="020B0503020204020204" pitchFamily="34" charset="-122"/>
                    <a:ea typeface="微软雅黑" panose="020B0503020204020204" pitchFamily="34" charset="-122"/>
                  </a:rPr>
                  <a:t>两</a:t>
                </a:r>
                <a14:m>
                  <m:oMath xmlns:m="http://schemas.openxmlformats.org/officeDocument/2006/math">
                    <m:r>
                      <a:rPr lang="en-US" altLang="zh-CN" sz="2000" i="1">
                        <a:latin typeface="Cambria Math" panose="02040503050406030204" pitchFamily="18" charset="0"/>
                        <a:ea typeface="宋体" panose="02010600030101010101" pitchFamily="2" charset="-122"/>
                      </a:rPr>
                      <m:t>𝐽</m:t>
                    </m:r>
                    <m:r>
                      <a:rPr lang="en-US" altLang="zh-CN" sz="2000" i="1">
                        <a:latin typeface="Cambria Math" panose="02040503050406030204" pitchFamily="18" charset="0"/>
                        <a:ea typeface="宋体" panose="02010600030101010101" pitchFamily="2" charset="-122"/>
                      </a:rPr>
                      <m:t>/</m:t>
                    </m:r>
                    <m:r>
                      <a:rPr lang="zh-CN" altLang="en-US" sz="2000" i="1">
                        <a:latin typeface="Cambria Math" panose="02040503050406030204" pitchFamily="18" charset="0"/>
                        <a:ea typeface="宋体" panose="02010600030101010101" pitchFamily="2" charset="-122"/>
                      </a:rPr>
                      <m:t>𝜓</m:t>
                    </m:r>
                  </m:oMath>
                </a14:m>
                <a:r>
                  <a:rPr lang="zh-CN" altLang="en-US" sz="2000" dirty="0">
                    <a:latin typeface="微软雅黑" panose="020B0503020204020204" pitchFamily="34" charset="-122"/>
                    <a:ea typeface="微软雅黑" panose="020B0503020204020204" pitchFamily="34" charset="-122"/>
                  </a:rPr>
                  <a:t>的螺旋度</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b="1" dirty="0">
                    <a:latin typeface="Cambria Math" panose="02040503050406030204" pitchFamily="18" charset="0"/>
                    <a:ea typeface="Cambria Math" panose="02040503050406030204" pitchFamily="18" charset="0"/>
                    <a:cs typeface="Arial Unicode MS" panose="020B0604020202020204" pitchFamily="34" charset="-122"/>
                  </a:rPr>
                  <a:t>        </a:t>
                </a:r>
                <a:r>
                  <a:rPr lang="en-US" altLang="zh-CN" sz="20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b="1" dirty="0">
                    <a:latin typeface="宋体" panose="02010600030101010101" pitchFamily="2" charset="-122"/>
                    <a:ea typeface="宋体" panose="02010600030101010101" pitchFamily="2" charset="-122"/>
                  </a:rPr>
                  <a: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𝐻</m:t>
                    </m:r>
                  </m:oMath>
                </a14:m>
                <a:r>
                  <a:rPr lang="zh-CN" altLang="en-US" sz="2000" dirty="0">
                    <a:latin typeface="微软雅黑" panose="020B0503020204020204" pitchFamily="34" charset="-122"/>
                    <a:ea typeface="微软雅黑" panose="020B0503020204020204" pitchFamily="34" charset="-122"/>
                  </a:rPr>
                  <a:t>的角动量</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宋体" panose="02010600030101010101" pitchFamily="2" charset="-122"/>
                    <a:ea typeface="宋体" panose="02010600030101010101" pitchFamily="2" charset="-122"/>
                  </a:rPr>
                  <a:t>       —— </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rPr>
                      <m:t>𝐻</m:t>
                    </m:r>
                  </m:oMath>
                </a14:m>
                <a:r>
                  <a:rPr lang="zh-CN" altLang="en-US" sz="2000" dirty="0">
                    <a:latin typeface="微软雅黑" panose="020B0503020204020204" pitchFamily="34" charset="-122"/>
                    <a:ea typeface="微软雅黑" panose="020B0503020204020204" pitchFamily="34" charset="-122"/>
                  </a:rPr>
                  <a:t>的质量</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宋体" panose="02010600030101010101" pitchFamily="2" charset="-122"/>
                    <a:ea typeface="宋体" panose="02010600030101010101" pitchFamily="2" charset="-122"/>
                  </a:rPr>
                  <a:t>       —— </a:t>
                </a:r>
                <a14:m>
                  <m:oMath xmlns:m="http://schemas.openxmlformats.org/officeDocument/2006/math">
                    <m:r>
                      <a:rPr lang="en-US" altLang="zh-CN" sz="2000" b="0" i="1">
                        <a:latin typeface="Cambria Math" panose="02040503050406030204" pitchFamily="18" charset="0"/>
                        <a:ea typeface="宋体" panose="02010600030101010101" pitchFamily="2" charset="-122"/>
                      </a:rPr>
                      <m:t>𝐽</m:t>
                    </m:r>
                    <m:r>
                      <a:rPr lang="en-US" altLang="zh-CN" sz="2000" b="0" i="1">
                        <a:latin typeface="Cambria Math" panose="02040503050406030204" pitchFamily="18" charset="0"/>
                        <a:ea typeface="宋体" panose="02010600030101010101" pitchFamily="2" charset="-122"/>
                      </a:rPr>
                      <m:t>/</m:t>
                    </m:r>
                    <m:r>
                      <a:rPr lang="zh-CN" altLang="en-US" sz="2000" b="0" i="1">
                        <a:latin typeface="Cambria Math" panose="02040503050406030204" pitchFamily="18" charset="0"/>
                        <a:ea typeface="宋体" panose="02010600030101010101" pitchFamily="2" charset="-122"/>
                      </a:rPr>
                      <m:t>𝜓</m:t>
                    </m:r>
                  </m:oMath>
                </a14:m>
                <a:r>
                  <a:rPr lang="zh-CN" altLang="en-US" sz="2000" dirty="0">
                    <a:latin typeface="微软雅黑" panose="020B0503020204020204" pitchFamily="34" charset="-122"/>
                    <a:ea typeface="微软雅黑" panose="020B0503020204020204" pitchFamily="34" charset="-122"/>
                  </a:rPr>
                  <a:t>动量的空间分量</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宋体" panose="02010600030101010101" pitchFamily="2" charset="-122"/>
                    <a:ea typeface="宋体" panose="02010600030101010101" pitchFamily="2" charset="-122"/>
                  </a:rPr>
                  <a:t>       —— </a:t>
                </a:r>
                <a:r>
                  <a:rPr lang="en-US" altLang="zh-CN" sz="2000" dirty="0">
                    <a:latin typeface="微软雅黑" panose="020B0503020204020204" pitchFamily="34" charset="-122"/>
                    <a:ea typeface="微软雅黑" panose="020B0503020204020204" pitchFamily="34" charset="-122"/>
                  </a:rPr>
                  <a:t>Wigner</a:t>
                </a:r>
                <a:r>
                  <a:rPr lang="zh-CN" altLang="en-US" sz="2000" dirty="0">
                    <a:latin typeface="微软雅黑" panose="020B0503020204020204" pitchFamily="34" charset="-122"/>
                    <a:ea typeface="微软雅黑" panose="020B0503020204020204" pitchFamily="34" charset="-122"/>
                  </a:rPr>
                  <a:t>函数</a:t>
                </a:r>
                <a:r>
                  <a:rPr lang="en-US" altLang="zh-CN" sz="2000" dirty="0">
                    <a:latin typeface="微软雅黑" panose="020B0503020204020204" pitchFamily="34" charset="-122"/>
                    <a:ea typeface="微软雅黑" panose="020B0503020204020204" pitchFamily="34" charset="-122"/>
                  </a:rPr>
                  <a:t>(</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𝑆</m:t>
                        </m:r>
                      </m:e>
                      <m:sub>
                        <m:r>
                          <a:rPr lang="en-US" altLang="zh-CN" sz="2000" b="0" i="1" smtClean="0">
                            <a:latin typeface="Cambria Math" panose="02040503050406030204" pitchFamily="18" charset="0"/>
                            <a:ea typeface="宋体" panose="02010600030101010101" pitchFamily="2" charset="-122"/>
                          </a:rPr>
                          <m:t>𝑧</m:t>
                        </m:r>
                      </m:sub>
                    </m:sSub>
                  </m:oMath>
                </a14:m>
                <a:r>
                  <a:rPr lang="zh-CN" altLang="en-US" sz="2000" dirty="0">
                    <a:latin typeface="微软雅黑" panose="020B0503020204020204" pitchFamily="34" charset="-122"/>
                    <a:ea typeface="微软雅黑" panose="020B0503020204020204" pitchFamily="34" charset="-122"/>
                  </a:rPr>
                  <a:t>表示</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𝐻</m:t>
                    </m:r>
                  </m:oMath>
                </a14:m>
                <a:r>
                  <a:rPr lang="zh-CN" altLang="en-US" sz="2000" dirty="0">
                    <a:latin typeface="微软雅黑" panose="020B0503020204020204" pitchFamily="34" charset="-122"/>
                    <a:ea typeface="微软雅黑" panose="020B0503020204020204" pitchFamily="34" charset="-122"/>
                  </a:rPr>
                  <a:t>的磁量子数，</a:t>
                </a:r>
                <a14:m>
                  <m:oMath xmlns:m="http://schemas.openxmlformats.org/officeDocument/2006/math">
                    <m:r>
                      <a:rPr lang="zh-CN" altLang="en-US" sz="2000" b="0" i="1" smtClean="0">
                        <a:latin typeface="Cambria Math" panose="02040503050406030204" pitchFamily="18" charset="0"/>
                        <a:ea typeface="宋体" panose="02010600030101010101" pitchFamily="2" charset="-122"/>
                      </a:rPr>
                      <m:t>𝜃</m:t>
                    </m:r>
                  </m:oMath>
                </a14:m>
                <a:r>
                  <a:rPr lang="zh-CN" altLang="en-US" sz="2000" dirty="0">
                    <a:latin typeface="微软雅黑" panose="020B0503020204020204" pitchFamily="34" charset="-122"/>
                    <a:ea typeface="微软雅黑" panose="020B0503020204020204" pitchFamily="34" charset="-122"/>
                  </a:rPr>
                  <a:t>表示出射粒子</a:t>
                </a:r>
                <a14:m>
                  <m:oMath xmlns:m="http://schemas.openxmlformats.org/officeDocument/2006/math">
                    <m:r>
                      <a:rPr lang="en-US" altLang="zh-CN" sz="2000" b="0" i="1">
                        <a:latin typeface="Cambria Math" panose="02040503050406030204" pitchFamily="18" charset="0"/>
                        <a:ea typeface="宋体" panose="02010600030101010101" pitchFamily="2" charset="-122"/>
                      </a:rPr>
                      <m:t>𝐽</m:t>
                    </m:r>
                    <m:r>
                      <a:rPr lang="en-US" altLang="zh-CN" sz="2000" b="0" i="1">
                        <a:latin typeface="Cambria Math" panose="02040503050406030204" pitchFamily="18" charset="0"/>
                        <a:ea typeface="宋体" panose="02010600030101010101" pitchFamily="2" charset="-122"/>
                      </a:rPr>
                      <m:t>/</m:t>
                    </m:r>
                    <m:r>
                      <a:rPr lang="zh-CN" altLang="en-US" sz="2000" b="0" i="1">
                        <a:latin typeface="Cambria Math" panose="02040503050406030204" pitchFamily="18" charset="0"/>
                        <a:ea typeface="宋体" panose="02010600030101010101" pitchFamily="2" charset="-122"/>
                      </a:rPr>
                      <m:t>𝜓</m:t>
                    </m:r>
                  </m:oMath>
                </a14:m>
                <a:r>
                  <a:rPr lang="zh-CN" altLang="en-US" sz="2000" dirty="0">
                    <a:latin typeface="微软雅黑" panose="020B0503020204020204" pitchFamily="34" charset="-122"/>
                    <a:ea typeface="微软雅黑" panose="020B0503020204020204" pitchFamily="34" charset="-122"/>
                  </a:rPr>
                  <a:t>方向与</a:t>
                </a:r>
                <a:r>
                  <a:rPr lang="en-US" altLang="zh-CN" sz="2000" dirty="0">
                    <a:latin typeface="微软雅黑" panose="020B0503020204020204" pitchFamily="34" charset="-122"/>
                    <a:ea typeface="微软雅黑" panose="020B0503020204020204" pitchFamily="34" charset="-122"/>
                  </a:rPr>
                  <a:t>z</a:t>
                </a:r>
                <a:r>
                  <a:rPr lang="zh-CN" altLang="en-US" sz="2000" dirty="0">
                    <a:latin typeface="微软雅黑" panose="020B0503020204020204" pitchFamily="34" charset="-122"/>
                    <a:ea typeface="微软雅黑" panose="020B0503020204020204" pitchFamily="34" charset="-122"/>
                  </a:rPr>
                  <a:t>轴方向的夹角）</a:t>
                </a:r>
                <a:endParaRPr lang="en-US" altLang="zh-CN" sz="2000" dirty="0">
                  <a:latin typeface="微软雅黑" panose="020B0503020204020204" pitchFamily="34" charset="-122"/>
                  <a:ea typeface="微软雅黑" panose="020B0503020204020204" pitchFamily="34" charset="-122"/>
                </a:endParaRPr>
              </a:p>
            </p:txBody>
          </p:sp>
        </mc:Choice>
        <mc:Fallback xmlns="">
          <p:sp>
            <p:nvSpPr>
              <p:cNvPr id="23" name="文本框 22">
                <a:extLst>
                  <a:ext uri="{FF2B5EF4-FFF2-40B4-BE49-F238E27FC236}">
                    <a16:creationId xmlns:a16="http://schemas.microsoft.com/office/drawing/2014/main" xmlns="" xmlns:a14="http://schemas.microsoft.com/office/drawing/2010/main" id="{4C614E23-E919-4668-B313-8B0E21254C3E}"/>
                  </a:ext>
                </a:extLst>
              </p:cNvPr>
              <p:cNvSpPr txBox="1">
                <a:spLocks noRot="1" noChangeAspect="1" noMove="1" noResize="1" noEditPoints="1" noAdjustHandles="1" noChangeArrowheads="1" noChangeShapeType="1" noTextEdit="1"/>
              </p:cNvSpPr>
              <p:nvPr/>
            </p:nvSpPr>
            <p:spPr>
              <a:xfrm>
                <a:off x="1113054" y="3676029"/>
                <a:ext cx="5686544" cy="2894575"/>
              </a:xfrm>
              <a:prstGeom prst="rect">
                <a:avLst/>
              </a:prstGeom>
              <a:blipFill rotWithShape="0">
                <a:blip r:embed="rId6"/>
                <a:stretch>
                  <a:fillRect r="-10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797851" y="5576885"/>
                <a:ext cx="1352884" cy="456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𝑑</m:t>
                          </m:r>
                        </m:e>
                        <m:sub>
                          <m:sSub>
                            <m:sSubPr>
                              <m:ctrlPr>
                                <a:rPr lang="zh-CN"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𝑧</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𝜆</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𝜆</m:t>
                              </m:r>
                            </m:e>
                            <m:sub>
                              <m:r>
                                <a:rPr lang="en-US" altLang="zh-CN" i="1">
                                  <a:latin typeface="Cambria Math" panose="02040503050406030204" pitchFamily="18" charset="0"/>
                                </a:rPr>
                                <m:t>2</m:t>
                              </m:r>
                            </m:sub>
                          </m:sSub>
                        </m:sub>
                        <m:sup>
                          <m:r>
                            <a:rPr lang="en-US" altLang="zh-CN" i="1">
                              <a:latin typeface="Cambria Math" panose="02040503050406030204" pitchFamily="18" charset="0"/>
                            </a:rPr>
                            <m:t>𝐽</m:t>
                          </m:r>
                        </m:sup>
                      </m:sSubSup>
                      <m:r>
                        <a:rPr lang="en-US" altLang="zh-CN" i="1">
                          <a:latin typeface="Cambria Math" panose="02040503050406030204" pitchFamily="18" charset="0"/>
                        </a:rPr>
                        <m:t>(</m:t>
                      </m:r>
                      <m:r>
                        <a:rPr lang="en-US" altLang="zh-CN" i="1">
                          <a:latin typeface="Cambria Math" panose="02040503050406030204" pitchFamily="18" charset="0"/>
                        </a:rPr>
                        <m:t>𝜃</m:t>
                      </m:r>
                      <m:r>
                        <a:rPr lang="en-US" altLang="zh-CN" i="1">
                          <a:latin typeface="Cambria Math" panose="02040503050406030204" pitchFamily="18" charset="0"/>
                        </a:rPr>
                        <m:t>)</m:t>
                      </m:r>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22" name="文本框 21"/>
              <p:cNvSpPr txBox="1">
                <a:spLocks noRot="1" noChangeAspect="1" noMove="1" noResize="1" noEditPoints="1" noAdjustHandles="1" noChangeArrowheads="1" noChangeShapeType="1" noTextEdit="1"/>
              </p:cNvSpPr>
              <p:nvPr/>
            </p:nvSpPr>
            <p:spPr>
              <a:xfrm>
                <a:off x="797851" y="5576885"/>
                <a:ext cx="1352884" cy="456663"/>
              </a:xfrm>
              <a:prstGeom prst="rect">
                <a:avLst/>
              </a:prstGeom>
              <a:blipFill rotWithShape="0">
                <a:blip r:embed="rId7"/>
                <a:stretch>
                  <a:fillRect r="-90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1549313" y="4686781"/>
                <a:ext cx="551935"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mn-ea"/>
                            </a:rPr>
                          </m:ctrlPr>
                        </m:sSubPr>
                        <m:e>
                          <m:r>
                            <a:rPr lang="en-US" altLang="zh-CN" b="0" i="1" smtClean="0">
                              <a:latin typeface="Cambria Math" panose="02040503050406030204" pitchFamily="18" charset="0"/>
                              <a:ea typeface="+mn-ea"/>
                            </a:rPr>
                            <m:t>𝑚</m:t>
                          </m:r>
                        </m:e>
                        <m:sub>
                          <m:r>
                            <a:rPr lang="en-US" altLang="zh-CN" b="0" i="1" smtClean="0">
                              <a:latin typeface="Cambria Math" panose="02040503050406030204" pitchFamily="18" charset="0"/>
                              <a:ea typeface="+mn-ea"/>
                            </a:rPr>
                            <m:t>𝐻</m:t>
                          </m:r>
                        </m:sub>
                      </m:sSub>
                    </m:oMath>
                  </m:oMathPara>
                </a14:m>
                <a:endParaRPr lang="zh-CN" altLang="en-US" dirty="0">
                  <a:latin typeface="+mn-ea"/>
                  <a:ea typeface="+mn-ea"/>
                </a:endParaRPr>
              </a:p>
            </p:txBody>
          </p:sp>
        </mc:Choice>
        <mc:Fallback xmlns="">
          <p:sp>
            <p:nvSpPr>
              <p:cNvPr id="26" name="文本框 25"/>
              <p:cNvSpPr txBox="1">
                <a:spLocks noRot="1" noChangeAspect="1" noMove="1" noResize="1" noEditPoints="1" noAdjustHandles="1" noChangeArrowheads="1" noChangeShapeType="1" noTextEdit="1"/>
              </p:cNvSpPr>
              <p:nvPr/>
            </p:nvSpPr>
            <p:spPr>
              <a:xfrm>
                <a:off x="1549313" y="4686781"/>
                <a:ext cx="551935" cy="369332"/>
              </a:xfrm>
              <a:prstGeom prst="rect">
                <a:avLst/>
              </a:prstGeom>
              <a:blipFill rotWithShape="0">
                <a:blip r:embed="rId9"/>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1474293" y="5199980"/>
                <a:ext cx="551935"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altLang="zh-CN" b="1" i="1" dirty="0" smtClean="0">
                          <a:latin typeface="Cambria Math" panose="02040503050406030204" pitchFamily="18" charset="0"/>
                          <a:ea typeface="+mn-ea"/>
                        </a:rPr>
                        <m:t>𝑷</m:t>
                      </m:r>
                    </m:oMath>
                  </m:oMathPara>
                </a14:m>
                <a:endParaRPr lang="zh-CN" altLang="en-US" b="1" dirty="0">
                  <a:latin typeface="+mn-ea"/>
                  <a:ea typeface="+mn-ea"/>
                </a:endParaRPr>
              </a:p>
            </p:txBody>
          </p:sp>
        </mc:Choice>
        <mc:Fallback xmlns="">
          <p:sp>
            <p:nvSpPr>
              <p:cNvPr id="29" name="文本框 28"/>
              <p:cNvSpPr txBox="1">
                <a:spLocks noRot="1" noChangeAspect="1" noMove="1" noResize="1" noEditPoints="1" noAdjustHandles="1" noChangeArrowheads="1" noChangeShapeType="1" noTextEdit="1"/>
              </p:cNvSpPr>
              <p:nvPr/>
            </p:nvSpPr>
            <p:spPr>
              <a:xfrm>
                <a:off x="1474293" y="5199980"/>
                <a:ext cx="551935" cy="369332"/>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CB7E3B2E-A1F4-185C-BB51-939DB4B76680}"/>
                  </a:ext>
                </a:extLst>
              </p:cNvPr>
              <p:cNvSpPr txBox="1"/>
              <p:nvPr/>
            </p:nvSpPr>
            <p:spPr>
              <a:xfrm>
                <a:off x="6879996" y="4510515"/>
                <a:ext cx="2592441" cy="109119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𝑷</m:t>
                          </m:r>
                        </m:e>
                      </m:d>
                      <m:r>
                        <a:rPr lang="en-US" altLang="zh-CN" sz="2400" b="0" i="1" smtClean="0">
                          <a:latin typeface="Cambria Math" panose="02040503050406030204" pitchFamily="18" charset="0"/>
                        </a:rPr>
                        <m:t>=</m:t>
                      </m:r>
                      <m:rad>
                        <m:radPr>
                          <m:degHide m:val="on"/>
                          <m:ctrlPr>
                            <a:rPr lang="en-US" altLang="zh-CN" sz="2400" b="0" i="1" smtClean="0">
                              <a:latin typeface="Cambria Math" panose="02040503050406030204" pitchFamily="18" charset="0"/>
                            </a:rPr>
                          </m:ctrlPr>
                        </m:radPr>
                        <m:deg/>
                        <m:e>
                          <m:f>
                            <m:fPr>
                              <m:ctrlPr>
                                <a:rPr lang="en-US" altLang="zh-CN" sz="2400" b="0" i="1" smtClean="0">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𝐻</m:t>
                                  </m:r>
                                </m:sub>
                                <m:sup>
                                  <m:r>
                                    <a:rPr lang="en-US" altLang="zh-CN" sz="2400" b="0" i="1" smtClean="0">
                                      <a:latin typeface="Cambria Math" panose="02040503050406030204" pitchFamily="18" charset="0"/>
                                    </a:rPr>
                                    <m:t>2</m:t>
                                  </m:r>
                                </m:sup>
                              </m:sSubSup>
                            </m:num>
                            <m:den>
                              <m:r>
                                <a:rPr lang="en-US" altLang="zh-CN" sz="2400" b="0" i="1" smtClean="0">
                                  <a:latin typeface="Cambria Math" panose="02040503050406030204" pitchFamily="18" charset="0"/>
                                </a:rPr>
                                <m:t>4</m:t>
                              </m:r>
                            </m:den>
                          </m:f>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𝐽</m:t>
                              </m:r>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𝜓</m:t>
                              </m:r>
                            </m:sub>
                            <m:sup>
                              <m:r>
                                <a:rPr lang="en-US" altLang="zh-CN" sz="2400" b="0" i="1" smtClean="0">
                                  <a:latin typeface="Cambria Math" panose="02040503050406030204" pitchFamily="18" charset="0"/>
                                </a:rPr>
                                <m:t>2</m:t>
                              </m:r>
                            </m:sup>
                          </m:sSubSup>
                        </m:e>
                      </m:rad>
                    </m:oMath>
                  </m:oMathPara>
                </a14:m>
                <a:endParaRPr lang="zh-CN" altLang="en-US" sz="2400" dirty="0">
                  <a:latin typeface="+mn-ea"/>
                </a:endParaRPr>
              </a:p>
            </p:txBody>
          </p:sp>
        </mc:Choice>
        <mc:Fallback xmlns="">
          <p:sp>
            <p:nvSpPr>
              <p:cNvPr id="30" name="文本框 29">
                <a:extLst>
                  <a:ext uri="{FF2B5EF4-FFF2-40B4-BE49-F238E27FC236}">
                    <a16:creationId xmlns:a16="http://schemas.microsoft.com/office/drawing/2014/main" xmlns="" xmlns:a14="http://schemas.microsoft.com/office/drawing/2010/main" id="{CB7E3B2E-A1F4-185C-BB51-939DB4B76680}"/>
                  </a:ext>
                </a:extLst>
              </p:cNvPr>
              <p:cNvSpPr txBox="1">
                <a:spLocks noRot="1" noChangeAspect="1" noMove="1" noResize="1" noEditPoints="1" noAdjustHandles="1" noChangeArrowheads="1" noChangeShapeType="1" noTextEdit="1"/>
              </p:cNvSpPr>
              <p:nvPr/>
            </p:nvSpPr>
            <p:spPr>
              <a:xfrm>
                <a:off x="6879996" y="4510515"/>
                <a:ext cx="2592441" cy="1091196"/>
              </a:xfrm>
              <a:prstGeom prst="rect">
                <a:avLst/>
              </a:prstGeom>
              <a:blipFill rotWithShape="0">
                <a:blip r:embed="rId11"/>
                <a:stretch>
                  <a:fillRect/>
                </a:stretch>
              </a:blipFill>
            </p:spPr>
            <p:txBody>
              <a:bodyPr/>
              <a:lstStyle/>
              <a:p>
                <a:r>
                  <a:rPr lang="zh-CN" altLang="en-US">
                    <a:noFill/>
                  </a:rPr>
                  <a:t> </a:t>
                </a:r>
              </a:p>
            </p:txBody>
          </p:sp>
        </mc:Fallback>
      </mc:AlternateContent>
      <p:sp>
        <p:nvSpPr>
          <p:cNvPr id="32" name="流程图: 可选过程 31"/>
          <p:cNvSpPr/>
          <p:nvPr/>
        </p:nvSpPr>
        <p:spPr>
          <a:xfrm>
            <a:off x="797851" y="3612014"/>
            <a:ext cx="5720906" cy="3022607"/>
          </a:xfrm>
          <a:prstGeom prst="flowChartAlternateProcess">
            <a:avLst/>
          </a:prstGeom>
          <a:noFill/>
          <a:ln w="38100">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33960" y="5877012"/>
            <a:ext cx="5605175" cy="830997"/>
          </a:xfrm>
          <a:prstGeom prst="rect">
            <a:avLst/>
          </a:prstGeom>
        </p:spPr>
        <p:txBody>
          <a:bodyPr wrap="square">
            <a:spAutoFit/>
          </a:bodyPr>
          <a:lstStyle/>
          <a:p>
            <a:pPr>
              <a:lnSpc>
                <a:spcPct val="150000"/>
              </a:lnSpc>
            </a:pPr>
            <a:r>
              <a:rPr lang="en-US" altLang="zh-CN" sz="1600" dirty="0">
                <a:solidFill>
                  <a:srgbClr val="034C9C"/>
                </a:solidFill>
                <a:latin typeface="Times New Roman" panose="02020603050405020304" pitchFamily="18" charset="0"/>
                <a:cs typeface="Times New Roman" panose="02020603050405020304" pitchFamily="18" charset="0"/>
              </a:rPr>
              <a:t>H. E. Haber, [arXiv: hep-ph /9405376 [hep-ph]]</a:t>
            </a:r>
          </a:p>
          <a:p>
            <a:pPr>
              <a:lnSpc>
                <a:spcPct val="150000"/>
              </a:lnSpc>
            </a:pPr>
            <a:r>
              <a:rPr lang="en-US" altLang="zh-CN" sz="1600" dirty="0">
                <a:solidFill>
                  <a:srgbClr val="034C9C"/>
                </a:solidFill>
                <a:latin typeface="Times New Roman" panose="02020603050405020304" pitchFamily="18" charset="0"/>
                <a:cs typeface="Times New Roman" panose="02020603050405020304" pitchFamily="18" charset="0"/>
              </a:rPr>
              <a:t>M. Jacob and G .C .Wick., Annals Phys </a:t>
            </a:r>
            <a:r>
              <a:rPr lang="en-US" altLang="zh-CN" sz="1600" dirty="0">
                <a:solidFill>
                  <a:schemeClr val="accent1"/>
                </a:solidFill>
                <a:latin typeface="Times New Roman" panose="02020603050405020304" pitchFamily="18" charset="0"/>
                <a:cs typeface="Times New Roman" panose="02020603050405020304" pitchFamily="18" charset="0"/>
              </a:rPr>
              <a:t>7 404-428 (1959)</a:t>
            </a:r>
          </a:p>
        </p:txBody>
      </p:sp>
      <mc:AlternateContent xmlns:mc="http://schemas.openxmlformats.org/markup-compatibility/2006" xmlns:a14="http://schemas.microsoft.com/office/drawing/2010/main">
        <mc:Choice Requires="a14">
          <p:sp>
            <p:nvSpPr>
              <p:cNvPr id="19" name="文本框 18"/>
              <p:cNvSpPr txBox="1"/>
              <p:nvPr/>
            </p:nvSpPr>
            <p:spPr>
              <a:xfrm>
                <a:off x="823937" y="1036953"/>
                <a:ext cx="11235275" cy="490006"/>
              </a:xfrm>
              <a:prstGeom prst="rect">
                <a:avLst/>
              </a:prstGeom>
              <a:noFill/>
            </p:spPr>
            <p:txBody>
              <a:bodyPr wrap="square" rtlCol="0">
                <a:spAutoFit/>
              </a:bodyPr>
              <a:lstStyle/>
              <a:p>
                <a14:m>
                  <m:oMath xmlns:m="http://schemas.openxmlformats.org/officeDocument/2006/math">
                    <m:r>
                      <a:rPr lang="en-US" altLang="zh-CN" sz="2400" b="1" i="1">
                        <a:latin typeface="Cambria Math" panose="02040503050406030204" pitchFamily="18" charset="0"/>
                      </a:rPr>
                      <m:t>𝑯</m:t>
                    </m:r>
                    <m:r>
                      <a:rPr lang="en-US" altLang="zh-CN" sz="2400" b="1" i="1">
                        <a:latin typeface="Cambria Math" panose="02040503050406030204" pitchFamily="18" charset="0"/>
                      </a:rPr>
                      <m:t>→</m:t>
                    </m:r>
                    <m:r>
                      <a:rPr lang="en-US" altLang="zh-CN" sz="2400" b="1" i="1">
                        <a:latin typeface="Cambria Math" panose="02040503050406030204" pitchFamily="18" charset="0"/>
                      </a:rPr>
                      <m:t>𝑱</m:t>
                    </m:r>
                    <m:r>
                      <a:rPr lang="en-US" altLang="zh-CN" sz="2400" b="1" i="1">
                        <a:latin typeface="Cambria Math" panose="02040503050406030204" pitchFamily="18" charset="0"/>
                      </a:rPr>
                      <m:t>/</m:t>
                    </m:r>
                    <m:r>
                      <a:rPr lang="en-US" altLang="zh-CN" sz="2400" b="1" i="1">
                        <a:latin typeface="Cambria Math" panose="02040503050406030204" pitchFamily="18" charset="0"/>
                      </a:rPr>
                      <m:t>𝝍</m:t>
                    </m:r>
                    <m:r>
                      <a:rPr lang="en-US" altLang="zh-CN" sz="2400" b="1" i="1">
                        <a:latin typeface="Cambria Math" panose="02040503050406030204" pitchFamily="18" charset="0"/>
                      </a:rPr>
                      <m:t>𝑱</m:t>
                    </m:r>
                    <m:r>
                      <a:rPr lang="en-US" altLang="zh-CN" sz="2400" b="1" i="1">
                        <a:latin typeface="Cambria Math" panose="02040503050406030204" pitchFamily="18" charset="0"/>
                      </a:rPr>
                      <m:t>/</m:t>
                    </m:r>
                    <m:r>
                      <a:rPr lang="en-US" altLang="zh-CN" sz="2400" b="1" i="1">
                        <a:latin typeface="Cambria Math" panose="02040503050406030204" pitchFamily="18" charset="0"/>
                      </a:rPr>
                      <m:t>𝝍</m:t>
                    </m:r>
                  </m:oMath>
                </a14:m>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衰变宽度用</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螺旋度振幅</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来表示，</a:t>
                </a:r>
                <a14:m>
                  <m:oMath xmlns:m="http://schemas.openxmlformats.org/officeDocument/2006/math">
                    <m:r>
                      <a:rPr lang="en-US" altLang="zh-CN" sz="2400" b="1" i="1" dirty="0" smtClean="0">
                        <a:latin typeface="Cambria Math" panose="02040503050406030204" pitchFamily="18" charset="0"/>
                        <a:ea typeface="微软雅黑" panose="020B0503020204020204" pitchFamily="34" charset="-122"/>
                        <a:cs typeface="Times New Roman" panose="02020603050405020304" pitchFamily="18" charset="0"/>
                      </a:rPr>
                      <m:t>𝑯</m:t>
                    </m:r>
                  </m:oMath>
                </a14:m>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 指</a:t>
                </a:r>
                <a14:m>
                  <m:oMath xmlns:m="http://schemas.openxmlformats.org/officeDocument/2006/math">
                    <m:sSub>
                      <m:sSubPr>
                        <m:ctrlPr>
                          <a:rPr lang="en-US" altLang="zh-CN" sz="2400" b="1" i="1">
                            <a:latin typeface="Cambria Math" panose="02040503050406030204" pitchFamily="18" charset="0"/>
                            <a:ea typeface="宋体" panose="02010600030101010101" pitchFamily="2" charset="-122"/>
                          </a:rPr>
                        </m:ctrlPr>
                      </m:sSubPr>
                      <m:e>
                        <m:r>
                          <a:rPr lang="en-US" altLang="zh-CN" sz="2400" b="1" i="1">
                            <a:latin typeface="Cambria Math" panose="02040503050406030204" pitchFamily="18" charset="0"/>
                            <a:ea typeface="宋体" panose="02010600030101010101" pitchFamily="2" charset="-122"/>
                          </a:rPr>
                          <m:t> </m:t>
                        </m:r>
                        <m:r>
                          <a:rPr lang="zh-CN" altLang="en-US" sz="2400" b="1" i="1">
                            <a:latin typeface="Cambria Math" panose="02040503050406030204" pitchFamily="18" charset="0"/>
                            <a:ea typeface="宋体" panose="02010600030101010101" pitchFamily="2" charset="-122"/>
                          </a:rPr>
                          <m:t>𝜼</m:t>
                        </m:r>
                      </m:e>
                      <m:sub>
                        <m:r>
                          <a:rPr lang="en-US" altLang="zh-CN" sz="2400" b="1" i="1">
                            <a:latin typeface="Cambria Math" panose="02040503050406030204" pitchFamily="18" charset="0"/>
                            <a:ea typeface="宋体" panose="02010600030101010101" pitchFamily="2" charset="-122"/>
                          </a:rPr>
                          <m:t>𝒃</m:t>
                        </m:r>
                      </m:sub>
                    </m:sSub>
                  </m:oMath>
                </a14:m>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或</a:t>
                </a:r>
                <a14:m>
                  <m:oMath xmlns:m="http://schemas.openxmlformats.org/officeDocument/2006/math">
                    <m:r>
                      <a:rPr lang="en-US" altLang="zh-CN" sz="2400" b="1" dirty="0">
                        <a:latin typeface="Cambria Math" panose="02040503050406030204" pitchFamily="18" charset="0"/>
                        <a:ea typeface="宋体" panose="02010600030101010101" pitchFamily="2" charset="-122"/>
                      </a:rPr>
                      <m:t> </m:t>
                    </m:r>
                    <m:sSub>
                      <m:sSubPr>
                        <m:ctrlPr>
                          <a:rPr lang="en-US" altLang="zh-CN" sz="2400" b="1" i="1" dirty="0">
                            <a:latin typeface="Cambria Math" panose="02040503050406030204" pitchFamily="18" charset="0"/>
                            <a:ea typeface="宋体" panose="02010600030101010101" pitchFamily="2" charset="-122"/>
                          </a:rPr>
                        </m:ctrlPr>
                      </m:sSubPr>
                      <m:e>
                        <m:r>
                          <a:rPr lang="zh-CN" altLang="en-US" sz="2400" b="1" i="1" dirty="0">
                            <a:latin typeface="Cambria Math" panose="02040503050406030204" pitchFamily="18" charset="0"/>
                            <a:ea typeface="宋体" panose="02010600030101010101" pitchFamily="2" charset="-122"/>
                          </a:rPr>
                          <m:t>𝝌</m:t>
                        </m:r>
                      </m:e>
                      <m:sub>
                        <m:r>
                          <a:rPr lang="en-US" altLang="zh-CN" sz="2400" b="1" i="1" dirty="0">
                            <a:latin typeface="Cambria Math" panose="02040503050406030204" pitchFamily="18" charset="0"/>
                            <a:ea typeface="宋体" panose="02010600030101010101" pitchFamily="2" charset="-122"/>
                          </a:rPr>
                          <m:t>𝒃𝑱</m:t>
                        </m:r>
                        <m:r>
                          <a:rPr lang="zh-CN" altLang="en-US" sz="2400" b="1" i="1" dirty="0">
                            <a:latin typeface="Cambria Math" panose="02040503050406030204" pitchFamily="18" charset="0"/>
                            <a:ea typeface="宋体" panose="02010600030101010101" pitchFamily="2" charset="-122"/>
                          </a:rPr>
                          <m:t>。</m:t>
                        </m:r>
                      </m:sub>
                    </m:sSub>
                  </m:oMath>
                </a14:m>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sz="2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823937" y="1036953"/>
                <a:ext cx="11235275" cy="490006"/>
              </a:xfrm>
              <a:prstGeom prst="rect">
                <a:avLst/>
              </a:prstGeom>
              <a:blipFill rotWithShape="0">
                <a:blip r:embed="rId12"/>
                <a:stretch>
                  <a:fillRect l="-109" t="-10000" b="-22500"/>
                </a:stretch>
              </a:blipFill>
            </p:spPr>
            <p:txBody>
              <a:bodyPr/>
              <a:lstStyle/>
              <a:p>
                <a:r>
                  <a:rPr lang="zh-CN" altLang="en-US">
                    <a:noFill/>
                  </a:rPr>
                  <a:t> </a:t>
                </a:r>
              </a:p>
            </p:txBody>
          </p:sp>
        </mc:Fallback>
      </mc:AlternateContent>
      <p:cxnSp>
        <p:nvCxnSpPr>
          <p:cNvPr id="21" name="直接箭头连接符 20"/>
          <p:cNvCxnSpPr/>
          <p:nvPr/>
        </p:nvCxnSpPr>
        <p:spPr>
          <a:xfrm flipH="1">
            <a:off x="1998788" y="2879898"/>
            <a:ext cx="1138683" cy="9503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3956326" y="3052726"/>
            <a:ext cx="3880886" cy="140557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4597385" y="2623437"/>
            <a:ext cx="930960" cy="256482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4990534" y="3020601"/>
            <a:ext cx="4053655" cy="258111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文本框 44"/>
              <p:cNvSpPr txBox="1"/>
              <p:nvPr/>
            </p:nvSpPr>
            <p:spPr>
              <a:xfrm>
                <a:off x="1457576" y="3754371"/>
                <a:ext cx="6433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mn-ea"/>
                            </a:rPr>
                          </m:ctrlPr>
                        </m:sSubPr>
                        <m:e>
                          <m:r>
                            <a:rPr lang="zh-CN" altLang="en-US" i="1" smtClean="0">
                              <a:latin typeface="Cambria Math" panose="02040503050406030204" pitchFamily="18" charset="0"/>
                            </a:rPr>
                            <m:t>𝜆</m:t>
                          </m:r>
                        </m:e>
                        <m:sub>
                          <m:r>
                            <a:rPr lang="en-US" altLang="zh-CN" b="0" i="1" smtClean="0">
                              <a:latin typeface="Cambria Math" panose="02040503050406030204" pitchFamily="18" charset="0"/>
                              <a:ea typeface="+mn-ea"/>
                            </a:rPr>
                            <m:t>1</m:t>
                          </m:r>
                        </m:sub>
                      </m:sSub>
                      <m:r>
                        <a:rPr lang="en-US" altLang="zh-CN" b="0" i="0" smtClean="0">
                          <a:latin typeface="Cambria Math" panose="02040503050406030204" pitchFamily="18" charset="0"/>
                          <a:ea typeface="+mn-ea"/>
                        </a:rPr>
                        <m:t>,</m:t>
                      </m:r>
                      <m:sSub>
                        <m:sSubPr>
                          <m:ctrlPr>
                            <a:rPr lang="en-US" altLang="zh-CN" b="0" i="1" smtClean="0">
                              <a:latin typeface="Cambria Math" panose="02040503050406030204" pitchFamily="18" charset="0"/>
                              <a:ea typeface="+mn-ea"/>
                            </a:rPr>
                          </m:ctrlPr>
                        </m:sSubPr>
                        <m:e>
                          <m:r>
                            <a:rPr lang="zh-CN" altLang="en-US" b="0" i="1" smtClean="0">
                              <a:latin typeface="Cambria Math" panose="02040503050406030204" pitchFamily="18" charset="0"/>
                            </a:rPr>
                            <m:t>𝜆</m:t>
                          </m:r>
                        </m:e>
                        <m:sub>
                          <m:r>
                            <a:rPr lang="en-US" altLang="zh-CN" b="0" i="1" smtClean="0">
                              <a:latin typeface="Cambria Math" panose="02040503050406030204" pitchFamily="18" charset="0"/>
                              <a:ea typeface="+mn-ea"/>
                            </a:rPr>
                            <m:t>2</m:t>
                          </m:r>
                        </m:sub>
                      </m:sSub>
                    </m:oMath>
                  </m:oMathPara>
                </a14:m>
                <a:endParaRPr lang="zh-CN" altLang="en-US" dirty="0">
                  <a:latin typeface="+mn-ea"/>
                  <a:ea typeface="+mn-ea"/>
                </a:endParaRPr>
              </a:p>
            </p:txBody>
          </p:sp>
        </mc:Choice>
        <mc:Fallback xmlns="">
          <p:sp>
            <p:nvSpPr>
              <p:cNvPr id="45" name="文本框 44"/>
              <p:cNvSpPr txBox="1">
                <a:spLocks noRot="1" noChangeAspect="1" noMove="1" noResize="1" noEditPoints="1" noAdjustHandles="1" noChangeArrowheads="1" noChangeShapeType="1" noTextEdit="1"/>
              </p:cNvSpPr>
              <p:nvPr/>
            </p:nvSpPr>
            <p:spPr>
              <a:xfrm>
                <a:off x="1457576" y="3754371"/>
                <a:ext cx="643387" cy="369332"/>
              </a:xfrm>
              <a:prstGeom prst="rect">
                <a:avLst/>
              </a:prstGeom>
              <a:blipFill rotWithShape="0">
                <a:blip r:embed="rId15"/>
                <a:stretch>
                  <a:fillRect r="-4717"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1616144" y="4273636"/>
                <a:ext cx="395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dirty="0">
                          <a:latin typeface="Cambria Math" panose="02040503050406030204" pitchFamily="18" charset="0"/>
                        </a:rPr>
                        <m:t>𝐽</m:t>
                      </m:r>
                    </m:oMath>
                  </m:oMathPara>
                </a14:m>
                <a:endParaRPr lang="zh-CN" altLang="en-US" dirty="0">
                  <a:latin typeface="微软雅黑" panose="020B0503020204020204" pitchFamily="34" charset="-122"/>
                  <a:ea typeface="微软雅黑" panose="020B0503020204020204" pitchFamily="34" charset="-122"/>
                </a:endParaRPr>
              </a:p>
            </p:txBody>
          </p:sp>
        </mc:Choice>
        <mc:Fallback xmlns="">
          <p:sp>
            <p:nvSpPr>
              <p:cNvPr id="47" name="文本框 46"/>
              <p:cNvSpPr txBox="1">
                <a:spLocks noRot="1" noChangeAspect="1" noMove="1" noResize="1" noEditPoints="1" noAdjustHandles="1" noChangeArrowheads="1" noChangeShapeType="1" noTextEdit="1"/>
              </p:cNvSpPr>
              <p:nvPr/>
            </p:nvSpPr>
            <p:spPr>
              <a:xfrm>
                <a:off x="1616144" y="4273636"/>
                <a:ext cx="395416" cy="369332"/>
              </a:xfrm>
              <a:prstGeom prst="rect">
                <a:avLst/>
              </a:prstGeom>
              <a:blipFill rotWithShape="0">
                <a:blip r:embed="rId16"/>
                <a:stretch>
                  <a:fillRect b="-11475"/>
                </a:stretch>
              </a:blipFill>
            </p:spPr>
            <p:txBody>
              <a:bodyPr/>
              <a:lstStyle/>
              <a:p>
                <a:r>
                  <a:rPr lang="zh-CN" altLang="en-US">
                    <a:noFill/>
                  </a:rPr>
                  <a:t> </a:t>
                </a:r>
              </a:p>
            </p:txBody>
          </p:sp>
        </mc:Fallback>
      </mc:AlternateContent>
      <p:cxnSp>
        <p:nvCxnSpPr>
          <p:cNvPr id="52" name="直接箭头连接符 51"/>
          <p:cNvCxnSpPr/>
          <p:nvPr/>
        </p:nvCxnSpPr>
        <p:spPr>
          <a:xfrm flipH="1">
            <a:off x="3746786" y="3098058"/>
            <a:ext cx="2205529" cy="186049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29641802"/>
      </p:ext>
    </p:extLst>
  </p:cSld>
  <p:clrMapOvr>
    <a:masterClrMapping/>
  </p:clrMapOvr>
  <mc:AlternateContent xmlns:mc="http://schemas.openxmlformats.org/markup-compatibility/2006">
    <mc:Choice xmlns:p14="http://schemas.microsoft.com/office/powerpoint/2010/main" Requires="p14">
      <p:transition spd="slow" p14:dur="2000" advTm="51331"/>
    </mc:Choice>
    <mc:Fallback>
      <p:transition spd="slow" advTm="51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382.4522"/>
  <p:tag name="ORIGINALWIDTH" val="1771.279"/>
  <p:tag name="LATEXADDIN" val="&#10;%\documentclass[letter,aps,showpacs,superscriptaddress,nofootinbib,tightenlines,twocolumn,prl]{revtex4}&#10;\documentclass[preprint,aps,prd,showpacs,superscriptaddress,nofootinbib,tightenlines]{revtex4}&#10;&#10;\usepackage{amsfonts}&#10;\pagestyle{empty}&#10;\usepackage{multirow}&#10;\usepackage{mathrsfs}&#10;\usepackage{graphicx}&#10;\usepackage{amsmath}&#10;\usepackage{amssymb}&#10;\usepackage{bm}&#10;\usepackage{bbm}&#10;\usepackage{color}&#10;\usepackage{array}&#10;\usepackage{diagbox}&#10;%\usepackage{geometry}&#10;\usepackage{float}&#10;\usepackage{makecell}&#10;\allowdisplaybreaks[4]&#10;&#10;%%%%%%%%%%%%%%%%%%%%%%%%%%%%%%%%%%%%%%%%%%&#10;%Put your definitions here&#10;%%%%%%%%%%%%%%%%%%%%%%%%%%%%%%%%%%%%%%%%%%&#10;%Put your definitions here&#10;&#10;\def\bl{\mbox{\scriptsize\boldmath $\ell$}}&#10;\def\bll{\mbox{\boldmath $\ell$}}&#10;\def\bfnabla{\mbox{\boldmath $\nabla$}}&#10;\def\bfalpha{\mbox{\boldmath $\alpha$}}&#10;\def\bfpsi{\mbox{\boldmath $\psi$}}&#10;\def\bfeta{\mbox{\boldmath $\eta$}}&#10;\def\bfchi{\mbox{\boldmath $\chi$}}&#10;\def\bfgamma{\mbox{\boldmath $\gamma$}}&#10;\def\bfSigma{\mbox{\boldmath $\Sigma$}}&#10;\def\bfsigma{\mbox{\boldmath $\sigma$}}&#10;\def\bflambda{\mbox{\boldmath $\lambda$}}&#10;\def\bfrho{\mbox{\boldmath $\rho$}}&#10;\def\bfPi{\mbox{\boldmath $\Pi$}}&#10;\def\bfxi{\mbox{\boldmath $\xi$}}&#10;\def\bfepsilon{\mbox{\boldmath $\epsilon$}}&#10;\def\bfvarepsilon{\mbox{\boldmath $\varepsilon$}}&#10;&#10;&#10;\def\Slash#1{{#1\!\!\!\!\!\slash}}&#10;\def\Dslash{D\!\!\!\!\slash}&#10;\def\SppP{{\cal {P\!\!\!\!\hspace{0.04cm}\slash}}_\perp}&#10;\def\ppslash{p^{\,\prime}\!\!\!\!\!\slash}&#10;\def\nslash{n\!\!\!\slash}&#10;\def\bnslash{\bar n\!\!\!\slash}&#10;\def\pslash{p\!\!\!\slash}&#10;\def\pbarslash{\bar{p}\!\!\!\slash}&#10;\def\epslash{\epsilon\!\!\!\slash}&#10;\def\Pslash{P\!\!\!\slash}&#10;\def\qslash{q\!\!\!\slash}&#10;\def\lslash{l\!\!\!\slash}&#10;\def\dslash{\partial\!\!\!\slash}&#10;\def\Aslash{A\!\!\!\slash}&#10;\def\OMIT#1{}&#10;\def\M#1{\mathbf{#1}}&#10;\def\V#1{\vert#1\vert}&#10;&#10;&#10;\def\bsigma{\mbox{\boldmath $\sigma$}}&#10;\def\bl{\mbox{\scriptsize\boldmath $\ell$}}&#10;\def\bll{\mbox{\boldmath $\ell$}}&#10;&#10;\def\hlinew#1{%&#10;  \noalign{\ifnum0=`}\fi\hrule \@height #1 \futurelet&#10;   \reserved@a\@xhline}&#10;\usepackage{array}&#10;\newcommand{\PreserveBackslash}[1]{\let\temp=\\#1\let\\=\temp}&#10;\newcolumntype{C}[1]{&gt;{\PreserveBackslash\centering}p{#1}}&#10;\newcolumntype{R}[1]{&gt;{\PreserveBackslash\raggedleft}p{#1}}&#10;\newcolumntype{L}[1]{&gt;{\PreserveBackslash\raggedright}p{#1}}&#10;&#10;\newcommand{\CH}[2]{\chi_{#1,#2}}&#10;\newcommand{\CHp}[3]{\chi_{#1,#2}^{#3}}&#10;\newcommand{\bCH}[2]{\overline\chi_{#1,#2}}&#10;\newcommand{\bCHp}[3]{\overline\chi_{#1,#2}^{#3}}&#10;&#10;\newcommand{\nn}{\nonumber}&#10;\newcommand{\lc}{\lowercase}&#10;\newcommand{\bn}{{\bar n}}&#10;\newcommand{\beq}{\begin{equation}}&#10;\newcommand{\eeq}{\end{equation}}&#10;\newcommand{\bqa}{\begin{eqnarray}}&#10;\newcommand{\eqa}{\end{eqnarray}}&#10;\newcommand{\nb}{\bar n}&#10;\newcommand{\bnp}{\bar n \!\cdot\! p}&#10;\newcommand{\bnP}{\bar {\cal P}}&#10;\newcommand{\ppP}{{\cal P}_\perp}&#10;\newcommand{\bnPd}{\bar {\cal P}^{\raisebox{0.8mm}{\scriptsize$\dagger$}} }&#10;\newcommand{\cP}{{\cal P}}&#10;\newcommand{\cPslash}{ {\cal P}\!\!\!\!\slash}&#10;\newcommand{\bs}{\!\hspace{0.05cm}}&#10;\newcommand{\mcdot}{\!\cdot\!}&#10;\newcommand{\Ub}{{\cal U}}&#10;\newcommand{\cD}{{\cal D}}&#10;\newcommand{\LQCD}{{\Lambda_{\rm QCD}}}&#10;\newcommand{\np}{n \!\cdot\! p}&#10;&#10;\newcommand{\mpsi}{M_\psi}&#10;\newcommand{\qsqr}{Q^2}&#10;\newcommand{\jpsi}{J/\psi}&#10;\newcommand{\emax}{E_{max}}&#10;&#10;\newcommand{\ttbs}{\char'134}%\backslash for \tt&#10;\newcommand\fverb{\setbox\fverbbox=\hbox\bgroup\verb}&#10;\newcommand\fverbdo{\egroup\medskip\noindent%&#10;   \fbox{\unhbox\fverbbox}\ }&#10;\newcommand\fverbit{\egroup\item[\fbox{\unhbox\fverbbox}]}&#10;\newbox\fverbbox&#10;&#10;&#10;\makeatletter&#10;\newcommand{\rmnum}[1]{\romannumeral #1}&#10;\newcommand{\Rmnum}[1]{\expandafter\@slowromancap\romannumeral #1@}&#10;\makeatother&#10;&#10;&#10;\begin{document}&#10; \begin{eqnarray*}&#10;%-----------------------------------&#10;A^{\tilde{H}}_{\lambda_1,\lambda_2}=f_{\lambda_1,\lambda_2}^{\tilde{H}}&#10;\frac{\sqrt{\langle \mathcal{O}\rangle_{\tilde H}}}{m_b^{n}} \frac{\langle\mathcal{O}\rangle_{c\bar c}}{m_c^3}&#10;%-----------------------------------&#10;\end{eqnarray*}&#10;\end{document}"/>
  <p:tag name="IGUANATEXSIZE" val="20"/>
  <p:tag name="IGUANATEXCURSOR" val="3852"/>
  <p:tag name="TRANSPARENCY" val="True"/>
  <p:tag name="FILENAME" val=""/>
  <p:tag name="LATEXENGINEID" val="0"/>
  <p:tag name="TEMPFOLDER" val=".\.\"/>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TIMING" val="|2.5|30.8"/>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779.9025"/>
  <p:tag name="ORIGINALWIDTH" val="5453.318"/>
  <p:tag name="LATEXADDIN" val="&#10;%\documentclass[letter,aps,showpacs,superscriptaddress,nofootinbib,tightenlines,twocolumn,prl]{revtex4}&#10;\documentclass[preprint,aps,prd,showpacs,superscriptaddress,nofootinbib,tightenlines]{revtex4}&#10;&#10;\usepackage{amsfonts}&#10;\pagestyle{empty}&#10;\usepackage{multirow}&#10;\usepackage{mathrsfs}&#10;\usepackage{graphicx}&#10;\usepackage{amsmath}&#10;\usepackage{amssymb}&#10;\usepackage{bm}&#10;\usepackage{bbm}&#10;\usepackage{color}&#10;\usepackage{array}&#10;\usepackage{diagbox}&#10;%\usepackage{geometry}&#10;\usepackage{float}&#10;\usepackage{makecell}&#10;\allowdisplaybreaks[4]&#10;&#10;%%%%%%%%%%%%%%%%%%%%%%%%%%%%%%%%%%%%%%%%%%&#10;%Put your definitions here&#10;%%%%%%%%%%%%%%%%%%%%%%%%%%%%%%%%%%%%%%%%%%&#10;%Put your definitions here&#10;&#10;\def\bl{\mbox{\scriptsize\boldmath $\ell$}}&#10;\def\bll{\mbox{\boldmath $\ell$}}&#10;\def\bfnabla{\mbox{\boldmath $\nabla$}}&#10;\def\bfalpha{\mbox{\boldmath $\alpha$}}&#10;\def\bfpsi{\mbox{\boldmath $\psi$}}&#10;\def\bfeta{\mbox{\boldmath $\eta$}}&#10;\def\bfchi{\mbox{\boldmath $\chi$}}&#10;\def\bfgamma{\mbox{\boldmath $\gamma$}}&#10;\def\bfSigma{\mbox{\boldmath $\Sigma$}}&#10;\def\bfsigma{\mbox{\boldmath $\sigma$}}&#10;\def\bflambda{\mbox{\boldmath $\lambda$}}&#10;\def\bfrho{\mbox{\boldmath $\rho$}}&#10;\def\bfPi{\mbox{\boldmath $\Pi$}}&#10;\def\bfxi{\mbox{\boldmath $\xi$}}&#10;\def\bfepsilon{\mbox{\boldmath $\epsilon$}}&#10;\def\bfvarepsilon{\mbox{\boldmath $\varepsilon$}}&#10;&#10;&#10;\def\Slash#1{{#1\!\!\!\!\!\slash}}&#10;\def\Dslash{D\!\!\!\!\slash}&#10;\def\SppP{{\cal {P\!\!\!\!\hspace{0.04cm}\slash}}_\perp}&#10;\def\ppslash{p^{\,\prime}\!\!\!\!\!\slash}&#10;\def\nslash{n\!\!\!\slash}&#10;\def\bnslash{\bar n\!\!\!\slash}&#10;\def\pslash{p\!\!\!\slash}&#10;\def\pbarslash{\bar{p}\!\!\!\slash}&#10;\def\epslash{\epsilon\!\!\!\slash}&#10;\def\Pslash{P\!\!\!\slash}&#10;\def\qslash{q\!\!\!\slash}&#10;\def\lslash{l\!\!\!\slash}&#10;\def\dslash{\partial\!\!\!\slash}&#10;\def\Aslash{A\!\!\!\slash}&#10;\def\OMIT#1{}&#10;\def\M#1{\mathbf{#1}}&#10;\def\V#1{\vert#1\vert}&#10;&#10;&#10;\def\bsigma{\mbox{\boldmath $\sigma$}}&#10;\def\bl{\mbox{\scriptsize\boldmath $\ell$}}&#10;\def\bll{\mbox{\boldmath $\ell$}}&#10;&#10;\def\hlinew#1{%&#10;  \noalign{\ifnum0=`}\fi\hrule \@height #1 \futurelet&#10;   \reserved@a\@xhline}&#10;\usepackage{array}&#10;\newcommand{\PreserveBackslash}[1]{\let\temp=\\#1\let\\=\temp}&#10;\newcolumntype{C}[1]{&gt;{\PreserveBackslash\centering}p{#1}}&#10;\newcolumntype{R}[1]{&gt;{\PreserveBackslash\raggedleft}p{#1}}&#10;\newcolumntype{L}[1]{&gt;{\PreserveBackslash\raggedright}p{#1}}&#10;&#10;\newcommand{\CH}[2]{\chi_{#1,#2}}&#10;\newcommand{\CHp}[3]{\chi_{#1,#2}^{#3}}&#10;\newcommand{\bCH}[2]{\overline\chi_{#1,#2}}&#10;\newcommand{\bCHp}[3]{\overline\chi_{#1,#2}^{#3}}&#10;&#10;\newcommand{\nn}{\nonumber}&#10;\newcommand{\lc}{\lowercase}&#10;\newcommand{\bn}{{\bar n}}&#10;\newcommand{\beq}{\begin{equation}}&#10;\newcommand{\eeq}{\end{equation}}&#10;\newcommand{\bqa}{\begin{eqnarray}}&#10;\newcommand{\eqa}{\end{eqnarray}}&#10;\newcommand{\nb}{\bar n}&#10;\newcommand{\bnp}{\bar n \!\cdot\! p}&#10;\newcommand{\bnP}{\bar {\cal P}}&#10;\newcommand{\ppP}{{\cal P}_\perp}&#10;\newcommand{\bnPd}{\bar {\cal P}^{\raisebox{0.8mm}{\scriptsize$\dagger$}} }&#10;\newcommand{\cP}{{\cal P}}&#10;\newcommand{\cPslash}{ {\cal P}\!\!\!\!\slash}&#10;\newcommand{\bs}{\!\hspace{0.05cm}}&#10;\newcommand{\mcdot}{\!\cdot\!}&#10;\newcommand{\Ub}{{\cal U}}&#10;\newcommand{\cD}{{\cal D}}&#10;\newcommand{\LQCD}{{\Lambda_{\rm QCD}}}&#10;\newcommand{\np}{n \!\cdot\! p}&#10;&#10;\newcommand{\mpsi}{M_\psi}&#10;\newcommand{\qsqr}{Q^2}&#10;\newcommand{\jpsi}{J/\psi}&#10;\newcommand{\emax}{E_{max}}&#10;&#10;\newcommand{\ttbs}{\char'134}%\backslash for \tt&#10;\newcommand\fverb{\setbox\fverbbox=\hbox\bgroup\verb}&#10;\newcommand\fverbdo{\egroup\medskip\noindent%&#10;   \fbox{\unhbox\fverbbox}\ }&#10;\newcommand\fverbit{\egroup\item[\fbox{\unhbox\fverbbox}]}&#10;\newbox\fverbbox&#10;&#10;&#10;\makeatletter&#10;\newcommand{\rmnum}[1]{\romannumeral #1}&#10;\newcommand{\Rmnum}[1]{\expandafter\@slowromancap\romannumeral #1@}&#10;\makeatother&#10;&#10;&#10;\begin{document}&#10; \begin{eqnarray*}&#10;%-----------------------------&#10;f_{\lambda_1, \lambda_2}^{H}&amp;=&amp;\alpha_s^2\Big[f_{\lambda_1, \lambda_2}^{{H},(0)}+\frac{\alpha_s}{\pi} \left(\frac{\beta_0}{2} \ln \frac{\mu_R^2}{m_b^2} f_{\lambda_1, \lambda_2}^{{H},(0)}+f_{\lambda_1, \lambda_2}^{{H},(1)}\right)+\frac{\alpha_s^2}{\pi^2} \Big(\frac{3\beta_0^2}{16} \ln^2 \frac{\mu_R^2}{m_b^2} f_{\lambda_1, \lambda_2}^{{H},(0)}+\big(\frac{\beta_1}{8}f_{\lambda_1, \lambda_2}^{{H},(0)}\nn\\&#10;&amp;+&amp;\frac{3\beta_0}{4}f_{\lambda_1, \lambda_2}^{{H},(1)}\big) \ln \frac{\mu_R^2}{m_b^2}+\big(2\gamma_{J/\psi}+\gamma_H\big) \ln \frac{\mu_\Lambda^2}{m_c^2}f_{\lambda_1, \lambda_2}^{{H},(0)}+f_{\lambda_1, \lambda_2}^{{H},(2)}\Big)\Big]+\mathcal{O}\left(\alpha_s^5\right)&#10; \end{eqnarray*}&#10;%-----------------------------&#10;\end{document}"/>
  <p:tag name="IGUANATEXSIZE" val="20"/>
  <p:tag name="IGUANATEXCURSOR" val="4424"/>
  <p:tag name="TRANSPARENCY" val="True"/>
  <p:tag name="FILENAME" val=""/>
  <p:tag name="LATEXENGINEID" val="0"/>
  <p:tag name="TEMPFOLDER" val=".\.\"/>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TIMING" val="|2.5|30.8"/>
</p:tagLst>
</file>

<file path=ppt/tags/tag14.xml><?xml version="1.0" encoding="utf-8"?>
<p:tagLst xmlns:a="http://schemas.openxmlformats.org/drawingml/2006/main" xmlns:r="http://schemas.openxmlformats.org/officeDocument/2006/relationships" xmlns:p="http://schemas.openxmlformats.org/presentationml/2006/main">
  <p:tag name="TIMING" val="|2.5|30.8"/>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782.1522"/>
  <p:tag name="ORIGINALWIDTH" val="2476.19"/>
  <p:tag name="LATEXADDIN" val="\documentclass{article}&#10;\usepackage{amsmath}&#10;\usepackage{bm}&#10;\usepackage{color}&#10;\pagestyle{empty}&#10;\newcommand{\beq}{\begin{equation}}&#10;\newcommand{\eeq}{\end{equation}}&#10;\newcommand{\bqa}{\begin{eqnarray}}&#10;\newcommand{\eqa}{\end{eqnarray}}&#10;\newcommand{\red}[1]{{\color{red}#1}}&#10;&#10;&#10;\begin{document}&#10;&#10;\begin{eqnarray*}&#10;%-----------------------------&#10; \left\langle\mathcal{O}\right\rangle_{J/\psi} &amp; \approx \frac{N_c}{2 \pi}\left|R_{1 S}^{c \bar{c}}(0)\right|^2=\frac{N_c}{2 \pi} \times 0.810 \mathrm{GeV}^3\\&#10; %-------------------------&#10; \left\langle\mathcal{O}\right\rangle_{\eta_b} &amp; \approx \frac{N_c}{2 \pi}\left|R_{1 S}^{b \bar{b}}(0)\right|^2=\frac{N_c}{2 \pi} \times 6.477 \mathrm{GeV}^3 \\&#10; %-----------------------------&#10; \left\langle\mathcal{O}\right\rangle_{\chi_{bJ}} &amp; \approx \frac{3 N_c}{2 \pi}\left|R_{1 P}^{\prime b \bar{b}}(0)\right|^2=\frac{3 N_c}{2 \pi} \times 1.417 \mathrm{GeV}^5&#10;\end{eqnarray*}&#10;%-----------------------------&#10;&#10;\end{document}"/>
  <p:tag name="IGUANATEXSIZE" val="30"/>
  <p:tag name="IGUANATEXCURSOR" val="897"/>
  <p:tag name="TRANSPARENCY" val="True"/>
  <p:tag name="FILENAME" val=""/>
  <p:tag name="LATEXENGINEID" val="0"/>
  <p:tag name="TEMPFOLDER" val=".\.\"/>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TIMING" val="|2.5|30.8"/>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260.592"/>
  <p:tag name="ORIGINALWIDTH" val="4830.896"/>
  <p:tag name="LATEXADDIN" val="\documentclass{article}&#10;\usepackage{amsmath}&#10;\pagestyle{empty}&#10;\begin{document}&#10;&#10;  %-----------------------------------------------------------&#10;\begin{table}[!htbp]\normalsize&#10; \label{total-widths}&#10; \centering&#10; \setlength{\tabcolsep}{23pt}&#10; \renewcommand{\arraystretch}{2}&#10;%-----------------------------------------------------------&#10; \begin{tabular}{cccccc}&#10;  \hline&#10;  \hline&#10;  $H$ &amp; ${\rm \Gamma}[\chi_{bJ}\to \gamma\Upsilon ]$(keV)&amp;${\rm Br}[\chi_{bJ}\to \gamma\Upsilon]$&amp;$\Gamma_{tot}$(MeV) \\&#10;  %----------------------------------------&#10;  \hline&#10;  $\chi_{b0}$&amp;22.2&amp;(1.94$\pm$0.27)\%&amp;$1.144^{+0.185}_{-0.140}$ \\&#10;  $\chi_{b1}$&amp;27.8&amp;(35.2$\pm$2.0)\%&amp;$0.079^{+0.005}_{-0.004}$ \\&#10;  $\chi_{b2}$&amp;31.6&amp;(18.0$\pm$1.0)\%&amp;$0.176^{+0.010}_{-0.009}$ \\&#10;  %----------------------------------------&#10;  \hline&#10;  \hline&#10;  %----------------------------------------&#10; \end{tabular}&#10;\end{table}&#10;%-------------------------------------------------------&#10;\end{document}"/>
  <p:tag name="IGUANATEXSIZE" val="20"/>
  <p:tag name="IGUANATEXCURSOR" val="175"/>
  <p:tag name="TRANSPARENCY" val="True"/>
  <p:tag name="FILENAME" val=""/>
  <p:tag name="LATEXENGINEID" val="0"/>
  <p:tag name="TEMPFOLDER" val=".\.\"/>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90.4762"/>
  <p:tag name="ORIGINALWIDTH" val="1233.596"/>
  <p:tag name="LATEXADDIN" val="\documentclass{article}&#10;\usepackage{amsmath}&#10;\pagestyle{empty}&#10;\begin{document}&#10; &#10;  $ \Gamma_{tot}(\chi_{bJ})=\frac{{\rm \Gamma}[\chi_{bJ}\to \gamma\Upsilon ]}{{\rm Br}[\chi_{bJ}\to \gamma\Upsilon]}$&#10; &#10;\end{document}"/>
  <p:tag name="IGUANATEXSIZE" val="20"/>
  <p:tag name="IGUANATEXCURSOR" val="199"/>
  <p:tag name="TRANSPARENCY" val="True"/>
  <p:tag name="FILENAME" val=""/>
  <p:tag name="LATEXENGINEID" val="0"/>
  <p:tag name="TEMPFOLDER" val=".\.\"/>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49.2313"/>
  <p:tag name="ORIGINALWIDTH" val="889.3888"/>
  <p:tag name="LATEXADDIN" val="\documentclass{article}&#10;\usepackage{amsmath}&#10;\pagestyle{empty}&#10;\begin{document}&#10; &#10; $\Gamma_{\eta_b}=10^{+5}_{-4} MeV$&#10; &#10;\end{document}"/>
  <p:tag name="IGUANATEXSIZE" val="20"/>
  <p:tag name="IGUANATEXCURSOR" val="112"/>
  <p:tag name="TRANSPARENCY" val="True"/>
  <p:tag name="FILENAME" val=""/>
  <p:tag name="LATEXENGINEID" val="0"/>
  <p:tag name="TEMPFOLDER" val=".\.\"/>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TIMING" val="|61.9"/>
</p:tagLst>
</file>

<file path=ppt/tags/tag20.xml><?xml version="1.0" encoding="utf-8"?>
<p:tagLst xmlns:a="http://schemas.openxmlformats.org/drawingml/2006/main" xmlns:r="http://schemas.openxmlformats.org/officeDocument/2006/relationships" xmlns:p="http://schemas.openxmlformats.org/presentationml/2006/main">
  <p:tag name="TIMING" val="|24.1|0.7|8.9|0.9|1|7.4|0.6"/>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4607.424"/>
  <p:tag name="ORIGINALWIDTH" val="5818.523"/>
  <p:tag name="LATEXADDIN" val="%\documentclass[letter,aps,showpacs,superscriptaddress,nofootinbib,tightenlines,twocolumn,prl]{revtex4}&#10;\documentclass[preprint,aps,prd,showpacs,superscriptaddress,nofootinbib,tightenlines]{revtex4}&#10;&#10;\pagestyle{empty}&#10;\usepackage{amsfonts}&#10;\usepackage{multirow}&#10;\usepackage{mathrsfs}&#10;\usepackage{graphicx}&#10;\usepackage{amsmath}&#10;\usepackage{amssymb}&#10;\usepackage{bm}&#10;\usepackage{bbm}&#10;\usepackage{color}&#10;\usepackage{array}&#10;\usepackage{diagbox}&#10;%\usepackage{geometry}&#10;\usepackage{float}&#10;\usepackage{makecell}&#10;\allowdisplaybreaks[4]&#10;&#10;%%%%%%%%%%%%%%%%%%%%%%%%%%%%%%%%%%%%%%%%%%&#10;%Put your definitions here&#10;%%%%%%%%%%%%%%%%%%%%%%%%%%%%%%%%%%%%%%%%%%&#10;%Put your definitions here&#10;&#10;\def\bl{\mbox{\scriptsize\boldmath $\ell$}}&#10;\def\bll{\mbox{\boldmath $\ell$}}&#10;\def\bfnabla{\mbox{\boldmath $\nabla$}}&#10;\def\bfalpha{\mbox{\boldmath $\alpha$}}&#10;\def\bfpsi{\mbox{\boldmath $\psi$}}&#10;\def\bfeta{\mbox{\boldmath $\eta$}}&#10;\def\bfchi{\mbox{\boldmath $\chi$}}&#10;\def\bfgamma{\mbox{\boldmath $\gamma$}}&#10;\def\bfSigma{\mbox{\boldmath $\Sigma$}}&#10;\def\bfsigma{\mbox{\boldmath $\sigma$}}&#10;\def\bflambda{\mbox{\boldmath $\lambda$}}&#10;\def\bfrho{\mbox{\boldmath $\rho$}}&#10;\def\bfPi{\mbox{\boldmath $\Pi$}}&#10;\def\bfxi{\mbox{\boldmath $\xi$}}&#10;\def\bfepsilon{\mbox{\boldmath $\epsilon$}}&#10;\def\bfvarepsilon{\mbox{\boldmath $\varepsilon$}}&#10;&#10;&#10;\def\Slash#1{{#1\!\!\!\!\!\slash}}&#10;\def\Dslash{D\!\!\!\!\slash}&#10;\def\SppP{{\cal {P\!\!\!\!\hspace{0.04cm}\slash}}_\perp}&#10;\def\ppslash{p^{\,\prime}\!\!\!\!\!\slash}&#10;\def\nslash{n\!\!\!\slash}&#10;\def\bnslash{\bar n\!\!\!\slash}&#10;\def\pslash{p\!\!\!\slash}&#10;\def\pbarslash{\bar{p}\!\!\!\slash}&#10;\def\epslash{\epsilon\!\!\!\slash}&#10;\def\Pslash{P\!\!\!\slash}&#10;\def\qslash{q\!\!\!\slash}&#10;\def\lslash{l\!\!\!\slash}&#10;\def\dslash{\partial\!\!\!\slash}&#10;\def\Aslash{A\!\!\!\slash}&#10;\def\OMIT#1{}&#10;\def\M#1{\mathbf{#1}}&#10;\def\V#1{\vert#1\vert}&#10;&#10;&#10;\def\bsigma{\mbox{\boldmath $\sigma$}}&#10;\def\bl{\mbox{\scriptsize\boldmath $\ell$}}&#10;\def\bll{\mbox{\boldmath $\ell$}}&#10;&#10;\def\hlinew#1{%&#10;  \noalign{\ifnum0=`}\fi\hrule \@height #1 \futurelet&#10;   \reserved@a\@xhline}&#10;\usepackage{array}&#10;\newcommand{\PreserveBackslash}[1]{\let\temp=\\#1\let\\=\temp}&#10;\newcolumntype{C}[1]{&gt;{\PreserveBackslash\centering}p{#1}}&#10;\newcolumntype{R}[1]{&gt;{\PreserveBackslash\raggedleft}p{#1}}&#10;\newcolumntype{L}[1]{&gt;{\PreserveBackslash\raggedright}p{#1}}&#10;&#10;\newcommand{\CH}[2]{\chi_{#1,#2}}&#10;\newcommand{\CHp}[3]{\chi_{#1,#2}^{#3}}&#10;\newcommand{\bCH}[2]{\overline\chi_{#1,#2}}&#10;\newcommand{\bCHp}[3]{\overline\chi_{#1,#2}^{#3}}&#10;&#10;\newcommand{\nn}{\nonumber}&#10;\newcommand{\lc}{\lowercase}&#10;\newcommand{\bn}{{\bar n}}&#10;\newcommand{\beq}{\begin{equation}}&#10;\newcommand{\eeq}{\end{equation}}&#10;\newcommand{\bqa}{\begin{eqnarray}}&#10;\newcommand{\eqa}{\end{eqnarray}}&#10;\newcommand{\nb}{\bar n}&#10;\newcommand{\bnp}{\bar n \!\cdot\! p}&#10;\newcommand{\bnP}{\bar {\cal P}}&#10;\newcommand{\ppP}{{\cal P}_\perp}&#10;\newcommand{\bnPd}{\bar {\cal P}^{\raisebox{0.8mm}{\scriptsize$\dagger$}} }&#10;\newcommand{\cP}{{\cal P}}&#10;\newcommand{\cPslash}{ {\cal P}\!\!\!\!\slash}&#10;\newcommand{\bs}{\!\hspace{0.05cm}}&#10;\newcommand{\mcdot}{\!\cdot\!}&#10;\newcommand{\Ub}{{\cal U}}&#10;\newcommand{\cD}{{\cal D}}&#10;\newcommand{\LQCD}{{\Lambda_{\rm QCD}}}&#10;\newcommand{\np}{n \!\cdot\! p}&#10;&#10;\newcommand{\mpsi}{M_\psi}&#10;\newcommand{\qsqr}{Q^2}&#10;\newcommand{\jpsi}{J/\psi}&#10;\newcommand{\emax}{E_{max}}&#10;&#10;\newcommand{\ttbs}{\char'134}%\backslash for \tt&#10;\newcommand\fverb{\setbox\fverbbox=\hbox\bgroup\verb}&#10;\newcommand\fverbdo{\egroup\medskip\noindent%&#10;   \fbox{\unhbox\fverbbox}\ }&#10;\newcommand\fverbit{\egroup\item[\fbox{\unhbox\fverbbox}]}&#10;\newbox\fverbbox&#10;&#10;&#10;\makeatletter&#10;\newcommand{\rmnum}[1]{\romannumeral #1}&#10;\newcommand{\Rmnum}[1]{\expandafter\@slowromancap\romannumeral #1@}&#10;\makeatother&#10;&#10;&#10;\begin{document}&#10; &#10; \begin{table}[!htbp]\small&#10;  \caption{Theoretical predictions on various (un)polarized decay widths (in units of eV) and branching fractions ($\times 10^{-5}$).}&#10;  \label{tab-widths}&#10;  \centering&#10;  \setlength{\tabcolsep}{1pt}&#10;  \renewcommand{\arraystretch}{1.8}&#10;  %---------------------------------&#10;  %------------------------------------&#10;  \begin{tabular}{|c|c|c|c|c|c|c|c|c|}&#10;   \hline&#10;   H&amp;Order&amp;$\Gamma_{0,0}$&amp;$\Gamma_{1,0}$&amp;$\Gamma_{1,1}$&amp;$\Gamma_{1,-1}$&amp;$\Gamma_{\rm Unpol}$&amp;$\rm Br_{th}$&amp;$\color{red}\rm Br_{exp}$\\&#10;   \hline&#10;   \multirow{3}*{$\eta_{b}$}&#10;   &amp;LO&amp;--&amp;--&amp;--&amp;--&amp;--&amp;--&amp;\multirow{3}*{--}\\&#10;   \cline{2-8}&#10;   &amp;NLO&amp;--&amp;--&amp;$1.080^{+1.663}_{-0.714}$&amp;--&amp;$2.160^{+3.325}_{-1.428}$&amp;$0.022^{+0.033+0.014}_{-0.014-0.007}$&amp;\\&#10;   %----------------------------------------&#10;   \cline{2-8}&#10;   &amp;NNLO&amp;--&amp;--&amp;$4.084^{+3.987}_{-2.232}$&amp;--&amp;$8.168^{+7.973}_{-4.463}$&amp;$0.082^{+0.080+0.054}_{-0.045-0.027}$&amp; \\&#10;   %----------------------------------------&#10;   \hline&#10;   \multirow{3}*{$\chi_{b0}$}&#10;   &amp;LO&amp;$8.542^{+7.358}_{-4.393}$&amp;--&amp;$0.559^{+0.482}_{-0.288}$&amp;--&amp;$9.660^{+8.321}_{-4.968}$&amp;$0.844^{+0.727+0.117}_{-0.434-0.118}$&amp;\multirow{3}*{\color{red}$\textless$7.1}\\&#10;   %----------------------------------------&#10;   \cline{2-8}&#10;   &amp;NLO&amp;$11.140^{+1.233}_{-2.500}$&amp;--&amp;$0.616^{+0.084}_{-0.124}$&amp;--&amp;$12.372^{+1.400}_{-2.748}$&amp;$1.081^{+0.122+0.150}_{-0.240-0.151}$&amp; \\&#10;   %----------------------------------------&#10;   \cline{2-8}&#10;   &amp;NNLO&amp;$6.449^{+1.710}_{-1.955}$&amp;--&amp;$0.329^{+0.371}_{-0.012}$&amp;--&amp;$7.107^{+1.741}_{-1.212}$&amp;$0.621^{+0.152+0.086}_{-0.106-0.086}$&amp; \\&#10;   %----------------------------------------&#10;   \hline&#10;   \multirow{3}*{$\chi_{b1}$}&#10;   &amp;LO&amp;--&amp;--&amp;--&amp;--&amp;--&amp;--&amp;\multirow{3}*{\color{red}$\textless$2.7}\\&#10;   \cline{2-8}&#10;   &amp;NLO&amp;--&amp;$0.007^{+0.011}_{-0.005}$&amp;--&amp;--&amp;$0.027^{+0.042}_{-0.018}$&amp;$0.035^{+0.053+0.002}_{-0.023-0.002}$&amp;\\&#10;   %----------------------------------------&#10;   \cline{2-8}&#10;   &amp;NNLO&amp;--&amp;$0.014^{+0.009}_{-0.006}$&amp;--&amp;--&amp;$0.057^{+0.035}_{-0.026}$&amp;$0.072^{+0.044+0.004}_{-0.033-0.004}$&amp; \\&#10;   %----------------------------------------&#10;   \hline&#10;   \multirow{3}*{$\chi_{b2}$}&#10;   &amp;LO&amp;$2.663^{+2.294}_{-1.370}$&amp;$1.643^{+1.416}_{-0.845}$&amp;$0.223^{+0.192}_{-0.115}$&amp;$8.067^{+6.949}_{-4.149}$&amp;$25.818^{+22.239}_{-13.279}$&amp;$14.669^{+12.636+0.884}_{-7.545-0.789}$&amp;\multirow{3}*{\color{red}$\textless$4.5}\\&#10;   %----------------------------------------&#10;   \cline{2-8}&#10;   &amp;NLO&amp;$1.094^{+0.281}_{-0.679}$&amp;$0.604^{+0.199}_{-0.423}$&amp;$0.075^{+0.030}_{-0.057}$&amp;$2.943^{+0.987}_{-2.084}$&amp;$9.545^{+3.111}_{-6.655}$&amp;$5.424^{+1.768+0.327}_{-3.781-0.292}$&amp; \\&#10;   %----------------------------------------&#10;   \cline{2-8}&#10;   &amp;NNLO&amp;$0.071^{+0.476}_{-0.048}$&amp;$0.020^{+0.267}_{-0.015}$&amp;$0.001^{+0.032}_{-0.001}$&amp;$0.157^{+1.351}_{-0.130}$&amp;$0.467^{+4.311}_{-0.360}$&amp;$0.265^{+2.450+0.016}_{-0.205-0.014}$&amp; \\&#10;   %----------------------------------------&#10;   \hline&#10;  \end{tabular}&#10; \end{table}&#10;\end{document}"/>
  <p:tag name="IGUANATEXSIZE" val="20"/>
  <p:tag name="IGUANATEXCURSOR" val="4193"/>
  <p:tag name="TRANSPARENCY" val="True"/>
  <p:tag name="FILENAME" val=""/>
  <p:tag name="LATEXENGINEID" val="0"/>
  <p:tag name="TEMPFOLDER" val=".\.\"/>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TIMING" val="|20.8|8.9|4"/>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540.0261"/>
  <p:tag name="ORIGINALWIDTH" val="830.9855"/>
  <p:tag name="LATEXADDIN" val="%\documentclass[letter,aps,showpacs,superscriptaddress,nofootinbib,tightenlines,twocolumn,prl]{revtex4}&#10;\documentclass[preprint,aps,prd,showpacs,superscriptaddress,nofootinbib,tightenlines]{revtex4}&#10;&#10;\pagestyle{empty}&#10;\usepackage{amsfonts}&#10;\usepackage{multirow}&#10;\usepackage{mathrsfs}&#10;\usepackage{graphicx}&#10;\usepackage{amsmath}&#10;\usepackage{amssymb}&#10;\usepackage{bm}&#10;\usepackage{bbm}&#10;\usepackage{color}&#10;\usepackage{array}&#10;\usepackage{diagbox}&#10;%\usepackage{geometry}&#10;\usepackage{float}&#10;\usepackage{makecell}&#10;\allowdisplaybreaks[4]&#10;&#10;%%%%%%%%%%%%%%%%%%%%%%%%%%%%%%%%%%%%%%%%%%&#10;%Put your definitions here&#10;%%%%%%%%%%%%%%%%%%%%%%%%%%%%%%%%%%%%%%%%%%&#10;%Put your definitions here&#10;&#10;\def\bl{\mbox{\scriptsize\boldmath $\ell$}}&#10;\def\bll{\mbox{\boldmath $\ell$}}&#10;\def\bfnabla{\mbox{\boldmath $\nabla$}}&#10;\def\bfalpha{\mbox{\boldmath $\alpha$}}&#10;\def\bfpsi{\mbox{\boldmath $\psi$}}&#10;\def\bfeta{\mbox{\boldmath $\eta$}}&#10;\def\bfchi{\mbox{\boldmath $\chi$}}&#10;\def\bfgamma{\mbox{\boldmath $\gamma$}}&#10;\def\bfSigma{\mbox{\boldmath $\Sigma$}}&#10;\def\bfsigma{\mbox{\boldmath $\sigma$}}&#10;\def\bflambda{\mbox{\boldmath $\lambda$}}&#10;\def\bfrho{\mbox{\boldmath $\rho$}}&#10;\def\bfPi{\mbox{\boldmath $\Pi$}}&#10;\def\bfxi{\mbox{\boldmath $\xi$}}&#10;\def\bfepsilon{\mbox{\boldmath $\epsilon$}}&#10;\def\bfvarepsilon{\mbox{\boldmath $\varepsilon$}}&#10;&#10;&#10;\def\Slash#1{{#1\!\!\!\!\!\slash}}&#10;\def\Dslash{D\!\!\!\!\slash}&#10;\def\SppP{{\cal {P\!\!\!\!\hspace{0.04cm}\slash}}_\perp}&#10;\def\ppslash{p^{\,\prime}\!\!\!\!\!\slash}&#10;\def\nslash{n\!\!\!\slash}&#10;\def\bnslash{\bar n\!\!\!\slash}&#10;\def\pslash{p\!\!\!\slash}&#10;\def\pbarslash{\bar{p}\!\!\!\slash}&#10;\def\epslash{\epsilon\!\!\!\slash}&#10;\def\Pslash{P\!\!\!\slash}&#10;\def\qslash{q\!\!\!\slash}&#10;\def\lslash{l\!\!\!\slash}&#10;\def\dslash{\partial\!\!\!\slash}&#10;\def\Aslash{A\!\!\!\slash}&#10;\def\OMIT#1{}&#10;\def\M#1{\mathbf{#1}}&#10;\def\V#1{\vert#1\vert}&#10;&#10;&#10;\def\bsigma{\mbox{\boldmath $\sigma$}}&#10;\def\bl{\mbox{\scriptsize\boldmath $\ell$}}&#10;\def\bll{\mbox{\boldmath $\ell$}}&#10;&#10;\def\hlinew#1{%&#10;  \noalign{\ifnum0=`}\fi\hrule \@height #1 \futurelet&#10;   \reserved@a\@xhline}&#10;\usepackage{array}&#10;\newcommand{\PreserveBackslash}[1]{\let\temp=\\#1\let\\=\temp}&#10;\newcolumntype{C}[1]{&gt;{\PreserveBackslash\centering}p{#1}}&#10;\newcolumntype{R}[1]{&gt;{\PreserveBackslash\raggedleft}p{#1}}&#10;\newcolumntype{L}[1]{&gt;{\PreserveBackslash\raggedright}p{#1}}&#10;&#10;\newcommand{\CH}[2]{\chi_{#1,#2}}&#10;\newcommand{\CHp}[3]{\chi_{#1,#2}^{#3}}&#10;\newcommand{\bCH}[2]{\overline\chi_{#1,#2}}&#10;\newcommand{\bCHp}[3]{\overline\chi_{#1,#2}^{#3}}&#10;&#10;\newcommand{\nn}{\nonumber}&#10;\newcommand{\lc}{\lowercase}&#10;\newcommand{\bn}{{\bar n}}&#10;\newcommand{\beq}{\begin{equation}}&#10;\newcommand{\eeq}{\end{equation}}&#10;\newcommand{\bqa}{\begin{eqnarray}}&#10;\newcommand{\eqa}{\end{eqnarray}}&#10;\newcommand{\nb}{\bar n}&#10;\newcommand{\bnp}{\bar n \!\cdot\! p}&#10;\newcommand{\bnP}{\bar {\cal P}}&#10;\newcommand{\ppP}{{\cal P}_\perp}&#10;\newcommand{\bnPd}{\bar {\cal P}^{\raisebox{0.8mm}{\scriptsize$\dagger$}} }&#10;\newcommand{\cP}{{\cal P}}&#10;\newcommand{\cPslash}{ {\cal P}\!\!\!\!\slash}&#10;\newcommand{\bs}{\!\hspace{0.05cm}}&#10;\newcommand{\mcdot}{\!\cdot\!}&#10;\newcommand{\Ub}{{\cal U}}&#10;\newcommand{\cD}{{\cal D}}&#10;\newcommand{\LQCD}{{\Lambda_{\rm QCD}}}&#10;\newcommand{\np}{n \!\cdot\! p}&#10;&#10;\newcommand{\mpsi}{M_\psi}&#10;\newcommand{\qsqr}{Q^2}&#10;\newcommand{\jpsi}{J/\psi}&#10;\newcommand{\emax}{E_{max}}&#10;&#10;\newcommand{\ttbs}{\char'134}%\backslash for \tt&#10;\newcommand\fverb{\setbox\fverbbox=\hbox\bgroup\verb}&#10;\newcommand\fverbdo{\egroup\medskip\noindent%&#10;   \fbox{\unhbox\fverbbox}\ }&#10;\newcommand\fverbit{\egroup\item[\fbox{\unhbox\fverbbox}]}&#10;\newbox\fverbbox&#10;&#10;&#10;\makeatletter&#10;\newcommand{\rmnum}[1]{\romannumeral #1}&#10;\newcommand{\Rmnum}[1]{\expandafter\@slowromancap\romannumeral #1@}&#10;\makeatother&#10;&#10;&#10;\begin{document}&#10; &#10;\begin{figure}[htbp]&#10; \centering&#10; \includegraphics*[scale=0.85]{fig-etab.eps}&#10; \includegraphics*[scale=0.85]{fig-chib0.eps}&#10; \includegraphics*[scale=0.85]{fig-chib1.eps}&#10; \includegraphics*[scale=0.85]{fig-chib2.eps}&#10; \end{figure}&#10;%----------------------------&#10;&#10;\end{document}"/>
  <p:tag name="IGUANATEXSIZE" val="20"/>
  <p:tag name="IGUANATEXCURSOR" val="3883"/>
  <p:tag name="TRANSPARENCY" val="True"/>
  <p:tag name="FILENAME" val=""/>
  <p:tag name="LATEXENGINEID" val="0"/>
  <p:tag name="TEMPFOLDER" val=".\.\"/>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TIMING" val="|29.1|6"/>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540.3533"/>
  <p:tag name="ORIGINALWIDTH" val="857.4959"/>
  <p:tag name="LATEXADDIN" val="%\documentclass[letter,aps,showpacs,superscriptaddress,nofootinbib,tightenlines,twocolumn,prl]{revtex4}&#10;\documentclass[preprint,aps,prd,showpacs,superscriptaddress,nofootinbib,tightenlines]{revtex4}&#10;&#10;\pagestyle{empty}&#10;\usepackage{amsfonts}&#10;\usepackage{multirow}&#10;\usepackage{mathrsfs}&#10;\usepackage{graphicx}&#10;\usepackage{amsmath}&#10;\usepackage{amssymb}&#10;\usepackage{bm}&#10;\usepackage{bbm}&#10;\usepackage{color}&#10;\usepackage{array}&#10;\usepackage{diagbox}&#10;%\usepackage{geometry}&#10;\usepackage{float}&#10;\usepackage{makecell}&#10;\allowdisplaybreaks[4]&#10;&#10;%%%%%%%%%%%%%%%%%%%%%%%%%%%%%%%%%%%%%%%%%%&#10;%Put your definitions here&#10;%%%%%%%%%%%%%%%%%%%%%%%%%%%%%%%%%%%%%%%%%%&#10;%Put your definitions here&#10;&#10;\def\bl{\mbox{\scriptsize\boldmath $\ell$}}&#10;\def\bll{\mbox{\boldmath $\ell$}}&#10;\def\bfnabla{\mbox{\boldmath $\nabla$}}&#10;\def\bfalpha{\mbox{\boldmath $\alpha$}}&#10;\def\bfpsi{\mbox{\boldmath $\psi$}}&#10;\def\bfeta{\mbox{\boldmath $\eta$}}&#10;\def\bfchi{\mbox{\boldmath $\chi$}}&#10;\def\bfgamma{\mbox{\boldmath $\gamma$}}&#10;\def\bfSigma{\mbox{\boldmath $\Sigma$}}&#10;\def\bfsigma{\mbox{\boldmath $\sigma$}}&#10;\def\bflambda{\mbox{\boldmath $\lambda$}}&#10;\def\bfrho{\mbox{\boldmath $\rho$}}&#10;\def\bfPi{\mbox{\boldmath $\Pi$}}&#10;\def\bfxi{\mbox{\boldmath $\xi$}}&#10;\def\bfepsilon{\mbox{\boldmath $\epsilon$}}&#10;\def\bfvarepsilon{\mbox{\boldmath $\varepsilon$}}&#10;&#10;&#10;\def\Slash#1{{#1\!\!\!\!\!\slash}}&#10;\def\Dslash{D\!\!\!\!\slash}&#10;\def\SppP{{\cal {P\!\!\!\!\hspace{0.04cm}\slash}}_\perp}&#10;\def\ppslash{p^{\,\prime}\!\!\!\!\!\slash}&#10;\def\nslash{n\!\!\!\slash}&#10;\def\bnslash{\bar n\!\!\!\slash}&#10;\def\pslash{p\!\!\!\slash}&#10;\def\pbarslash{\bar{p}\!\!\!\slash}&#10;\def\epslash{\epsilon\!\!\!\slash}&#10;\def\Pslash{P\!\!\!\slash}&#10;\def\qslash{q\!\!\!\slash}&#10;\def\lslash{l\!\!\!\slash}&#10;\def\dslash{\partial\!\!\!\slash}&#10;\def\Aslash{A\!\!\!\slash}&#10;\def\OMIT#1{}&#10;\def\M#1{\mathbf{#1}}&#10;\def\V#1{\vert#1\vert}&#10;&#10;&#10;\def\bsigma{\mbox{\boldmath $\sigma$}}&#10;\def\bl{\mbox{\scriptsize\boldmath $\ell$}}&#10;\def\bll{\mbox{\boldmath $\ell$}}&#10;&#10;\def\hlinew#1{%&#10;  \noalign{\ifnum0=`}\fi\hrule \@height #1 \futurelet&#10;   \reserved@a\@xhline}&#10;\usepackage{array}&#10;\newcommand{\PreserveBackslash}[1]{\let\temp=\\#1\let\\=\temp}&#10;\newcolumntype{C}[1]{&gt;{\PreserveBackslash\centering}p{#1}}&#10;\newcolumntype{R}[1]{&gt;{\PreserveBackslash\raggedleft}p{#1}}&#10;\newcolumntype{L}[1]{&gt;{\PreserveBackslash\raggedright}p{#1}}&#10;&#10;\newcommand{\CH}[2]{\chi_{#1,#2}}&#10;\newcommand{\CHp}[3]{\chi_{#1,#2}^{#3}}&#10;\newcommand{\bCH}[2]{\overline\chi_{#1,#2}}&#10;\newcommand{\bCHp}[3]{\overline\chi_{#1,#2}^{#3}}&#10;&#10;\newcommand{\nn}{\nonumber}&#10;\newcommand{\lc}{\lowercase}&#10;\newcommand{\bn}{{\bar n}}&#10;\newcommand{\beq}{\begin{equation}}&#10;\newcommand{\eeq}{\end{equation}}&#10;\newcommand{\bqa}{\begin{eqnarray}}&#10;\newcommand{\eqa}{\end{eqnarray}}&#10;\newcommand{\nb}{\bar n}&#10;\newcommand{\bnp}{\bar n \!\cdot\! p}&#10;\newcommand{\bnP}{\bar {\cal P}}&#10;\newcommand{\ppP}{{\cal P}_\perp}&#10;\newcommand{\bnPd}{\bar {\cal P}^{\raisebox{0.8mm}{\scriptsize$\dagger$}} }&#10;\newcommand{\cP}{{\cal P}}&#10;\newcommand{\cPslash}{ {\cal P}\!\!\!\!\slash}&#10;\newcommand{\bs}{\!\hspace{0.05cm}}&#10;\newcommand{\mcdot}{\!\cdot\!}&#10;\newcommand{\Ub}{{\cal U}}&#10;\newcommand{\cD}{{\cal D}}&#10;\newcommand{\LQCD}{{\Lambda_{\rm QCD}}}&#10;\newcommand{\np}{n \!\cdot\! p}&#10;&#10;\newcommand{\mpsi}{M_\psi}&#10;\newcommand{\qsqr}{Q^2}&#10;\newcommand{\jpsi}{J/\psi}&#10;\newcommand{\emax}{E_{max}}&#10;&#10;\newcommand{\ttbs}{\char'134}%\backslash for \tt&#10;\newcommand\fverb{\setbox\fverbbox=\hbox\bgroup\verb}&#10;\newcommand\fverbdo{\egroup\medskip\noindent%&#10;   \fbox{\unhbox\fverbbox}\ }&#10;\newcommand\fverbit{\egroup\item[\fbox{\unhbox\fverbbox}]}&#10;\newbox\fverbbox&#10;&#10;&#10;\makeatletter&#10;\newcommand{\rmnum}[1]{\romannumeral #1}&#10;\newcommand{\Rmnum}[1]{\expandafter\@slowromancap\romannumeral #1@}&#10;\makeatother&#10;&#10;&#10;\begin{document}&#10;%----------------------------&#10;\begin{figure}[htbp]&#10; \centering&#10; \includegraphics*[scale=0.85]{fig-etab-mc.eps}&#10; \includegraphics*[scale=0.85]{fig-chib0-mc.eps}&#10; \includegraphics*[scale=0.85]{fig-chib1-mc.eps}&#10; \includegraphics*[scale=0.85]{fig-chib2-mc.eps}&#10;\end{figure}&#10;%----------------------------&#10;\end{document}"/>
  <p:tag name="IGUANATEXSIZE" val="20"/>
  <p:tag name="IGUANATEXCURSOR" val="3920"/>
  <p:tag name="TRANSPARENCY" val="True"/>
  <p:tag name="FILENAME" val=""/>
  <p:tag name="LATEXENGINEID" val="0"/>
  <p:tag name="TEMPFOLDER" val=".\.\"/>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TIMING" val="|6.1|5.1"/>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498.6877"/>
  <p:tag name="ORIGINALWIDTH" val="1415.823"/>
  <p:tag name="LATEXADDIN" val="\documentclass{article}&#10;\usepackage{amsmath}&#10;\pagestyle{empty}&#10;\begin{document}&#10;&#10; %---------------------------------------------&#10; \begin{eqnarray*}&#10; %---------------------------------------------&#10;  \sigma(pp \to \chi_{b0} + X) = 1.5\, \mu \rm b\\&#10; %---------------------------------------------&#10; \sigma(pp \to \chi_{b2} + X) = 2.0\, \mu \rm b\\&#10; %---------------------------------------------&#10;\sigma(pp \to \eta_{b} + X) = 15\, \mu \rm b\\ %---------------------------------------------&#10; \end{eqnarray*}&#10; %---------------------------------------------&#10;\end{document}"/>
  <p:tag name="IGUANATEXSIZE" val="20"/>
  <p:tag name="IGUANATEXCURSOR" val="439"/>
  <p:tag name="TRANSPARENCY" val="True"/>
  <p:tag name="FILENAME" val=""/>
  <p:tag name="LATEXENGINEID" val="0"/>
  <p:tag name="TEMPFOLDER" val=".\.\"/>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TIMING" val="|28.8"/>
</p:tagLst>
</file>

<file path=ppt/tags/tag4.xml><?xml version="1.0" encoding="utf-8"?>
<p:tagLst xmlns:a="http://schemas.openxmlformats.org/drawingml/2006/main" xmlns:r="http://schemas.openxmlformats.org/officeDocument/2006/relationships" xmlns:p="http://schemas.openxmlformats.org/presentationml/2006/main">
  <p:tag name="TIMING" val="|72.8"/>
</p:tagLst>
</file>

<file path=ppt/tags/tag5.xml><?xml version="1.0" encoding="utf-8"?>
<p:tagLst xmlns:a="http://schemas.openxmlformats.org/drawingml/2006/main" xmlns:r="http://schemas.openxmlformats.org/officeDocument/2006/relationships" xmlns:p="http://schemas.openxmlformats.org/presentationml/2006/main">
  <p:tag name="TIMING" val="|19.9|2.7|0.7|0.9|0.7|1.1|1.4|1.1|6.6|2.1"/>
</p:tagLst>
</file>

<file path=ppt/tags/tag6.xml><?xml version="1.0" encoding="utf-8"?>
<p:tagLst xmlns:a="http://schemas.openxmlformats.org/drawingml/2006/main" xmlns:r="http://schemas.openxmlformats.org/officeDocument/2006/relationships" xmlns:p="http://schemas.openxmlformats.org/presentationml/2006/main">
  <p:tag name="TIMING" val="|2.5|30.8"/>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405.324"/>
  <p:tag name="ORIGINALWIDTH" val="4182.977"/>
  <p:tag name="LATEXADDIN" val="\documentclass{article}&#10;\usepackage{amsmath}&#10;\pagestyle{empty}&#10;\begin{document}&#10;&#10; %---------------------------------------------&#10; \begin{eqnarray*}&#10; %---------------------------------------------&#10; \Gamma(\eta_b\to J/\psi J/\psi)&amp;=&amp;&#10; \frac{|{\bf P}|}{16\pi m_{\eta_b}^{2}}\bigg(2| A_{1,1}^{\eta_{b}}|^2\bigg)\\&#10; %---------------------------------------------&#10; \Gamma(\chi_{b0}\to J/\psi J/\psi)&amp;=&amp;&#10; \frac{|{\bf P}|}{16\pi m_{\chi_{b0}}^{2}}\bigg(2|A_{1,1}^{\chi_{b0}}|^2+|A_{0,0}^{\chi_{b0}}|^2\bigg)\\&#10; %---------------------------------------------&#10; \Gamma(\chi_{b1}\to J/\psi J/\psi)&amp;=&amp;&#10; \frac{|{\bf P}|}{48\pi m_{\chi_{b1}}^{2}}\bigg(4| A_{1,0}^{\chi_{b1}}|^2\bigg)\\&#10; %---------------------------------------------&#10; \Gamma(\chi_{b2}\to J/\psi J/\psi)&amp;=&amp;&#10; \frac{|{\bf P}|}{80\pi m_{\chi_{b2}}^{2}}\bigg(2| A_{1,-1}^{\chi_{b2}}|^2&#10; +2|A_{1,1}^{\chi_{b2}}|^2&#10; +4|A_{1,0}^{\chi_{b2}}|^2+|A_{0,0}^{\chi_{b2}}|^2\bigg)&#10; %---------------------------------------------&#10; \end{eqnarray*}&#10; %---------------------------------------------&#10;\end{document}"/>
  <p:tag name="IGUANATEXSIZE" val="24"/>
  <p:tag name="IGUANATEXCURSOR" val="62"/>
  <p:tag name="TRANSPARENCY" val="True"/>
  <p:tag name="FILENAME" val=""/>
  <p:tag name="LATEXENGINEID" val="0"/>
  <p:tag name="TEMPFOLDER" val=".\.\"/>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TIMING" val="|66.9|0.6|0.4|0.5|0.4"/>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382.4522"/>
  <p:tag name="ORIGINALWIDTH" val="2687.664"/>
  <p:tag name="LATEXADDIN" val="&#10;%\documentclass[letter,aps,showpacs,superscriptaddress,nofootinbib,tightenlines,twocolumn,prl]{revtex4}&#10;\documentclass[preprint,aps,prd,showpacs,superscriptaddress,nofootinbib,tightenlines]{revtex4}&#10;&#10;\usepackage{amsfonts}&#10;\pagestyle{empty}&#10;\usepackage{multirow}&#10;\usepackage{mathrsfs}&#10;\usepackage{graphicx}&#10;\usepackage{amsmath}&#10;\usepackage{amssymb}&#10;\usepackage{bm}&#10;\usepackage{bbm}&#10;\usepackage{color}&#10;\usepackage{array}&#10;\usepackage{diagbox}&#10;%\usepackage{geometry}&#10;\usepackage{float}&#10;\usepackage{makecell}&#10;\allowdisplaybreaks[4]&#10;&#10;%%%%%%%%%%%%%%%%%%%%%%%%%%%%%%%%%%%%%%%%%%&#10;%Put your definitions here&#10;%%%%%%%%%%%%%%%%%%%%%%%%%%%%%%%%%%%%%%%%%%&#10;%Put your definitions here&#10;&#10;\def\bl{\mbox{\scriptsize\boldmath $\ell$}}&#10;\def\bll{\mbox{\boldmath $\ell$}}&#10;\def\bfnabla{\mbox{\boldmath $\nabla$}}&#10;\def\bfalpha{\mbox{\boldmath $\alpha$}}&#10;\def\bfpsi{\mbox{\boldmath $\psi$}}&#10;\def\bfeta{\mbox{\boldmath $\eta$}}&#10;\def\bfchi{\mbox{\boldmath $\chi$}}&#10;\def\bfgamma{\mbox{\boldmath $\gamma$}}&#10;\def\bfSigma{\mbox{\boldmath $\Sigma$}}&#10;\def\bfsigma{\mbox{\boldmath $\sigma$}}&#10;\def\bflambda{\mbox{\boldmath $\lambda$}}&#10;\def\bfrho{\mbox{\boldmath $\rho$}}&#10;\def\bfPi{\mbox{\boldmath $\Pi$}}&#10;\def\bfxi{\mbox{\boldmath $\xi$}}&#10;\def\bfepsilon{\mbox{\boldmath $\epsilon$}}&#10;\def\bfvarepsilon{\mbox{\boldmath $\varepsilon$}}&#10;&#10;&#10;\def\Slash#1{{#1\!\!\!\!\!\slash}}&#10;\def\Dslash{D\!\!\!\!\slash}&#10;\def\SppP{{\cal {P\!\!\!\!\hspace{0.04cm}\slash}}_\perp}&#10;\def\ppslash{p^{\,\prime}\!\!\!\!\!\slash}&#10;\def\nslash{n\!\!\!\slash}&#10;\def\bnslash{\bar n\!\!\!\slash}&#10;\def\pslash{p\!\!\!\slash}&#10;\def\pbarslash{\bar{p}\!\!\!\slash}&#10;\def\epslash{\epsilon\!\!\!\slash}&#10;\def\Pslash{P\!\!\!\slash}&#10;\def\qslash{q\!\!\!\slash}&#10;\def\lslash{l\!\!\!\slash}&#10;\def\dslash{\partial\!\!\!\slash}&#10;\def\Aslash{A\!\!\!\slash}&#10;\def\OMIT#1{}&#10;\def\M#1{\mathbf{#1}}&#10;\def\V#1{\vert#1\vert}&#10;&#10;&#10;\def\bsigma{\mbox{\boldmath $\sigma$}}&#10;\def\bl{\mbox{\scriptsize\boldmath $\ell$}}&#10;\def\bll{\mbox{\boldmath $\ell$}}&#10;&#10;\def\hlinew#1{%&#10;  \noalign{\ifnum0=`}\fi\hrule \@height #1 \futurelet&#10;   \reserved@a\@xhline}&#10;\usepackage{array}&#10;\newcommand{\PreserveBackslash}[1]{\let\temp=\\#1\let\\=\temp}&#10;\newcolumntype{C}[1]{&gt;{\PreserveBackslash\centering}p{#1}}&#10;\newcolumntype{R}[1]{&gt;{\PreserveBackslash\raggedleft}p{#1}}&#10;\newcolumntype{L}[1]{&gt;{\PreserveBackslash\raggedright}p{#1}}&#10;&#10;\newcommand{\CH}[2]{\chi_{#1,#2}}&#10;\newcommand{\CHp}[3]{\chi_{#1,#2}^{#3}}&#10;\newcommand{\bCH}[2]{\overline\chi_{#1,#2}}&#10;\newcommand{\bCHp}[3]{\overline\chi_{#1,#2}^{#3}}&#10;&#10;\newcommand{\nn}{\nonumber}&#10;\newcommand{\lc}{\lowercase}&#10;\newcommand{\bn}{{\bar n}}&#10;\newcommand{\beq}{\begin{equation}}&#10;\newcommand{\eeq}{\end{equation}}&#10;\newcommand{\bqa}{\begin{eqnarray}}&#10;\newcommand{\eqa}{\end{eqnarray}}&#10;\newcommand{\nb}{\bar n}&#10;\newcommand{\bnp}{\bar n \!\cdot\! p}&#10;\newcommand{\bnP}{\bar {\cal P}}&#10;\newcommand{\ppP}{{\cal P}_\perp}&#10;\newcommand{\bnPd}{\bar {\cal P}^{\raisebox{0.8mm}{\scriptsize$\dagger$}} }&#10;\newcommand{\cP}{{\cal P}}&#10;\newcommand{\cPslash}{ {\cal P}\!\!\!\!\slash}&#10;\newcommand{\bs}{\!\hspace{0.05cm}}&#10;\newcommand{\mcdot}{\!\cdot\!}&#10;\newcommand{\Ub}{{\cal U}}&#10;\newcommand{\cD}{{\cal D}}&#10;\newcommand{\LQCD}{{\Lambda_{\rm QCD}}}&#10;\newcommand{\np}{n \!\cdot\! p}&#10;&#10;\newcommand{\mpsi}{M_\psi}&#10;\newcommand{\qsqr}{Q^2}&#10;\newcommand{\jpsi}{J/\psi}&#10;\newcommand{\emax}{E_{max}}&#10;&#10;\newcommand{\ttbs}{\char'134}%\backslash for \tt&#10;\newcommand\fverb{\setbox\fverbbox=\hbox\bgroup\verb}&#10;\newcommand\fverbdo{\egroup\medskip\noindent%&#10;   \fbox{\unhbox\fverbbox}\ }&#10;\newcommand\fverbit{\egroup\item[\fbox{\unhbox\fverbbox}]}&#10;\newbox\fverbbox&#10;&#10;&#10;\makeatletter&#10;\newcommand{\rmnum}[1]{\romannumeral #1}&#10;\newcommand{\Rmnum}[1]{\expandafter\@slowromancap\romannumeral #1@}&#10;\makeatother&#10;&#10;&#10;\begin{document}&#10; \begin{eqnarray*}&#10;%-----------------------------------&#10;A^{H}_{\lambda_1,\lambda_2}=\sqrt{2m_H}2m_{J/\psi}f_{\lambda_1,\lambda_2}^H&#10;\frac{\sqrt{\langle \mathcal{O}\rangle_H}}{m_b^{n}} \frac{\langle\mathcal{O}\rangle_{J/\psi}}{m_c^3}&#10;%-----------------------------------&#10;\end{eqnarray*}&#10;\end{document}"/>
  <p:tag name="IGUANATEXSIZE" val="20"/>
  <p:tag name="IGUANATEXCURSOR" val="3855"/>
  <p:tag name="TRANSPARENCY" val="True"/>
  <p:tag name="FILENAME" val=""/>
  <p:tag name="LATEXENGINEID" val="0"/>
  <p:tag name="TEMPFOLDER" val=".\.\"/>
  <p:tag name="LATEXFORMHEIGHT" val="312"/>
  <p:tag name="LATEXFORMWIDTH" val="384"/>
  <p:tag name="LATEXFORMWRAP" val="True"/>
  <p:tag name="BITMAPVECTOR" val="0"/>
</p:tagLst>
</file>

<file path=ppt/theme/theme1.xml><?xml version="1.0" encoding="utf-8"?>
<a:theme xmlns:a="http://schemas.openxmlformats.org/drawingml/2006/main" name="Office 主题​​">
  <a:themeElements>
    <a:clrScheme name="西大模板">
      <a:dk1>
        <a:srgbClr val="262626"/>
      </a:dk1>
      <a:lt1>
        <a:sysClr val="window" lastClr="FFFFFF"/>
      </a:lt1>
      <a:dk2>
        <a:srgbClr val="44546A"/>
      </a:dk2>
      <a:lt2>
        <a:srgbClr val="E7E6E6"/>
      </a:lt2>
      <a:accent1>
        <a:srgbClr val="034C9C"/>
      </a:accent1>
      <a:accent2>
        <a:srgbClr val="1373D3"/>
      </a:accent2>
      <a:accent3>
        <a:srgbClr val="65CFFF"/>
      </a:accent3>
      <a:accent4>
        <a:srgbClr val="D4D9DD"/>
      </a:accent4>
      <a:accent5>
        <a:srgbClr val="66BE96"/>
      </a:accent5>
      <a:accent6>
        <a:srgbClr val="104685"/>
      </a:accent6>
      <a:hlink>
        <a:srgbClr val="0563C1"/>
      </a:hlink>
      <a:folHlink>
        <a:srgbClr val="954F72"/>
      </a:folHlink>
    </a:clrScheme>
    <a:fontScheme name="西大模板">
      <a:majorFont>
        <a:latin typeface="Segoe UI Black"/>
        <a:ea typeface="方正大标宋简体"/>
        <a:cs typeface=""/>
      </a:majorFont>
      <a:minorFont>
        <a:latin typeface="Segoe UI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mn-ea"/>
            <a:ea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版式1">
  <a:themeElements>
    <a:clrScheme name="西大模板">
      <a:dk1>
        <a:srgbClr val="262626"/>
      </a:dk1>
      <a:lt1>
        <a:sysClr val="window" lastClr="FFFFFF"/>
      </a:lt1>
      <a:dk2>
        <a:srgbClr val="44546A"/>
      </a:dk2>
      <a:lt2>
        <a:srgbClr val="E7E6E6"/>
      </a:lt2>
      <a:accent1>
        <a:srgbClr val="034C9C"/>
      </a:accent1>
      <a:accent2>
        <a:srgbClr val="1373D3"/>
      </a:accent2>
      <a:accent3>
        <a:srgbClr val="65CFFF"/>
      </a:accent3>
      <a:accent4>
        <a:srgbClr val="D4D9DD"/>
      </a:accent4>
      <a:accent5>
        <a:srgbClr val="66BE96"/>
      </a:accent5>
      <a:accent6>
        <a:srgbClr val="104685"/>
      </a:accent6>
      <a:hlink>
        <a:srgbClr val="0563C1"/>
      </a:hlink>
      <a:folHlink>
        <a:srgbClr val="954F72"/>
      </a:folHlink>
    </a:clrScheme>
    <a:fontScheme name="西大模板">
      <a:majorFont>
        <a:latin typeface="Segoe UI Black"/>
        <a:ea typeface="方正大标宋简体"/>
        <a:cs typeface=""/>
      </a:majorFont>
      <a:minorFont>
        <a:latin typeface="Segoe UI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版式2">
  <a:themeElements>
    <a:clrScheme name="西大模板">
      <a:dk1>
        <a:srgbClr val="262626"/>
      </a:dk1>
      <a:lt1>
        <a:sysClr val="window" lastClr="FFFFFF"/>
      </a:lt1>
      <a:dk2>
        <a:srgbClr val="44546A"/>
      </a:dk2>
      <a:lt2>
        <a:srgbClr val="E7E6E6"/>
      </a:lt2>
      <a:accent1>
        <a:srgbClr val="034C9C"/>
      </a:accent1>
      <a:accent2>
        <a:srgbClr val="1373D3"/>
      </a:accent2>
      <a:accent3>
        <a:srgbClr val="65CFFF"/>
      </a:accent3>
      <a:accent4>
        <a:srgbClr val="D4D9DD"/>
      </a:accent4>
      <a:accent5>
        <a:srgbClr val="66BE96"/>
      </a:accent5>
      <a:accent6>
        <a:srgbClr val="104685"/>
      </a:accent6>
      <a:hlink>
        <a:srgbClr val="0563C1"/>
      </a:hlink>
      <a:folHlink>
        <a:srgbClr val="954F72"/>
      </a:folHlink>
    </a:clrScheme>
    <a:fontScheme name="西大模板">
      <a:majorFont>
        <a:latin typeface="Segoe UI Black"/>
        <a:ea typeface="方正大标宋简体"/>
        <a:cs typeface=""/>
      </a:majorFont>
      <a:minorFont>
        <a:latin typeface="Segoe UI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版式3">
  <a:themeElements>
    <a:clrScheme name="西大模板">
      <a:dk1>
        <a:srgbClr val="262626"/>
      </a:dk1>
      <a:lt1>
        <a:sysClr val="window" lastClr="FFFFFF"/>
      </a:lt1>
      <a:dk2>
        <a:srgbClr val="44546A"/>
      </a:dk2>
      <a:lt2>
        <a:srgbClr val="E7E6E6"/>
      </a:lt2>
      <a:accent1>
        <a:srgbClr val="034C9C"/>
      </a:accent1>
      <a:accent2>
        <a:srgbClr val="1373D3"/>
      </a:accent2>
      <a:accent3>
        <a:srgbClr val="65CFFF"/>
      </a:accent3>
      <a:accent4>
        <a:srgbClr val="D4D9DD"/>
      </a:accent4>
      <a:accent5>
        <a:srgbClr val="66BE96"/>
      </a:accent5>
      <a:accent6>
        <a:srgbClr val="104685"/>
      </a:accent6>
      <a:hlink>
        <a:srgbClr val="0563C1"/>
      </a:hlink>
      <a:folHlink>
        <a:srgbClr val="954F72"/>
      </a:folHlink>
    </a:clrScheme>
    <a:fontScheme name="西大模板">
      <a:majorFont>
        <a:latin typeface="Segoe UI Black"/>
        <a:ea typeface="方正大标宋简体"/>
        <a:cs typeface=""/>
      </a:majorFont>
      <a:minorFont>
        <a:latin typeface="Segoe UI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23205</TotalTime>
  <Words>1827</Words>
  <Application>Microsoft Office PowerPoint</Application>
  <PresentationFormat>宽屏</PresentationFormat>
  <Paragraphs>266</Paragraphs>
  <Slides>23</Slides>
  <Notes>23</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23</vt:i4>
      </vt:variant>
    </vt:vector>
  </HeadingPairs>
  <TitlesOfParts>
    <vt:vector size="43" baseType="lpstr">
      <vt:lpstr>Arial Unicode MS</vt:lpstr>
      <vt:lpstr>等线</vt:lpstr>
      <vt:lpstr>方正大标宋简体</vt:lpstr>
      <vt:lpstr>黑体</vt:lpstr>
      <vt:lpstr>宋体</vt:lpstr>
      <vt:lpstr>微软雅黑</vt:lpstr>
      <vt:lpstr>微软雅黑 Light</vt:lpstr>
      <vt:lpstr>Agency FB</vt:lpstr>
      <vt:lpstr>Arial</vt:lpstr>
      <vt:lpstr>Calibri</vt:lpstr>
      <vt:lpstr>Cambria Math</vt:lpstr>
      <vt:lpstr>Helvetica</vt:lpstr>
      <vt:lpstr>Segoe UI</vt:lpstr>
      <vt:lpstr>Segoe UI Light</vt:lpstr>
      <vt:lpstr>Times New Roman</vt:lpstr>
      <vt:lpstr>Wingdings</vt:lpstr>
      <vt:lpstr>Office 主题​​</vt:lpstr>
      <vt:lpstr>版式1</vt:lpstr>
      <vt:lpstr>版式2</vt:lpstr>
      <vt:lpstr>版式3</vt:lpstr>
      <vt:lpstr>Two-Loop QCD Corrections to C even Bottomonium Exclusive Decays to Double J/ψ</vt:lpstr>
      <vt:lpstr>PowerPoint 演示文稿</vt:lpstr>
      <vt:lpstr>PowerPoint 演示文稿</vt:lpstr>
      <vt:lpstr>引言 —— </vt:lpstr>
      <vt:lpstr>引言 —— </vt:lpstr>
      <vt:lpstr>PowerPoint 演示文稿</vt:lpstr>
      <vt:lpstr>PowerPoint 演示文稿</vt:lpstr>
      <vt:lpstr>PowerPoint 演示文稿</vt:lpstr>
      <vt:lpstr>辐射修正计算 ——</vt:lpstr>
      <vt:lpstr>辐射修正计算 ——</vt:lpstr>
      <vt:lpstr>辐射修正计算 ——</vt:lpstr>
      <vt:lpstr>辐射修正计算 ——</vt:lpstr>
      <vt:lpstr>辐射修正计算 ——</vt:lpstr>
      <vt:lpstr>PowerPoint 演示文稿</vt:lpstr>
      <vt:lpstr>唯象结果与讨论 ——</vt:lpstr>
      <vt:lpstr>唯象结果与讨论 ——</vt:lpstr>
      <vt:lpstr>唯象结果与讨论 —— </vt:lpstr>
      <vt:lpstr>唯象结果与讨论 —— </vt:lpstr>
      <vt:lpstr>唯象结果与讨论 —— </vt:lpstr>
      <vt:lpstr>唯象结果与讨论 —— </vt:lpstr>
      <vt:lpstr>PowerPoint 演示文稿</vt:lpstr>
      <vt:lpstr>总结</vt:lpstr>
      <vt:lpstr>谢 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陶丽华</dc:creator>
  <cp:lastModifiedBy>晓卫 白</cp:lastModifiedBy>
  <cp:revision>2346</cp:revision>
  <dcterms:created xsi:type="dcterms:W3CDTF">2019-04-19T02:13:00Z</dcterms:created>
  <dcterms:modified xsi:type="dcterms:W3CDTF">2023-12-16T13:09:32Z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821B7B8B92C84774BF14545FDECAEA42</vt:lpwstr>
  </property>
  <property fmtid="{D5CDD505-2E9C-101B-9397-08002B2CF9AE}" pid="3" name="KSOProductBuildVer">
    <vt:lpwstr>2052-11.1.0.10495</vt:lpwstr>
  </property>
</Properties>
</file>