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sldIdLst>
    <p:sldId id="270" r:id="rId2"/>
    <p:sldId id="272" r:id="rId3"/>
    <p:sldId id="280" r:id="rId4"/>
    <p:sldId id="290" r:id="rId5"/>
    <p:sldId id="298" r:id="rId6"/>
    <p:sldId id="289" r:id="rId7"/>
    <p:sldId id="277" r:id="rId8"/>
    <p:sldId id="279" r:id="rId9"/>
    <p:sldId id="278" r:id="rId10"/>
    <p:sldId id="297" r:id="rId11"/>
    <p:sldId id="296" r:id="rId12"/>
    <p:sldId id="302" r:id="rId13"/>
    <p:sldId id="303" r:id="rId14"/>
    <p:sldId id="301" r:id="rId15"/>
    <p:sldId id="284" r:id="rId16"/>
    <p:sldId id="287" r:id="rId17"/>
    <p:sldId id="29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7" autoAdjust="0"/>
    <p:restoredTop sz="95263" autoAdjust="0"/>
  </p:normalViewPr>
  <p:slideViewPr>
    <p:cSldViewPr snapToGrid="0">
      <p:cViewPr varScale="1">
        <p:scale>
          <a:sx n="83" d="100"/>
          <a:sy n="83" d="100"/>
        </p:scale>
        <p:origin x="3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5411-2EE6-44B3-80F0-35B0E17E8744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D61E-0FA8-4EFE-9FA8-FE5EFF106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519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5411-2EE6-44B3-80F0-35B0E17E8744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D61E-0FA8-4EFE-9FA8-FE5EFF106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582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5411-2EE6-44B3-80F0-35B0E17E8744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D61E-0FA8-4EFE-9FA8-FE5EFF106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305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5411-2EE6-44B3-80F0-35B0E17E8744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D61E-0FA8-4EFE-9FA8-FE5EFF106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558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5411-2EE6-44B3-80F0-35B0E17E8744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D61E-0FA8-4EFE-9FA8-FE5EFF106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605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5411-2EE6-44B3-80F0-35B0E17E8744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D61E-0FA8-4EFE-9FA8-FE5EFF106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86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5411-2EE6-44B3-80F0-35B0E17E8744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D61E-0FA8-4EFE-9FA8-FE5EFF106BB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53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5411-2EE6-44B3-80F0-35B0E17E8744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D61E-0FA8-4EFE-9FA8-FE5EFF106BB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21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5411-2EE6-44B3-80F0-35B0E17E8744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D61E-0FA8-4EFE-9FA8-FE5EFF106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70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5411-2EE6-44B3-80F0-35B0E17E8744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D61E-0FA8-4EFE-9FA8-FE5EFF106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57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85411-2EE6-44B3-80F0-35B0E17E8744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D61E-0FA8-4EFE-9FA8-FE5EFF106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87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8C85411-2EE6-44B3-80F0-35B0E17E8744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8D61E-0FA8-4EFE-9FA8-FE5EFF106B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631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g"/><Relationship Id="rId7" Type="http://schemas.openxmlformats.org/officeDocument/2006/relationships/image" Target="../media/image49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3.jpg"/><Relationship Id="rId7" Type="http://schemas.openxmlformats.org/officeDocument/2006/relationships/image" Target="../media/image51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emf"/><Relationship Id="rId5" Type="http://schemas.openxmlformats.org/officeDocument/2006/relationships/image" Target="../media/image6.jp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5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3.jpg"/><Relationship Id="rId7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10" Type="http://schemas.openxmlformats.org/officeDocument/2006/relationships/image" Target="../media/image58.jpg"/><Relationship Id="rId4" Type="http://schemas.openxmlformats.org/officeDocument/2006/relationships/image" Target="../media/image4.png"/><Relationship Id="rId9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60.jpeg"/><Relationship Id="rId7" Type="http://schemas.openxmlformats.org/officeDocument/2006/relationships/image" Target="../media/image6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6.jp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5.jpeg"/><Relationship Id="rId3" Type="http://schemas.openxmlformats.org/officeDocument/2006/relationships/image" Target="../media/image4.png"/><Relationship Id="rId21" Type="http://schemas.openxmlformats.org/officeDocument/2006/relationships/image" Target="../media/image2.png"/><Relationship Id="rId7" Type="http://schemas.openxmlformats.org/officeDocument/2006/relationships/image" Target="../media/image15.jpeg"/><Relationship Id="rId12" Type="http://schemas.openxmlformats.org/officeDocument/2006/relationships/image" Target="../media/image20.JPG"/><Relationship Id="rId17" Type="http://schemas.openxmlformats.org/officeDocument/2006/relationships/image" Target="../media/image25.png"/><Relationship Id="rId2" Type="http://schemas.openxmlformats.org/officeDocument/2006/relationships/image" Target="../media/image3.jpg"/><Relationship Id="rId16" Type="http://schemas.openxmlformats.org/officeDocument/2006/relationships/image" Target="../media/image24.jpeg"/><Relationship Id="rId20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fif"/><Relationship Id="rId11" Type="http://schemas.openxmlformats.org/officeDocument/2006/relationships/image" Target="../media/image19.JP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19" Type="http://schemas.openxmlformats.org/officeDocument/2006/relationships/image" Target="../media/image26.jpg"/><Relationship Id="rId4" Type="http://schemas.openxmlformats.org/officeDocument/2006/relationships/image" Target="../media/image6.jp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18" Type="http://schemas.openxmlformats.org/officeDocument/2006/relationships/image" Target="../media/image42.jpeg"/><Relationship Id="rId3" Type="http://schemas.openxmlformats.org/officeDocument/2006/relationships/image" Target="../media/image4.png"/><Relationship Id="rId21" Type="http://schemas.openxmlformats.org/officeDocument/2006/relationships/image" Target="../media/image45.jpe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image" Target="../media/image3.jpg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23" Type="http://schemas.openxmlformats.org/officeDocument/2006/relationships/image" Target="../media/image2.png"/><Relationship Id="rId10" Type="http://schemas.openxmlformats.org/officeDocument/2006/relationships/image" Target="../media/image34.jpeg"/><Relationship Id="rId19" Type="http://schemas.openxmlformats.org/officeDocument/2006/relationships/image" Target="../media/image43.jpeg"/><Relationship Id="rId4" Type="http://schemas.openxmlformats.org/officeDocument/2006/relationships/image" Target="../media/image6.jpg"/><Relationship Id="rId9" Type="http://schemas.openxmlformats.org/officeDocument/2006/relationships/image" Target="../media/image33.png"/><Relationship Id="rId14" Type="http://schemas.openxmlformats.org/officeDocument/2006/relationships/image" Target="../media/image38.jpeg"/><Relationship Id="rId22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3625ECA4-4DFA-1333-8F62-BE4CCE979FF0}"/>
              </a:ext>
            </a:extLst>
          </p:cNvPr>
          <p:cNvSpPr txBox="1"/>
          <p:nvPr/>
        </p:nvSpPr>
        <p:spPr>
          <a:xfrm>
            <a:off x="1373124" y="636650"/>
            <a:ext cx="944575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atin typeface="黑体" panose="02010609060101010101" pitchFamily="49" charset="-122"/>
                <a:ea typeface="黑体" panose="02010609060101010101" pitchFamily="49" charset="-122"/>
              </a:rPr>
              <a:t>2024</a:t>
            </a:r>
            <a:r>
              <a:rPr lang="zh-CN" altLang="en-US" sz="5400" dirty="0">
                <a:latin typeface="黑体" panose="02010609060101010101" pitchFamily="49" charset="-122"/>
                <a:ea typeface="黑体" panose="02010609060101010101" pitchFamily="49" charset="-122"/>
              </a:rPr>
              <a:t>全国第二十一届</a:t>
            </a:r>
            <a:endParaRPr lang="en-US" altLang="zh-CN" sz="5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5400" dirty="0">
                <a:latin typeface="黑体" panose="02010609060101010101" pitchFamily="49" charset="-122"/>
                <a:ea typeface="黑体" panose="02010609060101010101" pitchFamily="49" charset="-122"/>
              </a:rPr>
              <a:t>重味物理与</a:t>
            </a:r>
            <a:r>
              <a:rPr lang="en-US" altLang="zh-CN" sz="5400" dirty="0">
                <a:latin typeface="黑体" panose="02010609060101010101" pitchFamily="49" charset="-122"/>
                <a:ea typeface="黑体" panose="02010609060101010101" pitchFamily="49" charset="-122"/>
              </a:rPr>
              <a:t>CP</a:t>
            </a:r>
            <a:r>
              <a:rPr lang="zh-CN" altLang="en-US" sz="5400" dirty="0">
                <a:latin typeface="黑体" panose="02010609060101010101" pitchFamily="49" charset="-122"/>
                <a:ea typeface="黑体" panose="02010609060101010101" pitchFamily="49" charset="-122"/>
              </a:rPr>
              <a:t>破坏研讨会</a:t>
            </a:r>
            <a:endParaRPr lang="en-US" altLang="zh-CN" sz="5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5400" dirty="0">
                <a:latin typeface="黑体" panose="02010609060101010101" pitchFamily="49" charset="-122"/>
                <a:ea typeface="黑体" panose="02010609060101010101" pitchFamily="49" charset="-122"/>
              </a:rPr>
              <a:t>申办报告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0796AA0-454C-3E06-726A-58C91F07A4D1}"/>
              </a:ext>
            </a:extLst>
          </p:cNvPr>
          <p:cNvSpPr txBox="1"/>
          <p:nvPr/>
        </p:nvSpPr>
        <p:spPr>
          <a:xfrm>
            <a:off x="3925676" y="4928688"/>
            <a:ext cx="38906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/>
              <a:t>张振华</a:t>
            </a:r>
            <a:endParaRPr lang="en-US" altLang="zh-CN" sz="2800" dirty="0"/>
          </a:p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南华大学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en-US" altLang="zh-CN" sz="2800" dirty="0"/>
              <a:t>zhangzh@usc.edu.cn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3135310-9D1B-5A17-39F5-B217B2319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84" y="3428998"/>
            <a:ext cx="4577502" cy="140579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264BF6A-C489-3FA4-FC06-699D8C686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040" y="3491909"/>
            <a:ext cx="3377292" cy="1105811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6278935-B4AE-8A20-8560-6E0FD3502C42}"/>
              </a:ext>
            </a:extLst>
          </p:cNvPr>
          <p:cNvGrpSpPr/>
          <p:nvPr/>
        </p:nvGrpSpPr>
        <p:grpSpPr>
          <a:xfrm>
            <a:off x="173661" y="118360"/>
            <a:ext cx="11928119" cy="725935"/>
            <a:chOff x="173661" y="118360"/>
            <a:chExt cx="11928119" cy="72593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97A9C93-BD95-475D-E829-63C1BE7C2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61" y="140132"/>
              <a:ext cx="704163" cy="704163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13E532C-7534-E5F1-A82A-9D201CCFC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267" y="140132"/>
              <a:ext cx="2184513" cy="4286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B5E9468-ECD0-DBF5-AFD2-C25663EEC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98"/>
            <a:stretch/>
          </p:blipFill>
          <p:spPr>
            <a:xfrm>
              <a:off x="932072" y="118360"/>
              <a:ext cx="722823" cy="725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7473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324BCE4-0572-1669-8EB8-E1ED53871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D61BC27-4A4C-B809-CAEA-4617C84F4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90229"/>
            <a:ext cx="7666330" cy="856513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会议酒店候选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1    </a:t>
            </a:r>
            <a:r>
              <a:rPr lang="zh-CN" altLang="en-US" sz="3600" dirty="0">
                <a:solidFill>
                  <a:schemeClr val="accent5">
                    <a:lumMod val="75000"/>
                  </a:schemeClr>
                </a:solidFill>
              </a:rPr>
              <a:t>衡阳丽波国际酒店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97A9C93-BD95-475D-E829-63C1BE7C2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1" y="140132"/>
            <a:ext cx="704163" cy="7041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3E532C-7534-E5F1-A82A-9D201CCFC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267" y="140132"/>
            <a:ext cx="2184513" cy="428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326E308-40B1-2DE1-A642-2EEC2BECF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2" y="140132"/>
            <a:ext cx="704164" cy="704164"/>
          </a:xfrm>
          <a:prstGeom prst="rect">
            <a:avLst/>
          </a:prstGeom>
        </p:spPr>
      </p:pic>
      <p:pic>
        <p:nvPicPr>
          <p:cNvPr id="13" name="图片 12" descr="酒店河畔风光带1">
            <a:extLst>
              <a:ext uri="{FF2B5EF4-FFF2-40B4-BE49-F238E27FC236}">
                <a16:creationId xmlns:a16="http://schemas.microsoft.com/office/drawing/2014/main" id="{1222295D-0A2E-52E9-6D2A-49D368963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44295"/>
            <a:ext cx="8017585" cy="60137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BA489D-C8A0-9A7C-29B4-5737A38DD1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9" r="24787"/>
          <a:stretch/>
        </p:blipFill>
        <p:spPr>
          <a:xfrm>
            <a:off x="7065034" y="844296"/>
            <a:ext cx="5126966" cy="601787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AF95C3F-CDF3-729E-952C-ED6B6E69A8AF}"/>
              </a:ext>
            </a:extLst>
          </p:cNvPr>
          <p:cNvSpPr txBox="1"/>
          <p:nvPr/>
        </p:nvSpPr>
        <p:spPr>
          <a:xfrm flipH="1">
            <a:off x="941402" y="2682815"/>
            <a:ext cx="1594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耒水河畔</a:t>
            </a:r>
            <a:endParaRPr lang="en-US" altLang="zh-CN" sz="2400" dirty="0">
              <a:solidFill>
                <a:schemeClr val="bg1"/>
              </a:solidFill>
            </a:endParaRPr>
          </a:p>
          <a:p>
            <a:r>
              <a:rPr lang="zh-CN" altLang="en-US" sz="2400" dirty="0">
                <a:solidFill>
                  <a:schemeClr val="bg1"/>
                </a:solidFill>
              </a:rPr>
              <a:t>衡阳市边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41E2C29-39F7-FA1E-5471-AE6A1A74DFA9}"/>
              </a:ext>
            </a:extLst>
          </p:cNvPr>
          <p:cNvGrpSpPr/>
          <p:nvPr/>
        </p:nvGrpSpPr>
        <p:grpSpPr>
          <a:xfrm>
            <a:off x="173661" y="118360"/>
            <a:ext cx="11928119" cy="725935"/>
            <a:chOff x="173661" y="118360"/>
            <a:chExt cx="11928119" cy="72593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0C6BF6B-006D-67CC-B26E-60FDCFF35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61" y="140132"/>
              <a:ext cx="704163" cy="70416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BE94336-790F-075C-EB10-714FA50B4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267" y="140132"/>
              <a:ext cx="2184513" cy="4286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26F50A4-CD01-0598-C495-70F8A361A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98"/>
            <a:stretch/>
          </p:blipFill>
          <p:spPr>
            <a:xfrm>
              <a:off x="932072" y="118360"/>
              <a:ext cx="722823" cy="725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113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324BCE4-0572-1669-8EB8-E1ED53871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D61BC27-4A4C-B809-CAEA-4617C84F4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90229"/>
            <a:ext cx="7666330" cy="856513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会议酒店候选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1    </a:t>
            </a:r>
            <a:r>
              <a:rPr lang="zh-CN" altLang="en-US" sz="3600" dirty="0">
                <a:solidFill>
                  <a:schemeClr val="accent5">
                    <a:lumMod val="75000"/>
                  </a:schemeClr>
                </a:solidFill>
              </a:rPr>
              <a:t>衡阳丽波国际酒店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97A9C93-BD95-475D-E829-63C1BE7C2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1" y="140132"/>
            <a:ext cx="704163" cy="7041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3E532C-7534-E5F1-A82A-9D201CCFC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267" y="140132"/>
            <a:ext cx="2184513" cy="428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326E308-40B1-2DE1-A642-2EEC2BECF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2" y="140132"/>
            <a:ext cx="704164" cy="70416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C5348A3-4B12-F852-3D04-7D9378267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1306900"/>
            <a:ext cx="4225816" cy="5551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660412-50DD-3B4C-C959-3CED77F6AD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814" y="2324816"/>
            <a:ext cx="4261167" cy="21555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0417814-C53C-9F6C-8119-0D86DA8FCB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5362" y="4480407"/>
            <a:ext cx="4237886" cy="237759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ACED227-2C26-5014-82F5-DD793D738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3248" y="1306900"/>
            <a:ext cx="3718752" cy="55511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023CB30-1E77-E519-11EC-6A4D7AED98D2}"/>
              </a:ext>
            </a:extLst>
          </p:cNvPr>
          <p:cNvSpPr txBox="1"/>
          <p:nvPr/>
        </p:nvSpPr>
        <p:spPr>
          <a:xfrm>
            <a:off x="5556360" y="1500573"/>
            <a:ext cx="2409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酒店环境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BC1B0F1-EAF5-3A98-492E-D1F4BDFE8995}"/>
              </a:ext>
            </a:extLst>
          </p:cNvPr>
          <p:cNvGrpSpPr/>
          <p:nvPr/>
        </p:nvGrpSpPr>
        <p:grpSpPr>
          <a:xfrm>
            <a:off x="173661" y="118360"/>
            <a:ext cx="11928119" cy="725935"/>
            <a:chOff x="173661" y="118360"/>
            <a:chExt cx="11928119" cy="72593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177870-EEEE-9459-6394-1FD77BEA0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61" y="140132"/>
              <a:ext cx="704163" cy="704163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547611F-1332-78CF-26CC-FA5EC819F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267" y="140132"/>
              <a:ext cx="2184513" cy="4286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D88B5D0-0EE3-F3C7-E447-EDAFF2436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98"/>
            <a:stretch/>
          </p:blipFill>
          <p:spPr>
            <a:xfrm>
              <a:off x="932072" y="118360"/>
              <a:ext cx="722823" cy="725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435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FF93FF8F-0906-C8A6-6516-A1572AEEE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D61BC27-4A4C-B809-CAEA-4617C84F4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90229"/>
            <a:ext cx="7666330" cy="856513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会议酒店候选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2    </a:t>
            </a:r>
            <a:r>
              <a:rPr lang="zh-CN" altLang="en-US" sz="3600" dirty="0">
                <a:solidFill>
                  <a:schemeClr val="accent5">
                    <a:lumMod val="75000"/>
                  </a:schemeClr>
                </a:solidFill>
              </a:rPr>
              <a:t>衡阳林隐假日酒店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97A9C93-BD95-475D-E829-63C1BE7C2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1" y="140132"/>
            <a:ext cx="704163" cy="7041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3E532C-7534-E5F1-A82A-9D201CCFC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267" y="140132"/>
            <a:ext cx="2184513" cy="428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326E308-40B1-2DE1-A642-2EEC2BECF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2" y="140132"/>
            <a:ext cx="704164" cy="704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BC1B0F1-EAF5-3A98-492E-D1F4BDFE8995}"/>
              </a:ext>
            </a:extLst>
          </p:cNvPr>
          <p:cNvGrpSpPr/>
          <p:nvPr/>
        </p:nvGrpSpPr>
        <p:grpSpPr>
          <a:xfrm>
            <a:off x="173661" y="118360"/>
            <a:ext cx="11928119" cy="725935"/>
            <a:chOff x="173661" y="118360"/>
            <a:chExt cx="11928119" cy="72593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177870-EEEE-9459-6394-1FD77BEA0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61" y="140132"/>
              <a:ext cx="704163" cy="704163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547611F-1332-78CF-26CC-FA5EC819F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267" y="140132"/>
              <a:ext cx="2184513" cy="4286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D88B5D0-0EE3-F3C7-E447-EDAFF2436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98"/>
            <a:stretch/>
          </p:blipFill>
          <p:spPr>
            <a:xfrm>
              <a:off x="932072" y="118360"/>
              <a:ext cx="722823" cy="725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8974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FF93FF8F-0906-C8A6-6516-A1572AEEE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D61BC27-4A4C-B809-CAEA-4617C84F4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90229"/>
            <a:ext cx="7666330" cy="856513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chemeClr val="accent2">
                    <a:lumMod val="75000"/>
                  </a:schemeClr>
                </a:solidFill>
              </a:rPr>
              <a:t>会议酒店候选</a:t>
            </a:r>
            <a:r>
              <a:rPr lang="en-US" altLang="zh-CN" dirty="0">
                <a:solidFill>
                  <a:schemeClr val="accent2">
                    <a:lumMod val="75000"/>
                  </a:schemeClr>
                </a:solidFill>
              </a:rPr>
              <a:t>2    </a:t>
            </a:r>
            <a:r>
              <a:rPr lang="zh-CN" altLang="en-US" sz="3600" dirty="0">
                <a:solidFill>
                  <a:schemeClr val="accent5">
                    <a:lumMod val="75000"/>
                  </a:schemeClr>
                </a:solidFill>
              </a:rPr>
              <a:t>衡阳林隐假日酒店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97A9C93-BD95-475D-E829-63C1BE7C2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1" y="140132"/>
            <a:ext cx="704163" cy="7041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3E532C-7534-E5F1-A82A-9D201CCFC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267" y="140132"/>
            <a:ext cx="2184513" cy="428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326E308-40B1-2DE1-A642-2EEC2BECF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2" y="140132"/>
            <a:ext cx="704164" cy="704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BC1B0F1-EAF5-3A98-492E-D1F4BDFE8995}"/>
              </a:ext>
            </a:extLst>
          </p:cNvPr>
          <p:cNvGrpSpPr/>
          <p:nvPr/>
        </p:nvGrpSpPr>
        <p:grpSpPr>
          <a:xfrm>
            <a:off x="173661" y="118360"/>
            <a:ext cx="11928119" cy="725935"/>
            <a:chOff x="173661" y="118360"/>
            <a:chExt cx="11928119" cy="72593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177870-EEEE-9459-6394-1FD77BEA0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61" y="140132"/>
              <a:ext cx="704163" cy="704163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547611F-1332-78CF-26CC-FA5EC819F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267" y="140132"/>
              <a:ext cx="2184513" cy="4286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D88B5D0-0EE3-F3C7-E447-EDAFF2436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98"/>
            <a:stretch/>
          </p:blipFill>
          <p:spPr>
            <a:xfrm>
              <a:off x="932072" y="118360"/>
              <a:ext cx="722823" cy="725935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56EF7F9B-E060-5935-B793-3CC61B6A7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" y="831261"/>
            <a:ext cx="5547197" cy="36958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AC83EB7-6AA6-9C88-C6B1-E5C74992F4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07" y="2634785"/>
            <a:ext cx="7533293" cy="42374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34FE320-DC77-085F-BF6F-03C99EF9FB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77" y="710484"/>
            <a:ext cx="4080323" cy="271851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A67E8E5-9F13-B0A9-1313-E22FBC41AF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54137"/>
            <a:ext cx="4658707" cy="310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34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61BC27-4A4C-B809-CAEA-4617C84F4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90229"/>
            <a:ext cx="7666330" cy="856513"/>
          </a:xfrm>
        </p:spPr>
        <p:txBody>
          <a:bodyPr/>
          <a:lstStyle/>
          <a:p>
            <a:r>
              <a:rPr lang="zh-CN" altLang="en-US" dirty="0"/>
              <a:t>会议酒店比较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97A9C93-BD95-475D-E829-63C1BE7C2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1" y="140132"/>
            <a:ext cx="704163" cy="7041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3E532C-7534-E5F1-A82A-9D201CCFC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267" y="140132"/>
            <a:ext cx="2184513" cy="428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326E308-40B1-2DE1-A642-2EEC2BECF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2" y="140132"/>
            <a:ext cx="704164" cy="704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09AA6B1-0A5E-A0F3-EDBB-9BE546B3CFD7}"/>
              </a:ext>
            </a:extLst>
          </p:cNvPr>
          <p:cNvGrpSpPr/>
          <p:nvPr/>
        </p:nvGrpSpPr>
        <p:grpSpPr>
          <a:xfrm>
            <a:off x="173661" y="118360"/>
            <a:ext cx="11928119" cy="725935"/>
            <a:chOff x="173661" y="118360"/>
            <a:chExt cx="11928119" cy="72593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8AAFE2D-4C6F-8290-B0F1-5C44B447C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61" y="140132"/>
              <a:ext cx="704163" cy="70416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B26928D-26E1-2FAE-E712-278A12EA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267" y="140132"/>
              <a:ext cx="2184513" cy="4286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55DFE63-A4EB-9EC5-1131-FD9C2B838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98"/>
            <a:stretch/>
          </p:blipFill>
          <p:spPr>
            <a:xfrm>
              <a:off x="932072" y="118360"/>
              <a:ext cx="722823" cy="725935"/>
            </a:xfrm>
            <a:prstGeom prst="rect">
              <a:avLst/>
            </a:prstGeom>
          </p:spPr>
        </p:pic>
      </p:grp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E9E2A3D6-1ADD-EA14-4044-B3245F87D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592124"/>
              </p:ext>
            </p:extLst>
          </p:nvPr>
        </p:nvGraphicFramePr>
        <p:xfrm>
          <a:off x="1293483" y="1734446"/>
          <a:ext cx="8060537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1871">
                  <a:extLst>
                    <a:ext uri="{9D8B030D-6E8A-4147-A177-3AD203B41FA5}">
                      <a16:colId xmlns:a16="http://schemas.microsoft.com/office/drawing/2014/main" val="214654096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96714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614972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衡阳丽波国际酒店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衡阳林隐假日酒店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01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建设时间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2014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2010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4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星级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五星标准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豪华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520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房间数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265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345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867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价格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368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***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019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会议厅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1800</a:t>
                      </a:r>
                      <a:r>
                        <a:rPr lang="zh-CN" altLang="en-US" dirty="0"/>
                        <a:t>平</a:t>
                      </a:r>
                      <a:r>
                        <a:rPr lang="en-US" altLang="zh-CN" dirty="0"/>
                        <a:t>+186</a:t>
                      </a:r>
                      <a:r>
                        <a:rPr lang="zh-CN" altLang="en-US" dirty="0"/>
                        <a:t>平若干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大小会议室若干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693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交通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交通方便，距高铁站、火车站、飞机场较近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衡阳市区，交通方便，距高铁站、火车站、飞机场较近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430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周边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耒水河边，衡阳市区旁边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衡阳市区；衡城广场、步步高商场；生态公园旁边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205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382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DDC2635-22FD-2099-B15E-3E120FA5ED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16"/>
          <a:stretch/>
        </p:blipFill>
        <p:spPr>
          <a:xfrm>
            <a:off x="5650601" y="3382320"/>
            <a:ext cx="6504485" cy="3475680"/>
          </a:xfrm>
          <a:prstGeom prst="rect">
            <a:avLst/>
          </a:prstGeom>
        </p:spPr>
      </p:pic>
      <p:pic>
        <p:nvPicPr>
          <p:cNvPr id="1030" name="Picture 6" descr="中南大学法学院公务员培训中心(干部培训),湖南干部培训,湖南公务员培训,干部培训,公务员培训,党性教育,党政干部培训,事业单位培训,红色教育 ...">
            <a:extLst>
              <a:ext uri="{FF2B5EF4-FFF2-40B4-BE49-F238E27FC236}">
                <a16:creationId xmlns:a16="http://schemas.microsoft.com/office/drawing/2014/main" id="{F8D8170D-667D-795B-8318-2B9979B0F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0"/>
          <a:stretch/>
        </p:blipFill>
        <p:spPr bwMode="auto">
          <a:xfrm>
            <a:off x="5631678" y="0"/>
            <a:ext cx="6560322" cy="339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南岳衡山 来一场心愿之旅_大湘网_腾讯网">
            <a:extLst>
              <a:ext uri="{FF2B5EF4-FFF2-40B4-BE49-F238E27FC236}">
                <a16:creationId xmlns:a16="http://schemas.microsoft.com/office/drawing/2014/main" id="{04F3E6B1-631A-BA2B-73D5-1397A1285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50601" cy="397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D61BC27-4A4C-B809-CAEA-4617C84F4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90229"/>
            <a:ext cx="7666330" cy="856513"/>
          </a:xfrm>
        </p:spPr>
        <p:txBody>
          <a:bodyPr/>
          <a:lstStyle/>
          <a:p>
            <a:r>
              <a:rPr lang="zh-CN" altLang="en-US" dirty="0"/>
              <a:t>衡阳周边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97A9C93-BD95-475D-E829-63C1BE7C2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1" y="140132"/>
            <a:ext cx="704163" cy="7041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3E532C-7534-E5F1-A82A-9D201CCFC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267" y="140132"/>
            <a:ext cx="2184513" cy="428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326E308-40B1-2DE1-A642-2EEC2BECF3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2" y="140132"/>
            <a:ext cx="704164" cy="704164"/>
          </a:xfrm>
          <a:prstGeom prst="rect">
            <a:avLst/>
          </a:prstGeom>
        </p:spPr>
      </p:pic>
      <p:pic>
        <p:nvPicPr>
          <p:cNvPr id="1034" name="Picture 10" descr="石鼓书院门票价格_石鼓书院地址_衡阳石鼓书院景点信息">
            <a:extLst>
              <a:ext uri="{FF2B5EF4-FFF2-40B4-BE49-F238E27FC236}">
                <a16:creationId xmlns:a16="http://schemas.microsoft.com/office/drawing/2014/main" id="{F93ACA49-FADF-CB8D-2BAB-A2759936F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5251"/>
          <a:stretch/>
        </p:blipFill>
        <p:spPr bwMode="auto">
          <a:xfrm>
            <a:off x="18923" y="3971140"/>
            <a:ext cx="5631678" cy="36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C560804-920B-5CB9-1BE1-526EC10440D7}"/>
              </a:ext>
            </a:extLst>
          </p:cNvPr>
          <p:cNvSpPr/>
          <p:nvPr/>
        </p:nvSpPr>
        <p:spPr>
          <a:xfrm>
            <a:off x="3345095" y="3111804"/>
            <a:ext cx="23168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南岳衡山</a:t>
            </a:r>
            <a:endParaRPr lang="zh-CN" alt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81F3785-FE7B-1050-7110-7CD532F95797}"/>
              </a:ext>
            </a:extLst>
          </p:cNvPr>
          <p:cNvSpPr/>
          <p:nvPr/>
        </p:nvSpPr>
        <p:spPr>
          <a:xfrm>
            <a:off x="5661965" y="2525237"/>
            <a:ext cx="27574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</a:rPr>
              <a:t>曾国藩故居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9C6E7DA-FDB7-E9C0-6734-E4D2F28E0086}"/>
              </a:ext>
            </a:extLst>
          </p:cNvPr>
          <p:cNvSpPr/>
          <p:nvPr/>
        </p:nvSpPr>
        <p:spPr>
          <a:xfrm>
            <a:off x="3366926" y="3991842"/>
            <a:ext cx="22429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</a:rPr>
              <a:t>石鼓书院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989C1D1-5D66-AC1F-9805-B4164E4671BB}"/>
              </a:ext>
            </a:extLst>
          </p:cNvPr>
          <p:cNvSpPr/>
          <p:nvPr/>
        </p:nvSpPr>
        <p:spPr>
          <a:xfrm>
            <a:off x="5962910" y="3418994"/>
            <a:ext cx="17283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</a:rPr>
              <a:t>小东江</a:t>
            </a:r>
          </a:p>
        </p:txBody>
      </p:sp>
    </p:spTree>
    <p:extLst>
      <p:ext uri="{BB962C8B-B14F-4D97-AF65-F5344CB8AC3E}">
        <p14:creationId xmlns:p14="http://schemas.microsoft.com/office/powerpoint/2010/main" val="403498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61BC27-4A4C-B809-CAEA-4617C84F4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90229"/>
            <a:ext cx="7666330" cy="856513"/>
          </a:xfrm>
        </p:spPr>
        <p:txBody>
          <a:bodyPr/>
          <a:lstStyle/>
          <a:p>
            <a:r>
              <a:rPr lang="zh-CN" altLang="en-US" dirty="0"/>
              <a:t>时间、地点、人物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97A9C93-BD95-475D-E829-63C1BE7C2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1" y="140132"/>
            <a:ext cx="704163" cy="7041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3E532C-7534-E5F1-A82A-9D201CCFC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267" y="140132"/>
            <a:ext cx="2184513" cy="428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326E308-40B1-2DE1-A642-2EEC2BECF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2" y="140132"/>
            <a:ext cx="704164" cy="70416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473F322-BCDF-AA67-2885-04AE3D1A465D}"/>
              </a:ext>
            </a:extLst>
          </p:cNvPr>
          <p:cNvSpPr txBox="1"/>
          <p:nvPr/>
        </p:nvSpPr>
        <p:spPr>
          <a:xfrm>
            <a:off x="1416887" y="2151727"/>
            <a:ext cx="714051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/>
              <a:t>时间：暂定</a:t>
            </a:r>
            <a:r>
              <a:rPr lang="en-US" altLang="zh-CN" sz="3200" dirty="0"/>
              <a:t>10</a:t>
            </a:r>
            <a:r>
              <a:rPr lang="zh-CN" altLang="en-US" sz="3200" dirty="0"/>
              <a:t>月中下旬或</a:t>
            </a:r>
            <a:r>
              <a:rPr lang="en-US" altLang="zh-CN" sz="3200" dirty="0"/>
              <a:t>11</a:t>
            </a:r>
            <a:r>
              <a:rPr lang="zh-CN" altLang="en-US" sz="3200" dirty="0"/>
              <a:t>月上旬</a:t>
            </a:r>
            <a:endParaRPr lang="en-US" altLang="zh-CN" sz="3200" dirty="0"/>
          </a:p>
          <a:p>
            <a:endParaRPr lang="en-US" altLang="zh-CN" sz="3200" dirty="0"/>
          </a:p>
          <a:p>
            <a:r>
              <a:rPr lang="zh-CN" altLang="en-US" sz="3200" dirty="0"/>
              <a:t>地点：待定</a:t>
            </a:r>
            <a:endParaRPr lang="en-US" altLang="zh-CN" sz="3200" dirty="0"/>
          </a:p>
          <a:p>
            <a:r>
              <a:rPr lang="en-US" altLang="zh-CN" sz="3200" dirty="0"/>
              <a:t>	1.</a:t>
            </a:r>
            <a:r>
              <a:rPr lang="zh-CN" altLang="en-US" sz="3200" dirty="0"/>
              <a:t>衡阳丽波国际酒店</a:t>
            </a:r>
            <a:endParaRPr lang="en-US" altLang="zh-CN" sz="3200" dirty="0"/>
          </a:p>
          <a:p>
            <a:pPr marL="0" indent="0">
              <a:buNone/>
            </a:pPr>
            <a:r>
              <a:rPr lang="en-US" altLang="zh-CN" sz="3200" dirty="0"/>
              <a:t>	2.</a:t>
            </a:r>
            <a:r>
              <a:rPr lang="zh-CN" altLang="en-US" sz="3200" dirty="0"/>
              <a:t>衡阳林隐假日酒店</a:t>
            </a:r>
            <a:endParaRPr lang="en-US" altLang="zh-CN" sz="3200" dirty="0"/>
          </a:p>
          <a:p>
            <a:pPr marL="0" indent="0">
              <a:buNone/>
            </a:pPr>
            <a:endParaRPr lang="en-US" altLang="zh-CN" sz="3200" dirty="0"/>
          </a:p>
          <a:p>
            <a:r>
              <a:rPr lang="zh-CN" altLang="en-US" sz="3200" dirty="0"/>
              <a:t>与会嘉宾：全国重味物理及相关领域的专家学者</a:t>
            </a:r>
            <a:endParaRPr lang="en-US" altLang="zh-CN" sz="3200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09AA6B1-0A5E-A0F3-EDBB-9BE546B3CFD7}"/>
              </a:ext>
            </a:extLst>
          </p:cNvPr>
          <p:cNvGrpSpPr/>
          <p:nvPr/>
        </p:nvGrpSpPr>
        <p:grpSpPr>
          <a:xfrm>
            <a:off x="173661" y="118360"/>
            <a:ext cx="11928119" cy="725935"/>
            <a:chOff x="173661" y="118360"/>
            <a:chExt cx="11928119" cy="72593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8AAFE2D-4C6F-8290-B0F1-5C44B447C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61" y="140132"/>
              <a:ext cx="704163" cy="70416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B26928D-26E1-2FAE-E712-278A12EA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267" y="140132"/>
              <a:ext cx="2184513" cy="4286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55DFE63-A4EB-9EC5-1131-FD9C2B838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98"/>
            <a:stretch/>
          </p:blipFill>
          <p:spPr>
            <a:xfrm>
              <a:off x="932072" y="118360"/>
              <a:ext cx="722823" cy="725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1065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61BC27-4A4C-B809-CAEA-4617C84F4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90229"/>
            <a:ext cx="7666330" cy="856513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97A9C93-BD95-475D-E829-63C1BE7C2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1" y="140132"/>
            <a:ext cx="704163" cy="7041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3E532C-7534-E5F1-A82A-9D201CCFC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267" y="140132"/>
            <a:ext cx="2184513" cy="428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326E308-40B1-2DE1-A642-2EEC2BECF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2" y="140132"/>
            <a:ext cx="704164" cy="70416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B85EE5D-3F9D-6630-FFF0-F89F52876CBC}"/>
              </a:ext>
            </a:extLst>
          </p:cNvPr>
          <p:cNvSpPr/>
          <p:nvPr/>
        </p:nvSpPr>
        <p:spPr>
          <a:xfrm>
            <a:off x="2541039" y="1965152"/>
            <a:ext cx="6627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二零二四 从湘</a:t>
            </a:r>
            <a:r>
              <a:rPr lang="zh-CN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再出发</a:t>
            </a:r>
            <a:endParaRPr lang="en-US" altLang="zh-CN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F740B0A-E87E-BAE9-4993-91CFE39072E0}"/>
              </a:ext>
            </a:extLst>
          </p:cNvPr>
          <p:cNvGrpSpPr/>
          <p:nvPr/>
        </p:nvGrpSpPr>
        <p:grpSpPr>
          <a:xfrm>
            <a:off x="173661" y="118360"/>
            <a:ext cx="11928119" cy="725935"/>
            <a:chOff x="173661" y="118360"/>
            <a:chExt cx="11928119" cy="72593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769D05A-42A4-F62A-E634-A696C2C94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61" y="140132"/>
              <a:ext cx="704163" cy="70416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24B7C00-3FD0-0168-6E45-0DA795D1E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267" y="140132"/>
              <a:ext cx="2184513" cy="4286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63A8C4C-B76B-3DC7-0D2F-DE5097C68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98"/>
            <a:stretch/>
          </p:blipFill>
          <p:spPr>
            <a:xfrm>
              <a:off x="932072" y="118360"/>
              <a:ext cx="722823" cy="725935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44560104-2E9A-B079-2DEC-A39CDA5D96C5}"/>
              </a:ext>
            </a:extLst>
          </p:cNvPr>
          <p:cNvSpPr/>
          <p:nvPr/>
        </p:nvSpPr>
        <p:spPr>
          <a:xfrm>
            <a:off x="2525157" y="2967335"/>
            <a:ext cx="71417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谢谢大家！</a:t>
            </a:r>
            <a:endParaRPr lang="en-US" altLang="zh-CN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明年南岳衡山再相聚！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5909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61BC27-4A4C-B809-CAEA-4617C84F4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566" y="56641"/>
            <a:ext cx="8271701" cy="871144"/>
          </a:xfrm>
        </p:spPr>
        <p:txBody>
          <a:bodyPr/>
          <a:lstStyle/>
          <a:p>
            <a:r>
              <a:rPr lang="zh-CN" altLang="en-US" dirty="0"/>
              <a:t>看历史</a:t>
            </a:r>
            <a:r>
              <a:rPr lang="en-US" altLang="zh-CN" dirty="0"/>
              <a:t>---</a:t>
            </a:r>
            <a:r>
              <a:rPr lang="zh-CN" altLang="en-US" sz="3200" dirty="0"/>
              <a:t>会议历次举办地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97A9C93-BD95-475D-E829-63C1BE7C2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1" y="140132"/>
            <a:ext cx="704163" cy="7041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3E532C-7534-E5F1-A82A-9D201CCFC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267" y="140132"/>
            <a:ext cx="2184513" cy="428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E11C529-0E87-1942-9DFC-4E55500D7A45}"/>
              </a:ext>
            </a:extLst>
          </p:cNvPr>
          <p:cNvSpPr txBox="1"/>
          <p:nvPr/>
        </p:nvSpPr>
        <p:spPr>
          <a:xfrm>
            <a:off x="334671" y="927785"/>
            <a:ext cx="351342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第一届  </a:t>
            </a:r>
            <a:r>
              <a:rPr lang="en-US" altLang="zh-CN" dirty="0"/>
              <a:t>2002</a:t>
            </a:r>
            <a:r>
              <a:rPr lang="zh-CN" altLang="en-US" dirty="0"/>
              <a:t>年  烟台 </a:t>
            </a:r>
            <a:endParaRPr lang="en-US" altLang="zh-CN" dirty="0"/>
          </a:p>
          <a:p>
            <a:r>
              <a:rPr lang="zh-CN" altLang="en-US" dirty="0"/>
              <a:t>第二届  </a:t>
            </a:r>
            <a:r>
              <a:rPr lang="en-US" altLang="zh-CN" dirty="0"/>
              <a:t>2004</a:t>
            </a:r>
            <a:r>
              <a:rPr lang="zh-CN" altLang="en-US" dirty="0"/>
              <a:t>年  大连、南京 </a:t>
            </a:r>
            <a:endParaRPr lang="en-US" altLang="zh-CN" dirty="0"/>
          </a:p>
          <a:p>
            <a:r>
              <a:rPr lang="zh-CN" altLang="en-US" dirty="0"/>
              <a:t>第三届  </a:t>
            </a:r>
            <a:r>
              <a:rPr lang="en-US" altLang="zh-CN" dirty="0"/>
              <a:t>2005</a:t>
            </a:r>
            <a:r>
              <a:rPr lang="zh-CN" altLang="en-US" dirty="0"/>
              <a:t>年  新乡 </a:t>
            </a:r>
            <a:endParaRPr lang="en-US" altLang="zh-CN" dirty="0"/>
          </a:p>
          <a:p>
            <a:r>
              <a:rPr lang="zh-CN" altLang="en-US" dirty="0"/>
              <a:t>第四届  </a:t>
            </a:r>
            <a:r>
              <a:rPr lang="en-US" altLang="zh-CN" dirty="0"/>
              <a:t>2006</a:t>
            </a:r>
            <a:r>
              <a:rPr lang="zh-CN" altLang="en-US" dirty="0"/>
              <a:t>年  南京 </a:t>
            </a:r>
            <a:endParaRPr lang="en-US" altLang="zh-CN" dirty="0"/>
          </a:p>
          <a:p>
            <a:r>
              <a:rPr lang="zh-CN" altLang="en-US" dirty="0"/>
              <a:t>第五届  </a:t>
            </a:r>
            <a:r>
              <a:rPr lang="en-US" altLang="zh-CN" dirty="0"/>
              <a:t>2007</a:t>
            </a:r>
            <a:r>
              <a:rPr lang="zh-CN" altLang="en-US" dirty="0"/>
              <a:t>年  三亚 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第六届  </a:t>
            </a:r>
            <a:r>
              <a:rPr lang="en-US" altLang="zh-CN" dirty="0">
                <a:solidFill>
                  <a:srgbClr val="FF0000"/>
                </a:solidFill>
              </a:rPr>
              <a:t>2008</a:t>
            </a:r>
            <a:r>
              <a:rPr lang="zh-CN" altLang="en-US" dirty="0">
                <a:solidFill>
                  <a:srgbClr val="FF0000"/>
                </a:solidFill>
              </a:rPr>
              <a:t>年  烟台 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第七届  </a:t>
            </a:r>
            <a:r>
              <a:rPr lang="en-US" altLang="zh-CN" dirty="0">
                <a:solidFill>
                  <a:srgbClr val="FF0000"/>
                </a:solidFill>
              </a:rPr>
              <a:t>2009</a:t>
            </a:r>
            <a:r>
              <a:rPr lang="zh-CN" altLang="en-US" dirty="0">
                <a:solidFill>
                  <a:srgbClr val="FF0000"/>
                </a:solidFill>
              </a:rPr>
              <a:t>年  武汉 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/>
              <a:t>第八届  </a:t>
            </a:r>
            <a:r>
              <a:rPr lang="en-US" altLang="zh-CN" dirty="0"/>
              <a:t>2010</a:t>
            </a:r>
            <a:r>
              <a:rPr lang="zh-CN" altLang="en-US" dirty="0"/>
              <a:t>年  三亚 </a:t>
            </a:r>
            <a:endParaRPr lang="en-US" altLang="zh-CN" dirty="0"/>
          </a:p>
          <a:p>
            <a:r>
              <a:rPr lang="zh-CN" altLang="en-US" dirty="0"/>
              <a:t>第九届  </a:t>
            </a:r>
            <a:r>
              <a:rPr lang="en-US" altLang="zh-CN" dirty="0"/>
              <a:t>2011</a:t>
            </a:r>
            <a:r>
              <a:rPr lang="zh-CN" altLang="en-US" dirty="0"/>
              <a:t>年 杭州 </a:t>
            </a:r>
            <a:endParaRPr lang="en-US" altLang="zh-CN" dirty="0"/>
          </a:p>
          <a:p>
            <a:r>
              <a:rPr lang="zh-CN" altLang="en-US" dirty="0"/>
              <a:t>第十届  </a:t>
            </a:r>
            <a:r>
              <a:rPr lang="en-US" altLang="zh-CN" dirty="0"/>
              <a:t>2012</a:t>
            </a:r>
            <a:r>
              <a:rPr lang="zh-CN" altLang="en-US" dirty="0"/>
              <a:t>年 青岛 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第十一届 </a:t>
            </a:r>
            <a:r>
              <a:rPr lang="en-US" altLang="zh-CN" dirty="0">
                <a:solidFill>
                  <a:srgbClr val="FF0000"/>
                </a:solidFill>
              </a:rPr>
              <a:t>2013</a:t>
            </a:r>
            <a:r>
              <a:rPr lang="zh-CN" altLang="en-US" dirty="0">
                <a:solidFill>
                  <a:srgbClr val="FF0000"/>
                </a:solidFill>
              </a:rPr>
              <a:t>年 信阳 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/>
              <a:t>第十二届 </a:t>
            </a:r>
            <a:r>
              <a:rPr lang="en-US" altLang="zh-CN" dirty="0"/>
              <a:t>2014</a:t>
            </a:r>
            <a:r>
              <a:rPr lang="zh-CN" altLang="en-US" dirty="0"/>
              <a:t>年 新乡 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第十三届 </a:t>
            </a:r>
            <a:r>
              <a:rPr lang="en-US" altLang="zh-CN" dirty="0">
                <a:solidFill>
                  <a:srgbClr val="FF0000"/>
                </a:solidFill>
              </a:rPr>
              <a:t>2015</a:t>
            </a:r>
            <a:r>
              <a:rPr lang="zh-CN" altLang="en-US" dirty="0">
                <a:solidFill>
                  <a:srgbClr val="FF0000"/>
                </a:solidFill>
              </a:rPr>
              <a:t>年 兰州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第十四届 </a:t>
            </a:r>
            <a:r>
              <a:rPr lang="en-US" altLang="zh-CN" dirty="0">
                <a:solidFill>
                  <a:srgbClr val="FF0000"/>
                </a:solidFill>
              </a:rPr>
              <a:t>2016</a:t>
            </a:r>
            <a:r>
              <a:rPr lang="zh-CN" altLang="en-US" dirty="0">
                <a:solidFill>
                  <a:srgbClr val="FF0000"/>
                </a:solidFill>
              </a:rPr>
              <a:t>年 上海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第十五届 </a:t>
            </a:r>
            <a:r>
              <a:rPr lang="en-US" altLang="zh-CN" dirty="0">
                <a:solidFill>
                  <a:srgbClr val="FF0000"/>
                </a:solidFill>
              </a:rPr>
              <a:t>2017</a:t>
            </a:r>
            <a:r>
              <a:rPr lang="zh-CN" altLang="en-US" dirty="0">
                <a:solidFill>
                  <a:srgbClr val="FF0000"/>
                </a:solidFill>
              </a:rPr>
              <a:t>年  武汉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/>
              <a:t>第十六届 </a:t>
            </a:r>
            <a:r>
              <a:rPr lang="en-US" altLang="zh-CN" dirty="0"/>
              <a:t>2018</a:t>
            </a:r>
            <a:r>
              <a:rPr lang="zh-CN" altLang="en-US" dirty="0"/>
              <a:t>年  郑州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第十七届 </a:t>
            </a:r>
            <a:r>
              <a:rPr lang="en-US" altLang="zh-CN" dirty="0">
                <a:solidFill>
                  <a:srgbClr val="FF0000"/>
                </a:solidFill>
              </a:rPr>
              <a:t>2019</a:t>
            </a:r>
            <a:r>
              <a:rPr lang="zh-CN" altLang="en-US" dirty="0">
                <a:solidFill>
                  <a:srgbClr val="FF0000"/>
                </a:solidFill>
              </a:rPr>
              <a:t>年  呼和浩特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第十八届 </a:t>
            </a:r>
            <a:r>
              <a:rPr lang="en-US" altLang="zh-CN" dirty="0">
                <a:solidFill>
                  <a:srgbClr val="FF0000"/>
                </a:solidFill>
              </a:rPr>
              <a:t>2021</a:t>
            </a:r>
            <a:r>
              <a:rPr lang="zh-CN" altLang="en-US" dirty="0">
                <a:solidFill>
                  <a:srgbClr val="FF0000"/>
                </a:solidFill>
              </a:rPr>
              <a:t>年  广州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第十九届 </a:t>
            </a:r>
            <a:r>
              <a:rPr lang="en-US" altLang="zh-CN" dirty="0">
                <a:solidFill>
                  <a:srgbClr val="FF0000"/>
                </a:solidFill>
              </a:rPr>
              <a:t>2022</a:t>
            </a:r>
            <a:r>
              <a:rPr lang="zh-CN" altLang="en-US" dirty="0">
                <a:solidFill>
                  <a:srgbClr val="FF0000"/>
                </a:solidFill>
              </a:rPr>
              <a:t>年 南京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第二十届 </a:t>
            </a:r>
            <a:r>
              <a:rPr lang="en-US" altLang="zh-CN" dirty="0">
                <a:solidFill>
                  <a:srgbClr val="FF0000"/>
                </a:solidFill>
              </a:rPr>
              <a:t>2023</a:t>
            </a:r>
            <a:r>
              <a:rPr lang="zh-CN" altLang="en-US" dirty="0">
                <a:solidFill>
                  <a:srgbClr val="FF0000"/>
                </a:solidFill>
              </a:rPr>
              <a:t>年 上海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C67C6A-15E1-0982-4638-5590539B1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100" y="927785"/>
            <a:ext cx="7789368" cy="545801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EE905A17-16A5-3EB1-CB4E-F61C9BC852F7}"/>
              </a:ext>
            </a:extLst>
          </p:cNvPr>
          <p:cNvGrpSpPr/>
          <p:nvPr/>
        </p:nvGrpSpPr>
        <p:grpSpPr>
          <a:xfrm>
            <a:off x="173661" y="118360"/>
            <a:ext cx="11928119" cy="725935"/>
            <a:chOff x="173661" y="118360"/>
            <a:chExt cx="11928119" cy="72593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D112CB2-A13F-1971-2C9C-7E8467B8A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61" y="140132"/>
              <a:ext cx="704163" cy="704163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D647A6D-2701-F25F-FA5A-9F2B5465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267" y="140132"/>
              <a:ext cx="2184513" cy="4286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E7465F8-9B9F-EB47-E78C-F3BC453CD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98"/>
            <a:stretch/>
          </p:blipFill>
          <p:spPr>
            <a:xfrm>
              <a:off x="932072" y="118360"/>
              <a:ext cx="722823" cy="725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7293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61BC27-4A4C-B809-CAEA-4617C84F4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566" y="56641"/>
            <a:ext cx="8271701" cy="871144"/>
          </a:xfrm>
        </p:spPr>
        <p:txBody>
          <a:bodyPr>
            <a:normAutofit/>
          </a:bodyPr>
          <a:lstStyle/>
          <a:p>
            <a:r>
              <a:rPr lang="zh-CN" altLang="en-US" dirty="0"/>
              <a:t>正当时</a:t>
            </a:r>
            <a:r>
              <a:rPr lang="en-US" altLang="zh-CN" dirty="0"/>
              <a:t>---</a:t>
            </a:r>
            <a:r>
              <a:rPr lang="zh-CN" altLang="en-US" sz="3200" dirty="0"/>
              <a:t>第二十一届  </a:t>
            </a:r>
            <a:r>
              <a:rPr lang="en-US" altLang="zh-CN" sz="2700" dirty="0"/>
              <a:t>Maybe… we need a logo</a:t>
            </a:r>
            <a:endParaRPr lang="zh-CN" altLang="en-US" sz="27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97A9C93-BD95-475D-E829-63C1BE7C2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1" y="140132"/>
            <a:ext cx="704163" cy="7041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3E532C-7534-E5F1-A82A-9D201CCFC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267" y="140132"/>
            <a:ext cx="2184513" cy="428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326E308-40B1-2DE1-A642-2EEC2BECF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2" y="140132"/>
            <a:ext cx="704164" cy="70416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E11C529-0E87-1942-9DFC-4E55500D7A45}"/>
              </a:ext>
            </a:extLst>
          </p:cNvPr>
          <p:cNvSpPr txBox="1"/>
          <p:nvPr/>
        </p:nvSpPr>
        <p:spPr>
          <a:xfrm>
            <a:off x="334671" y="927785"/>
            <a:ext cx="351342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第一届  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2002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年  烟台 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zh-CN" altLang="en-US" dirty="0"/>
              <a:t>第二届  </a:t>
            </a:r>
            <a:r>
              <a:rPr lang="en-US" altLang="zh-CN" dirty="0"/>
              <a:t>2004</a:t>
            </a:r>
            <a:r>
              <a:rPr lang="zh-CN" altLang="en-US" dirty="0"/>
              <a:t>年  大连、南京 </a:t>
            </a:r>
            <a:endParaRPr lang="en-US" altLang="zh-CN" dirty="0"/>
          </a:p>
          <a:p>
            <a:r>
              <a:rPr lang="zh-CN" altLang="en-US" dirty="0"/>
              <a:t>第三届  </a:t>
            </a:r>
            <a:r>
              <a:rPr lang="en-US" altLang="zh-CN" dirty="0"/>
              <a:t>2005</a:t>
            </a:r>
            <a:r>
              <a:rPr lang="zh-CN" altLang="en-US" dirty="0"/>
              <a:t>年  新乡 </a:t>
            </a:r>
            <a:endParaRPr lang="en-US" altLang="zh-CN" dirty="0"/>
          </a:p>
          <a:p>
            <a:r>
              <a:rPr lang="zh-CN" altLang="en-US" dirty="0"/>
              <a:t>第四届  </a:t>
            </a:r>
            <a:r>
              <a:rPr lang="en-US" altLang="zh-CN" dirty="0"/>
              <a:t>2006</a:t>
            </a:r>
            <a:r>
              <a:rPr lang="zh-CN" altLang="en-US" dirty="0"/>
              <a:t>年  南京 </a:t>
            </a:r>
            <a:endParaRPr lang="en-US" altLang="zh-CN" dirty="0"/>
          </a:p>
          <a:p>
            <a:r>
              <a:rPr lang="zh-CN" altLang="en-US" dirty="0"/>
              <a:t>第五届  </a:t>
            </a:r>
            <a:r>
              <a:rPr lang="en-US" altLang="zh-CN" dirty="0"/>
              <a:t>2007</a:t>
            </a:r>
            <a:r>
              <a:rPr lang="zh-CN" altLang="en-US" dirty="0"/>
              <a:t>年  三亚 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第六届  </a:t>
            </a:r>
            <a:r>
              <a:rPr lang="en-US" altLang="zh-CN" dirty="0">
                <a:solidFill>
                  <a:srgbClr val="FF0000"/>
                </a:solidFill>
              </a:rPr>
              <a:t>2008</a:t>
            </a:r>
            <a:r>
              <a:rPr lang="zh-CN" altLang="en-US" dirty="0">
                <a:solidFill>
                  <a:srgbClr val="FF0000"/>
                </a:solidFill>
              </a:rPr>
              <a:t>年  烟台 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第七届  </a:t>
            </a:r>
            <a:r>
              <a:rPr lang="en-US" altLang="zh-CN" dirty="0">
                <a:solidFill>
                  <a:srgbClr val="FF0000"/>
                </a:solidFill>
              </a:rPr>
              <a:t>2009</a:t>
            </a:r>
            <a:r>
              <a:rPr lang="zh-CN" altLang="en-US" dirty="0">
                <a:solidFill>
                  <a:srgbClr val="FF0000"/>
                </a:solidFill>
              </a:rPr>
              <a:t>年  武汉 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/>
              <a:t>第八届  </a:t>
            </a:r>
            <a:r>
              <a:rPr lang="en-US" altLang="zh-CN" dirty="0"/>
              <a:t>2010</a:t>
            </a:r>
            <a:r>
              <a:rPr lang="zh-CN" altLang="en-US" dirty="0"/>
              <a:t>年  三亚 </a:t>
            </a:r>
            <a:endParaRPr lang="en-US" altLang="zh-CN" dirty="0"/>
          </a:p>
          <a:p>
            <a:r>
              <a:rPr lang="zh-CN" altLang="en-US" dirty="0"/>
              <a:t>第九届  </a:t>
            </a:r>
            <a:r>
              <a:rPr lang="en-US" altLang="zh-CN" dirty="0"/>
              <a:t>2011</a:t>
            </a:r>
            <a:r>
              <a:rPr lang="zh-CN" altLang="en-US" dirty="0"/>
              <a:t>年 杭州 </a:t>
            </a:r>
            <a:endParaRPr lang="en-US" altLang="zh-CN" dirty="0"/>
          </a:p>
          <a:p>
            <a:r>
              <a:rPr lang="zh-CN" altLang="en-US" dirty="0"/>
              <a:t>第十届  </a:t>
            </a:r>
            <a:r>
              <a:rPr lang="en-US" altLang="zh-CN" dirty="0"/>
              <a:t>2012</a:t>
            </a:r>
            <a:r>
              <a:rPr lang="zh-CN" altLang="en-US" dirty="0"/>
              <a:t>年 青岛 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第十一届 </a:t>
            </a:r>
            <a:r>
              <a:rPr lang="en-US" altLang="zh-CN" dirty="0">
                <a:solidFill>
                  <a:srgbClr val="FF0000"/>
                </a:solidFill>
              </a:rPr>
              <a:t>2013</a:t>
            </a:r>
            <a:r>
              <a:rPr lang="zh-CN" altLang="en-US" dirty="0">
                <a:solidFill>
                  <a:srgbClr val="FF0000"/>
                </a:solidFill>
              </a:rPr>
              <a:t>年 信阳 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/>
              <a:t>第十二届 </a:t>
            </a:r>
            <a:r>
              <a:rPr lang="en-US" altLang="zh-CN" dirty="0"/>
              <a:t>2014</a:t>
            </a:r>
            <a:r>
              <a:rPr lang="zh-CN" altLang="en-US" dirty="0"/>
              <a:t>年 新乡 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第十三届 </a:t>
            </a:r>
            <a:r>
              <a:rPr lang="en-US" altLang="zh-CN" dirty="0">
                <a:solidFill>
                  <a:srgbClr val="FF0000"/>
                </a:solidFill>
              </a:rPr>
              <a:t>2015</a:t>
            </a:r>
            <a:r>
              <a:rPr lang="zh-CN" altLang="en-US" dirty="0">
                <a:solidFill>
                  <a:srgbClr val="FF0000"/>
                </a:solidFill>
              </a:rPr>
              <a:t>年 兰州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第十四届 </a:t>
            </a:r>
            <a:r>
              <a:rPr lang="en-US" altLang="zh-CN" dirty="0">
                <a:solidFill>
                  <a:srgbClr val="FF0000"/>
                </a:solidFill>
              </a:rPr>
              <a:t>2016</a:t>
            </a:r>
            <a:r>
              <a:rPr lang="zh-CN" altLang="en-US" dirty="0">
                <a:solidFill>
                  <a:srgbClr val="FF0000"/>
                </a:solidFill>
              </a:rPr>
              <a:t>年 上海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第十五届 </a:t>
            </a:r>
            <a:r>
              <a:rPr lang="en-US" altLang="zh-CN" dirty="0">
                <a:solidFill>
                  <a:srgbClr val="FF0000"/>
                </a:solidFill>
              </a:rPr>
              <a:t>2017</a:t>
            </a:r>
            <a:r>
              <a:rPr lang="zh-CN" altLang="en-US" dirty="0">
                <a:solidFill>
                  <a:srgbClr val="FF0000"/>
                </a:solidFill>
              </a:rPr>
              <a:t>年  武汉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/>
              <a:t>第十六届 </a:t>
            </a:r>
            <a:r>
              <a:rPr lang="en-US" altLang="zh-CN" dirty="0"/>
              <a:t>2018</a:t>
            </a:r>
            <a:r>
              <a:rPr lang="zh-CN" altLang="en-US" dirty="0"/>
              <a:t>年  郑州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第十七届 </a:t>
            </a:r>
            <a:r>
              <a:rPr lang="en-US" altLang="zh-CN" dirty="0">
                <a:solidFill>
                  <a:srgbClr val="FF0000"/>
                </a:solidFill>
              </a:rPr>
              <a:t>2019</a:t>
            </a:r>
            <a:r>
              <a:rPr lang="zh-CN" altLang="en-US" dirty="0">
                <a:solidFill>
                  <a:srgbClr val="FF0000"/>
                </a:solidFill>
              </a:rPr>
              <a:t>年  呼和浩特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第十八届 </a:t>
            </a:r>
            <a:r>
              <a:rPr lang="en-US" altLang="zh-CN" dirty="0">
                <a:solidFill>
                  <a:srgbClr val="FF0000"/>
                </a:solidFill>
              </a:rPr>
              <a:t>2021</a:t>
            </a:r>
            <a:r>
              <a:rPr lang="zh-CN" altLang="en-US" dirty="0">
                <a:solidFill>
                  <a:srgbClr val="FF0000"/>
                </a:solidFill>
              </a:rPr>
              <a:t>年  广州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第十九届 </a:t>
            </a:r>
            <a:r>
              <a:rPr lang="en-US" altLang="zh-CN" dirty="0">
                <a:solidFill>
                  <a:srgbClr val="FF0000"/>
                </a:solidFill>
              </a:rPr>
              <a:t>2022</a:t>
            </a:r>
            <a:r>
              <a:rPr lang="zh-CN" altLang="en-US" dirty="0">
                <a:solidFill>
                  <a:srgbClr val="FF0000"/>
                </a:solidFill>
              </a:rPr>
              <a:t>年 南京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第二十届 </a:t>
            </a:r>
            <a:r>
              <a:rPr lang="en-US" altLang="zh-CN" dirty="0">
                <a:solidFill>
                  <a:srgbClr val="FF0000"/>
                </a:solidFill>
              </a:rPr>
              <a:t>2023</a:t>
            </a:r>
            <a:r>
              <a:rPr lang="zh-CN" altLang="en-US" dirty="0">
                <a:solidFill>
                  <a:srgbClr val="FF0000"/>
                </a:solidFill>
              </a:rPr>
              <a:t>年 上海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C67C6A-15E1-0982-4638-5590539B1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100" y="927785"/>
            <a:ext cx="7789368" cy="545801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363D053C-1C1D-57F0-5374-54CA23AC38A1}"/>
              </a:ext>
            </a:extLst>
          </p:cNvPr>
          <p:cNvGrpSpPr/>
          <p:nvPr/>
        </p:nvGrpSpPr>
        <p:grpSpPr>
          <a:xfrm>
            <a:off x="173661" y="118360"/>
            <a:ext cx="11928119" cy="725935"/>
            <a:chOff x="173661" y="118360"/>
            <a:chExt cx="11928119" cy="72593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3F9FC0F-7E14-F3EE-AA46-36047D3E3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61" y="140132"/>
              <a:ext cx="704163" cy="704163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3805FCB-A742-7F75-4004-B7F2FFB38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267" y="140132"/>
              <a:ext cx="2184513" cy="4286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4892546-59CE-0F08-375D-32768CFBE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98"/>
            <a:stretch/>
          </p:blipFill>
          <p:spPr>
            <a:xfrm>
              <a:off x="932072" y="118360"/>
              <a:ext cx="722823" cy="725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680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61BC27-4A4C-B809-CAEA-4617C84F4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566" y="56641"/>
            <a:ext cx="8271701" cy="871144"/>
          </a:xfrm>
        </p:spPr>
        <p:txBody>
          <a:bodyPr>
            <a:normAutofit/>
          </a:bodyPr>
          <a:lstStyle/>
          <a:p>
            <a:r>
              <a:rPr lang="zh-CN" altLang="en-US" dirty="0"/>
              <a:t>新起点</a:t>
            </a:r>
            <a:r>
              <a:rPr lang="en-US" altLang="zh-CN" dirty="0"/>
              <a:t>---</a:t>
            </a:r>
            <a:r>
              <a:rPr lang="zh-CN" altLang="en-US" sz="3100" dirty="0"/>
              <a:t>湖南高校准备就绪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97A9C93-BD95-475D-E829-63C1BE7C2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1" y="140132"/>
            <a:ext cx="704163" cy="7041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3E532C-7534-E5F1-A82A-9D201CCFC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267" y="140132"/>
            <a:ext cx="2184513" cy="428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326E308-40B1-2DE1-A642-2EEC2BECF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2" y="140132"/>
            <a:ext cx="704164" cy="70416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E11C529-0E87-1942-9DFC-4E55500D7A45}"/>
              </a:ext>
            </a:extLst>
          </p:cNvPr>
          <p:cNvSpPr txBox="1"/>
          <p:nvPr/>
        </p:nvSpPr>
        <p:spPr>
          <a:xfrm>
            <a:off x="334671" y="927785"/>
            <a:ext cx="351342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第一届  </a:t>
            </a:r>
            <a:r>
              <a:rPr lang="en-US" altLang="zh-CN" dirty="0"/>
              <a:t>2002</a:t>
            </a:r>
            <a:r>
              <a:rPr lang="zh-CN" altLang="en-US" dirty="0"/>
              <a:t>年  烟台 </a:t>
            </a:r>
            <a:endParaRPr lang="en-US" altLang="zh-CN" dirty="0"/>
          </a:p>
          <a:p>
            <a:r>
              <a:rPr lang="zh-CN" altLang="en-US" dirty="0"/>
              <a:t>第二届  </a:t>
            </a:r>
            <a:r>
              <a:rPr lang="en-US" altLang="zh-CN" dirty="0"/>
              <a:t>2004</a:t>
            </a:r>
            <a:r>
              <a:rPr lang="zh-CN" altLang="en-US" dirty="0"/>
              <a:t>年  大连、南京 </a:t>
            </a:r>
            <a:endParaRPr lang="en-US" altLang="zh-CN" dirty="0"/>
          </a:p>
          <a:p>
            <a:r>
              <a:rPr lang="zh-CN" altLang="en-US" dirty="0"/>
              <a:t>第三届  </a:t>
            </a:r>
            <a:r>
              <a:rPr lang="en-US" altLang="zh-CN" dirty="0"/>
              <a:t>2005</a:t>
            </a:r>
            <a:r>
              <a:rPr lang="zh-CN" altLang="en-US" dirty="0"/>
              <a:t>年  新乡 </a:t>
            </a:r>
            <a:endParaRPr lang="en-US" altLang="zh-CN" dirty="0"/>
          </a:p>
          <a:p>
            <a:r>
              <a:rPr lang="zh-CN" altLang="en-US" dirty="0"/>
              <a:t>第四届  </a:t>
            </a:r>
            <a:r>
              <a:rPr lang="en-US" altLang="zh-CN" dirty="0"/>
              <a:t>2006</a:t>
            </a:r>
            <a:r>
              <a:rPr lang="zh-CN" altLang="en-US" dirty="0"/>
              <a:t>年  南京 </a:t>
            </a:r>
            <a:endParaRPr lang="en-US" altLang="zh-CN" dirty="0"/>
          </a:p>
          <a:p>
            <a:r>
              <a:rPr lang="zh-CN" altLang="en-US" dirty="0"/>
              <a:t>第五届  </a:t>
            </a:r>
            <a:r>
              <a:rPr lang="en-US" altLang="zh-CN" dirty="0"/>
              <a:t>2007</a:t>
            </a:r>
            <a:r>
              <a:rPr lang="zh-CN" altLang="en-US" dirty="0"/>
              <a:t>年  三亚 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第六届  </a:t>
            </a:r>
            <a:r>
              <a:rPr lang="en-US" altLang="zh-CN" dirty="0">
                <a:solidFill>
                  <a:srgbClr val="FF0000"/>
                </a:solidFill>
              </a:rPr>
              <a:t>2008</a:t>
            </a:r>
            <a:r>
              <a:rPr lang="zh-CN" altLang="en-US" dirty="0">
                <a:solidFill>
                  <a:srgbClr val="FF0000"/>
                </a:solidFill>
              </a:rPr>
              <a:t>年  烟台 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第七届  </a:t>
            </a:r>
            <a:r>
              <a:rPr lang="en-US" altLang="zh-CN" dirty="0">
                <a:solidFill>
                  <a:srgbClr val="FF0000"/>
                </a:solidFill>
              </a:rPr>
              <a:t>2009</a:t>
            </a:r>
            <a:r>
              <a:rPr lang="zh-CN" altLang="en-US" dirty="0">
                <a:solidFill>
                  <a:srgbClr val="FF0000"/>
                </a:solidFill>
              </a:rPr>
              <a:t>年  武汉 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/>
              <a:t>第八届  </a:t>
            </a:r>
            <a:r>
              <a:rPr lang="en-US" altLang="zh-CN" dirty="0"/>
              <a:t>2010</a:t>
            </a:r>
            <a:r>
              <a:rPr lang="zh-CN" altLang="en-US" dirty="0"/>
              <a:t>年  三亚 </a:t>
            </a:r>
            <a:endParaRPr lang="en-US" altLang="zh-CN" dirty="0"/>
          </a:p>
          <a:p>
            <a:r>
              <a:rPr lang="zh-CN" altLang="en-US" dirty="0"/>
              <a:t>第九届  </a:t>
            </a:r>
            <a:r>
              <a:rPr lang="en-US" altLang="zh-CN" dirty="0"/>
              <a:t>2011</a:t>
            </a:r>
            <a:r>
              <a:rPr lang="zh-CN" altLang="en-US" dirty="0"/>
              <a:t>年 杭州 </a:t>
            </a:r>
            <a:endParaRPr lang="en-US" altLang="zh-CN" dirty="0"/>
          </a:p>
          <a:p>
            <a:r>
              <a:rPr lang="zh-CN" altLang="en-US" dirty="0"/>
              <a:t>第十届  </a:t>
            </a:r>
            <a:r>
              <a:rPr lang="en-US" altLang="zh-CN" dirty="0"/>
              <a:t>2012</a:t>
            </a:r>
            <a:r>
              <a:rPr lang="zh-CN" altLang="en-US" dirty="0"/>
              <a:t>年 青岛 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第十一届 </a:t>
            </a:r>
            <a:r>
              <a:rPr lang="en-US" altLang="zh-CN" dirty="0">
                <a:solidFill>
                  <a:srgbClr val="FF0000"/>
                </a:solidFill>
              </a:rPr>
              <a:t>2013</a:t>
            </a:r>
            <a:r>
              <a:rPr lang="zh-CN" altLang="en-US" dirty="0">
                <a:solidFill>
                  <a:srgbClr val="FF0000"/>
                </a:solidFill>
              </a:rPr>
              <a:t>年 信阳 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/>
              <a:t>第十二届 </a:t>
            </a:r>
            <a:r>
              <a:rPr lang="en-US" altLang="zh-CN" dirty="0"/>
              <a:t>2014</a:t>
            </a:r>
            <a:r>
              <a:rPr lang="zh-CN" altLang="en-US" dirty="0"/>
              <a:t>年 新乡 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第十三届 </a:t>
            </a:r>
            <a:r>
              <a:rPr lang="en-US" altLang="zh-CN" dirty="0">
                <a:solidFill>
                  <a:srgbClr val="FF0000"/>
                </a:solidFill>
              </a:rPr>
              <a:t>2015</a:t>
            </a:r>
            <a:r>
              <a:rPr lang="zh-CN" altLang="en-US" dirty="0">
                <a:solidFill>
                  <a:srgbClr val="FF0000"/>
                </a:solidFill>
              </a:rPr>
              <a:t>年 兰州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第十四届 </a:t>
            </a:r>
            <a:r>
              <a:rPr lang="en-US" altLang="zh-CN" dirty="0">
                <a:solidFill>
                  <a:srgbClr val="FF0000"/>
                </a:solidFill>
              </a:rPr>
              <a:t>2016</a:t>
            </a:r>
            <a:r>
              <a:rPr lang="zh-CN" altLang="en-US" dirty="0">
                <a:solidFill>
                  <a:srgbClr val="FF0000"/>
                </a:solidFill>
              </a:rPr>
              <a:t>年 上海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第十五届 </a:t>
            </a:r>
            <a:r>
              <a:rPr lang="en-US" altLang="zh-CN" dirty="0">
                <a:solidFill>
                  <a:srgbClr val="FF0000"/>
                </a:solidFill>
              </a:rPr>
              <a:t>2017</a:t>
            </a:r>
            <a:r>
              <a:rPr lang="zh-CN" altLang="en-US" dirty="0">
                <a:solidFill>
                  <a:srgbClr val="FF0000"/>
                </a:solidFill>
              </a:rPr>
              <a:t>年  武汉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第十六届 </a:t>
            </a:r>
            <a:r>
              <a:rPr lang="en-US" altLang="zh-CN" dirty="0">
                <a:solidFill>
                  <a:srgbClr val="FF0000"/>
                </a:solidFill>
              </a:rPr>
              <a:t>2018</a:t>
            </a:r>
            <a:r>
              <a:rPr lang="zh-CN" altLang="en-US" dirty="0">
                <a:solidFill>
                  <a:srgbClr val="FF0000"/>
                </a:solidFill>
              </a:rPr>
              <a:t>年  郑州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第十七届 </a:t>
            </a:r>
            <a:r>
              <a:rPr lang="en-US" altLang="zh-CN" dirty="0">
                <a:solidFill>
                  <a:srgbClr val="FF0000"/>
                </a:solidFill>
              </a:rPr>
              <a:t>2019</a:t>
            </a:r>
            <a:r>
              <a:rPr lang="zh-CN" altLang="en-US" dirty="0">
                <a:solidFill>
                  <a:srgbClr val="FF0000"/>
                </a:solidFill>
              </a:rPr>
              <a:t>年  呼和浩特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第十八届 </a:t>
            </a:r>
            <a:r>
              <a:rPr lang="en-US" altLang="zh-CN" dirty="0">
                <a:solidFill>
                  <a:srgbClr val="FF0000"/>
                </a:solidFill>
              </a:rPr>
              <a:t>2021</a:t>
            </a:r>
            <a:r>
              <a:rPr lang="zh-CN" altLang="en-US" dirty="0">
                <a:solidFill>
                  <a:srgbClr val="FF0000"/>
                </a:solidFill>
              </a:rPr>
              <a:t>年  广州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第十九届 </a:t>
            </a:r>
            <a:r>
              <a:rPr lang="en-US" altLang="zh-CN" dirty="0">
                <a:solidFill>
                  <a:srgbClr val="FF0000"/>
                </a:solidFill>
              </a:rPr>
              <a:t>2022</a:t>
            </a:r>
            <a:r>
              <a:rPr lang="zh-CN" altLang="en-US" dirty="0">
                <a:solidFill>
                  <a:srgbClr val="FF0000"/>
                </a:solidFill>
              </a:rPr>
              <a:t>年 南京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第二十届 </a:t>
            </a:r>
            <a:r>
              <a:rPr lang="en-US" altLang="zh-CN" dirty="0">
                <a:solidFill>
                  <a:srgbClr val="FF0000"/>
                </a:solidFill>
              </a:rPr>
              <a:t>2023</a:t>
            </a:r>
            <a:r>
              <a:rPr lang="zh-CN" altLang="en-US" dirty="0">
                <a:solidFill>
                  <a:srgbClr val="FF0000"/>
                </a:solidFill>
              </a:rPr>
              <a:t>年 上海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C67C6A-15E1-0982-4638-5590539B1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100" y="927785"/>
            <a:ext cx="7789368" cy="5458016"/>
          </a:xfrm>
          <a:prstGeom prst="rect">
            <a:avLst/>
          </a:prstGeom>
        </p:spPr>
      </p:pic>
      <p:pic>
        <p:nvPicPr>
          <p:cNvPr id="6" name="图形 5" descr="焰火 纯色填充">
            <a:extLst>
              <a:ext uri="{FF2B5EF4-FFF2-40B4-BE49-F238E27FC236}">
                <a16:creationId xmlns:a16="http://schemas.microsoft.com/office/drawing/2014/main" id="{2B5B70E3-2269-BC94-2959-CFE07BCE9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7447" y="4742079"/>
            <a:ext cx="703479" cy="70347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4F41868-7B26-6103-4D12-852684312563}"/>
              </a:ext>
            </a:extLst>
          </p:cNvPr>
          <p:cNvSpPr txBox="1"/>
          <p:nvPr/>
        </p:nvSpPr>
        <p:spPr>
          <a:xfrm>
            <a:off x="9253729" y="4742079"/>
            <a:ext cx="22194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  <a:t>二零二四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宋体" panose="02010600030101010101" pitchFamily="2" charset="-122"/>
              <a:cs typeface="+mj-cs"/>
            </a:endParaRPr>
          </a:p>
          <a:p>
            <a:pPr algn="ctr"/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  <a:t>从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宋体" panose="02010600030101010101" pitchFamily="2" charset="-122"/>
                <a:cs typeface="+mj-cs"/>
              </a:rPr>
              <a:t>湘</a:t>
            </a:r>
            <a:r>
              <a:rPr lang="zh-CN" altLang="en-US" sz="3200" dirty="0">
                <a:solidFill>
                  <a:prstClr val="black"/>
                </a:solidFill>
                <a:latin typeface="Calibri Light"/>
                <a:ea typeface="宋体" panose="02010600030101010101" pitchFamily="2" charset="-122"/>
                <a:cs typeface="+mj-cs"/>
              </a:rPr>
              <a:t>再出发</a:t>
            </a:r>
            <a:endParaRPr lang="zh-CN" alt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42C4E0B-6B59-2156-1D41-E2EA3263554E}"/>
              </a:ext>
            </a:extLst>
          </p:cNvPr>
          <p:cNvGrpSpPr/>
          <p:nvPr/>
        </p:nvGrpSpPr>
        <p:grpSpPr>
          <a:xfrm>
            <a:off x="173661" y="118360"/>
            <a:ext cx="11928119" cy="725935"/>
            <a:chOff x="173661" y="118360"/>
            <a:chExt cx="11928119" cy="725935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272056D-CBF1-66BD-44E9-C03D9401C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61" y="140132"/>
              <a:ext cx="704163" cy="704163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C9BDA3A-EA2C-3D12-CBFC-AE7E15470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267" y="140132"/>
              <a:ext cx="2184513" cy="4286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2016025-ABF2-3474-6BAD-39510526D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98"/>
            <a:stretch/>
          </p:blipFill>
          <p:spPr>
            <a:xfrm>
              <a:off x="932072" y="118360"/>
              <a:ext cx="722823" cy="725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017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61BC27-4A4C-B809-CAEA-4617C84F4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90229"/>
            <a:ext cx="7666330" cy="856513"/>
          </a:xfrm>
        </p:spPr>
        <p:txBody>
          <a:bodyPr>
            <a:normAutofit/>
          </a:bodyPr>
          <a:lstStyle/>
          <a:p>
            <a:r>
              <a:rPr lang="zh-CN" altLang="en-US" dirty="0"/>
              <a:t>申办单位</a:t>
            </a:r>
            <a:r>
              <a:rPr lang="en-US" altLang="zh-CN" dirty="0"/>
              <a:t>--- </a:t>
            </a:r>
            <a:r>
              <a:rPr lang="zh-CN" altLang="en-US" sz="3600" dirty="0"/>
              <a:t>南华大学 湖南大学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97A9C93-BD95-475D-E829-63C1BE7C2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1" y="140132"/>
            <a:ext cx="704163" cy="7041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3E532C-7534-E5F1-A82A-9D201CCFC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267" y="140132"/>
            <a:ext cx="2184513" cy="428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326E308-40B1-2DE1-A642-2EEC2BECF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2" y="140132"/>
            <a:ext cx="704164" cy="7041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68C443-72CC-0FCD-8CA7-2D4044537C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4264"/>
          <a:stretch/>
        </p:blipFill>
        <p:spPr>
          <a:xfrm>
            <a:off x="5415092" y="943303"/>
            <a:ext cx="4759450" cy="59146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2E0E27D-6B34-2DC5-F4C7-2B0649FAE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542" y="943303"/>
            <a:ext cx="2017458" cy="22670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71DD256-245C-3E93-19F5-AD5E8DF7F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837" y="4319370"/>
            <a:ext cx="1001142" cy="196445"/>
          </a:xfrm>
          <a:prstGeom prst="roundRect">
            <a:avLst>
              <a:gd name="adj" fmla="val 8594"/>
            </a:avLst>
          </a:prstGeom>
          <a:solidFill>
            <a:srgbClr val="FF0000">
              <a:alpha val="8000"/>
            </a:srgbClr>
          </a:solidFill>
          <a:ln>
            <a:noFill/>
          </a:ln>
          <a:effectLst/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5E12E46-D512-ED14-3661-320F1271BA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8"/>
          <a:stretch/>
        </p:blipFill>
        <p:spPr>
          <a:xfrm>
            <a:off x="9334854" y="2143412"/>
            <a:ext cx="1519100" cy="1504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DB20BD-2365-E67C-8652-1506F66E90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 r="67584"/>
          <a:stretch/>
        </p:blipFill>
        <p:spPr>
          <a:xfrm>
            <a:off x="8851853" y="3385920"/>
            <a:ext cx="1662395" cy="18669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C96B64A-0DB7-D301-CA27-E561605AC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9" y="1463435"/>
            <a:ext cx="4577502" cy="140579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D164570-4ADC-5CDE-443B-79F3217A18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" y="4627280"/>
            <a:ext cx="3377292" cy="110581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93562A5B-DDD4-DE3D-85A6-5C30B4860D26}"/>
              </a:ext>
            </a:extLst>
          </p:cNvPr>
          <p:cNvSpPr/>
          <p:nvPr/>
        </p:nvSpPr>
        <p:spPr>
          <a:xfrm>
            <a:off x="504848" y="3909332"/>
            <a:ext cx="41232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千年学府 百年名校</a:t>
            </a:r>
            <a:endParaRPr lang="zh-CN" alt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FD6C323-BBD0-B8B4-F32C-D504D6F99BD5}"/>
              </a:ext>
            </a:extLst>
          </p:cNvPr>
          <p:cNvSpPr txBox="1"/>
          <p:nvPr/>
        </p:nvSpPr>
        <p:spPr>
          <a:xfrm>
            <a:off x="1428612" y="943303"/>
            <a:ext cx="24730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六部共建</a:t>
            </a:r>
            <a:endParaRPr kumimoji="0" lang="zh-CN" altLang="en-US" sz="3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D31BB6B-282F-BB50-17F2-8730F627062F}"/>
              </a:ext>
            </a:extLst>
          </p:cNvPr>
          <p:cNvSpPr txBox="1"/>
          <p:nvPr/>
        </p:nvSpPr>
        <p:spPr>
          <a:xfrm>
            <a:off x="990540" y="2965246"/>
            <a:ext cx="3295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核特色  医品牌  环保优势</a:t>
            </a:r>
            <a:endParaRPr lang="zh-CN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8748D8C-C4F5-33A3-B8B9-810C130D51F9}"/>
              </a:ext>
            </a:extLst>
          </p:cNvPr>
          <p:cNvSpPr txBox="1"/>
          <p:nvPr/>
        </p:nvSpPr>
        <p:spPr>
          <a:xfrm>
            <a:off x="525742" y="5906872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58585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b="0" i="0" dirty="0">
                <a:solidFill>
                  <a:srgbClr val="58585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985</a:t>
            </a:r>
            <a:r>
              <a:rPr lang="zh-CN" altLang="en-US" b="0" i="0" dirty="0">
                <a:solidFill>
                  <a:srgbClr val="585858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工程”和“世界一流大学”建设高校</a:t>
            </a:r>
            <a:endParaRPr lang="zh-CN" alt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42E3841-0859-418F-538D-4E267061F18A}"/>
              </a:ext>
            </a:extLst>
          </p:cNvPr>
          <p:cNvGrpSpPr/>
          <p:nvPr/>
        </p:nvGrpSpPr>
        <p:grpSpPr>
          <a:xfrm>
            <a:off x="173661" y="118360"/>
            <a:ext cx="11928119" cy="725935"/>
            <a:chOff x="173661" y="118360"/>
            <a:chExt cx="11928119" cy="725935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336BFE2-72BB-2D0F-C1E9-FB9B77FBF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61" y="140132"/>
              <a:ext cx="704163" cy="704163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16B5D5B-46C0-B4D6-2316-48299D955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267" y="140132"/>
              <a:ext cx="2184513" cy="4286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AA059E2-E0C9-ABAE-B785-890304D50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98"/>
            <a:stretch/>
          </p:blipFill>
          <p:spPr>
            <a:xfrm>
              <a:off x="932072" y="118360"/>
              <a:ext cx="722823" cy="725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0606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DB293FA-6699-C953-5ECD-AE9ABB43E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D61BC27-4A4C-B809-CAEA-4617C84F4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90229"/>
            <a:ext cx="7666330" cy="856513"/>
          </a:xfrm>
        </p:spPr>
        <p:txBody>
          <a:bodyPr/>
          <a:lstStyle/>
          <a:p>
            <a:r>
              <a:rPr lang="zh-CN" altLang="en-US" dirty="0"/>
              <a:t>南华大学核科学技术学院简介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97A9C93-BD95-475D-E829-63C1BE7C2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1" y="140132"/>
            <a:ext cx="704163" cy="7041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3E532C-7534-E5F1-A82A-9D201CCFC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267" y="140132"/>
            <a:ext cx="2184513" cy="428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326E308-40B1-2DE1-A642-2EEC2BECF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2" y="140132"/>
            <a:ext cx="704164" cy="70416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8A138A1-A0CB-59CF-1FDD-9AC5FA024B04}"/>
              </a:ext>
            </a:extLst>
          </p:cNvPr>
          <p:cNvSpPr txBox="1"/>
          <p:nvPr/>
        </p:nvSpPr>
        <p:spPr>
          <a:xfrm flipH="1">
            <a:off x="383892" y="1485845"/>
            <a:ext cx="1055614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举核旗、做核事、育核人</a:t>
            </a:r>
            <a:endParaRPr lang="en-US" altLang="zh-CN" sz="2800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先进核能技术设计与安全教育部重点实验室</a:t>
            </a:r>
            <a:endParaRPr lang="en-US" altLang="zh-CN" sz="2800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省聘院士</a:t>
            </a:r>
            <a:r>
              <a:rPr lang="en-US" altLang="zh-CN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人、</a:t>
            </a:r>
            <a:r>
              <a:rPr lang="en-US" altLang="zh-CN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ICRU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氡工作委员会委员</a:t>
            </a:r>
            <a:r>
              <a:rPr lang="en-US" altLang="zh-CN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人、中组部高层次人才计划</a:t>
            </a:r>
            <a:r>
              <a:rPr lang="en-US" altLang="zh-CN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人、省部级人才</a:t>
            </a:r>
            <a:r>
              <a:rPr lang="en-US" altLang="zh-CN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人，</a:t>
            </a: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教育部、湖南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省科技创新团队</a:t>
            </a:r>
            <a:r>
              <a:rPr lang="en-US" altLang="zh-CN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lang="zh-CN" altLang="en-US" sz="28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个。</a:t>
            </a:r>
            <a:endParaRPr lang="en-US" altLang="zh-CN" sz="2800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2800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国家一流本科建设专业：核科学与工程（工科）、核物理（理科）</a:t>
            </a:r>
            <a:endParaRPr lang="en-US" altLang="zh-CN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湖南省拔尖人才培养基地：核物理拔尖班</a:t>
            </a:r>
            <a:endParaRPr lang="zh-CN" altLang="en-US" sz="2800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CDBD01DA-54EC-E27F-5BB3-A4639169B177}"/>
              </a:ext>
            </a:extLst>
          </p:cNvPr>
          <p:cNvGrpSpPr/>
          <p:nvPr/>
        </p:nvGrpSpPr>
        <p:grpSpPr>
          <a:xfrm>
            <a:off x="173661" y="118360"/>
            <a:ext cx="11928119" cy="725935"/>
            <a:chOff x="173661" y="118360"/>
            <a:chExt cx="11928119" cy="72593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1E058E6-3D4A-71DA-7200-32988F710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61" y="140132"/>
              <a:ext cx="704163" cy="70416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F5120E-4193-CA40-0460-D5EFD732C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267" y="140132"/>
              <a:ext cx="2184513" cy="4286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17F630C-0D55-8B66-D019-D33E6D0F5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98"/>
            <a:stretch/>
          </p:blipFill>
          <p:spPr>
            <a:xfrm>
              <a:off x="932072" y="118360"/>
              <a:ext cx="722823" cy="725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8715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61BC27-4A4C-B809-CAEA-4617C84F4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566" y="56641"/>
            <a:ext cx="8271701" cy="871144"/>
          </a:xfrm>
        </p:spPr>
        <p:txBody>
          <a:bodyPr/>
          <a:lstStyle/>
          <a:p>
            <a:r>
              <a:rPr lang="en-US" altLang="zh-CN" dirty="0"/>
              <a:t>   </a:t>
            </a:r>
            <a:r>
              <a:rPr lang="zh-CN" altLang="en-US" dirty="0"/>
              <a:t>南华大学粒子物理团队及研究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97A9C93-BD95-475D-E829-63C1BE7C2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1" y="140132"/>
            <a:ext cx="704163" cy="7041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3E532C-7534-E5F1-A82A-9D201CCFC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267" y="140132"/>
            <a:ext cx="2184513" cy="428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326E308-40B1-2DE1-A642-2EEC2BECF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2" y="140132"/>
            <a:ext cx="704164" cy="70416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C135F10-F26B-60A2-1D03-F143D32B8D27}"/>
              </a:ext>
            </a:extLst>
          </p:cNvPr>
          <p:cNvSpPr txBox="1"/>
          <p:nvPr/>
        </p:nvSpPr>
        <p:spPr>
          <a:xfrm>
            <a:off x="173661" y="2352073"/>
            <a:ext cx="4559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团队成员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E49E658-A57C-0074-C5F6-76E6F0086572}"/>
              </a:ext>
            </a:extLst>
          </p:cNvPr>
          <p:cNvSpPr txBox="1"/>
          <p:nvPr/>
        </p:nvSpPr>
        <p:spPr>
          <a:xfrm>
            <a:off x="656409" y="1554701"/>
            <a:ext cx="1212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粒子物理理论组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CD6E880-8DB3-5E8A-59DA-6E0477F8215B}"/>
              </a:ext>
            </a:extLst>
          </p:cNvPr>
          <p:cNvSpPr txBox="1"/>
          <p:nvPr/>
        </p:nvSpPr>
        <p:spPr>
          <a:xfrm>
            <a:off x="666051" y="3058682"/>
            <a:ext cx="1212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粒子物理实验组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9AAA91C-946D-9036-65E1-F9617273D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758" y="1090031"/>
            <a:ext cx="982788" cy="134763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6DA20E0-6428-C722-EB13-019CA233DEC1}"/>
              </a:ext>
            </a:extLst>
          </p:cNvPr>
          <p:cNvSpPr txBox="1"/>
          <p:nvPr/>
        </p:nvSpPr>
        <p:spPr>
          <a:xfrm>
            <a:off x="2041651" y="243766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侯铁君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CF74B41-1D4E-B6EB-4A20-66A5FFF9D4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77" y="1017378"/>
            <a:ext cx="1019266" cy="142028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6EA194B-8425-DC83-205F-5482CBB2AF75}"/>
              </a:ext>
            </a:extLst>
          </p:cNvPr>
          <p:cNvSpPr txBox="1"/>
          <p:nvPr/>
        </p:nvSpPr>
        <p:spPr>
          <a:xfrm>
            <a:off x="3069328" y="243766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张振华</a:t>
            </a:r>
          </a:p>
        </p:txBody>
      </p:sp>
      <p:pic>
        <p:nvPicPr>
          <p:cNvPr id="15" name="图片 14" descr="图片1">
            <a:extLst>
              <a:ext uri="{FF2B5EF4-FFF2-40B4-BE49-F238E27FC236}">
                <a16:creationId xmlns:a16="http://schemas.microsoft.com/office/drawing/2014/main" id="{F747311A-F982-A717-E86B-AAAB1682A5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060054" y="2885729"/>
            <a:ext cx="1035846" cy="133006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CD964E9-21C2-C94F-7FAE-5274405A03A3}"/>
              </a:ext>
            </a:extLst>
          </p:cNvPr>
          <p:cNvSpPr txBox="1"/>
          <p:nvPr/>
        </p:nvSpPr>
        <p:spPr>
          <a:xfrm>
            <a:off x="4259517" y="417518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张宇</a:t>
            </a:r>
          </a:p>
        </p:txBody>
      </p:sp>
      <p:pic>
        <p:nvPicPr>
          <p:cNvPr id="17" name="图片 16" descr="279b91249899bfa20719c3d8669d1c7">
            <a:extLst>
              <a:ext uri="{FF2B5EF4-FFF2-40B4-BE49-F238E27FC236}">
                <a16:creationId xmlns:a16="http://schemas.microsoft.com/office/drawing/2014/main" id="{1F8F9FB6-7DE9-5AFF-710D-36A7D84EDB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6664" y="2896386"/>
            <a:ext cx="934894" cy="130877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6A438EE-15F8-B4C8-667E-137D4A091063}"/>
              </a:ext>
            </a:extLst>
          </p:cNvPr>
          <p:cNvSpPr txBox="1"/>
          <p:nvPr/>
        </p:nvSpPr>
        <p:spPr>
          <a:xfrm>
            <a:off x="5283178" y="415209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肖浩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F33DFB-0147-7994-8325-5F93F30B0BEA}"/>
              </a:ext>
            </a:extLst>
          </p:cNvPr>
          <p:cNvSpPr txBox="1"/>
          <p:nvPr/>
        </p:nvSpPr>
        <p:spPr>
          <a:xfrm flipH="1">
            <a:off x="656409" y="5103244"/>
            <a:ext cx="1212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探测器组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3D71F34-5159-309C-E40E-1524766BED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803" y="1006465"/>
            <a:ext cx="982967" cy="1431201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8A1DAA10-F8DB-F64D-8B60-DF4C1089A9F0}"/>
              </a:ext>
            </a:extLst>
          </p:cNvPr>
          <p:cNvSpPr txBox="1"/>
          <p:nvPr/>
        </p:nvSpPr>
        <p:spPr>
          <a:xfrm>
            <a:off x="4141855" y="2406160"/>
            <a:ext cx="934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渡边晓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943AC43-0215-D63F-DD62-FA6227FEAA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17" y="1090031"/>
            <a:ext cx="906424" cy="135987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E20E37F4-298D-6345-92AD-1F2F99FE18F0}"/>
              </a:ext>
            </a:extLst>
          </p:cNvPr>
          <p:cNvSpPr txBox="1"/>
          <p:nvPr/>
        </p:nvSpPr>
        <p:spPr>
          <a:xfrm flipH="1">
            <a:off x="5270430" y="2406160"/>
            <a:ext cx="64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陈勋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98872914-CE2D-0BAC-E1A2-773FD6ED8C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r="13189"/>
          <a:stretch/>
        </p:blipFill>
        <p:spPr>
          <a:xfrm>
            <a:off x="7391995" y="1107411"/>
            <a:ext cx="970061" cy="1347635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FAFA9C65-8D6E-E6DD-B70C-202C680AD502}"/>
              </a:ext>
            </a:extLst>
          </p:cNvPr>
          <p:cNvSpPr txBox="1"/>
          <p:nvPr/>
        </p:nvSpPr>
        <p:spPr>
          <a:xfrm flipH="1">
            <a:off x="7206308" y="2440666"/>
            <a:ext cx="2110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Miguel Angle Martin </a:t>
            </a:r>
            <a:endParaRPr lang="zh-CN" altLang="en-US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F40CDFD7-A941-3DC7-D702-B4B06EB2FF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473" y="1118685"/>
            <a:ext cx="989855" cy="1318981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C98D6B4F-9F2A-2241-D0A1-B26E47C2BBBF}"/>
              </a:ext>
            </a:extLst>
          </p:cNvPr>
          <p:cNvSpPr txBox="1"/>
          <p:nvPr/>
        </p:nvSpPr>
        <p:spPr>
          <a:xfrm>
            <a:off x="6062243" y="244990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藤田充俊</a:t>
            </a:r>
          </a:p>
        </p:txBody>
      </p:sp>
      <p:pic>
        <p:nvPicPr>
          <p:cNvPr id="32" name="Picture 23">
            <a:extLst>
              <a:ext uri="{FF2B5EF4-FFF2-40B4-BE49-F238E27FC236}">
                <a16:creationId xmlns:a16="http://schemas.microsoft.com/office/drawing/2014/main" id="{6D46DC62-BCFF-CD8A-E29D-FC823D6C9F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249" y="4621570"/>
            <a:ext cx="1052423" cy="1357254"/>
          </a:xfrm>
          <a:prstGeom prst="rect">
            <a:avLst/>
          </a:prstGeom>
        </p:spPr>
      </p:pic>
      <p:sp>
        <p:nvSpPr>
          <p:cNvPr id="33" name="TextBox 51">
            <a:extLst>
              <a:ext uri="{FF2B5EF4-FFF2-40B4-BE49-F238E27FC236}">
                <a16:creationId xmlns:a16="http://schemas.microsoft.com/office/drawing/2014/main" id="{E654323D-433A-C302-234D-114EBBC89676}"/>
              </a:ext>
            </a:extLst>
          </p:cNvPr>
          <p:cNvSpPr txBox="1"/>
          <p:nvPr/>
        </p:nvSpPr>
        <p:spPr>
          <a:xfrm>
            <a:off x="2968536" y="5981523"/>
            <a:ext cx="1102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王晓冬</a:t>
            </a:r>
          </a:p>
        </p:txBody>
      </p:sp>
      <p:pic>
        <p:nvPicPr>
          <p:cNvPr id="34" name="Picture 43">
            <a:extLst>
              <a:ext uri="{FF2B5EF4-FFF2-40B4-BE49-F238E27FC236}">
                <a16:creationId xmlns:a16="http://schemas.microsoft.com/office/drawing/2014/main" id="{5E02D0C5-5D21-03B7-18E5-619B3B7081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6071" y="4625697"/>
            <a:ext cx="1107996" cy="1349000"/>
          </a:xfrm>
          <a:prstGeom prst="rect">
            <a:avLst/>
          </a:prstGeom>
        </p:spPr>
      </p:pic>
      <p:sp>
        <p:nvSpPr>
          <p:cNvPr id="35" name="TextBox 47">
            <a:extLst>
              <a:ext uri="{FF2B5EF4-FFF2-40B4-BE49-F238E27FC236}">
                <a16:creationId xmlns:a16="http://schemas.microsoft.com/office/drawing/2014/main" id="{887373AC-7D0A-373E-99FE-4DA56F9E766D}"/>
              </a:ext>
            </a:extLst>
          </p:cNvPr>
          <p:cNvSpPr txBox="1"/>
          <p:nvPr/>
        </p:nvSpPr>
        <p:spPr>
          <a:xfrm>
            <a:off x="5871874" y="5981523"/>
            <a:ext cx="873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贺三军</a:t>
            </a:r>
          </a:p>
        </p:txBody>
      </p:sp>
      <p:pic>
        <p:nvPicPr>
          <p:cNvPr id="37" name="Picture 96">
            <a:extLst>
              <a:ext uri="{FF2B5EF4-FFF2-40B4-BE49-F238E27FC236}">
                <a16:creationId xmlns:a16="http://schemas.microsoft.com/office/drawing/2014/main" id="{86DC331A-E292-B691-08D8-F8DDE9BD920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0" t="33936" r="47010" b="2550"/>
          <a:stretch>
            <a:fillRect/>
          </a:stretch>
        </p:blipFill>
        <p:spPr>
          <a:xfrm>
            <a:off x="4243809" y="4621571"/>
            <a:ext cx="1241256" cy="1356800"/>
          </a:xfrm>
          <a:prstGeom prst="rect">
            <a:avLst/>
          </a:prstGeom>
        </p:spPr>
      </p:pic>
      <p:sp>
        <p:nvSpPr>
          <p:cNvPr id="38" name="TextBox 45">
            <a:extLst>
              <a:ext uri="{FF2B5EF4-FFF2-40B4-BE49-F238E27FC236}">
                <a16:creationId xmlns:a16="http://schemas.microsoft.com/office/drawing/2014/main" id="{1CCC56F0-2DF1-6B4A-227C-E038DD132ABC}"/>
              </a:ext>
            </a:extLst>
          </p:cNvPr>
          <p:cNvSpPr txBox="1"/>
          <p:nvPr/>
        </p:nvSpPr>
        <p:spPr>
          <a:xfrm>
            <a:off x="4497884" y="5981523"/>
            <a:ext cx="873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冯 松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F53E5793-11F8-A5EA-CCC8-AB245A1FB13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015" y="4621570"/>
            <a:ext cx="943959" cy="1349000"/>
          </a:xfrm>
          <a:prstGeom prst="rect">
            <a:avLst/>
          </a:prstGeom>
        </p:spPr>
      </p:pic>
      <p:sp>
        <p:nvSpPr>
          <p:cNvPr id="40" name="TextBox 45">
            <a:extLst>
              <a:ext uri="{FF2B5EF4-FFF2-40B4-BE49-F238E27FC236}">
                <a16:creationId xmlns:a16="http://schemas.microsoft.com/office/drawing/2014/main" id="{6B13E6B6-D94E-296A-DDF8-FCC87DDFB70D}"/>
              </a:ext>
            </a:extLst>
          </p:cNvPr>
          <p:cNvSpPr txBox="1"/>
          <p:nvPr/>
        </p:nvSpPr>
        <p:spPr>
          <a:xfrm>
            <a:off x="7104411" y="5981523"/>
            <a:ext cx="873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罗凤姣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3D7C43D-BDB3-A06D-F0F7-038FD85127EF}"/>
              </a:ext>
            </a:extLst>
          </p:cNvPr>
          <p:cNvSpPr txBox="1"/>
          <p:nvPr/>
        </p:nvSpPr>
        <p:spPr>
          <a:xfrm>
            <a:off x="9316528" y="4980133"/>
            <a:ext cx="14645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ym typeface="+mn-ea"/>
              </a:rPr>
              <a:t>NICA-ECAL</a:t>
            </a:r>
            <a:endParaRPr lang="en-US" altLang="zh-CN" b="1" dirty="0">
              <a:sym typeface="+mn-ea"/>
            </a:endParaRPr>
          </a:p>
          <a:p>
            <a:r>
              <a:rPr lang="en-US" altLang="zh-CN" sz="1800" b="1" dirty="0">
                <a:sym typeface="+mn-ea"/>
              </a:rPr>
              <a:t>JUNO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B40451DA-0D27-CE89-8AD8-A474A87DF65F}"/>
                  </a:ext>
                </a:extLst>
              </p:cNvPr>
              <p:cNvSpPr txBox="1"/>
              <p:nvPr/>
            </p:nvSpPr>
            <p:spPr>
              <a:xfrm>
                <a:off x="9316528" y="3304903"/>
                <a:ext cx="89921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b="1" dirty="0">
                    <a:sym typeface="+mn-ea"/>
                  </a:rPr>
                  <a:t>BESIII </a:t>
                </a:r>
                <a:endParaRPr lang="en-US" altLang="zh-CN" b="1" dirty="0">
                  <a:sym typeface="+mn-ea"/>
                </a:endParaRPr>
              </a:p>
              <a:p>
                <a:r>
                  <a:rPr lang="en-US" altLang="zh-CN" sz="1800" b="1" dirty="0">
                    <a:sym typeface="+mn-ea"/>
                  </a:rPr>
                  <a:t>STCF</a:t>
                </a:r>
                <a:endParaRPr lang="en-US" altLang="zh-CN" b="1" dirty="0">
                  <a:sym typeface="+mn-ea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en-US" sz="1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1" i="0" smtClean="0">
                              <a:latin typeface="Cambria Math" panose="02040503050406030204" pitchFamily="18" charset="0"/>
                            </a:rPr>
                            <m:t>𝐏</m:t>
                          </m:r>
                        </m:e>
                      </m:acc>
                      <m:r>
                        <a:rPr lang="en-US" altLang="zh-CN" sz="1800" b="1" i="0" smtClean="0">
                          <a:latin typeface="Cambria Math" panose="02040503050406030204" pitchFamily="18" charset="0"/>
                        </a:rPr>
                        <m:t>𝐀𝐍𝐃𝐀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B40451DA-0D27-CE89-8AD8-A474A87DF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6528" y="3304903"/>
                <a:ext cx="899210" cy="923330"/>
              </a:xfrm>
              <a:prstGeom prst="rect">
                <a:avLst/>
              </a:prstGeom>
              <a:blipFill>
                <a:blip r:embed="rId17"/>
                <a:stretch>
                  <a:fillRect l="-5405" t="-3289" r="-67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文本框 45">
            <a:extLst>
              <a:ext uri="{FF2B5EF4-FFF2-40B4-BE49-F238E27FC236}">
                <a16:creationId xmlns:a16="http://schemas.microsoft.com/office/drawing/2014/main" id="{C4974B84-984F-7A74-8768-3FC9D93C7AB7}"/>
              </a:ext>
            </a:extLst>
          </p:cNvPr>
          <p:cNvSpPr txBox="1"/>
          <p:nvPr/>
        </p:nvSpPr>
        <p:spPr>
          <a:xfrm>
            <a:off x="9316528" y="1224375"/>
            <a:ext cx="26338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重味物理与</a:t>
            </a:r>
            <a:r>
              <a:rPr lang="en-US" altLang="zh-CN" b="1" dirty="0"/>
              <a:t>CP</a:t>
            </a:r>
            <a:r>
              <a:rPr lang="zh-CN" altLang="en-US" b="1" dirty="0"/>
              <a:t>破坏</a:t>
            </a:r>
            <a:endParaRPr lang="en-US" altLang="zh-CN" b="1" dirty="0"/>
          </a:p>
          <a:p>
            <a:r>
              <a:rPr lang="zh-CN" altLang="en-US" b="1" dirty="0"/>
              <a:t>质子结构</a:t>
            </a:r>
            <a:endParaRPr lang="en-US" altLang="zh-CN" b="1" dirty="0"/>
          </a:p>
          <a:p>
            <a:r>
              <a:rPr lang="zh-CN" altLang="en-US" b="1" dirty="0"/>
              <a:t>强子质量谱</a:t>
            </a:r>
            <a:endParaRPr lang="en-US" altLang="zh-CN" b="1" dirty="0"/>
          </a:p>
          <a:p>
            <a:r>
              <a:rPr lang="en-US" altLang="zh-CN" b="1" dirty="0"/>
              <a:t>QCD</a:t>
            </a:r>
            <a:r>
              <a:rPr lang="zh-CN" altLang="en-US" b="1" dirty="0"/>
              <a:t>相变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61E6B9B7-5C32-098C-C0DD-5A911C844A5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758" y="2885742"/>
            <a:ext cx="895168" cy="134249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228E6FF1-DF33-9BDB-4A08-32610BD4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57" y="2899034"/>
            <a:ext cx="933120" cy="132825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D6B2A0E0-CF7E-FE58-CCB3-8DCDA09C1AFB}"/>
              </a:ext>
            </a:extLst>
          </p:cNvPr>
          <p:cNvSpPr txBox="1"/>
          <p:nvPr/>
        </p:nvSpPr>
        <p:spPr>
          <a:xfrm>
            <a:off x="2096368" y="4170653"/>
            <a:ext cx="685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郑波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395C36F4-EC64-7295-5B9E-024FAE456D8B}"/>
              </a:ext>
            </a:extLst>
          </p:cNvPr>
          <p:cNvSpPr txBox="1"/>
          <p:nvPr/>
        </p:nvSpPr>
        <p:spPr>
          <a:xfrm>
            <a:off x="3018765" y="4152095"/>
            <a:ext cx="899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秦佳佳</a:t>
            </a: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550C681B-2B75-D4CB-3102-826ECB2E4C9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01" y="4624898"/>
            <a:ext cx="1017600" cy="1356800"/>
          </a:xfrm>
          <a:prstGeom prst="rect">
            <a:avLst/>
          </a:prstGeom>
        </p:spPr>
      </p:pic>
      <p:sp>
        <p:nvSpPr>
          <p:cNvPr id="58" name="文本框 57">
            <a:extLst>
              <a:ext uri="{FF2B5EF4-FFF2-40B4-BE49-F238E27FC236}">
                <a16:creationId xmlns:a16="http://schemas.microsoft.com/office/drawing/2014/main" id="{7E298871-56B7-D803-5707-152895F0C674}"/>
              </a:ext>
            </a:extLst>
          </p:cNvPr>
          <p:cNvSpPr txBox="1"/>
          <p:nvPr/>
        </p:nvSpPr>
        <p:spPr>
          <a:xfrm>
            <a:off x="2212140" y="5970570"/>
            <a:ext cx="6937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唐泉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4E2A3789-4286-370B-C28E-5BB7EB87E108}"/>
              </a:ext>
            </a:extLst>
          </p:cNvPr>
          <p:cNvGrpSpPr/>
          <p:nvPr/>
        </p:nvGrpSpPr>
        <p:grpSpPr>
          <a:xfrm>
            <a:off x="173661" y="118360"/>
            <a:ext cx="11928119" cy="725935"/>
            <a:chOff x="173661" y="118360"/>
            <a:chExt cx="11928119" cy="725935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6C8BEB38-059F-42D9-3732-CE641B026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61" y="140132"/>
              <a:ext cx="704163" cy="704163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E2028BB4-DCD1-66EE-F7C9-E2F1BC8C8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267" y="140132"/>
              <a:ext cx="2184513" cy="4286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C2C21DC-A6C1-6B08-0A74-7D4F105B0C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98"/>
            <a:stretch/>
          </p:blipFill>
          <p:spPr>
            <a:xfrm>
              <a:off x="932072" y="118360"/>
              <a:ext cx="722823" cy="725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2728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 2">
            <a:extLst>
              <a:ext uri="{FF2B5EF4-FFF2-40B4-BE49-F238E27FC236}">
                <a16:creationId xmlns:a16="http://schemas.microsoft.com/office/drawing/2014/main" id="{3FCDDC2E-B7AF-7995-796A-A1C538D1E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9525" y="-4445"/>
            <a:ext cx="12204066" cy="687133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D61BC27-4A4C-B809-CAEA-4617C84F4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566" y="56641"/>
            <a:ext cx="8271701" cy="871144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97A9C93-BD95-475D-E829-63C1BE7C2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1" y="140132"/>
            <a:ext cx="704163" cy="7041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3E532C-7534-E5F1-A82A-9D201CCFC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267" y="140132"/>
            <a:ext cx="2184513" cy="428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326E308-40B1-2DE1-A642-2EEC2BECF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2" y="140132"/>
            <a:ext cx="704164" cy="704164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143C8F7-D1F4-F328-ECEA-DB8E9475249C}"/>
              </a:ext>
            </a:extLst>
          </p:cNvPr>
          <p:cNvGrpSpPr/>
          <p:nvPr/>
        </p:nvGrpSpPr>
        <p:grpSpPr>
          <a:xfrm>
            <a:off x="173661" y="118360"/>
            <a:ext cx="11928119" cy="725935"/>
            <a:chOff x="173661" y="118360"/>
            <a:chExt cx="11928119" cy="72593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62121D-E7AE-97E3-2F1D-E2C402788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61" y="140132"/>
              <a:ext cx="704163" cy="70416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684B609-4457-695B-D91F-F821F7A05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267" y="140132"/>
              <a:ext cx="2184513" cy="4286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08F2D66-7B03-049D-2B2D-793AEEB9A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98"/>
            <a:stretch/>
          </p:blipFill>
          <p:spPr>
            <a:xfrm>
              <a:off x="932072" y="118360"/>
              <a:ext cx="722823" cy="725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2356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61BC27-4A4C-B809-CAEA-4617C84F4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566" y="56641"/>
            <a:ext cx="8271701" cy="871144"/>
          </a:xfrm>
        </p:spPr>
        <p:txBody>
          <a:bodyPr>
            <a:normAutofit fontScale="90000"/>
          </a:bodyPr>
          <a:lstStyle/>
          <a:p>
            <a:r>
              <a:rPr lang="zh-CN" altLang="en-US" sz="4400" dirty="0">
                <a:latin typeface="SimHei" panose="02010609060101010101" pitchFamily="49" charset="-122"/>
                <a:ea typeface="SimHei" panose="02010609060101010101" pitchFamily="49" charset="-122"/>
              </a:rPr>
              <a:t> 湖南大学高能物理研究</a:t>
            </a:r>
            <a:r>
              <a:rPr lang="en-US" altLang="zh-CN" sz="4400" dirty="0">
                <a:latin typeface="SimHei" panose="02010609060101010101" pitchFamily="49" charset="-122"/>
                <a:ea typeface="SimHei" panose="02010609060101010101" pitchFamily="49" charset="-122"/>
              </a:rPr>
              <a:t>(</a:t>
            </a:r>
            <a:r>
              <a:rPr lang="zh-CN" altLang="en-US" sz="4400" dirty="0">
                <a:latin typeface="SimHei" panose="02010609060101010101" pitchFamily="49" charset="-122"/>
                <a:ea typeface="SimHei" panose="02010609060101010101" pitchFamily="49" charset="-122"/>
              </a:rPr>
              <a:t>姓氏字母</a:t>
            </a:r>
            <a:r>
              <a:rPr lang="en-US" altLang="zh-CN" sz="4400" dirty="0"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97A9C93-BD95-475D-E829-63C1BE7C2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1" y="140132"/>
            <a:ext cx="704163" cy="7041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3E532C-7534-E5F1-A82A-9D201CCFC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435" y="148535"/>
            <a:ext cx="2184513" cy="428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326E308-40B1-2DE1-A642-2EEC2BECF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02" y="140132"/>
            <a:ext cx="704164" cy="704164"/>
          </a:xfrm>
          <a:prstGeom prst="rect">
            <a:avLst/>
          </a:prstGeom>
        </p:spPr>
      </p:pic>
      <p:sp>
        <p:nvSpPr>
          <p:cNvPr id="3" name="文本框 24">
            <a:extLst>
              <a:ext uri="{FF2B5EF4-FFF2-40B4-BE49-F238E27FC236}">
                <a16:creationId xmlns:a16="http://schemas.microsoft.com/office/drawing/2014/main" id="{F324749C-2B38-9439-4688-A4A147253182}"/>
              </a:ext>
            </a:extLst>
          </p:cNvPr>
          <p:cNvSpPr txBox="1"/>
          <p:nvPr/>
        </p:nvSpPr>
        <p:spPr>
          <a:xfrm>
            <a:off x="703830" y="1078856"/>
            <a:ext cx="361641" cy="1569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C00000"/>
                </a:solidFill>
                <a:latin typeface="楷体"/>
                <a:ea typeface="楷体"/>
                <a:cs typeface="楷体"/>
                <a:sym typeface="楷体"/>
              </a:defRPr>
            </a:lvl1pPr>
          </a:lstStyle>
          <a:p>
            <a:r>
              <a:rPr sz="2400" dirty="0" err="1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团队介绍</a:t>
            </a:r>
            <a:endParaRPr sz="2400" dirty="0">
              <a:solidFill>
                <a:schemeClr val="tx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1AB01FF3-59CA-9C31-8CD2-577800F7B990}"/>
              </a:ext>
            </a:extLst>
          </p:cNvPr>
          <p:cNvGrpSpPr/>
          <p:nvPr/>
        </p:nvGrpSpPr>
        <p:grpSpPr>
          <a:xfrm>
            <a:off x="1256548" y="4947776"/>
            <a:ext cx="8770060" cy="1775516"/>
            <a:chOff x="1928475" y="4835804"/>
            <a:chExt cx="8770060" cy="1775516"/>
          </a:xfrm>
        </p:grpSpPr>
        <p:sp>
          <p:nvSpPr>
            <p:cNvPr id="5" name="文本框 23">
              <a:extLst>
                <a:ext uri="{FF2B5EF4-FFF2-40B4-BE49-F238E27FC236}">
                  <a16:creationId xmlns:a16="http://schemas.microsoft.com/office/drawing/2014/main" id="{C0EC4A7A-9031-EDFA-9D80-3CCD54A4A159}"/>
                </a:ext>
              </a:extLst>
            </p:cNvPr>
            <p:cNvSpPr txBox="1"/>
            <p:nvPr/>
          </p:nvSpPr>
          <p:spPr>
            <a:xfrm>
              <a:off x="1928475" y="5312466"/>
              <a:ext cx="777518" cy="1015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>
              <a:sp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sz="4000" b="1">
                  <a:solidFill>
                    <a:srgbClr val="C00000"/>
                  </a:solidFill>
                  <a:latin typeface="楷体"/>
                  <a:ea typeface="楷体"/>
                  <a:cs typeface="楷体"/>
                  <a:sym typeface="楷体"/>
                </a:defRPr>
              </a:lvl1pPr>
            </a:lstStyle>
            <a:p>
              <a:r>
                <a:rPr sz="2000" dirty="0" err="1">
                  <a:solidFill>
                    <a:srgbClr val="7030A0"/>
                  </a:solidFill>
                  <a:latin typeface="SimHei" panose="02010609060101010101" pitchFamily="49" charset="-122"/>
                  <a:ea typeface="SimHei" panose="02010609060101010101" pitchFamily="49" charset="-122"/>
                </a:rPr>
                <a:t>引</a:t>
              </a:r>
              <a:r>
                <a:rPr lang="zh-TW" altLang="en-US" sz="2000" dirty="0">
                  <a:solidFill>
                    <a:srgbClr val="7030A0"/>
                  </a:solidFill>
                  <a:latin typeface="SimHei" panose="02010609060101010101" pitchFamily="49" charset="-122"/>
                  <a:ea typeface="SimHei" panose="02010609060101010101" pitchFamily="49" charset="-122"/>
                </a:rPr>
                <a:t>宇</a:t>
              </a:r>
              <a:r>
                <a:rPr sz="2000" dirty="0" err="1">
                  <a:solidFill>
                    <a:srgbClr val="7030A0"/>
                  </a:solidFill>
                  <a:latin typeface="SimHei" panose="02010609060101010101" pitchFamily="49" charset="-122"/>
                  <a:ea typeface="SimHei" panose="02010609060101010101" pitchFamily="49" charset="-122"/>
                </a:rPr>
                <a:t>力</a:t>
              </a:r>
              <a:r>
                <a:rPr lang="zh-TW" altLang="en-US" sz="2000" dirty="0">
                  <a:solidFill>
                    <a:srgbClr val="7030A0"/>
                  </a:solidFill>
                  <a:latin typeface="SimHei" panose="02010609060101010101" pitchFamily="49" charset="-122"/>
                  <a:ea typeface="SimHei" panose="02010609060101010101" pitchFamily="49" charset="-122"/>
                </a:rPr>
                <a:t>宙与</a:t>
              </a:r>
              <a:r>
                <a:rPr sz="2000" dirty="0" err="1">
                  <a:solidFill>
                    <a:srgbClr val="7030A0"/>
                  </a:solidFill>
                  <a:latin typeface="SimHei" panose="02010609060101010101" pitchFamily="49" charset="-122"/>
                  <a:ea typeface="SimHei" panose="02010609060101010101" pitchFamily="49" charset="-122"/>
                </a:rPr>
                <a:t>学</a:t>
              </a:r>
              <a:endParaRPr sz="2000" dirty="0">
                <a:solidFill>
                  <a:srgbClr val="7030A0"/>
                </a:solidFill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7996734E-27D4-BE0E-4E98-F51CB90C0ED3}"/>
                </a:ext>
              </a:extLst>
            </p:cNvPr>
            <p:cNvGrpSpPr/>
            <p:nvPr/>
          </p:nvGrpSpPr>
          <p:grpSpPr>
            <a:xfrm>
              <a:off x="2462831" y="4835804"/>
              <a:ext cx="2911454" cy="1714403"/>
              <a:chOff x="1533212" y="4855371"/>
              <a:chExt cx="2911454" cy="1714403"/>
            </a:xfrm>
          </p:grpSpPr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8D17E0C-FFE4-741B-45E1-FFE78FD7AF51}"/>
                  </a:ext>
                </a:extLst>
              </p:cNvPr>
              <p:cNvSpPr txBox="1"/>
              <p:nvPr/>
            </p:nvSpPr>
            <p:spPr>
              <a:xfrm>
                <a:off x="1533212" y="4855371"/>
                <a:ext cx="2911454" cy="33855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9" tIns="45719" rIns="45719" bIns="45719">
                <a:spAutoFit/>
              </a:bodyPr>
              <a:lstStyle>
                <a:lvl1pPr algn="ctr" defTabSz="18288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C00000"/>
                    </a:solidFill>
                    <a:latin typeface="黑体"/>
                    <a:ea typeface="黑体"/>
                    <a:cs typeface="黑体"/>
                    <a:sym typeface="黑体"/>
                  </a:defRPr>
                </a:lvl1pPr>
              </a:lstStyle>
              <a:p>
                <a:r>
                  <a:rPr sz="1600" dirty="0" err="1"/>
                  <a:t>引力波与空间太极计划</a:t>
                </a:r>
                <a:endParaRPr sz="1600" dirty="0"/>
              </a:p>
            </p:txBody>
          </p:sp>
          <p:pic>
            <p:nvPicPr>
              <p:cNvPr id="17" name="Picture 4" descr="Picture 4">
                <a:extLst>
                  <a:ext uri="{FF2B5EF4-FFF2-40B4-BE49-F238E27FC236}">
                    <a16:creationId xmlns:a16="http://schemas.microsoft.com/office/drawing/2014/main" id="{90F34318-FBBA-651E-DADC-B4B5BA581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7562" y="5269163"/>
                <a:ext cx="1981884" cy="1300611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id="{F00B3AAF-3D43-DBDF-5623-34B56A51027F}"/>
                </a:ext>
              </a:extLst>
            </p:cNvPr>
            <p:cNvGrpSpPr/>
            <p:nvPr/>
          </p:nvGrpSpPr>
          <p:grpSpPr>
            <a:xfrm>
              <a:off x="8301913" y="4860446"/>
              <a:ext cx="2396622" cy="1709328"/>
              <a:chOff x="7852341" y="4860446"/>
              <a:chExt cx="2396622" cy="1709328"/>
            </a:xfrm>
          </p:grpSpPr>
          <p:sp>
            <p:nvSpPr>
              <p:cNvPr id="13" name="文本框 17">
                <a:extLst>
                  <a:ext uri="{FF2B5EF4-FFF2-40B4-BE49-F238E27FC236}">
                    <a16:creationId xmlns:a16="http://schemas.microsoft.com/office/drawing/2014/main" id="{28E6962E-AAE9-7645-FF3D-2FBFE6330538}"/>
                  </a:ext>
                </a:extLst>
              </p:cNvPr>
              <p:cNvSpPr txBox="1"/>
              <p:nvPr/>
            </p:nvSpPr>
            <p:spPr>
              <a:xfrm>
                <a:off x="8183749" y="4860446"/>
                <a:ext cx="1733806" cy="33855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tIns="45719" rIns="45719" bIns="45719">
                <a:spAutoFit/>
              </a:bodyPr>
              <a:lstStyle>
                <a:lvl1pPr defTabSz="18288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C00000"/>
                    </a:solidFill>
                    <a:latin typeface="黑体"/>
                    <a:ea typeface="黑体"/>
                    <a:cs typeface="黑体"/>
                    <a:sym typeface="黑体"/>
                  </a:defRPr>
                </a:lvl1pPr>
              </a:lstStyle>
              <a:p>
                <a:r>
                  <a:rPr sz="1600" dirty="0" err="1"/>
                  <a:t>引力与额外维理论</a:t>
                </a:r>
                <a:endParaRPr sz="1600" dirty="0"/>
              </a:p>
            </p:txBody>
          </p:sp>
          <p:pic>
            <p:nvPicPr>
              <p:cNvPr id="15" name="Picture 60" descr="Picture 60">
                <a:extLst>
                  <a:ext uri="{FF2B5EF4-FFF2-40B4-BE49-F238E27FC236}">
                    <a16:creationId xmlns:a16="http://schemas.microsoft.com/office/drawing/2014/main" id="{2D7F01D0-9384-4A63-E710-85B367F6E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52341" y="5260070"/>
                <a:ext cx="2396622" cy="1309704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id="{0280A511-C162-1B19-149F-78C074EB40F9}"/>
                </a:ext>
              </a:extLst>
            </p:cNvPr>
            <p:cNvGrpSpPr/>
            <p:nvPr/>
          </p:nvGrpSpPr>
          <p:grpSpPr>
            <a:xfrm>
              <a:off x="5444725" y="4835804"/>
              <a:ext cx="2287688" cy="1775516"/>
              <a:chOff x="4847889" y="4855371"/>
              <a:chExt cx="2287688" cy="1775516"/>
            </a:xfrm>
          </p:grpSpPr>
          <p:sp>
            <p:nvSpPr>
              <p:cNvPr id="10" name="文本框 16">
                <a:extLst>
                  <a:ext uri="{FF2B5EF4-FFF2-40B4-BE49-F238E27FC236}">
                    <a16:creationId xmlns:a16="http://schemas.microsoft.com/office/drawing/2014/main" id="{5164F93B-FC8B-E624-EB75-0FB6C0B06A83}"/>
                  </a:ext>
                </a:extLst>
              </p:cNvPr>
              <p:cNvSpPr txBox="1"/>
              <p:nvPr/>
            </p:nvSpPr>
            <p:spPr>
              <a:xfrm>
                <a:off x="5022796" y="4855371"/>
                <a:ext cx="1938990" cy="33855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tIns="45719" rIns="45719" bIns="45719">
                <a:spAutoFit/>
              </a:bodyPr>
              <a:lstStyle>
                <a:lvl1pPr defTabSz="18288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C00000"/>
                    </a:solidFill>
                    <a:latin typeface="黑体"/>
                    <a:ea typeface="黑体"/>
                    <a:cs typeface="黑体"/>
                    <a:sym typeface="黑体"/>
                  </a:defRPr>
                </a:lvl1pPr>
              </a:lstStyle>
              <a:p>
                <a:r>
                  <a:rPr sz="1600" dirty="0" err="1"/>
                  <a:t>全息对偶</a:t>
                </a:r>
                <a:r>
                  <a:rPr sz="1600" dirty="0"/>
                  <a:t> (</a:t>
                </a:r>
                <a:r>
                  <a:rPr sz="1600" dirty="0" err="1"/>
                  <a:t>AdS</a:t>
                </a:r>
                <a:r>
                  <a:rPr sz="1600" dirty="0"/>
                  <a:t>/CFT)</a:t>
                </a:r>
              </a:p>
            </p:txBody>
          </p:sp>
          <p:pic>
            <p:nvPicPr>
              <p:cNvPr id="11" name="Picture 10" descr="Picture 10">
                <a:extLst>
                  <a:ext uri="{FF2B5EF4-FFF2-40B4-BE49-F238E27FC236}">
                    <a16:creationId xmlns:a16="http://schemas.microsoft.com/office/drawing/2014/main" id="{522DAE0E-B84D-2A38-F84A-217A0C00B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47889" y="5260070"/>
                <a:ext cx="2287688" cy="1370817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D05EC2DD-F8F1-2A8D-3677-65C7842EE291}"/>
              </a:ext>
            </a:extLst>
          </p:cNvPr>
          <p:cNvGrpSpPr/>
          <p:nvPr/>
        </p:nvGrpSpPr>
        <p:grpSpPr>
          <a:xfrm>
            <a:off x="1219513" y="3145254"/>
            <a:ext cx="10520099" cy="1654120"/>
            <a:chOff x="1178751" y="3039016"/>
            <a:chExt cx="10520099" cy="1654120"/>
          </a:xfrm>
        </p:grpSpPr>
        <p:sp>
          <p:nvSpPr>
            <p:cNvPr id="19" name="文本框 24">
              <a:extLst>
                <a:ext uri="{FF2B5EF4-FFF2-40B4-BE49-F238E27FC236}">
                  <a16:creationId xmlns:a16="http://schemas.microsoft.com/office/drawing/2014/main" id="{9B061967-9F8C-6AC2-7367-B7BFD2E69476}"/>
                </a:ext>
              </a:extLst>
            </p:cNvPr>
            <p:cNvSpPr txBox="1"/>
            <p:nvPr/>
          </p:nvSpPr>
          <p:spPr>
            <a:xfrm>
              <a:off x="1178751" y="3210738"/>
              <a:ext cx="361641" cy="13234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9" tIns="45719" rIns="45719" bIns="45719">
              <a:sp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sz="4000" b="1">
                  <a:solidFill>
                    <a:srgbClr val="C00000"/>
                  </a:solidFill>
                  <a:latin typeface="楷体"/>
                  <a:ea typeface="楷体"/>
                  <a:cs typeface="楷体"/>
                  <a:sym typeface="楷体"/>
                </a:defRPr>
              </a:lvl1pPr>
            </a:lstStyle>
            <a:p>
              <a:r>
                <a:rPr sz="2000" dirty="0" err="1">
                  <a:solidFill>
                    <a:srgbClr val="7030A0"/>
                  </a:solidFill>
                  <a:latin typeface="SimHei" panose="02010609060101010101" pitchFamily="49" charset="-122"/>
                  <a:ea typeface="SimHei" panose="02010609060101010101" pitchFamily="49" charset="-122"/>
                </a:rPr>
                <a:t>粒子物理</a:t>
              </a:r>
              <a:endParaRPr sz="2000" dirty="0">
                <a:solidFill>
                  <a:srgbClr val="7030A0"/>
                </a:solidFill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55107005-688F-92A9-A385-713E896838E3}"/>
                </a:ext>
              </a:extLst>
            </p:cNvPr>
            <p:cNvGrpSpPr/>
            <p:nvPr/>
          </p:nvGrpSpPr>
          <p:grpSpPr>
            <a:xfrm>
              <a:off x="1572385" y="3039016"/>
              <a:ext cx="10126465" cy="1654120"/>
              <a:chOff x="1625393" y="3039016"/>
              <a:chExt cx="10126465" cy="1654120"/>
            </a:xfrm>
          </p:grpSpPr>
          <p:grpSp>
            <p:nvGrpSpPr>
              <p:cNvPr id="21" name="组合 27">
                <a:extLst>
                  <a:ext uri="{FF2B5EF4-FFF2-40B4-BE49-F238E27FC236}">
                    <a16:creationId xmlns:a16="http://schemas.microsoft.com/office/drawing/2014/main" id="{0A7BFE31-8C42-95CC-F10E-05A597369081}"/>
                  </a:ext>
                </a:extLst>
              </p:cNvPr>
              <p:cNvGrpSpPr/>
              <p:nvPr/>
            </p:nvGrpSpPr>
            <p:grpSpPr>
              <a:xfrm>
                <a:off x="1625393" y="3039016"/>
                <a:ext cx="2777350" cy="1623725"/>
                <a:chOff x="0" y="-57349"/>
                <a:chExt cx="5554697" cy="3247448"/>
              </a:xfrm>
            </p:grpSpPr>
            <p:sp>
              <p:nvSpPr>
                <p:cNvPr id="36" name="圆角矩形 19">
                  <a:extLst>
                    <a:ext uri="{FF2B5EF4-FFF2-40B4-BE49-F238E27FC236}">
                      <a16:creationId xmlns:a16="http://schemas.microsoft.com/office/drawing/2014/main" id="{0D65FD82-BCED-9F6D-9C96-F0140DEF4476}"/>
                    </a:ext>
                  </a:extLst>
                </p:cNvPr>
                <p:cNvSpPr/>
                <p:nvPr/>
              </p:nvSpPr>
              <p:spPr>
                <a:xfrm>
                  <a:off x="0" y="53198"/>
                  <a:ext cx="5554697" cy="31369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00000"/>
                </a:solidFill>
                <a:ln w="25400" cap="flat">
                  <a:solidFill>
                    <a:srgbClr val="466DA8"/>
                  </a:solidFill>
                  <a:prstDash val="solid"/>
                  <a:miter lim="800000"/>
                </a:ln>
                <a:effectLst/>
              </p:spPr>
              <p:txBody>
                <a:bodyPr wrap="square" lIns="25400" tIns="25400" rIns="25400" bIns="25400" numCol="1" anchor="ctr">
                  <a:noAutofit/>
                </a:bodyPr>
                <a:lstStyle/>
                <a:p>
                  <a:pPr algn="ctr">
                    <a:defRPr sz="36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pic>
              <p:nvPicPr>
                <p:cNvPr id="37" name="图片 8" descr="图片 8">
                  <a:extLst>
                    <a:ext uri="{FF2B5EF4-FFF2-40B4-BE49-F238E27FC236}">
                      <a16:creationId xmlns:a16="http://schemas.microsoft.com/office/drawing/2014/main" id="{182CA648-9F5D-0828-45F1-28E19068C3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0837" y="613566"/>
                  <a:ext cx="4953022" cy="24352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8" name="文本框 12">
                  <a:extLst>
                    <a:ext uri="{FF2B5EF4-FFF2-40B4-BE49-F238E27FC236}">
                      <a16:creationId xmlns:a16="http://schemas.microsoft.com/office/drawing/2014/main" id="{D15869DC-3853-7A8A-F4A0-9B38C04AAB2C}"/>
                    </a:ext>
                  </a:extLst>
                </p:cNvPr>
                <p:cNvSpPr txBox="1"/>
                <p:nvPr/>
              </p:nvSpPr>
              <p:spPr>
                <a:xfrm>
                  <a:off x="992805" y="-57349"/>
                  <a:ext cx="3715434" cy="67142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defTabSz="1828800">
                    <a:lnSpc>
                      <a:spcPct val="100000"/>
                    </a:lnSpc>
                    <a:spcBef>
                      <a:spcPts val="0"/>
                    </a:spcBef>
                    <a:defRPr sz="3200">
                      <a:solidFill>
                        <a:srgbClr val="FFFFFF"/>
                      </a:solidFill>
                      <a:latin typeface="黑体"/>
                      <a:ea typeface="黑体"/>
                      <a:cs typeface="黑体"/>
                      <a:sym typeface="黑体"/>
                    </a:defRPr>
                  </a:lvl1pPr>
                </a:lstStyle>
                <a:p>
                  <a:r>
                    <a:rPr sz="1600" dirty="0" err="1"/>
                    <a:t>强子谱与强子</a:t>
                  </a:r>
                  <a:r>
                    <a:rPr lang="zh-TW" altLang="en-US" sz="1600" dirty="0"/>
                    <a:t>结构</a:t>
                  </a:r>
                  <a:r>
                    <a:rPr sz="1600" dirty="0" err="1"/>
                    <a:t>构</a:t>
                  </a:r>
                  <a:endParaRPr sz="1600" dirty="0"/>
                </a:p>
              </p:txBody>
            </p:sp>
          </p:grpSp>
          <p:grpSp>
            <p:nvGrpSpPr>
              <p:cNvPr id="22" name="Group 4">
                <a:extLst>
                  <a:ext uri="{FF2B5EF4-FFF2-40B4-BE49-F238E27FC236}">
                    <a16:creationId xmlns:a16="http://schemas.microsoft.com/office/drawing/2014/main" id="{A4B8EBB9-E35A-34AF-35B9-F4445B3258C8}"/>
                  </a:ext>
                </a:extLst>
              </p:cNvPr>
              <p:cNvGrpSpPr/>
              <p:nvPr/>
            </p:nvGrpSpPr>
            <p:grpSpPr>
              <a:xfrm>
                <a:off x="4526857" y="3070751"/>
                <a:ext cx="1429080" cy="1602616"/>
                <a:chOff x="4629837" y="3044052"/>
                <a:chExt cx="1429080" cy="1602616"/>
              </a:xfrm>
            </p:grpSpPr>
            <p:sp>
              <p:nvSpPr>
                <p:cNvPr id="33" name="圆角矩形 20">
                  <a:extLst>
                    <a:ext uri="{FF2B5EF4-FFF2-40B4-BE49-F238E27FC236}">
                      <a16:creationId xmlns:a16="http://schemas.microsoft.com/office/drawing/2014/main" id="{E035DFBE-3A88-D3CF-B84B-EBDD395AEA8D}"/>
                    </a:ext>
                  </a:extLst>
                </p:cNvPr>
                <p:cNvSpPr/>
                <p:nvPr/>
              </p:nvSpPr>
              <p:spPr>
                <a:xfrm>
                  <a:off x="4629837" y="3067421"/>
                  <a:ext cx="1429080" cy="1579247"/>
                </a:xfrm>
                <a:prstGeom prst="roundRect">
                  <a:avLst>
                    <a:gd name="adj" fmla="val 17588"/>
                  </a:avLst>
                </a:prstGeom>
                <a:solidFill>
                  <a:srgbClr val="C00000"/>
                </a:solidFill>
                <a:ln w="25400">
                  <a:solidFill>
                    <a:srgbClr val="466DA8"/>
                  </a:solidFill>
                  <a:miter/>
                </a:ln>
              </p:spPr>
              <p:txBody>
                <a:bodyPr lIns="25400" tIns="25400" rIns="25400" bIns="25400" anchor="ctr"/>
                <a:lstStyle/>
                <a:p>
                  <a:pPr algn="ctr">
                    <a:defRPr sz="36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34" name="文本框 13">
                  <a:extLst>
                    <a:ext uri="{FF2B5EF4-FFF2-40B4-BE49-F238E27FC236}">
                      <a16:creationId xmlns:a16="http://schemas.microsoft.com/office/drawing/2014/main" id="{885BFB6D-F94F-8584-3D70-C18D36C2987B}"/>
                    </a:ext>
                  </a:extLst>
                </p:cNvPr>
                <p:cNvSpPr txBox="1"/>
                <p:nvPr/>
              </p:nvSpPr>
              <p:spPr>
                <a:xfrm>
                  <a:off x="4931725" y="3044052"/>
                  <a:ext cx="810476" cy="33855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45719" tIns="45719" rIns="45719" bIns="45719">
                  <a:spAutoFit/>
                </a:bodyPr>
                <a:lstStyle>
                  <a:lvl1pPr defTabSz="1828800">
                    <a:lnSpc>
                      <a:spcPct val="100000"/>
                    </a:lnSpc>
                    <a:spcBef>
                      <a:spcPts val="0"/>
                    </a:spcBef>
                    <a:defRPr sz="3200">
                      <a:solidFill>
                        <a:srgbClr val="FFFFFF"/>
                      </a:solidFill>
                      <a:latin typeface="黑体"/>
                      <a:ea typeface="黑体"/>
                      <a:cs typeface="黑体"/>
                      <a:sym typeface="黑体"/>
                    </a:defRPr>
                  </a:lvl1pPr>
                </a:lstStyle>
                <a:p>
                  <a:r>
                    <a:rPr sz="1600" dirty="0" err="1"/>
                    <a:t>格点QCD</a:t>
                  </a:r>
                  <a:endParaRPr sz="1600" dirty="0"/>
                </a:p>
              </p:txBody>
            </p:sp>
            <p:pic>
              <p:nvPicPr>
                <p:cNvPr id="35" name="Picture 62" descr="Picture 62">
                  <a:extLst>
                    <a:ext uri="{FF2B5EF4-FFF2-40B4-BE49-F238E27FC236}">
                      <a16:creationId xmlns:a16="http://schemas.microsoft.com/office/drawing/2014/main" id="{96F5763A-4D6D-9468-0D41-6CA8AD9F7B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781595" y="3374784"/>
                  <a:ext cx="1155830" cy="121290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</p:grpSp>
          <p:grpSp>
            <p:nvGrpSpPr>
              <p:cNvPr id="23" name="Group 5">
                <a:extLst>
                  <a:ext uri="{FF2B5EF4-FFF2-40B4-BE49-F238E27FC236}">
                    <a16:creationId xmlns:a16="http://schemas.microsoft.com/office/drawing/2014/main" id="{FBDA4CCD-C503-D410-1CE6-381D9B07F9C9}"/>
                  </a:ext>
                </a:extLst>
              </p:cNvPr>
              <p:cNvGrpSpPr/>
              <p:nvPr/>
            </p:nvGrpSpPr>
            <p:grpSpPr>
              <a:xfrm>
                <a:off x="6091727" y="3041462"/>
                <a:ext cx="2799162" cy="1651674"/>
                <a:chOff x="6221211" y="3014763"/>
                <a:chExt cx="2799162" cy="1651674"/>
              </a:xfrm>
            </p:grpSpPr>
            <p:sp>
              <p:nvSpPr>
                <p:cNvPr id="29" name="圆角矩形 21">
                  <a:extLst>
                    <a:ext uri="{FF2B5EF4-FFF2-40B4-BE49-F238E27FC236}">
                      <a16:creationId xmlns:a16="http://schemas.microsoft.com/office/drawing/2014/main" id="{CAD9CDB6-563C-4E5C-87C5-C52E3EE394EA}"/>
                    </a:ext>
                  </a:extLst>
                </p:cNvPr>
                <p:cNvSpPr/>
                <p:nvPr/>
              </p:nvSpPr>
              <p:spPr>
                <a:xfrm>
                  <a:off x="6221211" y="3080583"/>
                  <a:ext cx="2799162" cy="1585854"/>
                </a:xfrm>
                <a:prstGeom prst="roundRect">
                  <a:avLst>
                    <a:gd name="adj" fmla="val 16954"/>
                  </a:avLst>
                </a:prstGeom>
                <a:solidFill>
                  <a:srgbClr val="C00000"/>
                </a:solidFill>
                <a:ln w="25400">
                  <a:solidFill>
                    <a:srgbClr val="466DA8"/>
                  </a:solidFill>
                  <a:miter/>
                </a:ln>
              </p:spPr>
              <p:txBody>
                <a:bodyPr lIns="25400" tIns="25400" rIns="25400" bIns="25400" anchor="ctr"/>
                <a:lstStyle/>
                <a:p>
                  <a:pPr algn="ctr">
                    <a:defRPr sz="36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pic>
              <p:nvPicPr>
                <p:cNvPr id="30" name="Picture 42" descr="Picture 42">
                  <a:extLst>
                    <a:ext uri="{FF2B5EF4-FFF2-40B4-BE49-F238E27FC236}">
                      <a16:creationId xmlns:a16="http://schemas.microsoft.com/office/drawing/2014/main" id="{D5C0F206-DFAF-940E-DE18-22AEBDEB1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296140" y="3346891"/>
                  <a:ext cx="1531600" cy="117659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31" name="Picture 38" descr="Picture 38">
                  <a:extLst>
                    <a:ext uri="{FF2B5EF4-FFF2-40B4-BE49-F238E27FC236}">
                      <a16:creationId xmlns:a16="http://schemas.microsoft.com/office/drawing/2014/main" id="{093B2924-1C80-DE67-A0E3-797DF2CF42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867427" y="3346891"/>
                  <a:ext cx="1086488" cy="1146347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32" name="文本框 14">
                  <a:extLst>
                    <a:ext uri="{FF2B5EF4-FFF2-40B4-BE49-F238E27FC236}">
                      <a16:creationId xmlns:a16="http://schemas.microsoft.com/office/drawing/2014/main" id="{A230080F-4E53-1A94-00BC-C53CC47B84C4}"/>
                    </a:ext>
                  </a:extLst>
                </p:cNvPr>
                <p:cNvSpPr txBox="1"/>
                <p:nvPr/>
              </p:nvSpPr>
              <p:spPr>
                <a:xfrm>
                  <a:off x="6870789" y="3014763"/>
                  <a:ext cx="1528622" cy="33855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45719" tIns="45719" rIns="45719" bIns="45719">
                  <a:spAutoFit/>
                </a:bodyPr>
                <a:lstStyle>
                  <a:lvl1pPr defTabSz="1828800">
                    <a:lnSpc>
                      <a:spcPct val="100000"/>
                    </a:lnSpc>
                    <a:spcBef>
                      <a:spcPts val="0"/>
                    </a:spcBef>
                    <a:defRPr sz="3200">
                      <a:solidFill>
                        <a:srgbClr val="FFFFFF"/>
                      </a:solidFill>
                      <a:latin typeface="黑体"/>
                      <a:ea typeface="黑体"/>
                      <a:cs typeface="黑体"/>
                      <a:sym typeface="黑体"/>
                    </a:defRPr>
                  </a:lvl1pPr>
                </a:lstStyle>
                <a:p>
                  <a:r>
                    <a:rPr sz="1600" dirty="0" err="1"/>
                    <a:t>味物理与CP破坏</a:t>
                  </a:r>
                  <a:endParaRPr sz="1600" dirty="0"/>
                </a:p>
              </p:txBody>
            </p:sp>
          </p:grpSp>
          <p:grpSp>
            <p:nvGrpSpPr>
              <p:cNvPr id="24" name="Group 7">
                <a:extLst>
                  <a:ext uri="{FF2B5EF4-FFF2-40B4-BE49-F238E27FC236}">
                    <a16:creationId xmlns:a16="http://schemas.microsoft.com/office/drawing/2014/main" id="{BC1CF763-777F-878D-B2F8-E907C91DBA2D}"/>
                  </a:ext>
                </a:extLst>
              </p:cNvPr>
              <p:cNvGrpSpPr/>
              <p:nvPr/>
            </p:nvGrpSpPr>
            <p:grpSpPr>
              <a:xfrm>
                <a:off x="9039931" y="3043470"/>
                <a:ext cx="2711927" cy="1649666"/>
                <a:chOff x="9352990" y="3043470"/>
                <a:chExt cx="2711927" cy="1649666"/>
              </a:xfrm>
            </p:grpSpPr>
            <p:sp>
              <p:nvSpPr>
                <p:cNvPr id="25" name="圆角矩形 21">
                  <a:extLst>
                    <a:ext uri="{FF2B5EF4-FFF2-40B4-BE49-F238E27FC236}">
                      <a16:creationId xmlns:a16="http://schemas.microsoft.com/office/drawing/2014/main" id="{D8031675-57F4-67DE-E79A-B14628436733}"/>
                    </a:ext>
                  </a:extLst>
                </p:cNvPr>
                <p:cNvSpPr/>
                <p:nvPr/>
              </p:nvSpPr>
              <p:spPr>
                <a:xfrm>
                  <a:off x="9352990" y="3107282"/>
                  <a:ext cx="2711927" cy="1585854"/>
                </a:xfrm>
                <a:prstGeom prst="roundRect">
                  <a:avLst>
                    <a:gd name="adj" fmla="val 16954"/>
                  </a:avLst>
                </a:prstGeom>
                <a:solidFill>
                  <a:srgbClr val="C00000"/>
                </a:solidFill>
                <a:ln w="25400">
                  <a:solidFill>
                    <a:srgbClr val="466DA8"/>
                  </a:solidFill>
                  <a:miter/>
                </a:ln>
              </p:spPr>
              <p:txBody>
                <a:bodyPr lIns="25400" tIns="25400" rIns="25400" bIns="25400" anchor="ctr"/>
                <a:lstStyle/>
                <a:p>
                  <a:pPr algn="ctr">
                    <a:defRPr sz="36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6" name="文本框 14">
                  <a:extLst>
                    <a:ext uri="{FF2B5EF4-FFF2-40B4-BE49-F238E27FC236}">
                      <a16:creationId xmlns:a16="http://schemas.microsoft.com/office/drawing/2014/main" id="{F68B882F-19AC-5550-B700-68CFCD13D465}"/>
                    </a:ext>
                  </a:extLst>
                </p:cNvPr>
                <p:cNvSpPr txBox="1"/>
                <p:nvPr/>
              </p:nvSpPr>
              <p:spPr>
                <a:xfrm>
                  <a:off x="10059188" y="3043470"/>
                  <a:ext cx="1631214" cy="338552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45719" tIns="45719" rIns="45719" bIns="45719">
                  <a:spAutoFit/>
                </a:bodyPr>
                <a:lstStyle>
                  <a:lvl1pPr defTabSz="1828800">
                    <a:lnSpc>
                      <a:spcPct val="100000"/>
                    </a:lnSpc>
                    <a:spcBef>
                      <a:spcPts val="0"/>
                    </a:spcBef>
                    <a:defRPr sz="3200">
                      <a:solidFill>
                        <a:srgbClr val="FFFFFF"/>
                      </a:solidFill>
                      <a:latin typeface="黑体"/>
                      <a:ea typeface="黑体"/>
                      <a:cs typeface="黑体"/>
                      <a:sym typeface="黑体"/>
                    </a:defRPr>
                  </a:lvl1pPr>
                </a:lstStyle>
                <a:p>
                  <a:r>
                    <a:rPr sz="1600" dirty="0" err="1"/>
                    <a:t>BES</a:t>
                  </a:r>
                  <a:r>
                    <a:rPr lang="en-US" sz="1600" dirty="0" err="1"/>
                    <a:t>III</a:t>
                  </a:r>
                  <a:r>
                    <a:rPr sz="1600" dirty="0" err="1"/>
                    <a:t>与LHC</a:t>
                  </a:r>
                  <a:r>
                    <a:rPr lang="zh-TW" altLang="en-US" sz="1600" dirty="0"/>
                    <a:t>实验</a:t>
                  </a:r>
                  <a:endParaRPr sz="1600" dirty="0"/>
                </a:p>
              </p:txBody>
            </p:sp>
            <p:pic>
              <p:nvPicPr>
                <p:cNvPr id="27" name="WechatIMG231.jpg" descr="WechatIMG231.jpg">
                  <a:extLst>
                    <a:ext uri="{FF2B5EF4-FFF2-40B4-BE49-F238E27FC236}">
                      <a16:creationId xmlns:a16="http://schemas.microsoft.com/office/drawing/2014/main" id="{3A4F1B42-871A-DCB3-809C-AD2160AFAB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473637" y="3479851"/>
                  <a:ext cx="1442830" cy="96525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8" name="Layout-of-the-LHC-with-the-eight-interaction-points-labelled-IP1-to-IP8-The-experiments.ppm.png" descr="Layout-of-the-LHC-with-the-eight-interaction-points-labelled-IP1-to-IP8-The-experiments.ppm.png">
                  <a:extLst>
                    <a:ext uri="{FF2B5EF4-FFF2-40B4-BE49-F238E27FC236}">
                      <a16:creationId xmlns:a16="http://schemas.microsoft.com/office/drawing/2014/main" id="{86099CE1-CBFE-743C-E107-6CDBC52B1B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028656" y="3473249"/>
                  <a:ext cx="964561" cy="961157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</p:grpSp>
        </p:grpSp>
      </p:grpSp>
      <p:sp>
        <p:nvSpPr>
          <p:cNvPr id="39" name="文本框 24">
            <a:extLst>
              <a:ext uri="{FF2B5EF4-FFF2-40B4-BE49-F238E27FC236}">
                <a16:creationId xmlns:a16="http://schemas.microsoft.com/office/drawing/2014/main" id="{6D8D2CAB-ACA4-3131-259E-1FC80489BA11}"/>
              </a:ext>
            </a:extLst>
          </p:cNvPr>
          <p:cNvSpPr txBox="1"/>
          <p:nvPr/>
        </p:nvSpPr>
        <p:spPr>
          <a:xfrm>
            <a:off x="699781" y="4328047"/>
            <a:ext cx="361641" cy="1569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C00000"/>
                </a:solidFill>
                <a:latin typeface="楷体"/>
                <a:ea typeface="楷体"/>
                <a:cs typeface="楷体"/>
                <a:sym typeface="楷体"/>
              </a:defRPr>
            </a:lvl1pPr>
          </a:lstStyle>
          <a:p>
            <a:r>
              <a:rPr lang="zh-TW" altLang="en-US" sz="2400" dirty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研究方向</a:t>
            </a:r>
            <a:endParaRPr sz="2400" dirty="0">
              <a:solidFill>
                <a:schemeClr val="tx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40" name="Group 16">
            <a:extLst>
              <a:ext uri="{FF2B5EF4-FFF2-40B4-BE49-F238E27FC236}">
                <a16:creationId xmlns:a16="http://schemas.microsoft.com/office/drawing/2014/main" id="{2670F6DE-5B36-FDD7-09D5-01BEE7A4DCB7}"/>
              </a:ext>
            </a:extLst>
          </p:cNvPr>
          <p:cNvGrpSpPr/>
          <p:nvPr/>
        </p:nvGrpSpPr>
        <p:grpSpPr>
          <a:xfrm>
            <a:off x="1233318" y="908108"/>
            <a:ext cx="10596796" cy="2171454"/>
            <a:chOff x="1215882" y="701235"/>
            <a:chExt cx="10596796" cy="2183232"/>
          </a:xfrm>
        </p:grpSpPr>
        <p:grpSp>
          <p:nvGrpSpPr>
            <p:cNvPr id="41" name="Group 2">
              <a:extLst>
                <a:ext uri="{FF2B5EF4-FFF2-40B4-BE49-F238E27FC236}">
                  <a16:creationId xmlns:a16="http://schemas.microsoft.com/office/drawing/2014/main" id="{4FA6B64C-E9A1-FAF5-DD47-D34D0BBEC872}"/>
                </a:ext>
              </a:extLst>
            </p:cNvPr>
            <p:cNvGrpSpPr/>
            <p:nvPr/>
          </p:nvGrpSpPr>
          <p:grpSpPr>
            <a:xfrm>
              <a:off x="1215882" y="701235"/>
              <a:ext cx="10596796" cy="2183232"/>
              <a:chOff x="1034390" y="620861"/>
              <a:chExt cx="10596796" cy="2183232"/>
            </a:xfrm>
          </p:grpSpPr>
          <p:sp>
            <p:nvSpPr>
              <p:cNvPr id="43" name="Rectangle 58">
                <a:extLst>
                  <a:ext uri="{FF2B5EF4-FFF2-40B4-BE49-F238E27FC236}">
                    <a16:creationId xmlns:a16="http://schemas.microsoft.com/office/drawing/2014/main" id="{2C5AA873-B578-8735-87AB-3CF9E98D3EF7}"/>
                  </a:ext>
                </a:extLst>
              </p:cNvPr>
              <p:cNvSpPr/>
              <p:nvPr/>
            </p:nvSpPr>
            <p:spPr>
              <a:xfrm>
                <a:off x="1034390" y="620861"/>
                <a:ext cx="10596796" cy="2183232"/>
              </a:xfrm>
              <a:prstGeom prst="rect">
                <a:avLst/>
              </a:prstGeom>
              <a:ln w="25400">
                <a:solidFill>
                  <a:srgbClr val="FF0000"/>
                </a:solidFill>
                <a:miter/>
              </a:ln>
            </p:spPr>
            <p:txBody>
              <a:bodyPr lIns="25400" tIns="25400" rIns="25400" bIns="25400" anchor="ctr"/>
              <a:lstStyle/>
              <a:p>
                <a:pPr algn="ctr">
                  <a:defRPr sz="3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grpSp>
            <p:nvGrpSpPr>
              <p:cNvPr id="44" name="Group 1">
                <a:extLst>
                  <a:ext uri="{FF2B5EF4-FFF2-40B4-BE49-F238E27FC236}">
                    <a16:creationId xmlns:a16="http://schemas.microsoft.com/office/drawing/2014/main" id="{C8A7411A-9F5A-F378-CBED-D3206E813329}"/>
                  </a:ext>
                </a:extLst>
              </p:cNvPr>
              <p:cNvGrpSpPr/>
              <p:nvPr/>
            </p:nvGrpSpPr>
            <p:grpSpPr>
              <a:xfrm>
                <a:off x="1165406" y="833599"/>
                <a:ext cx="10332357" cy="1869863"/>
                <a:chOff x="1702439" y="847073"/>
                <a:chExt cx="10332357" cy="1869863"/>
              </a:xfrm>
            </p:grpSpPr>
            <p:grpSp>
              <p:nvGrpSpPr>
                <p:cNvPr id="45" name="Group 6">
                  <a:extLst>
                    <a:ext uri="{FF2B5EF4-FFF2-40B4-BE49-F238E27FC236}">
                      <a16:creationId xmlns:a16="http://schemas.microsoft.com/office/drawing/2014/main" id="{3FABD0CD-FAC3-9C69-4EAF-251496F73584}"/>
                    </a:ext>
                  </a:extLst>
                </p:cNvPr>
                <p:cNvGrpSpPr/>
                <p:nvPr/>
              </p:nvGrpSpPr>
              <p:grpSpPr>
                <a:xfrm>
                  <a:off x="7455274" y="946443"/>
                  <a:ext cx="1068815" cy="1757405"/>
                  <a:chOff x="0" y="106016"/>
                  <a:chExt cx="2137627" cy="3514808"/>
                </a:xfrm>
              </p:grpSpPr>
              <p:pic>
                <p:nvPicPr>
                  <p:cNvPr id="68" name="Picture 41" descr="Picture 41">
                    <a:extLst>
                      <a:ext uri="{FF2B5EF4-FFF2-40B4-BE49-F238E27FC236}">
                        <a16:creationId xmlns:a16="http://schemas.microsoft.com/office/drawing/2014/main" id="{2CFF289B-76E9-E186-410B-5142A482D4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526" y="106016"/>
                    <a:ext cx="2130101" cy="279400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69" name="Rectangle 45">
                    <a:extLst>
                      <a:ext uri="{FF2B5EF4-FFF2-40B4-BE49-F238E27FC236}">
                        <a16:creationId xmlns:a16="http://schemas.microsoft.com/office/drawing/2014/main" id="{047DD08D-1781-59DF-8A2C-65B093B17A7F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3005274"/>
                    <a:ext cx="1990605" cy="61555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t">
                    <a:spAutoFit/>
                  </a:bodyPr>
                  <a:lstStyle>
                    <a:lvl1pPr algn="ctr" defTabSz="1828800">
                      <a:lnSpc>
                        <a:spcPct val="100000"/>
                      </a:lnSpc>
                      <a:spcBef>
                        <a:spcPts val="0"/>
                      </a:spcBef>
                      <a:defRPr sz="2800">
                        <a:solidFill>
                          <a:srgbClr val="0432FF"/>
                        </a:solidFill>
                        <a:latin typeface="黑体"/>
                        <a:ea typeface="黑体"/>
                        <a:cs typeface="黑体"/>
                        <a:sym typeface="黑体"/>
                      </a:defRPr>
                    </a:lvl1pPr>
                  </a:lstStyle>
                  <a:p>
                    <a:r>
                      <a:rPr sz="1400" dirty="0" err="1">
                        <a:solidFill>
                          <a:srgbClr val="FF0000"/>
                        </a:solidFill>
                      </a:rPr>
                      <a:t>姚德良</a:t>
                    </a:r>
                    <a:endParaRPr sz="14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46" name="Rectangle 47">
                  <a:extLst>
                    <a:ext uri="{FF2B5EF4-FFF2-40B4-BE49-F238E27FC236}">
                      <a16:creationId xmlns:a16="http://schemas.microsoft.com/office/drawing/2014/main" id="{93315FFF-BC9E-0EB3-4EAA-F10C2B34FDF0}"/>
                    </a:ext>
                  </a:extLst>
                </p:cNvPr>
                <p:cNvSpPr txBox="1"/>
                <p:nvPr/>
              </p:nvSpPr>
              <p:spPr>
                <a:xfrm>
                  <a:off x="1702439" y="2398739"/>
                  <a:ext cx="988694" cy="30777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spAutoFit/>
                </a:bodyPr>
                <a:lstStyle>
                  <a:lvl1pPr algn="ctr" defTabSz="1828800">
                    <a:lnSpc>
                      <a:spcPct val="100000"/>
                    </a:lnSpc>
                    <a:spcBef>
                      <a:spcPts val="0"/>
                    </a:spcBef>
                    <a:defRPr sz="2800">
                      <a:solidFill>
                        <a:srgbClr val="0432FF"/>
                      </a:solidFill>
                      <a:latin typeface="黑体"/>
                      <a:ea typeface="黑体"/>
                      <a:cs typeface="黑体"/>
                      <a:sym typeface="黑体"/>
                    </a:defRPr>
                  </a:lvl1pPr>
                </a:lstStyle>
                <a:p>
                  <a:r>
                    <a:rPr sz="1400" dirty="0" err="1"/>
                    <a:t>程山</a:t>
                  </a:r>
                  <a:endParaRPr sz="1400" dirty="0"/>
                </a:p>
              </p:txBody>
            </p:sp>
            <p:grpSp>
              <p:nvGrpSpPr>
                <p:cNvPr id="47" name="Group 5">
                  <a:extLst>
                    <a:ext uri="{FF2B5EF4-FFF2-40B4-BE49-F238E27FC236}">
                      <a16:creationId xmlns:a16="http://schemas.microsoft.com/office/drawing/2014/main" id="{FF0F617D-4158-B85F-00ED-0D811CCBF80A}"/>
                    </a:ext>
                  </a:extLst>
                </p:cNvPr>
                <p:cNvGrpSpPr/>
                <p:nvPr/>
              </p:nvGrpSpPr>
              <p:grpSpPr>
                <a:xfrm>
                  <a:off x="4004704" y="937928"/>
                  <a:ext cx="987780" cy="1770405"/>
                  <a:chOff x="0" y="185528"/>
                  <a:chExt cx="1975559" cy="3540808"/>
                </a:xfrm>
              </p:grpSpPr>
              <p:pic>
                <p:nvPicPr>
                  <p:cNvPr id="66" name="Picture 3" descr="Picture 3">
                    <a:extLst>
                      <a:ext uri="{FF2B5EF4-FFF2-40B4-BE49-F238E27FC236}">
                        <a16:creationId xmlns:a16="http://schemas.microsoft.com/office/drawing/2014/main" id="{1526650D-A641-5242-6EA2-D6F7CC8337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0" y="185528"/>
                    <a:ext cx="1975559" cy="279400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67" name="Rectangle 48">
                    <a:extLst>
                      <a:ext uri="{FF2B5EF4-FFF2-40B4-BE49-F238E27FC236}">
                        <a16:creationId xmlns:a16="http://schemas.microsoft.com/office/drawing/2014/main" id="{06181569-E7CA-5A03-F843-4E6E5E0770B3}"/>
                      </a:ext>
                    </a:extLst>
                  </p:cNvPr>
                  <p:cNvSpPr txBox="1"/>
                  <p:nvPr/>
                </p:nvSpPr>
                <p:spPr>
                  <a:xfrm>
                    <a:off x="60274" y="3110786"/>
                    <a:ext cx="1855011" cy="61555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t">
                    <a:spAutoFit/>
                  </a:bodyPr>
                  <a:lstStyle>
                    <a:lvl1pPr algn="ctr" defTabSz="1828800">
                      <a:lnSpc>
                        <a:spcPct val="100000"/>
                      </a:lnSpc>
                      <a:spcBef>
                        <a:spcPts val="0"/>
                      </a:spcBef>
                      <a:defRPr sz="2800">
                        <a:solidFill>
                          <a:srgbClr val="C00000"/>
                        </a:solidFill>
                        <a:latin typeface="黑体"/>
                        <a:ea typeface="黑体"/>
                        <a:cs typeface="黑体"/>
                        <a:sym typeface="黑体"/>
                      </a:defRPr>
                    </a:lvl1pPr>
                  </a:lstStyle>
                  <a:p>
                    <a:r>
                      <a:rPr sz="1400" dirty="0" err="1"/>
                      <a:t>房震</a:t>
                    </a:r>
                    <a:endParaRPr sz="1400" dirty="0"/>
                  </a:p>
                </p:txBody>
              </p:sp>
            </p:grpSp>
            <p:grpSp>
              <p:nvGrpSpPr>
                <p:cNvPr id="48" name="Group 1">
                  <a:extLst>
                    <a:ext uri="{FF2B5EF4-FFF2-40B4-BE49-F238E27FC236}">
                      <a16:creationId xmlns:a16="http://schemas.microsoft.com/office/drawing/2014/main" id="{412EC941-DE17-D7AE-B482-D2FCB7B9CAA3}"/>
                    </a:ext>
                  </a:extLst>
                </p:cNvPr>
                <p:cNvGrpSpPr/>
                <p:nvPr/>
              </p:nvGrpSpPr>
              <p:grpSpPr>
                <a:xfrm>
                  <a:off x="2808718" y="951180"/>
                  <a:ext cx="1035327" cy="1757153"/>
                  <a:chOff x="2554" y="238122"/>
                  <a:chExt cx="2070652" cy="3514301"/>
                </a:xfrm>
              </p:grpSpPr>
              <p:sp>
                <p:nvSpPr>
                  <p:cNvPr id="64" name="Rectangle 1">
                    <a:extLst>
                      <a:ext uri="{FF2B5EF4-FFF2-40B4-BE49-F238E27FC236}">
                        <a16:creationId xmlns:a16="http://schemas.microsoft.com/office/drawing/2014/main" id="{1E2D74F0-41BE-1F55-4959-48918F01038B}"/>
                      </a:ext>
                    </a:extLst>
                  </p:cNvPr>
                  <p:cNvSpPr txBox="1"/>
                  <p:nvPr/>
                </p:nvSpPr>
                <p:spPr>
                  <a:xfrm>
                    <a:off x="2554" y="3136874"/>
                    <a:ext cx="1990606" cy="6155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t">
                    <a:spAutoFit/>
                  </a:bodyPr>
                  <a:lstStyle>
                    <a:lvl1pPr algn="ctr" defTabSz="1828800">
                      <a:lnSpc>
                        <a:spcPct val="100000"/>
                      </a:lnSpc>
                      <a:spcBef>
                        <a:spcPts val="0"/>
                      </a:spcBef>
                      <a:defRPr sz="2800">
                        <a:solidFill>
                          <a:srgbClr val="0432FF"/>
                        </a:solidFill>
                        <a:latin typeface="黑体"/>
                        <a:ea typeface="黑体"/>
                        <a:cs typeface="黑体"/>
                        <a:sym typeface="黑体"/>
                      </a:defRPr>
                    </a:lvl1pPr>
                  </a:lstStyle>
                  <a:p>
                    <a:r>
                      <a:rPr sz="1400" dirty="0" err="1">
                        <a:solidFill>
                          <a:srgbClr val="FF0000"/>
                        </a:solidFill>
                      </a:rPr>
                      <a:t>戴凌云</a:t>
                    </a:r>
                    <a:endParaRPr sz="1400" dirty="0">
                      <a:solidFill>
                        <a:srgbClr val="FF0000"/>
                      </a:solidFill>
                    </a:endParaRPr>
                  </a:p>
                </p:txBody>
              </p:sp>
              <p:pic>
                <p:nvPicPr>
                  <p:cNvPr id="65" name="戴凌云老师.jpg" descr="戴凌云老师.jpg">
                    <a:extLst>
                      <a:ext uri="{FF2B5EF4-FFF2-40B4-BE49-F238E27FC236}">
                        <a16:creationId xmlns:a16="http://schemas.microsoft.com/office/drawing/2014/main" id="{A6309A01-15FD-FB3A-D106-FB6A06CE4FD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7490" y="238122"/>
                    <a:ext cx="1995716" cy="279400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49" name="Group 4">
                  <a:extLst>
                    <a:ext uri="{FF2B5EF4-FFF2-40B4-BE49-F238E27FC236}">
                      <a16:creationId xmlns:a16="http://schemas.microsoft.com/office/drawing/2014/main" id="{E0113697-AF9F-D6F9-3549-A4DADED904F2}"/>
                    </a:ext>
                  </a:extLst>
                </p:cNvPr>
                <p:cNvGrpSpPr/>
                <p:nvPr/>
              </p:nvGrpSpPr>
              <p:grpSpPr>
                <a:xfrm>
                  <a:off x="5134758" y="1011912"/>
                  <a:ext cx="1063401" cy="1705024"/>
                  <a:chOff x="-1" y="158911"/>
                  <a:chExt cx="2126801" cy="3410046"/>
                </a:xfrm>
              </p:grpSpPr>
              <p:sp>
                <p:nvSpPr>
                  <p:cNvPr id="62" name="Rectangle 46">
                    <a:extLst>
                      <a:ext uri="{FF2B5EF4-FFF2-40B4-BE49-F238E27FC236}">
                        <a16:creationId xmlns:a16="http://schemas.microsoft.com/office/drawing/2014/main" id="{736C829D-1CFD-3573-E7CF-1121177E0222}"/>
                      </a:ext>
                    </a:extLst>
                  </p:cNvPr>
                  <p:cNvSpPr txBox="1"/>
                  <p:nvPr/>
                </p:nvSpPr>
                <p:spPr>
                  <a:xfrm>
                    <a:off x="361145" y="2950587"/>
                    <a:ext cx="1410669" cy="61837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t">
                    <a:noAutofit/>
                  </a:bodyPr>
                  <a:lstStyle>
                    <a:lvl1pPr algn="ctr" defTabSz="1828800">
                      <a:lnSpc>
                        <a:spcPct val="100000"/>
                      </a:lnSpc>
                      <a:spcBef>
                        <a:spcPts val="0"/>
                      </a:spcBef>
                      <a:defRPr sz="2800">
                        <a:solidFill>
                          <a:srgbClr val="C00000"/>
                        </a:solidFill>
                        <a:latin typeface="黑体"/>
                        <a:ea typeface="黑体"/>
                        <a:cs typeface="黑体"/>
                        <a:sym typeface="黑体"/>
                      </a:defRPr>
                    </a:lvl1pPr>
                  </a:lstStyle>
                  <a:p>
                    <a:r>
                      <a:rPr sz="1400" dirty="0" err="1"/>
                      <a:t>刘帅</a:t>
                    </a:r>
                    <a:endParaRPr sz="1400" dirty="0"/>
                  </a:p>
                </p:txBody>
              </p:sp>
              <p:pic>
                <p:nvPicPr>
                  <p:cNvPr id="63" name="刘帅老师.jpg" descr="刘帅老师.jpg">
                    <a:extLst>
                      <a:ext uri="{FF2B5EF4-FFF2-40B4-BE49-F238E27FC236}">
                        <a16:creationId xmlns:a16="http://schemas.microsoft.com/office/drawing/2014/main" id="{5838996E-19A2-DB05-5307-F92127518B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/>
                  <a:srcRect t="4538"/>
                  <a:stretch>
                    <a:fillRect/>
                  </a:stretch>
                </p:blipFill>
                <p:spPr>
                  <a:xfrm>
                    <a:off x="-1" y="158911"/>
                    <a:ext cx="2126801" cy="26451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595" extrusionOk="0">
                        <a:moveTo>
                          <a:pt x="11354" y="1"/>
                        </a:moveTo>
                        <a:cubicBezTo>
                          <a:pt x="11352" y="7"/>
                          <a:pt x="11379" y="45"/>
                          <a:pt x="11431" y="114"/>
                        </a:cubicBezTo>
                        <a:cubicBezTo>
                          <a:pt x="11550" y="271"/>
                          <a:pt x="11514" y="434"/>
                          <a:pt x="11346" y="510"/>
                        </a:cubicBezTo>
                        <a:cubicBezTo>
                          <a:pt x="11263" y="548"/>
                          <a:pt x="11195" y="533"/>
                          <a:pt x="11072" y="451"/>
                        </a:cubicBezTo>
                        <a:cubicBezTo>
                          <a:pt x="10942" y="364"/>
                          <a:pt x="10835" y="343"/>
                          <a:pt x="10540" y="351"/>
                        </a:cubicBezTo>
                        <a:cubicBezTo>
                          <a:pt x="10338" y="356"/>
                          <a:pt x="10141" y="384"/>
                          <a:pt x="10101" y="412"/>
                        </a:cubicBezTo>
                        <a:cubicBezTo>
                          <a:pt x="10061" y="441"/>
                          <a:pt x="9855" y="504"/>
                          <a:pt x="9645" y="549"/>
                        </a:cubicBezTo>
                        <a:cubicBezTo>
                          <a:pt x="9434" y="594"/>
                          <a:pt x="9189" y="671"/>
                          <a:pt x="9101" y="723"/>
                        </a:cubicBezTo>
                        <a:cubicBezTo>
                          <a:pt x="9012" y="776"/>
                          <a:pt x="8903" y="821"/>
                          <a:pt x="8859" y="821"/>
                        </a:cubicBezTo>
                        <a:cubicBezTo>
                          <a:pt x="8814" y="821"/>
                          <a:pt x="8590" y="900"/>
                          <a:pt x="8359" y="999"/>
                        </a:cubicBezTo>
                        <a:cubicBezTo>
                          <a:pt x="8129" y="1098"/>
                          <a:pt x="7896" y="1180"/>
                          <a:pt x="7840" y="1180"/>
                        </a:cubicBezTo>
                        <a:cubicBezTo>
                          <a:pt x="7784" y="1180"/>
                          <a:pt x="7660" y="1215"/>
                          <a:pt x="7565" y="1258"/>
                        </a:cubicBezTo>
                        <a:cubicBezTo>
                          <a:pt x="7460" y="1304"/>
                          <a:pt x="7324" y="1322"/>
                          <a:pt x="7219" y="1303"/>
                        </a:cubicBezTo>
                        <a:cubicBezTo>
                          <a:pt x="6865" y="1238"/>
                          <a:pt x="6031" y="1709"/>
                          <a:pt x="5792" y="2107"/>
                        </a:cubicBezTo>
                        <a:cubicBezTo>
                          <a:pt x="5716" y="2233"/>
                          <a:pt x="5539" y="2382"/>
                          <a:pt x="5308" y="2515"/>
                        </a:cubicBezTo>
                        <a:cubicBezTo>
                          <a:pt x="4681" y="2877"/>
                          <a:pt x="4334" y="3421"/>
                          <a:pt x="4248" y="4180"/>
                        </a:cubicBezTo>
                        <a:cubicBezTo>
                          <a:pt x="4222" y="4408"/>
                          <a:pt x="4158" y="4614"/>
                          <a:pt x="4071" y="4744"/>
                        </a:cubicBezTo>
                        <a:cubicBezTo>
                          <a:pt x="3776" y="5181"/>
                          <a:pt x="3655" y="5824"/>
                          <a:pt x="3809" y="6141"/>
                        </a:cubicBezTo>
                        <a:cubicBezTo>
                          <a:pt x="3848" y="6220"/>
                          <a:pt x="3900" y="6584"/>
                          <a:pt x="3922" y="6951"/>
                        </a:cubicBezTo>
                        <a:cubicBezTo>
                          <a:pt x="3953" y="7481"/>
                          <a:pt x="3989" y="7667"/>
                          <a:pt x="4095" y="7861"/>
                        </a:cubicBezTo>
                        <a:cubicBezTo>
                          <a:pt x="4357" y="8341"/>
                          <a:pt x="4357" y="8355"/>
                          <a:pt x="4208" y="8558"/>
                        </a:cubicBezTo>
                        <a:cubicBezTo>
                          <a:pt x="4007" y="8833"/>
                          <a:pt x="4019" y="9508"/>
                          <a:pt x="4236" y="10106"/>
                        </a:cubicBezTo>
                        <a:cubicBezTo>
                          <a:pt x="4322" y="10346"/>
                          <a:pt x="4425" y="10666"/>
                          <a:pt x="4462" y="10822"/>
                        </a:cubicBezTo>
                        <a:cubicBezTo>
                          <a:pt x="4506" y="11007"/>
                          <a:pt x="4639" y="11252"/>
                          <a:pt x="4853" y="11538"/>
                        </a:cubicBezTo>
                        <a:cubicBezTo>
                          <a:pt x="5309" y="12152"/>
                          <a:pt x="5372" y="12217"/>
                          <a:pt x="5594" y="12232"/>
                        </a:cubicBezTo>
                        <a:cubicBezTo>
                          <a:pt x="5811" y="12246"/>
                          <a:pt x="5973" y="12338"/>
                          <a:pt x="5973" y="12449"/>
                        </a:cubicBezTo>
                        <a:cubicBezTo>
                          <a:pt x="5973" y="12490"/>
                          <a:pt x="6127" y="12828"/>
                          <a:pt x="6316" y="13200"/>
                        </a:cubicBezTo>
                        <a:lnTo>
                          <a:pt x="6659" y="13874"/>
                        </a:lnTo>
                        <a:lnTo>
                          <a:pt x="6683" y="14746"/>
                        </a:lnTo>
                        <a:cubicBezTo>
                          <a:pt x="6712" y="15858"/>
                          <a:pt x="6723" y="15843"/>
                          <a:pt x="6058" y="15753"/>
                        </a:cubicBezTo>
                        <a:cubicBezTo>
                          <a:pt x="5307" y="15651"/>
                          <a:pt x="4734" y="15787"/>
                          <a:pt x="4055" y="16220"/>
                        </a:cubicBezTo>
                        <a:cubicBezTo>
                          <a:pt x="3866" y="16341"/>
                          <a:pt x="3638" y="16473"/>
                          <a:pt x="3547" y="16512"/>
                        </a:cubicBezTo>
                        <a:cubicBezTo>
                          <a:pt x="3457" y="16552"/>
                          <a:pt x="3209" y="16704"/>
                          <a:pt x="3003" y="16852"/>
                        </a:cubicBezTo>
                        <a:cubicBezTo>
                          <a:pt x="2627" y="17123"/>
                          <a:pt x="1923" y="17456"/>
                          <a:pt x="1483" y="17568"/>
                        </a:cubicBezTo>
                        <a:cubicBezTo>
                          <a:pt x="1251" y="17627"/>
                          <a:pt x="1190" y="17678"/>
                          <a:pt x="1121" y="17866"/>
                        </a:cubicBezTo>
                        <a:cubicBezTo>
                          <a:pt x="1103" y="17916"/>
                          <a:pt x="1058" y="17964"/>
                          <a:pt x="1016" y="17976"/>
                        </a:cubicBezTo>
                        <a:cubicBezTo>
                          <a:pt x="974" y="17987"/>
                          <a:pt x="725" y="18049"/>
                          <a:pt x="468" y="18115"/>
                        </a:cubicBezTo>
                        <a:lnTo>
                          <a:pt x="0" y="18235"/>
                        </a:lnTo>
                        <a:lnTo>
                          <a:pt x="0" y="19913"/>
                        </a:lnTo>
                        <a:lnTo>
                          <a:pt x="0" y="21595"/>
                        </a:lnTo>
                        <a:lnTo>
                          <a:pt x="21600" y="21595"/>
                        </a:lnTo>
                        <a:lnTo>
                          <a:pt x="21600" y="20088"/>
                        </a:lnTo>
                        <a:lnTo>
                          <a:pt x="21600" y="18585"/>
                        </a:lnTo>
                        <a:lnTo>
                          <a:pt x="21467" y="18530"/>
                        </a:lnTo>
                        <a:cubicBezTo>
                          <a:pt x="21392" y="18500"/>
                          <a:pt x="21253" y="18455"/>
                          <a:pt x="21161" y="18423"/>
                        </a:cubicBezTo>
                        <a:cubicBezTo>
                          <a:pt x="21060" y="18389"/>
                          <a:pt x="20995" y="18325"/>
                          <a:pt x="20995" y="18264"/>
                        </a:cubicBezTo>
                        <a:cubicBezTo>
                          <a:pt x="20995" y="18156"/>
                          <a:pt x="20763" y="17977"/>
                          <a:pt x="20552" y="17921"/>
                        </a:cubicBezTo>
                        <a:cubicBezTo>
                          <a:pt x="20480" y="17902"/>
                          <a:pt x="20335" y="17821"/>
                          <a:pt x="20226" y="17740"/>
                        </a:cubicBezTo>
                        <a:cubicBezTo>
                          <a:pt x="20117" y="17660"/>
                          <a:pt x="19978" y="17594"/>
                          <a:pt x="19919" y="17594"/>
                        </a:cubicBezTo>
                        <a:cubicBezTo>
                          <a:pt x="19789" y="17594"/>
                          <a:pt x="19569" y="17347"/>
                          <a:pt x="19464" y="17088"/>
                        </a:cubicBezTo>
                        <a:cubicBezTo>
                          <a:pt x="19373" y="16862"/>
                          <a:pt x="19197" y="16821"/>
                          <a:pt x="18976" y="16968"/>
                        </a:cubicBezTo>
                        <a:cubicBezTo>
                          <a:pt x="18894" y="17024"/>
                          <a:pt x="18725" y="17085"/>
                          <a:pt x="18605" y="17104"/>
                        </a:cubicBezTo>
                        <a:cubicBezTo>
                          <a:pt x="18407" y="17136"/>
                          <a:pt x="18365" y="17120"/>
                          <a:pt x="18158" y="16949"/>
                        </a:cubicBezTo>
                        <a:cubicBezTo>
                          <a:pt x="18032" y="16844"/>
                          <a:pt x="17897" y="16694"/>
                          <a:pt x="17860" y="16618"/>
                        </a:cubicBezTo>
                        <a:cubicBezTo>
                          <a:pt x="17823" y="16543"/>
                          <a:pt x="17700" y="16443"/>
                          <a:pt x="17590" y="16398"/>
                        </a:cubicBezTo>
                        <a:cubicBezTo>
                          <a:pt x="17479" y="16353"/>
                          <a:pt x="17263" y="16190"/>
                          <a:pt x="17102" y="16032"/>
                        </a:cubicBezTo>
                        <a:cubicBezTo>
                          <a:pt x="16727" y="15662"/>
                          <a:pt x="16318" y="15491"/>
                          <a:pt x="15711" y="15452"/>
                        </a:cubicBezTo>
                        <a:cubicBezTo>
                          <a:pt x="15057" y="15410"/>
                          <a:pt x="15058" y="15413"/>
                          <a:pt x="15127" y="14733"/>
                        </a:cubicBezTo>
                        <a:cubicBezTo>
                          <a:pt x="15181" y="14197"/>
                          <a:pt x="15198" y="14145"/>
                          <a:pt x="15437" y="13803"/>
                        </a:cubicBezTo>
                        <a:cubicBezTo>
                          <a:pt x="15645" y="13505"/>
                          <a:pt x="15813" y="13128"/>
                          <a:pt x="16082" y="12371"/>
                        </a:cubicBezTo>
                        <a:cubicBezTo>
                          <a:pt x="16094" y="12335"/>
                          <a:pt x="16152" y="12296"/>
                          <a:pt x="16211" y="12280"/>
                        </a:cubicBezTo>
                        <a:cubicBezTo>
                          <a:pt x="16593" y="12175"/>
                          <a:pt x="16661" y="12124"/>
                          <a:pt x="17029" y="11652"/>
                        </a:cubicBezTo>
                        <a:cubicBezTo>
                          <a:pt x="17449" y="11113"/>
                          <a:pt x="17512" y="10992"/>
                          <a:pt x="17864" y="10097"/>
                        </a:cubicBezTo>
                        <a:cubicBezTo>
                          <a:pt x="18145" y="9379"/>
                          <a:pt x="18183" y="8924"/>
                          <a:pt x="17976" y="8700"/>
                        </a:cubicBezTo>
                        <a:cubicBezTo>
                          <a:pt x="17907" y="8626"/>
                          <a:pt x="17804" y="8564"/>
                          <a:pt x="17747" y="8564"/>
                        </a:cubicBezTo>
                        <a:cubicBezTo>
                          <a:pt x="17689" y="8564"/>
                          <a:pt x="17591" y="8534"/>
                          <a:pt x="17529" y="8496"/>
                        </a:cubicBezTo>
                        <a:cubicBezTo>
                          <a:pt x="17422" y="8429"/>
                          <a:pt x="17423" y="8424"/>
                          <a:pt x="17537" y="8328"/>
                        </a:cubicBezTo>
                        <a:cubicBezTo>
                          <a:pt x="17683" y="8203"/>
                          <a:pt x="17860" y="7888"/>
                          <a:pt x="17860" y="7754"/>
                        </a:cubicBezTo>
                        <a:cubicBezTo>
                          <a:pt x="17860" y="7699"/>
                          <a:pt x="17895" y="7626"/>
                          <a:pt x="17940" y="7595"/>
                        </a:cubicBezTo>
                        <a:cubicBezTo>
                          <a:pt x="18049" y="7518"/>
                          <a:pt x="18109" y="6856"/>
                          <a:pt x="18033" y="6572"/>
                        </a:cubicBezTo>
                        <a:cubicBezTo>
                          <a:pt x="17997" y="6434"/>
                          <a:pt x="17994" y="6326"/>
                          <a:pt x="18029" y="6290"/>
                        </a:cubicBezTo>
                        <a:cubicBezTo>
                          <a:pt x="18082" y="6235"/>
                          <a:pt x="17921" y="4932"/>
                          <a:pt x="17827" y="4654"/>
                        </a:cubicBezTo>
                        <a:cubicBezTo>
                          <a:pt x="17716" y="4327"/>
                          <a:pt x="17077" y="3330"/>
                          <a:pt x="16832" y="3102"/>
                        </a:cubicBezTo>
                        <a:cubicBezTo>
                          <a:pt x="16741" y="3018"/>
                          <a:pt x="16620" y="2867"/>
                          <a:pt x="16562" y="2768"/>
                        </a:cubicBezTo>
                        <a:cubicBezTo>
                          <a:pt x="16434" y="2547"/>
                          <a:pt x="15469" y="1742"/>
                          <a:pt x="15332" y="1741"/>
                        </a:cubicBezTo>
                        <a:cubicBezTo>
                          <a:pt x="15278" y="1741"/>
                          <a:pt x="15127" y="1683"/>
                          <a:pt x="14994" y="1614"/>
                        </a:cubicBezTo>
                        <a:cubicBezTo>
                          <a:pt x="14861" y="1544"/>
                          <a:pt x="14585" y="1421"/>
                          <a:pt x="14377" y="1336"/>
                        </a:cubicBezTo>
                        <a:cubicBezTo>
                          <a:pt x="14170" y="1252"/>
                          <a:pt x="13998" y="1162"/>
                          <a:pt x="13998" y="1135"/>
                        </a:cubicBezTo>
                        <a:cubicBezTo>
                          <a:pt x="13998" y="1108"/>
                          <a:pt x="13875" y="1027"/>
                          <a:pt x="13728" y="954"/>
                        </a:cubicBezTo>
                        <a:cubicBezTo>
                          <a:pt x="13582" y="881"/>
                          <a:pt x="13379" y="746"/>
                          <a:pt x="13273" y="655"/>
                        </a:cubicBezTo>
                        <a:lnTo>
                          <a:pt x="13075" y="493"/>
                        </a:lnTo>
                        <a:lnTo>
                          <a:pt x="12777" y="584"/>
                        </a:lnTo>
                        <a:lnTo>
                          <a:pt x="12475" y="675"/>
                        </a:lnTo>
                        <a:lnTo>
                          <a:pt x="12318" y="545"/>
                        </a:lnTo>
                        <a:cubicBezTo>
                          <a:pt x="12231" y="474"/>
                          <a:pt x="12080" y="403"/>
                          <a:pt x="11987" y="383"/>
                        </a:cubicBezTo>
                        <a:cubicBezTo>
                          <a:pt x="11894" y="364"/>
                          <a:pt x="11778" y="289"/>
                          <a:pt x="11725" y="221"/>
                        </a:cubicBezTo>
                        <a:cubicBezTo>
                          <a:pt x="11673" y="153"/>
                          <a:pt x="11613" y="109"/>
                          <a:pt x="11596" y="124"/>
                        </a:cubicBezTo>
                        <a:cubicBezTo>
                          <a:pt x="11578" y="139"/>
                          <a:pt x="11509" y="113"/>
                          <a:pt x="11443" y="63"/>
                        </a:cubicBezTo>
                        <a:cubicBezTo>
                          <a:pt x="11384" y="19"/>
                          <a:pt x="11356" y="-5"/>
                          <a:pt x="11354" y="1"/>
                        </a:cubicBezTo>
                        <a:close/>
                        <a:moveTo>
                          <a:pt x="5417" y="2667"/>
                        </a:moveTo>
                        <a:cubicBezTo>
                          <a:pt x="5583" y="2667"/>
                          <a:pt x="5533" y="2789"/>
                          <a:pt x="5268" y="3030"/>
                        </a:cubicBezTo>
                        <a:cubicBezTo>
                          <a:pt x="4900" y="3364"/>
                          <a:pt x="4544" y="3607"/>
                          <a:pt x="4502" y="3549"/>
                        </a:cubicBezTo>
                        <a:cubicBezTo>
                          <a:pt x="4413" y="3427"/>
                          <a:pt x="5202" y="2667"/>
                          <a:pt x="5417" y="2667"/>
                        </a:cubicBezTo>
                        <a:close/>
                      </a:path>
                    </a:pathLst>
                  </a:cu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50" name="Group 10">
                  <a:extLst>
                    <a:ext uri="{FF2B5EF4-FFF2-40B4-BE49-F238E27FC236}">
                      <a16:creationId xmlns:a16="http://schemas.microsoft.com/office/drawing/2014/main" id="{39D29AAE-F413-660B-3B72-64731741B030}"/>
                    </a:ext>
                  </a:extLst>
                </p:cNvPr>
                <p:cNvGrpSpPr/>
                <p:nvPr/>
              </p:nvGrpSpPr>
              <p:grpSpPr>
                <a:xfrm>
                  <a:off x="8637463" y="933191"/>
                  <a:ext cx="1175618" cy="1775142"/>
                  <a:chOff x="0" y="79512"/>
                  <a:chExt cx="2351234" cy="3550280"/>
                </a:xfrm>
              </p:grpSpPr>
              <p:pic>
                <p:nvPicPr>
                  <p:cNvPr id="60" name="俞洁晟老师.jpg" descr="俞洁晟老师.jpg">
                    <a:extLst>
                      <a:ext uri="{FF2B5EF4-FFF2-40B4-BE49-F238E27FC236}">
                        <a16:creationId xmlns:a16="http://schemas.microsoft.com/office/drawing/2014/main" id="{9C8B6463-3CCA-361D-D1F9-8C056F7C15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95472" y="79512"/>
                    <a:ext cx="1966492" cy="279400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61" name="Rectangle 48">
                    <a:extLst>
                      <a:ext uri="{FF2B5EF4-FFF2-40B4-BE49-F238E27FC236}">
                        <a16:creationId xmlns:a16="http://schemas.microsoft.com/office/drawing/2014/main" id="{BFEDD101-A78D-C23F-9965-B81CDA95DEB6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3014243"/>
                    <a:ext cx="2351234" cy="6155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t">
                    <a:spAutoFit/>
                  </a:bodyPr>
                  <a:lstStyle>
                    <a:lvl1pPr algn="ctr" defTabSz="1828800">
                      <a:lnSpc>
                        <a:spcPct val="100000"/>
                      </a:lnSpc>
                      <a:spcBef>
                        <a:spcPts val="0"/>
                      </a:spcBef>
                      <a:defRPr sz="2800">
                        <a:solidFill>
                          <a:srgbClr val="C00000"/>
                        </a:solidFill>
                        <a:latin typeface="黑体"/>
                        <a:ea typeface="黑体"/>
                        <a:cs typeface="黑体"/>
                        <a:sym typeface="黑体"/>
                      </a:defRPr>
                    </a:lvl1pPr>
                  </a:lstStyle>
                  <a:p>
                    <a:r>
                      <a:rPr sz="1400" dirty="0" err="1">
                        <a:solidFill>
                          <a:srgbClr val="0432FF"/>
                        </a:solidFill>
                      </a:rPr>
                      <a:t>俞洁晟</a:t>
                    </a:r>
                    <a:endParaRPr sz="1400" dirty="0">
                      <a:solidFill>
                        <a:srgbClr val="0432FF"/>
                      </a:solidFill>
                    </a:endParaRPr>
                  </a:p>
                </p:txBody>
              </p:sp>
            </p:grpSp>
            <p:grpSp>
              <p:nvGrpSpPr>
                <p:cNvPr id="51" name="Group 9">
                  <a:extLst>
                    <a:ext uri="{FF2B5EF4-FFF2-40B4-BE49-F238E27FC236}">
                      <a16:creationId xmlns:a16="http://schemas.microsoft.com/office/drawing/2014/main" id="{77F5943A-0C1A-3F0C-998C-41FB59774FF0}"/>
                    </a:ext>
                  </a:extLst>
                </p:cNvPr>
                <p:cNvGrpSpPr/>
                <p:nvPr/>
              </p:nvGrpSpPr>
              <p:grpSpPr>
                <a:xfrm>
                  <a:off x="9769163" y="885127"/>
                  <a:ext cx="1284913" cy="1823205"/>
                  <a:chOff x="37438" y="106016"/>
                  <a:chExt cx="2569824" cy="3646408"/>
                </a:xfrm>
              </p:grpSpPr>
              <p:pic>
                <p:nvPicPr>
                  <p:cNvPr id="58" name="张书磊老师.jpg" descr="张书磊老师.jpg">
                    <a:extLst>
                      <a:ext uri="{FF2B5EF4-FFF2-40B4-BE49-F238E27FC236}">
                        <a16:creationId xmlns:a16="http://schemas.microsoft.com/office/drawing/2014/main" id="{26BDEFBF-9478-A633-0D86-049C754EF9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07806" y="106016"/>
                    <a:ext cx="2049790" cy="289072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59" name="Rectangle 48">
                    <a:extLst>
                      <a:ext uri="{FF2B5EF4-FFF2-40B4-BE49-F238E27FC236}">
                        <a16:creationId xmlns:a16="http://schemas.microsoft.com/office/drawing/2014/main" id="{00EC3342-3398-ED7E-BCD1-5667D1E5FA80}"/>
                      </a:ext>
                    </a:extLst>
                  </p:cNvPr>
                  <p:cNvSpPr txBox="1"/>
                  <p:nvPr/>
                </p:nvSpPr>
                <p:spPr>
                  <a:xfrm>
                    <a:off x="37438" y="3136874"/>
                    <a:ext cx="2569824" cy="61555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t">
                    <a:spAutoFit/>
                  </a:bodyPr>
                  <a:lstStyle>
                    <a:lvl1pPr algn="ctr" defTabSz="1828800">
                      <a:lnSpc>
                        <a:spcPct val="100000"/>
                      </a:lnSpc>
                      <a:spcBef>
                        <a:spcPts val="0"/>
                      </a:spcBef>
                      <a:defRPr sz="2800">
                        <a:solidFill>
                          <a:srgbClr val="C00000"/>
                        </a:solidFill>
                        <a:latin typeface="黑体"/>
                        <a:ea typeface="黑体"/>
                        <a:cs typeface="黑体"/>
                        <a:sym typeface="黑体"/>
                      </a:defRPr>
                    </a:lvl1pPr>
                  </a:lstStyle>
                  <a:p>
                    <a:r>
                      <a:rPr sz="1400" dirty="0" err="1">
                        <a:solidFill>
                          <a:srgbClr val="0432FF"/>
                        </a:solidFill>
                      </a:rPr>
                      <a:t>张书磊</a:t>
                    </a:r>
                    <a:endParaRPr sz="1400" dirty="0">
                      <a:solidFill>
                        <a:srgbClr val="0432FF"/>
                      </a:solidFill>
                    </a:endParaRPr>
                  </a:p>
                </p:txBody>
              </p:sp>
            </p:grpSp>
            <p:grpSp>
              <p:nvGrpSpPr>
                <p:cNvPr id="52" name="Group 8">
                  <a:extLst>
                    <a:ext uri="{FF2B5EF4-FFF2-40B4-BE49-F238E27FC236}">
                      <a16:creationId xmlns:a16="http://schemas.microsoft.com/office/drawing/2014/main" id="{30AEF9AA-7A9F-38D4-F340-16DF8C469ED7}"/>
                    </a:ext>
                  </a:extLst>
                </p:cNvPr>
                <p:cNvGrpSpPr/>
                <p:nvPr/>
              </p:nvGrpSpPr>
              <p:grpSpPr>
                <a:xfrm>
                  <a:off x="10944781" y="847073"/>
                  <a:ext cx="1090015" cy="1849272"/>
                  <a:chOff x="-56830" y="-26504"/>
                  <a:chExt cx="2180029" cy="3698542"/>
                </a:xfrm>
              </p:grpSpPr>
              <p:pic>
                <p:nvPicPr>
                  <p:cNvPr id="56" name="Picture 39" descr="Picture 39">
                    <a:extLst>
                      <a:ext uri="{FF2B5EF4-FFF2-40B4-BE49-F238E27FC236}">
                        <a16:creationId xmlns:a16="http://schemas.microsoft.com/office/drawing/2014/main" id="{BBFEC72A-9E79-2B62-EF1B-49B80C64DF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0" y="-26504"/>
                    <a:ext cx="2123199" cy="300281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57" name="Rectangle 48">
                    <a:extLst>
                      <a:ext uri="{FF2B5EF4-FFF2-40B4-BE49-F238E27FC236}">
                        <a16:creationId xmlns:a16="http://schemas.microsoft.com/office/drawing/2014/main" id="{A71F311C-ABDD-CB99-2A37-8B8C0D9DFD7F}"/>
                      </a:ext>
                    </a:extLst>
                  </p:cNvPr>
                  <p:cNvSpPr txBox="1"/>
                  <p:nvPr/>
                </p:nvSpPr>
                <p:spPr>
                  <a:xfrm>
                    <a:off x="-56830" y="3056488"/>
                    <a:ext cx="2148133" cy="61555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t">
                    <a:spAutoFit/>
                  </a:bodyPr>
                  <a:lstStyle>
                    <a:lvl1pPr algn="ctr" defTabSz="1828800">
                      <a:lnSpc>
                        <a:spcPct val="100000"/>
                      </a:lnSpc>
                      <a:spcBef>
                        <a:spcPts val="0"/>
                      </a:spcBef>
                      <a:defRPr sz="2800">
                        <a:solidFill>
                          <a:srgbClr val="C00000"/>
                        </a:solidFill>
                        <a:latin typeface="黑体"/>
                        <a:ea typeface="黑体"/>
                        <a:cs typeface="黑体"/>
                        <a:sym typeface="黑体"/>
                      </a:defRPr>
                    </a:lvl1pPr>
                  </a:lstStyle>
                  <a:p>
                    <a:r>
                      <a:rPr sz="1400" dirty="0" err="1"/>
                      <a:t>钟义</a:t>
                    </a:r>
                    <a:endParaRPr sz="1400" dirty="0"/>
                  </a:p>
                </p:txBody>
              </p:sp>
            </p:grpSp>
            <p:grpSp>
              <p:nvGrpSpPr>
                <p:cNvPr id="53" name="Group 7">
                  <a:extLst>
                    <a:ext uri="{FF2B5EF4-FFF2-40B4-BE49-F238E27FC236}">
                      <a16:creationId xmlns:a16="http://schemas.microsoft.com/office/drawing/2014/main" id="{C8BB4EA9-0771-A3C2-7FA0-2A716BC9EB10}"/>
                    </a:ext>
                  </a:extLst>
                </p:cNvPr>
                <p:cNvGrpSpPr/>
                <p:nvPr/>
              </p:nvGrpSpPr>
              <p:grpSpPr>
                <a:xfrm>
                  <a:off x="6247062" y="946741"/>
                  <a:ext cx="1284913" cy="1754471"/>
                  <a:chOff x="-25440" y="106612"/>
                  <a:chExt cx="2569824" cy="3508938"/>
                </a:xfrm>
              </p:grpSpPr>
              <p:pic>
                <p:nvPicPr>
                  <p:cNvPr id="54" name="Picture 37" descr="Picture 37">
                    <a:extLst>
                      <a:ext uri="{FF2B5EF4-FFF2-40B4-BE49-F238E27FC236}">
                        <a16:creationId xmlns:a16="http://schemas.microsoft.com/office/drawing/2014/main" id="{32BDA1F7-FD8C-2A53-9440-768A2CCC42A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5792" y="106612"/>
                    <a:ext cx="1975558" cy="2794001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55" name="Rectangle 48">
                    <a:extLst>
                      <a:ext uri="{FF2B5EF4-FFF2-40B4-BE49-F238E27FC236}">
                        <a16:creationId xmlns:a16="http://schemas.microsoft.com/office/drawing/2014/main" id="{F0A8ABE7-C19D-0137-0F3D-FAF4618139C1}"/>
                      </a:ext>
                    </a:extLst>
                  </p:cNvPr>
                  <p:cNvSpPr txBox="1"/>
                  <p:nvPr/>
                </p:nvSpPr>
                <p:spPr>
                  <a:xfrm>
                    <a:off x="-25440" y="3000001"/>
                    <a:ext cx="2569824" cy="6155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t">
                    <a:spAutoFit/>
                  </a:bodyPr>
                  <a:lstStyle>
                    <a:lvl1pPr algn="ctr" defTabSz="1828800">
                      <a:lnSpc>
                        <a:spcPct val="100000"/>
                      </a:lnSpc>
                      <a:spcBef>
                        <a:spcPts val="0"/>
                      </a:spcBef>
                      <a:defRPr sz="2800">
                        <a:solidFill>
                          <a:srgbClr val="C00000"/>
                        </a:solidFill>
                        <a:latin typeface="黑体"/>
                        <a:ea typeface="黑体"/>
                        <a:cs typeface="黑体"/>
                        <a:sym typeface="黑体"/>
                      </a:defRPr>
                    </a:lvl1pPr>
                  </a:lstStyle>
                  <a:p>
                    <a:r>
                      <a:rPr sz="1400" dirty="0" err="1">
                        <a:solidFill>
                          <a:srgbClr val="0432FF"/>
                        </a:solidFill>
                      </a:rPr>
                      <a:t>申建明</a:t>
                    </a:r>
                    <a:endParaRPr sz="1400" dirty="0">
                      <a:solidFill>
                        <a:srgbClr val="0432FF"/>
                      </a:solidFill>
                    </a:endParaRPr>
                  </a:p>
                </p:txBody>
              </p:sp>
            </p:grpSp>
          </p:grpSp>
        </p:grpSp>
        <p:pic>
          <p:nvPicPr>
            <p:cNvPr id="42" name="Picture 15">
              <a:extLst>
                <a:ext uri="{FF2B5EF4-FFF2-40B4-BE49-F238E27FC236}">
                  <a16:creationId xmlns:a16="http://schemas.microsoft.com/office/drawing/2014/main" id="{7200703E-D340-1848-60B4-7DAF53192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12064" y="904742"/>
              <a:ext cx="1024593" cy="1489600"/>
            </a:xfrm>
            <a:prstGeom prst="rect">
              <a:avLst/>
            </a:prstGeom>
          </p:spPr>
        </p:pic>
      </p:grpSp>
      <p:sp>
        <p:nvSpPr>
          <p:cNvPr id="70" name="文本框 5">
            <a:extLst>
              <a:ext uri="{FF2B5EF4-FFF2-40B4-BE49-F238E27FC236}">
                <a16:creationId xmlns:a16="http://schemas.microsoft.com/office/drawing/2014/main" id="{373C52B8-50B0-E601-9D5A-899159D01906}"/>
              </a:ext>
            </a:extLst>
          </p:cNvPr>
          <p:cNvSpPr txBox="1"/>
          <p:nvPr/>
        </p:nvSpPr>
        <p:spPr>
          <a:xfrm>
            <a:off x="3266989" y="59786"/>
            <a:ext cx="6037945" cy="523218"/>
          </a:xfrm>
          <a:prstGeom prst="rect">
            <a:avLst/>
          </a:prstGeom>
          <a:noFill/>
          <a:ln w="12700"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anchor="ctr">
            <a:spAutoFit/>
          </a:bodyPr>
          <a:lstStyle/>
          <a:p>
            <a:pPr algn="ctr">
              <a:defRPr sz="5600" b="1">
                <a:solidFill>
                  <a:srgbClr val="C000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28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9029887B-0A88-F485-68BC-B4D551F2EC59}"/>
              </a:ext>
            </a:extLst>
          </p:cNvPr>
          <p:cNvGrpSpPr/>
          <p:nvPr/>
        </p:nvGrpSpPr>
        <p:grpSpPr>
          <a:xfrm>
            <a:off x="173661" y="118360"/>
            <a:ext cx="11928119" cy="725935"/>
            <a:chOff x="173661" y="118360"/>
            <a:chExt cx="11928119" cy="725935"/>
          </a:xfrm>
        </p:grpSpPr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93582F22-E93C-54B4-B920-E70755760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61" y="140132"/>
              <a:ext cx="704163" cy="704163"/>
            </a:xfrm>
            <a:prstGeom prst="rect">
              <a:avLst/>
            </a:prstGeom>
          </p:spPr>
        </p:pic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A75C46F-4817-6A05-96D2-83CCF6CBF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267" y="140132"/>
              <a:ext cx="2184513" cy="42864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902AECAF-F3ED-14BC-6E60-E45013092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398"/>
            <a:stretch/>
          </p:blipFill>
          <p:spPr>
            <a:xfrm>
              <a:off x="932072" y="118360"/>
              <a:ext cx="722823" cy="725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9990104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TM02900720[[fn=积分]]</Template>
  <TotalTime>17616</TotalTime>
  <Words>811</Words>
  <Application>Microsoft Office PowerPoint</Application>
  <PresentationFormat>宽屏</PresentationFormat>
  <Paragraphs>184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黑体</vt:lpstr>
      <vt:lpstr>黑体</vt:lpstr>
      <vt:lpstr>楷体</vt:lpstr>
      <vt:lpstr>隶书</vt:lpstr>
      <vt:lpstr>宋体</vt:lpstr>
      <vt:lpstr>微软雅黑</vt:lpstr>
      <vt:lpstr>微软雅黑</vt:lpstr>
      <vt:lpstr>Arial</vt:lpstr>
      <vt:lpstr>Calibri</vt:lpstr>
      <vt:lpstr>Calibri Light</vt:lpstr>
      <vt:lpstr>Cambria Math</vt:lpstr>
      <vt:lpstr>Wingdings 2</vt:lpstr>
      <vt:lpstr>HDOfficeLightV0</vt:lpstr>
      <vt:lpstr>PowerPoint 演示文稿</vt:lpstr>
      <vt:lpstr>看历史---会议历次举办地</vt:lpstr>
      <vt:lpstr>正当时---第二十一届  Maybe… we need a logo</vt:lpstr>
      <vt:lpstr>新起点---湖南高校准备就绪</vt:lpstr>
      <vt:lpstr>申办单位--- 南华大学 湖南大学</vt:lpstr>
      <vt:lpstr>南华大学核科学技术学院简介</vt:lpstr>
      <vt:lpstr>   南华大学粒子物理团队及研究</vt:lpstr>
      <vt:lpstr>PowerPoint 演示文稿</vt:lpstr>
      <vt:lpstr> 湖南大学高能物理研究(姓氏字母)</vt:lpstr>
      <vt:lpstr>会议酒店候选1    衡阳丽波国际酒店</vt:lpstr>
      <vt:lpstr>会议酒店候选1    衡阳丽波国际酒店</vt:lpstr>
      <vt:lpstr>会议酒店候选2    衡阳林隐假日酒店</vt:lpstr>
      <vt:lpstr>会议酒店候选2    衡阳林隐假日酒店</vt:lpstr>
      <vt:lpstr>会议酒店比较</vt:lpstr>
      <vt:lpstr>衡阳周边</vt:lpstr>
      <vt:lpstr>时间、地点、人物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2024重味物理与CP破坏研讨会申办报告</dc:title>
  <dc:creator>Zhen-Hua Zhang</dc:creator>
  <cp:lastModifiedBy>Zhen-Hua Zhang</cp:lastModifiedBy>
  <cp:revision>12</cp:revision>
  <dcterms:created xsi:type="dcterms:W3CDTF">2023-11-14T11:27:00Z</dcterms:created>
  <dcterms:modified xsi:type="dcterms:W3CDTF">2023-12-18T07:49:26Z</dcterms:modified>
</cp:coreProperties>
</file>