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3" r:id="rId18"/>
    <p:sldId id="275" r:id="rId19"/>
    <p:sldId id="271" r:id="rId20"/>
    <p:sldId id="279" r:id="rId21"/>
    <p:sldId id="280" r:id="rId22"/>
    <p:sldId id="274" r:id="rId23"/>
    <p:sldId id="277" r:id="rId24"/>
    <p:sldId id="281" r:id="rId25"/>
    <p:sldId id="282" r:id="rId26"/>
    <p:sldId id="283" r:id="rId27"/>
    <p:sldId id="276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6699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B760DA-F517-4535-AA37-B68370356B50}" type="datetimeFigureOut">
              <a:rPr lang="zh-CN" altLang="en-US" smtClean="0"/>
              <a:pPr/>
              <a:t>2011-8-16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92BB6-4A89-4868-91D9-1C9AEC3679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e+/e- Backgrounds at BEPCII/BESIII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body" idx="1"/>
          </p:nvPr>
        </p:nvSpPr>
        <p:spPr>
          <a:xfrm>
            <a:off x="714348" y="3286124"/>
            <a:ext cx="7772400" cy="133826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JIN 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Dapeng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Aug. </a:t>
            </a:r>
            <a:r>
              <a:rPr lang="en-US" altLang="zh-CN" sz="2800" b="1" smtClean="0">
                <a:solidFill>
                  <a:schemeClr val="tx1"/>
                </a:solidFill>
              </a:rPr>
              <a:t>22</a:t>
            </a:r>
            <a:r>
              <a:rPr lang="en-US" altLang="zh-CN" sz="2800" b="1" smtClean="0">
                <a:solidFill>
                  <a:schemeClr val="tx1"/>
                </a:solidFill>
              </a:rPr>
              <a:t>,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2011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58204" cy="5662634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Total power: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i="1" dirty="0" smtClean="0">
                <a:sym typeface="Symbol"/>
              </a:rPr>
              <a:t>    </a:t>
            </a:r>
            <a:r>
              <a:rPr lang="en-US" altLang="zh-CN" dirty="0" smtClean="0"/>
              <a:t> , local radius of curvature;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</a:t>
            </a:r>
            <a:r>
              <a:rPr lang="en-US" altLang="zh-CN" i="1" dirty="0" smtClean="0"/>
              <a:t>d</a:t>
            </a:r>
            <a:r>
              <a:rPr lang="en-US" altLang="zh-CN" i="1" dirty="0" smtClean="0">
                <a:sym typeface="Symbol"/>
              </a:rPr>
              <a:t></a:t>
            </a:r>
            <a:r>
              <a:rPr lang="en-US" altLang="zh-CN" i="1" dirty="0" smtClean="0"/>
              <a:t>, </a:t>
            </a:r>
            <a:r>
              <a:rPr lang="en-US" altLang="zh-CN" dirty="0" smtClean="0"/>
              <a:t>the deflecting angle;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I, beam current;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E</a:t>
            </a:r>
            <a:r>
              <a:rPr lang="en-US" altLang="zh-CN" baseline="-25000" dirty="0" smtClean="0"/>
              <a:t>beam</a:t>
            </a:r>
            <a:r>
              <a:rPr lang="en-US" altLang="zh-CN" dirty="0" smtClean="0"/>
              <a:t>, beam energy.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Critical energy: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Some of the SR photons avoidably hit the vacuum chamber near the detectors and go into the detectors, especially the inner most Main Drift Chamber (gas detector).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357290" y="1000108"/>
          <a:ext cx="6037382" cy="785818"/>
        </p:xfrm>
        <a:graphic>
          <a:graphicData uri="http://schemas.openxmlformats.org/presentationml/2006/ole">
            <p:oleObj spid="_x0000_s24577" name="公式" r:id="rId3" imgW="2997200" imgH="393700" progId="Equation.3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00166" y="4214818"/>
          <a:ext cx="3960523" cy="428628"/>
        </p:xfrm>
        <a:graphic>
          <a:graphicData uri="http://schemas.openxmlformats.org/presentationml/2006/ole">
            <p:oleObj spid="_x0000_s24579" name="公式" r:id="rId4" imgW="21971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82660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 smtClean="0"/>
              <a:t>Study of the </a:t>
            </a:r>
            <a:r>
              <a:rPr lang="en-US" altLang="zh-CN" sz="4400" dirty="0" smtClean="0"/>
              <a:t>backgrounds</a:t>
            </a:r>
            <a:endParaRPr lang="en-US" altLang="zh-CN" sz="36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501122" cy="5357850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Two ways: simulation and experiment.</a:t>
            </a:r>
          </a:p>
          <a:p>
            <a:pPr algn="ctr">
              <a:buClr>
                <a:srgbClr val="7030A0"/>
              </a:buClr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Simulation of lost particles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Set up simulation models according to the theories and then coding the models into the accelerator transport program;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Sampling interactions along the storage ring and recording the lost particles’ type, positions lost, angles, momentum, source…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Set up detector models with the detector simulation toolkit – GEANT3/GEANT4 by CERN;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Sending the lost particles </a:t>
            </a:r>
            <a:r>
              <a:rPr lang="en-US" altLang="zh-CN" dirty="0" smtClean="0"/>
              <a:t>into </a:t>
            </a:r>
            <a:r>
              <a:rPr lang="en-US" altLang="zh-CN" dirty="0" smtClean="0"/>
              <a:t>the detector model and get the detector responses.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beam-gas simulation codes from SLAC (W.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Kozanecki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etc.)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     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Touschek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 effect simulation codes self-developed.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500042"/>
            <a:ext cx="7772400" cy="5519758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Typical trajectories of the e+/e- lost in the interaction region of BEPCII.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</a:t>
            </a:r>
            <a:r>
              <a:rPr lang="en-US" altLang="zh-CN" dirty="0" err="1" smtClean="0"/>
              <a:t>Bremsstrahlung</a:t>
            </a:r>
            <a:r>
              <a:rPr lang="en-US" altLang="zh-CN" dirty="0" smtClean="0"/>
              <a:t>                        Coulomb scattering</a:t>
            </a:r>
          </a:p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r>
              <a:rPr lang="en-US" altLang="zh-CN" dirty="0" smtClean="0"/>
              <a:t>Showers in the IR.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03682" cy="2740633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963516" cy="2786082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714620"/>
            <a:ext cx="6286544" cy="384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591196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Design collimators on the storage ring.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</a:t>
            </a:r>
            <a:r>
              <a:rPr lang="en-US" altLang="zh-CN" dirty="0" err="1" smtClean="0"/>
              <a:t>Bremsstrahlung</a:t>
            </a:r>
            <a:r>
              <a:rPr lang="en-US" altLang="zh-CN" dirty="0" smtClean="0"/>
              <a:t>                        Coulomb scattering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891630" cy="272805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903688" cy="271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591196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Energy lost in the IR from different positions along the storage ring with and without collimators.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</a:t>
            </a:r>
            <a:r>
              <a:rPr lang="en-US" altLang="zh-CN" dirty="0" err="1" smtClean="0"/>
              <a:t>Bremsstrahlung</a:t>
            </a:r>
            <a:r>
              <a:rPr lang="en-US" altLang="zh-CN" dirty="0" smtClean="0"/>
              <a:t>                        Coulomb scattering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714776" cy="3876889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8765"/>
            <a:ext cx="3714776" cy="393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186766" cy="5805510"/>
          </a:xfrm>
        </p:spPr>
        <p:txBody>
          <a:bodyPr/>
          <a:lstStyle/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      </a:t>
            </a:r>
            <a:r>
              <a:rPr lang="en-US" altLang="zh-CN" dirty="0" err="1" smtClean="0">
                <a:solidFill>
                  <a:srgbClr val="FF0000"/>
                </a:solidFill>
              </a:rPr>
              <a:t>Touschek</a:t>
            </a:r>
            <a:r>
              <a:rPr lang="en-US" altLang="zh-CN" dirty="0" smtClean="0">
                <a:solidFill>
                  <a:srgbClr val="FF0000"/>
                </a:solidFill>
              </a:rPr>
              <a:t> effect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Typical trajectories of               Interaction times versus positions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particles lost in the IR              along the storage ring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                 Normalized energy versus interaction 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                 positions of lost particles in the IR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2786082" cy="1954126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226"/>
            <a:ext cx="2357454" cy="2374751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2704264" cy="291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5591196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Wire rate of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and 21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layers and layer rate of the MDC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2450917" cy="2428892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2488961" cy="2498974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714752"/>
            <a:ext cx="5555289" cy="289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5591196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Cell rate of the Time Of Flight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812733" cy="4121874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857652" cy="412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6215106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Relative energy deposition in the </a:t>
            </a:r>
            <a:r>
              <a:rPr lang="en-US" altLang="zh-CN" dirty="0" err="1" smtClean="0"/>
              <a:t>ElectroMagnetic</a:t>
            </a:r>
            <a:r>
              <a:rPr lang="en-US" altLang="zh-CN" dirty="0" smtClean="0"/>
              <a:t> Calorimeter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Barrel                  East (upper) and west (lower) </a:t>
            </a:r>
            <a:r>
              <a:rPr lang="en-US" altLang="zh-CN" dirty="0" err="1" smtClean="0"/>
              <a:t>endcaps</a:t>
            </a:r>
            <a:endParaRPr lang="en-US" altLang="zh-CN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572032" cy="4372872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2459037" cy="2347912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00108"/>
            <a:ext cx="2400300" cy="233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115328" cy="5662634"/>
          </a:xfrm>
        </p:spPr>
        <p:txBody>
          <a:bodyPr/>
          <a:lstStyle/>
          <a:p>
            <a:pPr algn="ctr">
              <a:buClr>
                <a:srgbClr val="7030A0"/>
              </a:buClr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Simulation of SR photons</a:t>
            </a:r>
          </a:p>
          <a:p>
            <a:pPr algn="ctr">
              <a:buClr>
                <a:srgbClr val="7030A0"/>
              </a:buClr>
              <a:buNone/>
            </a:pPr>
            <a:r>
              <a:rPr lang="en-US" altLang="zh-CN" sz="1800" dirty="0" smtClean="0">
                <a:solidFill>
                  <a:srgbClr val="0000CC"/>
                </a:solidFill>
              </a:rPr>
              <a:t>(By ZHOU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Nengfeng</a:t>
            </a:r>
            <a:r>
              <a:rPr lang="en-US" altLang="zh-CN" sz="1800" dirty="0" smtClean="0">
                <a:solidFill>
                  <a:srgbClr val="0000CC"/>
                </a:solidFill>
              </a:rPr>
              <a:t> and YU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Chenghui</a:t>
            </a:r>
            <a:r>
              <a:rPr lang="en-US" altLang="zh-CN" sz="1800" dirty="0" smtClean="0">
                <a:solidFill>
                  <a:srgbClr val="0000CC"/>
                </a:solidFill>
              </a:rPr>
              <a:t>)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Modeling the beam and </a:t>
            </a:r>
            <a:r>
              <a:rPr lang="en-US" altLang="zh-CN" dirty="0" err="1" smtClean="0"/>
              <a:t>mangnets</a:t>
            </a:r>
            <a:r>
              <a:rPr lang="en-US" altLang="zh-CN" dirty="0" smtClean="0"/>
              <a:t>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Defining the vacuum chambers;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=&gt;Starting simulation</a:t>
            </a:r>
          </a:p>
        </p:txBody>
      </p:sp>
      <p:pic>
        <p:nvPicPr>
          <p:cNvPr id="26626" name="Picture 2" descr="未命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7858180" cy="40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r>
              <a:rPr lang="en-US" altLang="zh-CN" dirty="0" smtClean="0"/>
              <a:t>What, where from and how generated?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Study of the e+/e- backgrounds at BEPCII/BESIII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Summary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115328" cy="5662634"/>
          </a:xfrm>
        </p:spPr>
        <p:txBody>
          <a:bodyPr/>
          <a:lstStyle/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</p:txBody>
      </p:sp>
      <p:pic>
        <p:nvPicPr>
          <p:cNvPr id="27650" name="Picture 2" descr="图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67983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图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6858048" cy="32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249" t="9834" r="12285" b="4912"/>
          <a:stretch>
            <a:fillRect/>
          </a:stretch>
        </p:blipFill>
        <p:spPr bwMode="auto">
          <a:xfrm>
            <a:off x="0" y="285728"/>
            <a:ext cx="6357982" cy="26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6398" r="11073" b="7382"/>
          <a:stretch>
            <a:fillRect/>
          </a:stretch>
        </p:blipFill>
        <p:spPr bwMode="auto">
          <a:xfrm>
            <a:off x="500034" y="3143248"/>
            <a:ext cx="4429156" cy="32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15074" y="500042"/>
            <a:ext cx="27146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Photons on the Beryllium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beampipe</a:t>
            </a:r>
            <a:r>
              <a:rPr lang="en-US" altLang="zh-CN" b="1" dirty="0" smtClean="0">
                <a:solidFill>
                  <a:srgbClr val="0000CC"/>
                </a:solidFill>
              </a:rPr>
              <a:t>;</a:t>
            </a:r>
          </a:p>
        </p:txBody>
      </p:sp>
      <p:sp>
        <p:nvSpPr>
          <p:cNvPr id="5" name="矩形 4"/>
          <p:cNvSpPr/>
          <p:nvPr/>
        </p:nvSpPr>
        <p:spPr>
          <a:xfrm>
            <a:off x="6215074" y="1285860"/>
            <a:ext cx="2714644" cy="923330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Photons through the beam-pipe with different coatings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6314" y="4643446"/>
            <a:ext cx="3286148" cy="36933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Cell rate of the 1</a:t>
            </a:r>
            <a:r>
              <a:rPr lang="en-US" altLang="zh-CN" b="1" baseline="30000" dirty="0" smtClean="0">
                <a:solidFill>
                  <a:srgbClr val="0000CC"/>
                </a:solidFill>
              </a:rPr>
              <a:t>st</a:t>
            </a:r>
            <a:r>
              <a:rPr lang="en-US" altLang="zh-CN" b="1" dirty="0" smtClean="0">
                <a:solidFill>
                  <a:srgbClr val="0000CC"/>
                </a:solidFill>
              </a:rPr>
              <a:t> layer of MDC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186766" cy="5591196"/>
          </a:xfrm>
        </p:spPr>
        <p:txBody>
          <a:bodyPr/>
          <a:lstStyle/>
          <a:p>
            <a:pPr algn="ctr">
              <a:buClr>
                <a:srgbClr val="7030A0"/>
              </a:buClr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Influence of the backgrounds</a:t>
            </a:r>
          </a:p>
          <a:p>
            <a:pPr>
              <a:buClr>
                <a:srgbClr val="7030A0"/>
              </a:buClr>
            </a:pPr>
            <a:r>
              <a:rPr lang="en-US" altLang="zh-CN" sz="2800" b="1" dirty="0" smtClean="0"/>
              <a:t>Beam-lost particles: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CC"/>
                </a:solidFill>
              </a:rPr>
              <a:t>Safety</a:t>
            </a:r>
            <a:r>
              <a:rPr lang="en-US" altLang="zh-CN" dirty="0" smtClean="0"/>
              <a:t> of the detectors and electronics due to high radiation and dark current(gas detectors); No serious damage to the beam-pipe since lower showers with lower energy deposition;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CC"/>
                </a:solidFill>
              </a:rPr>
              <a:t>Performance </a:t>
            </a:r>
            <a:r>
              <a:rPr lang="en-US" altLang="zh-CN" dirty="0" smtClean="0"/>
              <a:t>of the detectors and physics analysis due to unwanted hits and energy deposition; False tracking, lower energy resolution, lower efficiency due to lower high voltage on the wires…</a:t>
            </a:r>
          </a:p>
          <a:p>
            <a:pPr>
              <a:buClr>
                <a:srgbClr val="7030A0"/>
              </a:buClr>
            </a:pPr>
            <a:r>
              <a:rPr lang="en-US" altLang="zh-CN" sz="2800" b="1" dirty="0" smtClean="0"/>
              <a:t>SR photons: </a:t>
            </a:r>
          </a:p>
          <a:p>
            <a:pPr>
              <a:buClr>
                <a:srgbClr val="7030A0"/>
              </a:buClr>
            </a:pPr>
            <a:r>
              <a:rPr lang="en-US" altLang="zh-CN" b="1" dirty="0" smtClean="0">
                <a:solidFill>
                  <a:srgbClr val="0000CC"/>
                </a:solidFill>
              </a:rPr>
              <a:t>Safety</a:t>
            </a:r>
            <a:r>
              <a:rPr lang="en-US" altLang="zh-CN" dirty="0" smtClean="0"/>
              <a:t> of the beryllium beam-pipe due to focused power density;</a:t>
            </a:r>
          </a:p>
          <a:p>
            <a:pPr>
              <a:buClr>
                <a:srgbClr val="7030A0"/>
              </a:buClr>
            </a:pPr>
            <a:r>
              <a:rPr lang="en-US" altLang="zh-CN" b="1" dirty="0" smtClean="0">
                <a:solidFill>
                  <a:srgbClr val="0000CC"/>
                </a:solidFill>
              </a:rPr>
              <a:t>Performance</a:t>
            </a:r>
            <a:r>
              <a:rPr lang="en-US" altLang="zh-CN" dirty="0" smtClean="0"/>
              <a:t> of the inner most detectors due to unwanted hits.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6000792"/>
          </a:xfrm>
        </p:spPr>
        <p:txBody>
          <a:bodyPr/>
          <a:lstStyle/>
          <a:p>
            <a:pPr algn="ctr">
              <a:buClr>
                <a:srgbClr val="7030A0"/>
              </a:buClr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Background experiment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Distinguishing the beam-gas and </a:t>
            </a:r>
            <a:r>
              <a:rPr lang="en-US" altLang="zh-CN" dirty="0" err="1" smtClean="0"/>
              <a:t>Touschek</a:t>
            </a:r>
            <a:r>
              <a:rPr lang="en-US" altLang="zh-CN" dirty="0" smtClean="0"/>
              <a:t> backgrounds;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>
                <a:solidFill>
                  <a:srgbClr val="0000CC"/>
                </a:solidFill>
              </a:rPr>
              <a:t>    Beam-gas: </a:t>
            </a:r>
            <a:r>
              <a:rPr lang="en-US" altLang="zh-CN" dirty="0" smtClean="0"/>
              <a:t>nearly proportional to </a:t>
            </a:r>
            <a:r>
              <a:rPr lang="en-US" altLang="zh-CN" dirty="0" smtClean="0">
                <a:solidFill>
                  <a:srgbClr val="0000CC"/>
                </a:solidFill>
              </a:rPr>
              <a:t>total beam current</a:t>
            </a:r>
            <a:r>
              <a:rPr lang="en-US" altLang="zh-CN" dirty="0" smtClean="0"/>
              <a:t>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>
                <a:solidFill>
                  <a:srgbClr val="FF00FF"/>
                </a:solidFill>
              </a:rPr>
              <a:t>    </a:t>
            </a:r>
            <a:r>
              <a:rPr lang="en-US" altLang="zh-CN" dirty="0" err="1" smtClean="0">
                <a:solidFill>
                  <a:srgbClr val="FF00FF"/>
                </a:solidFill>
              </a:rPr>
              <a:t>Touschek</a:t>
            </a:r>
            <a:r>
              <a:rPr lang="en-US" altLang="zh-CN" dirty="0" smtClean="0"/>
              <a:t>: Proportional to </a:t>
            </a:r>
            <a:r>
              <a:rPr lang="en-US" altLang="zh-CN" dirty="0" smtClean="0">
                <a:solidFill>
                  <a:srgbClr val="FF00FF"/>
                </a:solidFill>
              </a:rPr>
              <a:t>square of number of particles in a bunch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FF"/>
                </a:solidFill>
              </a:rPr>
              <a:t>number of bunches</a:t>
            </a:r>
            <a:r>
              <a:rPr lang="en-US" altLang="zh-CN" dirty="0" smtClean="0"/>
              <a:t>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Theoretically, more particles in a bunch, higher luminosity, also higher </a:t>
            </a:r>
            <a:r>
              <a:rPr lang="en-US" altLang="zh-CN" dirty="0" err="1" smtClean="0"/>
              <a:t>Touschek</a:t>
            </a:r>
            <a:r>
              <a:rPr lang="en-US" altLang="zh-CN" dirty="0" smtClean="0"/>
              <a:t> backgrounds;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Effectiveness of movable collimators. “Application of movable collimators to BEPCII”. 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Movable collimators about 8m upstream of the IP in horizontal direction. Collimator open: half aperture 42mm, close: 26mm.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5696404" cy="54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357290" y="5715016"/>
            <a:ext cx="6715172" cy="89255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00CC"/>
                </a:solidFill>
              </a:rPr>
              <a:t>Sectional application of high voltage to the inner most several layers of MDC</a:t>
            </a:r>
            <a:endParaRPr lang="zh-CN" altLang="en-US" sz="2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04" cy="42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785786" y="4572008"/>
            <a:ext cx="7358114" cy="89255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00CC"/>
                </a:solidFill>
              </a:rPr>
              <a:t>Dark current change with movable collimator open and close(1&amp;&amp;4 open, 2&amp;&amp;3 close)</a:t>
            </a:r>
            <a:endParaRPr lang="zh-CN" altLang="en-US" sz="2600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86" y="5572140"/>
            <a:ext cx="7358114" cy="49244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00CC"/>
                </a:solidFill>
              </a:rPr>
              <a:t>e+ beam, bunch current 1mA, beam current 150mA</a:t>
            </a:r>
            <a:endParaRPr lang="zh-CN" altLang="en-US" sz="2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4572008"/>
            <a:ext cx="7358114" cy="89255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00CC"/>
                </a:solidFill>
              </a:rPr>
              <a:t>Dark current change with movable collimator open and close(1&amp;&amp;4 open, 2&amp;&amp;3 close)</a:t>
            </a:r>
            <a:endParaRPr lang="zh-CN" altLang="en-US" sz="2600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86" y="5572140"/>
            <a:ext cx="7358114" cy="49244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0000CC"/>
                </a:solidFill>
              </a:rPr>
              <a:t>e+ beam, bunch current 6mA, beam current 150mA</a:t>
            </a:r>
            <a:endParaRPr lang="zh-CN" altLang="en-US" sz="2600" b="1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397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>
                <a:solidFill>
                  <a:srgbClr val="0000CC"/>
                </a:solidFill>
              </a:rPr>
              <a:t>Backgrounds</a:t>
            </a:r>
            <a:r>
              <a:rPr lang="en-US" altLang="zh-CN" dirty="0" smtClean="0"/>
              <a:t> is very </a:t>
            </a:r>
            <a:r>
              <a:rPr lang="en-US" altLang="zh-CN" dirty="0" smtClean="0">
                <a:solidFill>
                  <a:srgbClr val="0000CC"/>
                </a:solidFill>
              </a:rPr>
              <a:t>important</a:t>
            </a:r>
            <a:r>
              <a:rPr lang="en-US" altLang="zh-CN" dirty="0" smtClean="0"/>
              <a:t> an </a:t>
            </a:r>
            <a:r>
              <a:rPr lang="en-US" altLang="zh-CN" dirty="0" smtClean="0">
                <a:solidFill>
                  <a:srgbClr val="0000CC"/>
                </a:solidFill>
              </a:rPr>
              <a:t>issue</a:t>
            </a:r>
            <a:r>
              <a:rPr lang="en-US" altLang="zh-CN" dirty="0" smtClean="0"/>
              <a:t> for physics project with large beam current (collision or fixed target);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Thorough study with both </a:t>
            </a:r>
            <a:r>
              <a:rPr lang="en-US" altLang="zh-CN" dirty="0" smtClean="0">
                <a:solidFill>
                  <a:srgbClr val="0000CC"/>
                </a:solidFill>
              </a:rPr>
              <a:t>simulations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0000CC"/>
                </a:solidFill>
              </a:rPr>
              <a:t>experiments</a:t>
            </a:r>
            <a:r>
              <a:rPr lang="en-US" altLang="zh-CN" dirty="0" smtClean="0"/>
              <a:t> is necessary;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>
                <a:solidFill>
                  <a:srgbClr val="0000CC"/>
                </a:solidFill>
              </a:rPr>
              <a:t>Different beams</a:t>
            </a:r>
            <a:r>
              <a:rPr lang="en-US" altLang="zh-CN" dirty="0" smtClean="0"/>
              <a:t>(electron, proton?), different mechanisms, </a:t>
            </a:r>
            <a:r>
              <a:rPr lang="en-US" altLang="zh-CN" dirty="0" smtClean="0">
                <a:solidFill>
                  <a:srgbClr val="0000CC"/>
                </a:solidFill>
              </a:rPr>
              <a:t>different modeling</a:t>
            </a:r>
            <a:r>
              <a:rPr lang="en-US" altLang="zh-CN" dirty="0" smtClean="0"/>
              <a:t>, different tools;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Close </a:t>
            </a:r>
            <a:r>
              <a:rPr lang="en-US" altLang="zh-CN" dirty="0" smtClean="0">
                <a:solidFill>
                  <a:srgbClr val="0000CC"/>
                </a:solidFill>
              </a:rPr>
              <a:t>cooperation</a:t>
            </a:r>
            <a:r>
              <a:rPr lang="en-US" altLang="zh-CN" dirty="0" smtClean="0"/>
              <a:t> with experts in different fields is must.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 algn="ctr">
              <a:buClr>
                <a:srgbClr val="7030A0"/>
              </a:buClr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What? Where? How?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BEPC: Beijing Electron Positron Collider; BES: </a:t>
            </a:r>
            <a:r>
              <a:rPr lang="en-US" altLang="zh-CN" dirty="0" err="1" smtClean="0"/>
              <a:t>BEijing</a:t>
            </a:r>
            <a:r>
              <a:rPr lang="en-US" altLang="zh-CN" dirty="0" smtClean="0"/>
              <a:t> Spectrometer;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Charm-Tau Physics experiment, e+ &amp;&amp; e- collision;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8C48456-4640-4D35-B134-A739E414CD84}" type="slidenum">
              <a:rPr lang="en-US" altLang="zh-CN"/>
              <a:pPr/>
              <a:t>4</a:t>
            </a:fld>
            <a:endParaRPr lang="en-US" altLang="zh-CN"/>
          </a:p>
        </p:txBody>
      </p:sp>
      <p:pic>
        <p:nvPicPr>
          <p:cNvPr id="23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547688"/>
            <a:ext cx="2789238" cy="1887537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24" name="Picture 3" descr="CIMG7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47688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P8140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63" y="3992563"/>
            <a:ext cx="2673350" cy="2171700"/>
          </a:xfrm>
          <a:prstGeom prst="rect">
            <a:avLst/>
          </a:prstGeom>
          <a:noFill/>
        </p:spPr>
      </p:pic>
      <p:sp>
        <p:nvSpPr>
          <p:cNvPr id="26" name="Rectangle 5"/>
          <p:cNvSpPr txBox="1">
            <a:spLocks noChangeArrowheads="1"/>
          </p:cNvSpPr>
          <p:nvPr/>
        </p:nvSpPr>
        <p:spPr>
          <a:xfrm>
            <a:off x="0" y="303213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BEPCII:</a:t>
            </a:r>
            <a:r>
              <a:rPr kumimoji="0" lang="en-US" altLang="zh-CN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隶书" pitchFamily="49" charset="-122"/>
                <a:cs typeface="+mj-cs"/>
              </a:rPr>
              <a:t>双环结构高亮度正负电子对撞机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隶书" pitchFamily="49" charset="-122"/>
              <a:cs typeface="+mj-cs"/>
            </a:endParaRPr>
          </a:p>
        </p:txBody>
      </p:sp>
      <p:pic>
        <p:nvPicPr>
          <p:cNvPr id="27" name="Picture 6" descr="antechamber-011225-1"/>
          <p:cNvPicPr>
            <a:picLocks noChangeAspect="1" noChangeArrowheads="1"/>
          </p:cNvPicPr>
          <p:nvPr/>
        </p:nvPicPr>
        <p:blipFill>
          <a:blip r:embed="rId5" cstate="print"/>
          <a:srcRect l="15135" r="15135"/>
          <a:stretch>
            <a:fillRect/>
          </a:stretch>
        </p:blipFill>
        <p:spPr bwMode="auto">
          <a:xfrm>
            <a:off x="422275" y="998538"/>
            <a:ext cx="5556250" cy="50339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516313" y="922338"/>
            <a:ext cx="563562" cy="609600"/>
          </a:xfrm>
          <a:prstGeom prst="ellipse">
            <a:avLst/>
          </a:prstGeom>
          <a:solidFill>
            <a:srgbClr val="FFCCFF">
              <a:alpha val="50000"/>
            </a:srgbClr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954338" y="1227138"/>
            <a:ext cx="3489325" cy="185737"/>
          </a:xfrm>
          <a:prstGeom prst="line">
            <a:avLst/>
          </a:prstGeom>
          <a:noFill/>
          <a:ln w="76200">
            <a:solidFill>
              <a:srgbClr val="00808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0" name="Picture 9" descr="BES3_2_0211 (2)"/>
          <p:cNvPicPr>
            <a:picLocks noChangeAspect="1" noChangeArrowheads="1"/>
          </p:cNvPicPr>
          <p:nvPr/>
        </p:nvPicPr>
        <p:blipFill>
          <a:blip r:embed="rId6" cstate="print"/>
          <a:srcRect l="7018" r="14035"/>
          <a:stretch>
            <a:fillRect/>
          </a:stretch>
        </p:blipFill>
        <p:spPr bwMode="auto">
          <a:xfrm>
            <a:off x="1617663" y="2141538"/>
            <a:ext cx="3306762" cy="2757487"/>
          </a:xfrm>
          <a:prstGeom prst="rect">
            <a:avLst/>
          </a:prstGeom>
          <a:noFill/>
        </p:spPr>
      </p:pic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219700" y="4403725"/>
            <a:ext cx="563563" cy="609600"/>
          </a:xfrm>
          <a:prstGeom prst="ellipse">
            <a:avLst/>
          </a:prstGeom>
          <a:solidFill>
            <a:srgbClr val="FFCCFF">
              <a:alpha val="50000"/>
            </a:srgbClr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2390775" y="922338"/>
            <a:ext cx="563563" cy="609600"/>
          </a:xfrm>
          <a:prstGeom prst="ellipse">
            <a:avLst/>
          </a:prstGeom>
          <a:solidFill>
            <a:srgbClr val="FFCCFF">
              <a:alpha val="50000"/>
            </a:srgbClr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827088" y="4797425"/>
            <a:ext cx="563562" cy="609600"/>
          </a:xfrm>
          <a:prstGeom prst="ellipse">
            <a:avLst/>
          </a:prstGeom>
          <a:solidFill>
            <a:srgbClr val="FFCCFF">
              <a:alpha val="50000"/>
            </a:srgbClr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" name="Picture 13" descr="3区磁铁(2)20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4900" y="4005263"/>
            <a:ext cx="2779713" cy="2144712"/>
          </a:xfrm>
          <a:prstGeom prst="rect">
            <a:avLst/>
          </a:prstGeom>
          <a:noFill/>
        </p:spPr>
      </p:pic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1042988" y="4652963"/>
            <a:ext cx="5329237" cy="503237"/>
          </a:xfrm>
          <a:prstGeom prst="line">
            <a:avLst/>
          </a:prstGeom>
          <a:noFill/>
          <a:ln w="76200">
            <a:solidFill>
              <a:srgbClr val="66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6" name="Picture 15" descr="Dsc00332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5516563"/>
            <a:ext cx="2124075" cy="1177925"/>
          </a:xfrm>
          <a:prstGeom prst="rect">
            <a:avLst/>
          </a:prstGeom>
          <a:noFill/>
        </p:spPr>
      </p:pic>
      <p:pic>
        <p:nvPicPr>
          <p:cNvPr id="37" name="Picture 16" descr="28早期12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229225"/>
            <a:ext cx="2044700" cy="1439863"/>
          </a:xfrm>
          <a:prstGeom prst="rect">
            <a:avLst/>
          </a:prstGeom>
          <a:noFill/>
        </p:spPr>
      </p:pic>
      <p:pic>
        <p:nvPicPr>
          <p:cNvPr id="38" name="Picture 17" descr="0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2590800"/>
            <a:ext cx="2667000" cy="1865313"/>
          </a:xfrm>
          <a:prstGeom prst="rect">
            <a:avLst/>
          </a:prstGeom>
          <a:noFill/>
        </p:spPr>
      </p:pic>
      <p:pic>
        <p:nvPicPr>
          <p:cNvPr id="39" name="Picture 18" descr="DSC_0223-0"/>
          <p:cNvPicPr>
            <a:picLocks noChangeAspect="1" noChangeArrowheads="1"/>
          </p:cNvPicPr>
          <p:nvPr/>
        </p:nvPicPr>
        <p:blipFill>
          <a:blip r:embed="rId11" cstate="print"/>
          <a:srcRect t="10184" r="-75" b="1535"/>
          <a:stretch>
            <a:fillRect/>
          </a:stretch>
        </p:blipFill>
        <p:spPr bwMode="auto">
          <a:xfrm>
            <a:off x="2209800" y="5257800"/>
            <a:ext cx="2362200" cy="1393825"/>
          </a:xfrm>
          <a:prstGeom prst="rect">
            <a:avLst/>
          </a:prstGeom>
          <a:noFill/>
        </p:spPr>
      </p:pic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200400" y="4062413"/>
            <a:ext cx="3175" cy="1743075"/>
          </a:xfrm>
          <a:prstGeom prst="line">
            <a:avLst/>
          </a:prstGeom>
          <a:noFill/>
          <a:ln w="152400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What? Where? How?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5053034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Backgrounds are not noise, they are “real interactions” with real energy deposition and generate real responses;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For BES, backgrounds are cosmic rays, showers into the detectors by beam-related lost particles, synchrotron radiation photons, …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e+/e- backgrounds: showers into the detectors by beam-related lost particles and </a:t>
            </a:r>
            <a:r>
              <a:rPr lang="en-US" altLang="zh-CN" b="1" dirty="0" smtClean="0">
                <a:solidFill>
                  <a:srgbClr val="0000CC"/>
                </a:solidFill>
              </a:rPr>
              <a:t>SR photons</a:t>
            </a:r>
            <a:r>
              <a:rPr lang="en-US" altLang="zh-CN" dirty="0" smtClean="0"/>
              <a:t>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How particles lost? </a:t>
            </a:r>
            <a:r>
              <a:rPr lang="en-US" altLang="zh-CN" b="1" dirty="0" smtClean="0">
                <a:solidFill>
                  <a:srgbClr val="0000CC"/>
                </a:solidFill>
              </a:rPr>
              <a:t>Interactions with residual gas molecules, scattering between the particles in the same bunch(</a:t>
            </a:r>
            <a:r>
              <a:rPr lang="en-US" altLang="zh-CN" b="1" dirty="0" err="1" smtClean="0">
                <a:solidFill>
                  <a:srgbClr val="0000CC"/>
                </a:solidFill>
              </a:rPr>
              <a:t>Touschek</a:t>
            </a:r>
            <a:r>
              <a:rPr lang="en-US" altLang="zh-CN" b="1" dirty="0" smtClean="0">
                <a:solidFill>
                  <a:srgbClr val="0000CC"/>
                </a:solidFill>
              </a:rPr>
              <a:t> effect),</a:t>
            </a:r>
            <a:r>
              <a:rPr lang="en-US" altLang="zh-CN" dirty="0" smtClean="0"/>
              <a:t> bunch-crossing and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 scattering.</a:t>
            </a:r>
          </a:p>
          <a:p>
            <a:pPr>
              <a:buClr>
                <a:srgbClr val="7030A0"/>
              </a:buClr>
            </a:pPr>
            <a:r>
              <a:rPr lang="en-US" altLang="zh-CN" b="1" dirty="0" smtClean="0">
                <a:solidFill>
                  <a:srgbClr val="FF0000"/>
                </a:solidFill>
              </a:rPr>
              <a:t>Safety and performance of the detectors and electronics, unwanted events to trigger system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Beam-gas interactions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Interactions between the e+/e- with the residual gas molecules in the storage ring;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Mainly, </a:t>
            </a:r>
            <a:r>
              <a:rPr lang="en-US" altLang="zh-CN" dirty="0" err="1" smtClean="0"/>
              <a:t>bremsstrahlung</a:t>
            </a:r>
            <a:r>
              <a:rPr lang="en-US" altLang="zh-CN" dirty="0" smtClean="0"/>
              <a:t> and Coulomb scatterings;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Small mass of e =&gt; Interact mainly with the electrons of the molecules;</a:t>
            </a:r>
          </a:p>
          <a:p>
            <a:pPr>
              <a:buClr>
                <a:srgbClr val="7030A0"/>
              </a:buClr>
            </a:pPr>
            <a:r>
              <a:rPr lang="en-US" altLang="zh-CN" dirty="0" smtClean="0"/>
              <a:t>Inelastic </a:t>
            </a:r>
            <a:r>
              <a:rPr lang="en-US" altLang="zh-CN" dirty="0" err="1" smtClean="0"/>
              <a:t>Bremsstrahlung</a:t>
            </a:r>
            <a:r>
              <a:rPr lang="en-US" altLang="zh-CN" dirty="0" smtClean="0"/>
              <a:t>: (mostly one photon generated)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e       </a:t>
            </a:r>
            <a:r>
              <a:rPr lang="en-US" altLang="zh-CN" dirty="0" err="1" smtClean="0"/>
              <a:t>e</a:t>
            </a:r>
            <a:r>
              <a:rPr lang="en-US" altLang="zh-CN" dirty="0" smtClean="0"/>
              <a:t>(molecule)   e(</a:t>
            </a:r>
            <a:r>
              <a:rPr lang="en-US" altLang="zh-CN" dirty="0" err="1" smtClean="0"/>
              <a:t>molecole</a:t>
            </a:r>
            <a:r>
              <a:rPr lang="en-US" altLang="zh-CN" dirty="0" smtClean="0"/>
              <a:t>)    e      photon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E0 = E1 + E2, the final e and photon go along the direction of the incident e.</a:t>
            </a:r>
          </a:p>
        </p:txBody>
      </p:sp>
      <p:sp>
        <p:nvSpPr>
          <p:cNvPr id="4" name="椭圆 3"/>
          <p:cNvSpPr/>
          <p:nvPr/>
        </p:nvSpPr>
        <p:spPr>
          <a:xfrm>
            <a:off x="1643042" y="4000504"/>
            <a:ext cx="642942" cy="64294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E0</a:t>
            </a:r>
            <a:endParaRPr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2786050" y="4000504"/>
            <a:ext cx="642942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4" idx="6"/>
            <a:endCxn id="5" idx="2"/>
          </p:cNvCxnSpPr>
          <p:nvPr/>
        </p:nvCxnSpPr>
        <p:spPr>
          <a:xfrm>
            <a:off x="2285984" y="4321975"/>
            <a:ext cx="500066" cy="1588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箭头 8"/>
          <p:cNvSpPr/>
          <p:nvPr/>
        </p:nvSpPr>
        <p:spPr>
          <a:xfrm>
            <a:off x="3571868" y="4071942"/>
            <a:ext cx="928694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00694" y="4000504"/>
            <a:ext cx="642942" cy="64294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E1</a:t>
            </a:r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4643438" y="4000504"/>
            <a:ext cx="642942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286512" y="4000504"/>
            <a:ext cx="642942" cy="6429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0000CC"/>
                </a:solidFill>
              </a:rPr>
              <a:t>E2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8043890" cy="64294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Cross section: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     ,photon energy normalized to the incident e;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Z: atomic number of the target atom;</a:t>
            </a:r>
          </a:p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r>
              <a:rPr lang="en-US" altLang="zh-CN" dirty="0" smtClean="0"/>
              <a:t>Normalized factor: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P: pressure of the residual gas in </a:t>
            </a:r>
            <a:r>
              <a:rPr lang="en-US" altLang="zh-CN" dirty="0" err="1" smtClean="0"/>
              <a:t>Torr</a:t>
            </a:r>
            <a:r>
              <a:rPr lang="en-US" altLang="zh-CN" dirty="0" smtClean="0"/>
              <a:t>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</a:t>
            </a:r>
            <a:r>
              <a:rPr lang="en-US" altLang="zh-CN" dirty="0" err="1" smtClean="0"/>
              <a:t>Lrad</a:t>
            </a:r>
            <a:r>
              <a:rPr lang="en-US" altLang="zh-CN" dirty="0" smtClean="0"/>
              <a:t>: radiation length in cm under 1 atm. of the residual gas;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C: circumference of the storage ring.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28794" y="571480"/>
          <a:ext cx="4786346" cy="1639084"/>
        </p:xfrm>
        <a:graphic>
          <a:graphicData uri="http://schemas.openxmlformats.org/presentationml/2006/ole">
            <p:oleObj spid="_x0000_s1027" name="Equation" r:id="rId3" imgW="2882880" imgH="8888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57224" y="2143116"/>
          <a:ext cx="1857389" cy="522123"/>
        </p:xfrm>
        <a:graphic>
          <a:graphicData uri="http://schemas.openxmlformats.org/presentationml/2006/ole">
            <p:oleObj spid="_x0000_s1028" name="公式" r:id="rId4" imgW="90144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14348" y="3357562"/>
          <a:ext cx="7858180" cy="1725858"/>
        </p:xfrm>
        <a:graphic>
          <a:graphicData uri="http://schemas.openxmlformats.org/presentationml/2006/ole">
            <p:oleObj spid="_x0000_s1029" name="Equation" r:id="rId5" imgW="45972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258204" cy="5857916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Elastic Coulomb scattering:</a:t>
            </a:r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endParaRPr lang="en-US" altLang="zh-CN" dirty="0" smtClean="0"/>
          </a:p>
          <a:p>
            <a:pPr>
              <a:buClr>
                <a:srgbClr val="7030A0"/>
              </a:buClr>
            </a:pPr>
            <a:r>
              <a:rPr lang="en-US" altLang="zh-CN" dirty="0" smtClean="0"/>
              <a:t>Cross section:</a:t>
            </a:r>
          </a:p>
          <a:p>
            <a:pPr>
              <a:buClr>
                <a:srgbClr val="7030A0"/>
              </a:buClr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, scattering angle;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                           , correction factor for screening effect;</a:t>
            </a:r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m</a:t>
            </a:r>
            <a:r>
              <a:rPr lang="en-US" altLang="zh-CN" baseline="-25000" dirty="0" smtClean="0"/>
              <a:t>e</a:t>
            </a:r>
            <a:r>
              <a:rPr lang="en-US" altLang="zh-CN" dirty="0" smtClean="0"/>
              <a:t>, mass of electron;</a:t>
            </a:r>
          </a:p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r>
              <a:rPr lang="en-US" altLang="zh-CN" dirty="0" smtClean="0"/>
              <a:t>Normalized factor:</a:t>
            </a:r>
          </a:p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endParaRPr lang="en-US" altLang="zh-CN" dirty="0" smtClean="0"/>
          </a:p>
          <a:p>
            <a:pPr>
              <a:buClr>
                <a:srgbClr val="7030A0"/>
              </a:buClr>
              <a:buFont typeface="Wingdings 2" pitchFamily="18" charset="2"/>
              <a:buChar char=""/>
            </a:pPr>
            <a:endParaRPr lang="en-US" altLang="zh-CN" dirty="0" smtClean="0"/>
          </a:p>
          <a:p>
            <a:pPr>
              <a:buClr>
                <a:srgbClr val="7030A0"/>
              </a:buClr>
              <a:buNone/>
            </a:pPr>
            <a:r>
              <a:rPr lang="en-US" altLang="zh-CN" dirty="0" smtClean="0"/>
              <a:t>     N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, Avogadro constant.</a:t>
            </a:r>
          </a:p>
        </p:txBody>
      </p:sp>
      <p:sp>
        <p:nvSpPr>
          <p:cNvPr id="5" name="椭圆 4"/>
          <p:cNvSpPr/>
          <p:nvPr/>
        </p:nvSpPr>
        <p:spPr>
          <a:xfrm>
            <a:off x="1571604" y="1000108"/>
            <a:ext cx="642942" cy="64294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E0</a:t>
            </a:r>
            <a:endParaRPr lang="zh-CN" altLang="en-US" b="1" dirty="0"/>
          </a:p>
        </p:txBody>
      </p:sp>
      <p:sp>
        <p:nvSpPr>
          <p:cNvPr id="6" name="椭圆 5"/>
          <p:cNvSpPr/>
          <p:nvPr/>
        </p:nvSpPr>
        <p:spPr>
          <a:xfrm>
            <a:off x="2714612" y="1000108"/>
            <a:ext cx="642942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6"/>
            <a:endCxn id="6" idx="2"/>
          </p:cNvCxnSpPr>
          <p:nvPr/>
        </p:nvCxnSpPr>
        <p:spPr>
          <a:xfrm>
            <a:off x="2214546" y="1321579"/>
            <a:ext cx="500066" cy="1588"/>
          </a:xfrm>
          <a:prstGeom prst="straightConnector1">
            <a:avLst/>
          </a:prstGeom>
          <a:ln w="508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箭头 7"/>
          <p:cNvSpPr/>
          <p:nvPr/>
        </p:nvSpPr>
        <p:spPr>
          <a:xfrm>
            <a:off x="3500430" y="1071546"/>
            <a:ext cx="928694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4572000" y="142852"/>
            <a:ext cx="1857388" cy="1428760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00562" y="1285860"/>
            <a:ext cx="25717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572132" y="285728"/>
            <a:ext cx="642942" cy="642942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E1</a:t>
            </a:r>
            <a:endParaRPr lang="zh-CN" altLang="en-US" b="1" dirty="0"/>
          </a:p>
        </p:txBody>
      </p:sp>
      <p:sp>
        <p:nvSpPr>
          <p:cNvPr id="10" name="椭圆 9"/>
          <p:cNvSpPr/>
          <p:nvPr/>
        </p:nvSpPr>
        <p:spPr>
          <a:xfrm>
            <a:off x="4572000" y="1000108"/>
            <a:ext cx="642942" cy="642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/>
          <p:cNvSpPr/>
          <p:nvPr/>
        </p:nvSpPr>
        <p:spPr>
          <a:xfrm>
            <a:off x="6000760" y="285728"/>
            <a:ext cx="500066" cy="1000132"/>
          </a:xfrm>
          <a:prstGeom prst="arc">
            <a:avLst>
              <a:gd name="adj1" fmla="val 16245738"/>
              <a:gd name="adj2" fmla="val 5132695"/>
            </a:avLst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72264" y="500042"/>
          <a:ext cx="428628" cy="500066"/>
        </p:xfrm>
        <a:graphic>
          <a:graphicData uri="http://schemas.openxmlformats.org/presentationml/2006/ole">
            <p:oleObj spid="_x0000_s2050" name="公式" r:id="rId3" imgW="126720" imgH="177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71802" y="1928802"/>
          <a:ext cx="2076448" cy="831696"/>
        </p:xfrm>
        <a:graphic>
          <a:graphicData uri="http://schemas.openxmlformats.org/presentationml/2006/ole">
            <p:oleObj spid="_x0000_s2051" name="Equation" r:id="rId4" imgW="1104840" imgH="457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14348" y="2928934"/>
          <a:ext cx="1630363" cy="414338"/>
        </p:xfrm>
        <a:graphic>
          <a:graphicData uri="http://schemas.openxmlformats.org/presentationml/2006/ole">
            <p:oleObj spid="_x0000_s2052" name="公式" r:id="rId5" imgW="901440" imgH="22860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14348" y="3357562"/>
          <a:ext cx="2133600" cy="460375"/>
        </p:xfrm>
        <a:graphic>
          <a:graphicData uri="http://schemas.openxmlformats.org/presentationml/2006/ole">
            <p:oleObj spid="_x0000_s2054" r:id="rId6" imgW="1193800" imgH="254000" progId="Equation.3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57224" y="4786322"/>
          <a:ext cx="6686597" cy="928694"/>
        </p:xfrm>
        <a:graphic>
          <a:graphicData uri="http://schemas.openxmlformats.org/presentationml/2006/ole">
            <p:oleObj spid="_x0000_s2055" name="公式" r:id="rId7" imgW="36576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Synchrotron radiations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altLang="zh-CN" dirty="0" smtClean="0"/>
              <a:t>Photons emitted out when e+/e- undergo acceleration. Along the tangent of the instantaneous trajectory.</a:t>
            </a:r>
          </a:p>
        </p:txBody>
      </p:sp>
      <p:pic>
        <p:nvPicPr>
          <p:cNvPr id="21506" name="Picture 2" descr="Col_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8237981" cy="33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257</TotalTime>
  <Words>1031</Words>
  <Application>Microsoft Office PowerPoint</Application>
  <PresentationFormat>全屏显示(4:3)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平衡</vt:lpstr>
      <vt:lpstr>Equation</vt:lpstr>
      <vt:lpstr>公式</vt:lpstr>
      <vt:lpstr>Microsoft 公式 3.0</vt:lpstr>
      <vt:lpstr>e+/e- Backgrounds at BEPCII/BESIII</vt:lpstr>
      <vt:lpstr>Outline</vt:lpstr>
      <vt:lpstr>What? Where? How?</vt:lpstr>
      <vt:lpstr>幻灯片 4</vt:lpstr>
      <vt:lpstr>What? Where? How?</vt:lpstr>
      <vt:lpstr>Beam-gas interactions</vt:lpstr>
      <vt:lpstr>幻灯片 7</vt:lpstr>
      <vt:lpstr>幻灯片 8</vt:lpstr>
      <vt:lpstr>Synchrotron radiations</vt:lpstr>
      <vt:lpstr>幻灯片 10</vt:lpstr>
      <vt:lpstr>Study of the backgrounds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Summary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e+/e- Backgrounds at BEPCII/BESIII</dc:title>
  <dc:creator>***</dc:creator>
  <cp:lastModifiedBy>***</cp:lastModifiedBy>
  <cp:revision>210</cp:revision>
  <dcterms:created xsi:type="dcterms:W3CDTF">2011-08-15T03:17:16Z</dcterms:created>
  <dcterms:modified xsi:type="dcterms:W3CDTF">2011-08-16T07:23:39Z</dcterms:modified>
</cp:coreProperties>
</file>