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6"/>
  </p:notesMasterIdLst>
  <p:sldIdLst>
    <p:sldId id="256" r:id="rId2"/>
    <p:sldId id="362" r:id="rId3"/>
    <p:sldId id="258" r:id="rId4"/>
    <p:sldId id="260" r:id="rId5"/>
    <p:sldId id="259" r:id="rId6"/>
    <p:sldId id="261" r:id="rId7"/>
    <p:sldId id="262" r:id="rId8"/>
    <p:sldId id="257" r:id="rId9"/>
    <p:sldId id="263" r:id="rId10"/>
    <p:sldId id="289" r:id="rId11"/>
    <p:sldId id="264" r:id="rId12"/>
    <p:sldId id="271" r:id="rId13"/>
    <p:sldId id="266" r:id="rId14"/>
    <p:sldId id="267" r:id="rId15"/>
    <p:sldId id="265" r:id="rId16"/>
    <p:sldId id="273" r:id="rId17"/>
    <p:sldId id="272" r:id="rId18"/>
    <p:sldId id="269" r:id="rId19"/>
    <p:sldId id="278" r:id="rId20"/>
    <p:sldId id="270" r:id="rId21"/>
    <p:sldId id="277" r:id="rId22"/>
    <p:sldId id="268" r:id="rId23"/>
    <p:sldId id="274" r:id="rId24"/>
    <p:sldId id="354" r:id="rId25"/>
    <p:sldId id="355" r:id="rId26"/>
    <p:sldId id="356" r:id="rId27"/>
    <p:sldId id="358" r:id="rId28"/>
    <p:sldId id="359" r:id="rId29"/>
    <p:sldId id="357" r:id="rId30"/>
    <p:sldId id="360" r:id="rId31"/>
    <p:sldId id="275" r:id="rId32"/>
    <p:sldId id="280" r:id="rId33"/>
    <p:sldId id="282" r:id="rId34"/>
    <p:sldId id="283" r:id="rId35"/>
    <p:sldId id="284" r:id="rId36"/>
    <p:sldId id="288" r:id="rId37"/>
    <p:sldId id="279" r:id="rId38"/>
    <p:sldId id="285" r:id="rId39"/>
    <p:sldId id="339" r:id="rId40"/>
    <p:sldId id="281" r:id="rId41"/>
    <p:sldId id="290" r:id="rId42"/>
    <p:sldId id="291" r:id="rId43"/>
    <p:sldId id="292" r:id="rId44"/>
    <p:sldId id="293" r:id="rId45"/>
    <p:sldId id="340" r:id="rId46"/>
    <p:sldId id="286" r:id="rId47"/>
    <p:sldId id="320" r:id="rId48"/>
    <p:sldId id="287" r:id="rId49"/>
    <p:sldId id="294" r:id="rId50"/>
    <p:sldId id="321" r:id="rId51"/>
    <p:sldId id="322" r:id="rId52"/>
    <p:sldId id="314" r:id="rId53"/>
    <p:sldId id="315" r:id="rId54"/>
    <p:sldId id="318" r:id="rId55"/>
    <p:sldId id="323" r:id="rId56"/>
    <p:sldId id="316" r:id="rId57"/>
    <p:sldId id="317" r:id="rId58"/>
    <p:sldId id="319" r:id="rId59"/>
    <p:sldId id="295" r:id="rId60"/>
    <p:sldId id="296" r:id="rId61"/>
    <p:sldId id="297" r:id="rId62"/>
    <p:sldId id="325" r:id="rId63"/>
    <p:sldId id="299" r:id="rId64"/>
    <p:sldId id="300" r:id="rId65"/>
    <p:sldId id="298" r:id="rId66"/>
    <p:sldId id="302" r:id="rId67"/>
    <p:sldId id="303" r:id="rId68"/>
    <p:sldId id="304" r:id="rId69"/>
    <p:sldId id="305" r:id="rId70"/>
    <p:sldId id="306" r:id="rId71"/>
    <p:sldId id="308" r:id="rId72"/>
    <p:sldId id="309" r:id="rId73"/>
    <p:sldId id="326" r:id="rId74"/>
    <p:sldId id="327" r:id="rId75"/>
    <p:sldId id="328" r:id="rId76"/>
    <p:sldId id="330" r:id="rId77"/>
    <p:sldId id="329" r:id="rId78"/>
    <p:sldId id="310" r:id="rId79"/>
    <p:sldId id="311" r:id="rId80"/>
    <p:sldId id="312" r:id="rId81"/>
    <p:sldId id="313" r:id="rId82"/>
    <p:sldId id="352" r:id="rId83"/>
    <p:sldId id="331" r:id="rId84"/>
    <p:sldId id="363" r:id="rId85"/>
    <p:sldId id="337" r:id="rId86"/>
    <p:sldId id="333" r:id="rId87"/>
    <p:sldId id="335" r:id="rId88"/>
    <p:sldId id="334" r:id="rId89"/>
    <p:sldId id="336" r:id="rId90"/>
    <p:sldId id="332" r:id="rId91"/>
    <p:sldId id="338" r:id="rId92"/>
    <p:sldId id="353" r:id="rId93"/>
    <p:sldId id="342" r:id="rId94"/>
    <p:sldId id="343" r:id="rId95"/>
    <p:sldId id="361" r:id="rId96"/>
    <p:sldId id="344" r:id="rId97"/>
    <p:sldId id="345" r:id="rId98"/>
    <p:sldId id="346" r:id="rId99"/>
    <p:sldId id="347" r:id="rId100"/>
    <p:sldId id="349" r:id="rId101"/>
    <p:sldId id="350" r:id="rId102"/>
    <p:sldId id="348" r:id="rId103"/>
    <p:sldId id="351" r:id="rId104"/>
    <p:sldId id="341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9966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80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77.wmf"/><Relationship Id="rId1" Type="http://schemas.openxmlformats.org/officeDocument/2006/relationships/image" Target="../media/image78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4ECD5-4969-4526-A8D2-9AAA5F7CB524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02A7-55C3-48A9-B226-BB94A70FB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matics.thetangentbundle.net/wiki/simply_connected" TargetMode="External"/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hysics.thetangentbundle.net/w/index.php?title=Quantum_field_theory/Feynman_diagram&amp;action=edit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matics.thetangentbundle.net/wiki/simply_connected" TargetMode="External"/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hysics.thetangentbundle.net/w/index.php?title=Quantum_field_theory/Feynman_diagram&amp;action=edi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5D3C-DA3E-40F1-83D1-67E39E0E7C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Tree level: A </a:t>
            </a:r>
            <a:r>
              <a:rPr lang="en-US" dirty="0" smtClean="0">
                <a:hlinkClick r:id="rId3" tooltip="math:simply_connected"/>
              </a:rPr>
              <a:t>simply connected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 action="ppaction://hlinkfile" tooltip="Quantum field theory/Feynman diagram"/>
              </a:rPr>
              <a:t>Feynman diagram</a:t>
            </a:r>
            <a:r>
              <a:rPr lang="en-US" dirty="0" smtClean="0"/>
              <a:t>, i.e., a Feynman diagram that that can be divided into two disconnected parts by cutting any line.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03818-1CC1-43C3-B769-9FE477FB6381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Tree level: A </a:t>
            </a:r>
            <a:r>
              <a:rPr lang="en-US" dirty="0" smtClean="0">
                <a:hlinkClick r:id="rId3" tooltip="math:simply_connected"/>
              </a:rPr>
              <a:t>simply connected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 action="ppaction://hlinkfile" tooltip="Quantum field theory/Feynman diagram"/>
              </a:rPr>
              <a:t>Feynman diagram</a:t>
            </a:r>
            <a:r>
              <a:rPr lang="en-US" dirty="0" smtClean="0"/>
              <a:t>, i.e., a Feynman diagram that that can be divided into two disconnected parts by cutting any line.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03818-1CC1-43C3-B769-9FE477FB6381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07C37-7382-441E-A348-3DC60CA18F58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8574A-1FE7-4013-B426-D95663B939CF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5E093-331D-4383-9DCF-B7FF25488129}" type="slidenum">
              <a:rPr lang="en-US"/>
              <a:pPr/>
              <a:t>100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79C6E-FBF4-4A4A-BB37-03D402D519C7}" type="slidenum">
              <a:rPr lang="en-US"/>
              <a:pPr/>
              <a:t>101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FE480-76DC-431A-A358-143E680680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5D3C-DA3E-40F1-83D1-67E39E0E7C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5D3C-DA3E-40F1-83D1-67E39E0E7C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5D3C-DA3E-40F1-83D1-67E39E0E7C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5D3C-DA3E-40F1-83D1-67E39E0E7C2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5D3C-DA3E-40F1-83D1-67E39E0E7C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5D3C-DA3E-40F1-83D1-67E39E0E7C2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3FA5C-3AB7-4AD3-9D4C-9203F2030F4A}" type="slidenum">
              <a:rPr lang="en-US"/>
              <a:pPr/>
              <a:t>85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D077-59CE-4CD9-8652-28C183AE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8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83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88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1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103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306" y="1431940"/>
            <a:ext cx="8502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Extremely low background detectors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7941" y="3671197"/>
            <a:ext cx="39242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Andreas Piepke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University of Alabama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August 2011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Beijing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2403" y="3121760"/>
            <a:ext cx="3918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Types of Radioactivity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42900" y="762000"/>
            <a:ext cx="8801100" cy="139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23" name="Picture 3" descr="tu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219200" y="11430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066800" y="228600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429000" y="228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641725" y="447675"/>
            <a:ext cx="1941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2700 m w.e.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llustDetector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685800"/>
            <a:ext cx="9144000" cy="589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3650" y="2929735"/>
            <a:ext cx="5367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did </a:t>
            </a:r>
            <a:r>
              <a:rPr lang="en-US" sz="2800" dirty="0" err="1" smtClean="0">
                <a:solidFill>
                  <a:schemeClr val="bg1"/>
                </a:solidFill>
              </a:rPr>
              <a:t>KamLAND</a:t>
            </a:r>
            <a:r>
              <a:rPr lang="en-US" sz="2800" dirty="0" smtClean="0">
                <a:solidFill>
                  <a:schemeClr val="bg1"/>
                </a:solidFill>
              </a:rPr>
              <a:t> observe when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looking at low energy data?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10/28/2005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4A2C-9736-41F8-A6DB-AA87C61EFF02}" type="slidenum">
              <a:rPr lang="en-US"/>
              <a:pPr/>
              <a:t>103</a:t>
            </a:fld>
            <a:endParaRPr lang="en-US"/>
          </a:p>
        </p:txBody>
      </p:sp>
      <p:pic>
        <p:nvPicPr>
          <p:cNvPr id="22530" name="Picture 2" descr="210bi_500to550_e_vis_4"/>
          <p:cNvPicPr>
            <a:picLocks noChangeAspect="1" noChangeArrowheads="1"/>
          </p:cNvPicPr>
          <p:nvPr/>
        </p:nvPicPr>
        <p:blipFill>
          <a:blip r:embed="rId2" cstate="print"/>
          <a:srcRect l="3593" t="17943" r="9647" b="17943"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</p:spPr>
      </p:pic>
      <p:pic>
        <p:nvPicPr>
          <p:cNvPr id="22531" name="Picture 3" descr="210bi_500to550_e_vis_4_1"/>
          <p:cNvPicPr>
            <a:picLocks noChangeAspect="1" noChangeArrowheads="1"/>
          </p:cNvPicPr>
          <p:nvPr/>
        </p:nvPicPr>
        <p:blipFill>
          <a:blip r:embed="rId3" cstate="print"/>
          <a:srcRect l="3593" t="17943" r="9647" b="17943"/>
          <a:stretch>
            <a:fillRect/>
          </a:stretch>
        </p:blipFill>
        <p:spPr bwMode="auto">
          <a:xfrm>
            <a:off x="1295400" y="-27450"/>
            <a:ext cx="65532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0640" y="395005"/>
            <a:ext cx="5463355" cy="39703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About 10</a:t>
            </a:r>
            <a:r>
              <a:rPr lang="en-US" sz="2800" baseline="30000" dirty="0" smtClean="0">
                <a:solidFill>
                  <a:srgbClr val="0000FF"/>
                </a:solidFill>
              </a:rPr>
              <a:t>5</a:t>
            </a:r>
            <a:r>
              <a:rPr lang="en-US" sz="2800" dirty="0" smtClean="0">
                <a:solidFill>
                  <a:srgbClr val="0000FF"/>
                </a:solidFill>
              </a:rPr>
              <a:t> more rate than tolerable.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Backgrounds were found to be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dominated by </a:t>
            </a:r>
            <a:r>
              <a:rPr lang="en-US" sz="2800" baseline="30000" dirty="0" smtClean="0">
                <a:solidFill>
                  <a:srgbClr val="0000FF"/>
                </a:solidFill>
              </a:rPr>
              <a:t>85</a:t>
            </a:r>
            <a:r>
              <a:rPr lang="en-US" sz="2800" dirty="0" smtClean="0">
                <a:solidFill>
                  <a:srgbClr val="0000FF"/>
                </a:solidFill>
              </a:rPr>
              <a:t>Kr, </a:t>
            </a:r>
            <a:r>
              <a:rPr lang="en-US" sz="2800" baseline="30000" dirty="0" smtClean="0">
                <a:solidFill>
                  <a:srgbClr val="0000FF"/>
                </a:solidFill>
              </a:rPr>
              <a:t>210</a:t>
            </a:r>
            <a:r>
              <a:rPr lang="en-US" sz="2800" dirty="0" smtClean="0">
                <a:solidFill>
                  <a:srgbClr val="0000FF"/>
                </a:solidFill>
              </a:rPr>
              <a:t>Po, and </a:t>
            </a:r>
            <a:r>
              <a:rPr lang="en-US" sz="2800" baseline="30000" dirty="0" smtClean="0">
                <a:solidFill>
                  <a:srgbClr val="0000FF"/>
                </a:solidFill>
              </a:rPr>
              <a:t>210</a:t>
            </a:r>
            <a:r>
              <a:rPr lang="en-US" sz="2800" dirty="0" smtClean="0">
                <a:solidFill>
                  <a:srgbClr val="0000FF"/>
                </a:solidFill>
              </a:rPr>
              <a:t>Bi.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All airborne activities (Po and Bi are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Rn daughters)!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This shows how important even the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details of the handling can be.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 will talk more about this example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later.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260" y="932675"/>
            <a:ext cx="76690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Next class we will discuss the different background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components, talk about measurement techniques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 trace radioactivity and talk some about reduction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techniques.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450" y="625435"/>
            <a:ext cx="3918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Types of Radioactivity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260" y="1470345"/>
            <a:ext cx="879433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Radioactive decay is the process by which an atomic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nucleus of an unstable atom loses energy by emitting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ionizing particles (ionizing radiation). The emission is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spontaneous, in that the atom decays without any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interaction with another particle from outside the atom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(i.e., without a nuclear reaction). Usually, radioactive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decay happens due to a process confined to the nucleus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the unstable atom, but, on occasion (as with the different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processes of electron capture and internal conversion), an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inner electron of the radioactive atom is also necessary to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process.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lpha_Dec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02245"/>
            <a:ext cx="7620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298450" y="373063"/>
            <a:ext cx="1528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Symbol" pitchFamily="18" charset="2"/>
              </a:rPr>
              <a:t>a-</a:t>
            </a:r>
            <a:r>
              <a:rPr lang="en-US" sz="2800" u="sng" dirty="0">
                <a:solidFill>
                  <a:schemeClr val="bg1"/>
                </a:solidFill>
              </a:rPr>
              <a:t>decay:</a:t>
            </a:r>
            <a:endParaRPr lang="en-US" sz="2800" u="sng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298450" y="1149350"/>
            <a:ext cx="8429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is the disintegration of a parent nucleus to a daughter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through the emission of the nucleus of a helium atom:</a:t>
            </a:r>
          </a:p>
        </p:txBody>
      </p:sp>
      <p:graphicFrame>
        <p:nvGraphicFramePr>
          <p:cNvPr id="928775" name="Object 7"/>
          <p:cNvGraphicFramePr>
            <a:graphicFrameLocks noChangeAspect="1"/>
          </p:cNvGraphicFramePr>
          <p:nvPr/>
        </p:nvGraphicFramePr>
        <p:xfrm>
          <a:off x="423863" y="2238375"/>
          <a:ext cx="2705100" cy="428625"/>
        </p:xfrm>
        <a:graphic>
          <a:graphicData uri="http://schemas.openxmlformats.org/presentationml/2006/ole">
            <p:oleObj spid="_x0000_s2050" name="Equation" r:id="rId4" imgW="1282680" imgH="203040" progId="Equation.3">
              <p:embed/>
            </p:oleObj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9045" y="2852925"/>
            <a:ext cx="6828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Q-value defines the disintegration energy.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4260" y="3505810"/>
          <a:ext cx="4332287" cy="531812"/>
        </p:xfrm>
        <a:graphic>
          <a:graphicData uri="http://schemas.openxmlformats.org/presentationml/2006/ole">
            <p:oleObj spid="_x0000_s2053" name="Equation" r:id="rId5" imgW="2070000" imgH="2538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86480" y="3358208"/>
            <a:ext cx="2609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T: kinetic energy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m: rest mass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24260" y="4389125"/>
          <a:ext cx="2179637" cy="904875"/>
        </p:xfrm>
        <a:graphic>
          <a:graphicData uri="http://schemas.openxmlformats.org/presentationml/2006/ole">
            <p:oleObj spid="_x0000_s2054" name="Equation" r:id="rId6" imgW="1041120" imgH="43164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583660" y="4428812"/>
          <a:ext cx="1489075" cy="825500"/>
        </p:xfrm>
        <a:graphic>
          <a:graphicData uri="http://schemas.openxmlformats.org/presentationml/2006/ole">
            <p:oleObj spid="_x0000_s2055" name="Equation" r:id="rId7" imgW="711000" imgH="39348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24260" y="5349250"/>
          <a:ext cx="1436687" cy="825500"/>
        </p:xfrm>
        <a:graphic>
          <a:graphicData uri="http://schemas.openxmlformats.org/presentationml/2006/ole">
            <p:oleObj spid="_x0000_s2056" name="Equation" r:id="rId8" imgW="685800" imgH="3934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4080" y="5426060"/>
            <a:ext cx="6090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nuclear recoil energy is a few percent of the Q-value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(typically 4-8 </a:t>
            </a:r>
            <a:r>
              <a:rPr lang="en-US" sz="2000" dirty="0" err="1" smtClean="0">
                <a:solidFill>
                  <a:schemeClr val="bg1"/>
                </a:solidFill>
              </a:rPr>
              <a:t>MeV</a:t>
            </a:r>
            <a:r>
              <a:rPr lang="en-US" sz="2000" dirty="0" smtClean="0">
                <a:solidFill>
                  <a:schemeClr val="bg1"/>
                </a:solidFill>
              </a:rPr>
              <a:t>) and thus a few hundred </a:t>
            </a:r>
            <a:r>
              <a:rPr lang="en-US" sz="2000" dirty="0" err="1" smtClean="0">
                <a:solidFill>
                  <a:schemeClr val="bg1"/>
                </a:solidFill>
              </a:rPr>
              <a:t>keV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69888" y="234950"/>
            <a:ext cx="85347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-decay can be modeled as quantum tunneling of the He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nucleus through the Coulomb barrier (Gamow model):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90854" name="Line 6"/>
          <p:cNvSpPr>
            <a:spLocks noChangeShapeType="1"/>
          </p:cNvSpPr>
          <p:nvPr/>
        </p:nvSpPr>
        <p:spPr bwMode="auto">
          <a:xfrm flipV="1">
            <a:off x="1768475" y="1585913"/>
            <a:ext cx="0" cy="372427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55" name="Line 7"/>
          <p:cNvSpPr>
            <a:spLocks noChangeShapeType="1"/>
          </p:cNvSpPr>
          <p:nvPr/>
        </p:nvSpPr>
        <p:spPr bwMode="auto">
          <a:xfrm>
            <a:off x="1538288" y="3429000"/>
            <a:ext cx="5799137" cy="381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56" name="Line 8"/>
          <p:cNvSpPr>
            <a:spLocks noChangeShapeType="1"/>
          </p:cNvSpPr>
          <p:nvPr/>
        </p:nvSpPr>
        <p:spPr bwMode="auto">
          <a:xfrm>
            <a:off x="1768475" y="5003800"/>
            <a:ext cx="960438" cy="0"/>
          </a:xfrm>
          <a:prstGeom prst="line">
            <a:avLst/>
          </a:prstGeom>
          <a:noFill/>
          <a:ln w="3175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57" name="Line 9"/>
          <p:cNvSpPr>
            <a:spLocks noChangeShapeType="1"/>
          </p:cNvSpPr>
          <p:nvPr/>
        </p:nvSpPr>
        <p:spPr bwMode="auto">
          <a:xfrm flipV="1">
            <a:off x="2728913" y="1970088"/>
            <a:ext cx="0" cy="3033712"/>
          </a:xfrm>
          <a:prstGeom prst="line">
            <a:avLst/>
          </a:prstGeom>
          <a:noFill/>
          <a:ln w="3175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59" name="Freeform 11"/>
          <p:cNvSpPr>
            <a:spLocks/>
          </p:cNvSpPr>
          <p:nvPr/>
        </p:nvSpPr>
        <p:spPr bwMode="auto">
          <a:xfrm>
            <a:off x="2728913" y="2008188"/>
            <a:ext cx="1843087" cy="1228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3" y="314"/>
              </a:cxn>
              <a:cxn ang="0">
                <a:pos x="411" y="508"/>
              </a:cxn>
              <a:cxn ang="0">
                <a:pos x="798" y="701"/>
              </a:cxn>
              <a:cxn ang="0">
                <a:pos x="1161" y="774"/>
              </a:cxn>
            </a:cxnLst>
            <a:rect l="0" t="0" r="r" b="b"/>
            <a:pathLst>
              <a:path w="1161" h="774">
                <a:moveTo>
                  <a:pt x="0" y="0"/>
                </a:moveTo>
                <a:cubicBezTo>
                  <a:pt x="62" y="114"/>
                  <a:pt x="125" y="229"/>
                  <a:pt x="193" y="314"/>
                </a:cubicBezTo>
                <a:cubicBezTo>
                  <a:pt x="261" y="399"/>
                  <a:pt x="310" y="443"/>
                  <a:pt x="411" y="508"/>
                </a:cubicBezTo>
                <a:cubicBezTo>
                  <a:pt x="512" y="573"/>
                  <a:pt x="673" y="657"/>
                  <a:pt x="798" y="701"/>
                </a:cubicBezTo>
                <a:cubicBezTo>
                  <a:pt x="923" y="745"/>
                  <a:pt x="1042" y="759"/>
                  <a:pt x="1161" y="774"/>
                </a:cubicBezTo>
              </a:path>
            </a:pathLst>
          </a:custGeom>
          <a:noFill/>
          <a:ln w="3175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60" name="Line 12"/>
          <p:cNvSpPr>
            <a:spLocks noChangeShapeType="1"/>
          </p:cNvSpPr>
          <p:nvPr/>
        </p:nvSpPr>
        <p:spPr bwMode="auto">
          <a:xfrm>
            <a:off x="1768475" y="2776538"/>
            <a:ext cx="556895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61" name="Line 13"/>
          <p:cNvSpPr>
            <a:spLocks noChangeShapeType="1"/>
          </p:cNvSpPr>
          <p:nvPr/>
        </p:nvSpPr>
        <p:spPr bwMode="auto">
          <a:xfrm>
            <a:off x="3343275" y="2584450"/>
            <a:ext cx="0" cy="844550"/>
          </a:xfrm>
          <a:prstGeom prst="line">
            <a:avLst/>
          </a:prstGeom>
          <a:noFill/>
          <a:ln w="3175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62" name="Text Box 14"/>
          <p:cNvSpPr txBox="1">
            <a:spLocks noChangeArrowheads="1"/>
          </p:cNvSpPr>
          <p:nvPr/>
        </p:nvSpPr>
        <p:spPr bwMode="auto">
          <a:xfrm>
            <a:off x="1000125" y="1431925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U(r)</a:t>
            </a:r>
          </a:p>
        </p:txBody>
      </p:sp>
      <p:sp>
        <p:nvSpPr>
          <p:cNvPr id="590863" name="Text Box 15"/>
          <p:cNvSpPr txBox="1">
            <a:spLocks noChangeArrowheads="1"/>
          </p:cNvSpPr>
          <p:nvPr/>
        </p:nvSpPr>
        <p:spPr bwMode="auto">
          <a:xfrm>
            <a:off x="1230313" y="2546350"/>
            <a:ext cx="44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E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90864" name="Text Box 16"/>
          <p:cNvSpPr txBox="1">
            <a:spLocks noChangeArrowheads="1"/>
          </p:cNvSpPr>
          <p:nvPr/>
        </p:nvSpPr>
        <p:spPr bwMode="auto">
          <a:xfrm>
            <a:off x="1116013" y="4811713"/>
            <a:ext cx="958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chemeClr val="bg1"/>
                </a:solidFill>
              </a:rPr>
              <a:t>U</a:t>
            </a:r>
            <a:r>
              <a:rPr lang="en-US" sz="2000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>
                <a:solidFill>
                  <a:schemeClr val="bg1"/>
                </a:solidFill>
              </a:rPr>
              <a:t>nuclear</a:t>
            </a:r>
          </a:p>
          <a:p>
            <a:r>
              <a:rPr lang="en-US" sz="2000" dirty="0">
                <a:solidFill>
                  <a:schemeClr val="bg1"/>
                </a:solidFill>
              </a:rPr>
              <a:t>binding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energy</a:t>
            </a:r>
            <a:endParaRPr lang="en-US" sz="20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590865" name="Text Box 17"/>
          <p:cNvSpPr txBox="1">
            <a:spLocks noChangeArrowheads="1"/>
          </p:cNvSpPr>
          <p:nvPr/>
        </p:nvSpPr>
        <p:spPr bwMode="auto">
          <a:xfrm>
            <a:off x="2690813" y="3467100"/>
            <a:ext cx="930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</a:t>
            </a:r>
          </a:p>
          <a:p>
            <a:r>
              <a:rPr lang="en-US" sz="2000" dirty="0">
                <a:solidFill>
                  <a:schemeClr val="bg1"/>
                </a:solidFill>
              </a:rPr>
              <a:t>nuclear</a:t>
            </a:r>
          </a:p>
          <a:p>
            <a:r>
              <a:rPr lang="en-US" sz="2000" dirty="0">
                <a:solidFill>
                  <a:schemeClr val="bg1"/>
                </a:solidFill>
              </a:rPr>
              <a:t>radius</a:t>
            </a:r>
          </a:p>
        </p:txBody>
      </p:sp>
      <p:sp>
        <p:nvSpPr>
          <p:cNvPr id="590866" name="Line 18"/>
          <p:cNvSpPr>
            <a:spLocks noChangeShapeType="1"/>
          </p:cNvSpPr>
          <p:nvPr/>
        </p:nvSpPr>
        <p:spPr bwMode="auto">
          <a:xfrm flipH="1" flipV="1">
            <a:off x="3381375" y="3429000"/>
            <a:ext cx="768350" cy="3079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67" name="Text Box 19"/>
          <p:cNvSpPr txBox="1">
            <a:spLocks noChangeArrowheads="1"/>
          </p:cNvSpPr>
          <p:nvPr/>
        </p:nvSpPr>
        <p:spPr bwMode="auto">
          <a:xfrm>
            <a:off x="4111625" y="3544888"/>
            <a:ext cx="1036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width of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barrier</a:t>
            </a:r>
          </a:p>
        </p:txBody>
      </p:sp>
      <p:sp>
        <p:nvSpPr>
          <p:cNvPr id="590869" name="Line 21"/>
          <p:cNvSpPr>
            <a:spLocks noChangeShapeType="1"/>
          </p:cNvSpPr>
          <p:nvPr/>
        </p:nvSpPr>
        <p:spPr bwMode="auto">
          <a:xfrm flipH="1">
            <a:off x="3419475" y="2084388"/>
            <a:ext cx="730250" cy="6540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90870" name="Object 22"/>
          <p:cNvGraphicFramePr>
            <a:graphicFrameLocks noChangeAspect="1"/>
          </p:cNvGraphicFramePr>
          <p:nvPr/>
        </p:nvGraphicFramePr>
        <p:xfrm>
          <a:off x="4149725" y="1570038"/>
          <a:ext cx="1300163" cy="514350"/>
        </p:xfrm>
        <a:graphic>
          <a:graphicData uri="http://schemas.openxmlformats.org/presentationml/2006/ole">
            <p:oleObj spid="_x0000_s3074" name="Equation" r:id="rId4" imgW="1155600" imgH="457200" progId="Equation.3">
              <p:embed/>
            </p:oleObj>
          </a:graphicData>
        </a:graphic>
      </p:graphicFrame>
      <p:sp>
        <p:nvSpPr>
          <p:cNvPr id="590871" name="Text Box 23"/>
          <p:cNvSpPr txBox="1">
            <a:spLocks noChangeArrowheads="1"/>
          </p:cNvSpPr>
          <p:nvPr/>
        </p:nvSpPr>
        <p:spPr bwMode="auto">
          <a:xfrm>
            <a:off x="4610100" y="3032125"/>
            <a:ext cx="256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FFFF"/>
                </a:solidFill>
              </a:rPr>
              <a:t>Coulomb potential </a:t>
            </a:r>
            <a:r>
              <a:rPr lang="en-US" sz="2000">
                <a:solidFill>
                  <a:srgbClr val="66FFFF"/>
                </a:solidFill>
                <a:cs typeface="Times New Roman" pitchFamily="18" charset="0"/>
              </a:rPr>
              <a:t>~1/r</a:t>
            </a:r>
          </a:p>
        </p:txBody>
      </p:sp>
      <p:sp>
        <p:nvSpPr>
          <p:cNvPr id="590872" name="Text Box 24"/>
          <p:cNvSpPr txBox="1">
            <a:spLocks noChangeArrowheads="1"/>
          </p:cNvSpPr>
          <p:nvPr/>
        </p:nvSpPr>
        <p:spPr bwMode="auto">
          <a:xfrm>
            <a:off x="7399338" y="3254375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2305" y="4542745"/>
            <a:ext cx="54152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Use the WKB approximation to get the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tunnel probability and with it the half life,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</a:t>
            </a:r>
            <a:r>
              <a:rPr lang="en-US" sz="2400" baseline="-25000" dirty="0" smtClean="0">
                <a:solidFill>
                  <a:srgbClr val="FFFF00"/>
                </a:solidFill>
              </a:rPr>
              <a:t>1/2</a:t>
            </a:r>
            <a:r>
              <a:rPr lang="en-US" sz="2400" dirty="0" smtClean="0">
                <a:solidFill>
                  <a:srgbClr val="FFFF00"/>
                </a:solidFill>
              </a:rPr>
              <a:t>. As typical for tunneling problems,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decay rate depends exponentially on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Q-value. Consequently </a:t>
            </a:r>
            <a:r>
              <a:rPr lang="el-GR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-decays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span a huge range of half lives.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9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9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9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60" grpId="0" animBg="1"/>
      <p:bldP spid="590861" grpId="0" animBg="1"/>
      <p:bldP spid="590863" grpId="0"/>
      <p:bldP spid="590864" grpId="0"/>
      <p:bldP spid="590865" grpId="0"/>
      <p:bldP spid="590866" grpId="0" animBg="1"/>
      <p:bldP spid="590867" grpId="0"/>
      <p:bldP spid="590869" grpId="0" animBg="1"/>
      <p:bldP spid="59087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_life_E_alpha_decy"/>
          <p:cNvPicPr>
            <a:picLocks noChangeAspect="1" noChangeArrowheads="1"/>
          </p:cNvPicPr>
          <p:nvPr/>
        </p:nvPicPr>
        <p:blipFill>
          <a:blip r:embed="rId2" cstate="print"/>
          <a:srcRect t="6883"/>
          <a:stretch>
            <a:fillRect/>
          </a:stretch>
        </p:blipFill>
        <p:spPr bwMode="auto">
          <a:xfrm>
            <a:off x="769938" y="0"/>
            <a:ext cx="7529512" cy="68691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1265" y="971080"/>
            <a:ext cx="3711272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factor 2 variation in</a:t>
            </a:r>
          </a:p>
          <a:p>
            <a:r>
              <a:rPr lang="en-US" sz="2800" dirty="0" smtClean="0"/>
              <a:t>decay energy results in</a:t>
            </a:r>
          </a:p>
          <a:p>
            <a:r>
              <a:rPr lang="en-US" sz="2800" dirty="0" smtClean="0"/>
              <a:t>25 orders of magnitude</a:t>
            </a:r>
          </a:p>
          <a:p>
            <a:r>
              <a:rPr lang="en-US" sz="2800" dirty="0" smtClean="0"/>
              <a:t>variation of the half life!</a:t>
            </a:r>
          </a:p>
          <a:p>
            <a:r>
              <a:rPr lang="en-US" sz="2800" dirty="0" smtClean="0"/>
              <a:t>Such is the power of</a:t>
            </a:r>
          </a:p>
          <a:p>
            <a:r>
              <a:rPr lang="en-US" sz="2800" dirty="0" smtClean="0"/>
              <a:t>quantum tunneling.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235" y="238970"/>
            <a:ext cx="851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Alpha decays into an excited state of the daughter nucleus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are possible but not the norm.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35" y="1272292"/>
            <a:ext cx="875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this reason alpha decays, often, don’t go along with the emission of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γ-</a:t>
            </a:r>
            <a:r>
              <a:rPr lang="en-US" sz="2800" dirty="0" smtClean="0">
                <a:solidFill>
                  <a:schemeClr val="bg1"/>
                </a:solidFill>
              </a:rPr>
              <a:t>radiation.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γ-</a:t>
            </a:r>
            <a:r>
              <a:rPr lang="en-US" sz="2800" dirty="0" smtClean="0">
                <a:solidFill>
                  <a:schemeClr val="bg1"/>
                </a:solidFill>
              </a:rPr>
              <a:t>radiation detectors are therefore not well suited to test for alpha radioactivity.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35" y="3769824"/>
            <a:ext cx="8529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range of alpha particles in matter is very short. Rule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thump: 1 cm / </a:t>
            </a:r>
            <a:r>
              <a:rPr lang="en-US" sz="2800" dirty="0" err="1" smtClean="0">
                <a:solidFill>
                  <a:schemeClr val="bg1"/>
                </a:solidFill>
              </a:rPr>
              <a:t>MeV</a:t>
            </a:r>
            <a:r>
              <a:rPr lang="en-US" sz="2800" dirty="0" smtClean="0">
                <a:solidFill>
                  <a:schemeClr val="bg1"/>
                </a:solidFill>
              </a:rPr>
              <a:t> in air. They are readily screened by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even thin absorbers and therefore easily lost in analysis.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35" y="2736502"/>
            <a:ext cx="7799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-decay is a two body decay,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energies are therefore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discrete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235" y="5234035"/>
            <a:ext cx="8231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As far is background is concerned: alpha decays usually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only matter if the activity is inside the active medium.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Beta-minus_Dec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05320"/>
            <a:ext cx="7620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298450" y="101600"/>
            <a:ext cx="1500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Symbol" pitchFamily="18" charset="2"/>
              </a:rPr>
              <a:t>b-</a:t>
            </a:r>
            <a:r>
              <a:rPr lang="en-US" sz="2800" u="sng" dirty="0">
                <a:solidFill>
                  <a:schemeClr val="bg1"/>
                </a:solidFill>
              </a:rPr>
              <a:t>decay:</a:t>
            </a:r>
            <a:endParaRPr lang="en-US" sz="2800" u="sng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37989" name="Text Box 5"/>
          <p:cNvSpPr txBox="1">
            <a:spLocks noChangeArrowheads="1"/>
          </p:cNvSpPr>
          <p:nvPr/>
        </p:nvSpPr>
        <p:spPr bwMode="auto">
          <a:xfrm>
            <a:off x="298450" y="720725"/>
            <a:ext cx="8185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Nuclei with an abundance of neutrons (protons) can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transform to a more stable (meaning lighter) nucleus by </a:t>
            </a:r>
          </a:p>
          <a:p>
            <a:r>
              <a:rPr lang="en-US" sz="2800" dirty="0">
                <a:solidFill>
                  <a:schemeClr val="bg1"/>
                </a:solidFill>
              </a:rPr>
              <a:t>emitting an electron (positron) and an anti-neutrino</a:t>
            </a:r>
          </a:p>
          <a:p>
            <a:r>
              <a:rPr lang="en-US" sz="2800" dirty="0">
                <a:solidFill>
                  <a:schemeClr val="bg1"/>
                </a:solidFill>
              </a:rPr>
              <a:t>(neutrino). The transformation can be denoted as:</a:t>
            </a:r>
          </a:p>
        </p:txBody>
      </p:sp>
      <p:graphicFrame>
        <p:nvGraphicFramePr>
          <p:cNvPr id="937990" name="Object 6"/>
          <p:cNvGraphicFramePr>
            <a:graphicFrameLocks noChangeAspect="1"/>
          </p:cNvGraphicFramePr>
          <p:nvPr/>
        </p:nvGraphicFramePr>
        <p:xfrm>
          <a:off x="1128713" y="2636838"/>
          <a:ext cx="2498725" cy="504825"/>
        </p:xfrm>
        <a:graphic>
          <a:graphicData uri="http://schemas.openxmlformats.org/presentationml/2006/ole">
            <p:oleObj spid="_x0000_s27650" name="Equation" r:id="rId4" imgW="1193760" imgH="241200" progId="Equation.3">
              <p:embed/>
            </p:oleObj>
          </a:graphicData>
        </a:graphic>
      </p:graphicFrame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373063" y="26019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300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:</a:t>
            </a:r>
          </a:p>
        </p:txBody>
      </p:sp>
      <p:sp>
        <p:nvSpPr>
          <p:cNvPr id="937992" name="Text Box 8"/>
          <p:cNvSpPr txBox="1">
            <a:spLocks noChangeArrowheads="1"/>
          </p:cNvSpPr>
          <p:nvPr/>
        </p:nvSpPr>
        <p:spPr bwMode="auto">
          <a:xfrm>
            <a:off x="312738" y="3176588"/>
            <a:ext cx="83407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basic transformation happening inside the nucleus </a:t>
            </a:r>
            <a:r>
              <a:rPr lang="en-US" sz="2800" dirty="0" smtClean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spontaneous transformation of a neutron into 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proton, </a:t>
            </a:r>
            <a:r>
              <a:rPr lang="en-US" sz="2800" dirty="0">
                <a:solidFill>
                  <a:schemeClr val="bg1"/>
                </a:solidFill>
              </a:rPr>
              <a:t>with the simultaneous emission of an electron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and anti-neutrino:</a:t>
            </a:r>
          </a:p>
        </p:txBody>
      </p:sp>
      <p:graphicFrame>
        <p:nvGraphicFramePr>
          <p:cNvPr id="937993" name="Object 9"/>
          <p:cNvGraphicFramePr>
            <a:graphicFrameLocks noChangeAspect="1"/>
          </p:cNvGraphicFramePr>
          <p:nvPr/>
        </p:nvGraphicFramePr>
        <p:xfrm>
          <a:off x="419100" y="5139388"/>
          <a:ext cx="1727200" cy="477837"/>
        </p:xfrm>
        <a:graphic>
          <a:graphicData uri="http://schemas.openxmlformats.org/presentationml/2006/ole">
            <p:oleObj spid="_x0000_s27651" name="Equation" r:id="rId5" imgW="825480" imgH="228600" progId="Equation.3">
              <p:embed/>
            </p:oleObj>
          </a:graphicData>
        </a:graphic>
      </p:graphicFrame>
      <p:sp>
        <p:nvSpPr>
          <p:cNvPr id="937995" name="Text Box 11"/>
          <p:cNvSpPr txBox="1">
            <a:spLocks noChangeArrowheads="1"/>
          </p:cNvSpPr>
          <p:nvPr/>
        </p:nvSpPr>
        <p:spPr bwMode="auto">
          <a:xfrm>
            <a:off x="2303463" y="4936188"/>
            <a:ext cx="59261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neutrons are heavier than protons so this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decay can happen for free neutrons, it is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reason why they are unstable.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3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91" grpId="0"/>
      <p:bldP spid="937992" grpId="0"/>
      <p:bldP spid="9379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045" y="395005"/>
            <a:ext cx="8653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nuclear recoil energy is VERY small compared to that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the electron(positron) and anti-(neutrino), T</a:t>
            </a:r>
            <a:r>
              <a:rPr lang="en-US" sz="2800" baseline="-25000" dirty="0" smtClean="0">
                <a:solidFill>
                  <a:schemeClr val="bg1"/>
                </a:solidFill>
              </a:rPr>
              <a:t>Y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≈0.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462665" y="1470345"/>
          <a:ext cx="3694112" cy="506413"/>
        </p:xfrm>
        <a:graphic>
          <a:graphicData uri="http://schemas.openxmlformats.org/presentationml/2006/ole">
            <p:oleObj spid="_x0000_s32770" name="Equation" r:id="rId3" imgW="1765080" imgH="241200" progId="Equation.3">
              <p:embed/>
            </p:oleObj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9045" y="2084825"/>
            <a:ext cx="83551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-decays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Q-value is tabulated </a:t>
            </a:r>
            <a:r>
              <a:rPr lang="en-US" sz="2800" dirty="0" smtClean="0">
                <a:solidFill>
                  <a:schemeClr val="bg1"/>
                </a:solidFill>
              </a:rPr>
              <a:t>in terms of </a:t>
            </a:r>
            <a:r>
              <a:rPr lang="en-US" sz="2800" dirty="0">
                <a:solidFill>
                  <a:schemeClr val="bg1"/>
                </a:solidFill>
              </a:rPr>
              <a:t>atomic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mass differences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190" y="1470345"/>
            <a:ext cx="260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T: kinetic energy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045" y="3121760"/>
            <a:ext cx="8389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-decay is a three body decay, electron and anti-neutrino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energies are therefore </a:t>
            </a:r>
            <a:r>
              <a:rPr lang="en-US" sz="2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continuous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260" y="524670"/>
            <a:ext cx="631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will I be talking about and what not?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60" y="1127460"/>
            <a:ext cx="7911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Let’s start with what this will not be: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will not give a summary of low background detectors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will not focus of the science covered by these devices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60" y="3453799"/>
            <a:ext cx="7719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I will talk about  what creates low energy detector background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What causes it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How avoid or at least minimize its impact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60" y="5349250"/>
            <a:ext cx="8410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talk is about enabling interesting science by better understanding what interferes with it.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graphicFrame>
        <p:nvGraphicFramePr>
          <p:cNvPr id="939012" name="Object 4"/>
          <p:cNvGraphicFramePr>
            <a:graphicFrameLocks noChangeAspect="1"/>
          </p:cNvGraphicFramePr>
          <p:nvPr/>
        </p:nvGraphicFramePr>
        <p:xfrm>
          <a:off x="976313" y="373063"/>
          <a:ext cx="2659062" cy="504825"/>
        </p:xfrm>
        <a:graphic>
          <a:graphicData uri="http://schemas.openxmlformats.org/presentationml/2006/ole">
            <p:oleObj spid="_x0000_s28674" name="Equation" r:id="rId4" imgW="1269720" imgH="241200" progId="Equation.3">
              <p:embed/>
            </p:oleObj>
          </a:graphicData>
        </a:graphic>
      </p:graphicFrame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300038" y="33813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30000" dirty="0">
                <a:solidFill>
                  <a:schemeClr val="bg1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:</a:t>
            </a: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300038" y="1050925"/>
            <a:ext cx="877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process is observed in proton rich nuclei. Here a proton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spontaneously transforms into a positron and a neutrino. </a:t>
            </a:r>
          </a:p>
        </p:txBody>
      </p:sp>
      <p:graphicFrame>
        <p:nvGraphicFramePr>
          <p:cNvPr id="939015" name="Object 7"/>
          <p:cNvGraphicFramePr>
            <a:graphicFrameLocks noChangeAspect="1"/>
          </p:cNvGraphicFramePr>
          <p:nvPr/>
        </p:nvGraphicFramePr>
        <p:xfrm>
          <a:off x="380163" y="2123215"/>
          <a:ext cx="1887537" cy="504825"/>
        </p:xfrm>
        <a:graphic>
          <a:graphicData uri="http://schemas.openxmlformats.org/presentationml/2006/ole">
            <p:oleObj spid="_x0000_s28675" name="Equation" r:id="rId5" imgW="901440" imgH="241200" progId="Equation.3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0038" y="1905727"/>
            <a:ext cx="8472487" cy="2214563"/>
            <a:chOff x="262" y="1419"/>
            <a:chExt cx="5337" cy="1395"/>
          </a:xfrm>
        </p:grpSpPr>
        <p:sp>
          <p:nvSpPr>
            <p:cNvPr id="939016" name="Text Box 8"/>
            <p:cNvSpPr txBox="1">
              <a:spLocks noChangeArrowheads="1"/>
            </p:cNvSpPr>
            <p:nvPr/>
          </p:nvSpPr>
          <p:spPr bwMode="auto">
            <a:xfrm>
              <a:off x="1598" y="1419"/>
              <a:ext cx="400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  <a:r>
                <a:rPr lang="en-US" sz="2800" dirty="0" smtClean="0">
                  <a:solidFill>
                    <a:schemeClr val="bg1"/>
                  </a:solidFill>
                </a:rPr>
                <a:t>rotons </a:t>
              </a:r>
              <a:r>
                <a:rPr lang="en-US" sz="2800" dirty="0">
                  <a:solidFill>
                    <a:schemeClr val="bg1"/>
                  </a:solidFill>
                </a:rPr>
                <a:t>are lighter than neutrons so this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decay cannot happen for free protons. Only</a:t>
              </a:r>
            </a:p>
          </p:txBody>
        </p:sp>
        <p:sp>
          <p:nvSpPr>
            <p:cNvPr id="939017" name="Text Box 9"/>
            <p:cNvSpPr txBox="1">
              <a:spLocks noChangeArrowheads="1"/>
            </p:cNvSpPr>
            <p:nvPr/>
          </p:nvSpPr>
          <p:spPr bwMode="auto">
            <a:xfrm>
              <a:off x="262" y="1949"/>
              <a:ext cx="5273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for protons bound inside an atomic nucleus with empty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neutron states  available at lower energy (due to binding)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can this decay occur.</a:t>
              </a:r>
            </a:p>
          </p:txBody>
        </p:sp>
      </p:grpSp>
      <p:sp>
        <p:nvSpPr>
          <p:cNvPr id="939019" name="Text Box 11"/>
          <p:cNvSpPr txBox="1">
            <a:spLocks noChangeArrowheads="1"/>
          </p:cNvSpPr>
          <p:nvPr/>
        </p:nvSpPr>
        <p:spPr bwMode="auto">
          <a:xfrm>
            <a:off x="300038" y="4398963"/>
            <a:ext cx="2619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Electron capture:</a:t>
            </a:r>
          </a:p>
        </p:txBody>
      </p:sp>
      <p:graphicFrame>
        <p:nvGraphicFramePr>
          <p:cNvPr id="939020" name="Object 12"/>
          <p:cNvGraphicFramePr>
            <a:graphicFrameLocks noChangeAspect="1"/>
          </p:cNvGraphicFramePr>
          <p:nvPr/>
        </p:nvGraphicFramePr>
        <p:xfrm>
          <a:off x="3040063" y="4416425"/>
          <a:ext cx="2498725" cy="504825"/>
        </p:xfrm>
        <a:graphic>
          <a:graphicData uri="http://schemas.openxmlformats.org/presentationml/2006/ole">
            <p:oleObj spid="_x0000_s28676" name="Equation" r:id="rId6" imgW="1193760" imgH="241200" progId="Equation.3">
              <p:embed/>
            </p:oleObj>
          </a:graphicData>
        </a:graphic>
      </p:graphicFrame>
      <p:sp>
        <p:nvSpPr>
          <p:cNvPr id="939021" name="Text Box 13"/>
          <p:cNvSpPr txBox="1">
            <a:spLocks noChangeArrowheads="1"/>
          </p:cNvSpPr>
          <p:nvPr/>
        </p:nvSpPr>
        <p:spPr bwMode="auto">
          <a:xfrm>
            <a:off x="300038" y="5046663"/>
            <a:ext cx="7232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is a sub-variety of 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30000" dirty="0">
                <a:solidFill>
                  <a:schemeClr val="bg1"/>
                </a:solidFill>
              </a:rPr>
              <a:t>+</a:t>
            </a:r>
            <a:r>
              <a:rPr lang="en-US" sz="2800" dirty="0">
                <a:solidFill>
                  <a:schemeClr val="bg1"/>
                </a:solidFill>
              </a:rPr>
              <a:t>-decay. One electron mass is</a:t>
            </a:r>
          </a:p>
          <a:p>
            <a:r>
              <a:rPr lang="en-US" sz="2800" dirty="0">
                <a:solidFill>
                  <a:schemeClr val="bg1"/>
                </a:solidFill>
              </a:rPr>
              <a:t>gained.</a:t>
            </a:r>
          </a:p>
        </p:txBody>
      </p:sp>
      <p:graphicFrame>
        <p:nvGraphicFramePr>
          <p:cNvPr id="939022" name="Object 14"/>
          <p:cNvGraphicFramePr>
            <a:graphicFrameLocks noChangeAspect="1"/>
          </p:cNvGraphicFramePr>
          <p:nvPr/>
        </p:nvGraphicFramePr>
        <p:xfrm>
          <a:off x="1622425" y="5541963"/>
          <a:ext cx="1728788" cy="477837"/>
        </p:xfrm>
        <a:graphic>
          <a:graphicData uri="http://schemas.openxmlformats.org/presentationml/2006/ole">
            <p:oleObj spid="_x0000_s28677" name="Equation" r:id="rId7" imgW="825480" imgH="228600" progId="Equation.3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3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3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4" grpId="0"/>
      <p:bldP spid="939019" grpId="0"/>
      <p:bldP spid="9390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2235" y="279790"/>
            <a:ext cx="90570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Also here the tabulated Q-value corresponds to the</a:t>
            </a:r>
          </a:p>
          <a:p>
            <a:r>
              <a:rPr lang="en-US" sz="2800" dirty="0">
                <a:solidFill>
                  <a:schemeClr val="bg1"/>
                </a:solidFill>
              </a:rPr>
              <a:t>atomic mass difference. </a:t>
            </a:r>
            <a:r>
              <a:rPr lang="en-US" sz="2800" dirty="0" smtClean="0">
                <a:solidFill>
                  <a:schemeClr val="bg1"/>
                </a:solidFill>
              </a:rPr>
              <a:t>The maximal positron </a:t>
            </a:r>
            <a:r>
              <a:rPr lang="en-US" sz="2800" dirty="0">
                <a:solidFill>
                  <a:schemeClr val="bg1"/>
                </a:solidFill>
              </a:rPr>
              <a:t>kinetic energy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chemeClr val="bg1"/>
                </a:solidFill>
              </a:rPr>
              <a:t>by 2 electron masses </a:t>
            </a:r>
            <a:r>
              <a:rPr lang="en-US" sz="2800" dirty="0" smtClean="0">
                <a:solidFill>
                  <a:schemeClr val="bg1"/>
                </a:solidFill>
              </a:rPr>
              <a:t>smaller than </a:t>
            </a:r>
            <a:r>
              <a:rPr lang="en-US" sz="2800" dirty="0">
                <a:solidFill>
                  <a:schemeClr val="bg1"/>
                </a:solidFill>
              </a:rPr>
              <a:t>the Q-value.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detail one has to pay attention to, caused by the fact</a:t>
            </a:r>
          </a:p>
          <a:p>
            <a:r>
              <a:rPr lang="en-US" sz="2800" dirty="0">
                <a:solidFill>
                  <a:schemeClr val="bg1"/>
                </a:solidFill>
              </a:rPr>
              <a:t>tabulated quantities are always relative to atomic masses.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9045" y="3774645"/>
            <a:ext cx="8567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You further see that </a:t>
            </a:r>
            <a:r>
              <a:rPr lang="en-US" sz="2800" dirty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800" baseline="30000" dirty="0">
                <a:solidFill>
                  <a:srgbClr val="FFFF00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FFFF00"/>
                </a:solidFill>
              </a:rPr>
              <a:t> decay is energetically only possible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if the Q-value is at least 1.022 </a:t>
            </a:r>
            <a:r>
              <a:rPr lang="en-US" sz="2800" dirty="0" err="1">
                <a:solidFill>
                  <a:srgbClr val="FFFF00"/>
                </a:solidFill>
              </a:rPr>
              <a:t>MeV</a:t>
            </a:r>
            <a:r>
              <a:rPr lang="en-US" sz="2800" dirty="0">
                <a:solidFill>
                  <a:srgbClr val="FFFF00"/>
                </a:solidFill>
              </a:rPr>
              <a:t> or 2 electron masses!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47450" y="2669440"/>
          <a:ext cx="4494212" cy="531812"/>
        </p:xfrm>
        <a:graphic>
          <a:graphicData uri="http://schemas.openxmlformats.org/presentationml/2006/ole">
            <p:oleObj spid="_x0000_s33794" name="Equation" r:id="rId3" imgW="2145960" imgH="253800" progId="Equation.3">
              <p:embed/>
            </p:oleObj>
          </a:graphicData>
        </a:graphic>
      </p:graphicFrame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577762" y="3220302"/>
            <a:ext cx="1595438" cy="515938"/>
            <a:chOff x="1066" y="1028"/>
            <a:chExt cx="1005" cy="325"/>
          </a:xfrm>
        </p:grpSpPr>
        <p:sp>
          <p:nvSpPr>
            <p:cNvPr id="9" name="AutoShape 8"/>
            <p:cNvSpPr>
              <a:spLocks/>
            </p:cNvSpPr>
            <p:nvPr/>
          </p:nvSpPr>
          <p:spPr bwMode="auto">
            <a:xfrm rot="-5400000">
              <a:off x="1521" y="573"/>
              <a:ext cx="96" cy="1005"/>
            </a:xfrm>
            <a:prstGeom prst="leftBrace">
              <a:avLst>
                <a:gd name="adj1" fmla="val 87240"/>
                <a:gd name="adj2" fmla="val 50000"/>
              </a:avLst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70" y="1103"/>
              <a:ext cx="6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Q-value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Beta-minus_Decay_Feynman_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" y="0"/>
            <a:ext cx="6336825" cy="6336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8689" y="0"/>
            <a:ext cx="39453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Beta decay is mediated by</a:t>
            </a:r>
          </a:p>
          <a:p>
            <a:r>
              <a:rPr lang="en-US" sz="2800" dirty="0" smtClean="0"/>
              <a:t>the weak force, a force of </a:t>
            </a:r>
          </a:p>
          <a:p>
            <a:r>
              <a:rPr lang="en-US" sz="2800" dirty="0" smtClean="0"/>
              <a:t>change.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8810" y="2968140"/>
            <a:ext cx="45255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Decay half lives vary between</a:t>
            </a:r>
          </a:p>
          <a:p>
            <a:r>
              <a:rPr lang="en-US" sz="2800" dirty="0" smtClean="0"/>
              <a:t>ms to 1.3</a:t>
            </a:r>
            <a:r>
              <a:rPr lang="en-US" sz="2800" dirty="0" smtClean="0">
                <a:latin typeface="Times New Roman"/>
                <a:cs typeface="Times New Roman"/>
              </a:rPr>
              <a:t>∙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y (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K), </a:t>
            </a:r>
          </a:p>
          <a:p>
            <a:r>
              <a:rPr lang="en-US" sz="2800" dirty="0" smtClean="0"/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∙10</a:t>
            </a:r>
            <a:r>
              <a:rPr lang="en-US" sz="2800" baseline="30000" dirty="0" smtClean="0">
                <a:latin typeface="Times New Roman"/>
                <a:cs typeface="Times New Roman"/>
              </a:rPr>
              <a:t>14</a:t>
            </a:r>
            <a:r>
              <a:rPr lang="en-US" sz="2800" dirty="0" smtClean="0">
                <a:latin typeface="Times New Roman"/>
                <a:cs typeface="Times New Roman"/>
              </a:rPr>
              <a:t> y (</a:t>
            </a:r>
            <a:r>
              <a:rPr lang="en-US" sz="2800" baseline="30000" dirty="0" smtClean="0">
                <a:latin typeface="Times New Roman"/>
                <a:cs typeface="Times New Roman"/>
              </a:rPr>
              <a:t>115</a:t>
            </a:r>
            <a:r>
              <a:rPr lang="en-US" sz="2800" dirty="0" smtClean="0">
                <a:latin typeface="Times New Roman"/>
                <a:cs typeface="Times New Roman"/>
              </a:rPr>
              <a:t>In)</a:t>
            </a:r>
            <a:r>
              <a:rPr lang="en-US" sz="28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9295" y="4235505"/>
            <a:ext cx="69195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nuclei this transition rate can be determined</a:t>
            </a:r>
          </a:p>
          <a:p>
            <a:r>
              <a:rPr lang="en-US" sz="2800" dirty="0" smtClean="0"/>
              <a:t>by means of time dependent perturbation</a:t>
            </a:r>
          </a:p>
          <a:p>
            <a:r>
              <a:rPr lang="en-US" sz="2800" dirty="0" smtClean="0"/>
              <a:t>theory. The transition rate (into the continuum)</a:t>
            </a:r>
          </a:p>
          <a:p>
            <a:r>
              <a:rPr lang="en-US" sz="2800" dirty="0" smtClean="0"/>
              <a:t>is given by Fermi’s golden rule.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4571" y="279790"/>
            <a:ext cx="89194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weak force is considered a small perturbation of the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forces responsible for keeping the initial and final stationary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states. The decay rates can thus be calculated using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perturbation theory.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355975" y="1649413"/>
          <a:ext cx="4994275" cy="989012"/>
        </p:xfrm>
        <a:graphic>
          <a:graphicData uri="http://schemas.openxmlformats.org/presentationml/2006/ole">
            <p:oleObj spid="_x0000_s29698" name="Equation" r:id="rId3" imgW="2501640" imgH="49500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648810" y="1777585"/>
            <a:ext cx="2324657" cy="1628049"/>
            <a:chOff x="-618375" y="2365203"/>
            <a:chExt cx="2324657" cy="1628049"/>
          </a:xfrm>
        </p:grpSpPr>
        <p:sp>
          <p:nvSpPr>
            <p:cNvPr id="9" name="Oval 8"/>
            <p:cNvSpPr/>
            <p:nvPr/>
          </p:nvSpPr>
          <p:spPr bwMode="auto">
            <a:xfrm>
              <a:off x="-618375" y="2365203"/>
              <a:ext cx="542166" cy="72019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099" y="3285366"/>
              <a:ext cx="994183" cy="70788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Matrix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</a:rPr>
                <a:t>element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1" name="Straight Connector 10"/>
            <p:cNvCxnSpPr>
              <a:stCxn id="9" idx="4"/>
              <a:endCxn id="10" idx="1"/>
            </p:cNvCxnSpPr>
            <p:nvPr/>
          </p:nvCxnSpPr>
          <p:spPr bwMode="auto">
            <a:xfrm rot="16200000" flipH="1">
              <a:off x="-94555" y="2832655"/>
              <a:ext cx="553916" cy="10593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5493720" y="1585561"/>
            <a:ext cx="2957185" cy="1828165"/>
            <a:chOff x="121339" y="2173179"/>
            <a:chExt cx="2957185" cy="1828165"/>
          </a:xfrm>
        </p:grpSpPr>
        <p:sp>
          <p:nvSpPr>
            <p:cNvPr id="13" name="Oval 12"/>
            <p:cNvSpPr/>
            <p:nvPr/>
          </p:nvSpPr>
          <p:spPr bwMode="auto">
            <a:xfrm>
              <a:off x="121339" y="2173179"/>
              <a:ext cx="2957185" cy="1036934"/>
            </a:xfrm>
            <a:prstGeom prst="ellipse">
              <a:avLst/>
            </a:prstGeom>
            <a:noFill/>
            <a:ln w="28575" cap="flat" cmpd="sng" algn="ctr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73862" y="3293458"/>
              <a:ext cx="782587" cy="707886"/>
            </a:xfrm>
            <a:prstGeom prst="rect">
              <a:avLst/>
            </a:prstGeom>
            <a:noFill/>
            <a:ln w="28575">
              <a:solidFill>
                <a:srgbClr val="66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6FFFF"/>
                  </a:solidFill>
                </a:rPr>
                <a:t>Phase</a:t>
              </a:r>
            </a:p>
            <a:p>
              <a:r>
                <a:rPr lang="en-US" sz="2000" dirty="0" smtClean="0">
                  <a:solidFill>
                    <a:srgbClr val="66FFFF"/>
                  </a:solidFill>
                </a:rPr>
                <a:t>space</a:t>
              </a:r>
              <a:endParaRPr lang="en-US" sz="2000" dirty="0">
                <a:solidFill>
                  <a:srgbClr val="66FFFF"/>
                </a:solidFill>
              </a:endParaRPr>
            </a:p>
          </p:txBody>
        </p:sp>
        <p:cxnSp>
          <p:nvCxnSpPr>
            <p:cNvPr id="15" name="Straight Connector 14"/>
            <p:cNvCxnSpPr>
              <a:stCxn id="13" idx="4"/>
              <a:endCxn id="14" idx="1"/>
            </p:cNvCxnSpPr>
            <p:nvPr/>
          </p:nvCxnSpPr>
          <p:spPr bwMode="auto">
            <a:xfrm rot="16200000" flipH="1">
              <a:off x="1718253" y="3091792"/>
              <a:ext cx="437288" cy="6739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5709723" y="3505810"/>
            <a:ext cx="3355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Fermi’s golden rule. Gives the </a:t>
            </a:r>
          </a:p>
          <a:p>
            <a:r>
              <a:rPr lang="en-US" sz="2000" dirty="0" smtClean="0">
                <a:solidFill>
                  <a:srgbClr val="FF00FF"/>
                </a:solidFill>
              </a:rPr>
              <a:t>decay rate into continuous </a:t>
            </a:r>
          </a:p>
          <a:p>
            <a:r>
              <a:rPr lang="en-US" sz="2000" dirty="0" smtClean="0">
                <a:solidFill>
                  <a:srgbClr val="FF00FF"/>
                </a:solidFill>
              </a:rPr>
              <a:t>states.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235" y="2581675"/>
            <a:ext cx="5195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units of total electron energy </a:t>
            </a:r>
            <a:r>
              <a:rPr lang="en-US" sz="2800" dirty="0" err="1" smtClean="0">
                <a:solidFill>
                  <a:schemeClr val="bg1"/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phase space is: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47450" y="3602038"/>
          <a:ext cx="5232400" cy="863600"/>
        </p:xfrm>
        <a:graphic>
          <a:graphicData uri="http://schemas.openxmlformats.org/presentationml/2006/ole">
            <p:oleObj spid="_x0000_s29699" name="Equation" r:id="rId4" imgW="2616120" imgH="43164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47450" y="4600575"/>
          <a:ext cx="6705600" cy="863600"/>
        </p:xfrm>
        <a:graphic>
          <a:graphicData uri="http://schemas.openxmlformats.org/presentationml/2006/ole">
            <p:oleObj spid="_x0000_s29700" name="Equation" r:id="rId5" imgW="3352680" imgH="431640" progId="Equation.3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109670" y="4696365"/>
            <a:ext cx="3925130" cy="2014729"/>
            <a:chOff x="5109670" y="4696365"/>
            <a:chExt cx="3925130" cy="2014729"/>
          </a:xfrm>
        </p:grpSpPr>
        <p:sp>
          <p:nvSpPr>
            <p:cNvPr id="20" name="Oval 19"/>
            <p:cNvSpPr/>
            <p:nvPr/>
          </p:nvSpPr>
          <p:spPr>
            <a:xfrm>
              <a:off x="5109670" y="4696365"/>
              <a:ext cx="1497795" cy="65288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9060" y="5387655"/>
              <a:ext cx="2465740" cy="1323439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Fermi function,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</a:rPr>
                <a:t>accounts for Coulomb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</a:rPr>
                <a:t>interaction between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</a:rPr>
                <a:t>Lepton and nucleus.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23" name="Straight Connector 22"/>
            <p:cNvCxnSpPr>
              <a:stCxn id="20" idx="4"/>
              <a:endCxn id="21" idx="1"/>
            </p:cNvCxnSpPr>
            <p:nvPr/>
          </p:nvCxnSpPr>
          <p:spPr>
            <a:xfrm rot="16200000" flipH="1">
              <a:off x="5863752" y="5344066"/>
              <a:ext cx="700125" cy="71049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55" y="356600"/>
            <a:ext cx="471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Statistical sharing of the energy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50" y="938693"/>
            <a:ext cx="85353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neutrino and the electron share the available energy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statistically. The atomic nucleus carries recoil momentum,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but because its so much heavier than the electron and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neutrino the associated kinetic energy is negligible.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7450" y="2858943"/>
            <a:ext cx="8061822" cy="1384995"/>
            <a:chOff x="385855" y="3083355"/>
            <a:chExt cx="8061822" cy="1384995"/>
          </a:xfrm>
        </p:grpSpPr>
        <p:grpSp>
          <p:nvGrpSpPr>
            <p:cNvPr id="11" name="Group 10"/>
            <p:cNvGrpSpPr/>
            <p:nvPr/>
          </p:nvGrpSpPr>
          <p:grpSpPr>
            <a:xfrm>
              <a:off x="385855" y="3083355"/>
              <a:ext cx="8061822" cy="1384995"/>
              <a:chOff x="385855" y="3083355"/>
              <a:chExt cx="8061822" cy="138499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5855" y="3083355"/>
                <a:ext cx="806182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The number of states for an electron with momentum</a:t>
                </a:r>
              </a:p>
              <a:p>
                <a:r>
                  <a:rPr lang="en-US" sz="2800" dirty="0" err="1" smtClean="0">
                    <a:solidFill>
                      <a:schemeClr val="bg1"/>
                    </a:solidFill>
                  </a:rPr>
                  <a:t>p</a:t>
                </a:r>
                <a:r>
                  <a:rPr lang="en-US" sz="2800" baseline="-25000" dirty="0" err="1" smtClean="0">
                    <a:solidFill>
                      <a:schemeClr val="bg1"/>
                    </a:solidFill>
                  </a:rPr>
                  <a:t>e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in the range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dp</a:t>
                </a:r>
                <a:r>
                  <a:rPr lang="en-US" sz="2800" baseline="-25000" dirty="0" err="1" smtClean="0">
                    <a:solidFill>
                      <a:schemeClr val="bg1"/>
                    </a:solidFill>
                  </a:rPr>
                  <a:t>e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is:                                  proportional</a:t>
                </a:r>
              </a:p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to the momentum range.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462665" y="3659430"/>
                <a:ext cx="230430" cy="1588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766965" y="3659430"/>
                <a:ext cx="230430" cy="1588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610023" y="3533775"/>
            <a:ext cx="2767012" cy="585788"/>
          </p:xfrm>
          <a:graphic>
            <a:graphicData uri="http://schemas.openxmlformats.org/presentationml/2006/ole">
              <p:oleObj spid="_x0000_s116738" name="Equation" r:id="rId3" imgW="1320480" imgH="279360" progId="Equation.3">
                <p:embed/>
              </p:oleObj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347450" y="4356738"/>
            <a:ext cx="8272910" cy="585788"/>
            <a:chOff x="385855" y="4581150"/>
            <a:chExt cx="8272910" cy="585788"/>
          </a:xfrm>
        </p:grpSpPr>
        <p:sp>
          <p:nvSpPr>
            <p:cNvPr id="13" name="TextBox 12"/>
            <p:cNvSpPr txBox="1"/>
            <p:nvPr/>
          </p:nvSpPr>
          <p:spPr>
            <a:xfrm>
              <a:off x="385855" y="4612434"/>
              <a:ext cx="5595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 similar relation holds for neutrinos: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6739" name="Object 3"/>
            <p:cNvGraphicFramePr>
              <a:graphicFrameLocks noChangeAspect="1"/>
            </p:cNvGraphicFramePr>
            <p:nvPr/>
          </p:nvGraphicFramePr>
          <p:xfrm>
            <a:off x="5839365" y="4581150"/>
            <a:ext cx="2819400" cy="585788"/>
          </p:xfrm>
          <a:graphic>
            <a:graphicData uri="http://schemas.openxmlformats.org/presentationml/2006/ole">
              <p:oleObj spid="_x0000_s116739" name="Equation" r:id="rId4" imgW="1346040" imgH="279360" progId="Equation.3">
                <p:embed/>
              </p:oleObj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347450" y="5163243"/>
            <a:ext cx="8643713" cy="1069322"/>
            <a:chOff x="501070" y="5387655"/>
            <a:chExt cx="8643713" cy="1069322"/>
          </a:xfrm>
        </p:grpSpPr>
        <p:sp>
          <p:nvSpPr>
            <p:cNvPr id="15" name="TextBox 14"/>
            <p:cNvSpPr txBox="1"/>
            <p:nvPr/>
          </p:nvSpPr>
          <p:spPr>
            <a:xfrm>
              <a:off x="501070" y="5502870"/>
              <a:ext cx="86437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Let         stand for the fraction of decays for which electron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and         neutrino momenta are within above range.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6740" name="Object 4"/>
            <p:cNvGraphicFramePr>
              <a:graphicFrameLocks noChangeAspect="1"/>
            </p:cNvGraphicFramePr>
            <p:nvPr/>
          </p:nvGraphicFramePr>
          <p:xfrm>
            <a:off x="1153955" y="5387655"/>
            <a:ext cx="585787" cy="825500"/>
          </p:xfrm>
          <a:graphic>
            <a:graphicData uri="http://schemas.openxmlformats.org/presentationml/2006/ole">
              <p:oleObj spid="_x0000_s116740" name="Equation" r:id="rId5" imgW="279360" imgH="39348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450" y="702245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ratio is: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459725" y="241385"/>
          <a:ext cx="2528888" cy="1492250"/>
        </p:xfrm>
        <a:graphic>
          <a:graphicData uri="http://schemas.openxmlformats.org/presentationml/2006/ole">
            <p:oleObj spid="_x0000_s117762" name="Equation" r:id="rId3" imgW="1206360" imgH="7110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855" y="2008015"/>
            <a:ext cx="8173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denominator represents the whole of the available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momentum space consistent with the energy restriction.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60" y="3083355"/>
            <a:ext cx="82461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express above relation in terms of the momentum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into the solid angle element d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Ω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into which the momenta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are directed . The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cartesian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momentum element is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transformed into its spherical coordinate equivalent: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1070" y="5042010"/>
          <a:ext cx="3619500" cy="531812"/>
        </p:xfrm>
        <a:graphic>
          <a:graphicData uri="http://schemas.openxmlformats.org/presentationml/2006/ole">
            <p:oleObj spid="_x0000_s117763" name="Equation" r:id="rId4" imgW="1726920" imgH="253800" progId="Equation.3">
              <p:embed/>
            </p:oleObj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501070" y="5695458"/>
          <a:ext cx="3698875" cy="531812"/>
        </p:xfrm>
        <a:graphic>
          <a:graphicData uri="http://schemas.openxmlformats.org/presentationml/2006/ole">
            <p:oleObj spid="_x0000_s117764" name="Equation" r:id="rId5" imgW="1765080" imgH="253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571" y="395005"/>
            <a:ext cx="6808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know that the neutrino mass is very small: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6953110" y="433410"/>
          <a:ext cx="1038225" cy="477837"/>
        </p:xfrm>
        <a:graphic>
          <a:graphicData uri="http://schemas.openxmlformats.org/presentationml/2006/ole">
            <p:oleObj spid="_x0000_s118786" name="Equation" r:id="rId3" imgW="495000" imgH="228600" progId="Equation.3">
              <p:embed/>
            </p:oleObj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397790" y="1239915"/>
          <a:ext cx="4340226" cy="1466850"/>
        </p:xfrm>
        <a:graphic>
          <a:graphicData uri="http://schemas.openxmlformats.org/presentationml/2006/ole">
            <p:oleObj spid="_x0000_s118788" name="Equation" r:id="rId4" imgW="2070000" imgH="698400" progId="Equation.3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81840" y="2699305"/>
            <a:ext cx="3802094" cy="1498868"/>
            <a:chOff x="846715" y="4465935"/>
            <a:chExt cx="3802094" cy="1498868"/>
          </a:xfrm>
        </p:grpSpPr>
        <p:sp>
          <p:nvSpPr>
            <p:cNvPr id="10" name="Left Brace 9"/>
            <p:cNvSpPr/>
            <p:nvPr/>
          </p:nvSpPr>
          <p:spPr>
            <a:xfrm rot="16200000">
              <a:off x="2900468" y="2873041"/>
              <a:ext cx="155448" cy="3341235"/>
            </a:xfrm>
            <a:prstGeom prst="leftBrac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6715" y="4641364"/>
              <a:ext cx="2977097" cy="1323439"/>
            </a:xfrm>
            <a:prstGeom prst="rect">
              <a:avLst/>
            </a:prstGeom>
            <a:noFill/>
            <a:ln w="28575">
              <a:solidFill>
                <a:srgbClr val="00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FFFF"/>
                  </a:solidFill>
                </a:rPr>
                <a:t>Integral in the denominator</a:t>
              </a:r>
            </a:p>
            <a:p>
              <a:r>
                <a:rPr lang="en-US" sz="2000" dirty="0" smtClean="0">
                  <a:solidFill>
                    <a:srgbClr val="00FFFF"/>
                  </a:solidFill>
                </a:rPr>
                <a:t>is a number, </a:t>
              </a:r>
              <a:r>
                <a:rPr lang="en-US" sz="2000" i="1" dirty="0" smtClean="0">
                  <a:solidFill>
                    <a:srgbClr val="00FFFF"/>
                  </a:solidFill>
                </a:rPr>
                <a:t>f</a:t>
              </a:r>
              <a:r>
                <a:rPr lang="en-US" sz="2000" i="1" baseline="-25000" dirty="0" smtClean="0">
                  <a:solidFill>
                    <a:srgbClr val="00FFFF"/>
                  </a:solidFill>
                </a:rPr>
                <a:t>0</a:t>
              </a:r>
              <a:r>
                <a:rPr lang="en-US" sz="2000" dirty="0" smtClean="0">
                  <a:solidFill>
                    <a:srgbClr val="00FFFF"/>
                  </a:solidFill>
                </a:rPr>
                <a:t>. It does not</a:t>
              </a:r>
            </a:p>
            <a:p>
              <a:r>
                <a:rPr lang="en-US" sz="2000" dirty="0" smtClean="0">
                  <a:solidFill>
                    <a:srgbClr val="00FFFF"/>
                  </a:solidFill>
                </a:rPr>
                <a:t>depend on the electron or</a:t>
              </a:r>
            </a:p>
            <a:p>
              <a:r>
                <a:rPr lang="en-US" sz="2000" dirty="0" smtClean="0">
                  <a:solidFill>
                    <a:srgbClr val="00FFFF"/>
                  </a:solidFill>
                </a:rPr>
                <a:t>neutrino momenta.</a:t>
              </a:r>
              <a:endParaRPr lang="en-US" sz="2000" dirty="0">
                <a:solidFill>
                  <a:srgbClr val="00FFFF"/>
                </a:solidFill>
              </a:endParaRPr>
            </a:p>
          </p:txBody>
        </p:sp>
      </p:grpSp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4699150" y="1239915"/>
          <a:ext cx="4289425" cy="1466850"/>
        </p:xfrm>
        <a:graphic>
          <a:graphicData uri="http://schemas.openxmlformats.org/presentationml/2006/ole">
            <p:oleObj spid="_x0000_s118789" name="Equation" r:id="rId5" imgW="2044440" imgH="6984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571" y="4273910"/>
            <a:ext cx="8592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energy dependence of the decay rate, </a:t>
            </a:r>
            <a:r>
              <a:rPr lang="en-US" sz="2800" dirty="0" err="1" smtClean="0">
                <a:solidFill>
                  <a:srgbClr val="FFFF00"/>
                </a:solidFill>
              </a:rPr>
              <a:t>dR</a:t>
            </a:r>
            <a:r>
              <a:rPr lang="en-US" sz="2800" dirty="0" smtClean="0">
                <a:solidFill>
                  <a:srgbClr val="FFFF00"/>
                </a:solidFill>
              </a:rPr>
              <a:t>/</a:t>
            </a:r>
            <a:r>
              <a:rPr lang="en-US" sz="2800" dirty="0" err="1" smtClean="0">
                <a:solidFill>
                  <a:srgbClr val="FFFF00"/>
                </a:solidFill>
              </a:rPr>
              <a:t>dE</a:t>
            </a:r>
            <a:r>
              <a:rPr lang="en-US" sz="2800" baseline="-25000" dirty="0" err="1" smtClean="0">
                <a:solidFill>
                  <a:srgbClr val="FFFF00"/>
                </a:solidFill>
              </a:rPr>
              <a:t>e</a:t>
            </a:r>
            <a:r>
              <a:rPr lang="en-US" sz="2800" dirty="0" smtClean="0">
                <a:solidFill>
                  <a:srgbClr val="FFFF00"/>
                </a:solidFill>
              </a:rPr>
              <a:t> is, thus,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entirely determined by the numerator.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571" y="5118820"/>
            <a:ext cx="83823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get the decay rate into all electron and neutrino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directions. The integrations over the solid angle elements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give a constant factor.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007" y="202980"/>
            <a:ext cx="88136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further know that the nuclear recoil energy is negligible.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This allows us to relate the total energy release E</a:t>
            </a:r>
            <a:r>
              <a:rPr lang="en-US" sz="2800" baseline="-25000" dirty="0" smtClean="0">
                <a:solidFill>
                  <a:schemeClr val="bg1"/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 to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electron and neutrino energies </a:t>
            </a:r>
            <a:r>
              <a:rPr lang="en-US" sz="2800" dirty="0" err="1" smtClean="0">
                <a:solidFill>
                  <a:schemeClr val="bg1"/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 and E</a:t>
            </a:r>
            <a:r>
              <a:rPr lang="el-GR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090377" y="1124700"/>
          <a:ext cx="1703388" cy="477837"/>
        </p:xfrm>
        <a:graphic>
          <a:graphicData uri="http://schemas.openxmlformats.org/presentationml/2006/ole">
            <p:oleObj spid="_x0000_s120834" name="Equation" r:id="rId3" imgW="812520" imgH="22860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10362" y="1739180"/>
            <a:ext cx="7646645" cy="954107"/>
            <a:chOff x="210362" y="1739180"/>
            <a:chExt cx="7646645" cy="954107"/>
          </a:xfrm>
        </p:grpSpPr>
        <p:sp>
          <p:nvSpPr>
            <p:cNvPr id="8" name="TextBox 7"/>
            <p:cNvSpPr txBox="1"/>
            <p:nvPr/>
          </p:nvSpPr>
          <p:spPr>
            <a:xfrm>
              <a:off x="210362" y="1739180"/>
              <a:ext cx="76466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Therefore:                      these two quantities depend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on each other. There change is related.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20836" name="Object 4"/>
            <p:cNvGraphicFramePr>
              <a:graphicFrameLocks noChangeAspect="1"/>
            </p:cNvGraphicFramePr>
            <p:nvPr/>
          </p:nvGraphicFramePr>
          <p:xfrm>
            <a:off x="1953040" y="1777585"/>
            <a:ext cx="1597025" cy="477838"/>
          </p:xfrm>
          <a:graphic>
            <a:graphicData uri="http://schemas.openxmlformats.org/presentationml/2006/ole">
              <p:oleObj spid="_x0000_s120836" name="Equation" r:id="rId4" imgW="761760" imgH="228600" progId="Equation.3">
                <p:embed/>
              </p:oleObj>
            </a:graphicData>
          </a:graphic>
        </p:graphicFrame>
      </p:grpSp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347450" y="4888390"/>
          <a:ext cx="4581525" cy="1466850"/>
        </p:xfrm>
        <a:graphic>
          <a:graphicData uri="http://schemas.openxmlformats.org/presentationml/2006/ole">
            <p:oleObj spid="_x0000_s120837" name="Equation" r:id="rId5" imgW="2184120" imgH="698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2817" y="2699305"/>
            <a:ext cx="85970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If you pick a particular electron energy </a:t>
            </a:r>
            <a:r>
              <a:rPr lang="en-US" sz="2800" dirty="0" err="1" smtClean="0">
                <a:solidFill>
                  <a:schemeClr val="bg1"/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 its variation 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dE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=0. The neutrino energy element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is therefore restricted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to zero </a:t>
            </a:r>
            <a:r>
              <a:rPr lang="en-US" sz="2800" dirty="0" err="1" smtClean="0">
                <a:solidFill>
                  <a:schemeClr val="bg1"/>
                </a:solidFill>
              </a:rPr>
              <a:t>dE</a:t>
            </a:r>
            <a:r>
              <a:rPr lang="el-GR" sz="2800" baseline="-25000" dirty="0" smtClean="0">
                <a:solidFill>
                  <a:schemeClr val="bg1"/>
                </a:solidFill>
                <a:cs typeface="Times New Roman"/>
              </a:rPr>
              <a:t>ν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≈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0 by the energy constraint (small but not </a:t>
            </a:r>
          </a:p>
          <a:p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exactly zero as the nuclear recoil energy is small but not </a:t>
            </a:r>
          </a:p>
          <a:p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exactly zero).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923525" y="1739180"/>
          <a:ext cx="3729037" cy="1466850"/>
        </p:xfrm>
        <a:graphic>
          <a:graphicData uri="http://schemas.openxmlformats.org/presentationml/2006/ole">
            <p:oleObj spid="_x0000_s121858" name="Equation" r:id="rId3" imgW="1777680" imgH="698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7450" y="702245"/>
            <a:ext cx="80699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have just shown that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dE</a:t>
            </a:r>
            <a:r>
              <a:rPr lang="el-GR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is kinematically restricted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to be approximately zero.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In: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5620" y="1623965"/>
            <a:ext cx="37305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term appears in both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numerator and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denominator. It thus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cancels.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01070" y="3774645"/>
          <a:ext cx="2955925" cy="1466850"/>
        </p:xfrm>
        <a:graphic>
          <a:graphicData uri="http://schemas.openxmlformats.org/presentationml/2006/ole">
            <p:oleObj spid="_x0000_s121859" name="Equation" r:id="rId4" imgW="1409400" imgH="698400" progId="Equation.3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3995925" y="3813050"/>
          <a:ext cx="3036888" cy="906463"/>
        </p:xfrm>
        <a:graphic>
          <a:graphicData uri="http://schemas.openxmlformats.org/presentationml/2006/ole">
            <p:oleObj spid="_x0000_s121861" name="Equation" r:id="rId5" imgW="144756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235" y="587030"/>
            <a:ext cx="8300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is the number of electrons emitted with energy </a:t>
            </a:r>
            <a:r>
              <a:rPr lang="en-US" sz="2800" dirty="0" err="1" smtClean="0">
                <a:solidFill>
                  <a:schemeClr val="bg1"/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e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dirty="0" err="1" smtClean="0">
                <a:solidFill>
                  <a:schemeClr val="bg1"/>
                </a:solidFill>
              </a:rPr>
              <a:t>dR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</a:rPr>
              <a:t>dE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347450" y="1547155"/>
          <a:ext cx="3036887" cy="906463"/>
        </p:xfrm>
        <a:graphic>
          <a:graphicData uri="http://schemas.openxmlformats.org/presentationml/2006/ole">
            <p:oleObj spid="_x0000_s119812" name="Equation" r:id="rId3" imgW="1447560" imgH="431640" progId="Equation.3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3765495" y="1547155"/>
          <a:ext cx="1039813" cy="481013"/>
        </p:xfrm>
        <a:graphic>
          <a:graphicData uri="http://schemas.openxmlformats.org/presentationml/2006/ole">
            <p:oleObj spid="_x0000_s119813" name="Equation" r:id="rId4" imgW="495000" imgH="22860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5032860" y="1547155"/>
          <a:ext cx="1703388" cy="477838"/>
        </p:xfrm>
        <a:graphic>
          <a:graphicData uri="http://schemas.openxmlformats.org/presentationml/2006/ole">
            <p:oleObj spid="_x0000_s119814" name="Equation" r:id="rId5" imgW="812520" imgH="228600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6953110" y="1470345"/>
          <a:ext cx="1973263" cy="614362"/>
        </p:xfrm>
        <a:graphic>
          <a:graphicData uri="http://schemas.openxmlformats.org/presentationml/2006/ole">
            <p:oleObj spid="_x0000_s119815" name="Equation" r:id="rId6" imgW="939600" imgH="29196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3727090" y="2276850"/>
          <a:ext cx="2613025" cy="989012"/>
        </p:xfrm>
        <a:graphic>
          <a:graphicData uri="http://schemas.openxmlformats.org/presentationml/2006/ole">
            <p:oleObj spid="_x0000_s119816" name="Equation" r:id="rId7" imgW="1244520" imgH="469800" progId="Equation.3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6569060" y="2315255"/>
          <a:ext cx="1785938" cy="909638"/>
        </p:xfrm>
        <a:graphic>
          <a:graphicData uri="http://schemas.openxmlformats.org/presentationml/2006/ole">
            <p:oleObj spid="_x0000_s119817" name="Equation" r:id="rId8" imgW="850680" imgH="431640" progId="Equation.3">
              <p:embed/>
            </p:oleObj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347450" y="3467405"/>
          <a:ext cx="4103688" cy="906462"/>
        </p:xfrm>
        <a:graphic>
          <a:graphicData uri="http://schemas.openxmlformats.org/presentationml/2006/ole">
            <p:oleObj spid="_x0000_s119818" name="Equation" r:id="rId9" imgW="1955520" imgH="431640" progId="Equation.3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3496660" y="4081885"/>
            <a:ext cx="268835" cy="230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68435" y="3736240"/>
            <a:ext cx="115215" cy="768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347450" y="4581150"/>
          <a:ext cx="5168900" cy="906463"/>
        </p:xfrm>
        <a:graphic>
          <a:graphicData uri="http://schemas.openxmlformats.org/presentationml/2006/ole">
            <p:oleObj spid="_x0000_s119819" name="Equation" r:id="rId10" imgW="24634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9045" y="625435"/>
            <a:ext cx="4060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Let’s first define the terms.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45" y="1547155"/>
            <a:ext cx="84875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Detector: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 experimental particle and nuclear physics, a particle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detector, sometime called radiation detector, is a device used </a:t>
            </a:r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 smtClean="0">
                <a:solidFill>
                  <a:schemeClr val="bg1"/>
                </a:solidFill>
              </a:rPr>
              <a:t>detect, track, and/or identify high-energy particles, such </a:t>
            </a:r>
            <a:r>
              <a:rPr lang="en-US" sz="2800" dirty="0" smtClean="0">
                <a:solidFill>
                  <a:schemeClr val="bg1"/>
                </a:solidFill>
              </a:rPr>
              <a:t>as </a:t>
            </a:r>
            <a:r>
              <a:rPr lang="en-US" sz="2800" dirty="0" smtClean="0">
                <a:solidFill>
                  <a:schemeClr val="bg1"/>
                </a:solidFill>
              </a:rPr>
              <a:t>those produced by nuclear decay, </a:t>
            </a:r>
            <a:r>
              <a:rPr lang="en-US" sz="2800" dirty="0" smtClean="0">
                <a:solidFill>
                  <a:schemeClr val="bg1"/>
                </a:solidFill>
              </a:rPr>
              <a:t>cosmic radiation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dirty="0" smtClean="0">
                <a:solidFill>
                  <a:schemeClr val="bg1"/>
                </a:solidFill>
              </a:rPr>
              <a:t>reactions </a:t>
            </a:r>
            <a:r>
              <a:rPr lang="en-US" sz="2800" dirty="0" smtClean="0">
                <a:solidFill>
                  <a:schemeClr val="bg1"/>
                </a:solidFill>
              </a:rPr>
              <a:t>in a particle accelerator. Modern detectors are often </a:t>
            </a:r>
            <a:r>
              <a:rPr lang="en-US" sz="2800" dirty="0" smtClean="0">
                <a:solidFill>
                  <a:schemeClr val="bg1"/>
                </a:solidFill>
              </a:rPr>
              <a:t>used </a:t>
            </a:r>
            <a:r>
              <a:rPr lang="en-US" sz="2800" dirty="0" smtClean="0">
                <a:solidFill>
                  <a:schemeClr val="bg1"/>
                </a:solidFill>
              </a:rPr>
              <a:t>as calorimeters to measure the energy of the detected </a:t>
            </a:r>
            <a:r>
              <a:rPr lang="en-US" sz="2800" dirty="0" smtClean="0">
                <a:solidFill>
                  <a:schemeClr val="bg1"/>
                </a:solidFill>
              </a:rPr>
              <a:t>radiation</a:t>
            </a:r>
            <a:r>
              <a:rPr lang="en-US" sz="2800" dirty="0" smtClean="0">
                <a:solidFill>
                  <a:schemeClr val="bg1"/>
                </a:solidFill>
              </a:rPr>
              <a:t>. They may also be used to measure other attributes </a:t>
            </a:r>
            <a:r>
              <a:rPr lang="en-US" sz="2800" dirty="0" smtClean="0">
                <a:solidFill>
                  <a:schemeClr val="bg1"/>
                </a:solidFill>
              </a:rPr>
              <a:t>such </a:t>
            </a:r>
            <a:r>
              <a:rPr lang="en-US" sz="2800" dirty="0" smtClean="0">
                <a:solidFill>
                  <a:schemeClr val="bg1"/>
                </a:solidFill>
              </a:rPr>
              <a:t>as momentum, spin, </a:t>
            </a:r>
            <a:r>
              <a:rPr lang="en-US" sz="2800" dirty="0" smtClean="0">
                <a:solidFill>
                  <a:schemeClr val="bg1"/>
                </a:solidFill>
              </a:rPr>
              <a:t>charge, type etc</a:t>
            </a:r>
            <a:r>
              <a:rPr lang="en-US" sz="2800" dirty="0" smtClean="0">
                <a:solidFill>
                  <a:schemeClr val="bg1"/>
                </a:solidFill>
              </a:rPr>
              <a:t>. of the particles.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385855" y="200565"/>
          <a:ext cx="4994275" cy="989012"/>
        </p:xfrm>
        <a:graphic>
          <a:graphicData uri="http://schemas.openxmlformats.org/presentationml/2006/ole">
            <p:oleObj spid="_x0000_s122882" name="Equation" r:id="rId3" imgW="2501640" imgH="495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7450" y="1278320"/>
            <a:ext cx="80633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have discussed the electron energy dependence of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phase space factor. How does the nuclear matrix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element depend on the electron energy?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50" y="2580335"/>
            <a:ext cx="334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turns out it doesn't!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50" y="2964385"/>
            <a:ext cx="861806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 the energy scales of nuclear beta decays (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≤20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MeV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wave lengths of the electron and neutrino are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MUCH longer than the nuclear diameter. The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leptonic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wave functions, entering into the calculation of the nuclear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matrix element, are to very good approximation constant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over the nuclear volume. This make the nuclear matrix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element Lepton energy independent. 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This approximation</a:t>
            </a:r>
            <a:endParaRPr lang="en-U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goes back to Enrico Fermi.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640" y="318195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total decay rate is proportional to the integral over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all possible energies: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415" y="1393825"/>
          <a:ext cx="5842000" cy="990600"/>
        </p:xfrm>
        <a:graphic>
          <a:graphicData uri="http://schemas.openxmlformats.org/presentationml/2006/ole">
            <p:oleObj spid="_x0000_s30722" name="Equation" r:id="rId3" imgW="2920680" imgH="4950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0640" y="2699305"/>
            <a:ext cx="8433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reasonably high energies </a:t>
            </a:r>
            <a:r>
              <a:rPr lang="en-US" sz="2800" dirty="0" err="1" smtClean="0">
                <a:solidFill>
                  <a:schemeClr val="bg1"/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 &gt;&gt; m</a:t>
            </a:r>
            <a:r>
              <a:rPr lang="en-US" sz="2800" baseline="-25000" dirty="0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 and neglecting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energy dependence of the Fermi function F: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679200" y="3198570"/>
          <a:ext cx="965200" cy="482600"/>
        </p:xfrm>
        <a:graphic>
          <a:graphicData uri="http://schemas.openxmlformats.org/presentationml/2006/ole">
            <p:oleObj spid="_x0000_s30723" name="Equation" r:id="rId4" imgW="482400" imgH="241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40" y="3621025"/>
            <a:ext cx="8552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Beta decay half lives roughly depend in the fifth power 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decay Q-value.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640" y="4498322"/>
            <a:ext cx="88857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electrons emitted in </a:t>
            </a:r>
            <a:r>
              <a:rPr lang="el-GR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-decays are a source of 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background. Due to their charge they have short range. As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 case of </a:t>
            </a:r>
            <a:r>
              <a:rPr lang="el-GR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-alpha decays: </a:t>
            </a:r>
            <a:r>
              <a:rPr lang="el-GR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-decays contribute to detector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background if the activity is contained in the active medium.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pic>
        <p:nvPicPr>
          <p:cNvPr id="941060" name="Picture 4" descr="beta_decay_z_parab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881063"/>
            <a:ext cx="8085138" cy="5006975"/>
          </a:xfrm>
          <a:prstGeom prst="rect">
            <a:avLst/>
          </a:prstGeom>
          <a:noFill/>
        </p:spPr>
      </p:pic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474663" y="204788"/>
            <a:ext cx="4381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Beta decay and nuclear mass: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373063" y="87765"/>
            <a:ext cx="145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Symbol" pitchFamily="18" charset="2"/>
              </a:rPr>
              <a:t>g-</a:t>
            </a:r>
            <a:r>
              <a:rPr lang="en-US" sz="2800" u="sng" dirty="0">
                <a:solidFill>
                  <a:schemeClr val="bg1"/>
                </a:solidFill>
              </a:rPr>
              <a:t>decay:</a:t>
            </a:r>
            <a:endParaRPr lang="en-US" sz="2800" u="sng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49253" name="Text Box 5"/>
          <p:cNvSpPr txBox="1">
            <a:spLocks noChangeArrowheads="1"/>
          </p:cNvSpPr>
          <p:nvPr/>
        </p:nvSpPr>
        <p:spPr bwMode="auto">
          <a:xfrm>
            <a:off x="373063" y="625435"/>
            <a:ext cx="864691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is not a real nuclear decay at all. This term refers to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very energetic electromagnetic radiation emitted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 the decay of excited quantum states of the nucleus.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Many times radioactive 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a-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b-</a:t>
            </a:r>
            <a:r>
              <a:rPr lang="en-US" sz="2800" dirty="0">
                <a:solidFill>
                  <a:schemeClr val="bg1"/>
                </a:solidFill>
              </a:rPr>
              <a:t>decays leave the daughter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nucleus in an excited state which then  quickly (10</a:t>
            </a:r>
            <a:r>
              <a:rPr lang="en-US" sz="2800" baseline="300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800" baseline="30000" dirty="0">
                <a:solidFill>
                  <a:schemeClr val="bg1"/>
                </a:solidFill>
              </a:rPr>
              <a:t>12</a:t>
            </a:r>
            <a:r>
              <a:rPr lang="en-US" sz="2800" dirty="0">
                <a:solidFill>
                  <a:schemeClr val="bg1"/>
                </a:solidFill>
              </a:rPr>
              <a:t> s)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decays via emission of a photon into the ground state 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some lower lying state. </a:t>
            </a:r>
            <a:r>
              <a:rPr lang="en-US" sz="2800" dirty="0" smtClean="0">
                <a:solidFill>
                  <a:schemeClr val="bg1"/>
                </a:solidFill>
              </a:rPr>
              <a:t>So </a:t>
            </a:r>
            <a:r>
              <a:rPr lang="en-US" sz="2800" dirty="0">
                <a:solidFill>
                  <a:schemeClr val="bg1"/>
                </a:solidFill>
              </a:rPr>
              <a:t>gamma radiation </a:t>
            </a:r>
            <a:r>
              <a:rPr lang="en-US" sz="2800" dirty="0" smtClean="0">
                <a:solidFill>
                  <a:schemeClr val="bg1"/>
                </a:solidFill>
              </a:rPr>
              <a:t>many times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comes </a:t>
            </a:r>
            <a:r>
              <a:rPr lang="en-US" sz="2800" dirty="0">
                <a:solidFill>
                  <a:schemeClr val="bg1"/>
                </a:solidFill>
              </a:rPr>
              <a:t>along with radioactive decay.</a:t>
            </a:r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373063" y="4120290"/>
            <a:ext cx="89643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Depending </a:t>
            </a:r>
            <a:r>
              <a:rPr lang="en-US" sz="2800" dirty="0">
                <a:solidFill>
                  <a:srgbClr val="FFFF00"/>
                </a:solidFill>
              </a:rPr>
              <a:t>on the </a:t>
            </a:r>
            <a:r>
              <a:rPr lang="en-US" sz="2800" dirty="0" smtClean="0">
                <a:solidFill>
                  <a:srgbClr val="FFFF00"/>
                </a:solidFill>
              </a:rPr>
              <a:t>nuclide </a:t>
            </a:r>
            <a:r>
              <a:rPr lang="en-US" sz="2800" dirty="0">
                <a:solidFill>
                  <a:srgbClr val="FFFF00"/>
                </a:solidFill>
              </a:rPr>
              <a:t>one </a:t>
            </a:r>
            <a:r>
              <a:rPr lang="en-US" sz="2800" dirty="0" smtClean="0">
                <a:solidFill>
                  <a:srgbClr val="FFFF00"/>
                </a:solidFill>
              </a:rPr>
              <a:t>finds more </a:t>
            </a:r>
            <a:r>
              <a:rPr lang="en-US" sz="2800" dirty="0">
                <a:solidFill>
                  <a:srgbClr val="FFFF00"/>
                </a:solidFill>
              </a:rPr>
              <a:t>or less </a:t>
            </a:r>
            <a:r>
              <a:rPr lang="en-US" sz="2800" dirty="0" err="1" smtClean="0">
                <a:solidFill>
                  <a:srgbClr val="FFFF00"/>
                </a:solidFill>
              </a:rPr>
              <a:t>compli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cated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patterns</a:t>
            </a:r>
            <a:r>
              <a:rPr lang="en-US" sz="2800" dirty="0" smtClean="0">
                <a:solidFill>
                  <a:srgbClr val="FFFF00"/>
                </a:solidFill>
              </a:rPr>
              <a:t>. Due to its high penetrating power,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γ-radiation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it is one of the principal sources of detector background.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Radioactivity in the active medium and in passive compo-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nents</a:t>
            </a:r>
            <a:r>
              <a:rPr lang="en-US" sz="2800" dirty="0" smtClean="0">
                <a:solidFill>
                  <a:srgbClr val="FFFF00"/>
                </a:solidFill>
              </a:rPr>
              <a:t> (even far away) can contribute to detector background.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pic>
        <p:nvPicPr>
          <p:cNvPr id="952324" name="Picture 4" descr="co60_decay_sch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798513"/>
            <a:ext cx="7956550" cy="52101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pic>
        <p:nvPicPr>
          <p:cNvPr id="953348" name="Picture 4" descr="bi214_decay_sch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630238"/>
            <a:ext cx="9013825" cy="55340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50" y="3121760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Units of measurement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260" y="202980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Units of measurement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60" y="855865"/>
            <a:ext cx="835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is a multitude of units measuring different things.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60" y="1239915"/>
            <a:ext cx="81900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Activity</a:t>
            </a:r>
            <a:r>
              <a:rPr lang="en-US" sz="2800" dirty="0" smtClean="0">
                <a:solidFill>
                  <a:schemeClr val="bg1"/>
                </a:solidFill>
              </a:rPr>
              <a:t> is the expectation value of the number of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nuclear decays occurring in a given quantity of material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 unit time. The unite is </a:t>
            </a:r>
            <a:r>
              <a:rPr lang="en-US" sz="2800" dirty="0" smtClean="0">
                <a:solidFill>
                  <a:srgbClr val="FFFF00"/>
                </a:solidFill>
              </a:rPr>
              <a:t>Becquerel</a:t>
            </a:r>
            <a:r>
              <a:rPr lang="en-US" sz="2800" dirty="0" smtClean="0">
                <a:solidFill>
                  <a:schemeClr val="bg1"/>
                </a:solidFill>
              </a:rPr>
              <a:t>: 1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 = 1 / 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260" y="2545685"/>
            <a:ext cx="8520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very long-lived radioactivity the activity is sometimes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expressed as a mass concentration in a host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425" y="3467405"/>
            <a:ext cx="8675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Let N atoms of a radioactive species with life time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molar mass M, total mass m, and isotope abundance a be distributed within the mass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r>
              <a:rPr lang="en-US" sz="2800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of some host substance (called </a:t>
            </a:r>
            <a:r>
              <a:rPr lang="en-US" sz="2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matrix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). The disintegration rate R is given as: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7880" y="5387655"/>
          <a:ext cx="941387" cy="788988"/>
        </p:xfrm>
        <a:graphic>
          <a:graphicData uri="http://schemas.openxmlformats.org/presentationml/2006/ole">
            <p:oleObj spid="_x0000_s34818" name="Equation" r:id="rId3" imgW="469800" imgH="39348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499600" y="5387655"/>
          <a:ext cx="1171575" cy="865188"/>
        </p:xfrm>
        <a:graphic>
          <a:graphicData uri="http://schemas.openxmlformats.org/presentationml/2006/ole">
            <p:oleObj spid="_x0000_s34819" name="Equation" r:id="rId4" imgW="583920" imgH="43164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663458" y="5387655"/>
          <a:ext cx="2062162" cy="865188"/>
        </p:xfrm>
        <a:graphic>
          <a:graphicData uri="http://schemas.openxmlformats.org/presentationml/2006/ole">
            <p:oleObj spid="_x0000_s34820" name="Equation" r:id="rId5" imgW="10285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020" y="164575"/>
            <a:ext cx="8082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disintegration rate per unit mass of host substance,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measured in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/kg, is then: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784225" y="1277938"/>
          <a:ext cx="2822575" cy="865187"/>
        </p:xfrm>
        <a:graphic>
          <a:graphicData uri="http://schemas.openxmlformats.org/presentationml/2006/ole">
            <p:oleObj spid="_x0000_s35842" name="Equation" r:id="rId3" imgW="1409400" imgH="431640" progId="Equation.3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51164" y="2159807"/>
            <a:ext cx="2425664" cy="1209516"/>
            <a:chOff x="117020" y="2505452"/>
            <a:chExt cx="2425664" cy="1209516"/>
          </a:xfrm>
        </p:grpSpPr>
        <p:sp>
          <p:nvSpPr>
            <p:cNvPr id="7" name="Left Brace 6"/>
            <p:cNvSpPr/>
            <p:nvPr/>
          </p:nvSpPr>
          <p:spPr>
            <a:xfrm rot="16200000">
              <a:off x="1805926" y="1930291"/>
              <a:ext cx="155448" cy="1305770"/>
            </a:xfrm>
            <a:prstGeom prst="leftBrac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020" y="2699305"/>
              <a:ext cx="2425664" cy="1015663"/>
            </a:xfrm>
            <a:prstGeom prst="rect">
              <a:avLst/>
            </a:prstGeom>
            <a:noFill/>
            <a:ln w="28575">
              <a:solidFill>
                <a:srgbClr val="00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FFFF"/>
                  </a:solidFill>
                </a:rPr>
                <a:t>Element and isotope</a:t>
              </a:r>
            </a:p>
            <a:p>
              <a:r>
                <a:rPr lang="en-US" sz="2000" dirty="0" smtClean="0">
                  <a:solidFill>
                    <a:srgbClr val="00FFFF"/>
                  </a:solidFill>
                </a:rPr>
                <a:t>dependent conversion</a:t>
              </a:r>
            </a:p>
            <a:p>
              <a:r>
                <a:rPr lang="en-US" sz="2000" dirty="0" smtClean="0">
                  <a:solidFill>
                    <a:srgbClr val="00FFFF"/>
                  </a:solidFill>
                </a:rPr>
                <a:t>factor.</a:t>
              </a:r>
              <a:endParaRPr lang="en-US" sz="2000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85894" y="2159807"/>
            <a:ext cx="3736786" cy="1209516"/>
            <a:chOff x="2651750" y="2505452"/>
            <a:chExt cx="3736786" cy="1209516"/>
          </a:xfrm>
        </p:grpSpPr>
        <p:sp>
          <p:nvSpPr>
            <p:cNvPr id="8" name="Left Brace 7"/>
            <p:cNvSpPr/>
            <p:nvPr/>
          </p:nvSpPr>
          <p:spPr>
            <a:xfrm rot="16200000">
              <a:off x="2881266" y="2275936"/>
              <a:ext cx="155448" cy="614480"/>
            </a:xfrm>
            <a:prstGeom prst="leftBrac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8560" y="2699305"/>
              <a:ext cx="3659976" cy="101566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Mass concentration of radioactive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</a:rPr>
                <a:t>species in host material in g/g.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</a:rPr>
                <a:t>Often given in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ppm</a:t>
              </a:r>
              <a:r>
                <a:rPr lang="en-US" sz="2000" dirty="0" smtClean="0">
                  <a:solidFill>
                    <a:srgbClr val="FFFF00"/>
                  </a:solidFill>
                </a:rPr>
                <a:t>, ppb, or ppt.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2235" y="3673880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Some examples: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640" y="4158695"/>
            <a:ext cx="4315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40</a:t>
            </a:r>
            <a:r>
              <a:rPr lang="en-US" sz="2800" dirty="0" smtClean="0">
                <a:solidFill>
                  <a:schemeClr val="bg1"/>
                </a:solidFill>
              </a:rPr>
              <a:t>K: 1 </a:t>
            </a:r>
            <a:r>
              <a:rPr lang="en-US" sz="2800" dirty="0" err="1" smtClean="0">
                <a:solidFill>
                  <a:schemeClr val="bg1"/>
                </a:solidFill>
              </a:rPr>
              <a:t>ppmK</a:t>
            </a:r>
            <a:r>
              <a:rPr lang="en-US" sz="2800" dirty="0" smtClean="0">
                <a:solidFill>
                  <a:schemeClr val="bg1"/>
                </a:solidFill>
              </a:rPr>
              <a:t> = 0.031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/kg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1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/kg = 32.2 </a:t>
            </a:r>
            <a:r>
              <a:rPr lang="en-US" sz="2800" dirty="0" err="1" smtClean="0">
                <a:solidFill>
                  <a:schemeClr val="bg1"/>
                </a:solidFill>
              </a:rPr>
              <a:t>ppmK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2004" y="4081885"/>
            <a:ext cx="4325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232</a:t>
            </a:r>
            <a:r>
              <a:rPr lang="en-US" sz="2800" dirty="0" smtClean="0">
                <a:solidFill>
                  <a:schemeClr val="bg1"/>
                </a:solidFill>
              </a:rPr>
              <a:t>Th: 1 </a:t>
            </a:r>
            <a:r>
              <a:rPr lang="en-US" sz="2800" dirty="0" err="1" smtClean="0">
                <a:solidFill>
                  <a:schemeClr val="bg1"/>
                </a:solidFill>
              </a:rPr>
              <a:t>ppm</a:t>
            </a:r>
            <a:r>
              <a:rPr lang="en-US" sz="2800" dirty="0" smtClean="0">
                <a:solidFill>
                  <a:schemeClr val="bg1"/>
                </a:solidFill>
              </a:rPr>
              <a:t> = 4.06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/kg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  1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/kg = 0.246 </a:t>
            </a:r>
            <a:r>
              <a:rPr lang="en-US" sz="2800" dirty="0" err="1" smtClean="0">
                <a:solidFill>
                  <a:schemeClr val="bg1"/>
                </a:solidFill>
              </a:rPr>
              <a:t>ppm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450" y="5157225"/>
            <a:ext cx="4145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238</a:t>
            </a:r>
            <a:r>
              <a:rPr lang="en-US" sz="2800" dirty="0" smtClean="0">
                <a:solidFill>
                  <a:schemeClr val="bg1"/>
                </a:solidFill>
              </a:rPr>
              <a:t>U: 1 </a:t>
            </a:r>
            <a:r>
              <a:rPr lang="en-US" sz="2800" dirty="0" err="1" smtClean="0">
                <a:solidFill>
                  <a:schemeClr val="bg1"/>
                </a:solidFill>
              </a:rPr>
              <a:t>ppm</a:t>
            </a:r>
            <a:r>
              <a:rPr lang="en-US" sz="2800" dirty="0" smtClean="0">
                <a:solidFill>
                  <a:schemeClr val="bg1"/>
                </a:solidFill>
              </a:rPr>
              <a:t> = 12.35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/kg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1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/kg = 0.081 </a:t>
            </a:r>
            <a:r>
              <a:rPr lang="en-US" sz="2800" dirty="0" err="1" smtClean="0">
                <a:solidFill>
                  <a:schemeClr val="bg1"/>
                </a:solidFill>
              </a:rPr>
              <a:t>ppm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55" y="548625"/>
            <a:ext cx="477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Outdated unit of activity: </a:t>
            </a:r>
            <a:r>
              <a:rPr lang="en-US" sz="2800" dirty="0" smtClean="0">
                <a:solidFill>
                  <a:srgbClr val="FFFF00"/>
                </a:solidFill>
              </a:rPr>
              <a:t>Curie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1120484"/>
            <a:ext cx="8230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 Curie is defined as the equivalent activity of one gram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baseline="30000" dirty="0" smtClean="0">
                <a:solidFill>
                  <a:schemeClr val="bg1"/>
                </a:solidFill>
              </a:rPr>
              <a:t>226</a:t>
            </a:r>
            <a:r>
              <a:rPr lang="en-US" sz="2800" dirty="0" smtClean="0">
                <a:solidFill>
                  <a:schemeClr val="bg1"/>
                </a:solidFill>
              </a:rPr>
              <a:t>Ra.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2123230"/>
            <a:ext cx="7467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non-SI unit isn’t really good for anything but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conversion into Becquerel: 1 </a:t>
            </a:r>
            <a:r>
              <a:rPr lang="en-US" sz="2800" dirty="0" err="1" smtClean="0">
                <a:solidFill>
                  <a:schemeClr val="bg1"/>
                </a:solidFill>
              </a:rPr>
              <a:t>Ci</a:t>
            </a:r>
            <a:r>
              <a:rPr lang="en-US" sz="2800" dirty="0" smtClean="0">
                <a:solidFill>
                  <a:schemeClr val="bg1"/>
                </a:solidFill>
              </a:rPr>
              <a:t> = 3.7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Bq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pic>
        <p:nvPicPr>
          <p:cNvPr id="5" name="Picture 4" descr="Detectors_sum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215"/>
            <a:ext cx="9144000" cy="64535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830" y="2161635"/>
            <a:ext cx="881683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Another depreciated unit for the </a:t>
            </a:r>
            <a:r>
              <a:rPr lang="en-US" sz="2800" dirty="0" smtClean="0">
                <a:solidFill>
                  <a:srgbClr val="FFFF00"/>
                </a:solidFill>
              </a:rPr>
              <a:t>absorbed dose </a:t>
            </a:r>
            <a:r>
              <a:rPr lang="en-US" sz="2800" dirty="0" smtClean="0">
                <a:solidFill>
                  <a:schemeClr val="bg1"/>
                </a:solidFill>
              </a:rPr>
              <a:t>is the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Roentgen</a:t>
            </a:r>
            <a:r>
              <a:rPr lang="en-US" sz="2800" dirty="0" smtClean="0">
                <a:solidFill>
                  <a:schemeClr val="bg1"/>
                </a:solidFill>
              </a:rPr>
              <a:t>: 1 R is the amount of radiation required to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liberate positive and negative charges of one electrostatic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unit of charge (</a:t>
            </a:r>
            <a:r>
              <a:rPr lang="en-US" sz="2800" dirty="0" err="1" smtClean="0">
                <a:solidFill>
                  <a:schemeClr val="bg1"/>
                </a:solidFill>
              </a:rPr>
              <a:t>esu</a:t>
            </a:r>
            <a:r>
              <a:rPr lang="en-US" sz="2800" dirty="0" smtClean="0">
                <a:solidFill>
                  <a:schemeClr val="bg1"/>
                </a:solidFill>
              </a:rPr>
              <a:t>, 1 </a:t>
            </a:r>
            <a:r>
              <a:rPr lang="en-US" sz="2800" dirty="0" err="1" smtClean="0">
                <a:solidFill>
                  <a:schemeClr val="bg1"/>
                </a:solidFill>
              </a:rPr>
              <a:t>esu</a:t>
            </a:r>
            <a:r>
              <a:rPr lang="en-US" sz="2800" dirty="0" smtClean="0">
                <a:solidFill>
                  <a:schemeClr val="bg1"/>
                </a:solidFill>
              </a:rPr>
              <a:t> = 3.33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∙10</a:t>
            </a:r>
            <a:r>
              <a:rPr lang="en-US" sz="2800" baseline="30000" dirty="0" smtClean="0">
                <a:solidFill>
                  <a:schemeClr val="bg1"/>
                </a:solidFill>
                <a:latin typeface="Symbol" pitchFamily="18" charset="2"/>
                <a:cs typeface="Times New Roman"/>
              </a:rPr>
              <a:t>-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</a:t>
            </a:r>
            <a:r>
              <a:rPr lang="en-US" sz="2800" dirty="0" smtClean="0">
                <a:solidFill>
                  <a:schemeClr val="bg1"/>
                </a:solidFill>
              </a:rPr>
              <a:t>) in 1 cm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 of dry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air at standard temperature and pressure (STP). This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corresponds to the generation of approximately 2.0819×10</a:t>
            </a:r>
            <a:r>
              <a:rPr lang="en-US" sz="2800" baseline="30000" dirty="0" smtClean="0">
                <a:solidFill>
                  <a:schemeClr val="bg1"/>
                </a:solidFill>
              </a:rPr>
              <a:t>9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ion pairs. This unit is strictly only defined for interaction of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radiation with air.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30" y="5585698"/>
            <a:ext cx="8105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absorbed dose measures the effect radiation has 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matter. For most physics applications it is irrelevant.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30" y="87765"/>
            <a:ext cx="86853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Absorbed dose </a:t>
            </a:r>
            <a:r>
              <a:rPr lang="en-US" sz="2800" dirty="0" smtClean="0">
                <a:solidFill>
                  <a:schemeClr val="bg1"/>
                </a:solidFill>
              </a:rPr>
              <a:t>is the energy imparted by ionizing radiation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 a volume element of a specific material divided by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mass of the volume element. The unit is </a:t>
            </a:r>
            <a:r>
              <a:rPr lang="en-US" sz="2800" dirty="0" smtClean="0">
                <a:solidFill>
                  <a:srgbClr val="FFFF00"/>
                </a:solidFill>
              </a:rPr>
              <a:t>Gray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 </a:t>
            </a:r>
            <a:r>
              <a:rPr lang="en-US" sz="2800" dirty="0" err="1" smtClean="0">
                <a:solidFill>
                  <a:schemeClr val="bg1"/>
                </a:solidFill>
              </a:rPr>
              <a:t>Gy</a:t>
            </a:r>
            <a:r>
              <a:rPr lang="en-US" sz="2800" dirty="0" smtClean="0">
                <a:solidFill>
                  <a:schemeClr val="bg1"/>
                </a:solidFill>
              </a:rPr>
              <a:t> = 1 J / kg. An outdated unit, still in frequent use, 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 </a:t>
            </a:r>
            <a:r>
              <a:rPr lang="en-US" sz="2800" dirty="0" err="1" smtClean="0">
                <a:solidFill>
                  <a:schemeClr val="bg1"/>
                </a:solidFill>
              </a:rPr>
              <a:t>rad</a:t>
            </a:r>
            <a:r>
              <a:rPr lang="en-US" sz="2800" dirty="0" smtClean="0">
                <a:solidFill>
                  <a:schemeClr val="bg1"/>
                </a:solidFill>
              </a:rPr>
              <a:t> =1 0.01 J / kg.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045" y="202980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Nonetheless…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45" y="932675"/>
            <a:ext cx="87078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whole-body exposure to 5 or more gray of high-energy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radiation at one time usually leads to death within 14 days.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This dosage represents 375 joules for a 75 kg adult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(equivalent to the chemical energy in 20 mg of sugar).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45" y="2776115"/>
            <a:ext cx="8420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Local dose exceeding 45 </a:t>
            </a:r>
            <a:r>
              <a:rPr lang="en-US" sz="2800" dirty="0" err="1" smtClean="0">
                <a:solidFill>
                  <a:schemeClr val="bg1"/>
                </a:solidFill>
              </a:rPr>
              <a:t>Gy</a:t>
            </a:r>
            <a:r>
              <a:rPr lang="en-US" sz="2800" dirty="0" smtClean="0">
                <a:solidFill>
                  <a:schemeClr val="bg1"/>
                </a:solidFill>
              </a:rPr>
              <a:t> will result in permanent hair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loss.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045" y="3774645"/>
            <a:ext cx="8357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Biological effects</a:t>
            </a:r>
            <a:r>
              <a:rPr lang="en-US" sz="2800" dirty="0" smtClean="0">
                <a:solidFill>
                  <a:schemeClr val="bg1"/>
                </a:solidFill>
              </a:rPr>
              <a:t>: the biological effects of ionizing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radiation (as opposed to the physical aspects which are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characterized by the absorbed dose) is measured in </a:t>
            </a:r>
            <a:r>
              <a:rPr lang="en-US" sz="2800" dirty="0" smtClean="0">
                <a:solidFill>
                  <a:srgbClr val="FFFF00"/>
                </a:solidFill>
              </a:rPr>
              <a:t>Gray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045" y="5042010"/>
            <a:ext cx="85571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unit </a:t>
            </a:r>
            <a:r>
              <a:rPr lang="en-US" sz="2800" dirty="0" err="1" smtClean="0">
                <a:solidFill>
                  <a:srgbClr val="FFFF00"/>
                </a:solidFill>
              </a:rPr>
              <a:t>sievert</a:t>
            </a:r>
            <a:r>
              <a:rPr lang="en-US" sz="2800" dirty="0" smtClean="0">
                <a:solidFill>
                  <a:schemeClr val="bg1"/>
                </a:solidFill>
              </a:rPr>
              <a:t> measures the </a:t>
            </a:r>
            <a:r>
              <a:rPr lang="en-US" sz="2800" i="1" dirty="0" smtClean="0">
                <a:solidFill>
                  <a:schemeClr val="bg1"/>
                </a:solidFill>
              </a:rPr>
              <a:t>equivalent dose</a:t>
            </a:r>
            <a:r>
              <a:rPr lang="en-US" sz="2800" dirty="0" smtClean="0">
                <a:solidFill>
                  <a:schemeClr val="bg1"/>
                </a:solidFill>
              </a:rPr>
              <a:t> of radiation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supposed to have a damaging effect equivalent to the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same dose of gamma rays.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235" y="548625"/>
            <a:ext cx="8396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Both </a:t>
            </a:r>
            <a:r>
              <a:rPr lang="en-US" sz="2800" dirty="0" err="1" smtClean="0">
                <a:solidFill>
                  <a:schemeClr val="bg1"/>
                </a:solidFill>
              </a:rPr>
              <a:t>Gy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err="1" smtClean="0">
                <a:solidFill>
                  <a:schemeClr val="bg1"/>
                </a:solidFill>
              </a:rPr>
              <a:t>Sv</a:t>
            </a:r>
            <a:r>
              <a:rPr lang="en-US" sz="2800" dirty="0" smtClean="0">
                <a:solidFill>
                  <a:schemeClr val="bg1"/>
                </a:solidFill>
              </a:rPr>
              <a:t> are SI derived units, defined as a unit of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energy per unit of mass:1 </a:t>
            </a:r>
            <a:r>
              <a:rPr lang="en-US" sz="2800" dirty="0" err="1" smtClean="0">
                <a:solidFill>
                  <a:schemeClr val="bg1"/>
                </a:solidFill>
              </a:rPr>
              <a:t>Gy</a:t>
            </a:r>
            <a:r>
              <a:rPr lang="en-US" sz="2800" dirty="0" smtClean="0">
                <a:solidFill>
                  <a:schemeClr val="bg1"/>
                </a:solidFill>
              </a:rPr>
              <a:t> = 1 </a:t>
            </a:r>
            <a:r>
              <a:rPr lang="en-US" sz="2800" dirty="0" err="1" smtClean="0">
                <a:solidFill>
                  <a:schemeClr val="bg1"/>
                </a:solidFill>
              </a:rPr>
              <a:t>Sv</a:t>
            </a:r>
            <a:r>
              <a:rPr lang="en-US" sz="2800" dirty="0" smtClean="0">
                <a:solidFill>
                  <a:schemeClr val="bg1"/>
                </a:solidFill>
              </a:rPr>
              <a:t> = 1 J / kg.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85" y="1508750"/>
            <a:ext cx="86821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equivalent dose, H, to a tissue is found by multiplying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absorbed dose, D, in gray, by a weighting factor W</a:t>
            </a:r>
            <a:r>
              <a:rPr lang="en-US" sz="2800" baseline="-25000" dirty="0" smtClean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 radiation of type R.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7450" y="2973630"/>
          <a:ext cx="1955800" cy="685800"/>
        </p:xfrm>
        <a:graphic>
          <a:graphicData uri="http://schemas.openxmlformats.org/presentationml/2006/ole">
            <p:oleObj spid="_x0000_s52226" name="Equation" r:id="rId3" imgW="977760" imgH="342720" progId="Equation.3">
              <p:embed/>
            </p:oleObj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7450" y="396667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830"/>
                <a:gridCol w="27931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R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electrons, </a:t>
                      </a:r>
                      <a:r>
                        <a:rPr lang="en-US" dirty="0" err="1" smtClean="0"/>
                        <a:t>muons</a:t>
                      </a:r>
                      <a:r>
                        <a:rPr lang="en-US" dirty="0" smtClean="0"/>
                        <a:t>, photons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protons,</a:t>
                      </a:r>
                      <a:r>
                        <a:rPr lang="en-US" baseline="0" dirty="0" smtClean="0"/>
                        <a:t> charged </a:t>
                      </a:r>
                      <a:r>
                        <a:rPr lang="en-US" baseline="0" dirty="0" err="1" smtClean="0"/>
                        <a:t>pions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alphas, fission fragments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neutrons</a:t>
                      </a:r>
                    </a:p>
                    <a:p>
                      <a:r>
                        <a:rPr lang="en-US" dirty="0" smtClean="0"/>
                        <a:t>L linear energy transfer [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/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– 300/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√L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640" y="279790"/>
            <a:ext cx="8561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many countries the limit for the equivalent dose for the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general public for any man made facility is: 1 </a:t>
            </a:r>
            <a:r>
              <a:rPr lang="en-US" sz="2800" dirty="0" err="1" smtClean="0">
                <a:solidFill>
                  <a:schemeClr val="bg1"/>
                </a:solidFill>
              </a:rPr>
              <a:t>mSv</a:t>
            </a:r>
            <a:r>
              <a:rPr lang="en-US" sz="2800" dirty="0" smtClean="0">
                <a:solidFill>
                  <a:schemeClr val="bg1"/>
                </a:solidFill>
              </a:rPr>
              <a:t>/y.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40" y="1250220"/>
            <a:ext cx="84775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Average individual background radiation dose: 1.5 </a:t>
            </a:r>
            <a:r>
              <a:rPr lang="en-US" sz="2800" dirty="0" err="1" smtClean="0">
                <a:solidFill>
                  <a:schemeClr val="bg1"/>
                </a:solidFill>
              </a:rPr>
              <a:t>mSv</a:t>
            </a:r>
            <a:r>
              <a:rPr lang="en-US" sz="2800" dirty="0" smtClean="0">
                <a:solidFill>
                  <a:schemeClr val="bg1"/>
                </a:solidFill>
              </a:rPr>
              <a:t>/y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(Australia), 3.0 </a:t>
            </a:r>
            <a:r>
              <a:rPr lang="en-US" sz="2800" dirty="0" err="1" smtClean="0">
                <a:solidFill>
                  <a:schemeClr val="bg1"/>
                </a:solidFill>
              </a:rPr>
              <a:t>mSv</a:t>
            </a:r>
            <a:r>
              <a:rPr lang="en-US" sz="2800" dirty="0" smtClean="0">
                <a:solidFill>
                  <a:schemeClr val="bg1"/>
                </a:solidFill>
              </a:rPr>
              <a:t>/y (USA).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640" y="3191080"/>
            <a:ext cx="4790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Dental radiography: 0.005 </a:t>
            </a:r>
            <a:r>
              <a:rPr lang="en-US" sz="2800" dirty="0" err="1" smtClean="0">
                <a:solidFill>
                  <a:schemeClr val="bg1"/>
                </a:solidFill>
              </a:rPr>
              <a:t>mSv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640" y="3730623"/>
            <a:ext cx="8233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Mammogram, single exposure, equipment mean: 2 </a:t>
            </a:r>
            <a:r>
              <a:rPr lang="en-US" sz="2800" dirty="0" err="1" smtClean="0">
                <a:solidFill>
                  <a:schemeClr val="bg1"/>
                </a:solidFill>
              </a:rPr>
              <a:t>mSv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640" y="4270166"/>
            <a:ext cx="399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Brain CT scan: 0.8–5 </a:t>
            </a:r>
            <a:r>
              <a:rPr lang="en-US" sz="2800" dirty="0" err="1" smtClean="0">
                <a:solidFill>
                  <a:schemeClr val="bg1"/>
                </a:solidFill>
              </a:rPr>
              <a:t>mSv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40" y="4809709"/>
            <a:ext cx="392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Chest CT scan: 6–18 </a:t>
            </a:r>
            <a:r>
              <a:rPr lang="en-US" sz="2800" dirty="0" err="1" smtClean="0">
                <a:solidFill>
                  <a:schemeClr val="bg1"/>
                </a:solidFill>
              </a:rPr>
              <a:t>mSv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640" y="5349250"/>
            <a:ext cx="910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Highest reported level during Fukushima accident: 266 </a:t>
            </a:r>
            <a:r>
              <a:rPr lang="en-US" sz="2800" dirty="0" err="1" smtClean="0">
                <a:solidFill>
                  <a:schemeClr val="bg1"/>
                </a:solidFill>
              </a:rPr>
              <a:t>Sv</a:t>
            </a:r>
            <a:r>
              <a:rPr lang="en-US" sz="2800" dirty="0" smtClean="0">
                <a:solidFill>
                  <a:schemeClr val="bg1"/>
                </a:solidFill>
              </a:rPr>
              <a:t>/h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 gas/steam inside primary containment, reactor 1 7/3/11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640" y="2220650"/>
            <a:ext cx="8686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Dose from background radiation in parts of Iran, India and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Europe: 50 </a:t>
            </a:r>
            <a:r>
              <a:rPr lang="en-US" sz="2800" dirty="0" err="1" smtClean="0">
                <a:solidFill>
                  <a:schemeClr val="bg1"/>
                </a:solidFill>
              </a:rPr>
              <a:t>mSv</a:t>
            </a:r>
            <a:r>
              <a:rPr lang="en-US" sz="2800" dirty="0" smtClean="0">
                <a:solidFill>
                  <a:schemeClr val="bg1"/>
                </a:solidFill>
              </a:rPr>
              <a:t>/year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53955" y="855865"/>
          <a:ext cx="675928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490"/>
                <a:gridCol w="45317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Dose received within one day</a:t>
                      </a:r>
                    </a:p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mSv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0 - 250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250 - 1000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people feel nausea and loss of appetite; bone marrow, lymph nodes, spleen damage.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1000 - 3000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 to severe nausea, loss of appetite, infection; more severe bone marrow, lymph node, spleen damage; recovery probable, not assured.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3000 - 6000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nausea, loss of appetite; hemorrhaging, infection, diarrhea, peeling of skin, sterility; death if untreated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6000 - 10000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Above symptoms plus central nervous system impairment; death expected.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Above 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Incapacitation and death.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population_radiation_expos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360" y="1316725"/>
            <a:ext cx="6682101" cy="4170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1015" y="1239915"/>
            <a:ext cx="2848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Problem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510" y="3332911"/>
            <a:ext cx="4493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Natural radioactivity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Airborne radioactivity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Man made radioactivity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Cosmogenic</a:t>
            </a:r>
            <a:r>
              <a:rPr lang="en-US" sz="2800" dirty="0" smtClean="0">
                <a:solidFill>
                  <a:schemeClr val="bg1"/>
                </a:solidFill>
              </a:rPr>
              <a:t> radioactivity, cosmic radiation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5162" y="3174615"/>
            <a:ext cx="316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Natural radioactivity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830" y="318195"/>
            <a:ext cx="8089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Natural radioactivity is, as the name suggests, a natural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phenomenon.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30" y="1305482"/>
            <a:ext cx="89777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extremely long lived nuclides </a:t>
            </a:r>
            <a:r>
              <a:rPr lang="en-US" sz="2800" baseline="30000" dirty="0" smtClean="0">
                <a:solidFill>
                  <a:schemeClr val="bg1"/>
                </a:solidFill>
              </a:rPr>
              <a:t>40</a:t>
            </a:r>
            <a:r>
              <a:rPr lang="en-US" sz="2800" dirty="0" smtClean="0">
                <a:solidFill>
                  <a:schemeClr val="bg1"/>
                </a:solidFill>
              </a:rPr>
              <a:t>K (T</a:t>
            </a:r>
            <a:r>
              <a:rPr lang="en-US" sz="2800" baseline="-25000" dirty="0" smtClean="0">
                <a:solidFill>
                  <a:schemeClr val="bg1"/>
                </a:solidFill>
              </a:rPr>
              <a:t>1/2</a:t>
            </a:r>
            <a:r>
              <a:rPr lang="en-US" sz="2800" dirty="0" smtClean="0">
                <a:solidFill>
                  <a:schemeClr val="bg1"/>
                </a:solidFill>
              </a:rPr>
              <a:t>=1.28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y),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</a:rPr>
              <a:t>232</a:t>
            </a:r>
            <a:r>
              <a:rPr lang="en-US" sz="2800" dirty="0" smtClean="0">
                <a:solidFill>
                  <a:schemeClr val="bg1"/>
                </a:solidFill>
              </a:rPr>
              <a:t>Th (T</a:t>
            </a:r>
            <a:r>
              <a:rPr lang="en-US" sz="2800" baseline="-25000" dirty="0" smtClean="0">
                <a:solidFill>
                  <a:schemeClr val="bg1"/>
                </a:solidFill>
              </a:rPr>
              <a:t>1/2</a:t>
            </a:r>
            <a:r>
              <a:rPr lang="en-US" sz="2800" dirty="0" smtClean="0">
                <a:solidFill>
                  <a:schemeClr val="bg1"/>
                </a:solidFill>
              </a:rPr>
              <a:t>=1.41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y), and 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238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U (T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1/2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=4.47∙10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y) are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called </a:t>
            </a:r>
            <a:r>
              <a:rPr lang="en-US" sz="2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natural radioactivity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or </a:t>
            </a:r>
            <a:r>
              <a:rPr lang="en-US" sz="2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primordial radioactivity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 They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can be found everywhere and essentially in any material.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Some materials contain more natural radioactivity some less.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30" y="3585431"/>
            <a:ext cx="83622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radiation emitted can interfere with low energy, low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rate experiments to an extent where it may totally mask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signal of interest.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830" y="5003605"/>
            <a:ext cx="732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much of this natural radioactivity is around?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46715" y="286344"/>
          <a:ext cx="737375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415"/>
                <a:gridCol w="806505"/>
                <a:gridCol w="921720"/>
                <a:gridCol w="883315"/>
                <a:gridCol w="1008778"/>
                <a:gridCol w="945410"/>
                <a:gridCol w="1156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Rock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</a:p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ppm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K</a:t>
                      </a:r>
                    </a:p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Bq</a:t>
                      </a:r>
                      <a:r>
                        <a:rPr lang="en-US" dirty="0" smtClean="0"/>
                        <a:t>/kg]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ppm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232</a:t>
                      </a:r>
                      <a:r>
                        <a:rPr lang="en-US" dirty="0" smtClean="0"/>
                        <a:t>Th</a:t>
                      </a:r>
                    </a:p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Bq</a:t>
                      </a:r>
                      <a:r>
                        <a:rPr lang="en-US" dirty="0" smtClean="0"/>
                        <a:t>/kg]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</a:p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ppm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238</a:t>
                      </a:r>
                      <a:r>
                        <a:rPr lang="en-US" dirty="0" smtClean="0"/>
                        <a:t>U</a:t>
                      </a:r>
                    </a:p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Bq</a:t>
                      </a:r>
                      <a:r>
                        <a:rPr lang="en-US" dirty="0" smtClean="0"/>
                        <a:t>/kg]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Basalt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8000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250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3-4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12-16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Granite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40000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1200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Marble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1500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Olivine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730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Sedimentary rocks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3000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93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Continental</a:t>
                      </a:r>
                      <a:r>
                        <a:rPr lang="en-US" baseline="0" dirty="0" smtClean="0"/>
                        <a:t> crust</a:t>
                      </a:r>
                      <a:r>
                        <a:rPr lang="en-US" baseline="30000" dirty="0" smtClean="0"/>
                        <a:t>1</a:t>
                      </a:r>
                      <a:r>
                        <a:rPr lang="en-US" baseline="0" dirty="0" smtClean="0"/>
                        <a:t> (average)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28000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870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045" y="3742794"/>
            <a:ext cx="850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is a good deal of natural radioactivity all around us.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45" y="4242059"/>
            <a:ext cx="84668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typical human body contains about 1.5 g of K per kg of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body mass or 1500 </a:t>
            </a:r>
            <a:r>
              <a:rPr lang="en-US" sz="2800" dirty="0" err="1" smtClean="0">
                <a:solidFill>
                  <a:schemeClr val="bg1"/>
                </a:solidFill>
              </a:rPr>
              <a:t>ppm</a:t>
            </a:r>
            <a:r>
              <a:rPr lang="en-US" sz="2800" dirty="0" smtClean="0">
                <a:solidFill>
                  <a:schemeClr val="bg1"/>
                </a:solidFill>
              </a:rPr>
              <a:t> of K. This corresponds to 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specific </a:t>
            </a:r>
            <a:r>
              <a:rPr lang="en-US" sz="2800" baseline="30000" dirty="0" smtClean="0">
                <a:solidFill>
                  <a:schemeClr val="bg1"/>
                </a:solidFill>
              </a:rPr>
              <a:t>40</a:t>
            </a:r>
            <a:r>
              <a:rPr lang="en-US" sz="2800" dirty="0" smtClean="0">
                <a:solidFill>
                  <a:schemeClr val="bg1"/>
                </a:solidFill>
              </a:rPr>
              <a:t>K activity of 47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/kg. The body of an 80 kg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man thus contains about 3700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 of </a:t>
            </a:r>
            <a:r>
              <a:rPr lang="en-US" sz="2800" baseline="30000" dirty="0" smtClean="0">
                <a:solidFill>
                  <a:schemeClr val="bg1"/>
                </a:solidFill>
              </a:rPr>
              <a:t>40</a:t>
            </a:r>
            <a:r>
              <a:rPr lang="en-US" sz="2800" dirty="0" smtClean="0">
                <a:solidFill>
                  <a:schemeClr val="bg1"/>
                </a:solidFill>
              </a:rPr>
              <a:t>K.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50" y="6008689"/>
            <a:ext cx="256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1: NCRP Report 94, 1987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2: My measurements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450" y="318195"/>
            <a:ext cx="83338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Background: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This term means different things in various contexts. In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particle and nuclear physics we are concerned with: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background radiation that is constantly present in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natural environment of the earth, which is emitted by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natural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artificial sources. Background is a signal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present even in the absence of the effect we are interested in.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50" y="4005075"/>
            <a:ext cx="85988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cases of a low rate signal this background can partially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or totally mask the physics we are interested in. Measured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signal yields may be wrong because of un-accounted for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backgrounds and un-identified.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55" y="587030"/>
            <a:ext cx="82766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far as background contributors </a:t>
            </a:r>
            <a:r>
              <a:rPr lang="en-US" sz="2800" dirty="0" smtClean="0">
                <a:solidFill>
                  <a:schemeClr val="bg1"/>
                </a:solidFill>
              </a:rPr>
              <a:t>are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concerned (solid</a:t>
            </a:r>
            <a:r>
              <a:rPr lang="en-US" sz="2800" dirty="0" smtClean="0">
                <a:solidFill>
                  <a:schemeClr val="bg1"/>
                </a:solidFill>
              </a:rPr>
              <a:t>),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natural radioactivity can find its way into detectors in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several 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Left over from material processing (intrinsic)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Surface contamination due to un-clean handling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3014977"/>
            <a:ext cx="79399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That’s the reason why many low rate low activity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experiments screen all used materials for their content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radioactivity.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4581150"/>
            <a:ext cx="77273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address surface contamination detectors are often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assembled in clean rooms. Surfaces can be cleaned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with appropriate solvents and acids.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27800" y="3160165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Airborne radioactivity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450" y="87765"/>
            <a:ext cx="7383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air contains the radioactive noble gas </a:t>
            </a:r>
            <a:r>
              <a:rPr lang="en-US" sz="2800" baseline="30000" dirty="0" smtClean="0">
                <a:solidFill>
                  <a:schemeClr val="bg1"/>
                </a:solidFill>
              </a:rPr>
              <a:t>222</a:t>
            </a:r>
            <a:r>
              <a:rPr lang="en-US" sz="2800" dirty="0" smtClean="0">
                <a:solidFill>
                  <a:schemeClr val="bg1"/>
                </a:solidFill>
              </a:rPr>
              <a:t>Rn.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50" y="570165"/>
            <a:ext cx="86748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is a </a:t>
            </a:r>
            <a:r>
              <a:rPr lang="en-US" sz="2800" baseline="30000" dirty="0" smtClean="0">
                <a:solidFill>
                  <a:schemeClr val="bg1"/>
                </a:solidFill>
              </a:rPr>
              <a:t>238</a:t>
            </a:r>
            <a:r>
              <a:rPr lang="en-US" sz="2800" dirty="0" smtClean="0">
                <a:solidFill>
                  <a:schemeClr val="bg1"/>
                </a:solidFill>
              </a:rPr>
              <a:t>U decay product, released from the soil,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construction materials and so on. Because of its 3.8 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half life </a:t>
            </a:r>
            <a:r>
              <a:rPr lang="en-US" sz="2800" baseline="30000" dirty="0" smtClean="0">
                <a:solidFill>
                  <a:schemeClr val="bg1"/>
                </a:solidFill>
              </a:rPr>
              <a:t>222</a:t>
            </a:r>
            <a:r>
              <a:rPr lang="en-US" sz="2800" dirty="0" smtClean="0">
                <a:solidFill>
                  <a:schemeClr val="bg1"/>
                </a:solidFill>
              </a:rPr>
              <a:t>Rn can travel over great distances horizontally,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driven by the wind. Upward motion by diffusion of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turbulence tends to dilute the effect of distant sources.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50" y="2776115"/>
            <a:ext cx="7939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Rn concentration in the air varies with location,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time of the day, ventilation… Some measured level of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Rn in outdoor air in north America.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4260" y="4120290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222</a:t>
                      </a:r>
                      <a:r>
                        <a:rPr lang="en-US" dirty="0" smtClean="0"/>
                        <a:t>Rn</a:t>
                      </a:r>
                      <a:r>
                        <a:rPr lang="en-US" baseline="0" dirty="0" smtClean="0"/>
                        <a:t> specific activity</a:t>
                      </a:r>
                    </a:p>
                    <a:p>
                      <a:r>
                        <a:rPr lang="en-US" baseline="0" dirty="0" smtClean="0"/>
                        <a:t>[</a:t>
                      </a:r>
                      <a:r>
                        <a:rPr lang="en-US" baseline="0" dirty="0" err="1" smtClean="0"/>
                        <a:t>Bq</a:t>
                      </a:r>
                      <a:r>
                        <a:rPr lang="en-US" baseline="0" dirty="0" smtClean="0"/>
                        <a:t>/m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Colorado Springs (CO)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Cincinnati (OH)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 City (NY)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St. Lawrence (Canada)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Tuscaloosa (AL)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76246" y="5771705"/>
            <a:ext cx="256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1: NCRP Report 94, 1987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2: My measurements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 descr="rn_a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" y="0"/>
            <a:ext cx="67556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2986" y="734480"/>
            <a:ext cx="291877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Measured in a well</a:t>
            </a:r>
          </a:p>
          <a:p>
            <a:r>
              <a:rPr lang="en-US" sz="2800" dirty="0" smtClean="0"/>
              <a:t>ventilated lab in</a:t>
            </a:r>
          </a:p>
          <a:p>
            <a:r>
              <a:rPr lang="en-US" sz="2800" dirty="0" smtClean="0"/>
              <a:t>Alabama. Indoor</a:t>
            </a:r>
          </a:p>
          <a:p>
            <a:r>
              <a:rPr lang="en-US" sz="2800" dirty="0" smtClean="0"/>
              <a:t>Rn levels can reach 1000 </a:t>
            </a:r>
            <a:r>
              <a:rPr lang="en-US" sz="2800" dirty="0" err="1" smtClean="0"/>
              <a:t>Bq</a:t>
            </a:r>
            <a:r>
              <a:rPr lang="en-US" sz="2800" dirty="0" smtClean="0"/>
              <a:t>/m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and more with</a:t>
            </a:r>
          </a:p>
          <a:p>
            <a:r>
              <a:rPr lang="en-US" sz="2800" dirty="0" smtClean="0"/>
              <a:t>insufficient </a:t>
            </a:r>
            <a:r>
              <a:rPr lang="en-US" sz="2800" dirty="0" err="1" smtClean="0"/>
              <a:t>ventil</a:t>
            </a:r>
            <a:r>
              <a:rPr lang="en-US" sz="2800" dirty="0" smtClean="0"/>
              <a:t>-</a:t>
            </a:r>
          </a:p>
          <a:p>
            <a:r>
              <a:rPr lang="en-US" sz="2800" dirty="0" err="1" smtClean="0"/>
              <a:t>ation</a:t>
            </a:r>
            <a:r>
              <a:rPr lang="en-US" sz="2800" dirty="0" smtClean="0"/>
              <a:t>, especially </a:t>
            </a:r>
          </a:p>
          <a:p>
            <a:r>
              <a:rPr lang="en-US" sz="2800" dirty="0" smtClean="0"/>
              <a:t>underground.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Mean_atmospheric_ra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" y="655320"/>
            <a:ext cx="9022080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55" y="587030"/>
            <a:ext cx="7946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baseline="30000" dirty="0" smtClean="0">
                <a:solidFill>
                  <a:schemeClr val="bg1"/>
                </a:solidFill>
              </a:rPr>
              <a:t>222</a:t>
            </a:r>
            <a:r>
              <a:rPr lang="en-US" sz="2800" dirty="0" smtClean="0">
                <a:solidFill>
                  <a:schemeClr val="bg1"/>
                </a:solidFill>
              </a:rPr>
              <a:t>Rn half life is 3.8 d. The activity decays away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on a time scale of weeks.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1696559"/>
            <a:ext cx="83295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However, Rn is a gas, mixed into the air. If there is some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gas exchange, resulting in a steady re-feeding, then there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will be a constant steady state activity in that gas.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3236975"/>
            <a:ext cx="81564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is a concern for example for passive lead shields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where </a:t>
            </a:r>
            <a:r>
              <a:rPr lang="en-US" sz="2800" dirty="0" smtClean="0">
                <a:solidFill>
                  <a:schemeClr val="bg1"/>
                </a:solidFill>
              </a:rPr>
              <a:t>air, </a:t>
            </a:r>
            <a:r>
              <a:rPr lang="en-US" sz="2800" dirty="0" smtClean="0">
                <a:solidFill>
                  <a:schemeClr val="bg1"/>
                </a:solidFill>
              </a:rPr>
              <a:t>and with it </a:t>
            </a:r>
            <a:r>
              <a:rPr lang="en-US" sz="2800" dirty="0" smtClean="0">
                <a:solidFill>
                  <a:schemeClr val="bg1"/>
                </a:solidFill>
              </a:rPr>
              <a:t>Rn, </a:t>
            </a:r>
            <a:r>
              <a:rPr lang="en-US" sz="2800" dirty="0" smtClean="0">
                <a:solidFill>
                  <a:schemeClr val="bg1"/>
                </a:solidFill>
              </a:rPr>
              <a:t>is in the inner voids. Through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γ-radiation it can contribute to the background and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does not die out. I will show the math for that later.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045" y="318195"/>
            <a:ext cx="5142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other airborne activities: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997" y="960233"/>
            <a:ext cx="51750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85</a:t>
            </a:r>
            <a:r>
              <a:rPr lang="en-US" sz="2800" dirty="0" smtClean="0">
                <a:solidFill>
                  <a:schemeClr val="bg1"/>
                </a:solidFill>
              </a:rPr>
              <a:t>Kr (pure beta decay Q=687 </a:t>
            </a:r>
            <a:r>
              <a:rPr lang="en-US" sz="2800" dirty="0" err="1" smtClean="0">
                <a:solidFill>
                  <a:schemeClr val="bg1"/>
                </a:solidFill>
              </a:rPr>
              <a:t>keV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</a:t>
            </a:r>
            <a:r>
              <a:rPr lang="en-US" sz="2800" baseline="-25000" dirty="0" smtClean="0">
                <a:solidFill>
                  <a:schemeClr val="bg1"/>
                </a:solidFill>
              </a:rPr>
              <a:t>1/2</a:t>
            </a:r>
            <a:r>
              <a:rPr lang="en-US" sz="2800" dirty="0" smtClean="0">
                <a:solidFill>
                  <a:schemeClr val="bg1"/>
                </a:solidFill>
              </a:rPr>
              <a:t>=10.76 y, very little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γ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radiation) </a:t>
            </a:r>
            <a:r>
              <a:rPr lang="en-US" sz="2800" dirty="0" smtClean="0">
                <a:solidFill>
                  <a:schemeClr val="bg1"/>
                </a:solidFill>
              </a:rPr>
              <a:t>from nuclear fission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and fuel reprocessing: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~</a:t>
            </a:r>
            <a:r>
              <a:rPr lang="en-US" sz="2800" dirty="0" smtClean="0">
                <a:solidFill>
                  <a:schemeClr val="bg1"/>
                </a:solidFill>
              </a:rPr>
              <a:t>1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/m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kr85_activity_in_a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5315" y="471815"/>
            <a:ext cx="2857143" cy="617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855" y="5579680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H. Inoue et al., J. Meteorological Soc. Japan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84 (2006) 959.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830" y="279790"/>
            <a:ext cx="8340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39</a:t>
            </a:r>
            <a:r>
              <a:rPr lang="en-US" sz="2800" dirty="0" smtClean="0">
                <a:solidFill>
                  <a:schemeClr val="bg1"/>
                </a:solidFill>
              </a:rPr>
              <a:t>Ar (Q=565 </a:t>
            </a:r>
            <a:r>
              <a:rPr lang="en-US" sz="2800" dirty="0" err="1" smtClean="0">
                <a:solidFill>
                  <a:schemeClr val="bg1"/>
                </a:solidFill>
              </a:rPr>
              <a:t>keV</a:t>
            </a:r>
            <a:r>
              <a:rPr lang="en-US" sz="2800" dirty="0" smtClean="0">
                <a:solidFill>
                  <a:schemeClr val="bg1"/>
                </a:solidFill>
              </a:rPr>
              <a:t>, T</a:t>
            </a:r>
            <a:r>
              <a:rPr lang="en-US" sz="2800" baseline="-25000" dirty="0" smtClean="0">
                <a:solidFill>
                  <a:schemeClr val="bg1"/>
                </a:solidFill>
              </a:rPr>
              <a:t>1/2</a:t>
            </a:r>
            <a:r>
              <a:rPr lang="en-US" sz="2800" dirty="0" smtClean="0">
                <a:solidFill>
                  <a:schemeClr val="bg1"/>
                </a:solidFill>
              </a:rPr>
              <a:t>=269 y, pure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-decay, no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γ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’s) </a:t>
            </a:r>
            <a:r>
              <a:rPr lang="en-US" sz="2800" dirty="0" smtClean="0">
                <a:solidFill>
                  <a:schemeClr val="bg1"/>
                </a:solidFill>
              </a:rPr>
              <a:t>is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produced in the atmosphere by interaction of the cosmic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radiation with natural Ar: </a:t>
            </a:r>
            <a:r>
              <a:rPr lang="en-US" sz="2800" baseline="30000" dirty="0" smtClean="0">
                <a:solidFill>
                  <a:schemeClr val="bg1"/>
                </a:solidFill>
              </a:rPr>
              <a:t>40</a:t>
            </a:r>
            <a:r>
              <a:rPr lang="en-US" sz="2800" dirty="0" smtClean="0">
                <a:solidFill>
                  <a:schemeClr val="bg1"/>
                </a:solidFill>
              </a:rPr>
              <a:t>Ar(n,2n)</a:t>
            </a:r>
            <a:r>
              <a:rPr lang="en-US" sz="2800" baseline="30000" dirty="0" smtClean="0">
                <a:solidFill>
                  <a:schemeClr val="bg1"/>
                </a:solidFill>
              </a:rPr>
              <a:t>39</a:t>
            </a:r>
            <a:r>
              <a:rPr lang="en-US" sz="2800" dirty="0" smtClean="0">
                <a:solidFill>
                  <a:schemeClr val="bg1"/>
                </a:solidFill>
              </a:rPr>
              <a:t>Ar.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30" y="1569143"/>
            <a:ext cx="499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0.94% of the atmosphere is </a:t>
            </a:r>
            <a:r>
              <a:rPr lang="en-US" sz="2800" baseline="30000" dirty="0" smtClean="0">
                <a:solidFill>
                  <a:schemeClr val="bg1"/>
                </a:solidFill>
              </a:rPr>
              <a:t>40</a:t>
            </a:r>
            <a:r>
              <a:rPr lang="en-US" sz="2800" dirty="0" smtClean="0">
                <a:solidFill>
                  <a:schemeClr val="bg1"/>
                </a:solidFill>
              </a:rPr>
              <a:t>Ar.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30" y="1996721"/>
            <a:ext cx="78261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 is obtained by freezing it out of the atmosphere. It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contains about 1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/m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 of </a:t>
            </a:r>
            <a:r>
              <a:rPr lang="en-US" sz="2800" baseline="30000" dirty="0" smtClean="0">
                <a:solidFill>
                  <a:schemeClr val="bg1"/>
                </a:solidFill>
              </a:rPr>
              <a:t>39</a:t>
            </a:r>
            <a:r>
              <a:rPr lang="en-US" sz="2800" dirty="0" smtClean="0">
                <a:solidFill>
                  <a:schemeClr val="bg1"/>
                </a:solidFill>
              </a:rPr>
              <a:t>Ar</a:t>
            </a:r>
            <a:r>
              <a:rPr lang="en-US" sz="2800" baseline="30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baseline="30000" dirty="0" smtClean="0">
                <a:solidFill>
                  <a:schemeClr val="bg1"/>
                </a:solidFill>
              </a:rPr>
              <a:t>39</a:t>
            </a:r>
            <a:r>
              <a:rPr lang="en-US" sz="2800" dirty="0" smtClean="0">
                <a:solidFill>
                  <a:schemeClr val="bg1"/>
                </a:solidFill>
              </a:rPr>
              <a:t>Ar activity of air is about 0.01 </a:t>
            </a:r>
            <a:r>
              <a:rPr lang="en-US" sz="2800" dirty="0" err="1" smtClean="0">
                <a:solidFill>
                  <a:schemeClr val="bg1"/>
                </a:solidFill>
              </a:rPr>
              <a:t>Bq</a:t>
            </a:r>
            <a:r>
              <a:rPr lang="en-US" sz="2800" dirty="0" smtClean="0">
                <a:solidFill>
                  <a:schemeClr val="bg1"/>
                </a:solidFill>
              </a:rPr>
              <a:t>/m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30" y="3286074"/>
            <a:ext cx="81115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Airborne activities (</a:t>
            </a:r>
            <a:r>
              <a:rPr lang="en-US" sz="2800" baseline="30000" dirty="0" smtClean="0">
                <a:solidFill>
                  <a:schemeClr val="bg1"/>
                </a:solidFill>
              </a:rPr>
              <a:t>222</a:t>
            </a:r>
            <a:r>
              <a:rPr lang="en-US" sz="2800" dirty="0" smtClean="0">
                <a:solidFill>
                  <a:schemeClr val="bg1"/>
                </a:solidFill>
              </a:rPr>
              <a:t>Rn, </a:t>
            </a:r>
            <a:r>
              <a:rPr lang="en-US" sz="2800" baseline="30000" dirty="0" smtClean="0">
                <a:solidFill>
                  <a:schemeClr val="bg1"/>
                </a:solidFill>
              </a:rPr>
              <a:t>85</a:t>
            </a:r>
            <a:r>
              <a:rPr lang="en-US" sz="2800" dirty="0" smtClean="0">
                <a:solidFill>
                  <a:schemeClr val="bg1"/>
                </a:solidFill>
              </a:rPr>
              <a:t>Kr, </a:t>
            </a:r>
            <a:r>
              <a:rPr lang="en-US" sz="2800" baseline="30000" dirty="0" smtClean="0">
                <a:solidFill>
                  <a:schemeClr val="bg1"/>
                </a:solidFill>
              </a:rPr>
              <a:t>39</a:t>
            </a:r>
            <a:r>
              <a:rPr lang="en-US" sz="2800" dirty="0" smtClean="0">
                <a:solidFill>
                  <a:schemeClr val="bg1"/>
                </a:solidFill>
              </a:rPr>
              <a:t>Ar) can become 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real problem when handling detector media in the open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if there is good solubility of noble gases e.g. in case of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organic liquid </a:t>
            </a:r>
            <a:r>
              <a:rPr lang="en-US" sz="2800" dirty="0" err="1" smtClean="0">
                <a:solidFill>
                  <a:schemeClr val="bg1"/>
                </a:solidFill>
              </a:rPr>
              <a:t>scintillators</a:t>
            </a:r>
            <a:r>
              <a:rPr lang="en-US" sz="2800" dirty="0" smtClean="0">
                <a:solidFill>
                  <a:schemeClr val="bg1"/>
                </a:solidFill>
              </a:rPr>
              <a:t>. Noble gas detectors using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Ar or Xe as detection medium are vulnerable to these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background sources.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830" y="6194160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1: C. </a:t>
            </a:r>
            <a:r>
              <a:rPr lang="en-US" dirty="0" err="1" smtClean="0">
                <a:solidFill>
                  <a:schemeClr val="bg1"/>
                </a:solidFill>
              </a:rPr>
              <a:t>Galbiati</a:t>
            </a:r>
            <a:r>
              <a:rPr lang="en-US" dirty="0" smtClean="0">
                <a:solidFill>
                  <a:schemeClr val="bg1"/>
                </a:solidFill>
              </a:rPr>
              <a:t> et al., J. of Phys.: Conf. Series 120 (2008) 042015.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640" y="471815"/>
            <a:ext cx="80457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7</a:t>
            </a:r>
            <a:r>
              <a:rPr lang="en-US" sz="2800" dirty="0" smtClean="0">
                <a:solidFill>
                  <a:schemeClr val="bg1"/>
                </a:solidFill>
              </a:rPr>
              <a:t>Be (EC-decay, T1/2=53.3 d, 478 </a:t>
            </a:r>
            <a:r>
              <a:rPr lang="en-US" sz="2800" dirty="0" err="1" smtClean="0">
                <a:solidFill>
                  <a:schemeClr val="bg1"/>
                </a:solidFill>
              </a:rPr>
              <a:t>keV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γ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-radiation with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10% branching ratio). Is continuously produced in the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atmosphere by interaction of secondary neutrons from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galactic cosmic rays (GCR) with N and O.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40" y="2396281"/>
            <a:ext cx="8428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flux of energetic GCR protons is known to vary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with the solar cycle (due to changes of the solar magnetic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field).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40" y="3889860"/>
            <a:ext cx="806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specific </a:t>
            </a:r>
            <a:r>
              <a:rPr lang="en-US" sz="2800" baseline="30000" dirty="0" smtClean="0">
                <a:solidFill>
                  <a:schemeClr val="bg1"/>
                </a:solidFill>
              </a:rPr>
              <a:t>7</a:t>
            </a:r>
            <a:r>
              <a:rPr lang="en-US" sz="2800" dirty="0" smtClean="0">
                <a:solidFill>
                  <a:schemeClr val="bg1"/>
                </a:solidFill>
              </a:rPr>
              <a:t>Be activity in the air is about 3 </a:t>
            </a:r>
            <a:r>
              <a:rPr lang="en-US" sz="2800" dirty="0" err="1" smtClean="0">
                <a:solidFill>
                  <a:schemeClr val="bg1"/>
                </a:solidFill>
              </a:rPr>
              <a:t>mBq</a:t>
            </a:r>
            <a:r>
              <a:rPr lang="en-US" sz="2800" dirty="0" smtClean="0">
                <a:solidFill>
                  <a:schemeClr val="bg1"/>
                </a:solidFill>
              </a:rPr>
              <a:t>/m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045" y="587030"/>
            <a:ext cx="7984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baseline="30000" dirty="0" smtClean="0">
                <a:solidFill>
                  <a:schemeClr val="bg1"/>
                </a:solidFill>
              </a:rPr>
              <a:t>232</a:t>
            </a:r>
            <a:r>
              <a:rPr lang="en-US" sz="2800" dirty="0" smtClean="0">
                <a:solidFill>
                  <a:schemeClr val="bg1"/>
                </a:solidFill>
              </a:rPr>
              <a:t>Th and </a:t>
            </a:r>
            <a:r>
              <a:rPr lang="en-US" sz="2800" baseline="30000" dirty="0" smtClean="0">
                <a:solidFill>
                  <a:schemeClr val="bg1"/>
                </a:solidFill>
              </a:rPr>
              <a:t>238</a:t>
            </a:r>
            <a:r>
              <a:rPr lang="en-US" sz="2800" dirty="0" smtClean="0">
                <a:solidFill>
                  <a:schemeClr val="bg1"/>
                </a:solidFill>
              </a:rPr>
              <a:t>U decays feed so-called decay series,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comprising of many unstable radio nuclides.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45" y="1648553"/>
            <a:ext cx="8175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Different members of these series contribute to detector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background differently.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45" y="2710076"/>
            <a:ext cx="82600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question naturally arises: if you measure the decay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rate of one member (that you can measure) what does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this tell you about the decay rate of another (that </a:t>
            </a:r>
            <a:r>
              <a:rPr lang="en-US" sz="2800" dirty="0" smtClean="0">
                <a:solidFill>
                  <a:schemeClr val="bg1"/>
                </a:solidFill>
              </a:rPr>
              <a:t>may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create your background)? Are these rates necessarily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same?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045" y="5064261"/>
            <a:ext cx="7095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will do a little math to illuminate this problem.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521" y="318195"/>
            <a:ext cx="8719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understanding, quantification, and ultimately reduction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or elimination of background is thus a central theme of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many rare event experiments/searches.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521" y="2008015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Examples: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21" y="2726001"/>
            <a:ext cx="844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</a:rPr>
              <a:t>Low energy neutrino physics, such as neutrino oscillation or solar neutrino experiments.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521" y="3874874"/>
            <a:ext cx="382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sz="2800" dirty="0" smtClean="0">
                <a:solidFill>
                  <a:schemeClr val="bg1"/>
                </a:solidFill>
              </a:rPr>
              <a:t>Dark matter searches.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521" y="4592860"/>
            <a:ext cx="5303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bg1"/>
                </a:solidFill>
              </a:rPr>
              <a:t>Double beta decay experiments.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21" y="5310845"/>
            <a:ext cx="7832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sz="2800" dirty="0">
                <a:solidFill>
                  <a:schemeClr val="bg1"/>
                </a:solidFill>
              </a:rPr>
              <a:t>M</a:t>
            </a:r>
            <a:r>
              <a:rPr lang="en-US" sz="2800" dirty="0" smtClean="0">
                <a:solidFill>
                  <a:schemeClr val="bg1"/>
                </a:solidFill>
              </a:rPr>
              <a:t>any more subjects and can’t think of right now!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 descr="U_Decay_Ch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625" y="0"/>
            <a:ext cx="523875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5425" y="2737710"/>
            <a:ext cx="3072400" cy="1384995"/>
            <a:chOff x="155425" y="2737710"/>
            <a:chExt cx="3072400" cy="138499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76410" y="3429000"/>
              <a:ext cx="1651415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55425" y="2737710"/>
              <a:ext cx="193514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 noble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gas that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may escape.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 descr="Th_Decay_Ch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8264" y="0"/>
            <a:ext cx="44474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0585" y="3160165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Radioactive </a:t>
            </a:r>
            <a:r>
              <a:rPr lang="en-US" sz="2800" dirty="0" err="1" smtClean="0">
                <a:solidFill>
                  <a:schemeClr val="bg1"/>
                </a:solidFill>
              </a:rPr>
              <a:t>equilibria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D047-5DF5-4C90-838A-7272F950D607}" type="slidenum">
              <a:rPr lang="en-US"/>
              <a:pPr/>
              <a:t>63</a:t>
            </a:fld>
            <a:endParaRPr lang="en-US"/>
          </a:p>
        </p:txBody>
      </p:sp>
      <p:sp>
        <p:nvSpPr>
          <p:cNvPr id="985092" name="Text Box 4"/>
          <p:cNvSpPr txBox="1">
            <a:spLocks noChangeArrowheads="1"/>
          </p:cNvSpPr>
          <p:nvPr/>
        </p:nvSpPr>
        <p:spPr bwMode="auto">
          <a:xfrm>
            <a:off x="346075" y="320675"/>
            <a:ext cx="7459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the time dependent activity of any member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such a decay chain?</a:t>
            </a:r>
          </a:p>
        </p:txBody>
      </p:sp>
      <p:graphicFrame>
        <p:nvGraphicFramePr>
          <p:cNvPr id="985093" name="Object 5"/>
          <p:cNvGraphicFramePr>
            <a:graphicFrameLocks noChangeAspect="1"/>
          </p:cNvGraphicFramePr>
          <p:nvPr/>
        </p:nvGraphicFramePr>
        <p:xfrm>
          <a:off x="425450" y="1258888"/>
          <a:ext cx="4160838" cy="477837"/>
        </p:xfrm>
        <a:graphic>
          <a:graphicData uri="http://schemas.openxmlformats.org/presentationml/2006/ole">
            <p:oleObj spid="_x0000_s53250" name="Equation" r:id="rId3" imgW="1981080" imgH="228600" progId="Equation.3">
              <p:embed/>
            </p:oleObj>
          </a:graphicData>
        </a:graphic>
      </p:graphicFrame>
      <p:sp>
        <p:nvSpPr>
          <p:cNvPr id="985094" name="Text Box 6"/>
          <p:cNvSpPr txBox="1">
            <a:spLocks noChangeArrowheads="1"/>
          </p:cNvSpPr>
          <p:nvPr/>
        </p:nvSpPr>
        <p:spPr bwMode="auto">
          <a:xfrm>
            <a:off x="331788" y="1876425"/>
            <a:ext cx="86951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solution is </a:t>
            </a:r>
            <a:r>
              <a:rPr lang="en-US" sz="2800" dirty="0" smtClean="0">
                <a:solidFill>
                  <a:schemeClr val="bg1"/>
                </a:solidFill>
              </a:rPr>
              <a:t>obtained </a:t>
            </a:r>
            <a:r>
              <a:rPr lang="en-US" sz="2800" dirty="0">
                <a:solidFill>
                  <a:schemeClr val="bg1"/>
                </a:solidFill>
              </a:rPr>
              <a:t>by assuming that </a:t>
            </a:r>
            <a:r>
              <a:rPr lang="en-US" sz="2800" dirty="0" smtClean="0">
                <a:solidFill>
                  <a:schemeClr val="bg1"/>
                </a:solidFill>
              </a:rPr>
              <a:t>radioactive decays </a:t>
            </a:r>
            <a:r>
              <a:rPr lang="en-US" sz="2800" dirty="0">
                <a:solidFill>
                  <a:schemeClr val="bg1"/>
                </a:solidFill>
              </a:rPr>
              <a:t>are random. Every nucleus has the </a:t>
            </a:r>
            <a:r>
              <a:rPr lang="en-US" sz="2800" dirty="0" smtClean="0">
                <a:solidFill>
                  <a:schemeClr val="bg1"/>
                </a:solidFill>
              </a:rPr>
              <a:t>same probability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to decay within some time interval t to </a:t>
            </a:r>
            <a:r>
              <a:rPr lang="en-US" sz="2800" dirty="0" err="1">
                <a:solidFill>
                  <a:schemeClr val="bg1"/>
                </a:solidFill>
              </a:rPr>
              <a:t>t+dt</a:t>
            </a:r>
            <a:r>
              <a:rPr lang="en-US" sz="2800" dirty="0">
                <a:solidFill>
                  <a:schemeClr val="bg1"/>
                </a:solidFill>
              </a:rPr>
              <a:t>, all the time.</a:t>
            </a:r>
          </a:p>
        </p:txBody>
      </p:sp>
      <p:sp>
        <p:nvSpPr>
          <p:cNvPr id="985095" name="Text Box 7"/>
          <p:cNvSpPr txBox="1">
            <a:spLocks noChangeArrowheads="1"/>
          </p:cNvSpPr>
          <p:nvPr/>
        </p:nvSpPr>
        <p:spPr bwMode="auto">
          <a:xfrm>
            <a:off x="330200" y="3165475"/>
            <a:ext cx="762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Differential equation governing the above sequence:</a:t>
            </a:r>
          </a:p>
        </p:txBody>
      </p:sp>
      <p:graphicFrame>
        <p:nvGraphicFramePr>
          <p:cNvPr id="985096" name="Object 8"/>
          <p:cNvGraphicFramePr>
            <a:graphicFrameLocks noChangeAspect="1"/>
          </p:cNvGraphicFramePr>
          <p:nvPr/>
        </p:nvGraphicFramePr>
        <p:xfrm>
          <a:off x="434975" y="3676650"/>
          <a:ext cx="1835150" cy="901700"/>
        </p:xfrm>
        <a:graphic>
          <a:graphicData uri="http://schemas.openxmlformats.org/presentationml/2006/ole">
            <p:oleObj spid="_x0000_s53251" name="Equation" r:id="rId4" imgW="876240" imgH="431640" progId="Equation.3">
              <p:embed/>
            </p:oleObj>
          </a:graphicData>
        </a:graphic>
      </p:graphicFrame>
      <p:graphicFrame>
        <p:nvGraphicFramePr>
          <p:cNvPr id="985097" name="Object 9"/>
          <p:cNvGraphicFramePr>
            <a:graphicFrameLocks noChangeAspect="1"/>
          </p:cNvGraphicFramePr>
          <p:nvPr/>
        </p:nvGraphicFramePr>
        <p:xfrm>
          <a:off x="434975" y="4656138"/>
          <a:ext cx="2341563" cy="901700"/>
        </p:xfrm>
        <a:graphic>
          <a:graphicData uri="http://schemas.openxmlformats.org/presentationml/2006/ole">
            <p:oleObj spid="_x0000_s53252" name="Equation" r:id="rId5" imgW="1117440" imgH="431640" progId="Equation.3">
              <p:embed/>
            </p:oleObj>
          </a:graphicData>
        </a:graphic>
      </p:graphicFrame>
      <p:graphicFrame>
        <p:nvGraphicFramePr>
          <p:cNvPr id="985098" name="Object 10"/>
          <p:cNvGraphicFramePr>
            <a:graphicFrameLocks noChangeAspect="1"/>
          </p:cNvGraphicFramePr>
          <p:nvPr/>
        </p:nvGraphicFramePr>
        <p:xfrm>
          <a:off x="434975" y="5637213"/>
          <a:ext cx="2314575" cy="901700"/>
        </p:xfrm>
        <a:graphic>
          <a:graphicData uri="http://schemas.openxmlformats.org/presentationml/2006/ole">
            <p:oleObj spid="_x0000_s53253" name="Equation" r:id="rId6" imgW="1104840" imgH="431640" progId="Equation.3">
              <p:embed/>
            </p:oleObj>
          </a:graphicData>
        </a:graphic>
      </p:graphicFrame>
      <p:sp>
        <p:nvSpPr>
          <p:cNvPr id="985099" name="Text Box 11"/>
          <p:cNvSpPr txBox="1">
            <a:spLocks noChangeArrowheads="1"/>
          </p:cNvSpPr>
          <p:nvPr/>
        </p:nvSpPr>
        <p:spPr bwMode="auto">
          <a:xfrm>
            <a:off x="2854325" y="3775075"/>
            <a:ext cx="2884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</a:t>
            </a:r>
            <a:r>
              <a:rPr lang="en-US" sz="2800" dirty="0" smtClean="0">
                <a:solidFill>
                  <a:schemeClr val="bg1"/>
                </a:solidFill>
              </a:rPr>
              <a:t>solve </a:t>
            </a:r>
            <a:r>
              <a:rPr lang="en-US" sz="2800" dirty="0">
                <a:solidFill>
                  <a:schemeClr val="bg1"/>
                </a:solidFill>
              </a:rPr>
              <a:t>this </a:t>
            </a:r>
            <a:r>
              <a:rPr lang="en-US" sz="2800" dirty="0" smtClean="0">
                <a:solidFill>
                  <a:schemeClr val="bg1"/>
                </a:solidFill>
              </a:rPr>
              <a:t>with: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85100" name="Object 12"/>
          <p:cNvGraphicFramePr>
            <a:graphicFrameLocks noChangeAspect="1"/>
          </p:cNvGraphicFramePr>
          <p:nvPr/>
        </p:nvGraphicFramePr>
        <p:xfrm>
          <a:off x="6567488" y="3676650"/>
          <a:ext cx="2022475" cy="766763"/>
        </p:xfrm>
        <a:graphic>
          <a:graphicData uri="http://schemas.openxmlformats.org/presentationml/2006/ole">
            <p:oleObj spid="_x0000_s53254" name="Equation" r:id="rId7" imgW="965160" imgH="368280" progId="Equation.3">
              <p:embed/>
            </p:oleObj>
          </a:graphicData>
        </a:graphic>
      </p:graphicFrame>
      <p:sp>
        <p:nvSpPr>
          <p:cNvPr id="985101" name="Text Box 13"/>
          <p:cNvSpPr txBox="1">
            <a:spLocks noChangeArrowheads="1"/>
          </p:cNvSpPr>
          <p:nvPr/>
        </p:nvSpPr>
        <p:spPr bwMode="auto">
          <a:xfrm>
            <a:off x="2854325" y="4833938"/>
            <a:ext cx="3803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substitute solution for N</a:t>
            </a:r>
            <a:r>
              <a:rPr lang="en-US" sz="2800" baseline="-25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85102" name="Text Box 14"/>
          <p:cNvSpPr txBox="1">
            <a:spLocks noChangeArrowheads="1"/>
          </p:cNvSpPr>
          <p:nvPr/>
        </p:nvSpPr>
        <p:spPr bwMode="auto">
          <a:xfrm>
            <a:off x="2854325" y="5788025"/>
            <a:ext cx="4233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substitute solution for N</a:t>
            </a:r>
            <a:r>
              <a:rPr lang="en-US" sz="2800" baseline="-25000" dirty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 …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8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8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8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8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8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4" grpId="0"/>
      <p:bldP spid="985095" grpId="0"/>
      <p:bldP spid="985099" grpId="0"/>
      <p:bldP spid="985101" grpId="0"/>
      <p:bldP spid="98510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5236-8656-4A26-B9CB-135A7ED89D7A}" type="slidenum">
              <a:rPr lang="en-US"/>
              <a:pPr/>
              <a:t>64</a:t>
            </a:fld>
            <a:endParaRPr lang="en-US"/>
          </a:p>
        </p:txBody>
      </p:sp>
      <p:graphicFrame>
        <p:nvGraphicFramePr>
          <p:cNvPr id="986116" name="Object 4"/>
          <p:cNvGraphicFramePr>
            <a:graphicFrameLocks noChangeAspect="1"/>
          </p:cNvGraphicFramePr>
          <p:nvPr/>
        </p:nvGraphicFramePr>
        <p:xfrm>
          <a:off x="411163" y="290513"/>
          <a:ext cx="3113087" cy="1006475"/>
        </p:xfrm>
        <a:graphic>
          <a:graphicData uri="http://schemas.openxmlformats.org/presentationml/2006/ole">
            <p:oleObj spid="_x0000_s54274" name="Equation" r:id="rId3" imgW="1485720" imgH="482400" progId="Equation.3">
              <p:embed/>
            </p:oleObj>
          </a:graphicData>
        </a:graphic>
      </p:graphicFrame>
      <p:graphicFrame>
        <p:nvGraphicFramePr>
          <p:cNvPr id="986118" name="Object 6"/>
          <p:cNvGraphicFramePr>
            <a:graphicFrameLocks noChangeAspect="1"/>
          </p:cNvGraphicFramePr>
          <p:nvPr/>
        </p:nvGraphicFramePr>
        <p:xfrm>
          <a:off x="420688" y="1389063"/>
          <a:ext cx="3087687" cy="1006475"/>
        </p:xfrm>
        <a:graphic>
          <a:graphicData uri="http://schemas.openxmlformats.org/presentationml/2006/ole">
            <p:oleObj spid="_x0000_s54275" name="Equation" r:id="rId4" imgW="1473120" imgH="482400" progId="Equation.3">
              <p:embed/>
            </p:oleObj>
          </a:graphicData>
        </a:graphic>
      </p:graphicFrame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3959225" y="1655763"/>
            <a:ext cx="4732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do we solve this equation?</a:t>
            </a:r>
          </a:p>
        </p:txBody>
      </p:sp>
      <p:sp>
        <p:nvSpPr>
          <p:cNvPr id="986120" name="Text Box 8"/>
          <p:cNvSpPr txBox="1">
            <a:spLocks noChangeArrowheads="1"/>
          </p:cNvSpPr>
          <p:nvPr/>
        </p:nvSpPr>
        <p:spPr bwMode="auto">
          <a:xfrm>
            <a:off x="430213" y="2817813"/>
            <a:ext cx="7910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linear differential equation of first order of the type:</a:t>
            </a:r>
          </a:p>
        </p:txBody>
      </p:sp>
      <p:graphicFrame>
        <p:nvGraphicFramePr>
          <p:cNvPr id="986121" name="Object 9"/>
          <p:cNvGraphicFramePr>
            <a:graphicFrameLocks noChangeAspect="1"/>
          </p:cNvGraphicFramePr>
          <p:nvPr/>
        </p:nvGraphicFramePr>
        <p:xfrm>
          <a:off x="531813" y="3322638"/>
          <a:ext cx="3352800" cy="900112"/>
        </p:xfrm>
        <a:graphic>
          <a:graphicData uri="http://schemas.openxmlformats.org/presentationml/2006/ole">
            <p:oleObj spid="_x0000_s54276" name="Equation" r:id="rId5" imgW="1600200" imgH="431640" progId="Equation.3">
              <p:embed/>
            </p:oleObj>
          </a:graphicData>
        </a:graphic>
      </p:graphicFrame>
      <p:sp>
        <p:nvSpPr>
          <p:cNvPr id="986122" name="Text Box 10"/>
          <p:cNvSpPr txBox="1">
            <a:spLocks noChangeArrowheads="1"/>
          </p:cNvSpPr>
          <p:nvPr/>
        </p:nvSpPr>
        <p:spPr bwMode="auto">
          <a:xfrm>
            <a:off x="3863975" y="3295650"/>
            <a:ext cx="4452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is called </a:t>
            </a:r>
            <a:r>
              <a:rPr lang="en-US" sz="2800" dirty="0">
                <a:solidFill>
                  <a:srgbClr val="FFFF00"/>
                </a:solidFill>
              </a:rPr>
              <a:t>Leibnitz-equation</a:t>
            </a:r>
            <a:r>
              <a:rPr lang="en-US" sz="2800" dirty="0">
                <a:solidFill>
                  <a:schemeClr val="bg1"/>
                </a:solidFill>
              </a:rPr>
              <a:t>. It </a:t>
            </a:r>
          </a:p>
          <a:p>
            <a:r>
              <a:rPr lang="en-US" sz="2800" dirty="0">
                <a:solidFill>
                  <a:schemeClr val="bg1"/>
                </a:solidFill>
              </a:rPr>
              <a:t>has a closed analytic solution.</a:t>
            </a:r>
          </a:p>
        </p:txBody>
      </p:sp>
      <p:graphicFrame>
        <p:nvGraphicFramePr>
          <p:cNvPr id="986123" name="Object 11"/>
          <p:cNvGraphicFramePr>
            <a:graphicFrameLocks noChangeAspect="1"/>
          </p:cNvGraphicFramePr>
          <p:nvPr/>
        </p:nvGraphicFramePr>
        <p:xfrm>
          <a:off x="530225" y="4418013"/>
          <a:ext cx="7024688" cy="582612"/>
        </p:xfrm>
        <a:graphic>
          <a:graphicData uri="http://schemas.openxmlformats.org/presentationml/2006/ole">
            <p:oleObj spid="_x0000_s54277" name="Equation" r:id="rId6" imgW="3352680" imgH="279360" progId="Equation.3">
              <p:embed/>
            </p:oleObj>
          </a:graphicData>
        </a:graphic>
      </p:graphicFrame>
      <p:sp>
        <p:nvSpPr>
          <p:cNvPr id="986124" name="Text Box 12"/>
          <p:cNvSpPr txBox="1">
            <a:spLocks noChangeArrowheads="1"/>
          </p:cNvSpPr>
          <p:nvPr/>
        </p:nvSpPr>
        <p:spPr bwMode="auto">
          <a:xfrm>
            <a:off x="503238" y="5081588"/>
            <a:ext cx="1359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Choose:</a:t>
            </a:r>
          </a:p>
        </p:txBody>
      </p:sp>
      <p:graphicFrame>
        <p:nvGraphicFramePr>
          <p:cNvPr id="986125" name="Object 13"/>
          <p:cNvGraphicFramePr>
            <a:graphicFrameLocks noChangeAspect="1"/>
          </p:cNvGraphicFramePr>
          <p:nvPr/>
        </p:nvGraphicFramePr>
        <p:xfrm>
          <a:off x="628650" y="5567363"/>
          <a:ext cx="719138" cy="344487"/>
        </p:xfrm>
        <a:graphic>
          <a:graphicData uri="http://schemas.openxmlformats.org/presentationml/2006/ole">
            <p:oleObj spid="_x0000_s54278" name="Equation" r:id="rId7" imgW="342720" imgH="164880" progId="Equation.3">
              <p:embed/>
            </p:oleObj>
          </a:graphicData>
        </a:graphic>
      </p:graphicFrame>
      <p:graphicFrame>
        <p:nvGraphicFramePr>
          <p:cNvPr id="986126" name="Object 14"/>
          <p:cNvGraphicFramePr>
            <a:graphicFrameLocks noChangeAspect="1"/>
          </p:cNvGraphicFramePr>
          <p:nvPr/>
        </p:nvGraphicFramePr>
        <p:xfrm>
          <a:off x="1601788" y="5567363"/>
          <a:ext cx="1677987" cy="450850"/>
        </p:xfrm>
        <a:graphic>
          <a:graphicData uri="http://schemas.openxmlformats.org/presentationml/2006/ole">
            <p:oleObj spid="_x0000_s54279" name="Equation" r:id="rId8" imgW="799920" imgH="215640" progId="Equation.3">
              <p:embed/>
            </p:oleObj>
          </a:graphicData>
        </a:graphic>
      </p:graphicFrame>
      <p:graphicFrame>
        <p:nvGraphicFramePr>
          <p:cNvPr id="986127" name="Object 15"/>
          <p:cNvGraphicFramePr>
            <a:graphicFrameLocks noChangeAspect="1"/>
          </p:cNvGraphicFramePr>
          <p:nvPr/>
        </p:nvGraphicFramePr>
        <p:xfrm>
          <a:off x="3533775" y="5567363"/>
          <a:ext cx="1331913" cy="901700"/>
        </p:xfrm>
        <a:graphic>
          <a:graphicData uri="http://schemas.openxmlformats.org/presentationml/2006/ole">
            <p:oleObj spid="_x0000_s54280" name="Equation" r:id="rId9" imgW="634680" imgH="431640" progId="Equation.3">
              <p:embed/>
            </p:oleObj>
          </a:graphicData>
        </a:graphic>
      </p:graphicFrame>
      <p:graphicFrame>
        <p:nvGraphicFramePr>
          <p:cNvPr id="986128" name="Object 16"/>
          <p:cNvGraphicFramePr>
            <a:graphicFrameLocks noChangeAspect="1"/>
          </p:cNvGraphicFramePr>
          <p:nvPr/>
        </p:nvGraphicFramePr>
        <p:xfrm>
          <a:off x="5121275" y="5567363"/>
          <a:ext cx="2265363" cy="1008062"/>
        </p:xfrm>
        <a:graphic>
          <a:graphicData uri="http://schemas.openxmlformats.org/presentationml/2006/ole">
            <p:oleObj spid="_x0000_s54281" name="Equation" r:id="rId10" imgW="1079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8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8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8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8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8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8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8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8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8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8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9" grpId="0"/>
      <p:bldP spid="986120" grpId="0"/>
      <p:bldP spid="986122" grpId="0"/>
      <p:bldP spid="9861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450" y="471815"/>
            <a:ext cx="1185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get: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499600" y="202980"/>
          <a:ext cx="5135563" cy="1109663"/>
        </p:xfrm>
        <a:graphic>
          <a:graphicData uri="http://schemas.openxmlformats.org/presentationml/2006/ole">
            <p:oleObj spid="_x0000_s55298" name="Equation" r:id="rId3" imgW="2450880" imgH="533160" progId="Equation.3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4852" y="1393535"/>
            <a:ext cx="82237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get the integration constant C from the boundary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condition: </a:t>
            </a:r>
            <a:r>
              <a:rPr lang="en-US" sz="2800" dirty="0">
                <a:solidFill>
                  <a:schemeClr val="bg1"/>
                </a:solidFill>
              </a:rPr>
              <a:t>at time </a:t>
            </a:r>
            <a:r>
              <a:rPr lang="en-US" sz="2800" dirty="0" smtClean="0">
                <a:solidFill>
                  <a:schemeClr val="bg1"/>
                </a:solidFill>
              </a:rPr>
              <a:t>zero (t=0</a:t>
            </a:r>
            <a:r>
              <a:rPr lang="en-US" sz="2800" dirty="0">
                <a:solidFill>
                  <a:schemeClr val="bg1"/>
                </a:solidFill>
              </a:rPr>
              <a:t>) none of the element B was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present </a:t>
            </a:r>
            <a:r>
              <a:rPr lang="en-US" sz="2800" dirty="0">
                <a:solidFill>
                  <a:schemeClr val="bg1"/>
                </a:solidFill>
              </a:rPr>
              <a:t>in the </a:t>
            </a:r>
            <a:r>
              <a:rPr lang="en-US" sz="2800" dirty="0" smtClean="0">
                <a:solidFill>
                  <a:schemeClr val="bg1"/>
                </a:solidFill>
              </a:rPr>
              <a:t>sample N</a:t>
            </a:r>
            <a:r>
              <a:rPr lang="en-US" sz="2800" baseline="-25000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(t=0</a:t>
            </a:r>
            <a:r>
              <a:rPr lang="en-US" sz="2800" dirty="0">
                <a:solidFill>
                  <a:schemeClr val="bg1"/>
                </a:solidFill>
              </a:rPr>
              <a:t>)=0.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98750" y="3783152"/>
          <a:ext cx="3990975" cy="1109663"/>
        </p:xfrm>
        <a:graphic>
          <a:graphicData uri="http://schemas.openxmlformats.org/presentationml/2006/ole">
            <p:oleObj spid="_x0000_s55299" name="Equation" r:id="rId4" imgW="1904760" imgH="533160" progId="Equation.3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98750" y="2848115"/>
          <a:ext cx="2344738" cy="769937"/>
        </p:xfrm>
        <a:graphic>
          <a:graphicData uri="http://schemas.openxmlformats.org/presentationml/2006/ole">
            <p:oleObj spid="_x0000_s55300" name="Equation" r:id="rId5" imgW="1117440" imgH="36828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6285188" y="2848115"/>
          <a:ext cx="2319337" cy="769937"/>
        </p:xfrm>
        <a:graphic>
          <a:graphicData uri="http://schemas.openxmlformats.org/presentationml/2006/ole">
            <p:oleObj spid="_x0000_s55301" name="Equation" r:id="rId6" imgW="1104840" imgH="36828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615138" y="3783152"/>
          <a:ext cx="3989387" cy="1109663"/>
        </p:xfrm>
        <a:graphic>
          <a:graphicData uri="http://schemas.openxmlformats.org/presentationml/2006/ole">
            <p:oleObj spid="_x0000_s55302" name="Equation" r:id="rId7" imgW="1904760" imgH="533160" progId="Equation.3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956075" y="5080415"/>
          <a:ext cx="6648450" cy="1533525"/>
        </p:xfrm>
        <a:graphic>
          <a:graphicData uri="http://schemas.openxmlformats.org/presentationml/2006/ole">
            <p:oleObj spid="_x0000_s55303" name="Equation" r:id="rId8" imgW="317484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1178-251E-44B8-9158-C3DC77EC0369}" type="slidenum">
              <a:rPr lang="en-US"/>
              <a:pPr/>
              <a:t>66</a:t>
            </a:fld>
            <a:endParaRPr lang="en-US"/>
          </a:p>
        </p:txBody>
      </p:sp>
      <p:sp>
        <p:nvSpPr>
          <p:cNvPr id="994308" name="Text Box 4"/>
          <p:cNvSpPr txBox="1">
            <a:spLocks noChangeArrowheads="1"/>
          </p:cNvSpPr>
          <p:nvPr/>
        </p:nvSpPr>
        <p:spPr bwMode="auto">
          <a:xfrm>
            <a:off x="357188" y="92075"/>
            <a:ext cx="3289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Transient equilibrium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994309" name="Text Box 5"/>
          <p:cNvSpPr txBox="1">
            <a:spLocks noChangeArrowheads="1"/>
          </p:cNvSpPr>
          <p:nvPr/>
        </p:nvSpPr>
        <p:spPr bwMode="auto">
          <a:xfrm>
            <a:off x="373063" y="644525"/>
            <a:ext cx="86455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lifetime of the parent nuclide is longer but comparable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to that of the daughter </a:t>
            </a:r>
            <a:r>
              <a:rPr lang="en-US" sz="2800" dirty="0" err="1">
                <a:solidFill>
                  <a:srgbClr val="FFFF00"/>
                </a:solidFill>
                <a:latin typeface="Symbol" pitchFamily="18" charset="2"/>
              </a:rPr>
              <a:t>t</a:t>
            </a:r>
            <a:r>
              <a:rPr lang="en-US" sz="2800" baseline="-25000" dirty="0" err="1">
                <a:solidFill>
                  <a:srgbClr val="FFFF00"/>
                </a:solidFill>
              </a:rPr>
              <a:t>A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&gt;</a:t>
            </a:r>
            <a:r>
              <a:rPr lang="en-US" sz="2800" dirty="0" err="1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800" baseline="-25000" dirty="0" err="1">
                <a:solidFill>
                  <a:srgbClr val="FFFF00"/>
                </a:solidFill>
                <a:cs typeface="Times New Roman" pitchFamily="18" charset="0"/>
              </a:rPr>
              <a:t>B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The ratio of activities will </a:t>
            </a:r>
          </a:p>
          <a:p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converge towards a stable value: </a:t>
            </a:r>
            <a:r>
              <a:rPr lang="en-US" sz="2800" i="1" dirty="0">
                <a:solidFill>
                  <a:srgbClr val="FFFF00"/>
                </a:solidFill>
                <a:cs typeface="Times New Roman" pitchFamily="18" charset="0"/>
              </a:rPr>
              <a:t>transient equilibrium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  <p:graphicFrame>
        <p:nvGraphicFramePr>
          <p:cNvPr id="994310" name="Object 6"/>
          <p:cNvGraphicFramePr>
            <a:graphicFrameLocks noChangeAspect="1"/>
          </p:cNvGraphicFramePr>
          <p:nvPr/>
        </p:nvGraphicFramePr>
        <p:xfrm>
          <a:off x="3198813" y="2106613"/>
          <a:ext cx="3989387" cy="1109662"/>
        </p:xfrm>
        <a:graphic>
          <a:graphicData uri="http://schemas.openxmlformats.org/presentationml/2006/ole">
            <p:oleObj spid="_x0000_s56322" name="Equation" r:id="rId3" imgW="1904760" imgH="533160" progId="Equation.3">
              <p:embed/>
            </p:oleObj>
          </a:graphicData>
        </a:graphic>
      </p:graphicFrame>
      <p:sp>
        <p:nvSpPr>
          <p:cNvPr id="994312" name="Text Box 8"/>
          <p:cNvSpPr txBox="1">
            <a:spLocks noChangeArrowheads="1"/>
          </p:cNvSpPr>
          <p:nvPr/>
        </p:nvSpPr>
        <p:spPr bwMode="auto">
          <a:xfrm>
            <a:off x="460375" y="3589338"/>
            <a:ext cx="1681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t&gt;&gt;</a:t>
            </a:r>
            <a:r>
              <a:rPr lang="en-US" sz="2800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94313" name="Object 9"/>
          <p:cNvGraphicFramePr>
            <a:graphicFrameLocks noChangeAspect="1"/>
          </p:cNvGraphicFramePr>
          <p:nvPr/>
        </p:nvGraphicFramePr>
        <p:xfrm>
          <a:off x="2181225" y="3355975"/>
          <a:ext cx="2846388" cy="1004888"/>
        </p:xfrm>
        <a:graphic>
          <a:graphicData uri="http://schemas.openxmlformats.org/presentationml/2006/ole">
            <p:oleObj spid="_x0000_s56323" name="Equation" r:id="rId4" imgW="1358640" imgH="482400" progId="Equation.3">
              <p:embed/>
            </p:oleObj>
          </a:graphicData>
        </a:graphic>
      </p:graphicFrame>
      <p:graphicFrame>
        <p:nvGraphicFramePr>
          <p:cNvPr id="994314" name="Object 10"/>
          <p:cNvGraphicFramePr>
            <a:graphicFrameLocks noChangeAspect="1"/>
          </p:cNvGraphicFramePr>
          <p:nvPr/>
        </p:nvGraphicFramePr>
        <p:xfrm>
          <a:off x="485775" y="2106613"/>
          <a:ext cx="2319338" cy="769937"/>
        </p:xfrm>
        <a:graphic>
          <a:graphicData uri="http://schemas.openxmlformats.org/presentationml/2006/ole">
            <p:oleObj spid="_x0000_s56324" name="Equation" r:id="rId5" imgW="1104840" imgH="368280" progId="Equation.3">
              <p:embed/>
            </p:oleObj>
          </a:graphicData>
        </a:graphic>
      </p:graphicFrame>
      <p:sp>
        <p:nvSpPr>
          <p:cNvPr id="994315" name="Text Box 11"/>
          <p:cNvSpPr txBox="1">
            <a:spLocks noChangeArrowheads="1"/>
          </p:cNvSpPr>
          <p:nvPr/>
        </p:nvSpPr>
        <p:spPr bwMode="auto">
          <a:xfrm>
            <a:off x="430213" y="4408488"/>
            <a:ext cx="675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large t the activity ratio thus converges to:</a:t>
            </a:r>
          </a:p>
        </p:txBody>
      </p:sp>
      <p:graphicFrame>
        <p:nvGraphicFramePr>
          <p:cNvPr id="994316" name="Object 12"/>
          <p:cNvGraphicFramePr>
            <a:graphicFrameLocks noChangeAspect="1"/>
          </p:cNvGraphicFramePr>
          <p:nvPr/>
        </p:nvGraphicFramePr>
        <p:xfrm>
          <a:off x="542925" y="4900613"/>
          <a:ext cx="3005138" cy="1719262"/>
        </p:xfrm>
        <a:graphic>
          <a:graphicData uri="http://schemas.openxmlformats.org/presentationml/2006/ole">
            <p:oleObj spid="_x0000_s56325" name="Equation" r:id="rId6" imgW="1434960" imgH="825480" progId="Equation.3">
              <p:embed/>
            </p:oleObj>
          </a:graphicData>
        </a:graphic>
      </p:graphicFrame>
      <p:sp>
        <p:nvSpPr>
          <p:cNvPr id="994317" name="Line 13"/>
          <p:cNvSpPr>
            <a:spLocks noChangeShapeType="1"/>
          </p:cNvSpPr>
          <p:nvPr/>
        </p:nvSpPr>
        <p:spPr bwMode="auto">
          <a:xfrm flipV="1">
            <a:off x="1958975" y="6067425"/>
            <a:ext cx="1204913" cy="4206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18" name="Line 14"/>
          <p:cNvSpPr>
            <a:spLocks noChangeShapeType="1"/>
          </p:cNvSpPr>
          <p:nvPr/>
        </p:nvSpPr>
        <p:spPr bwMode="auto">
          <a:xfrm>
            <a:off x="2235200" y="5122863"/>
            <a:ext cx="465138" cy="2619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19" name="Line 15"/>
          <p:cNvSpPr>
            <a:spLocks noChangeShapeType="1"/>
          </p:cNvSpPr>
          <p:nvPr/>
        </p:nvSpPr>
        <p:spPr bwMode="auto">
          <a:xfrm flipV="1">
            <a:off x="2873375" y="5080000"/>
            <a:ext cx="508000" cy="4492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94320" name="Object 16"/>
          <p:cNvGraphicFramePr>
            <a:graphicFrameLocks noChangeAspect="1"/>
          </p:cNvGraphicFramePr>
          <p:nvPr/>
        </p:nvGraphicFramePr>
        <p:xfrm>
          <a:off x="3535363" y="5464175"/>
          <a:ext cx="1330325" cy="898525"/>
        </p:xfrm>
        <a:graphic>
          <a:graphicData uri="http://schemas.openxmlformats.org/presentationml/2006/ole">
            <p:oleObj spid="_x0000_s56326" name="Equation" r:id="rId7" imgW="634680" imgH="431640" progId="Equation.3">
              <p:embed/>
            </p:oleObj>
          </a:graphicData>
        </a:graphic>
      </p:graphicFrame>
      <p:sp>
        <p:nvSpPr>
          <p:cNvPr id="994321" name="Text Box 17"/>
          <p:cNvSpPr txBox="1">
            <a:spLocks noChangeArrowheads="1"/>
          </p:cNvSpPr>
          <p:nvPr/>
        </p:nvSpPr>
        <p:spPr bwMode="auto">
          <a:xfrm>
            <a:off x="4987925" y="5400675"/>
            <a:ext cx="3889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stable, time independent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i="1" dirty="0">
                <a:solidFill>
                  <a:schemeClr val="bg1"/>
                </a:solidFill>
              </a:rPr>
              <a:t>equilibrium</a:t>
            </a:r>
            <a:r>
              <a:rPr lang="en-US" sz="2800" dirty="0">
                <a:solidFill>
                  <a:schemeClr val="bg1"/>
                </a:solidFill>
              </a:rPr>
              <a:t>) value.</a:t>
            </a:r>
          </a:p>
        </p:txBody>
      </p:sp>
      <p:sp>
        <p:nvSpPr>
          <p:cNvPr id="994322" name="Text Box 18"/>
          <p:cNvSpPr txBox="1">
            <a:spLocks noChangeArrowheads="1"/>
          </p:cNvSpPr>
          <p:nvPr/>
        </p:nvSpPr>
        <p:spPr bwMode="auto">
          <a:xfrm>
            <a:off x="5189538" y="3260725"/>
            <a:ext cx="3674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the difference of the exp.</a:t>
            </a:r>
          </a:p>
          <a:p>
            <a:r>
              <a:rPr lang="en-US" sz="2400" dirty="0">
                <a:solidFill>
                  <a:schemeClr val="bg1"/>
                </a:solidFill>
              </a:rPr>
              <a:t>functions the term with </a:t>
            </a:r>
            <a:r>
              <a:rPr lang="en-US" sz="2400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sz="2400" baseline="-25000" dirty="0" err="1">
                <a:solidFill>
                  <a:schemeClr val="bg1"/>
                </a:solidFill>
              </a:rPr>
              <a:t>B</a:t>
            </a:r>
            <a:r>
              <a:rPr lang="en-US" sz="2400" dirty="0">
                <a:solidFill>
                  <a:schemeClr val="bg1"/>
                </a:solidFill>
              </a:rPr>
              <a:t> is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negligible.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9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9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9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9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9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9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9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9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9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12" grpId="0"/>
      <p:bldP spid="994315" grpId="0"/>
      <p:bldP spid="994317" grpId="0" animBg="1"/>
      <p:bldP spid="994318" grpId="0" animBg="1"/>
      <p:bldP spid="994319" grpId="0" animBg="1"/>
      <p:bldP spid="994321" grpId="0"/>
      <p:bldP spid="99432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C7-9BE1-413C-9421-46A5E992CD05}" type="slidenum">
              <a:rPr lang="en-US"/>
              <a:pPr/>
              <a:t>67</a:t>
            </a:fld>
            <a:endParaRPr lang="en-US"/>
          </a:p>
        </p:txBody>
      </p:sp>
      <p:pic>
        <p:nvPicPr>
          <p:cNvPr id="995332" name="Picture 4" descr="transient_equilibrium"/>
          <p:cNvPicPr>
            <a:picLocks noChangeAspect="1" noChangeArrowheads="1"/>
          </p:cNvPicPr>
          <p:nvPr/>
        </p:nvPicPr>
        <p:blipFill>
          <a:blip r:embed="rId3" cstate="print"/>
          <a:srcRect t="15024" b="14291"/>
          <a:stretch>
            <a:fillRect/>
          </a:stretch>
        </p:blipFill>
        <p:spPr bwMode="auto">
          <a:xfrm>
            <a:off x="273050" y="374650"/>
            <a:ext cx="5667375" cy="5668963"/>
          </a:xfrm>
          <a:prstGeom prst="rect">
            <a:avLst/>
          </a:prstGeom>
          <a:noFill/>
        </p:spPr>
      </p:pic>
      <p:graphicFrame>
        <p:nvGraphicFramePr>
          <p:cNvPr id="995333" name="Object 5"/>
          <p:cNvGraphicFramePr>
            <a:graphicFrameLocks noChangeAspect="1"/>
          </p:cNvGraphicFramePr>
          <p:nvPr/>
        </p:nvGraphicFramePr>
        <p:xfrm>
          <a:off x="6075363" y="763588"/>
          <a:ext cx="2181225" cy="898525"/>
        </p:xfrm>
        <a:graphic>
          <a:graphicData uri="http://schemas.openxmlformats.org/presentationml/2006/ole">
            <p:oleObj spid="_x0000_s57346" name="Equation" r:id="rId4" imgW="1041120" imgH="431640" progId="Equation.3">
              <p:embed/>
            </p:oleObj>
          </a:graphicData>
        </a:graphic>
      </p:graphicFrame>
      <p:graphicFrame>
        <p:nvGraphicFramePr>
          <p:cNvPr id="995334" name="Object 6"/>
          <p:cNvGraphicFramePr>
            <a:graphicFrameLocks noChangeAspect="1"/>
          </p:cNvGraphicFramePr>
          <p:nvPr/>
        </p:nvGraphicFramePr>
        <p:xfrm>
          <a:off x="6902450" y="1914525"/>
          <a:ext cx="1995488" cy="2217738"/>
        </p:xfrm>
        <a:graphic>
          <a:graphicData uri="http://schemas.openxmlformats.org/presentationml/2006/ole">
            <p:oleObj spid="_x0000_s57347" name="Equation" r:id="rId5" imgW="952200" imgH="1066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55DD-1B21-4F45-90ED-3B451F2AD0BC}" type="slidenum">
              <a:rPr lang="en-US"/>
              <a:pPr/>
              <a:t>68</a:t>
            </a:fld>
            <a:endParaRPr lang="en-US"/>
          </a:p>
        </p:txBody>
      </p:sp>
      <p:sp>
        <p:nvSpPr>
          <p:cNvPr id="996356" name="Text Box 4"/>
          <p:cNvSpPr txBox="1">
            <a:spLocks noChangeArrowheads="1"/>
          </p:cNvSpPr>
          <p:nvPr/>
        </p:nvSpPr>
        <p:spPr bwMode="auto">
          <a:xfrm>
            <a:off x="241300" y="325438"/>
            <a:ext cx="87495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No equilibrium: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lifetime of the parent nuclide is shorter than that of the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daughter </a:t>
            </a:r>
            <a:r>
              <a:rPr lang="en-US" sz="2800" dirty="0" err="1">
                <a:solidFill>
                  <a:srgbClr val="FFFF00"/>
                </a:solidFill>
                <a:latin typeface="Symbol" pitchFamily="18" charset="2"/>
              </a:rPr>
              <a:t>t</a:t>
            </a:r>
            <a:r>
              <a:rPr lang="en-US" sz="2800" baseline="-25000" dirty="0" err="1">
                <a:solidFill>
                  <a:srgbClr val="FFFF00"/>
                </a:solidFill>
              </a:rPr>
              <a:t>A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&lt;</a:t>
            </a:r>
            <a:r>
              <a:rPr lang="en-US" sz="2800" dirty="0" err="1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800" baseline="-25000" dirty="0" err="1">
                <a:solidFill>
                  <a:srgbClr val="FFFF00"/>
                </a:solidFill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996357" name="Object 5"/>
          <p:cNvGraphicFramePr>
            <a:graphicFrameLocks noChangeAspect="1"/>
          </p:cNvGraphicFramePr>
          <p:nvPr/>
        </p:nvGraphicFramePr>
        <p:xfrm>
          <a:off x="3070225" y="1778000"/>
          <a:ext cx="3989388" cy="1109663"/>
        </p:xfrm>
        <a:graphic>
          <a:graphicData uri="http://schemas.openxmlformats.org/presentationml/2006/ole">
            <p:oleObj spid="_x0000_s58370" name="Equation" r:id="rId3" imgW="1904760" imgH="533160" progId="Equation.3">
              <p:embed/>
            </p:oleObj>
          </a:graphicData>
        </a:graphic>
      </p:graphicFrame>
      <p:graphicFrame>
        <p:nvGraphicFramePr>
          <p:cNvPr id="996358" name="Object 6"/>
          <p:cNvGraphicFramePr>
            <a:graphicFrameLocks noChangeAspect="1"/>
          </p:cNvGraphicFramePr>
          <p:nvPr/>
        </p:nvGraphicFramePr>
        <p:xfrm>
          <a:off x="357188" y="1778000"/>
          <a:ext cx="2319337" cy="769938"/>
        </p:xfrm>
        <a:graphic>
          <a:graphicData uri="http://schemas.openxmlformats.org/presentationml/2006/ole">
            <p:oleObj spid="_x0000_s58371" name="Equation" r:id="rId4" imgW="1104840" imgH="368280" progId="Equation.3">
              <p:embed/>
            </p:oleObj>
          </a:graphicData>
        </a:graphic>
      </p:graphicFrame>
      <p:sp>
        <p:nvSpPr>
          <p:cNvPr id="996361" name="Text Box 9"/>
          <p:cNvSpPr txBox="1">
            <a:spLocks noChangeArrowheads="1"/>
          </p:cNvSpPr>
          <p:nvPr/>
        </p:nvSpPr>
        <p:spPr bwMode="auto">
          <a:xfrm>
            <a:off x="358775" y="3255963"/>
            <a:ext cx="1707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t&gt;&gt;</a:t>
            </a:r>
            <a:r>
              <a:rPr lang="en-US" sz="2800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96362" name="Object 10"/>
          <p:cNvGraphicFramePr>
            <a:graphicFrameLocks noChangeAspect="1"/>
          </p:cNvGraphicFramePr>
          <p:nvPr/>
        </p:nvGraphicFramePr>
        <p:xfrm>
          <a:off x="2101850" y="3051175"/>
          <a:ext cx="3059113" cy="1004888"/>
        </p:xfrm>
        <a:graphic>
          <a:graphicData uri="http://schemas.openxmlformats.org/presentationml/2006/ole">
            <p:oleObj spid="_x0000_s58372" name="Equation" r:id="rId5" imgW="1460160" imgH="482400" progId="Equation.3">
              <p:embed/>
            </p:oleObj>
          </a:graphicData>
        </a:graphic>
      </p:graphicFrame>
      <p:graphicFrame>
        <p:nvGraphicFramePr>
          <p:cNvPr id="996363" name="Object 11"/>
          <p:cNvGraphicFramePr>
            <a:graphicFrameLocks noChangeAspect="1"/>
          </p:cNvGraphicFramePr>
          <p:nvPr/>
        </p:nvGraphicFramePr>
        <p:xfrm>
          <a:off x="407988" y="4146550"/>
          <a:ext cx="3217862" cy="1719263"/>
        </p:xfrm>
        <a:graphic>
          <a:graphicData uri="http://schemas.openxmlformats.org/presentationml/2006/ole">
            <p:oleObj spid="_x0000_s58373" name="Equation" r:id="rId6" imgW="1536480" imgH="825480" progId="Equation.3">
              <p:embed/>
            </p:oleObj>
          </a:graphicData>
        </a:graphic>
      </p:graphicFrame>
      <p:graphicFrame>
        <p:nvGraphicFramePr>
          <p:cNvPr id="996364" name="Object 12"/>
          <p:cNvGraphicFramePr>
            <a:graphicFrameLocks noChangeAspect="1"/>
          </p:cNvGraphicFramePr>
          <p:nvPr/>
        </p:nvGraphicFramePr>
        <p:xfrm>
          <a:off x="3609975" y="4598988"/>
          <a:ext cx="2552700" cy="1004887"/>
        </p:xfrm>
        <a:graphic>
          <a:graphicData uri="http://schemas.openxmlformats.org/presentationml/2006/ole">
            <p:oleObj spid="_x0000_s58374" name="Equation" r:id="rId7" imgW="1218960" imgH="482400" progId="Equation.3">
              <p:embed/>
            </p:oleObj>
          </a:graphicData>
        </a:graphic>
      </p:graphicFrame>
      <p:graphicFrame>
        <p:nvGraphicFramePr>
          <p:cNvPr id="996365" name="Object 13"/>
          <p:cNvGraphicFramePr>
            <a:graphicFrameLocks noChangeAspect="1"/>
          </p:cNvGraphicFramePr>
          <p:nvPr/>
        </p:nvGraphicFramePr>
        <p:xfrm>
          <a:off x="6143625" y="4551363"/>
          <a:ext cx="2844800" cy="1058862"/>
        </p:xfrm>
        <a:graphic>
          <a:graphicData uri="http://schemas.openxmlformats.org/presentationml/2006/ole">
            <p:oleObj spid="_x0000_s58375" name="Equation" r:id="rId8" imgW="1358640" imgH="507960" progId="Equation.3">
              <p:embed/>
            </p:oleObj>
          </a:graphicData>
        </a:graphic>
      </p:graphicFrame>
      <p:sp>
        <p:nvSpPr>
          <p:cNvPr id="996366" name="Text Box 14"/>
          <p:cNvSpPr txBox="1">
            <a:spLocks noChangeArrowheads="1"/>
          </p:cNvSpPr>
          <p:nvPr/>
        </p:nvSpPr>
        <p:spPr bwMode="auto">
          <a:xfrm>
            <a:off x="3683000" y="5661025"/>
            <a:ext cx="5313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Never independent of time, never in</a:t>
            </a:r>
          </a:p>
          <a:p>
            <a:r>
              <a:rPr lang="en-US" sz="2800" dirty="0">
                <a:solidFill>
                  <a:schemeClr val="bg1"/>
                </a:solidFill>
              </a:rPr>
              <a:t>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9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9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61" grpId="0"/>
      <p:bldP spid="99636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DB-46C2-4C7E-B60B-61F6244D712D}" type="slidenum">
              <a:rPr lang="en-US"/>
              <a:pPr/>
              <a:t>69</a:t>
            </a:fld>
            <a:endParaRPr lang="en-US"/>
          </a:p>
        </p:txBody>
      </p:sp>
      <p:pic>
        <p:nvPicPr>
          <p:cNvPr id="997380" name="Picture 4" descr="no_equilibrium"/>
          <p:cNvPicPr>
            <a:picLocks noChangeAspect="1" noChangeArrowheads="1"/>
          </p:cNvPicPr>
          <p:nvPr/>
        </p:nvPicPr>
        <p:blipFill>
          <a:blip r:embed="rId2" cstate="print"/>
          <a:srcRect t="14825" b="14291"/>
          <a:stretch>
            <a:fillRect/>
          </a:stretch>
        </p:blipFill>
        <p:spPr bwMode="auto">
          <a:xfrm>
            <a:off x="387350" y="376238"/>
            <a:ext cx="5667375" cy="5684837"/>
          </a:xfrm>
          <a:prstGeom prst="rect">
            <a:avLst/>
          </a:prstGeom>
          <a:noFill/>
        </p:spPr>
      </p:pic>
      <p:sp>
        <p:nvSpPr>
          <p:cNvPr id="997381" name="Text Box 5"/>
          <p:cNvSpPr txBox="1">
            <a:spLocks noChangeArrowheads="1"/>
          </p:cNvSpPr>
          <p:nvPr/>
        </p:nvSpPr>
        <p:spPr bwMode="auto">
          <a:xfrm>
            <a:off x="6019800" y="423863"/>
            <a:ext cx="2687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No stable activity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ratio is reached.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0640" y="241385"/>
            <a:ext cx="8528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Backgrounds, or effects which presence is disturbing your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measurement but you are not interested in, are a common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problem in physics.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35" y="1662370"/>
            <a:ext cx="88857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make this subject more manageable I interpret my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charge for these lectures to mean “Extremely low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background detectors at an energy scale of a few </a:t>
            </a:r>
            <a:r>
              <a:rPr lang="en-US" sz="2800" dirty="0" err="1" smtClean="0">
                <a:solidFill>
                  <a:schemeClr val="bg1"/>
                </a:solidFill>
              </a:rPr>
              <a:t>MeV</a:t>
            </a:r>
            <a:r>
              <a:rPr lang="en-US" sz="2800" dirty="0" smtClean="0">
                <a:solidFill>
                  <a:schemeClr val="bg1"/>
                </a:solidFill>
              </a:rPr>
              <a:t>”.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This talk will, thus, focus on low energies and thus all kinds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radioactivity.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35" y="4811580"/>
            <a:ext cx="8525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reading material: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solidFill>
                  <a:schemeClr val="bg1"/>
                </a:solidFill>
              </a:rPr>
              <a:t>G. Heusser, </a:t>
            </a:r>
            <a:r>
              <a:rPr lang="fr-FR" dirty="0" err="1" smtClean="0">
                <a:solidFill>
                  <a:schemeClr val="bg1"/>
                </a:solidFill>
              </a:rPr>
              <a:t>Annual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Review</a:t>
            </a:r>
            <a:r>
              <a:rPr lang="fr-FR" dirty="0" smtClean="0">
                <a:solidFill>
                  <a:schemeClr val="bg1"/>
                </a:solidFill>
              </a:rPr>
              <a:t> of </a:t>
            </a:r>
            <a:r>
              <a:rPr lang="fr-FR" dirty="0" err="1" smtClean="0">
                <a:solidFill>
                  <a:schemeClr val="bg1"/>
                </a:solidFill>
              </a:rPr>
              <a:t>Particle</a:t>
            </a:r>
            <a:r>
              <a:rPr lang="fr-FR" dirty="0" smtClean="0">
                <a:solidFill>
                  <a:schemeClr val="bg1"/>
                </a:solidFill>
              </a:rPr>
              <a:t> Science </a:t>
            </a:r>
            <a:r>
              <a:rPr lang="fr-FR" dirty="0">
                <a:solidFill>
                  <a:schemeClr val="bg1"/>
                </a:solidFill>
              </a:rPr>
              <a:t>45 (1995) </a:t>
            </a:r>
            <a:r>
              <a:rPr lang="fr-FR" dirty="0" smtClean="0">
                <a:solidFill>
                  <a:schemeClr val="bg1"/>
                </a:solidFill>
              </a:rPr>
              <a:t>543-</a:t>
            </a:r>
            <a:r>
              <a:rPr lang="en-US" dirty="0" smtClean="0">
                <a:solidFill>
                  <a:schemeClr val="bg1"/>
                </a:solidFill>
              </a:rPr>
              <a:t>590.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A. Piepke, Review of Particle Physics, Journal of Physics G 37 (2010) 338-340.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D.S. Leonard et al., Nuclear Instruments and Methods A 591 (2008) 490-509.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G.F. Knoll, “Radiation Detection and Measurement”, John Wiley and Sons.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EAA5-7A13-44AC-869B-246D18552F88}" type="slidenum">
              <a:rPr lang="en-US"/>
              <a:pPr/>
              <a:t>70</a:t>
            </a:fld>
            <a:endParaRPr lang="en-US"/>
          </a:p>
        </p:txBody>
      </p:sp>
      <p:sp>
        <p:nvSpPr>
          <p:cNvPr id="998404" name="Text Box 4"/>
          <p:cNvSpPr txBox="1">
            <a:spLocks noChangeArrowheads="1"/>
          </p:cNvSpPr>
          <p:nvPr/>
        </p:nvSpPr>
        <p:spPr bwMode="auto">
          <a:xfrm>
            <a:off x="228600" y="202980"/>
            <a:ext cx="81884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Secular equilibrium: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This </a:t>
            </a:r>
            <a:r>
              <a:rPr lang="en-US" sz="2800" dirty="0">
                <a:solidFill>
                  <a:schemeClr val="bg1"/>
                </a:solidFill>
              </a:rPr>
              <a:t>is the situation that applies to natural radioactivity: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&gt;&gt;</a:t>
            </a:r>
            <a:r>
              <a:rPr lang="en-US" sz="2800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i="1" dirty="0">
                <a:solidFill>
                  <a:srgbClr val="FFFF00"/>
                </a:solidFill>
              </a:rPr>
              <a:t>secular equilibrium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998405" name="Text Box 5"/>
          <p:cNvSpPr txBox="1">
            <a:spLocks noChangeArrowheads="1"/>
          </p:cNvSpPr>
          <p:nvPr/>
        </p:nvSpPr>
        <p:spPr bwMode="auto">
          <a:xfrm>
            <a:off x="228600" y="1755775"/>
            <a:ext cx="418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 shown before for large t:</a:t>
            </a:r>
          </a:p>
        </p:txBody>
      </p:sp>
      <p:graphicFrame>
        <p:nvGraphicFramePr>
          <p:cNvPr id="998406" name="Object 6"/>
          <p:cNvGraphicFramePr>
            <a:graphicFrameLocks noChangeAspect="1"/>
          </p:cNvGraphicFramePr>
          <p:nvPr/>
        </p:nvGraphicFramePr>
        <p:xfrm>
          <a:off x="4541838" y="1565275"/>
          <a:ext cx="2181225" cy="900113"/>
        </p:xfrm>
        <a:graphic>
          <a:graphicData uri="http://schemas.openxmlformats.org/presentationml/2006/ole">
            <p:oleObj spid="_x0000_s59394" name="Equation" r:id="rId3" imgW="1041120" imgH="431640" progId="Equation.3">
              <p:embed/>
            </p:oleObj>
          </a:graphicData>
        </a:graphic>
      </p:graphicFrame>
      <p:graphicFrame>
        <p:nvGraphicFramePr>
          <p:cNvPr id="998407" name="Object 7"/>
          <p:cNvGraphicFramePr>
            <a:graphicFrameLocks noChangeAspect="1"/>
          </p:cNvGraphicFramePr>
          <p:nvPr/>
        </p:nvGraphicFramePr>
        <p:xfrm>
          <a:off x="334963" y="2617788"/>
          <a:ext cx="3298825" cy="900112"/>
        </p:xfrm>
        <a:graphic>
          <a:graphicData uri="http://schemas.openxmlformats.org/presentationml/2006/ole">
            <p:oleObj spid="_x0000_s59395" name="Equation" r:id="rId4" imgW="1574640" imgH="431640" progId="Equation.3">
              <p:embed/>
            </p:oleObj>
          </a:graphicData>
        </a:graphic>
      </p:graphicFrame>
      <p:sp>
        <p:nvSpPr>
          <p:cNvPr id="998408" name="Text Box 8"/>
          <p:cNvSpPr txBox="1">
            <a:spLocks noChangeArrowheads="1"/>
          </p:cNvSpPr>
          <p:nvPr/>
        </p:nvSpPr>
        <p:spPr bwMode="auto">
          <a:xfrm>
            <a:off x="228600" y="3600450"/>
            <a:ext cx="8385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activities are the same. The daughters can only decay</a:t>
            </a:r>
          </a:p>
          <a:p>
            <a:r>
              <a:rPr lang="en-US" sz="2800" dirty="0">
                <a:solidFill>
                  <a:schemeClr val="bg1"/>
                </a:solidFill>
              </a:rPr>
              <a:t>at a rate consistent with what trickles down from above.</a:t>
            </a:r>
          </a:p>
        </p:txBody>
      </p:sp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228600" y="4502150"/>
            <a:ext cx="8901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the natural decay series the </a:t>
            </a:r>
            <a:r>
              <a:rPr lang="en-US" sz="2800" dirty="0" err="1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and U half lives are</a:t>
            </a:r>
          </a:p>
          <a:p>
            <a:r>
              <a:rPr lang="en-US" sz="2800" dirty="0">
                <a:solidFill>
                  <a:schemeClr val="bg1"/>
                </a:solidFill>
              </a:rPr>
              <a:t>MUCH longer than those of the daughters. The decay</a:t>
            </a:r>
          </a:p>
          <a:p>
            <a:r>
              <a:rPr lang="en-US" sz="2800" dirty="0">
                <a:solidFill>
                  <a:schemeClr val="bg1"/>
                </a:solidFill>
              </a:rPr>
              <a:t>rate of any member of the series is given by that of the</a:t>
            </a:r>
          </a:p>
          <a:p>
            <a:r>
              <a:rPr lang="en-US" sz="2800" dirty="0">
                <a:solidFill>
                  <a:schemeClr val="bg1"/>
                </a:solidFill>
              </a:rPr>
              <a:t>long lived parent. This situation is called secular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5" grpId="0"/>
      <p:bldP spid="998408" grpId="0"/>
      <p:bldP spid="99840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AA0-2A89-4B9E-94F9-132E435DA5AC}" type="slidenum">
              <a:rPr lang="en-US"/>
              <a:pPr/>
              <a:t>71</a:t>
            </a:fld>
            <a:endParaRPr lang="en-US"/>
          </a:p>
        </p:txBody>
      </p:sp>
      <p:pic>
        <p:nvPicPr>
          <p:cNvPr id="999428" name="Picture 4" descr="secular_equilibrium"/>
          <p:cNvPicPr>
            <a:picLocks noChangeAspect="1" noChangeArrowheads="1"/>
          </p:cNvPicPr>
          <p:nvPr/>
        </p:nvPicPr>
        <p:blipFill>
          <a:blip r:embed="rId3" cstate="print"/>
          <a:srcRect t="14647" b="14490"/>
          <a:stretch>
            <a:fillRect/>
          </a:stretch>
        </p:blipFill>
        <p:spPr bwMode="auto">
          <a:xfrm>
            <a:off x="403225" y="333375"/>
            <a:ext cx="5667375" cy="5683250"/>
          </a:xfrm>
          <a:prstGeom prst="rect">
            <a:avLst/>
          </a:prstGeom>
          <a:noFill/>
        </p:spPr>
      </p:pic>
      <p:graphicFrame>
        <p:nvGraphicFramePr>
          <p:cNvPr id="999429" name="Object 5"/>
          <p:cNvGraphicFramePr>
            <a:graphicFrameLocks noChangeAspect="1"/>
          </p:cNvGraphicFramePr>
          <p:nvPr/>
        </p:nvGraphicFramePr>
        <p:xfrm>
          <a:off x="6180138" y="500063"/>
          <a:ext cx="1304925" cy="900112"/>
        </p:xfrm>
        <a:graphic>
          <a:graphicData uri="http://schemas.openxmlformats.org/presentationml/2006/ole">
            <p:oleObj spid="_x0000_s60418" name="Equation" r:id="rId4" imgW="622080" imgH="431640" progId="Equation.3">
              <p:embed/>
            </p:oleObj>
          </a:graphicData>
        </a:graphic>
      </p:graphicFrame>
      <p:sp>
        <p:nvSpPr>
          <p:cNvPr id="999430" name="Text Box 6"/>
          <p:cNvSpPr txBox="1">
            <a:spLocks noChangeArrowheads="1"/>
          </p:cNvSpPr>
          <p:nvPr/>
        </p:nvSpPr>
        <p:spPr bwMode="auto">
          <a:xfrm>
            <a:off x="6149974" y="1539875"/>
            <a:ext cx="272338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This is what we</a:t>
            </a:r>
          </a:p>
          <a:p>
            <a:r>
              <a:rPr lang="en-US" sz="2800" dirty="0" smtClean="0"/>
              <a:t>see many times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or the natural radioactive decay series.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55" y="87765"/>
            <a:ext cx="7737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long as the natural balance of the decay series 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disturbed the measurement of </a:t>
            </a:r>
            <a:r>
              <a:rPr lang="en-US" sz="2800" dirty="0" smtClean="0">
                <a:solidFill>
                  <a:schemeClr val="bg1"/>
                </a:solidFill>
              </a:rPr>
              <a:t>one </a:t>
            </a:r>
            <a:r>
              <a:rPr lang="en-US" sz="2800" dirty="0" smtClean="0">
                <a:solidFill>
                  <a:schemeClr val="bg1"/>
                </a:solidFill>
              </a:rPr>
              <a:t>member’s rate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determines that of any other.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1446927"/>
            <a:ext cx="83006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However, the different members of the decay sequences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have different chemical properties. Chemical processing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can, thus, disturb this balance. This situation is called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“broken equilibrium” and difficult to detect.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3236975"/>
            <a:ext cx="815960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is like the small print in a contract and easily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overlooked. If you have a sensitive method to detect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or U (we will talk about those) but your background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 caused by the energetic decays of </a:t>
            </a:r>
            <a:r>
              <a:rPr lang="en-US" sz="2800" baseline="30000" dirty="0" smtClean="0">
                <a:solidFill>
                  <a:schemeClr val="bg1"/>
                </a:solidFill>
              </a:rPr>
              <a:t>214</a:t>
            </a:r>
            <a:r>
              <a:rPr lang="en-US" sz="2800" dirty="0" smtClean="0">
                <a:solidFill>
                  <a:schemeClr val="bg1"/>
                </a:solidFill>
              </a:rPr>
              <a:t>Bi or </a:t>
            </a:r>
            <a:r>
              <a:rPr lang="en-US" sz="2800" baseline="30000" dirty="0" smtClean="0">
                <a:solidFill>
                  <a:schemeClr val="bg1"/>
                </a:solidFill>
              </a:rPr>
              <a:t>208</a:t>
            </a:r>
            <a:r>
              <a:rPr lang="en-US" sz="2800" dirty="0" smtClean="0">
                <a:solidFill>
                  <a:schemeClr val="bg1"/>
                </a:solidFill>
              </a:rPr>
              <a:t>Tl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then even a material with low content of “natural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radioactivity” may still be a significant contributor to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detector background.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3182" y="3160165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Radon decay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830" y="164575"/>
            <a:ext cx="87938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case of a constant population of </a:t>
            </a:r>
            <a:r>
              <a:rPr lang="en-US" sz="2800" baseline="30000" dirty="0" smtClean="0">
                <a:solidFill>
                  <a:schemeClr val="bg1"/>
                </a:solidFill>
              </a:rPr>
              <a:t>222</a:t>
            </a:r>
            <a:r>
              <a:rPr lang="en-US" sz="2800" dirty="0" smtClean="0">
                <a:solidFill>
                  <a:schemeClr val="bg1"/>
                </a:solidFill>
              </a:rPr>
              <a:t>Rn atoms, not in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contact with air, you expect to see its activity </a:t>
            </a:r>
            <a:r>
              <a:rPr lang="en-US" sz="2800" dirty="0" err="1" smtClean="0">
                <a:solidFill>
                  <a:schemeClr val="bg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Rn</a:t>
            </a:r>
            <a:r>
              <a:rPr lang="en-US" sz="2800" dirty="0" smtClean="0">
                <a:solidFill>
                  <a:schemeClr val="bg1"/>
                </a:solidFill>
              </a:rPr>
              <a:t> to die out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exponentially with T</a:t>
            </a:r>
            <a:r>
              <a:rPr lang="en-US" sz="2800" baseline="-25000" dirty="0" smtClean="0">
                <a:solidFill>
                  <a:schemeClr val="bg1"/>
                </a:solidFill>
              </a:rPr>
              <a:t>1/2</a:t>
            </a:r>
            <a:r>
              <a:rPr lang="en-US" sz="2800" dirty="0" smtClean="0">
                <a:solidFill>
                  <a:schemeClr val="bg1"/>
                </a:solidFill>
              </a:rPr>
              <a:t>=3.82 d (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Rn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=5.51 d).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9045" y="1739180"/>
          <a:ext cx="2903538" cy="906463"/>
        </p:xfrm>
        <a:graphic>
          <a:graphicData uri="http://schemas.openxmlformats.org/presentationml/2006/ole">
            <p:oleObj spid="_x0000_s75778" name="Equation" r:id="rId3" imgW="1384200" imgH="431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66230" y="1585560"/>
            <a:ext cx="59298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an infinitesimally short time </a:t>
            </a:r>
            <a:r>
              <a:rPr lang="en-US" sz="2800" dirty="0" err="1" smtClean="0">
                <a:solidFill>
                  <a:schemeClr val="bg1"/>
                </a:solidFill>
              </a:rPr>
              <a:t>dt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over which the number of atoms </a:t>
            </a:r>
            <a:r>
              <a:rPr lang="en-US" sz="2800" dirty="0" err="1" smtClean="0">
                <a:solidFill>
                  <a:schemeClr val="bg1"/>
                </a:solidFill>
              </a:rPr>
              <a:t>N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Rn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can be considered constant, the number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decays is proportional to the number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atoms and the observation time </a:t>
            </a:r>
            <a:r>
              <a:rPr lang="en-US" sz="2800" dirty="0" err="1" smtClean="0">
                <a:solidFill>
                  <a:schemeClr val="bg1"/>
                </a:solidFill>
              </a:rPr>
              <a:t>dt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1/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Rn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is the constant of proportionality.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045" y="4235505"/>
            <a:ext cx="686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equation is solved by integration to yield: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424260" y="4833199"/>
          <a:ext cx="2905125" cy="533400"/>
        </p:xfrm>
        <a:graphic>
          <a:graphicData uri="http://schemas.openxmlformats.org/presentationml/2006/ole">
            <p:oleObj spid="_x0000_s75779" name="Equation" r:id="rId4" imgW="1384200" imgH="2538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534282" y="5099105"/>
            <a:ext cx="921720" cy="1588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4660900" y="4833199"/>
          <a:ext cx="2878138" cy="533400"/>
        </p:xfrm>
        <a:graphic>
          <a:graphicData uri="http://schemas.openxmlformats.org/presentationml/2006/ole">
            <p:oleObj spid="_x0000_s75780" name="Equation" r:id="rId5" imgW="1371600" imgH="2538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8027" y="5502870"/>
            <a:ext cx="8503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Activity dies out exponentially. You achieve an activity as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low as you wish by simply waiting long enough!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640" y="164575"/>
            <a:ext cx="88825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Now assume that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initial population of Rn atoms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 in contact with the air. Assume that we are feeding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fresh atoms at a rate of </a:t>
            </a:r>
            <a:r>
              <a:rPr lang="en-US" sz="2800" dirty="0" err="1" smtClean="0">
                <a:solidFill>
                  <a:schemeClr val="bg1"/>
                </a:solidFill>
              </a:rPr>
              <a:t>n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Rn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(in units of atoms per unit time)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 example by diffusion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dirty="0" smtClean="0">
                <a:solidFill>
                  <a:schemeClr val="bg1"/>
                </a:solidFill>
              </a:rPr>
              <a:t>air movement. The number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decays per infinitesimal time interval </a:t>
            </a:r>
            <a:r>
              <a:rPr lang="en-US" sz="2800" dirty="0" err="1" smtClean="0">
                <a:solidFill>
                  <a:schemeClr val="bg1"/>
                </a:solidFill>
              </a:rPr>
              <a:t>dt</a:t>
            </a:r>
            <a:r>
              <a:rPr lang="en-US" sz="2800" dirty="0" smtClean="0">
                <a:solidFill>
                  <a:schemeClr val="bg1"/>
                </a:solidFill>
              </a:rPr>
              <a:t> is now: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347450" y="2468875"/>
          <a:ext cx="3838576" cy="906462"/>
        </p:xfrm>
        <a:graphic>
          <a:graphicData uri="http://schemas.openxmlformats.org/presentationml/2006/ole">
            <p:oleObj spid="_x0000_s76802" name="Equation" r:id="rId3" imgW="1828800" imgH="431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56785" y="2351245"/>
            <a:ext cx="41793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loss term is unchanged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but now we also gain atoms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at the rate </a:t>
            </a:r>
            <a:r>
              <a:rPr lang="en-US" sz="2800" dirty="0" err="1" smtClean="0">
                <a:solidFill>
                  <a:schemeClr val="bg1"/>
                </a:solidFill>
              </a:rPr>
              <a:t>n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Rn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640" y="3621025"/>
            <a:ext cx="8579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again has the general form of the Leibniz equation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and can be solved analytically (apply solution of page </a:t>
            </a:r>
            <a:r>
              <a:rPr lang="en-US" sz="2800" dirty="0" smtClean="0">
                <a:solidFill>
                  <a:schemeClr val="bg1"/>
                </a:solidFill>
              </a:rPr>
              <a:t>64</a:t>
            </a:r>
            <a:r>
              <a:rPr lang="en-US" sz="2800" dirty="0" smtClean="0">
                <a:solidFill>
                  <a:schemeClr val="bg1"/>
                </a:solidFill>
              </a:rPr>
              <a:t>):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415080" y="4700635"/>
          <a:ext cx="2851150" cy="533400"/>
        </p:xfrm>
        <a:graphic>
          <a:graphicData uri="http://schemas.openxmlformats.org/presentationml/2006/ole">
            <p:oleObj spid="_x0000_s76803" name="Equation" r:id="rId4" imgW="1358640" imgH="253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0280" y="4504340"/>
            <a:ext cx="5331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boundary condition I assumed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that initially there were 0 Rn atoms.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40" y="5349250"/>
            <a:ext cx="83503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infinite waiting time the decay rate equals the influx.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There is some equilibrium decay rate. Waiting does not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solve the radon problem in the presence of an air leak.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BE1-82F3-452D-B9E8-4D183CD826A7}" type="slidenum">
              <a:rPr lang="en-US"/>
              <a:pPr/>
              <a:t>76</a:t>
            </a:fld>
            <a:endParaRPr lang="en-US"/>
          </a:p>
        </p:txBody>
      </p:sp>
      <p:pic>
        <p:nvPicPr>
          <p:cNvPr id="4" name="Picture 3" descr="na_growth_1.png"/>
          <p:cNvPicPr>
            <a:picLocks noChangeAspect="1"/>
          </p:cNvPicPr>
          <p:nvPr/>
        </p:nvPicPr>
        <p:blipFill>
          <a:blip r:embed="rId2" cstate="print"/>
          <a:srcRect t="9680" r="2169" b="14720"/>
          <a:stretch>
            <a:fillRect/>
          </a:stretch>
        </p:blipFill>
        <p:spPr>
          <a:xfrm>
            <a:off x="1384385" y="241385"/>
            <a:ext cx="6413616" cy="6413941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na_growth_2.png"/>
          <p:cNvPicPr>
            <a:picLocks noChangeAspect="1"/>
          </p:cNvPicPr>
          <p:nvPr/>
        </p:nvPicPr>
        <p:blipFill>
          <a:blip r:embed="rId3" cstate="print"/>
          <a:srcRect t="9680" r="2164" b="14720"/>
          <a:stretch>
            <a:fillRect/>
          </a:stretch>
        </p:blipFill>
        <p:spPr>
          <a:xfrm>
            <a:off x="1384385" y="241385"/>
            <a:ext cx="6413635" cy="6413635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na_growth_3.png"/>
          <p:cNvPicPr>
            <a:picLocks noChangeAspect="1"/>
          </p:cNvPicPr>
          <p:nvPr/>
        </p:nvPicPr>
        <p:blipFill>
          <a:blip r:embed="rId4" cstate="print"/>
          <a:srcRect t="9680" r="2164" b="14720"/>
          <a:stretch>
            <a:fillRect/>
          </a:stretch>
        </p:blipFill>
        <p:spPr>
          <a:xfrm>
            <a:off x="1384385" y="241385"/>
            <a:ext cx="6413635" cy="6413635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01832" y="2507280"/>
            <a:ext cx="7218643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 this simplest exponential decay has</a:t>
            </a:r>
          </a:p>
          <a:p>
            <a:r>
              <a:rPr lang="en-US" sz="2800" dirty="0" smtClean="0"/>
              <a:t>a rich phenomenology when adding a production</a:t>
            </a:r>
          </a:p>
          <a:p>
            <a:r>
              <a:rPr lang="en-US" sz="2800" dirty="0" smtClean="0"/>
              <a:t>term to the decay. One can be easily fooled by</a:t>
            </a:r>
          </a:p>
          <a:p>
            <a:r>
              <a:rPr lang="en-US" sz="2800" dirty="0" smtClean="0"/>
              <a:t>the decay argument.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6499" y="2737710"/>
            <a:ext cx="7443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a “state of the art” low energy experiment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reduction factors to we need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compared to typical activities found all around us?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045" y="471815"/>
            <a:ext cx="8045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impact does all this this now have on low energy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detector background?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45" y="1485331"/>
            <a:ext cx="84994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an example let’s use a new low background Ge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detector that we are currently setting up at the University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Alabama.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45" y="2929735"/>
            <a:ext cx="786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detector has an active Ge mass of </a:t>
            </a:r>
            <a:r>
              <a:rPr lang="en-US" sz="2800" dirty="0" err="1" smtClean="0">
                <a:solidFill>
                  <a:schemeClr val="bg1"/>
                </a:solidFill>
              </a:rPr>
              <a:t>m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Ge</a:t>
            </a:r>
            <a:r>
              <a:rPr lang="en-US" sz="2800" dirty="0" smtClean="0">
                <a:solidFill>
                  <a:schemeClr val="bg1"/>
                </a:solidFill>
              </a:rPr>
              <a:t>=2.16 kg.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 descr="P1000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4526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Low background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Ge detector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University of Alabama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May 2011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235" y="356600"/>
            <a:ext cx="795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</a:rPr>
              <a:t>Sources of low energy background. </a:t>
            </a:r>
            <a:r>
              <a:rPr lang="en-US" sz="2800" dirty="0" smtClean="0">
                <a:solidFill>
                  <a:srgbClr val="FFFF00"/>
                </a:solidFill>
              </a:rPr>
              <a:t>(the problem)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35" y="844060"/>
            <a:ext cx="8717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sz="2800" dirty="0" smtClean="0">
                <a:solidFill>
                  <a:schemeClr val="bg1"/>
                </a:solidFill>
              </a:rPr>
              <a:t>Construction of a figure of merit via Monte Carlo simulation. </a:t>
            </a:r>
            <a:r>
              <a:rPr lang="en-US" sz="2800" dirty="0" smtClean="0">
                <a:solidFill>
                  <a:srgbClr val="FFFF00"/>
                </a:solidFill>
              </a:rPr>
              <a:t>(how to find what’s important and what not)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35" y="1762407"/>
            <a:ext cx="844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bg1"/>
                </a:solidFill>
              </a:rPr>
              <a:t>Methods for sensitive detection of trace radioactivity. </a:t>
            </a:r>
            <a:r>
              <a:rPr lang="en-US" sz="2800" dirty="0" smtClean="0">
                <a:solidFill>
                  <a:srgbClr val="FFFF00"/>
                </a:solidFill>
              </a:rPr>
              <a:t>(what do you have in </a:t>
            </a:r>
            <a:r>
              <a:rPr lang="en-US" sz="2800" dirty="0" smtClean="0">
                <a:solidFill>
                  <a:srgbClr val="FFFF00"/>
                </a:solidFill>
              </a:rPr>
              <a:t>your </a:t>
            </a:r>
            <a:r>
              <a:rPr lang="en-US" sz="2800" dirty="0" smtClean="0">
                <a:solidFill>
                  <a:srgbClr val="FFFF00"/>
                </a:solidFill>
              </a:rPr>
              <a:t>detector)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235" y="2680754"/>
            <a:ext cx="844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bg1"/>
                </a:solidFill>
              </a:rPr>
              <a:t>Background prevention and reduction </a:t>
            </a:r>
            <a:r>
              <a:rPr lang="en-US" sz="2800" dirty="0" smtClean="0">
                <a:solidFill>
                  <a:srgbClr val="FFFF00"/>
                </a:solidFill>
              </a:rPr>
              <a:t>(general rules and what you can do if your materials are not good enough)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234" y="4029989"/>
            <a:ext cx="8564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n-US" sz="2800" dirty="0" err="1" smtClean="0">
                <a:solidFill>
                  <a:schemeClr val="bg1"/>
                </a:solidFill>
              </a:rPr>
              <a:t>Cosmogenic</a:t>
            </a:r>
            <a:r>
              <a:rPr lang="en-US" sz="2800" dirty="0" smtClean="0">
                <a:solidFill>
                  <a:schemeClr val="bg1"/>
                </a:solidFill>
              </a:rPr>
              <a:t> backgrounds, underground laboratories, active muon detection. </a:t>
            </a:r>
            <a:r>
              <a:rPr lang="en-US" sz="2800" dirty="0" smtClean="0">
                <a:solidFill>
                  <a:srgbClr val="FFFF00"/>
                </a:solidFill>
              </a:rPr>
              <a:t>(a murky area, the reason why this science usually takes place in dark places, passive versus active cosmic ray rejection)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235" y="5810110"/>
            <a:ext cx="4676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</a:rPr>
              <a:t>Applications and examples.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4" descr="ge_3_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6175" y="356600"/>
            <a:ext cx="3233578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background of the </a:t>
            </a:r>
          </a:p>
          <a:p>
            <a:r>
              <a:rPr lang="en-US" sz="2000" dirty="0" smtClean="0"/>
              <a:t>unshielded detector is </a:t>
            </a:r>
          </a:p>
          <a:p>
            <a:r>
              <a:rPr lang="en-US" sz="2000" dirty="0" smtClean="0"/>
              <a:t>dominated by </a:t>
            </a:r>
            <a:r>
              <a:rPr lang="en-US" sz="2000" dirty="0" smtClean="0">
                <a:latin typeface="Times New Roman"/>
                <a:cs typeface="Times New Roman"/>
              </a:rPr>
              <a:t>γ-radiation.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Photons interact mainly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with electrons.</a:t>
            </a:r>
            <a:r>
              <a:rPr lang="en-US" sz="2000" dirty="0" smtClean="0"/>
              <a:t> The total</a:t>
            </a:r>
          </a:p>
          <a:p>
            <a:r>
              <a:rPr lang="en-US" sz="2000" dirty="0" smtClean="0"/>
              <a:t>interaction cross section </a:t>
            </a:r>
          </a:p>
          <a:p>
            <a:r>
              <a:rPr lang="en-US" sz="2000" dirty="0" smtClean="0"/>
              <a:t>(and with it the event rate) </a:t>
            </a:r>
          </a:p>
          <a:p>
            <a:r>
              <a:rPr lang="en-US" sz="2000" dirty="0" smtClean="0"/>
              <a:t>is proportional to the number </a:t>
            </a:r>
          </a:p>
          <a:p>
            <a:r>
              <a:rPr lang="en-US" sz="2000" dirty="0" smtClean="0"/>
              <a:t>of electrons contained in the </a:t>
            </a:r>
          </a:p>
          <a:p>
            <a:r>
              <a:rPr lang="en-US" sz="2000" dirty="0" smtClean="0"/>
              <a:t>detector and so is the mass.</a:t>
            </a:r>
          </a:p>
          <a:p>
            <a:r>
              <a:rPr lang="en-US" sz="2000" dirty="0" smtClean="0"/>
              <a:t>It therefore makes sense to </a:t>
            </a:r>
          </a:p>
          <a:p>
            <a:r>
              <a:rPr lang="en-US" sz="2000" dirty="0" smtClean="0"/>
              <a:t>state the rate per mass.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16175" y="4120290"/>
            <a:ext cx="277992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event rate just due to</a:t>
            </a:r>
          </a:p>
          <a:p>
            <a:r>
              <a:rPr lang="en-US" sz="2000" dirty="0" smtClean="0"/>
              <a:t>the environment is thus:</a:t>
            </a:r>
          </a:p>
          <a:p>
            <a:r>
              <a:rPr lang="en-US" sz="2000" dirty="0" smtClean="0"/>
              <a:t>160 counts/(kg s).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55" y="395005"/>
            <a:ext cx="672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By how much do we need to reduce this rate?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932675"/>
            <a:ext cx="8078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answer this needs to define some process of interest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 which we will have to estimate typical rates.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1892800"/>
            <a:ext cx="5900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will do so for two low energy process: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Double beta decay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Solar neutrino electron 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8820" y="3160165"/>
            <a:ext cx="423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Example: double beta decay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166" y="340515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Double beta decay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1976" y="1108615"/>
            <a:ext cx="4343400" cy="3587750"/>
            <a:chOff x="0" y="0"/>
            <a:chExt cx="3039" cy="2511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0" y="0"/>
              <a:ext cx="3039" cy="2511"/>
              <a:chOff x="0" y="0"/>
              <a:chExt cx="3039" cy="2511"/>
            </a:xfrm>
          </p:grpSpPr>
          <p:pic>
            <p:nvPicPr>
              <p:cNvPr id="9" name="Picture 7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9" cy="2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13" y="2499"/>
                <a:ext cx="30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rot="10800000" flipH="1">
                <a:off x="7" y="2"/>
                <a:ext cx="0" cy="25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Oval 10"/>
            <p:cNvSpPr>
              <a:spLocks/>
            </p:cNvSpPr>
            <p:nvPr/>
          </p:nvSpPr>
          <p:spPr bwMode="auto">
            <a:xfrm>
              <a:off x="587" y="1245"/>
              <a:ext cx="1040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60146" y="1070210"/>
            <a:ext cx="432842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Extremely rare second order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weak decay converting two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neutrons simultaneously into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two protons. Becomes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observable were single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/>
              </a:rPr>
              <a:t>β-decay is energetically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/>
              </a:rPr>
              <a:t>forbidden.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66" y="4849899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ββ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384300" y="4860684"/>
          <a:ext cx="4972050" cy="501650"/>
        </p:xfrm>
        <a:graphic>
          <a:graphicData uri="http://schemas.openxmlformats.org/presentationml/2006/ole">
            <p:oleObj spid="_x0000_s77826" name="Equation" r:id="rId4" imgW="238752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5166" y="5464465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ββ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1384385" y="5487950"/>
          <a:ext cx="4205287" cy="476250"/>
        </p:xfrm>
        <a:graphic>
          <a:graphicData uri="http://schemas.openxmlformats.org/presentationml/2006/ole">
            <p:oleObj spid="_x0000_s77827" name="Equation" r:id="rId5" imgW="201924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61085" y="4849985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Q=2458 </a:t>
            </a:r>
            <a:r>
              <a:rPr lang="en-US" sz="2800" dirty="0" err="1" smtClean="0">
                <a:solidFill>
                  <a:schemeClr val="bg1"/>
                </a:solidFill>
              </a:rPr>
              <a:t>keV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2806042" y="1754882"/>
          <a:ext cx="3648075" cy="4358640"/>
        </p:xfrm>
        <a:graphic>
          <a:graphicData uri="http://schemas.openxmlformats.org/drawingml/2006/table">
            <a:tbl>
              <a:tblPr/>
              <a:tblGrid>
                <a:gridCol w="1830388"/>
                <a:gridCol w="938212"/>
                <a:gridCol w="8794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48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Ca→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48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4.271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0.187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2.040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Se→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2.995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Zr→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3.350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3.034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Pd→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Cd→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Sn→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2.228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130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130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Xe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2.533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136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Xe→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136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2.458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Nd→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3.367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</a:tr>
            </a:tbl>
          </a:graphicData>
        </a:graphic>
      </p:graphicFrame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2872717" y="1069082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Candidate           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  </a:t>
            </a: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Abund.  </a:t>
            </a:r>
          </a:p>
          <a:p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(MeV)</a:t>
            </a: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(%)</a:t>
            </a: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2690155" y="318195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Candidate nuclei with Q&gt;2 </a:t>
            </a:r>
            <a:r>
              <a:rPr lang="en-US" sz="20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MeV</a:t>
            </a:r>
            <a:endParaRPr lang="en-US" sz="200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8/18/2011</a:t>
            </a: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Low radioactivity</a:t>
            </a:r>
            <a:endParaRPr lang="en-US" altLang="en-US"/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232235" y="126170"/>
            <a:ext cx="8186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CC"/>
                </a:solidFill>
              </a:rPr>
              <a:t>Decay modes distinguished by </a:t>
            </a:r>
            <a:r>
              <a:rPr lang="en-US" sz="2800" dirty="0" smtClean="0">
                <a:solidFill>
                  <a:srgbClr val="0000CC"/>
                </a:solidFill>
              </a:rPr>
              <a:t>sum energy of electrons.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30725" name="Picture 3" descr="beta_beta_xe_r1"/>
          <p:cNvPicPr>
            <a:picLocks noChangeAspect="1" noChangeArrowheads="1"/>
          </p:cNvPicPr>
          <p:nvPr/>
        </p:nvPicPr>
        <p:blipFill>
          <a:blip r:embed="rId3" cstate="print"/>
          <a:srcRect t="1316"/>
          <a:stretch>
            <a:fillRect/>
          </a:stretch>
        </p:blipFill>
        <p:spPr bwMode="auto">
          <a:xfrm>
            <a:off x="447675" y="762000"/>
            <a:ext cx="5686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6248400" y="1447800"/>
            <a:ext cx="2444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hlink"/>
                </a:solidFill>
              </a:rPr>
              <a:t>Left: expected spectra</a:t>
            </a:r>
          </a:p>
          <a:p>
            <a:pPr eaLnBrk="1" hangingPunct="1"/>
            <a:r>
              <a:rPr lang="en-US" sz="2000" dirty="0">
                <a:solidFill>
                  <a:schemeClr val="hlink"/>
                </a:solidFill>
              </a:rPr>
              <a:t>for 200 kg </a:t>
            </a:r>
            <a:r>
              <a:rPr lang="en-US" sz="2000" baseline="30000" dirty="0">
                <a:solidFill>
                  <a:schemeClr val="hlink"/>
                </a:solidFill>
              </a:rPr>
              <a:t>136</a:t>
            </a:r>
            <a:r>
              <a:rPr lang="en-US" sz="2000" dirty="0">
                <a:solidFill>
                  <a:schemeClr val="hlink"/>
                </a:solidFill>
              </a:rPr>
              <a:t>Xe in</a:t>
            </a:r>
          </a:p>
          <a:p>
            <a:pPr eaLnBrk="1" hangingPunct="1"/>
            <a:r>
              <a:rPr lang="en-US" sz="2000" dirty="0">
                <a:solidFill>
                  <a:schemeClr val="hlink"/>
                </a:solidFill>
              </a:rPr>
              <a:t>one year.</a:t>
            </a: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324600" y="3581400"/>
            <a:ext cx="26019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0000CC"/>
                </a:solidFill>
              </a:rPr>
              <a:t>Right: leakage of</a:t>
            </a:r>
          </a:p>
          <a:p>
            <a:pPr eaLnBrk="1" hangingPunct="1"/>
            <a:r>
              <a:rPr lang="en-US" sz="2000" dirty="0">
                <a:solidFill>
                  <a:srgbClr val="0000CC"/>
                </a:solidFill>
                <a:latin typeface="Symbol" pitchFamily="18" charset="2"/>
              </a:rPr>
              <a:t>bb2n</a:t>
            </a:r>
            <a:r>
              <a:rPr lang="en-US" sz="2000" dirty="0">
                <a:solidFill>
                  <a:srgbClr val="0000CC"/>
                </a:solidFill>
              </a:rPr>
              <a:t>-events into</a:t>
            </a:r>
          </a:p>
          <a:p>
            <a:pPr eaLnBrk="1" hangingPunct="1"/>
            <a:r>
              <a:rPr lang="en-US" sz="2000" dirty="0">
                <a:solidFill>
                  <a:srgbClr val="0000CC"/>
                </a:solidFill>
                <a:latin typeface="Symbol" pitchFamily="18" charset="2"/>
              </a:rPr>
              <a:t>bb0n-</a:t>
            </a:r>
            <a:r>
              <a:rPr lang="en-US" sz="2000" dirty="0">
                <a:solidFill>
                  <a:srgbClr val="0000CC"/>
                </a:solidFill>
              </a:rPr>
              <a:t>analysis interval.</a:t>
            </a:r>
          </a:p>
          <a:p>
            <a:pPr eaLnBrk="1" hangingPunct="1"/>
            <a:r>
              <a:rPr lang="en-US" sz="2000" dirty="0">
                <a:solidFill>
                  <a:srgbClr val="0000CC"/>
                </a:solidFill>
              </a:rPr>
              <a:t>5.8</a:t>
            </a:r>
            <a:r>
              <a:rPr lang="en-US" sz="2000" baseline="30000" dirty="0">
                <a:solidFill>
                  <a:srgbClr val="0000CC"/>
                </a:solidFill>
              </a:rPr>
              <a:t>th</a:t>
            </a:r>
            <a:r>
              <a:rPr lang="en-US" sz="2000" dirty="0">
                <a:solidFill>
                  <a:srgbClr val="0000CC"/>
                </a:solidFill>
              </a:rPr>
              <a:t> power!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Low Radioactivity 1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640" y="279790"/>
            <a:ext cx="87718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β</a:t>
            </a:r>
            <a:r>
              <a:rPr lang="el-GR" sz="28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-decay</a:t>
            </a:r>
            <a:r>
              <a:rPr lang="en-US" sz="2800" dirty="0" smtClean="0">
                <a:solidFill>
                  <a:schemeClr val="accent6"/>
                </a:solidFill>
              </a:rPr>
              <a:t> happen in different ways. Here two popular cases.</a:t>
            </a:r>
            <a:endParaRPr lang="en-US" sz="2800" dirty="0">
              <a:solidFill>
                <a:schemeClr val="accent6"/>
              </a:solidFill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858690" y="1218285"/>
            <a:ext cx="3124200" cy="2290703"/>
            <a:chOff x="2133600" y="1333500"/>
            <a:chExt cx="3124200" cy="2290405"/>
          </a:xfrm>
        </p:grpSpPr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2514600" y="1562100"/>
              <a:ext cx="2743200" cy="1828800"/>
              <a:chOff x="876300" y="2514600"/>
              <a:chExt cx="2743200" cy="1828800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876300" y="34290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705" name="Straight Connector 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06" name="Straight Arrow Connector 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 rot="-5400000">
                <a:off x="876300" y="2514601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703" name="Straight Connector 1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04" name="Straight Arrow Connector 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26696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1790700" y="3429000"/>
                <a:ext cx="914400" cy="1588"/>
              </a:xfrm>
              <a:prstGeom prst="line">
                <a:avLst/>
              </a:prstGeom>
              <a:noFill/>
              <a:ln w="28575" algn="ctr">
                <a:solidFill>
                  <a:srgbClr val="9966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790700" y="2514600"/>
                <a:ext cx="914400" cy="914401"/>
                <a:chOff x="1676400" y="2514600"/>
                <a:chExt cx="914400" cy="914401"/>
              </a:xfrm>
            </p:grpSpPr>
            <p:cxnSp>
              <p:nvCxnSpPr>
                <p:cNvPr id="26701" name="Straight Connector 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76400" y="2514601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02" name="Straight Arrow Connector 22"/>
                <p:cNvCxnSpPr>
                  <a:cxnSpLocks noChangeShapeType="1"/>
                </p:cNvCxnSpPr>
                <p:nvPr/>
              </p:nvCxnSpPr>
              <p:spPr bwMode="auto">
                <a:xfrm rot="10800000" flipH="1" flipV="1">
                  <a:off x="1676401" y="25146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705100" y="25146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99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00" name="Straight Arrow Connector 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sp>
          <p:nvSpPr>
            <p:cNvPr id="26689" name="TextBox 42"/>
            <p:cNvSpPr txBox="1">
              <a:spLocks noChangeArrowheads="1"/>
            </p:cNvSpPr>
            <p:nvPr/>
          </p:nvSpPr>
          <p:spPr bwMode="auto">
            <a:xfrm>
              <a:off x="2171700" y="3162300"/>
              <a:ext cx="338554" cy="46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26690" name="TextBox 43"/>
            <p:cNvSpPr txBox="1">
              <a:spLocks noChangeArrowheads="1"/>
            </p:cNvSpPr>
            <p:nvPr/>
          </p:nvSpPr>
          <p:spPr bwMode="auto">
            <a:xfrm>
              <a:off x="2133600" y="1333500"/>
              <a:ext cx="338554" cy="46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6691" name="TextBox 44"/>
            <p:cNvSpPr txBox="1">
              <a:spLocks noChangeArrowheads="1"/>
            </p:cNvSpPr>
            <p:nvPr/>
          </p:nvSpPr>
          <p:spPr bwMode="auto">
            <a:xfrm>
              <a:off x="3543300" y="2476500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996600"/>
                  </a:solidFill>
                </a:rPr>
                <a:t>W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71800" y="1333500"/>
              <a:ext cx="436338" cy="4616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400" baseline="-25000" dirty="0">
                  <a:solidFill>
                    <a:srgbClr val="FF0000"/>
                  </a:solidFill>
                  <a:latin typeface="+mn-lt"/>
                </a:rPr>
                <a:t>e</a:t>
              </a:r>
              <a:endParaRPr lang="en-US" sz="2400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6693" name="TextBox 46"/>
            <p:cNvSpPr txBox="1">
              <a:spLocks noChangeArrowheads="1"/>
            </p:cNvSpPr>
            <p:nvPr/>
          </p:nvSpPr>
          <p:spPr bwMode="auto">
            <a:xfrm>
              <a:off x="4794584" y="1367135"/>
              <a:ext cx="389850" cy="46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</a:t>
              </a:r>
              <a:r>
                <a:rPr lang="en-US" sz="24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5211490" y="1180185"/>
            <a:ext cx="3106566" cy="2362200"/>
            <a:chOff x="5486400" y="1295400"/>
            <a:chExt cx="3106566" cy="2362200"/>
          </a:xfrm>
        </p:grpSpPr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5486400" y="1562100"/>
              <a:ext cx="2743200" cy="1828800"/>
              <a:chOff x="4572000" y="2514600"/>
              <a:chExt cx="2743200" cy="1828800"/>
            </a:xfrm>
          </p:grpSpPr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4572000" y="2514601"/>
                <a:ext cx="914400" cy="914400"/>
                <a:chOff x="1676400" y="2514601"/>
                <a:chExt cx="914400" cy="914400"/>
              </a:xfrm>
            </p:grpSpPr>
            <p:cxnSp>
              <p:nvCxnSpPr>
                <p:cNvPr id="26686" name="Straight Connector 2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76400" y="2514601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87" name="Straight Arrow Connector 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095500" y="29337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5486400" y="25146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84" name="Straight Connector 3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85" name="Straight Arrow Connector 32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295399" y="34290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2667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5486400" y="3429000"/>
                <a:ext cx="914400" cy="1588"/>
              </a:xfrm>
              <a:prstGeom prst="line">
                <a:avLst/>
              </a:prstGeom>
              <a:noFill/>
              <a:ln w="28575" algn="ctr">
                <a:solidFill>
                  <a:srgbClr val="9966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 rot="-5400000">
                <a:off x="6400800" y="34290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82" name="Straight Connector 3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83" name="Straight Arrow Connector 3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6400800" y="25146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80" name="Straight Connector 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81" name="Straight Arrow Connector 3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sp>
          <p:nvSpPr>
            <p:cNvPr id="26670" name="TextBox 47"/>
            <p:cNvSpPr txBox="1">
              <a:spLocks noChangeArrowheads="1"/>
            </p:cNvSpPr>
            <p:nvPr/>
          </p:nvSpPr>
          <p:spPr bwMode="auto">
            <a:xfrm>
              <a:off x="6705600" y="2472035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996600"/>
                  </a:solidFill>
                </a:rPr>
                <a:t>W</a:t>
              </a:r>
            </a:p>
          </p:txBody>
        </p:sp>
        <p:sp>
          <p:nvSpPr>
            <p:cNvPr id="26671" name="TextBox 48"/>
            <p:cNvSpPr txBox="1">
              <a:spLocks noChangeArrowheads="1"/>
            </p:cNvSpPr>
            <p:nvPr/>
          </p:nvSpPr>
          <p:spPr bwMode="auto">
            <a:xfrm>
              <a:off x="8254412" y="319593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26672" name="TextBox 49"/>
            <p:cNvSpPr txBox="1">
              <a:spLocks noChangeArrowheads="1"/>
            </p:cNvSpPr>
            <p:nvPr/>
          </p:nvSpPr>
          <p:spPr bwMode="auto">
            <a:xfrm>
              <a:off x="8254412" y="12954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6673" name="TextBox 50"/>
            <p:cNvSpPr txBox="1">
              <a:spLocks noChangeArrowheads="1"/>
            </p:cNvSpPr>
            <p:nvPr/>
          </p:nvSpPr>
          <p:spPr bwMode="auto">
            <a:xfrm>
              <a:off x="5518484" y="1329035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</a:t>
              </a:r>
              <a:r>
                <a:rPr lang="en-US" sz="24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15200" y="1295400"/>
              <a:ext cx="43633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400" baseline="-25000" dirty="0">
                  <a:solidFill>
                    <a:srgbClr val="FF0000"/>
                  </a:solidFill>
                  <a:latin typeface="+mn-lt"/>
                </a:rPr>
                <a:t>e</a:t>
              </a:r>
              <a:endParaRPr lang="en-US" sz="2400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26632" name="TextBox 52"/>
          <p:cNvSpPr txBox="1">
            <a:spLocks noChangeArrowheads="1"/>
          </p:cNvSpPr>
          <p:nvPr/>
        </p:nvSpPr>
        <p:spPr bwMode="auto">
          <a:xfrm>
            <a:off x="8028450" y="2084825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bb2n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16" name="Group 109"/>
          <p:cNvGrpSpPr>
            <a:grpSpLocks/>
          </p:cNvGrpSpPr>
          <p:nvPr/>
        </p:nvGrpSpPr>
        <p:grpSpPr bwMode="auto">
          <a:xfrm>
            <a:off x="4470925" y="4503239"/>
            <a:ext cx="1066800" cy="461665"/>
            <a:chOff x="4343400" y="4533900"/>
            <a:chExt cx="1066800" cy="461367"/>
          </a:xfrm>
        </p:grpSpPr>
        <p:cxnSp>
          <p:nvCxnSpPr>
            <p:cNvPr id="26667" name="Straight Connector 93"/>
            <p:cNvCxnSpPr>
              <a:cxnSpLocks noChangeShapeType="1"/>
            </p:cNvCxnSpPr>
            <p:nvPr/>
          </p:nvCxnSpPr>
          <p:spPr bwMode="auto">
            <a:xfrm>
              <a:off x="4343400" y="4991100"/>
              <a:ext cx="10668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98" name="TextBox 97"/>
            <p:cNvSpPr txBox="1"/>
            <p:nvPr/>
          </p:nvSpPr>
          <p:spPr>
            <a:xfrm>
              <a:off x="4648200" y="4533900"/>
              <a:ext cx="436338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400" baseline="-25000" dirty="0">
                  <a:solidFill>
                    <a:srgbClr val="FF0000"/>
                  </a:solidFill>
                  <a:latin typeface="+mn-lt"/>
                </a:rPr>
                <a:t>e</a:t>
              </a:r>
              <a:endParaRPr lang="en-US" sz="2400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2299225" y="3221445"/>
            <a:ext cx="2628900" cy="2857500"/>
            <a:chOff x="2171700" y="3276600"/>
            <a:chExt cx="2628900" cy="2857500"/>
          </a:xfrm>
        </p:grpSpPr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2515737" y="3923163"/>
              <a:ext cx="2284863" cy="1982337"/>
              <a:chOff x="1828800" y="3923163"/>
              <a:chExt cx="2284863" cy="1982337"/>
            </a:xfrm>
          </p:grpSpPr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1828800" y="49911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65" name="Straight Connector 6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6" name="Straight Arrow Connector 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 rot="-5400000">
                <a:off x="1828800" y="4076701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63" name="Straight Connector 6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4" name="Straight Arrow Connector 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26659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2743200" y="4991100"/>
                <a:ext cx="914400" cy="1588"/>
              </a:xfrm>
              <a:prstGeom prst="line">
                <a:avLst/>
              </a:prstGeom>
              <a:noFill/>
              <a:ln w="28575" algn="ctr">
                <a:solidFill>
                  <a:srgbClr val="9966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21" name="Group 23"/>
              <p:cNvGrpSpPr>
                <a:grpSpLocks/>
              </p:cNvGrpSpPr>
              <p:nvPr/>
            </p:nvGrpSpPr>
            <p:grpSpPr bwMode="auto">
              <a:xfrm rot="-2723256">
                <a:off x="3199263" y="3923163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61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2" name="Straight Arrow Connector 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sp>
          <p:nvSpPr>
            <p:cNvPr id="26653" name="TextBox 94"/>
            <p:cNvSpPr txBox="1">
              <a:spLocks noChangeArrowheads="1"/>
            </p:cNvSpPr>
            <p:nvPr/>
          </p:nvSpPr>
          <p:spPr bwMode="auto">
            <a:xfrm>
              <a:off x="4146884" y="327660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</a:t>
              </a:r>
              <a:r>
                <a:rPr lang="en-US" sz="24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6654" name="TextBox 99"/>
            <p:cNvSpPr txBox="1">
              <a:spLocks noChangeArrowheads="1"/>
            </p:cNvSpPr>
            <p:nvPr/>
          </p:nvSpPr>
          <p:spPr bwMode="auto">
            <a:xfrm>
              <a:off x="3619500" y="4991100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996600"/>
                  </a:solidFill>
                </a:rPr>
                <a:t>W</a:t>
              </a:r>
            </a:p>
          </p:txBody>
        </p:sp>
        <p:sp>
          <p:nvSpPr>
            <p:cNvPr id="26655" name="TextBox 101"/>
            <p:cNvSpPr txBox="1">
              <a:spLocks noChangeArrowheads="1"/>
            </p:cNvSpPr>
            <p:nvPr/>
          </p:nvSpPr>
          <p:spPr bwMode="auto">
            <a:xfrm>
              <a:off x="2171700" y="38481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6656" name="TextBox 103"/>
            <p:cNvSpPr txBox="1">
              <a:spLocks noChangeArrowheads="1"/>
            </p:cNvSpPr>
            <p:nvPr/>
          </p:nvSpPr>
          <p:spPr bwMode="auto">
            <a:xfrm>
              <a:off x="2171700" y="567243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5080525" y="3255087"/>
            <a:ext cx="2738342" cy="2862215"/>
            <a:chOff x="4953000" y="3276600"/>
            <a:chExt cx="2738926" cy="2861917"/>
          </a:xfrm>
        </p:grpSpPr>
        <p:grpSp>
          <p:nvGrpSpPr>
            <p:cNvPr id="23" name="Group 85"/>
            <p:cNvGrpSpPr>
              <a:grpSpLocks/>
            </p:cNvGrpSpPr>
            <p:nvPr/>
          </p:nvGrpSpPr>
          <p:grpSpPr bwMode="auto">
            <a:xfrm>
              <a:off x="4953000" y="3885064"/>
              <a:ext cx="2401436" cy="2020436"/>
              <a:chOff x="5142364" y="3885064"/>
              <a:chExt cx="2401436" cy="2020436"/>
            </a:xfrm>
          </p:grpSpPr>
          <p:cxnSp>
            <p:nvCxnSpPr>
              <p:cNvPr id="26642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5715000" y="4991100"/>
                <a:ext cx="914400" cy="1588"/>
              </a:xfrm>
              <a:prstGeom prst="line">
                <a:avLst/>
              </a:prstGeom>
              <a:noFill/>
              <a:ln w="28575" algn="ctr">
                <a:solidFill>
                  <a:srgbClr val="9966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 rot="-5400000">
                <a:off x="6629400" y="49911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50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51" name="Straight Arrow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25" name="Group 37"/>
              <p:cNvGrpSpPr>
                <a:grpSpLocks/>
              </p:cNvGrpSpPr>
              <p:nvPr/>
            </p:nvGrpSpPr>
            <p:grpSpPr bwMode="auto">
              <a:xfrm>
                <a:off x="6629400" y="40767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48" name="Straight Connector 7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49" name="Straight Arrow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26" name="Group 23"/>
              <p:cNvGrpSpPr>
                <a:grpSpLocks/>
              </p:cNvGrpSpPr>
              <p:nvPr/>
            </p:nvGrpSpPr>
            <p:grpSpPr bwMode="auto">
              <a:xfrm rot="-2723256">
                <a:off x="5142364" y="3885064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46" name="Straight Connector 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47" name="Straight Arrow Connector 8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sp>
          <p:nvSpPr>
            <p:cNvPr id="26638" name="TextBox 95"/>
            <p:cNvSpPr txBox="1">
              <a:spLocks noChangeArrowheads="1"/>
            </p:cNvSpPr>
            <p:nvPr/>
          </p:nvSpPr>
          <p:spPr bwMode="auto">
            <a:xfrm>
              <a:off x="5213684" y="3276600"/>
              <a:ext cx="389933" cy="4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</a:t>
              </a:r>
              <a:r>
                <a:rPr lang="en-US" sz="24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6639" name="TextBox 100"/>
            <p:cNvSpPr txBox="1">
              <a:spLocks noChangeArrowheads="1"/>
            </p:cNvSpPr>
            <p:nvPr/>
          </p:nvSpPr>
          <p:spPr bwMode="auto">
            <a:xfrm>
              <a:off x="5697390" y="4991100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996600"/>
                  </a:solidFill>
                </a:rPr>
                <a:t>W</a:t>
              </a:r>
            </a:p>
          </p:txBody>
        </p:sp>
        <p:sp>
          <p:nvSpPr>
            <p:cNvPr id="26640" name="TextBox 102"/>
            <p:cNvSpPr txBox="1">
              <a:spLocks noChangeArrowheads="1"/>
            </p:cNvSpPr>
            <p:nvPr/>
          </p:nvSpPr>
          <p:spPr bwMode="auto">
            <a:xfrm>
              <a:off x="7340012" y="3848100"/>
              <a:ext cx="338626" cy="4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6641" name="TextBox 104"/>
            <p:cNvSpPr txBox="1">
              <a:spLocks noChangeArrowheads="1"/>
            </p:cNvSpPr>
            <p:nvPr/>
          </p:nvSpPr>
          <p:spPr bwMode="auto">
            <a:xfrm>
              <a:off x="7353300" y="5676900"/>
              <a:ext cx="338626" cy="4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d</a:t>
              </a:r>
            </a:p>
          </p:txBody>
        </p:sp>
      </p:grpSp>
      <p:sp>
        <p:nvSpPr>
          <p:cNvPr id="26636" name="TextBox 110"/>
          <p:cNvSpPr txBox="1">
            <a:spLocks noChangeArrowheads="1"/>
          </p:cNvSpPr>
          <p:nvPr/>
        </p:nvSpPr>
        <p:spPr bwMode="auto">
          <a:xfrm>
            <a:off x="8028450" y="4695560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bb0n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0640" y="6270970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B: Baryon Number</a:t>
            </a:r>
          </a:p>
          <a:p>
            <a:r>
              <a:rPr lang="en-US" sz="1200" dirty="0" smtClean="0"/>
              <a:t>L: Lepton Number</a:t>
            </a:r>
            <a:endParaRPr lang="en-US" sz="1200" dirty="0"/>
          </a:p>
        </p:txBody>
      </p:sp>
      <p:grpSp>
        <p:nvGrpSpPr>
          <p:cNvPr id="27" name="Group 95"/>
          <p:cNvGrpSpPr/>
          <p:nvPr/>
        </p:nvGrpSpPr>
        <p:grpSpPr>
          <a:xfrm>
            <a:off x="309045" y="894270"/>
            <a:ext cx="1116011" cy="2677656"/>
            <a:chOff x="309045" y="894270"/>
            <a:chExt cx="1116011" cy="2677656"/>
          </a:xfrm>
        </p:grpSpPr>
        <p:sp>
          <p:nvSpPr>
            <p:cNvPr id="83" name="TextBox 82"/>
            <p:cNvSpPr txBox="1"/>
            <p:nvPr/>
          </p:nvSpPr>
          <p:spPr>
            <a:xfrm>
              <a:off x="309045" y="894270"/>
              <a:ext cx="1116011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996600"/>
                  </a:solidFill>
                </a:rPr>
                <a:t>B       L</a:t>
              </a:r>
            </a:p>
            <a:p>
              <a:r>
                <a:rPr lang="en-US" sz="2400" dirty="0" smtClean="0">
                  <a:solidFill>
                    <a:srgbClr val="996600"/>
                  </a:solidFill>
                </a:rPr>
                <a:t>1/3    0</a:t>
              </a:r>
            </a:p>
            <a:p>
              <a:endParaRPr lang="en-US" sz="2400" dirty="0" smtClean="0">
                <a:solidFill>
                  <a:srgbClr val="996600"/>
                </a:solidFill>
              </a:endParaRPr>
            </a:p>
            <a:p>
              <a:endParaRPr lang="en-US" sz="2400" dirty="0" smtClean="0">
                <a:solidFill>
                  <a:srgbClr val="996600"/>
                </a:solidFill>
              </a:endParaRPr>
            </a:p>
            <a:p>
              <a:endParaRPr lang="en-US" sz="2400" dirty="0" smtClean="0">
                <a:solidFill>
                  <a:srgbClr val="996600"/>
                </a:solidFill>
              </a:endParaRPr>
            </a:p>
            <a:p>
              <a:endParaRPr lang="en-US" sz="2400" dirty="0" smtClean="0">
                <a:solidFill>
                  <a:srgbClr val="996600"/>
                </a:solidFill>
              </a:endParaRPr>
            </a:p>
            <a:p>
              <a:r>
                <a:rPr lang="en-US" sz="2400" dirty="0" smtClean="0">
                  <a:solidFill>
                    <a:srgbClr val="996600"/>
                  </a:solidFill>
                </a:rPr>
                <a:t>1/3     0</a:t>
              </a: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385855" y="1316725"/>
              <a:ext cx="960125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96"/>
          <p:cNvGrpSpPr/>
          <p:nvPr/>
        </p:nvGrpSpPr>
        <p:grpSpPr>
          <a:xfrm>
            <a:off x="309045" y="3542995"/>
            <a:ext cx="1116011" cy="2677656"/>
            <a:chOff x="309045" y="3542995"/>
            <a:chExt cx="1116011" cy="2677656"/>
          </a:xfrm>
        </p:grpSpPr>
        <p:sp>
          <p:nvSpPr>
            <p:cNvPr id="85" name="TextBox 84"/>
            <p:cNvSpPr txBox="1"/>
            <p:nvPr/>
          </p:nvSpPr>
          <p:spPr>
            <a:xfrm>
              <a:off x="309045" y="3542995"/>
              <a:ext cx="1116011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       L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1/3    2</a:t>
              </a:r>
            </a:p>
            <a:p>
              <a:endParaRPr lang="en-US" sz="2400" dirty="0" smtClean="0">
                <a:solidFill>
                  <a:srgbClr val="0000FF"/>
                </a:solidFill>
              </a:endParaRPr>
            </a:p>
            <a:p>
              <a:endParaRPr lang="en-US" sz="2400" dirty="0" smtClean="0">
                <a:solidFill>
                  <a:srgbClr val="0000FF"/>
                </a:solidFill>
              </a:endParaRPr>
            </a:p>
            <a:p>
              <a:endParaRPr lang="en-US" sz="2400" dirty="0" smtClean="0">
                <a:solidFill>
                  <a:srgbClr val="0000FF"/>
                </a:solidFill>
              </a:endParaRPr>
            </a:p>
            <a:p>
              <a:endParaRPr lang="en-US" sz="2400" dirty="0" smtClean="0">
                <a:solidFill>
                  <a:srgbClr val="0000FF"/>
                </a:solidFill>
              </a:endParaRP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1/3     0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385855" y="3966670"/>
              <a:ext cx="960125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9" name="TextBox 88"/>
          <p:cNvSpPr txBox="1"/>
          <p:nvPr/>
        </p:nvSpPr>
        <p:spPr>
          <a:xfrm>
            <a:off x="347450" y="1700775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latin typeface="Times New Roman"/>
                <a:cs typeface="Times New Roman"/>
              </a:rPr>
              <a:t>B=0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347450" y="2142433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latin typeface="Times New Roman"/>
                <a:cs typeface="Times New Roman"/>
              </a:rPr>
              <a:t>L=0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347450" y="258409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latin typeface="Times New Roman"/>
                <a:cs typeface="Times New Roman"/>
              </a:rPr>
              <a:t>(B</a:t>
            </a:r>
            <a:r>
              <a:rPr lang="en-US" sz="2400" dirty="0" smtClean="0">
                <a:latin typeface="Symbol" pitchFamily="18" charset="2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cs typeface="Times New Roman"/>
              </a:rPr>
              <a:t>L)=0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347450" y="4389125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latin typeface="Times New Roman"/>
                <a:cs typeface="Times New Roman"/>
              </a:rPr>
              <a:t>B=0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347450" y="4830783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L=2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7450" y="5272440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(B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L)=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47450" y="4849985"/>
            <a:ext cx="1728225" cy="9217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20919" y="1729406"/>
            <a:ext cx="553869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Observed for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~10 nuclides.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Half life 10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Measured rates used to test nuclear models.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498130" y="4264136"/>
            <a:ext cx="484780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Need non-zero neutrino mass because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helicity mismatch of emitted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and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absorbed Majorana neutrinos.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6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  <p:bldP spid="99" grpId="0" animBg="1"/>
      <p:bldP spid="10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Low Radioactivity 1</a:t>
            </a:r>
            <a:endParaRPr lang="en-US" altLang="en-US" dirty="0"/>
          </a:p>
        </p:txBody>
      </p:sp>
      <p:grpSp>
        <p:nvGrpSpPr>
          <p:cNvPr id="16" name="Group 109"/>
          <p:cNvGrpSpPr>
            <a:grpSpLocks/>
          </p:cNvGrpSpPr>
          <p:nvPr/>
        </p:nvGrpSpPr>
        <p:grpSpPr bwMode="auto">
          <a:xfrm>
            <a:off x="3957520" y="2968140"/>
            <a:ext cx="1066800" cy="461665"/>
            <a:chOff x="4343400" y="4533900"/>
            <a:chExt cx="1066800" cy="461367"/>
          </a:xfrm>
        </p:grpSpPr>
        <p:cxnSp>
          <p:nvCxnSpPr>
            <p:cNvPr id="26667" name="Straight Connector 93"/>
            <p:cNvCxnSpPr>
              <a:cxnSpLocks noChangeShapeType="1"/>
            </p:cNvCxnSpPr>
            <p:nvPr/>
          </p:nvCxnSpPr>
          <p:spPr bwMode="auto">
            <a:xfrm>
              <a:off x="4343400" y="4991100"/>
              <a:ext cx="10668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98" name="TextBox 97"/>
            <p:cNvSpPr txBox="1"/>
            <p:nvPr/>
          </p:nvSpPr>
          <p:spPr>
            <a:xfrm>
              <a:off x="4648200" y="4533900"/>
              <a:ext cx="436338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400" baseline="-25000" dirty="0">
                  <a:solidFill>
                    <a:srgbClr val="FF0000"/>
                  </a:solidFill>
                  <a:latin typeface="+mn-lt"/>
                </a:rPr>
                <a:t>e</a:t>
              </a:r>
              <a:endParaRPr lang="en-US" sz="2400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1768435" y="1700775"/>
            <a:ext cx="2628900" cy="2857500"/>
            <a:chOff x="2171700" y="3276600"/>
            <a:chExt cx="2628900" cy="2857500"/>
          </a:xfrm>
        </p:grpSpPr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2515737" y="3923163"/>
              <a:ext cx="2284863" cy="1982337"/>
              <a:chOff x="1828800" y="3923163"/>
              <a:chExt cx="2284863" cy="1982337"/>
            </a:xfrm>
          </p:grpSpPr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1828800" y="49911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65" name="Straight Connector 6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6" name="Straight Arrow Connector 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 rot="-5400000">
                <a:off x="1828800" y="4076701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63" name="Straight Connector 6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4" name="Straight Arrow Connector 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26659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2743200" y="4991100"/>
                <a:ext cx="914400" cy="1588"/>
              </a:xfrm>
              <a:prstGeom prst="line">
                <a:avLst/>
              </a:prstGeom>
              <a:noFill/>
              <a:ln w="28575" algn="ctr">
                <a:solidFill>
                  <a:srgbClr val="9966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21" name="Group 23"/>
              <p:cNvGrpSpPr>
                <a:grpSpLocks/>
              </p:cNvGrpSpPr>
              <p:nvPr/>
            </p:nvGrpSpPr>
            <p:grpSpPr bwMode="auto">
              <a:xfrm rot="-2723256">
                <a:off x="3199263" y="3923163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61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2" name="Straight Arrow Connector 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sp>
          <p:nvSpPr>
            <p:cNvPr id="26653" name="TextBox 94"/>
            <p:cNvSpPr txBox="1">
              <a:spLocks noChangeArrowheads="1"/>
            </p:cNvSpPr>
            <p:nvPr/>
          </p:nvSpPr>
          <p:spPr bwMode="auto">
            <a:xfrm>
              <a:off x="4146884" y="327660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</a:t>
              </a:r>
              <a:r>
                <a:rPr lang="en-US" sz="24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6654" name="TextBox 99"/>
            <p:cNvSpPr txBox="1">
              <a:spLocks noChangeArrowheads="1"/>
            </p:cNvSpPr>
            <p:nvPr/>
          </p:nvSpPr>
          <p:spPr bwMode="auto">
            <a:xfrm>
              <a:off x="3619500" y="4991100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996600"/>
                  </a:solidFill>
                </a:rPr>
                <a:t>W</a:t>
              </a:r>
            </a:p>
          </p:txBody>
        </p:sp>
        <p:sp>
          <p:nvSpPr>
            <p:cNvPr id="26655" name="TextBox 101"/>
            <p:cNvSpPr txBox="1">
              <a:spLocks noChangeArrowheads="1"/>
            </p:cNvSpPr>
            <p:nvPr/>
          </p:nvSpPr>
          <p:spPr bwMode="auto">
            <a:xfrm>
              <a:off x="2171700" y="38481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6656" name="TextBox 103"/>
            <p:cNvSpPr txBox="1">
              <a:spLocks noChangeArrowheads="1"/>
            </p:cNvSpPr>
            <p:nvPr/>
          </p:nvSpPr>
          <p:spPr bwMode="auto">
            <a:xfrm>
              <a:off x="2171700" y="567243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4549735" y="1734417"/>
            <a:ext cx="2738342" cy="2862215"/>
            <a:chOff x="4953000" y="3276600"/>
            <a:chExt cx="2738926" cy="2861917"/>
          </a:xfrm>
        </p:grpSpPr>
        <p:grpSp>
          <p:nvGrpSpPr>
            <p:cNvPr id="23" name="Group 85"/>
            <p:cNvGrpSpPr>
              <a:grpSpLocks/>
            </p:cNvGrpSpPr>
            <p:nvPr/>
          </p:nvGrpSpPr>
          <p:grpSpPr bwMode="auto">
            <a:xfrm>
              <a:off x="4953000" y="3885064"/>
              <a:ext cx="2401436" cy="2020436"/>
              <a:chOff x="5142364" y="3885064"/>
              <a:chExt cx="2401436" cy="2020436"/>
            </a:xfrm>
          </p:grpSpPr>
          <p:cxnSp>
            <p:nvCxnSpPr>
              <p:cNvPr id="26642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5715000" y="4991100"/>
                <a:ext cx="914400" cy="1588"/>
              </a:xfrm>
              <a:prstGeom prst="line">
                <a:avLst/>
              </a:prstGeom>
              <a:noFill/>
              <a:ln w="28575" algn="ctr">
                <a:solidFill>
                  <a:srgbClr val="9966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 rot="-5400000">
                <a:off x="6629400" y="49911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50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51" name="Straight Arrow Connector 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25" name="Group 37"/>
              <p:cNvGrpSpPr>
                <a:grpSpLocks/>
              </p:cNvGrpSpPr>
              <p:nvPr/>
            </p:nvGrpSpPr>
            <p:grpSpPr bwMode="auto">
              <a:xfrm>
                <a:off x="6629400" y="4076700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48" name="Straight Connector 7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49" name="Straight Arrow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26" name="Group 23"/>
              <p:cNvGrpSpPr>
                <a:grpSpLocks/>
              </p:cNvGrpSpPr>
              <p:nvPr/>
            </p:nvGrpSpPr>
            <p:grpSpPr bwMode="auto">
              <a:xfrm rot="-2723256">
                <a:off x="5142364" y="3885064"/>
                <a:ext cx="914400" cy="914400"/>
                <a:chOff x="876300" y="3429000"/>
                <a:chExt cx="914400" cy="914400"/>
              </a:xfrm>
            </p:grpSpPr>
            <p:cxnSp>
              <p:nvCxnSpPr>
                <p:cNvPr id="26646" name="Straight Connector 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429000"/>
                  <a:ext cx="914400" cy="91440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47" name="Straight Arrow Connector 8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76300" y="3848100"/>
                  <a:ext cx="495300" cy="4953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sp>
          <p:nvSpPr>
            <p:cNvPr id="26638" name="TextBox 95"/>
            <p:cNvSpPr txBox="1">
              <a:spLocks noChangeArrowheads="1"/>
            </p:cNvSpPr>
            <p:nvPr/>
          </p:nvSpPr>
          <p:spPr bwMode="auto">
            <a:xfrm>
              <a:off x="5213684" y="3276600"/>
              <a:ext cx="389933" cy="4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</a:t>
              </a:r>
              <a:r>
                <a:rPr lang="en-US" sz="24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6639" name="TextBox 100"/>
            <p:cNvSpPr txBox="1">
              <a:spLocks noChangeArrowheads="1"/>
            </p:cNvSpPr>
            <p:nvPr/>
          </p:nvSpPr>
          <p:spPr bwMode="auto">
            <a:xfrm>
              <a:off x="5697390" y="4991100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996600"/>
                  </a:solidFill>
                </a:rPr>
                <a:t>W</a:t>
              </a:r>
            </a:p>
          </p:txBody>
        </p:sp>
        <p:sp>
          <p:nvSpPr>
            <p:cNvPr id="26640" name="TextBox 102"/>
            <p:cNvSpPr txBox="1">
              <a:spLocks noChangeArrowheads="1"/>
            </p:cNvSpPr>
            <p:nvPr/>
          </p:nvSpPr>
          <p:spPr bwMode="auto">
            <a:xfrm>
              <a:off x="7340012" y="3848100"/>
              <a:ext cx="338626" cy="4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6641" name="TextBox 104"/>
            <p:cNvSpPr txBox="1">
              <a:spLocks noChangeArrowheads="1"/>
            </p:cNvSpPr>
            <p:nvPr/>
          </p:nvSpPr>
          <p:spPr bwMode="auto">
            <a:xfrm>
              <a:off x="7353300" y="5676900"/>
              <a:ext cx="338626" cy="4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d</a:t>
              </a:r>
            </a:p>
          </p:txBody>
        </p:sp>
      </p:grpSp>
      <p:sp>
        <p:nvSpPr>
          <p:cNvPr id="26636" name="TextBox 110"/>
          <p:cNvSpPr txBox="1">
            <a:spLocks noChangeArrowheads="1"/>
          </p:cNvSpPr>
          <p:nvPr/>
        </p:nvSpPr>
        <p:spPr bwMode="auto">
          <a:xfrm>
            <a:off x="7497660" y="3174890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bb0n</a:t>
            </a:r>
            <a:endParaRPr lang="en-US" dirty="0">
              <a:latin typeface="Symbol" pitchFamily="18" charset="2"/>
            </a:endParaRP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/>
        </p:nvGraphicFramePr>
        <p:xfrm>
          <a:off x="424260" y="1700775"/>
          <a:ext cx="4397375" cy="503237"/>
        </p:xfrm>
        <a:graphic>
          <a:graphicData uri="http://schemas.openxmlformats.org/presentationml/2006/ole">
            <p:oleObj spid="_x0000_s79874" name="Equation" r:id="rId4" imgW="2108160" imgH="241200" progId="Equation.3">
              <p:embed/>
            </p:oleObj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270640" y="315780"/>
            <a:ext cx="86757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Vertex factor 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ei</a:t>
            </a:r>
            <a:r>
              <a:rPr lang="en-US" sz="2800" dirty="0" smtClean="0"/>
              <a:t>: flavor state couples to interaction, is</a:t>
            </a:r>
          </a:p>
          <a:p>
            <a:r>
              <a:rPr lang="en-US" sz="2800" dirty="0" smtClean="0"/>
              <a:t>linear combination of mass states. We cannot know</a:t>
            </a:r>
          </a:p>
          <a:p>
            <a:r>
              <a:rPr lang="en-US" sz="2800" dirty="0" smtClean="0"/>
              <a:t>which mass state has been exchanged: needs coherent sum.</a:t>
            </a:r>
            <a:endParaRPr lang="en-US" sz="2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70640" y="4657960"/>
            <a:ext cx="8222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Right handed neutrino component emitted, right handed</a:t>
            </a:r>
          </a:p>
          <a:p>
            <a:r>
              <a:rPr lang="en-US" sz="2800" dirty="0" smtClean="0"/>
              <a:t>absorbed:</a:t>
            </a:r>
            <a:endParaRPr lang="en-US" sz="2800" dirty="0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845245" y="5118820"/>
          <a:ext cx="1643063" cy="820737"/>
        </p:xfrm>
        <a:graphic>
          <a:graphicData uri="http://schemas.openxmlformats.org/presentationml/2006/ole">
            <p:oleObj spid="_x0000_s79875" name="Equation" r:id="rId5" imgW="78732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10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11/2/2010</a:t>
            </a:r>
            <a:endParaRPr lang="en-US" alt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DNP</a:t>
            </a:r>
            <a:endParaRPr lang="en-US" alt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0460" y="2412797"/>
          <a:ext cx="4064000" cy="857250"/>
        </p:xfrm>
        <a:graphic>
          <a:graphicData uri="http://schemas.openxmlformats.org/presentationml/2006/ole">
            <p:oleObj spid="_x0000_s78850" name="Equation" r:id="rId4" imgW="1714320" imgH="317160" progId="Equation.3">
              <p:embed/>
            </p:oleObj>
          </a:graphicData>
        </a:graphic>
      </p:graphicFrame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424260" y="1047890"/>
            <a:ext cx="6845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/>
              <a:t>Decay rate </a:t>
            </a:r>
            <a:r>
              <a:rPr lang="en-US" sz="2400" dirty="0" smtClean="0"/>
              <a:t>is given by the golden rule and depends on</a:t>
            </a:r>
          </a:p>
          <a:p>
            <a:pPr eaLnBrk="1" hangingPunct="1"/>
            <a:r>
              <a:rPr lang="en-US" sz="2400" dirty="0" smtClean="0"/>
              <a:t>an </a:t>
            </a:r>
            <a:r>
              <a:rPr lang="en-US" sz="2400" dirty="0"/>
              <a:t>effective Majorana mass. </a:t>
            </a:r>
            <a:r>
              <a:rPr lang="en-US" sz="2400" dirty="0" smtClean="0"/>
              <a:t>It requires </a:t>
            </a:r>
            <a:r>
              <a:rPr lang="en-US" sz="2400" dirty="0"/>
              <a:t>knowledge</a:t>
            </a:r>
          </a:p>
          <a:p>
            <a:pPr eaLnBrk="1" hangingPunct="1"/>
            <a:r>
              <a:rPr lang="en-US" sz="2400" dirty="0"/>
              <a:t>of nuclear physics quantities.</a:t>
            </a:r>
          </a:p>
        </p:txBody>
      </p:sp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4885315" y="2250872"/>
          <a:ext cx="3387725" cy="1100138"/>
        </p:xfrm>
        <a:graphic>
          <a:graphicData uri="http://schemas.openxmlformats.org/presentationml/2006/ole">
            <p:oleObj spid="_x0000_s78851" name="Equation" r:id="rId5" imgW="1485720" imgH="4824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1023" y="3241472"/>
            <a:ext cx="1725612" cy="977900"/>
            <a:chOff x="449" y="2352"/>
            <a:chExt cx="1087" cy="616"/>
          </a:xfrm>
        </p:grpSpPr>
        <p:sp>
          <p:nvSpPr>
            <p:cNvPr id="5136" name="Text Box 6"/>
            <p:cNvSpPr txBox="1">
              <a:spLocks noChangeArrowheads="1"/>
            </p:cNvSpPr>
            <p:nvPr/>
          </p:nvSpPr>
          <p:spPr bwMode="auto">
            <a:xfrm>
              <a:off x="449" y="2717"/>
              <a:ext cx="1087" cy="251"/>
            </a:xfrm>
            <a:prstGeom prst="rect">
              <a:avLst/>
            </a:prstGeom>
            <a:noFill/>
            <a:ln w="317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rgbClr val="0000CC"/>
                  </a:solidFill>
                </a:rPr>
                <a:t>CP-phases: </a:t>
              </a:r>
              <a:r>
                <a:rPr lang="en-US" sz="2000" dirty="0">
                  <a:solidFill>
                    <a:srgbClr val="0000CC"/>
                  </a:solidFill>
                  <a:cs typeface="Times New Roman" pitchFamily="18" charset="0"/>
                </a:rPr>
                <a:t>±1</a:t>
              </a:r>
            </a:p>
          </p:txBody>
        </p:sp>
        <p:sp>
          <p:nvSpPr>
            <p:cNvPr id="5137" name="Line 7"/>
            <p:cNvSpPr>
              <a:spLocks noChangeShapeType="1"/>
            </p:cNvSpPr>
            <p:nvPr/>
          </p:nvSpPr>
          <p:spPr bwMode="auto">
            <a:xfrm flipV="1">
              <a:off x="1536" y="2352"/>
              <a:ext cx="0" cy="384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73695" y="3241472"/>
            <a:ext cx="1930400" cy="2532063"/>
            <a:chOff x="3552" y="1728"/>
            <a:chExt cx="1216" cy="1595"/>
          </a:xfrm>
        </p:grpSpPr>
        <p:sp>
          <p:nvSpPr>
            <p:cNvPr id="5134" name="Text Box 9"/>
            <p:cNvSpPr txBox="1">
              <a:spLocks noChangeArrowheads="1"/>
            </p:cNvSpPr>
            <p:nvPr/>
          </p:nvSpPr>
          <p:spPr bwMode="auto">
            <a:xfrm>
              <a:off x="3552" y="3072"/>
              <a:ext cx="1216" cy="251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rgbClr val="FF0000"/>
                  </a:solidFill>
                </a:rPr>
                <a:t>Neutrino masses</a:t>
              </a:r>
            </a:p>
          </p:txBody>
        </p:sp>
        <p:sp>
          <p:nvSpPr>
            <p:cNvPr id="5135" name="Line 10"/>
            <p:cNvSpPr>
              <a:spLocks noChangeShapeType="1"/>
            </p:cNvSpPr>
            <p:nvPr/>
          </p:nvSpPr>
          <p:spPr bwMode="auto">
            <a:xfrm flipV="1">
              <a:off x="4768" y="1728"/>
              <a:ext cx="0" cy="13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56691" y="3241472"/>
            <a:ext cx="2233613" cy="1927225"/>
            <a:chOff x="3108" y="1728"/>
            <a:chExt cx="1407" cy="1214"/>
          </a:xfrm>
        </p:grpSpPr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3108" y="2496"/>
              <a:ext cx="1407" cy="44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/>
                <a:t>Elements upper</a:t>
              </a:r>
            </a:p>
            <a:p>
              <a:pPr eaLnBrk="1" hangingPunct="1"/>
              <a:r>
                <a:rPr lang="en-US" sz="2000" dirty="0"/>
                <a:t>row of MNS-matrix</a:t>
              </a:r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4512" y="1728"/>
              <a:ext cx="0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974" name="Text Box 14"/>
          <p:cNvSpPr txBox="1">
            <a:spLocks noChangeArrowheads="1"/>
          </p:cNvSpPr>
          <p:nvPr/>
        </p:nvSpPr>
        <p:spPr bwMode="auto">
          <a:xfrm>
            <a:off x="424260" y="4536872"/>
            <a:ext cx="428194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996600"/>
                </a:solidFill>
              </a:rPr>
              <a:t>CP-phases can lead to cancellation. </a:t>
            </a:r>
          </a:p>
          <a:p>
            <a:pPr eaLnBrk="1" hangingPunct="1"/>
            <a:r>
              <a:rPr lang="en-US" sz="2000" dirty="0">
                <a:solidFill>
                  <a:srgbClr val="996600"/>
                </a:solidFill>
              </a:rPr>
              <a:t>But how much? Replace masses by </a:t>
            </a:r>
          </a:p>
          <a:p>
            <a:pPr eaLnBrk="1" hangingPunct="1"/>
            <a:r>
              <a:rPr lang="en-US" sz="2000" dirty="0">
                <a:solidFill>
                  <a:srgbClr val="996600"/>
                </a:solidFill>
              </a:rPr>
              <a:t>two possible choices of minimal mass </a:t>
            </a:r>
          </a:p>
          <a:p>
            <a:pPr eaLnBrk="1" hangingPunct="1"/>
            <a:r>
              <a:rPr lang="en-US" sz="2000" dirty="0">
                <a:solidFill>
                  <a:srgbClr val="996600"/>
                </a:solidFill>
              </a:rPr>
              <a:t>m</a:t>
            </a:r>
            <a:r>
              <a:rPr lang="en-US" sz="2000" baseline="-25000" dirty="0">
                <a:solidFill>
                  <a:srgbClr val="996600"/>
                </a:solidFill>
              </a:rPr>
              <a:t>1</a:t>
            </a:r>
            <a:r>
              <a:rPr lang="en-US" sz="2000" dirty="0">
                <a:solidFill>
                  <a:srgbClr val="996600"/>
                </a:solidFill>
              </a:rPr>
              <a:t> or m</a:t>
            </a:r>
            <a:r>
              <a:rPr lang="en-US" sz="2000" baseline="-25000" dirty="0">
                <a:solidFill>
                  <a:srgbClr val="996600"/>
                </a:solidFill>
              </a:rPr>
              <a:t>3</a:t>
            </a:r>
            <a:r>
              <a:rPr lang="en-US" sz="2000" dirty="0">
                <a:solidFill>
                  <a:srgbClr val="996600"/>
                </a:solidFill>
              </a:rPr>
              <a:t> and add knowledge of mixing </a:t>
            </a:r>
          </a:p>
          <a:p>
            <a:pPr eaLnBrk="1" hangingPunct="1"/>
            <a:r>
              <a:rPr lang="en-US" sz="2000" dirty="0">
                <a:solidFill>
                  <a:srgbClr val="996600"/>
                </a:solidFill>
              </a:rPr>
              <a:t>and mass splitting from oscillations.</a:t>
            </a:r>
          </a:p>
        </p:txBody>
      </p:sp>
      <p:grpSp>
        <p:nvGrpSpPr>
          <p:cNvPr id="5" name="Group 25"/>
          <p:cNvGrpSpPr/>
          <p:nvPr/>
        </p:nvGrpSpPr>
        <p:grpSpPr>
          <a:xfrm>
            <a:off x="616285" y="3120766"/>
            <a:ext cx="1420985" cy="672309"/>
            <a:chOff x="725425" y="2622494"/>
            <a:chExt cx="1420985" cy="672309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25425" y="2894693"/>
              <a:ext cx="1415772" cy="400110"/>
            </a:xfrm>
            <a:prstGeom prst="rect">
              <a:avLst/>
            </a:prstGeom>
            <a:noFill/>
            <a:ln w="317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 smtClean="0">
                  <a:solidFill>
                    <a:srgbClr val="0000CC"/>
                  </a:solidFill>
                </a:rPr>
                <a:t>Phase space</a:t>
              </a:r>
              <a:endParaRPr lang="en-US" sz="20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V="1">
              <a:off x="2146410" y="2622494"/>
              <a:ext cx="0" cy="30236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961930" y="3120766"/>
            <a:ext cx="1811110" cy="1206616"/>
            <a:chOff x="1071070" y="2622494"/>
            <a:chExt cx="1811110" cy="1206616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71070" y="3429000"/>
              <a:ext cx="1811109" cy="40011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 smtClean="0"/>
                <a:t>Matrix element</a:t>
              </a:r>
              <a:endParaRPr lang="en-US" sz="2000" dirty="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2874098" y="2622494"/>
              <a:ext cx="8082" cy="82122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5855" y="447860"/>
            <a:ext cx="6486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Focus on light neutrino exchange mode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b_plot_2009_with_lines.png"/>
          <p:cNvPicPr>
            <a:picLocks noChangeAspect="1"/>
          </p:cNvPicPr>
          <p:nvPr/>
        </p:nvPicPr>
        <p:blipFill>
          <a:blip r:embed="rId3" cstate="print"/>
          <a:srcRect t="16283" r="11740" b="16932"/>
          <a:stretch>
            <a:fillRect/>
          </a:stretch>
        </p:blipFill>
        <p:spPr>
          <a:xfrm>
            <a:off x="169932" y="979137"/>
            <a:ext cx="5148221" cy="5041338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11/2/2010</a:t>
            </a:r>
            <a:endParaRPr lang="en-US" alt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DNP</a:t>
            </a:r>
            <a:endParaRPr lang="en-US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69925" y="56991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The problem to be solved:</a:t>
            </a:r>
          </a:p>
        </p:txBody>
      </p:sp>
      <p:sp>
        <p:nvSpPr>
          <p:cNvPr id="29713" name="Line 9"/>
          <p:cNvSpPr>
            <a:spLocks noChangeShapeType="1"/>
          </p:cNvSpPr>
          <p:nvPr/>
        </p:nvSpPr>
        <p:spPr bwMode="auto">
          <a:xfrm>
            <a:off x="5071265" y="3990047"/>
            <a:ext cx="5334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3967" name="Text Box 15"/>
          <p:cNvSpPr txBox="1">
            <a:spLocks noChangeArrowheads="1"/>
          </p:cNvSpPr>
          <p:nvPr/>
        </p:nvSpPr>
        <p:spPr bwMode="auto">
          <a:xfrm>
            <a:off x="5685745" y="3813372"/>
            <a:ext cx="3474028" cy="2123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30000" dirty="0">
                <a:solidFill>
                  <a:srgbClr val="0000FF"/>
                </a:solidFill>
              </a:rPr>
              <a:t>76</a:t>
            </a:r>
            <a:r>
              <a:rPr lang="en-US" sz="2400" dirty="0">
                <a:solidFill>
                  <a:srgbClr val="0000FF"/>
                </a:solidFill>
              </a:rPr>
              <a:t>Ge :  2.2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×10</a:t>
            </a:r>
            <a:r>
              <a:rPr lang="en-US" sz="2400" baseline="30000" dirty="0">
                <a:solidFill>
                  <a:srgbClr val="0000FF"/>
                </a:solidFill>
                <a:cs typeface="Arial" charset="0"/>
              </a:rPr>
              <a:t>28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y</a:t>
            </a:r>
          </a:p>
          <a:p>
            <a:r>
              <a:rPr lang="en-US" sz="2400" baseline="30000" dirty="0">
                <a:solidFill>
                  <a:srgbClr val="0000FF"/>
                </a:solidFill>
                <a:cs typeface="Arial" charset="0"/>
              </a:rPr>
              <a:t>100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Mo:  5.9×10</a:t>
            </a:r>
            <a:r>
              <a:rPr lang="en-US" sz="2400" baseline="30000" dirty="0">
                <a:solidFill>
                  <a:srgbClr val="0000FF"/>
                </a:solidFill>
                <a:cs typeface="Arial" charset="0"/>
              </a:rPr>
              <a:t>27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y</a:t>
            </a:r>
          </a:p>
          <a:p>
            <a:r>
              <a:rPr lang="en-US" sz="2400" baseline="30000" dirty="0">
                <a:solidFill>
                  <a:srgbClr val="0000FF"/>
                </a:solidFill>
                <a:cs typeface="Arial" charset="0"/>
              </a:rPr>
              <a:t>136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Xe :  1.1×10</a:t>
            </a:r>
            <a:r>
              <a:rPr lang="en-US" sz="2400" baseline="30000" dirty="0">
                <a:solidFill>
                  <a:srgbClr val="0000FF"/>
                </a:solidFill>
                <a:cs typeface="Arial" charset="0"/>
              </a:rPr>
              <a:t>28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y</a:t>
            </a:r>
          </a:p>
          <a:p>
            <a:r>
              <a:rPr lang="en-US" sz="2400" dirty="0">
                <a:solidFill>
                  <a:srgbClr val="0000FF"/>
                </a:solidFill>
                <a:cs typeface="Arial" charset="0"/>
              </a:rPr>
              <a:t>Rodin et al. PRC68 (2003)</a:t>
            </a:r>
          </a:p>
          <a:p>
            <a:endParaRPr lang="en-US" sz="1800" dirty="0">
              <a:solidFill>
                <a:srgbClr val="0000FF"/>
              </a:solidFill>
              <a:cs typeface="Arial" charset="0"/>
            </a:endParaRPr>
          </a:p>
          <a:p>
            <a:endParaRPr lang="en-US" sz="18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3876" y="932675"/>
            <a:ext cx="24641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6600"/>
                </a:solidFill>
              </a:rPr>
              <a:t>A new generation</a:t>
            </a:r>
          </a:p>
          <a:p>
            <a:r>
              <a:rPr lang="en-US" sz="2400" dirty="0" smtClean="0">
                <a:solidFill>
                  <a:srgbClr val="996600"/>
                </a:solidFill>
              </a:rPr>
              <a:t>of experiments is</a:t>
            </a:r>
          </a:p>
          <a:p>
            <a:r>
              <a:rPr lang="en-US" sz="2400" dirty="0" smtClean="0">
                <a:solidFill>
                  <a:srgbClr val="996600"/>
                </a:solidFill>
              </a:rPr>
              <a:t>being built to test</a:t>
            </a:r>
          </a:p>
          <a:p>
            <a:r>
              <a:rPr lang="en-US" sz="2400" dirty="0" smtClean="0">
                <a:solidFill>
                  <a:srgbClr val="996600"/>
                </a:solidFill>
              </a:rPr>
              <a:t>Majorana neutrino</a:t>
            </a:r>
          </a:p>
          <a:p>
            <a:r>
              <a:rPr lang="en-US" sz="2400" dirty="0" smtClean="0">
                <a:solidFill>
                  <a:srgbClr val="996600"/>
                </a:solidFill>
              </a:rPr>
              <a:t>masses in the </a:t>
            </a:r>
          </a:p>
          <a:p>
            <a:r>
              <a:rPr lang="en-US" sz="2400" dirty="0" smtClean="0">
                <a:solidFill>
                  <a:srgbClr val="996600"/>
                </a:solidFill>
              </a:rPr>
              <a:t>degenerate and</a:t>
            </a:r>
          </a:p>
          <a:p>
            <a:r>
              <a:rPr lang="en-US" sz="2400" dirty="0" smtClean="0">
                <a:solidFill>
                  <a:srgbClr val="996600"/>
                </a:solidFill>
              </a:rPr>
              <a:t>inverted domains. </a:t>
            </a:r>
            <a:endParaRPr lang="en-US" sz="24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nimBg="1"/>
      <p:bldP spid="25396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235" y="510220"/>
            <a:ext cx="839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Radioactivity in its various forms plays an important role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 this subject.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35" y="1706793"/>
            <a:ext cx="8778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is a summer school so I am assuming that the audience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 mainly students. I will first give a brief introduction: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35" y="2968140"/>
            <a:ext cx="3846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</a:rPr>
              <a:t>Types of radioactivity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35" y="3621025"/>
            <a:ext cx="585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sz="2800" dirty="0" smtClean="0">
                <a:solidFill>
                  <a:schemeClr val="bg1"/>
                </a:solidFill>
              </a:rPr>
              <a:t>Measurement units for radioactivity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235" y="4273910"/>
            <a:ext cx="844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can skip this part if everybody is familiar with these two subjects.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2235" y="5257454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hlinkClick r:id="rId2" action="ppaction://hlinksldjump"/>
              </a:rPr>
              <a:t>Skip radioactivity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235" y="5810110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Skip both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776" y="279790"/>
            <a:ext cx="8671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Let’s pick </a:t>
            </a:r>
            <a:r>
              <a:rPr lang="en-US" sz="2800" baseline="30000" dirty="0" smtClean="0">
                <a:solidFill>
                  <a:schemeClr val="bg1"/>
                </a:solidFill>
              </a:rPr>
              <a:t>136</a:t>
            </a:r>
            <a:r>
              <a:rPr lang="en-US" sz="2800" dirty="0" smtClean="0">
                <a:solidFill>
                  <a:schemeClr val="bg1"/>
                </a:solidFill>
              </a:rPr>
              <a:t>Xe as an example. I am involved in studying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this nuclide with an experiment called EXO.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35" y="1239915"/>
            <a:ext cx="88777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Neutrino oscillation data indicate that T</a:t>
            </a:r>
            <a:r>
              <a:rPr lang="en-US" sz="2800" baseline="-25000" dirty="0" smtClean="0">
                <a:solidFill>
                  <a:schemeClr val="bg1"/>
                </a:solidFill>
              </a:rPr>
              <a:t>1/2</a:t>
            </a:r>
            <a:r>
              <a:rPr lang="en-US" sz="2800" dirty="0" smtClean="0">
                <a:solidFill>
                  <a:schemeClr val="bg1"/>
                </a:solidFill>
              </a:rPr>
              <a:t>=6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</a:t>
            </a:r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en-US" sz="2800" baseline="30000" dirty="0" smtClean="0">
                <a:solidFill>
                  <a:schemeClr val="bg1"/>
                </a:solidFill>
              </a:rPr>
              <a:t>25</a:t>
            </a:r>
            <a:r>
              <a:rPr lang="en-US" sz="2800" dirty="0" smtClean="0">
                <a:solidFill>
                  <a:schemeClr val="bg1"/>
                </a:solidFill>
              </a:rPr>
              <a:t> y is 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scale of interest (m</a:t>
            </a:r>
            <a:r>
              <a:rPr lang="el-GR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=0.1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eV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>. How many decays would one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expect when using </a:t>
            </a:r>
            <a:r>
              <a:rPr lang="en-US" sz="2800" dirty="0" err="1" smtClean="0">
                <a:solidFill>
                  <a:schemeClr val="bg1"/>
                </a:solidFill>
              </a:rPr>
              <a:t>m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Xe</a:t>
            </a:r>
            <a:r>
              <a:rPr lang="en-US" sz="2800" dirty="0" smtClean="0">
                <a:solidFill>
                  <a:schemeClr val="bg1"/>
                </a:solidFill>
              </a:rPr>
              <a:t>=100 kg of Xe containing a=80% of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isotope </a:t>
            </a:r>
            <a:r>
              <a:rPr lang="en-US" sz="2800" baseline="30000" dirty="0" smtClean="0">
                <a:solidFill>
                  <a:schemeClr val="bg1"/>
                </a:solidFill>
              </a:rPr>
              <a:t>136</a:t>
            </a:r>
            <a:r>
              <a:rPr lang="en-US" sz="2800" dirty="0" smtClean="0">
                <a:solidFill>
                  <a:schemeClr val="bg1"/>
                </a:solidFill>
              </a:rPr>
              <a:t>Xe (9 times </a:t>
            </a:r>
            <a:r>
              <a:rPr lang="en-US" sz="2800" dirty="0" err="1" smtClean="0">
                <a:solidFill>
                  <a:schemeClr val="bg1"/>
                </a:solidFill>
              </a:rPr>
              <a:t>isotopical</a:t>
            </a:r>
            <a:r>
              <a:rPr lang="en-US" sz="2800" dirty="0" smtClean="0">
                <a:solidFill>
                  <a:schemeClr val="bg1"/>
                </a:solidFill>
              </a:rPr>
              <a:t> enrichment)?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347450" y="4197100"/>
          <a:ext cx="2800350" cy="865188"/>
        </p:xfrm>
        <a:graphic>
          <a:graphicData uri="http://schemas.openxmlformats.org/presentationml/2006/ole">
            <p:oleObj spid="_x0000_s80898" name="Equation" r:id="rId3" imgW="139680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40" y="3198570"/>
            <a:ext cx="6856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use the same equation as derived on page </a:t>
            </a:r>
            <a:r>
              <a:rPr lang="en-US" sz="2800" dirty="0" smtClean="0">
                <a:solidFill>
                  <a:schemeClr val="bg1"/>
                </a:solidFill>
              </a:rPr>
              <a:t>37.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3151015" y="3900488"/>
          <a:ext cx="4124325" cy="1525587"/>
        </p:xfrm>
        <a:graphic>
          <a:graphicData uri="http://schemas.openxmlformats.org/presentationml/2006/ole">
            <p:oleObj spid="_x0000_s80899" name="Equation" r:id="rId4" imgW="2057400" imgH="761760" progId="Equation.3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7278720" y="4425950"/>
          <a:ext cx="1095375" cy="457200"/>
        </p:xfrm>
        <a:graphic>
          <a:graphicData uri="http://schemas.openxmlformats.org/presentationml/2006/ole">
            <p:oleObj spid="_x0000_s80900" name="Equation" r:id="rId5" imgW="54576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9045" y="5517320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four decays per year!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6781" y="202980"/>
            <a:ext cx="330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Now we have a scale.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81" y="800595"/>
            <a:ext cx="86901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My example with the bare Ge detector set up above ground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 Alabama showed a typical counting rate of about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150 counts / (kg s) (total) and 0.28 counts / (kg s) in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appropriate energy window taking into account that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β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-decay has a discrete energy spectrum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781" y="3121760"/>
            <a:ext cx="50876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100 kg detector would register: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11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counts / y  (all energies)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9∙10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counts / y (at 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β</a:t>
            </a:r>
            <a:r>
              <a:rPr lang="el-GR" sz="2800" dirty="0" smtClean="0">
                <a:solidFill>
                  <a:schemeClr val="bg1"/>
                </a:solidFill>
                <a:cs typeface="Times New Roman"/>
              </a:rPr>
              <a:t>β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0</a:t>
            </a:r>
            <a:r>
              <a:rPr lang="el-GR" sz="2800" dirty="0" smtClean="0">
                <a:solidFill>
                  <a:schemeClr val="bg1"/>
                </a:solidFill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-peak)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0100" y="3121760"/>
            <a:ext cx="2762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ββ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0</a:t>
            </a:r>
            <a:r>
              <a:rPr lang="el-GR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-expectation:</a:t>
            </a:r>
          </a:p>
          <a:p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4.1 counts / 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781" y="4504340"/>
            <a:ext cx="8536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FFF"/>
                </a:solidFill>
              </a:rPr>
              <a:t>One needs to find a factor 10</a:t>
            </a:r>
            <a:r>
              <a:rPr lang="en-US" sz="2800" baseline="30000" dirty="0" smtClean="0">
                <a:solidFill>
                  <a:srgbClr val="00FFFF"/>
                </a:solidFill>
              </a:rPr>
              <a:t>6</a:t>
            </a:r>
            <a:r>
              <a:rPr lang="en-US" sz="2800" dirty="0" smtClean="0">
                <a:solidFill>
                  <a:srgbClr val="00FFFF"/>
                </a:solidFill>
              </a:rPr>
              <a:t> improvement over natural</a:t>
            </a:r>
          </a:p>
          <a:p>
            <a:r>
              <a:rPr lang="en-US" sz="2800" dirty="0" smtClean="0">
                <a:solidFill>
                  <a:srgbClr val="00FFFF"/>
                </a:solidFill>
              </a:rPr>
              <a:t>materials as far as their radioactivity content is concerned.</a:t>
            </a:r>
          </a:p>
          <a:p>
            <a:r>
              <a:rPr lang="en-US" sz="2800" dirty="0" smtClean="0">
                <a:solidFill>
                  <a:srgbClr val="00FFFF"/>
                </a:solidFill>
              </a:rPr>
              <a:t>Typical concentrations of natural radioactivity are </a:t>
            </a:r>
            <a:r>
              <a:rPr lang="en-US" sz="2800" dirty="0" err="1" smtClean="0">
                <a:solidFill>
                  <a:srgbClr val="00FFFF"/>
                </a:solidFill>
              </a:rPr>
              <a:t>ppm</a:t>
            </a:r>
            <a:r>
              <a:rPr lang="en-US" sz="2800" dirty="0" smtClean="0">
                <a:solidFill>
                  <a:srgbClr val="00FFFF"/>
                </a:solidFill>
              </a:rPr>
              <a:t>,</a:t>
            </a:r>
          </a:p>
          <a:p>
            <a:r>
              <a:rPr lang="en-US" sz="2800" dirty="0" smtClean="0">
                <a:solidFill>
                  <a:srgbClr val="00FFFF"/>
                </a:solidFill>
              </a:rPr>
              <a:t>this science needs </a:t>
            </a:r>
            <a:r>
              <a:rPr lang="en-US" sz="2800" dirty="0" err="1" smtClean="0">
                <a:solidFill>
                  <a:srgbClr val="00FFFF"/>
                </a:solidFill>
              </a:rPr>
              <a:t>ppt</a:t>
            </a:r>
            <a:r>
              <a:rPr lang="en-US" sz="2800" dirty="0" smtClean="0">
                <a:solidFill>
                  <a:srgbClr val="00FFFF"/>
                </a:solidFill>
              </a:rPr>
              <a:t> purities.</a:t>
            </a:r>
            <a:endParaRPr lang="en-US" sz="28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0155" y="3174615"/>
            <a:ext cx="377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Example: solar neutrinos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450" y="183701"/>
            <a:ext cx="537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Low energy solar neutrino detection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50" y="759776"/>
            <a:ext cx="8149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flux of low energy </a:t>
            </a:r>
            <a:r>
              <a:rPr lang="en-US" sz="2800" baseline="30000" dirty="0" smtClean="0">
                <a:solidFill>
                  <a:schemeClr val="bg1"/>
                </a:solidFill>
              </a:rPr>
              <a:t>7</a:t>
            </a:r>
            <a:r>
              <a:rPr lang="en-US" sz="2800" dirty="0" smtClean="0">
                <a:solidFill>
                  <a:schemeClr val="bg1"/>
                </a:solidFill>
              </a:rPr>
              <a:t>Be solar neutrinos on the earth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surface is 4.6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cm</a:t>
            </a:r>
            <a:r>
              <a:rPr lang="en-US" sz="2800" baseline="30000" dirty="0" smtClean="0">
                <a:solidFill>
                  <a:schemeClr val="bg1"/>
                </a:solidFill>
                <a:latin typeface="Symbol" pitchFamily="18" charset="2"/>
                <a:cs typeface="Times New Roman"/>
              </a:rPr>
              <a:t>-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s</a:t>
            </a:r>
            <a:r>
              <a:rPr lang="en-US" sz="2800" baseline="30000" dirty="0" smtClean="0">
                <a:solidFill>
                  <a:schemeClr val="bg1"/>
                </a:solidFill>
                <a:latin typeface="Symbol" pitchFamily="18" charset="2"/>
                <a:cs typeface="Times New Roman"/>
              </a:rPr>
              <a:t>-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 This is a substantial flux.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50" y="1758306"/>
            <a:ext cx="82990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Using the large liquid scintillation detector </a:t>
            </a:r>
            <a:r>
              <a:rPr lang="en-US" sz="2800" dirty="0" err="1" smtClean="0">
                <a:solidFill>
                  <a:schemeClr val="bg1"/>
                </a:solidFill>
              </a:rPr>
              <a:t>KamLAND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(Japan), containing about 1000 tons of scintillator,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on can measure these solar neutrinos by means of elastic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scattering on electrons. The recoil energy given to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electrons is detected.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2665" y="3966670"/>
          <a:ext cx="2020887" cy="484188"/>
        </p:xfrm>
        <a:graphic>
          <a:graphicData uri="http://schemas.openxmlformats.org/presentationml/2006/ole">
            <p:oleObj spid="_x0000_s108546" name="Equation" r:id="rId3" imgW="952200" imgH="228600" progId="Equation.3">
              <p:embed/>
            </p:oleObj>
          </a:graphicData>
        </a:graphic>
      </p:graphicFrame>
      <p:pic>
        <p:nvPicPr>
          <p:cNvPr id="9" name="Picture 8" descr="feynman_nu_e_scatter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8824" y="4555755"/>
            <a:ext cx="6674411" cy="186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55" y="202980"/>
            <a:ext cx="77428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interaction cross section </a:t>
            </a:r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σ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can be calculated and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 usually given as a function of the electron recoil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energy T: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1070" y="1644532"/>
          <a:ext cx="8108950" cy="1169988"/>
        </p:xfrm>
        <a:graphic>
          <a:graphicData uri="http://schemas.openxmlformats.org/presentationml/2006/ole">
            <p:oleObj spid="_x0000_s109570" name="Equation" r:id="rId3" imgW="3873240" imgH="558720" progId="Equation.3">
              <p:embed/>
            </p:oleObj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2316530" y="3083355"/>
          <a:ext cx="2101850" cy="823912"/>
        </p:xfrm>
        <a:graphic>
          <a:graphicData uri="http://schemas.openxmlformats.org/presentationml/2006/ole">
            <p:oleObj spid="_x0000_s109571" name="Equation" r:id="rId4" imgW="1002960" imgH="393480" progId="Equation.3">
              <p:embed/>
            </p:oleObj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501070" y="3083355"/>
          <a:ext cx="1597025" cy="504825"/>
        </p:xfrm>
        <a:graphic>
          <a:graphicData uri="http://schemas.openxmlformats.org/presentationml/2006/ole">
            <p:oleObj spid="_x0000_s109572" name="Equation" r:id="rId5" imgW="761760" imgH="241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8810" y="2968140"/>
            <a:ext cx="2820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+: electron neutrinos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: mu, tau neutrinos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For anti-neutrinos </a:t>
            </a:r>
            <a:r>
              <a:rPr lang="en-US" sz="2000" dirty="0" err="1" smtClean="0">
                <a:solidFill>
                  <a:schemeClr val="bg1"/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L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↔g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endParaRPr lang="en-US" sz="2000" baseline="-25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θ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 Weinberg angle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el-GR" sz="20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 neutrino energy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G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 Fermi constant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230" y="4888390"/>
            <a:ext cx="7529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case the scattering angle cannot be measured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detector response to mono-energetic neutrinos is 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continuous T-distribution.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260" y="587030"/>
            <a:ext cx="8092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cross section, averaged over the neutrino spectrum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Φ(E</a:t>
            </a:r>
            <a:r>
              <a:rPr lang="el-GR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> is:</a:t>
            </a: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501070" y="1623965"/>
          <a:ext cx="8108950" cy="1090612"/>
        </p:xfrm>
        <a:graphic>
          <a:graphicData uri="http://schemas.openxmlformats.org/presentationml/2006/ole">
            <p:oleObj spid="_x0000_s123906" name="Equation" r:id="rId3" imgW="3873240" imgH="520560" progId="Equation.3">
              <p:embed/>
            </p:oleObj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919115" y="1739180"/>
            <a:ext cx="3673055" cy="2167276"/>
            <a:chOff x="3919115" y="1739180"/>
            <a:chExt cx="3673055" cy="2167276"/>
          </a:xfrm>
        </p:grpSpPr>
        <p:sp>
          <p:nvSpPr>
            <p:cNvPr id="7" name="Oval 6"/>
            <p:cNvSpPr/>
            <p:nvPr/>
          </p:nvSpPr>
          <p:spPr>
            <a:xfrm>
              <a:off x="3919115" y="1739180"/>
              <a:ext cx="1689820" cy="806505"/>
            </a:xfrm>
            <a:prstGeom prst="ellipse">
              <a:avLst/>
            </a:prstGeom>
            <a:noFill/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8935" y="3198570"/>
              <a:ext cx="1983235" cy="707886"/>
            </a:xfrm>
            <a:prstGeom prst="rect">
              <a:avLst/>
            </a:prstGeom>
            <a:noFill/>
            <a:ln w="28575">
              <a:solidFill>
                <a:srgbClr val="00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FFFF"/>
                  </a:solidFill>
                </a:rPr>
                <a:t>Neutrino survival</a:t>
              </a:r>
            </a:p>
            <a:p>
              <a:r>
                <a:rPr lang="en-US" sz="2000" dirty="0" smtClean="0">
                  <a:solidFill>
                    <a:srgbClr val="00FFFF"/>
                  </a:solidFill>
                </a:rPr>
                <a:t>probability</a:t>
              </a:r>
              <a:endParaRPr lang="en-US" sz="2000" dirty="0">
                <a:solidFill>
                  <a:srgbClr val="00FFFF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4"/>
              <a:endCxn id="8" idx="1"/>
            </p:cNvCxnSpPr>
            <p:nvPr/>
          </p:nvCxnSpPr>
          <p:spPr>
            <a:xfrm rot="16200000" flipH="1">
              <a:off x="4683066" y="2626644"/>
              <a:ext cx="1006828" cy="844910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09045" y="4043480"/>
            <a:ext cx="7800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total cross section for detecting a recoil electron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between the recoil energies T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and T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is: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424260" y="5003605"/>
          <a:ext cx="3217862" cy="1038225"/>
        </p:xfrm>
        <a:graphic>
          <a:graphicData uri="http://schemas.openxmlformats.org/presentationml/2006/ole">
            <p:oleObj spid="_x0000_s123907" name="Equation" r:id="rId4" imgW="15364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260" y="587030"/>
            <a:ext cx="7454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Kinematically the maximal recoil energy, </a:t>
            </a:r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max</a:t>
            </a:r>
            <a:r>
              <a:rPr lang="en-US" sz="2800" dirty="0" smtClean="0">
                <a:solidFill>
                  <a:schemeClr val="bg1"/>
                </a:solidFill>
              </a:rPr>
              <a:t>, 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constrain (as in the case of Compton scattering of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photons) to: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1070" y="2084825"/>
          <a:ext cx="3365500" cy="960437"/>
        </p:xfrm>
        <a:graphic>
          <a:graphicData uri="http://schemas.openxmlformats.org/presentationml/2006/ole">
            <p:oleObj spid="_x0000_s110594" name="Equation" r:id="rId3" imgW="1600200" imgH="457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855" y="3390595"/>
            <a:ext cx="7840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</a:t>
            </a:r>
            <a:r>
              <a:rPr lang="en-US" sz="2800" baseline="30000" dirty="0" smtClean="0">
                <a:solidFill>
                  <a:schemeClr val="bg1"/>
                </a:solidFill>
              </a:rPr>
              <a:t>7</a:t>
            </a:r>
            <a:r>
              <a:rPr lang="en-US" sz="2800" dirty="0" smtClean="0">
                <a:solidFill>
                  <a:schemeClr val="bg1"/>
                </a:solidFill>
              </a:rPr>
              <a:t>Be neutrinos E</a:t>
            </a:r>
            <a:r>
              <a:rPr lang="el-GR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=862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keV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(mono-energetic line,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90% branching ratio) we expect a sharp edge at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max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=665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keV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4122-999B-4433-8200-BCADF78F0C0B}" type="slidenum">
              <a:rPr lang="en-US"/>
              <a:pPr/>
              <a:t>97</a:t>
            </a:fld>
            <a:endParaRPr lang="en-US"/>
          </a:p>
        </p:txBody>
      </p:sp>
      <p:pic>
        <p:nvPicPr>
          <p:cNvPr id="9220" name="Picture 4" descr="solar_nu_no_osc_1"/>
          <p:cNvPicPr>
            <a:picLocks noChangeAspect="1" noChangeArrowheads="1"/>
          </p:cNvPicPr>
          <p:nvPr/>
        </p:nvPicPr>
        <p:blipFill>
          <a:blip r:embed="rId2" cstate="print"/>
          <a:srcRect t="14726" b="14490"/>
          <a:stretch>
            <a:fillRect/>
          </a:stretch>
        </p:blipFill>
        <p:spPr bwMode="auto">
          <a:xfrm>
            <a:off x="0" y="0"/>
            <a:ext cx="6618288" cy="6629400"/>
          </a:xfrm>
          <a:prstGeom prst="rect">
            <a:avLst/>
          </a:prstGeom>
          <a:noFill/>
        </p:spPr>
      </p:pic>
      <p:pic>
        <p:nvPicPr>
          <p:cNvPr id="9221" name="Picture 5" descr="solar_rec_osc_4"/>
          <p:cNvPicPr>
            <a:picLocks noChangeAspect="1" noChangeArrowheads="1"/>
          </p:cNvPicPr>
          <p:nvPr/>
        </p:nvPicPr>
        <p:blipFill>
          <a:blip r:embed="rId3" cstate="print"/>
          <a:srcRect t="15202" b="14964"/>
          <a:stretch>
            <a:fillRect/>
          </a:stretch>
        </p:blipFill>
        <p:spPr bwMode="auto">
          <a:xfrm>
            <a:off x="0" y="0"/>
            <a:ext cx="6691313" cy="6613525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6413" y="581025"/>
            <a:ext cx="22875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Yield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kt</a:t>
            </a:r>
            <a:r>
              <a:rPr lang="en-US" sz="2800" dirty="0" err="1">
                <a:cs typeface="Times New Roman" pitchFamily="18" charset="0"/>
              </a:rPr>
              <a:t>∙day</a:t>
            </a:r>
            <a:r>
              <a:rPr lang="en-US" sz="2800" dirty="0">
                <a:cs typeface="Times New Roman" pitchFamily="18" charset="0"/>
              </a:rPr>
              <a:t>)</a:t>
            </a:r>
            <a:r>
              <a:rPr lang="en-US" sz="2800" baseline="30000" dirty="0">
                <a:latin typeface="Symbol" pitchFamily="18" charset="2"/>
                <a:cs typeface="Times New Roman" pitchFamily="18" charset="0"/>
              </a:rPr>
              <a:t>-1</a:t>
            </a:r>
            <a:r>
              <a:rPr lang="en-US" sz="2800" dirty="0">
                <a:cs typeface="Times New Roman" pitchFamily="18" charset="0"/>
              </a:rPr>
              <a:t> for</a:t>
            </a:r>
          </a:p>
          <a:p>
            <a:r>
              <a:rPr lang="en-US" sz="2800" dirty="0"/>
              <a:t>energy </a:t>
            </a:r>
            <a:r>
              <a:rPr lang="en-US" sz="2800" dirty="0" err="1"/>
              <a:t>inte</a:t>
            </a:r>
            <a:r>
              <a:rPr lang="en-US" sz="2800" dirty="0"/>
              <a:t>-</a:t>
            </a:r>
          </a:p>
          <a:p>
            <a:r>
              <a:rPr lang="en-US" sz="2800" dirty="0" err="1"/>
              <a:t>gration</a:t>
            </a:r>
            <a:r>
              <a:rPr lang="en-US" sz="2800" dirty="0"/>
              <a:t>:</a:t>
            </a:r>
          </a:p>
          <a:p>
            <a:r>
              <a:rPr lang="en-US" sz="2800" dirty="0"/>
              <a:t>280 – 800 </a:t>
            </a:r>
            <a:r>
              <a:rPr lang="en-US" sz="2800" dirty="0" err="1"/>
              <a:t>keV</a:t>
            </a:r>
            <a:endParaRPr lang="en-US" sz="2800" dirty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800350" y="781050"/>
            <a:ext cx="19050" cy="50101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847850" y="800100"/>
            <a:ext cx="19050" cy="50101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99275" y="2905125"/>
            <a:ext cx="17446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pp    : 1.6</a:t>
            </a:r>
          </a:p>
          <a:p>
            <a:r>
              <a:rPr lang="en-US" sz="2800" baseline="30000" dirty="0">
                <a:solidFill>
                  <a:srgbClr val="FF0000"/>
                </a:solidFill>
              </a:rPr>
              <a:t>7</a:t>
            </a:r>
            <a:r>
              <a:rPr lang="en-US" sz="2800" dirty="0">
                <a:solidFill>
                  <a:srgbClr val="FF0000"/>
                </a:solidFill>
              </a:rPr>
              <a:t>Be  : 272</a:t>
            </a:r>
          </a:p>
          <a:p>
            <a:r>
              <a:rPr lang="en-US" sz="2800" dirty="0"/>
              <a:t>pep  : 12.6</a:t>
            </a:r>
          </a:p>
          <a:p>
            <a:r>
              <a:rPr lang="en-US" sz="2800" dirty="0"/>
              <a:t>CNO: 55.6</a:t>
            </a:r>
          </a:p>
          <a:p>
            <a:r>
              <a:rPr lang="en-US" sz="2800" baseline="30000" dirty="0"/>
              <a:t>8</a:t>
            </a:r>
            <a:r>
              <a:rPr lang="en-US" sz="2800" dirty="0"/>
              <a:t>B    : 0.4</a:t>
            </a:r>
          </a:p>
          <a:p>
            <a:r>
              <a:rPr lang="en-US" sz="2800" dirty="0" err="1"/>
              <a:t>hep</a:t>
            </a:r>
            <a:r>
              <a:rPr lang="en-US" sz="2800" dirty="0"/>
              <a:t>  :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 animBg="1"/>
      <p:bldP spid="9224" grpId="0" animBg="1"/>
      <p:bldP spid="922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235" y="510220"/>
            <a:ext cx="7612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Compare this to the example rate of the un-shielded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Ge detector: 280-800 </a:t>
            </a:r>
            <a:r>
              <a:rPr lang="en-US" sz="2800" dirty="0" err="1" smtClean="0">
                <a:solidFill>
                  <a:schemeClr val="bg1"/>
                </a:solidFill>
              </a:rPr>
              <a:t>keV</a:t>
            </a:r>
            <a:r>
              <a:rPr lang="en-US" sz="2800" dirty="0" smtClean="0">
                <a:solidFill>
                  <a:schemeClr val="bg1"/>
                </a:solidFill>
              </a:rPr>
              <a:t>: 41.6 counts / (kg s).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35" y="1602654"/>
            <a:ext cx="8164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Scaled up to 1 </a:t>
            </a:r>
            <a:r>
              <a:rPr lang="en-US" sz="2800" dirty="0" err="1" smtClean="0">
                <a:solidFill>
                  <a:schemeClr val="bg1"/>
                </a:solidFill>
              </a:rPr>
              <a:t>kton</a:t>
            </a:r>
            <a:r>
              <a:rPr lang="en-US" sz="2800" dirty="0" smtClean="0">
                <a:solidFill>
                  <a:schemeClr val="bg1"/>
                </a:solidFill>
              </a:rPr>
              <a:t> target mass the expected rate would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be: 3.6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∙10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12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counts / (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kt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d).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35" y="2695088"/>
            <a:ext cx="82125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Compared to the expected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n-US" sz="2800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yield of 272 counts / (</a:t>
            </a:r>
            <a:r>
              <a:rPr lang="en-US" sz="2800" dirty="0" err="1" smtClean="0">
                <a:solidFill>
                  <a:schemeClr val="bg1"/>
                </a:solidFill>
              </a:rPr>
              <a:t>kt</a:t>
            </a:r>
            <a:r>
              <a:rPr lang="en-US" sz="2800" dirty="0" smtClean="0">
                <a:solidFill>
                  <a:schemeClr val="bg1"/>
                </a:solidFill>
              </a:rPr>
              <a:t> d)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one needs to find a factor 10</a:t>
            </a:r>
            <a:r>
              <a:rPr lang="en-US" sz="2800" baseline="30000" dirty="0" smtClean="0">
                <a:solidFill>
                  <a:schemeClr val="bg1"/>
                </a:solidFill>
              </a:rPr>
              <a:t>10</a:t>
            </a:r>
            <a:r>
              <a:rPr lang="en-US" sz="2800" dirty="0" smtClean="0">
                <a:solidFill>
                  <a:schemeClr val="bg1"/>
                </a:solidFill>
              </a:rPr>
              <a:t> rate reduction compared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to natural abundances of radioactivity.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35" y="4218410"/>
            <a:ext cx="7893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a natural abundance scale of </a:t>
            </a:r>
            <a:r>
              <a:rPr lang="en-US" sz="2800" dirty="0" err="1" smtClean="0">
                <a:solidFill>
                  <a:schemeClr val="bg1"/>
                </a:solidFill>
              </a:rPr>
              <a:t>ppm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 10</a:t>
            </a:r>
            <a:r>
              <a:rPr lang="en-US" sz="2800" baseline="30000" dirty="0" smtClean="0">
                <a:solidFill>
                  <a:schemeClr val="bg1"/>
                </a:solidFill>
                <a:latin typeface="Symbol" pitchFamily="18" charset="2"/>
                <a:cs typeface="Times New Roman"/>
              </a:rPr>
              <a:t>-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g/g we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need to go to 10</a:t>
            </a:r>
            <a:r>
              <a:rPr lang="en-US" sz="2800" baseline="30000" dirty="0" smtClean="0">
                <a:solidFill>
                  <a:schemeClr val="bg1"/>
                </a:solidFill>
                <a:latin typeface="Symbol" pitchFamily="18" charset="2"/>
                <a:cs typeface="Times New Roman"/>
              </a:rPr>
              <a:t>-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16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g/g.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235" y="5310845"/>
            <a:ext cx="7630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more sophisticated Monte Carlo estimate actually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yields a similar result.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D077-59CE-4CD9-8652-28C183AE8EB4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5245" y="3160165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does such a detector look like?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CC99"/>
      </a:hlink>
      <a:folHlink>
        <a:srgbClr val="FFFF0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6570</Words>
  <Application>Microsoft Office PowerPoint</Application>
  <PresentationFormat>On-screen Show (4:3)</PresentationFormat>
  <Paragraphs>1222</Paragraphs>
  <Slides>104</Slides>
  <Notes>15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Beijing summer school 2011</dc:title>
  <dc:subject>Low radioactivity, lecture 1</dc:subject>
  <dc:creator> A. Piepke</dc:creator>
  <cp:lastModifiedBy> A. Piepke</cp:lastModifiedBy>
  <cp:revision>139</cp:revision>
  <dcterms:created xsi:type="dcterms:W3CDTF">2011-08-08T14:54:42Z</dcterms:created>
  <dcterms:modified xsi:type="dcterms:W3CDTF">2011-08-18T00:59:18Z</dcterms:modified>
</cp:coreProperties>
</file>