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5" r:id="rId3"/>
    <p:sldId id="337" r:id="rId4"/>
    <p:sldId id="334" r:id="rId5"/>
    <p:sldId id="257" r:id="rId6"/>
    <p:sldId id="259" r:id="rId7"/>
    <p:sldId id="261" r:id="rId8"/>
    <p:sldId id="263" r:id="rId9"/>
    <p:sldId id="264" r:id="rId10"/>
    <p:sldId id="265" r:id="rId11"/>
    <p:sldId id="319" r:id="rId12"/>
    <p:sldId id="267" r:id="rId13"/>
    <p:sldId id="268" r:id="rId14"/>
    <p:sldId id="270" r:id="rId15"/>
    <p:sldId id="274" r:id="rId16"/>
    <p:sldId id="315" r:id="rId17"/>
    <p:sldId id="279" r:id="rId18"/>
    <p:sldId id="276" r:id="rId19"/>
    <p:sldId id="283" r:id="rId20"/>
    <p:sldId id="288" r:id="rId21"/>
    <p:sldId id="287" r:id="rId22"/>
    <p:sldId id="289" r:id="rId23"/>
    <p:sldId id="320" r:id="rId24"/>
    <p:sldId id="285" r:id="rId25"/>
    <p:sldId id="286" r:id="rId26"/>
    <p:sldId id="321" r:id="rId27"/>
    <p:sldId id="292" r:id="rId28"/>
    <p:sldId id="322" r:id="rId29"/>
    <p:sldId id="297" r:id="rId30"/>
    <p:sldId id="296" r:id="rId31"/>
    <p:sldId id="298" r:id="rId32"/>
    <p:sldId id="323" r:id="rId33"/>
    <p:sldId id="309" r:id="rId34"/>
    <p:sldId id="313" r:id="rId35"/>
    <p:sldId id="314" r:id="rId36"/>
    <p:sldId id="330" r:id="rId37"/>
    <p:sldId id="331" r:id="rId38"/>
    <p:sldId id="329" r:id="rId39"/>
    <p:sldId id="333" r:id="rId40"/>
    <p:sldId id="340" r:id="rId41"/>
    <p:sldId id="332" r:id="rId42"/>
    <p:sldId id="326" r:id="rId43"/>
    <p:sldId id="341" r:id="rId44"/>
    <p:sldId id="328" r:id="rId45"/>
    <p:sldId id="327" r:id="rId46"/>
    <p:sldId id="325" r:id="rId47"/>
    <p:sldId id="339" r:id="rId48"/>
    <p:sldId id="338" r:id="rId49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9900"/>
    <a:srgbClr val="66CCFF"/>
    <a:srgbClr val="FFCCFF"/>
    <a:srgbClr val="3399FF"/>
    <a:srgbClr val="FFFFFF"/>
    <a:srgbClr val="FF66FF"/>
    <a:srgbClr val="66FF33"/>
    <a:srgbClr val="CCFF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2419" autoAdjust="0"/>
  </p:normalViewPr>
  <p:slideViewPr>
    <p:cSldViewPr snapToGrid="0">
      <p:cViewPr>
        <p:scale>
          <a:sx n="70" d="100"/>
          <a:sy n="70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76"/>
    </p:cViewPr>
  </p:sorterViewPr>
  <p:notesViewPr>
    <p:cSldViewPr snapToGrid="0">
      <p:cViewPr varScale="1">
        <p:scale>
          <a:sx n="78" d="100"/>
          <a:sy n="78" d="100"/>
        </p:scale>
        <p:origin x="-1758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89275" y="8856663"/>
            <a:ext cx="695325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/>
              <a:t>Page </a:t>
            </a:r>
            <a:fld id="{04206807-3486-443A-8943-BF59F9A38BCE}" type="slidenum">
              <a:rPr lang="en-US" sz="120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7350" y="282575"/>
            <a:ext cx="1900071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dirty="0" smtClean="0"/>
              <a:t>NERS-315 Winter 2011</a:t>
            </a:r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51300" y="198438"/>
            <a:ext cx="2476500" cy="52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/>
              <a:t>Lecture #11 Chapter 11 Semiconductor Diode Detectors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84513" y="8856663"/>
            <a:ext cx="695325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/>
              <a:t>Page </a:t>
            </a:r>
            <a:fld id="{7A515880-5622-4E95-A1B5-A8DE4F723DB0}" type="slidenum">
              <a:rPr lang="en-US" sz="120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/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703263"/>
            <a:ext cx="4630737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Memo: In n-type semiconductors, electrons in conduction band recombine with</a:t>
            </a:r>
            <a:r>
              <a:rPr lang="en-US" sz="1200" baseline="0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holes in valance band, not likely to recombine with holes at</a:t>
            </a:r>
            <a:r>
              <a:rPr lang="en-US" sz="1200" baseline="0" dirty="0" smtClean="0">
                <a:solidFill>
                  <a:schemeClr val="bg2"/>
                </a:solidFill>
              </a:rPr>
              <a:t> donor sites since ionized donor atoms are fixed in the lattice. Donor ions cannot move and they are very few in number compared with Si atoms.</a:t>
            </a:r>
            <a:endParaRPr lang="en-US" sz="12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86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86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886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79248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04800"/>
            <a:ext cx="7848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6838" y="109538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fld id="{CDCD2F79-ECAD-4E0B-93F6-96FEA5976CAF}" type="slidenum">
              <a:rPr lang="en-US" b="1">
                <a:solidFill>
                  <a:srgbClr val="020100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0201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Schoolbook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SzPct val="10000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tx1"/>
        </a:buClr>
        <a:buSzPct val="100000"/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bg2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bg2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bg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bg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bg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bg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MT" TargetMode="External"/><Relationship Id="rId3" Type="http://schemas.openxmlformats.org/officeDocument/2006/relationships/hyperlink" Target="http://en.wikipedia.org/wiki/Avalanche_photodiode" TargetMode="External"/><Relationship Id="rId7" Type="http://schemas.openxmlformats.org/officeDocument/2006/relationships/hyperlink" Target="http://en.wikipedia.org/wiki/Photomultiplie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hoton" TargetMode="External"/><Relationship Id="rId5" Type="http://schemas.openxmlformats.org/officeDocument/2006/relationships/hyperlink" Target="http://en.wikipedia.org/wiki/Single-photon_avalanche_diode" TargetMode="External"/><Relationship Id="rId4" Type="http://schemas.openxmlformats.org/officeDocument/2006/relationships/hyperlink" Target="http://en.wikipedia.org/wiki/S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482980"/>
            <a:ext cx="7848600" cy="1219200"/>
          </a:xfrm>
          <a:noFill/>
        </p:spPr>
        <p:txBody>
          <a:bodyPr/>
          <a:lstStyle/>
          <a:p>
            <a:r>
              <a:rPr lang="en-US" sz="3200" dirty="0" smtClean="0"/>
              <a:t>Advancement on Semiconductor Radiation Detectors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64806" y="3560022"/>
            <a:ext cx="7917552" cy="1261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800" b="1" dirty="0" err="1" smtClean="0">
                <a:solidFill>
                  <a:schemeClr val="bg1"/>
                </a:solidFill>
              </a:rPr>
              <a:t>Zhong</a:t>
            </a:r>
            <a:r>
              <a:rPr lang="en-US" sz="2800" b="1" dirty="0" smtClean="0">
                <a:solidFill>
                  <a:schemeClr val="bg1"/>
                </a:solidFill>
              </a:rPr>
              <a:t> He</a:t>
            </a:r>
          </a:p>
          <a:p>
            <a:pPr marL="457200" indent="-457200" algn="ctr"/>
            <a:r>
              <a:rPr lang="en-US" sz="2400" dirty="0" smtClean="0">
                <a:solidFill>
                  <a:schemeClr val="bg2"/>
                </a:solidFill>
              </a:rPr>
              <a:t>Department of Nuclear Engineering and Radiological Sciences</a:t>
            </a:r>
          </a:p>
          <a:p>
            <a:pPr marL="457200" indent="-457200" algn="ctr"/>
            <a:r>
              <a:rPr lang="en-US" sz="2400" dirty="0" smtClean="0">
                <a:solidFill>
                  <a:schemeClr val="bg2"/>
                </a:solidFill>
              </a:rPr>
              <a:t>The University of Michigan, Ann Arbor, Michigan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31147"/>
            <a:ext cx="8340725" cy="758825"/>
          </a:xfrm>
          <a:noFill/>
        </p:spPr>
        <p:txBody>
          <a:bodyPr/>
          <a:lstStyle/>
          <a:p>
            <a:r>
              <a:rPr lang="en-US" dirty="0" smtClean="0"/>
              <a:t>Effect of Donors on Charge Concentrations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42938" y="1252502"/>
            <a:ext cx="7880350" cy="1198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Because of the small energy gap between donor electrons and </a:t>
            </a:r>
          </a:p>
          <a:p>
            <a:r>
              <a:rPr lang="en-US" sz="2400">
                <a:solidFill>
                  <a:schemeClr val="bg2"/>
                </a:solidFill>
              </a:rPr>
              <a:t>the conduction band (equivalent to a very small E</a:t>
            </a:r>
            <a:r>
              <a:rPr lang="en-US" sz="2400" baseline="-25000">
                <a:solidFill>
                  <a:schemeClr val="bg2"/>
                </a:solidFill>
              </a:rPr>
              <a:t>g</a:t>
            </a:r>
            <a:r>
              <a:rPr lang="en-US" sz="2400">
                <a:solidFill>
                  <a:schemeClr val="bg2"/>
                </a:solidFill>
              </a:rPr>
              <a:t>), nearly all </a:t>
            </a:r>
          </a:p>
          <a:p>
            <a:r>
              <a:rPr lang="en-US" sz="2400">
                <a:solidFill>
                  <a:schemeClr val="bg2"/>
                </a:solidFill>
              </a:rPr>
              <a:t>donor electrons are thermally excited to the conduction band.</a:t>
            </a:r>
          </a:p>
        </p:txBody>
      </p:sp>
      <p:cxnSp>
        <p:nvCxnSpPr>
          <p:cNvPr id="27652" name="Straight Connector 13"/>
          <p:cNvCxnSpPr>
            <a:cxnSpLocks noChangeShapeType="1"/>
          </p:cNvCxnSpPr>
          <p:nvPr/>
        </p:nvCxnSpPr>
        <p:spPr bwMode="auto">
          <a:xfrm>
            <a:off x="1846263" y="4173502"/>
            <a:ext cx="1417637" cy="1588"/>
          </a:xfrm>
          <a:prstGeom prst="line">
            <a:avLst/>
          </a:prstGeom>
          <a:noFill/>
          <a:ln w="762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7653" name="Straight Connector 21"/>
          <p:cNvCxnSpPr>
            <a:cxnSpLocks noChangeShapeType="1"/>
          </p:cNvCxnSpPr>
          <p:nvPr/>
        </p:nvCxnSpPr>
        <p:spPr bwMode="auto">
          <a:xfrm>
            <a:off x="1855788" y="3336890"/>
            <a:ext cx="1406525" cy="1587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1887538" y="3617877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7655" name="Sun 25"/>
          <p:cNvSpPr>
            <a:spLocks noChangeArrowheads="1"/>
          </p:cNvSpPr>
          <p:nvPr/>
        </p:nvSpPr>
        <p:spPr bwMode="auto">
          <a:xfrm>
            <a:off x="1930400" y="3222590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Sun 26"/>
          <p:cNvSpPr>
            <a:spLocks noChangeArrowheads="1"/>
          </p:cNvSpPr>
          <p:nvPr/>
        </p:nvSpPr>
        <p:spPr bwMode="auto">
          <a:xfrm>
            <a:off x="2005013" y="3228940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Sun 27"/>
          <p:cNvSpPr>
            <a:spLocks noChangeArrowheads="1"/>
          </p:cNvSpPr>
          <p:nvPr/>
        </p:nvSpPr>
        <p:spPr bwMode="auto">
          <a:xfrm>
            <a:off x="2114550" y="3227352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Sun 28"/>
          <p:cNvSpPr>
            <a:spLocks noChangeArrowheads="1"/>
          </p:cNvSpPr>
          <p:nvPr/>
        </p:nvSpPr>
        <p:spPr bwMode="auto">
          <a:xfrm>
            <a:off x="2224088" y="3225765"/>
            <a:ext cx="46037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Sun 29"/>
          <p:cNvSpPr>
            <a:spLocks noChangeArrowheads="1"/>
          </p:cNvSpPr>
          <p:nvPr/>
        </p:nvSpPr>
        <p:spPr bwMode="auto">
          <a:xfrm>
            <a:off x="2300288" y="3241640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Sun 30"/>
          <p:cNvSpPr>
            <a:spLocks noChangeArrowheads="1"/>
          </p:cNvSpPr>
          <p:nvPr/>
        </p:nvSpPr>
        <p:spPr bwMode="auto">
          <a:xfrm>
            <a:off x="2401888" y="3232115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Sun 31"/>
          <p:cNvSpPr>
            <a:spLocks noChangeArrowheads="1"/>
          </p:cNvSpPr>
          <p:nvPr/>
        </p:nvSpPr>
        <p:spPr bwMode="auto">
          <a:xfrm>
            <a:off x="2468563" y="3230527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Sun 32"/>
          <p:cNvSpPr>
            <a:spLocks noChangeArrowheads="1"/>
          </p:cNvSpPr>
          <p:nvPr/>
        </p:nvSpPr>
        <p:spPr bwMode="auto">
          <a:xfrm>
            <a:off x="2586038" y="3236877"/>
            <a:ext cx="46037" cy="5238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Sun 33"/>
          <p:cNvSpPr>
            <a:spLocks noChangeArrowheads="1"/>
          </p:cNvSpPr>
          <p:nvPr/>
        </p:nvSpPr>
        <p:spPr bwMode="auto">
          <a:xfrm>
            <a:off x="2687638" y="3236877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Sun 34"/>
          <p:cNvSpPr>
            <a:spLocks noChangeArrowheads="1"/>
          </p:cNvSpPr>
          <p:nvPr/>
        </p:nvSpPr>
        <p:spPr bwMode="auto">
          <a:xfrm>
            <a:off x="2789238" y="3235290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Sun 35"/>
          <p:cNvSpPr>
            <a:spLocks noChangeArrowheads="1"/>
          </p:cNvSpPr>
          <p:nvPr/>
        </p:nvSpPr>
        <p:spPr bwMode="auto">
          <a:xfrm>
            <a:off x="2898775" y="3241640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Sun 36"/>
          <p:cNvSpPr>
            <a:spLocks noChangeArrowheads="1"/>
          </p:cNvSpPr>
          <p:nvPr/>
        </p:nvSpPr>
        <p:spPr bwMode="auto">
          <a:xfrm>
            <a:off x="3016250" y="3232115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Sun 37"/>
          <p:cNvSpPr>
            <a:spLocks noChangeArrowheads="1"/>
          </p:cNvSpPr>
          <p:nvPr/>
        </p:nvSpPr>
        <p:spPr bwMode="auto">
          <a:xfrm>
            <a:off x="3100388" y="3238465"/>
            <a:ext cx="46037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Sun 38"/>
          <p:cNvSpPr>
            <a:spLocks noChangeArrowheads="1"/>
          </p:cNvSpPr>
          <p:nvPr/>
        </p:nvSpPr>
        <p:spPr bwMode="auto">
          <a:xfrm>
            <a:off x="3167063" y="3236877"/>
            <a:ext cx="46037" cy="5238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Sun 39"/>
          <p:cNvSpPr>
            <a:spLocks noChangeArrowheads="1"/>
          </p:cNvSpPr>
          <p:nvPr/>
        </p:nvSpPr>
        <p:spPr bwMode="auto">
          <a:xfrm>
            <a:off x="2174875" y="3176552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Sun 40"/>
          <p:cNvSpPr>
            <a:spLocks noChangeArrowheads="1"/>
          </p:cNvSpPr>
          <p:nvPr/>
        </p:nvSpPr>
        <p:spPr bwMode="auto">
          <a:xfrm>
            <a:off x="2532063" y="3149565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Sun 41"/>
          <p:cNvSpPr>
            <a:spLocks noChangeArrowheads="1"/>
          </p:cNvSpPr>
          <p:nvPr/>
        </p:nvSpPr>
        <p:spPr bwMode="auto">
          <a:xfrm>
            <a:off x="2949575" y="3173377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Sun 43"/>
          <p:cNvSpPr>
            <a:spLocks noChangeArrowheads="1"/>
          </p:cNvSpPr>
          <p:nvPr/>
        </p:nvSpPr>
        <p:spPr bwMode="auto">
          <a:xfrm>
            <a:off x="2776538" y="3152740"/>
            <a:ext cx="44450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Oval 65"/>
          <p:cNvSpPr>
            <a:spLocks noChangeArrowheads="1"/>
          </p:cNvSpPr>
          <p:nvPr/>
        </p:nvSpPr>
        <p:spPr bwMode="auto">
          <a:xfrm>
            <a:off x="2220913" y="4227477"/>
            <a:ext cx="46037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Oval 66"/>
          <p:cNvSpPr>
            <a:spLocks noChangeArrowheads="1"/>
          </p:cNvSpPr>
          <p:nvPr/>
        </p:nvSpPr>
        <p:spPr bwMode="auto">
          <a:xfrm>
            <a:off x="2501900" y="4233827"/>
            <a:ext cx="46038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Oval 67"/>
          <p:cNvSpPr>
            <a:spLocks noChangeArrowheads="1"/>
          </p:cNvSpPr>
          <p:nvPr/>
        </p:nvSpPr>
        <p:spPr bwMode="auto">
          <a:xfrm>
            <a:off x="2867025" y="4232240"/>
            <a:ext cx="46038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TextBox 56"/>
          <p:cNvSpPr txBox="1">
            <a:spLocks noChangeArrowheads="1"/>
          </p:cNvSpPr>
          <p:nvPr/>
        </p:nvSpPr>
        <p:spPr bwMode="auto">
          <a:xfrm>
            <a:off x="560388" y="2881277"/>
            <a:ext cx="138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Conduction</a:t>
            </a:r>
          </a:p>
          <a:p>
            <a:pPr algn="ctr"/>
            <a:r>
              <a:rPr lang="en-US" sz="2000">
                <a:solidFill>
                  <a:schemeClr val="bg2"/>
                </a:solidFill>
              </a:rPr>
              <a:t>band</a:t>
            </a:r>
          </a:p>
        </p:txBody>
      </p:sp>
      <p:sp>
        <p:nvSpPr>
          <p:cNvPr id="27677" name="TextBox 57"/>
          <p:cNvSpPr txBox="1">
            <a:spLocks noChangeArrowheads="1"/>
          </p:cNvSpPr>
          <p:nvPr/>
        </p:nvSpPr>
        <p:spPr bwMode="auto">
          <a:xfrm>
            <a:off x="781050" y="3779802"/>
            <a:ext cx="99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Valence</a:t>
            </a:r>
          </a:p>
          <a:p>
            <a:pPr algn="ctr"/>
            <a:r>
              <a:rPr lang="en-US" sz="2000">
                <a:solidFill>
                  <a:schemeClr val="bg2"/>
                </a:solidFill>
              </a:rPr>
              <a:t>band</a:t>
            </a:r>
          </a:p>
        </p:txBody>
      </p:sp>
      <p:cxnSp>
        <p:nvCxnSpPr>
          <p:cNvPr id="27678" name="Straight Connector 59"/>
          <p:cNvCxnSpPr>
            <a:cxnSpLocks noChangeShapeType="1"/>
          </p:cNvCxnSpPr>
          <p:nvPr/>
        </p:nvCxnSpPr>
        <p:spPr bwMode="auto">
          <a:xfrm flipV="1">
            <a:off x="1854200" y="3425790"/>
            <a:ext cx="1403350" cy="793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sysDash"/>
            <a:round/>
            <a:headEnd/>
            <a:tailEnd/>
          </a:ln>
        </p:spPr>
      </p:cxnSp>
      <p:sp>
        <p:nvSpPr>
          <p:cNvPr id="27679" name="TextBox 60"/>
          <p:cNvSpPr txBox="1">
            <a:spLocks noChangeArrowheads="1"/>
          </p:cNvSpPr>
          <p:nvPr/>
        </p:nvSpPr>
        <p:spPr bwMode="auto">
          <a:xfrm>
            <a:off x="3279775" y="3213065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Donor levels</a:t>
            </a:r>
          </a:p>
        </p:txBody>
      </p:sp>
      <p:sp>
        <p:nvSpPr>
          <p:cNvPr id="27680" name="TextBox 61"/>
          <p:cNvSpPr txBox="1">
            <a:spLocks noChangeArrowheads="1"/>
          </p:cNvSpPr>
          <p:nvPr/>
        </p:nvSpPr>
        <p:spPr bwMode="auto">
          <a:xfrm>
            <a:off x="4551363" y="2739990"/>
            <a:ext cx="431720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n-Type</a:t>
            </a:r>
            <a:r>
              <a:rPr lang="en-US" sz="2400" dirty="0">
                <a:solidFill>
                  <a:schemeClr val="bg2"/>
                </a:solidFill>
              </a:rPr>
              <a:t> Semiconductors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Add donor impurity </a:t>
            </a:r>
            <a:r>
              <a:rPr lang="en-US" sz="2400" dirty="0">
                <a:solidFill>
                  <a:schemeClr val="bg2"/>
                </a:solidFill>
              </a:rPr>
              <a:t>N</a:t>
            </a:r>
            <a:r>
              <a:rPr lang="en-US" sz="2400" baseline="-25000" dirty="0">
                <a:solidFill>
                  <a:schemeClr val="bg2"/>
                </a:solidFill>
              </a:rPr>
              <a:t>D</a:t>
            </a:r>
            <a:r>
              <a:rPr lang="en-US" sz="2400" dirty="0">
                <a:solidFill>
                  <a:schemeClr val="bg2"/>
                </a:solidFill>
              </a:rPr>
              <a:t> &gt;&gt; </a:t>
            </a:r>
            <a:r>
              <a:rPr lang="en-US" sz="2400" dirty="0" err="1">
                <a:solidFill>
                  <a:schemeClr val="bg2"/>
                </a:solidFill>
              </a:rPr>
              <a:t>n</a:t>
            </a:r>
            <a:r>
              <a:rPr lang="en-US" sz="2400" baseline="-25000" dirty="0" err="1">
                <a:solidFill>
                  <a:schemeClr val="bg2"/>
                </a:solidFill>
              </a:rPr>
              <a:t>i</a:t>
            </a:r>
            <a:endParaRPr lang="en-US" sz="2400" baseline="-25000" dirty="0">
              <a:solidFill>
                <a:schemeClr val="bg2"/>
              </a:solidFill>
            </a:endParaRPr>
          </a:p>
          <a:p>
            <a:pPr algn="ctr">
              <a:buFont typeface="Symbol" pitchFamily="18" charset="2"/>
              <a:buChar char="®"/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Conduction electron density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n  N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D</a:t>
            </a:r>
          </a:p>
          <a:p>
            <a:pPr algn="ctr"/>
            <a:endParaRPr lang="en-US" sz="2000" dirty="0">
              <a:solidFill>
                <a:schemeClr val="bg2"/>
              </a:solidFill>
              <a:sym typeface="Symbol" pitchFamily="18" charset="2"/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To maintain equilibrium</a:t>
            </a:r>
          </a:p>
          <a:p>
            <a:pPr algn="ctr"/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np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constant = </a:t>
            </a:r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400" b="1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</a:t>
            </a:r>
            <a:r>
              <a:rPr lang="en-US" sz="2400" b="1" dirty="0" err="1" smtClean="0">
                <a:solidFill>
                  <a:schemeClr val="bg2"/>
                </a:solidFill>
                <a:sym typeface="Symbol" pitchFamily="18" charset="2"/>
              </a:rPr>
              <a:t>p</a:t>
            </a:r>
            <a:r>
              <a:rPr lang="en-US" sz="2400" b="1" baseline="-25000" dirty="0" err="1" smtClean="0">
                <a:solidFill>
                  <a:schemeClr val="bg2"/>
                </a:solidFill>
                <a:sym typeface="Symbol" pitchFamily="18" charset="2"/>
              </a:rPr>
              <a:t>i</a:t>
            </a:r>
            <a:endParaRPr lang="en-US" sz="2400" b="1" baseline="-2500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268" y="6032703"/>
            <a:ext cx="833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n &gt;&gt; </a:t>
            </a:r>
            <a:r>
              <a:rPr lang="en-US" sz="2400" dirty="0" err="1" smtClean="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400" baseline="-25000" dirty="0" err="1" smtClean="0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: Electrons are </a:t>
            </a:r>
            <a:r>
              <a:rPr lang="en-US" sz="2000" b="1" u="sng" dirty="0" smtClean="0">
                <a:solidFill>
                  <a:schemeClr val="bg2"/>
                </a:solidFill>
                <a:sym typeface="Symbol" pitchFamily="18" charset="2"/>
              </a:rPr>
              <a:t>majority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carriers; </a:t>
            </a:r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p &lt;&lt; p</a:t>
            </a:r>
            <a:r>
              <a:rPr lang="en-US" sz="2400" baseline="-25000" dirty="0" smtClean="0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: Holes are </a:t>
            </a:r>
            <a:r>
              <a:rPr lang="en-US" sz="2000" b="1" u="sng" dirty="0" smtClean="0">
                <a:solidFill>
                  <a:schemeClr val="bg2"/>
                </a:solidFill>
                <a:sym typeface="Symbol" pitchFamily="18" charset="2"/>
              </a:rPr>
              <a:t>minority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carriers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540" y="4573782"/>
            <a:ext cx="4192366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Note: Donor ions (positively charged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and fixed in lattice) neutralize the total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charge (with e- in conduction band and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holes in valence band.)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86109"/>
            <a:ext cx="7848600" cy="779983"/>
          </a:xfrm>
        </p:spPr>
        <p:txBody>
          <a:bodyPr/>
          <a:lstStyle/>
          <a:p>
            <a:r>
              <a:rPr lang="en-US" dirty="0" smtClean="0"/>
              <a:t>Memo on the Law of Mass-Action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97158" y="1293660"/>
            <a:ext cx="8316913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The recombination rate of e-h pairs must be proportional to the </a:t>
            </a:r>
            <a:r>
              <a:rPr lang="en-US" sz="2000" b="1" dirty="0">
                <a:solidFill>
                  <a:schemeClr val="bg1"/>
                </a:solidFill>
              </a:rPr>
              <a:t>product</a:t>
            </a:r>
            <a:r>
              <a:rPr lang="en-US" sz="2000" dirty="0">
                <a:solidFill>
                  <a:schemeClr val="bg2"/>
                </a:solidFill>
              </a:rPr>
              <a:t> of electron and hole concentrations (</a:t>
            </a:r>
            <a:r>
              <a:rPr lang="en-US" sz="2000" dirty="0" err="1">
                <a:solidFill>
                  <a:schemeClr val="bg2"/>
                </a:solidFill>
              </a:rPr>
              <a:t>n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</a:t>
            </a:r>
            <a:r>
              <a:rPr lang="en-US" sz="2000" dirty="0" err="1">
                <a:solidFill>
                  <a:schemeClr val="bg2"/>
                </a:solidFill>
              </a:rPr>
              <a:t>p</a:t>
            </a:r>
            <a:r>
              <a:rPr lang="en-US" sz="2000" dirty="0">
                <a:solidFill>
                  <a:schemeClr val="bg2"/>
                </a:solidFill>
              </a:rPr>
              <a:t>). The </a:t>
            </a:r>
            <a:r>
              <a:rPr lang="en-US" sz="2000" b="1" dirty="0">
                <a:solidFill>
                  <a:schemeClr val="bg1"/>
                </a:solidFill>
              </a:rPr>
              <a:t>generation rate </a:t>
            </a:r>
            <a:r>
              <a:rPr lang="en-US" sz="2000" dirty="0">
                <a:solidFill>
                  <a:schemeClr val="bg2"/>
                </a:solidFill>
              </a:rPr>
              <a:t>of e-h pairs depends </a:t>
            </a:r>
            <a:r>
              <a:rPr lang="en-US" sz="2000" b="1" u="sng" dirty="0">
                <a:solidFill>
                  <a:srgbClr val="FF0000"/>
                </a:solidFill>
              </a:rPr>
              <a:t>only</a:t>
            </a:r>
            <a:r>
              <a:rPr lang="en-US" sz="2000" dirty="0">
                <a:solidFill>
                  <a:schemeClr val="bg2"/>
                </a:solidFill>
              </a:rPr>
              <a:t> on the band-gap energy </a:t>
            </a:r>
            <a:r>
              <a:rPr lang="en-US" sz="2000" dirty="0" err="1">
                <a:solidFill>
                  <a:schemeClr val="bg2"/>
                </a:solidFill>
              </a:rPr>
              <a:t>E</a:t>
            </a:r>
            <a:r>
              <a:rPr lang="en-US" sz="2000" baseline="-25000" dirty="0" err="1">
                <a:solidFill>
                  <a:schemeClr val="bg2"/>
                </a:solidFill>
              </a:rPr>
              <a:t>g</a:t>
            </a:r>
            <a:r>
              <a:rPr lang="en-US" sz="2000" dirty="0">
                <a:solidFill>
                  <a:schemeClr val="bg2"/>
                </a:solidFill>
              </a:rPr>
              <a:t> and the temperature T 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Equilibrium means that the recombination rate = generation rate, thus we have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998663" y="2683988"/>
          <a:ext cx="4794250" cy="896938"/>
        </p:xfrm>
        <a:graphic>
          <a:graphicData uri="http://schemas.openxmlformats.org/presentationml/2006/ole">
            <p:oleObj spid="_x0000_s4098" name="Equation" r:id="rId4" imgW="2577960" imgH="482400" progId="Equation.DSMT4">
              <p:embed/>
            </p:oleObj>
          </a:graphicData>
        </a:graphic>
      </p:graphicFrame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07975" y="3646452"/>
            <a:ext cx="8781571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In addition, the proportional constants k</a:t>
            </a:r>
            <a:r>
              <a:rPr lang="en-US" sz="2000" baseline="-25000" dirty="0">
                <a:solidFill>
                  <a:schemeClr val="bg2"/>
                </a:solidFill>
              </a:rPr>
              <a:t>1</a:t>
            </a:r>
            <a:r>
              <a:rPr lang="en-US" sz="2000" dirty="0">
                <a:solidFill>
                  <a:schemeClr val="bg2"/>
                </a:solidFill>
              </a:rPr>
              <a:t> and k</a:t>
            </a:r>
            <a:r>
              <a:rPr lang="en-US" sz="2000" baseline="-25000" dirty="0">
                <a:solidFill>
                  <a:schemeClr val="bg2"/>
                </a:solidFill>
              </a:rPr>
              <a:t>3</a:t>
            </a:r>
            <a:r>
              <a:rPr lang="en-US" sz="2000" dirty="0">
                <a:solidFill>
                  <a:schemeClr val="bg2"/>
                </a:solidFill>
              </a:rPr>
              <a:t> should be independent of the value </a:t>
            </a:r>
          </a:p>
          <a:p>
            <a:r>
              <a:rPr lang="en-US" sz="2000" dirty="0">
                <a:solidFill>
                  <a:schemeClr val="bg2"/>
                </a:solidFill>
              </a:rPr>
              <a:t>of (</a:t>
            </a:r>
            <a:r>
              <a:rPr lang="en-US" sz="2000" dirty="0" err="1">
                <a:solidFill>
                  <a:schemeClr val="bg2"/>
                </a:solidFill>
              </a:rPr>
              <a:t>n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p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). If you double n and keep the same p, the recombination rate should also </a:t>
            </a:r>
          </a:p>
          <a:p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double. This means that </a:t>
            </a:r>
            <a:r>
              <a:rPr lang="en-US" sz="2000" dirty="0">
                <a:solidFill>
                  <a:schemeClr val="bg2"/>
                </a:solidFill>
              </a:rPr>
              <a:t>k</a:t>
            </a:r>
            <a:r>
              <a:rPr lang="en-US" sz="2000" baseline="-25000" dirty="0">
                <a:solidFill>
                  <a:schemeClr val="bg2"/>
                </a:solidFill>
              </a:rPr>
              <a:t>1</a:t>
            </a:r>
            <a:r>
              <a:rPr lang="en-US" sz="2000" dirty="0">
                <a:solidFill>
                  <a:schemeClr val="bg2"/>
                </a:solidFill>
              </a:rPr>
              <a:t> and k</a:t>
            </a:r>
            <a:r>
              <a:rPr lang="en-US" sz="2000" baseline="-25000" dirty="0">
                <a:solidFill>
                  <a:schemeClr val="bg2"/>
                </a:solidFill>
              </a:rPr>
              <a:t>3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must be constants. So when 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np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000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p</a:t>
            </a:r>
            <a:r>
              <a:rPr lang="en-US" sz="2000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, k</a:t>
            </a:r>
            <a:r>
              <a:rPr lang="en-US" sz="2000" baseline="-25000" dirty="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k</a:t>
            </a:r>
            <a:r>
              <a:rPr lang="en-US" sz="2000" baseline="-25000" dirty="0" smtClean="0">
                <a:solidFill>
                  <a:schemeClr val="bg2"/>
                </a:solidFill>
                <a:sym typeface="Symbol" pitchFamily="18" charset="2"/>
              </a:rPr>
              <a:t>3</a:t>
            </a:r>
          </a:p>
          <a:p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This means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: The </a:t>
            </a:r>
            <a:r>
              <a:rPr lang="en-US" sz="2000" b="1" dirty="0" smtClean="0">
                <a:solidFill>
                  <a:schemeClr val="bg1"/>
                </a:solidFill>
              </a:rPr>
              <a:t>generation rate </a:t>
            </a:r>
            <a:r>
              <a:rPr lang="en-US" sz="2000" dirty="0" smtClean="0">
                <a:solidFill>
                  <a:schemeClr val="bg2"/>
                </a:solidFill>
              </a:rPr>
              <a:t>of e-h pairs depends </a:t>
            </a:r>
            <a:r>
              <a:rPr lang="en-US" sz="2000" b="1" u="sng" dirty="0" smtClean="0">
                <a:solidFill>
                  <a:srgbClr val="FF0000"/>
                </a:solidFill>
              </a:rPr>
              <a:t>only</a:t>
            </a:r>
            <a:r>
              <a:rPr lang="en-US" sz="2000" dirty="0" smtClean="0">
                <a:solidFill>
                  <a:schemeClr val="bg2"/>
                </a:solidFill>
              </a:rPr>
              <a:t> on the band-gap energy </a:t>
            </a:r>
            <a:r>
              <a:rPr lang="en-US" sz="2000" dirty="0" err="1" smtClean="0">
                <a:solidFill>
                  <a:schemeClr val="bg2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bg2"/>
                </a:solidFill>
              </a:rPr>
              <a:t>g</a:t>
            </a:r>
            <a:r>
              <a:rPr lang="en-US" sz="2000" dirty="0" smtClean="0">
                <a:solidFill>
                  <a:schemeClr val="bg2"/>
                </a:solidFill>
              </a:rPr>
              <a:t> and the temperature T. The recombination rate depends on the </a:t>
            </a:r>
            <a:r>
              <a:rPr lang="en-US" sz="2000" b="1" dirty="0" smtClean="0">
                <a:solidFill>
                  <a:schemeClr val="bg1"/>
                </a:solidFill>
              </a:rPr>
              <a:t>product</a:t>
            </a:r>
            <a:r>
              <a:rPr lang="en-US" sz="2000" dirty="0" smtClean="0">
                <a:solidFill>
                  <a:schemeClr val="bg2"/>
                </a:solidFill>
              </a:rPr>
              <a:t> of n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&amp; </a:t>
            </a:r>
            <a:r>
              <a:rPr lang="en-US" sz="2000" dirty="0" smtClean="0">
                <a:solidFill>
                  <a:schemeClr val="bg2"/>
                </a:solidFill>
              </a:rPr>
              <a:t>p. Therefore, does not matter whether it is an intrinsic or doped semiconductor, </a:t>
            </a:r>
            <a:r>
              <a:rPr lang="en-US" sz="2000" dirty="0" err="1" smtClean="0">
                <a:solidFill>
                  <a:schemeClr val="bg2"/>
                </a:solidFill>
              </a:rPr>
              <a:t>n</a:t>
            </a:r>
            <a:r>
              <a:rPr lang="en-US" sz="2000" dirty="0" err="1" smtClean="0">
                <a:solidFill>
                  <a:schemeClr val="bg2"/>
                </a:solidFill>
                <a:sym typeface="Symbol"/>
              </a:rPr>
              <a:t>p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 must be the same (having the same recombination rate) to reach equilibrium.</a:t>
            </a:r>
            <a:endParaRPr lang="en-US" sz="2000" baseline="-25000" dirty="0" smtClean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7435850" y="2903063"/>
            <a:ext cx="7540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(at 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106" y="5991397"/>
            <a:ext cx="836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Note: The assumption here is that </a:t>
            </a:r>
            <a:r>
              <a:rPr lang="en-US" sz="2000" dirty="0" err="1" smtClean="0">
                <a:solidFill>
                  <a:srgbClr val="0000FF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 has the same value for actual and intrinsic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semiconductors, which is true.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1020763"/>
          </a:xfrm>
          <a:noFill/>
        </p:spPr>
        <p:txBody>
          <a:bodyPr/>
          <a:lstStyle/>
          <a:p>
            <a:r>
              <a:rPr lang="en-US" smtClean="0"/>
              <a:t>Acceptor Impurity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536700" y="21717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55149" y="5298916"/>
            <a:ext cx="8273419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Since the forming of </a:t>
            </a:r>
            <a:r>
              <a:rPr lang="en-US" sz="2000" b="1" dirty="0">
                <a:solidFill>
                  <a:schemeClr val="bg1"/>
                </a:solidFill>
              </a:rPr>
              <a:t>four pairs</a:t>
            </a:r>
            <a:r>
              <a:rPr lang="en-US" sz="2000" dirty="0">
                <a:solidFill>
                  <a:schemeClr val="bg2"/>
                </a:solidFill>
              </a:rPr>
              <a:t> of covalent bonds is energetically favorable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(from quantum </a:t>
            </a:r>
            <a:r>
              <a:rPr lang="en-US" sz="2000" dirty="0">
                <a:solidFill>
                  <a:schemeClr val="bg2"/>
                </a:solidFill>
              </a:rPr>
              <a:t>mechanics), an electron (from Si) is easily captured near Boron </a:t>
            </a:r>
          </a:p>
          <a:p>
            <a:r>
              <a:rPr lang="en-US" sz="2000" dirty="0">
                <a:solidFill>
                  <a:schemeClr val="bg2"/>
                </a:solidFill>
              </a:rPr>
              <a:t>(at the acceptor site), creates a hole in the valence band</a:t>
            </a:r>
            <a:r>
              <a:rPr lang="en-US" sz="2000" dirty="0" smtClean="0">
                <a:solidFill>
                  <a:schemeClr val="bg2"/>
                </a:solidFill>
              </a:rPr>
              <a:t>. 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28677" name="Group 10"/>
          <p:cNvGrpSpPr>
            <a:grpSpLocks noChangeAspect="1"/>
          </p:cNvGrpSpPr>
          <p:nvPr/>
        </p:nvGrpSpPr>
        <p:grpSpPr bwMode="auto">
          <a:xfrm>
            <a:off x="1622425" y="1223963"/>
            <a:ext cx="6045200" cy="3683000"/>
            <a:chOff x="1062" y="900"/>
            <a:chExt cx="3808" cy="2320"/>
          </a:xfrm>
        </p:grpSpPr>
        <p:sp>
          <p:nvSpPr>
            <p:cNvPr id="28679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62" y="900"/>
              <a:ext cx="3808" cy="2320"/>
            </a:xfrm>
            <a:prstGeom prst="rect">
              <a:avLst/>
            </a:prstGeom>
            <a:solidFill>
              <a:srgbClr val="D9F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2" y="900"/>
              <a:ext cx="3808" cy="2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Effects of Acceptors</a:t>
            </a:r>
            <a:br>
              <a:rPr lang="en-US" smtClean="0"/>
            </a:br>
            <a:r>
              <a:rPr lang="en-US" smtClean="0"/>
              <a:t>on Carrier Concentrations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57325"/>
            <a:ext cx="8153400" cy="1265238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Because of small energy difference between acceptor energy levels and the valence band, nearly all acceptor sites are filled with electrons, leaving holes in valence band.</a:t>
            </a:r>
          </a:p>
        </p:txBody>
      </p:sp>
      <p:cxnSp>
        <p:nvCxnSpPr>
          <p:cNvPr id="29700" name="Straight Connector 13"/>
          <p:cNvCxnSpPr>
            <a:cxnSpLocks noChangeShapeType="1"/>
          </p:cNvCxnSpPr>
          <p:nvPr/>
        </p:nvCxnSpPr>
        <p:spPr bwMode="auto">
          <a:xfrm>
            <a:off x="1846263" y="4146638"/>
            <a:ext cx="1417637" cy="1588"/>
          </a:xfrm>
          <a:prstGeom prst="line">
            <a:avLst/>
          </a:prstGeom>
          <a:noFill/>
          <a:ln w="762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9701" name="Straight Connector 21"/>
          <p:cNvCxnSpPr>
            <a:cxnSpLocks noChangeShapeType="1"/>
          </p:cNvCxnSpPr>
          <p:nvPr/>
        </p:nvCxnSpPr>
        <p:spPr bwMode="auto">
          <a:xfrm>
            <a:off x="1855788" y="3308438"/>
            <a:ext cx="1406525" cy="1588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9702" name="TextBox 28"/>
          <p:cNvSpPr txBox="1">
            <a:spLocks noChangeArrowheads="1"/>
          </p:cNvSpPr>
          <p:nvPr/>
        </p:nvSpPr>
        <p:spPr bwMode="auto">
          <a:xfrm>
            <a:off x="1887538" y="3432263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9703" name="Sun 25"/>
          <p:cNvSpPr>
            <a:spLocks noChangeArrowheads="1"/>
          </p:cNvSpPr>
          <p:nvPr/>
        </p:nvSpPr>
        <p:spPr bwMode="auto">
          <a:xfrm>
            <a:off x="1898650" y="4211726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Sun 26"/>
          <p:cNvSpPr>
            <a:spLocks noChangeArrowheads="1"/>
          </p:cNvSpPr>
          <p:nvPr/>
        </p:nvSpPr>
        <p:spPr bwMode="auto">
          <a:xfrm>
            <a:off x="1973263" y="4218076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Sun 27"/>
          <p:cNvSpPr>
            <a:spLocks noChangeArrowheads="1"/>
          </p:cNvSpPr>
          <p:nvPr/>
        </p:nvSpPr>
        <p:spPr bwMode="auto">
          <a:xfrm>
            <a:off x="2082800" y="4216488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Sun 28"/>
          <p:cNvSpPr>
            <a:spLocks noChangeArrowheads="1"/>
          </p:cNvSpPr>
          <p:nvPr/>
        </p:nvSpPr>
        <p:spPr bwMode="auto">
          <a:xfrm>
            <a:off x="2192338" y="4214901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Sun 29"/>
          <p:cNvSpPr>
            <a:spLocks noChangeArrowheads="1"/>
          </p:cNvSpPr>
          <p:nvPr/>
        </p:nvSpPr>
        <p:spPr bwMode="auto">
          <a:xfrm>
            <a:off x="2268538" y="4230776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Sun 30"/>
          <p:cNvSpPr>
            <a:spLocks noChangeArrowheads="1"/>
          </p:cNvSpPr>
          <p:nvPr/>
        </p:nvSpPr>
        <p:spPr bwMode="auto">
          <a:xfrm>
            <a:off x="2370138" y="4221251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Sun 31"/>
          <p:cNvSpPr>
            <a:spLocks noChangeArrowheads="1"/>
          </p:cNvSpPr>
          <p:nvPr/>
        </p:nvSpPr>
        <p:spPr bwMode="auto">
          <a:xfrm>
            <a:off x="2436813" y="4219663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Sun 32"/>
          <p:cNvSpPr>
            <a:spLocks noChangeArrowheads="1"/>
          </p:cNvSpPr>
          <p:nvPr/>
        </p:nvSpPr>
        <p:spPr bwMode="auto">
          <a:xfrm>
            <a:off x="2554288" y="4226013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Sun 33"/>
          <p:cNvSpPr>
            <a:spLocks noChangeArrowheads="1"/>
          </p:cNvSpPr>
          <p:nvPr/>
        </p:nvSpPr>
        <p:spPr bwMode="auto">
          <a:xfrm>
            <a:off x="2655888" y="4226013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Sun 34"/>
          <p:cNvSpPr>
            <a:spLocks noChangeArrowheads="1"/>
          </p:cNvSpPr>
          <p:nvPr/>
        </p:nvSpPr>
        <p:spPr bwMode="auto">
          <a:xfrm>
            <a:off x="2757488" y="4224426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Sun 35"/>
          <p:cNvSpPr>
            <a:spLocks noChangeArrowheads="1"/>
          </p:cNvSpPr>
          <p:nvPr/>
        </p:nvSpPr>
        <p:spPr bwMode="auto">
          <a:xfrm>
            <a:off x="2867025" y="4230776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Sun 36"/>
          <p:cNvSpPr>
            <a:spLocks noChangeArrowheads="1"/>
          </p:cNvSpPr>
          <p:nvPr/>
        </p:nvSpPr>
        <p:spPr bwMode="auto">
          <a:xfrm>
            <a:off x="2984500" y="4221251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Sun 37"/>
          <p:cNvSpPr>
            <a:spLocks noChangeArrowheads="1"/>
          </p:cNvSpPr>
          <p:nvPr/>
        </p:nvSpPr>
        <p:spPr bwMode="auto">
          <a:xfrm>
            <a:off x="3068638" y="4227601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Sun 38"/>
          <p:cNvSpPr>
            <a:spLocks noChangeArrowheads="1"/>
          </p:cNvSpPr>
          <p:nvPr/>
        </p:nvSpPr>
        <p:spPr bwMode="auto">
          <a:xfrm>
            <a:off x="3135313" y="4226013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Sun 39"/>
          <p:cNvSpPr>
            <a:spLocks noChangeArrowheads="1"/>
          </p:cNvSpPr>
          <p:nvPr/>
        </p:nvSpPr>
        <p:spPr bwMode="auto">
          <a:xfrm>
            <a:off x="2135188" y="4245063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Sun 40"/>
          <p:cNvSpPr>
            <a:spLocks noChangeArrowheads="1"/>
          </p:cNvSpPr>
          <p:nvPr/>
        </p:nvSpPr>
        <p:spPr bwMode="auto">
          <a:xfrm>
            <a:off x="2476500" y="4264113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Sun 41"/>
          <p:cNvSpPr>
            <a:spLocks noChangeArrowheads="1"/>
          </p:cNvSpPr>
          <p:nvPr/>
        </p:nvSpPr>
        <p:spPr bwMode="auto">
          <a:xfrm>
            <a:off x="2901950" y="4256176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Sun 43"/>
          <p:cNvSpPr>
            <a:spLocks noChangeArrowheads="1"/>
          </p:cNvSpPr>
          <p:nvPr/>
        </p:nvSpPr>
        <p:spPr bwMode="auto">
          <a:xfrm>
            <a:off x="2808288" y="4275226"/>
            <a:ext cx="44450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Oval 65"/>
          <p:cNvSpPr>
            <a:spLocks noChangeArrowheads="1"/>
          </p:cNvSpPr>
          <p:nvPr/>
        </p:nvSpPr>
        <p:spPr bwMode="auto">
          <a:xfrm>
            <a:off x="2220913" y="3206838"/>
            <a:ext cx="46037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Oval 66"/>
          <p:cNvSpPr>
            <a:spLocks noChangeArrowheads="1"/>
          </p:cNvSpPr>
          <p:nvPr/>
        </p:nvSpPr>
        <p:spPr bwMode="auto">
          <a:xfrm>
            <a:off x="2501900" y="3213188"/>
            <a:ext cx="46038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Oval 67"/>
          <p:cNvSpPr>
            <a:spLocks noChangeArrowheads="1"/>
          </p:cNvSpPr>
          <p:nvPr/>
        </p:nvSpPr>
        <p:spPr bwMode="auto">
          <a:xfrm>
            <a:off x="2867025" y="3211601"/>
            <a:ext cx="46038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TextBox 28"/>
          <p:cNvSpPr txBox="1">
            <a:spLocks noChangeArrowheads="1"/>
          </p:cNvSpPr>
          <p:nvPr/>
        </p:nvSpPr>
        <p:spPr bwMode="auto">
          <a:xfrm>
            <a:off x="560388" y="2852826"/>
            <a:ext cx="138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Conduction</a:t>
            </a:r>
          </a:p>
          <a:p>
            <a:pPr algn="ctr"/>
            <a:r>
              <a:rPr lang="en-US" sz="2000">
                <a:solidFill>
                  <a:schemeClr val="bg2"/>
                </a:solidFill>
              </a:rPr>
              <a:t>band</a:t>
            </a:r>
          </a:p>
        </p:txBody>
      </p:sp>
      <p:sp>
        <p:nvSpPr>
          <p:cNvPr id="29725" name="TextBox 29"/>
          <p:cNvSpPr txBox="1">
            <a:spLocks noChangeArrowheads="1"/>
          </p:cNvSpPr>
          <p:nvPr/>
        </p:nvSpPr>
        <p:spPr bwMode="auto">
          <a:xfrm>
            <a:off x="781050" y="3751351"/>
            <a:ext cx="99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Valence</a:t>
            </a:r>
          </a:p>
          <a:p>
            <a:pPr algn="ctr"/>
            <a:r>
              <a:rPr lang="en-US" sz="2000">
                <a:solidFill>
                  <a:schemeClr val="bg2"/>
                </a:solidFill>
              </a:rPr>
              <a:t>band</a:t>
            </a:r>
          </a:p>
        </p:txBody>
      </p:sp>
      <p:cxnSp>
        <p:nvCxnSpPr>
          <p:cNvPr id="29726" name="Straight Connector 30"/>
          <p:cNvCxnSpPr>
            <a:cxnSpLocks noChangeShapeType="1"/>
          </p:cNvCxnSpPr>
          <p:nvPr/>
        </p:nvCxnSpPr>
        <p:spPr bwMode="auto">
          <a:xfrm flipV="1">
            <a:off x="1854200" y="4043451"/>
            <a:ext cx="1403350" cy="793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sysDash"/>
            <a:round/>
            <a:headEnd/>
            <a:tailEnd/>
          </a:ln>
        </p:spPr>
      </p:cxnSp>
      <p:sp>
        <p:nvSpPr>
          <p:cNvPr id="29727" name="TextBox 31"/>
          <p:cNvSpPr txBox="1">
            <a:spLocks noChangeArrowheads="1"/>
          </p:cNvSpPr>
          <p:nvPr/>
        </p:nvSpPr>
        <p:spPr bwMode="auto">
          <a:xfrm>
            <a:off x="3351213" y="3468776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Acceptor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levels</a:t>
            </a:r>
          </a:p>
        </p:txBody>
      </p:sp>
      <p:cxnSp>
        <p:nvCxnSpPr>
          <p:cNvPr id="29728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3317875" y="3878351"/>
            <a:ext cx="236538" cy="12541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9729" name="TextBox 34"/>
          <p:cNvSpPr txBox="1">
            <a:spLocks noChangeArrowheads="1"/>
          </p:cNvSpPr>
          <p:nvPr/>
        </p:nvSpPr>
        <p:spPr bwMode="auto">
          <a:xfrm>
            <a:off x="4370388" y="2673350"/>
            <a:ext cx="364554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p-Type</a:t>
            </a:r>
            <a:r>
              <a:rPr lang="en-US" sz="2400" dirty="0">
                <a:solidFill>
                  <a:schemeClr val="bg2"/>
                </a:solidFill>
              </a:rPr>
              <a:t> Semiconductors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Add acceptor impurity </a:t>
            </a:r>
            <a:r>
              <a:rPr lang="en-US" sz="2400" dirty="0">
                <a:solidFill>
                  <a:schemeClr val="bg2"/>
                </a:solidFill>
              </a:rPr>
              <a:t>N</a:t>
            </a:r>
            <a:r>
              <a:rPr lang="en-US" sz="2400" baseline="-25000" dirty="0">
                <a:solidFill>
                  <a:schemeClr val="bg2"/>
                </a:solidFill>
              </a:rPr>
              <a:t>A</a:t>
            </a:r>
            <a:r>
              <a:rPr lang="en-US" sz="2400" dirty="0">
                <a:solidFill>
                  <a:schemeClr val="bg2"/>
                </a:solidFill>
              </a:rPr>
              <a:t> &gt;&gt; p</a:t>
            </a:r>
            <a:r>
              <a:rPr lang="en-US" sz="2400" baseline="-25000" dirty="0">
                <a:solidFill>
                  <a:schemeClr val="bg2"/>
                </a:solidFill>
              </a:rPr>
              <a:t>i</a:t>
            </a:r>
          </a:p>
          <a:p>
            <a:pPr algn="ctr">
              <a:buFont typeface="Symbol" pitchFamily="18" charset="2"/>
              <a:buChar char="®"/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Hole density (in valence band)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p  N</a:t>
            </a:r>
            <a:r>
              <a:rPr lang="en-US" sz="2400" b="1" baseline="-25000" dirty="0">
                <a:solidFill>
                  <a:srgbClr val="FF0000"/>
                </a:solidFill>
                <a:sym typeface="Symbol" pitchFamily="18" charset="2"/>
              </a:rPr>
              <a:t>A</a:t>
            </a:r>
          </a:p>
          <a:p>
            <a:pPr algn="ctr"/>
            <a:endParaRPr lang="en-US" sz="2000" dirty="0">
              <a:solidFill>
                <a:schemeClr val="bg2"/>
              </a:solidFill>
              <a:sym typeface="Symbol" pitchFamily="18" charset="2"/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To maintain equilibrium</a:t>
            </a:r>
          </a:p>
          <a:p>
            <a:pPr algn="ctr"/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np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constant = </a:t>
            </a:r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400" b="1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400" b="1" dirty="0" err="1">
                <a:solidFill>
                  <a:schemeClr val="bg2"/>
                </a:solidFill>
                <a:sym typeface="Symbol" pitchFamily="18" charset="2"/>
              </a:rPr>
              <a:t></a:t>
            </a:r>
            <a:r>
              <a:rPr lang="en-US" sz="2400" b="1" dirty="0" err="1" smtClean="0">
                <a:solidFill>
                  <a:schemeClr val="bg2"/>
                </a:solidFill>
                <a:sym typeface="Symbol" pitchFamily="18" charset="2"/>
              </a:rPr>
              <a:t>p</a:t>
            </a:r>
            <a:r>
              <a:rPr lang="en-US" sz="2400" b="1" baseline="-25000" dirty="0" err="1" smtClean="0">
                <a:solidFill>
                  <a:schemeClr val="bg2"/>
                </a:solidFill>
                <a:sym typeface="Symbol" pitchFamily="18" charset="2"/>
              </a:rPr>
              <a:t>i</a:t>
            </a:r>
            <a:endParaRPr lang="en-US" sz="2400" b="1" baseline="-2500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" y="4578856"/>
            <a:ext cx="3874972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bg2"/>
                </a:solidFill>
              </a:rPr>
              <a:t>Note</a:t>
            </a:r>
            <a:r>
              <a:rPr lang="en-US" sz="2000" dirty="0" smtClean="0">
                <a:solidFill>
                  <a:schemeClr val="bg2"/>
                </a:solidFill>
              </a:rPr>
              <a:t>: Negatively charged acceptor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ions neutralize total charge (with e-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in the conduction band and holes in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valence band.)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910" y="5967249"/>
            <a:ext cx="817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p &gt;&gt; p</a:t>
            </a:r>
            <a:r>
              <a:rPr lang="en-US" sz="2000" baseline="-25000" dirty="0" smtClean="0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: Holes are </a:t>
            </a:r>
            <a:r>
              <a:rPr lang="en-US" sz="2000" b="1" u="sng" dirty="0" smtClean="0">
                <a:solidFill>
                  <a:schemeClr val="bg2"/>
                </a:solidFill>
                <a:sym typeface="Symbol" pitchFamily="18" charset="2"/>
              </a:rPr>
              <a:t>majority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carriers; n &lt;&lt; </a:t>
            </a:r>
            <a:r>
              <a:rPr lang="en-US" sz="2000" dirty="0" err="1" smtClean="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: Electrons are </a:t>
            </a:r>
            <a:r>
              <a:rPr lang="en-US" sz="2000" b="1" u="sng" dirty="0" smtClean="0">
                <a:solidFill>
                  <a:schemeClr val="bg2"/>
                </a:solidFill>
                <a:sym typeface="Symbol" pitchFamily="18" charset="2"/>
              </a:rPr>
              <a:t>minority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carriers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830263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Compensated</a:t>
            </a:r>
            <a:r>
              <a:rPr lang="en-US" smtClean="0">
                <a:latin typeface="Arial" charset="0"/>
                <a:cs typeface="Arial" charset="0"/>
              </a:rPr>
              <a:t> Semiconductors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54088"/>
            <a:ext cx="7924800" cy="60642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N</a:t>
            </a:r>
            <a:r>
              <a:rPr lang="en-US" sz="2800" baseline="-25000" smtClean="0"/>
              <a:t>A</a:t>
            </a:r>
            <a:r>
              <a:rPr lang="en-US" sz="2800" smtClean="0"/>
              <a:t>  </a:t>
            </a:r>
            <a:r>
              <a:rPr lang="en-US" sz="2800" smtClean="0">
                <a:sym typeface="Symbol" pitchFamily="18" charset="2"/>
              </a:rPr>
              <a:t></a:t>
            </a:r>
            <a:r>
              <a:rPr lang="en-US" sz="2800" smtClean="0"/>
              <a:t>  N</a:t>
            </a:r>
            <a:r>
              <a:rPr lang="en-US" sz="2800" baseline="-25000" smtClean="0"/>
              <a:t>D</a:t>
            </a:r>
            <a:r>
              <a:rPr lang="en-US" sz="2800" smtClean="0"/>
              <a:t>   </a:t>
            </a:r>
            <a:r>
              <a:rPr lang="en-US" sz="2800" smtClean="0">
                <a:sym typeface="Symbol" pitchFamily="18" charset="2"/>
              </a:rPr>
              <a:t>   </a:t>
            </a:r>
            <a:r>
              <a:rPr lang="en-US" sz="2800" smtClean="0"/>
              <a:t>n </a:t>
            </a:r>
            <a:r>
              <a:rPr lang="en-US" sz="2800" smtClean="0">
                <a:sym typeface="Symbol" pitchFamily="18" charset="2"/>
              </a:rPr>
              <a:t></a:t>
            </a:r>
            <a:r>
              <a:rPr lang="en-US" sz="2800" smtClean="0"/>
              <a:t> n</a:t>
            </a:r>
            <a:r>
              <a:rPr lang="en-US" sz="2800" baseline="-25000" smtClean="0"/>
              <a:t>i </a:t>
            </a:r>
            <a:r>
              <a:rPr lang="en-US" sz="2800" smtClean="0"/>
              <a:t>    p </a:t>
            </a:r>
            <a:r>
              <a:rPr lang="en-US" sz="2800" smtClean="0">
                <a:sym typeface="Symbol" pitchFamily="18" charset="2"/>
              </a:rPr>
              <a:t></a:t>
            </a:r>
            <a:r>
              <a:rPr lang="en-US" sz="2800" smtClean="0"/>
              <a:t> p</a:t>
            </a:r>
            <a:r>
              <a:rPr lang="en-US" sz="2800" baseline="-25000" smtClean="0"/>
              <a:t>i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44625" y="1436688"/>
            <a:ext cx="6381750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Can be produced through lithium ion drifting in Si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6425" y="2008188"/>
            <a:ext cx="8104188" cy="88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8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Heavily Doped</a:t>
            </a:r>
            <a:r>
              <a:rPr lang="en-US" sz="2800" b="1">
                <a:solidFill>
                  <a:schemeClr val="bg2"/>
                </a:solidFill>
                <a:latin typeface="Arial" charset="0"/>
                <a:cs typeface="Arial" charset="0"/>
              </a:rPr>
              <a:t> Semiconductors</a:t>
            </a:r>
            <a:endParaRPr lang="en-US" sz="28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400">
                <a:solidFill>
                  <a:schemeClr val="bg2"/>
                </a:solidFill>
              </a:rPr>
              <a:t>High electrical conductivity, often denoted as </a:t>
            </a:r>
            <a:r>
              <a:rPr lang="en-US" sz="2400" b="1">
                <a:solidFill>
                  <a:schemeClr val="bg1"/>
                </a:solidFill>
              </a:rPr>
              <a:t>n</a:t>
            </a:r>
            <a:r>
              <a:rPr lang="en-US" sz="2400" b="1" baseline="30000">
                <a:solidFill>
                  <a:schemeClr val="bg1"/>
                </a:solidFill>
              </a:rPr>
              <a:t>+</a:t>
            </a:r>
            <a:r>
              <a:rPr lang="en-US" sz="2400">
                <a:solidFill>
                  <a:schemeClr val="bg2"/>
                </a:solidFill>
              </a:rPr>
              <a:t> or </a:t>
            </a:r>
            <a:r>
              <a:rPr lang="en-US" sz="2400" b="1">
                <a:solidFill>
                  <a:srgbClr val="FF0000"/>
                </a:solidFill>
              </a:rPr>
              <a:t>p</a:t>
            </a:r>
            <a:r>
              <a:rPr lang="en-US" sz="2400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2578100" y="3043238"/>
            <a:ext cx="3870325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Arial" charset="0"/>
                <a:cs typeface="Arial" charset="0"/>
              </a:rPr>
              <a:t>Summary on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sz="2400" b="1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n</a:t>
            </a:r>
            <a:r>
              <a:rPr lang="en-US" sz="2400" b="1">
                <a:solidFill>
                  <a:schemeClr val="bg2"/>
                </a:solidFill>
                <a:latin typeface="Arial" charset="0"/>
                <a:cs typeface="Arial" charset="0"/>
              </a:rPr>
              <a:t>-Types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36756" y="5862732"/>
            <a:ext cx="4768953" cy="15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813534" y="5862732"/>
            <a:ext cx="140677" cy="15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119485" y="5862732"/>
            <a:ext cx="140677" cy="15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961201" y="5862732"/>
            <a:ext cx="140677" cy="15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6267154" y="5862732"/>
            <a:ext cx="140677" cy="15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1167618" y="4726743"/>
            <a:ext cx="2110153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5878050" y="4752531"/>
            <a:ext cx="2110153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45586" y="4389124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Increasing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conductivity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5362" y="4386776"/>
            <a:ext cx="12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Increasing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resistivity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0810" y="5911966"/>
            <a:ext cx="60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10</a:t>
            </a:r>
            <a:r>
              <a:rPr lang="en-US" sz="2000" b="1" baseline="30000" dirty="0" smtClean="0">
                <a:solidFill>
                  <a:schemeClr val="bg2"/>
                </a:solidFill>
              </a:rPr>
              <a:t>11</a:t>
            </a:r>
            <a:endParaRPr lang="en-US" sz="2000" b="1" baseline="30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4405" y="5911966"/>
            <a:ext cx="60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10</a:t>
            </a:r>
            <a:r>
              <a:rPr lang="en-US" sz="2000" b="1" baseline="30000" dirty="0" smtClean="0">
                <a:solidFill>
                  <a:schemeClr val="bg2"/>
                </a:solidFill>
              </a:rPr>
              <a:t>11</a:t>
            </a:r>
            <a:endParaRPr lang="en-US" sz="2000" b="1" baseline="300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3765" y="59119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10</a:t>
            </a:r>
            <a:r>
              <a:rPr lang="en-US" sz="2000" b="1" baseline="30000" dirty="0" smtClean="0">
                <a:solidFill>
                  <a:schemeClr val="bg2"/>
                </a:solidFill>
              </a:rPr>
              <a:t>15</a:t>
            </a:r>
            <a:endParaRPr lang="en-US" sz="2000" b="1" baseline="30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120" y="5911966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10</a:t>
            </a:r>
            <a:r>
              <a:rPr lang="en-US" sz="2000" b="1" baseline="30000" dirty="0" smtClean="0">
                <a:solidFill>
                  <a:schemeClr val="bg2"/>
                </a:solidFill>
              </a:rPr>
              <a:t>15</a:t>
            </a:r>
            <a:r>
              <a:rPr lang="en-US" sz="2000" b="1" dirty="0" smtClean="0">
                <a:solidFill>
                  <a:schemeClr val="bg2"/>
                </a:solidFill>
              </a:rPr>
              <a:t>/cm</a:t>
            </a:r>
            <a:r>
              <a:rPr lang="en-US" sz="2000" b="1" baseline="30000" dirty="0" smtClean="0">
                <a:solidFill>
                  <a:schemeClr val="bg2"/>
                </a:solidFill>
              </a:rPr>
              <a:t>3</a:t>
            </a:r>
            <a:endParaRPr lang="en-US" sz="2000" b="1" baseline="30000" dirty="0">
              <a:solidFill>
                <a:schemeClr val="bg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644724" y="4009290"/>
            <a:ext cx="1561514" cy="130829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 flipV="1">
            <a:off x="5019868" y="4023358"/>
            <a:ext cx="1493472" cy="130594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Freeform 34"/>
          <p:cNvSpPr/>
          <p:nvPr/>
        </p:nvSpPr>
        <p:spPr bwMode="auto">
          <a:xfrm>
            <a:off x="4178103" y="5289450"/>
            <a:ext cx="858129" cy="260253"/>
          </a:xfrm>
          <a:custGeom>
            <a:avLst/>
            <a:gdLst>
              <a:gd name="connsiteX0" fmla="*/ 0 w 858129"/>
              <a:gd name="connsiteY0" fmla="*/ 0 h 260253"/>
              <a:gd name="connsiteX1" fmla="*/ 393895 w 858129"/>
              <a:gd name="connsiteY1" fmla="*/ 253219 h 260253"/>
              <a:gd name="connsiteX2" fmla="*/ 858129 w 858129"/>
              <a:gd name="connsiteY2" fmla="*/ 42203 h 26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129" h="260253">
                <a:moveTo>
                  <a:pt x="0" y="0"/>
                </a:moveTo>
                <a:cubicBezTo>
                  <a:pt x="125437" y="123092"/>
                  <a:pt x="250874" y="246185"/>
                  <a:pt x="393895" y="253219"/>
                </a:cubicBezTo>
                <a:cubicBezTo>
                  <a:pt x="536916" y="260253"/>
                  <a:pt x="697522" y="151228"/>
                  <a:pt x="858129" y="42203"/>
                </a:cubicBez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7431" y="41359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bg2"/>
                </a:solidFill>
              </a:rPr>
              <a:t>-type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0535" y="41335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-type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3026" y="618978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N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3422" y="6187434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N</a:t>
            </a:r>
            <a:r>
              <a:rPr lang="en-US" sz="2000" b="1" baseline="-25000" dirty="0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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8782" y="5064368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 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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971550"/>
          </a:xfrm>
          <a:noFill/>
        </p:spPr>
        <p:txBody>
          <a:bodyPr/>
          <a:lstStyle/>
          <a:p>
            <a:r>
              <a:rPr lang="en-US" dirty="0" smtClean="0"/>
              <a:t>Action of Ionizing Radiation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>
            <p:ph idx="1"/>
          </p:nvPr>
        </p:nvGraphicFramePr>
        <p:xfrm>
          <a:off x="970674" y="2595515"/>
          <a:ext cx="7185072" cy="858831"/>
        </p:xfrm>
        <a:graphic>
          <a:graphicData uri="http://schemas.openxmlformats.org/presentationml/2006/ole">
            <p:oleObj spid="_x0000_s5122" name="Equation" r:id="rId4" imgW="3504960" imgH="419040" progId="Equation.DSMT4">
              <p:embed/>
            </p:oleObj>
          </a:graphicData>
        </a:graphic>
      </p:graphicFrame>
      <p:cxnSp>
        <p:nvCxnSpPr>
          <p:cNvPr id="5124" name="Straight Arrow Connector 10"/>
          <p:cNvCxnSpPr>
            <a:cxnSpLocks noChangeShapeType="1"/>
          </p:cNvCxnSpPr>
          <p:nvPr/>
        </p:nvCxnSpPr>
        <p:spPr bwMode="auto">
          <a:xfrm>
            <a:off x="2041525" y="1734204"/>
            <a:ext cx="1679575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582613" y="1197629"/>
            <a:ext cx="1819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Fast charged </a:t>
            </a:r>
          </a:p>
          <a:p>
            <a:r>
              <a:rPr lang="en-US" sz="2400">
                <a:solidFill>
                  <a:schemeClr val="bg2"/>
                </a:solidFill>
              </a:rPr>
              <a:t>particle</a:t>
            </a:r>
          </a:p>
        </p:txBody>
      </p:sp>
      <p:sp>
        <p:nvSpPr>
          <p:cNvPr id="5126" name="Sun 25"/>
          <p:cNvSpPr>
            <a:spLocks noChangeArrowheads="1"/>
          </p:cNvSpPr>
          <p:nvPr/>
        </p:nvSpPr>
        <p:spPr bwMode="auto">
          <a:xfrm>
            <a:off x="2276475" y="1751667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Sun 26"/>
          <p:cNvSpPr>
            <a:spLocks noChangeArrowheads="1"/>
          </p:cNvSpPr>
          <p:nvPr/>
        </p:nvSpPr>
        <p:spPr bwMode="auto">
          <a:xfrm>
            <a:off x="2351088" y="1758017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Sun 27"/>
          <p:cNvSpPr>
            <a:spLocks noChangeArrowheads="1"/>
          </p:cNvSpPr>
          <p:nvPr/>
        </p:nvSpPr>
        <p:spPr bwMode="auto">
          <a:xfrm>
            <a:off x="2460625" y="1756429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Sun 28"/>
          <p:cNvSpPr>
            <a:spLocks noChangeArrowheads="1"/>
          </p:cNvSpPr>
          <p:nvPr/>
        </p:nvSpPr>
        <p:spPr bwMode="auto">
          <a:xfrm>
            <a:off x="2570163" y="1754842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Sun 29"/>
          <p:cNvSpPr>
            <a:spLocks noChangeArrowheads="1"/>
          </p:cNvSpPr>
          <p:nvPr/>
        </p:nvSpPr>
        <p:spPr bwMode="auto">
          <a:xfrm>
            <a:off x="2646363" y="1770717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Sun 30"/>
          <p:cNvSpPr>
            <a:spLocks noChangeArrowheads="1"/>
          </p:cNvSpPr>
          <p:nvPr/>
        </p:nvSpPr>
        <p:spPr bwMode="auto">
          <a:xfrm>
            <a:off x="2747963" y="1761192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Sun 31"/>
          <p:cNvSpPr>
            <a:spLocks noChangeArrowheads="1"/>
          </p:cNvSpPr>
          <p:nvPr/>
        </p:nvSpPr>
        <p:spPr bwMode="auto">
          <a:xfrm>
            <a:off x="2814638" y="175960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Sun 32"/>
          <p:cNvSpPr>
            <a:spLocks noChangeArrowheads="1"/>
          </p:cNvSpPr>
          <p:nvPr/>
        </p:nvSpPr>
        <p:spPr bwMode="auto">
          <a:xfrm>
            <a:off x="2932113" y="1765954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Sun 33"/>
          <p:cNvSpPr>
            <a:spLocks noChangeArrowheads="1"/>
          </p:cNvSpPr>
          <p:nvPr/>
        </p:nvSpPr>
        <p:spPr bwMode="auto">
          <a:xfrm>
            <a:off x="3033713" y="176595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Sun 34"/>
          <p:cNvSpPr>
            <a:spLocks noChangeArrowheads="1"/>
          </p:cNvSpPr>
          <p:nvPr/>
        </p:nvSpPr>
        <p:spPr bwMode="auto">
          <a:xfrm>
            <a:off x="3135313" y="1764367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Sun 35"/>
          <p:cNvSpPr>
            <a:spLocks noChangeArrowheads="1"/>
          </p:cNvSpPr>
          <p:nvPr/>
        </p:nvSpPr>
        <p:spPr bwMode="auto">
          <a:xfrm>
            <a:off x="3244850" y="1770717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Sun 36"/>
          <p:cNvSpPr>
            <a:spLocks noChangeArrowheads="1"/>
          </p:cNvSpPr>
          <p:nvPr/>
        </p:nvSpPr>
        <p:spPr bwMode="auto">
          <a:xfrm>
            <a:off x="3362325" y="1761192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Sun 37"/>
          <p:cNvSpPr>
            <a:spLocks noChangeArrowheads="1"/>
          </p:cNvSpPr>
          <p:nvPr/>
        </p:nvSpPr>
        <p:spPr bwMode="auto">
          <a:xfrm>
            <a:off x="3446463" y="1767542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Sun 38"/>
          <p:cNvSpPr>
            <a:spLocks noChangeArrowheads="1"/>
          </p:cNvSpPr>
          <p:nvPr/>
        </p:nvSpPr>
        <p:spPr bwMode="auto">
          <a:xfrm>
            <a:off x="3513138" y="1765954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Sun 39"/>
          <p:cNvSpPr>
            <a:spLocks noChangeArrowheads="1"/>
          </p:cNvSpPr>
          <p:nvPr/>
        </p:nvSpPr>
        <p:spPr bwMode="auto">
          <a:xfrm>
            <a:off x="2514600" y="1785004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Sun 40"/>
          <p:cNvSpPr>
            <a:spLocks noChangeArrowheads="1"/>
          </p:cNvSpPr>
          <p:nvPr/>
        </p:nvSpPr>
        <p:spPr bwMode="auto">
          <a:xfrm>
            <a:off x="2855913" y="1805642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Sun 41"/>
          <p:cNvSpPr>
            <a:spLocks noChangeArrowheads="1"/>
          </p:cNvSpPr>
          <p:nvPr/>
        </p:nvSpPr>
        <p:spPr bwMode="auto">
          <a:xfrm>
            <a:off x="3281363" y="179770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Sun 43"/>
          <p:cNvSpPr>
            <a:spLocks noChangeArrowheads="1"/>
          </p:cNvSpPr>
          <p:nvPr/>
        </p:nvSpPr>
        <p:spPr bwMode="auto">
          <a:xfrm>
            <a:off x="3186113" y="1816754"/>
            <a:ext cx="44450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Sun 25"/>
          <p:cNvSpPr>
            <a:spLocks noChangeArrowheads="1"/>
          </p:cNvSpPr>
          <p:nvPr/>
        </p:nvSpPr>
        <p:spPr bwMode="auto">
          <a:xfrm>
            <a:off x="2279650" y="1613554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Sun 26"/>
          <p:cNvSpPr>
            <a:spLocks noChangeArrowheads="1"/>
          </p:cNvSpPr>
          <p:nvPr/>
        </p:nvSpPr>
        <p:spPr bwMode="auto">
          <a:xfrm>
            <a:off x="2354263" y="161990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Sun 27"/>
          <p:cNvSpPr>
            <a:spLocks noChangeArrowheads="1"/>
          </p:cNvSpPr>
          <p:nvPr/>
        </p:nvSpPr>
        <p:spPr bwMode="auto">
          <a:xfrm>
            <a:off x="2463800" y="1618317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Sun 28"/>
          <p:cNvSpPr>
            <a:spLocks noChangeArrowheads="1"/>
          </p:cNvSpPr>
          <p:nvPr/>
        </p:nvSpPr>
        <p:spPr bwMode="auto">
          <a:xfrm>
            <a:off x="2573338" y="1616729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Sun 29"/>
          <p:cNvSpPr>
            <a:spLocks noChangeArrowheads="1"/>
          </p:cNvSpPr>
          <p:nvPr/>
        </p:nvSpPr>
        <p:spPr bwMode="auto">
          <a:xfrm>
            <a:off x="2649538" y="163260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Sun 30"/>
          <p:cNvSpPr>
            <a:spLocks noChangeArrowheads="1"/>
          </p:cNvSpPr>
          <p:nvPr/>
        </p:nvSpPr>
        <p:spPr bwMode="auto">
          <a:xfrm>
            <a:off x="2751138" y="1623079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Sun 31"/>
          <p:cNvSpPr>
            <a:spLocks noChangeArrowheads="1"/>
          </p:cNvSpPr>
          <p:nvPr/>
        </p:nvSpPr>
        <p:spPr bwMode="auto">
          <a:xfrm>
            <a:off x="2817813" y="1621492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Sun 32"/>
          <p:cNvSpPr>
            <a:spLocks noChangeArrowheads="1"/>
          </p:cNvSpPr>
          <p:nvPr/>
        </p:nvSpPr>
        <p:spPr bwMode="auto">
          <a:xfrm>
            <a:off x="2935288" y="1627842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Sun 33"/>
          <p:cNvSpPr>
            <a:spLocks noChangeArrowheads="1"/>
          </p:cNvSpPr>
          <p:nvPr/>
        </p:nvSpPr>
        <p:spPr bwMode="auto">
          <a:xfrm>
            <a:off x="3036888" y="1627842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Sun 34"/>
          <p:cNvSpPr>
            <a:spLocks noChangeArrowheads="1"/>
          </p:cNvSpPr>
          <p:nvPr/>
        </p:nvSpPr>
        <p:spPr bwMode="auto">
          <a:xfrm>
            <a:off x="3138488" y="1626254"/>
            <a:ext cx="44450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Sun 35"/>
          <p:cNvSpPr>
            <a:spLocks noChangeArrowheads="1"/>
          </p:cNvSpPr>
          <p:nvPr/>
        </p:nvSpPr>
        <p:spPr bwMode="auto">
          <a:xfrm>
            <a:off x="3248025" y="1632604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Sun 36"/>
          <p:cNvSpPr>
            <a:spLocks noChangeArrowheads="1"/>
          </p:cNvSpPr>
          <p:nvPr/>
        </p:nvSpPr>
        <p:spPr bwMode="auto">
          <a:xfrm>
            <a:off x="3365500" y="1623079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Sun 37"/>
          <p:cNvSpPr>
            <a:spLocks noChangeArrowheads="1"/>
          </p:cNvSpPr>
          <p:nvPr/>
        </p:nvSpPr>
        <p:spPr bwMode="auto">
          <a:xfrm>
            <a:off x="3449638" y="1629429"/>
            <a:ext cx="46037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Sun 38"/>
          <p:cNvSpPr>
            <a:spLocks noChangeArrowheads="1"/>
          </p:cNvSpPr>
          <p:nvPr/>
        </p:nvSpPr>
        <p:spPr bwMode="auto">
          <a:xfrm>
            <a:off x="3516313" y="1627842"/>
            <a:ext cx="46037" cy="52387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Sun 39"/>
          <p:cNvSpPr>
            <a:spLocks noChangeArrowheads="1"/>
          </p:cNvSpPr>
          <p:nvPr/>
        </p:nvSpPr>
        <p:spPr bwMode="auto">
          <a:xfrm>
            <a:off x="2516188" y="1645304"/>
            <a:ext cx="46037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Sun 40"/>
          <p:cNvSpPr>
            <a:spLocks noChangeArrowheads="1"/>
          </p:cNvSpPr>
          <p:nvPr/>
        </p:nvSpPr>
        <p:spPr bwMode="auto">
          <a:xfrm>
            <a:off x="2857500" y="1665942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Sun 41"/>
          <p:cNvSpPr>
            <a:spLocks noChangeArrowheads="1"/>
          </p:cNvSpPr>
          <p:nvPr/>
        </p:nvSpPr>
        <p:spPr bwMode="auto">
          <a:xfrm>
            <a:off x="3282950" y="1658004"/>
            <a:ext cx="46038" cy="508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Sun 43"/>
          <p:cNvSpPr>
            <a:spLocks noChangeArrowheads="1"/>
          </p:cNvSpPr>
          <p:nvPr/>
        </p:nvSpPr>
        <p:spPr bwMode="auto">
          <a:xfrm>
            <a:off x="3189288" y="1677054"/>
            <a:ext cx="44450" cy="52388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TextBox 49"/>
          <p:cNvSpPr txBox="1">
            <a:spLocks noChangeArrowheads="1"/>
          </p:cNvSpPr>
          <p:nvPr/>
        </p:nvSpPr>
        <p:spPr bwMode="auto">
          <a:xfrm>
            <a:off x="3554413" y="1292879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8000"/>
                </a:solidFill>
              </a:rPr>
              <a:t>Electrons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Holes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431215" y="1277282"/>
          <a:ext cx="3323240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3586"/>
                <a:gridCol w="1095704"/>
                <a:gridCol w="1123950"/>
              </a:tblGrid>
              <a:tr h="3740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Temp.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 of Si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 of Ge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40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77 K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3.76 </a:t>
                      </a:r>
                      <a:r>
                        <a:rPr lang="en-US" sz="2000" dirty="0" err="1" smtClean="0"/>
                        <a:t>eV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2.96 </a:t>
                      </a:r>
                      <a:r>
                        <a:rPr lang="en-US" sz="2000" dirty="0" err="1" smtClean="0"/>
                        <a:t>eV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40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300 K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3.62 </a:t>
                      </a:r>
                      <a:r>
                        <a:rPr lang="en-US" sz="2000" dirty="0" err="1" smtClean="0"/>
                        <a:t>eV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66645" y="3501130"/>
            <a:ext cx="7526996" cy="267765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</a:rPr>
              <a:t>Trapping &amp; </a:t>
            </a:r>
            <a:r>
              <a:rPr lang="en-US" sz="2400" b="1" dirty="0" smtClean="0">
                <a:solidFill>
                  <a:schemeClr val="bg2"/>
                </a:solidFill>
              </a:rPr>
              <a:t>recombination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</a:rPr>
              <a:t>Deep impurities (larger </a:t>
            </a:r>
            <a:r>
              <a:rPr lang="en-US" sz="2000" b="1" dirty="0">
                <a:solidFill>
                  <a:schemeClr val="bg2"/>
                </a:solidFill>
                <a:sym typeface="Symbol"/>
              </a:rPr>
              <a:t>E  longer trapping times, </a:t>
            </a:r>
            <a:r>
              <a:rPr lang="en-US" sz="2000" b="1" u="sng" dirty="0">
                <a:solidFill>
                  <a:srgbClr val="FF0000"/>
                </a:solidFill>
                <a:sym typeface="Symbol"/>
              </a:rPr>
              <a:t>not desired</a:t>
            </a:r>
            <a:r>
              <a:rPr lang="en-US" sz="2000" dirty="0">
                <a:solidFill>
                  <a:schemeClr val="bg2"/>
                </a:solidFill>
                <a:sym typeface="Symbol"/>
              </a:rPr>
              <a:t>) </a:t>
            </a:r>
            <a:r>
              <a:rPr lang="en-US" sz="2000" b="1" dirty="0">
                <a:solidFill>
                  <a:schemeClr val="bg2"/>
                </a:solidFill>
                <a:sym typeface="Symbol"/>
              </a:rPr>
              <a:t>:</a:t>
            </a:r>
          </a:p>
          <a:p>
            <a:pPr marL="457200" indent="-457200" algn="ctr">
              <a:buFontTx/>
              <a:buAutoNum type="arabicParenBoth"/>
              <a:defRPr/>
            </a:pPr>
            <a:r>
              <a:rPr lang="en-US" sz="2000" dirty="0">
                <a:solidFill>
                  <a:schemeClr val="bg2"/>
                </a:solidFill>
                <a:sym typeface="Symbol"/>
              </a:rPr>
              <a:t>Can trap carriers and remove them from collected charge</a:t>
            </a:r>
          </a:p>
          <a:p>
            <a:pPr marL="457200" indent="-457200" algn="ctr">
              <a:buFontTx/>
              <a:buAutoNum type="arabicParenBoth"/>
              <a:defRPr/>
            </a:pPr>
            <a:r>
              <a:rPr lang="en-US" sz="2000" dirty="0">
                <a:solidFill>
                  <a:schemeClr val="bg2"/>
                </a:solidFill>
                <a:sym typeface="Symbol"/>
              </a:rPr>
              <a:t>May promote recombination with carriers of opposite polarity</a:t>
            </a:r>
          </a:p>
          <a:p>
            <a:pPr marL="457200" indent="-457200" algn="ctr">
              <a:defRPr/>
            </a:pP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Lattice defects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can also trap charges, thus </a:t>
            </a:r>
            <a:r>
              <a:rPr lang="en-US" sz="2000" b="1" u="sng" dirty="0" smtClean="0">
                <a:solidFill>
                  <a:srgbClr val="FF0000"/>
                </a:solidFill>
                <a:sym typeface="Symbol"/>
              </a:rPr>
              <a:t>not desired.</a:t>
            </a:r>
          </a:p>
          <a:p>
            <a:pPr marL="457200" indent="-457200" algn="ctr">
              <a:defRPr/>
            </a:pPr>
            <a:endParaRPr lang="en-US" sz="2000" dirty="0">
              <a:solidFill>
                <a:schemeClr val="bg2"/>
              </a:solidFill>
              <a:sym typeface="Symbol"/>
            </a:endParaRPr>
          </a:p>
          <a:p>
            <a:pPr marL="457200" indent="-457200" algn="ctr">
              <a:defRPr/>
            </a:pP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Charge transport properties are important for radiation detectors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: </a:t>
            </a:r>
            <a:endParaRPr lang="en-US" sz="2000" dirty="0">
              <a:solidFill>
                <a:schemeClr val="bg2"/>
              </a:solidFill>
              <a:sym typeface="Symbol"/>
            </a:endParaRPr>
          </a:p>
          <a:p>
            <a:pPr marL="457200" indent="-457200" algn="ctr">
              <a:defRPr/>
            </a:pPr>
            <a:r>
              <a:rPr lang="en-US" sz="2000" dirty="0">
                <a:solidFill>
                  <a:schemeClr val="bg2"/>
                </a:solidFill>
                <a:sym typeface="Symbol"/>
              </a:rPr>
              <a:t>(1) Carrier lifetime ; (2) Mean free drift length  = E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4268" y="2104696"/>
            <a:ext cx="44887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Equal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number of e- &amp; holes are produced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90860" y="6169080"/>
          <a:ext cx="7510463" cy="633412"/>
        </p:xfrm>
        <a:graphic>
          <a:graphicData uri="http://schemas.openxmlformats.org/presentationml/2006/ole">
            <p:oleObj spid="_x0000_s5123" name="Equation" r:id="rId5" imgW="511776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39763" y="217488"/>
            <a:ext cx="7848600" cy="978266"/>
          </a:xfrm>
        </p:spPr>
        <p:txBody>
          <a:bodyPr/>
          <a:lstStyle/>
          <a:p>
            <a:r>
              <a:rPr lang="en-US" dirty="0" smtClean="0"/>
              <a:t>Would a simple </a:t>
            </a:r>
            <a:r>
              <a:rPr lang="en-US" dirty="0" smtClean="0"/>
              <a:t>Si planar </a:t>
            </a:r>
            <a:r>
              <a:rPr lang="en-US" dirty="0" smtClean="0"/>
              <a:t>detector work?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32588" y="2827607"/>
          <a:ext cx="4399413" cy="3536682"/>
        </p:xfrm>
        <a:graphic>
          <a:graphicData uri="http://schemas.openxmlformats.org/presentationml/2006/ole">
            <p:oleObj spid="_x0000_s6146" name="Equation" r:id="rId4" imgW="2654280" imgH="2133360" progId="Equation.DSMT4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/>
          </p:cNvGraphicFramePr>
          <p:nvPr>
            <p:ph sz="half" idx="2"/>
          </p:nvPr>
        </p:nvGraphicFramePr>
        <p:xfrm>
          <a:off x="4768850" y="2800693"/>
          <a:ext cx="3736975" cy="2562225"/>
        </p:xfrm>
        <a:graphic>
          <a:graphicData uri="http://schemas.openxmlformats.org/presentationml/2006/ole">
            <p:oleObj spid="_x0000_s6147" name="Equation" r:id="rId5" imgW="1993680" imgH="1396800" progId="Equation.DSMT4">
              <p:embed/>
            </p:oleObj>
          </a:graphicData>
        </a:graphic>
      </p:graphicFrame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549024" y="5573568"/>
            <a:ext cx="4428520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We must reduce leakage </a:t>
            </a:r>
            <a:r>
              <a:rPr lang="en-US" sz="2400" b="1" dirty="0" smtClean="0">
                <a:solidFill>
                  <a:schemeClr val="bg1"/>
                </a:solidFill>
              </a:rPr>
              <a:t>current</a:t>
            </a:r>
          </a:p>
          <a:p>
            <a:pPr>
              <a:buFont typeface="Symbol"/>
              <a:buChar char="®"/>
              <a:defRPr/>
            </a:pPr>
            <a:r>
              <a:rPr lang="en-US" sz="2400" dirty="0" smtClean="0">
                <a:solidFill>
                  <a:schemeClr val="bg1"/>
                </a:solidFill>
                <a:sym typeface="Symbol"/>
              </a:rPr>
              <a:t> Charge carrier densities 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n &amp; 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007705" y="1212574"/>
            <a:ext cx="596348" cy="1361661"/>
          </a:xfrm>
          <a:prstGeom prst="cube">
            <a:avLst>
              <a:gd name="adj" fmla="val 79762"/>
            </a:avLst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 flipV="1">
            <a:off x="1401417" y="1860786"/>
            <a:ext cx="606288" cy="567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Isosceles Triangle 25"/>
          <p:cNvSpPr/>
          <p:nvPr/>
        </p:nvSpPr>
        <p:spPr bwMode="auto">
          <a:xfrm rot="5400000">
            <a:off x="2912174" y="1729407"/>
            <a:ext cx="457200" cy="238540"/>
          </a:xfrm>
          <a:prstGeom prst="triangle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405270" y="1848678"/>
            <a:ext cx="606287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6" idx="0"/>
          </p:cNvCxnSpPr>
          <p:nvPr/>
        </p:nvCxnSpPr>
        <p:spPr bwMode="auto">
          <a:xfrm>
            <a:off x="3260044" y="1848677"/>
            <a:ext cx="556582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554356" y="1828795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Q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43462" y="183211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V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947" y="184048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V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bias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660358" y="1459832"/>
            <a:ext cx="397042" cy="7079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27125" y="1205252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Radiation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2126901" y="1890575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Si</a:t>
            </a: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4144550" y="1548505"/>
            <a:ext cx="4584909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Si detector: 1 cm</a:t>
            </a:r>
            <a:r>
              <a:rPr lang="en-US" sz="2000" baseline="30000" dirty="0" smtClean="0">
                <a:solidFill>
                  <a:schemeClr val="bg2"/>
                </a:solidFill>
              </a:rPr>
              <a:t>2 </a:t>
            </a:r>
            <a:r>
              <a:rPr lang="en-US" sz="2000" dirty="0" smtClean="0">
                <a:solidFill>
                  <a:schemeClr val="bg2"/>
                </a:solidFill>
              </a:rPr>
              <a:t>area and 1 mm thickness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Bias voltage = 500 V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304800"/>
            <a:ext cx="7848600" cy="690563"/>
          </a:xfrm>
          <a:noFill/>
        </p:spPr>
        <p:txBody>
          <a:bodyPr/>
          <a:lstStyle/>
          <a:p>
            <a:r>
              <a:rPr lang="en-US" dirty="0" smtClean="0"/>
              <a:t>Effect of Electrical Contacts</a:t>
            </a: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771595" y="1491802"/>
            <a:ext cx="10842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Injection</a:t>
            </a:r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7334738" y="2168734"/>
            <a:ext cx="1260281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Thermal </a:t>
            </a:r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radiation</a:t>
            </a:r>
          </a:p>
        </p:txBody>
      </p:sp>
      <p:sp>
        <p:nvSpPr>
          <p:cNvPr id="31762" name="Rectangle 26"/>
          <p:cNvSpPr>
            <a:spLocks noChangeArrowheads="1"/>
          </p:cNvSpPr>
          <p:nvPr/>
        </p:nvSpPr>
        <p:spPr bwMode="auto">
          <a:xfrm>
            <a:off x="340966" y="3613983"/>
            <a:ext cx="8566150" cy="3013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2"/>
                </a:solidFill>
              </a:rPr>
              <a:t>Ohmic</a:t>
            </a:r>
            <a:r>
              <a:rPr lang="en-US" sz="2000" b="1" dirty="0" smtClean="0">
                <a:solidFill>
                  <a:schemeClr val="bg2"/>
                </a:solidFill>
              </a:rPr>
              <a:t> contact</a:t>
            </a:r>
            <a:r>
              <a:rPr lang="en-US" sz="2000" dirty="0" smtClean="0">
                <a:solidFill>
                  <a:schemeClr val="bg2"/>
                </a:solidFill>
              </a:rPr>
              <a:t>: Charges can flow freely between electrode and semiconductor, thus equilibrium charge carrier densities n &amp; p will be maintained. If an electron or hole is collected by one electrode, an identical charge carrier is injected into the semiconductor at the opposite electrode, to keep n &amp; p constant. The bulk resistivity is determined by n &amp; p.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/>
                </a:solidFill>
              </a:rPr>
              <a:t>Blocking contact: </a:t>
            </a:r>
            <a:r>
              <a:rPr lang="en-US" sz="2000" dirty="0" smtClean="0">
                <a:solidFill>
                  <a:schemeClr val="bg2"/>
                </a:solidFill>
              </a:rPr>
              <a:t>Collected charge carriers cannot be replaced, thus charge carrier concentrations n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</a:t>
            </a:r>
            <a:r>
              <a:rPr lang="en-US" sz="2000" dirty="0" smtClean="0">
                <a:solidFill>
                  <a:schemeClr val="bg2"/>
                </a:solidFill>
              </a:rPr>
              <a:t> &amp; p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 under an electric field are much lower than n &amp; p. </a:t>
            </a:r>
            <a:r>
              <a:rPr lang="en-US" sz="2000" dirty="0" smtClean="0">
                <a:solidFill>
                  <a:schemeClr val="bg2"/>
                </a:solidFill>
              </a:rPr>
              <a:t>The leakage current can be minimized </a:t>
            </a:r>
            <a:r>
              <a:rPr lang="en-US" sz="2000" dirty="0">
                <a:solidFill>
                  <a:schemeClr val="bg2"/>
                </a:solidFill>
              </a:rPr>
              <a:t>to the thermal generation </a:t>
            </a:r>
            <a:r>
              <a:rPr lang="en-US" sz="2000" dirty="0" smtClean="0">
                <a:solidFill>
                  <a:schemeClr val="bg2"/>
                </a:solidFill>
              </a:rPr>
              <a:t>rate which </a:t>
            </a:r>
            <a:r>
              <a:rPr lang="en-US" sz="2000" dirty="0">
                <a:solidFill>
                  <a:schemeClr val="bg2"/>
                </a:solidFill>
              </a:rPr>
              <a:t>is </a:t>
            </a:r>
            <a:r>
              <a:rPr lang="en-US" sz="2000" dirty="0" smtClean="0">
                <a:solidFill>
                  <a:schemeClr val="bg2"/>
                </a:solidFill>
              </a:rPr>
              <a:t>much smaller </a:t>
            </a:r>
            <a:r>
              <a:rPr lang="en-US" sz="2000" dirty="0">
                <a:solidFill>
                  <a:schemeClr val="bg2"/>
                </a:solidFill>
              </a:rPr>
              <a:t>compared to that without blocking contacts. 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16506" y="2261935"/>
            <a:ext cx="1403684" cy="5454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Si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716506" y="2005262"/>
            <a:ext cx="1403684" cy="2326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16507" y="2823405"/>
            <a:ext cx="1403684" cy="2326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307308" y="2422355"/>
            <a:ext cx="296779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07308" y="2574755"/>
            <a:ext cx="296779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383508" y="2502566"/>
            <a:ext cx="144379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383508" y="2646945"/>
            <a:ext cx="144379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V="1">
            <a:off x="4014538" y="1993229"/>
            <a:ext cx="850232" cy="802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6200000" flipH="1">
            <a:off x="4066674" y="3039976"/>
            <a:ext cx="778042" cy="802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Elbow Connector 35"/>
          <p:cNvCxnSpPr>
            <a:endCxn id="15" idx="2"/>
          </p:cNvCxnSpPr>
          <p:nvPr/>
        </p:nvCxnSpPr>
        <p:spPr bwMode="auto">
          <a:xfrm rot="10800000">
            <a:off x="2418350" y="3056015"/>
            <a:ext cx="2041359" cy="370560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hape 40"/>
          <p:cNvCxnSpPr>
            <a:stCxn id="14" idx="0"/>
          </p:cNvCxnSpPr>
          <p:nvPr/>
        </p:nvCxnSpPr>
        <p:spPr bwMode="auto">
          <a:xfrm rot="5400000" flipH="1" flipV="1">
            <a:off x="3218448" y="780046"/>
            <a:ext cx="425117" cy="2025316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427624" y="202130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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3664" y="255871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Symbol"/>
              </a:rPr>
              <a:t>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>
            <a:off x="3160297" y="2550691"/>
            <a:ext cx="465219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433011" y="234214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1740654" y="2447846"/>
            <a:ext cx="44435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h+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1961149" y="2795334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1969170" y="2306051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069435" y="193307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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rot="16200000" flipV="1">
            <a:off x="2482517" y="2747208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16200000" flipV="1">
            <a:off x="2482517" y="2265945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66213" y="270309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sym typeface="Symbol"/>
              </a:rPr>
              <a:t>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06843" y="21656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e-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31756" name="Line 19"/>
          <p:cNvSpPr>
            <a:spLocks noChangeShapeType="1"/>
          </p:cNvSpPr>
          <p:nvPr/>
        </p:nvSpPr>
        <p:spPr bwMode="auto">
          <a:xfrm>
            <a:off x="1475875" y="1892966"/>
            <a:ext cx="582863" cy="29804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20"/>
          <p:cNvSpPr>
            <a:spLocks noChangeShapeType="1"/>
          </p:cNvSpPr>
          <p:nvPr/>
        </p:nvSpPr>
        <p:spPr bwMode="auto">
          <a:xfrm flipH="1" flipV="1">
            <a:off x="2653049" y="2937464"/>
            <a:ext cx="475162" cy="2789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3089680" y="2991739"/>
            <a:ext cx="10842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Injection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799196" y="2253915"/>
            <a:ext cx="1403684" cy="5454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Si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5799196" y="1997242"/>
            <a:ext cx="1403684" cy="2326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n-</a:t>
            </a:r>
            <a:r>
              <a:rPr lang="en-US" sz="1600" dirty="0" smtClean="0">
                <a:solidFill>
                  <a:schemeClr val="bg2"/>
                </a:solidFill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ype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799197" y="2815385"/>
            <a:ext cx="1403684" cy="2326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chemeClr val="bg2"/>
                </a:solidFill>
              </a:rPr>
              <a:t>-Type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6007827" y="2439826"/>
            <a:ext cx="44435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h+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>
            <a:off x="5883419" y="2787314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16200000" flipV="1">
            <a:off x="6853963" y="2257925"/>
            <a:ext cx="296779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689533" y="215766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e-</a:t>
            </a:r>
            <a:endParaRPr lang="en-US" sz="1800" dirty="0">
              <a:solidFill>
                <a:srgbClr val="009900"/>
              </a:solidFill>
            </a:endParaRPr>
          </a:p>
        </p:txBody>
      </p:sp>
      <p:cxnSp>
        <p:nvCxnSpPr>
          <p:cNvPr id="83" name="Shape 82"/>
          <p:cNvCxnSpPr/>
          <p:nvPr/>
        </p:nvCxnSpPr>
        <p:spPr bwMode="auto">
          <a:xfrm>
            <a:off x="4435643" y="1580145"/>
            <a:ext cx="2065395" cy="425118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hape 84"/>
          <p:cNvCxnSpPr/>
          <p:nvPr/>
        </p:nvCxnSpPr>
        <p:spPr bwMode="auto">
          <a:xfrm flipV="1">
            <a:off x="4459706" y="3056016"/>
            <a:ext cx="2041333" cy="368971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5400000">
            <a:off x="5382129" y="2534650"/>
            <a:ext cx="465219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5269832" y="232610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>
            <a:stCxn id="31760" idx="1"/>
          </p:cNvCxnSpPr>
          <p:nvPr/>
        </p:nvCxnSpPr>
        <p:spPr bwMode="auto">
          <a:xfrm rot="10800000" flipV="1">
            <a:off x="6962276" y="2522676"/>
            <a:ext cx="372463" cy="6812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395665" y="1066800"/>
            <a:ext cx="207800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Ohmic</a:t>
            </a:r>
            <a:r>
              <a:rPr lang="en-US" sz="2000" b="1" dirty="0" smtClean="0">
                <a:solidFill>
                  <a:schemeClr val="bg2"/>
                </a:solidFill>
              </a:rPr>
              <a:t> electrodes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42023" y="1066800"/>
            <a:ext cx="230723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Blocking electrodes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38150"/>
            <a:ext cx="7848600" cy="1219200"/>
          </a:xfrm>
          <a:noFill/>
        </p:spPr>
        <p:txBody>
          <a:bodyPr/>
          <a:lstStyle/>
          <a:p>
            <a:r>
              <a:rPr lang="en-US" smtClean="0"/>
              <a:t>Sources of Free Carriers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890713"/>
            <a:ext cx="7332663" cy="3367087"/>
          </a:xfrm>
          <a:noFill/>
        </p:spPr>
        <p:txBody>
          <a:bodyPr/>
          <a:lstStyle/>
          <a:p>
            <a:pPr marL="457200" indent="-457200">
              <a:buFont typeface="Century Schoolbook" pitchFamily="18" charset="0"/>
              <a:buAutoNum type="arabicPeriod"/>
            </a:pPr>
            <a:r>
              <a:rPr lang="en-US" smtClean="0"/>
              <a:t>Leakage current injected from contacts (can be avoided by using blocking contacts)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en-US" smtClean="0"/>
              <a:t>Thermally-generated carriers (can be reduced by cooling (Ge) or using wider band-gap materials)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en-US" smtClean="0"/>
              <a:t>Minority carriers in blocking contacts (very low due to depleted population)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en-US" smtClean="0"/>
              <a:t>Radiation-induced carriers (</a:t>
            </a:r>
            <a:r>
              <a:rPr lang="en-US" b="1" smtClean="0">
                <a:solidFill>
                  <a:srgbClr val="FF0000"/>
                </a:solidFill>
              </a:rPr>
              <a:t>signal to be collected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55161"/>
            <a:ext cx="7848600" cy="8509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Junction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75914" y="1722064"/>
            <a:ext cx="1378634" cy="184286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52230" y="1719942"/>
            <a:ext cx="2998736" cy="184286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929" y="205991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chemeClr val="bg2"/>
                </a:solidFill>
              </a:rPr>
              <a:t>-type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0373" y="204349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chemeClr val="bg2"/>
                </a:solidFill>
              </a:rPr>
              <a:t>-type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58" y="3818611"/>
            <a:ext cx="84834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Effect of </a:t>
            </a:r>
            <a:r>
              <a:rPr lang="en-US" sz="2000" b="1" dirty="0" smtClean="0">
                <a:solidFill>
                  <a:schemeClr val="bg2"/>
                </a:solidFill>
              </a:rPr>
              <a:t>Diffusion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Majority electrons in conduction band in </a:t>
            </a:r>
            <a:r>
              <a:rPr lang="en-US" sz="2000" b="1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-type material (left) moves to the right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Majority holes in valence band in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bg2"/>
                </a:solidFill>
              </a:rPr>
              <a:t>-type material (right) moves to the left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sym typeface="Symbol"/>
              </a:rPr>
              <a:t>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sym typeface="Symbol"/>
              </a:rPr>
              <a:t>Generate an electric field E which has a </a:t>
            </a: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higher potential on the left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sym typeface="Symbol"/>
              </a:rPr>
              <a:t>“pushing” holes back to the right, and electrons to the left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sym typeface="Symbol"/>
              </a:rPr>
              <a:t>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An equilibrium condition will be reached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3773" y="246742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e-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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258" y="2808515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 </a:t>
            </a:r>
            <a:r>
              <a:rPr lang="en-US" sz="2400" b="1" dirty="0" smtClean="0">
                <a:solidFill>
                  <a:srgbClr val="FF0000"/>
                </a:solidFill>
              </a:rPr>
              <a:t>h+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323771" y="1973943"/>
            <a:ext cx="1088572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75314" y="197394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219200"/>
          </a:xfrm>
        </p:spPr>
        <p:txBody>
          <a:bodyPr/>
          <a:lstStyle/>
          <a:p>
            <a:r>
              <a:rPr lang="en-US" smtClean="0"/>
              <a:t>How can we record radiation?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35020" y="3257816"/>
            <a:ext cx="6074933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bg2"/>
                </a:solidFill>
              </a:rPr>
              <a:t>(1)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 The detector must interact with the </a:t>
            </a:r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radiation</a:t>
            </a:r>
            <a:endParaRPr lang="en-US" sz="2400" dirty="0">
              <a:solidFill>
                <a:schemeClr val="bg2"/>
              </a:solidFill>
              <a:sym typeface="Symbol" pitchFamily="18" charset="2"/>
            </a:endParaRPr>
          </a:p>
          <a:p>
            <a:pPr algn="just"/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(2) Record an 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electrical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 signal from the event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19438" y="1570880"/>
            <a:ext cx="1981200" cy="13716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Detector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1824038" y="1875680"/>
            <a:ext cx="1676400" cy="838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990600" y="1993155"/>
            <a:ext cx="13668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Radiation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5100638" y="2256680"/>
            <a:ext cx="1066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6167438" y="1875680"/>
            <a:ext cx="1447800" cy="847725"/>
          </a:xfrm>
          <a:prstGeom prst="rect">
            <a:avLst/>
          </a:prstGeom>
          <a:solidFill>
            <a:srgbClr val="66FF66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Electrical</a:t>
            </a:r>
            <a:r>
              <a:rPr lang="en-US" sz="2400">
                <a:solidFill>
                  <a:schemeClr val="bg2"/>
                </a:solidFill>
              </a:rPr>
              <a:t> Sensing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4213" y="4349340"/>
            <a:ext cx="75865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UcParenBoth"/>
            </a:pPr>
            <a:r>
              <a:rPr lang="en-US" sz="2400" dirty="0" smtClean="0">
                <a:solidFill>
                  <a:schemeClr val="bg2"/>
                </a:solidFill>
              </a:rPr>
              <a:t>Therefore,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charged </a:t>
            </a:r>
            <a:r>
              <a:rPr lang="en-US" sz="2400" dirty="0">
                <a:solidFill>
                  <a:schemeClr val="bg2"/>
                </a:solidFill>
              </a:rPr>
              <a:t>particles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can be</a:t>
            </a:r>
            <a:r>
              <a:rPr lang="en-US" sz="2400" dirty="0">
                <a:solidFill>
                  <a:schemeClr val="hlink"/>
                </a:solidFill>
              </a:rPr>
              <a:t> “directly” </a:t>
            </a:r>
            <a:r>
              <a:rPr lang="en-US" sz="2400" dirty="0">
                <a:solidFill>
                  <a:schemeClr val="bg2"/>
                </a:solidFill>
              </a:rPr>
              <a:t>measured.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12156" y="4803008"/>
            <a:ext cx="71386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Such as </a:t>
            </a:r>
            <a:r>
              <a:rPr lang="en-US" sz="2000" b="1" dirty="0" smtClean="0">
                <a:solidFill>
                  <a:schemeClr val="bg2"/>
                </a:solidFill>
              </a:rPr>
              <a:t>electrons</a:t>
            </a:r>
            <a:r>
              <a:rPr lang="en-US" sz="2000" dirty="0" smtClean="0">
                <a:solidFill>
                  <a:schemeClr val="bg2"/>
                </a:solidFill>
              </a:rPr>
              <a:t>, </a:t>
            </a:r>
            <a:r>
              <a:rPr lang="en-US" sz="2000" b="1" dirty="0" smtClean="0">
                <a:solidFill>
                  <a:schemeClr val="bg2"/>
                </a:solidFill>
              </a:rPr>
              <a:t>heavy </a:t>
            </a:r>
            <a:r>
              <a:rPr lang="en-US" sz="2000" b="1" dirty="0">
                <a:solidFill>
                  <a:schemeClr val="bg2"/>
                </a:solidFill>
              </a:rPr>
              <a:t>charged particles </a:t>
            </a:r>
            <a:r>
              <a:rPr lang="en-US" sz="2000" dirty="0">
                <a:solidFill>
                  <a:schemeClr val="bg2"/>
                </a:solidFill>
              </a:rPr>
              <a:t>(protons + bare nuclei)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5255492"/>
            <a:ext cx="802424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(B)</a:t>
            </a:r>
            <a:r>
              <a:rPr lang="en-US" sz="2400" dirty="0">
                <a:solidFill>
                  <a:schemeClr val="bg1"/>
                </a:solidFill>
              </a:rPr>
              <a:t> Un-charged</a:t>
            </a:r>
            <a:r>
              <a:rPr lang="en-US" sz="2400" dirty="0">
                <a:solidFill>
                  <a:schemeClr val="bg2"/>
                </a:solidFill>
              </a:rPr>
              <a:t> particles cannot be “sensed” directly. They can 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    only be recorded indirectly </a:t>
            </a:r>
            <a:r>
              <a:rPr lang="en-US" sz="2400" dirty="0">
                <a:solidFill>
                  <a:schemeClr val="hlink"/>
                </a:solidFill>
              </a:rPr>
              <a:t>after</a:t>
            </a:r>
            <a:r>
              <a:rPr lang="en-US" sz="2400" dirty="0">
                <a:solidFill>
                  <a:schemeClr val="bg2"/>
                </a:solidFill>
              </a:rPr>
              <a:t> interaction with matter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81672" y="6123052"/>
            <a:ext cx="7637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Gamma rays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000" b="1" dirty="0" smtClean="0">
                <a:solidFill>
                  <a:schemeClr val="bg2"/>
                </a:solidFill>
              </a:rPr>
              <a:t> electrons          neutrons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heavy </a:t>
            </a:r>
            <a:r>
              <a:rPr lang="en-US" sz="2000" b="1" dirty="0">
                <a:solidFill>
                  <a:schemeClr val="bg2"/>
                </a:solidFill>
              </a:rPr>
              <a:t>charged </a:t>
            </a:r>
            <a:r>
              <a:rPr lang="en-US" sz="2000" b="1" dirty="0" smtClean="0">
                <a:solidFill>
                  <a:schemeClr val="bg2"/>
                </a:solidFill>
              </a:rPr>
              <a:t>particles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962526"/>
          </a:xfrm>
          <a:noFill/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</a:rPr>
              <a:t>An idealized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</a:rPr>
              <a:t> Junction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1828800" y="5478379"/>
          <a:ext cx="3874169" cy="970547"/>
        </p:xfrm>
        <a:graphic>
          <a:graphicData uri="http://schemas.openxmlformats.org/presentationml/2006/ole">
            <p:oleObj spid="_x0000_s7170" name="Equation" r:id="rId4" imgW="1790640" imgH="482400" progId="Equation.DSMT4">
              <p:embed/>
            </p:oleObj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75459" y="3367171"/>
            <a:ext cx="3982372" cy="40011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Assume</a:t>
            </a:r>
            <a:r>
              <a:rPr lang="en-US" sz="2000" dirty="0" smtClean="0">
                <a:solidFill>
                  <a:srgbClr val="000000"/>
                </a:solidFill>
              </a:rPr>
              <a:t> uniform charge distribution</a:t>
            </a:r>
            <a:r>
              <a:rPr lang="en-US" sz="2000" dirty="0">
                <a:solidFill>
                  <a:srgbClr val="000000"/>
                </a:solidFill>
              </a:rPr>
              <a:t>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65684" y="1949112"/>
            <a:ext cx="4820653" cy="1074821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334126" y="4499807"/>
            <a:ext cx="3248527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2375026" y="4106775"/>
            <a:ext cx="1811964" cy="794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807369" y="1973175"/>
            <a:ext cx="465221" cy="1018674"/>
          </a:xfrm>
          <a:prstGeom prst="rect">
            <a:avLst/>
          </a:prstGeom>
          <a:solidFill>
            <a:srgbClr val="FFCCFF"/>
          </a:solidFill>
          <a:ln w="254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80611" y="1981196"/>
            <a:ext cx="1700463" cy="1018674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Elbow Connector 23"/>
          <p:cNvCxnSpPr/>
          <p:nvPr/>
        </p:nvCxnSpPr>
        <p:spPr bwMode="auto">
          <a:xfrm rot="5400000" flipH="1" flipV="1">
            <a:off x="2578769" y="3781923"/>
            <a:ext cx="962527" cy="457200"/>
          </a:xfrm>
          <a:prstGeom prst="bentConnector3">
            <a:avLst>
              <a:gd name="adj1" fmla="val 100000"/>
            </a:avLst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flipV="1">
            <a:off x="3288632" y="4515849"/>
            <a:ext cx="1724526" cy="200526"/>
          </a:xfrm>
          <a:prstGeom prst="bentConnector3">
            <a:avLst>
              <a:gd name="adj1" fmla="val 100233"/>
            </a:avLst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2634916" y="1680410"/>
            <a:ext cx="328863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4808623" y="1680410"/>
            <a:ext cx="328863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823411" y="1676400"/>
            <a:ext cx="2109536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943727" y="1219200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Depletion region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2988" y="4411579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-a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759" y="41228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b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0610" y="41308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040480" y="2567155"/>
            <a:ext cx="657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875548" y="2035675"/>
            <a:ext cx="171232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hlink"/>
                </a:solidFill>
              </a:rPr>
              <a:t>Electric </a:t>
            </a:r>
            <a:r>
              <a:rPr lang="en-US" sz="2000" b="1" dirty="0" smtClean="0">
                <a:solidFill>
                  <a:schemeClr val="hlink"/>
                </a:solidFill>
              </a:rPr>
              <a:t>field 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graphicFrame>
        <p:nvGraphicFramePr>
          <p:cNvPr id="7171" name="Object 11"/>
          <p:cNvGraphicFramePr>
            <a:graphicFrameLocks noChangeAspect="1"/>
          </p:cNvGraphicFramePr>
          <p:nvPr>
            <p:ph idx="1"/>
          </p:nvPr>
        </p:nvGraphicFramePr>
        <p:xfrm>
          <a:off x="3771315" y="2404729"/>
          <a:ext cx="265112" cy="354012"/>
        </p:xfrm>
        <a:graphic>
          <a:graphicData uri="http://schemas.openxmlformats.org/presentationml/2006/ole">
            <p:oleObj spid="_x0000_s7171" name="Equation" r:id="rId5" imgW="152280" imgH="203040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272590" y="3296653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e</a:t>
            </a:r>
            <a:r>
              <a:rPr lang="en-US" sz="2000" baseline="-25000" dirty="0" smtClean="0">
                <a:solidFill>
                  <a:schemeClr val="bg2"/>
                </a:solidFill>
              </a:rPr>
              <a:t>0</a:t>
            </a:r>
            <a:r>
              <a:rPr lang="en-US" sz="2000" dirty="0" smtClean="0">
                <a:solidFill>
                  <a:schemeClr val="bg2"/>
                </a:solidFill>
              </a:rPr>
              <a:t>N</a:t>
            </a:r>
            <a:r>
              <a:rPr lang="en-US" sz="2000" baseline="-25000" dirty="0" smtClean="0">
                <a:solidFill>
                  <a:schemeClr val="bg2"/>
                </a:solidFill>
              </a:rPr>
              <a:t>D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26106" y="4892842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e</a:t>
            </a:r>
            <a:r>
              <a:rPr lang="en-US" sz="2000" baseline="-25000" dirty="0" smtClean="0">
                <a:solidFill>
                  <a:schemeClr val="bg2"/>
                </a:solidFill>
              </a:rPr>
              <a:t>0</a:t>
            </a:r>
            <a:r>
              <a:rPr lang="en-US" sz="2000" dirty="0" smtClean="0">
                <a:solidFill>
                  <a:schemeClr val="bg2"/>
                </a:solidFill>
              </a:rPr>
              <a:t>N</a:t>
            </a:r>
            <a:r>
              <a:rPr lang="en-US" sz="2000" baseline="-25000" dirty="0" smtClean="0">
                <a:solidFill>
                  <a:schemeClr val="bg2"/>
                </a:solidFill>
              </a:rPr>
              <a:t>A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2895600" y="4748463"/>
            <a:ext cx="312821" cy="22459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662990" y="3039979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(x)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2652" y="42511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x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13685" y="2029326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bg2"/>
                </a:solidFill>
              </a:rPr>
              <a:t>-type region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5675062" y="2442912"/>
          <a:ext cx="661988" cy="374650"/>
        </p:xfrm>
        <a:graphic>
          <a:graphicData uri="http://schemas.openxmlformats.org/presentationml/2006/ole">
            <p:oleObj spid="_x0000_s7173" name="Equation" r:id="rId6" imgW="380880" imgH="215640" progId="Equation.DSMT4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363580" y="1411705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-region</a:t>
            </a:r>
            <a:endParaRPr lang="en-US" sz="20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957137" y="1860884"/>
            <a:ext cx="497305" cy="401053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2162092" y="2451183"/>
          <a:ext cx="661987" cy="374650"/>
        </p:xfrm>
        <a:graphic>
          <a:graphicData uri="http://schemas.openxmlformats.org/presentationml/2006/ole">
            <p:oleObj spid="_x0000_s7174" name="Equation" r:id="rId7" imgW="380880" imgH="215640" progId="Equation.DSMT4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023811" y="4114801"/>
            <a:ext cx="2781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 smtClean="0">
                <a:solidFill>
                  <a:schemeClr val="bg2"/>
                </a:solidFill>
              </a:rPr>
              <a:t>Note</a:t>
            </a:r>
            <a:r>
              <a:rPr lang="en-US" sz="1800" dirty="0" smtClean="0">
                <a:solidFill>
                  <a:schemeClr val="bg2"/>
                </a:solidFill>
              </a:rPr>
              <a:t>: Since free electrons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and holes are </a:t>
            </a:r>
            <a:r>
              <a:rPr lang="en-US" sz="1800" dirty="0" smtClean="0">
                <a:solidFill>
                  <a:srgbClr val="0000FF"/>
                </a:solidFill>
              </a:rPr>
              <a:t>swept out of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the depletion region </a:t>
            </a:r>
            <a:r>
              <a:rPr lang="en-US" sz="1800" dirty="0" smtClean="0">
                <a:solidFill>
                  <a:schemeClr val="bg2"/>
                </a:solidFill>
              </a:rPr>
              <a:t>quickly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by the electric field, we can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approximate that </a:t>
            </a:r>
            <a:r>
              <a:rPr lang="en-US" sz="1800" dirty="0" smtClean="0">
                <a:solidFill>
                  <a:srgbClr val="0000FF"/>
                </a:solidFill>
              </a:rPr>
              <a:t>charge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densities are just impurity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concentrations in depleted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region.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8421" y="922421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No electric field to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collect charge in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un-depleted regions</a:t>
            </a:r>
          </a:p>
          <a:p>
            <a:r>
              <a:rPr lang="en-US" sz="1800" b="1" dirty="0" smtClean="0">
                <a:solidFill>
                  <a:schemeClr val="bg2"/>
                </a:solidFill>
              </a:rPr>
              <a:t>(“Dead layers”)</a:t>
            </a:r>
            <a:endParaRPr lang="en-US" sz="1800" b="1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 bwMode="auto">
          <a:xfrm rot="10800000" flipV="1">
            <a:off x="6777789" y="1522586"/>
            <a:ext cx="240632" cy="39444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60422" y="3216442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Un-depleted regions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act as electrodes (or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conductor) due to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high conductivity</a:t>
            </a:r>
            <a:endParaRPr lang="en-US" sz="1800" dirty="0">
              <a:solidFill>
                <a:schemeClr val="bg2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1315453" y="2911642"/>
            <a:ext cx="778042" cy="264695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Derivation of Junction Properties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b="1" u="sng" smtClean="0"/>
              <a:t>Poisson’s Equation:</a:t>
            </a:r>
            <a:endParaRPr lang="en-US" u="sng" smtClean="0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5295900" y="1508125"/>
            <a:ext cx="3190875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 u="sng">
                <a:solidFill>
                  <a:schemeClr val="bg2"/>
                </a:solidFill>
              </a:rPr>
              <a:t>The electric field </a:t>
            </a:r>
            <a:r>
              <a:rPr lang="en-US" sz="2800" b="1" u="sng">
                <a:solidFill>
                  <a:schemeClr val="bg2"/>
                </a:solidFill>
                <a:latin typeface="Symbol" pitchFamily="18" charset="2"/>
              </a:rPr>
              <a:t>E</a:t>
            </a:r>
            <a:r>
              <a:rPr lang="en-US" sz="2400" u="sng">
                <a:solidFill>
                  <a:schemeClr val="bg2"/>
                </a:solidFill>
              </a:rPr>
              <a:t> :</a:t>
            </a:r>
          </a:p>
        </p:txBody>
      </p:sp>
      <p:graphicFrame>
        <p:nvGraphicFramePr>
          <p:cNvPr id="8194" name="Object 5"/>
          <p:cNvGraphicFramePr>
            <a:graphicFrameLocks/>
          </p:cNvGraphicFramePr>
          <p:nvPr/>
        </p:nvGraphicFramePr>
        <p:xfrm>
          <a:off x="808038" y="2089150"/>
          <a:ext cx="3513137" cy="1685925"/>
        </p:xfrm>
        <a:graphic>
          <a:graphicData uri="http://schemas.openxmlformats.org/presentationml/2006/ole">
            <p:oleObj spid="_x0000_s8194" name="Equation" r:id="rId4" imgW="1485720" imgH="660240" progId="Equation.DSMT4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/>
          </p:cNvGraphicFramePr>
          <p:nvPr/>
        </p:nvGraphicFramePr>
        <p:xfrm>
          <a:off x="5064125" y="2093913"/>
          <a:ext cx="3552825" cy="1635125"/>
        </p:xfrm>
        <a:graphic>
          <a:graphicData uri="http://schemas.openxmlformats.org/presentationml/2006/ole">
            <p:oleObj spid="_x0000_s8195" name="Equation" r:id="rId5" imgW="1396800" imgH="660240" progId="Equation.DSMT4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/>
          </p:cNvGraphicFramePr>
          <p:nvPr/>
        </p:nvGraphicFramePr>
        <p:xfrm>
          <a:off x="539750" y="4133850"/>
          <a:ext cx="8304213" cy="1908175"/>
        </p:xfrm>
        <a:graphic>
          <a:graphicData uri="http://schemas.openxmlformats.org/presentationml/2006/ole">
            <p:oleObj spid="_x0000_s8196" name="Equation" r:id="rId6" imgW="4101840" imgH="8380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06650" y="50546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563938" y="2874461"/>
            <a:ext cx="635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E(x)</a:t>
            </a:r>
          </a:p>
        </p:txBody>
      </p:sp>
      <p:sp>
        <p:nvSpPr>
          <p:cNvPr id="9222" name="Rectangle 14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942975"/>
          </a:xfrm>
        </p:spPr>
        <p:txBody>
          <a:bodyPr/>
          <a:lstStyle/>
          <a:p>
            <a:r>
              <a:rPr lang="en-US" sz="3200" smtClean="0"/>
              <a:t>Solution for the electric field</a:t>
            </a:r>
          </a:p>
        </p:txBody>
      </p:sp>
      <p:graphicFrame>
        <p:nvGraphicFramePr>
          <p:cNvPr id="9218" name="Object 8"/>
          <p:cNvGraphicFramePr>
            <a:graphicFrameLocks/>
          </p:cNvGraphicFramePr>
          <p:nvPr>
            <p:ph sz="half" idx="1"/>
          </p:nvPr>
        </p:nvGraphicFramePr>
        <p:xfrm>
          <a:off x="4360863" y="1331913"/>
          <a:ext cx="4149725" cy="1611312"/>
        </p:xfrm>
        <a:graphic>
          <a:graphicData uri="http://schemas.openxmlformats.org/presentationml/2006/ole">
            <p:oleObj spid="_x0000_s9218" name="Equation" r:id="rId4" imgW="2158920" imgH="838080" progId="Equation.DSMT4">
              <p:embed/>
            </p:oleObj>
          </a:graphicData>
        </a:graphic>
      </p:graphicFrame>
      <p:graphicFrame>
        <p:nvGraphicFramePr>
          <p:cNvPr id="9219" name="Object 13"/>
          <p:cNvGraphicFramePr>
            <a:graphicFrameLocks/>
          </p:cNvGraphicFramePr>
          <p:nvPr>
            <p:ph sz="half" idx="2"/>
          </p:nvPr>
        </p:nvGraphicFramePr>
        <p:xfrm>
          <a:off x="870536" y="4706270"/>
          <a:ext cx="7373937" cy="1779587"/>
        </p:xfrm>
        <a:graphic>
          <a:graphicData uri="http://schemas.openxmlformats.org/presentationml/2006/ole">
            <p:oleObj spid="_x0000_s9219" name="Equation" r:id="rId5" imgW="4419360" imgH="1066680" progId="Equation.DSMT4">
              <p:embed/>
            </p:oleObj>
          </a:graphicData>
        </a:graphic>
      </p:graphicFrame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622300" y="1420813"/>
            <a:ext cx="34417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First integration with boundary </a:t>
            </a:r>
          </a:p>
          <a:p>
            <a:r>
              <a:rPr lang="en-US" sz="2000" dirty="0">
                <a:solidFill>
                  <a:schemeClr val="bg2"/>
                </a:solidFill>
              </a:rPr>
              <a:t>conditions: </a:t>
            </a:r>
          </a:p>
          <a:p>
            <a:r>
              <a:rPr lang="en-US" sz="2000" dirty="0">
                <a:solidFill>
                  <a:schemeClr val="bg2"/>
                </a:solidFill>
              </a:rPr>
              <a:t>E =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 </a:t>
            </a:r>
            <a:r>
              <a:rPr lang="en-US" sz="2000" dirty="0">
                <a:solidFill>
                  <a:schemeClr val="bg2"/>
                </a:solidFill>
              </a:rPr>
              <a:t>d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 / </a:t>
            </a:r>
            <a:r>
              <a:rPr lang="en-US" sz="2000" dirty="0" err="1">
                <a:solidFill>
                  <a:schemeClr val="bg2"/>
                </a:solidFill>
                <a:sym typeface="Symbol" pitchFamily="18" charset="2"/>
              </a:rPr>
              <a:t>dx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0 at –a and +b </a:t>
            </a:r>
          </a:p>
          <a:p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( Note: E = 0 inside conductors)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4899025" y="3206248"/>
            <a:ext cx="4081567" cy="40011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Maximum </a:t>
            </a:r>
            <a:r>
              <a:rPr lang="en-US" sz="2000" b="1" dirty="0">
                <a:solidFill>
                  <a:schemeClr val="hlink"/>
                </a:solidFill>
              </a:rPr>
              <a:t>E</a:t>
            </a:r>
            <a:r>
              <a:rPr lang="en-US" sz="2000" dirty="0">
                <a:solidFill>
                  <a:schemeClr val="hlink"/>
                </a:solidFill>
              </a:rPr>
              <a:t> at x = </a:t>
            </a:r>
            <a:r>
              <a:rPr lang="en-US" sz="2000" dirty="0" smtClean="0">
                <a:solidFill>
                  <a:schemeClr val="hlink"/>
                </a:solidFill>
              </a:rPr>
              <a:t>0 (at the interface)</a:t>
            </a:r>
            <a:endParaRPr lang="en-US" sz="2000" dirty="0">
              <a:solidFill>
                <a:schemeClr val="hlink"/>
              </a:solidFill>
            </a:endParaRPr>
          </a:p>
        </p:txBody>
      </p:sp>
      <p:cxnSp>
        <p:nvCxnSpPr>
          <p:cNvPr id="9225" name="Straight Arrow Connector 10"/>
          <p:cNvCxnSpPr>
            <a:cxnSpLocks noChangeShapeType="1"/>
          </p:cNvCxnSpPr>
          <p:nvPr/>
        </p:nvCxnSpPr>
        <p:spPr bwMode="auto">
          <a:xfrm>
            <a:off x="2578100" y="4187323"/>
            <a:ext cx="3743325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226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3575844" y="3537242"/>
            <a:ext cx="1276350" cy="793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4059238" y="4195261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0</a:t>
            </a:r>
          </a:p>
        </p:txBody>
      </p:sp>
      <p:cxnSp>
        <p:nvCxnSpPr>
          <p:cNvPr id="9228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3468688" y="3445960"/>
            <a:ext cx="850900" cy="631825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29" name="Straight Connector 17"/>
          <p:cNvCxnSpPr>
            <a:cxnSpLocks noChangeShapeType="1"/>
          </p:cNvCxnSpPr>
          <p:nvPr/>
        </p:nvCxnSpPr>
        <p:spPr bwMode="auto">
          <a:xfrm>
            <a:off x="4225925" y="3328486"/>
            <a:ext cx="1717675" cy="858837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3341688" y="4163511"/>
            <a:ext cx="43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a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5810250" y="4163511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1019175"/>
          </a:xfrm>
        </p:spPr>
        <p:txBody>
          <a:bodyPr/>
          <a:lstStyle/>
          <a:p>
            <a:r>
              <a:rPr lang="en-US" smtClean="0"/>
              <a:t>The Electric Field of a 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smtClean="0"/>
              <a:t>-</a:t>
            </a:r>
            <a:r>
              <a:rPr lang="en-US" smtClean="0">
                <a:solidFill>
                  <a:schemeClr val="bg1"/>
                </a:solidFill>
              </a:rPr>
              <a:t>n</a:t>
            </a:r>
            <a:r>
              <a:rPr lang="en-US" smtClean="0"/>
              <a:t> Junction</a:t>
            </a:r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614488" y="1347788"/>
            <a:ext cx="5969000" cy="4822825"/>
            <a:chOff x="1591275" y="220144"/>
            <a:chExt cx="5969000" cy="4822825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591275" y="220144"/>
              <a:ext cx="5969000" cy="4822825"/>
            </a:xfrm>
            <a:prstGeom prst="rect">
              <a:avLst/>
            </a:prstGeom>
            <a:solidFill>
              <a:srgbClr val="D9F2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3634387" y="1032944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4348762" y="1682232"/>
              <a:ext cx="304800" cy="76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Text Box 12"/>
            <p:cNvSpPr txBox="1">
              <a:spLocks noChangeArrowheads="1"/>
            </p:cNvSpPr>
            <p:nvPr/>
          </p:nvSpPr>
          <p:spPr bwMode="auto">
            <a:xfrm>
              <a:off x="5204425" y="3520557"/>
              <a:ext cx="1609725" cy="366712"/>
            </a:xfrm>
            <a:prstGeom prst="rect">
              <a:avLst/>
            </a:prstGeom>
            <a:solidFill>
              <a:srgbClr val="FFFF99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Slop dE/dx </a:t>
              </a:r>
              <a:r>
                <a:rPr lang="en-US" sz="1800">
                  <a:solidFill>
                    <a:schemeClr val="bg1"/>
                  </a:solidFill>
                  <a:sym typeface="Symbol" pitchFamily="18" charset="2"/>
                </a:rPr>
                <a:t> </a:t>
              </a:r>
            </a:p>
          </p:txBody>
        </p:sp>
        <p:sp>
          <p:nvSpPr>
            <p:cNvPr id="35849" name="Line 13"/>
            <p:cNvSpPr>
              <a:spLocks noChangeShapeType="1"/>
            </p:cNvSpPr>
            <p:nvPr/>
          </p:nvSpPr>
          <p:spPr bwMode="auto">
            <a:xfrm flipH="1">
              <a:off x="4758337" y="3938069"/>
              <a:ext cx="641350" cy="17621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Text Box 14"/>
            <p:cNvSpPr txBox="1">
              <a:spLocks noChangeArrowheads="1"/>
            </p:cNvSpPr>
            <p:nvPr/>
          </p:nvSpPr>
          <p:spPr bwMode="auto">
            <a:xfrm>
              <a:off x="3734400" y="4274619"/>
              <a:ext cx="110966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9900"/>
                  </a:solidFill>
                </a:rPr>
                <a:t>Area </a:t>
              </a:r>
              <a:r>
                <a:rPr lang="en-US" sz="1800" b="1">
                  <a:solidFill>
                    <a:srgbClr val="009900"/>
                  </a:solidFill>
                  <a:sym typeface="Symbol" pitchFamily="18" charset="2"/>
                </a:rPr>
                <a:t> 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9"/>
          <p:cNvGrpSpPr>
            <a:grpSpLocks/>
          </p:cNvGrpSpPr>
          <p:nvPr/>
        </p:nvGrpSpPr>
        <p:grpSpPr bwMode="auto">
          <a:xfrm>
            <a:off x="1600200" y="968375"/>
            <a:ext cx="5905500" cy="4103688"/>
            <a:chOff x="1008" y="826"/>
            <a:chExt cx="3720" cy="2585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1012" y="904"/>
              <a:ext cx="8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0" name="Picture 5"/>
            <p:cNvPicPr>
              <a:picLocks noChangeArrowheads="1"/>
            </p:cNvPicPr>
            <p:nvPr/>
          </p:nvPicPr>
          <p:blipFill>
            <a:blip r:embed="rId3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1008" y="826"/>
              <a:ext cx="3720" cy="2585"/>
            </a:xfrm>
            <a:prstGeom prst="rect">
              <a:avLst/>
            </a:prstGeom>
            <a:solidFill>
              <a:srgbClr val="D9F2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645" y="2474"/>
              <a:ext cx="26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9900"/>
                  </a:solidFill>
                </a:rPr>
                <a:t>e-</a:t>
              </a:r>
            </a:p>
          </p:txBody>
        </p:sp>
        <p:sp>
          <p:nvSpPr>
            <p:cNvPr id="36872" name="Line 7"/>
            <p:cNvSpPr>
              <a:spLocks noChangeShapeType="1"/>
            </p:cNvSpPr>
            <p:nvPr/>
          </p:nvSpPr>
          <p:spPr bwMode="auto">
            <a:xfrm flipH="1">
              <a:off x="2917" y="2661"/>
              <a:ext cx="557" cy="19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676275" y="5413375"/>
            <a:ext cx="80327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The electric field makes electrons to drift towards </a:t>
            </a:r>
            <a:r>
              <a:rPr lang="en-US" sz="2000" b="1">
                <a:solidFill>
                  <a:schemeClr val="bg1"/>
                </a:solidFill>
              </a:rPr>
              <a:t>n</a:t>
            </a:r>
            <a:r>
              <a:rPr lang="en-US" sz="2000">
                <a:solidFill>
                  <a:schemeClr val="bg2"/>
                </a:solidFill>
              </a:rPr>
              <a:t>-region (to lower energy)</a:t>
            </a:r>
          </a:p>
          <a:p>
            <a:r>
              <a:rPr lang="en-US" sz="2000">
                <a:solidFill>
                  <a:schemeClr val="bg2"/>
                </a:solidFill>
              </a:rPr>
              <a:t>The diffusion process makes electrons to drift towards </a:t>
            </a:r>
            <a:r>
              <a:rPr lang="en-US" sz="2000" b="1">
                <a:solidFill>
                  <a:srgbClr val="FF0000"/>
                </a:solidFill>
              </a:rPr>
              <a:t>p</a:t>
            </a:r>
            <a:r>
              <a:rPr lang="en-US" sz="2000">
                <a:solidFill>
                  <a:schemeClr val="bg2"/>
                </a:solidFill>
              </a:rPr>
              <a:t>-region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Reverse Biasing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866900" y="212725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2" name="Picture 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025" y="1562100"/>
            <a:ext cx="5384800" cy="3771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5292725" y="2887663"/>
            <a:ext cx="20399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9900"/>
                </a:solidFill>
              </a:rPr>
              <a:t>e- minority carrier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2557463" y="4140200"/>
            <a:ext cx="21129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h+ minority carrier</a:t>
            </a:r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 flipV="1">
            <a:off x="4630738" y="3832225"/>
            <a:ext cx="319087" cy="3619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 flipH="1">
            <a:off x="5051425" y="3265488"/>
            <a:ext cx="304800" cy="3635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1654740" y="1236562"/>
          <a:ext cx="5852190" cy="2170316"/>
        </p:xfrm>
        <a:graphic>
          <a:graphicData uri="http://schemas.openxmlformats.org/presentationml/2006/ole">
            <p:oleObj spid="_x0000_s10243" name="Equation" r:id="rId4" imgW="2374560" imgH="939600" progId="Equation.DSMT4">
              <p:embed/>
            </p:oleObj>
          </a:graphicData>
        </a:graphic>
      </p:graphicFrame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838200"/>
          </a:xfrm>
        </p:spPr>
        <p:txBody>
          <a:bodyPr/>
          <a:lstStyle/>
          <a:p>
            <a:r>
              <a:rPr lang="en-US" smtClean="0"/>
              <a:t>The Depletion Depth (Width)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3114664" y="4129085"/>
          <a:ext cx="5243511" cy="2466206"/>
        </p:xfrm>
        <a:graphic>
          <a:graphicData uri="http://schemas.openxmlformats.org/presentationml/2006/ole">
            <p:oleObj spid="_x0000_s10242" name="Equation" r:id="rId5" imgW="3162240" imgH="1549080" progId="Equation.DSMT4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39757" y="3311372"/>
            <a:ext cx="604062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(N</a:t>
            </a:r>
            <a:r>
              <a:rPr lang="en-US" sz="2000" baseline="-25000" dirty="0">
                <a:solidFill>
                  <a:schemeClr val="bg2"/>
                </a:solidFill>
              </a:rPr>
              <a:t>A</a:t>
            </a:r>
            <a:r>
              <a:rPr lang="en-US" sz="2000" dirty="0">
                <a:solidFill>
                  <a:schemeClr val="bg2"/>
                </a:solidFill>
              </a:rPr>
              <a:t>: The one with (original) </a:t>
            </a:r>
            <a:r>
              <a:rPr lang="en-US" sz="2000" b="1" u="sng" dirty="0">
                <a:solidFill>
                  <a:schemeClr val="bg1"/>
                </a:solidFill>
              </a:rPr>
              <a:t>lower</a:t>
            </a:r>
            <a:r>
              <a:rPr lang="en-US" sz="2000" dirty="0">
                <a:solidFill>
                  <a:schemeClr val="bg2"/>
                </a:solidFill>
              </a:rPr>
              <a:t> carrier concentration)</a:t>
            </a:r>
          </a:p>
        </p:txBody>
      </p:sp>
      <p:cxnSp>
        <p:nvCxnSpPr>
          <p:cNvPr id="10245" name="Straight Arrow Connector 7"/>
          <p:cNvCxnSpPr>
            <a:cxnSpLocks noChangeShapeType="1"/>
          </p:cNvCxnSpPr>
          <p:nvPr/>
        </p:nvCxnSpPr>
        <p:spPr bwMode="auto">
          <a:xfrm rot="10800000">
            <a:off x="4999704" y="3082413"/>
            <a:ext cx="398209" cy="22122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57213" y="5072063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Memo on derivation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/>
          </p:cNvGraphicFramePr>
          <p:nvPr/>
        </p:nvGraphicFramePr>
        <p:xfrm>
          <a:off x="447674" y="1152508"/>
          <a:ext cx="8372475" cy="4510088"/>
        </p:xfrm>
        <a:graphic>
          <a:graphicData uri="http://schemas.openxmlformats.org/presentationml/2006/ole">
            <p:oleObj spid="_x0000_s11266" name="Equation" r:id="rId4" imgW="2705040" imgH="1892160" progId="Equation.DSMT4">
              <p:embed/>
            </p:oleObj>
          </a:graphicData>
        </a:graphic>
      </p:graphicFrame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508625" y="4775200"/>
            <a:ext cx="28763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(can </a:t>
            </a:r>
            <a:r>
              <a:rPr lang="en-US" sz="2000" dirty="0">
                <a:solidFill>
                  <a:schemeClr val="bg2"/>
                </a:solidFill>
              </a:rPr>
              <a:t>reach 10</a:t>
            </a:r>
            <a:r>
              <a:rPr lang="en-US" sz="2000" baseline="30000" dirty="0">
                <a:solidFill>
                  <a:schemeClr val="bg2"/>
                </a:solidFill>
              </a:rPr>
              <a:t>6</a:t>
            </a:r>
            <a:r>
              <a:rPr lang="en-US" sz="2000" dirty="0">
                <a:solidFill>
                  <a:schemeClr val="bg2"/>
                </a:solidFill>
              </a:rPr>
              <a:t> – 10</a:t>
            </a:r>
            <a:r>
              <a:rPr lang="en-US" sz="2000" baseline="30000" dirty="0">
                <a:solidFill>
                  <a:schemeClr val="bg2"/>
                </a:solidFill>
              </a:rPr>
              <a:t>7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V/cm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  for small d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 high N</a:t>
            </a:r>
            <a:r>
              <a:rPr lang="en-US" sz="2000" dirty="0" smtClean="0">
                <a:solidFill>
                  <a:schemeClr val="bg2"/>
                </a:solidFill>
              </a:rPr>
              <a:t>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145213" y="1266825"/>
            <a:ext cx="1616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Lower </a:t>
            </a:r>
            <a:r>
              <a:rPr lang="en-US" sz="2000" dirty="0" err="1" smtClean="0">
                <a:solidFill>
                  <a:schemeClr val="bg1"/>
                </a:solidFill>
              </a:rPr>
              <a:t>dopant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concentration</a:t>
            </a:r>
          </a:p>
        </p:txBody>
      </p:sp>
      <p:cxnSp>
        <p:nvCxnSpPr>
          <p:cNvPr id="11269" name="Straight Arrow Connector 7"/>
          <p:cNvCxnSpPr>
            <a:cxnSpLocks noChangeShapeType="1"/>
          </p:cNvCxnSpPr>
          <p:nvPr/>
        </p:nvCxnSpPr>
        <p:spPr bwMode="auto">
          <a:xfrm rot="10800000" flipV="1">
            <a:off x="5184776" y="1712913"/>
            <a:ext cx="850900" cy="2682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6469501" y="2820652"/>
            <a:ext cx="1981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Desire smaller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capacitance for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radiation detector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971550"/>
          </a:xfrm>
        </p:spPr>
        <p:txBody>
          <a:bodyPr/>
          <a:lstStyle/>
          <a:p>
            <a:r>
              <a:rPr lang="en-US" smtClean="0"/>
              <a:t>Various Detector Configurations</a:t>
            </a:r>
          </a:p>
        </p:txBody>
      </p:sp>
      <p:pic>
        <p:nvPicPr>
          <p:cNvPr id="38915" name="Picture 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1944688"/>
            <a:ext cx="3963987" cy="3381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1941513"/>
            <a:ext cx="4467225" cy="33956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929188" y="5384800"/>
            <a:ext cx="3646487" cy="132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(A thin layer having high density electron traps (</a:t>
            </a:r>
            <a:r>
              <a:rPr lang="en-US" sz="2000">
                <a:solidFill>
                  <a:srgbClr val="FF0000"/>
                </a:solidFill>
              </a:rPr>
              <a:t>p</a:t>
            </a:r>
            <a:r>
              <a:rPr lang="en-US" sz="2000">
                <a:solidFill>
                  <a:schemeClr val="bg2"/>
                </a:solidFill>
              </a:rPr>
              <a:t>-type) is formed</a:t>
            </a:r>
          </a:p>
          <a:p>
            <a:r>
              <a:rPr lang="en-US" sz="2000">
                <a:solidFill>
                  <a:schemeClr val="bg2"/>
                </a:solidFill>
              </a:rPr>
              <a:t>between gold and Si, such as an oxidation layer)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00038" y="1268413"/>
            <a:ext cx="397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Diffused Junction Detectors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4849813" y="1263650"/>
            <a:ext cx="357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Surface Barrier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Ion Implanted Detectors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00538"/>
            <a:ext cx="7924800" cy="2133600"/>
          </a:xfrm>
          <a:noFill/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mtClean="0"/>
              <a:t>Use different ions, can produce either n</a:t>
            </a:r>
            <a:r>
              <a:rPr lang="en-US" baseline="30000" smtClean="0"/>
              <a:t>+</a:t>
            </a:r>
            <a:r>
              <a:rPr lang="en-US" smtClean="0"/>
              <a:t> or p</a:t>
            </a:r>
            <a:r>
              <a:rPr lang="en-US" baseline="30000" smtClean="0"/>
              <a:t>+</a:t>
            </a:r>
            <a:r>
              <a:rPr lang="en-US" smtClean="0"/>
              <a:t> layers (using arsenic or boron, for example)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mtClean="0"/>
              <a:t>Mono-energetic ions have well-defined range – can closely control thickness and concentration profile of implanted layer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341813" y="1820863"/>
            <a:ext cx="1144587" cy="2066925"/>
          </a:xfrm>
          <a:prstGeom prst="rect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9941" name="Straight Arrow Connector 6"/>
          <p:cNvCxnSpPr>
            <a:cxnSpLocks noChangeShapeType="1"/>
          </p:cNvCxnSpPr>
          <p:nvPr/>
        </p:nvCxnSpPr>
        <p:spPr bwMode="auto">
          <a:xfrm>
            <a:off x="3573463" y="21018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2" name="Straight Arrow Connector 7"/>
          <p:cNvCxnSpPr>
            <a:cxnSpLocks noChangeShapeType="1"/>
          </p:cNvCxnSpPr>
          <p:nvPr/>
        </p:nvCxnSpPr>
        <p:spPr bwMode="auto">
          <a:xfrm>
            <a:off x="3573463" y="22542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3" name="Straight Arrow Connector 8"/>
          <p:cNvCxnSpPr>
            <a:cxnSpLocks noChangeShapeType="1"/>
          </p:cNvCxnSpPr>
          <p:nvPr/>
        </p:nvCxnSpPr>
        <p:spPr bwMode="auto">
          <a:xfrm>
            <a:off x="3573463" y="24066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4" name="Straight Arrow Connector 9"/>
          <p:cNvCxnSpPr>
            <a:cxnSpLocks noChangeShapeType="1"/>
          </p:cNvCxnSpPr>
          <p:nvPr/>
        </p:nvCxnSpPr>
        <p:spPr bwMode="auto">
          <a:xfrm>
            <a:off x="3573463" y="25590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5" name="Straight Arrow Connector 10"/>
          <p:cNvCxnSpPr>
            <a:cxnSpLocks noChangeShapeType="1"/>
          </p:cNvCxnSpPr>
          <p:nvPr/>
        </p:nvCxnSpPr>
        <p:spPr bwMode="auto">
          <a:xfrm>
            <a:off x="3573463" y="27114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6" name="Straight Arrow Connector 11"/>
          <p:cNvCxnSpPr>
            <a:cxnSpLocks noChangeShapeType="1"/>
          </p:cNvCxnSpPr>
          <p:nvPr/>
        </p:nvCxnSpPr>
        <p:spPr bwMode="auto">
          <a:xfrm>
            <a:off x="3573463" y="2863850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7" name="Straight Arrow Connector 12"/>
          <p:cNvCxnSpPr>
            <a:cxnSpLocks noChangeShapeType="1"/>
          </p:cNvCxnSpPr>
          <p:nvPr/>
        </p:nvCxnSpPr>
        <p:spPr bwMode="auto">
          <a:xfrm>
            <a:off x="3573463" y="3008313"/>
            <a:ext cx="785812" cy="7937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8" name="Straight Arrow Connector 13"/>
          <p:cNvCxnSpPr>
            <a:cxnSpLocks noChangeShapeType="1"/>
          </p:cNvCxnSpPr>
          <p:nvPr/>
        </p:nvCxnSpPr>
        <p:spPr bwMode="auto">
          <a:xfrm>
            <a:off x="3573463" y="3151188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49" name="Straight Arrow Connector 14"/>
          <p:cNvCxnSpPr>
            <a:cxnSpLocks noChangeShapeType="1"/>
          </p:cNvCxnSpPr>
          <p:nvPr/>
        </p:nvCxnSpPr>
        <p:spPr bwMode="auto">
          <a:xfrm>
            <a:off x="3573463" y="3303588"/>
            <a:ext cx="785812" cy="952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39950" name="Straight Arrow Connector 15"/>
          <p:cNvCxnSpPr>
            <a:cxnSpLocks noChangeShapeType="1"/>
          </p:cNvCxnSpPr>
          <p:nvPr/>
        </p:nvCxnSpPr>
        <p:spPr bwMode="auto">
          <a:xfrm>
            <a:off x="3573463" y="3448050"/>
            <a:ext cx="785812" cy="7938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39951" name="TextBox 16"/>
          <p:cNvSpPr txBox="1">
            <a:spLocks noChangeArrowheads="1"/>
          </p:cNvSpPr>
          <p:nvPr/>
        </p:nvSpPr>
        <p:spPr bwMode="auto">
          <a:xfrm>
            <a:off x="1222375" y="1555750"/>
            <a:ext cx="305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Low-energy (10 – 100 keV)</a:t>
            </a:r>
          </a:p>
          <a:p>
            <a:r>
              <a:rPr lang="en-US" sz="2000">
                <a:solidFill>
                  <a:schemeClr val="bg2"/>
                </a:solidFill>
              </a:rPr>
              <a:t>ions from accelerator</a:t>
            </a:r>
          </a:p>
        </p:txBody>
      </p:sp>
      <p:sp>
        <p:nvSpPr>
          <p:cNvPr id="39952" name="TextBox 17"/>
          <p:cNvSpPr txBox="1">
            <a:spLocks noChangeArrowheads="1"/>
          </p:cNvSpPr>
          <p:nvPr/>
        </p:nvSpPr>
        <p:spPr bwMode="auto">
          <a:xfrm>
            <a:off x="5614988" y="2470150"/>
            <a:ext cx="1379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N or P-type</a:t>
            </a:r>
          </a:p>
          <a:p>
            <a:pPr algn="ctr"/>
            <a:r>
              <a:rPr lang="en-US" sz="2000">
                <a:solidFill>
                  <a:schemeClr val="bg2"/>
                </a:solidFill>
              </a:rPr>
              <a:t>wafer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543956"/>
            <a:ext cx="7848600" cy="1219200"/>
          </a:xfrm>
        </p:spPr>
        <p:txBody>
          <a:bodyPr/>
          <a:lstStyle/>
          <a:p>
            <a:r>
              <a:rPr lang="en-US" dirty="0" smtClean="0"/>
              <a:t>Three Major Types of Radiation Detectors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92138" y="2434904"/>
            <a:ext cx="3778250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r>
              <a:rPr lang="en-US" sz="2400">
                <a:solidFill>
                  <a:schemeClr val="bg2"/>
                </a:solidFill>
              </a:rPr>
              <a:t>(1) Gas-filled detectors</a:t>
            </a:r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571500" y="3800154"/>
            <a:ext cx="3778250" cy="55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r>
              <a:rPr lang="en-US" sz="2400">
                <a:solidFill>
                  <a:schemeClr val="bg2"/>
                </a:solidFill>
              </a:rPr>
              <a:t>(2) Scintillation detectors</a:t>
            </a: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582613" y="5371779"/>
            <a:ext cx="3778250" cy="61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r>
              <a:rPr lang="en-US" sz="2400">
                <a:solidFill>
                  <a:schemeClr val="bg2"/>
                </a:solidFill>
              </a:rPr>
              <a:t>(3) Semiconductor detectors</a:t>
            </a:r>
          </a:p>
        </p:txBody>
      </p:sp>
      <p:sp>
        <p:nvSpPr>
          <p:cNvPr id="14343" name="Rectangle 15" descr="Dotted diamond"/>
          <p:cNvSpPr>
            <a:spLocks noChangeArrowheads="1"/>
          </p:cNvSpPr>
          <p:nvPr/>
        </p:nvSpPr>
        <p:spPr bwMode="auto">
          <a:xfrm>
            <a:off x="5313363" y="2147566"/>
            <a:ext cx="1844675" cy="1009650"/>
          </a:xfrm>
          <a:prstGeom prst="rect">
            <a:avLst/>
          </a:prstGeom>
          <a:pattFill prst="dotDmnd">
            <a:fgClr>
              <a:schemeClr val="bg2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>
            <a:off x="5470525" y="2272979"/>
            <a:ext cx="0" cy="7889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7035800" y="2266629"/>
            <a:ext cx="0" cy="7889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 flipH="1">
            <a:off x="4808538" y="2620641"/>
            <a:ext cx="6461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 flipH="1">
            <a:off x="7024688" y="2614291"/>
            <a:ext cx="6461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732338" y="2180904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V-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7265988" y="2166616"/>
            <a:ext cx="4794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V+</a:t>
            </a:r>
          </a:p>
        </p:txBody>
      </p:sp>
      <p:sp>
        <p:nvSpPr>
          <p:cNvPr id="14350" name="Line 22"/>
          <p:cNvSpPr>
            <a:spLocks noChangeShapeType="1"/>
          </p:cNvSpPr>
          <p:nvPr/>
        </p:nvSpPr>
        <p:spPr bwMode="auto">
          <a:xfrm flipH="1">
            <a:off x="5707063" y="2242816"/>
            <a:ext cx="10715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5526746" y="2274566"/>
            <a:ext cx="15119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Electric field</a:t>
            </a:r>
          </a:p>
        </p:txBody>
      </p:sp>
      <p:sp>
        <p:nvSpPr>
          <p:cNvPr id="14352" name="Text Box 26"/>
          <p:cNvSpPr txBox="1">
            <a:spLocks noChangeArrowheads="1"/>
          </p:cNvSpPr>
          <p:nvPr/>
        </p:nvSpPr>
        <p:spPr bwMode="auto">
          <a:xfrm>
            <a:off x="5588878" y="2512691"/>
            <a:ext cx="14237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sym typeface="Symbol" pitchFamily="18" charset="2"/>
              </a:rPr>
              <a:t>ion</a:t>
            </a:r>
            <a:r>
              <a:rPr lang="en-US" sz="2000" b="1" dirty="0">
                <a:sym typeface="Symbol" pitchFamily="18" charset="2"/>
              </a:rPr>
              <a:t>  </a:t>
            </a:r>
            <a:r>
              <a:rPr lang="en-US" sz="2000" b="1" dirty="0">
                <a:solidFill>
                  <a:srgbClr val="0C11F2"/>
                </a:solidFill>
                <a:sym typeface="Symbol" pitchFamily="18" charset="2"/>
              </a:rPr>
              <a:t>e- </a:t>
            </a:r>
          </a:p>
        </p:txBody>
      </p:sp>
      <p:sp>
        <p:nvSpPr>
          <p:cNvPr id="14353" name="Rectangle 28"/>
          <p:cNvSpPr>
            <a:spLocks noChangeArrowheads="1"/>
          </p:cNvSpPr>
          <p:nvPr/>
        </p:nvSpPr>
        <p:spPr bwMode="auto">
          <a:xfrm>
            <a:off x="5313363" y="3519166"/>
            <a:ext cx="1876425" cy="9620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9"/>
          <p:cNvSpPr>
            <a:spLocks noChangeShapeType="1"/>
          </p:cNvSpPr>
          <p:nvPr/>
        </p:nvSpPr>
        <p:spPr bwMode="auto">
          <a:xfrm>
            <a:off x="7191375" y="3519166"/>
            <a:ext cx="0" cy="946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30"/>
          <p:cNvSpPr>
            <a:spLocks noChangeArrowheads="1"/>
          </p:cNvSpPr>
          <p:nvPr/>
        </p:nvSpPr>
        <p:spPr bwMode="auto">
          <a:xfrm>
            <a:off x="5770563" y="3960491"/>
            <a:ext cx="284162" cy="23653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31"/>
          <p:cNvSpPr txBox="1">
            <a:spLocks noChangeArrowheads="1"/>
          </p:cNvSpPr>
          <p:nvPr/>
        </p:nvSpPr>
        <p:spPr bwMode="auto">
          <a:xfrm>
            <a:off x="5583238" y="3535041"/>
            <a:ext cx="73930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Light</a:t>
            </a:r>
          </a:p>
        </p:txBody>
      </p:sp>
      <p:sp>
        <p:nvSpPr>
          <p:cNvPr id="14357" name="Line 32"/>
          <p:cNvSpPr>
            <a:spLocks noChangeShapeType="1"/>
          </p:cNvSpPr>
          <p:nvPr/>
        </p:nvSpPr>
        <p:spPr bwMode="auto">
          <a:xfrm>
            <a:off x="7205663" y="4008116"/>
            <a:ext cx="661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Text Box 33"/>
          <p:cNvSpPr txBox="1">
            <a:spLocks noChangeArrowheads="1"/>
          </p:cNvSpPr>
          <p:nvPr/>
        </p:nvSpPr>
        <p:spPr bwMode="auto">
          <a:xfrm>
            <a:off x="6135688" y="4528816"/>
            <a:ext cx="2501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Light to charge converter</a:t>
            </a:r>
          </a:p>
        </p:txBody>
      </p:sp>
      <p:sp>
        <p:nvSpPr>
          <p:cNvPr id="14359" name="Text Box 34"/>
          <p:cNvSpPr txBox="1">
            <a:spLocks noChangeArrowheads="1"/>
          </p:cNvSpPr>
          <p:nvPr/>
        </p:nvSpPr>
        <p:spPr bwMode="auto">
          <a:xfrm>
            <a:off x="7302500" y="3544566"/>
            <a:ext cx="38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Q</a:t>
            </a:r>
          </a:p>
        </p:txBody>
      </p:sp>
      <p:sp>
        <p:nvSpPr>
          <p:cNvPr id="14360" name="Rectangle 35"/>
          <p:cNvSpPr>
            <a:spLocks noChangeArrowheads="1"/>
          </p:cNvSpPr>
          <p:nvPr/>
        </p:nvSpPr>
        <p:spPr bwMode="auto">
          <a:xfrm>
            <a:off x="5354638" y="5109841"/>
            <a:ext cx="1844675" cy="10096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36"/>
          <p:cNvSpPr>
            <a:spLocks noChangeShapeType="1"/>
          </p:cNvSpPr>
          <p:nvPr/>
        </p:nvSpPr>
        <p:spPr bwMode="auto">
          <a:xfrm>
            <a:off x="5511800" y="5235254"/>
            <a:ext cx="0" cy="7889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Line 37"/>
          <p:cNvSpPr>
            <a:spLocks noChangeShapeType="1"/>
          </p:cNvSpPr>
          <p:nvPr/>
        </p:nvSpPr>
        <p:spPr bwMode="auto">
          <a:xfrm>
            <a:off x="7077075" y="5228904"/>
            <a:ext cx="0" cy="7889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Line 38"/>
          <p:cNvSpPr>
            <a:spLocks noChangeShapeType="1"/>
          </p:cNvSpPr>
          <p:nvPr/>
        </p:nvSpPr>
        <p:spPr bwMode="auto">
          <a:xfrm flipH="1">
            <a:off x="4849813" y="5582916"/>
            <a:ext cx="6461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39"/>
          <p:cNvSpPr>
            <a:spLocks noChangeShapeType="1"/>
          </p:cNvSpPr>
          <p:nvPr/>
        </p:nvSpPr>
        <p:spPr bwMode="auto">
          <a:xfrm flipH="1">
            <a:off x="7065963" y="5576566"/>
            <a:ext cx="6461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Text Box 40"/>
          <p:cNvSpPr txBox="1">
            <a:spLocks noChangeArrowheads="1"/>
          </p:cNvSpPr>
          <p:nvPr/>
        </p:nvSpPr>
        <p:spPr bwMode="auto">
          <a:xfrm>
            <a:off x="4773613" y="5143179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V-</a:t>
            </a:r>
          </a:p>
        </p:txBody>
      </p:sp>
      <p:sp>
        <p:nvSpPr>
          <p:cNvPr id="14366" name="Text Box 41"/>
          <p:cNvSpPr txBox="1">
            <a:spLocks noChangeArrowheads="1"/>
          </p:cNvSpPr>
          <p:nvPr/>
        </p:nvSpPr>
        <p:spPr bwMode="auto">
          <a:xfrm>
            <a:off x="7307263" y="5128891"/>
            <a:ext cx="4794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V+</a:t>
            </a:r>
          </a:p>
        </p:txBody>
      </p:sp>
      <p:sp>
        <p:nvSpPr>
          <p:cNvPr id="14367" name="Line 42"/>
          <p:cNvSpPr>
            <a:spLocks noChangeShapeType="1"/>
          </p:cNvSpPr>
          <p:nvPr/>
        </p:nvSpPr>
        <p:spPr bwMode="auto">
          <a:xfrm flipH="1">
            <a:off x="5748338" y="5205091"/>
            <a:ext cx="10715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Text Box 43"/>
          <p:cNvSpPr txBox="1">
            <a:spLocks noChangeArrowheads="1"/>
          </p:cNvSpPr>
          <p:nvPr/>
        </p:nvSpPr>
        <p:spPr bwMode="auto">
          <a:xfrm>
            <a:off x="5610225" y="5236841"/>
            <a:ext cx="15119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Electric field</a:t>
            </a:r>
          </a:p>
        </p:txBody>
      </p:sp>
      <p:sp>
        <p:nvSpPr>
          <p:cNvPr id="14369" name="Text Box 44"/>
          <p:cNvSpPr txBox="1">
            <a:spLocks noChangeArrowheads="1"/>
          </p:cNvSpPr>
          <p:nvPr/>
        </p:nvSpPr>
        <p:spPr bwMode="auto">
          <a:xfrm>
            <a:off x="5582528" y="5586091"/>
            <a:ext cx="1537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  <a:sym typeface="Symbol" pitchFamily="18" charset="2"/>
              </a:rPr>
              <a:t>hole</a:t>
            </a:r>
            <a:r>
              <a:rPr lang="en-US" sz="2000" b="1" dirty="0">
                <a:sym typeface="Symbol" pitchFamily="18" charset="2"/>
              </a:rPr>
              <a:t>  </a:t>
            </a:r>
            <a:r>
              <a:rPr lang="en-US" sz="2000" b="1" dirty="0">
                <a:solidFill>
                  <a:srgbClr val="0C11F2"/>
                </a:solidFill>
                <a:sym typeface="Symbol" pitchFamily="18" charset="2"/>
              </a:rPr>
              <a:t>e- </a:t>
            </a:r>
          </a:p>
        </p:txBody>
      </p:sp>
      <p:sp>
        <p:nvSpPr>
          <p:cNvPr id="14370" name="Text Box 46"/>
          <p:cNvSpPr txBox="1">
            <a:spLocks noChangeArrowheads="1"/>
          </p:cNvSpPr>
          <p:nvPr/>
        </p:nvSpPr>
        <p:spPr bwMode="auto">
          <a:xfrm>
            <a:off x="7264400" y="2665091"/>
            <a:ext cx="38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Q</a:t>
            </a:r>
          </a:p>
        </p:txBody>
      </p:sp>
      <p:sp>
        <p:nvSpPr>
          <p:cNvPr id="14371" name="Text Box 47"/>
          <p:cNvSpPr txBox="1">
            <a:spLocks noChangeArrowheads="1"/>
          </p:cNvSpPr>
          <p:nvPr/>
        </p:nvSpPr>
        <p:spPr bwMode="auto">
          <a:xfrm>
            <a:off x="7273925" y="5547991"/>
            <a:ext cx="38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Q</a:t>
            </a:r>
          </a:p>
        </p:txBody>
      </p:sp>
      <p:sp>
        <p:nvSpPr>
          <p:cNvPr id="14372" name="Text Box 48"/>
          <p:cNvSpPr txBox="1">
            <a:spLocks noChangeArrowheads="1"/>
          </p:cNvSpPr>
          <p:nvPr/>
        </p:nvSpPr>
        <p:spPr bwMode="auto">
          <a:xfrm>
            <a:off x="6024563" y="2765104"/>
            <a:ext cx="539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68300"/>
            <a:ext cx="7848600" cy="1052513"/>
          </a:xfrm>
          <a:noFill/>
        </p:spPr>
        <p:txBody>
          <a:bodyPr/>
          <a:lstStyle/>
          <a:p>
            <a:r>
              <a:rPr lang="en-US" smtClean="0"/>
              <a:t>Fully Depleted Detectors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6315075" y="5173998"/>
            <a:ext cx="11096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00"/>
                </a:solidFill>
              </a:rPr>
              <a:t>Area </a:t>
            </a:r>
            <a:r>
              <a:rPr lang="en-US" sz="1800" b="1">
                <a:solidFill>
                  <a:srgbClr val="009900"/>
                </a:solidFill>
                <a:sym typeface="Symbol" pitchFamily="18" charset="2"/>
              </a:rPr>
              <a:t> V</a:t>
            </a:r>
          </a:p>
        </p:txBody>
      </p: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4400550" y="3915110"/>
            <a:ext cx="1609725" cy="366713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Slop dE/dx 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 </a:t>
            </a:r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 flipH="1">
            <a:off x="4679950" y="4370723"/>
            <a:ext cx="320675" cy="4810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860550" y="1840496"/>
            <a:ext cx="1292225" cy="1608138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0967" name="Straight Connector 11"/>
          <p:cNvCxnSpPr>
            <a:cxnSpLocks noChangeShapeType="1"/>
          </p:cNvCxnSpPr>
          <p:nvPr/>
        </p:nvCxnSpPr>
        <p:spPr bwMode="auto">
          <a:xfrm rot="5400000">
            <a:off x="2351088" y="2646946"/>
            <a:ext cx="1608138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14"/>
          <p:cNvGrpSpPr/>
          <p:nvPr/>
        </p:nvGrpSpPr>
        <p:grpSpPr>
          <a:xfrm>
            <a:off x="3975598" y="1835812"/>
            <a:ext cx="1296197" cy="1618589"/>
            <a:chOff x="2427890" y="1616760"/>
            <a:chExt cx="1296197" cy="1618589"/>
          </a:xfrm>
          <a:solidFill>
            <a:srgbClr val="99FF99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2427890" y="1623848"/>
              <a:ext cx="1292772" cy="1608083"/>
            </a:xfrm>
            <a:prstGeom prst="rect">
              <a:avLst/>
            </a:prstGeom>
            <a:grp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1631731" y="2420007"/>
              <a:ext cx="1608082" cy="1588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919252" y="2430514"/>
              <a:ext cx="1608082" cy="1588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8"/>
          <p:cNvGrpSpPr/>
          <p:nvPr/>
        </p:nvGrpSpPr>
        <p:grpSpPr>
          <a:xfrm>
            <a:off x="6245772" y="1835817"/>
            <a:ext cx="1296197" cy="1618589"/>
            <a:chOff x="2427890" y="1616760"/>
            <a:chExt cx="1296197" cy="1618589"/>
          </a:xfrm>
          <a:solidFill>
            <a:srgbClr val="66FF66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2427890" y="1623848"/>
              <a:ext cx="1292772" cy="1608083"/>
            </a:xfrm>
            <a:prstGeom prst="rect">
              <a:avLst/>
            </a:prstGeom>
            <a:grp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1631731" y="2420007"/>
              <a:ext cx="1608082" cy="1588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2919252" y="2430514"/>
              <a:ext cx="1608082" cy="1588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970" name="Rectangle 22"/>
          <p:cNvSpPr>
            <a:spLocks noChangeArrowheads="1"/>
          </p:cNvSpPr>
          <p:nvPr/>
        </p:nvSpPr>
        <p:spPr bwMode="auto">
          <a:xfrm>
            <a:off x="1892300" y="1856371"/>
            <a:ext cx="574675" cy="1584325"/>
          </a:xfrm>
          <a:prstGeom prst="rect">
            <a:avLst/>
          </a:prstGeom>
          <a:solidFill>
            <a:srgbClr val="CCFFCC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0971" name="Straight Connector 10"/>
          <p:cNvCxnSpPr>
            <a:cxnSpLocks noChangeShapeType="1"/>
          </p:cNvCxnSpPr>
          <p:nvPr/>
        </p:nvCxnSpPr>
        <p:spPr bwMode="auto">
          <a:xfrm rot="5400000">
            <a:off x="1063625" y="2635834"/>
            <a:ext cx="1608137" cy="1588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0972" name="Straight Arrow Connector 24"/>
          <p:cNvCxnSpPr>
            <a:cxnSpLocks noChangeShapeType="1"/>
          </p:cNvCxnSpPr>
          <p:nvPr/>
        </p:nvCxnSpPr>
        <p:spPr bwMode="auto">
          <a:xfrm>
            <a:off x="1876425" y="5578810"/>
            <a:ext cx="1403350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40973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885825" y="4597735"/>
            <a:ext cx="1971675" cy="9525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0974" name="TextBox 27"/>
          <p:cNvSpPr txBox="1">
            <a:spLocks noChangeArrowheads="1"/>
          </p:cNvSpPr>
          <p:nvPr/>
        </p:nvSpPr>
        <p:spPr bwMode="auto">
          <a:xfrm>
            <a:off x="1482725" y="4334210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40975" name="TextBox 28"/>
          <p:cNvSpPr txBox="1">
            <a:spLocks noChangeArrowheads="1"/>
          </p:cNvSpPr>
          <p:nvPr/>
        </p:nvSpPr>
        <p:spPr bwMode="auto">
          <a:xfrm>
            <a:off x="2427288" y="5523248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976" name="Straight Connector 30"/>
          <p:cNvCxnSpPr>
            <a:cxnSpLocks noChangeShapeType="1"/>
          </p:cNvCxnSpPr>
          <p:nvPr/>
        </p:nvCxnSpPr>
        <p:spPr bwMode="auto">
          <a:xfrm rot="16200000" flipH="1">
            <a:off x="1785144" y="4920791"/>
            <a:ext cx="749300" cy="566738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40977" name="Straight Arrow Connector 31"/>
          <p:cNvCxnSpPr>
            <a:cxnSpLocks noChangeShapeType="1"/>
          </p:cNvCxnSpPr>
          <p:nvPr/>
        </p:nvCxnSpPr>
        <p:spPr bwMode="auto">
          <a:xfrm>
            <a:off x="4014788" y="5581985"/>
            <a:ext cx="1403350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40978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3041650" y="4619960"/>
            <a:ext cx="1935163" cy="4763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0979" name="TextBox 33"/>
          <p:cNvSpPr txBox="1">
            <a:spLocks noChangeArrowheads="1"/>
          </p:cNvSpPr>
          <p:nvPr/>
        </p:nvSpPr>
        <p:spPr bwMode="auto">
          <a:xfrm>
            <a:off x="3605213" y="4391360"/>
            <a:ext cx="34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40980" name="TextBox 34"/>
          <p:cNvSpPr txBox="1">
            <a:spLocks noChangeArrowheads="1"/>
          </p:cNvSpPr>
          <p:nvPr/>
        </p:nvSpPr>
        <p:spPr bwMode="auto">
          <a:xfrm>
            <a:off x="4567238" y="552642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981" name="Straight Connector 37"/>
          <p:cNvCxnSpPr>
            <a:cxnSpLocks noChangeShapeType="1"/>
          </p:cNvCxnSpPr>
          <p:nvPr/>
        </p:nvCxnSpPr>
        <p:spPr bwMode="auto">
          <a:xfrm rot="16200000" flipV="1">
            <a:off x="3889376" y="4273885"/>
            <a:ext cx="1435100" cy="1190625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40982" name="Straight Arrow Connector 45"/>
          <p:cNvCxnSpPr>
            <a:cxnSpLocks noChangeShapeType="1"/>
          </p:cNvCxnSpPr>
          <p:nvPr/>
        </p:nvCxnSpPr>
        <p:spPr bwMode="auto">
          <a:xfrm>
            <a:off x="6272213" y="5575635"/>
            <a:ext cx="1403350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40983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5299076" y="4615197"/>
            <a:ext cx="1935162" cy="4763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0984" name="TextBox 47"/>
          <p:cNvSpPr txBox="1">
            <a:spLocks noChangeArrowheads="1"/>
          </p:cNvSpPr>
          <p:nvPr/>
        </p:nvSpPr>
        <p:spPr bwMode="auto">
          <a:xfrm>
            <a:off x="6303963" y="3613485"/>
            <a:ext cx="34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</a:p>
        </p:txBody>
      </p:sp>
      <p:cxnSp>
        <p:nvCxnSpPr>
          <p:cNvPr id="40985" name="Straight Connector 48"/>
          <p:cNvCxnSpPr>
            <a:cxnSpLocks noChangeShapeType="1"/>
          </p:cNvCxnSpPr>
          <p:nvPr/>
        </p:nvCxnSpPr>
        <p:spPr bwMode="auto">
          <a:xfrm rot="16200000" flipV="1">
            <a:off x="6154738" y="3945272"/>
            <a:ext cx="1435100" cy="1190625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40986" name="Straight Connector 50"/>
          <p:cNvCxnSpPr>
            <a:cxnSpLocks noChangeShapeType="1"/>
          </p:cNvCxnSpPr>
          <p:nvPr/>
        </p:nvCxnSpPr>
        <p:spPr bwMode="auto">
          <a:xfrm rot="5400000">
            <a:off x="7311232" y="5417679"/>
            <a:ext cx="323850" cy="1587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0987" name="TextBox 51"/>
          <p:cNvSpPr txBox="1">
            <a:spLocks noChangeArrowheads="1"/>
          </p:cNvSpPr>
          <p:nvPr/>
        </p:nvSpPr>
        <p:spPr bwMode="auto">
          <a:xfrm>
            <a:off x="6824663" y="558357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988" name="Straight Arrow Connector 53"/>
          <p:cNvCxnSpPr>
            <a:cxnSpLocks noChangeShapeType="1"/>
          </p:cNvCxnSpPr>
          <p:nvPr/>
        </p:nvCxnSpPr>
        <p:spPr bwMode="auto">
          <a:xfrm>
            <a:off x="2583447" y="1540627"/>
            <a:ext cx="2009775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40989" name="TextBox 54"/>
          <p:cNvSpPr txBox="1">
            <a:spLocks noChangeArrowheads="1"/>
          </p:cNvSpPr>
          <p:nvPr/>
        </p:nvSpPr>
        <p:spPr bwMode="auto">
          <a:xfrm>
            <a:off x="4636502" y="1327986"/>
            <a:ext cx="2684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Increasing bias voltage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06309" y="5902325"/>
          <a:ext cx="8470900" cy="795338"/>
        </p:xfrm>
        <a:graphic>
          <a:graphicData uri="http://schemas.openxmlformats.org/presentationml/2006/ole">
            <p:oleObj spid="_x0000_s51201" name="Equation" r:id="rId4" imgW="513072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89050" y="228886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163" y="2253184"/>
            <a:ext cx="6540500" cy="3937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51932" y="423863"/>
            <a:ext cx="824607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Fully </a:t>
            </a:r>
            <a:r>
              <a:rPr lang="en-US" sz="2800" b="1" dirty="0">
                <a:solidFill>
                  <a:schemeClr val="bg2"/>
                </a:solidFill>
              </a:rPr>
              <a:t>depleted 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b="1" dirty="0" smtClean="0">
                <a:solidFill>
                  <a:schemeClr val="bg2"/>
                </a:solidFill>
              </a:rPr>
              <a:t>-</a:t>
            </a:r>
            <a:r>
              <a:rPr lang="en-US" sz="2800" b="1" dirty="0" err="1" smtClean="0">
                <a:solidFill>
                  <a:schemeClr val="bg2"/>
                </a:solidFill>
              </a:rPr>
              <a:t>i</a:t>
            </a:r>
            <a:r>
              <a:rPr lang="en-US" sz="2800" b="1" dirty="0" smtClean="0">
                <a:solidFill>
                  <a:schemeClr val="bg2"/>
                </a:solidFill>
              </a:rPr>
              <a:t>-</a:t>
            </a:r>
            <a:r>
              <a:rPr lang="en-US" sz="2800" b="1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bg2"/>
                </a:solidFill>
              </a:rPr>
              <a:t> planar detectors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594100" y="6149250"/>
            <a:ext cx="18415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4173538" y="2987360"/>
          <a:ext cx="1092200" cy="890588"/>
        </p:xfrm>
        <a:graphic>
          <a:graphicData uri="http://schemas.openxmlformats.org/presentationml/2006/ole">
            <p:oleObj spid="_x0000_s13314" name="Equation" r:id="rId5" imgW="482400" imgH="393480" progId="Equation.DSMT4">
              <p:embed/>
            </p:oleObj>
          </a:graphicData>
        </a:graphic>
      </p:graphicFrame>
      <p:sp>
        <p:nvSpPr>
          <p:cNvPr id="13319" name="Text Box 27"/>
          <p:cNvSpPr txBox="1">
            <a:spLocks noChangeArrowheads="1"/>
          </p:cNvSpPr>
          <p:nvPr/>
        </p:nvSpPr>
        <p:spPr bwMode="auto">
          <a:xfrm>
            <a:off x="1824038" y="410496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P-N Junction</a:t>
            </a:r>
          </a:p>
        </p:txBody>
      </p:sp>
      <p:sp>
        <p:nvSpPr>
          <p:cNvPr id="13320" name="Text Box 28"/>
          <p:cNvSpPr txBox="1">
            <a:spLocks noChangeArrowheads="1"/>
          </p:cNvSpPr>
          <p:nvPr/>
        </p:nvSpPr>
        <p:spPr bwMode="auto">
          <a:xfrm>
            <a:off x="6234113" y="4114485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P-N Junction</a:t>
            </a:r>
          </a:p>
        </p:txBody>
      </p:sp>
      <p:sp>
        <p:nvSpPr>
          <p:cNvPr id="13321" name="Line 29"/>
          <p:cNvSpPr>
            <a:spLocks noChangeShapeType="1"/>
          </p:cNvSpPr>
          <p:nvPr/>
        </p:nvSpPr>
        <p:spPr bwMode="auto">
          <a:xfrm>
            <a:off x="2278063" y="4414523"/>
            <a:ext cx="0" cy="2619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30"/>
          <p:cNvSpPr>
            <a:spLocks noChangeShapeType="1"/>
          </p:cNvSpPr>
          <p:nvPr/>
        </p:nvSpPr>
        <p:spPr bwMode="auto">
          <a:xfrm>
            <a:off x="7059613" y="4424048"/>
            <a:ext cx="0" cy="2619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34"/>
          <p:cNvSpPr txBox="1">
            <a:spLocks noChangeArrowheads="1"/>
          </p:cNvSpPr>
          <p:nvPr/>
        </p:nvSpPr>
        <p:spPr bwMode="auto">
          <a:xfrm>
            <a:off x="4030663" y="4090673"/>
            <a:ext cx="12700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No junction</a:t>
            </a:r>
          </a:p>
        </p:txBody>
      </p:sp>
      <p:sp>
        <p:nvSpPr>
          <p:cNvPr id="13325" name="Line 35"/>
          <p:cNvSpPr>
            <a:spLocks noChangeShapeType="1"/>
          </p:cNvSpPr>
          <p:nvPr/>
        </p:nvSpPr>
        <p:spPr bwMode="auto">
          <a:xfrm flipH="1">
            <a:off x="3657600" y="4298635"/>
            <a:ext cx="333375" cy="349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36"/>
          <p:cNvSpPr>
            <a:spLocks noChangeShapeType="1"/>
          </p:cNvSpPr>
          <p:nvPr/>
        </p:nvSpPr>
        <p:spPr bwMode="auto">
          <a:xfrm>
            <a:off x="5283200" y="4284348"/>
            <a:ext cx="377825" cy="377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 flipV="1">
            <a:off x="2566951" y="4012267"/>
            <a:ext cx="753800" cy="2419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382623" y="3801115"/>
          <a:ext cx="331573" cy="442097"/>
        </p:xfrm>
        <a:graphic>
          <a:graphicData uri="http://schemas.openxmlformats.org/presentationml/2006/ole">
            <p:oleObj spid="_x0000_s13315" name="Equation" r:id="rId6" imgW="152280" imgH="203040" progId="Equation.DSMT4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>
            <a:off x="1606378" y="6090622"/>
            <a:ext cx="140043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30778" y="6078265"/>
            <a:ext cx="140043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27373" y="6082384"/>
            <a:ext cx="140043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183924" y="6094741"/>
            <a:ext cx="1400433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16375" y="1183541"/>
            <a:ext cx="854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Since the minority carrier concentration is still high in near intrinsic materials, </a:t>
            </a:r>
            <a:r>
              <a:rPr lang="en-US" sz="2400" b="1" u="sng" dirty="0" smtClean="0">
                <a:solidFill>
                  <a:srgbClr val="0000FF"/>
                </a:solidFill>
              </a:rPr>
              <a:t>blocking</a:t>
            </a:r>
            <a:r>
              <a:rPr lang="en-US" sz="2400" dirty="0" smtClean="0">
                <a:solidFill>
                  <a:schemeClr val="bg2"/>
                </a:solidFill>
              </a:rPr>
              <a:t> contacts are used to reduce leakage currents. 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0800000" flipV="1">
            <a:off x="6011101" y="4010667"/>
            <a:ext cx="753800" cy="2419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H="1" flipV="1">
            <a:off x="4267376" y="4009067"/>
            <a:ext cx="753800" cy="2419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935" y="883336"/>
            <a:ext cx="7772400" cy="917321"/>
          </a:xfrm>
        </p:spPr>
        <p:txBody>
          <a:bodyPr/>
          <a:lstStyle/>
          <a:p>
            <a:r>
              <a:rPr lang="en-US" sz="3600" dirty="0" smtClean="0"/>
              <a:t>Silicon Detectors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37986" y="2152328"/>
            <a:ext cx="65982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General properties: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Low-Z (atomic number), solid state &amp; thin (&lt; 1mm)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b="1" dirty="0" smtClean="0">
                <a:solidFill>
                  <a:schemeClr val="bg2"/>
                </a:solidFill>
              </a:rPr>
              <a:t>Applications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Charge particle detection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Vertex &amp; tracking (high energy physics)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Photon detection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X-ray detectors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84636"/>
            <a:ext cx="7848600" cy="12192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Charged Particle </a:t>
            </a:r>
            <a:r>
              <a:rPr lang="en-US" dirty="0" smtClean="0"/>
              <a:t>Spectroscopy with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dirty="0" smtClean="0"/>
              <a:t> Junction Semiconductor Detectors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067" y="2039899"/>
            <a:ext cx="8596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chemeClr val="bg2"/>
                </a:solidFill>
              </a:rPr>
              <a:t>Require depletion depth &gt; </a:t>
            </a:r>
            <a:r>
              <a:rPr lang="en-US" sz="2400" dirty="0" smtClean="0">
                <a:solidFill>
                  <a:schemeClr val="bg2"/>
                </a:solidFill>
              </a:rPr>
              <a:t>particle </a:t>
            </a:r>
            <a:r>
              <a:rPr lang="en-US" sz="2400" dirty="0" smtClean="0">
                <a:solidFill>
                  <a:schemeClr val="bg2"/>
                </a:solidFill>
              </a:rPr>
              <a:t>range</a:t>
            </a:r>
          </a:p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chemeClr val="bg2"/>
                </a:solidFill>
              </a:rPr>
              <a:t>Detector response function is typically a simple full-energy peak</a:t>
            </a:r>
          </a:p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chemeClr val="bg2"/>
                </a:solidFill>
              </a:rPr>
              <a:t>Si has been the detector of choice – room temperature operation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72859" y="5669280"/>
            <a:ext cx="3756074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1765495" y="4747846"/>
            <a:ext cx="1842868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Freeform 24"/>
          <p:cNvSpPr/>
          <p:nvPr/>
        </p:nvSpPr>
        <p:spPr bwMode="auto">
          <a:xfrm>
            <a:off x="4557932" y="4051495"/>
            <a:ext cx="281354" cy="1617785"/>
          </a:xfrm>
          <a:custGeom>
            <a:avLst/>
            <a:gdLst>
              <a:gd name="connsiteX0" fmla="*/ 0 w 281354"/>
              <a:gd name="connsiteY0" fmla="*/ 1617785 h 1617785"/>
              <a:gd name="connsiteX1" fmla="*/ 140677 w 281354"/>
              <a:gd name="connsiteY1" fmla="*/ 0 h 1617785"/>
              <a:gd name="connsiteX2" fmla="*/ 281354 w 281354"/>
              <a:gd name="connsiteY2" fmla="*/ 1617785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1617785">
                <a:moveTo>
                  <a:pt x="0" y="1617785"/>
                </a:moveTo>
                <a:cubicBezTo>
                  <a:pt x="46892" y="808892"/>
                  <a:pt x="93785" y="0"/>
                  <a:pt x="140677" y="0"/>
                </a:cubicBezTo>
                <a:cubicBezTo>
                  <a:pt x="187569" y="0"/>
                  <a:pt x="234461" y="808892"/>
                  <a:pt x="281354" y="1617785"/>
                </a:cubicBez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2937" y="5781815"/>
            <a:ext cx="379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Signal amplitude or particle energy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5596" y="447353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Counts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1027386"/>
          </a:xfrm>
          <a:noFill/>
        </p:spPr>
        <p:txBody>
          <a:bodyPr/>
          <a:lstStyle/>
          <a:p>
            <a:r>
              <a:rPr lang="en-US" dirty="0" smtClean="0"/>
              <a:t>Particle Identification</a:t>
            </a:r>
          </a:p>
        </p:txBody>
      </p:sp>
      <p:graphicFrame>
        <p:nvGraphicFramePr>
          <p:cNvPr id="19458" name="Object 4"/>
          <p:cNvGraphicFramePr>
            <a:graphicFrameLocks/>
          </p:cNvGraphicFramePr>
          <p:nvPr/>
        </p:nvGraphicFramePr>
        <p:xfrm>
          <a:off x="1119186" y="4519631"/>
          <a:ext cx="7024688" cy="1458912"/>
        </p:xfrm>
        <a:graphic>
          <a:graphicData uri="http://schemas.openxmlformats.org/presentationml/2006/ole">
            <p:oleObj spid="_x0000_s19458" name="Equation" r:id="rId4" imgW="3479760" imgH="71100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655379" y="1926851"/>
            <a:ext cx="86711" cy="164749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945931" y="2683596"/>
            <a:ext cx="1813035" cy="7883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1533197" y="1733724"/>
            <a:ext cx="244366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630416" y="1736347"/>
            <a:ext cx="244366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332186" y="1729782"/>
            <a:ext cx="283780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792023" y="1740288"/>
            <a:ext cx="283780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025866" y="151694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t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3814" y="225004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3035" y="2163335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For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t &lt;&lt; Particle range R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984701" y="2767240"/>
          <a:ext cx="1680780" cy="751927"/>
        </p:xfrm>
        <a:graphic>
          <a:graphicData uri="http://schemas.openxmlformats.org/presentationml/2006/ole">
            <p:oleObj spid="_x0000_s19462" name="Equation" r:id="rId5" imgW="965160" imgH="43164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47176" y="3700472"/>
            <a:ext cx="34163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E </a:t>
            </a:r>
            <a:r>
              <a:rPr lang="en-US" sz="2000" b="1" dirty="0" smtClean="0">
                <a:solidFill>
                  <a:schemeClr val="bg2"/>
                </a:solidFill>
              </a:rPr>
              <a:t>Detector</a:t>
            </a:r>
            <a:r>
              <a:rPr lang="en-US" sz="2000" dirty="0" smtClean="0">
                <a:solidFill>
                  <a:schemeClr val="bg2"/>
                </a:solidFill>
              </a:rPr>
              <a:t> to measure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dE</a:t>
            </a:r>
            <a:r>
              <a:rPr lang="en-US" sz="2000" b="1" u="sng" dirty="0" smtClean="0">
                <a:solidFill>
                  <a:schemeClr val="bg2"/>
                </a:solidFill>
              </a:rPr>
              <a:t>/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dx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930588" y="1905825"/>
            <a:ext cx="86711" cy="164749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221140" y="2662570"/>
            <a:ext cx="1813035" cy="7883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5808406" y="1712698"/>
            <a:ext cx="244366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5905625" y="1715321"/>
            <a:ext cx="244366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607395" y="1708756"/>
            <a:ext cx="283780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6067232" y="1719262"/>
            <a:ext cx="283780" cy="15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301075" y="149592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/>
              </a:rPr>
              <a:t>t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9023" y="222901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047188" y="1895321"/>
            <a:ext cx="717331" cy="1647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6061" y="3695216"/>
            <a:ext cx="323768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Particle Identifier Telescope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2743" y="1507831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Thick E detector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826" y="304800"/>
            <a:ext cx="7848600" cy="1026695"/>
          </a:xfrm>
          <a:noFill/>
        </p:spPr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>
                <a:sym typeface="Symbol"/>
              </a:rPr>
              <a:t>E Spectrum for Different Ions</a:t>
            </a:r>
            <a:endParaRPr lang="en-US" dirty="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222500" y="198755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482" name="Object 4"/>
          <p:cNvGraphicFramePr>
            <a:graphicFrameLocks/>
          </p:cNvGraphicFramePr>
          <p:nvPr/>
        </p:nvGraphicFramePr>
        <p:xfrm>
          <a:off x="3798888" y="5441950"/>
          <a:ext cx="3516312" cy="673100"/>
        </p:xfrm>
        <a:graphic>
          <a:graphicData uri="http://schemas.openxmlformats.org/presentationml/2006/ole">
            <p:oleObj spid="_x0000_s20482" name="Equation" r:id="rId4" imgW="3136900" imgH="609600" progId="Equation.3">
              <p:embed/>
            </p:oleObj>
          </a:graphicData>
        </a:graphic>
      </p:graphicFrame>
      <p:pic>
        <p:nvPicPr>
          <p:cNvPr id="2048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56037" y="1113936"/>
            <a:ext cx="7073558" cy="4994428"/>
          </a:xfrm>
          <a:noFill/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2176137" y="6229233"/>
            <a:ext cx="5168787" cy="40011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Figure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11.19 (EE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) in Glenn </a:t>
            </a:r>
            <a:r>
              <a:rPr lang="en-US" sz="2000" dirty="0" err="1" smtClean="0">
                <a:solidFill>
                  <a:schemeClr val="bg2"/>
                </a:solidFill>
                <a:sym typeface="Symbol" pitchFamily="18" charset="2"/>
              </a:rPr>
              <a:t>Knoll</a:t>
            </a:r>
            <a:r>
              <a:rPr lang="en-US" sz="2000" dirty="0" err="1" smtClean="0">
                <a:solidFill>
                  <a:schemeClr val="bg2"/>
                </a:solidFill>
                <a:sym typeface="Symbol"/>
              </a:rPr>
              <a:t></a:t>
            </a:r>
            <a:r>
              <a:rPr lang="en-US" sz="2000" dirty="0" err="1" smtClean="0">
                <a:solidFill>
                  <a:schemeClr val="bg2"/>
                </a:solidFill>
                <a:sym typeface="Symbol" pitchFamily="18" charset="2"/>
              </a:rPr>
              <a:t>s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4</a:t>
            </a:r>
            <a:r>
              <a:rPr lang="en-US" sz="2000" baseline="30000" dirty="0" smtClean="0">
                <a:solidFill>
                  <a:schemeClr val="bg2"/>
                </a:solidFill>
                <a:sym typeface="Symbol" pitchFamily="18" charset="2"/>
              </a:rPr>
              <a:t>th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Edition</a:t>
            </a:r>
            <a:endParaRPr lang="en-US" sz="2000" dirty="0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18" y="418018"/>
            <a:ext cx="7848600" cy="783766"/>
          </a:xfrm>
        </p:spPr>
        <p:txBody>
          <a:bodyPr/>
          <a:lstStyle/>
          <a:p>
            <a:r>
              <a:rPr lang="en-US" dirty="0" smtClean="0"/>
              <a:t>Si </a:t>
            </a:r>
            <a:r>
              <a:rPr lang="en-US" dirty="0" smtClean="0">
                <a:solidFill>
                  <a:srgbClr val="FF0000"/>
                </a:solidFill>
              </a:rPr>
              <a:t>drift</a:t>
            </a:r>
            <a:r>
              <a:rPr lang="en-US" dirty="0" smtClean="0"/>
              <a:t> detectors </a:t>
            </a:r>
            <a:br>
              <a:rPr lang="en-US" dirty="0" smtClean="0"/>
            </a:br>
            <a:r>
              <a:rPr lang="en-US" b="0" dirty="0" smtClean="0"/>
              <a:t>(to reduce input capacitance </a:t>
            </a:r>
            <a:r>
              <a:rPr lang="en-US" b="0" dirty="0" smtClean="0">
                <a:sym typeface="Symbol"/>
              </a:rPr>
              <a:t> reduce </a:t>
            </a:r>
            <a:r>
              <a:rPr lang="en-US" b="0" dirty="0" smtClean="0"/>
              <a:t>noise)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731530" y="6097344"/>
            <a:ext cx="776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Advantages</a:t>
            </a:r>
            <a:r>
              <a:rPr lang="en-US" sz="2000" dirty="0" smtClean="0">
                <a:solidFill>
                  <a:schemeClr val="bg2"/>
                </a:solidFill>
              </a:rPr>
              <a:t>: Very low noise (small output capacitance); higher count rate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618" y="1405702"/>
            <a:ext cx="6986852" cy="383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488281" y="5298165"/>
            <a:ext cx="412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Proposed by E. </a:t>
            </a:r>
            <a:r>
              <a:rPr lang="en-US" sz="2000" dirty="0" err="1" smtClean="0">
                <a:solidFill>
                  <a:schemeClr val="bg2"/>
                </a:solidFill>
              </a:rPr>
              <a:t>Gatti</a:t>
            </a:r>
            <a:r>
              <a:rPr lang="en-US" sz="2000" dirty="0" smtClean="0">
                <a:solidFill>
                  <a:schemeClr val="bg2"/>
                </a:solidFill>
              </a:rPr>
              <a:t> &amp; P. </a:t>
            </a:r>
            <a:r>
              <a:rPr lang="en-US" sz="2000" dirty="0" err="1" smtClean="0">
                <a:solidFill>
                  <a:schemeClr val="bg2"/>
                </a:solidFill>
              </a:rPr>
              <a:t>Rehak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NIM 225(</a:t>
            </a:r>
            <a:r>
              <a:rPr lang="en-US" sz="2000" b="1" dirty="0" smtClean="0">
                <a:solidFill>
                  <a:schemeClr val="bg2"/>
                </a:solidFill>
              </a:rPr>
              <a:t>1984</a:t>
            </a:r>
            <a:r>
              <a:rPr lang="en-US" sz="2000" dirty="0" smtClean="0">
                <a:solidFill>
                  <a:schemeClr val="bg2"/>
                </a:solidFill>
              </a:rPr>
              <a:t>)608-614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78" y="225083"/>
            <a:ext cx="7848600" cy="837363"/>
          </a:xfrm>
        </p:spPr>
        <p:txBody>
          <a:bodyPr/>
          <a:lstStyle/>
          <a:p>
            <a:r>
              <a:rPr lang="en-US" b="0" dirty="0" smtClean="0"/>
              <a:t>An example performance of Si drift detector</a:t>
            </a:r>
            <a:endParaRPr lang="en-US" b="0" dirty="0"/>
          </a:p>
        </p:txBody>
      </p:sp>
      <p:pic>
        <p:nvPicPr>
          <p:cNvPr id="32" name="Picture 31" descr="sdd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73" y="1184366"/>
            <a:ext cx="7895204" cy="493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2046" y="4667795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Cooled to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55C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6113" y="6305006"/>
            <a:ext cx="335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http://www.amptek.com/drift.html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8" y="418018"/>
            <a:ext cx="8035416" cy="862142"/>
          </a:xfrm>
        </p:spPr>
        <p:txBody>
          <a:bodyPr/>
          <a:lstStyle/>
          <a:p>
            <a:r>
              <a:rPr lang="en-US" dirty="0" smtClean="0"/>
              <a:t>Avalanche Si diode detectors</a:t>
            </a:r>
            <a:br>
              <a:rPr lang="en-US" dirty="0" smtClean="0"/>
            </a:br>
            <a:r>
              <a:rPr lang="en-US" b="0" dirty="0" smtClean="0"/>
              <a:t>(To provide internal gain – multiplication)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35680" y="1820102"/>
            <a:ext cx="1689463" cy="226422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103223" y="2055234"/>
            <a:ext cx="113212" cy="1759131"/>
          </a:xfrm>
          <a:prstGeom prst="rect">
            <a:avLst/>
          </a:prstGeom>
          <a:solidFill>
            <a:srgbClr val="3399FF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76948" y="2116194"/>
            <a:ext cx="108857" cy="1641566"/>
          </a:xfrm>
          <a:prstGeom prst="rect">
            <a:avLst/>
          </a:prstGeom>
          <a:solidFill>
            <a:srgbClr val="FFCCFF"/>
          </a:solidFill>
          <a:ln w="254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44389" y="1811394"/>
            <a:ext cx="78377" cy="2272937"/>
          </a:xfrm>
          <a:prstGeom prst="rect">
            <a:avLst/>
          </a:prstGeom>
          <a:solidFill>
            <a:srgbClr val="FF66FF"/>
          </a:solidFill>
          <a:ln w="254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242542" y="2952219"/>
            <a:ext cx="374469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 rot="5400000">
            <a:off x="5538639" y="2708376"/>
            <a:ext cx="670560" cy="487680"/>
          </a:xfrm>
          <a:prstGeom prst="triangle">
            <a:avLst/>
          </a:prstGeom>
          <a:solidFill>
            <a:schemeClr val="tx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101540" y="2961505"/>
            <a:ext cx="374469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159829" y="2042171"/>
            <a:ext cx="374468" cy="34834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547360" y="1811393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</a:t>
            </a:r>
            <a:r>
              <a:rPr lang="en-US" sz="2000" baseline="30000" dirty="0" smtClean="0">
                <a:solidFill>
                  <a:schemeClr val="bg1"/>
                </a:solidFill>
              </a:rPr>
              <a:t>+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625061" y="3857896"/>
            <a:ext cx="809076" cy="14883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789715" y="11669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082834" y="2116194"/>
            <a:ext cx="539932" cy="13062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799809" y="1807034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572" y="209006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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6275" y="256904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dE</a:t>
            </a:r>
            <a:r>
              <a:rPr lang="en-US" sz="2000" dirty="0" smtClean="0">
                <a:solidFill>
                  <a:schemeClr val="bg2"/>
                </a:solidFill>
              </a:rPr>
              <a:t>/</a:t>
            </a:r>
            <a:r>
              <a:rPr lang="en-US" sz="2000" dirty="0" err="1" smtClean="0">
                <a:solidFill>
                  <a:schemeClr val="bg2"/>
                </a:solidFill>
              </a:rPr>
              <a:t>dx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(drift)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region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332" y="335716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V</a:t>
            </a:r>
            <a:r>
              <a:rPr lang="en-US" sz="2000" baseline="30000" dirty="0" smtClean="0">
                <a:solidFill>
                  <a:schemeClr val="bg2"/>
                </a:solidFill>
              </a:rPr>
              <a:t>+</a:t>
            </a:r>
            <a:endParaRPr lang="en-US" sz="2000" baseline="30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5749" y="3082844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V</a:t>
            </a:r>
            <a:r>
              <a:rPr lang="en-US" sz="2000" baseline="30000" dirty="0" smtClean="0">
                <a:solidFill>
                  <a:schemeClr val="bg2"/>
                </a:solidFill>
                <a:sym typeface="Symbol"/>
              </a:rPr>
              <a:t></a:t>
            </a:r>
            <a:endParaRPr lang="en-US" sz="2000" baseline="30000" dirty="0">
              <a:solidFill>
                <a:schemeClr val="bg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 flipH="1">
            <a:off x="4689566" y="1928933"/>
            <a:ext cx="609600" cy="6096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258492" y="4354270"/>
            <a:ext cx="2012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High field region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for avalanche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9244" y="5103223"/>
            <a:ext cx="76562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Advantages</a:t>
            </a:r>
            <a:r>
              <a:rPr lang="en-US" sz="2000" dirty="0" smtClean="0">
                <a:solidFill>
                  <a:schemeClr val="bg2"/>
                </a:solidFill>
              </a:rPr>
              <a:t>: (1) Internal multiplication (several hundred times);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(2) Better timing resolution (due to faster response): could reach &lt; 0.1 ns</a:t>
            </a: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Challenges</a:t>
            </a:r>
            <a:r>
              <a:rPr lang="en-US" sz="2000" dirty="0" smtClean="0">
                <a:solidFill>
                  <a:schemeClr val="bg2"/>
                </a:solidFill>
              </a:rPr>
              <a:t>: (1) Uniform multiplication across entrance area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(2) stability (sensitive to temperature and applied voltage)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595" y="3314699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Example application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TOF PET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Photomultipliers</a:t>
            </a:r>
            <a:br>
              <a:rPr lang="en-US" dirty="0" smtClean="0"/>
            </a:br>
            <a:r>
              <a:rPr lang="en-US" b="0" dirty="0" smtClean="0"/>
              <a:t>(to count the number of photons received)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643211"/>
            <a:ext cx="8244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(1) </a:t>
            </a:r>
            <a:r>
              <a:rPr lang="en-US" sz="2000" b="1" dirty="0" err="1" smtClean="0">
                <a:solidFill>
                  <a:schemeClr val="bg2"/>
                </a:solidFill>
              </a:rPr>
              <a:t>SiPM</a:t>
            </a:r>
            <a:r>
              <a:rPr lang="en-US" sz="2000" dirty="0" smtClean="0">
                <a:solidFill>
                  <a:schemeClr val="bg2"/>
                </a:solidFill>
              </a:rPr>
              <a:t> is an </a:t>
            </a:r>
            <a:r>
              <a:rPr lang="en-US" sz="2000" dirty="0" smtClean="0">
                <a:solidFill>
                  <a:schemeClr val="bg2"/>
                </a:solidFill>
                <a:hlinkClick r:id="rId3" action="ppaction://hlinkfile" tooltip="Avalanche photodiode"/>
              </a:rPr>
              <a:t>avalanche photodiode</a:t>
            </a:r>
            <a:r>
              <a:rPr lang="en-US" sz="2000" dirty="0" smtClean="0">
                <a:solidFill>
                  <a:schemeClr val="bg2"/>
                </a:solidFill>
              </a:rPr>
              <a:t> (APD) array on common </a:t>
            </a:r>
            <a:r>
              <a:rPr lang="en-US" sz="2000" dirty="0" smtClean="0">
                <a:solidFill>
                  <a:schemeClr val="bg2"/>
                </a:solidFill>
                <a:hlinkClick r:id="rId4" action="ppaction://hlinkfile" tooltip="Si"/>
              </a:rPr>
              <a:t>Si</a:t>
            </a:r>
            <a:r>
              <a:rPr lang="en-US" sz="2000" dirty="0" smtClean="0">
                <a:solidFill>
                  <a:schemeClr val="bg2"/>
                </a:solidFill>
              </a:rPr>
              <a:t> substrate.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dimension of each APD cell can vary from 20 to 100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m</a:t>
            </a:r>
            <a:r>
              <a:rPr lang="en-US" sz="2000" dirty="0" smtClean="0">
                <a:solidFill>
                  <a:schemeClr val="bg2"/>
                </a:solidFill>
              </a:rPr>
              <a:t> with a density up to ~1000 per square millimeter.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(2) All APD cells operate in </a:t>
            </a:r>
            <a:r>
              <a:rPr lang="en-US" sz="2000" dirty="0" smtClean="0">
                <a:solidFill>
                  <a:schemeClr val="bg2"/>
                </a:solidFill>
                <a:hlinkClick r:id="rId5" action="ppaction://hlinkfile" tooltip="Single-photon avalanche diode"/>
              </a:rPr>
              <a:t>Geiger-mode</a:t>
            </a:r>
            <a:r>
              <a:rPr lang="en-US" sz="2000" dirty="0" smtClean="0">
                <a:solidFill>
                  <a:schemeClr val="bg2"/>
                </a:solidFill>
              </a:rPr>
              <a:t>. The digital (and also analogue) outputs of triggered cells are summed together, giving the total number of triggered cells, thus the total number of photons received.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(3) </a:t>
            </a:r>
            <a:r>
              <a:rPr lang="en-US" sz="2000" dirty="0" err="1" smtClean="0">
                <a:solidFill>
                  <a:schemeClr val="bg2"/>
                </a:solidFill>
              </a:rPr>
              <a:t>SiPMs</a:t>
            </a:r>
            <a:r>
              <a:rPr lang="en-US" sz="2000" dirty="0" smtClean="0">
                <a:solidFill>
                  <a:schemeClr val="bg2"/>
                </a:solidFill>
              </a:rPr>
              <a:t> work well from a single </a:t>
            </a:r>
            <a:r>
              <a:rPr lang="en-US" sz="2000" dirty="0" smtClean="0">
                <a:solidFill>
                  <a:schemeClr val="bg2"/>
                </a:solidFill>
                <a:hlinkClick r:id="rId6" action="ppaction://hlinkfile" tooltip="Photon"/>
              </a:rPr>
              <a:t>photon</a:t>
            </a:r>
            <a:r>
              <a:rPr lang="en-US" sz="2000" dirty="0" smtClean="0">
                <a:solidFill>
                  <a:schemeClr val="bg2"/>
                </a:solidFill>
              </a:rPr>
              <a:t> to ~1000 </a:t>
            </a:r>
            <a:r>
              <a:rPr lang="en-US" sz="2000" dirty="0" smtClean="0">
                <a:solidFill>
                  <a:schemeClr val="bg2"/>
                </a:solidFill>
                <a:hlinkClick r:id="rId6" action="ppaction://hlinkfile" tooltip="Photon"/>
              </a:rPr>
              <a:t>photons</a:t>
            </a:r>
            <a:r>
              <a:rPr lang="en-US" sz="2000" dirty="0" smtClean="0">
                <a:solidFill>
                  <a:schemeClr val="bg2"/>
                </a:solidFill>
              </a:rPr>
              <a:t>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(4) Typical supply voltage is tens of volts, much lower than the voltage required for a </a:t>
            </a:r>
            <a:r>
              <a:rPr lang="en-US" sz="2000" dirty="0" smtClean="0">
                <a:solidFill>
                  <a:schemeClr val="bg2"/>
                </a:solidFill>
                <a:hlinkClick r:id="rId7" action="ppaction://hlinkfile" tooltip="Photomultiplier"/>
              </a:rPr>
              <a:t>photomultiplier tubes</a:t>
            </a:r>
            <a:r>
              <a:rPr lang="en-US" sz="2000" dirty="0" smtClean="0">
                <a:solidFill>
                  <a:schemeClr val="bg2"/>
                </a:solidFill>
              </a:rPr>
              <a:t> (</a:t>
            </a:r>
            <a:r>
              <a:rPr lang="en-US" sz="2000" dirty="0" smtClean="0">
                <a:solidFill>
                  <a:schemeClr val="bg2"/>
                </a:solidFill>
                <a:hlinkClick r:id="rId8" action="ppaction://hlinkfile" tooltip="PMT"/>
              </a:rPr>
              <a:t>PMTs</a:t>
            </a:r>
            <a:r>
              <a:rPr lang="en-US" sz="2000" dirty="0" smtClean="0">
                <a:solidFill>
                  <a:schemeClr val="bg2"/>
                </a:solidFill>
              </a:rPr>
              <a:t>) 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233" y="5989315"/>
            <a:ext cx="781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>
                <a:solidFill>
                  <a:schemeClr val="bg2"/>
                </a:solidFill>
              </a:rPr>
              <a:t>Proposed in 2003 by Russian scientists</a:t>
            </a:r>
          </a:p>
          <a:p>
            <a:pPr algn="ctr"/>
            <a:r>
              <a:rPr lang="da-DK" sz="1600" dirty="0" smtClean="0">
                <a:solidFill>
                  <a:schemeClr val="bg2"/>
                </a:solidFill>
              </a:rPr>
              <a:t>P. Buzhan et al., NIM A504 (</a:t>
            </a:r>
            <a:r>
              <a:rPr lang="da-DK" sz="1600" b="1" dirty="0" smtClean="0">
                <a:solidFill>
                  <a:schemeClr val="bg2"/>
                </a:solidFill>
              </a:rPr>
              <a:t>2003</a:t>
            </a:r>
            <a:r>
              <a:rPr lang="da-DK" sz="1600" dirty="0" smtClean="0">
                <a:solidFill>
                  <a:schemeClr val="bg2"/>
                </a:solidFill>
              </a:rPr>
              <a:t>) 48-52 and </a:t>
            </a:r>
            <a:r>
              <a:rPr lang="en-US" sz="1600" dirty="0" smtClean="0">
                <a:solidFill>
                  <a:schemeClr val="bg2"/>
                </a:solidFill>
              </a:rPr>
              <a:t>Z. </a:t>
            </a:r>
            <a:r>
              <a:rPr lang="en-US" sz="1600" dirty="0" err="1" smtClean="0">
                <a:solidFill>
                  <a:schemeClr val="bg2"/>
                </a:solidFill>
              </a:rPr>
              <a:t>Sadygov</a:t>
            </a:r>
            <a:r>
              <a:rPr lang="en-US" sz="1600" dirty="0" smtClean="0">
                <a:solidFill>
                  <a:schemeClr val="bg2"/>
                </a:solidFill>
              </a:rPr>
              <a:t> et al., NIM A504 (</a:t>
            </a:r>
            <a:r>
              <a:rPr lang="en-US" sz="1600" b="1" dirty="0" smtClean="0">
                <a:solidFill>
                  <a:schemeClr val="bg2"/>
                </a:solidFill>
              </a:rPr>
              <a:t>2003</a:t>
            </a:r>
            <a:r>
              <a:rPr lang="en-US" sz="1600" dirty="0" smtClean="0">
                <a:solidFill>
                  <a:schemeClr val="bg2"/>
                </a:solidFill>
              </a:rPr>
              <a:t>) 301-303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65014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148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8388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64417" y="5425333"/>
            <a:ext cx="152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44952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25488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06023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86558" y="5425333"/>
            <a:ext cx="152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67093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88306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31217" y="5425333"/>
            <a:ext cx="152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24294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90761" y="5425333"/>
            <a:ext cx="152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4316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9556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4796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0036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52761" y="5425333"/>
            <a:ext cx="152400" cy="76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05161" y="5425333"/>
            <a:ext cx="152400" cy="762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endCxn id="8" idx="0"/>
          </p:cNvCxnSpPr>
          <p:nvPr/>
        </p:nvCxnSpPr>
        <p:spPr bwMode="auto">
          <a:xfrm rot="16200000" flipH="1">
            <a:off x="3236514" y="5021230"/>
            <a:ext cx="501632" cy="306574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endCxn id="12" idx="0"/>
          </p:cNvCxnSpPr>
          <p:nvPr/>
        </p:nvCxnSpPr>
        <p:spPr bwMode="auto">
          <a:xfrm rot="16200000" flipH="1">
            <a:off x="4061817" y="5124392"/>
            <a:ext cx="543838" cy="58044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5" idx="0"/>
          </p:cNvCxnSpPr>
          <p:nvPr/>
        </p:nvCxnSpPr>
        <p:spPr bwMode="auto">
          <a:xfrm rot="5400000">
            <a:off x="4466264" y="5122649"/>
            <a:ext cx="543838" cy="61531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5078437" y="5050309"/>
            <a:ext cx="436098" cy="295422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2" idx="0"/>
          </p:cNvCxnSpPr>
          <p:nvPr/>
        </p:nvCxnSpPr>
        <p:spPr bwMode="auto">
          <a:xfrm rot="16200000" flipH="1">
            <a:off x="5611608" y="5107979"/>
            <a:ext cx="487567" cy="147139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52968"/>
            <a:ext cx="7848600" cy="1219200"/>
          </a:xfrm>
          <a:noFill/>
        </p:spPr>
        <p:txBody>
          <a:bodyPr/>
          <a:lstStyle/>
          <a:p>
            <a:r>
              <a:rPr lang="en-US" dirty="0" smtClean="0"/>
              <a:t>Part 1: Basics of Semiconductor Radiation Detectors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634326" y="4305626"/>
            <a:ext cx="4283545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400" b="1" dirty="0" smtClean="0">
                <a:solidFill>
                  <a:schemeClr val="bg2"/>
                </a:solidFill>
              </a:rPr>
              <a:t>Brief overview on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</a:p>
          <a:p>
            <a:pPr marL="457200" indent="-457200">
              <a:buFontTx/>
              <a:buAutoNum type="arabicParenBoth"/>
            </a:pPr>
            <a:r>
              <a:rPr lang="en-US" sz="2400" dirty="0" smtClean="0">
                <a:solidFill>
                  <a:schemeClr val="bg2"/>
                </a:solidFill>
              </a:rPr>
              <a:t>Properties </a:t>
            </a:r>
            <a:r>
              <a:rPr lang="en-US" sz="2400" dirty="0">
                <a:solidFill>
                  <a:schemeClr val="bg2"/>
                </a:solidFill>
              </a:rPr>
              <a:t>of semiconductors</a:t>
            </a:r>
          </a:p>
          <a:p>
            <a:pPr marL="457200" indent="-457200"/>
            <a:r>
              <a:rPr lang="en-US" sz="2400" dirty="0">
                <a:solidFill>
                  <a:schemeClr val="bg2"/>
                </a:solidFill>
              </a:rPr>
              <a:t>(2)  Impurities and doping</a:t>
            </a:r>
          </a:p>
          <a:p>
            <a:pPr marL="457200" indent="-457200"/>
            <a:r>
              <a:rPr lang="en-US" sz="2400" dirty="0">
                <a:solidFill>
                  <a:schemeClr val="bg2"/>
                </a:solidFill>
              </a:rPr>
              <a:t>(3) </a:t>
            </a:r>
            <a:r>
              <a:rPr lang="en-US" sz="2400" dirty="0" smtClean="0">
                <a:solidFill>
                  <a:schemeClr val="bg2"/>
                </a:solidFill>
              </a:rPr>
              <a:t>	Diode </a:t>
            </a:r>
            <a:r>
              <a:rPr lang="en-US" sz="2400" dirty="0">
                <a:solidFill>
                  <a:schemeClr val="bg2"/>
                </a:solidFill>
              </a:rPr>
              <a:t>junctions</a:t>
            </a:r>
          </a:p>
          <a:p>
            <a:pPr marL="457200" indent="-457200"/>
            <a:r>
              <a:rPr lang="en-US" sz="2400" dirty="0">
                <a:solidFill>
                  <a:schemeClr val="bg2"/>
                </a:solidFill>
              </a:rPr>
              <a:t>(4) </a:t>
            </a:r>
            <a:r>
              <a:rPr lang="en-US" sz="2400" dirty="0" smtClean="0">
                <a:solidFill>
                  <a:schemeClr val="bg2"/>
                </a:solidFill>
              </a:rPr>
              <a:t>	Advancement on </a:t>
            </a:r>
            <a:r>
              <a:rPr lang="en-US" sz="2400" b="1" dirty="0" smtClean="0">
                <a:solidFill>
                  <a:srgbClr val="FF0000"/>
                </a:solidFill>
              </a:rPr>
              <a:t>Si</a:t>
            </a:r>
            <a:r>
              <a:rPr lang="en-US" sz="2400" dirty="0" smtClean="0">
                <a:solidFill>
                  <a:schemeClr val="bg2"/>
                </a:solidFill>
              </a:rPr>
              <a:t> detectors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56" y="2152343"/>
            <a:ext cx="73613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Advantages of Semiconductor Detectors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rgbClr val="FF0000"/>
                </a:solidFill>
              </a:rPr>
              <a:t>Superior energy resolution </a:t>
            </a:r>
            <a:r>
              <a:rPr lang="en-US" sz="2400" dirty="0" smtClean="0">
                <a:solidFill>
                  <a:schemeClr val="bg2"/>
                </a:solidFill>
              </a:rPr>
              <a:t>(theoretically achievable)</a:t>
            </a:r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rgbClr val="0000FF"/>
                </a:solidFill>
              </a:rPr>
              <a:t>Position sensing </a:t>
            </a:r>
            <a:r>
              <a:rPr lang="en-US" sz="2400" dirty="0" smtClean="0">
                <a:solidFill>
                  <a:schemeClr val="bg2"/>
                </a:solidFill>
              </a:rPr>
              <a:t>(localized charge collection)</a:t>
            </a:r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rgbClr val="009900"/>
                </a:solidFill>
              </a:rPr>
              <a:t>High stopping power </a:t>
            </a:r>
            <a:r>
              <a:rPr lang="en-US" sz="2400" dirty="0" smtClean="0">
                <a:solidFill>
                  <a:schemeClr val="bg2"/>
                </a:solidFill>
              </a:rPr>
              <a:t>(solid state detector)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304800"/>
            <a:ext cx="8272462" cy="10239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2-D</a:t>
            </a:r>
            <a:r>
              <a:rPr lang="en-US" dirty="0" smtClean="0"/>
              <a:t> position-sensitive detectors for particle tracking or X-ray (photon) imaging</a:t>
            </a:r>
            <a:endParaRPr 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3157587" y="3800510"/>
            <a:ext cx="1185862" cy="2057400"/>
          </a:xfrm>
          <a:prstGeom prst="can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Can 3"/>
          <p:cNvSpPr/>
          <p:nvPr/>
        </p:nvSpPr>
        <p:spPr bwMode="auto">
          <a:xfrm rot="16200000">
            <a:off x="5286344" y="4643472"/>
            <a:ext cx="1114425" cy="371475"/>
          </a:xfrm>
          <a:prstGeom prst="can">
            <a:avLst>
              <a:gd name="adj" fmla="val 5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47758" y="4800592"/>
            <a:ext cx="1271588" cy="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14446" y="515778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 rays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5929" y="5843579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Grazing incidence X-ray mirror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or an X-ray image forming device</a:t>
            </a:r>
            <a:endParaRPr lang="en-US" sz="200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rot="16200000" flipV="1">
            <a:off x="3790754" y="5610401"/>
            <a:ext cx="300036" cy="16632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00753" y="4300478"/>
            <a:ext cx="2045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Imaging detector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(Si pixel detectors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or CCD camera)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028843" y="2686055"/>
            <a:ext cx="2500313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695931" y="2681287"/>
            <a:ext cx="2500313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n 17"/>
          <p:cNvSpPr/>
          <p:nvPr/>
        </p:nvSpPr>
        <p:spPr bwMode="auto">
          <a:xfrm rot="5400000">
            <a:off x="4236275" y="1578758"/>
            <a:ext cx="785812" cy="2200275"/>
          </a:xfrm>
          <a:prstGeom prst="can">
            <a:avLst/>
          </a:prstGeom>
          <a:noFill/>
          <a:ln w="38100">
            <a:solidFill>
              <a:srgbClr val="0000FF"/>
            </a:solidFill>
            <a:prstDash val="sysDash"/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9" name="Can 18"/>
          <p:cNvSpPr/>
          <p:nvPr/>
        </p:nvSpPr>
        <p:spPr bwMode="auto">
          <a:xfrm rot="5400000">
            <a:off x="3907652" y="1493033"/>
            <a:ext cx="1381109" cy="2366989"/>
          </a:xfrm>
          <a:prstGeom prst="can">
            <a:avLst/>
          </a:prstGeom>
          <a:noFill/>
          <a:ln w="38100">
            <a:solidFill>
              <a:schemeClr val="bg2"/>
            </a:solidFill>
            <a:prstDash val="sysDash"/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0" name="Can 19"/>
          <p:cNvSpPr/>
          <p:nvPr/>
        </p:nvSpPr>
        <p:spPr bwMode="auto">
          <a:xfrm rot="5400000">
            <a:off x="3507595" y="1350163"/>
            <a:ext cx="2105021" cy="2633685"/>
          </a:xfrm>
          <a:prstGeom prst="can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586163" y="1414463"/>
            <a:ext cx="985837" cy="1128712"/>
          </a:xfrm>
          <a:custGeom>
            <a:avLst/>
            <a:gdLst>
              <a:gd name="connsiteX0" fmla="*/ 985837 w 985837"/>
              <a:gd name="connsiteY0" fmla="*/ 1128712 h 1128712"/>
              <a:gd name="connsiteX1" fmla="*/ 600075 w 985837"/>
              <a:gd name="connsiteY1" fmla="*/ 500062 h 1128712"/>
              <a:gd name="connsiteX2" fmla="*/ 0 w 985837"/>
              <a:gd name="connsiteY2" fmla="*/ 0 h 1128712"/>
              <a:gd name="connsiteX3" fmla="*/ 0 w 985837"/>
              <a:gd name="connsiteY3" fmla="*/ 0 h 11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837" h="1128712">
                <a:moveTo>
                  <a:pt x="985837" y="1128712"/>
                </a:moveTo>
                <a:cubicBezTo>
                  <a:pt x="875109" y="908446"/>
                  <a:pt x="764381" y="688181"/>
                  <a:pt x="600075" y="500062"/>
                </a:cubicBezTo>
                <a:cubicBezTo>
                  <a:pt x="435769" y="31194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005263" y="2771775"/>
            <a:ext cx="995362" cy="1157288"/>
          </a:xfrm>
          <a:custGeom>
            <a:avLst/>
            <a:gdLst>
              <a:gd name="connsiteX0" fmla="*/ 595312 w 995362"/>
              <a:gd name="connsiteY0" fmla="*/ 0 h 1157288"/>
              <a:gd name="connsiteX1" fmla="*/ 66675 w 995362"/>
              <a:gd name="connsiteY1" fmla="*/ 485775 h 1157288"/>
              <a:gd name="connsiteX2" fmla="*/ 995362 w 995362"/>
              <a:gd name="connsiteY2" fmla="*/ 1157288 h 1157288"/>
              <a:gd name="connsiteX3" fmla="*/ 995362 w 995362"/>
              <a:gd name="connsiteY3" fmla="*/ 1157288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62" h="1157288">
                <a:moveTo>
                  <a:pt x="595312" y="0"/>
                </a:moveTo>
                <a:cubicBezTo>
                  <a:pt x="297656" y="146447"/>
                  <a:pt x="0" y="292894"/>
                  <a:pt x="66675" y="485775"/>
                </a:cubicBezTo>
                <a:cubicBezTo>
                  <a:pt x="133350" y="678656"/>
                  <a:pt x="995362" y="1157288"/>
                  <a:pt x="995362" y="1157288"/>
                </a:cubicBezTo>
                <a:lnTo>
                  <a:pt x="995362" y="1157288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247758" y="4481504"/>
            <a:ext cx="1271588" cy="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247758" y="5162542"/>
            <a:ext cx="1271588" cy="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014912" y="4829175"/>
            <a:ext cx="528637" cy="1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938712" y="4452940"/>
            <a:ext cx="519113" cy="6191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991099" y="5114925"/>
            <a:ext cx="538164" cy="104774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942975" y="205740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Particle collider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5038" y="1743079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2-D Si tracking detectors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(cross-strip or </a:t>
            </a:r>
            <a:r>
              <a:rPr lang="en-US" sz="2000" dirty="0" err="1" smtClean="0">
                <a:solidFill>
                  <a:schemeClr val="bg2"/>
                </a:solidFill>
              </a:rPr>
              <a:t>pixellated</a:t>
            </a:r>
            <a:r>
              <a:rPr lang="en-US" sz="2000" dirty="0" smtClean="0">
                <a:solidFill>
                  <a:schemeClr val="bg2"/>
                </a:solidFill>
              </a:rPr>
              <a:t>)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33408"/>
            <a:ext cx="7848600" cy="957943"/>
          </a:xfrm>
        </p:spPr>
        <p:txBody>
          <a:bodyPr/>
          <a:lstStyle/>
          <a:p>
            <a:r>
              <a:rPr lang="en-US" dirty="0" smtClean="0"/>
              <a:t>An illustrated example of </a:t>
            </a:r>
            <a:r>
              <a:rPr lang="en-US" dirty="0" smtClean="0">
                <a:solidFill>
                  <a:srgbClr val="FF0000"/>
                </a:solidFill>
              </a:rPr>
              <a:t>2-D</a:t>
            </a:r>
            <a:r>
              <a:rPr lang="en-US" dirty="0" smtClean="0"/>
              <a:t> position-sensitive (cross-strip) readout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563263" y="52319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236763" y="2701001"/>
            <a:ext cx="4417255" cy="3221501"/>
          </a:xfrm>
          <a:prstGeom prst="cube">
            <a:avLst>
              <a:gd name="adj" fmla="val 36494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 rot="5400000">
            <a:off x="23282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24806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rot="5400000">
            <a:off x="26330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5400000">
            <a:off x="27854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29378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30902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>
            <a:off x="32426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>
            <a:off x="33950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35474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36998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38522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40046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41570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43094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44618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5400000">
            <a:off x="46142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47666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5400000">
            <a:off x="49190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50714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52238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5376205" y="2553287"/>
            <a:ext cx="1322363" cy="1308295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Group 110"/>
          <p:cNvGrpSpPr/>
          <p:nvPr/>
        </p:nvGrpSpPr>
        <p:grpSpPr>
          <a:xfrm>
            <a:off x="3492917" y="2002218"/>
            <a:ext cx="304800" cy="563884"/>
            <a:chOff x="3633594" y="6070125"/>
            <a:chExt cx="304800" cy="56388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Isosceles Triangle 50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3645317" y="2002218"/>
            <a:ext cx="304800" cy="563884"/>
            <a:chOff x="3633594" y="6070125"/>
            <a:chExt cx="304800" cy="563884"/>
          </a:xfrm>
        </p:grpSpPr>
        <p:cxnSp>
          <p:nvCxnSpPr>
            <p:cNvPr id="113" name="Straight Connector 112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Isosceles Triangle 113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3797717" y="2002218"/>
            <a:ext cx="304800" cy="563884"/>
            <a:chOff x="3633594" y="6070125"/>
            <a:chExt cx="304800" cy="563884"/>
          </a:xfrm>
        </p:grpSpPr>
        <p:cxnSp>
          <p:nvCxnSpPr>
            <p:cNvPr id="117" name="Straight Connector 116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Isosceles Triangle 117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6233829" y="2002218"/>
            <a:ext cx="304800" cy="563884"/>
            <a:chOff x="3633594" y="6070125"/>
            <a:chExt cx="304800" cy="563884"/>
          </a:xfrm>
        </p:grpSpPr>
        <p:cxnSp>
          <p:nvCxnSpPr>
            <p:cNvPr id="121" name="Straight Connector 120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Isosceles Triangle 121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6386229" y="2002218"/>
            <a:ext cx="304800" cy="563884"/>
            <a:chOff x="3633594" y="6070125"/>
            <a:chExt cx="304800" cy="563884"/>
          </a:xfrm>
        </p:grpSpPr>
        <p:cxnSp>
          <p:nvCxnSpPr>
            <p:cNvPr id="125" name="Straight Connector 124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Isosceles Triangle 125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6538629" y="2002218"/>
            <a:ext cx="304800" cy="563884"/>
            <a:chOff x="3633594" y="6070125"/>
            <a:chExt cx="304800" cy="563884"/>
          </a:xfrm>
        </p:grpSpPr>
        <p:cxnSp>
          <p:nvCxnSpPr>
            <p:cNvPr id="129" name="Straight Connector 128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Isosceles Triangle 129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4709789" y="2002218"/>
            <a:ext cx="304800" cy="563884"/>
            <a:chOff x="3633594" y="6070125"/>
            <a:chExt cx="304800" cy="563884"/>
          </a:xfrm>
          <a:solidFill>
            <a:srgbClr val="FF0000"/>
          </a:solidFill>
        </p:grpSpPr>
        <p:cxnSp>
          <p:nvCxnSpPr>
            <p:cNvPr id="133" name="Straight Connector 132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Isosceles Triangle 133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Group 143"/>
          <p:cNvGrpSpPr/>
          <p:nvPr/>
        </p:nvGrpSpPr>
        <p:grpSpPr>
          <a:xfrm rot="5400000">
            <a:off x="6693367" y="4557933"/>
            <a:ext cx="304800" cy="563884"/>
            <a:chOff x="3633594" y="6070125"/>
            <a:chExt cx="304800" cy="563884"/>
          </a:xfrm>
        </p:grpSpPr>
        <p:cxnSp>
          <p:nvCxnSpPr>
            <p:cNvPr id="145" name="Straight Connector 144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Isosceles Triangle 145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 rot="5400000">
            <a:off x="6578480" y="4696267"/>
            <a:ext cx="304800" cy="563884"/>
            <a:chOff x="3633594" y="6070125"/>
            <a:chExt cx="304800" cy="563884"/>
          </a:xfrm>
        </p:grpSpPr>
        <p:cxnSp>
          <p:nvCxnSpPr>
            <p:cNvPr id="150" name="Straight Connector 149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Isosceles Triangle 150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Group 152"/>
          <p:cNvGrpSpPr/>
          <p:nvPr/>
        </p:nvGrpSpPr>
        <p:grpSpPr>
          <a:xfrm rot="5400000">
            <a:off x="6407324" y="4862733"/>
            <a:ext cx="304800" cy="563884"/>
            <a:chOff x="3633594" y="6070125"/>
            <a:chExt cx="304800" cy="563884"/>
          </a:xfrm>
        </p:grpSpPr>
        <p:cxnSp>
          <p:nvCxnSpPr>
            <p:cNvPr id="154" name="Straight Connector 153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Isosceles Triangle 154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 rot="5400000">
            <a:off x="6222099" y="5029201"/>
            <a:ext cx="304800" cy="563884"/>
            <a:chOff x="3633594" y="6070125"/>
            <a:chExt cx="304800" cy="563884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Isosceles Triangle 158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1" name="Group 160"/>
          <p:cNvGrpSpPr/>
          <p:nvPr/>
        </p:nvGrpSpPr>
        <p:grpSpPr>
          <a:xfrm rot="5400000">
            <a:off x="6079078" y="5195669"/>
            <a:ext cx="304800" cy="563884"/>
            <a:chOff x="3633594" y="6070125"/>
            <a:chExt cx="304800" cy="563884"/>
          </a:xfrm>
          <a:solidFill>
            <a:srgbClr val="FF0000"/>
          </a:solidFill>
        </p:grpSpPr>
        <p:cxnSp>
          <p:nvCxnSpPr>
            <p:cNvPr id="162" name="Straight Connector 161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" name="Isosceles Triangle 162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 rot="5400000">
            <a:off x="5851650" y="5390272"/>
            <a:ext cx="304800" cy="563884"/>
            <a:chOff x="3633594" y="6070125"/>
            <a:chExt cx="304800" cy="563884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Isosceles Triangle 166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 rot="5400000">
            <a:off x="5666426" y="5584875"/>
            <a:ext cx="304800" cy="563884"/>
            <a:chOff x="3633594" y="6070125"/>
            <a:chExt cx="304800" cy="563884"/>
          </a:xfrm>
        </p:grpSpPr>
        <p:cxnSp>
          <p:nvCxnSpPr>
            <p:cNvPr id="170" name="Straight Connector 169"/>
            <p:cNvCxnSpPr/>
            <p:nvPr/>
          </p:nvCxnSpPr>
          <p:spPr bwMode="auto">
            <a:xfrm rot="16200000" flipV="1">
              <a:off x="3672488" y="6183631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Isosceles Triangle 170"/>
            <p:cNvSpPr/>
            <p:nvPr/>
          </p:nvSpPr>
          <p:spPr bwMode="auto">
            <a:xfrm rot="10800000" flipV="1">
              <a:off x="3633594" y="6298725"/>
              <a:ext cx="304800" cy="152400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 bwMode="auto">
            <a:xfrm rot="16200000" flipV="1">
              <a:off x="3670140" y="6518915"/>
              <a:ext cx="228600" cy="158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5" name="Straight Connector 174"/>
          <p:cNvCxnSpPr/>
          <p:nvPr/>
        </p:nvCxnSpPr>
        <p:spPr bwMode="auto">
          <a:xfrm>
            <a:off x="5148773" y="2278983"/>
            <a:ext cx="970670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178104" y="2278971"/>
            <a:ext cx="422031" cy="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TextBox 177"/>
          <p:cNvSpPr txBox="1"/>
          <p:nvPr/>
        </p:nvSpPr>
        <p:spPr>
          <a:xfrm>
            <a:off x="4689915" y="15578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221502" y="4586067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Detector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66157" y="6175267"/>
            <a:ext cx="886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Total number of readout channels = 2N versus </a:t>
            </a:r>
            <a:r>
              <a:rPr lang="en-US" sz="2400" dirty="0" err="1" smtClean="0">
                <a:solidFill>
                  <a:schemeClr val="bg2"/>
                </a:solidFill>
              </a:rPr>
              <a:t>pixellated</a:t>
            </a:r>
            <a:r>
              <a:rPr lang="en-US" sz="2400" dirty="0" smtClean="0">
                <a:solidFill>
                  <a:schemeClr val="bg2"/>
                </a:solidFill>
              </a:rPr>
              <a:t> readout = N</a:t>
            </a:r>
            <a:r>
              <a:rPr lang="en-US" sz="2400" baseline="30000" dirty="0" smtClean="0">
                <a:solidFill>
                  <a:schemeClr val="bg2"/>
                </a:solidFill>
              </a:rPr>
              <a:t>2</a:t>
            </a:r>
            <a:endParaRPr lang="en-US" sz="2400" baseline="30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72" y="304800"/>
            <a:ext cx="7848600" cy="896983"/>
          </a:xfrm>
        </p:spPr>
        <p:txBody>
          <a:bodyPr/>
          <a:lstStyle/>
          <a:p>
            <a:r>
              <a:rPr lang="en-US" dirty="0" smtClean="0"/>
              <a:t>High Energy Physics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735" y="6407885"/>
            <a:ext cx="527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Peter </a:t>
            </a:r>
            <a:r>
              <a:rPr lang="en-US" dirty="0" err="1" smtClean="0">
                <a:solidFill>
                  <a:schemeClr val="bg2"/>
                </a:solidFill>
              </a:rPr>
              <a:t>Vankov</a:t>
            </a:r>
            <a:r>
              <a:rPr lang="en-US" dirty="0" smtClean="0">
                <a:solidFill>
                  <a:schemeClr val="bg2"/>
                </a:solidFill>
              </a:rPr>
              <a:t> 2010 IEEE NSS Conf. record (#N32-7) DESY, Germany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953" y="1036313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Silicon vertex &amp; tracking detectors</a:t>
            </a:r>
            <a:endParaRPr 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36" y="1514463"/>
            <a:ext cx="4887977" cy="32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769" y="4842909"/>
            <a:ext cx="5242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The inner detector of ATLAS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(Excellent Res. on momentum &amp; vertex (~10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m)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325" y="1498959"/>
            <a:ext cx="3163877" cy="421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14961" y="6427885"/>
            <a:ext cx="368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M. Tobin 2010 IEEE NSS Conf. record (#N32-6)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80" y="5500689"/>
            <a:ext cx="4821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The inner most detectors have pixel readout.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The Semiconductor (micro-strip) Tracker: 61 m</a:t>
            </a:r>
            <a:r>
              <a:rPr lang="en-US" sz="1800" baseline="30000" dirty="0" smtClean="0">
                <a:solidFill>
                  <a:schemeClr val="bg2"/>
                </a:solidFill>
              </a:rPr>
              <a:t>2</a:t>
            </a:r>
            <a:r>
              <a:rPr lang="en-US" sz="1800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~80 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m pitch</a:t>
            </a:r>
            <a:r>
              <a:rPr lang="en-US" sz="1800" dirty="0" smtClean="0">
                <a:solidFill>
                  <a:schemeClr val="bg2"/>
                </a:solidFill>
              </a:rPr>
              <a:t> 6.3 million channels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790" y="5714991"/>
            <a:ext cx="338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2"/>
                </a:solidFill>
              </a:rPr>
              <a:t>LHCb</a:t>
            </a:r>
            <a:r>
              <a:rPr lang="en-US" sz="2000" dirty="0" smtClean="0">
                <a:solidFill>
                  <a:schemeClr val="bg2"/>
                </a:solidFill>
              </a:rPr>
              <a:t> Si (micro-strip) Tracker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(12m</a:t>
            </a:r>
            <a:r>
              <a:rPr lang="en-US" sz="2000" baseline="30000" dirty="0" smtClean="0">
                <a:solidFill>
                  <a:schemeClr val="bg2"/>
                </a:solidFill>
              </a:rPr>
              <a:t>2</a:t>
            </a:r>
            <a:r>
              <a:rPr lang="en-US" sz="2000" dirty="0" smtClean="0">
                <a:solidFill>
                  <a:schemeClr val="bg2"/>
                </a:solidFill>
              </a:rPr>
              <a:t>, 183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m pitch)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823913"/>
          </a:xfrm>
        </p:spPr>
        <p:txBody>
          <a:bodyPr/>
          <a:lstStyle/>
          <a:p>
            <a:r>
              <a:rPr lang="en-US" dirty="0" smtClean="0"/>
              <a:t>Silicon pixel detectors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8" y="6100764"/>
            <a:ext cx="633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Medipix2 ASIC based detectors (~50 </a:t>
            </a:r>
            <a:r>
              <a:rPr lang="en-US" sz="2400" b="1" dirty="0" smtClean="0">
                <a:solidFill>
                  <a:schemeClr val="bg2"/>
                </a:solidFill>
                <a:sym typeface="Symbol"/>
              </a:rPr>
              <a:t>m pitch)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Picture 3" descr="medipix_flipc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63" y="1085849"/>
            <a:ext cx="418147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940526"/>
          </a:xfrm>
        </p:spPr>
        <p:txBody>
          <a:bodyPr/>
          <a:lstStyle/>
          <a:p>
            <a:r>
              <a:rPr lang="en-US" dirty="0" smtClean="0"/>
              <a:t>Astrophysics Applications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083" y="1236617"/>
            <a:ext cx="3971101" cy="52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" y="3425264"/>
            <a:ext cx="3535407" cy="26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3806" y="6130834"/>
            <a:ext cx="417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Norbert </a:t>
            </a:r>
            <a:r>
              <a:rPr lang="en-US" dirty="0" err="1" smtClean="0">
                <a:solidFill>
                  <a:schemeClr val="bg2"/>
                </a:solidFill>
              </a:rPr>
              <a:t>Meidinger</a:t>
            </a:r>
            <a:r>
              <a:rPr lang="en-US" dirty="0" smtClean="0">
                <a:solidFill>
                  <a:schemeClr val="bg2"/>
                </a:solidFill>
              </a:rPr>
              <a:t>, et al. 2010 IEEE NSS Conf. record.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(Paper #N02-1) Max-Planck-Institute, Germany)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30" y="1135916"/>
            <a:ext cx="4349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pnCCD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Detector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for the </a:t>
            </a:r>
            <a:r>
              <a:rPr lang="en-US" sz="2000" dirty="0" err="1" smtClean="0">
                <a:solidFill>
                  <a:schemeClr val="bg2"/>
                </a:solidFill>
              </a:rPr>
              <a:t>eROSITA</a:t>
            </a:r>
            <a:r>
              <a:rPr lang="en-US" sz="2000" dirty="0" smtClean="0">
                <a:solidFill>
                  <a:schemeClr val="bg2"/>
                </a:solidFill>
              </a:rPr>
              <a:t> X-ray Space Telescope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332" y="1876024"/>
            <a:ext cx="4454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Area = 3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</a:t>
            </a:r>
            <a:r>
              <a:rPr lang="en-US" sz="1800" dirty="0" smtClean="0">
                <a:solidFill>
                  <a:schemeClr val="bg2"/>
                </a:solidFill>
              </a:rPr>
              <a:t> 3 cm</a:t>
            </a:r>
            <a:r>
              <a:rPr lang="en-US" sz="1800" baseline="30000" dirty="0" smtClean="0">
                <a:solidFill>
                  <a:schemeClr val="bg2"/>
                </a:solidFill>
              </a:rPr>
              <a:t>2 </a:t>
            </a:r>
            <a:r>
              <a:rPr lang="en-US" sz="1800" dirty="0" smtClean="0">
                <a:solidFill>
                  <a:schemeClr val="bg2"/>
                </a:solidFill>
              </a:rPr>
              <a:t>, thickness = 450 </a:t>
            </a:r>
            <a:r>
              <a:rPr lang="en-US" sz="1800" dirty="0" err="1" smtClean="0">
                <a:solidFill>
                  <a:schemeClr val="bg2"/>
                </a:solidFill>
              </a:rPr>
              <a:t>μm</a:t>
            </a:r>
            <a:r>
              <a:rPr lang="en-US" sz="1800" dirty="0" smtClean="0">
                <a:solidFill>
                  <a:schemeClr val="bg2"/>
                </a:solidFill>
              </a:rPr>
              <a:t>, fully depleted </a:t>
            </a:r>
            <a:r>
              <a:rPr lang="en-US" sz="1800" dirty="0" err="1" smtClean="0">
                <a:solidFill>
                  <a:schemeClr val="bg2"/>
                </a:solidFill>
              </a:rPr>
              <a:t>pnCCDs</a:t>
            </a:r>
            <a:r>
              <a:rPr lang="en-US" sz="1800" dirty="0" smtClean="0">
                <a:solidFill>
                  <a:schemeClr val="bg2"/>
                </a:solidFill>
              </a:rPr>
              <a:t> Energy range ~ 0.3 </a:t>
            </a:r>
            <a:r>
              <a:rPr lang="en-US" sz="1800" dirty="0" err="1" smtClean="0">
                <a:solidFill>
                  <a:schemeClr val="bg2"/>
                </a:solidFill>
              </a:rPr>
              <a:t>keV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</a:t>
            </a:r>
            <a:r>
              <a:rPr lang="en-US" sz="1800" dirty="0" smtClean="0">
                <a:solidFill>
                  <a:schemeClr val="bg2"/>
                </a:solidFill>
              </a:rPr>
              <a:t> 10 </a:t>
            </a:r>
            <a:r>
              <a:rPr lang="en-US" sz="1800" dirty="0" err="1" smtClean="0">
                <a:solidFill>
                  <a:schemeClr val="bg2"/>
                </a:solidFill>
              </a:rPr>
              <a:t>keV</a:t>
            </a:r>
            <a:r>
              <a:rPr lang="en-US" sz="1800" dirty="0" smtClean="0">
                <a:solidFill>
                  <a:schemeClr val="bg2"/>
                </a:solidFill>
              </a:rPr>
              <a:t>. Read noise ~ 2 electrons </a:t>
            </a:r>
            <a:r>
              <a:rPr lang="en-US" sz="1800" dirty="0" err="1" smtClean="0">
                <a:solidFill>
                  <a:schemeClr val="bg2"/>
                </a:solidFill>
              </a:rPr>
              <a:t>rms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Energy resolution </a:t>
            </a:r>
            <a:r>
              <a:rPr lang="en-US" sz="1800" dirty="0" smtClean="0">
                <a:solidFill>
                  <a:schemeClr val="bg2"/>
                </a:solidFill>
              </a:rPr>
              <a:t>= 135 </a:t>
            </a:r>
            <a:r>
              <a:rPr lang="en-US" sz="1800" dirty="0" err="1" smtClean="0">
                <a:solidFill>
                  <a:schemeClr val="bg2"/>
                </a:solidFill>
              </a:rPr>
              <a:t>eV</a:t>
            </a:r>
            <a:r>
              <a:rPr lang="en-US" sz="1800" dirty="0" smtClean="0">
                <a:solidFill>
                  <a:schemeClr val="bg2"/>
                </a:solidFill>
              </a:rPr>
              <a:t> FWHM at 5.9 </a:t>
            </a:r>
            <a:r>
              <a:rPr lang="en-US" sz="1800" dirty="0" err="1" smtClean="0">
                <a:solidFill>
                  <a:schemeClr val="bg2"/>
                </a:solidFill>
              </a:rPr>
              <a:t>keV</a:t>
            </a:r>
            <a:r>
              <a:rPr lang="en-US" sz="1800" dirty="0" smtClean="0">
                <a:solidFill>
                  <a:schemeClr val="bg2"/>
                </a:solidFill>
              </a:rPr>
              <a:t> (measured 52 </a:t>
            </a:r>
            <a:r>
              <a:rPr lang="en-US" sz="1800" dirty="0" err="1" smtClean="0">
                <a:solidFill>
                  <a:schemeClr val="bg2"/>
                </a:solidFill>
              </a:rPr>
              <a:t>eV</a:t>
            </a:r>
            <a:r>
              <a:rPr lang="en-US" sz="1800" dirty="0" smtClean="0">
                <a:solidFill>
                  <a:schemeClr val="bg2"/>
                </a:solidFill>
              </a:rPr>
              <a:t> FWHM at 280 </a:t>
            </a:r>
            <a:r>
              <a:rPr lang="en-US" sz="1800" dirty="0" err="1" smtClean="0">
                <a:solidFill>
                  <a:schemeClr val="bg2"/>
                </a:solidFill>
              </a:rPr>
              <a:t>eV</a:t>
            </a:r>
            <a:r>
              <a:rPr lang="en-US" sz="1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940526"/>
          </a:xfrm>
        </p:spPr>
        <p:txBody>
          <a:bodyPr/>
          <a:lstStyle/>
          <a:p>
            <a:r>
              <a:rPr lang="en-US" dirty="0" smtClean="0"/>
              <a:t>Astrophysics Applications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441" y="6139543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Aline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Meuris</a:t>
            </a:r>
            <a:r>
              <a:rPr lang="en-US" dirty="0" smtClean="0">
                <a:solidFill>
                  <a:schemeClr val="bg2"/>
                </a:solidFill>
              </a:rPr>
              <a:t>, et al. 2010 IEEE NSS Conf. record.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(Paper #N02-3) Max-Planck-Institute, Germany)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53" y="1193068"/>
            <a:ext cx="454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 active pixel sensors </a:t>
            </a:r>
            <a:r>
              <a:rPr lang="en-US" sz="2000" dirty="0" smtClean="0">
                <a:solidFill>
                  <a:schemeClr val="bg2"/>
                </a:solidFill>
              </a:rPr>
              <a:t>for X-ray imaging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spectroscopy  (X-ray astronomy)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660" y="2006659"/>
            <a:ext cx="445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Depleted P-channel Field Effect Transistor (DEPFET) pixel detector = 256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256 pixels</a:t>
            </a:r>
            <a:r>
              <a:rPr lang="en-US" sz="1800" dirty="0" smtClean="0">
                <a:solidFill>
                  <a:schemeClr val="bg2"/>
                </a:solidFill>
              </a:rPr>
              <a:t>, Pitch = 75 </a:t>
            </a:r>
            <a:r>
              <a:rPr lang="en-US" sz="1800" dirty="0" err="1" smtClean="0">
                <a:solidFill>
                  <a:schemeClr val="bg2"/>
                </a:solidFill>
              </a:rPr>
              <a:t>μm</a:t>
            </a:r>
            <a:r>
              <a:rPr lang="en-US" sz="1800" dirty="0" smtClean="0">
                <a:solidFill>
                  <a:schemeClr val="bg2"/>
                </a:solidFill>
              </a:rPr>
              <a:t>;  Energy resolution = 129 </a:t>
            </a:r>
            <a:r>
              <a:rPr lang="en-US" sz="1800" dirty="0" err="1" smtClean="0">
                <a:solidFill>
                  <a:schemeClr val="bg2"/>
                </a:solidFill>
              </a:rPr>
              <a:t>eV</a:t>
            </a:r>
            <a:r>
              <a:rPr lang="en-US" sz="1800" dirty="0" smtClean="0">
                <a:solidFill>
                  <a:schemeClr val="bg2"/>
                </a:solidFill>
              </a:rPr>
              <a:t> FWHM at 5.9 </a:t>
            </a:r>
            <a:r>
              <a:rPr lang="en-US" sz="1800" dirty="0" err="1" smtClean="0">
                <a:solidFill>
                  <a:schemeClr val="bg2"/>
                </a:solidFill>
              </a:rPr>
              <a:t>keV</a:t>
            </a:r>
            <a:r>
              <a:rPr lang="en-US" sz="1800" dirty="0" smtClean="0">
                <a:solidFill>
                  <a:schemeClr val="bg2"/>
                </a:solidFill>
              </a:rPr>
              <a:t> (cooled at 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</a:t>
            </a:r>
            <a:r>
              <a:rPr lang="en-US" sz="1800" dirty="0" smtClean="0">
                <a:solidFill>
                  <a:schemeClr val="bg2"/>
                </a:solidFill>
              </a:rPr>
              <a:t>20</a:t>
            </a:r>
            <a:r>
              <a:rPr lang="en-US" sz="1800" dirty="0" smtClean="0">
                <a:solidFill>
                  <a:schemeClr val="bg2"/>
                </a:solidFill>
                <a:sym typeface="Symbol"/>
              </a:rPr>
              <a:t>C</a:t>
            </a:r>
            <a:r>
              <a:rPr lang="en-US" sz="1800" dirty="0" smtClean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32" y="3303262"/>
            <a:ext cx="2669042" cy="28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395" y="1292150"/>
            <a:ext cx="3433640" cy="194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1531" y="3291840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Its equivalent circuit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543" y="3768820"/>
            <a:ext cx="4254137" cy="28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92685" y="6139543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256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256 pixel sensor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2317149"/>
            <a:ext cx="7772400" cy="1470025"/>
          </a:xfrm>
        </p:spPr>
        <p:txBody>
          <a:bodyPr/>
          <a:lstStyle/>
          <a:p>
            <a:r>
              <a:rPr lang="en-US" dirty="0" smtClean="0"/>
              <a:t>Part 2: High Purity Germanium (</a:t>
            </a:r>
            <a:r>
              <a:rPr lang="en-US" dirty="0" err="1" smtClean="0"/>
              <a:t>HPGe</a:t>
            </a:r>
            <a:r>
              <a:rPr lang="en-US" dirty="0" smtClean="0"/>
              <a:t>) Detectors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8" y="688816"/>
            <a:ext cx="7848600" cy="1219200"/>
          </a:xfrm>
        </p:spPr>
        <p:txBody>
          <a:bodyPr/>
          <a:lstStyle/>
          <a:p>
            <a:r>
              <a:rPr lang="en-US" dirty="0" err="1" smtClean="0"/>
              <a:t>HP</a:t>
            </a:r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/>
              <a:t> detectors for searching neutrino-less double-beta decay (</a:t>
            </a:r>
            <a:r>
              <a:rPr lang="en-US" baseline="30000" dirty="0" smtClean="0">
                <a:solidFill>
                  <a:srgbClr val="FF0000"/>
                </a:solidFill>
              </a:rPr>
              <a:t>76</a:t>
            </a:r>
            <a:r>
              <a:rPr lang="en-US" dirty="0" smtClean="0"/>
              <a:t>Ge) &amp; coherent neutrino scattering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408" y="5890627"/>
            <a:ext cx="7692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See publications </a:t>
            </a:r>
            <a:r>
              <a:rPr lang="en-US" sz="2000" dirty="0" smtClean="0">
                <a:solidFill>
                  <a:schemeClr val="bg2"/>
                </a:solidFill>
              </a:rPr>
              <a:t>of </a:t>
            </a:r>
            <a:r>
              <a:rPr lang="en-US" sz="2000" dirty="0" smtClean="0">
                <a:solidFill>
                  <a:schemeClr val="bg2"/>
                </a:solidFill>
              </a:rPr>
              <a:t>Professor Juan I. </a:t>
            </a:r>
            <a:r>
              <a:rPr lang="en-US" sz="2000" b="1" dirty="0" smtClean="0">
                <a:solidFill>
                  <a:schemeClr val="bg2"/>
                </a:solidFill>
              </a:rPr>
              <a:t>Collar</a:t>
            </a:r>
            <a:r>
              <a:rPr lang="en-US" sz="2000" dirty="0" smtClean="0">
                <a:solidFill>
                  <a:schemeClr val="bg2"/>
                </a:solidFill>
              </a:rPr>
              <a:t>, Department of Physics and </a:t>
            </a:r>
          </a:p>
          <a:p>
            <a:r>
              <a:rPr lang="en-US" sz="2000" dirty="0" err="1" smtClean="0">
                <a:solidFill>
                  <a:schemeClr val="bg2"/>
                </a:solidFill>
              </a:rPr>
              <a:t>Enrico</a:t>
            </a:r>
            <a:r>
              <a:rPr lang="en-US" sz="2000" dirty="0" smtClean="0">
                <a:solidFill>
                  <a:schemeClr val="bg2"/>
                </a:solidFill>
              </a:rPr>
              <a:t> Fermi Institute, University of Chicago</a:t>
            </a:r>
          </a:p>
        </p:txBody>
      </p:sp>
      <p:sp>
        <p:nvSpPr>
          <p:cNvPr id="4" name="Can 3"/>
          <p:cNvSpPr/>
          <p:nvPr/>
        </p:nvSpPr>
        <p:spPr bwMode="auto">
          <a:xfrm rot="5400000">
            <a:off x="2800331" y="2557446"/>
            <a:ext cx="1928812" cy="1885950"/>
          </a:xfrm>
          <a:prstGeom prst="can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71925" y="3357550"/>
            <a:ext cx="100013" cy="200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43379" y="3310599"/>
            <a:ext cx="1269885" cy="304800"/>
            <a:chOff x="5872163" y="3710663"/>
            <a:chExt cx="1269885" cy="304800"/>
          </a:xfrm>
          <a:solidFill>
            <a:srgbClr val="0000FF"/>
          </a:solidFill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6913448" y="3863063"/>
              <a:ext cx="228600" cy="1588"/>
            </a:xfrm>
            <a:prstGeom prst="line">
              <a:avLst/>
            </a:prstGeom>
            <a:grp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Isosceles Triangle 7"/>
            <p:cNvSpPr/>
            <p:nvPr/>
          </p:nvSpPr>
          <p:spPr bwMode="auto">
            <a:xfrm rot="16200000" flipV="1">
              <a:off x="6684848" y="3786863"/>
              <a:ext cx="304800" cy="152400"/>
            </a:xfrm>
            <a:prstGeom prst="triangle">
              <a:avLst/>
            </a:prstGeom>
            <a:grp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872163" y="3857625"/>
              <a:ext cx="934601" cy="3090"/>
            </a:xfrm>
            <a:prstGeom prst="line">
              <a:avLst/>
            </a:prstGeom>
            <a:grp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3157512" y="271461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HPGe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4875" y="2371717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Small </a:t>
            </a:r>
            <a:r>
              <a:rPr lang="en-US" sz="2000" b="1" dirty="0" smtClean="0">
                <a:solidFill>
                  <a:srgbClr val="FF0000"/>
                </a:solidFill>
              </a:rPr>
              <a:t>anode</a:t>
            </a:r>
            <a:r>
              <a:rPr lang="en-US" sz="2000" dirty="0" smtClean="0">
                <a:solidFill>
                  <a:schemeClr val="bg2"/>
                </a:solidFill>
              </a:rPr>
              <a:t> electrode</a:t>
            </a:r>
            <a:endParaRPr lang="en-US" sz="2000" dirty="0">
              <a:solidFill>
                <a:schemeClr val="bg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822006" y="2850348"/>
            <a:ext cx="357188" cy="314325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057229" y="4857750"/>
            <a:ext cx="7446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For lower noise &amp; faster rise time to identify “single-site”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radiation events from multiple-site interaction events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Imaging with Position-</a:t>
            </a:r>
            <a:br>
              <a:rPr lang="en-US" dirty="0" smtClean="0"/>
            </a:br>
            <a:r>
              <a:rPr lang="en-US" dirty="0" smtClean="0"/>
              <a:t>Sensitive </a:t>
            </a:r>
            <a:r>
              <a:rPr lang="en-US" dirty="0" smtClean="0">
                <a:solidFill>
                  <a:srgbClr val="0000FF"/>
                </a:solidFill>
              </a:rPr>
              <a:t>Si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1832" y="5790611"/>
            <a:ext cx="7828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Kai Vetter et al. UC Berkeley &amp; Lawrence Livermore National Laboratory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NIMA 579 (2007) 363 – 366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3171821" y="2700340"/>
            <a:ext cx="2614612" cy="1157288"/>
          </a:xfrm>
          <a:prstGeom prst="cube">
            <a:avLst>
              <a:gd name="adj" fmla="val 68209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3224205" y="4052932"/>
            <a:ext cx="2614612" cy="1157288"/>
          </a:xfrm>
          <a:prstGeom prst="cube">
            <a:avLst>
              <a:gd name="adj" fmla="val 68209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90487" tIns="44450" rIns="90487" bIns="44450" rtlCol="0" anchor="ctr"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2" y="2097486"/>
            <a:ext cx="22124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</a:t>
            </a:r>
            <a:r>
              <a:rPr lang="en-US" sz="2000" dirty="0" smtClean="0">
                <a:solidFill>
                  <a:schemeClr val="bg2"/>
                </a:solidFill>
              </a:rPr>
              <a:t> (Li drifted)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cross-strip (~2mm)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scatter </a:t>
            </a:r>
            <a:r>
              <a:rPr lang="en-US" sz="2000" dirty="0" smtClean="0">
                <a:solidFill>
                  <a:schemeClr val="bg2"/>
                </a:solidFill>
              </a:rPr>
              <a:t>detectors</a:t>
            </a: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with </a:t>
            </a:r>
            <a:r>
              <a:rPr lang="en-US" sz="2000" b="1" u="sng" dirty="0" smtClean="0">
                <a:solidFill>
                  <a:srgbClr val="0000FF"/>
                </a:solidFill>
              </a:rPr>
              <a:t>depth</a:t>
            </a: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sensing</a:t>
            </a:r>
            <a:endParaRPr lang="en-US" sz="2000" b="1" u="sng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6013" y="4110037"/>
            <a:ext cx="2247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</a:rPr>
              <a:t>HPGe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cross-strip (~2mm)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d</a:t>
            </a:r>
            <a:r>
              <a:rPr lang="en-US" sz="2000" dirty="0" smtClean="0">
                <a:solidFill>
                  <a:schemeClr val="bg2"/>
                </a:solidFill>
              </a:rPr>
              <a:t>etector </a:t>
            </a:r>
            <a:r>
              <a:rPr lang="en-US" sz="2000" b="1" u="sng" dirty="0" smtClean="0">
                <a:solidFill>
                  <a:schemeClr val="bg2"/>
                </a:solidFill>
              </a:rPr>
              <a:t>with depth</a:t>
            </a:r>
          </a:p>
          <a:p>
            <a:r>
              <a:rPr lang="en-US" sz="2000" b="1" u="sng" dirty="0" smtClean="0">
                <a:solidFill>
                  <a:schemeClr val="bg2"/>
                </a:solidFill>
              </a:rPr>
              <a:t>sensing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43" y="2971799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Thickness ~ 10mm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11" y="4410119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Thickness ~ 10mm</a:t>
            </a:r>
            <a:endParaRPr lang="en-US" sz="2000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3143251" y="1971675"/>
            <a:ext cx="1157288" cy="1042987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2736058" y="3150394"/>
            <a:ext cx="3043238" cy="158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343151" y="207169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Gamma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857627" y="2436019"/>
            <a:ext cx="400050" cy="192881"/>
          </a:xfrm>
          <a:custGeom>
            <a:avLst/>
            <a:gdLst>
              <a:gd name="connsiteX0" fmla="*/ 0 w 400050"/>
              <a:gd name="connsiteY0" fmla="*/ 192881 h 192881"/>
              <a:gd name="connsiteX1" fmla="*/ 157162 w 400050"/>
              <a:gd name="connsiteY1" fmla="*/ 21431 h 192881"/>
              <a:gd name="connsiteX2" fmla="*/ 400050 w 400050"/>
              <a:gd name="connsiteY2" fmla="*/ 64294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92881">
                <a:moveTo>
                  <a:pt x="0" y="192881"/>
                </a:moveTo>
                <a:cubicBezTo>
                  <a:pt x="45243" y="117871"/>
                  <a:pt x="90487" y="42862"/>
                  <a:pt x="157162" y="21431"/>
                </a:cubicBezTo>
                <a:cubicBezTo>
                  <a:pt x="223837" y="0"/>
                  <a:pt x="311943" y="32147"/>
                  <a:pt x="400050" y="64294"/>
                </a:cubicBez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808038"/>
          </a:xfrm>
          <a:noFill/>
        </p:spPr>
        <p:txBody>
          <a:bodyPr/>
          <a:lstStyle/>
          <a:p>
            <a:r>
              <a:rPr lang="en-US" smtClean="0"/>
              <a:t>Semiconductor Band Structure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292475" y="3992563"/>
            <a:ext cx="1191031" cy="39754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Insulators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5210175" y="3978275"/>
            <a:ext cx="1832232" cy="39754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Semiconductors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992313" y="1238250"/>
            <a:ext cx="5257800" cy="3416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979613" y="1225550"/>
            <a:ext cx="12700" cy="127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530225" y="4602163"/>
            <a:ext cx="8261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The probability per unit time that an electron-hole pair is thermally </a:t>
            </a:r>
            <a:r>
              <a:rPr lang="en-US" sz="2000" dirty="0" smtClean="0">
                <a:solidFill>
                  <a:schemeClr val="bg2"/>
                </a:solidFill>
              </a:rPr>
              <a:t>generated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626374" y="6082628"/>
            <a:ext cx="803907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kT</a:t>
            </a:r>
            <a:r>
              <a:rPr lang="en-US" sz="2000" dirty="0">
                <a:solidFill>
                  <a:schemeClr val="bg2"/>
                </a:solidFill>
              </a:rPr>
              <a:t> = 0.0253 </a:t>
            </a:r>
            <a:r>
              <a:rPr lang="en-US" sz="2000" dirty="0" err="1">
                <a:solidFill>
                  <a:schemeClr val="bg2"/>
                </a:solidFill>
              </a:rPr>
              <a:t>eV</a:t>
            </a:r>
            <a:r>
              <a:rPr lang="en-US" sz="2000" dirty="0">
                <a:solidFill>
                  <a:schemeClr val="bg2"/>
                </a:solidFill>
              </a:rPr>
              <a:t> at 20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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C, 	</a:t>
            </a:r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1 </a:t>
            </a:r>
            <a:r>
              <a:rPr lang="en-US" sz="2000" dirty="0" err="1" smtClean="0">
                <a:solidFill>
                  <a:schemeClr val="bg2"/>
                </a:solidFill>
                <a:sym typeface="Symbol" pitchFamily="18" charset="2"/>
              </a:rPr>
              <a:t>eV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exp(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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1eV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/0.0506eV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)  2.610</a:t>
            </a:r>
            <a:r>
              <a:rPr lang="en-US" sz="2000" b="1" baseline="30000" dirty="0">
                <a:solidFill>
                  <a:schemeClr val="hlink"/>
                </a:solidFill>
                <a:sym typeface="Symbol" pitchFamily="18" charset="2"/>
              </a:rPr>
              <a:t>-9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  </a:t>
            </a:r>
            <a:endParaRPr lang="en-US" sz="2000" b="1" dirty="0" smtClean="0">
              <a:solidFill>
                <a:srgbClr val="000000"/>
              </a:solidFill>
              <a:sym typeface="Symbol" pitchFamily="18" charset="2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sym typeface="Symbol" pitchFamily="18" charset="2"/>
              </a:rPr>
              <a:t>			</a:t>
            </a:r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5 </a:t>
            </a:r>
            <a:r>
              <a:rPr lang="en-US" sz="2000" dirty="0" err="1" smtClean="0">
                <a:solidFill>
                  <a:schemeClr val="bg2"/>
                </a:solidFill>
                <a:sym typeface="Symbol" pitchFamily="18" charset="2"/>
              </a:rPr>
              <a:t>eV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sz="2000" b="1" dirty="0" smtClean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2.610</a:t>
            </a:r>
            <a:r>
              <a:rPr lang="en-US" sz="2000" b="1" baseline="30000" dirty="0" smtClean="0">
                <a:solidFill>
                  <a:schemeClr val="hlink"/>
                </a:solidFill>
                <a:sym typeface="Symbol" pitchFamily="18" charset="2"/>
              </a:rPr>
              <a:t>-9 </a:t>
            </a:r>
            <a:r>
              <a:rPr lang="en-US" sz="2000" b="1" dirty="0" smtClean="0">
                <a:solidFill>
                  <a:schemeClr val="bg2"/>
                </a:solidFill>
                <a:sym typeface="Symbol" pitchFamily="18" charset="2"/>
              </a:rPr>
              <a:t>)</a:t>
            </a:r>
            <a:r>
              <a:rPr lang="en-US" sz="2000" b="1" baseline="30000" dirty="0" smtClean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2000" b="1" dirty="0" smtClean="0">
                <a:solidFill>
                  <a:schemeClr val="bg2"/>
                </a:solidFill>
                <a:sym typeface="Symbol" pitchFamily="18" charset="2"/>
              </a:rPr>
              <a:t> =</a:t>
            </a:r>
            <a:r>
              <a:rPr lang="en-US" sz="2000" b="1" dirty="0" smtClean="0">
                <a:solidFill>
                  <a:srgbClr val="000000"/>
                </a:solidFill>
                <a:sym typeface="Symbol" pitchFamily="18" charset="2"/>
              </a:rPr>
              <a:t>1.2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10</a:t>
            </a:r>
            <a:r>
              <a:rPr lang="en-US" sz="2000" b="1" baseline="30000" dirty="0">
                <a:solidFill>
                  <a:schemeClr val="hlink"/>
                </a:solidFill>
                <a:sym typeface="Symbol" pitchFamily="18" charset="2"/>
              </a:rPr>
              <a:t>-43</a:t>
            </a:r>
          </a:p>
        </p:txBody>
      </p:sp>
      <p:cxnSp>
        <p:nvCxnSpPr>
          <p:cNvPr id="1035" name="Straight Connector 13"/>
          <p:cNvCxnSpPr>
            <a:cxnSpLocks noChangeShapeType="1"/>
          </p:cNvCxnSpPr>
          <p:nvPr/>
        </p:nvCxnSpPr>
        <p:spPr bwMode="auto">
          <a:xfrm>
            <a:off x="2576513" y="3309938"/>
            <a:ext cx="4716462" cy="1587"/>
          </a:xfrm>
          <a:prstGeom prst="line">
            <a:avLst/>
          </a:prstGeom>
          <a:noFill/>
          <a:ln w="7620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4318000" y="3389313"/>
            <a:ext cx="1601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Valence Band</a:t>
            </a:r>
          </a:p>
        </p:txBody>
      </p:sp>
      <p:cxnSp>
        <p:nvCxnSpPr>
          <p:cNvPr id="1037" name="Straight Connector 20"/>
          <p:cNvCxnSpPr>
            <a:cxnSpLocks noChangeShapeType="1"/>
          </p:cNvCxnSpPr>
          <p:nvPr/>
        </p:nvCxnSpPr>
        <p:spPr bwMode="auto">
          <a:xfrm>
            <a:off x="3157538" y="1719263"/>
            <a:ext cx="1406525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038" name="Straight Connector 21"/>
          <p:cNvCxnSpPr>
            <a:cxnSpLocks noChangeShapeType="1"/>
          </p:cNvCxnSpPr>
          <p:nvPr/>
        </p:nvCxnSpPr>
        <p:spPr bwMode="auto">
          <a:xfrm>
            <a:off x="5326063" y="2867025"/>
            <a:ext cx="1408112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039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1625600" y="2468563"/>
            <a:ext cx="1676400" cy="635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1040" name="TextBox 24"/>
          <p:cNvSpPr txBox="1">
            <a:spLocks noChangeArrowheads="1"/>
          </p:cNvSpPr>
          <p:nvPr/>
        </p:nvSpPr>
        <p:spPr bwMode="auto">
          <a:xfrm>
            <a:off x="1328738" y="2060575"/>
            <a:ext cx="105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Electron</a:t>
            </a:r>
          </a:p>
          <a:p>
            <a:r>
              <a:rPr lang="en-US" sz="2000" dirty="0">
                <a:solidFill>
                  <a:schemeClr val="bg2"/>
                </a:solidFill>
              </a:rPr>
              <a:t>Energy</a:t>
            </a:r>
          </a:p>
        </p:txBody>
      </p:sp>
      <p:sp>
        <p:nvSpPr>
          <p:cNvPr id="1041" name="TextBox 25"/>
          <p:cNvSpPr txBox="1">
            <a:spLocks noChangeArrowheads="1"/>
          </p:cNvSpPr>
          <p:nvPr/>
        </p:nvSpPr>
        <p:spPr bwMode="auto">
          <a:xfrm>
            <a:off x="2887663" y="1284288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Conduction band</a:t>
            </a:r>
          </a:p>
        </p:txBody>
      </p:sp>
      <p:sp>
        <p:nvSpPr>
          <p:cNvPr id="1042" name="TextBox 26"/>
          <p:cNvSpPr txBox="1">
            <a:spLocks noChangeArrowheads="1"/>
          </p:cNvSpPr>
          <p:nvPr/>
        </p:nvSpPr>
        <p:spPr bwMode="auto">
          <a:xfrm>
            <a:off x="5051425" y="243046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Conduction band</a:t>
            </a:r>
          </a:p>
        </p:txBody>
      </p:sp>
      <p:sp>
        <p:nvSpPr>
          <p:cNvPr id="1043" name="TextBox 27"/>
          <p:cNvSpPr txBox="1">
            <a:spLocks noChangeArrowheads="1"/>
          </p:cNvSpPr>
          <p:nvPr/>
        </p:nvSpPr>
        <p:spPr bwMode="auto">
          <a:xfrm>
            <a:off x="3265488" y="2278063"/>
            <a:ext cx="123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r>
              <a:rPr lang="en-US" sz="2000">
                <a:solidFill>
                  <a:schemeClr val="bg2"/>
                </a:solidFill>
              </a:rPr>
              <a:t> &gt; 5 eV</a:t>
            </a:r>
          </a:p>
        </p:txBody>
      </p:sp>
      <p:sp>
        <p:nvSpPr>
          <p:cNvPr id="1044" name="TextBox 28"/>
          <p:cNvSpPr txBox="1">
            <a:spLocks noChangeArrowheads="1"/>
          </p:cNvSpPr>
          <p:nvPr/>
        </p:nvSpPr>
        <p:spPr bwMode="auto">
          <a:xfrm>
            <a:off x="5427663" y="2881313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</a:t>
            </a:r>
            <a:r>
              <a:rPr lang="en-US" sz="2000">
                <a:solidFill>
                  <a:schemeClr val="bg2"/>
                </a:solidFill>
              </a:rPr>
              <a:t> 1 eV</a:t>
            </a:r>
          </a:p>
        </p:txBody>
      </p:sp>
      <p:cxnSp>
        <p:nvCxnSpPr>
          <p:cNvPr id="1045" name="Straight Arrow Connector 32"/>
          <p:cNvCxnSpPr>
            <a:cxnSpLocks noChangeShapeType="1"/>
            <a:stCxn id="1043" idx="0"/>
          </p:cNvCxnSpPr>
          <p:nvPr/>
        </p:nvCxnSpPr>
        <p:spPr bwMode="auto">
          <a:xfrm rot="5400000" flipH="1" flipV="1">
            <a:off x="3630613" y="2020887"/>
            <a:ext cx="509588" cy="4763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046" name="Straight Arrow Connector 34"/>
          <p:cNvCxnSpPr>
            <a:cxnSpLocks noChangeShapeType="1"/>
            <a:stCxn id="1043" idx="2"/>
          </p:cNvCxnSpPr>
          <p:nvPr/>
        </p:nvCxnSpPr>
        <p:spPr bwMode="auto">
          <a:xfrm rot="5400000">
            <a:off x="3583782" y="2974181"/>
            <a:ext cx="595312" cy="3175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/>
            <a:tailEnd type="arrow" w="med" len="med"/>
          </a:ln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18364" y="5072772"/>
          <a:ext cx="6238151" cy="948199"/>
        </p:xfrm>
        <a:graphic>
          <a:graphicData uri="http://schemas.openxmlformats.org/presentationml/2006/ole">
            <p:oleObj spid="_x0000_s1027" name="Equation" r:id="rId4" imgW="317484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667265"/>
          </a:xfrm>
          <a:noFill/>
        </p:spPr>
        <p:txBody>
          <a:bodyPr/>
          <a:lstStyle/>
          <a:p>
            <a:r>
              <a:rPr lang="en-US" dirty="0" smtClean="0"/>
              <a:t>Influence of </a:t>
            </a:r>
            <a:r>
              <a:rPr lang="en-US" dirty="0" err="1" smtClean="0"/>
              <a:t>Bandgap</a:t>
            </a:r>
            <a:endParaRPr lang="en-US" dirty="0" smtClean="0"/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80975" y="3583367"/>
            <a:ext cx="88138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 “small” </a:t>
            </a:r>
            <a:r>
              <a:rPr lang="en-US" sz="2000" u="sng">
                <a:solidFill>
                  <a:srgbClr val="000000"/>
                </a:solidFill>
              </a:rPr>
              <a:t>increase in band-gap</a:t>
            </a:r>
            <a:r>
              <a:rPr lang="en-US" sz="2000">
                <a:solidFill>
                  <a:srgbClr val="000000"/>
                </a:solidFill>
              </a:rPr>
              <a:t> energy leads to </a:t>
            </a:r>
            <a:r>
              <a:rPr lang="en-US" sz="2000" u="sng">
                <a:solidFill>
                  <a:srgbClr val="000000"/>
                </a:solidFill>
              </a:rPr>
              <a:t>significant decrease</a:t>
            </a:r>
            <a:r>
              <a:rPr lang="en-US" sz="2000">
                <a:solidFill>
                  <a:srgbClr val="000000"/>
                </a:solidFill>
              </a:rPr>
              <a:t> in carrier density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3625850" y="3142042"/>
            <a:ext cx="10699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1.5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10</a:t>
            </a:r>
            <a:r>
              <a:rPr lang="en-US" sz="2000" b="1" baseline="30000">
                <a:solidFill>
                  <a:schemeClr val="bg1"/>
                </a:solidFill>
                <a:sym typeface="Symbol" pitchFamily="18" charset="2"/>
              </a:rPr>
              <a:t>10</a:t>
            </a:r>
            <a:endParaRPr lang="en-US" sz="2000" b="1" baseline="30000">
              <a:solidFill>
                <a:schemeClr val="bg1"/>
              </a:solidFill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5575300" y="3127755"/>
            <a:ext cx="15890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2.4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10</a:t>
            </a:r>
            <a:r>
              <a:rPr lang="en-US" sz="2000" b="1" baseline="30000">
                <a:solidFill>
                  <a:schemeClr val="bg1"/>
                </a:solidFill>
                <a:sym typeface="Symbol" pitchFamily="18" charset="2"/>
              </a:rPr>
              <a:t>13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cm</a:t>
            </a:r>
            <a:r>
              <a:rPr lang="en-US" sz="2000" baseline="30000">
                <a:solidFill>
                  <a:schemeClr val="bg2"/>
                </a:solidFill>
                <a:sym typeface="Symbol" pitchFamily="18" charset="2"/>
              </a:rPr>
              <a:t>-3</a:t>
            </a:r>
            <a:endParaRPr lang="en-US" sz="2000" baseline="30000">
              <a:solidFill>
                <a:schemeClr val="bg2"/>
              </a:solidFill>
            </a:endParaRPr>
          </a:p>
        </p:txBody>
      </p:sp>
      <p:cxnSp>
        <p:nvCxnSpPr>
          <p:cNvPr id="23559" name="Straight Connector 13"/>
          <p:cNvCxnSpPr>
            <a:cxnSpLocks noChangeShapeType="1"/>
          </p:cNvCxnSpPr>
          <p:nvPr/>
        </p:nvCxnSpPr>
        <p:spPr bwMode="auto">
          <a:xfrm>
            <a:off x="2849563" y="2630867"/>
            <a:ext cx="4716462" cy="1588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4505325" y="2743580"/>
            <a:ext cx="1601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Valence Band</a:t>
            </a:r>
          </a:p>
        </p:txBody>
      </p:sp>
      <p:cxnSp>
        <p:nvCxnSpPr>
          <p:cNvPr id="23561" name="Straight Connector 20"/>
          <p:cNvCxnSpPr>
            <a:cxnSpLocks noChangeShapeType="1"/>
          </p:cNvCxnSpPr>
          <p:nvPr/>
        </p:nvCxnSpPr>
        <p:spPr bwMode="auto">
          <a:xfrm>
            <a:off x="3430588" y="1611692"/>
            <a:ext cx="1406525" cy="1588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3562" name="Straight Connector 21"/>
          <p:cNvCxnSpPr>
            <a:cxnSpLocks noChangeShapeType="1"/>
          </p:cNvCxnSpPr>
          <p:nvPr/>
        </p:nvCxnSpPr>
        <p:spPr bwMode="auto">
          <a:xfrm>
            <a:off x="5583238" y="1930780"/>
            <a:ext cx="1406525" cy="1587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563" name="TextBox 24"/>
          <p:cNvSpPr txBox="1">
            <a:spLocks noChangeArrowheads="1"/>
          </p:cNvSpPr>
          <p:nvPr/>
        </p:nvSpPr>
        <p:spPr bwMode="auto">
          <a:xfrm>
            <a:off x="1447800" y="1672017"/>
            <a:ext cx="140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At room</a:t>
            </a:r>
          </a:p>
          <a:p>
            <a:r>
              <a:rPr lang="en-US" sz="2000">
                <a:solidFill>
                  <a:schemeClr val="bg2"/>
                </a:solidFill>
              </a:rPr>
              <a:t>temperature</a:t>
            </a:r>
          </a:p>
        </p:txBody>
      </p:sp>
      <p:sp>
        <p:nvSpPr>
          <p:cNvPr id="23564" name="TextBox 25"/>
          <p:cNvSpPr txBox="1">
            <a:spLocks noChangeArrowheads="1"/>
          </p:cNvSpPr>
          <p:nvPr/>
        </p:nvSpPr>
        <p:spPr bwMode="auto">
          <a:xfrm>
            <a:off x="3597275" y="987720"/>
            <a:ext cx="90963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Silicon</a:t>
            </a:r>
          </a:p>
        </p:txBody>
      </p:sp>
      <p:sp>
        <p:nvSpPr>
          <p:cNvPr id="23565" name="TextBox 26"/>
          <p:cNvSpPr txBox="1">
            <a:spLocks noChangeArrowheads="1"/>
          </p:cNvSpPr>
          <p:nvPr/>
        </p:nvSpPr>
        <p:spPr bwMode="auto">
          <a:xfrm>
            <a:off x="5564188" y="963992"/>
            <a:ext cx="140811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Germanium</a:t>
            </a:r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3462338" y="1879980"/>
            <a:ext cx="1382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r>
              <a:rPr lang="en-US" sz="2000">
                <a:solidFill>
                  <a:schemeClr val="bg2"/>
                </a:solidFill>
              </a:rPr>
              <a:t> = 1.1 eV</a:t>
            </a:r>
          </a:p>
        </p:txBody>
      </p:sp>
      <p:sp>
        <p:nvSpPr>
          <p:cNvPr id="23567" name="TextBox 28"/>
          <p:cNvSpPr txBox="1">
            <a:spLocks noChangeArrowheads="1"/>
          </p:cNvSpPr>
          <p:nvPr/>
        </p:nvSpPr>
        <p:spPr bwMode="auto">
          <a:xfrm>
            <a:off x="5614988" y="2124455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=</a:t>
            </a:r>
            <a:r>
              <a:rPr lang="en-US" sz="2000">
                <a:solidFill>
                  <a:schemeClr val="bg2"/>
                </a:solidFill>
              </a:rPr>
              <a:t> 0.7 eV</a:t>
            </a: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820738" y="3105530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Intrinsic carrier density</a:t>
            </a:r>
          </a:p>
        </p:txBody>
      </p:sp>
      <p:sp>
        <p:nvSpPr>
          <p:cNvPr id="23569" name="Sun 25"/>
          <p:cNvSpPr>
            <a:spLocks noChangeArrowheads="1"/>
          </p:cNvSpPr>
          <p:nvPr/>
        </p:nvSpPr>
        <p:spPr bwMode="auto">
          <a:xfrm>
            <a:off x="5657850" y="1816480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Sun 26"/>
          <p:cNvSpPr>
            <a:spLocks noChangeArrowheads="1"/>
          </p:cNvSpPr>
          <p:nvPr/>
        </p:nvSpPr>
        <p:spPr bwMode="auto">
          <a:xfrm>
            <a:off x="5732463" y="1822830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Sun 27"/>
          <p:cNvSpPr>
            <a:spLocks noChangeArrowheads="1"/>
          </p:cNvSpPr>
          <p:nvPr/>
        </p:nvSpPr>
        <p:spPr bwMode="auto">
          <a:xfrm>
            <a:off x="5842000" y="1821242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Sun 28"/>
          <p:cNvSpPr>
            <a:spLocks noChangeArrowheads="1"/>
          </p:cNvSpPr>
          <p:nvPr/>
        </p:nvSpPr>
        <p:spPr bwMode="auto">
          <a:xfrm>
            <a:off x="5951538" y="1819655"/>
            <a:ext cx="46037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Sun 29"/>
          <p:cNvSpPr>
            <a:spLocks noChangeArrowheads="1"/>
          </p:cNvSpPr>
          <p:nvPr/>
        </p:nvSpPr>
        <p:spPr bwMode="auto">
          <a:xfrm>
            <a:off x="6027738" y="1835530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Sun 30"/>
          <p:cNvSpPr>
            <a:spLocks noChangeArrowheads="1"/>
          </p:cNvSpPr>
          <p:nvPr/>
        </p:nvSpPr>
        <p:spPr bwMode="auto">
          <a:xfrm>
            <a:off x="6129338" y="1826005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Sun 31"/>
          <p:cNvSpPr>
            <a:spLocks noChangeArrowheads="1"/>
          </p:cNvSpPr>
          <p:nvPr/>
        </p:nvSpPr>
        <p:spPr bwMode="auto">
          <a:xfrm>
            <a:off x="6196013" y="1824417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Sun 32"/>
          <p:cNvSpPr>
            <a:spLocks noChangeArrowheads="1"/>
          </p:cNvSpPr>
          <p:nvPr/>
        </p:nvSpPr>
        <p:spPr bwMode="auto">
          <a:xfrm>
            <a:off x="6313488" y="1830767"/>
            <a:ext cx="46037" cy="5238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Sun 33"/>
          <p:cNvSpPr>
            <a:spLocks noChangeArrowheads="1"/>
          </p:cNvSpPr>
          <p:nvPr/>
        </p:nvSpPr>
        <p:spPr bwMode="auto">
          <a:xfrm>
            <a:off x="6415088" y="1830767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Sun 34"/>
          <p:cNvSpPr>
            <a:spLocks noChangeArrowheads="1"/>
          </p:cNvSpPr>
          <p:nvPr/>
        </p:nvSpPr>
        <p:spPr bwMode="auto">
          <a:xfrm>
            <a:off x="6516688" y="1829180"/>
            <a:ext cx="44450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Sun 35"/>
          <p:cNvSpPr>
            <a:spLocks noChangeArrowheads="1"/>
          </p:cNvSpPr>
          <p:nvPr/>
        </p:nvSpPr>
        <p:spPr bwMode="auto">
          <a:xfrm>
            <a:off x="6626225" y="1835530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Sun 36"/>
          <p:cNvSpPr>
            <a:spLocks noChangeArrowheads="1"/>
          </p:cNvSpPr>
          <p:nvPr/>
        </p:nvSpPr>
        <p:spPr bwMode="auto">
          <a:xfrm>
            <a:off x="6743700" y="1826005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Sun 37"/>
          <p:cNvSpPr>
            <a:spLocks noChangeArrowheads="1"/>
          </p:cNvSpPr>
          <p:nvPr/>
        </p:nvSpPr>
        <p:spPr bwMode="auto">
          <a:xfrm>
            <a:off x="6827838" y="1832355"/>
            <a:ext cx="46037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Sun 38"/>
          <p:cNvSpPr>
            <a:spLocks noChangeArrowheads="1"/>
          </p:cNvSpPr>
          <p:nvPr/>
        </p:nvSpPr>
        <p:spPr bwMode="auto">
          <a:xfrm>
            <a:off x="6894513" y="1830767"/>
            <a:ext cx="46037" cy="5238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Sun 39"/>
          <p:cNvSpPr>
            <a:spLocks noChangeArrowheads="1"/>
          </p:cNvSpPr>
          <p:nvPr/>
        </p:nvSpPr>
        <p:spPr bwMode="auto">
          <a:xfrm>
            <a:off x="5902325" y="1770442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Sun 40"/>
          <p:cNvSpPr>
            <a:spLocks noChangeArrowheads="1"/>
          </p:cNvSpPr>
          <p:nvPr/>
        </p:nvSpPr>
        <p:spPr bwMode="auto">
          <a:xfrm>
            <a:off x="6259513" y="1743455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Sun 41"/>
          <p:cNvSpPr>
            <a:spLocks noChangeArrowheads="1"/>
          </p:cNvSpPr>
          <p:nvPr/>
        </p:nvSpPr>
        <p:spPr bwMode="auto">
          <a:xfrm>
            <a:off x="6677025" y="1767267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Sun 42"/>
          <p:cNvSpPr>
            <a:spLocks noChangeArrowheads="1"/>
          </p:cNvSpPr>
          <p:nvPr/>
        </p:nvSpPr>
        <p:spPr bwMode="auto">
          <a:xfrm>
            <a:off x="3667125" y="1500567"/>
            <a:ext cx="46038" cy="52388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Sun 43"/>
          <p:cNvSpPr>
            <a:spLocks noChangeArrowheads="1"/>
          </p:cNvSpPr>
          <p:nvPr/>
        </p:nvSpPr>
        <p:spPr bwMode="auto">
          <a:xfrm>
            <a:off x="6503988" y="1746630"/>
            <a:ext cx="44450" cy="52387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Sun 44"/>
          <p:cNvSpPr>
            <a:spLocks noChangeArrowheads="1"/>
          </p:cNvSpPr>
          <p:nvPr/>
        </p:nvSpPr>
        <p:spPr bwMode="auto">
          <a:xfrm>
            <a:off x="4032250" y="1481517"/>
            <a:ext cx="46038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Sun 45"/>
          <p:cNvSpPr>
            <a:spLocks noChangeArrowheads="1"/>
          </p:cNvSpPr>
          <p:nvPr/>
        </p:nvSpPr>
        <p:spPr bwMode="auto">
          <a:xfrm>
            <a:off x="4338638" y="1487867"/>
            <a:ext cx="46037" cy="50800"/>
          </a:xfrm>
          <a:prstGeom prst="sun">
            <a:avLst>
              <a:gd name="adj" fmla="val 25000"/>
            </a:avLst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Oval 47"/>
          <p:cNvSpPr>
            <a:spLocks noChangeArrowheads="1"/>
          </p:cNvSpPr>
          <p:nvPr/>
        </p:nvSpPr>
        <p:spPr bwMode="auto">
          <a:xfrm>
            <a:off x="5632450" y="2670555"/>
            <a:ext cx="44450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Oval 48"/>
          <p:cNvSpPr>
            <a:spLocks noChangeArrowheads="1"/>
          </p:cNvSpPr>
          <p:nvPr/>
        </p:nvSpPr>
        <p:spPr bwMode="auto">
          <a:xfrm>
            <a:off x="5707063" y="2676905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Oval 49"/>
          <p:cNvSpPr>
            <a:spLocks noChangeArrowheads="1"/>
          </p:cNvSpPr>
          <p:nvPr/>
        </p:nvSpPr>
        <p:spPr bwMode="auto">
          <a:xfrm>
            <a:off x="5799138" y="2659442"/>
            <a:ext cx="46037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Oval 50"/>
          <p:cNvSpPr>
            <a:spLocks noChangeArrowheads="1"/>
          </p:cNvSpPr>
          <p:nvPr/>
        </p:nvSpPr>
        <p:spPr bwMode="auto">
          <a:xfrm>
            <a:off x="5892800" y="2675317"/>
            <a:ext cx="44450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Oval 51"/>
          <p:cNvSpPr>
            <a:spLocks noChangeArrowheads="1"/>
          </p:cNvSpPr>
          <p:nvPr/>
        </p:nvSpPr>
        <p:spPr bwMode="auto">
          <a:xfrm>
            <a:off x="6002338" y="2673730"/>
            <a:ext cx="46037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Oval 52"/>
          <p:cNvSpPr>
            <a:spLocks noChangeArrowheads="1"/>
          </p:cNvSpPr>
          <p:nvPr/>
        </p:nvSpPr>
        <p:spPr bwMode="auto">
          <a:xfrm>
            <a:off x="6094413" y="2654680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Oval 53"/>
          <p:cNvSpPr>
            <a:spLocks noChangeArrowheads="1"/>
          </p:cNvSpPr>
          <p:nvPr/>
        </p:nvSpPr>
        <p:spPr bwMode="auto">
          <a:xfrm>
            <a:off x="6186488" y="2661030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Oval 54"/>
          <p:cNvSpPr>
            <a:spLocks noChangeArrowheads="1"/>
          </p:cNvSpPr>
          <p:nvPr/>
        </p:nvSpPr>
        <p:spPr bwMode="auto">
          <a:xfrm>
            <a:off x="6296025" y="2668967"/>
            <a:ext cx="46038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Oval 55"/>
          <p:cNvSpPr>
            <a:spLocks noChangeArrowheads="1"/>
          </p:cNvSpPr>
          <p:nvPr/>
        </p:nvSpPr>
        <p:spPr bwMode="auto">
          <a:xfrm>
            <a:off x="6380163" y="2675317"/>
            <a:ext cx="46037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Oval 56"/>
          <p:cNvSpPr>
            <a:spLocks noChangeArrowheads="1"/>
          </p:cNvSpPr>
          <p:nvPr/>
        </p:nvSpPr>
        <p:spPr bwMode="auto">
          <a:xfrm>
            <a:off x="6456363" y="2665792"/>
            <a:ext cx="46037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Oval 57"/>
          <p:cNvSpPr>
            <a:spLocks noChangeArrowheads="1"/>
          </p:cNvSpPr>
          <p:nvPr/>
        </p:nvSpPr>
        <p:spPr bwMode="auto">
          <a:xfrm>
            <a:off x="6557963" y="2681667"/>
            <a:ext cx="44450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Oval 58"/>
          <p:cNvSpPr>
            <a:spLocks noChangeArrowheads="1"/>
          </p:cNvSpPr>
          <p:nvPr/>
        </p:nvSpPr>
        <p:spPr bwMode="auto">
          <a:xfrm>
            <a:off x="6650038" y="2680080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Oval 59"/>
          <p:cNvSpPr>
            <a:spLocks noChangeArrowheads="1"/>
          </p:cNvSpPr>
          <p:nvPr/>
        </p:nvSpPr>
        <p:spPr bwMode="auto">
          <a:xfrm>
            <a:off x="6767513" y="2670555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Oval 60"/>
          <p:cNvSpPr>
            <a:spLocks noChangeArrowheads="1"/>
          </p:cNvSpPr>
          <p:nvPr/>
        </p:nvSpPr>
        <p:spPr bwMode="auto">
          <a:xfrm>
            <a:off x="6843713" y="2676905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Oval 61"/>
          <p:cNvSpPr>
            <a:spLocks noChangeArrowheads="1"/>
          </p:cNvSpPr>
          <p:nvPr/>
        </p:nvSpPr>
        <p:spPr bwMode="auto">
          <a:xfrm>
            <a:off x="6910388" y="2692780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Oval 62"/>
          <p:cNvSpPr>
            <a:spLocks noChangeArrowheads="1"/>
          </p:cNvSpPr>
          <p:nvPr/>
        </p:nvSpPr>
        <p:spPr bwMode="auto">
          <a:xfrm>
            <a:off x="6729413" y="2716592"/>
            <a:ext cx="46037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Oval 63"/>
          <p:cNvSpPr>
            <a:spLocks noChangeArrowheads="1"/>
          </p:cNvSpPr>
          <p:nvPr/>
        </p:nvSpPr>
        <p:spPr bwMode="auto">
          <a:xfrm>
            <a:off x="6249988" y="2724530"/>
            <a:ext cx="46037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Oval 64"/>
          <p:cNvSpPr>
            <a:spLocks noChangeArrowheads="1"/>
          </p:cNvSpPr>
          <p:nvPr/>
        </p:nvSpPr>
        <p:spPr bwMode="auto">
          <a:xfrm>
            <a:off x="5940425" y="2722942"/>
            <a:ext cx="46038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Oval 65"/>
          <p:cNvSpPr>
            <a:spLocks noChangeArrowheads="1"/>
          </p:cNvSpPr>
          <p:nvPr/>
        </p:nvSpPr>
        <p:spPr bwMode="auto">
          <a:xfrm>
            <a:off x="3725863" y="2688017"/>
            <a:ext cx="46037" cy="4445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9" name="Oval 66"/>
          <p:cNvSpPr>
            <a:spLocks noChangeArrowheads="1"/>
          </p:cNvSpPr>
          <p:nvPr/>
        </p:nvSpPr>
        <p:spPr bwMode="auto">
          <a:xfrm>
            <a:off x="4006850" y="2694367"/>
            <a:ext cx="46038" cy="46038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Oval 67"/>
          <p:cNvSpPr>
            <a:spLocks noChangeArrowheads="1"/>
          </p:cNvSpPr>
          <p:nvPr/>
        </p:nvSpPr>
        <p:spPr bwMode="auto">
          <a:xfrm>
            <a:off x="4371975" y="2692780"/>
            <a:ext cx="46038" cy="46037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Rectangle 2"/>
          <p:cNvSpPr>
            <a:spLocks noChangeArrowheads="1"/>
          </p:cNvSpPr>
          <p:nvPr/>
        </p:nvSpPr>
        <p:spPr bwMode="auto">
          <a:xfrm>
            <a:off x="5922874" y="5785221"/>
            <a:ext cx="827087" cy="398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&lt; 10</a:t>
            </a:r>
            <a:r>
              <a:rPr lang="en-US" sz="2000" b="1" baseline="30000" dirty="0">
                <a:solidFill>
                  <a:schemeClr val="bg1"/>
                </a:solidFill>
                <a:sym typeface="Symbol" pitchFamily="18" charset="2"/>
              </a:rPr>
              <a:t>5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  <p:sp>
        <p:nvSpPr>
          <p:cNvPr id="23612" name="Rectangle 3"/>
          <p:cNvSpPr>
            <a:spLocks noChangeArrowheads="1"/>
          </p:cNvSpPr>
          <p:nvPr/>
        </p:nvSpPr>
        <p:spPr bwMode="auto">
          <a:xfrm>
            <a:off x="3428244" y="5788025"/>
            <a:ext cx="1590675" cy="398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2.4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10</a:t>
            </a:r>
            <a:r>
              <a:rPr lang="en-US" sz="2000" b="1" baseline="30000" dirty="0">
                <a:solidFill>
                  <a:schemeClr val="bg1"/>
                </a:solidFill>
                <a:sym typeface="Symbol" pitchFamily="18" charset="2"/>
              </a:rPr>
              <a:t>13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cm</a:t>
            </a:r>
            <a:r>
              <a:rPr lang="en-US" sz="2000" baseline="30000" dirty="0">
                <a:solidFill>
                  <a:schemeClr val="bg2"/>
                </a:solidFill>
                <a:sym typeface="Symbol" pitchFamily="18" charset="2"/>
              </a:rPr>
              <a:t>-3</a:t>
            </a:r>
            <a:endParaRPr lang="en-US" sz="2000" baseline="30000" dirty="0">
              <a:solidFill>
                <a:schemeClr val="bg2"/>
              </a:solidFill>
            </a:endParaRPr>
          </a:p>
        </p:txBody>
      </p:sp>
      <p:sp>
        <p:nvSpPr>
          <p:cNvPr id="23613" name="Rectangle 6"/>
          <p:cNvSpPr>
            <a:spLocks noChangeArrowheads="1"/>
          </p:cNvSpPr>
          <p:nvPr/>
        </p:nvSpPr>
        <p:spPr bwMode="auto">
          <a:xfrm>
            <a:off x="2028825" y="3851655"/>
            <a:ext cx="12700" cy="127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614" name="Straight Connector 13"/>
          <p:cNvCxnSpPr>
            <a:cxnSpLocks noChangeShapeType="1"/>
          </p:cNvCxnSpPr>
          <p:nvPr/>
        </p:nvCxnSpPr>
        <p:spPr bwMode="auto">
          <a:xfrm>
            <a:off x="2900363" y="5548313"/>
            <a:ext cx="4716462" cy="1587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3617" name="TextBox 28"/>
          <p:cNvSpPr txBox="1">
            <a:spLocks noChangeArrowheads="1"/>
          </p:cNvSpPr>
          <p:nvPr/>
        </p:nvSpPr>
        <p:spPr bwMode="auto">
          <a:xfrm>
            <a:off x="555625" y="4991100"/>
            <a:ext cx="278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Germanium</a:t>
            </a:r>
            <a:r>
              <a:rPr lang="en-US" sz="2000">
                <a:solidFill>
                  <a:schemeClr val="bg2"/>
                </a:solidFill>
              </a:rPr>
              <a:t> E</a:t>
            </a:r>
            <a:r>
              <a:rPr lang="en-US" sz="2000" baseline="-25000">
                <a:solidFill>
                  <a:schemeClr val="bg2"/>
                </a:solidFill>
              </a:rPr>
              <a:t>g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=</a:t>
            </a:r>
            <a:r>
              <a:rPr lang="en-US" sz="2000">
                <a:solidFill>
                  <a:schemeClr val="bg2"/>
                </a:solidFill>
              </a:rPr>
              <a:t> 0.7 eV</a:t>
            </a:r>
          </a:p>
        </p:txBody>
      </p:sp>
      <p:sp>
        <p:nvSpPr>
          <p:cNvPr id="23618" name="TextBox 80"/>
          <p:cNvSpPr txBox="1">
            <a:spLocks noChangeArrowheads="1"/>
          </p:cNvSpPr>
          <p:nvPr/>
        </p:nvSpPr>
        <p:spPr bwMode="auto">
          <a:xfrm>
            <a:off x="869950" y="57673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Intrinsic carrier density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5686203" y="4731359"/>
            <a:ext cx="1406525" cy="935037"/>
            <a:chOff x="3481388" y="4722813"/>
            <a:chExt cx="1406525" cy="935037"/>
          </a:xfrm>
        </p:grpSpPr>
        <p:cxnSp>
          <p:nvCxnSpPr>
            <p:cNvPr id="23615" name="Straight Connector 20"/>
            <p:cNvCxnSpPr>
              <a:cxnSpLocks noChangeShapeType="1"/>
            </p:cNvCxnSpPr>
            <p:nvPr/>
          </p:nvCxnSpPr>
          <p:spPr bwMode="auto">
            <a:xfrm>
              <a:off x="3481388" y="4854575"/>
              <a:ext cx="1406525" cy="1588"/>
            </a:xfrm>
            <a:prstGeom prst="line">
              <a:avLst/>
            </a:prstGeom>
            <a:noFill/>
            <a:ln w="57150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23636" name="Sun 98"/>
            <p:cNvSpPr>
              <a:spLocks noChangeArrowheads="1"/>
            </p:cNvSpPr>
            <p:nvPr/>
          </p:nvSpPr>
          <p:spPr bwMode="auto">
            <a:xfrm>
              <a:off x="3717925" y="4743450"/>
              <a:ext cx="44450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Sun 100"/>
            <p:cNvSpPr>
              <a:spLocks noChangeArrowheads="1"/>
            </p:cNvSpPr>
            <p:nvPr/>
          </p:nvSpPr>
          <p:spPr bwMode="auto">
            <a:xfrm>
              <a:off x="4081463" y="4722813"/>
              <a:ext cx="46037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Sun 101"/>
            <p:cNvSpPr>
              <a:spLocks noChangeArrowheads="1"/>
            </p:cNvSpPr>
            <p:nvPr/>
          </p:nvSpPr>
          <p:spPr bwMode="auto">
            <a:xfrm>
              <a:off x="4387850" y="4730750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Oval 120"/>
            <p:cNvSpPr>
              <a:spLocks noChangeArrowheads="1"/>
            </p:cNvSpPr>
            <p:nvPr/>
          </p:nvSpPr>
          <p:spPr bwMode="auto">
            <a:xfrm>
              <a:off x="3775075" y="5603875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Oval 121"/>
            <p:cNvSpPr>
              <a:spLocks noChangeArrowheads="1"/>
            </p:cNvSpPr>
            <p:nvPr/>
          </p:nvSpPr>
          <p:spPr bwMode="auto">
            <a:xfrm>
              <a:off x="4056063" y="5611813"/>
              <a:ext cx="46037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Oval 122"/>
            <p:cNvSpPr>
              <a:spLocks noChangeArrowheads="1"/>
            </p:cNvSpPr>
            <p:nvPr/>
          </p:nvSpPr>
          <p:spPr bwMode="auto">
            <a:xfrm>
              <a:off x="4422775" y="5610225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TextBox 123"/>
            <p:cNvSpPr txBox="1">
              <a:spLocks noChangeArrowheads="1"/>
            </p:cNvSpPr>
            <p:nvPr/>
          </p:nvSpPr>
          <p:spPr bwMode="auto">
            <a:xfrm>
              <a:off x="3597275" y="5008563"/>
              <a:ext cx="11290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T = </a:t>
              </a:r>
              <a:r>
                <a:rPr lang="en-US" sz="2000" b="1" dirty="0">
                  <a:solidFill>
                    <a:schemeClr val="bg1"/>
                  </a:solidFill>
                </a:rPr>
                <a:t>77 K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496002" y="4677384"/>
            <a:ext cx="1408113" cy="1027112"/>
            <a:chOff x="5632450" y="4668838"/>
            <a:chExt cx="1408113" cy="1027112"/>
          </a:xfrm>
        </p:grpSpPr>
        <p:cxnSp>
          <p:nvCxnSpPr>
            <p:cNvPr id="23616" name="Straight Connector 21"/>
            <p:cNvCxnSpPr>
              <a:cxnSpLocks noChangeShapeType="1"/>
            </p:cNvCxnSpPr>
            <p:nvPr/>
          </p:nvCxnSpPr>
          <p:spPr bwMode="auto">
            <a:xfrm>
              <a:off x="5632450" y="4856163"/>
              <a:ext cx="1408113" cy="1587"/>
            </a:xfrm>
            <a:prstGeom prst="line">
              <a:avLst/>
            </a:prstGeom>
            <a:noFill/>
            <a:ln w="57150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23619" name="Sun 81"/>
            <p:cNvSpPr>
              <a:spLocks noChangeArrowheads="1"/>
            </p:cNvSpPr>
            <p:nvPr/>
          </p:nvSpPr>
          <p:spPr bwMode="auto">
            <a:xfrm>
              <a:off x="5707063" y="4741863"/>
              <a:ext cx="46037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Sun 82"/>
            <p:cNvSpPr>
              <a:spLocks noChangeArrowheads="1"/>
            </p:cNvSpPr>
            <p:nvPr/>
          </p:nvSpPr>
          <p:spPr bwMode="auto">
            <a:xfrm>
              <a:off x="5783263" y="4748213"/>
              <a:ext cx="44450" cy="52387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Sun 83"/>
            <p:cNvSpPr>
              <a:spLocks noChangeArrowheads="1"/>
            </p:cNvSpPr>
            <p:nvPr/>
          </p:nvSpPr>
          <p:spPr bwMode="auto">
            <a:xfrm>
              <a:off x="5892800" y="4746625"/>
              <a:ext cx="46038" cy="52388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Sun 84"/>
            <p:cNvSpPr>
              <a:spLocks noChangeArrowheads="1"/>
            </p:cNvSpPr>
            <p:nvPr/>
          </p:nvSpPr>
          <p:spPr bwMode="auto">
            <a:xfrm>
              <a:off x="6002338" y="4745038"/>
              <a:ext cx="46037" cy="52387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Sun 85"/>
            <p:cNvSpPr>
              <a:spLocks noChangeArrowheads="1"/>
            </p:cNvSpPr>
            <p:nvPr/>
          </p:nvSpPr>
          <p:spPr bwMode="auto">
            <a:xfrm>
              <a:off x="6076950" y="4760913"/>
              <a:ext cx="46038" cy="52387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Sun 86"/>
            <p:cNvSpPr>
              <a:spLocks noChangeArrowheads="1"/>
            </p:cNvSpPr>
            <p:nvPr/>
          </p:nvSpPr>
          <p:spPr bwMode="auto">
            <a:xfrm>
              <a:off x="6178550" y="4751388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Sun 87"/>
            <p:cNvSpPr>
              <a:spLocks noChangeArrowheads="1"/>
            </p:cNvSpPr>
            <p:nvPr/>
          </p:nvSpPr>
          <p:spPr bwMode="auto">
            <a:xfrm>
              <a:off x="6245225" y="4749800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Sun 88"/>
            <p:cNvSpPr>
              <a:spLocks noChangeArrowheads="1"/>
            </p:cNvSpPr>
            <p:nvPr/>
          </p:nvSpPr>
          <p:spPr bwMode="auto">
            <a:xfrm>
              <a:off x="6364288" y="4757738"/>
              <a:ext cx="44450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Sun 89"/>
            <p:cNvSpPr>
              <a:spLocks noChangeArrowheads="1"/>
            </p:cNvSpPr>
            <p:nvPr/>
          </p:nvSpPr>
          <p:spPr bwMode="auto">
            <a:xfrm>
              <a:off x="6464300" y="4756150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Sun 90"/>
            <p:cNvSpPr>
              <a:spLocks noChangeArrowheads="1"/>
            </p:cNvSpPr>
            <p:nvPr/>
          </p:nvSpPr>
          <p:spPr bwMode="auto">
            <a:xfrm>
              <a:off x="6565900" y="4754563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Sun 91"/>
            <p:cNvSpPr>
              <a:spLocks noChangeArrowheads="1"/>
            </p:cNvSpPr>
            <p:nvPr/>
          </p:nvSpPr>
          <p:spPr bwMode="auto">
            <a:xfrm>
              <a:off x="6675438" y="4760913"/>
              <a:ext cx="46037" cy="52387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Sun 92"/>
            <p:cNvSpPr>
              <a:spLocks noChangeArrowheads="1"/>
            </p:cNvSpPr>
            <p:nvPr/>
          </p:nvSpPr>
          <p:spPr bwMode="auto">
            <a:xfrm>
              <a:off x="6794500" y="4751388"/>
              <a:ext cx="44450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Sun 93"/>
            <p:cNvSpPr>
              <a:spLocks noChangeArrowheads="1"/>
            </p:cNvSpPr>
            <p:nvPr/>
          </p:nvSpPr>
          <p:spPr bwMode="auto">
            <a:xfrm>
              <a:off x="6878638" y="4759325"/>
              <a:ext cx="44450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Sun 94"/>
            <p:cNvSpPr>
              <a:spLocks noChangeArrowheads="1"/>
            </p:cNvSpPr>
            <p:nvPr/>
          </p:nvSpPr>
          <p:spPr bwMode="auto">
            <a:xfrm>
              <a:off x="6945313" y="4757738"/>
              <a:ext cx="46037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Sun 95"/>
            <p:cNvSpPr>
              <a:spLocks noChangeArrowheads="1"/>
            </p:cNvSpPr>
            <p:nvPr/>
          </p:nvSpPr>
          <p:spPr bwMode="auto">
            <a:xfrm>
              <a:off x="5951538" y="4695825"/>
              <a:ext cx="46037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Sun 96"/>
            <p:cNvSpPr>
              <a:spLocks noChangeArrowheads="1"/>
            </p:cNvSpPr>
            <p:nvPr/>
          </p:nvSpPr>
          <p:spPr bwMode="auto">
            <a:xfrm>
              <a:off x="6310313" y="4668838"/>
              <a:ext cx="44450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Sun 97"/>
            <p:cNvSpPr>
              <a:spLocks noChangeArrowheads="1"/>
            </p:cNvSpPr>
            <p:nvPr/>
          </p:nvSpPr>
          <p:spPr bwMode="auto">
            <a:xfrm>
              <a:off x="6726238" y="4692650"/>
              <a:ext cx="46037" cy="52388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Sun 99"/>
            <p:cNvSpPr>
              <a:spLocks noChangeArrowheads="1"/>
            </p:cNvSpPr>
            <p:nvPr/>
          </p:nvSpPr>
          <p:spPr bwMode="auto">
            <a:xfrm>
              <a:off x="6553200" y="4673600"/>
              <a:ext cx="46038" cy="50800"/>
            </a:xfrm>
            <a:prstGeom prst="sun">
              <a:avLst>
                <a:gd name="adj" fmla="val 25000"/>
              </a:avLst>
            </a:prstGeom>
            <a:solidFill>
              <a:srgbClr val="009900"/>
            </a:solidFill>
            <a:ln w="25400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Oval 102"/>
            <p:cNvSpPr>
              <a:spLocks noChangeArrowheads="1"/>
            </p:cNvSpPr>
            <p:nvPr/>
          </p:nvSpPr>
          <p:spPr bwMode="auto">
            <a:xfrm>
              <a:off x="5681663" y="5588000"/>
              <a:ext cx="46037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Oval 103"/>
            <p:cNvSpPr>
              <a:spLocks noChangeArrowheads="1"/>
            </p:cNvSpPr>
            <p:nvPr/>
          </p:nvSpPr>
          <p:spPr bwMode="auto">
            <a:xfrm>
              <a:off x="5756275" y="5594350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Oval 104"/>
            <p:cNvSpPr>
              <a:spLocks noChangeArrowheads="1"/>
            </p:cNvSpPr>
            <p:nvPr/>
          </p:nvSpPr>
          <p:spPr bwMode="auto">
            <a:xfrm>
              <a:off x="5849938" y="5576888"/>
              <a:ext cx="46037" cy="4445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Oval 105"/>
            <p:cNvSpPr>
              <a:spLocks noChangeArrowheads="1"/>
            </p:cNvSpPr>
            <p:nvPr/>
          </p:nvSpPr>
          <p:spPr bwMode="auto">
            <a:xfrm>
              <a:off x="5942013" y="5591175"/>
              <a:ext cx="46037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Oval 106"/>
            <p:cNvSpPr>
              <a:spLocks noChangeArrowheads="1"/>
            </p:cNvSpPr>
            <p:nvPr/>
          </p:nvSpPr>
          <p:spPr bwMode="auto">
            <a:xfrm>
              <a:off x="6051550" y="5591175"/>
              <a:ext cx="46038" cy="4445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Oval 107"/>
            <p:cNvSpPr>
              <a:spLocks noChangeArrowheads="1"/>
            </p:cNvSpPr>
            <p:nvPr/>
          </p:nvSpPr>
          <p:spPr bwMode="auto">
            <a:xfrm>
              <a:off x="6143625" y="5572125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Oval 108"/>
            <p:cNvSpPr>
              <a:spLocks noChangeArrowheads="1"/>
            </p:cNvSpPr>
            <p:nvPr/>
          </p:nvSpPr>
          <p:spPr bwMode="auto">
            <a:xfrm>
              <a:off x="6237288" y="5578475"/>
              <a:ext cx="46037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Oval 109"/>
            <p:cNvSpPr>
              <a:spLocks noChangeArrowheads="1"/>
            </p:cNvSpPr>
            <p:nvPr/>
          </p:nvSpPr>
          <p:spPr bwMode="auto">
            <a:xfrm>
              <a:off x="6346825" y="5586413"/>
              <a:ext cx="46038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Oval 110"/>
            <p:cNvSpPr>
              <a:spLocks noChangeArrowheads="1"/>
            </p:cNvSpPr>
            <p:nvPr/>
          </p:nvSpPr>
          <p:spPr bwMode="auto">
            <a:xfrm>
              <a:off x="6430963" y="5592763"/>
              <a:ext cx="46037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Oval 111"/>
            <p:cNvSpPr>
              <a:spLocks noChangeArrowheads="1"/>
            </p:cNvSpPr>
            <p:nvPr/>
          </p:nvSpPr>
          <p:spPr bwMode="auto">
            <a:xfrm>
              <a:off x="6505575" y="5583238"/>
              <a:ext cx="46038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Oval 112"/>
            <p:cNvSpPr>
              <a:spLocks noChangeArrowheads="1"/>
            </p:cNvSpPr>
            <p:nvPr/>
          </p:nvSpPr>
          <p:spPr bwMode="auto">
            <a:xfrm>
              <a:off x="6607175" y="5599113"/>
              <a:ext cx="46038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Oval 113"/>
            <p:cNvSpPr>
              <a:spLocks noChangeArrowheads="1"/>
            </p:cNvSpPr>
            <p:nvPr/>
          </p:nvSpPr>
          <p:spPr bwMode="auto">
            <a:xfrm>
              <a:off x="6699250" y="5597525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Oval 114"/>
            <p:cNvSpPr>
              <a:spLocks noChangeArrowheads="1"/>
            </p:cNvSpPr>
            <p:nvPr/>
          </p:nvSpPr>
          <p:spPr bwMode="auto">
            <a:xfrm>
              <a:off x="6818313" y="5588000"/>
              <a:ext cx="46037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Oval 115"/>
            <p:cNvSpPr>
              <a:spLocks noChangeArrowheads="1"/>
            </p:cNvSpPr>
            <p:nvPr/>
          </p:nvSpPr>
          <p:spPr bwMode="auto">
            <a:xfrm>
              <a:off x="6892925" y="5594350"/>
              <a:ext cx="46038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Oval 116"/>
            <p:cNvSpPr>
              <a:spLocks noChangeArrowheads="1"/>
            </p:cNvSpPr>
            <p:nvPr/>
          </p:nvSpPr>
          <p:spPr bwMode="auto">
            <a:xfrm>
              <a:off x="6961188" y="5610225"/>
              <a:ext cx="44450" cy="4603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Oval 117"/>
            <p:cNvSpPr>
              <a:spLocks noChangeArrowheads="1"/>
            </p:cNvSpPr>
            <p:nvPr/>
          </p:nvSpPr>
          <p:spPr bwMode="auto">
            <a:xfrm>
              <a:off x="6780213" y="5634038"/>
              <a:ext cx="44450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Oval 118"/>
            <p:cNvSpPr>
              <a:spLocks noChangeArrowheads="1"/>
            </p:cNvSpPr>
            <p:nvPr/>
          </p:nvSpPr>
          <p:spPr bwMode="auto">
            <a:xfrm>
              <a:off x="6299200" y="5649913"/>
              <a:ext cx="46038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Oval 119"/>
            <p:cNvSpPr>
              <a:spLocks noChangeArrowheads="1"/>
            </p:cNvSpPr>
            <p:nvPr/>
          </p:nvSpPr>
          <p:spPr bwMode="auto">
            <a:xfrm>
              <a:off x="5991225" y="5640388"/>
              <a:ext cx="44450" cy="46037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TextBox 124"/>
            <p:cNvSpPr txBox="1">
              <a:spLocks noChangeArrowheads="1"/>
            </p:cNvSpPr>
            <p:nvPr/>
          </p:nvSpPr>
          <p:spPr bwMode="auto">
            <a:xfrm>
              <a:off x="5732463" y="5014913"/>
              <a:ext cx="12572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T = </a:t>
              </a:r>
              <a:r>
                <a:rPr lang="en-US" sz="2000" b="1" dirty="0">
                  <a:solidFill>
                    <a:srgbClr val="FF0000"/>
                  </a:solidFill>
                </a:rPr>
                <a:t>293 K</a:t>
              </a:r>
            </a:p>
          </p:txBody>
        </p:sp>
      </p:grpSp>
      <p:sp>
        <p:nvSpPr>
          <p:cNvPr id="23663" name="Text Box 8"/>
          <p:cNvSpPr txBox="1">
            <a:spLocks noChangeArrowheads="1"/>
          </p:cNvSpPr>
          <p:nvPr/>
        </p:nvSpPr>
        <p:spPr bwMode="auto">
          <a:xfrm>
            <a:off x="1257300" y="6227763"/>
            <a:ext cx="6813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</a:rPr>
              <a:t>Lower temperature</a:t>
            </a:r>
            <a:r>
              <a:rPr lang="en-US" sz="2000" dirty="0">
                <a:solidFill>
                  <a:srgbClr val="000000"/>
                </a:solidFill>
              </a:rPr>
              <a:t> leads to </a:t>
            </a:r>
            <a:r>
              <a:rPr lang="en-US" sz="2000" u="sng" dirty="0">
                <a:solidFill>
                  <a:srgbClr val="000000"/>
                </a:solidFill>
              </a:rPr>
              <a:t>significant decrease</a:t>
            </a:r>
            <a:r>
              <a:rPr lang="en-US" sz="2000" dirty="0">
                <a:solidFill>
                  <a:srgbClr val="000000"/>
                </a:solidFill>
              </a:rPr>
              <a:t> in carrier density</a:t>
            </a:r>
          </a:p>
        </p:txBody>
      </p:sp>
      <p:cxnSp>
        <p:nvCxnSpPr>
          <p:cNvPr id="23664" name="Straight Connector 127"/>
          <p:cNvCxnSpPr>
            <a:cxnSpLocks noChangeShapeType="1"/>
          </p:cNvCxnSpPr>
          <p:nvPr/>
        </p:nvCxnSpPr>
        <p:spPr bwMode="auto">
          <a:xfrm flipV="1">
            <a:off x="290513" y="4088192"/>
            <a:ext cx="856297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13" name="Rectangle 3"/>
          <p:cNvSpPr txBox="1">
            <a:spLocks noChangeArrowheads="1"/>
          </p:cNvSpPr>
          <p:nvPr/>
        </p:nvSpPr>
        <p:spPr bwMode="auto">
          <a:xfrm>
            <a:off x="767149" y="4155981"/>
            <a:ext cx="7848600" cy="490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 of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1" grpId="0"/>
      <p:bldP spid="236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369" y="2049212"/>
            <a:ext cx="5364163" cy="1673225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2286000" algn="r"/>
                <a:tab pos="3200400" algn="l"/>
                <a:tab pos="4114800" algn="ctr"/>
                <a:tab pos="6400800" algn="ctr"/>
              </a:tabLst>
            </a:pPr>
            <a:r>
              <a:rPr lang="en-US" b="1" u="sng" dirty="0" smtClean="0"/>
              <a:t>Low to moderate electric field E:</a:t>
            </a:r>
          </a:p>
          <a:p>
            <a:pPr marL="0" indent="0">
              <a:buFontTx/>
              <a:buNone/>
              <a:tabLst>
                <a:tab pos="2286000" algn="r"/>
                <a:tab pos="3200400" algn="l"/>
                <a:tab pos="4114800" algn="ctr"/>
                <a:tab pos="6400800" algn="ctr"/>
              </a:tabLst>
            </a:pPr>
            <a:r>
              <a:rPr lang="en-US" b="1" dirty="0" smtClean="0">
                <a:solidFill>
                  <a:srgbClr val="009900"/>
                </a:solidFill>
              </a:rPr>
              <a:t>Electrons</a:t>
            </a:r>
            <a:r>
              <a:rPr lang="en-US" b="1" dirty="0" smtClean="0"/>
              <a:t>: </a:t>
            </a:r>
            <a:r>
              <a:rPr lang="en-US" b="1" dirty="0" err="1" smtClean="0"/>
              <a:t>v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e</a:t>
            </a:r>
            <a:r>
              <a:rPr lang="en-US" b="1" dirty="0" smtClean="0"/>
              <a:t> = </a:t>
            </a:r>
            <a:r>
              <a:rPr lang="en-US" b="1" dirty="0" smtClean="0">
                <a:latin typeface="Symbol" pitchFamily="18" charset="2"/>
              </a:rPr>
              <a:t>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e</a:t>
            </a:r>
            <a:r>
              <a:rPr lang="en-US" b="1" dirty="0" err="1" smtClean="0">
                <a:latin typeface="Symbol" pitchFamily="18" charset="2"/>
              </a:rPr>
              <a:t>E</a:t>
            </a:r>
            <a:endParaRPr lang="en-US" b="1" dirty="0" smtClean="0"/>
          </a:p>
          <a:p>
            <a:pPr marL="0" indent="0">
              <a:buFontTx/>
              <a:buNone/>
              <a:tabLst>
                <a:tab pos="2286000" algn="r"/>
                <a:tab pos="3200400" algn="l"/>
                <a:tab pos="4114800" algn="ctr"/>
                <a:tab pos="6400800" algn="ctr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Holes</a:t>
            </a:r>
            <a:r>
              <a:rPr lang="en-US" b="1" dirty="0" smtClean="0"/>
              <a:t>:   	     </a:t>
            </a:r>
            <a:r>
              <a:rPr lang="en-US" b="1" dirty="0" err="1" smtClean="0"/>
              <a:t>v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 = </a:t>
            </a:r>
            <a:r>
              <a:rPr lang="en-US" b="1" dirty="0" smtClean="0">
                <a:latin typeface="Symbol" pitchFamily="18" charset="2"/>
              </a:rPr>
              <a:t>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b="1" dirty="0" err="1" smtClean="0">
                <a:latin typeface="Symbol" pitchFamily="18" charset="2"/>
              </a:rPr>
              <a:t>E</a:t>
            </a:r>
            <a:endParaRPr lang="en-US" b="1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72092"/>
            <a:ext cx="7848600" cy="1003300"/>
          </a:xfrm>
          <a:noFill/>
        </p:spPr>
        <p:txBody>
          <a:bodyPr/>
          <a:lstStyle/>
          <a:p>
            <a:r>
              <a:rPr lang="en-US" smtClean="0"/>
              <a:t>Charge Migration in an Electric Field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64037" y="3011903"/>
          <a:ext cx="4208449" cy="1799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169"/>
                <a:gridCol w="1039282"/>
                <a:gridCol w="969998"/>
              </a:tblGrid>
              <a:tr h="5997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In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Silicon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77 K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300K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97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Symbol"/>
                        </a:rPr>
                        <a:t></a:t>
                      </a:r>
                      <a:r>
                        <a:rPr lang="en-US" sz="2000" b="1" baseline="-25000" dirty="0" smtClean="0">
                          <a:solidFill>
                            <a:srgbClr val="009900"/>
                          </a:solidFill>
                          <a:sym typeface="Symbol"/>
                        </a:rPr>
                        <a:t>e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sym typeface="Symbol"/>
                        </a:rPr>
                        <a:t> (cm</a:t>
                      </a:r>
                      <a:r>
                        <a:rPr lang="en-US" sz="2000" baseline="30000" dirty="0" smtClean="0">
                          <a:solidFill>
                            <a:schemeClr val="bg2"/>
                          </a:solidFill>
                          <a:sym typeface="Symbo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sym typeface="Symbol"/>
                        </a:rPr>
                        <a:t>/Vs)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21000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1350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9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Symbol"/>
                        </a:rPr>
                        <a:t>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sym typeface="Symbol"/>
                        </a:rPr>
                        <a:t>h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sym typeface="Symbol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sym typeface="Symbol"/>
                        </a:rPr>
                        <a:t>(cm</a:t>
                      </a:r>
                      <a:r>
                        <a:rPr lang="en-US" sz="2000" baseline="30000" dirty="0" smtClean="0">
                          <a:solidFill>
                            <a:schemeClr val="bg2"/>
                          </a:solidFill>
                          <a:sym typeface="Symbo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  <a:sym typeface="Symbol"/>
                        </a:rPr>
                        <a:t>/Vs)</a:t>
                      </a:r>
                      <a:endParaRPr lang="en-US" sz="20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11000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480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4592" name="TextBox 12"/>
          <p:cNvSpPr txBox="1">
            <a:spLocks noChangeArrowheads="1"/>
          </p:cNvSpPr>
          <p:nvPr/>
        </p:nvSpPr>
        <p:spPr bwMode="auto">
          <a:xfrm>
            <a:off x="848588" y="5037056"/>
            <a:ext cx="7648306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Charge carrier drift </a:t>
            </a:r>
            <a:r>
              <a:rPr lang="en-US" sz="2400" dirty="0" smtClean="0">
                <a:solidFill>
                  <a:schemeClr val="bg2"/>
                </a:solidFill>
              </a:rPr>
              <a:t>velocity </a:t>
            </a:r>
            <a:r>
              <a:rPr lang="en-US" sz="2400" dirty="0">
                <a:solidFill>
                  <a:schemeClr val="bg2"/>
                </a:solidFill>
              </a:rPr>
              <a:t>saturates in </a:t>
            </a:r>
            <a:r>
              <a:rPr lang="en-US" sz="2400" dirty="0" smtClean="0">
                <a:solidFill>
                  <a:schemeClr val="bg2"/>
                </a:solidFill>
              </a:rPr>
              <a:t>high </a:t>
            </a:r>
            <a:r>
              <a:rPr lang="en-US" sz="2400" dirty="0">
                <a:solidFill>
                  <a:schemeClr val="bg2"/>
                </a:solidFill>
              </a:rPr>
              <a:t>electric </a:t>
            </a:r>
            <a:r>
              <a:rPr lang="en-US" sz="2400" dirty="0" smtClean="0">
                <a:solidFill>
                  <a:schemeClr val="bg2"/>
                </a:solidFill>
              </a:rPr>
              <a:t>field (when drift speed </a:t>
            </a:r>
            <a:r>
              <a:rPr lang="en-US" sz="2400" dirty="0" smtClean="0">
                <a:solidFill>
                  <a:schemeClr val="bg2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2"/>
                </a:solidFill>
              </a:rPr>
              <a:t>10</a:t>
            </a:r>
            <a:r>
              <a:rPr lang="en-US" sz="2400" baseline="30000" dirty="0" smtClean="0">
                <a:solidFill>
                  <a:schemeClr val="bg2"/>
                </a:solidFill>
              </a:rPr>
              <a:t>7</a:t>
            </a:r>
            <a:r>
              <a:rPr lang="en-US" sz="2400" dirty="0" smtClean="0">
                <a:solidFill>
                  <a:schemeClr val="bg2"/>
                </a:solidFill>
              </a:rPr>
              <a:t> cm/s)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448917"/>
            <a:ext cx="7848600" cy="762045"/>
          </a:xfrm>
          <a:noFill/>
        </p:spPr>
        <p:txBody>
          <a:bodyPr/>
          <a:lstStyle/>
          <a:p>
            <a:r>
              <a:rPr lang="en-US" dirty="0" smtClean="0"/>
              <a:t>Intrinsic (Ideal) Semiconductors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094814"/>
            <a:ext cx="7924800" cy="254751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Define: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r>
              <a:rPr lang="en-US" sz="2400" b="1" dirty="0" smtClean="0"/>
              <a:t> = concentration of (</a:t>
            </a:r>
            <a:r>
              <a:rPr lang="en-US" sz="2400" b="1" dirty="0" smtClean="0">
                <a:solidFill>
                  <a:schemeClr val="bg1"/>
                </a:solidFill>
              </a:rPr>
              <a:t>negative </a:t>
            </a:r>
            <a:r>
              <a:rPr lang="en-US" sz="2400" dirty="0" smtClean="0">
                <a:solidFill>
                  <a:schemeClr val="bg1"/>
                </a:solidFill>
              </a:rPr>
              <a:t>charge</a:t>
            </a:r>
            <a:r>
              <a:rPr lang="en-US" sz="2400" b="1" dirty="0" smtClean="0"/>
              <a:t>) electrons in conduction band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/>
              <a:t> = concentration of (</a:t>
            </a:r>
            <a:r>
              <a:rPr lang="en-US" sz="2400" b="1" dirty="0" smtClean="0">
                <a:solidFill>
                  <a:schemeClr val="hlink"/>
                </a:solidFill>
              </a:rPr>
              <a:t>positive</a:t>
            </a:r>
            <a:r>
              <a:rPr lang="en-US" sz="2400" b="1" dirty="0" smtClean="0"/>
              <a:t>) holes in valence band</a:t>
            </a: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For </a:t>
            </a:r>
            <a:r>
              <a:rPr lang="en-US" b="1" dirty="0" smtClean="0">
                <a:solidFill>
                  <a:schemeClr val="bg1"/>
                </a:solidFill>
              </a:rPr>
              <a:t>intrinsic</a:t>
            </a:r>
            <a:r>
              <a:rPr lang="en-US" b="1" dirty="0" smtClean="0"/>
              <a:t> materials: 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= p</a:t>
            </a:r>
            <a:r>
              <a:rPr lang="en-US" b="1" baseline="-25000" dirty="0" smtClean="0"/>
              <a:t>i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774082" y="6204954"/>
            <a:ext cx="5250155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Actual</a:t>
            </a:r>
            <a:r>
              <a:rPr lang="en-US" sz="2000" b="1" dirty="0">
                <a:solidFill>
                  <a:schemeClr val="bg2"/>
                </a:solidFill>
              </a:rPr>
              <a:t> semiconductors always have impurities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27075" y="3584016"/>
            <a:ext cx="7951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sym typeface="Symbol" pitchFamily="18" charset="2"/>
              </a:rPr>
              <a:t>Relationship between bulk resistivity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 </a:t>
            </a: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000" b="1" dirty="0" smtClean="0">
                <a:solidFill>
                  <a:schemeClr val="bg2"/>
                </a:solidFill>
                <a:sym typeface="Symbol"/>
              </a:rPr>
              <a:t>: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If all thermal generated electrons and holes can be swept out by the electric field, t</a:t>
            </a:r>
            <a:r>
              <a:rPr lang="en-US" sz="2000" dirty="0" smtClean="0">
                <a:solidFill>
                  <a:schemeClr val="bg2"/>
                </a:solidFill>
              </a:rPr>
              <a:t>he bulk leakage current I </a:t>
            </a:r>
            <a:r>
              <a:rPr lang="en-US" sz="2000" dirty="0">
                <a:solidFill>
                  <a:schemeClr val="bg2"/>
                </a:solidFill>
              </a:rPr>
              <a:t>of an intrinsic semiconductor </a:t>
            </a:r>
            <a:r>
              <a:rPr lang="en-US" sz="2000" dirty="0" smtClean="0">
                <a:solidFill>
                  <a:schemeClr val="bg2"/>
                </a:solidFill>
              </a:rPr>
              <a:t>is:</a:t>
            </a:r>
            <a:endParaRPr lang="en-US" sz="2000" dirty="0">
              <a:solidFill>
                <a:schemeClr val="bg2"/>
              </a:solidFill>
              <a:sym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9154" y="5273543"/>
          <a:ext cx="8789572" cy="803521"/>
        </p:xfrm>
        <a:graphic>
          <a:graphicData uri="http://schemas.openxmlformats.org/presentationml/2006/ole">
            <p:oleObj spid="_x0000_s24577" name="Equation" r:id="rId4" imgW="5143320" imgH="4698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7155350" y="5759982"/>
            <a:ext cx="279491" cy="8534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97727" y="4711422"/>
            <a:ext cx="528157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Note: Current = Charge / Time, and t is thickness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92113"/>
            <a:ext cx="7848600" cy="852487"/>
          </a:xfrm>
          <a:noFill/>
        </p:spPr>
        <p:txBody>
          <a:bodyPr/>
          <a:lstStyle/>
          <a:p>
            <a:r>
              <a:rPr lang="en-US" smtClean="0"/>
              <a:t>Donor Impurity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600200" y="17145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5" name="Picture 7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1109" b="879"/>
          <a:stretch>
            <a:fillRect/>
          </a:stretch>
        </p:blipFill>
        <p:spPr bwMode="auto">
          <a:xfrm>
            <a:off x="1444625" y="1338263"/>
            <a:ext cx="6045200" cy="3609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529871" y="5479187"/>
            <a:ext cx="8186737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Since the “extra” electron is “</a:t>
            </a:r>
            <a:r>
              <a:rPr lang="en-US" sz="2000" b="1" dirty="0">
                <a:solidFill>
                  <a:schemeClr val="bg1"/>
                </a:solidFill>
              </a:rPr>
              <a:t>almost free</a:t>
            </a:r>
            <a:r>
              <a:rPr lang="en-US" sz="2000" dirty="0">
                <a:solidFill>
                  <a:schemeClr val="bg2"/>
                </a:solidFill>
              </a:rPr>
              <a:t>” (slightly bounded), its energy level</a:t>
            </a:r>
          </a:p>
          <a:p>
            <a:r>
              <a:rPr lang="en-US" sz="2000" dirty="0">
                <a:solidFill>
                  <a:schemeClr val="bg2"/>
                </a:solidFill>
              </a:rPr>
              <a:t>should be </a:t>
            </a:r>
            <a:r>
              <a:rPr lang="en-US" sz="2000" dirty="0" smtClean="0">
                <a:solidFill>
                  <a:schemeClr val="bg2"/>
                </a:solidFill>
              </a:rPr>
              <a:t>“slightly” </a:t>
            </a:r>
            <a:r>
              <a:rPr lang="en-US" sz="2000" b="1" u="sng" dirty="0">
                <a:solidFill>
                  <a:schemeClr val="bg2"/>
                </a:solidFill>
              </a:rPr>
              <a:t>below</a:t>
            </a:r>
            <a:r>
              <a:rPr lang="en-US" sz="2000" dirty="0">
                <a:solidFill>
                  <a:schemeClr val="bg2"/>
                </a:solidFill>
              </a:rPr>
              <a:t> that of free electrons in the conduction band.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1566" y="4324171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Phosphorus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2482554" y="3465320"/>
            <a:ext cx="1281869" cy="40165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Microsoft Office 98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icrosoft Office 98">
      <a:majorFont>
        <a:latin typeface="Century School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90487" tIns="44450" rIns="90487" bIns="44450"/>
      <a:lstStyle>
        <a:defPPr marL="342900" indent="-342900">
          <a:lnSpc>
            <a:spcPct val="90000"/>
          </a:lnSpc>
          <a:spcBef>
            <a:spcPct val="30000"/>
          </a:spcBef>
          <a:spcAft>
            <a:spcPct val="30000"/>
          </a:spcAft>
          <a:buSzPct val="100000"/>
          <a:defRPr sz="2400" dirty="0">
            <a:solidFill>
              <a:schemeClr val="bg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solidFill>
              <a:schemeClr val="bg2"/>
            </a:solidFill>
          </a:defRPr>
        </a:defPPr>
      </a:lstStyle>
    </a:tx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Pages>59</Pages>
  <Words>2783</Words>
  <Application>Microsoft Office PowerPoint</Application>
  <PresentationFormat>Letter Paper (8.5x11 in)</PresentationFormat>
  <Paragraphs>469</Paragraphs>
  <Slides>48</Slides>
  <Notes>48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Microsoft Office 98</vt:lpstr>
      <vt:lpstr>Equation</vt:lpstr>
      <vt:lpstr>Advancement on Semiconductor Radiation Detectors</vt:lpstr>
      <vt:lpstr>How can we record radiation?</vt:lpstr>
      <vt:lpstr>Three Major Types of Radiation Detectors</vt:lpstr>
      <vt:lpstr>Part 1: Basics of Semiconductor Radiation Detectors</vt:lpstr>
      <vt:lpstr>Semiconductor Band Structure</vt:lpstr>
      <vt:lpstr>Influence of Bandgap</vt:lpstr>
      <vt:lpstr>Charge Migration in an Electric Field</vt:lpstr>
      <vt:lpstr>Intrinsic (Ideal) Semiconductors</vt:lpstr>
      <vt:lpstr>Donor Impurity</vt:lpstr>
      <vt:lpstr>Effect of Donors on Charge Concentrations</vt:lpstr>
      <vt:lpstr>Memo on the Law of Mass-Action</vt:lpstr>
      <vt:lpstr>Acceptor Impurity</vt:lpstr>
      <vt:lpstr>Effects of Acceptors on Carrier Concentrations</vt:lpstr>
      <vt:lpstr>Compensated Semiconductors</vt:lpstr>
      <vt:lpstr>Action of Ionizing Radiation</vt:lpstr>
      <vt:lpstr>Would a simple Si planar detector work?</vt:lpstr>
      <vt:lpstr>Effect of Electrical Contacts</vt:lpstr>
      <vt:lpstr>Sources of Free Carriers</vt:lpstr>
      <vt:lpstr>n-p Junction</vt:lpstr>
      <vt:lpstr>An idealized p-n Junction</vt:lpstr>
      <vt:lpstr>Derivation of Junction Properties</vt:lpstr>
      <vt:lpstr>Solution for the electric field</vt:lpstr>
      <vt:lpstr>The Electric Field of a p-n Junction</vt:lpstr>
      <vt:lpstr>Slide 24</vt:lpstr>
      <vt:lpstr>Reverse Biasing</vt:lpstr>
      <vt:lpstr>The Depletion Depth (Width)</vt:lpstr>
      <vt:lpstr>Slide 27</vt:lpstr>
      <vt:lpstr>Various Detector Configurations</vt:lpstr>
      <vt:lpstr>Ion Implanted Detectors</vt:lpstr>
      <vt:lpstr>Fully Depleted Detectors</vt:lpstr>
      <vt:lpstr>Slide 31</vt:lpstr>
      <vt:lpstr>Silicon Detectors</vt:lpstr>
      <vt:lpstr>Charged Particle Spectroscopy with p-n Junction Semiconductor Detectors</vt:lpstr>
      <vt:lpstr>Particle Identification</vt:lpstr>
      <vt:lpstr>EE Spectrum for Different Ions</vt:lpstr>
      <vt:lpstr>Si drift detectors  (to reduce input capacitance  reduce noise)</vt:lpstr>
      <vt:lpstr>An example performance of Si drift detector</vt:lpstr>
      <vt:lpstr>Avalanche Si diode detectors (To provide internal gain – multiplication)</vt:lpstr>
      <vt:lpstr>Si Photomultipliers (to count the number of photons received) </vt:lpstr>
      <vt:lpstr>2-D position-sensitive detectors for particle tracking or X-ray (photon) imaging</vt:lpstr>
      <vt:lpstr>An illustrated example of 2-D position-sensitive (cross-strip) readout</vt:lpstr>
      <vt:lpstr>High Energy Physics Experiments</vt:lpstr>
      <vt:lpstr>Silicon pixel detectors</vt:lpstr>
      <vt:lpstr>Astrophysics Applications</vt:lpstr>
      <vt:lpstr>Astrophysics Applications</vt:lpstr>
      <vt:lpstr>Part 2: High Purity Germanium (HPGe) Detectors</vt:lpstr>
      <vt:lpstr>HPGe detectors for searching neutrino-less double-beta decay (76Ge) &amp; coherent neutrino scattering</vt:lpstr>
      <vt:lpstr>Compton Imaging with Position- Sensitive Si and Ge Detectors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Detectors</dc:title>
  <dc:creator>hezhong</dc:creator>
  <cp:lastModifiedBy>hezhong</cp:lastModifiedBy>
  <cp:revision>309</cp:revision>
  <cp:lastPrinted>1999-11-16T15:45:19Z</cp:lastPrinted>
  <dcterms:created xsi:type="dcterms:W3CDTF">1995-11-06T13:14:14Z</dcterms:created>
  <dcterms:modified xsi:type="dcterms:W3CDTF">2011-08-18T03:07:58Z</dcterms:modified>
</cp:coreProperties>
</file>