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1"/>
    <p:sldMasterId id="2147483684" r:id="rId2"/>
  </p:sldMasterIdLst>
  <p:notesMasterIdLst>
    <p:notesMasterId r:id="rId75"/>
  </p:notesMasterIdLst>
  <p:handoutMasterIdLst>
    <p:handoutMasterId r:id="rId76"/>
  </p:handoutMasterIdLst>
  <p:sldIdLst>
    <p:sldId id="256" r:id="rId3"/>
    <p:sldId id="547" r:id="rId4"/>
    <p:sldId id="548" r:id="rId5"/>
    <p:sldId id="492" r:id="rId6"/>
    <p:sldId id="361" r:id="rId7"/>
    <p:sldId id="500" r:id="rId8"/>
    <p:sldId id="502" r:id="rId9"/>
    <p:sldId id="501" r:id="rId10"/>
    <p:sldId id="503" r:id="rId11"/>
    <p:sldId id="504" r:id="rId12"/>
    <p:sldId id="505" r:id="rId13"/>
    <p:sldId id="506" r:id="rId14"/>
    <p:sldId id="508" r:id="rId15"/>
    <p:sldId id="511" r:id="rId16"/>
    <p:sldId id="510" r:id="rId17"/>
    <p:sldId id="515" r:id="rId18"/>
    <p:sldId id="549" r:id="rId19"/>
    <p:sldId id="512" r:id="rId20"/>
    <p:sldId id="516" r:id="rId21"/>
    <p:sldId id="550" r:id="rId22"/>
    <p:sldId id="551" r:id="rId23"/>
    <p:sldId id="579" r:id="rId24"/>
    <p:sldId id="517" r:id="rId25"/>
    <p:sldId id="518" r:id="rId26"/>
    <p:sldId id="513" r:id="rId27"/>
    <p:sldId id="520" r:id="rId28"/>
    <p:sldId id="522" r:id="rId29"/>
    <p:sldId id="545" r:id="rId30"/>
    <p:sldId id="524" r:id="rId31"/>
    <p:sldId id="525" r:id="rId32"/>
    <p:sldId id="526" r:id="rId33"/>
    <p:sldId id="553" r:id="rId34"/>
    <p:sldId id="544" r:id="rId35"/>
    <p:sldId id="527" r:id="rId36"/>
    <p:sldId id="529" r:id="rId37"/>
    <p:sldId id="528" r:id="rId38"/>
    <p:sldId id="575" r:id="rId39"/>
    <p:sldId id="372" r:id="rId40"/>
    <p:sldId id="580" r:id="rId41"/>
    <p:sldId id="581" r:id="rId42"/>
    <p:sldId id="531" r:id="rId43"/>
    <p:sldId id="532" r:id="rId44"/>
    <p:sldId id="534" r:id="rId45"/>
    <p:sldId id="557" r:id="rId46"/>
    <p:sldId id="558" r:id="rId47"/>
    <p:sldId id="559" r:id="rId48"/>
    <p:sldId id="560" r:id="rId49"/>
    <p:sldId id="561" r:id="rId50"/>
    <p:sldId id="562" r:id="rId51"/>
    <p:sldId id="563" r:id="rId52"/>
    <p:sldId id="564" r:id="rId53"/>
    <p:sldId id="565" r:id="rId54"/>
    <p:sldId id="566" r:id="rId55"/>
    <p:sldId id="567" r:id="rId56"/>
    <p:sldId id="568" r:id="rId57"/>
    <p:sldId id="569" r:id="rId58"/>
    <p:sldId id="289" r:id="rId59"/>
    <p:sldId id="536" r:id="rId60"/>
    <p:sldId id="339" r:id="rId61"/>
    <p:sldId id="571" r:id="rId62"/>
    <p:sldId id="572" r:id="rId63"/>
    <p:sldId id="573" r:id="rId64"/>
    <p:sldId id="574" r:id="rId65"/>
    <p:sldId id="576" r:id="rId66"/>
    <p:sldId id="577" r:id="rId67"/>
    <p:sldId id="578" r:id="rId68"/>
    <p:sldId id="538" r:id="rId69"/>
    <p:sldId id="539" r:id="rId70"/>
    <p:sldId id="540" r:id="rId71"/>
    <p:sldId id="541" r:id="rId72"/>
    <p:sldId id="294" r:id="rId73"/>
    <p:sldId id="542" r:id="rId7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996600"/>
    <a:srgbClr val="777777"/>
    <a:srgbClr val="008000"/>
    <a:srgbClr val="336600"/>
    <a:srgbClr val="B2B2B2"/>
    <a:srgbClr val="FFCC00"/>
    <a:srgbClr val="CCCC00"/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94660"/>
  </p:normalViewPr>
  <p:slideViewPr>
    <p:cSldViewPr snapToGrid="0">
      <p:cViewPr varScale="1">
        <p:scale>
          <a:sx n="94" d="100"/>
          <a:sy n="94" d="100"/>
        </p:scale>
        <p:origin x="-1099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81B5CC7-6B21-419E-87A5-9FCE2AEDA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6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E16ABD3-1EFD-435F-A707-2C75B98C8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B51E23-1BFC-4253-BCF7-650C872DD4DD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669B9D-9B32-4653-AE51-33BC8B1564F3}" type="slidenum">
              <a:rPr lang="en-US"/>
              <a:pPr/>
              <a:t>46</a:t>
            </a:fld>
            <a:endParaRPr lang="en-US"/>
          </a:p>
        </p:txBody>
      </p:sp>
      <p:sp>
        <p:nvSpPr>
          <p:cNvPr id="1843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ln/>
        </p:spPr>
      </p:sp>
      <p:sp>
        <p:nvSpPr>
          <p:cNvPr id="1843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6098" y="4342191"/>
            <a:ext cx="5487293" cy="4032250"/>
          </a:xfrm>
          <a:ln/>
        </p:spPr>
        <p:txBody>
          <a:bodyPr wrap="none" anchor="ctr"/>
          <a:lstStyle/>
          <a:p>
            <a:pPr defTabSz="424958"/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5AE5B3-E794-4DF1-BE60-3C1703B5D883}" type="slidenum">
              <a:rPr lang="en-US"/>
              <a:pPr/>
              <a:t>47</a:t>
            </a:fld>
            <a:endParaRPr lang="en-US"/>
          </a:p>
        </p:txBody>
      </p:sp>
      <p:sp>
        <p:nvSpPr>
          <p:cNvPr id="2048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ln/>
        </p:spPr>
      </p:sp>
      <p:sp>
        <p:nvSpPr>
          <p:cNvPr id="2048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6098" y="4342191"/>
            <a:ext cx="5487293" cy="4032250"/>
          </a:xfrm>
          <a:ln/>
        </p:spPr>
        <p:txBody>
          <a:bodyPr wrap="none" lIns="82048" tIns="41025" rIns="82048" bIns="41025" anchor="ctr"/>
          <a:lstStyle/>
          <a:p>
            <a:pPr defTabSz="424958"/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1C1FB7-0A0A-4AD5-AB2E-7738AA01D8FF}" type="slidenum">
              <a:rPr lang="en-US"/>
              <a:pPr/>
              <a:t>48</a:t>
            </a:fld>
            <a:endParaRPr lang="en-US"/>
          </a:p>
        </p:txBody>
      </p:sp>
      <p:sp>
        <p:nvSpPr>
          <p:cNvPr id="2253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ln/>
        </p:spPr>
      </p:sp>
      <p:sp>
        <p:nvSpPr>
          <p:cNvPr id="225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6098" y="4342191"/>
            <a:ext cx="5487293" cy="4115405"/>
          </a:xfrm>
          <a:ln/>
        </p:spPr>
        <p:txBody>
          <a:bodyPr wrap="none" lIns="82048" tIns="41025" rIns="82048" bIns="41025" anchor="ctr"/>
          <a:lstStyle/>
          <a:p>
            <a:pPr defTabSz="424958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0136DB-856D-42E9-ABCF-87871221EF3F}" type="slidenum">
              <a:rPr lang="en-US"/>
              <a:pPr/>
              <a:t>49</a:t>
            </a:fld>
            <a:endParaRPr lang="en-US"/>
          </a:p>
        </p:txBody>
      </p:sp>
      <p:sp>
        <p:nvSpPr>
          <p:cNvPr id="819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ln/>
        </p:spPr>
      </p:sp>
      <p:sp>
        <p:nvSpPr>
          <p:cNvPr id="819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6098" y="4342191"/>
            <a:ext cx="5487293" cy="4032250"/>
          </a:xfrm>
          <a:ln/>
        </p:spPr>
        <p:txBody>
          <a:bodyPr wrap="none" anchor="ctr"/>
          <a:lstStyle/>
          <a:p>
            <a:pPr defTabSz="424958"/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A5B6DD-2864-4630-B44D-82B1BAC5C070}" type="slidenum">
              <a:rPr lang="en-US"/>
              <a:pPr/>
              <a:t>50</a:t>
            </a:fld>
            <a:endParaRPr lang="en-US"/>
          </a:p>
        </p:txBody>
      </p:sp>
      <p:sp>
        <p:nvSpPr>
          <p:cNvPr id="1024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ln/>
        </p:spPr>
      </p:sp>
      <p:sp>
        <p:nvSpPr>
          <p:cNvPr id="1024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6098" y="4342191"/>
            <a:ext cx="5487293" cy="4113893"/>
          </a:xfrm>
          <a:ln/>
        </p:spPr>
        <p:txBody>
          <a:bodyPr wrap="none" anchor="ctr"/>
          <a:lstStyle/>
          <a:p>
            <a:pPr defTabSz="424958"/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3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3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E1CFC-6292-4ECD-A6B7-63FB8AB0A8FC}" type="slidenum">
              <a:rPr lang="en-US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F33F5A-FD83-4415-85BB-3D99ECB8E0D3}" type="slidenum">
              <a:rPr lang="en-US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5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5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64723-9992-4630-8034-6B034073C71A}" type="slidenum">
              <a:rPr lang="en-US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E08EC5-F630-4453-A626-87BE01675E5C}" type="slidenum">
              <a:rPr lang="en-US"/>
              <a:pPr/>
              <a:t>60</a:t>
            </a:fld>
            <a:endParaRPr lang="en-US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B6BDAC-BEB6-463D-B6CA-AA2E0A915D89}" type="slidenum">
              <a:rPr lang="en-US"/>
              <a:pPr/>
              <a:t>61</a:t>
            </a:fld>
            <a:endParaRPr lang="en-US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21162" cy="3165475"/>
          </a:xfrm>
          <a:solidFill>
            <a:srgbClr val="FFFFFF"/>
          </a:solidFill>
          <a:ln/>
        </p:spPr>
      </p:sp>
      <p:sp>
        <p:nvSpPr>
          <p:cNvPr id="42598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ln/>
        </p:spPr>
        <p:txBody>
          <a:bodyPr wrap="none" anchor="ctr"/>
          <a:lstStyle/>
          <a:p>
            <a:pPr defTabSz="449263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D8574A-1FE7-4013-B426-D95663B939CF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8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DD4B5-C639-4081-8434-416EDD2928C7}" type="slidenum">
              <a:rPr lang="en-US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63FA5C-3AB7-4AD3-9D4C-9203F2030F4A}" type="slidenum">
              <a:rPr lang="en-US"/>
              <a:pPr/>
              <a:t>5</a:t>
            </a:fld>
            <a:endParaRPr lang="en-US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C2506D-DDF7-F243-944C-5F21CAA5E25E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E34DF-A751-49F9-90B2-13E138CAAA8F}" type="slidenum">
              <a:rPr lang="en-US"/>
              <a:pPr/>
              <a:t>28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CA74B3-AFC1-EE4B-B9CF-D2F257E54523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361" y="4343978"/>
            <a:ext cx="5485279" cy="41145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0236F-5E0C-42B2-BE9F-742CC43F5677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B0CD0A-C1ED-4B6E-AE00-9A9D3581C265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1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9DB05C-E4B0-48D8-B0BA-0A44CA18CC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pull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AB18C-265C-41CA-B48B-F9BDD4C245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pull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61FF6-9B8E-45F6-90B6-50198355E4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pull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1ABC0-F2AD-4BA3-9A37-24BD08D13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pull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569F3-F78E-49E9-AD01-E4771DF1C6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pull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12303-BC3A-4C42-AD1B-91CBFF66E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17599-F7DB-4275-BB53-B200BE1E0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F4762-62C6-4FB3-BF88-8B1769A1D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C005B-B056-4A05-83E5-E15092002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96A06-8798-4BD9-AF9C-1D3F7A78C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C63C7-F6A2-44E7-8A69-12E680C42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D11C5-93D1-4CD1-9185-79946F3479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pull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FEA7A-FD63-40E5-9EA6-2244E981D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68EF8-2439-4463-B50B-CC0F285BCE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AE78B-3EF2-465C-ACC5-5CC2BD68F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B4DF7-8AA7-49FA-B261-ADCD4FE0C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9BB05-566A-4B2D-8BB8-5BC848F39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76FE4-D9E5-4FD1-B310-171E27D73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42A3FAD-445A-45B6-A661-A2939393D0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66C70-D9B5-4CCC-8AFC-2461139A87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pull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FE0BD-FCAC-43EE-93CA-37DFCB00E0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pull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25F42-083C-4499-A08E-626FB8B26F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pull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31FCA-C7DC-4D33-94BC-0E662C0DA1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pull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ABA9D-0DFC-474F-9DDE-BDAA75D4A4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pull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47F13-BB42-4D64-8C5B-561367346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pull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30203-F716-4E5F-8C66-7BA296AB66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pull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80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+mj-lt"/>
              </a:defRPr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280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+mj-lt"/>
              </a:defRPr>
            </a:lvl1pPr>
          </a:lstStyle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280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+mj-lt"/>
              </a:defRPr>
            </a:lvl1pPr>
          </a:lstStyle>
          <a:p>
            <a:pPr>
              <a:defRPr/>
            </a:pPr>
            <a:fld id="{5A59FAC4-71DB-4469-889E-42EF1A152C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8058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058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ransition>
    <p:pull dir="ld"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385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385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20CBDB9F-E5E0-41B1-B71A-F0398F5EE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5" r:id="rId13"/>
  </p:sldLayoutIdLst>
  <p:transition>
    <p:pull dir="ld"/>
  </p:transition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62000" y="1600810"/>
            <a:ext cx="8191500" cy="1367330"/>
          </a:xfrm>
        </p:spPr>
        <p:txBody>
          <a:bodyPr/>
          <a:lstStyle/>
          <a:p>
            <a:pPr eaLnBrk="1" hangingPunct="1"/>
            <a:r>
              <a:rPr lang="en-US" dirty="0" smtClean="0"/>
              <a:t>Double beta decay and the nature</a:t>
            </a:r>
            <a:br>
              <a:rPr lang="en-US" dirty="0" smtClean="0"/>
            </a:br>
            <a:r>
              <a:rPr lang="en-US" dirty="0" smtClean="0"/>
              <a:t>of the neutrino</a:t>
            </a:r>
          </a:p>
        </p:txBody>
      </p:sp>
      <p:sp>
        <p:nvSpPr>
          <p:cNvPr id="21507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4648200"/>
            <a:ext cx="6553200" cy="1295400"/>
          </a:xfrm>
        </p:spPr>
        <p:txBody>
          <a:bodyPr/>
          <a:lstStyle/>
          <a:p>
            <a:pPr algn="r" eaLnBrk="1" hangingPunct="1"/>
            <a:r>
              <a:rPr lang="en-US" dirty="0" smtClean="0"/>
              <a:t>Andreas </a:t>
            </a:r>
            <a:r>
              <a:rPr lang="en-US" dirty="0" err="1" smtClean="0"/>
              <a:t>Piepke</a:t>
            </a:r>
            <a:endParaRPr lang="en-US" dirty="0" smtClean="0"/>
          </a:p>
          <a:p>
            <a:pPr algn="r" eaLnBrk="1" hangingPunct="1"/>
            <a:r>
              <a:rPr lang="en-US" dirty="0" smtClean="0"/>
              <a:t>University of Alabama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4214"/>
            <a:ext cx="9144000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CUORE Experiment</a:t>
            </a:r>
          </a:p>
        </p:txBody>
      </p:sp>
      <p:pic>
        <p:nvPicPr>
          <p:cNvPr id="5" name="Picture 4" descr="CUORE-cryostat-3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7916" y="1423162"/>
            <a:ext cx="3781758" cy="5047488"/>
          </a:xfrm>
          <a:prstGeom prst="rect">
            <a:avLst/>
          </a:prstGeom>
        </p:spPr>
      </p:pic>
      <p:pic>
        <p:nvPicPr>
          <p:cNvPr id="7" name="Picture 2" descr="lng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58294"/>
            <a:ext cx="2352675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uore-gorl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6316" y="4006805"/>
            <a:ext cx="1897063" cy="221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5400000" flipH="1" flipV="1">
            <a:off x="7970635" y="3112294"/>
            <a:ext cx="1549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8493716" y="3959225"/>
            <a:ext cx="647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3m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7953172" y="5182394"/>
            <a:ext cx="1584325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3951085" y="5318919"/>
            <a:ext cx="950912" cy="60325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3834404" y="5727700"/>
            <a:ext cx="900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prstClr val="black"/>
                </a:solidFill>
                <a:cs typeface="Arial" charset="0"/>
              </a:rPr>
              <a:t>80cm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115516" y="4184650"/>
            <a:ext cx="1981200" cy="533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963116" y="5708650"/>
            <a:ext cx="2057400" cy="1555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0"/>
          <p:cNvSpPr txBox="1">
            <a:spLocks noChangeArrowheads="1"/>
          </p:cNvSpPr>
          <p:nvPr/>
        </p:nvSpPr>
        <p:spPr bwMode="auto">
          <a:xfrm>
            <a:off x="2597699" y="431800"/>
            <a:ext cx="34210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800" b="1" dirty="0" smtClean="0">
                <a:solidFill>
                  <a:prstClr val="black"/>
                </a:solidFill>
                <a:cs typeface="Arial" charset="0"/>
              </a:rPr>
              <a:t>C</a:t>
            </a:r>
            <a:r>
              <a:rPr lang="en-US" sz="1800" dirty="0" smtClean="0">
                <a:solidFill>
                  <a:prstClr val="black"/>
                </a:solidFill>
                <a:cs typeface="Arial" charset="0"/>
              </a:rPr>
              <a:t>ryogenic </a:t>
            </a:r>
            <a:r>
              <a:rPr lang="en-US" sz="1800" b="1" dirty="0" smtClean="0">
                <a:solidFill>
                  <a:prstClr val="black"/>
                </a:solidFill>
                <a:cs typeface="Arial" charset="0"/>
              </a:rPr>
              <a:t>U</a:t>
            </a:r>
            <a:r>
              <a:rPr lang="en-US" sz="1800" dirty="0" smtClean="0">
                <a:solidFill>
                  <a:prstClr val="black"/>
                </a:solidFill>
                <a:cs typeface="Arial" charset="0"/>
              </a:rPr>
              <a:t>nderground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  <a:cs typeface="Arial" charset="0"/>
              </a:rPr>
              <a:t>  </a:t>
            </a:r>
            <a:r>
              <a:rPr lang="en-US" sz="1800" b="1" dirty="0" smtClean="0">
                <a:solidFill>
                  <a:prstClr val="black"/>
                </a:solidFill>
                <a:cs typeface="Arial" charset="0"/>
              </a:rPr>
              <a:t>O</a:t>
            </a:r>
            <a:r>
              <a:rPr lang="en-US" sz="1800" dirty="0" smtClean="0">
                <a:solidFill>
                  <a:prstClr val="black"/>
                </a:solidFill>
                <a:cs typeface="Arial" charset="0"/>
              </a:rPr>
              <a:t>bservatory for </a:t>
            </a:r>
            <a:r>
              <a:rPr lang="en-US" sz="1800" b="1" dirty="0" smtClean="0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1800" dirty="0" smtClean="0">
                <a:solidFill>
                  <a:prstClr val="black"/>
                </a:solidFill>
                <a:cs typeface="Arial" charset="0"/>
              </a:rPr>
              <a:t>are </a:t>
            </a:r>
            <a:r>
              <a:rPr lang="en-US" sz="1800" b="1" dirty="0" smtClean="0">
                <a:solidFill>
                  <a:prstClr val="black"/>
                </a:solidFill>
                <a:cs typeface="Arial" charset="0"/>
              </a:rPr>
              <a:t>E</a:t>
            </a:r>
            <a:r>
              <a:rPr lang="en-US" sz="1800" dirty="0" smtClean="0">
                <a:solidFill>
                  <a:prstClr val="black"/>
                </a:solidFill>
                <a:cs typeface="Arial" charset="0"/>
              </a:rPr>
              <a:t>vents</a:t>
            </a:r>
          </a:p>
        </p:txBody>
      </p:sp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19138" y="594807"/>
            <a:ext cx="10810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 </a:t>
            </a:r>
            <a:r>
              <a:rPr lang="en-US" sz="18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LNGS</a:t>
            </a:r>
            <a:endParaRPr lang="en-US" sz="18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TextBox 35"/>
          <p:cNvSpPr txBox="1">
            <a:spLocks noChangeArrowheads="1"/>
          </p:cNvSpPr>
          <p:nvPr/>
        </p:nvSpPr>
        <p:spPr bwMode="auto">
          <a:xfrm>
            <a:off x="688974" y="3714244"/>
            <a:ext cx="3654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smtClean="0">
                <a:solidFill>
                  <a:prstClr val="black"/>
                </a:solidFill>
                <a:cs typeface="Arial" charset="0"/>
              </a:rPr>
              <a:t> it is all about reducing background:</a:t>
            </a:r>
          </a:p>
        </p:txBody>
      </p:sp>
      <p:sp>
        <p:nvSpPr>
          <p:cNvPr id="19" name="TextBox 36"/>
          <p:cNvSpPr txBox="1">
            <a:spLocks noChangeArrowheads="1"/>
          </p:cNvSpPr>
          <p:nvPr/>
        </p:nvSpPr>
        <p:spPr bwMode="auto">
          <a:xfrm>
            <a:off x="928687" y="4950906"/>
            <a:ext cx="28813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smtClean="0">
                <a:solidFill>
                  <a:prstClr val="black"/>
                </a:solidFill>
                <a:cs typeface="Arial" charset="0"/>
              </a:rPr>
              <a:t> only radiopure material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cs typeface="Arial" charset="0"/>
              </a:rPr>
              <a:t>      copper, teflon</a:t>
            </a:r>
          </a:p>
        </p:txBody>
      </p:sp>
      <p:sp>
        <p:nvSpPr>
          <p:cNvPr id="20" name="TextBox 38"/>
          <p:cNvSpPr txBox="1">
            <a:spLocks noChangeArrowheads="1"/>
          </p:cNvSpPr>
          <p:nvPr/>
        </p:nvSpPr>
        <p:spPr bwMode="auto">
          <a:xfrm>
            <a:off x="914400" y="5543044"/>
            <a:ext cx="30241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smtClean="0">
                <a:solidFill>
                  <a:prstClr val="black"/>
                </a:solidFill>
                <a:cs typeface="Arial" charset="0"/>
              </a:rPr>
              <a:t> goal: reach a flat bkg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0000"/>
                </a:solidFill>
                <a:cs typeface="Arial" charset="0"/>
              </a:rPr>
              <a:t>  0.01 cts/(keV kg y)</a:t>
            </a:r>
            <a:r>
              <a:rPr lang="en-US" sz="1600" smtClean="0">
                <a:solidFill>
                  <a:prstClr val="black"/>
                </a:solidFill>
                <a:cs typeface="Arial" charset="0"/>
              </a:rPr>
              <a:t> in ROI</a:t>
            </a: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892175" y="4594890"/>
            <a:ext cx="3146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smtClean="0">
                <a:solidFill>
                  <a:prstClr val="black"/>
                </a:solidFill>
                <a:cs typeface="Arial" charset="0"/>
              </a:rPr>
              <a:t> at least 36cm lead shields</a:t>
            </a:r>
          </a:p>
        </p:txBody>
      </p:sp>
      <p:sp>
        <p:nvSpPr>
          <p:cNvPr id="22" name="TextBox 33"/>
          <p:cNvSpPr txBox="1">
            <a:spLocks noChangeArrowheads="1"/>
          </p:cNvSpPr>
          <p:nvPr/>
        </p:nvSpPr>
        <p:spPr bwMode="auto">
          <a:xfrm>
            <a:off x="685800" y="2343497"/>
            <a:ext cx="5715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1600" smtClean="0">
                <a:solidFill>
                  <a:prstClr val="black"/>
                </a:solidFill>
                <a:cs typeface="Arial" charset="0"/>
              </a:rPr>
              <a:t>array of 988 bolometers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cs typeface="Arial" charset="0"/>
              </a:rPr>
              <a:t>	19 towers, 13 planes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cs typeface="Arial" charset="0"/>
              </a:rPr>
              <a:t>	4 bolometers /plane /tower</a:t>
            </a: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8820150" y="6553200"/>
            <a:ext cx="381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prstClr val="white"/>
                </a:solidFill>
                <a:cs typeface="Arial" charset="0"/>
              </a:rPr>
              <a:t>3</a:t>
            </a:r>
          </a:p>
        </p:txBody>
      </p:sp>
      <p:sp>
        <p:nvSpPr>
          <p:cNvPr id="24" name="TextBox 36"/>
          <p:cNvSpPr txBox="1">
            <a:spLocks noChangeArrowheads="1"/>
          </p:cNvSpPr>
          <p:nvPr/>
        </p:nvSpPr>
        <p:spPr bwMode="auto">
          <a:xfrm>
            <a:off x="914401" y="4061906"/>
            <a:ext cx="25384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smtClean="0">
                <a:solidFill>
                  <a:prstClr val="black"/>
                </a:solidFill>
                <a:cs typeface="Arial" charset="0"/>
              </a:rPr>
              <a:t> Borated polyethylene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cs typeface="Arial" charset="0"/>
              </a:rPr>
              <a:t>  neutron shield</a:t>
            </a:r>
          </a:p>
        </p:txBody>
      </p:sp>
      <p:sp>
        <p:nvSpPr>
          <p:cNvPr id="25" name="TextBox 33"/>
          <p:cNvSpPr txBox="1">
            <a:spLocks noChangeArrowheads="1"/>
          </p:cNvSpPr>
          <p:nvPr/>
        </p:nvSpPr>
        <p:spPr bwMode="auto">
          <a:xfrm>
            <a:off x="2804073" y="1060450"/>
            <a:ext cx="53641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 located in Hall A of  Gran </a:t>
            </a:r>
            <a:r>
              <a:rPr lang="en-US" sz="1600" dirty="0" err="1" smtClean="0">
                <a:solidFill>
                  <a:prstClr val="black"/>
                </a:solidFill>
                <a:cs typeface="Arial" charset="0"/>
              </a:rPr>
              <a:t>Sasso</a:t>
            </a: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 National Lab (LNGS)</a:t>
            </a:r>
          </a:p>
        </p:txBody>
      </p:sp>
      <p:sp>
        <p:nvSpPr>
          <p:cNvPr id="26" name="TextBox 33"/>
          <p:cNvSpPr txBox="1">
            <a:spLocks noChangeArrowheads="1"/>
          </p:cNvSpPr>
          <p:nvPr/>
        </p:nvSpPr>
        <p:spPr bwMode="auto">
          <a:xfrm>
            <a:off x="2804073" y="1441450"/>
            <a:ext cx="3687763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 overburden of ~3100 </a:t>
            </a:r>
            <a:r>
              <a:rPr lang="en-US" sz="1600" dirty="0" err="1" smtClean="0">
                <a:solidFill>
                  <a:prstClr val="black"/>
                </a:solidFill>
                <a:cs typeface="Arial" charset="0"/>
              </a:rPr>
              <a:t>m.w.e</a:t>
            </a: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.                   </a:t>
            </a:r>
            <a:r>
              <a:rPr lang="en-US" sz="1100" dirty="0" smtClean="0">
                <a:solidFill>
                  <a:prstClr val="black"/>
                </a:solidFill>
                <a:cs typeface="Arial" charset="0"/>
              </a:rPr>
              <a:t>(relative to flat overburden) </a:t>
            </a:r>
            <a:r>
              <a:rPr lang="en-US" sz="1100" b="1" i="1" dirty="0" err="1" smtClean="0"/>
              <a:t>Phys.Rev</a:t>
            </a:r>
            <a:r>
              <a:rPr lang="en-US" sz="1100" b="1" i="1" dirty="0" smtClean="0"/>
              <a:t>. D73  053004</a:t>
            </a:r>
            <a:r>
              <a:rPr lang="en-US" sz="1100" dirty="0" smtClean="0"/>
              <a:t> </a:t>
            </a:r>
            <a:endParaRPr lang="en-US" sz="1100" dirty="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5800" y="3098294"/>
            <a:ext cx="518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 total detector mass 741kg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 M(</a:t>
            </a:r>
            <a:r>
              <a:rPr lang="en-US" sz="1600" baseline="30000" dirty="0" smtClean="0">
                <a:solidFill>
                  <a:prstClr val="black"/>
                </a:solidFill>
                <a:cs typeface="Arial" charset="0"/>
              </a:rPr>
              <a:t>130</a:t>
            </a: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Te)  ~200 kg </a:t>
            </a:r>
            <a:r>
              <a:rPr lang="en-US" sz="1000" dirty="0" smtClean="0">
                <a:solidFill>
                  <a:prstClr val="black"/>
                </a:solidFill>
              </a:rPr>
              <a:t>(</a:t>
            </a:r>
            <a:r>
              <a:rPr lang="en-US" sz="1000" baseline="30000" dirty="0" smtClean="0">
                <a:solidFill>
                  <a:prstClr val="black"/>
                </a:solidFill>
              </a:rPr>
              <a:t>130</a:t>
            </a:r>
            <a:r>
              <a:rPr lang="en-US" sz="1000" dirty="0" smtClean="0">
                <a:solidFill>
                  <a:prstClr val="black"/>
                </a:solidFill>
              </a:rPr>
              <a:t>Te: 0</a:t>
            </a:r>
            <a:r>
              <a:rPr lang="el-GR" sz="1000" dirty="0" smtClean="0">
                <a:solidFill>
                  <a:prstClr val="black"/>
                </a:solidFill>
              </a:rPr>
              <a:t>νββ</a:t>
            </a:r>
            <a:r>
              <a:rPr lang="en-US" sz="1000" dirty="0" smtClean="0">
                <a:solidFill>
                  <a:prstClr val="black"/>
                </a:solidFill>
              </a:rPr>
              <a:t> candidate isotope)</a:t>
            </a:r>
            <a:endParaRPr lang="en-US" sz="1600" dirty="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8" name="Text Box 77"/>
          <p:cNvSpPr txBox="1">
            <a:spLocks noChangeArrowheads="1"/>
          </p:cNvSpPr>
          <p:nvPr/>
        </p:nvSpPr>
        <p:spPr bwMode="auto">
          <a:xfrm>
            <a:off x="5782395" y="2568575"/>
            <a:ext cx="704721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prstClr val="black"/>
                </a:solidFill>
                <a:cs typeface="Arial" charset="0"/>
              </a:rPr>
              <a:t>300 K</a:t>
            </a:r>
          </a:p>
        </p:txBody>
      </p:sp>
      <p:sp>
        <p:nvSpPr>
          <p:cNvPr id="29" name="Text Box 78"/>
          <p:cNvSpPr txBox="1">
            <a:spLocks noChangeArrowheads="1"/>
          </p:cNvSpPr>
          <p:nvPr/>
        </p:nvSpPr>
        <p:spPr bwMode="auto">
          <a:xfrm>
            <a:off x="5877516" y="2889250"/>
            <a:ext cx="704721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prstClr val="black"/>
                </a:solidFill>
                <a:cs typeface="Arial" charset="0"/>
              </a:rPr>
              <a:t>40 K</a:t>
            </a:r>
          </a:p>
        </p:txBody>
      </p:sp>
      <p:sp>
        <p:nvSpPr>
          <p:cNvPr id="30" name="Text Box 79"/>
          <p:cNvSpPr txBox="1">
            <a:spLocks noChangeArrowheads="1"/>
          </p:cNvSpPr>
          <p:nvPr/>
        </p:nvSpPr>
        <p:spPr bwMode="auto">
          <a:xfrm>
            <a:off x="5877516" y="3101975"/>
            <a:ext cx="704721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prstClr val="black"/>
                </a:solidFill>
                <a:cs typeface="Arial" charset="0"/>
              </a:rPr>
              <a:t>4 K</a:t>
            </a:r>
          </a:p>
        </p:txBody>
      </p:sp>
      <p:sp>
        <p:nvSpPr>
          <p:cNvPr id="31" name="Text Box 83"/>
          <p:cNvSpPr txBox="1">
            <a:spLocks noChangeArrowheads="1"/>
          </p:cNvSpPr>
          <p:nvPr/>
        </p:nvSpPr>
        <p:spPr bwMode="auto">
          <a:xfrm>
            <a:off x="6410916" y="3330575"/>
            <a:ext cx="89836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prstClr val="black"/>
                </a:solidFill>
                <a:cs typeface="Arial" charset="0"/>
              </a:rPr>
              <a:t>lead shield</a:t>
            </a:r>
          </a:p>
        </p:txBody>
      </p:sp>
      <p:sp>
        <p:nvSpPr>
          <p:cNvPr id="32" name="Text Box 79"/>
          <p:cNvSpPr txBox="1">
            <a:spLocks noChangeArrowheads="1"/>
          </p:cNvSpPr>
          <p:nvPr/>
        </p:nvSpPr>
        <p:spPr bwMode="auto">
          <a:xfrm>
            <a:off x="5801316" y="3575050"/>
            <a:ext cx="704721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prstClr val="black"/>
                </a:solidFill>
                <a:cs typeface="Arial" charset="0"/>
              </a:rPr>
              <a:t>0.7 K</a:t>
            </a:r>
          </a:p>
        </p:txBody>
      </p:sp>
      <p:sp>
        <p:nvSpPr>
          <p:cNvPr id="33" name="Text Box 79"/>
          <p:cNvSpPr txBox="1">
            <a:spLocks noChangeArrowheads="1"/>
          </p:cNvSpPr>
          <p:nvPr/>
        </p:nvSpPr>
        <p:spPr bwMode="auto">
          <a:xfrm>
            <a:off x="6010995" y="3727450"/>
            <a:ext cx="704721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prstClr val="black"/>
                </a:solidFill>
                <a:cs typeface="Arial" charset="0"/>
              </a:rPr>
              <a:t>70 mK</a:t>
            </a:r>
          </a:p>
        </p:txBody>
      </p:sp>
      <p:sp>
        <p:nvSpPr>
          <p:cNvPr id="34" name="Text Box 79"/>
          <p:cNvSpPr txBox="1">
            <a:spLocks noChangeArrowheads="1"/>
          </p:cNvSpPr>
          <p:nvPr/>
        </p:nvSpPr>
        <p:spPr bwMode="auto">
          <a:xfrm>
            <a:off x="6010995" y="3940175"/>
            <a:ext cx="704721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prstClr val="black"/>
                </a:solidFill>
                <a:cs typeface="Arial" charset="0"/>
              </a:rPr>
              <a:t>10 mK</a:t>
            </a:r>
          </a:p>
        </p:txBody>
      </p:sp>
      <p:sp>
        <p:nvSpPr>
          <p:cNvPr id="35" name="Text Box 83"/>
          <p:cNvSpPr txBox="1">
            <a:spLocks noChangeArrowheads="1"/>
          </p:cNvSpPr>
          <p:nvPr/>
        </p:nvSpPr>
        <p:spPr bwMode="auto">
          <a:xfrm>
            <a:off x="6731756" y="4168775"/>
            <a:ext cx="89836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prstClr val="black"/>
                </a:solidFill>
                <a:cs typeface="Arial" charset="0"/>
              </a:rPr>
              <a:t>lead shield</a:t>
            </a:r>
          </a:p>
        </p:txBody>
      </p:sp>
      <p:sp>
        <p:nvSpPr>
          <p:cNvPr id="36" name="TextBox 33"/>
          <p:cNvSpPr txBox="1">
            <a:spLocks noChangeArrowheads="1"/>
          </p:cNvSpPr>
          <p:nvPr/>
        </p:nvSpPr>
        <p:spPr bwMode="auto">
          <a:xfrm>
            <a:off x="6096000" y="1441450"/>
            <a:ext cx="27733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prstClr val="black"/>
                </a:solidFill>
                <a:cs typeface="Arial" charset="0"/>
              </a:rPr>
              <a:t> cryogen-free dilution refrigerator</a:t>
            </a:r>
          </a:p>
        </p:txBody>
      </p:sp>
      <p:sp>
        <p:nvSpPr>
          <p:cNvPr id="38" name="TextBox 38"/>
          <p:cNvSpPr txBox="1">
            <a:spLocks noChangeArrowheads="1"/>
          </p:cNvSpPr>
          <p:nvPr/>
        </p:nvSpPr>
        <p:spPr bwMode="auto">
          <a:xfrm>
            <a:off x="1066800" y="6118890"/>
            <a:ext cx="30241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200" smtClean="0">
                <a:solidFill>
                  <a:prstClr val="black"/>
                </a:solidFill>
                <a:cs typeface="Arial" charset="0"/>
              </a:rPr>
              <a:t> demonstrated within factor 2 - 4</a:t>
            </a:r>
            <a:r>
              <a:rPr lang="en-US" sz="1600" smtClean="0">
                <a:solidFill>
                  <a:prstClr val="black"/>
                </a:solidFill>
                <a:cs typeface="Arial" charset="0"/>
              </a:rPr>
              <a:t> </a:t>
            </a:r>
          </a:p>
        </p:txBody>
      </p:sp>
      <p:sp>
        <p:nvSpPr>
          <p:cNvPr id="39" name="Text Box 83"/>
          <p:cNvSpPr txBox="1">
            <a:spLocks noChangeArrowheads="1"/>
          </p:cNvSpPr>
          <p:nvPr/>
        </p:nvSpPr>
        <p:spPr bwMode="auto">
          <a:xfrm>
            <a:off x="8011116" y="5916652"/>
            <a:ext cx="105076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prstClr val="black"/>
                </a:solidFill>
                <a:cs typeface="Arial" charset="0"/>
              </a:rPr>
              <a:t>+ external lead shield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prstClr val="black"/>
                </a:solidFill>
                <a:cs typeface="Arial" charset="0"/>
              </a:rPr>
              <a:t>(not shown)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6488668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From C. </a:t>
            </a:r>
            <a:r>
              <a:rPr lang="en-US" sz="1800" dirty="0" err="1" smtClean="0">
                <a:solidFill>
                  <a:srgbClr val="0000FF"/>
                </a:solidFill>
              </a:rPr>
              <a:t>Heeger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uoricino_piano_1bi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0575" y="533400"/>
            <a:ext cx="309562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82599" y="673100"/>
            <a:ext cx="3466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sz="1800" dirty="0"/>
              <a:t>large </a:t>
            </a:r>
            <a:r>
              <a:rPr lang="en-US" sz="1800" dirty="0" err="1"/>
              <a:t>bolometers</a:t>
            </a:r>
            <a:r>
              <a:rPr lang="en-US" sz="1800" dirty="0"/>
              <a:t> 5 x 5 x 5 cm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82600" y="1129268"/>
            <a:ext cx="370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sz="1800" dirty="0"/>
              <a:t>made from natural </a:t>
            </a:r>
            <a:r>
              <a:rPr lang="en-US" sz="1800" dirty="0" smtClean="0"/>
              <a:t>Te0</a:t>
            </a:r>
            <a:r>
              <a:rPr lang="en-US" sz="1800" baseline="-25000" dirty="0" smtClean="0"/>
              <a:t>2</a:t>
            </a:r>
            <a:endParaRPr lang="en-US" sz="1800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84632" y="1447800"/>
            <a:ext cx="40873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baseline="30000" dirty="0"/>
              <a:t> </a:t>
            </a:r>
            <a:r>
              <a:rPr lang="en-US" baseline="30000" dirty="0" smtClean="0"/>
              <a:t>  </a:t>
            </a:r>
            <a:r>
              <a:rPr lang="en-US" sz="1800" baseline="30000" dirty="0" smtClean="0"/>
              <a:t>130</a:t>
            </a:r>
            <a:r>
              <a:rPr lang="en-US" sz="1800" dirty="0" smtClean="0"/>
              <a:t>Te abundance  </a:t>
            </a:r>
            <a:r>
              <a:rPr lang="en-US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~</a:t>
            </a:r>
            <a:r>
              <a:rPr lang="en-US" sz="1800" dirty="0" smtClean="0"/>
              <a:t>34 %</a:t>
            </a:r>
            <a:r>
              <a:rPr lang="en-US" dirty="0" smtClean="0"/>
              <a:t> </a:t>
            </a:r>
            <a:r>
              <a:rPr lang="en-US" sz="1200" dirty="0" smtClean="0"/>
              <a:t>(no enrichment)</a:t>
            </a:r>
          </a:p>
        </p:txBody>
      </p:sp>
      <p:sp>
        <p:nvSpPr>
          <p:cNvPr id="9" name="Oval 8"/>
          <p:cNvSpPr/>
          <p:nvPr/>
        </p:nvSpPr>
        <p:spPr>
          <a:xfrm>
            <a:off x="5943600" y="1649413"/>
            <a:ext cx="269875" cy="179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>
            <a:stCxn id="9" idx="3"/>
          </p:cNvCxnSpPr>
          <p:nvPr/>
        </p:nvCxnSpPr>
        <p:spPr>
          <a:xfrm rot="5400000">
            <a:off x="4616725" y="1376804"/>
            <a:ext cx="940673" cy="17921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533400" y="5745222"/>
            <a:ext cx="30241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1800" dirty="0" smtClean="0"/>
              <a:t>FWHM </a:t>
            </a:r>
            <a:r>
              <a:rPr lang="en-US" sz="1800" dirty="0"/>
              <a:t>~ 5 </a:t>
            </a:r>
            <a:r>
              <a:rPr lang="en-US" sz="1800" dirty="0" err="1"/>
              <a:t>keV</a:t>
            </a:r>
            <a:r>
              <a:rPr lang="en-US" sz="1800" dirty="0"/>
              <a:t> </a:t>
            </a:r>
            <a:r>
              <a:rPr lang="en-US" sz="1400" dirty="0"/>
              <a:t>@2528 </a:t>
            </a:r>
            <a:r>
              <a:rPr lang="en-US" sz="1400" dirty="0" err="1"/>
              <a:t>keV</a:t>
            </a:r>
            <a:endParaRPr lang="en-US" sz="14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</a:rPr>
              <a:t>CUORE </a:t>
            </a:r>
            <a:r>
              <a:rPr lang="en-US" sz="3200" dirty="0" err="1" smtClean="0">
                <a:solidFill>
                  <a:schemeClr val="bg1"/>
                </a:solidFill>
                <a:latin typeface="Calibri" pitchFamily="34" charset="0"/>
              </a:rPr>
              <a:t>Bolometers</a:t>
            </a:r>
            <a:endParaRPr lang="en-US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913" y="3348038"/>
            <a:ext cx="1706562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600" y="2590800"/>
            <a:ext cx="3276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Temperature sensor: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9425" y="3045486"/>
            <a:ext cx="2339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sz="1800" dirty="0"/>
              <a:t>NTD Ge </a:t>
            </a:r>
            <a:r>
              <a:rPr lang="en-US" sz="1800" dirty="0" err="1"/>
              <a:t>thermistor</a:t>
            </a:r>
            <a:endParaRPr lang="en-US" sz="1800" dirty="0"/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88950" y="4230469"/>
            <a:ext cx="34734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sz="1800" dirty="0"/>
              <a:t>resistance change </a:t>
            </a:r>
            <a:r>
              <a:rPr lang="en-US" sz="1800" dirty="0" smtClean="0"/>
              <a:t>converted into voltage pulse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463611" y="4888468"/>
            <a:ext cx="3185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1800" dirty="0" smtClean="0"/>
              <a:t>non-linear energy response</a:t>
            </a:r>
            <a:endParaRPr lang="en-US" sz="1800" dirty="0"/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304800" y="5410200"/>
            <a:ext cx="30241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/>
              <a:t>Resolution: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324600" y="26670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high purity copper &amp; Teflon holder structure</a:t>
            </a:r>
            <a:endParaRPr lang="en-US" sz="1400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84632" y="1840468"/>
            <a:ext cx="40873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 </a:t>
            </a:r>
            <a:r>
              <a:rPr lang="en-US" sz="1800" dirty="0" smtClean="0"/>
              <a:t>Q-value (</a:t>
            </a:r>
            <a:r>
              <a:rPr lang="en-US" sz="1800" baseline="30000" dirty="0" smtClean="0"/>
              <a:t>130</a:t>
            </a:r>
            <a:r>
              <a:rPr lang="en-US" sz="1800" dirty="0" smtClean="0"/>
              <a:t>Te)  = 2528 </a:t>
            </a:r>
            <a:r>
              <a:rPr lang="en-US" sz="1800" dirty="0" err="1" smtClean="0"/>
              <a:t>keV</a:t>
            </a:r>
            <a:endParaRPr lang="en-US" sz="1800" dirty="0" smtClean="0"/>
          </a:p>
        </p:txBody>
      </p:sp>
      <p:grpSp>
        <p:nvGrpSpPr>
          <p:cNvPr id="21" name="Group 20"/>
          <p:cNvGrpSpPr/>
          <p:nvPr/>
        </p:nvGrpSpPr>
        <p:grpSpPr>
          <a:xfrm>
            <a:off x="4724400" y="3581400"/>
            <a:ext cx="4114800" cy="2743200"/>
            <a:chOff x="63500" y="1612900"/>
            <a:chExt cx="6400800" cy="4171950"/>
          </a:xfrm>
        </p:grpSpPr>
        <p:pic>
          <p:nvPicPr>
            <p:cNvPr id="22" name="Picture 24" descr="DS22cal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500" y="1612900"/>
              <a:ext cx="6400800" cy="417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15"/>
            <p:cNvSpPr txBox="1">
              <a:spLocks noChangeArrowheads="1"/>
            </p:cNvSpPr>
            <p:nvPr/>
          </p:nvSpPr>
          <p:spPr bwMode="auto">
            <a:xfrm>
              <a:off x="1460499" y="2311401"/>
              <a:ext cx="1016000" cy="608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511 keV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</a:t>
              </a:r>
              <a:r>
                <a:rPr kumimoji="0" lang="en-US" sz="1000" b="0" i="0" u="none" strike="noStrike" kern="0" cap="none" spc="0" normalizeH="0" baseline="3000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r>
                <a:rPr kumimoji="0" lang="en-US" sz="1000" b="0" i="1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</a:t>
              </a:r>
              <a:r>
                <a:rPr kumimoji="0" lang="en-US" sz="1000" b="0" i="0" u="none" strike="noStrike" kern="0" cap="none" spc="0" normalizeH="0" baseline="3000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</a:t>
              </a:r>
            </a:p>
          </p:txBody>
        </p:sp>
        <p:sp>
          <p:nvSpPr>
            <p:cNvPr id="24" name="TextBox 16"/>
            <p:cNvSpPr txBox="1">
              <a:spLocks noChangeArrowheads="1"/>
            </p:cNvSpPr>
            <p:nvPr/>
          </p:nvSpPr>
          <p:spPr bwMode="auto">
            <a:xfrm>
              <a:off x="1612900" y="3302000"/>
              <a:ext cx="1016000" cy="655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583 keV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3000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208</a:t>
              </a:r>
              <a:r>
                <a: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Tl</a:t>
              </a:r>
              <a:endParaRPr kumimoji="0" lang="en-US" sz="1100" b="0" i="0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TextBox 17"/>
            <p:cNvSpPr txBox="1">
              <a:spLocks noChangeArrowheads="1"/>
            </p:cNvSpPr>
            <p:nvPr/>
          </p:nvSpPr>
          <p:spPr bwMode="auto">
            <a:xfrm>
              <a:off x="2197100" y="2095500"/>
              <a:ext cx="1016000" cy="655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911 keV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3000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228</a:t>
              </a:r>
              <a:r>
                <a: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Ac</a:t>
              </a:r>
              <a:endParaRPr kumimoji="0" lang="en-US" sz="1100" b="0" i="0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TextBox 18"/>
            <p:cNvSpPr txBox="1">
              <a:spLocks noChangeArrowheads="1"/>
            </p:cNvSpPr>
            <p:nvPr/>
          </p:nvSpPr>
          <p:spPr bwMode="auto">
            <a:xfrm>
              <a:off x="2374900" y="3060700"/>
              <a:ext cx="1600200" cy="655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965 + 969 keV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3000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228</a:t>
              </a:r>
              <a:r>
                <a: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Ac</a:t>
              </a:r>
              <a:endParaRPr kumimoji="0" lang="en-US" sz="1100" b="0" i="0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7" name="Group 21"/>
            <p:cNvGrpSpPr>
              <a:grpSpLocks/>
            </p:cNvGrpSpPr>
            <p:nvPr/>
          </p:nvGrpSpPr>
          <p:grpSpPr bwMode="auto">
            <a:xfrm>
              <a:off x="2789767" y="4114802"/>
              <a:ext cx="2015066" cy="631903"/>
              <a:chOff x="2992967" y="3848102"/>
              <a:chExt cx="2015066" cy="632609"/>
            </a:xfrm>
          </p:grpSpPr>
          <p:sp>
            <p:nvSpPr>
              <p:cNvPr id="30" name="TextBox 19"/>
              <p:cNvSpPr txBox="1">
                <a:spLocks noChangeArrowheads="1"/>
              </p:cNvSpPr>
              <p:nvPr/>
            </p:nvSpPr>
            <p:spPr bwMode="auto">
              <a:xfrm>
                <a:off x="2992967" y="3848102"/>
                <a:ext cx="948266" cy="632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1588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3000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228</a:t>
                </a:r>
                <a:r>
                  <a:rPr kumimoji="0" lang="en-US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Ac</a:t>
                </a:r>
                <a:endParaRPr kumimoji="0" lang="en-US" sz="1000" b="0" i="0" u="none" strike="noStrike" kern="0" cap="none" spc="0" normalizeH="0" baseline="3000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TextBox 20"/>
              <p:cNvSpPr txBox="1">
                <a:spLocks noChangeArrowheads="1"/>
              </p:cNvSpPr>
              <p:nvPr/>
            </p:nvSpPr>
            <p:spPr bwMode="auto">
              <a:xfrm>
                <a:off x="3467100" y="3848102"/>
                <a:ext cx="1540933" cy="632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+ </a:t>
                </a:r>
                <a:r>
                  <a:rPr kumimoji="0" lang="en-US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1593 keV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kern="0" smtClean="0">
                    <a:solidFill>
                      <a:sysClr val="windowText" lastClr="000000"/>
                    </a:solidFill>
                  </a:rPr>
                  <a:t>    DEP </a:t>
                </a:r>
                <a:endPara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8" name="TextBox 22"/>
            <p:cNvSpPr txBox="1">
              <a:spLocks noChangeArrowheads="1"/>
            </p:cNvSpPr>
            <p:nvPr/>
          </p:nvSpPr>
          <p:spPr bwMode="auto">
            <a:xfrm>
              <a:off x="4178301" y="4318330"/>
              <a:ext cx="1181101" cy="655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2104 keV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kern="0" smtClean="0">
                  <a:solidFill>
                    <a:sysClr val="windowText" lastClr="000000"/>
                  </a:solidFill>
                </a:rPr>
                <a:t>    SEP</a:t>
              </a: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3"/>
            <p:cNvSpPr txBox="1">
              <a:spLocks noChangeArrowheads="1"/>
            </p:cNvSpPr>
            <p:nvPr/>
          </p:nvSpPr>
          <p:spPr bwMode="auto">
            <a:xfrm>
              <a:off x="4775200" y="1968500"/>
              <a:ext cx="1214967" cy="655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2615 keV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3000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208</a:t>
              </a:r>
              <a:r>
                <a: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Tl</a:t>
              </a:r>
              <a:endParaRPr kumimoji="0" lang="en-US" sz="1100" b="0" i="0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rot="16200000" flipH="1">
            <a:off x="7251192" y="5166360"/>
            <a:ext cx="1219200" cy="304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330624" y="4476690"/>
            <a:ext cx="670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smtClean="0">
                <a:solidFill>
                  <a:srgbClr val="FF0000"/>
                </a:solidFill>
              </a:rPr>
              <a:t>2528 keV</a:t>
            </a:r>
          </a:p>
          <a:p>
            <a:r>
              <a:rPr lang="en-US" sz="1000" smtClean="0">
                <a:solidFill>
                  <a:srgbClr val="FF0000"/>
                </a:solidFill>
              </a:rPr>
              <a:t>0</a:t>
            </a:r>
            <a:r>
              <a:rPr lang="el-GR" sz="1000" smtClean="0">
                <a:solidFill>
                  <a:srgbClr val="FF0000"/>
                </a:solidFill>
              </a:rPr>
              <a:t>νββ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14599" y="2203056"/>
            <a:ext cx="1847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Phys. Rev. C 80 025501</a:t>
            </a:r>
            <a:endParaRPr lang="en-US" sz="1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514600" y="2337835"/>
            <a:ext cx="2008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000" b="1" dirty="0" smtClean="0"/>
              <a:t>Phys. Rev. Lett. 102, 212502</a:t>
            </a:r>
            <a:endParaRPr lang="en-US" sz="1000" b="1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895601" y="2743201"/>
            <a:ext cx="131866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 Box 83"/>
          <p:cNvSpPr txBox="1">
            <a:spLocks noChangeArrowheads="1"/>
          </p:cNvSpPr>
          <p:nvPr/>
        </p:nvSpPr>
        <p:spPr bwMode="auto">
          <a:xfrm>
            <a:off x="8229600" y="6240332"/>
            <a:ext cx="105076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prstClr val="black"/>
                </a:solidFill>
                <a:cs typeface="Arial" charset="0"/>
              </a:rPr>
              <a:t>+ external lead shield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prstClr val="black"/>
                </a:solidFill>
                <a:cs typeface="Arial" charset="0"/>
              </a:rPr>
              <a:t>(not shown)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0" y="6488668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From C. </a:t>
            </a:r>
            <a:r>
              <a:rPr lang="en-US" sz="1800" dirty="0" err="1" smtClean="0">
                <a:solidFill>
                  <a:srgbClr val="0000FF"/>
                </a:solidFill>
              </a:rPr>
              <a:t>Heeger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5844"/>
            <a:ext cx="9144000" cy="584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white"/>
                </a:solidFill>
                <a:cs typeface="Arial" charset="0"/>
              </a:rPr>
              <a:t>CUORE Experiment - Status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7695" y="3625232"/>
            <a:ext cx="3967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1800" dirty="0" smtClean="0"/>
              <a:t>CUORE experimental hut finished 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207696" y="40941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1800" dirty="0" smtClean="0"/>
              <a:t>cryostat main support in place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207696" y="4615832"/>
            <a:ext cx="4153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1800" dirty="0" smtClean="0"/>
              <a:t>450 </a:t>
            </a:r>
            <a:r>
              <a:rPr lang="en-US" sz="1800" dirty="0" err="1" smtClean="0"/>
              <a:t>bolometers</a:t>
            </a:r>
            <a:r>
              <a:rPr lang="en-US" sz="1800" dirty="0" smtClean="0"/>
              <a:t> ready and stored</a:t>
            </a:r>
          </a:p>
          <a:p>
            <a:r>
              <a:rPr lang="en-US" dirty="0" smtClean="0"/>
              <a:t>  </a:t>
            </a:r>
            <a:r>
              <a:rPr lang="en-US" sz="1800" dirty="0" smtClean="0"/>
              <a:t>underground at LNGS;  tests ongoing 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360260" y="3784937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 smtClean="0"/>
              <a:t> </a:t>
            </a:r>
            <a:r>
              <a:rPr lang="en-US" sz="1800" b="1" dirty="0" smtClean="0"/>
              <a:t>12/2010</a:t>
            </a:r>
            <a:r>
              <a:rPr lang="en-US" sz="1800" dirty="0" smtClean="0"/>
              <a:t> outer cryostat vessels delivery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207696" y="5498068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1800" dirty="0" smtClean="0"/>
              <a:t>US bolometer production started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4360260" y="4611469"/>
            <a:ext cx="415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 smtClean="0"/>
              <a:t> </a:t>
            </a:r>
            <a:r>
              <a:rPr lang="en-US" sz="1800" b="1" dirty="0" smtClean="0"/>
              <a:t>early</a:t>
            </a:r>
            <a:r>
              <a:rPr lang="en-US" sz="1800" dirty="0" smtClean="0"/>
              <a:t> </a:t>
            </a:r>
            <a:r>
              <a:rPr lang="en-US" sz="1800" b="1" dirty="0" smtClean="0"/>
              <a:t>2011</a:t>
            </a:r>
            <a:r>
              <a:rPr lang="en-US" sz="1800" dirty="0" smtClean="0"/>
              <a:t> cryostat 4K tests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4360260" y="4198203"/>
            <a:ext cx="4783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 smtClean="0"/>
              <a:t> </a:t>
            </a:r>
            <a:r>
              <a:rPr lang="en-US" sz="1800" b="1" dirty="0" smtClean="0"/>
              <a:t>12/2010</a:t>
            </a:r>
            <a:r>
              <a:rPr lang="en-US" sz="1800" dirty="0" smtClean="0"/>
              <a:t> partial calibration system delivery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0260" y="59436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 smtClean="0"/>
              <a:t> </a:t>
            </a:r>
            <a:r>
              <a:rPr lang="en-US" sz="1800" b="1" dirty="0" smtClean="0"/>
              <a:t>2013</a:t>
            </a:r>
            <a:r>
              <a:rPr lang="en-US" sz="1800" dirty="0" smtClean="0"/>
              <a:t> CUORE data taking</a:t>
            </a:r>
            <a:endParaRPr lang="en-US" sz="18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314" y="1133886"/>
            <a:ext cx="2438400" cy="184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360260" y="54380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1" dirty="0" smtClean="0"/>
              <a:t> fall 2011</a:t>
            </a:r>
            <a:r>
              <a:rPr lang="en-US" sz="1800" dirty="0" smtClean="0"/>
              <a:t> CUORE-0 data </a:t>
            </a:r>
            <a:r>
              <a:rPr lang="en-US" dirty="0" smtClean="0"/>
              <a:t>taking</a:t>
            </a:r>
            <a:endParaRPr lang="en-US" dirty="0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86" y="685800"/>
            <a:ext cx="194301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209800"/>
            <a:ext cx="1981200" cy="123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0" y="838200"/>
            <a:ext cx="2720807" cy="2057400"/>
            <a:chOff x="5203993" y="457200"/>
            <a:chExt cx="2720807" cy="2057400"/>
          </a:xfrm>
        </p:grpSpPr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03993" y="457200"/>
              <a:ext cx="2720807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5257800" y="457200"/>
              <a:ext cx="91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mtClean="0"/>
                <a:t>CUORE hut</a:t>
              </a:r>
              <a:endParaRPr lang="en-US" sz="14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743200" y="762000"/>
            <a:ext cx="2367716" cy="2133600"/>
            <a:chOff x="6431440" y="1905000"/>
            <a:chExt cx="2788760" cy="2513012"/>
          </a:xfrm>
        </p:grpSpPr>
        <p:pic>
          <p:nvPicPr>
            <p:cNvPr id="23" name="Picture 40" descr="LarissaCuore_scaled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31440" y="1905000"/>
              <a:ext cx="2788760" cy="2513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7924800" y="3439180"/>
              <a:ext cx="1219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mtClean="0"/>
                <a:t>cryostat </a:t>
              </a:r>
            </a:p>
            <a:p>
              <a:r>
                <a:rPr lang="en-US" sz="1400" b="1" smtClean="0"/>
                <a:t>main support</a:t>
              </a:r>
              <a:endParaRPr lang="en-US" sz="1400" b="1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31496" y="33321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now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360260" y="5024735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 smtClean="0"/>
              <a:t> </a:t>
            </a:r>
            <a:r>
              <a:rPr lang="en-US" sz="1800" b="1" dirty="0" smtClean="0"/>
              <a:t>mid 2011</a:t>
            </a:r>
            <a:r>
              <a:rPr lang="en-US" sz="1800" dirty="0" smtClean="0"/>
              <a:t> delivery dilution unit</a:t>
            </a:r>
            <a:endParaRPr lang="en-US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7239000" y="7620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bolometers</a:t>
            </a:r>
          </a:p>
          <a:p>
            <a:r>
              <a:rPr lang="en-US" sz="1400" b="1" smtClean="0"/>
              <a:t>packaged</a:t>
            </a:r>
            <a:endParaRPr lang="en-US" sz="1400" b="1"/>
          </a:p>
        </p:txBody>
      </p:sp>
      <p:sp>
        <p:nvSpPr>
          <p:cNvPr id="28" name="TextBox 27"/>
          <p:cNvSpPr txBox="1"/>
          <p:nvPr/>
        </p:nvSpPr>
        <p:spPr>
          <a:xfrm>
            <a:off x="0" y="6488668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From C. </a:t>
            </a:r>
            <a:r>
              <a:rPr lang="en-US" sz="1800" dirty="0" err="1" smtClean="0">
                <a:solidFill>
                  <a:srgbClr val="0000FF"/>
                </a:solidFill>
              </a:rPr>
              <a:t>Heeger</a:t>
            </a: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29" name="Picture 28" descr="cuore_institution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74890" y="0"/>
            <a:ext cx="3569110" cy="3328532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512577"/>
            <a:ext cx="3810000" cy="36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-50800"/>
            <a:ext cx="9144000" cy="584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</a:rPr>
              <a:t>Projected Sensitivity</a:t>
            </a:r>
            <a:endParaRPr lang="en-US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24680" y="4724400"/>
            <a:ext cx="3733800" cy="1147465"/>
            <a:chOff x="5029200" y="4648200"/>
            <a:chExt cx="3426302" cy="1147465"/>
          </a:xfrm>
        </p:grpSpPr>
        <p:sp>
          <p:nvSpPr>
            <p:cNvPr id="8" name="Rectangle 7"/>
            <p:cNvSpPr/>
            <p:nvPr/>
          </p:nvSpPr>
          <p:spPr>
            <a:xfrm>
              <a:off x="5029200" y="4648200"/>
              <a:ext cx="3352800" cy="10668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0200" y="4718447"/>
              <a:ext cx="294134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m</a:t>
              </a:r>
              <a:r>
                <a:rPr lang="el-GR" sz="2000" b="1" baseline="-25000" dirty="0" smtClean="0"/>
                <a:t>ββ</a:t>
              </a:r>
              <a:r>
                <a:rPr lang="en-US" sz="2000" b="1" dirty="0" smtClean="0"/>
                <a:t> = 41 – 96 </a:t>
              </a:r>
              <a:r>
                <a:rPr lang="en-US" sz="2000" b="1" dirty="0" err="1" smtClean="0"/>
                <a:t>meV</a:t>
              </a:r>
              <a:r>
                <a:rPr lang="en-US" sz="2000" dirty="0" smtClean="0"/>
                <a:t> </a:t>
              </a:r>
            </a:p>
            <a:p>
              <a:r>
                <a:rPr lang="en-US" sz="1400" dirty="0" smtClean="0"/>
                <a:t>                      (depending on NME)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05399" y="5334000"/>
              <a:ext cx="3350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</a:t>
              </a:r>
              <a:r>
                <a:rPr lang="en-US" sz="1800" dirty="0" smtClean="0"/>
                <a:t>start probing inverted hierarchy</a:t>
              </a:r>
              <a:endParaRPr lang="en-US" sz="18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5080" y="4724400"/>
            <a:ext cx="3686596" cy="1066800"/>
            <a:chOff x="914400" y="4648200"/>
            <a:chExt cx="3352800" cy="1066800"/>
          </a:xfrm>
        </p:grpSpPr>
        <p:sp>
          <p:nvSpPr>
            <p:cNvPr id="12" name="Rectangle 11"/>
            <p:cNvSpPr/>
            <p:nvPr/>
          </p:nvSpPr>
          <p:spPr>
            <a:xfrm>
              <a:off x="914400" y="4648200"/>
              <a:ext cx="3352800" cy="10668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95400" y="5105400"/>
              <a:ext cx="297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T</a:t>
              </a:r>
              <a:r>
                <a:rPr lang="en-US" sz="2000" b="1" baseline="30000" dirty="0" smtClean="0"/>
                <a:t>0</a:t>
              </a:r>
              <a:r>
                <a:rPr lang="el-GR" sz="2000" b="1" baseline="30000" dirty="0" smtClean="0"/>
                <a:t>ν</a:t>
              </a:r>
              <a:r>
                <a:rPr lang="en-US" sz="2000" b="1" baseline="-25000" dirty="0" smtClean="0"/>
                <a:t>1/2</a:t>
              </a:r>
              <a:r>
                <a:rPr lang="en-US" sz="2000" b="1" dirty="0" smtClean="0"/>
                <a:t> = 1.5 x 10</a:t>
              </a:r>
              <a:r>
                <a:rPr lang="en-US" sz="2000" b="1" baseline="30000" dirty="0" smtClean="0"/>
                <a:t>26</a:t>
              </a:r>
              <a:r>
                <a:rPr lang="en-US" sz="2000" b="1" dirty="0" smtClean="0"/>
                <a:t> y  at 1</a:t>
              </a:r>
              <a:r>
                <a:rPr lang="el-GR" sz="2000" b="1" dirty="0" smtClean="0"/>
                <a:t>σ</a:t>
              </a:r>
              <a:endParaRPr lang="en-US" sz="20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4400" y="4724400"/>
              <a:ext cx="3200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CUORE Sensitivity at 1</a:t>
              </a:r>
              <a:r>
                <a:rPr lang="el-GR" sz="2000" dirty="0" smtClean="0"/>
                <a:t>σ</a:t>
              </a:r>
              <a:r>
                <a:rPr lang="en-US" sz="2000" dirty="0" smtClean="0"/>
                <a:t>:</a:t>
              </a:r>
              <a:endParaRPr lang="en-US" sz="2000" dirty="0"/>
            </a:p>
          </p:txBody>
        </p:sp>
      </p:grp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33400"/>
            <a:ext cx="4800600" cy="346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80999" y="4114800"/>
            <a:ext cx="5145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5 years live time and </a:t>
            </a:r>
            <a:r>
              <a:rPr lang="en-US" sz="1600" dirty="0" err="1" smtClean="0"/>
              <a:t>bkg</a:t>
            </a:r>
            <a:r>
              <a:rPr lang="en-US" sz="1600" dirty="0" smtClean="0"/>
              <a:t> of  b = 0.01 </a:t>
            </a:r>
            <a:r>
              <a:rPr lang="en-US" sz="1600" dirty="0" err="1" smtClean="0"/>
              <a:t>cts</a:t>
            </a:r>
            <a:r>
              <a:rPr lang="en-US" sz="1600" dirty="0" smtClean="0"/>
              <a:t>/ (</a:t>
            </a:r>
            <a:r>
              <a:rPr lang="en-US" sz="1600" dirty="0" err="1" smtClean="0"/>
              <a:t>keV</a:t>
            </a:r>
            <a:r>
              <a:rPr lang="en-US" sz="1600" dirty="0" smtClean="0"/>
              <a:t> kg y)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488668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From C. </a:t>
            </a:r>
            <a:r>
              <a:rPr lang="en-US" sz="1800" dirty="0" err="1" smtClean="0">
                <a:solidFill>
                  <a:srgbClr val="0000FF"/>
                </a:solidFill>
              </a:rPr>
              <a:t>Heeger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67874" y="310231"/>
          <a:ext cx="8395801" cy="6218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283"/>
                <a:gridCol w="728282"/>
                <a:gridCol w="1480842"/>
                <a:gridCol w="873940"/>
                <a:gridCol w="1675052"/>
                <a:gridCol w="1505119"/>
                <a:gridCol w="72828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Nuc-lide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Backgr</a:t>
                      </a:r>
                      <a:r>
                        <a:rPr lang="en-US" dirty="0" smtClean="0"/>
                        <a:t> [1/</a:t>
                      </a:r>
                      <a:r>
                        <a:rPr lang="en-US" dirty="0" err="1" smtClean="0"/>
                        <a:t>keV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dirty="0" err="1" smtClean="0">
                          <a:latin typeface="+mn-lt"/>
                          <a:cs typeface="Times New Roman"/>
                        </a:rPr>
                        <a:t>y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dirty="0" err="1" smtClean="0">
                          <a:latin typeface="+mn-lt"/>
                          <a:cs typeface="Times New Roman"/>
                        </a:rPr>
                        <a:t>kg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]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Res.</a:t>
                      </a:r>
                      <a:r>
                        <a:rPr lang="en-US" baseline="0" dirty="0" smtClean="0"/>
                        <a:t> </a:t>
                      </a:r>
                      <a:r>
                        <a:rPr lang="el-GR" baseline="0" dirty="0" smtClean="0">
                          <a:latin typeface="Times New Roman"/>
                          <a:cs typeface="Times New Roman"/>
                        </a:rPr>
                        <a:t>σ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 [</a:t>
                      </a:r>
                      <a:r>
                        <a:rPr lang="en-US" baseline="0" dirty="0" err="1" smtClean="0">
                          <a:latin typeface="Times New Roman"/>
                          <a:cs typeface="Times New Roman"/>
                        </a:rPr>
                        <a:t>keV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]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Active b tag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‹m</a:t>
                      </a:r>
                      <a:r>
                        <a:rPr lang="el-GR" baseline="-25000" dirty="0" smtClean="0">
                          <a:latin typeface="Times New Roman"/>
                          <a:cs typeface="Times New Roman"/>
                        </a:rPr>
                        <a:t>ββ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› [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meV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]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CANDLES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48</a:t>
                      </a:r>
                      <a:r>
                        <a:rPr lang="en-US" sz="1600" dirty="0" smtClean="0"/>
                        <a:t>Ca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Arial" pitchFamily="34" charset="0"/>
                        </a:rPr>
                        <a:t>-</a:t>
                      </a:r>
                      <a:r>
                        <a:rPr lang="en-US" sz="1600" baseline="300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6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Active LS shield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Cobra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116</a:t>
                      </a:r>
                      <a:r>
                        <a:rPr lang="en-US" sz="1600" dirty="0" smtClean="0"/>
                        <a:t>Cd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 5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+mn-lt"/>
                          <a:cs typeface="Times New Roman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Times New Roman"/>
                        </a:rPr>
                        <a:t>-</a:t>
                      </a:r>
                      <a:r>
                        <a:rPr lang="en-US" sz="1600" baseline="30000" dirty="0" smtClean="0">
                          <a:latin typeface="+mn-lt"/>
                          <a:cs typeface="Times New Roman"/>
                        </a:rPr>
                        <a:t>4</a:t>
                      </a:r>
                      <a:endParaRPr lang="en-US" sz="1600" baseline="30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Fine </a:t>
                      </a:r>
                      <a:r>
                        <a:rPr lang="en-US" sz="1600" dirty="0" err="1" smtClean="0"/>
                        <a:t>pixelation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 (3-4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CUORE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130</a:t>
                      </a:r>
                      <a:r>
                        <a:rPr lang="en-US" sz="1600" dirty="0" smtClean="0"/>
                        <a:t>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-2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 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-3</a:t>
                      </a:r>
                      <a:endParaRPr lang="en-US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Heat/light,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20-80</a:t>
                      </a:r>
                      <a:r>
                        <a:rPr lang="en-US" sz="1600" baseline="0" dirty="0" smtClean="0"/>
                        <a:t> (5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EXO-200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136</a:t>
                      </a:r>
                      <a:r>
                        <a:rPr lang="en-US" sz="1600" dirty="0" smtClean="0"/>
                        <a:t>Xe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3d tracking, ion/</a:t>
                      </a:r>
                      <a:r>
                        <a:rPr lang="en-US" sz="1600" dirty="0" err="1" smtClean="0"/>
                        <a:t>scint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130–190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(2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2010</a:t>
                      </a:r>
                      <a:endParaRPr lang="en-US" sz="1600" dirty="0"/>
                    </a:p>
                  </a:txBody>
                  <a:tcPr/>
                </a:tc>
              </a:tr>
              <a:tr h="61994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136</a:t>
                      </a:r>
                      <a:r>
                        <a:rPr lang="en-US" sz="1600" dirty="0" smtClean="0"/>
                        <a:t>Xe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+mn-lt"/>
                          <a:cs typeface="Times New Roman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Times New Roman"/>
                        </a:rPr>
                        <a:t>-</a:t>
                      </a:r>
                      <a:r>
                        <a:rPr lang="en-US" sz="1600" baseline="30000" dirty="0" smtClean="0">
                          <a:latin typeface="+mn-lt"/>
                          <a:cs typeface="Times New Roman"/>
                        </a:rPr>
                        <a:t>7</a:t>
                      </a:r>
                      <a:endParaRPr lang="en-US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25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3d tracking </a:t>
                      </a:r>
                      <a:r>
                        <a:rPr lang="en-US" sz="1600" dirty="0" err="1" smtClean="0"/>
                        <a:t>Ba</a:t>
                      </a:r>
                      <a:r>
                        <a:rPr lang="en-US" sz="1600" baseline="0" dirty="0" smtClean="0"/>
                        <a:t> tag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5 (10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GERDA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76</a:t>
                      </a:r>
                      <a:r>
                        <a:rPr lang="en-US" sz="1600" dirty="0" smtClean="0"/>
                        <a:t>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 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4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Pulse shape,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75–130 (3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KamLAND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136</a:t>
                      </a:r>
                      <a:r>
                        <a:rPr lang="en-US" sz="1600" dirty="0" smtClean="0"/>
                        <a:t>Xe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+mn-cs"/>
                        </a:rPr>
                        <a:t>6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+mn-lt"/>
                          <a:cs typeface="Times New Roman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Times New Roman"/>
                        </a:rPr>
                        <a:t>-</a:t>
                      </a:r>
                      <a:r>
                        <a:rPr lang="en-US" sz="1600" baseline="30000" dirty="0" smtClean="0">
                          <a:latin typeface="+mn-lt"/>
                          <a:cs typeface="Times New Roman"/>
                        </a:rPr>
                        <a:t>5</a:t>
                      </a:r>
                      <a:endParaRPr lang="en-US" sz="1600" baseline="300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BiPo</a:t>
                      </a:r>
                      <a:r>
                        <a:rPr lang="en-US" sz="1600" dirty="0" smtClean="0"/>
                        <a:t>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 (3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2011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MAJORANA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76</a:t>
                      </a:r>
                      <a:r>
                        <a:rPr lang="en-US" sz="1600" dirty="0" smtClean="0"/>
                        <a:t>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Pulse shape,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140 (3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MOON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100</a:t>
                      </a:r>
                      <a:r>
                        <a:rPr lang="en-US" sz="1600" dirty="0" smtClean="0"/>
                        <a:t>Mo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+mn-lt"/>
                          <a:cs typeface="Times New Roman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Times New Roman"/>
                        </a:rPr>
                        <a:t>-5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Tracking, 1e/2e </a:t>
                      </a:r>
                      <a:r>
                        <a:rPr lang="en-US" sz="1600" dirty="0" err="1" smtClean="0"/>
                        <a:t>discrim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45 (4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SNO+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150</a:t>
                      </a:r>
                      <a:r>
                        <a:rPr lang="en-US" sz="1600" dirty="0" smtClean="0"/>
                        <a:t>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BiPo</a:t>
                      </a:r>
                      <a:r>
                        <a:rPr lang="en-US" sz="1600" dirty="0" smtClean="0"/>
                        <a:t>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150 (1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2012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Super NEMO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82</a:t>
                      </a:r>
                      <a:r>
                        <a:rPr lang="en-US" sz="1600" dirty="0" smtClean="0"/>
                        <a:t>Se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Tracking, 1e/2e </a:t>
                      </a:r>
                      <a:r>
                        <a:rPr lang="en-US" sz="1600" dirty="0" err="1" smtClean="0"/>
                        <a:t>discrim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40-110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378976" y="3471483"/>
            <a:ext cx="8375257" cy="590719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8976" y="4400719"/>
            <a:ext cx="8375257" cy="590719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rda_majorana_schoenert_taup200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7813"/>
            <a:ext cx="9144000" cy="6462373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13" descr="070201_cryostat-with-sh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2150" y="0"/>
            <a:ext cx="3335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48" y="233363"/>
            <a:ext cx="7543800" cy="677862"/>
          </a:xfrm>
        </p:spPr>
        <p:txBody>
          <a:bodyPr/>
          <a:lstStyle/>
          <a:p>
            <a:r>
              <a:rPr lang="en-US" dirty="0"/>
              <a:t>GERDA design</a:t>
            </a:r>
          </a:p>
        </p:txBody>
      </p:sp>
      <p:pic>
        <p:nvPicPr>
          <p:cNvPr id="261124" name="Picture 4" descr="IDEALARRAY_raytrac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49963" y="3392488"/>
            <a:ext cx="3048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1584325" y="3321050"/>
            <a:ext cx="2557463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/>
              <a:t>Germanium-detector array</a:t>
            </a:r>
          </a:p>
        </p:txBody>
      </p:sp>
      <p:sp>
        <p:nvSpPr>
          <p:cNvPr id="27657" name="Text Box 6"/>
          <p:cNvSpPr txBox="1">
            <a:spLocks noChangeArrowheads="1"/>
          </p:cNvSpPr>
          <p:nvPr/>
        </p:nvSpPr>
        <p:spPr bwMode="auto">
          <a:xfrm>
            <a:off x="142875" y="5157788"/>
            <a:ext cx="3998913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/>
              <a:t>Vacuum-insulated double wall stainless steel cryostat</a:t>
            </a:r>
          </a:p>
        </p:txBody>
      </p:sp>
      <p:sp>
        <p:nvSpPr>
          <p:cNvPr id="27658" name="Text Box 7"/>
          <p:cNvSpPr txBox="1">
            <a:spLocks noChangeArrowheads="1"/>
          </p:cNvSpPr>
          <p:nvPr/>
        </p:nvSpPr>
        <p:spPr bwMode="auto">
          <a:xfrm>
            <a:off x="1304925" y="2286000"/>
            <a:ext cx="2844800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/>
              <a:t>Additional inner copper shield</a:t>
            </a:r>
          </a:p>
        </p:txBody>
      </p:sp>
      <p:sp>
        <p:nvSpPr>
          <p:cNvPr id="27659" name="Freeform 8"/>
          <p:cNvSpPr>
            <a:spLocks/>
          </p:cNvSpPr>
          <p:nvPr/>
        </p:nvSpPr>
        <p:spPr bwMode="auto">
          <a:xfrm>
            <a:off x="4176713" y="2917825"/>
            <a:ext cx="901700" cy="6350"/>
          </a:xfrm>
          <a:custGeom>
            <a:avLst/>
            <a:gdLst>
              <a:gd name="T0" fmla="*/ 0 w 568"/>
              <a:gd name="T1" fmla="*/ 2147483647 h 4"/>
              <a:gd name="T2" fmla="*/ 2147483647 w 568"/>
              <a:gd name="T3" fmla="*/ 0 h 4"/>
              <a:gd name="T4" fmla="*/ 0 60000 65536"/>
              <a:gd name="T5" fmla="*/ 0 60000 65536"/>
              <a:gd name="T6" fmla="*/ 0 w 568"/>
              <a:gd name="T7" fmla="*/ 0 h 4"/>
              <a:gd name="T8" fmla="*/ 568 w 568"/>
              <a:gd name="T9" fmla="*/ 4 h 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68" h="4">
                <a:moveTo>
                  <a:pt x="0" y="4"/>
                </a:moveTo>
                <a:lnTo>
                  <a:pt x="568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129" name="Freeform 9"/>
          <p:cNvSpPr>
            <a:spLocks/>
          </p:cNvSpPr>
          <p:nvPr/>
        </p:nvSpPr>
        <p:spPr bwMode="auto">
          <a:xfrm>
            <a:off x="4176713" y="3560763"/>
            <a:ext cx="1776412" cy="12700"/>
          </a:xfrm>
          <a:custGeom>
            <a:avLst/>
            <a:gdLst>
              <a:gd name="T0" fmla="*/ 0 w 1119"/>
              <a:gd name="T1" fmla="*/ 2147483647 h 8"/>
              <a:gd name="T2" fmla="*/ 2147483647 w 1119"/>
              <a:gd name="T3" fmla="*/ 0 h 8"/>
              <a:gd name="T4" fmla="*/ 0 60000 65536"/>
              <a:gd name="T5" fmla="*/ 0 60000 65536"/>
              <a:gd name="T6" fmla="*/ 0 w 1119"/>
              <a:gd name="T7" fmla="*/ 0 h 8"/>
              <a:gd name="T8" fmla="*/ 1119 w 1119"/>
              <a:gd name="T9" fmla="*/ 8 h 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19" h="8">
                <a:moveTo>
                  <a:pt x="0" y="8"/>
                </a:moveTo>
                <a:lnTo>
                  <a:pt x="1119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1" name="Freeform 10"/>
          <p:cNvSpPr>
            <a:spLocks/>
          </p:cNvSpPr>
          <p:nvPr/>
        </p:nvSpPr>
        <p:spPr bwMode="auto">
          <a:xfrm>
            <a:off x="4211638" y="5233988"/>
            <a:ext cx="1536700" cy="355600"/>
          </a:xfrm>
          <a:custGeom>
            <a:avLst/>
            <a:gdLst>
              <a:gd name="T0" fmla="*/ 0 w 968"/>
              <a:gd name="T1" fmla="*/ 2147483647 h 224"/>
              <a:gd name="T2" fmla="*/ 2147483647 w 968"/>
              <a:gd name="T3" fmla="*/ 0 h 224"/>
              <a:gd name="T4" fmla="*/ 0 60000 65536"/>
              <a:gd name="T5" fmla="*/ 0 60000 65536"/>
              <a:gd name="T6" fmla="*/ 0 w 968"/>
              <a:gd name="T7" fmla="*/ 0 h 224"/>
              <a:gd name="T8" fmla="*/ 968 w 968"/>
              <a:gd name="T9" fmla="*/ 224 h 22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68" h="224">
                <a:moveTo>
                  <a:pt x="0" y="224"/>
                </a:moveTo>
                <a:lnTo>
                  <a:pt x="968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2" name="Text Box 11"/>
          <p:cNvSpPr txBox="1">
            <a:spLocks noChangeArrowheads="1"/>
          </p:cNvSpPr>
          <p:nvPr/>
        </p:nvSpPr>
        <p:spPr bwMode="auto">
          <a:xfrm>
            <a:off x="1547813" y="4459288"/>
            <a:ext cx="255746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/>
              <a:t>Liquid argon</a:t>
            </a:r>
          </a:p>
        </p:txBody>
      </p:sp>
      <p:sp>
        <p:nvSpPr>
          <p:cNvPr id="27663" name="Line 12"/>
          <p:cNvSpPr>
            <a:spLocks noChangeShapeType="1"/>
          </p:cNvSpPr>
          <p:nvPr/>
        </p:nvSpPr>
        <p:spPr bwMode="auto">
          <a:xfrm>
            <a:off x="4176713" y="4721225"/>
            <a:ext cx="1943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648866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From H. </a:t>
            </a:r>
            <a:r>
              <a:rPr lang="en-US" sz="1800" dirty="0" err="1" smtClean="0">
                <a:solidFill>
                  <a:srgbClr val="0000FF"/>
                </a:solidFill>
              </a:rPr>
              <a:t>Simgen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5" grpId="0" animBg="1"/>
      <p:bldP spid="2611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pic>
        <p:nvPicPr>
          <p:cNvPr id="5" name="Picture 4" descr="Pages from Gerda_Knoepfle_Panic_20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rda_majorana_schoenert_taup2009_2_Page_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192"/>
            <a:ext cx="9144000" cy="6461615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63525" y="859"/>
            <a:ext cx="6772275" cy="550862"/>
          </a:xfrm>
        </p:spPr>
        <p:txBody>
          <a:bodyPr/>
          <a:lstStyle/>
          <a:p>
            <a:r>
              <a:rPr lang="en-US" sz="3600" dirty="0" smtClean="0"/>
              <a:t>Recent progress and </a:t>
            </a:r>
            <a:r>
              <a:rPr lang="en-US" dirty="0" smtClean="0"/>
              <a:t>status</a:t>
            </a:r>
          </a:p>
        </p:txBody>
      </p:sp>
      <p:sp>
        <p:nvSpPr>
          <p:cNvPr id="35843" name="Content Placeholder 5"/>
          <p:cNvSpPr>
            <a:spLocks noGrp="1"/>
          </p:cNvSpPr>
          <p:nvPr>
            <p:ph idx="1"/>
          </p:nvPr>
        </p:nvSpPr>
        <p:spPr>
          <a:xfrm>
            <a:off x="152400" y="661300"/>
            <a:ext cx="6832600" cy="59944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>
              <a:spcBef>
                <a:spcPct val="40000"/>
              </a:spcBef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December 2009: Liquid argon fill</a:t>
            </a:r>
          </a:p>
          <a:p>
            <a:pPr>
              <a:spcBef>
                <a:spcPct val="40000"/>
              </a:spcBef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January 2010: Commissioning of the cryogenic system</a:t>
            </a:r>
          </a:p>
          <a:p>
            <a:pPr>
              <a:spcBef>
                <a:spcPct val="40000"/>
              </a:spcBef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April/May 2010: Installation of the   (commissioning-) lock</a:t>
            </a:r>
          </a:p>
          <a:p>
            <a:pPr>
              <a:spcBef>
                <a:spcPct val="40000"/>
              </a:spcBef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May 2010: 1st deployment of FE electronics &amp; detector mock-up (27 pF)</a:t>
            </a:r>
          </a:p>
          <a:p>
            <a:pPr lvl="1">
              <a:spcBef>
                <a:spcPct val="40000"/>
              </a:spcBef>
              <a:defRPr/>
            </a:pPr>
            <a:r>
              <a:rPr lang="en-US" sz="2800" dirty="0" err="1" smtClean="0">
                <a:solidFill>
                  <a:srgbClr val="000000"/>
                </a:solidFill>
              </a:rPr>
              <a:t>pulser</a:t>
            </a:r>
            <a:r>
              <a:rPr lang="en-US" sz="2800" dirty="0" smtClean="0">
                <a:solidFill>
                  <a:srgbClr val="000000"/>
                </a:solidFill>
              </a:rPr>
              <a:t> resolution 1.4 </a:t>
            </a:r>
            <a:r>
              <a:rPr lang="en-US" sz="2800" dirty="0" err="1" smtClean="0">
                <a:solidFill>
                  <a:srgbClr val="000000"/>
                </a:solidFill>
              </a:rPr>
              <a:t>keV</a:t>
            </a:r>
            <a:r>
              <a:rPr lang="en-US" sz="2800" dirty="0" smtClean="0">
                <a:solidFill>
                  <a:srgbClr val="000000"/>
                </a:solidFill>
              </a:rPr>
              <a:t> (FWHM)</a:t>
            </a:r>
          </a:p>
          <a:p>
            <a:pPr>
              <a:spcBef>
                <a:spcPct val="40000"/>
              </a:spcBef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June 2010: First deployment of </a:t>
            </a:r>
            <a:r>
              <a:rPr lang="en-US" sz="3200" baseline="30000" dirty="0" err="1" smtClean="0">
                <a:solidFill>
                  <a:srgbClr val="000000"/>
                </a:solidFill>
              </a:rPr>
              <a:t>nat</a:t>
            </a:r>
            <a:r>
              <a:rPr lang="en-US" sz="3200" dirty="0" err="1" smtClean="0">
                <a:solidFill>
                  <a:srgbClr val="000000"/>
                </a:solidFill>
              </a:rPr>
              <a:t>Ge</a:t>
            </a:r>
            <a:r>
              <a:rPr lang="en-US" sz="3200" dirty="0" smtClean="0">
                <a:solidFill>
                  <a:srgbClr val="000000"/>
                </a:solidFill>
              </a:rPr>
              <a:t> detectors</a:t>
            </a:r>
          </a:p>
          <a:p>
            <a:pPr>
              <a:spcBef>
                <a:spcPct val="40000"/>
              </a:spcBef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Since July 2010: Commissioning run with </a:t>
            </a:r>
            <a:r>
              <a:rPr lang="en-US" sz="3200" baseline="30000" dirty="0" err="1" smtClean="0">
                <a:solidFill>
                  <a:srgbClr val="000000"/>
                </a:solidFill>
              </a:rPr>
              <a:t>nat</a:t>
            </a:r>
            <a:r>
              <a:rPr lang="en-US" sz="3200" dirty="0" err="1" smtClean="0">
                <a:solidFill>
                  <a:srgbClr val="000000"/>
                </a:solidFill>
              </a:rPr>
              <a:t>Ge</a:t>
            </a:r>
            <a:r>
              <a:rPr lang="en-US" sz="3200" dirty="0" smtClean="0">
                <a:solidFill>
                  <a:srgbClr val="000000"/>
                </a:solidFill>
              </a:rPr>
              <a:t> detector string (3 diodes):</a:t>
            </a:r>
          </a:p>
          <a:p>
            <a:pPr>
              <a:spcBef>
                <a:spcPct val="40000"/>
              </a:spcBef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1</a:t>
            </a:r>
            <a:r>
              <a:rPr lang="en-US" sz="3200" baseline="30000" dirty="0" smtClean="0">
                <a:solidFill>
                  <a:srgbClr val="000000"/>
                </a:solidFill>
              </a:rPr>
              <a:t>st</a:t>
            </a:r>
            <a:r>
              <a:rPr lang="en-US" sz="3200" dirty="0" smtClean="0">
                <a:solidFill>
                  <a:srgbClr val="000000"/>
                </a:solidFill>
              </a:rPr>
              <a:t> data show more </a:t>
            </a:r>
            <a:r>
              <a:rPr lang="en-US" sz="3200" baseline="30000" dirty="0" smtClean="0">
                <a:solidFill>
                  <a:srgbClr val="000000"/>
                </a:solidFill>
              </a:rPr>
              <a:t>42</a:t>
            </a:r>
            <a:r>
              <a:rPr lang="en-US" sz="3200" dirty="0" smtClean="0">
                <a:solidFill>
                  <a:srgbClr val="000000"/>
                </a:solidFill>
              </a:rPr>
              <a:t>Ar than expected       </a:t>
            </a:r>
            <a:r>
              <a:rPr lang="de-DE" sz="3200" dirty="0" smtClean="0">
                <a:sym typeface="Symbol" charset="2"/>
              </a:rPr>
              <a:t> </a:t>
            </a:r>
            <a:r>
              <a:rPr lang="en-US" sz="3200" dirty="0" smtClean="0">
                <a:solidFill>
                  <a:srgbClr val="000000"/>
                </a:solidFill>
              </a:rPr>
              <a:t>requires dedicated analysis </a:t>
            </a:r>
          </a:p>
          <a:p>
            <a:pPr>
              <a:spcBef>
                <a:spcPct val="40000"/>
              </a:spcBef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Afterwards: Start phase I physics data taking</a:t>
            </a:r>
          </a:p>
        </p:txBody>
      </p:sp>
      <p:pic>
        <p:nvPicPr>
          <p:cNvPr id="35844" name="Picture 4"/>
          <p:cNvPicPr>
            <a:picLocks noChangeAspect="1"/>
          </p:cNvPicPr>
          <p:nvPr/>
        </p:nvPicPr>
        <p:blipFill>
          <a:blip r:embed="rId2" cstate="print">
            <a:lum bright="15000"/>
          </a:blip>
          <a:srcRect/>
          <a:stretch>
            <a:fillRect/>
          </a:stretch>
        </p:blipFill>
        <p:spPr bwMode="auto">
          <a:xfrm>
            <a:off x="7137400" y="0"/>
            <a:ext cx="200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From H. </a:t>
            </a:r>
            <a:r>
              <a:rPr lang="en-US" sz="1800" dirty="0" err="1" smtClean="0">
                <a:solidFill>
                  <a:srgbClr val="0000FF"/>
                </a:solidFill>
              </a:rPr>
              <a:t>Simgen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b_plot_2009_with_lines.png"/>
          <p:cNvPicPr>
            <a:picLocks noChangeAspect="1"/>
          </p:cNvPicPr>
          <p:nvPr/>
        </p:nvPicPr>
        <p:blipFill>
          <a:blip r:embed="rId3" cstate="print"/>
          <a:srcRect t="16283" r="11740" b="16932"/>
          <a:stretch>
            <a:fillRect/>
          </a:stretch>
        </p:blipFill>
        <p:spPr>
          <a:xfrm>
            <a:off x="169932" y="979137"/>
            <a:ext cx="5148221" cy="5041338"/>
          </a:xfrm>
          <a:prstGeom prst="rect">
            <a:avLst/>
          </a:prstGeom>
        </p:spPr>
      </p:pic>
      <p:sp>
        <p:nvSpPr>
          <p:cNvPr id="16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11/2/2010</a:t>
            </a:r>
            <a:endParaRPr lang="en-US" altLang="en-US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DNP</a:t>
            </a:r>
            <a:endParaRPr lang="en-US" altLang="en-US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69925" y="569913"/>
            <a:ext cx="282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/>
              <a:t>The problem to be solved:</a:t>
            </a:r>
          </a:p>
        </p:txBody>
      </p:sp>
      <p:sp>
        <p:nvSpPr>
          <p:cNvPr id="29713" name="Line 9"/>
          <p:cNvSpPr>
            <a:spLocks noChangeShapeType="1"/>
          </p:cNvSpPr>
          <p:nvPr/>
        </p:nvSpPr>
        <p:spPr bwMode="auto">
          <a:xfrm>
            <a:off x="5071265" y="3990047"/>
            <a:ext cx="533400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3967" name="Text Box 15"/>
          <p:cNvSpPr txBox="1">
            <a:spLocks noChangeArrowheads="1"/>
          </p:cNvSpPr>
          <p:nvPr/>
        </p:nvSpPr>
        <p:spPr bwMode="auto">
          <a:xfrm>
            <a:off x="5685745" y="3813372"/>
            <a:ext cx="2802800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aseline="30000" dirty="0">
                <a:solidFill>
                  <a:srgbClr val="0000FF"/>
                </a:solidFill>
              </a:rPr>
              <a:t>76</a:t>
            </a:r>
            <a:r>
              <a:rPr lang="en-US" sz="2400" dirty="0">
                <a:solidFill>
                  <a:srgbClr val="0000FF"/>
                </a:solidFill>
              </a:rPr>
              <a:t>Ge :  2.2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×10</a:t>
            </a:r>
            <a:r>
              <a:rPr lang="en-US" sz="2400" baseline="30000" dirty="0">
                <a:solidFill>
                  <a:srgbClr val="0000FF"/>
                </a:solidFill>
                <a:cs typeface="Arial" charset="0"/>
              </a:rPr>
              <a:t>28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 y</a:t>
            </a:r>
          </a:p>
          <a:p>
            <a:r>
              <a:rPr lang="en-US" sz="2400" baseline="30000" dirty="0">
                <a:solidFill>
                  <a:srgbClr val="0000FF"/>
                </a:solidFill>
                <a:cs typeface="Arial" charset="0"/>
              </a:rPr>
              <a:t>100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Mo:  5.9×10</a:t>
            </a:r>
            <a:r>
              <a:rPr lang="en-US" sz="2400" baseline="30000" dirty="0">
                <a:solidFill>
                  <a:srgbClr val="0000FF"/>
                </a:solidFill>
                <a:cs typeface="Arial" charset="0"/>
              </a:rPr>
              <a:t>27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 y</a:t>
            </a:r>
          </a:p>
          <a:p>
            <a:r>
              <a:rPr lang="en-US" sz="2400" baseline="30000" dirty="0">
                <a:solidFill>
                  <a:srgbClr val="0000FF"/>
                </a:solidFill>
                <a:cs typeface="Arial" charset="0"/>
              </a:rPr>
              <a:t>136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Xe :  1.1×10</a:t>
            </a:r>
            <a:r>
              <a:rPr lang="en-US" sz="2400" baseline="30000" dirty="0">
                <a:solidFill>
                  <a:srgbClr val="0000FF"/>
                </a:solidFill>
                <a:cs typeface="Arial" charset="0"/>
              </a:rPr>
              <a:t>28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 y</a:t>
            </a:r>
          </a:p>
          <a:p>
            <a:r>
              <a:rPr lang="en-US" sz="2400" dirty="0">
                <a:solidFill>
                  <a:srgbClr val="0000FF"/>
                </a:solidFill>
                <a:cs typeface="Arial" charset="0"/>
              </a:rPr>
              <a:t>Rodin et al. PRC68 (2003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)</a:t>
            </a:r>
            <a:endParaRPr lang="en-US" sz="24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93876" y="932675"/>
            <a:ext cx="246413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96600"/>
                </a:solidFill>
              </a:rPr>
              <a:t>A new generation</a:t>
            </a:r>
          </a:p>
          <a:p>
            <a:r>
              <a:rPr lang="en-US" sz="2400" dirty="0" smtClean="0">
                <a:solidFill>
                  <a:srgbClr val="996600"/>
                </a:solidFill>
              </a:rPr>
              <a:t>of experiments is</a:t>
            </a:r>
          </a:p>
          <a:p>
            <a:r>
              <a:rPr lang="en-US" sz="2400" dirty="0" smtClean="0">
                <a:solidFill>
                  <a:srgbClr val="996600"/>
                </a:solidFill>
              </a:rPr>
              <a:t>being built to test</a:t>
            </a:r>
          </a:p>
          <a:p>
            <a:r>
              <a:rPr lang="en-US" sz="2400" dirty="0" smtClean="0">
                <a:solidFill>
                  <a:srgbClr val="996600"/>
                </a:solidFill>
              </a:rPr>
              <a:t>Majorana neutrino</a:t>
            </a:r>
          </a:p>
          <a:p>
            <a:r>
              <a:rPr lang="en-US" sz="2400" dirty="0" smtClean="0">
                <a:solidFill>
                  <a:srgbClr val="996600"/>
                </a:solidFill>
              </a:rPr>
              <a:t>masses in the </a:t>
            </a:r>
          </a:p>
          <a:p>
            <a:r>
              <a:rPr lang="en-US" sz="2400" dirty="0" smtClean="0">
                <a:solidFill>
                  <a:srgbClr val="996600"/>
                </a:solidFill>
              </a:rPr>
              <a:t>degenerate and</a:t>
            </a:r>
          </a:p>
          <a:p>
            <a:r>
              <a:rPr lang="en-US" sz="2400" dirty="0" smtClean="0">
                <a:solidFill>
                  <a:srgbClr val="996600"/>
                </a:solidFill>
              </a:rPr>
              <a:t>inverted domains. </a:t>
            </a:r>
            <a:endParaRPr lang="en-US" sz="2400" dirty="0">
              <a:solidFill>
                <a:srgbClr val="996600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53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3" grpId="0" animBg="1"/>
      <p:bldP spid="253967" grpId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pic>
        <p:nvPicPr>
          <p:cNvPr id="6" name="Picture 5" descr="Pages from Gerda_Knoepfle_Panic_2011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7" y="0"/>
            <a:ext cx="9138085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7849274" y="6635469"/>
            <a:ext cx="1294726" cy="22253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pic>
        <p:nvPicPr>
          <p:cNvPr id="4" name="Picture 3" descr="Pages from Gerda_Knoepfle_Panic_2011-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849274" y="6635469"/>
            <a:ext cx="1294726" cy="22253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pic>
        <p:nvPicPr>
          <p:cNvPr id="4" name="Picture 3" descr="Pages from Gerda_Knoepfle_Panic_2011-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849274" y="6635469"/>
            <a:ext cx="1294726" cy="22253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pull dir="l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52400"/>
            <a:ext cx="258987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514600"/>
            <a:ext cx="206255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Shield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6796" y="4191000"/>
            <a:ext cx="430905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MAJORANA CRYOSTAT 15-Apr-2010.pdf"/>
          <p:cNvPicPr>
            <a:picLocks noChangeAspect="1"/>
          </p:cNvPicPr>
          <p:nvPr/>
        </p:nvPicPr>
        <p:blipFill>
          <a:blip r:embed="rId6" cstate="print"/>
          <a:srcRect l="24902" t="21111" r="8122" b="17778"/>
          <a:stretch>
            <a:fillRect/>
          </a:stretch>
        </p:blipFill>
        <p:spPr>
          <a:xfrm>
            <a:off x="4267200" y="1504380"/>
            <a:ext cx="3702050" cy="2610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90800" y="3429000"/>
            <a:ext cx="1512837" cy="2280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rcRect l="34063" t="13750" r="11562" b="18750"/>
          <a:stretch>
            <a:fillRect/>
          </a:stretch>
        </p:blipFill>
        <p:spPr>
          <a:xfrm>
            <a:off x="152401" y="4527550"/>
            <a:ext cx="2175698" cy="2025650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6400800" cy="2209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Toward a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tonne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-scale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experiment: the 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AJORANA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EMONSTRATOR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Steve Elliott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0219" y="648866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From S. Elliott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101850"/>
            <a:ext cx="8686800" cy="4222750"/>
          </a:xfrm>
        </p:spPr>
        <p:txBody>
          <a:bodyPr/>
          <a:lstStyle/>
          <a:p>
            <a:pPr marL="165100" indent="-165100">
              <a:lnSpc>
                <a:spcPct val="90000"/>
              </a:lnSpc>
            </a:pPr>
            <a:r>
              <a:rPr lang="en-US" sz="2400" dirty="0">
                <a:solidFill>
                  <a:srgbClr val="000080"/>
                </a:solidFill>
              </a:rPr>
              <a:t>4</a:t>
            </a:r>
            <a:r>
              <a:rPr lang="en-US" sz="2400" dirty="0" smtClean="0">
                <a:solidFill>
                  <a:srgbClr val="000080"/>
                </a:solidFill>
              </a:rPr>
              <a:t>0</a:t>
            </a:r>
            <a:r>
              <a:rPr lang="en-US" sz="2400" dirty="0">
                <a:solidFill>
                  <a:srgbClr val="000080"/>
                </a:solidFill>
              </a:rPr>
              <a:t>-kg of </a:t>
            </a:r>
            <a:r>
              <a:rPr lang="en-US" sz="2400" dirty="0" err="1">
                <a:solidFill>
                  <a:srgbClr val="000080"/>
                </a:solidFill>
              </a:rPr>
              <a:t>Ge</a:t>
            </a:r>
            <a:r>
              <a:rPr lang="en-US" sz="2400" dirty="0">
                <a:solidFill>
                  <a:srgbClr val="000080"/>
                </a:solidFill>
              </a:rPr>
              <a:t> detectors</a:t>
            </a:r>
            <a:endParaRPr lang="en-US" sz="2400" dirty="0" smtClean="0">
              <a:solidFill>
                <a:srgbClr val="000080"/>
              </a:solidFill>
            </a:endParaRPr>
          </a:p>
          <a:p>
            <a:pPr marL="450850" lvl="1" indent="-171450">
              <a:lnSpc>
                <a:spcPct val="90000"/>
              </a:lnSpc>
            </a:pPr>
            <a:r>
              <a:rPr lang="en-US" sz="1800" dirty="0" smtClean="0">
                <a:solidFill>
                  <a:srgbClr val="800040"/>
                </a:solidFill>
              </a:rPr>
              <a:t>Up to 30</a:t>
            </a:r>
            <a:r>
              <a:rPr lang="en-US" sz="1800" dirty="0">
                <a:solidFill>
                  <a:srgbClr val="800040"/>
                </a:solidFill>
              </a:rPr>
              <a:t>-kg of 86% enriched </a:t>
            </a:r>
            <a:r>
              <a:rPr lang="en-US" sz="1800" baseline="30000" dirty="0">
                <a:solidFill>
                  <a:srgbClr val="800040"/>
                </a:solidFill>
              </a:rPr>
              <a:t>76</a:t>
            </a:r>
            <a:r>
              <a:rPr lang="en-US" sz="1800" dirty="0">
                <a:solidFill>
                  <a:srgbClr val="800040"/>
                </a:solidFill>
              </a:rPr>
              <a:t>Ge crystals required</a:t>
            </a:r>
            <a:br>
              <a:rPr lang="en-US" sz="1800" dirty="0">
                <a:solidFill>
                  <a:srgbClr val="800040"/>
                </a:solidFill>
              </a:rPr>
            </a:br>
            <a:r>
              <a:rPr lang="en-US" sz="1800" dirty="0">
                <a:solidFill>
                  <a:srgbClr val="800040"/>
                </a:solidFill>
              </a:rPr>
              <a:t> for science</a:t>
            </a:r>
            <a:r>
              <a:rPr lang="en-US" sz="1800" dirty="0" smtClean="0">
                <a:solidFill>
                  <a:srgbClr val="800040"/>
                </a:solidFill>
              </a:rPr>
              <a:t> and background goals</a:t>
            </a:r>
          </a:p>
          <a:p>
            <a:pPr marL="450850" lvl="1" indent="-171450">
              <a:lnSpc>
                <a:spcPct val="90000"/>
              </a:lnSpc>
            </a:pPr>
            <a:r>
              <a:rPr lang="en-US" sz="1800" dirty="0">
                <a:solidFill>
                  <a:srgbClr val="800040"/>
                </a:solidFill>
              </a:rPr>
              <a:t>Examine detector technology options</a:t>
            </a:r>
            <a:br>
              <a:rPr lang="en-US" sz="1800" dirty="0">
                <a:solidFill>
                  <a:srgbClr val="800040"/>
                </a:solidFill>
              </a:rPr>
            </a:br>
            <a:r>
              <a:rPr lang="en-US" sz="1800" dirty="0">
                <a:solidFill>
                  <a:srgbClr val="800040"/>
                </a:solidFill>
              </a:rPr>
              <a:t> focus on point-contact detectors for D</a:t>
            </a:r>
            <a:r>
              <a:rPr lang="en-US" sz="1600" dirty="0">
                <a:solidFill>
                  <a:srgbClr val="800040"/>
                </a:solidFill>
              </a:rPr>
              <a:t>EMONSTRATOR</a:t>
            </a:r>
            <a:endParaRPr lang="en-US" sz="1800" dirty="0">
              <a:solidFill>
                <a:srgbClr val="800040"/>
              </a:solidFill>
            </a:endParaRPr>
          </a:p>
          <a:p>
            <a:pPr marL="165100" indent="-165100">
              <a:lnSpc>
                <a:spcPct val="90000"/>
              </a:lnSpc>
            </a:pPr>
            <a:r>
              <a:rPr lang="en-US" sz="2400" dirty="0">
                <a:solidFill>
                  <a:srgbClr val="000080"/>
                </a:solidFill>
              </a:rPr>
              <a:t>Low-background Cryostats &amp; Shield</a:t>
            </a:r>
            <a:endParaRPr lang="en-US" sz="2400" dirty="0">
              <a:solidFill>
                <a:srgbClr val="800040"/>
              </a:solidFill>
            </a:endParaRPr>
          </a:p>
          <a:p>
            <a:pPr marL="450850" lvl="1" indent="-171450">
              <a:lnSpc>
                <a:spcPct val="90000"/>
              </a:lnSpc>
            </a:pPr>
            <a:r>
              <a:rPr lang="en-US" sz="1800" dirty="0">
                <a:solidFill>
                  <a:srgbClr val="800040"/>
                </a:solidFill>
              </a:rPr>
              <a:t>ultra-clean, electroformed Cu</a:t>
            </a:r>
          </a:p>
          <a:p>
            <a:pPr marL="450850" lvl="1" indent="-171450">
              <a:lnSpc>
                <a:spcPct val="90000"/>
              </a:lnSpc>
            </a:pPr>
            <a:r>
              <a:rPr lang="en-US" sz="1800" dirty="0">
                <a:solidFill>
                  <a:srgbClr val="800040"/>
                </a:solidFill>
              </a:rPr>
              <a:t>naturally scalable</a:t>
            </a:r>
          </a:p>
          <a:p>
            <a:pPr marL="450850" lvl="1" indent="-171450">
              <a:lnSpc>
                <a:spcPct val="90000"/>
              </a:lnSpc>
            </a:pPr>
            <a:r>
              <a:rPr lang="en-US" sz="1800" dirty="0">
                <a:solidFill>
                  <a:srgbClr val="800040"/>
                </a:solidFill>
              </a:rPr>
              <a:t>Compact low-background passive Cu and </a:t>
            </a:r>
            <a:r>
              <a:rPr lang="en-US" sz="1800" dirty="0" err="1">
                <a:solidFill>
                  <a:srgbClr val="800040"/>
                </a:solidFill>
              </a:rPr>
              <a:t>Pb</a:t>
            </a:r>
            <a:r>
              <a:rPr lang="en-US" sz="1800" dirty="0">
                <a:solidFill>
                  <a:srgbClr val="800040"/>
                </a:solidFill>
              </a:rPr>
              <a:t/>
            </a:r>
            <a:br>
              <a:rPr lang="en-US" sz="1800" dirty="0">
                <a:solidFill>
                  <a:srgbClr val="800040"/>
                </a:solidFill>
              </a:rPr>
            </a:br>
            <a:r>
              <a:rPr lang="en-US" sz="1800" dirty="0">
                <a:solidFill>
                  <a:srgbClr val="800040"/>
                </a:solidFill>
              </a:rPr>
              <a:t>shield with active muon veto</a:t>
            </a:r>
          </a:p>
          <a:p>
            <a:pPr marL="165100" indent="-165100">
              <a:lnSpc>
                <a:spcPct val="90000"/>
              </a:lnSpc>
            </a:pPr>
            <a:r>
              <a:rPr lang="en-US" sz="2400" dirty="0">
                <a:solidFill>
                  <a:srgbClr val="000080"/>
                </a:solidFill>
              </a:rPr>
              <a:t>Agreement to locate at 4850’ level at Sanford Lab</a:t>
            </a:r>
          </a:p>
          <a:p>
            <a:pPr marL="165100" indent="-165100">
              <a:lnSpc>
                <a:spcPct val="90000"/>
              </a:lnSpc>
            </a:pPr>
            <a:r>
              <a:rPr lang="en-US" sz="2400" dirty="0">
                <a:solidFill>
                  <a:srgbClr val="000080"/>
                </a:solidFill>
              </a:rPr>
              <a:t>Background Goal</a:t>
            </a:r>
            <a:r>
              <a:rPr lang="en-US" sz="2000" dirty="0">
                <a:solidFill>
                  <a:srgbClr val="000080"/>
                </a:solidFill>
              </a:rPr>
              <a:t> in the 0</a:t>
            </a:r>
            <a:r>
              <a:rPr lang="en-US" sz="2000" dirty="0">
                <a:solidFill>
                  <a:srgbClr val="000080"/>
                </a:solidFill>
                <a:latin typeface="Symbol" charset="2"/>
                <a:sym typeface="Symbol" charset="2"/>
              </a:rPr>
              <a:t></a:t>
            </a:r>
            <a:r>
              <a:rPr lang="en-US" sz="2000" dirty="0">
                <a:solidFill>
                  <a:srgbClr val="000080"/>
                </a:solidFill>
              </a:rPr>
              <a:t>peak ROI(4 </a:t>
            </a:r>
            <a:r>
              <a:rPr lang="en-US" sz="2000" dirty="0" err="1">
                <a:solidFill>
                  <a:srgbClr val="000080"/>
                </a:solidFill>
              </a:rPr>
              <a:t>keV</a:t>
            </a:r>
            <a:r>
              <a:rPr lang="en-US" sz="2000" dirty="0">
                <a:solidFill>
                  <a:srgbClr val="000080"/>
                </a:solidFill>
              </a:rPr>
              <a:t> at 2039 </a:t>
            </a:r>
            <a:r>
              <a:rPr lang="en-US" sz="2000" dirty="0" err="1">
                <a:solidFill>
                  <a:srgbClr val="000080"/>
                </a:solidFill>
              </a:rPr>
              <a:t>keV</a:t>
            </a:r>
            <a:r>
              <a:rPr lang="en-US" sz="2000" dirty="0">
                <a:solidFill>
                  <a:srgbClr val="000080"/>
                </a:solidFill>
              </a:rPr>
              <a:t>) </a:t>
            </a:r>
          </a:p>
          <a:p>
            <a:pPr marL="165100" indent="-165100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8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~</a:t>
            </a:r>
            <a:r>
              <a:rPr lang="en-US" sz="1800" dirty="0" smtClean="0">
                <a:solidFill>
                  <a:srgbClr val="FF0000"/>
                </a:solidFill>
              </a:rPr>
              <a:t> 4 </a:t>
            </a:r>
            <a:r>
              <a:rPr lang="en-US" sz="1800" dirty="0" err="1">
                <a:solidFill>
                  <a:srgbClr val="FF0000"/>
                </a:solidFill>
              </a:rPr>
              <a:t>count/ROI/t-y</a:t>
            </a:r>
            <a:r>
              <a:rPr lang="en-US" sz="1800" dirty="0">
                <a:solidFill>
                  <a:srgbClr val="FF0000"/>
                </a:solidFill>
              </a:rPr>
              <a:t> (after analysis cuts)</a:t>
            </a:r>
          </a:p>
          <a:p>
            <a:pPr marL="165100" indent="-165100">
              <a:lnSpc>
                <a:spcPct val="90000"/>
              </a:lnSpc>
            </a:pPr>
            <a:endParaRPr lang="en-US" sz="2400" dirty="0">
              <a:solidFill>
                <a:srgbClr val="000080"/>
              </a:solidFill>
            </a:endParaRPr>
          </a:p>
        </p:txBody>
      </p:sp>
      <p:sp>
        <p:nvSpPr>
          <p:cNvPr id="924676" name="Rectangle 4"/>
          <p:cNvSpPr>
            <a:spLocks noGrp="1" noChangeArrowheads="1"/>
          </p:cNvSpPr>
          <p:nvPr>
            <p:ph type="title"/>
          </p:nvPr>
        </p:nvSpPr>
        <p:spPr>
          <a:xfrm>
            <a:off x="247650" y="203200"/>
            <a:ext cx="7404100" cy="5143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/>
              <a:t>The M</a:t>
            </a:r>
            <a:r>
              <a:rPr lang="en-US" sz="2400" b="1" dirty="0"/>
              <a:t>AJORANA</a:t>
            </a:r>
            <a:r>
              <a:rPr lang="en-US" sz="3200" b="1" dirty="0"/>
              <a:t> </a:t>
            </a:r>
            <a:r>
              <a:rPr lang="en-US" sz="2800" b="1" dirty="0"/>
              <a:t>D</a:t>
            </a:r>
            <a:r>
              <a:rPr lang="en-US" sz="2444" b="1" cap="all" dirty="0"/>
              <a:t>emonstrator</a:t>
            </a:r>
            <a:r>
              <a:rPr lang="en-US" sz="2800" b="1" dirty="0"/>
              <a:t> Module</a:t>
            </a:r>
            <a:endParaRPr lang="en-US" sz="3200" b="1" dirty="0"/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5088" y="1457325"/>
            <a:ext cx="2497137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228600" y="762000"/>
            <a:ext cx="8686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b="1" baseline="30000">
                <a:solidFill>
                  <a:srgbClr val="FF0000"/>
                </a:solidFill>
              </a:rPr>
              <a:t>76</a:t>
            </a:r>
            <a:r>
              <a:rPr lang="en-US" sz="2000" b="1">
                <a:solidFill>
                  <a:srgbClr val="FF0000"/>
                </a:solidFill>
              </a:rPr>
              <a:t>Ge offers an excellent combination of capabilities &amp; sensitivities.</a:t>
            </a: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254000" y="1143000"/>
            <a:ext cx="70612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b="1"/>
              <a:t>(Excellent energy resolution, intrinsically clean detectors, commercial technologies, best </a:t>
            </a:r>
            <a:r>
              <a:rPr lang="en-US" sz="1800" b="1">
                <a:latin typeface="Calibri" charset="0"/>
              </a:rPr>
              <a:t>0</a:t>
            </a:r>
            <a:r>
              <a:rPr lang="en-US" sz="1800" b="1">
                <a:latin typeface="Symbol" charset="2"/>
                <a:sym typeface="Symbol" charset="2"/>
              </a:rPr>
              <a:t></a:t>
            </a:r>
            <a:r>
              <a:rPr lang="en-US" sz="1200" b="1"/>
              <a:t> </a:t>
            </a:r>
            <a:r>
              <a:rPr lang="en-US" sz="2000" b="1"/>
              <a:t>sensitivity to date)</a:t>
            </a:r>
          </a:p>
        </p:txBody>
      </p:sp>
      <p:pic>
        <p:nvPicPr>
          <p:cNvPr id="47112" name="Picture 10" descr="mj_cryo2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1550" y="1520825"/>
            <a:ext cx="144145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91550" y="68263"/>
            <a:ext cx="4635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Shield.pdf"/>
          <p:cNvPicPr>
            <a:picLocks noChangeAspect="1"/>
          </p:cNvPicPr>
          <p:nvPr/>
        </p:nvPicPr>
        <p:blipFill>
          <a:blip r:embed="rId6" cstate="print"/>
          <a:srcRect l="14737"/>
          <a:stretch>
            <a:fillRect/>
          </a:stretch>
        </p:blipFill>
        <p:spPr bwMode="auto">
          <a:xfrm>
            <a:off x="6617775" y="3276600"/>
            <a:ext cx="25262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510219" y="648866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From S. Elliott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rda_majorana_schoenert_taup2009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7911"/>
            <a:ext cx="9144000" cy="6462177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67874" y="310231"/>
          <a:ext cx="8395801" cy="6218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283"/>
                <a:gridCol w="728282"/>
                <a:gridCol w="1480842"/>
                <a:gridCol w="873940"/>
                <a:gridCol w="1675052"/>
                <a:gridCol w="1505119"/>
                <a:gridCol w="72828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Nuc-lide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Backgr</a:t>
                      </a:r>
                      <a:r>
                        <a:rPr lang="en-US" dirty="0" smtClean="0"/>
                        <a:t> [1/</a:t>
                      </a:r>
                      <a:r>
                        <a:rPr lang="en-US" dirty="0" err="1" smtClean="0"/>
                        <a:t>keV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dirty="0" err="1" smtClean="0">
                          <a:latin typeface="+mn-lt"/>
                          <a:cs typeface="Times New Roman"/>
                        </a:rPr>
                        <a:t>y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dirty="0" err="1" smtClean="0">
                          <a:latin typeface="+mn-lt"/>
                          <a:cs typeface="Times New Roman"/>
                        </a:rPr>
                        <a:t>kg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]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Res.</a:t>
                      </a:r>
                      <a:r>
                        <a:rPr lang="en-US" baseline="0" dirty="0" smtClean="0"/>
                        <a:t> </a:t>
                      </a:r>
                      <a:r>
                        <a:rPr lang="el-GR" baseline="0" dirty="0" smtClean="0">
                          <a:latin typeface="Times New Roman"/>
                          <a:cs typeface="Times New Roman"/>
                        </a:rPr>
                        <a:t>σ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 [</a:t>
                      </a:r>
                      <a:r>
                        <a:rPr lang="en-US" baseline="0" dirty="0" err="1" smtClean="0">
                          <a:latin typeface="Times New Roman"/>
                          <a:cs typeface="Times New Roman"/>
                        </a:rPr>
                        <a:t>keV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]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Active b tag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‹m</a:t>
                      </a:r>
                      <a:r>
                        <a:rPr lang="el-GR" baseline="-25000" dirty="0" smtClean="0">
                          <a:latin typeface="Times New Roman"/>
                          <a:cs typeface="Times New Roman"/>
                        </a:rPr>
                        <a:t>ββ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› [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meV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]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CANDLES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48</a:t>
                      </a:r>
                      <a:r>
                        <a:rPr lang="en-US" sz="1600" dirty="0" smtClean="0"/>
                        <a:t>Ca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Arial" pitchFamily="34" charset="0"/>
                        </a:rPr>
                        <a:t>-</a:t>
                      </a:r>
                      <a:r>
                        <a:rPr lang="en-US" sz="1600" baseline="300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6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Active LS shield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Cobra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116</a:t>
                      </a:r>
                      <a:r>
                        <a:rPr lang="en-US" sz="1600" dirty="0" smtClean="0"/>
                        <a:t>Cd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 5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+mn-lt"/>
                          <a:cs typeface="Times New Roman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Times New Roman"/>
                        </a:rPr>
                        <a:t>-</a:t>
                      </a:r>
                      <a:r>
                        <a:rPr lang="en-US" sz="1600" baseline="30000" dirty="0" smtClean="0">
                          <a:latin typeface="+mn-lt"/>
                          <a:cs typeface="Times New Roman"/>
                        </a:rPr>
                        <a:t>4</a:t>
                      </a:r>
                      <a:endParaRPr lang="en-US" sz="1600" baseline="30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Fine </a:t>
                      </a:r>
                      <a:r>
                        <a:rPr lang="en-US" sz="1600" dirty="0" err="1" smtClean="0"/>
                        <a:t>pixelation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 (3-4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CUORE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130</a:t>
                      </a:r>
                      <a:r>
                        <a:rPr lang="en-US" sz="1600" dirty="0" smtClean="0"/>
                        <a:t>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-2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 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-3</a:t>
                      </a:r>
                      <a:endParaRPr lang="en-US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Heat/light,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20-80</a:t>
                      </a:r>
                      <a:r>
                        <a:rPr lang="en-US" sz="1600" baseline="0" dirty="0" smtClean="0"/>
                        <a:t> (5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EXO-200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136</a:t>
                      </a:r>
                      <a:r>
                        <a:rPr lang="en-US" sz="1600" dirty="0" smtClean="0"/>
                        <a:t>Xe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3d tracking, ion/</a:t>
                      </a:r>
                      <a:r>
                        <a:rPr lang="en-US" sz="1600" dirty="0" err="1" smtClean="0"/>
                        <a:t>scint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130–190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(2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2010</a:t>
                      </a:r>
                      <a:endParaRPr lang="en-US" sz="1600" dirty="0"/>
                    </a:p>
                  </a:txBody>
                  <a:tcPr/>
                </a:tc>
              </a:tr>
              <a:tr h="61994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136</a:t>
                      </a:r>
                      <a:r>
                        <a:rPr lang="en-US" sz="1600" dirty="0" smtClean="0"/>
                        <a:t>Xe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+mn-lt"/>
                          <a:cs typeface="Times New Roman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Times New Roman"/>
                        </a:rPr>
                        <a:t>-</a:t>
                      </a:r>
                      <a:r>
                        <a:rPr lang="en-US" sz="1600" baseline="30000" dirty="0" smtClean="0">
                          <a:latin typeface="+mn-lt"/>
                          <a:cs typeface="Times New Roman"/>
                        </a:rPr>
                        <a:t>7</a:t>
                      </a:r>
                      <a:endParaRPr lang="en-US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25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3d tracking, </a:t>
                      </a:r>
                      <a:r>
                        <a:rPr lang="en-US" sz="1600" dirty="0" err="1" smtClean="0"/>
                        <a:t>Ba</a:t>
                      </a:r>
                      <a:r>
                        <a:rPr lang="en-US" sz="1600" baseline="0" dirty="0" smtClean="0"/>
                        <a:t> tag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5 (10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GERDA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76</a:t>
                      </a:r>
                      <a:r>
                        <a:rPr lang="en-US" sz="1600" dirty="0" smtClean="0"/>
                        <a:t>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 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4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Pulse shape,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75–130 (3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KamLAND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136</a:t>
                      </a:r>
                      <a:r>
                        <a:rPr lang="en-US" sz="1600" dirty="0" smtClean="0"/>
                        <a:t>Xe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+mn-cs"/>
                        </a:rPr>
                        <a:t>6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+mn-lt"/>
                          <a:cs typeface="Times New Roman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Times New Roman"/>
                        </a:rPr>
                        <a:t>-</a:t>
                      </a:r>
                      <a:r>
                        <a:rPr lang="en-US" sz="1600" baseline="30000" dirty="0" smtClean="0">
                          <a:latin typeface="+mn-lt"/>
                          <a:cs typeface="Times New Roman"/>
                        </a:rPr>
                        <a:t>5</a:t>
                      </a:r>
                      <a:endParaRPr lang="en-US" sz="1600" baseline="300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BiPo</a:t>
                      </a:r>
                      <a:r>
                        <a:rPr lang="en-US" sz="1600" dirty="0" smtClean="0"/>
                        <a:t>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 (3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2011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MAJORANA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76</a:t>
                      </a:r>
                      <a:r>
                        <a:rPr lang="en-US" sz="1600" dirty="0" smtClean="0"/>
                        <a:t>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Pulse shape,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140 (3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MOON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100</a:t>
                      </a:r>
                      <a:r>
                        <a:rPr lang="en-US" sz="1600" dirty="0" smtClean="0"/>
                        <a:t>Mo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+mn-lt"/>
                          <a:cs typeface="Times New Roman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Times New Roman"/>
                        </a:rPr>
                        <a:t>-5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Tracking, 1e/2e </a:t>
                      </a:r>
                      <a:r>
                        <a:rPr lang="en-US" sz="1600" dirty="0" err="1" smtClean="0"/>
                        <a:t>discrim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45 (4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SNO+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150</a:t>
                      </a:r>
                      <a:r>
                        <a:rPr lang="en-US" sz="1600" dirty="0" smtClean="0"/>
                        <a:t>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BiPo</a:t>
                      </a:r>
                      <a:r>
                        <a:rPr lang="en-US" sz="1600" dirty="0" smtClean="0"/>
                        <a:t>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150 (1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2012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Super NEMO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82</a:t>
                      </a:r>
                      <a:r>
                        <a:rPr lang="en-US" sz="1600" dirty="0" smtClean="0"/>
                        <a:t>Se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Tracking, 1e/2e </a:t>
                      </a:r>
                      <a:r>
                        <a:rPr lang="en-US" sz="1600" dirty="0" err="1" smtClean="0"/>
                        <a:t>discrim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40-110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378976" y="4046016"/>
            <a:ext cx="8375257" cy="364144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8976" y="5590243"/>
            <a:ext cx="8375257" cy="373587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plus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5467" y="1"/>
            <a:ext cx="2056004" cy="4179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853" y="1003412"/>
            <a:ext cx="57277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the same idea as </a:t>
            </a:r>
            <a:r>
              <a:rPr lang="en-US" dirty="0" err="1" smtClean="0"/>
              <a:t>KamLAND</a:t>
            </a:r>
            <a:r>
              <a:rPr lang="en-US" dirty="0" smtClean="0"/>
              <a:t>:</a:t>
            </a:r>
          </a:p>
          <a:p>
            <a:r>
              <a:rPr lang="en-US" dirty="0" smtClean="0"/>
              <a:t>dissolve </a:t>
            </a:r>
            <a:r>
              <a:rPr lang="el-GR" dirty="0" smtClean="0">
                <a:latin typeface="Times New Roman"/>
                <a:cs typeface="Times New Roman"/>
              </a:rPr>
              <a:t>ββ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smtClean="0">
                <a:latin typeface="+mn-lt"/>
                <a:cs typeface="Times New Roman"/>
              </a:rPr>
              <a:t>emitter in ultra pure organic</a:t>
            </a:r>
          </a:p>
          <a:p>
            <a:r>
              <a:rPr lang="en-US" dirty="0" smtClean="0">
                <a:latin typeface="+mn-lt"/>
                <a:cs typeface="Times New Roman"/>
              </a:rPr>
              <a:t>liquid scintillator. The emphasis is on low</a:t>
            </a:r>
          </a:p>
          <a:p>
            <a:r>
              <a:rPr lang="en-US" dirty="0" smtClean="0">
                <a:latin typeface="+mn-lt"/>
                <a:cs typeface="Times New Roman"/>
              </a:rPr>
              <a:t>background and not resolution.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853" y="2590902"/>
            <a:ext cx="62295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now empty SNO detector will be</a:t>
            </a:r>
          </a:p>
          <a:p>
            <a:r>
              <a:rPr lang="en-US" dirty="0" smtClean="0"/>
              <a:t>filled with liquid scintillator. Because of its</a:t>
            </a:r>
          </a:p>
          <a:p>
            <a:r>
              <a:rPr lang="en-US" dirty="0" smtClean="0"/>
              <a:t>large size other physics can be addressed:</a:t>
            </a:r>
          </a:p>
          <a:p>
            <a:r>
              <a:rPr lang="en-US" dirty="0" smtClean="0"/>
              <a:t>solar pep, CNO neutrinos geo-neutrinos and</a:t>
            </a:r>
          </a:p>
          <a:p>
            <a:r>
              <a:rPr lang="en-US" dirty="0" smtClean="0"/>
              <a:t>more.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0853" y="4547724"/>
            <a:ext cx="7970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Natural </a:t>
            </a:r>
            <a:r>
              <a:rPr lang="en-US" dirty="0" err="1" smtClean="0"/>
              <a:t>Nd</a:t>
            </a:r>
            <a:r>
              <a:rPr lang="en-US" dirty="0" smtClean="0"/>
              <a:t> is </a:t>
            </a:r>
            <a:r>
              <a:rPr lang="en-US" dirty="0" err="1" smtClean="0"/>
              <a:t>dissiloved</a:t>
            </a:r>
            <a:r>
              <a:rPr lang="en-US" dirty="0" smtClean="0"/>
              <a:t> at 0.1% concentration in linear</a:t>
            </a:r>
          </a:p>
          <a:p>
            <a:r>
              <a:rPr lang="en-US" dirty="0" err="1" smtClean="0"/>
              <a:t>alcylbenze</a:t>
            </a:r>
            <a:r>
              <a:rPr lang="en-US" dirty="0" smtClean="0"/>
              <a:t> based scintillator. These </a:t>
            </a:r>
            <a:r>
              <a:rPr lang="en-US" dirty="0" err="1" smtClean="0"/>
              <a:t>experiements</a:t>
            </a:r>
            <a:r>
              <a:rPr lang="en-US" dirty="0" smtClean="0"/>
              <a:t> search</a:t>
            </a:r>
          </a:p>
          <a:p>
            <a:r>
              <a:rPr lang="en-US" dirty="0" smtClean="0"/>
              <a:t>for a shoulder and not a </a:t>
            </a:r>
            <a:r>
              <a:rPr lang="el-GR" dirty="0" smtClean="0">
                <a:latin typeface="Times New Roman"/>
                <a:cs typeface="Times New Roman"/>
              </a:rPr>
              <a:t>ββ</a:t>
            </a:r>
            <a:r>
              <a:rPr lang="en-US" dirty="0" smtClean="0">
                <a:latin typeface="+mn-lt"/>
                <a:cs typeface="Times New Roman"/>
              </a:rPr>
              <a:t>-peak.</a:t>
            </a: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037" y="258945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SNO+</a:t>
            </a:r>
            <a:endParaRPr lang="en-US" sz="36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238716"/>
            <a:ext cx="8229600" cy="76200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The SNO+ Experiment</a:t>
            </a:r>
          </a:p>
        </p:txBody>
      </p:sp>
      <p:pic>
        <p:nvPicPr>
          <p:cNvPr id="15365" name="Picture 5" descr="man_on_deck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295400"/>
            <a:ext cx="3890963" cy="4419600"/>
          </a:xfrm>
          <a:prstGeom prst="rect">
            <a:avLst/>
          </a:prstGeom>
          <a:noFill/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743200" y="1492250"/>
            <a:ext cx="1752600" cy="33655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1000 tonnes D</a:t>
            </a:r>
            <a:r>
              <a:rPr lang="en-US" sz="1600" b="1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O</a:t>
            </a:r>
            <a:endParaRPr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2743200" y="2009775"/>
            <a:ext cx="1752600" cy="58102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/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Support Structure for 9500 PMTs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2743200" y="2847975"/>
            <a:ext cx="1752600" cy="581025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12 m Diameter Acrylic Vessel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2743200" y="3686175"/>
            <a:ext cx="1752600" cy="5810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1700 tonnes  Inner</a:t>
            </a:r>
          </a:p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Shielding H</a:t>
            </a:r>
            <a:r>
              <a:rPr lang="en-US" sz="1600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743200" y="4524375"/>
            <a:ext cx="1752600" cy="581025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5300 tonnes Outer </a:t>
            </a:r>
          </a:p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Shield H</a:t>
            </a:r>
            <a:r>
              <a:rPr lang="en-US" sz="1600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743200" y="5286375"/>
            <a:ext cx="1752600" cy="581025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Urylon Liner and</a:t>
            </a:r>
          </a:p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Radon Seal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495800" y="1676400"/>
            <a:ext cx="2209800" cy="2057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4495800" y="3124200"/>
            <a:ext cx="2057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4495800" y="2286000"/>
            <a:ext cx="16002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V="1">
            <a:off x="4495800" y="4953000"/>
            <a:ext cx="12954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4495800" y="4495800"/>
            <a:ext cx="14478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>
            <a:off x="4495800" y="3962400"/>
            <a:ext cx="18288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2362200" y="1295400"/>
            <a:ext cx="2133600" cy="58102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860 tonnes scintillator</a:t>
            </a:r>
          </a:p>
          <a:p>
            <a:pPr algn="ctr" eaLnBrk="0" hangingPunct="0"/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(LAB + 2g/L PPO)</a:t>
            </a:r>
            <a:endParaRPr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6175375" y="3276600"/>
            <a:ext cx="1214438" cy="1852613"/>
            <a:chOff x="3890" y="2064"/>
            <a:chExt cx="765" cy="1167"/>
          </a:xfrm>
        </p:grpSpPr>
        <p:sp>
          <p:nvSpPr>
            <p:cNvPr id="15381" name="Freeform 21"/>
            <p:cNvSpPr>
              <a:spLocks/>
            </p:cNvSpPr>
            <p:nvPr/>
          </p:nvSpPr>
          <p:spPr bwMode="auto">
            <a:xfrm>
              <a:off x="4070" y="2087"/>
              <a:ext cx="112" cy="1127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62" y="58"/>
                </a:cxn>
                <a:cxn ang="0">
                  <a:pos x="45" y="1127"/>
                </a:cxn>
              </a:cxnLst>
              <a:rect l="0" t="0" r="r" b="b"/>
              <a:pathLst>
                <a:path w="112" h="1127">
                  <a:moveTo>
                    <a:pt x="112" y="0"/>
                  </a:moveTo>
                  <a:cubicBezTo>
                    <a:pt x="78" y="11"/>
                    <a:pt x="74" y="26"/>
                    <a:pt x="62" y="58"/>
                  </a:cubicBezTo>
                  <a:cubicBezTo>
                    <a:pt x="0" y="444"/>
                    <a:pt x="45" y="371"/>
                    <a:pt x="45" y="1127"/>
                  </a:cubicBezTo>
                </a:path>
              </a:pathLst>
            </a:cu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Freeform 25"/>
            <p:cNvSpPr>
              <a:spLocks/>
            </p:cNvSpPr>
            <p:nvPr/>
          </p:nvSpPr>
          <p:spPr bwMode="auto">
            <a:xfrm>
              <a:off x="4368" y="2064"/>
              <a:ext cx="123" cy="11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56"/>
                </a:cxn>
                <a:cxn ang="0">
                  <a:pos x="73" y="173"/>
                </a:cxn>
                <a:cxn ang="0">
                  <a:pos x="106" y="399"/>
                </a:cxn>
                <a:cxn ang="0">
                  <a:pos x="123" y="1158"/>
                </a:cxn>
              </a:cxnLst>
              <a:rect l="0" t="0" r="r" b="b"/>
              <a:pathLst>
                <a:path w="123" h="1158">
                  <a:moveTo>
                    <a:pt x="0" y="0"/>
                  </a:moveTo>
                  <a:cubicBezTo>
                    <a:pt x="1" y="18"/>
                    <a:pt x="20" y="22"/>
                    <a:pt x="31" y="56"/>
                  </a:cubicBezTo>
                  <a:cubicBezTo>
                    <a:pt x="43" y="85"/>
                    <a:pt x="61" y="116"/>
                    <a:pt x="73" y="173"/>
                  </a:cubicBezTo>
                  <a:cubicBezTo>
                    <a:pt x="80" y="230"/>
                    <a:pt x="97" y="233"/>
                    <a:pt x="106" y="399"/>
                  </a:cubicBezTo>
                  <a:cubicBezTo>
                    <a:pt x="114" y="563"/>
                    <a:pt x="119" y="998"/>
                    <a:pt x="123" y="1158"/>
                  </a:cubicBezTo>
                </a:path>
              </a:pathLst>
            </a:cu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6" name="Freeform 26"/>
            <p:cNvSpPr>
              <a:spLocks/>
            </p:cNvSpPr>
            <p:nvPr/>
          </p:nvSpPr>
          <p:spPr bwMode="auto">
            <a:xfrm>
              <a:off x="3936" y="2064"/>
              <a:ext cx="215" cy="1117"/>
            </a:xfrm>
            <a:custGeom>
              <a:avLst/>
              <a:gdLst/>
              <a:ahLst/>
              <a:cxnLst>
                <a:cxn ang="0">
                  <a:pos x="215" y="0"/>
                </a:cxn>
                <a:cxn ang="0">
                  <a:pos x="89" y="75"/>
                </a:cxn>
                <a:cxn ang="0">
                  <a:pos x="39" y="176"/>
                </a:cxn>
                <a:cxn ang="0">
                  <a:pos x="6" y="401"/>
                </a:cxn>
                <a:cxn ang="0">
                  <a:pos x="4" y="1117"/>
                </a:cxn>
              </a:cxnLst>
              <a:rect l="0" t="0" r="r" b="b"/>
              <a:pathLst>
                <a:path w="215" h="1117">
                  <a:moveTo>
                    <a:pt x="215" y="0"/>
                  </a:moveTo>
                  <a:cubicBezTo>
                    <a:pt x="200" y="13"/>
                    <a:pt x="118" y="46"/>
                    <a:pt x="89" y="75"/>
                  </a:cubicBezTo>
                  <a:cubicBezTo>
                    <a:pt x="60" y="104"/>
                    <a:pt x="53" y="122"/>
                    <a:pt x="39" y="176"/>
                  </a:cubicBezTo>
                  <a:cubicBezTo>
                    <a:pt x="7" y="240"/>
                    <a:pt x="12" y="236"/>
                    <a:pt x="6" y="401"/>
                  </a:cubicBezTo>
                  <a:cubicBezTo>
                    <a:pt x="0" y="558"/>
                    <a:pt x="5" y="957"/>
                    <a:pt x="4" y="1117"/>
                  </a:cubicBezTo>
                </a:path>
              </a:pathLst>
            </a:cu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Freeform 27"/>
            <p:cNvSpPr>
              <a:spLocks/>
            </p:cNvSpPr>
            <p:nvPr/>
          </p:nvSpPr>
          <p:spPr bwMode="auto">
            <a:xfrm>
              <a:off x="4266" y="2129"/>
              <a:ext cx="1" cy="110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02"/>
                </a:cxn>
              </a:cxnLst>
              <a:rect l="0" t="0" r="r" b="b"/>
              <a:pathLst>
                <a:path w="1" h="1102">
                  <a:moveTo>
                    <a:pt x="0" y="0"/>
                  </a:moveTo>
                  <a:cubicBezTo>
                    <a:pt x="0" y="367"/>
                    <a:pt x="0" y="735"/>
                    <a:pt x="0" y="1102"/>
                  </a:cubicBezTo>
                </a:path>
              </a:pathLst>
            </a:cu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8" name="Freeform 28"/>
            <p:cNvSpPr>
              <a:spLocks/>
            </p:cNvSpPr>
            <p:nvPr/>
          </p:nvSpPr>
          <p:spPr bwMode="auto">
            <a:xfrm>
              <a:off x="4383" y="2070"/>
              <a:ext cx="207" cy="11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0" y="67"/>
                </a:cxn>
                <a:cxn ang="0">
                  <a:pos x="158" y="159"/>
                </a:cxn>
                <a:cxn ang="0">
                  <a:pos x="187" y="345"/>
                </a:cxn>
                <a:cxn ang="0">
                  <a:pos x="207" y="1115"/>
                </a:cxn>
              </a:cxnLst>
              <a:rect l="0" t="0" r="r" b="b"/>
              <a:pathLst>
                <a:path w="207" h="1115">
                  <a:moveTo>
                    <a:pt x="0" y="0"/>
                  </a:moveTo>
                  <a:cubicBezTo>
                    <a:pt x="1" y="18"/>
                    <a:pt x="76" y="39"/>
                    <a:pt x="100" y="67"/>
                  </a:cubicBezTo>
                  <a:cubicBezTo>
                    <a:pt x="126" y="94"/>
                    <a:pt x="143" y="113"/>
                    <a:pt x="158" y="159"/>
                  </a:cubicBezTo>
                  <a:cubicBezTo>
                    <a:pt x="165" y="216"/>
                    <a:pt x="179" y="186"/>
                    <a:pt x="187" y="345"/>
                  </a:cubicBezTo>
                  <a:cubicBezTo>
                    <a:pt x="195" y="504"/>
                    <a:pt x="203" y="955"/>
                    <a:pt x="207" y="1115"/>
                  </a:cubicBezTo>
                </a:path>
              </a:pathLst>
            </a:cu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9" name="Freeform 29"/>
            <p:cNvSpPr>
              <a:spLocks/>
            </p:cNvSpPr>
            <p:nvPr/>
          </p:nvSpPr>
          <p:spPr bwMode="auto">
            <a:xfrm>
              <a:off x="4266" y="2269"/>
              <a:ext cx="344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50" y="18"/>
                </a:cxn>
                <a:cxn ang="0">
                  <a:pos x="284" y="2"/>
                </a:cxn>
              </a:cxnLst>
              <a:rect l="0" t="0" r="r" b="b"/>
              <a:pathLst>
                <a:path w="344" h="35">
                  <a:moveTo>
                    <a:pt x="0" y="35"/>
                  </a:moveTo>
                  <a:cubicBezTo>
                    <a:pt x="16" y="34"/>
                    <a:pt x="218" y="24"/>
                    <a:pt x="250" y="18"/>
                  </a:cubicBezTo>
                  <a:cubicBezTo>
                    <a:pt x="344" y="0"/>
                    <a:pt x="245" y="2"/>
                    <a:pt x="284" y="2"/>
                  </a:cubicBezTo>
                </a:path>
              </a:pathLst>
            </a:cu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90" name="Freeform 30"/>
            <p:cNvSpPr>
              <a:spLocks/>
            </p:cNvSpPr>
            <p:nvPr/>
          </p:nvSpPr>
          <p:spPr bwMode="auto">
            <a:xfrm>
              <a:off x="3982" y="2221"/>
              <a:ext cx="259" cy="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0" y="33"/>
                </a:cxn>
                <a:cxn ang="0">
                  <a:pos x="259" y="83"/>
                </a:cxn>
              </a:cxnLst>
              <a:rect l="0" t="0" r="r" b="b"/>
              <a:pathLst>
                <a:path w="259" h="83">
                  <a:moveTo>
                    <a:pt x="0" y="0"/>
                  </a:moveTo>
                  <a:cubicBezTo>
                    <a:pt x="32" y="20"/>
                    <a:pt x="64" y="24"/>
                    <a:pt x="100" y="33"/>
                  </a:cubicBezTo>
                  <a:cubicBezTo>
                    <a:pt x="149" y="82"/>
                    <a:pt x="187" y="83"/>
                    <a:pt x="259" y="83"/>
                  </a:cubicBezTo>
                </a:path>
              </a:pathLst>
            </a:cu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1"/>
            <p:cNvSpPr>
              <a:spLocks/>
            </p:cNvSpPr>
            <p:nvPr/>
          </p:nvSpPr>
          <p:spPr bwMode="auto">
            <a:xfrm>
              <a:off x="3890" y="2579"/>
              <a:ext cx="1" cy="5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18"/>
                </a:cxn>
              </a:cxnLst>
              <a:rect l="0" t="0" r="r" b="b"/>
              <a:pathLst>
                <a:path w="1" h="518">
                  <a:moveTo>
                    <a:pt x="0" y="0"/>
                  </a:moveTo>
                  <a:cubicBezTo>
                    <a:pt x="0" y="173"/>
                    <a:pt x="0" y="345"/>
                    <a:pt x="0" y="518"/>
                  </a:cubicBezTo>
                </a:path>
              </a:pathLst>
            </a:cu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2"/>
            <p:cNvSpPr>
              <a:spLocks/>
            </p:cNvSpPr>
            <p:nvPr/>
          </p:nvSpPr>
          <p:spPr bwMode="auto">
            <a:xfrm>
              <a:off x="3982" y="2675"/>
              <a:ext cx="4" cy="31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314"/>
                </a:cxn>
              </a:cxnLst>
              <a:rect l="0" t="0" r="r" b="b"/>
              <a:pathLst>
                <a:path w="4" h="314">
                  <a:moveTo>
                    <a:pt x="4" y="0"/>
                  </a:moveTo>
                  <a:cubicBezTo>
                    <a:pt x="4" y="173"/>
                    <a:pt x="0" y="141"/>
                    <a:pt x="0" y="314"/>
                  </a:cubicBezTo>
                </a:path>
              </a:pathLst>
            </a:cu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3"/>
            <p:cNvSpPr>
              <a:spLocks/>
            </p:cNvSpPr>
            <p:nvPr/>
          </p:nvSpPr>
          <p:spPr bwMode="auto">
            <a:xfrm>
              <a:off x="4166" y="2832"/>
              <a:ext cx="10" cy="20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207"/>
                </a:cxn>
              </a:cxnLst>
              <a:rect l="0" t="0" r="r" b="b"/>
              <a:pathLst>
                <a:path w="10" h="207">
                  <a:moveTo>
                    <a:pt x="10" y="0"/>
                  </a:moveTo>
                  <a:cubicBezTo>
                    <a:pt x="10" y="173"/>
                    <a:pt x="0" y="34"/>
                    <a:pt x="0" y="207"/>
                  </a:cubicBezTo>
                </a:path>
              </a:pathLst>
            </a:cu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94" name="Freeform 34"/>
            <p:cNvSpPr>
              <a:spLocks/>
            </p:cNvSpPr>
            <p:nvPr/>
          </p:nvSpPr>
          <p:spPr bwMode="auto">
            <a:xfrm>
              <a:off x="4366" y="2832"/>
              <a:ext cx="2" cy="19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98"/>
                </a:cxn>
              </a:cxnLst>
              <a:rect l="0" t="0" r="r" b="b"/>
              <a:pathLst>
                <a:path w="2" h="198">
                  <a:moveTo>
                    <a:pt x="2" y="0"/>
                  </a:moveTo>
                  <a:cubicBezTo>
                    <a:pt x="2" y="173"/>
                    <a:pt x="0" y="25"/>
                    <a:pt x="0" y="198"/>
                  </a:cubicBezTo>
                </a:path>
              </a:pathLst>
            </a:cu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95" name="Freeform 35"/>
            <p:cNvSpPr>
              <a:spLocks/>
            </p:cNvSpPr>
            <p:nvPr/>
          </p:nvSpPr>
          <p:spPr bwMode="auto">
            <a:xfrm>
              <a:off x="4641" y="2592"/>
              <a:ext cx="14" cy="43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430"/>
                </a:cxn>
              </a:cxnLst>
              <a:rect l="0" t="0" r="r" b="b"/>
              <a:pathLst>
                <a:path w="14" h="430">
                  <a:moveTo>
                    <a:pt x="14" y="0"/>
                  </a:moveTo>
                  <a:cubicBezTo>
                    <a:pt x="14" y="173"/>
                    <a:pt x="0" y="257"/>
                    <a:pt x="0" y="430"/>
                  </a:cubicBezTo>
                </a:path>
              </a:pathLst>
            </a:cu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97" name="Text Box 37"/>
          <p:cNvSpPr txBox="1">
            <a:spLocks noChangeArrowheads="1"/>
          </p:cNvSpPr>
          <p:nvPr/>
        </p:nvSpPr>
        <p:spPr bwMode="auto">
          <a:xfrm>
            <a:off x="304800" y="4114800"/>
            <a:ext cx="2133600" cy="58102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Rope net anchored to the cavity floor</a:t>
            </a:r>
            <a:endParaRPr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8" name="Line 38"/>
          <p:cNvSpPr>
            <a:spLocks noChangeShapeType="1"/>
          </p:cNvSpPr>
          <p:nvPr/>
        </p:nvSpPr>
        <p:spPr bwMode="auto">
          <a:xfrm flipV="1">
            <a:off x="2438400" y="4114800"/>
            <a:ext cx="43434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399" name="Picture 39" descr="D207711-13-120 - Rev P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905000"/>
            <a:ext cx="2514600" cy="1625600"/>
          </a:xfrm>
          <a:prstGeom prst="rect">
            <a:avLst/>
          </a:prstGeom>
          <a:noFill/>
        </p:spPr>
      </p:pic>
      <p:sp>
        <p:nvSpPr>
          <p:cNvPr id="15400" name="Text Box 40"/>
          <p:cNvSpPr txBox="1">
            <a:spLocks noChangeArrowheads="1"/>
          </p:cNvSpPr>
          <p:nvPr/>
        </p:nvSpPr>
        <p:spPr bwMode="auto">
          <a:xfrm>
            <a:off x="152400" y="3443288"/>
            <a:ext cx="240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/>
              <a:t>Scintillator purification</a:t>
            </a:r>
          </a:p>
        </p:txBody>
      </p:sp>
      <p:cxnSp>
        <p:nvCxnSpPr>
          <p:cNvPr id="15401" name="AutoShape 41"/>
          <p:cNvCxnSpPr>
            <a:cxnSpLocks noChangeShapeType="1"/>
            <a:stCxn id="0" idx="0"/>
          </p:cNvCxnSpPr>
          <p:nvPr/>
        </p:nvCxnSpPr>
        <p:spPr bwMode="auto">
          <a:xfrm rot="16200000">
            <a:off x="1543050" y="1390650"/>
            <a:ext cx="304800" cy="723900"/>
          </a:xfrm>
          <a:prstGeom prst="bentConnector2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79" grpId="0" animBg="1"/>
      <p:bldP spid="15397" grpId="0" animBg="1"/>
      <p:bldP spid="15398" grpId="0" animBg="1"/>
      <p:bldP spid="1540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 descr="snolsb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1019" y="1341657"/>
            <a:ext cx="6172344" cy="4629582"/>
          </a:xfrm>
          <a:prstGeom prst="rect">
            <a:avLst/>
          </a:prstGeom>
          <a:noFill/>
        </p:spPr>
      </p:pic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178" y="1412197"/>
            <a:ext cx="2347851" cy="4559042"/>
          </a:xfrm>
        </p:spPr>
        <p:txBody>
          <a:bodyPr/>
          <a:lstStyle/>
          <a:p>
            <a:pPr marL="341313" indent="-341313">
              <a:lnSpc>
                <a:spcPct val="90000"/>
              </a:lnSpc>
              <a:buFont typeface="Arial"/>
              <a:buChar char="•"/>
            </a:pPr>
            <a:r>
              <a:rPr lang="en-US" sz="1800" dirty="0" smtClean="0"/>
              <a:t>energy resolution in a liquid scintillator is relatively poor</a:t>
            </a:r>
          </a:p>
          <a:p>
            <a:pPr marL="341313" indent="-341313">
              <a:lnSpc>
                <a:spcPct val="90000"/>
              </a:lnSpc>
              <a:buFont typeface="Arial"/>
              <a:buChar char="•"/>
            </a:pPr>
            <a:r>
              <a:rPr lang="en-US" sz="1800" dirty="0" smtClean="0"/>
              <a:t>search for endpoint shape distortion at high Q-value above the gamma lines from natural radioactivity</a:t>
            </a:r>
          </a:p>
          <a:p>
            <a:pPr marL="341313" indent="-341313">
              <a:lnSpc>
                <a:spcPct val="90000"/>
              </a:lnSpc>
              <a:buFont typeface="Arial"/>
              <a:buChar char="•"/>
            </a:pPr>
            <a:r>
              <a:rPr lang="en-US" sz="1800" baseline="30000" dirty="0" smtClean="0"/>
              <a:t>150</a:t>
            </a:r>
            <a:r>
              <a:rPr lang="en-US" sz="1800" dirty="0" smtClean="0"/>
              <a:t>Nd has highest phase space factor and NME, thus highest predicted rate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sp>
        <p:nvSpPr>
          <p:cNvPr id="424964" name="Text Box 4"/>
          <p:cNvSpPr txBox="1">
            <a:spLocks noChangeArrowheads="1"/>
          </p:cNvSpPr>
          <p:nvPr/>
        </p:nvSpPr>
        <p:spPr bwMode="auto">
          <a:xfrm>
            <a:off x="6350962" y="2368055"/>
            <a:ext cx="1852834" cy="120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>
            <a:prstTxWarp prst="textNoShape">
              <a:avLst/>
            </a:prstTxWarp>
            <a:spAutoFit/>
          </a:bodyPr>
          <a:lstStyle/>
          <a:p>
            <a:pPr defTabSz="45644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simulation:</a:t>
            </a:r>
          </a:p>
          <a:p>
            <a:pPr defTabSz="456440"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srgbClr val="000000"/>
                </a:solidFill>
              </a:rPr>
              <a:t>one</a:t>
            </a:r>
            <a:r>
              <a:rPr lang="en-US" dirty="0">
                <a:solidFill>
                  <a:srgbClr val="000000"/>
                </a:solidFill>
              </a:rPr>
              <a:t> year of </a:t>
            </a:r>
            <a:r>
              <a:rPr lang="en-US" dirty="0" smtClean="0">
                <a:solidFill>
                  <a:srgbClr val="000000"/>
                </a:solidFill>
              </a:rPr>
              <a:t>data</a:t>
            </a:r>
          </a:p>
          <a:p>
            <a:pPr defTabSz="45644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1% </a:t>
            </a:r>
            <a:r>
              <a:rPr lang="en-US" dirty="0" err="1" smtClean="0">
                <a:solidFill>
                  <a:srgbClr val="000000"/>
                </a:solidFill>
              </a:rPr>
              <a:t>NdLS</a:t>
            </a:r>
            <a:endParaRPr lang="en-US" dirty="0" smtClean="0">
              <a:solidFill>
                <a:srgbClr val="000000"/>
              </a:solidFill>
            </a:endParaRPr>
          </a:p>
          <a:p>
            <a:pPr defTabSz="45644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</a:rPr>
              <a:t>m</a:t>
            </a:r>
            <a:r>
              <a:rPr lang="en-US" baseline="-25000" dirty="0" err="1" smtClean="0">
                <a:solidFill>
                  <a:srgbClr val="000000"/>
                </a:solidFill>
              </a:rPr>
              <a:t>eff</a:t>
            </a:r>
            <a:r>
              <a:rPr lang="en-US" dirty="0" smtClean="0">
                <a:solidFill>
                  <a:srgbClr val="000000"/>
                </a:solidFill>
              </a:rPr>
              <a:t> = 0.15 </a:t>
            </a:r>
            <a:r>
              <a:rPr lang="en-US" dirty="0" err="1" smtClean="0">
                <a:solidFill>
                  <a:srgbClr val="000000"/>
                </a:solidFill>
              </a:rPr>
              <a:t>eV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49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SNO+ Double Beta Decay Concept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From M. Chen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23682" y="954861"/>
            <a:ext cx="8286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96600"/>
                </a:solidFill>
              </a:rPr>
              <a:t>In order to test interesting neutrino physics with a double beta decay experiment one has to plan for sensitivities of order 10</a:t>
            </a:r>
            <a:r>
              <a:rPr lang="en-US" baseline="30000" dirty="0" smtClean="0">
                <a:solidFill>
                  <a:srgbClr val="996600"/>
                </a:solidFill>
              </a:rPr>
              <a:t>25</a:t>
            </a:r>
            <a:r>
              <a:rPr lang="en-US" dirty="0" smtClean="0">
                <a:solidFill>
                  <a:srgbClr val="996600"/>
                </a:solidFill>
              </a:rPr>
              <a:t> to 10</a:t>
            </a:r>
            <a:r>
              <a:rPr lang="en-US" baseline="30000" dirty="0" smtClean="0">
                <a:solidFill>
                  <a:srgbClr val="996600"/>
                </a:solidFill>
              </a:rPr>
              <a:t>28</a:t>
            </a:r>
            <a:r>
              <a:rPr lang="en-US" dirty="0" smtClean="0">
                <a:solidFill>
                  <a:srgbClr val="996600"/>
                </a:solidFill>
              </a:rPr>
              <a:t>y.</a:t>
            </a:r>
            <a:endParaRPr lang="en-US" dirty="0">
              <a:solidFill>
                <a:srgbClr val="99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511" y="2265771"/>
            <a:ext cx="8124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Decay rate to be expected at these ultra long half lives are of order few per year per 100 kg of source material or even few per few tons.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amlans_zen_inoue_Page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5"/>
            <a:ext cx="9144000" cy="6856329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amlans_zen_inoue_Page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0219" y="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From K. Inoue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テキスト ボックス 1"/>
          <p:cNvSpPr txBox="1">
            <a:spLocks noChangeArrowheads="1"/>
          </p:cNvSpPr>
          <p:nvPr/>
        </p:nvSpPr>
        <p:spPr bwMode="auto">
          <a:xfrm>
            <a:off x="12700" y="0"/>
            <a:ext cx="8658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 u="sng" dirty="0" smtClean="0"/>
              <a:t>July 2011: Construction </a:t>
            </a:r>
            <a:r>
              <a:rPr lang="en-US" altLang="ja-JP" sz="2400" u="sng" dirty="0"/>
              <a:t>of </a:t>
            </a:r>
            <a:r>
              <a:rPr lang="en-US" altLang="ja-JP" sz="2400" u="sng" dirty="0" smtClean="0"/>
              <a:t>clean </a:t>
            </a:r>
            <a:r>
              <a:rPr lang="en-US" altLang="ja-JP" sz="2400" u="sng" dirty="0"/>
              <a:t>tent </a:t>
            </a:r>
            <a:r>
              <a:rPr lang="en-US" altLang="ja-JP" sz="2400" u="sng" dirty="0" smtClean="0"/>
              <a:t>on top of detector is </a:t>
            </a:r>
            <a:r>
              <a:rPr lang="en-US" altLang="ja-JP" sz="2400" u="sng" dirty="0"/>
              <a:t>under way</a:t>
            </a:r>
            <a:endParaRPr lang="ja-JP" altLang="en-US" sz="2400" u="sng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544888"/>
            <a:ext cx="4846638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テキスト ボックス 2"/>
          <p:cNvSpPr txBox="1">
            <a:spLocks noChangeArrowheads="1"/>
          </p:cNvSpPr>
          <p:nvPr/>
        </p:nvSpPr>
        <p:spPr bwMode="auto">
          <a:xfrm>
            <a:off x="1366838" y="877888"/>
            <a:ext cx="257968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/>
              <a:t>Inside the clean tent -&gt;</a:t>
            </a:r>
          </a:p>
          <a:p>
            <a:pPr eaLnBrk="1" hangingPunct="1"/>
            <a:r>
              <a:rPr lang="en-US" altLang="ja-JP"/>
              <a:t> </a:t>
            </a:r>
            <a:endParaRPr lang="ja-JP" altLang="en-US"/>
          </a:p>
        </p:txBody>
      </p:sp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95288"/>
            <a:ext cx="4754563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90200608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pic>
        <p:nvPicPr>
          <p:cNvPr id="4" name="Picture 3" descr="kamland_zen_collabor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93" y="6497905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From K. Nakamura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67874" y="310231"/>
          <a:ext cx="8395801" cy="6218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283"/>
                <a:gridCol w="728282"/>
                <a:gridCol w="1480842"/>
                <a:gridCol w="873940"/>
                <a:gridCol w="1675052"/>
                <a:gridCol w="1505119"/>
                <a:gridCol w="72828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Nuc-lide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Backgr</a:t>
                      </a:r>
                      <a:r>
                        <a:rPr lang="en-US" dirty="0" smtClean="0"/>
                        <a:t> [1/</a:t>
                      </a:r>
                      <a:r>
                        <a:rPr lang="en-US" dirty="0" err="1" smtClean="0"/>
                        <a:t>keV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dirty="0" err="1" smtClean="0">
                          <a:latin typeface="+mn-lt"/>
                          <a:cs typeface="Times New Roman"/>
                        </a:rPr>
                        <a:t>y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dirty="0" err="1" smtClean="0">
                          <a:latin typeface="+mn-lt"/>
                          <a:cs typeface="Times New Roman"/>
                        </a:rPr>
                        <a:t>kg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]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Res.</a:t>
                      </a:r>
                      <a:r>
                        <a:rPr lang="en-US" baseline="0" dirty="0" smtClean="0"/>
                        <a:t> </a:t>
                      </a:r>
                      <a:r>
                        <a:rPr lang="el-GR" baseline="0" dirty="0" smtClean="0">
                          <a:latin typeface="Times New Roman"/>
                          <a:cs typeface="Times New Roman"/>
                        </a:rPr>
                        <a:t>σ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 [</a:t>
                      </a:r>
                      <a:r>
                        <a:rPr lang="en-US" baseline="0" dirty="0" err="1" smtClean="0">
                          <a:latin typeface="Times New Roman"/>
                          <a:cs typeface="Times New Roman"/>
                        </a:rPr>
                        <a:t>keV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]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Active b tag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‹m</a:t>
                      </a:r>
                      <a:r>
                        <a:rPr lang="el-GR" baseline="-25000" dirty="0" smtClean="0">
                          <a:latin typeface="Times New Roman"/>
                          <a:cs typeface="Times New Roman"/>
                        </a:rPr>
                        <a:t>ββ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› [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meV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]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CANDLES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48</a:t>
                      </a:r>
                      <a:r>
                        <a:rPr lang="en-US" sz="1600" dirty="0" smtClean="0"/>
                        <a:t>Ca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Arial" pitchFamily="34" charset="0"/>
                        </a:rPr>
                        <a:t>-</a:t>
                      </a:r>
                      <a:r>
                        <a:rPr lang="en-US" sz="1600" baseline="300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6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Active LS shield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Cobra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116</a:t>
                      </a:r>
                      <a:r>
                        <a:rPr lang="en-US" sz="1600" dirty="0" smtClean="0"/>
                        <a:t>Cd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 5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+mn-lt"/>
                          <a:cs typeface="Times New Roman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Times New Roman"/>
                        </a:rPr>
                        <a:t>-</a:t>
                      </a:r>
                      <a:r>
                        <a:rPr lang="en-US" sz="1600" baseline="30000" dirty="0" smtClean="0">
                          <a:latin typeface="+mn-lt"/>
                          <a:cs typeface="Times New Roman"/>
                        </a:rPr>
                        <a:t>4</a:t>
                      </a:r>
                      <a:endParaRPr lang="en-US" sz="1600" baseline="30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Fine </a:t>
                      </a:r>
                      <a:r>
                        <a:rPr lang="en-US" sz="1600" dirty="0" err="1" smtClean="0"/>
                        <a:t>pixelation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 (3-4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CUORE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130</a:t>
                      </a:r>
                      <a:r>
                        <a:rPr lang="en-US" sz="1600" dirty="0" smtClean="0"/>
                        <a:t>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-2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 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-3</a:t>
                      </a:r>
                      <a:endParaRPr lang="en-US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Heat/light,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20-80</a:t>
                      </a:r>
                      <a:r>
                        <a:rPr lang="en-US" sz="1600" baseline="0" dirty="0" smtClean="0"/>
                        <a:t> (5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EXO-200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136</a:t>
                      </a:r>
                      <a:r>
                        <a:rPr lang="en-US" sz="1600" dirty="0" smtClean="0"/>
                        <a:t>Xe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3d tracking, ion/</a:t>
                      </a:r>
                      <a:r>
                        <a:rPr lang="en-US" sz="1600" dirty="0" err="1" smtClean="0"/>
                        <a:t>scint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130–190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(2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2010</a:t>
                      </a:r>
                      <a:endParaRPr lang="en-US" sz="1600" dirty="0"/>
                    </a:p>
                  </a:txBody>
                  <a:tcPr/>
                </a:tc>
              </a:tr>
              <a:tr h="61994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136</a:t>
                      </a:r>
                      <a:r>
                        <a:rPr lang="en-US" sz="1600" dirty="0" smtClean="0"/>
                        <a:t>Xe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+mn-lt"/>
                          <a:cs typeface="Times New Roman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Times New Roman"/>
                        </a:rPr>
                        <a:t>-</a:t>
                      </a:r>
                      <a:r>
                        <a:rPr lang="en-US" sz="1600" baseline="30000" dirty="0" smtClean="0">
                          <a:latin typeface="+mn-lt"/>
                          <a:cs typeface="Times New Roman"/>
                        </a:rPr>
                        <a:t>7</a:t>
                      </a:r>
                      <a:endParaRPr lang="en-US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25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3d tracking, </a:t>
                      </a:r>
                      <a:r>
                        <a:rPr lang="en-US" sz="1600" dirty="0" err="1" smtClean="0"/>
                        <a:t>Ba</a:t>
                      </a:r>
                      <a:r>
                        <a:rPr lang="en-US" sz="1600" baseline="0" dirty="0" smtClean="0"/>
                        <a:t> tag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5 (10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GERDA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76</a:t>
                      </a:r>
                      <a:r>
                        <a:rPr lang="en-US" sz="1600" dirty="0" smtClean="0"/>
                        <a:t>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 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4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Pulse shape,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75–130 (3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KamLAND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136</a:t>
                      </a:r>
                      <a:r>
                        <a:rPr lang="en-US" sz="1600" dirty="0" smtClean="0"/>
                        <a:t>Xe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+mn-cs"/>
                        </a:rPr>
                        <a:t>6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+mn-lt"/>
                          <a:cs typeface="Times New Roman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Times New Roman"/>
                        </a:rPr>
                        <a:t>-</a:t>
                      </a:r>
                      <a:r>
                        <a:rPr lang="en-US" sz="1600" baseline="30000" dirty="0" smtClean="0">
                          <a:latin typeface="+mn-lt"/>
                          <a:cs typeface="Times New Roman"/>
                        </a:rPr>
                        <a:t>5</a:t>
                      </a:r>
                      <a:endParaRPr lang="en-US" sz="1600" baseline="300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BiPo</a:t>
                      </a:r>
                      <a:r>
                        <a:rPr lang="en-US" sz="1600" dirty="0" smtClean="0"/>
                        <a:t>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 (3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2011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MAJORANA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76</a:t>
                      </a:r>
                      <a:r>
                        <a:rPr lang="en-US" sz="1600" dirty="0" smtClean="0"/>
                        <a:t>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Pulse shape,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140 (3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MOON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100</a:t>
                      </a:r>
                      <a:r>
                        <a:rPr lang="en-US" sz="1600" dirty="0" smtClean="0"/>
                        <a:t>Mo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+mn-lt"/>
                          <a:cs typeface="Times New Roman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Times New Roman"/>
                        </a:rPr>
                        <a:t>-5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Tracking, 1e/2e </a:t>
                      </a:r>
                      <a:r>
                        <a:rPr lang="en-US" sz="1600" dirty="0" err="1" smtClean="0"/>
                        <a:t>discrim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45 (4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SNO+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150</a:t>
                      </a:r>
                      <a:r>
                        <a:rPr lang="en-US" sz="1600" dirty="0" smtClean="0"/>
                        <a:t>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BiPo</a:t>
                      </a:r>
                      <a:r>
                        <a:rPr lang="en-US" sz="1600" dirty="0" smtClean="0"/>
                        <a:t>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150 (1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2012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Super NEMO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82</a:t>
                      </a:r>
                      <a:r>
                        <a:rPr lang="en-US" sz="1600" dirty="0" smtClean="0"/>
                        <a:t>Se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Tracking, 1e/2e </a:t>
                      </a:r>
                      <a:r>
                        <a:rPr lang="en-US" sz="1600" dirty="0" err="1" smtClean="0"/>
                        <a:t>discrim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40-110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378976" y="2273860"/>
            <a:ext cx="8375257" cy="574536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/>
          </p:cNvSpPr>
          <p:nvPr/>
        </p:nvSpPr>
        <p:spPr bwMode="auto">
          <a:xfrm>
            <a:off x="422275" y="3040063"/>
            <a:ext cx="40655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2325" eaLnBrk="1" hangingPunct="1">
              <a:tabLst>
                <a:tab pos="754063" algn="l"/>
                <a:tab pos="8447088" algn="l"/>
              </a:tabLst>
            </a:pPr>
            <a:r>
              <a:rPr lang="en-US" sz="2500">
                <a:latin typeface="Times" pitchFamily="18" charset="0"/>
                <a:sym typeface="Times" pitchFamily="18" charset="0"/>
              </a:rPr>
              <a:t> </a:t>
            </a:r>
            <a:r>
              <a:rPr lang="en-US" sz="2500" baseline="32000">
                <a:latin typeface="Times New Roman" pitchFamily="18" charset="0"/>
                <a:sym typeface="Times" pitchFamily="18" charset="0"/>
              </a:rPr>
              <a:t>136</a:t>
            </a:r>
            <a:r>
              <a:rPr lang="en-US" sz="2500">
                <a:latin typeface="Times New Roman" pitchFamily="18" charset="0"/>
                <a:sym typeface="Times" pitchFamily="18" charset="0"/>
              </a:rPr>
              <a:t>Xe → </a:t>
            </a:r>
            <a:r>
              <a:rPr lang="en-US" sz="2500" baseline="32000">
                <a:latin typeface="Times New Roman" pitchFamily="18" charset="0"/>
                <a:sym typeface="Times" pitchFamily="18" charset="0"/>
              </a:rPr>
              <a:t>136</a:t>
            </a:r>
            <a:r>
              <a:rPr lang="en-US" sz="2500">
                <a:latin typeface="Times New Roman" pitchFamily="18" charset="0"/>
                <a:sym typeface="Times" pitchFamily="18" charset="0"/>
              </a:rPr>
              <a:t>Ba</a:t>
            </a:r>
            <a:r>
              <a:rPr lang="en-US" sz="2500" baseline="32000">
                <a:latin typeface="Times New Roman" pitchFamily="18" charset="0"/>
                <a:sym typeface="Times" pitchFamily="18" charset="0"/>
              </a:rPr>
              <a:t>++</a:t>
            </a:r>
            <a:r>
              <a:rPr lang="en-US" sz="2500">
                <a:latin typeface="Times New Roman" pitchFamily="18" charset="0"/>
                <a:sym typeface="Times" pitchFamily="18" charset="0"/>
              </a:rPr>
              <a:t>  +  2e</a:t>
            </a:r>
            <a:r>
              <a:rPr lang="en-US" sz="2500" baseline="32000">
                <a:latin typeface="Times New Roman" pitchFamily="18" charset="0"/>
                <a:sym typeface="Times" pitchFamily="18" charset="0"/>
              </a:rPr>
              <a:t>-</a:t>
            </a:r>
            <a:r>
              <a:rPr lang="en-US" sz="2500">
                <a:latin typeface="Times New Roman" pitchFamily="18" charset="0"/>
                <a:sym typeface="Times" pitchFamily="18" charset="0"/>
              </a:rPr>
              <a:t>  (+ 2ν</a:t>
            </a:r>
            <a:r>
              <a:rPr lang="en-US" sz="2500" baseline="-6000">
                <a:latin typeface="Times New Roman" pitchFamily="18" charset="0"/>
                <a:sym typeface="Times" pitchFamily="18" charset="0"/>
              </a:rPr>
              <a:t>e</a:t>
            </a:r>
            <a:r>
              <a:rPr lang="en-US" sz="2500">
                <a:latin typeface="Times New Roman" pitchFamily="18" charset="0"/>
                <a:sym typeface="Times" pitchFamily="18" charset="0"/>
              </a:rPr>
              <a:t>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9875" y="587375"/>
            <a:ext cx="8428038" cy="2971800"/>
            <a:chOff x="0" y="0"/>
            <a:chExt cx="5899" cy="2080"/>
          </a:xfrm>
        </p:grpSpPr>
        <p:sp>
          <p:nvSpPr>
            <p:cNvPr id="35936" name="Rectangle 4"/>
            <p:cNvSpPr>
              <a:spLocks/>
            </p:cNvSpPr>
            <p:nvPr/>
          </p:nvSpPr>
          <p:spPr bwMode="auto">
            <a:xfrm>
              <a:off x="0" y="440"/>
              <a:ext cx="352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822325" eaLnBrk="1" hangingPunct="1">
                <a:tabLst>
                  <a:tab pos="754063" algn="l"/>
                  <a:tab pos="8447088" algn="l"/>
                </a:tabLst>
              </a:pPr>
              <a:r>
                <a:rPr lang="en-US" sz="2200" dirty="0">
                  <a:solidFill>
                    <a:srgbClr val="3333FF"/>
                  </a:solidFill>
                  <a:sym typeface="Times" pitchFamily="18" charset="0"/>
                </a:rPr>
                <a:t>detect the 2 electrons </a:t>
              </a:r>
            </a:p>
            <a:p>
              <a:pPr defTabSz="822325" eaLnBrk="1" hangingPunct="1">
                <a:tabLst>
                  <a:tab pos="754063" algn="l"/>
                  <a:tab pos="8447088" algn="l"/>
                </a:tabLst>
              </a:pPr>
              <a:r>
                <a:rPr lang="en-US" sz="2200" dirty="0">
                  <a:solidFill>
                    <a:srgbClr val="3333FF"/>
                  </a:solidFill>
                  <a:sym typeface="Times" pitchFamily="18" charset="0"/>
                </a:rPr>
                <a:t>(ionization + scintillation in xenon detector)</a:t>
              </a:r>
            </a:p>
          </p:txBody>
        </p:sp>
        <p:sp>
          <p:nvSpPr>
            <p:cNvPr id="35937" name="Line 5"/>
            <p:cNvSpPr>
              <a:spLocks noChangeShapeType="1"/>
            </p:cNvSpPr>
            <p:nvPr/>
          </p:nvSpPr>
          <p:spPr bwMode="auto">
            <a:xfrm rot="10800000">
              <a:off x="1488" y="943"/>
              <a:ext cx="487" cy="729"/>
            </a:xfrm>
            <a:prstGeom prst="line">
              <a:avLst/>
            </a:prstGeom>
            <a:noFill/>
            <a:ln w="25400">
              <a:solidFill>
                <a:srgbClr val="3333FF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8" name="Oval 6"/>
            <p:cNvSpPr>
              <a:spLocks/>
            </p:cNvSpPr>
            <p:nvPr/>
          </p:nvSpPr>
          <p:spPr bwMode="auto">
            <a:xfrm>
              <a:off x="1896" y="1688"/>
              <a:ext cx="408" cy="392"/>
            </a:xfrm>
            <a:prstGeom prst="ellipse">
              <a:avLst/>
            </a:prstGeom>
            <a:noFill/>
            <a:ln w="25400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739" y="274"/>
              <a:ext cx="2160" cy="1632"/>
              <a:chOff x="0" y="0"/>
              <a:chExt cx="2160" cy="1632"/>
            </a:xfrm>
          </p:grpSpPr>
          <p:sp>
            <p:nvSpPr>
              <p:cNvPr id="35962" name="Oval 8"/>
              <p:cNvSpPr>
                <a:spLocks/>
              </p:cNvSpPr>
              <p:nvPr/>
            </p:nvSpPr>
            <p:spPr bwMode="auto">
              <a:xfrm>
                <a:off x="1433" y="0"/>
                <a:ext cx="577" cy="1631"/>
              </a:xfrm>
              <a:prstGeom prst="ellipse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 rot="-5400000">
                <a:off x="1065" y="536"/>
                <a:ext cx="1630" cy="558"/>
                <a:chOff x="0" y="0"/>
                <a:chExt cx="1631" cy="558"/>
              </a:xfrm>
            </p:grpSpPr>
            <p:sp>
              <p:nvSpPr>
                <p:cNvPr id="36036" name="Oval 10"/>
                <p:cNvSpPr>
                  <a:spLocks/>
                </p:cNvSpPr>
                <p:nvPr/>
              </p:nvSpPr>
              <p:spPr bwMode="auto">
                <a:xfrm>
                  <a:off x="0" y="0"/>
                  <a:ext cx="1631" cy="55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" name="Group 11"/>
                <p:cNvGrpSpPr>
                  <a:grpSpLocks/>
                </p:cNvGrpSpPr>
                <p:nvPr/>
              </p:nvGrpSpPr>
              <p:grpSpPr bwMode="auto">
                <a:xfrm>
                  <a:off x="695" y="18"/>
                  <a:ext cx="240" cy="93"/>
                  <a:chOff x="0" y="0"/>
                  <a:chExt cx="240" cy="93"/>
                </a:xfrm>
              </p:grpSpPr>
              <p:sp>
                <p:nvSpPr>
                  <p:cNvPr id="36101" name="Oval 1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102" name="Oval 13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" name="Group 14"/>
                <p:cNvGrpSpPr>
                  <a:grpSpLocks/>
                </p:cNvGrpSpPr>
                <p:nvPr/>
              </p:nvGrpSpPr>
              <p:grpSpPr bwMode="auto">
                <a:xfrm>
                  <a:off x="427" y="37"/>
                  <a:ext cx="241" cy="93"/>
                  <a:chOff x="0" y="0"/>
                  <a:chExt cx="240" cy="93"/>
                </a:xfrm>
              </p:grpSpPr>
              <p:sp>
                <p:nvSpPr>
                  <p:cNvPr id="36099" name="Oval 1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100" name="Oval 16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" name="Group 17"/>
                <p:cNvGrpSpPr>
                  <a:grpSpLocks/>
                </p:cNvGrpSpPr>
                <p:nvPr/>
              </p:nvGrpSpPr>
              <p:grpSpPr bwMode="auto">
                <a:xfrm>
                  <a:off x="187" y="93"/>
                  <a:ext cx="240" cy="93"/>
                  <a:chOff x="0" y="0"/>
                  <a:chExt cx="240" cy="93"/>
                </a:xfrm>
              </p:grpSpPr>
              <p:sp>
                <p:nvSpPr>
                  <p:cNvPr id="36097" name="Oval 1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98" name="Oval 19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" name="Group 20"/>
                <p:cNvGrpSpPr>
                  <a:grpSpLocks/>
                </p:cNvGrpSpPr>
                <p:nvPr/>
              </p:nvGrpSpPr>
              <p:grpSpPr bwMode="auto">
                <a:xfrm>
                  <a:off x="1336" y="297"/>
                  <a:ext cx="241" cy="94"/>
                  <a:chOff x="0" y="0"/>
                  <a:chExt cx="240" cy="93"/>
                </a:xfrm>
              </p:grpSpPr>
              <p:sp>
                <p:nvSpPr>
                  <p:cNvPr id="36095" name="Oval 2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96" name="Oval 22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53" y="297"/>
                  <a:ext cx="241" cy="94"/>
                  <a:chOff x="0" y="0"/>
                  <a:chExt cx="240" cy="93"/>
                </a:xfrm>
              </p:grpSpPr>
              <p:sp>
                <p:nvSpPr>
                  <p:cNvPr id="36093" name="Oval 2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94" name="Oval 25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962" y="37"/>
                  <a:ext cx="241" cy="93"/>
                  <a:chOff x="0" y="0"/>
                  <a:chExt cx="240" cy="93"/>
                </a:xfrm>
              </p:grpSpPr>
              <p:sp>
                <p:nvSpPr>
                  <p:cNvPr id="36091" name="Oval 2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92" name="Oval 28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1203" y="93"/>
                  <a:ext cx="240" cy="93"/>
                  <a:chOff x="0" y="0"/>
                  <a:chExt cx="240" cy="93"/>
                </a:xfrm>
              </p:grpSpPr>
              <p:sp>
                <p:nvSpPr>
                  <p:cNvPr id="36089" name="Oval 3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90" name="Oval 31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1336" y="186"/>
                  <a:ext cx="241" cy="93"/>
                  <a:chOff x="0" y="0"/>
                  <a:chExt cx="240" cy="93"/>
                </a:xfrm>
              </p:grpSpPr>
              <p:sp>
                <p:nvSpPr>
                  <p:cNvPr id="36087" name="Oval 3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88" name="Oval 34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" name="Group 35"/>
                <p:cNvGrpSpPr>
                  <a:grpSpLocks/>
                </p:cNvGrpSpPr>
                <p:nvPr/>
              </p:nvGrpSpPr>
              <p:grpSpPr bwMode="auto">
                <a:xfrm>
                  <a:off x="53" y="186"/>
                  <a:ext cx="241" cy="93"/>
                  <a:chOff x="0" y="0"/>
                  <a:chExt cx="240" cy="93"/>
                </a:xfrm>
              </p:grpSpPr>
              <p:sp>
                <p:nvSpPr>
                  <p:cNvPr id="36085" name="Oval 3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86" name="Oval 37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38"/>
                <p:cNvGrpSpPr>
                  <a:grpSpLocks/>
                </p:cNvGrpSpPr>
                <p:nvPr/>
              </p:nvGrpSpPr>
              <p:grpSpPr bwMode="auto">
                <a:xfrm>
                  <a:off x="695" y="242"/>
                  <a:ext cx="240" cy="93"/>
                  <a:chOff x="0" y="0"/>
                  <a:chExt cx="240" cy="93"/>
                </a:xfrm>
              </p:grpSpPr>
              <p:sp>
                <p:nvSpPr>
                  <p:cNvPr id="36083" name="Oval 3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84" name="Oval 40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" name="Group 41"/>
                <p:cNvGrpSpPr>
                  <a:grpSpLocks/>
                </p:cNvGrpSpPr>
                <p:nvPr/>
              </p:nvGrpSpPr>
              <p:grpSpPr bwMode="auto">
                <a:xfrm>
                  <a:off x="828" y="335"/>
                  <a:ext cx="241" cy="93"/>
                  <a:chOff x="0" y="0"/>
                  <a:chExt cx="240" cy="93"/>
                </a:xfrm>
              </p:grpSpPr>
              <p:sp>
                <p:nvSpPr>
                  <p:cNvPr id="36081" name="Oval 4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82" name="Oval 43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44"/>
                <p:cNvGrpSpPr>
                  <a:grpSpLocks/>
                </p:cNvGrpSpPr>
                <p:nvPr/>
              </p:nvGrpSpPr>
              <p:grpSpPr bwMode="auto">
                <a:xfrm>
                  <a:off x="561" y="335"/>
                  <a:ext cx="241" cy="93"/>
                  <a:chOff x="0" y="0"/>
                  <a:chExt cx="240" cy="93"/>
                </a:xfrm>
              </p:grpSpPr>
              <p:sp>
                <p:nvSpPr>
                  <p:cNvPr id="36079" name="Oval 4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80" name="Oval 46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" name="Group 47"/>
                <p:cNvGrpSpPr>
                  <a:grpSpLocks/>
                </p:cNvGrpSpPr>
                <p:nvPr/>
              </p:nvGrpSpPr>
              <p:grpSpPr bwMode="auto">
                <a:xfrm>
                  <a:off x="1069" y="260"/>
                  <a:ext cx="241" cy="93"/>
                  <a:chOff x="0" y="0"/>
                  <a:chExt cx="240" cy="93"/>
                </a:xfrm>
              </p:grpSpPr>
              <p:sp>
                <p:nvSpPr>
                  <p:cNvPr id="36077" name="Oval 4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78" name="Oval 49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" name="Group 50"/>
                <p:cNvGrpSpPr>
                  <a:grpSpLocks/>
                </p:cNvGrpSpPr>
                <p:nvPr/>
              </p:nvGrpSpPr>
              <p:grpSpPr bwMode="auto">
                <a:xfrm>
                  <a:off x="320" y="260"/>
                  <a:ext cx="241" cy="93"/>
                  <a:chOff x="0" y="0"/>
                  <a:chExt cx="240" cy="93"/>
                </a:xfrm>
              </p:grpSpPr>
              <p:sp>
                <p:nvSpPr>
                  <p:cNvPr id="36075" name="Oval 5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76" name="Oval 52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" name="Group 53"/>
                <p:cNvGrpSpPr>
                  <a:grpSpLocks/>
                </p:cNvGrpSpPr>
                <p:nvPr/>
              </p:nvGrpSpPr>
              <p:grpSpPr bwMode="auto">
                <a:xfrm>
                  <a:off x="962" y="148"/>
                  <a:ext cx="241" cy="94"/>
                  <a:chOff x="0" y="0"/>
                  <a:chExt cx="240" cy="93"/>
                </a:xfrm>
              </p:grpSpPr>
              <p:sp>
                <p:nvSpPr>
                  <p:cNvPr id="36073" name="Oval 5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74" name="Oval 55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" name="Group 56"/>
                <p:cNvGrpSpPr>
                  <a:grpSpLocks/>
                </p:cNvGrpSpPr>
                <p:nvPr/>
              </p:nvGrpSpPr>
              <p:grpSpPr bwMode="auto">
                <a:xfrm>
                  <a:off x="695" y="130"/>
                  <a:ext cx="240" cy="93"/>
                  <a:chOff x="0" y="0"/>
                  <a:chExt cx="240" cy="93"/>
                </a:xfrm>
              </p:grpSpPr>
              <p:sp>
                <p:nvSpPr>
                  <p:cNvPr id="36071" name="Oval 5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72" name="Oval 58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59"/>
                <p:cNvGrpSpPr>
                  <a:grpSpLocks/>
                </p:cNvGrpSpPr>
                <p:nvPr/>
              </p:nvGrpSpPr>
              <p:grpSpPr bwMode="auto">
                <a:xfrm>
                  <a:off x="401" y="148"/>
                  <a:ext cx="240" cy="94"/>
                  <a:chOff x="0" y="0"/>
                  <a:chExt cx="240" cy="93"/>
                </a:xfrm>
              </p:grpSpPr>
              <p:sp>
                <p:nvSpPr>
                  <p:cNvPr id="36069" name="Oval 6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70" name="Oval 61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" name="Group 62"/>
                <p:cNvGrpSpPr>
                  <a:grpSpLocks/>
                </p:cNvGrpSpPr>
                <p:nvPr/>
              </p:nvGrpSpPr>
              <p:grpSpPr bwMode="auto">
                <a:xfrm>
                  <a:off x="695" y="446"/>
                  <a:ext cx="240" cy="94"/>
                  <a:chOff x="0" y="0"/>
                  <a:chExt cx="240" cy="93"/>
                </a:xfrm>
              </p:grpSpPr>
              <p:sp>
                <p:nvSpPr>
                  <p:cNvPr id="36067" name="Oval 6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68" name="Oval 64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65"/>
                <p:cNvGrpSpPr>
                  <a:grpSpLocks/>
                </p:cNvGrpSpPr>
                <p:nvPr/>
              </p:nvGrpSpPr>
              <p:grpSpPr bwMode="auto">
                <a:xfrm>
                  <a:off x="427" y="428"/>
                  <a:ext cx="241" cy="93"/>
                  <a:chOff x="0" y="0"/>
                  <a:chExt cx="240" cy="93"/>
                </a:xfrm>
              </p:grpSpPr>
              <p:sp>
                <p:nvSpPr>
                  <p:cNvPr id="36065" name="Oval 6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66" name="Oval 67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" name="Group 68"/>
                <p:cNvGrpSpPr>
                  <a:grpSpLocks/>
                </p:cNvGrpSpPr>
                <p:nvPr/>
              </p:nvGrpSpPr>
              <p:grpSpPr bwMode="auto">
                <a:xfrm>
                  <a:off x="962" y="428"/>
                  <a:ext cx="241" cy="93"/>
                  <a:chOff x="0" y="0"/>
                  <a:chExt cx="240" cy="93"/>
                </a:xfrm>
              </p:grpSpPr>
              <p:sp>
                <p:nvSpPr>
                  <p:cNvPr id="36063" name="Oval 6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64" name="Oval 70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oup 71"/>
                <p:cNvGrpSpPr>
                  <a:grpSpLocks/>
                </p:cNvGrpSpPr>
                <p:nvPr/>
              </p:nvGrpSpPr>
              <p:grpSpPr bwMode="auto">
                <a:xfrm>
                  <a:off x="1176" y="372"/>
                  <a:ext cx="241" cy="93"/>
                  <a:chOff x="0" y="0"/>
                  <a:chExt cx="240" cy="93"/>
                </a:xfrm>
              </p:grpSpPr>
              <p:sp>
                <p:nvSpPr>
                  <p:cNvPr id="36061" name="Oval 7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62" name="Oval 73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74"/>
                <p:cNvGrpSpPr>
                  <a:grpSpLocks/>
                </p:cNvGrpSpPr>
                <p:nvPr/>
              </p:nvGrpSpPr>
              <p:grpSpPr bwMode="auto">
                <a:xfrm>
                  <a:off x="213" y="372"/>
                  <a:ext cx="241" cy="93"/>
                  <a:chOff x="0" y="0"/>
                  <a:chExt cx="240" cy="93"/>
                </a:xfrm>
              </p:grpSpPr>
              <p:sp>
                <p:nvSpPr>
                  <p:cNvPr id="36059" name="Oval 7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60" name="Oval 76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7" name="Group 77"/>
              <p:cNvGrpSpPr>
                <a:grpSpLocks/>
              </p:cNvGrpSpPr>
              <p:nvPr/>
            </p:nvGrpSpPr>
            <p:grpSpPr bwMode="auto">
              <a:xfrm rot="5400000">
                <a:off x="-536" y="536"/>
                <a:ext cx="1630" cy="558"/>
                <a:chOff x="0" y="0"/>
                <a:chExt cx="1631" cy="558"/>
              </a:xfrm>
            </p:grpSpPr>
            <p:sp>
              <p:nvSpPr>
                <p:cNvPr id="35969" name="Oval 78"/>
                <p:cNvSpPr>
                  <a:spLocks/>
                </p:cNvSpPr>
                <p:nvPr/>
              </p:nvSpPr>
              <p:spPr bwMode="auto">
                <a:xfrm>
                  <a:off x="0" y="0"/>
                  <a:ext cx="1631" cy="55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8" name="Group 79"/>
                <p:cNvGrpSpPr>
                  <a:grpSpLocks/>
                </p:cNvGrpSpPr>
                <p:nvPr/>
              </p:nvGrpSpPr>
              <p:grpSpPr bwMode="auto">
                <a:xfrm>
                  <a:off x="695" y="18"/>
                  <a:ext cx="240" cy="93"/>
                  <a:chOff x="0" y="0"/>
                  <a:chExt cx="240" cy="93"/>
                </a:xfrm>
              </p:grpSpPr>
              <p:sp>
                <p:nvSpPr>
                  <p:cNvPr id="36034" name="Oval 8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35" name="Oval 81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" name="Group 82"/>
                <p:cNvGrpSpPr>
                  <a:grpSpLocks/>
                </p:cNvGrpSpPr>
                <p:nvPr/>
              </p:nvGrpSpPr>
              <p:grpSpPr bwMode="auto">
                <a:xfrm>
                  <a:off x="427" y="37"/>
                  <a:ext cx="241" cy="93"/>
                  <a:chOff x="0" y="0"/>
                  <a:chExt cx="240" cy="93"/>
                </a:xfrm>
              </p:grpSpPr>
              <p:sp>
                <p:nvSpPr>
                  <p:cNvPr id="36032" name="Oval 8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33" name="Oval 84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" name="Group 85"/>
                <p:cNvGrpSpPr>
                  <a:grpSpLocks/>
                </p:cNvGrpSpPr>
                <p:nvPr/>
              </p:nvGrpSpPr>
              <p:grpSpPr bwMode="auto">
                <a:xfrm>
                  <a:off x="187" y="93"/>
                  <a:ext cx="240" cy="93"/>
                  <a:chOff x="0" y="0"/>
                  <a:chExt cx="240" cy="93"/>
                </a:xfrm>
              </p:grpSpPr>
              <p:sp>
                <p:nvSpPr>
                  <p:cNvPr id="36030" name="Oval 8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31" name="Oval 87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88"/>
                <p:cNvGrpSpPr>
                  <a:grpSpLocks/>
                </p:cNvGrpSpPr>
                <p:nvPr/>
              </p:nvGrpSpPr>
              <p:grpSpPr bwMode="auto">
                <a:xfrm>
                  <a:off x="1336" y="297"/>
                  <a:ext cx="241" cy="94"/>
                  <a:chOff x="0" y="0"/>
                  <a:chExt cx="240" cy="93"/>
                </a:xfrm>
              </p:grpSpPr>
              <p:sp>
                <p:nvSpPr>
                  <p:cNvPr id="36028" name="Oval 8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29" name="Oval 90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03" name="Group 91"/>
                <p:cNvGrpSpPr>
                  <a:grpSpLocks/>
                </p:cNvGrpSpPr>
                <p:nvPr/>
              </p:nvGrpSpPr>
              <p:grpSpPr bwMode="auto">
                <a:xfrm>
                  <a:off x="53" y="297"/>
                  <a:ext cx="241" cy="94"/>
                  <a:chOff x="0" y="0"/>
                  <a:chExt cx="240" cy="93"/>
                </a:xfrm>
              </p:grpSpPr>
              <p:sp>
                <p:nvSpPr>
                  <p:cNvPr id="36026" name="Oval 9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27" name="Oval 93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04" name="Group 94"/>
                <p:cNvGrpSpPr>
                  <a:grpSpLocks/>
                </p:cNvGrpSpPr>
                <p:nvPr/>
              </p:nvGrpSpPr>
              <p:grpSpPr bwMode="auto">
                <a:xfrm>
                  <a:off x="962" y="37"/>
                  <a:ext cx="241" cy="93"/>
                  <a:chOff x="0" y="0"/>
                  <a:chExt cx="240" cy="93"/>
                </a:xfrm>
              </p:grpSpPr>
              <p:sp>
                <p:nvSpPr>
                  <p:cNvPr id="36024" name="Oval 9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25" name="Oval 96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05" name="Group 97"/>
                <p:cNvGrpSpPr>
                  <a:grpSpLocks/>
                </p:cNvGrpSpPr>
                <p:nvPr/>
              </p:nvGrpSpPr>
              <p:grpSpPr bwMode="auto">
                <a:xfrm>
                  <a:off x="1203" y="93"/>
                  <a:ext cx="240" cy="93"/>
                  <a:chOff x="0" y="0"/>
                  <a:chExt cx="240" cy="93"/>
                </a:xfrm>
              </p:grpSpPr>
              <p:sp>
                <p:nvSpPr>
                  <p:cNvPr id="36022" name="Oval 9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23" name="Oval 99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06" name="Group 100"/>
                <p:cNvGrpSpPr>
                  <a:grpSpLocks/>
                </p:cNvGrpSpPr>
                <p:nvPr/>
              </p:nvGrpSpPr>
              <p:grpSpPr bwMode="auto">
                <a:xfrm>
                  <a:off x="1336" y="186"/>
                  <a:ext cx="241" cy="93"/>
                  <a:chOff x="0" y="0"/>
                  <a:chExt cx="240" cy="93"/>
                </a:xfrm>
              </p:grpSpPr>
              <p:sp>
                <p:nvSpPr>
                  <p:cNvPr id="36020" name="Oval 10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21" name="Oval 102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07" name="Group 103"/>
                <p:cNvGrpSpPr>
                  <a:grpSpLocks/>
                </p:cNvGrpSpPr>
                <p:nvPr/>
              </p:nvGrpSpPr>
              <p:grpSpPr bwMode="auto">
                <a:xfrm>
                  <a:off x="53" y="186"/>
                  <a:ext cx="241" cy="93"/>
                  <a:chOff x="0" y="0"/>
                  <a:chExt cx="240" cy="93"/>
                </a:xfrm>
              </p:grpSpPr>
              <p:sp>
                <p:nvSpPr>
                  <p:cNvPr id="36018" name="Oval 10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19" name="Oval 105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08" name="Group 106"/>
                <p:cNvGrpSpPr>
                  <a:grpSpLocks/>
                </p:cNvGrpSpPr>
                <p:nvPr/>
              </p:nvGrpSpPr>
              <p:grpSpPr bwMode="auto">
                <a:xfrm>
                  <a:off x="695" y="242"/>
                  <a:ext cx="240" cy="93"/>
                  <a:chOff x="0" y="0"/>
                  <a:chExt cx="240" cy="93"/>
                </a:xfrm>
              </p:grpSpPr>
              <p:sp>
                <p:nvSpPr>
                  <p:cNvPr id="36016" name="Oval 10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17" name="Oval 108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09" name="Group 109"/>
                <p:cNvGrpSpPr>
                  <a:grpSpLocks/>
                </p:cNvGrpSpPr>
                <p:nvPr/>
              </p:nvGrpSpPr>
              <p:grpSpPr bwMode="auto">
                <a:xfrm>
                  <a:off x="828" y="335"/>
                  <a:ext cx="241" cy="93"/>
                  <a:chOff x="0" y="0"/>
                  <a:chExt cx="240" cy="93"/>
                </a:xfrm>
              </p:grpSpPr>
              <p:sp>
                <p:nvSpPr>
                  <p:cNvPr id="36014" name="Oval 11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15" name="Oval 111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10" name="Group 112"/>
                <p:cNvGrpSpPr>
                  <a:grpSpLocks/>
                </p:cNvGrpSpPr>
                <p:nvPr/>
              </p:nvGrpSpPr>
              <p:grpSpPr bwMode="auto">
                <a:xfrm>
                  <a:off x="561" y="335"/>
                  <a:ext cx="241" cy="93"/>
                  <a:chOff x="0" y="0"/>
                  <a:chExt cx="240" cy="93"/>
                </a:xfrm>
              </p:grpSpPr>
              <p:sp>
                <p:nvSpPr>
                  <p:cNvPr id="36012" name="Oval 11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13" name="Oval 114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11" name="Group 115"/>
                <p:cNvGrpSpPr>
                  <a:grpSpLocks/>
                </p:cNvGrpSpPr>
                <p:nvPr/>
              </p:nvGrpSpPr>
              <p:grpSpPr bwMode="auto">
                <a:xfrm>
                  <a:off x="1069" y="260"/>
                  <a:ext cx="241" cy="93"/>
                  <a:chOff x="0" y="0"/>
                  <a:chExt cx="240" cy="93"/>
                </a:xfrm>
              </p:grpSpPr>
              <p:sp>
                <p:nvSpPr>
                  <p:cNvPr id="36010" name="Oval 11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11" name="Oval 117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12" name="Group 118"/>
                <p:cNvGrpSpPr>
                  <a:grpSpLocks/>
                </p:cNvGrpSpPr>
                <p:nvPr/>
              </p:nvGrpSpPr>
              <p:grpSpPr bwMode="auto">
                <a:xfrm>
                  <a:off x="320" y="260"/>
                  <a:ext cx="241" cy="93"/>
                  <a:chOff x="0" y="0"/>
                  <a:chExt cx="240" cy="93"/>
                </a:xfrm>
              </p:grpSpPr>
              <p:sp>
                <p:nvSpPr>
                  <p:cNvPr id="36008" name="Oval 11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09" name="Oval 120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13" name="Group 121"/>
                <p:cNvGrpSpPr>
                  <a:grpSpLocks/>
                </p:cNvGrpSpPr>
                <p:nvPr/>
              </p:nvGrpSpPr>
              <p:grpSpPr bwMode="auto">
                <a:xfrm>
                  <a:off x="962" y="148"/>
                  <a:ext cx="241" cy="94"/>
                  <a:chOff x="0" y="0"/>
                  <a:chExt cx="240" cy="93"/>
                </a:xfrm>
              </p:grpSpPr>
              <p:sp>
                <p:nvSpPr>
                  <p:cNvPr id="36006" name="Oval 12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07" name="Oval 123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14" name="Group 124"/>
                <p:cNvGrpSpPr>
                  <a:grpSpLocks/>
                </p:cNvGrpSpPr>
                <p:nvPr/>
              </p:nvGrpSpPr>
              <p:grpSpPr bwMode="auto">
                <a:xfrm>
                  <a:off x="695" y="130"/>
                  <a:ext cx="240" cy="93"/>
                  <a:chOff x="0" y="0"/>
                  <a:chExt cx="240" cy="93"/>
                </a:xfrm>
              </p:grpSpPr>
              <p:sp>
                <p:nvSpPr>
                  <p:cNvPr id="36004" name="Oval 12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05" name="Oval 126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15" name="Group 127"/>
                <p:cNvGrpSpPr>
                  <a:grpSpLocks/>
                </p:cNvGrpSpPr>
                <p:nvPr/>
              </p:nvGrpSpPr>
              <p:grpSpPr bwMode="auto">
                <a:xfrm>
                  <a:off x="401" y="148"/>
                  <a:ext cx="240" cy="94"/>
                  <a:chOff x="0" y="0"/>
                  <a:chExt cx="240" cy="93"/>
                </a:xfrm>
              </p:grpSpPr>
              <p:sp>
                <p:nvSpPr>
                  <p:cNvPr id="36002" name="Oval 12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03" name="Oval 129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16" name="Group 130"/>
                <p:cNvGrpSpPr>
                  <a:grpSpLocks/>
                </p:cNvGrpSpPr>
                <p:nvPr/>
              </p:nvGrpSpPr>
              <p:grpSpPr bwMode="auto">
                <a:xfrm>
                  <a:off x="695" y="446"/>
                  <a:ext cx="240" cy="94"/>
                  <a:chOff x="0" y="0"/>
                  <a:chExt cx="240" cy="93"/>
                </a:xfrm>
              </p:grpSpPr>
              <p:sp>
                <p:nvSpPr>
                  <p:cNvPr id="36000" name="Oval 1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01" name="Oval 132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17" name="Group 133"/>
                <p:cNvGrpSpPr>
                  <a:grpSpLocks/>
                </p:cNvGrpSpPr>
                <p:nvPr/>
              </p:nvGrpSpPr>
              <p:grpSpPr bwMode="auto">
                <a:xfrm>
                  <a:off x="427" y="428"/>
                  <a:ext cx="241" cy="93"/>
                  <a:chOff x="0" y="0"/>
                  <a:chExt cx="240" cy="93"/>
                </a:xfrm>
              </p:grpSpPr>
              <p:sp>
                <p:nvSpPr>
                  <p:cNvPr id="35998" name="Oval 13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99" name="Oval 135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18" name="Group 136"/>
                <p:cNvGrpSpPr>
                  <a:grpSpLocks/>
                </p:cNvGrpSpPr>
                <p:nvPr/>
              </p:nvGrpSpPr>
              <p:grpSpPr bwMode="auto">
                <a:xfrm>
                  <a:off x="962" y="428"/>
                  <a:ext cx="241" cy="93"/>
                  <a:chOff x="0" y="0"/>
                  <a:chExt cx="240" cy="93"/>
                </a:xfrm>
              </p:grpSpPr>
              <p:sp>
                <p:nvSpPr>
                  <p:cNvPr id="35996" name="Oval 13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97" name="Oval 138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19" name="Group 139"/>
                <p:cNvGrpSpPr>
                  <a:grpSpLocks/>
                </p:cNvGrpSpPr>
                <p:nvPr/>
              </p:nvGrpSpPr>
              <p:grpSpPr bwMode="auto">
                <a:xfrm>
                  <a:off x="1176" y="372"/>
                  <a:ext cx="241" cy="93"/>
                  <a:chOff x="0" y="0"/>
                  <a:chExt cx="240" cy="93"/>
                </a:xfrm>
              </p:grpSpPr>
              <p:sp>
                <p:nvSpPr>
                  <p:cNvPr id="35994" name="Oval 14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95" name="Oval 141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20" name="Group 142"/>
                <p:cNvGrpSpPr>
                  <a:grpSpLocks/>
                </p:cNvGrpSpPr>
                <p:nvPr/>
              </p:nvGrpSpPr>
              <p:grpSpPr bwMode="auto">
                <a:xfrm>
                  <a:off x="213" y="372"/>
                  <a:ext cx="241" cy="93"/>
                  <a:chOff x="0" y="0"/>
                  <a:chExt cx="240" cy="93"/>
                </a:xfrm>
              </p:grpSpPr>
              <p:sp>
                <p:nvSpPr>
                  <p:cNvPr id="35992" name="Oval 14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40" cy="93"/>
                  </a:xfrm>
                  <a:prstGeom prst="ellipse">
                    <a:avLst/>
                  </a:prstGeom>
                  <a:solidFill>
                    <a:srgbClr val="A12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93" name="Oval 144"/>
                  <p:cNvSpPr>
                    <a:spLocks/>
                  </p:cNvSpPr>
                  <p:nvPr/>
                </p:nvSpPr>
                <p:spPr bwMode="auto">
                  <a:xfrm>
                    <a:off x="26" y="18"/>
                    <a:ext cx="187" cy="75"/>
                  </a:xfrm>
                  <a:prstGeom prst="ellipse">
                    <a:avLst/>
                  </a:prstGeom>
                  <a:solidFill>
                    <a:srgbClr val="00B7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5965" name="Line 145"/>
              <p:cNvSpPr>
                <a:spLocks noChangeShapeType="1"/>
              </p:cNvSpPr>
              <p:nvPr/>
            </p:nvSpPr>
            <p:spPr bwMode="auto">
              <a:xfrm>
                <a:off x="278" y="0"/>
                <a:ext cx="16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6" name="Line 146"/>
              <p:cNvSpPr>
                <a:spLocks noChangeShapeType="1"/>
              </p:cNvSpPr>
              <p:nvPr/>
            </p:nvSpPr>
            <p:spPr bwMode="auto">
              <a:xfrm>
                <a:off x="1061" y="0"/>
                <a:ext cx="1" cy="16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7" name="Oval 147"/>
              <p:cNvSpPr>
                <a:spLocks/>
              </p:cNvSpPr>
              <p:nvPr/>
            </p:nvSpPr>
            <p:spPr bwMode="auto">
              <a:xfrm>
                <a:off x="93" y="0"/>
                <a:ext cx="577" cy="1631"/>
              </a:xfrm>
              <a:prstGeom prst="ellipse">
                <a:avLst/>
              </a:prstGeom>
              <a:blipFill dpi="0" rotWithShape="0">
                <a:blip r:embed="rId3" cstate="print">
                  <a:alphaModFix amt="50000"/>
                </a:blip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8" name="Line 148"/>
              <p:cNvSpPr>
                <a:spLocks noChangeShapeType="1"/>
              </p:cNvSpPr>
              <p:nvPr/>
            </p:nvSpPr>
            <p:spPr bwMode="auto">
              <a:xfrm>
                <a:off x="278" y="1631"/>
                <a:ext cx="16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940" name="Rectangle 149"/>
            <p:cNvSpPr>
              <a:spLocks/>
            </p:cNvSpPr>
            <p:nvPr/>
          </p:nvSpPr>
          <p:spPr bwMode="auto">
            <a:xfrm>
              <a:off x="4792" y="0"/>
              <a:ext cx="636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22325" eaLnBrk="1" hangingPunct="1">
                <a:tabLst>
                  <a:tab pos="754063" algn="l"/>
                  <a:tab pos="8447088" algn="l"/>
                </a:tabLst>
              </a:pPr>
              <a:r>
                <a:rPr lang="en-US" sz="2200">
                  <a:solidFill>
                    <a:srgbClr val="008832"/>
                  </a:solidFill>
                  <a:latin typeface="Times New Roman" pitchFamily="18" charset="0"/>
                  <a:sym typeface="Times" pitchFamily="18" charset="0"/>
                </a:rPr>
                <a:t>Xe TPC</a:t>
              </a:r>
            </a:p>
          </p:txBody>
        </p:sp>
        <p:grpSp>
          <p:nvGrpSpPr>
            <p:cNvPr id="36121" name="Group 150"/>
            <p:cNvGrpSpPr>
              <a:grpSpLocks/>
            </p:cNvGrpSpPr>
            <p:nvPr/>
          </p:nvGrpSpPr>
          <p:grpSpPr bwMode="auto">
            <a:xfrm>
              <a:off x="4446" y="715"/>
              <a:ext cx="504" cy="744"/>
              <a:chOff x="0" y="0"/>
              <a:chExt cx="503" cy="744"/>
            </a:xfrm>
          </p:grpSpPr>
          <p:sp>
            <p:nvSpPr>
              <p:cNvPr id="35942" name="AutoShape 151"/>
              <p:cNvSpPr>
                <a:spLocks/>
              </p:cNvSpPr>
              <p:nvPr/>
            </p:nvSpPr>
            <p:spPr bwMode="auto">
              <a:xfrm>
                <a:off x="176" y="57"/>
                <a:ext cx="148" cy="193"/>
              </a:xfrm>
              <a:custGeom>
                <a:avLst/>
                <a:gdLst>
                  <a:gd name="T0" fmla="*/ 0 w 21361"/>
                  <a:gd name="T1" fmla="*/ 0 h 20756"/>
                  <a:gd name="T2" fmla="*/ 21361 w 21361"/>
                  <a:gd name="T3" fmla="*/ 20756 h 20756"/>
                </a:gdLst>
                <a:ahLst/>
                <a:cxnLst/>
                <a:rect l="T0" t="T1" r="T2" b="T3"/>
                <a:pathLst>
                  <a:path w="21361" h="20756">
                    <a:moveTo>
                      <a:pt x="13067" y="21006"/>
                    </a:moveTo>
                    <a:cubicBezTo>
                      <a:pt x="15096" y="18474"/>
                      <a:pt x="14499" y="17629"/>
                      <a:pt x="18378" y="16537"/>
                    </a:cubicBezTo>
                    <a:cubicBezTo>
                      <a:pt x="18139" y="16388"/>
                      <a:pt x="15514" y="14749"/>
                      <a:pt x="14857" y="15047"/>
                    </a:cubicBezTo>
                    <a:cubicBezTo>
                      <a:pt x="14320" y="15296"/>
                      <a:pt x="14440" y="16040"/>
                      <a:pt x="14261" y="16537"/>
                    </a:cubicBezTo>
                    <a:cubicBezTo>
                      <a:pt x="13485" y="16388"/>
                      <a:pt x="12471" y="16537"/>
                      <a:pt x="11874" y="16040"/>
                    </a:cubicBezTo>
                    <a:cubicBezTo>
                      <a:pt x="11277" y="15594"/>
                      <a:pt x="11934" y="14501"/>
                      <a:pt x="11277" y="14104"/>
                    </a:cubicBezTo>
                    <a:cubicBezTo>
                      <a:pt x="11218" y="14054"/>
                      <a:pt x="7757" y="15047"/>
                      <a:pt x="7697" y="15047"/>
                    </a:cubicBezTo>
                    <a:cubicBezTo>
                      <a:pt x="7876" y="13756"/>
                      <a:pt x="7638" y="12316"/>
                      <a:pt x="8294" y="11125"/>
                    </a:cubicBezTo>
                    <a:cubicBezTo>
                      <a:pt x="8533" y="10628"/>
                      <a:pt x="9547" y="10380"/>
                      <a:pt x="10084" y="10628"/>
                    </a:cubicBezTo>
                    <a:cubicBezTo>
                      <a:pt x="10621" y="10876"/>
                      <a:pt x="10144" y="11869"/>
                      <a:pt x="10681" y="12118"/>
                    </a:cubicBezTo>
                    <a:cubicBezTo>
                      <a:pt x="11755" y="12614"/>
                      <a:pt x="13067" y="12465"/>
                      <a:pt x="14261" y="12614"/>
                    </a:cubicBezTo>
                    <a:cubicBezTo>
                      <a:pt x="17543" y="12167"/>
                      <a:pt x="20228" y="12515"/>
                      <a:pt x="21361" y="9635"/>
                    </a:cubicBezTo>
                    <a:cubicBezTo>
                      <a:pt x="20228" y="6805"/>
                      <a:pt x="21600" y="8642"/>
                      <a:pt x="16588" y="8642"/>
                    </a:cubicBezTo>
                    <a:cubicBezTo>
                      <a:pt x="15812" y="8642"/>
                      <a:pt x="15036" y="8294"/>
                      <a:pt x="14261" y="8145"/>
                    </a:cubicBezTo>
                    <a:cubicBezTo>
                      <a:pt x="13485" y="5613"/>
                      <a:pt x="15454" y="2683"/>
                      <a:pt x="14261" y="250"/>
                    </a:cubicBezTo>
                    <a:cubicBezTo>
                      <a:pt x="13843" y="-594"/>
                      <a:pt x="12292" y="896"/>
                      <a:pt x="11277" y="1243"/>
                    </a:cubicBezTo>
                    <a:cubicBezTo>
                      <a:pt x="10740" y="3428"/>
                      <a:pt x="9726" y="5116"/>
                      <a:pt x="8891" y="7202"/>
                    </a:cubicBezTo>
                    <a:cubicBezTo>
                      <a:pt x="6683" y="6556"/>
                      <a:pt x="6146" y="5315"/>
                      <a:pt x="4177" y="4223"/>
                    </a:cubicBezTo>
                    <a:cubicBezTo>
                      <a:pt x="3520" y="4620"/>
                      <a:pt x="1193" y="5464"/>
                      <a:pt x="1790" y="6705"/>
                    </a:cubicBezTo>
                    <a:cubicBezTo>
                      <a:pt x="2029" y="7252"/>
                      <a:pt x="2983" y="7351"/>
                      <a:pt x="3580" y="7649"/>
                    </a:cubicBezTo>
                    <a:cubicBezTo>
                      <a:pt x="3998" y="8145"/>
                      <a:pt x="4714" y="8543"/>
                      <a:pt x="4773" y="9138"/>
                    </a:cubicBezTo>
                    <a:cubicBezTo>
                      <a:pt x="4773" y="9138"/>
                      <a:pt x="4177" y="13111"/>
                      <a:pt x="3580" y="13607"/>
                    </a:cubicBezTo>
                    <a:cubicBezTo>
                      <a:pt x="2804" y="14253"/>
                      <a:pt x="955" y="14104"/>
                      <a:pt x="0" y="1410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3" name="AutoShape 152"/>
              <p:cNvSpPr>
                <a:spLocks/>
              </p:cNvSpPr>
              <p:nvPr/>
            </p:nvSpPr>
            <p:spPr bwMode="auto">
              <a:xfrm>
                <a:off x="184" y="250"/>
                <a:ext cx="122" cy="285"/>
              </a:xfrm>
              <a:custGeom>
                <a:avLst/>
                <a:gdLst>
                  <a:gd name="T0" fmla="*/ 0 w 20495"/>
                  <a:gd name="T1" fmla="*/ 0 h 21600"/>
                  <a:gd name="T2" fmla="*/ 20495 w 20495"/>
                  <a:gd name="T3" fmla="*/ 21600 h 21600"/>
                </a:gdLst>
                <a:ahLst/>
                <a:cxnLst/>
                <a:rect l="T0" t="T1" r="T2" b="T3"/>
                <a:pathLst>
                  <a:path w="20495" h="21600">
                    <a:moveTo>
                      <a:pt x="13255" y="0"/>
                    </a:moveTo>
                    <a:cubicBezTo>
                      <a:pt x="12203" y="1521"/>
                      <a:pt x="10730" y="1659"/>
                      <a:pt x="7645" y="2039"/>
                    </a:cubicBezTo>
                    <a:cubicBezTo>
                      <a:pt x="12554" y="2834"/>
                      <a:pt x="11361" y="2039"/>
                      <a:pt x="12554" y="3767"/>
                    </a:cubicBezTo>
                    <a:cubicBezTo>
                      <a:pt x="13746" y="3663"/>
                      <a:pt x="15008" y="3698"/>
                      <a:pt x="16060" y="3421"/>
                    </a:cubicBezTo>
                    <a:cubicBezTo>
                      <a:pt x="16761" y="3214"/>
                      <a:pt x="16902" y="2696"/>
                      <a:pt x="17463" y="2385"/>
                    </a:cubicBezTo>
                    <a:cubicBezTo>
                      <a:pt x="18024" y="2108"/>
                      <a:pt x="18795" y="1935"/>
                      <a:pt x="19496" y="1693"/>
                    </a:cubicBezTo>
                    <a:cubicBezTo>
                      <a:pt x="20268" y="2799"/>
                      <a:pt x="21390" y="3940"/>
                      <a:pt x="19496" y="5149"/>
                    </a:cubicBezTo>
                    <a:cubicBezTo>
                      <a:pt x="18585" y="5702"/>
                      <a:pt x="15359" y="5806"/>
                      <a:pt x="15359" y="5806"/>
                    </a:cubicBezTo>
                    <a:cubicBezTo>
                      <a:pt x="14167" y="7603"/>
                      <a:pt x="13465" y="7500"/>
                      <a:pt x="10450" y="6497"/>
                    </a:cubicBezTo>
                    <a:cubicBezTo>
                      <a:pt x="7785" y="4562"/>
                      <a:pt x="6733" y="5149"/>
                      <a:pt x="2806" y="5806"/>
                    </a:cubicBezTo>
                    <a:cubicBezTo>
                      <a:pt x="3016" y="6394"/>
                      <a:pt x="2525" y="7188"/>
                      <a:pt x="3507" y="7534"/>
                    </a:cubicBezTo>
                    <a:cubicBezTo>
                      <a:pt x="4839" y="8018"/>
                      <a:pt x="7504" y="7188"/>
                      <a:pt x="8346" y="7880"/>
                    </a:cubicBezTo>
                    <a:cubicBezTo>
                      <a:pt x="9398" y="8778"/>
                      <a:pt x="7855" y="9919"/>
                      <a:pt x="7645" y="10956"/>
                    </a:cubicBezTo>
                    <a:cubicBezTo>
                      <a:pt x="5541" y="10852"/>
                      <a:pt x="3367" y="10956"/>
                      <a:pt x="1403" y="10610"/>
                    </a:cubicBezTo>
                    <a:cubicBezTo>
                      <a:pt x="632" y="10472"/>
                      <a:pt x="351" y="9228"/>
                      <a:pt x="0" y="9608"/>
                    </a:cubicBezTo>
                    <a:cubicBezTo>
                      <a:pt x="-210" y="9780"/>
                      <a:pt x="982" y="11923"/>
                      <a:pt x="1403" y="12338"/>
                    </a:cubicBezTo>
                    <a:cubicBezTo>
                      <a:pt x="2034" y="12995"/>
                      <a:pt x="3647" y="15034"/>
                      <a:pt x="4909" y="15414"/>
                    </a:cubicBezTo>
                    <a:cubicBezTo>
                      <a:pt x="6663" y="15932"/>
                      <a:pt x="10520" y="16243"/>
                      <a:pt x="12554" y="16451"/>
                    </a:cubicBezTo>
                    <a:cubicBezTo>
                      <a:pt x="13045" y="16796"/>
                      <a:pt x="13886" y="17073"/>
                      <a:pt x="13956" y="17487"/>
                    </a:cubicBezTo>
                    <a:cubicBezTo>
                      <a:pt x="14377" y="19388"/>
                      <a:pt x="11852" y="19941"/>
                      <a:pt x="11852" y="216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4" name="Rectangle 153"/>
              <p:cNvSpPr>
                <a:spLocks/>
              </p:cNvSpPr>
              <p:nvPr/>
            </p:nvSpPr>
            <p:spPr bwMode="auto">
              <a:xfrm>
                <a:off x="139" y="0"/>
                <a:ext cx="1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36575" bIns="0"/>
              <a:lstStyle/>
              <a:p>
                <a:pPr marL="36513" defTabSz="822325" eaLnBrk="1" hangingPunct="1">
                  <a:lnSpc>
                    <a:spcPct val="93000"/>
                  </a:lnSpc>
                </a:pPr>
                <a:r>
                  <a:rPr lang="en-US" sz="1300">
                    <a:solidFill>
                      <a:srgbClr val="3922A4"/>
                    </a:solidFill>
                    <a:cs typeface="Arial" charset="0"/>
                    <a:sym typeface="Arial" charset="0"/>
                  </a:rPr>
                  <a:t>e-</a:t>
                </a:r>
              </a:p>
            </p:txBody>
          </p:sp>
          <p:sp>
            <p:nvSpPr>
              <p:cNvPr id="35945" name="Rectangle 154"/>
              <p:cNvSpPr>
                <a:spLocks/>
              </p:cNvSpPr>
              <p:nvPr/>
            </p:nvSpPr>
            <p:spPr bwMode="auto">
              <a:xfrm>
                <a:off x="89" y="127"/>
                <a:ext cx="115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36575" bIns="0"/>
              <a:lstStyle/>
              <a:p>
                <a:pPr marL="36513" defTabSz="822325" eaLnBrk="1" hangingPunct="1">
                  <a:lnSpc>
                    <a:spcPct val="93000"/>
                  </a:lnSpc>
                </a:pPr>
                <a:r>
                  <a:rPr lang="en-US" sz="1300">
                    <a:solidFill>
                      <a:srgbClr val="3922A4"/>
                    </a:solidFill>
                    <a:cs typeface="Arial" charset="0"/>
                    <a:sym typeface="Arial" charset="0"/>
                  </a:rPr>
                  <a:t>e-</a:t>
                </a:r>
              </a:p>
            </p:txBody>
          </p:sp>
          <p:sp>
            <p:nvSpPr>
              <p:cNvPr id="35946" name="Rectangle 155"/>
              <p:cNvSpPr>
                <a:spLocks/>
              </p:cNvSpPr>
              <p:nvPr/>
            </p:nvSpPr>
            <p:spPr bwMode="auto">
              <a:xfrm>
                <a:off x="56" y="333"/>
                <a:ext cx="115" cy="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36575" bIns="0"/>
              <a:lstStyle/>
              <a:p>
                <a:pPr marL="36513" defTabSz="822325" eaLnBrk="1" hangingPunct="1">
                  <a:lnSpc>
                    <a:spcPct val="93000"/>
                  </a:lnSpc>
                </a:pPr>
                <a:r>
                  <a:rPr lang="en-US" sz="1300">
                    <a:solidFill>
                      <a:srgbClr val="3922A4"/>
                    </a:solidFill>
                    <a:cs typeface="Arial" charset="0"/>
                    <a:sym typeface="Arial" charset="0"/>
                  </a:rPr>
                  <a:t>e-</a:t>
                </a:r>
              </a:p>
            </p:txBody>
          </p:sp>
          <p:sp>
            <p:nvSpPr>
              <p:cNvPr id="35947" name="Rectangle 156"/>
              <p:cNvSpPr>
                <a:spLocks/>
              </p:cNvSpPr>
              <p:nvPr/>
            </p:nvSpPr>
            <p:spPr bwMode="auto">
              <a:xfrm>
                <a:off x="188" y="367"/>
                <a:ext cx="115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36575" bIns="0"/>
              <a:lstStyle/>
              <a:p>
                <a:pPr marL="36513" defTabSz="822325" eaLnBrk="1" hangingPunct="1">
                  <a:lnSpc>
                    <a:spcPct val="93000"/>
                  </a:lnSpc>
                </a:pPr>
                <a:r>
                  <a:rPr lang="en-US" sz="1300">
                    <a:solidFill>
                      <a:srgbClr val="3922A4"/>
                    </a:solidFill>
                    <a:cs typeface="Arial" charset="0"/>
                    <a:sym typeface="Arial" charset="0"/>
                  </a:rPr>
                  <a:t>e-</a:t>
                </a:r>
              </a:p>
            </p:txBody>
          </p:sp>
          <p:sp>
            <p:nvSpPr>
              <p:cNvPr id="35948" name="Rectangle 157"/>
              <p:cNvSpPr>
                <a:spLocks/>
              </p:cNvSpPr>
              <p:nvPr/>
            </p:nvSpPr>
            <p:spPr bwMode="auto">
              <a:xfrm>
                <a:off x="155" y="494"/>
                <a:ext cx="115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36575" bIns="0"/>
              <a:lstStyle/>
              <a:p>
                <a:pPr marL="36513" defTabSz="822325" eaLnBrk="1" hangingPunct="1">
                  <a:lnSpc>
                    <a:spcPct val="93000"/>
                  </a:lnSpc>
                </a:pPr>
                <a:r>
                  <a:rPr lang="en-US" sz="1300">
                    <a:solidFill>
                      <a:srgbClr val="3922A4"/>
                    </a:solidFill>
                    <a:cs typeface="Arial" charset="0"/>
                    <a:sym typeface="Arial" charset="0"/>
                  </a:rPr>
                  <a:t>e-</a:t>
                </a:r>
              </a:p>
            </p:txBody>
          </p:sp>
          <p:grpSp>
            <p:nvGrpSpPr>
              <p:cNvPr id="36122" name="Group 158"/>
              <p:cNvGrpSpPr>
                <a:grpSpLocks/>
              </p:cNvGrpSpPr>
              <p:nvPr/>
            </p:nvGrpSpPr>
            <p:grpSpPr bwMode="auto">
              <a:xfrm>
                <a:off x="5" y="491"/>
                <a:ext cx="498" cy="253"/>
                <a:chOff x="0" y="0"/>
                <a:chExt cx="498" cy="252"/>
              </a:xfrm>
            </p:grpSpPr>
            <p:sp>
              <p:nvSpPr>
                <p:cNvPr id="35957" name="AutoShape 159"/>
                <p:cNvSpPr>
                  <a:spLocks/>
                </p:cNvSpPr>
                <p:nvPr/>
              </p:nvSpPr>
              <p:spPr bwMode="auto">
                <a:xfrm>
                  <a:off x="249" y="87"/>
                  <a:ext cx="20" cy="22"/>
                </a:xfrm>
                <a:custGeom>
                  <a:avLst/>
                  <a:gdLst>
                    <a:gd name="T0" fmla="*/ 0 w 19679"/>
                    <a:gd name="T1" fmla="*/ 0 h 19679"/>
                    <a:gd name="T2" fmla="*/ 19679 w 19679"/>
                    <a:gd name="T3" fmla="*/ 19679 h 19679"/>
                  </a:gdLst>
                  <a:ahLst/>
                  <a:cxnLst/>
                  <a:rect l="T0" t="T1" r="T2" b="T3"/>
                  <a:pathLst>
                    <a:path w="19679" h="19679">
                      <a:moveTo>
                        <a:pt x="13914" y="0"/>
                      </a:moveTo>
                      <a:cubicBezTo>
                        <a:pt x="17757" y="3842"/>
                        <a:pt x="17757" y="10072"/>
                        <a:pt x="13914" y="13914"/>
                      </a:cubicBezTo>
                      <a:cubicBezTo>
                        <a:pt x="10072" y="17757"/>
                        <a:pt x="3842" y="17757"/>
                        <a:pt x="0" y="13914"/>
                      </a:cubicBezTo>
                      <a:cubicBezTo>
                        <a:pt x="-3843" y="10072"/>
                        <a:pt x="-3843" y="3842"/>
                        <a:pt x="0" y="0"/>
                      </a:cubicBezTo>
                      <a:cubicBezTo>
                        <a:pt x="3842" y="-3843"/>
                        <a:pt x="10072" y="-3843"/>
                        <a:pt x="13914" y="0"/>
                      </a:cubicBezTo>
                    </a:path>
                  </a:pathLst>
                </a:custGeom>
                <a:solidFill>
                  <a:srgbClr val="008A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58" name="Oval 160"/>
                <p:cNvSpPr>
                  <a:spLocks/>
                </p:cNvSpPr>
                <p:nvPr/>
              </p:nvSpPr>
              <p:spPr bwMode="auto">
                <a:xfrm>
                  <a:off x="170" y="0"/>
                  <a:ext cx="119" cy="153"/>
                </a:xfrm>
                <a:prstGeom prst="ellipse">
                  <a:avLst/>
                </a:prstGeom>
                <a:noFill/>
                <a:ln w="9525">
                  <a:solidFill>
                    <a:srgbClr val="88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59" name="AutoShape 161"/>
                <p:cNvSpPr>
                  <a:spLocks/>
                </p:cNvSpPr>
                <p:nvPr/>
              </p:nvSpPr>
              <p:spPr bwMode="auto">
                <a:xfrm>
                  <a:off x="299" y="21"/>
                  <a:ext cx="199" cy="41"/>
                </a:xfrm>
                <a:custGeom>
                  <a:avLst/>
                  <a:gdLst>
                    <a:gd name="T0" fmla="*/ 0 w 21600"/>
                    <a:gd name="T1" fmla="*/ 0 h 19938"/>
                    <a:gd name="T2" fmla="*/ 21600 w 21600"/>
                    <a:gd name="T3" fmla="*/ 19938 h 19938"/>
                  </a:gdLst>
                  <a:ahLst/>
                  <a:cxnLst/>
                  <a:rect l="T0" t="T1" r="T2" b="T3"/>
                  <a:pathLst>
                    <a:path w="21600" h="19938">
                      <a:moveTo>
                        <a:pt x="0" y="19938"/>
                      </a:moveTo>
                      <a:cubicBezTo>
                        <a:pt x="960" y="9969"/>
                        <a:pt x="1920" y="0"/>
                        <a:pt x="2880" y="0"/>
                      </a:cubicBezTo>
                      <a:cubicBezTo>
                        <a:pt x="3840" y="0"/>
                        <a:pt x="4800" y="19938"/>
                        <a:pt x="5760" y="19938"/>
                      </a:cubicBezTo>
                      <a:cubicBezTo>
                        <a:pt x="6720" y="19938"/>
                        <a:pt x="7680" y="0"/>
                        <a:pt x="8640" y="0"/>
                      </a:cubicBezTo>
                      <a:cubicBezTo>
                        <a:pt x="9600" y="0"/>
                        <a:pt x="10560" y="19938"/>
                        <a:pt x="11520" y="19938"/>
                      </a:cubicBezTo>
                      <a:cubicBezTo>
                        <a:pt x="12480" y="19938"/>
                        <a:pt x="13440" y="0"/>
                        <a:pt x="14400" y="0"/>
                      </a:cubicBezTo>
                      <a:cubicBezTo>
                        <a:pt x="15360" y="0"/>
                        <a:pt x="16080" y="18277"/>
                        <a:pt x="17280" y="19938"/>
                      </a:cubicBezTo>
                      <a:cubicBezTo>
                        <a:pt x="18480" y="21600"/>
                        <a:pt x="20040" y="15785"/>
                        <a:pt x="21600" y="996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60" name="AutoShape 162"/>
                <p:cNvSpPr>
                  <a:spLocks/>
                </p:cNvSpPr>
                <p:nvPr/>
              </p:nvSpPr>
              <p:spPr bwMode="auto">
                <a:xfrm rot="1860000">
                  <a:off x="280" y="152"/>
                  <a:ext cx="199" cy="41"/>
                </a:xfrm>
                <a:custGeom>
                  <a:avLst/>
                  <a:gdLst>
                    <a:gd name="T0" fmla="*/ 0 w 21611"/>
                    <a:gd name="T1" fmla="*/ 0 h 19593"/>
                    <a:gd name="T2" fmla="*/ 21611 w 21611"/>
                    <a:gd name="T3" fmla="*/ 19593 h 19593"/>
                  </a:gdLst>
                  <a:ahLst/>
                  <a:cxnLst/>
                  <a:rect l="T0" t="T1" r="T2" b="T3"/>
                  <a:pathLst>
                    <a:path w="21611" h="19593">
                      <a:moveTo>
                        <a:pt x="22" y="19593"/>
                      </a:moveTo>
                      <a:cubicBezTo>
                        <a:pt x="971" y="9818"/>
                        <a:pt x="1921" y="43"/>
                        <a:pt x="2881" y="65"/>
                      </a:cubicBezTo>
                      <a:cubicBezTo>
                        <a:pt x="3842" y="86"/>
                        <a:pt x="4824" y="19701"/>
                        <a:pt x="5785" y="19723"/>
                      </a:cubicBezTo>
                      <a:cubicBezTo>
                        <a:pt x="6745" y="19745"/>
                        <a:pt x="7684" y="173"/>
                        <a:pt x="8644" y="195"/>
                      </a:cubicBezTo>
                      <a:cubicBezTo>
                        <a:pt x="9605" y="216"/>
                        <a:pt x="10587" y="19831"/>
                        <a:pt x="11548" y="19853"/>
                      </a:cubicBezTo>
                      <a:cubicBezTo>
                        <a:pt x="12508" y="19875"/>
                        <a:pt x="13447" y="303"/>
                        <a:pt x="14407" y="325"/>
                      </a:cubicBezTo>
                      <a:cubicBezTo>
                        <a:pt x="15368" y="347"/>
                        <a:pt x="16108" y="18323"/>
                        <a:pt x="17311" y="19983"/>
                      </a:cubicBezTo>
                      <a:cubicBezTo>
                        <a:pt x="18513" y="21643"/>
                        <a:pt x="20068" y="15964"/>
                        <a:pt x="21622" y="102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61" name="AutoShape 163"/>
                <p:cNvSpPr>
                  <a:spLocks/>
                </p:cNvSpPr>
                <p:nvPr/>
              </p:nvSpPr>
              <p:spPr bwMode="auto">
                <a:xfrm rot="9600000">
                  <a:off x="0" y="177"/>
                  <a:ext cx="199" cy="41"/>
                </a:xfrm>
                <a:custGeom>
                  <a:avLst/>
                  <a:gdLst>
                    <a:gd name="T0" fmla="*/ 0 w 21592"/>
                    <a:gd name="T1" fmla="*/ 0 h 19987"/>
                    <a:gd name="T2" fmla="*/ 21592 w 21592"/>
                    <a:gd name="T3" fmla="*/ 19987 h 19987"/>
                  </a:gdLst>
                  <a:ahLst/>
                  <a:cxnLst/>
                  <a:rect l="T0" t="T1" r="T2" b="T3"/>
                  <a:pathLst>
                    <a:path w="21592" h="19987">
                      <a:moveTo>
                        <a:pt x="-16" y="19987"/>
                      </a:moveTo>
                      <a:cubicBezTo>
                        <a:pt x="952" y="9977"/>
                        <a:pt x="1920" y="-32"/>
                        <a:pt x="2879" y="-48"/>
                      </a:cubicBezTo>
                      <a:cubicBezTo>
                        <a:pt x="3839" y="-64"/>
                        <a:pt x="4782" y="19906"/>
                        <a:pt x="5742" y="19890"/>
                      </a:cubicBezTo>
                      <a:cubicBezTo>
                        <a:pt x="6701" y="19874"/>
                        <a:pt x="7677" y="-128"/>
                        <a:pt x="8637" y="-145"/>
                      </a:cubicBezTo>
                      <a:cubicBezTo>
                        <a:pt x="9597" y="-161"/>
                        <a:pt x="10540" y="19810"/>
                        <a:pt x="11500" y="19794"/>
                      </a:cubicBezTo>
                      <a:cubicBezTo>
                        <a:pt x="12459" y="19778"/>
                        <a:pt x="13435" y="-225"/>
                        <a:pt x="14395" y="-241"/>
                      </a:cubicBezTo>
                      <a:cubicBezTo>
                        <a:pt x="15355" y="-257"/>
                        <a:pt x="16059" y="18052"/>
                        <a:pt x="17257" y="19698"/>
                      </a:cubicBezTo>
                      <a:cubicBezTo>
                        <a:pt x="18456" y="21343"/>
                        <a:pt x="20020" y="15487"/>
                        <a:pt x="21584" y="963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6123" name="Group 164"/>
              <p:cNvGrpSpPr>
                <a:grpSpLocks/>
              </p:cNvGrpSpPr>
              <p:nvPr/>
            </p:nvGrpSpPr>
            <p:grpSpPr bwMode="auto">
              <a:xfrm>
                <a:off x="0" y="75"/>
                <a:ext cx="178" cy="373"/>
                <a:chOff x="0" y="0"/>
                <a:chExt cx="178" cy="372"/>
              </a:xfrm>
            </p:grpSpPr>
            <p:sp>
              <p:nvSpPr>
                <p:cNvPr id="35951" name="Line 165"/>
                <p:cNvSpPr>
                  <a:spLocks noChangeShapeType="1"/>
                </p:cNvSpPr>
                <p:nvPr/>
              </p:nvSpPr>
              <p:spPr bwMode="auto">
                <a:xfrm flipH="1">
                  <a:off x="0" y="43"/>
                  <a:ext cx="119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52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0" y="0"/>
                  <a:ext cx="15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53" name="Line 167"/>
                <p:cNvSpPr>
                  <a:spLocks noChangeShapeType="1"/>
                </p:cNvSpPr>
                <p:nvPr/>
              </p:nvSpPr>
              <p:spPr bwMode="auto">
                <a:xfrm flipH="1">
                  <a:off x="0" y="109"/>
                  <a:ext cx="119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54" name="Line 168"/>
                <p:cNvSpPr>
                  <a:spLocks noChangeShapeType="1"/>
                </p:cNvSpPr>
                <p:nvPr/>
              </p:nvSpPr>
              <p:spPr bwMode="auto">
                <a:xfrm rot="10800000">
                  <a:off x="0" y="153"/>
                  <a:ext cx="17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55" name="Line 169"/>
                <p:cNvSpPr>
                  <a:spLocks noChangeShapeType="1"/>
                </p:cNvSpPr>
                <p:nvPr/>
              </p:nvSpPr>
              <p:spPr bwMode="auto">
                <a:xfrm flipH="1">
                  <a:off x="0" y="284"/>
                  <a:ext cx="139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56" name="Line 170"/>
                <p:cNvSpPr>
                  <a:spLocks noChangeShapeType="1"/>
                </p:cNvSpPr>
                <p:nvPr/>
              </p:nvSpPr>
              <p:spPr bwMode="auto">
                <a:xfrm flipH="1">
                  <a:off x="0" y="372"/>
                  <a:ext cx="13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14219" name="Rectangle 171"/>
          <p:cNvSpPr>
            <a:spLocks/>
          </p:cNvSpPr>
          <p:nvPr/>
        </p:nvSpPr>
        <p:spPr bwMode="auto">
          <a:xfrm>
            <a:off x="285750" y="5502275"/>
            <a:ext cx="54070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 eaLnBrk="1" hangingPunct="1">
              <a:tabLst>
                <a:tab pos="754063" algn="l"/>
                <a:tab pos="8447088" algn="l"/>
              </a:tabLst>
            </a:pPr>
            <a:r>
              <a:rPr lang="en-US" sz="2000">
                <a:solidFill>
                  <a:srgbClr val="880000"/>
                </a:solidFill>
                <a:sym typeface="Times" pitchFamily="18" charset="0"/>
              </a:rPr>
              <a:t>other Ba</a:t>
            </a:r>
            <a:r>
              <a:rPr lang="en-US" sz="2000" baseline="32000">
                <a:solidFill>
                  <a:srgbClr val="880000"/>
                </a:solidFill>
                <a:sym typeface="Times" pitchFamily="18" charset="0"/>
              </a:rPr>
              <a:t>+</a:t>
            </a:r>
            <a:r>
              <a:rPr lang="en-US" sz="2000">
                <a:solidFill>
                  <a:srgbClr val="880000"/>
                </a:solidFill>
                <a:sym typeface="Times" pitchFamily="18" charset="0"/>
              </a:rPr>
              <a:t> identification strategies are also being investigated within the EXO collaboration</a:t>
            </a:r>
          </a:p>
        </p:txBody>
      </p:sp>
      <p:sp>
        <p:nvSpPr>
          <p:cNvPr id="35845" name="Text Box 172"/>
          <p:cNvSpPr txBox="1">
            <a:spLocks noChangeArrowheads="1"/>
          </p:cNvSpPr>
          <p:nvPr/>
        </p:nvSpPr>
        <p:spPr bwMode="auto">
          <a:xfrm>
            <a:off x="375859" y="476250"/>
            <a:ext cx="38795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sym typeface="Times" pitchFamily="18" charset="0"/>
              </a:rPr>
              <a:t>EXO</a:t>
            </a:r>
            <a:r>
              <a:rPr lang="en-US" sz="2800" dirty="0">
                <a:solidFill>
                  <a:schemeClr val="accent2"/>
                </a:solidFill>
                <a:sym typeface="Times New Roman" pitchFamily="18" charset="0"/>
              </a:rPr>
              <a:t> detection strategy</a:t>
            </a:r>
          </a:p>
        </p:txBody>
      </p:sp>
      <p:sp>
        <p:nvSpPr>
          <p:cNvPr id="35846" name="Rectangle 173"/>
          <p:cNvSpPr>
            <a:spLocks noChangeArrowheads="1"/>
          </p:cNvSpPr>
          <p:nvPr/>
        </p:nvSpPr>
        <p:spPr bwMode="auto">
          <a:xfrm>
            <a:off x="269875" y="6116638"/>
            <a:ext cx="8526463" cy="153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124" name="Group 174"/>
          <p:cNvGrpSpPr>
            <a:grpSpLocks/>
          </p:cNvGrpSpPr>
          <p:nvPr/>
        </p:nvGrpSpPr>
        <p:grpSpPr bwMode="auto">
          <a:xfrm>
            <a:off x="206375" y="2584450"/>
            <a:ext cx="8488363" cy="4090988"/>
            <a:chOff x="0" y="0"/>
            <a:chExt cx="5941" cy="2864"/>
          </a:xfrm>
        </p:grpSpPr>
        <p:sp>
          <p:nvSpPr>
            <p:cNvPr id="35851" name="Rectangle 175"/>
            <p:cNvSpPr>
              <a:spLocks/>
            </p:cNvSpPr>
            <p:nvPr/>
          </p:nvSpPr>
          <p:spPr bwMode="auto">
            <a:xfrm>
              <a:off x="4094" y="2272"/>
              <a:ext cx="480" cy="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2" name="Oval 176"/>
            <p:cNvSpPr>
              <a:spLocks/>
            </p:cNvSpPr>
            <p:nvPr/>
          </p:nvSpPr>
          <p:spPr bwMode="auto">
            <a:xfrm>
              <a:off x="1000" y="240"/>
              <a:ext cx="736" cy="39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3" name="Line 177"/>
            <p:cNvSpPr>
              <a:spLocks noChangeShapeType="1"/>
            </p:cNvSpPr>
            <p:nvPr/>
          </p:nvSpPr>
          <p:spPr bwMode="auto">
            <a:xfrm>
              <a:off x="1368" y="688"/>
              <a:ext cx="16" cy="36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4" name="Rectangle 178"/>
            <p:cNvSpPr>
              <a:spLocks/>
            </p:cNvSpPr>
            <p:nvPr/>
          </p:nvSpPr>
          <p:spPr bwMode="auto">
            <a:xfrm>
              <a:off x="328" y="1088"/>
              <a:ext cx="2665" cy="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22325" eaLnBrk="1" hangingPunct="1">
                <a:tabLst>
                  <a:tab pos="754063" algn="l"/>
                  <a:tab pos="8447088" algn="l"/>
                </a:tabLst>
              </a:pPr>
              <a:r>
                <a:rPr lang="en-US" sz="2200">
                  <a:solidFill>
                    <a:srgbClr val="FF0000"/>
                  </a:solidFill>
                  <a:sym typeface="Times" pitchFamily="18" charset="0"/>
                </a:rPr>
                <a:t>positively identify daughter via </a:t>
              </a:r>
            </a:p>
            <a:p>
              <a:pPr defTabSz="822325" eaLnBrk="1" hangingPunct="1">
                <a:tabLst>
                  <a:tab pos="754063" algn="l"/>
                  <a:tab pos="8447088" algn="l"/>
                </a:tabLst>
              </a:pPr>
              <a:r>
                <a:rPr lang="en-US" sz="2200">
                  <a:solidFill>
                    <a:srgbClr val="FF0000"/>
                  </a:solidFill>
                  <a:sym typeface="Times" pitchFamily="18" charset="0"/>
                </a:rPr>
                <a:t>optical spectroscopy of Ba</a:t>
              </a:r>
              <a:r>
                <a:rPr lang="en-US" sz="2200" baseline="32000">
                  <a:solidFill>
                    <a:srgbClr val="FF0000"/>
                  </a:solidFill>
                  <a:sym typeface="Times" pitchFamily="18" charset="0"/>
                </a:rPr>
                <a:t>+</a:t>
              </a:r>
            </a:p>
          </p:txBody>
        </p:sp>
        <p:sp>
          <p:nvSpPr>
            <p:cNvPr id="35855" name="Rectangle 179"/>
            <p:cNvSpPr>
              <a:spLocks/>
            </p:cNvSpPr>
            <p:nvPr/>
          </p:nvSpPr>
          <p:spPr bwMode="auto">
            <a:xfrm>
              <a:off x="0" y="1736"/>
              <a:ext cx="2536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822325" eaLnBrk="1" hangingPunct="1">
                <a:tabLst>
                  <a:tab pos="754063" algn="l"/>
                  <a:tab pos="4206875" algn="l"/>
                </a:tabLst>
              </a:pPr>
              <a:r>
                <a:rPr lang="en-US" sz="1600">
                  <a:solidFill>
                    <a:srgbClr val="2A00FF"/>
                  </a:solidFill>
                  <a:cs typeface="Times New Roman" pitchFamily="18" charset="0"/>
                  <a:sym typeface="Times New Roman" pitchFamily="18" charset="0"/>
                </a:rPr>
                <a:t>[M. Moe,  Phys. Rev. C 44 (1991) R931]</a:t>
              </a:r>
            </a:p>
          </p:txBody>
        </p:sp>
        <p:sp>
          <p:nvSpPr>
            <p:cNvPr id="514228" name="Rectangle 180"/>
            <p:cNvSpPr>
              <a:spLocks/>
            </p:cNvSpPr>
            <p:nvPr/>
          </p:nvSpPr>
          <p:spPr bwMode="auto">
            <a:xfrm>
              <a:off x="4112" y="2374"/>
              <a:ext cx="440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36575" bIns="0"/>
            <a:lstStyle/>
            <a:p>
              <a:pPr marL="36513" defTabSz="822325" eaLnBrk="1" hangingPunct="1">
                <a:lnSpc>
                  <a:spcPct val="93000"/>
                </a:lnSpc>
                <a:defRPr/>
              </a:pPr>
              <a:r>
                <a:rPr lang="en-US" sz="160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  <a:sym typeface="Arial" charset="0"/>
                </a:rPr>
                <a:t>CCD</a:t>
              </a:r>
            </a:p>
          </p:txBody>
        </p:sp>
        <p:grpSp>
          <p:nvGrpSpPr>
            <p:cNvPr id="36125" name="Group 181"/>
            <p:cNvGrpSpPr>
              <a:grpSpLocks/>
            </p:cNvGrpSpPr>
            <p:nvPr/>
          </p:nvGrpSpPr>
          <p:grpSpPr bwMode="auto">
            <a:xfrm rot="5400000">
              <a:off x="4428" y="967"/>
              <a:ext cx="562" cy="1762"/>
              <a:chOff x="0" y="0"/>
              <a:chExt cx="562" cy="1761"/>
            </a:xfrm>
          </p:grpSpPr>
          <p:grpSp>
            <p:nvGrpSpPr>
              <p:cNvPr id="36126" name="Group 182"/>
              <p:cNvGrpSpPr>
                <a:grpSpLocks/>
              </p:cNvGrpSpPr>
              <p:nvPr/>
            </p:nvGrpSpPr>
            <p:grpSpPr bwMode="auto">
              <a:xfrm>
                <a:off x="0" y="120"/>
                <a:ext cx="129" cy="1321"/>
                <a:chOff x="0" y="0"/>
                <a:chExt cx="129" cy="1321"/>
              </a:xfrm>
            </p:grpSpPr>
            <p:grpSp>
              <p:nvGrpSpPr>
                <p:cNvPr id="36127" name="Group 183"/>
                <p:cNvGrpSpPr>
                  <a:grpSpLocks/>
                </p:cNvGrpSpPr>
                <p:nvPr/>
              </p:nvGrpSpPr>
              <p:grpSpPr bwMode="auto">
                <a:xfrm>
                  <a:off x="0" y="961"/>
                  <a:ext cx="129" cy="360"/>
                  <a:chOff x="0" y="0"/>
                  <a:chExt cx="129" cy="360"/>
                </a:xfrm>
              </p:grpSpPr>
              <p:sp>
                <p:nvSpPr>
                  <p:cNvPr id="35933" name="AutoShape 18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3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6860A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34" name="AutoShape 18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8680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35" name="AutoShape 186"/>
                  <p:cNvSpPr>
                    <a:spLocks/>
                  </p:cNvSpPr>
                  <p:nvPr/>
                </p:nvSpPr>
                <p:spPr bwMode="auto">
                  <a:xfrm>
                    <a:off x="0" y="45"/>
                    <a:ext cx="129" cy="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6" name="Group 187"/>
                <p:cNvGrpSpPr>
                  <a:grpSpLocks/>
                </p:cNvGrpSpPr>
                <p:nvPr/>
              </p:nvGrpSpPr>
              <p:grpSpPr bwMode="auto">
                <a:xfrm>
                  <a:off x="0" y="640"/>
                  <a:ext cx="129" cy="361"/>
                  <a:chOff x="0" y="0"/>
                  <a:chExt cx="129" cy="360"/>
                </a:xfrm>
              </p:grpSpPr>
              <p:sp>
                <p:nvSpPr>
                  <p:cNvPr id="35930" name="AutoShape 18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3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6860A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31" name="AutoShape 18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8680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32" name="AutoShape 190"/>
                  <p:cNvSpPr>
                    <a:spLocks/>
                  </p:cNvSpPr>
                  <p:nvPr/>
                </p:nvSpPr>
                <p:spPr bwMode="auto">
                  <a:xfrm>
                    <a:off x="0" y="45"/>
                    <a:ext cx="129" cy="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7" name="Group 191"/>
                <p:cNvGrpSpPr>
                  <a:grpSpLocks/>
                </p:cNvGrpSpPr>
                <p:nvPr/>
              </p:nvGrpSpPr>
              <p:grpSpPr bwMode="auto">
                <a:xfrm>
                  <a:off x="0" y="320"/>
                  <a:ext cx="129" cy="360"/>
                  <a:chOff x="0" y="0"/>
                  <a:chExt cx="129" cy="360"/>
                </a:xfrm>
              </p:grpSpPr>
              <p:sp>
                <p:nvSpPr>
                  <p:cNvPr id="35927" name="AutoShape 19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3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6860A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28" name="AutoShape 19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8680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29" name="AutoShape 194"/>
                  <p:cNvSpPr>
                    <a:spLocks/>
                  </p:cNvSpPr>
                  <p:nvPr/>
                </p:nvSpPr>
                <p:spPr bwMode="auto">
                  <a:xfrm>
                    <a:off x="0" y="45"/>
                    <a:ext cx="129" cy="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8" name="Group 19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29" cy="360"/>
                  <a:chOff x="0" y="0"/>
                  <a:chExt cx="129" cy="360"/>
                </a:xfrm>
              </p:grpSpPr>
              <p:sp>
                <p:nvSpPr>
                  <p:cNvPr id="35924" name="AutoShape 19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3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6860A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25" name="AutoShape 19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8680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26" name="AutoShape 198"/>
                  <p:cNvSpPr>
                    <a:spLocks/>
                  </p:cNvSpPr>
                  <p:nvPr/>
                </p:nvSpPr>
                <p:spPr bwMode="auto">
                  <a:xfrm>
                    <a:off x="0" y="45"/>
                    <a:ext cx="129" cy="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59" name="Group 199"/>
              <p:cNvGrpSpPr>
                <a:grpSpLocks/>
              </p:cNvGrpSpPr>
              <p:nvPr/>
            </p:nvGrpSpPr>
            <p:grpSpPr bwMode="auto">
              <a:xfrm>
                <a:off x="346" y="120"/>
                <a:ext cx="130" cy="1321"/>
                <a:chOff x="0" y="0"/>
                <a:chExt cx="129" cy="1321"/>
              </a:xfrm>
            </p:grpSpPr>
            <p:grpSp>
              <p:nvGrpSpPr>
                <p:cNvPr id="262" name="Group 200"/>
                <p:cNvGrpSpPr>
                  <a:grpSpLocks/>
                </p:cNvGrpSpPr>
                <p:nvPr/>
              </p:nvGrpSpPr>
              <p:grpSpPr bwMode="auto">
                <a:xfrm>
                  <a:off x="0" y="961"/>
                  <a:ext cx="129" cy="360"/>
                  <a:chOff x="0" y="0"/>
                  <a:chExt cx="129" cy="360"/>
                </a:xfrm>
              </p:grpSpPr>
              <p:sp>
                <p:nvSpPr>
                  <p:cNvPr id="35917" name="AutoShape 20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3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6860A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18" name="AutoShape 20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8680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19" name="AutoShape 203"/>
                  <p:cNvSpPr>
                    <a:spLocks/>
                  </p:cNvSpPr>
                  <p:nvPr/>
                </p:nvSpPr>
                <p:spPr bwMode="auto">
                  <a:xfrm>
                    <a:off x="0" y="45"/>
                    <a:ext cx="129" cy="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3" name="Group 204"/>
                <p:cNvGrpSpPr>
                  <a:grpSpLocks/>
                </p:cNvGrpSpPr>
                <p:nvPr/>
              </p:nvGrpSpPr>
              <p:grpSpPr bwMode="auto">
                <a:xfrm>
                  <a:off x="0" y="640"/>
                  <a:ext cx="129" cy="361"/>
                  <a:chOff x="0" y="0"/>
                  <a:chExt cx="129" cy="360"/>
                </a:xfrm>
              </p:grpSpPr>
              <p:sp>
                <p:nvSpPr>
                  <p:cNvPr id="35914" name="AutoShape 20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3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6860A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15" name="AutoShape 20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8680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16" name="AutoShape 207"/>
                  <p:cNvSpPr>
                    <a:spLocks/>
                  </p:cNvSpPr>
                  <p:nvPr/>
                </p:nvSpPr>
                <p:spPr bwMode="auto">
                  <a:xfrm>
                    <a:off x="0" y="45"/>
                    <a:ext cx="129" cy="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4" name="Group 208"/>
                <p:cNvGrpSpPr>
                  <a:grpSpLocks/>
                </p:cNvGrpSpPr>
                <p:nvPr/>
              </p:nvGrpSpPr>
              <p:grpSpPr bwMode="auto">
                <a:xfrm>
                  <a:off x="0" y="320"/>
                  <a:ext cx="129" cy="360"/>
                  <a:chOff x="0" y="0"/>
                  <a:chExt cx="129" cy="360"/>
                </a:xfrm>
              </p:grpSpPr>
              <p:sp>
                <p:nvSpPr>
                  <p:cNvPr id="35911" name="AutoShape 20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3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6860A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12" name="AutoShape 21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8680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13" name="AutoShape 211"/>
                  <p:cNvSpPr>
                    <a:spLocks/>
                  </p:cNvSpPr>
                  <p:nvPr/>
                </p:nvSpPr>
                <p:spPr bwMode="auto">
                  <a:xfrm>
                    <a:off x="0" y="45"/>
                    <a:ext cx="129" cy="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5" name="Group 212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29" cy="360"/>
                  <a:chOff x="0" y="0"/>
                  <a:chExt cx="129" cy="360"/>
                </a:xfrm>
              </p:grpSpPr>
              <p:sp>
                <p:nvSpPr>
                  <p:cNvPr id="35908" name="AutoShape 21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3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6860A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09" name="AutoShape 21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8680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10" name="AutoShape 215"/>
                  <p:cNvSpPr>
                    <a:spLocks/>
                  </p:cNvSpPr>
                  <p:nvPr/>
                </p:nvSpPr>
                <p:spPr bwMode="auto">
                  <a:xfrm>
                    <a:off x="0" y="45"/>
                    <a:ext cx="129" cy="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5868" name="Line 216"/>
              <p:cNvSpPr>
                <a:spLocks noChangeShapeType="1"/>
              </p:cNvSpPr>
              <p:nvPr/>
            </p:nvSpPr>
            <p:spPr bwMode="auto">
              <a:xfrm rot="10800000" flipH="1">
                <a:off x="259" y="0"/>
                <a:ext cx="40" cy="1762"/>
              </a:xfrm>
              <a:prstGeom prst="line">
                <a:avLst/>
              </a:prstGeom>
              <a:noFill/>
              <a:ln w="38100">
                <a:solidFill>
                  <a:srgbClr val="00D2CE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9" name="Line 217"/>
              <p:cNvSpPr>
                <a:spLocks noChangeShapeType="1"/>
              </p:cNvSpPr>
              <p:nvPr/>
            </p:nvSpPr>
            <p:spPr bwMode="auto">
              <a:xfrm rot="10800000">
                <a:off x="173" y="40"/>
                <a:ext cx="120" cy="17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6" name="Group 218"/>
              <p:cNvGrpSpPr>
                <a:grpSpLocks/>
              </p:cNvGrpSpPr>
              <p:nvPr/>
            </p:nvGrpSpPr>
            <p:grpSpPr bwMode="auto">
              <a:xfrm>
                <a:off x="432" y="280"/>
                <a:ext cx="130" cy="1321"/>
                <a:chOff x="0" y="0"/>
                <a:chExt cx="129" cy="1321"/>
              </a:xfrm>
            </p:grpSpPr>
            <p:grpSp>
              <p:nvGrpSpPr>
                <p:cNvPr id="267" name="Group 219"/>
                <p:cNvGrpSpPr>
                  <a:grpSpLocks/>
                </p:cNvGrpSpPr>
                <p:nvPr/>
              </p:nvGrpSpPr>
              <p:grpSpPr bwMode="auto">
                <a:xfrm>
                  <a:off x="0" y="961"/>
                  <a:ext cx="129" cy="360"/>
                  <a:chOff x="0" y="0"/>
                  <a:chExt cx="129" cy="360"/>
                </a:xfrm>
              </p:grpSpPr>
              <p:sp>
                <p:nvSpPr>
                  <p:cNvPr id="35901" name="AutoShape 22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3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6860A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02" name="AutoShape 22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8680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03" name="AutoShape 222"/>
                  <p:cNvSpPr>
                    <a:spLocks/>
                  </p:cNvSpPr>
                  <p:nvPr/>
                </p:nvSpPr>
                <p:spPr bwMode="auto">
                  <a:xfrm>
                    <a:off x="0" y="45"/>
                    <a:ext cx="129" cy="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8" name="Group 223"/>
                <p:cNvGrpSpPr>
                  <a:grpSpLocks/>
                </p:cNvGrpSpPr>
                <p:nvPr/>
              </p:nvGrpSpPr>
              <p:grpSpPr bwMode="auto">
                <a:xfrm>
                  <a:off x="0" y="640"/>
                  <a:ext cx="129" cy="361"/>
                  <a:chOff x="0" y="0"/>
                  <a:chExt cx="129" cy="360"/>
                </a:xfrm>
              </p:grpSpPr>
              <p:sp>
                <p:nvSpPr>
                  <p:cNvPr id="35898" name="AutoShape 22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3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6860A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99" name="AutoShape 22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8680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00" name="AutoShape 226"/>
                  <p:cNvSpPr>
                    <a:spLocks/>
                  </p:cNvSpPr>
                  <p:nvPr/>
                </p:nvSpPr>
                <p:spPr bwMode="auto">
                  <a:xfrm>
                    <a:off x="0" y="45"/>
                    <a:ext cx="129" cy="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9" name="Group 227"/>
                <p:cNvGrpSpPr>
                  <a:grpSpLocks/>
                </p:cNvGrpSpPr>
                <p:nvPr/>
              </p:nvGrpSpPr>
              <p:grpSpPr bwMode="auto">
                <a:xfrm>
                  <a:off x="0" y="320"/>
                  <a:ext cx="129" cy="360"/>
                  <a:chOff x="0" y="0"/>
                  <a:chExt cx="129" cy="360"/>
                </a:xfrm>
              </p:grpSpPr>
              <p:sp>
                <p:nvSpPr>
                  <p:cNvPr id="35895" name="AutoShape 22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3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6860A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96" name="AutoShape 22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8680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97" name="AutoShape 230"/>
                  <p:cNvSpPr>
                    <a:spLocks/>
                  </p:cNvSpPr>
                  <p:nvPr/>
                </p:nvSpPr>
                <p:spPr bwMode="auto">
                  <a:xfrm>
                    <a:off x="0" y="45"/>
                    <a:ext cx="129" cy="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0" name="Group 23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29" cy="360"/>
                  <a:chOff x="0" y="0"/>
                  <a:chExt cx="129" cy="360"/>
                </a:xfrm>
              </p:grpSpPr>
              <p:sp>
                <p:nvSpPr>
                  <p:cNvPr id="35892" name="AutoShape 23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3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6860A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93" name="AutoShape 23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8680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94" name="AutoShape 234"/>
                  <p:cNvSpPr>
                    <a:spLocks/>
                  </p:cNvSpPr>
                  <p:nvPr/>
                </p:nvSpPr>
                <p:spPr bwMode="auto">
                  <a:xfrm>
                    <a:off x="0" y="45"/>
                    <a:ext cx="129" cy="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71" name="Group 235"/>
              <p:cNvGrpSpPr>
                <a:grpSpLocks/>
              </p:cNvGrpSpPr>
              <p:nvPr/>
            </p:nvGrpSpPr>
            <p:grpSpPr bwMode="auto">
              <a:xfrm>
                <a:off x="86" y="280"/>
                <a:ext cx="130" cy="1321"/>
                <a:chOff x="0" y="0"/>
                <a:chExt cx="129" cy="1321"/>
              </a:xfrm>
            </p:grpSpPr>
            <p:grpSp>
              <p:nvGrpSpPr>
                <p:cNvPr id="272" name="Group 236"/>
                <p:cNvGrpSpPr>
                  <a:grpSpLocks/>
                </p:cNvGrpSpPr>
                <p:nvPr/>
              </p:nvGrpSpPr>
              <p:grpSpPr bwMode="auto">
                <a:xfrm>
                  <a:off x="0" y="961"/>
                  <a:ext cx="129" cy="360"/>
                  <a:chOff x="0" y="0"/>
                  <a:chExt cx="129" cy="360"/>
                </a:xfrm>
              </p:grpSpPr>
              <p:sp>
                <p:nvSpPr>
                  <p:cNvPr id="35885" name="AutoShape 23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3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6860A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86" name="AutoShape 23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8680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87" name="AutoShape 239"/>
                  <p:cNvSpPr>
                    <a:spLocks/>
                  </p:cNvSpPr>
                  <p:nvPr/>
                </p:nvSpPr>
                <p:spPr bwMode="auto">
                  <a:xfrm>
                    <a:off x="0" y="45"/>
                    <a:ext cx="129" cy="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3" name="Group 240"/>
                <p:cNvGrpSpPr>
                  <a:grpSpLocks/>
                </p:cNvGrpSpPr>
                <p:nvPr/>
              </p:nvGrpSpPr>
              <p:grpSpPr bwMode="auto">
                <a:xfrm>
                  <a:off x="0" y="640"/>
                  <a:ext cx="129" cy="361"/>
                  <a:chOff x="0" y="0"/>
                  <a:chExt cx="129" cy="360"/>
                </a:xfrm>
              </p:grpSpPr>
              <p:sp>
                <p:nvSpPr>
                  <p:cNvPr id="35882" name="AutoShape 24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3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6860A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83" name="AutoShape 24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8680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84" name="AutoShape 243"/>
                  <p:cNvSpPr>
                    <a:spLocks/>
                  </p:cNvSpPr>
                  <p:nvPr/>
                </p:nvSpPr>
                <p:spPr bwMode="auto">
                  <a:xfrm>
                    <a:off x="0" y="45"/>
                    <a:ext cx="129" cy="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4" name="Group 244"/>
                <p:cNvGrpSpPr>
                  <a:grpSpLocks/>
                </p:cNvGrpSpPr>
                <p:nvPr/>
              </p:nvGrpSpPr>
              <p:grpSpPr bwMode="auto">
                <a:xfrm>
                  <a:off x="0" y="320"/>
                  <a:ext cx="129" cy="360"/>
                  <a:chOff x="0" y="0"/>
                  <a:chExt cx="129" cy="360"/>
                </a:xfrm>
              </p:grpSpPr>
              <p:sp>
                <p:nvSpPr>
                  <p:cNvPr id="35879" name="AutoShape 24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3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6860A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80" name="AutoShape 24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8680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81" name="AutoShape 247"/>
                  <p:cNvSpPr>
                    <a:spLocks/>
                  </p:cNvSpPr>
                  <p:nvPr/>
                </p:nvSpPr>
                <p:spPr bwMode="auto">
                  <a:xfrm>
                    <a:off x="0" y="45"/>
                    <a:ext cx="129" cy="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5" name="Group 24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29" cy="360"/>
                  <a:chOff x="0" y="0"/>
                  <a:chExt cx="129" cy="360"/>
                </a:xfrm>
              </p:grpSpPr>
              <p:sp>
                <p:nvSpPr>
                  <p:cNvPr id="35876" name="AutoShape 24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3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6860A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77" name="AutoShape 25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9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8680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78" name="AutoShape 251"/>
                  <p:cNvSpPr>
                    <a:spLocks/>
                  </p:cNvSpPr>
                  <p:nvPr/>
                </p:nvSpPr>
                <p:spPr bwMode="auto">
                  <a:xfrm>
                    <a:off x="0" y="45"/>
                    <a:ext cx="129" cy="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35858" name="Rectangle 252"/>
            <p:cNvSpPr>
              <a:spLocks/>
            </p:cNvSpPr>
            <p:nvPr/>
          </p:nvSpPr>
          <p:spPr bwMode="auto">
            <a:xfrm>
              <a:off x="5061" y="2360"/>
              <a:ext cx="880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36575" bIns="0"/>
            <a:lstStyle/>
            <a:p>
              <a:pPr marL="36513" defTabSz="822325" eaLnBrk="1" hangingPunct="1"/>
              <a:r>
                <a:rPr lang="en-US" sz="1800">
                  <a:latin typeface="Times New Roman" pitchFamily="18" charset="0"/>
                  <a:sym typeface="Times" pitchFamily="18" charset="0"/>
                </a:rPr>
                <a:t>observe single ion</a:t>
              </a:r>
            </a:p>
          </p:txBody>
        </p:sp>
        <p:sp>
          <p:nvSpPr>
            <p:cNvPr id="35859" name="Line 253"/>
            <p:cNvSpPr>
              <a:spLocks noChangeShapeType="1"/>
            </p:cNvSpPr>
            <p:nvPr/>
          </p:nvSpPr>
          <p:spPr bwMode="auto">
            <a:xfrm rot="10800000">
              <a:off x="4408" y="1872"/>
              <a:ext cx="897" cy="504"/>
            </a:xfrm>
            <a:prstGeom prst="line">
              <a:avLst/>
            </a:prstGeom>
            <a:noFill/>
            <a:ln w="25400">
              <a:solidFill>
                <a:srgbClr val="88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" name="Group 254"/>
            <p:cNvGrpSpPr>
              <a:grpSpLocks/>
            </p:cNvGrpSpPr>
            <p:nvPr/>
          </p:nvGrpSpPr>
          <p:grpSpPr bwMode="auto">
            <a:xfrm rot="10800000">
              <a:off x="4751" y="678"/>
              <a:ext cx="56" cy="592"/>
              <a:chOff x="0" y="0"/>
              <a:chExt cx="56" cy="591"/>
            </a:xfrm>
          </p:grpSpPr>
          <p:sp>
            <p:nvSpPr>
              <p:cNvPr id="35864" name="Line 255"/>
              <p:cNvSpPr>
                <a:spLocks noChangeShapeType="1"/>
              </p:cNvSpPr>
              <p:nvPr/>
            </p:nvSpPr>
            <p:spPr bwMode="auto">
              <a:xfrm>
                <a:off x="28" y="25"/>
                <a:ext cx="0" cy="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diamond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5" name="Oval 256"/>
              <p:cNvSpPr>
                <a:spLocks/>
              </p:cNvSpPr>
              <p:nvPr/>
            </p:nvSpPr>
            <p:spPr bwMode="auto">
              <a:xfrm>
                <a:off x="0" y="0"/>
                <a:ext cx="56" cy="51"/>
              </a:xfrm>
              <a:prstGeom prst="ellipse">
                <a:avLst/>
              </a:prstGeom>
              <a:solidFill>
                <a:srgbClr val="A12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861" name="AutoShape 257"/>
            <p:cNvSpPr>
              <a:spLocks/>
            </p:cNvSpPr>
            <p:nvPr/>
          </p:nvSpPr>
          <p:spPr bwMode="auto">
            <a:xfrm>
              <a:off x="4334" y="0"/>
              <a:ext cx="376" cy="1440"/>
            </a:xfrm>
            <a:custGeom>
              <a:avLst/>
              <a:gdLst>
                <a:gd name="T0" fmla="*/ 0 w 17678"/>
                <a:gd name="T1" fmla="*/ 0 h 21600"/>
                <a:gd name="T2" fmla="*/ 17678 w 17678"/>
                <a:gd name="T3" fmla="*/ 21600 h 21600"/>
              </a:gdLst>
              <a:ahLst/>
              <a:cxnLst/>
              <a:rect l="T0" t="T1" r="T2" b="T3"/>
              <a:pathLst>
                <a:path w="17678" h="21600">
                  <a:moveTo>
                    <a:pt x="17678" y="0"/>
                  </a:moveTo>
                  <a:cubicBezTo>
                    <a:pt x="17678" y="0"/>
                    <a:pt x="-3922" y="10731"/>
                    <a:pt x="547" y="21600"/>
                  </a:cubicBezTo>
                </a:path>
              </a:pathLst>
            </a:custGeom>
            <a:noFill/>
            <a:ln w="9525">
              <a:solidFill>
                <a:srgbClr val="880000"/>
              </a:solidFill>
              <a:miter lim="800000"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AutoShape 258"/>
            <p:cNvSpPr>
              <a:spLocks/>
            </p:cNvSpPr>
            <p:nvPr/>
          </p:nvSpPr>
          <p:spPr bwMode="auto">
            <a:xfrm>
              <a:off x="4816" y="16"/>
              <a:ext cx="84" cy="648"/>
            </a:xfrm>
            <a:custGeom>
              <a:avLst/>
              <a:gdLst>
                <a:gd name="T0" fmla="*/ 0 w 9492"/>
                <a:gd name="T1" fmla="*/ 0 h 21600"/>
                <a:gd name="T2" fmla="*/ 9492 w 9492"/>
                <a:gd name="T3" fmla="*/ 21600 h 21600"/>
              </a:gdLst>
              <a:ahLst/>
              <a:cxnLst/>
              <a:rect l="T0" t="T1" r="T2" b="T3"/>
              <a:pathLst>
                <a:path w="9492" h="21600">
                  <a:moveTo>
                    <a:pt x="0" y="21600"/>
                  </a:moveTo>
                  <a:cubicBezTo>
                    <a:pt x="0" y="21600"/>
                    <a:pt x="21600" y="12267"/>
                    <a:pt x="0" y="0"/>
                  </a:cubicBezTo>
                </a:path>
              </a:pathLst>
            </a:custGeom>
            <a:noFill/>
            <a:ln w="9525">
              <a:solidFill>
                <a:srgbClr val="880000"/>
              </a:solidFill>
              <a:miter lim="800000"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Rectangle 259"/>
            <p:cNvSpPr>
              <a:spLocks/>
            </p:cNvSpPr>
            <p:nvPr/>
          </p:nvSpPr>
          <p:spPr bwMode="auto">
            <a:xfrm>
              <a:off x="4853" y="1024"/>
              <a:ext cx="880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36575" bIns="0"/>
            <a:lstStyle/>
            <a:p>
              <a:pPr marL="36513" defTabSz="822325" eaLnBrk="1" hangingPunct="1"/>
              <a:r>
                <a:rPr lang="en-US" sz="1800">
                  <a:latin typeface="Times New Roman" pitchFamily="18" charset="0"/>
                  <a:sym typeface="Times" pitchFamily="18" charset="0"/>
                </a:rPr>
                <a:t>ion “tip”</a:t>
              </a:r>
            </a:p>
          </p:txBody>
        </p:sp>
      </p:grpSp>
      <p:pic>
        <p:nvPicPr>
          <p:cNvPr id="277" name="Picture 276" descr="exo_collabor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28987"/>
            <a:ext cx="4310728" cy="3329013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19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2233" y="436970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EXO-200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957" y="971043"/>
            <a:ext cx="86653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6600"/>
                </a:solidFill>
              </a:rPr>
              <a:t>Make use of the fact that Xenon is relatively cheap to enrich,</a:t>
            </a:r>
          </a:p>
          <a:p>
            <a:r>
              <a:rPr lang="en-US" dirty="0" smtClean="0">
                <a:solidFill>
                  <a:srgbClr val="996600"/>
                </a:solidFill>
              </a:rPr>
              <a:t>allows drifting of charges, scintillates and may admit  </a:t>
            </a:r>
          </a:p>
          <a:p>
            <a:r>
              <a:rPr lang="en-US" dirty="0" smtClean="0">
                <a:solidFill>
                  <a:srgbClr val="996600"/>
                </a:solidFill>
              </a:rPr>
              <a:t>identification  of the </a:t>
            </a:r>
            <a:r>
              <a:rPr lang="en-US" dirty="0" err="1" smtClean="0">
                <a:solidFill>
                  <a:srgbClr val="996600"/>
                </a:solidFill>
              </a:rPr>
              <a:t>Ba</a:t>
            </a:r>
            <a:r>
              <a:rPr lang="en-US" dirty="0" smtClean="0">
                <a:solidFill>
                  <a:srgbClr val="996600"/>
                </a:solidFill>
              </a:rPr>
              <a:t> final state in a later phase. </a:t>
            </a:r>
          </a:p>
          <a:p>
            <a:r>
              <a:rPr lang="en-US" dirty="0" smtClean="0">
                <a:solidFill>
                  <a:srgbClr val="996600"/>
                </a:solidFill>
              </a:rPr>
              <a:t>Use a TPC for 3d reconstruction of charge tracks, discriminate</a:t>
            </a:r>
          </a:p>
          <a:p>
            <a:r>
              <a:rPr lang="en-US" dirty="0" smtClean="0">
                <a:solidFill>
                  <a:srgbClr val="996600"/>
                </a:solidFill>
              </a:rPr>
              <a:t>single site e-events from multi site </a:t>
            </a:r>
            <a:r>
              <a:rPr lang="el-GR" dirty="0" smtClean="0">
                <a:solidFill>
                  <a:srgbClr val="996600"/>
                </a:solidFill>
                <a:latin typeface="Times New Roman"/>
                <a:cs typeface="Times New Roman"/>
              </a:rPr>
              <a:t>γ</a:t>
            </a:r>
            <a:r>
              <a:rPr lang="en-US" dirty="0" smtClean="0">
                <a:solidFill>
                  <a:srgbClr val="996600"/>
                </a:solidFill>
                <a:latin typeface="+mn-lt"/>
                <a:cs typeface="Times New Roman"/>
              </a:rPr>
              <a:t> events. </a:t>
            </a:r>
            <a:r>
              <a:rPr lang="en-US" dirty="0" smtClean="0">
                <a:solidFill>
                  <a:srgbClr val="FF0000"/>
                </a:solidFill>
                <a:latin typeface="+mn-lt"/>
                <a:cs typeface="Times New Roman"/>
              </a:rPr>
              <a:t>No </a:t>
            </a:r>
            <a:r>
              <a:rPr lang="en-US" dirty="0" err="1" smtClean="0">
                <a:solidFill>
                  <a:srgbClr val="FF0000"/>
                </a:solidFill>
                <a:latin typeface="+mn-lt"/>
                <a:cs typeface="Times New Roman"/>
              </a:rPr>
              <a:t>Ba</a:t>
            </a:r>
            <a:r>
              <a:rPr lang="en-US" dirty="0" smtClean="0">
                <a:solidFill>
                  <a:srgbClr val="FF0000"/>
                </a:solidFill>
                <a:latin typeface="+mn-lt"/>
                <a:cs typeface="Times New Roman"/>
              </a:rPr>
              <a:t> tag.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957" y="2870913"/>
            <a:ext cx="8548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To achieve a compact experiment use liquid Xenon (3 g/cm</a:t>
            </a:r>
            <a:r>
              <a:rPr lang="en-US" baseline="30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).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957" y="3293456"/>
            <a:ext cx="8355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 out both ionization and scintillation to optimize energy</a:t>
            </a:r>
          </a:p>
          <a:p>
            <a:r>
              <a:rPr lang="en-US" dirty="0" smtClean="0"/>
              <a:t>resolution and obtain particle ID. Resolution at Q</a:t>
            </a:r>
            <a:r>
              <a:rPr lang="el-GR" baseline="-25000" dirty="0" smtClean="0">
                <a:latin typeface="Times New Roman"/>
                <a:cs typeface="Times New Roman"/>
              </a:rPr>
              <a:t>ββ</a:t>
            </a:r>
            <a:r>
              <a:rPr lang="en-US" dirty="0" smtClean="0">
                <a:latin typeface="+mn-lt"/>
                <a:cs typeface="Times New Roman"/>
              </a:rPr>
              <a:t>: 1.4% or</a:t>
            </a:r>
          </a:p>
          <a:p>
            <a:r>
              <a:rPr lang="en-US" dirty="0" smtClean="0">
                <a:latin typeface="+mn-lt"/>
                <a:cs typeface="Times New Roman"/>
              </a:rPr>
              <a:t>37 </a:t>
            </a:r>
            <a:r>
              <a:rPr lang="en-US" dirty="0" err="1" smtClean="0">
                <a:latin typeface="+mn-lt"/>
                <a:cs typeface="Times New Roman"/>
              </a:rPr>
              <a:t>keV</a:t>
            </a:r>
            <a:r>
              <a:rPr lang="en-US" dirty="0" smtClean="0">
                <a:latin typeface="+mn-lt"/>
                <a:cs typeface="Times New Roman"/>
              </a:rPr>
              <a:t> (</a:t>
            </a:r>
            <a:r>
              <a:rPr lang="el-GR" dirty="0" smtClean="0">
                <a:latin typeface="Times New Roman"/>
                <a:cs typeface="Times New Roman"/>
              </a:rPr>
              <a:t>σ</a:t>
            </a:r>
            <a:r>
              <a:rPr lang="en-US" dirty="0" smtClean="0">
                <a:latin typeface="+mn-lt"/>
                <a:cs typeface="Times New Roman"/>
              </a:rPr>
              <a:t>).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7957" y="4454663"/>
            <a:ext cx="86036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77777"/>
                </a:solidFill>
              </a:rPr>
              <a:t>Build the detector exclusively from radio-screened materials</a:t>
            </a:r>
          </a:p>
          <a:p>
            <a:r>
              <a:rPr lang="en-US" dirty="0" smtClean="0">
                <a:solidFill>
                  <a:srgbClr val="777777"/>
                </a:solidFill>
              </a:rPr>
              <a:t>and components to achieve low background. More than 450</a:t>
            </a:r>
          </a:p>
          <a:p>
            <a:r>
              <a:rPr lang="en-US" dirty="0" smtClean="0">
                <a:solidFill>
                  <a:srgbClr val="777777"/>
                </a:solidFill>
              </a:rPr>
              <a:t>material analyses by ICPMS, NAA, counting, Rn emanation.</a:t>
            </a:r>
            <a:endParaRPr lang="en-US" dirty="0">
              <a:solidFill>
                <a:srgbClr val="77777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957" y="5615871"/>
            <a:ext cx="7481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6600"/>
                </a:solidFill>
              </a:rPr>
              <a:t>Develop </a:t>
            </a:r>
            <a:r>
              <a:rPr lang="en-US" dirty="0" err="1" smtClean="0">
                <a:solidFill>
                  <a:srgbClr val="996600"/>
                </a:solidFill>
              </a:rPr>
              <a:t>Ba</a:t>
            </a:r>
            <a:r>
              <a:rPr lang="en-US" dirty="0" smtClean="0">
                <a:solidFill>
                  <a:srgbClr val="996600"/>
                </a:solidFill>
              </a:rPr>
              <a:t> removal and tagging in parallel in the lab.</a:t>
            </a:r>
            <a:endParaRPr lang="en-US" dirty="0">
              <a:solidFill>
                <a:srgbClr val="996600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pic>
        <p:nvPicPr>
          <p:cNvPr id="4" name="Picture 3" descr="exo_at_wipp_giorgio_20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otal_Assembly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0"/>
            <a:ext cx="8763000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381000"/>
            <a:ext cx="3657600" cy="1981200"/>
            <a:chOff x="336" y="240"/>
            <a:chExt cx="2304" cy="1248"/>
          </a:xfrm>
        </p:grpSpPr>
        <p:sp>
          <p:nvSpPr>
            <p:cNvPr id="43022" name="Text Box 4"/>
            <p:cNvSpPr txBox="1">
              <a:spLocks noChangeArrowheads="1"/>
            </p:cNvSpPr>
            <p:nvPr/>
          </p:nvSpPr>
          <p:spPr bwMode="auto">
            <a:xfrm>
              <a:off x="336" y="240"/>
              <a:ext cx="744" cy="251"/>
            </a:xfrm>
            <a:prstGeom prst="rect">
              <a:avLst/>
            </a:prstGeom>
            <a:noFill/>
            <a:ln w="317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25 cm Pb</a:t>
              </a:r>
            </a:p>
          </p:txBody>
        </p:sp>
        <p:sp>
          <p:nvSpPr>
            <p:cNvPr id="43023" name="Line 5"/>
            <p:cNvSpPr>
              <a:spLocks noChangeShapeType="1"/>
            </p:cNvSpPr>
            <p:nvPr/>
          </p:nvSpPr>
          <p:spPr bwMode="auto">
            <a:xfrm>
              <a:off x="1056" y="480"/>
              <a:ext cx="1584" cy="1008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193925" y="188913"/>
            <a:ext cx="4587875" cy="2249487"/>
            <a:chOff x="1382" y="119"/>
            <a:chExt cx="2890" cy="1417"/>
          </a:xfrm>
        </p:grpSpPr>
        <p:sp>
          <p:nvSpPr>
            <p:cNvPr id="43020" name="Text Box 7"/>
            <p:cNvSpPr txBox="1">
              <a:spLocks noChangeArrowheads="1"/>
            </p:cNvSpPr>
            <p:nvPr/>
          </p:nvSpPr>
          <p:spPr bwMode="auto">
            <a:xfrm>
              <a:off x="1382" y="119"/>
              <a:ext cx="1216" cy="251"/>
            </a:xfrm>
            <a:prstGeom prst="rect">
              <a:avLst/>
            </a:prstGeom>
            <a:noFill/>
            <a:ln w="3175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00FFFF"/>
                  </a:solidFill>
                </a:rPr>
                <a:t>5 cm Cu cryostat</a:t>
              </a:r>
            </a:p>
          </p:txBody>
        </p:sp>
        <p:sp>
          <p:nvSpPr>
            <p:cNvPr id="43021" name="Line 8"/>
            <p:cNvSpPr>
              <a:spLocks noChangeShapeType="1"/>
            </p:cNvSpPr>
            <p:nvPr/>
          </p:nvSpPr>
          <p:spPr bwMode="auto">
            <a:xfrm>
              <a:off x="2592" y="384"/>
              <a:ext cx="1680" cy="115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858000" y="188913"/>
            <a:ext cx="2168525" cy="3468687"/>
            <a:chOff x="4320" y="119"/>
            <a:chExt cx="1366" cy="2185"/>
          </a:xfrm>
        </p:grpSpPr>
        <p:sp>
          <p:nvSpPr>
            <p:cNvPr id="43018" name="Text Box 10"/>
            <p:cNvSpPr txBox="1">
              <a:spLocks noChangeArrowheads="1"/>
            </p:cNvSpPr>
            <p:nvPr/>
          </p:nvSpPr>
          <p:spPr bwMode="auto">
            <a:xfrm>
              <a:off x="4502" y="119"/>
              <a:ext cx="1184" cy="424"/>
            </a:xfrm>
            <a:prstGeom prst="rect">
              <a:avLst/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00"/>
                  </a:solidFill>
                </a:rPr>
                <a:t>50 cm cryogenic</a:t>
              </a:r>
            </a:p>
            <a:p>
              <a:r>
                <a:rPr lang="en-US" sz="1800">
                  <a:solidFill>
                    <a:srgbClr val="FFFF00"/>
                  </a:solidFill>
                </a:rPr>
                <a:t>fluid HFE-7000</a:t>
              </a:r>
            </a:p>
          </p:txBody>
        </p:sp>
        <p:sp>
          <p:nvSpPr>
            <p:cNvPr id="43019" name="Line 11"/>
            <p:cNvSpPr>
              <a:spLocks noChangeShapeType="1"/>
            </p:cNvSpPr>
            <p:nvPr/>
          </p:nvSpPr>
          <p:spPr bwMode="auto">
            <a:xfrm flipH="1">
              <a:off x="4320" y="528"/>
              <a:ext cx="192" cy="1776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5943600" y="3581400"/>
            <a:ext cx="2397125" cy="3071813"/>
            <a:chOff x="3744" y="2256"/>
            <a:chExt cx="1510" cy="1935"/>
          </a:xfrm>
        </p:grpSpPr>
        <p:sp>
          <p:nvSpPr>
            <p:cNvPr id="43016" name="Text Box 13"/>
            <p:cNvSpPr txBox="1">
              <a:spLocks noChangeArrowheads="1"/>
            </p:cNvSpPr>
            <p:nvPr/>
          </p:nvSpPr>
          <p:spPr bwMode="auto">
            <a:xfrm>
              <a:off x="4166" y="3767"/>
              <a:ext cx="1088" cy="424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Thin walled Cu</a:t>
              </a:r>
            </a:p>
            <a:p>
              <a:r>
                <a:rPr lang="en-US" sz="1800">
                  <a:solidFill>
                    <a:srgbClr val="FF0000"/>
                  </a:solidFill>
                </a:rPr>
                <a:t>TPC</a:t>
              </a:r>
            </a:p>
          </p:txBody>
        </p:sp>
        <p:sp>
          <p:nvSpPr>
            <p:cNvPr id="43017" name="Line 14"/>
            <p:cNvSpPr>
              <a:spLocks noChangeShapeType="1"/>
            </p:cNvSpPr>
            <p:nvPr/>
          </p:nvSpPr>
          <p:spPr bwMode="auto">
            <a:xfrm flipH="1" flipV="1">
              <a:off x="3744" y="2256"/>
              <a:ext cx="432" cy="148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15" name="Text Box 15"/>
          <p:cNvSpPr txBox="1">
            <a:spLocks noChangeArrowheads="1"/>
          </p:cNvSpPr>
          <p:nvPr/>
        </p:nvSpPr>
        <p:spPr bwMode="auto">
          <a:xfrm>
            <a:off x="304800" y="6096000"/>
            <a:ext cx="1438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EXO-200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pic>
        <p:nvPicPr>
          <p:cNvPr id="4" name="Picture 3" descr="ex-200_internals_giorgio_20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018" y="0"/>
            <a:ext cx="8873964" cy="6858000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85855" y="447860"/>
            <a:ext cx="7042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How to attack this problem experimentally?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640" y="1038116"/>
            <a:ext cx="8632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996600"/>
                </a:solidFill>
              </a:rPr>
              <a:t> Find a candidate nuclide with reasonably high decay energy </a:t>
            </a:r>
          </a:p>
          <a:p>
            <a:r>
              <a:rPr lang="en-US" dirty="0" smtClean="0">
                <a:solidFill>
                  <a:srgbClr val="996600"/>
                </a:solidFill>
              </a:rPr>
              <a:t>  and isotopic abundance to maximize decay rate.</a:t>
            </a:r>
            <a:endParaRPr lang="en-US" dirty="0">
              <a:solidFill>
                <a:srgbClr val="99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640" y="1886907"/>
            <a:ext cx="8250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Most popular approach: pick a substance that decays and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serves as the detector. But there are exceptions.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640" y="2735698"/>
            <a:ext cx="8208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Build the largest high resolution detector you can afford. </a:t>
            </a:r>
          </a:p>
          <a:p>
            <a:r>
              <a:rPr lang="en-US" dirty="0" smtClean="0"/>
              <a:t>  To gain rate and reduce background, enrich the decaying </a:t>
            </a:r>
          </a:p>
          <a:p>
            <a:r>
              <a:rPr lang="en-US" dirty="0" smtClean="0"/>
              <a:t>  isotope, removing non-decaying but sensitive ‘ballast’.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0640" y="3953821"/>
            <a:ext cx="85186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Build this detector such that its background is few events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per year at 2-3 </a:t>
            </a:r>
            <a:r>
              <a:rPr lang="en-US" dirty="0" err="1" smtClean="0">
                <a:solidFill>
                  <a:srgbClr val="FF0000"/>
                </a:solidFill>
              </a:rPr>
              <a:t>MeV</a:t>
            </a:r>
            <a:r>
              <a:rPr lang="en-US" dirty="0" smtClean="0">
                <a:solidFill>
                  <a:srgbClr val="FF0000"/>
                </a:solidFill>
              </a:rPr>
              <a:t>! This is THE technological challenge.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Requires use of exotic low activity materials with sometimes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undesirable mechanical properties.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640" y="5541275"/>
            <a:ext cx="5822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777777"/>
                </a:solidFill>
              </a:rPr>
              <a:t> Employ active background suppression.</a:t>
            </a:r>
            <a:endParaRPr lang="en-US" dirty="0">
              <a:solidFill>
                <a:srgbClr val="777777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pic>
        <p:nvPicPr>
          <p:cNvPr id="4" name="Picture 3" descr="exo-200_aps_giorgio_20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4470" y="0"/>
            <a:ext cx="8875059" cy="6858000"/>
            <a:chOff x="134470" y="0"/>
            <a:chExt cx="8875059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134470" y="0"/>
              <a:ext cx="8875059" cy="6858000"/>
              <a:chOff x="134470" y="0"/>
              <a:chExt cx="8875059" cy="6858000"/>
            </a:xfrm>
          </p:grpSpPr>
          <p:pic>
            <p:nvPicPr>
              <p:cNvPr id="6" name="Picture 5" descr="exo_construction_1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4470" y="0"/>
                <a:ext cx="8875059" cy="685800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 bwMode="auto">
              <a:xfrm>
                <a:off x="4070294" y="6255143"/>
                <a:ext cx="930584" cy="15374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 bwMode="auto">
            <a:xfrm>
              <a:off x="8253876" y="6206591"/>
              <a:ext cx="291313" cy="2670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4470" y="0"/>
            <a:ext cx="8875059" cy="6858000"/>
            <a:chOff x="134470" y="0"/>
            <a:chExt cx="8875059" cy="6858000"/>
          </a:xfrm>
        </p:grpSpPr>
        <p:grpSp>
          <p:nvGrpSpPr>
            <p:cNvPr id="6" name="Group 5"/>
            <p:cNvGrpSpPr/>
            <p:nvPr/>
          </p:nvGrpSpPr>
          <p:grpSpPr>
            <a:xfrm>
              <a:off x="134470" y="0"/>
              <a:ext cx="8875059" cy="6858000"/>
              <a:chOff x="134470" y="0"/>
              <a:chExt cx="8875059" cy="6858000"/>
            </a:xfrm>
          </p:grpSpPr>
          <p:pic>
            <p:nvPicPr>
              <p:cNvPr id="4" name="Picture 3" descr="exo_construction_2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4470" y="0"/>
                <a:ext cx="8875059" cy="685800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4102662" y="6238959"/>
                <a:ext cx="930584" cy="24276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 bwMode="auto">
            <a:xfrm>
              <a:off x="8253876" y="6190407"/>
              <a:ext cx="331774" cy="2751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pic>
        <p:nvPicPr>
          <p:cNvPr id="4" name="Picture 3" descr="Mods1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33134"/>
            <a:ext cx="9144000" cy="1868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325" y="461246"/>
            <a:ext cx="206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Status now: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853" y="2775570"/>
            <a:ext cx="78357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996600"/>
                </a:solidFill>
              </a:rPr>
              <a:t> Xenon gas (first at room temp. later at -90 C) has been</a:t>
            </a:r>
          </a:p>
          <a:p>
            <a:r>
              <a:rPr lang="en-US" dirty="0" smtClean="0">
                <a:solidFill>
                  <a:srgbClr val="996600"/>
                </a:solidFill>
              </a:rPr>
              <a:t>  circulated since May 2010 through TPC to remove </a:t>
            </a:r>
          </a:p>
          <a:p>
            <a:r>
              <a:rPr lang="en-US" dirty="0" smtClean="0">
                <a:solidFill>
                  <a:srgbClr val="996600"/>
                </a:solidFill>
              </a:rPr>
              <a:t>  </a:t>
            </a:r>
            <a:r>
              <a:rPr lang="en-US" dirty="0" err="1" smtClean="0">
                <a:solidFill>
                  <a:srgbClr val="996600"/>
                </a:solidFill>
              </a:rPr>
              <a:t>electronegatives</a:t>
            </a:r>
            <a:r>
              <a:rPr lang="en-US" dirty="0" smtClean="0">
                <a:solidFill>
                  <a:srgbClr val="996600"/>
                </a:solidFill>
              </a:rPr>
              <a:t>. Our GPMs show improving purity.</a:t>
            </a:r>
            <a:endParaRPr lang="en-US" dirty="0">
              <a:solidFill>
                <a:srgbClr val="99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853" y="3899395"/>
            <a:ext cx="8741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Summer 2010 liquid Xe filling was put on hold to wait for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improvements of the line power and installation of faster fiber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connection. This was done out of an abundance of caution.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53" y="5023220"/>
            <a:ext cx="7541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Detector is now cold and filled with </a:t>
            </a:r>
            <a:r>
              <a:rPr lang="en-US" dirty="0" err="1" smtClean="0"/>
              <a:t>enr</a:t>
            </a:r>
            <a:r>
              <a:rPr lang="en-US" dirty="0" smtClean="0"/>
              <a:t>. Xe. We have</a:t>
            </a:r>
          </a:p>
          <a:p>
            <a:r>
              <a:rPr lang="en-US" dirty="0" smtClean="0"/>
              <a:t>  several months of low background data.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0853" y="5777713"/>
            <a:ext cx="588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777777"/>
                </a:solidFill>
              </a:rPr>
              <a:t> Next steps: finish Rn trap, Rn enclosure.</a:t>
            </a:r>
            <a:endParaRPr lang="en-US" dirty="0">
              <a:solidFill>
                <a:srgbClr val="777777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6200" y="76200"/>
            <a:ext cx="5229225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EXO-200 engineering run Dec 2010</a:t>
            </a:r>
          </a:p>
          <a:p>
            <a:endParaRPr lang="en-US"/>
          </a:p>
          <a:p>
            <a:pPr>
              <a:lnSpc>
                <a:spcPct val="60000"/>
              </a:lnSpc>
              <a:buFontTx/>
              <a:buChar char="•"/>
            </a:pPr>
            <a:r>
              <a:rPr lang="en-US"/>
              <a:t> Check stability of all LXe/GXe systems</a:t>
            </a:r>
          </a:p>
          <a:p>
            <a:pPr>
              <a:buFontTx/>
              <a:buChar char="•"/>
            </a:pPr>
            <a:r>
              <a:rPr lang="en-US"/>
              <a:t> Check Xe purity</a:t>
            </a:r>
          </a:p>
          <a:p>
            <a:pPr>
              <a:buFontTx/>
              <a:buChar char="•"/>
            </a:pPr>
            <a:r>
              <a:rPr lang="en-US"/>
              <a:t> Check electronics</a:t>
            </a:r>
          </a:p>
          <a:p>
            <a:pPr>
              <a:buFontTx/>
              <a:buChar char="•"/>
            </a:pPr>
            <a:r>
              <a:rPr lang="en-US"/>
              <a:t> Generally test detector performance</a:t>
            </a:r>
          </a:p>
          <a:p>
            <a:pPr>
              <a:buFontTx/>
              <a:buChar char="•"/>
            </a:pPr>
            <a:r>
              <a:rPr lang="en-US"/>
              <a:t> Test Xe emergency recovery</a:t>
            </a:r>
          </a:p>
          <a:p>
            <a:pPr>
              <a:buFontTx/>
              <a:buChar char="•"/>
            </a:pPr>
            <a:endParaRPr lang="en-US"/>
          </a:p>
          <a:p>
            <a:pPr>
              <a:buFontTx/>
              <a:buChar char="•"/>
            </a:pPr>
            <a:r>
              <a:rPr lang="en-US"/>
              <a:t> No front shielding</a:t>
            </a:r>
          </a:p>
          <a:p>
            <a:pPr>
              <a:buFontTx/>
              <a:buChar char="•"/>
            </a:pPr>
            <a:r>
              <a:rPr lang="en-US"/>
              <a:t> No Rn enclosure</a:t>
            </a:r>
          </a:p>
          <a:p>
            <a:pPr>
              <a:buFontTx/>
              <a:buChar char="•"/>
            </a:pPr>
            <a:r>
              <a:rPr lang="en-US"/>
              <a:t> No Rn trap in Xe system</a:t>
            </a:r>
          </a:p>
          <a:p>
            <a:pPr>
              <a:buFontTx/>
              <a:buChar char="•"/>
            </a:pPr>
            <a:r>
              <a:rPr lang="en-US"/>
              <a:t> No veto counter</a:t>
            </a:r>
          </a:p>
        </p:txBody>
      </p:sp>
      <p:pic>
        <p:nvPicPr>
          <p:cNvPr id="41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584450"/>
            <a:ext cx="5715000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uon-even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4876800" cy="4876800"/>
          </a:xfrm>
          <a:prstGeom prst="rect">
            <a:avLst/>
          </a:prstGeom>
          <a:noFill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230438" y="0"/>
            <a:ext cx="4814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Muon track in EXO-200 (Dec 2010)</a:t>
            </a:r>
          </a:p>
        </p:txBody>
      </p:sp>
      <p:pic>
        <p:nvPicPr>
          <p:cNvPr id="16388" name="Picture 4" descr="P1000784"/>
          <p:cNvPicPr>
            <a:picLocks noChangeAspect="1" noChangeArrowheads="1"/>
          </p:cNvPicPr>
          <p:nvPr/>
        </p:nvPicPr>
        <p:blipFill>
          <a:blip r:embed="rId3" cstate="print"/>
          <a:srcRect t="14999" r="4445" b="11667"/>
          <a:stretch>
            <a:fillRect/>
          </a:stretch>
        </p:blipFill>
        <p:spPr bwMode="auto">
          <a:xfrm>
            <a:off x="5867400" y="1295400"/>
            <a:ext cx="3276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 rot="16200000">
            <a:off x="5041900" y="2946400"/>
            <a:ext cx="1101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Cathode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146800" y="914400"/>
            <a:ext cx="299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One of the two TPC modules</a:t>
            </a: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V="1">
            <a:off x="5715000" y="3124200"/>
            <a:ext cx="533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781800" y="4724400"/>
            <a:ext cx="1730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U and V wires</a:t>
            </a: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8001000" y="3429000"/>
            <a:ext cx="6096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68263" y="5376863"/>
            <a:ext cx="90043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A track from a cosmic-ray muon in EXO-200.  The horizontal axis represents time (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uncalibrated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for now) while the vertical is the wire position (see sketch).  V-wires, in front of the charge-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collecting U-wires report a smaller inductive signal.  The two sets of wires cross at 60º angle.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The muon in the present event traverses the cathode grid, leaving a long track in one TPC 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module and a shorter one in the other.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470525" y="2428875"/>
            <a:ext cx="3707775" cy="439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A single-site energy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deposition in EXO-200.</a:t>
            </a:r>
          </a:p>
          <a:p>
            <a:pPr defTabSz="828675" hangingPunct="0">
              <a:lnSpc>
                <a:spcPct val="3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Top display is charge readout (V are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induction wires and U are collection wires).</a:t>
            </a:r>
          </a:p>
          <a:p>
            <a:pPr defTabSz="828675" hangingPunct="0">
              <a:lnSpc>
                <a:spcPct val="4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Left display is light readout.  APD map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Refers to the sample with max signal.</a:t>
            </a:r>
          </a:p>
          <a:p>
            <a:pPr defTabSz="828675" hangingPunct="0">
              <a:lnSpc>
                <a:spcPct val="4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Scintillation light is seen from both sides,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although more intense and localized on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side 2, where the event occurred.</a:t>
            </a:r>
          </a:p>
          <a:p>
            <a:pPr defTabSz="828675" hangingPunct="0">
              <a:lnSpc>
                <a:spcPct val="2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Small depositions produce induction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signals on more than one V wires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but are collected by a single U wire.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V signal always comes before U.</a:t>
            </a:r>
          </a:p>
          <a:p>
            <a:pPr defTabSz="828675" hangingPunct="0">
              <a:lnSpc>
                <a:spcPct val="5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Light signals precede in time the charge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ones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55650" y="249238"/>
            <a:ext cx="317500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17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latin typeface="Arial" charset="0"/>
              </a:rPr>
              <a:t>V</a:t>
            </a:r>
          </a:p>
          <a:p>
            <a:pPr defTabSz="828675" hangingPunct="0">
              <a:lnSpc>
                <a:spcPct val="17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latin typeface="Arial" charset="0"/>
              </a:rPr>
              <a:t>U</a:t>
            </a:r>
          </a:p>
          <a:p>
            <a:pPr defTabSz="828675" hangingPunct="0">
              <a:lnSpc>
                <a:spcPct val="17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latin typeface="Arial" charset="0"/>
              </a:rPr>
              <a:t>V</a:t>
            </a:r>
          </a:p>
          <a:p>
            <a:pPr defTabSz="828675" hangingPunct="0">
              <a:lnSpc>
                <a:spcPct val="17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latin typeface="Arial" charset="0"/>
              </a:rPr>
              <a:t>U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 rot="16200000">
            <a:off x="-351631" y="1066007"/>
            <a:ext cx="161925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latin typeface="Arial" charset="0"/>
              </a:rPr>
              <a:t>Side 1    Side 2</a:t>
            </a:r>
          </a:p>
        </p:txBody>
      </p:sp>
      <p:pic>
        <p:nvPicPr>
          <p:cNvPr id="17413" name="Picture 5" descr="event_880_50"/>
          <p:cNvPicPr>
            <a:picLocks noChangeAspect="1" noChangeArrowheads="1"/>
          </p:cNvPicPr>
          <p:nvPr/>
        </p:nvPicPr>
        <p:blipFill>
          <a:blip r:embed="rId3" cstate="print"/>
          <a:srcRect t="7155"/>
          <a:stretch>
            <a:fillRect/>
          </a:stretch>
        </p:blipFill>
        <p:spPr bwMode="auto">
          <a:xfrm>
            <a:off x="1116013" y="111125"/>
            <a:ext cx="7958137" cy="2335213"/>
          </a:xfrm>
          <a:prstGeom prst="rect">
            <a:avLst/>
          </a:prstGeom>
          <a:noFill/>
        </p:spPr>
      </p:pic>
      <p:pic>
        <p:nvPicPr>
          <p:cNvPr id="17414" name="Picture 6" descr="event_880_50_ap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50" y="2347913"/>
            <a:ext cx="5330825" cy="437673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022975" y="3221038"/>
            <a:ext cx="3001963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A two-site Compton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scattering event.</a:t>
            </a:r>
          </a:p>
          <a:p>
            <a:pPr defTabSz="828675" hangingPunct="0">
              <a:lnSpc>
                <a:spcPct val="3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All scintillation light arrives at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the same time, indicating that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the two energy depositions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are simultaneous.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The scintillation light is brighter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and more localized on Side 1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where the scattering occurs</a:t>
            </a:r>
          </a:p>
        </p:txBody>
      </p:sp>
      <p:pic>
        <p:nvPicPr>
          <p:cNvPr id="19459" name="Picture 3" descr="event_858_119571"/>
          <p:cNvPicPr>
            <a:picLocks noChangeAspect="1" noChangeArrowheads="1"/>
          </p:cNvPicPr>
          <p:nvPr/>
        </p:nvPicPr>
        <p:blipFill>
          <a:blip r:embed="rId3" cstate="print"/>
          <a:srcRect t="2777"/>
          <a:stretch>
            <a:fillRect/>
          </a:stretch>
        </p:blipFill>
        <p:spPr bwMode="auto">
          <a:xfrm>
            <a:off x="1116013" y="41275"/>
            <a:ext cx="7991475" cy="2419350"/>
          </a:xfrm>
          <a:prstGeom prst="rect">
            <a:avLst/>
          </a:prstGeom>
          <a:noFill/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755650" y="249238"/>
            <a:ext cx="317500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17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latin typeface="Arial" charset="0"/>
              </a:rPr>
              <a:t>V</a:t>
            </a:r>
          </a:p>
          <a:p>
            <a:pPr defTabSz="828675" hangingPunct="0">
              <a:lnSpc>
                <a:spcPct val="17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latin typeface="Arial" charset="0"/>
              </a:rPr>
              <a:t>U</a:t>
            </a:r>
          </a:p>
          <a:p>
            <a:pPr defTabSz="828675" hangingPunct="0">
              <a:lnSpc>
                <a:spcPct val="17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latin typeface="Arial" charset="0"/>
              </a:rPr>
              <a:t>V</a:t>
            </a:r>
          </a:p>
          <a:p>
            <a:pPr defTabSz="828675" hangingPunct="0">
              <a:lnSpc>
                <a:spcPct val="17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latin typeface="Arial" charset="0"/>
              </a:rPr>
              <a:t>U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 rot="16200000">
            <a:off x="-351631" y="1066007"/>
            <a:ext cx="161925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latin typeface="Arial" charset="0"/>
              </a:rPr>
              <a:t>Side 1    Side 2</a:t>
            </a:r>
          </a:p>
        </p:txBody>
      </p:sp>
      <p:pic>
        <p:nvPicPr>
          <p:cNvPr id="19462" name="Picture 6" descr="event_858_119571_ap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5" y="2392363"/>
            <a:ext cx="5391150" cy="439578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755650" y="160338"/>
            <a:ext cx="317500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17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latin typeface="Arial" charset="0"/>
              </a:rPr>
              <a:t>V</a:t>
            </a:r>
          </a:p>
          <a:p>
            <a:pPr defTabSz="828675" hangingPunct="0">
              <a:lnSpc>
                <a:spcPct val="17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latin typeface="Arial" charset="0"/>
              </a:rPr>
              <a:t>U</a:t>
            </a:r>
          </a:p>
          <a:p>
            <a:pPr defTabSz="828675" hangingPunct="0">
              <a:lnSpc>
                <a:spcPct val="17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latin typeface="Arial" charset="0"/>
              </a:rPr>
              <a:t>V</a:t>
            </a:r>
          </a:p>
          <a:p>
            <a:pPr defTabSz="828675" hangingPunct="0">
              <a:lnSpc>
                <a:spcPct val="17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latin typeface="Arial" charset="0"/>
              </a:rPr>
              <a:t>U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 rot="16200000">
            <a:off x="-351631" y="977107"/>
            <a:ext cx="161925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latin typeface="Arial" charset="0"/>
              </a:rPr>
              <a:t>Side 1    Side 2</a:t>
            </a:r>
          </a:p>
        </p:txBody>
      </p:sp>
      <p:pic>
        <p:nvPicPr>
          <p:cNvPr id="21508" name="Picture 4" descr="event_858_40503"/>
          <p:cNvPicPr>
            <a:picLocks noChangeAspect="1" noChangeArrowheads="1"/>
          </p:cNvPicPr>
          <p:nvPr/>
        </p:nvPicPr>
        <p:blipFill>
          <a:blip r:embed="rId3" cstate="print"/>
          <a:srcRect t="4440"/>
          <a:stretch>
            <a:fillRect/>
          </a:stretch>
        </p:blipFill>
        <p:spPr bwMode="auto">
          <a:xfrm>
            <a:off x="1177925" y="41275"/>
            <a:ext cx="7966075" cy="2387600"/>
          </a:xfrm>
          <a:prstGeom prst="rect">
            <a:avLst/>
          </a:prstGeom>
          <a:noFill/>
        </p:spPr>
      </p:pic>
      <p:pic>
        <p:nvPicPr>
          <p:cNvPr id="21509" name="Picture 5" descr="event_858_40503_ap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50" y="2530475"/>
            <a:ext cx="5054600" cy="4305300"/>
          </a:xfrm>
          <a:prstGeom prst="rect">
            <a:avLst/>
          </a:prstGeom>
          <a:noFill/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194300" y="2406650"/>
            <a:ext cx="3949700" cy="421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A possible </a:t>
            </a:r>
            <a:r>
              <a:rPr lang="en-US" sz="2200" b="1" baseline="30000" dirty="0">
                <a:latin typeface="Times New Roman" pitchFamily="18" charset="0"/>
                <a:cs typeface="Times New Roman" pitchFamily="18" charset="0"/>
              </a:rPr>
              <a:t>214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Bi - </a:t>
            </a:r>
            <a:r>
              <a:rPr lang="en-US" sz="2200" b="1" baseline="30000" dirty="0">
                <a:latin typeface="Times New Roman" pitchFamily="18" charset="0"/>
                <a:cs typeface="Times New Roman" pitchFamily="18" charset="0"/>
              </a:rPr>
              <a:t>214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Po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correlated event</a:t>
            </a:r>
          </a:p>
          <a:p>
            <a:pPr defTabSz="828675" hangingPunct="0">
              <a:lnSpc>
                <a:spcPct val="3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There are two scintillation flashes but only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one event of charge collection.</a:t>
            </a:r>
          </a:p>
          <a:p>
            <a:pPr defTabSz="828675" hangingPunct="0">
              <a:lnSpc>
                <a:spcPct val="4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Since light always comes first, the charge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site is related to the first scintillation flash. 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This is consistent with the</a:t>
            </a:r>
            <a:r>
              <a:rPr lang="en-US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500" b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β</a:t>
            </a: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from the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baseline="300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214</a:t>
            </a: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Bi</a:t>
            </a: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1500" b="1" baseline="30000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214</a:t>
            </a: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Po+</a:t>
            </a:r>
            <a:r>
              <a:rPr lang="el-GR" sz="1500" b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β</a:t>
            </a: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+</a:t>
            </a:r>
            <a:r>
              <a:rPr lang="el-GR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ν</a:t>
            </a: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decay in the </a:t>
            </a:r>
            <a:r>
              <a:rPr lang="en-US" sz="1500" b="1" baseline="300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238</a:t>
            </a: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U chain. 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The second scintillation flash without a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charge counterpart is consistent with the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detection of the </a:t>
            </a:r>
            <a:r>
              <a:rPr lang="el-GR" sz="1500" b="1" dirty="0">
                <a:solidFill>
                  <a:schemeClr val="accent2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α</a:t>
            </a: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from </a:t>
            </a:r>
            <a:r>
              <a:rPr lang="en-US" sz="1500" b="1" baseline="300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214</a:t>
            </a: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Po</a:t>
            </a: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1500" b="1" baseline="30000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210</a:t>
            </a: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Pb+</a:t>
            </a:r>
            <a:r>
              <a:rPr lang="el-GR" sz="1500" b="1" dirty="0">
                <a:solidFill>
                  <a:schemeClr val="accent2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α</a:t>
            </a:r>
            <a:endParaRPr lang="en-US" sz="1500" b="1" dirty="0">
              <a:solidFill>
                <a:schemeClr val="accent2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defTabSz="828675" hangingPunct="0">
              <a:lnSpc>
                <a:spcPct val="4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500" b="1" dirty="0"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The time between the two scintillation flashes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is consistent with the T</a:t>
            </a:r>
            <a:r>
              <a:rPr lang="en-US" sz="1500" b="1" baseline="-25000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1/2</a:t>
            </a: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of </a:t>
            </a:r>
            <a:r>
              <a:rPr lang="en-US" sz="1500" b="1" baseline="30000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214</a:t>
            </a: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Po (164µs).  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The timing is also consistent with the </a:t>
            </a:r>
            <a:r>
              <a:rPr lang="en-US" sz="1500" b="1" baseline="30000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214</a:t>
            </a: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Bi </a:t>
            </a:r>
          </a:p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being very close to the cathode grid.</a:t>
            </a:r>
            <a:endParaRPr lang="en-US" sz="15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 rot="5400000">
            <a:off x="701675" y="4638675"/>
            <a:ext cx="276225" cy="206375"/>
          </a:xfrm>
          <a:prstGeom prst="rightArrow">
            <a:avLst>
              <a:gd name="adj1" fmla="val 50000"/>
              <a:gd name="adj2" fmla="val 33462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rot="10800000" vert="eaVert" wrap="none" lIns="82945" tIns="41473" rIns="82945" bIns="41473" anchor="ctr"/>
          <a:lstStyle/>
          <a:p>
            <a:pPr algn="ctr" defTabSz="828675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1512" name="AutoShape 8"/>
          <p:cNvSpPr>
            <a:spLocks noChangeArrowheads="1"/>
          </p:cNvSpPr>
          <p:nvPr/>
        </p:nvSpPr>
        <p:spPr bwMode="auto">
          <a:xfrm rot="5400000">
            <a:off x="1539081" y="4637882"/>
            <a:ext cx="276225" cy="207962"/>
          </a:xfrm>
          <a:prstGeom prst="rightArrow">
            <a:avLst>
              <a:gd name="adj1" fmla="val 50000"/>
              <a:gd name="adj2" fmla="val 33206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AutoShape 9"/>
          <p:cNvSpPr>
            <a:spLocks noChangeArrowheads="1"/>
          </p:cNvSpPr>
          <p:nvPr/>
        </p:nvSpPr>
        <p:spPr bwMode="auto">
          <a:xfrm rot="5400000">
            <a:off x="3241675" y="4638675"/>
            <a:ext cx="276225" cy="206375"/>
          </a:xfrm>
          <a:prstGeom prst="rightArrow">
            <a:avLst>
              <a:gd name="adj1" fmla="val 50000"/>
              <a:gd name="adj2" fmla="val 33462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AutoShape 10"/>
          <p:cNvSpPr>
            <a:spLocks noChangeArrowheads="1"/>
          </p:cNvSpPr>
          <p:nvPr/>
        </p:nvSpPr>
        <p:spPr bwMode="auto">
          <a:xfrm rot="5400000">
            <a:off x="4088606" y="4637882"/>
            <a:ext cx="276225" cy="207962"/>
          </a:xfrm>
          <a:prstGeom prst="rightArrow">
            <a:avLst>
              <a:gd name="adj1" fmla="val 50000"/>
              <a:gd name="adj2" fmla="val 33206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AutoShape 11"/>
          <p:cNvSpPr>
            <a:spLocks noChangeArrowheads="1"/>
          </p:cNvSpPr>
          <p:nvPr/>
        </p:nvSpPr>
        <p:spPr bwMode="auto">
          <a:xfrm rot="16200000">
            <a:off x="4727575" y="906463"/>
            <a:ext cx="276225" cy="206375"/>
          </a:xfrm>
          <a:prstGeom prst="rightArrow">
            <a:avLst>
              <a:gd name="adj1" fmla="val 50000"/>
              <a:gd name="adj2" fmla="val 33462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0650"/>
            <a:ext cx="8228013" cy="1144588"/>
          </a:xfrm>
          <a:ln/>
        </p:spPr>
        <p:txBody>
          <a:bodyPr lIns="0" tIns="0" rIns="0" bIns="0"/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CA" dirty="0">
                <a:latin typeface="Times New Roman" pitchFamily="18" charset="0"/>
                <a:cs typeface="Times New Roman" pitchFamily="18" charset="0"/>
              </a:rPr>
              <a:t>Early calibration source run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724400"/>
            <a:ext cx="3048000" cy="1157288"/>
          </a:xfrm>
          <a:ln/>
        </p:spPr>
        <p:txBody>
          <a:bodyPr lIns="0" tIns="0" rIns="0" bIns="0"/>
          <a:lstStyle/>
          <a:p>
            <a:pPr defTabSz="449263">
              <a:buFontTx/>
              <a:buNone/>
              <a:tabLst>
                <a:tab pos="723900" algn="l"/>
                <a:tab pos="1447800" algn="l"/>
              </a:tabLst>
            </a:pPr>
            <a:r>
              <a:rPr lang="en-CA" sz="2200" dirty="0">
                <a:latin typeface="Times New Roman" pitchFamily="18" charset="0"/>
                <a:cs typeface="Times New Roman" pitchFamily="18" charset="0"/>
              </a:rPr>
              <a:t>x-y distribution of events</a:t>
            </a:r>
          </a:p>
          <a:p>
            <a:pPr defTabSz="449263">
              <a:buFontTx/>
              <a:buNone/>
              <a:tabLst>
                <a:tab pos="723900" algn="l"/>
                <a:tab pos="1447800" algn="l"/>
              </a:tabLst>
            </a:pPr>
            <a:r>
              <a:rPr lang="en-CA" sz="2200" dirty="0">
                <a:latin typeface="Times New Roman" pitchFamily="18" charset="0"/>
                <a:cs typeface="Times New Roman" pitchFamily="18" charset="0"/>
              </a:rPr>
              <a:t>clearly shows excess near</a:t>
            </a:r>
          </a:p>
          <a:p>
            <a:pPr defTabSz="449263">
              <a:buFontTx/>
              <a:buNone/>
              <a:tabLst>
                <a:tab pos="723900" algn="l"/>
                <a:tab pos="1447800" algn="l"/>
              </a:tabLst>
            </a:pPr>
            <a:r>
              <a:rPr lang="en-CA" sz="2200" dirty="0">
                <a:latin typeface="Times New Roman" pitchFamily="18" charset="0"/>
                <a:cs typeface="Times New Roman" pitchFamily="18" charset="0"/>
              </a:rPr>
              <a:t>the source location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892175"/>
            <a:ext cx="3894138" cy="2536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9" name="AutoShape 5"/>
          <p:cNvSpPr>
            <a:spLocks noChangeArrowheads="1"/>
          </p:cNvSpPr>
          <p:nvPr/>
        </p:nvSpPr>
        <p:spPr bwMode="auto">
          <a:xfrm rot="18900000">
            <a:off x="3211513" y="2228850"/>
            <a:ext cx="1316037" cy="182563"/>
          </a:xfrm>
          <a:prstGeom prst="leftArrow">
            <a:avLst>
              <a:gd name="adj1" fmla="val 50000"/>
              <a:gd name="adj2" fmla="val 180217"/>
            </a:avLst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419600" y="1447800"/>
            <a:ext cx="869950" cy="82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defTabSz="407988" hangingPunct="0">
              <a:lnSpc>
                <a:spcPct val="104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</a:tabLst>
            </a:pPr>
            <a:r>
              <a:rPr lang="en-CA" sz="2000" b="1" baseline="3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6 0</a:t>
            </a:r>
            <a:r>
              <a:rPr lang="en-CA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 </a:t>
            </a:r>
          </a:p>
          <a:p>
            <a:pPr defTabSz="407988" hangingPunct="0">
              <a:lnSpc>
                <a:spcPct val="104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</a:tabLst>
            </a:pPr>
            <a:r>
              <a:rPr lang="en-CA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source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9713" y="2600325"/>
            <a:ext cx="5060950" cy="4219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52" name="Line 8"/>
          <p:cNvSpPr>
            <a:spLocks noChangeShapeType="1"/>
          </p:cNvSpPr>
          <p:nvPr/>
        </p:nvSpPr>
        <p:spPr bwMode="auto">
          <a:xfrm flipV="1">
            <a:off x="2727325" y="2317750"/>
            <a:ext cx="536575" cy="152400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H="1" flipV="1">
            <a:off x="2670175" y="1912938"/>
            <a:ext cx="58738" cy="558800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2727325" y="2470150"/>
            <a:ext cx="211138" cy="338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767013" y="1828800"/>
            <a:ext cx="228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defTabSz="828675" hangingPunct="0">
              <a:spcBef>
                <a:spcPts val="913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500" b="1">
                <a:solidFill>
                  <a:srgbClr val="FFFFFF"/>
                </a:solidFill>
                <a:latin typeface="Arial" charset="0"/>
              </a:rPr>
              <a:t>y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2800350" y="2138363"/>
            <a:ext cx="225425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defTabSz="828675" hangingPunct="0">
              <a:spcBef>
                <a:spcPts val="913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500" b="1">
                <a:solidFill>
                  <a:srgbClr val="FFFFFF"/>
                </a:solidFill>
                <a:latin typeface="Arial" charset="0"/>
              </a:rPr>
              <a:t>z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2644775" y="2613025"/>
            <a:ext cx="392113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defTabSz="828675" hangingPunct="0">
              <a:spcBef>
                <a:spcPts val="913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500" b="1">
                <a:solidFill>
                  <a:srgbClr val="FFFFFF"/>
                </a:solidFill>
                <a:latin typeface="Arial" charset="0"/>
              </a:rPr>
              <a:t>x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5410200" y="1066800"/>
            <a:ext cx="351525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Various calibration sources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can be brought to several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positions just outside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detector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30724" name="Text Box 2"/>
          <p:cNvSpPr txBox="1">
            <a:spLocks noChangeArrowheads="1"/>
          </p:cNvSpPr>
          <p:nvPr/>
        </p:nvSpPr>
        <p:spPr bwMode="auto">
          <a:xfrm>
            <a:off x="609600" y="457200"/>
            <a:ext cx="719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0000CC"/>
                </a:solidFill>
              </a:rPr>
              <a:t>Decay modes distinguished by measurement of electron sum energy.</a:t>
            </a:r>
          </a:p>
        </p:txBody>
      </p:sp>
      <p:pic>
        <p:nvPicPr>
          <p:cNvPr id="30725" name="Picture 3" descr="beta_beta_xe_r1"/>
          <p:cNvPicPr>
            <a:picLocks noChangeAspect="1" noChangeArrowheads="1"/>
          </p:cNvPicPr>
          <p:nvPr/>
        </p:nvPicPr>
        <p:blipFill>
          <a:blip r:embed="rId3" cstate="print"/>
          <a:srcRect t="1316"/>
          <a:stretch>
            <a:fillRect/>
          </a:stretch>
        </p:blipFill>
        <p:spPr bwMode="auto">
          <a:xfrm>
            <a:off x="447675" y="762000"/>
            <a:ext cx="5686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4"/>
          <p:cNvSpPr txBox="1">
            <a:spLocks noChangeArrowheads="1"/>
          </p:cNvSpPr>
          <p:nvPr/>
        </p:nvSpPr>
        <p:spPr bwMode="auto">
          <a:xfrm>
            <a:off x="6248400" y="1447800"/>
            <a:ext cx="24320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chemeClr val="hlink"/>
                </a:solidFill>
              </a:rPr>
              <a:t>Left: expected spectra</a:t>
            </a:r>
          </a:p>
          <a:p>
            <a:pPr eaLnBrk="1" hangingPunct="1"/>
            <a:r>
              <a:rPr lang="en-US" sz="1800">
                <a:solidFill>
                  <a:schemeClr val="hlink"/>
                </a:solidFill>
              </a:rPr>
              <a:t>for 200 kg </a:t>
            </a:r>
            <a:r>
              <a:rPr lang="en-US" sz="1800" baseline="30000">
                <a:solidFill>
                  <a:schemeClr val="hlink"/>
                </a:solidFill>
              </a:rPr>
              <a:t>136</a:t>
            </a:r>
            <a:r>
              <a:rPr lang="en-US" sz="1800">
                <a:solidFill>
                  <a:schemeClr val="hlink"/>
                </a:solidFill>
              </a:rPr>
              <a:t>Xe in</a:t>
            </a:r>
          </a:p>
          <a:p>
            <a:pPr eaLnBrk="1" hangingPunct="1"/>
            <a:r>
              <a:rPr lang="en-US" sz="1800">
                <a:solidFill>
                  <a:schemeClr val="hlink"/>
                </a:solidFill>
              </a:rPr>
              <a:t>one year.</a:t>
            </a:r>
          </a:p>
        </p:txBody>
      </p:sp>
      <p:sp>
        <p:nvSpPr>
          <p:cNvPr id="30727" name="Text Box 5"/>
          <p:cNvSpPr txBox="1">
            <a:spLocks noChangeArrowheads="1"/>
          </p:cNvSpPr>
          <p:nvPr/>
        </p:nvSpPr>
        <p:spPr bwMode="auto">
          <a:xfrm>
            <a:off x="6324600" y="3581400"/>
            <a:ext cx="2482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0000CC"/>
                </a:solidFill>
              </a:rPr>
              <a:t>Right: leakage of</a:t>
            </a:r>
          </a:p>
          <a:p>
            <a:pPr eaLnBrk="1" hangingPunct="1"/>
            <a:r>
              <a:rPr lang="en-US" sz="1800">
                <a:solidFill>
                  <a:srgbClr val="0000CC"/>
                </a:solidFill>
                <a:latin typeface="Symbol" pitchFamily="18" charset="2"/>
              </a:rPr>
              <a:t>bb2n</a:t>
            </a:r>
            <a:r>
              <a:rPr lang="en-US" sz="1800">
                <a:solidFill>
                  <a:srgbClr val="0000CC"/>
                </a:solidFill>
              </a:rPr>
              <a:t>-events into</a:t>
            </a:r>
          </a:p>
          <a:p>
            <a:pPr eaLnBrk="1" hangingPunct="1"/>
            <a:r>
              <a:rPr lang="en-US" sz="1800">
                <a:solidFill>
                  <a:srgbClr val="0000CC"/>
                </a:solidFill>
                <a:latin typeface="Symbol" pitchFamily="18" charset="2"/>
              </a:rPr>
              <a:t>bb0n-</a:t>
            </a:r>
            <a:r>
              <a:rPr lang="en-US" sz="1800">
                <a:solidFill>
                  <a:srgbClr val="0000CC"/>
                </a:solidFill>
              </a:rPr>
              <a:t>analysis interval.</a:t>
            </a:r>
          </a:p>
          <a:p>
            <a:pPr eaLnBrk="1" hangingPunct="1"/>
            <a:r>
              <a:rPr lang="en-US" sz="1800">
                <a:solidFill>
                  <a:srgbClr val="0000CC"/>
                </a:solidFill>
              </a:rPr>
              <a:t>5.8</a:t>
            </a:r>
            <a:r>
              <a:rPr lang="en-US" sz="1800" baseline="30000">
                <a:solidFill>
                  <a:srgbClr val="0000CC"/>
                </a:solidFill>
              </a:rPr>
              <a:t>th</a:t>
            </a:r>
            <a:r>
              <a:rPr lang="en-US" sz="1800">
                <a:solidFill>
                  <a:srgbClr val="0000CC"/>
                </a:solidFill>
              </a:rPr>
              <a:t> power!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63" y="4419600"/>
            <a:ext cx="4287837" cy="67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234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4200" y="1687513"/>
            <a:ext cx="4699000" cy="417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5184775" y="1863725"/>
            <a:ext cx="758825" cy="574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defTabSz="407988" hangingPunct="0">
              <a:lnSpc>
                <a:spcPct val="104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</a:tabLst>
            </a:pPr>
            <a:r>
              <a:rPr lang="en-CA" sz="1800">
                <a:solidFill>
                  <a:srgbClr val="000000"/>
                </a:solidFill>
                <a:latin typeface="Arial" charset="0"/>
              </a:rPr>
              <a:t>500 </a:t>
            </a:r>
          </a:p>
          <a:p>
            <a:pPr defTabSz="407988" hangingPunct="0">
              <a:lnSpc>
                <a:spcPct val="24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</a:tabLst>
            </a:pPr>
            <a:r>
              <a:rPr lang="en-CA" sz="1800">
                <a:solidFill>
                  <a:srgbClr val="000000"/>
                </a:solidFill>
                <a:latin typeface="Arial" charset="0"/>
              </a:rPr>
              <a:t>events</a:t>
            </a:r>
          </a:p>
        </p:txBody>
      </p:sp>
      <p:pic>
        <p:nvPicPr>
          <p:cNvPr id="9236" name="Picture 20" descr="compton_scat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55625" y="152400"/>
            <a:ext cx="2797175" cy="3048000"/>
          </a:xfrm>
          <a:noFill/>
          <a:ln/>
        </p:spPr>
      </p:pic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3810000" y="152400"/>
            <a:ext cx="5181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Can point to source using a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Compton telescope technique</a:t>
            </a:r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228600" y="3276600"/>
            <a:ext cx="380668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Detector measures E, x, y, z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for each site </a:t>
            </a:r>
          </a:p>
          <a:p>
            <a:pPr>
              <a:buFontTx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Use scattering formula</a:t>
            </a:r>
          </a:p>
          <a:p>
            <a:pPr>
              <a:buFontTx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From each site a cone is 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drawn and adding up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these cones produces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the image to the right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09600" y="838200"/>
            <a:ext cx="7949612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NatlXe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used for the EXO-200 engineering run contains Kr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total Kr concentration in the </a:t>
            </a:r>
            <a:r>
              <a:rPr lang="en-US" baseline="30000" dirty="0" err="1">
                <a:latin typeface="Times New Roman" pitchFamily="18" charset="0"/>
                <a:cs typeface="Times New Roman" pitchFamily="18" charset="0"/>
              </a:rPr>
              <a:t>nat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was measured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to be, using a special technique involving mass-spec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(42.6±5.7)∙10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-9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g/g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A.Dobi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et al., 	arXiv:1103.2714v1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r85_exo200spec"/>
          <p:cNvPicPr>
            <a:picLocks noChangeAspect="1" noChangeArrowheads="1"/>
          </p:cNvPicPr>
          <p:nvPr/>
        </p:nvPicPr>
        <p:blipFill>
          <a:blip r:embed="rId2" cstate="print"/>
          <a:srcRect l="981" t="50757" r="10785"/>
          <a:stretch>
            <a:fillRect/>
          </a:stretch>
        </p:blipFill>
        <p:spPr bwMode="auto">
          <a:xfrm>
            <a:off x="2057400" y="1557338"/>
            <a:ext cx="5334000" cy="3852862"/>
          </a:xfrm>
          <a:prstGeom prst="rect">
            <a:avLst/>
          </a:prstGeom>
          <a:noFill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69925" y="42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561975" y="5229225"/>
            <a:ext cx="8077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Adjust 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85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Kr simulation to match the data in the integral from 450keV to the Q value (687keV)</a:t>
            </a:r>
          </a:p>
          <a:p>
            <a:pPr>
              <a:buFont typeface="Wingdings" pitchFamily="2" charset="2"/>
              <a:buChar char="à"/>
            </a:pPr>
            <a:r>
              <a:rPr lang="en-US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Consistent with Mass Spec result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assuming 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standard 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85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Kr/Kr concentration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~10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-11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33400" y="76200"/>
            <a:ext cx="85155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85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Kr fraction of the Kr in the detector can be seen in the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low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energy spectrum (for the time being only use charge readout,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light-charge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correlation analysis still in progress)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Energy scale set by 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 calibration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953000" y="2590800"/>
            <a:ext cx="2005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>
                <a:cs typeface="Times New Roman" pitchFamily="18" charset="0"/>
              </a:rPr>
              <a:t>χ</a:t>
            </a:r>
            <a:r>
              <a:rPr lang="el-GR" baseline="30000">
                <a:cs typeface="Times New Roman" pitchFamily="18" charset="0"/>
              </a:rPr>
              <a:t>2</a:t>
            </a:r>
            <a:r>
              <a:rPr lang="en-US">
                <a:cs typeface="Times New Roman" pitchFamily="18" charset="0"/>
              </a:rPr>
              <a:t>/ndf=46.2/39</a:t>
            </a:r>
            <a:endParaRPr lang="el-GR"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286000" y="152400"/>
            <a:ext cx="4151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 first look at the 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85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Kr endpoint </a:t>
            </a:r>
          </a:p>
        </p:txBody>
      </p:sp>
      <p:pic>
        <p:nvPicPr>
          <p:cNvPr id="5124" name="Picture 4" descr="kr85_kurieplot"/>
          <p:cNvPicPr>
            <a:picLocks noChangeAspect="1" noChangeArrowheads="1"/>
          </p:cNvPicPr>
          <p:nvPr/>
        </p:nvPicPr>
        <p:blipFill>
          <a:blip r:embed="rId2" cstate="print"/>
          <a:srcRect l="981" t="54640" r="15686"/>
          <a:stretch>
            <a:fillRect/>
          </a:stretch>
        </p:blipFill>
        <p:spPr bwMode="auto">
          <a:xfrm>
            <a:off x="1828800" y="838200"/>
            <a:ext cx="4953000" cy="3489325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429000" y="1219200"/>
            <a:ext cx="328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Q=(668</a:t>
            </a:r>
            <a:r>
              <a:rPr lang="en-US">
                <a:cs typeface="Times New Roman" pitchFamily="18" charset="0"/>
              </a:rPr>
              <a:t>±22</a:t>
            </a:r>
            <a:r>
              <a:rPr lang="en-US" baseline="30000">
                <a:cs typeface="Times New Roman" pitchFamily="18" charset="0"/>
              </a:rPr>
              <a:t>stat</a:t>
            </a:r>
            <a:r>
              <a:rPr lang="en-US">
                <a:cs typeface="Times New Roman" pitchFamily="18" charset="0"/>
              </a:rPr>
              <a:t>±18</a:t>
            </a:r>
            <a:r>
              <a:rPr lang="en-US" baseline="30000">
                <a:cs typeface="Times New Roman" pitchFamily="18" charset="0"/>
              </a:rPr>
              <a:t>syst</a:t>
            </a:r>
            <a:r>
              <a:rPr lang="en-US">
                <a:cs typeface="Times New Roman" pitchFamily="18" charset="0"/>
              </a:rPr>
              <a:t>)keV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362200" y="3429000"/>
            <a:ext cx="2005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>
                <a:cs typeface="Times New Roman" pitchFamily="18" charset="0"/>
              </a:rPr>
              <a:t>χ</a:t>
            </a:r>
            <a:r>
              <a:rPr lang="el-GR" baseline="30000">
                <a:cs typeface="Times New Roman" pitchFamily="18" charset="0"/>
              </a:rPr>
              <a:t>2</a:t>
            </a:r>
            <a:r>
              <a:rPr lang="en-US">
                <a:cs typeface="Times New Roman" pitchFamily="18" charset="0"/>
              </a:rPr>
              <a:t>/ndf=26.5/29</a:t>
            </a:r>
            <a:endParaRPr lang="el-GR">
              <a:cs typeface="Times New Roman" pitchFamily="18" charset="0"/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8600" y="4419600"/>
            <a:ext cx="817723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Near end point other backgrounds start to emerge: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- Fit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Kurie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plot excluding data above 635keV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- Vary fit range to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Measured Q value in good agreement with expectation (687keV)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Bild 30" descr="case3_noAxis_2.png"/>
          <p:cNvPicPr>
            <a:picLocks/>
          </p:cNvPicPr>
          <p:nvPr/>
        </p:nvPicPr>
        <p:blipFill>
          <a:blip r:embed="rId2" cstate="print"/>
          <a:srcRect l="4036" r="1778" b="4878"/>
          <a:stretch>
            <a:fillRect/>
          </a:stretch>
        </p:blipFill>
        <p:spPr bwMode="auto">
          <a:xfrm>
            <a:off x="533400" y="3733800"/>
            <a:ext cx="4038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feld 3"/>
          <p:cNvSpPr txBox="1">
            <a:spLocks noChangeArrowheads="1"/>
          </p:cNvSpPr>
          <p:nvPr/>
        </p:nvSpPr>
        <p:spPr bwMode="auto">
          <a:xfrm>
            <a:off x="1392284" y="228600"/>
            <a:ext cx="63594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baseline="300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214</a:t>
            </a:r>
            <a:r>
              <a:rPr lang="en-US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Bi – </a:t>
            </a:r>
            <a:r>
              <a:rPr lang="en-US" baseline="300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214</a:t>
            </a:r>
            <a:r>
              <a:rPr lang="en-US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Po correlations in the EXO-200 detector</a:t>
            </a: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3467100" y="2909888"/>
            <a:ext cx="539750" cy="5397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r>
              <a:rPr lang="en-US" sz="1200" b="1" baseline="30000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238</a:t>
            </a:r>
            <a:r>
              <a:rPr lang="en-US" sz="1200" b="1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U</a:t>
            </a:r>
          </a:p>
          <a:p>
            <a:pPr algn="ctr" defTabSz="457200"/>
            <a:endParaRPr lang="en-US" sz="500">
              <a:solidFill>
                <a:srgbClr val="262626"/>
              </a:solidFill>
              <a:latin typeface="Times" charset="0"/>
              <a:ea typeface="ＭＳ Ｐゴシック" charset="-128"/>
              <a:cs typeface="Times" charset="0"/>
            </a:endParaRPr>
          </a:p>
          <a:p>
            <a:pPr algn="ctr" defTabSz="457200"/>
            <a:r>
              <a:rPr lang="en-US" sz="900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4.8 Gy</a:t>
            </a:r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5181600" y="2744788"/>
            <a:ext cx="838200" cy="84613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r>
              <a:rPr lang="en-US" sz="1600" b="1" baseline="30000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222</a:t>
            </a:r>
            <a:r>
              <a:rPr lang="en-US" sz="1600" b="1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Rn</a:t>
            </a:r>
          </a:p>
          <a:p>
            <a:pPr algn="ctr" defTabSz="457200"/>
            <a:endParaRPr lang="en-US" sz="500">
              <a:solidFill>
                <a:srgbClr val="262626"/>
              </a:solidFill>
              <a:latin typeface="Times" charset="0"/>
              <a:ea typeface="ＭＳ Ｐゴシック" charset="-128"/>
              <a:cs typeface="Times" charset="0"/>
            </a:endParaRPr>
          </a:p>
          <a:p>
            <a:pPr algn="ctr" defTabSz="457200"/>
            <a:r>
              <a:rPr lang="en-US" sz="1200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3.8 d</a:t>
            </a:r>
          </a:p>
        </p:txBody>
      </p:sp>
      <p:cxnSp>
        <p:nvCxnSpPr>
          <p:cNvPr id="7" name="Gerade Verbindung mit Pfeil 6"/>
          <p:cNvCxnSpPr>
            <a:cxnSpLocks noChangeShapeType="1"/>
            <a:stCxn id="5" idx="3"/>
          </p:cNvCxnSpPr>
          <p:nvPr/>
        </p:nvCxnSpPr>
        <p:spPr bwMode="auto">
          <a:xfrm>
            <a:off x="4006850" y="3179763"/>
            <a:ext cx="360363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583" name="Textfeld 31"/>
          <p:cNvSpPr txBox="1">
            <a:spLocks noChangeArrowheads="1"/>
          </p:cNvSpPr>
          <p:nvPr/>
        </p:nvSpPr>
        <p:spPr bwMode="auto">
          <a:xfrm>
            <a:off x="4419600" y="2994025"/>
            <a:ext cx="41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800">
                <a:latin typeface="Calibri" pitchFamily="34" charset="0"/>
                <a:ea typeface="ＭＳ Ｐゴシック" charset="-128"/>
              </a:rPr>
              <a:t>…</a:t>
            </a:r>
          </a:p>
        </p:txBody>
      </p:sp>
      <p:cxnSp>
        <p:nvCxnSpPr>
          <p:cNvPr id="9" name="Gerade Verbindung mit Pfeil 8"/>
          <p:cNvCxnSpPr>
            <a:cxnSpLocks noChangeShapeType="1"/>
          </p:cNvCxnSpPr>
          <p:nvPr/>
        </p:nvCxnSpPr>
        <p:spPr bwMode="auto">
          <a:xfrm>
            <a:off x="4784725" y="3178175"/>
            <a:ext cx="360363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585" name="Textfeld 33"/>
          <p:cNvSpPr txBox="1">
            <a:spLocks noChangeArrowheads="1"/>
          </p:cNvSpPr>
          <p:nvPr/>
        </p:nvSpPr>
        <p:spPr bwMode="auto">
          <a:xfrm>
            <a:off x="3883025" y="2074863"/>
            <a:ext cx="304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600">
                <a:latin typeface="Times" charset="0"/>
                <a:ea typeface="ＭＳ Ｐゴシック" charset="-128"/>
                <a:cs typeface="Times" charset="0"/>
              </a:rPr>
              <a:t>α</a:t>
            </a:r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6407150" y="2905125"/>
            <a:ext cx="539750" cy="5397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r>
              <a:rPr lang="en-US" sz="1200" b="1" baseline="30000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218</a:t>
            </a:r>
            <a:r>
              <a:rPr lang="en-US" sz="1200" b="1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Po</a:t>
            </a:r>
          </a:p>
          <a:p>
            <a:pPr algn="ctr" defTabSz="457200"/>
            <a:endParaRPr lang="en-US" sz="500">
              <a:solidFill>
                <a:srgbClr val="262626"/>
              </a:solidFill>
              <a:latin typeface="Times" charset="0"/>
              <a:ea typeface="ＭＳ Ｐゴシック" charset="-128"/>
              <a:cs typeface="Times" charset="0"/>
            </a:endParaRPr>
          </a:p>
          <a:p>
            <a:pPr algn="ctr" defTabSz="457200"/>
            <a:r>
              <a:rPr lang="en-US" sz="900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3.1 m</a:t>
            </a:r>
          </a:p>
        </p:txBody>
      </p:sp>
      <p:cxnSp>
        <p:nvCxnSpPr>
          <p:cNvPr id="12" name="Gerade Verbindung mit Pfeil 11"/>
          <p:cNvCxnSpPr>
            <a:cxnSpLocks noChangeShapeType="1"/>
          </p:cNvCxnSpPr>
          <p:nvPr/>
        </p:nvCxnSpPr>
        <p:spPr bwMode="auto">
          <a:xfrm>
            <a:off x="6019800" y="3171825"/>
            <a:ext cx="360363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7332663" y="2906713"/>
            <a:ext cx="539750" cy="5397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r>
              <a:rPr lang="en-US" sz="1200" b="1" baseline="30000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214</a:t>
            </a:r>
            <a:r>
              <a:rPr lang="en-US" sz="1200" b="1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Pb</a:t>
            </a:r>
          </a:p>
          <a:p>
            <a:pPr algn="ctr" defTabSz="457200"/>
            <a:endParaRPr lang="en-US" sz="500">
              <a:solidFill>
                <a:srgbClr val="262626"/>
              </a:solidFill>
              <a:latin typeface="Times" charset="0"/>
              <a:ea typeface="ＭＳ Ｐゴシック" charset="-128"/>
              <a:cs typeface="Times" charset="0"/>
            </a:endParaRPr>
          </a:p>
          <a:p>
            <a:pPr algn="ctr" defTabSz="457200"/>
            <a:r>
              <a:rPr lang="en-US" sz="900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26.8 m</a:t>
            </a:r>
          </a:p>
        </p:txBody>
      </p:sp>
      <p:cxnSp>
        <p:nvCxnSpPr>
          <p:cNvPr id="14" name="Gerade Verbindung mit Pfeil 13"/>
          <p:cNvCxnSpPr>
            <a:cxnSpLocks noChangeShapeType="1"/>
          </p:cNvCxnSpPr>
          <p:nvPr/>
        </p:nvCxnSpPr>
        <p:spPr bwMode="auto">
          <a:xfrm>
            <a:off x="6946900" y="3170238"/>
            <a:ext cx="360363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7332663" y="1982788"/>
            <a:ext cx="539750" cy="541337"/>
          </a:xfrm>
          <a:prstGeom prst="rect">
            <a:avLst/>
          </a:pr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r>
              <a:rPr lang="en-US" sz="1200" b="1" baseline="30000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214</a:t>
            </a:r>
            <a:r>
              <a:rPr lang="en-US" sz="1200" b="1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Bi</a:t>
            </a:r>
          </a:p>
          <a:p>
            <a:pPr algn="ctr" defTabSz="457200"/>
            <a:endParaRPr lang="en-US" sz="500">
              <a:solidFill>
                <a:srgbClr val="262626"/>
              </a:solidFill>
              <a:latin typeface="Times" charset="0"/>
              <a:ea typeface="ＭＳ Ｐゴシック" charset="-128"/>
              <a:cs typeface="Times" charset="0"/>
            </a:endParaRPr>
          </a:p>
          <a:p>
            <a:pPr algn="ctr" defTabSz="457200"/>
            <a:r>
              <a:rPr lang="en-US" sz="900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20 m</a:t>
            </a:r>
          </a:p>
        </p:txBody>
      </p:sp>
      <p:cxnSp>
        <p:nvCxnSpPr>
          <p:cNvPr id="16" name="Gerade Verbindung mit Pfeil 15"/>
          <p:cNvCxnSpPr>
            <a:cxnSpLocks noChangeShapeType="1"/>
          </p:cNvCxnSpPr>
          <p:nvPr/>
        </p:nvCxnSpPr>
        <p:spPr bwMode="auto">
          <a:xfrm rot="5400000" flipH="1" flipV="1">
            <a:off x="7429500" y="2725738"/>
            <a:ext cx="360363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7340600" y="1066800"/>
            <a:ext cx="539750" cy="539750"/>
          </a:xfrm>
          <a:prstGeom prst="rect">
            <a:avLst/>
          </a:pr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r>
              <a:rPr lang="en-US" sz="1200" b="1" baseline="30000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214</a:t>
            </a:r>
            <a:r>
              <a:rPr lang="en-US" sz="1200" b="1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Po</a:t>
            </a:r>
          </a:p>
          <a:p>
            <a:pPr algn="ctr" defTabSz="457200"/>
            <a:endParaRPr lang="en-US" sz="500">
              <a:solidFill>
                <a:srgbClr val="262626"/>
              </a:solidFill>
              <a:latin typeface="Times" charset="0"/>
              <a:ea typeface="ＭＳ Ｐゴシック" charset="-128"/>
              <a:cs typeface="Times" charset="0"/>
            </a:endParaRPr>
          </a:p>
          <a:p>
            <a:pPr algn="ctr" defTabSz="457200"/>
            <a:r>
              <a:rPr lang="en-US" sz="900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164 μs</a:t>
            </a:r>
          </a:p>
        </p:txBody>
      </p:sp>
      <p:cxnSp>
        <p:nvCxnSpPr>
          <p:cNvPr id="18" name="Gerade Verbindung mit Pfeil 17"/>
          <p:cNvCxnSpPr>
            <a:cxnSpLocks noChangeShapeType="1"/>
          </p:cNvCxnSpPr>
          <p:nvPr/>
        </p:nvCxnSpPr>
        <p:spPr bwMode="auto">
          <a:xfrm rot="5400000" flipH="1" flipV="1">
            <a:off x="7427913" y="1803400"/>
            <a:ext cx="360362" cy="1588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8266113" y="1069975"/>
            <a:ext cx="539750" cy="5397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r>
              <a:rPr lang="en-US" sz="1200" b="1" baseline="30000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210</a:t>
            </a:r>
            <a:r>
              <a:rPr lang="en-US" sz="1200" b="1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Pb</a:t>
            </a:r>
          </a:p>
          <a:p>
            <a:pPr algn="ctr" defTabSz="457200"/>
            <a:endParaRPr lang="en-US" sz="500">
              <a:solidFill>
                <a:srgbClr val="262626"/>
              </a:solidFill>
              <a:latin typeface="Times" charset="0"/>
              <a:ea typeface="ＭＳ Ｐゴシック" charset="-128"/>
              <a:cs typeface="Times" charset="0"/>
            </a:endParaRPr>
          </a:p>
          <a:p>
            <a:pPr algn="ctr" defTabSz="457200"/>
            <a:r>
              <a:rPr lang="en-US" sz="900">
                <a:solidFill>
                  <a:srgbClr val="262626"/>
                </a:solidFill>
                <a:latin typeface="Times" charset="0"/>
                <a:ea typeface="ＭＳ Ｐゴシック" charset="-128"/>
                <a:cs typeface="Times" charset="0"/>
              </a:rPr>
              <a:t>22.3 y</a:t>
            </a:r>
          </a:p>
        </p:txBody>
      </p:sp>
      <p:cxnSp>
        <p:nvCxnSpPr>
          <p:cNvPr id="20" name="Gerade Verbindung mit Pfeil 19"/>
          <p:cNvCxnSpPr>
            <a:cxnSpLocks noChangeShapeType="1"/>
          </p:cNvCxnSpPr>
          <p:nvPr/>
        </p:nvCxnSpPr>
        <p:spPr bwMode="auto">
          <a:xfrm>
            <a:off x="7880350" y="1338263"/>
            <a:ext cx="360363" cy="1587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1" name="Gerade Verbindung mit Pfeil 20"/>
          <p:cNvCxnSpPr>
            <a:cxnSpLocks noChangeShapeType="1"/>
          </p:cNvCxnSpPr>
          <p:nvPr/>
        </p:nvCxnSpPr>
        <p:spPr bwMode="auto">
          <a:xfrm>
            <a:off x="3522663" y="2303463"/>
            <a:ext cx="360362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2" name="Gerade Verbindung mit Pfeil 21"/>
          <p:cNvCxnSpPr>
            <a:cxnSpLocks noChangeShapeType="1"/>
          </p:cNvCxnSpPr>
          <p:nvPr/>
        </p:nvCxnSpPr>
        <p:spPr bwMode="auto">
          <a:xfrm rot="5400000" flipH="1" flipV="1">
            <a:off x="3343275" y="2122488"/>
            <a:ext cx="360363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598" name="Textfeld 46"/>
          <p:cNvSpPr txBox="1">
            <a:spLocks noChangeArrowheads="1"/>
          </p:cNvSpPr>
          <p:nvPr/>
        </p:nvSpPr>
        <p:spPr bwMode="auto">
          <a:xfrm>
            <a:off x="3365500" y="1603375"/>
            <a:ext cx="3127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600">
                <a:latin typeface="Times" charset="0"/>
                <a:ea typeface="ＭＳ Ｐゴシック" charset="-128"/>
                <a:cs typeface="Times" charset="0"/>
              </a:rPr>
              <a:t>β</a:t>
            </a:r>
          </a:p>
        </p:txBody>
      </p:sp>
      <p:sp>
        <p:nvSpPr>
          <p:cNvPr id="24599" name="Textfeld 23"/>
          <p:cNvSpPr txBox="1">
            <a:spLocks noChangeArrowheads="1"/>
          </p:cNvSpPr>
          <p:nvPr/>
        </p:nvSpPr>
        <p:spPr bwMode="auto">
          <a:xfrm>
            <a:off x="217488" y="1751013"/>
            <a:ext cx="2597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800" baseline="300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214</a:t>
            </a:r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Bi undergoes β-decay</a:t>
            </a:r>
          </a:p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into </a:t>
            </a:r>
            <a:r>
              <a:rPr lang="en-US" sz="1800" baseline="300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214</a:t>
            </a:r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Po which then</a:t>
            </a:r>
          </a:p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undergoes α-decay with a</a:t>
            </a:r>
          </a:p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half life of 164 </a:t>
            </a:r>
            <a:r>
              <a:rPr lang="en-US" sz="1800" dirty="0" err="1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μs</a:t>
            </a:r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.</a:t>
            </a:r>
          </a:p>
        </p:txBody>
      </p:sp>
      <p:sp>
        <p:nvSpPr>
          <p:cNvPr id="24600" name="Textfeld 32"/>
          <p:cNvSpPr txBox="1">
            <a:spLocks noChangeArrowheads="1"/>
          </p:cNvSpPr>
          <p:nvPr/>
        </p:nvSpPr>
        <p:spPr bwMode="auto">
          <a:xfrm>
            <a:off x="4953000" y="4191000"/>
            <a:ext cx="394811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Bi-Po events are identified by their</a:t>
            </a:r>
          </a:p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characteristic event topology which has</a:t>
            </a:r>
          </a:p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a high probability to be detected in a</a:t>
            </a:r>
          </a:p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single trigger window.</a:t>
            </a:r>
          </a:p>
          <a:p>
            <a:pPr defTabSz="457200"/>
            <a:endParaRPr lang="en-US" sz="1800" dirty="0"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α: strong light signal, weak charge signal</a:t>
            </a:r>
          </a:p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β: weak light signal, strong charge signal</a:t>
            </a:r>
          </a:p>
        </p:txBody>
      </p:sp>
      <p:cxnSp>
        <p:nvCxnSpPr>
          <p:cNvPr id="36" name="Gerade Verbindung mit Pfeil 35"/>
          <p:cNvCxnSpPr>
            <a:cxnSpLocks noChangeShapeType="1"/>
          </p:cNvCxnSpPr>
          <p:nvPr/>
        </p:nvCxnSpPr>
        <p:spPr bwMode="auto">
          <a:xfrm rot="5400000">
            <a:off x="1371601" y="4876800"/>
            <a:ext cx="457200" cy="317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0" name="Gerade Verbindung mit Pfeil 39"/>
          <p:cNvCxnSpPr>
            <a:cxnSpLocks noChangeShapeType="1"/>
          </p:cNvCxnSpPr>
          <p:nvPr/>
        </p:nvCxnSpPr>
        <p:spPr bwMode="auto">
          <a:xfrm flipV="1">
            <a:off x="1828800" y="4038600"/>
            <a:ext cx="533400" cy="1524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603" name="Textfeld 40"/>
          <p:cNvSpPr txBox="1">
            <a:spLocks noChangeArrowheads="1"/>
          </p:cNvSpPr>
          <p:nvPr/>
        </p:nvSpPr>
        <p:spPr bwMode="auto">
          <a:xfrm>
            <a:off x="1285875" y="4191000"/>
            <a:ext cx="923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80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β-decay</a:t>
            </a:r>
          </a:p>
        </p:txBody>
      </p:sp>
      <p:cxnSp>
        <p:nvCxnSpPr>
          <p:cNvPr id="44" name="Gerade Verbindung mit Pfeil 43"/>
          <p:cNvCxnSpPr>
            <a:cxnSpLocks noChangeShapeType="1"/>
          </p:cNvCxnSpPr>
          <p:nvPr/>
        </p:nvCxnSpPr>
        <p:spPr bwMode="auto">
          <a:xfrm rot="5400000">
            <a:off x="3110707" y="4877594"/>
            <a:ext cx="457200" cy="1587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6" name="Gerade Verbindung mit Pfeil 45"/>
          <p:cNvCxnSpPr>
            <a:cxnSpLocks noChangeShapeType="1"/>
          </p:cNvCxnSpPr>
          <p:nvPr/>
        </p:nvCxnSpPr>
        <p:spPr bwMode="auto">
          <a:xfrm>
            <a:off x="3644900" y="4572000"/>
            <a:ext cx="500063" cy="16351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606" name="Textfeld 46"/>
          <p:cNvSpPr txBox="1">
            <a:spLocks noChangeArrowheads="1"/>
          </p:cNvSpPr>
          <p:nvPr/>
        </p:nvSpPr>
        <p:spPr bwMode="auto">
          <a:xfrm>
            <a:off x="3048000" y="4191000"/>
            <a:ext cx="928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80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α-decay</a:t>
            </a:r>
          </a:p>
        </p:txBody>
      </p:sp>
      <p:sp>
        <p:nvSpPr>
          <p:cNvPr id="24607" name="Text Box 31"/>
          <p:cNvSpPr txBox="1">
            <a:spLocks noChangeArrowheads="1"/>
          </p:cNvSpPr>
          <p:nvPr/>
        </p:nvSpPr>
        <p:spPr bwMode="auto">
          <a:xfrm rot="16200000">
            <a:off x="-815975" y="5133975"/>
            <a:ext cx="2425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Scintillation      Ionization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Bild 6" descr="fdt_838_85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7783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feld 4"/>
          <p:cNvSpPr txBox="1">
            <a:spLocks noChangeArrowheads="1"/>
          </p:cNvSpPr>
          <p:nvPr/>
        </p:nvSpPr>
        <p:spPr bwMode="auto">
          <a:xfrm>
            <a:off x="152400" y="914400"/>
            <a:ext cx="41275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α and β particles can be identified by their</a:t>
            </a:r>
          </a:p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ionization/scintillation ratio (right plot).</a:t>
            </a:r>
          </a:p>
          <a:p>
            <a:pPr defTabSz="457200">
              <a:buFontTx/>
              <a:buChar char="•"/>
            </a:pPr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15 Bi-Po events were found in a </a:t>
            </a:r>
          </a:p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	commissioning run.</a:t>
            </a:r>
          </a:p>
          <a:p>
            <a:pPr defTabSz="457200">
              <a:buFontTx/>
              <a:buChar char="•"/>
            </a:pPr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6 of them occurred on or near the</a:t>
            </a:r>
          </a:p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	cathode whereas the others are </a:t>
            </a:r>
          </a:p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	located in the bulk of detector.</a:t>
            </a:r>
          </a:p>
        </p:txBody>
      </p:sp>
      <p:sp>
        <p:nvSpPr>
          <p:cNvPr id="25604" name="Textfeld 3"/>
          <p:cNvSpPr txBox="1">
            <a:spLocks noChangeArrowheads="1"/>
          </p:cNvSpPr>
          <p:nvPr/>
        </p:nvSpPr>
        <p:spPr bwMode="auto">
          <a:xfrm>
            <a:off x="1392284" y="228600"/>
            <a:ext cx="63594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baseline="300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214</a:t>
            </a:r>
            <a:r>
              <a:rPr lang="en-US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Bi – </a:t>
            </a:r>
            <a:r>
              <a:rPr lang="en-US" baseline="300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214</a:t>
            </a:r>
            <a:r>
              <a:rPr lang="en-US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Po correlations in the EXO-200 detector</a:t>
            </a:r>
          </a:p>
        </p:txBody>
      </p:sp>
      <p:sp>
        <p:nvSpPr>
          <p:cNvPr id="25605" name="Textfeld 6"/>
          <p:cNvSpPr txBox="1">
            <a:spLocks noChangeArrowheads="1"/>
          </p:cNvSpPr>
          <p:nvPr/>
        </p:nvSpPr>
        <p:spPr bwMode="auto">
          <a:xfrm>
            <a:off x="4443413" y="4168775"/>
            <a:ext cx="46990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The average time between the β and α decay</a:t>
            </a:r>
          </a:p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(left plot) is 242 </a:t>
            </a:r>
            <a:r>
              <a:rPr lang="en-US" sz="1800" dirty="0" err="1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μs</a:t>
            </a:r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which corresponds to</a:t>
            </a:r>
          </a:p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τ = 271 </a:t>
            </a:r>
            <a:r>
              <a:rPr lang="en-US" sz="1800" dirty="0" err="1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μs</a:t>
            </a:r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.   </a:t>
            </a:r>
          </a:p>
          <a:p>
            <a:pPr defTabSz="457200"/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Considering the low statistics, this is in good agreement with the true value of </a:t>
            </a:r>
            <a:r>
              <a:rPr lang="el-GR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τ</a:t>
            </a:r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=237 </a:t>
            </a:r>
            <a:r>
              <a:rPr lang="en-US" sz="1800" dirty="0" err="1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μs</a:t>
            </a:r>
            <a:r>
              <a:rPr lang="en-US" sz="1800" dirty="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.</a:t>
            </a:r>
          </a:p>
          <a:p>
            <a:pPr defTabSz="457200"/>
            <a:endParaRPr lang="en-US" sz="1800" dirty="0"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defTabSz="457200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Accurate detection efficiency still under study </a:t>
            </a:r>
          </a:p>
          <a:p>
            <a:pPr defTabSz="457200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but the 214Bi decay rate is consistent with</a:t>
            </a:r>
          </a:p>
          <a:p>
            <a:pPr defTabSz="457200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expectation before the Rn trap is commissioned.</a:t>
            </a:r>
            <a:endParaRPr lang="en-US" sz="1800" dirty="0"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</p:txBody>
      </p:sp>
      <p:pic>
        <p:nvPicPr>
          <p:cNvPr id="25606" name="Bild 8" descr="IonScint_epcl_838_85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8325" y="838200"/>
            <a:ext cx="47767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ront_sh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</p:spPr>
      </p:pic>
      <p:pic>
        <p:nvPicPr>
          <p:cNvPr id="11270" name="Picture 6" descr="veto_installation_finish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181600" y="914400"/>
            <a:ext cx="21146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Front shield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&amp; Rn enclosure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1090613" y="5257800"/>
            <a:ext cx="28644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Veto counter installed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and commissioned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18/20/2011</a:t>
            </a:r>
            <a:endParaRPr lang="en-US"/>
          </a:p>
        </p:txBody>
      </p:sp>
      <p:sp>
        <p:nvSpPr>
          <p:cNvPr id="1536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324610" name="Text Box 2"/>
          <p:cNvSpPr txBox="1">
            <a:spLocks noChangeArrowheads="1"/>
          </p:cNvSpPr>
          <p:nvPr/>
        </p:nvSpPr>
        <p:spPr bwMode="auto">
          <a:xfrm>
            <a:off x="228600" y="609600"/>
            <a:ext cx="7318375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 sz="1400" b="1"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Assumptions: </a:t>
            </a:r>
          </a:p>
          <a:p>
            <a:pPr marL="457200" indent="-457200">
              <a:buFontTx/>
              <a:buAutoNum type="arabicParenR"/>
              <a:defRPr/>
            </a:pPr>
            <a:r>
              <a:rPr lang="en-US" sz="1400" b="1"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200kg of Xe enriched to 80% in 136</a:t>
            </a:r>
          </a:p>
          <a:p>
            <a:pPr marL="457200" indent="-457200">
              <a:buFontTx/>
              <a:buAutoNum type="arabicParenR"/>
              <a:defRPr/>
            </a:pPr>
            <a:r>
              <a: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σ</a:t>
            </a:r>
            <a:r>
              <a:rPr lang="en-US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(E)/E = 1.4% obtained in EXO R&amp;D, Conti et al Phys Rev B 68 (2003) 054201</a:t>
            </a:r>
            <a:endParaRPr lang="en-US" sz="1400" b="1">
              <a:effectLst>
                <a:outerShdw blurRad="38100" dist="38100" dir="2700000" algn="tl">
                  <a:srgbClr val="C0C0C0"/>
                </a:outerShdw>
              </a:effectLst>
              <a:cs typeface="Lucida Sans Unicode" pitchFamily="34" charset="0"/>
            </a:endParaRPr>
          </a:p>
          <a:p>
            <a:pPr marL="457200" indent="-457200">
              <a:buFontTx/>
              <a:buAutoNum type="arabicParenR"/>
              <a:defRPr/>
            </a:pPr>
            <a:r>
              <a:rPr lang="en-US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Low but finite radioactive background: </a:t>
            </a:r>
          </a:p>
          <a:p>
            <a:pPr marL="457200" indent="-457200">
              <a:defRPr/>
            </a:pPr>
            <a:r>
              <a:rPr lang="en-US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         20 events/year in the ±2</a:t>
            </a:r>
            <a:r>
              <a: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σ</a:t>
            </a:r>
            <a:r>
              <a:rPr lang="en-US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 interval centered around the 2.46MeV endpoint</a:t>
            </a:r>
          </a:p>
          <a:p>
            <a:pPr marL="457200" indent="-457200">
              <a:lnSpc>
                <a:spcPct val="90000"/>
              </a:lnSpc>
              <a:defRPr/>
            </a:pPr>
            <a:r>
              <a:rPr lang="en-US" sz="1400" b="1"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4)	Negligible background from </a:t>
            </a: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2</a:t>
            </a:r>
            <a:r>
              <a:rPr lang="el-GR" sz="1400"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νββ</a:t>
            </a:r>
            <a:r>
              <a:rPr lang="en-US" sz="1400" b="1"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  (T</a:t>
            </a:r>
            <a:r>
              <a:rPr lang="en-US" sz="1400" b="1" baseline="-25000"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1/2</a:t>
            </a:r>
            <a:r>
              <a:rPr lang="en-US" sz="1400" b="1"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&gt;1·10</a:t>
            </a:r>
            <a:r>
              <a:rPr lang="en-US" sz="1400" b="1" baseline="30000"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22</a:t>
            </a:r>
            <a:r>
              <a:rPr lang="en-US" sz="1400" b="1"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yr R.Bernabei et al. measurement)</a:t>
            </a:r>
          </a:p>
        </p:txBody>
      </p:sp>
      <p:sp>
        <p:nvSpPr>
          <p:cNvPr id="324611" name="Text Box 3"/>
          <p:cNvSpPr txBox="1">
            <a:spLocks noChangeArrowheads="1"/>
          </p:cNvSpPr>
          <p:nvPr/>
        </p:nvSpPr>
        <p:spPr bwMode="auto">
          <a:xfrm>
            <a:off x="1371600" y="0"/>
            <a:ext cx="61610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EXO-200 Majorana mass sensitivity</a:t>
            </a:r>
          </a:p>
        </p:txBody>
      </p:sp>
      <p:graphicFrame>
        <p:nvGraphicFramePr>
          <p:cNvPr id="324649" name="Group 41"/>
          <p:cNvGraphicFramePr>
            <a:graphicFrameLocks noGrp="1"/>
          </p:cNvGraphicFramePr>
          <p:nvPr/>
        </p:nvGraphicFramePr>
        <p:xfrm>
          <a:off x="152400" y="2057400"/>
          <a:ext cx="8713788" cy="1481328"/>
        </p:xfrm>
        <a:graphic>
          <a:graphicData uri="http://schemas.openxmlformats.org/drawingml/2006/table">
            <a:tbl>
              <a:tblPr/>
              <a:tblGrid>
                <a:gridCol w="936625"/>
                <a:gridCol w="660400"/>
                <a:gridCol w="727075"/>
                <a:gridCol w="798513"/>
                <a:gridCol w="1089025"/>
                <a:gridCol w="1452562"/>
                <a:gridCol w="1162050"/>
                <a:gridCol w="871538"/>
                <a:gridCol w="1016000"/>
              </a:tblGrid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Case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(ton)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Eff.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Run Time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(yr)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σ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/E @ 2.5MeV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(%)</a:t>
                      </a:r>
                      <a:endParaRPr kumimoji="0" 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Radioactive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Background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(events)</a:t>
                      </a:r>
                      <a:endParaRPr kumimoji="0" 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l-G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ν</a:t>
                      </a:r>
                      <a:endParaRPr kumimoji="0" lang="en-US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(yr, 90%CL)</a:t>
                      </a:r>
                      <a:endParaRPr kumimoji="0" 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Majorana mass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(meV)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QRPA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NSM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el-GR" sz="18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EXO-200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0.2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1.6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*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6.4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×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25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109</a:t>
                      </a:r>
                      <a:endParaRPr kumimoji="0" lang="en-US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135</a:t>
                      </a:r>
                      <a:endParaRPr kumimoji="0" lang="en-US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362" name="Object 3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5362" name="Equation" r:id="rId4" imgW="114120" imgH="215640" progId="Equation.3">
              <p:embed/>
            </p:oleObj>
          </a:graphicData>
        </a:graphic>
      </p:graphicFrame>
      <p:graphicFrame>
        <p:nvGraphicFramePr>
          <p:cNvPr id="15363" name="Object 3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5363" name="Equation" r:id="rId5" imgW="114120" imgH="215640" progId="Equation.3">
              <p:embed/>
            </p:oleObj>
          </a:graphicData>
        </a:graphic>
      </p:graphicFrame>
      <p:sp>
        <p:nvSpPr>
          <p:cNvPr id="11" name="Text Box 37"/>
          <p:cNvSpPr txBox="1">
            <a:spLocks noChangeArrowheads="1"/>
          </p:cNvSpPr>
          <p:nvPr/>
        </p:nvSpPr>
        <p:spPr bwMode="auto">
          <a:xfrm>
            <a:off x="119357" y="3698060"/>
            <a:ext cx="7275513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"/>
              <a:buAutoNum type="arabicParenR"/>
            </a:pPr>
            <a:r>
              <a:rPr lang="en-US" sz="2000" dirty="0" err="1">
                <a:latin typeface="Times New Roman" pitchFamily="18" charset="0"/>
                <a:cs typeface="Lucida Sans Unicode" pitchFamily="34" charset="0"/>
              </a:rPr>
              <a:t>Simkovic</a:t>
            </a:r>
            <a:r>
              <a:rPr lang="en-US" sz="2000" dirty="0">
                <a:latin typeface="Times New Roman" pitchFamily="18" charset="0"/>
                <a:cs typeface="Lucida Sans Unicode" pitchFamily="34" charset="0"/>
              </a:rPr>
              <a:t> et al. Phys. Rev. C</a:t>
            </a:r>
            <a:r>
              <a:rPr lang="en-US" sz="2000" b="1" dirty="0">
                <a:latin typeface="Times New Roman" pitchFamily="18" charset="0"/>
                <a:cs typeface="Lucida Sans Unicode" pitchFamily="34" charset="0"/>
              </a:rPr>
              <a:t>79</a:t>
            </a:r>
            <a:r>
              <a:rPr lang="en-US" sz="2000" dirty="0">
                <a:latin typeface="Times New Roman" pitchFamily="18" charset="0"/>
                <a:cs typeface="Lucida Sans Unicode" pitchFamily="34" charset="0"/>
              </a:rPr>
              <a:t>, 055501(2009) [use RQRPA and</a:t>
            </a:r>
          </a:p>
          <a:p>
            <a:pPr marL="342900" indent="-342900"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"/>
              <a:buNone/>
            </a:pPr>
            <a:r>
              <a:rPr lang="en-US" sz="2000" dirty="0">
                <a:latin typeface="Times New Roman" pitchFamily="18" charset="0"/>
                <a:cs typeface="Lucida Sans Unicode" pitchFamily="34" charset="0"/>
              </a:rPr>
              <a:t>     </a:t>
            </a:r>
            <a:r>
              <a:rPr lang="en-US" sz="2000" dirty="0" err="1">
                <a:latin typeface="Times New Roman" pitchFamily="18" charset="0"/>
                <a:cs typeface="Lucida Sans Unicode" pitchFamily="34" charset="0"/>
              </a:rPr>
              <a:t>g</a:t>
            </a:r>
            <a:r>
              <a:rPr lang="en-US" sz="2000" baseline="-25000" dirty="0" err="1">
                <a:latin typeface="Times New Roman" pitchFamily="18" charset="0"/>
                <a:cs typeface="Lucida Sans Unicode" pitchFamily="34" charset="0"/>
              </a:rPr>
              <a:t>A</a:t>
            </a:r>
            <a:r>
              <a:rPr lang="en-US" sz="2000" dirty="0">
                <a:latin typeface="Times New Roman" pitchFamily="18" charset="0"/>
                <a:cs typeface="Lucida Sans Unicode" pitchFamily="34" charset="0"/>
              </a:rPr>
              <a:t>= 1.25]</a:t>
            </a:r>
          </a:p>
          <a:p>
            <a:pPr marL="342900" indent="-342900"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dirty="0">
                <a:latin typeface="Times New Roman" pitchFamily="18" charset="0"/>
                <a:cs typeface="Lucida Sans Unicode" pitchFamily="34" charset="0"/>
              </a:rPr>
              <a:t>2)  Menendez et al., </a:t>
            </a:r>
            <a:r>
              <a:rPr lang="en-US" sz="2000" dirty="0" err="1">
                <a:latin typeface="Times New Roman" pitchFamily="18" charset="0"/>
                <a:cs typeface="Lucida Sans Unicode" pitchFamily="34" charset="0"/>
              </a:rPr>
              <a:t>Nucl</a:t>
            </a:r>
            <a:r>
              <a:rPr lang="en-US" sz="2000" dirty="0">
                <a:latin typeface="Times New Roman" pitchFamily="18" charset="0"/>
                <a:cs typeface="Lucida Sans Unicode" pitchFamily="34" charset="0"/>
              </a:rPr>
              <a:t>. Phys. A</a:t>
            </a:r>
            <a:r>
              <a:rPr lang="en-US" sz="2000" b="1" dirty="0">
                <a:latin typeface="Times New Roman" pitchFamily="18" charset="0"/>
                <a:cs typeface="Lucida Sans Unicode" pitchFamily="34" charset="0"/>
              </a:rPr>
              <a:t>818</a:t>
            </a:r>
            <a:r>
              <a:rPr lang="en-US" sz="2000" dirty="0">
                <a:latin typeface="Times New Roman" pitchFamily="18" charset="0"/>
                <a:cs typeface="Lucida Sans Unicode" pitchFamily="34" charset="0"/>
              </a:rPr>
              <a:t>, 139(2009), use UCOM results</a:t>
            </a:r>
          </a:p>
          <a:p>
            <a:pPr marL="342900" indent="-342900"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000" dirty="0">
              <a:latin typeface="Times New Roman" pitchFamily="18" charset="0"/>
              <a:cs typeface="Lucida Sans Unicode" pitchFamily="34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6" name="Text Box 6"/>
          <p:cNvSpPr txBox="1">
            <a:spLocks noChangeArrowheads="1"/>
          </p:cNvSpPr>
          <p:nvPr/>
        </p:nvSpPr>
        <p:spPr bwMode="auto">
          <a:xfrm>
            <a:off x="503526" y="3460401"/>
            <a:ext cx="56483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In 200 kg EXO, after 2 yrs of life time: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2000" b="1" dirty="0">
                <a:solidFill>
                  <a:srgbClr val="B2B2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Worst case (RQRPA, 1 </a:t>
            </a:r>
            <a:r>
              <a:rPr lang="el-GR" sz="2000" b="1" dirty="0">
                <a:solidFill>
                  <a:srgbClr val="B2B2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/>
              </a:rPr>
              <a:t>σ</a:t>
            </a:r>
            <a:r>
              <a:rPr lang="en-US" sz="2000" b="1" dirty="0">
                <a:solidFill>
                  <a:srgbClr val="B2B2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dirty="0">
                <a:solidFill>
                  <a:srgbClr val="B2B2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upper half life, a=0.5): </a:t>
            </a:r>
          </a:p>
          <a:p>
            <a:pPr>
              <a:defRPr/>
            </a:pPr>
            <a:r>
              <a:rPr lang="en-US" sz="2000" b="1" dirty="0">
                <a:solidFill>
                  <a:srgbClr val="B2B2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51 events on top of 40 events </a:t>
            </a:r>
            <a:r>
              <a:rPr lang="en-US" sz="2000" b="1" dirty="0" err="1">
                <a:solidFill>
                  <a:srgbClr val="B2B2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bkgd</a:t>
            </a:r>
            <a:r>
              <a:rPr lang="en-US" sz="2000" b="1" dirty="0">
                <a:solidFill>
                  <a:srgbClr val="B2B2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B2B2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5.4 </a:t>
            </a:r>
            <a:r>
              <a:rPr lang="el-GR" sz="2000" b="1" dirty="0">
                <a:solidFill>
                  <a:srgbClr val="B2B2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σ</a:t>
            </a:r>
            <a:endParaRPr lang="el-GR" sz="2000" b="1" dirty="0">
              <a:solidFill>
                <a:srgbClr val="B2B2B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000" b="1" dirty="0">
              <a:solidFill>
                <a:srgbClr val="B2B2B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Best case (NSM, 1 </a:t>
            </a:r>
            <a:r>
              <a:rPr lang="el-G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/>
              </a:rPr>
              <a:t>σ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lower half life, a=0.39): 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91 events on top of 40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bkgd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8.0 </a:t>
            </a:r>
            <a:r>
              <a:rPr lang="el-G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7" name="Object 8"/>
          <p:cNvGraphicFramePr>
            <a:graphicFrameLocks noChangeAspect="1"/>
          </p:cNvGraphicFramePr>
          <p:nvPr/>
        </p:nvGraphicFramePr>
        <p:xfrm>
          <a:off x="499312" y="2169478"/>
          <a:ext cx="2879725" cy="1169987"/>
        </p:xfrm>
        <a:graphic>
          <a:graphicData uri="http://schemas.openxmlformats.org/presentationml/2006/ole">
            <p:oleObj spid="_x0000_s1482755" name="Equation" r:id="rId4" imgW="1638000" imgH="583920" progId="Equation.3">
              <p:embed/>
            </p:oleObj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2384" y="482139"/>
            <a:ext cx="8231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What if the signal reported by </a:t>
            </a:r>
            <a:r>
              <a:rPr lang="en-US" dirty="0" err="1" smtClean="0">
                <a:solidFill>
                  <a:srgbClr val="008000"/>
                </a:solidFill>
              </a:rPr>
              <a:t>Klapdor-Kleingrothaus</a:t>
            </a:r>
            <a:r>
              <a:rPr lang="en-US" dirty="0" smtClean="0">
                <a:solidFill>
                  <a:srgbClr val="008000"/>
                </a:solidFill>
              </a:rPr>
              <a:t> is due</a:t>
            </a:r>
          </a:p>
          <a:p>
            <a:r>
              <a:rPr lang="en-US" dirty="0" smtClean="0">
                <a:solidFill>
                  <a:srgbClr val="008000"/>
                </a:solidFill>
                <a:latin typeface="Times New Roman"/>
                <a:cs typeface="Times New Roman"/>
              </a:rPr>
              <a:t>β</a:t>
            </a:r>
            <a:r>
              <a:rPr lang="el-GR" dirty="0" smtClean="0">
                <a:solidFill>
                  <a:srgbClr val="008000"/>
                </a:solidFill>
                <a:latin typeface="Times New Roman"/>
                <a:cs typeface="Times New Roman"/>
              </a:rPr>
              <a:t>β</a:t>
            </a:r>
            <a:r>
              <a:rPr lang="en-US" dirty="0" smtClean="0">
                <a:solidFill>
                  <a:srgbClr val="008000"/>
                </a:solidFill>
                <a:latin typeface="+mn-lt"/>
                <a:cs typeface="Times New Roman"/>
              </a:rPr>
              <a:t>-decay?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699" y="1496291"/>
            <a:ext cx="7735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6600"/>
                </a:solidFill>
              </a:rPr>
              <a:t>T</a:t>
            </a:r>
            <a:r>
              <a:rPr lang="en-US" baseline="-25000" dirty="0" smtClean="0">
                <a:solidFill>
                  <a:srgbClr val="996600"/>
                </a:solidFill>
              </a:rPr>
              <a:t>1/2</a:t>
            </a:r>
            <a:r>
              <a:rPr lang="en-US" dirty="0" smtClean="0">
                <a:solidFill>
                  <a:srgbClr val="996600"/>
                </a:solidFill>
              </a:rPr>
              <a:t>(Ge)=2.23</a:t>
            </a:r>
            <a:r>
              <a:rPr lang="en-US" baseline="30000" dirty="0" smtClean="0">
                <a:solidFill>
                  <a:srgbClr val="996600"/>
                </a:solidFill>
              </a:rPr>
              <a:t>+0.44</a:t>
            </a:r>
            <a:r>
              <a:rPr lang="en-US" baseline="-25000" dirty="0" smtClean="0">
                <a:solidFill>
                  <a:srgbClr val="996600"/>
                </a:solidFill>
              </a:rPr>
              <a:t>-0.41</a:t>
            </a:r>
            <a:r>
              <a:rPr lang="en-US" dirty="0" smtClean="0">
                <a:solidFill>
                  <a:srgbClr val="996600"/>
                </a:solidFill>
                <a:latin typeface="Times New Roman"/>
                <a:cs typeface="Times New Roman"/>
              </a:rPr>
              <a:t>∙</a:t>
            </a:r>
            <a:r>
              <a:rPr lang="en-US" dirty="0" smtClean="0">
                <a:solidFill>
                  <a:srgbClr val="996600"/>
                </a:solidFill>
                <a:latin typeface="+mn-lt"/>
                <a:cs typeface="Times New Roman"/>
              </a:rPr>
              <a:t>10</a:t>
            </a:r>
            <a:r>
              <a:rPr lang="en-US" baseline="30000" dirty="0" smtClean="0">
                <a:solidFill>
                  <a:srgbClr val="996600"/>
                </a:solidFill>
                <a:latin typeface="+mn-lt"/>
                <a:cs typeface="Times New Roman"/>
              </a:rPr>
              <a:t>25</a:t>
            </a:r>
            <a:r>
              <a:rPr lang="en-US" dirty="0" smtClean="0">
                <a:solidFill>
                  <a:srgbClr val="996600"/>
                </a:solidFill>
                <a:latin typeface="+mn-lt"/>
                <a:cs typeface="Times New Roman"/>
              </a:rPr>
              <a:t> (</a:t>
            </a:r>
            <a:r>
              <a:rPr lang="en-US" dirty="0" smtClean="0">
                <a:solidFill>
                  <a:srgbClr val="996600"/>
                </a:solidFill>
                <a:latin typeface="Times New Roman"/>
                <a:cs typeface="Times New Roman"/>
              </a:rPr>
              <a:t>±</a:t>
            </a:r>
            <a:r>
              <a:rPr lang="en-US" dirty="0" smtClean="0">
                <a:solidFill>
                  <a:srgbClr val="996600"/>
                </a:solidFill>
                <a:latin typeface="+mn-lt"/>
                <a:cs typeface="Times New Roman"/>
              </a:rPr>
              <a:t>1</a:t>
            </a:r>
            <a:r>
              <a:rPr lang="el-GR" dirty="0" smtClean="0">
                <a:solidFill>
                  <a:srgbClr val="996600"/>
                </a:solidFill>
                <a:latin typeface="Times New Roman"/>
                <a:cs typeface="Times New Roman"/>
              </a:rPr>
              <a:t>σ</a:t>
            </a:r>
            <a:r>
              <a:rPr lang="en-US" dirty="0" smtClean="0">
                <a:solidFill>
                  <a:srgbClr val="996600"/>
                </a:solidFill>
                <a:latin typeface="+mn-lt"/>
                <a:cs typeface="Times New Roman"/>
              </a:rPr>
              <a:t>) [MPLA 21 (2006) 1547]</a:t>
            </a:r>
            <a:endParaRPr lang="en-US" dirty="0">
              <a:solidFill>
                <a:srgbClr val="996600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title"/>
          </p:nvPr>
        </p:nvSpPr>
        <p:spPr>
          <a:xfrm>
            <a:off x="445780" y="1375303"/>
            <a:ext cx="8229600" cy="914743"/>
          </a:xfrm>
        </p:spPr>
        <p:txBody>
          <a:bodyPr/>
          <a:lstStyle/>
          <a:p>
            <a:pPr algn="ctr" eaLnBrk="1" hangingPunct="1"/>
            <a:r>
              <a:rPr lang="en-US" dirty="0" err="1" smtClean="0"/>
              <a:t>Ba</a:t>
            </a:r>
            <a:r>
              <a:rPr lang="en-US" dirty="0" smtClean="0"/>
              <a:t> single ion detection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17139" y="3924637"/>
            <a:ext cx="1859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Out of time?</a:t>
            </a:r>
          </a:p>
          <a:p>
            <a:pPr algn="ctr"/>
            <a:r>
              <a:rPr lang="en-US" dirty="0" smtClean="0">
                <a:hlinkClick r:id="rId3" action="ppaction://hlinksldjump"/>
              </a:rPr>
              <a:t>Skip to end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67003" y="471815"/>
            <a:ext cx="4881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State of the art and beyond…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468" y="966251"/>
            <a:ext cx="8159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6600"/>
                </a:solidFill>
              </a:rPr>
              <a:t>There is a number of projects world wide that plans to take</a:t>
            </a:r>
          </a:p>
          <a:p>
            <a:r>
              <a:rPr lang="en-US" dirty="0" smtClean="0">
                <a:solidFill>
                  <a:srgbClr val="996600"/>
                </a:solidFill>
              </a:rPr>
              <a:t>advantage of this physics opportunity. </a:t>
            </a:r>
            <a:endParaRPr lang="en-US" dirty="0">
              <a:solidFill>
                <a:srgbClr val="99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928" y="1817273"/>
            <a:ext cx="835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background limited null result the experiment sensitivity </a:t>
            </a:r>
          </a:p>
          <a:p>
            <a:r>
              <a:rPr lang="en-US" dirty="0" smtClean="0"/>
              <a:t>has the following general form (for small detectors):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06791" y="3602969"/>
          <a:ext cx="4408488" cy="1341437"/>
        </p:xfrm>
        <a:graphic>
          <a:graphicData uri="http://schemas.openxmlformats.org/presentationml/2006/ole">
            <p:oleObj spid="_x0000_s1134593" name="Equation" r:id="rId3" imgW="2209680" imgH="672840" progId="Equation.3">
              <p:embed/>
            </p:oleObj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1861171" y="2821972"/>
            <a:ext cx="6075005" cy="1572004"/>
            <a:chOff x="1264264" y="3582620"/>
            <a:chExt cx="6075005" cy="1572004"/>
          </a:xfrm>
        </p:grpSpPr>
        <p:sp>
          <p:nvSpPr>
            <p:cNvPr id="12" name="TextBox 11"/>
            <p:cNvSpPr txBox="1"/>
            <p:nvPr/>
          </p:nvSpPr>
          <p:spPr>
            <a:xfrm>
              <a:off x="1268376" y="3582620"/>
              <a:ext cx="6070893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</a:rPr>
                <a:t>Constant depending on CL, integration of peak, mol mass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rot="5400000">
              <a:off x="672344" y="4558590"/>
              <a:ext cx="1187954" cy="411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3115435" y="3329329"/>
            <a:ext cx="2129282" cy="829979"/>
            <a:chOff x="1273001" y="4350720"/>
            <a:chExt cx="2129282" cy="829979"/>
          </a:xfrm>
        </p:grpSpPr>
        <p:sp>
          <p:nvSpPr>
            <p:cNvPr id="16" name="TextBox 15"/>
            <p:cNvSpPr txBox="1"/>
            <p:nvPr/>
          </p:nvSpPr>
          <p:spPr>
            <a:xfrm>
              <a:off x="1730030" y="4350720"/>
              <a:ext cx="167225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Detector mass</a:t>
              </a:r>
              <a:endParaRPr lang="en-US" sz="1800" dirty="0"/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rot="10800000" flipV="1">
              <a:off x="1273001" y="4735562"/>
              <a:ext cx="457825" cy="44513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>
            <a:off x="232235" y="4652920"/>
            <a:ext cx="2146742" cy="895474"/>
            <a:chOff x="197768" y="5130348"/>
            <a:chExt cx="2146742" cy="895474"/>
          </a:xfrm>
        </p:grpSpPr>
        <p:sp>
          <p:nvSpPr>
            <p:cNvPr id="21" name="TextBox 20"/>
            <p:cNvSpPr txBox="1"/>
            <p:nvPr/>
          </p:nvSpPr>
          <p:spPr>
            <a:xfrm>
              <a:off x="197768" y="5656490"/>
              <a:ext cx="2146742" cy="369332"/>
            </a:xfrm>
            <a:prstGeom prst="rect">
              <a:avLst/>
            </a:prstGeom>
            <a:noFill/>
            <a:ln w="28575">
              <a:solidFill>
                <a:srgbClr val="9966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996600"/>
                  </a:solidFill>
                </a:rPr>
                <a:t>Isotope abundance</a:t>
              </a:r>
              <a:endParaRPr lang="en-US" sz="1800" dirty="0">
                <a:solidFill>
                  <a:srgbClr val="996600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rot="16200000" flipV="1">
              <a:off x="1991674" y="5305241"/>
              <a:ext cx="526936" cy="17714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996600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2492347" y="4652920"/>
            <a:ext cx="1349958" cy="895474"/>
            <a:chOff x="2431335" y="5130348"/>
            <a:chExt cx="1349958" cy="895474"/>
          </a:xfrm>
        </p:grpSpPr>
        <p:sp>
          <p:nvSpPr>
            <p:cNvPr id="25" name="TextBox 24"/>
            <p:cNvSpPr txBox="1"/>
            <p:nvPr/>
          </p:nvSpPr>
          <p:spPr>
            <a:xfrm>
              <a:off x="2613345" y="5656490"/>
              <a:ext cx="1167948" cy="36933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2"/>
                  </a:solidFill>
                </a:rPr>
                <a:t>Efficiency</a:t>
              </a:r>
              <a:endParaRPr lang="en-US" sz="1800" dirty="0">
                <a:solidFill>
                  <a:schemeClr val="accent2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rot="16200000" flipV="1">
              <a:off x="2258475" y="5303208"/>
              <a:ext cx="526936" cy="18121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</p:grpSp>
      <p:grpSp>
        <p:nvGrpSpPr>
          <p:cNvPr id="51" name="Group 50"/>
          <p:cNvGrpSpPr/>
          <p:nvPr/>
        </p:nvGrpSpPr>
        <p:grpSpPr>
          <a:xfrm>
            <a:off x="3536220" y="4077261"/>
            <a:ext cx="3112407" cy="369332"/>
            <a:chOff x="2977872" y="4773175"/>
            <a:chExt cx="3112407" cy="369332"/>
          </a:xfrm>
        </p:grpSpPr>
        <p:sp>
          <p:nvSpPr>
            <p:cNvPr id="29" name="TextBox 28"/>
            <p:cNvSpPr txBox="1"/>
            <p:nvPr/>
          </p:nvSpPr>
          <p:spPr>
            <a:xfrm>
              <a:off x="4482146" y="4773175"/>
              <a:ext cx="1608133" cy="369332"/>
            </a:xfrm>
            <a:prstGeom prst="rect">
              <a:avLst/>
            </a:prstGeom>
            <a:noFill/>
            <a:ln w="28575">
              <a:solidFill>
                <a:srgbClr val="77777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777777"/>
                  </a:solidFill>
                </a:rPr>
                <a:t>Counting time</a:t>
              </a:r>
              <a:endParaRPr lang="en-US" sz="1800" dirty="0">
                <a:solidFill>
                  <a:srgbClr val="777777"/>
                </a:solidFill>
              </a:endParaRPr>
            </a:p>
          </p:txBody>
        </p:sp>
        <p:cxnSp>
          <p:nvCxnSpPr>
            <p:cNvPr id="31" name="Straight Arrow Connector 30"/>
            <p:cNvCxnSpPr>
              <a:stCxn id="29" idx="1"/>
            </p:cNvCxnSpPr>
            <p:nvPr/>
          </p:nvCxnSpPr>
          <p:spPr bwMode="auto">
            <a:xfrm rot="10800000" flipV="1">
              <a:off x="2977872" y="4957841"/>
              <a:ext cx="1504275" cy="257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777777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</p:grpSp>
      <p:grpSp>
        <p:nvGrpSpPr>
          <p:cNvPr id="60" name="Group 59"/>
          <p:cNvGrpSpPr/>
          <p:nvPr/>
        </p:nvGrpSpPr>
        <p:grpSpPr>
          <a:xfrm>
            <a:off x="3471484" y="4591813"/>
            <a:ext cx="3549039" cy="369332"/>
            <a:chOff x="2913136" y="5222191"/>
            <a:chExt cx="3549039" cy="369332"/>
          </a:xfrm>
        </p:grpSpPr>
        <p:sp>
          <p:nvSpPr>
            <p:cNvPr id="34" name="TextBox 33"/>
            <p:cNvSpPr txBox="1"/>
            <p:nvPr/>
          </p:nvSpPr>
          <p:spPr>
            <a:xfrm>
              <a:off x="4482146" y="5222191"/>
              <a:ext cx="1980029" cy="369332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7030A0"/>
                  </a:solidFill>
                </a:rPr>
                <a:t>Energy resolution</a:t>
              </a:r>
              <a:endParaRPr lang="en-US" sz="1800" dirty="0">
                <a:solidFill>
                  <a:srgbClr val="7030A0"/>
                </a:solidFill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rot="10800000">
              <a:off x="2913136" y="5372311"/>
              <a:ext cx="1543653" cy="1693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</p:grpSp>
      <p:grpSp>
        <p:nvGrpSpPr>
          <p:cNvPr id="68" name="Group 67"/>
          <p:cNvGrpSpPr/>
          <p:nvPr/>
        </p:nvGrpSpPr>
        <p:grpSpPr>
          <a:xfrm>
            <a:off x="3139710" y="4847129"/>
            <a:ext cx="4291182" cy="928244"/>
            <a:chOff x="2581362" y="5389295"/>
            <a:chExt cx="4291182" cy="928244"/>
          </a:xfrm>
        </p:grpSpPr>
        <p:sp>
          <p:nvSpPr>
            <p:cNvPr id="38" name="TextBox 37"/>
            <p:cNvSpPr txBox="1"/>
            <p:nvPr/>
          </p:nvSpPr>
          <p:spPr>
            <a:xfrm>
              <a:off x="4482146" y="5671208"/>
              <a:ext cx="2390398" cy="6463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Background rate per </a:t>
              </a:r>
            </a:p>
            <a:p>
              <a:r>
                <a:rPr lang="en-US" sz="1800" dirty="0" smtClean="0">
                  <a:solidFill>
                    <a:srgbClr val="FF0000"/>
                  </a:solidFill>
                </a:rPr>
                <a:t>unit mass and energy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rot="10800000">
              <a:off x="2581362" y="5389295"/>
              <a:ext cx="1885442" cy="28322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sm"/>
            </a:ln>
            <a:effectLst/>
          </p:spPr>
        </p:cxnSp>
      </p:grp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515//2008</a:t>
            </a:r>
            <a:endParaRPr lang="en-US" altLang="en-US"/>
          </a:p>
        </p:txBody>
      </p:sp>
      <p:sp>
        <p:nvSpPr>
          <p:cNvPr id="2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TUNL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0A04-B398-4DF5-8CB0-AB70769F09A5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376834" name="Rectangle 2"/>
          <p:cNvSpPr>
            <a:spLocks noChangeArrowheads="1"/>
          </p:cNvSpPr>
          <p:nvPr/>
        </p:nvSpPr>
        <p:spPr bwMode="auto">
          <a:xfrm>
            <a:off x="4233863" y="2057400"/>
            <a:ext cx="4857750" cy="37052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6835" name="Text Box 3"/>
          <p:cNvSpPr txBox="1">
            <a:spLocks noChangeArrowheads="1"/>
          </p:cNvSpPr>
          <p:nvPr/>
        </p:nvSpPr>
        <p:spPr bwMode="auto">
          <a:xfrm>
            <a:off x="868363" y="277813"/>
            <a:ext cx="7389812" cy="1187450"/>
          </a:xfrm>
          <a:prstGeom prst="rect">
            <a:avLst/>
          </a:prstGeom>
          <a:solidFill>
            <a:srgbClr val="E9E78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Xe offers a qualitatively new tool against background:</a:t>
            </a:r>
          </a:p>
          <a:p>
            <a:pPr algn="ctr"/>
            <a:r>
              <a:rPr lang="en-US" baseline="300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136</a:t>
            </a:r>
            <a:r>
              <a:rPr lang="en-US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Xe       </a:t>
            </a:r>
            <a:r>
              <a:rPr lang="en-US" baseline="300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136</a:t>
            </a:r>
            <a:r>
              <a:rPr lang="en-US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</a:t>
            </a:r>
            <a:r>
              <a:rPr lang="en-US" baseline="300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++</a:t>
            </a:r>
            <a:r>
              <a:rPr lang="en-US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</a:t>
            </a:r>
            <a:r>
              <a:rPr lang="en-US" baseline="300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n-US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</a:t>
            </a:r>
            <a:r>
              <a:rPr lang="en-US" baseline="300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en-US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final state can be identified </a:t>
            </a:r>
          </a:p>
          <a:p>
            <a:pPr algn="ctr"/>
            <a:r>
              <a:rPr lang="en-US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using optical spectroscopy 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(M.Moe PRC44 (1991) 931)</a:t>
            </a:r>
            <a:endParaRPr lang="en-US" sz="1800" baseline="3000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6836" name="Line 4"/>
          <p:cNvSpPr>
            <a:spLocks noChangeShapeType="1"/>
          </p:cNvSpPr>
          <p:nvPr/>
        </p:nvSpPr>
        <p:spPr bwMode="auto">
          <a:xfrm>
            <a:off x="2057400" y="914400"/>
            <a:ext cx="317500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6837" name="Text Box 5"/>
          <p:cNvSpPr txBox="1">
            <a:spLocks noChangeArrowheads="1"/>
          </p:cNvSpPr>
          <p:nvPr/>
        </p:nvSpPr>
        <p:spPr bwMode="auto">
          <a:xfrm>
            <a:off x="214313" y="1754188"/>
            <a:ext cx="3527425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Ba</a:t>
            </a:r>
            <a:r>
              <a:rPr lang="en-US" sz="2000" b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 system best studied</a:t>
            </a:r>
          </a:p>
          <a:p>
            <a:pPr algn="ctr">
              <a:lnSpc>
                <a:spcPct val="90000"/>
              </a:lnSpc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(Neuhauser, Hohenstatt,</a:t>
            </a:r>
          </a:p>
          <a:p>
            <a:pPr algn="ctr">
              <a:lnSpc>
                <a:spcPct val="90000"/>
              </a:lnSpc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Toshek, Dehmelt 1980)</a:t>
            </a:r>
          </a:p>
          <a:p>
            <a:pPr algn="ctr"/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Very specific signature</a:t>
            </a:r>
          </a:p>
          <a:p>
            <a:pPr algn="ctr"/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“shelving”</a:t>
            </a:r>
          </a:p>
          <a:p>
            <a:pPr algn="ctr"/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Single ions can be detected</a:t>
            </a:r>
          </a:p>
          <a:p>
            <a:pPr algn="ctr"/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from a photon rate of 10</a:t>
            </a:r>
            <a:r>
              <a:rPr lang="en-US" sz="2000" b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/s</a:t>
            </a:r>
          </a:p>
        </p:txBody>
      </p:sp>
      <p:sp>
        <p:nvSpPr>
          <p:cNvPr id="376838" name="Text Box 6"/>
          <p:cNvSpPr txBox="1">
            <a:spLocks noChangeArrowheads="1"/>
          </p:cNvSpPr>
          <p:nvPr/>
        </p:nvSpPr>
        <p:spPr bwMode="auto">
          <a:xfrm>
            <a:off x="381000" y="4191000"/>
            <a:ext cx="2970213" cy="155257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Important additional</a:t>
            </a:r>
          </a:p>
          <a:p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constraint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Drastic background</a:t>
            </a:r>
          </a:p>
          <a:p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reduction</a:t>
            </a:r>
          </a:p>
        </p:txBody>
      </p:sp>
      <p:sp>
        <p:nvSpPr>
          <p:cNvPr id="376839" name="Line 7"/>
          <p:cNvSpPr>
            <a:spLocks noChangeShapeType="1"/>
          </p:cNvSpPr>
          <p:nvPr/>
        </p:nvSpPr>
        <p:spPr bwMode="auto">
          <a:xfrm>
            <a:off x="7180263" y="4011613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6840" name="Line 8"/>
          <p:cNvSpPr>
            <a:spLocks noChangeShapeType="1"/>
          </p:cNvSpPr>
          <p:nvPr/>
        </p:nvSpPr>
        <p:spPr bwMode="auto">
          <a:xfrm>
            <a:off x="6235700" y="2338388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6841" name="Line 9"/>
          <p:cNvSpPr>
            <a:spLocks noChangeShapeType="1"/>
          </p:cNvSpPr>
          <p:nvPr/>
        </p:nvSpPr>
        <p:spPr bwMode="auto">
          <a:xfrm>
            <a:off x="5010150" y="5218113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6842" name="Line 10"/>
          <p:cNvSpPr>
            <a:spLocks noChangeShapeType="1"/>
          </p:cNvSpPr>
          <p:nvPr/>
        </p:nvSpPr>
        <p:spPr bwMode="auto">
          <a:xfrm flipV="1">
            <a:off x="5341938" y="2384425"/>
            <a:ext cx="1160462" cy="27876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6843" name="Line 11"/>
          <p:cNvSpPr>
            <a:spLocks noChangeShapeType="1"/>
          </p:cNvSpPr>
          <p:nvPr/>
        </p:nvSpPr>
        <p:spPr bwMode="auto">
          <a:xfrm flipH="1" flipV="1">
            <a:off x="6524625" y="2363788"/>
            <a:ext cx="1030288" cy="159226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6844" name="Text Box 12"/>
          <p:cNvSpPr txBox="1">
            <a:spLocks noChangeArrowheads="1"/>
          </p:cNvSpPr>
          <p:nvPr/>
        </p:nvSpPr>
        <p:spPr bwMode="auto">
          <a:xfrm>
            <a:off x="5608638" y="2114550"/>
            <a:ext cx="633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baseline="30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en-US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</a:t>
            </a:r>
            <a:r>
              <a:rPr lang="en-US" sz="2000" b="1" baseline="-25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1/2</a:t>
            </a:r>
          </a:p>
        </p:txBody>
      </p:sp>
      <p:sp>
        <p:nvSpPr>
          <p:cNvPr id="376845" name="Text Box 13"/>
          <p:cNvSpPr txBox="1">
            <a:spLocks noChangeArrowheads="1"/>
          </p:cNvSpPr>
          <p:nvPr/>
        </p:nvSpPr>
        <p:spPr bwMode="auto">
          <a:xfrm>
            <a:off x="6754813" y="3860800"/>
            <a:ext cx="661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baseline="30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</a:t>
            </a:r>
            <a:r>
              <a:rPr lang="en-US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</a:t>
            </a:r>
            <a:r>
              <a:rPr lang="en-US" sz="2000" b="1" baseline="-25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3/2</a:t>
            </a:r>
          </a:p>
        </p:txBody>
      </p:sp>
      <p:sp>
        <p:nvSpPr>
          <p:cNvPr id="376846" name="Text Box 14"/>
          <p:cNvSpPr txBox="1">
            <a:spLocks noChangeArrowheads="1"/>
          </p:cNvSpPr>
          <p:nvPr/>
        </p:nvSpPr>
        <p:spPr bwMode="auto">
          <a:xfrm>
            <a:off x="4432300" y="5027613"/>
            <a:ext cx="619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baseline="30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en-US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</a:t>
            </a:r>
            <a:r>
              <a:rPr lang="en-US" sz="2000" b="1" baseline="-25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1/2</a:t>
            </a:r>
          </a:p>
        </p:txBody>
      </p:sp>
      <p:sp>
        <p:nvSpPr>
          <p:cNvPr id="376847" name="Text Box 15"/>
          <p:cNvSpPr txBox="1">
            <a:spLocks noChangeArrowheads="1"/>
          </p:cNvSpPr>
          <p:nvPr/>
        </p:nvSpPr>
        <p:spPr bwMode="auto">
          <a:xfrm>
            <a:off x="5138738" y="304800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493nm</a:t>
            </a:r>
          </a:p>
        </p:txBody>
      </p:sp>
      <p:sp>
        <p:nvSpPr>
          <p:cNvPr id="376848" name="Text Box 16"/>
          <p:cNvSpPr txBox="1">
            <a:spLocks noChangeArrowheads="1"/>
          </p:cNvSpPr>
          <p:nvPr/>
        </p:nvSpPr>
        <p:spPr bwMode="auto">
          <a:xfrm>
            <a:off x="7004050" y="2662238"/>
            <a:ext cx="84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F220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650nm</a:t>
            </a:r>
            <a:endParaRPr lang="en-US" sz="20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376849" name="Text Box 17"/>
          <p:cNvSpPr txBox="1">
            <a:spLocks noChangeArrowheads="1"/>
          </p:cNvSpPr>
          <p:nvPr/>
        </p:nvSpPr>
        <p:spPr bwMode="auto">
          <a:xfrm>
            <a:off x="7618413" y="3698875"/>
            <a:ext cx="1509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metastable 47s</a:t>
            </a:r>
            <a:endParaRPr lang="en-US" sz="20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76850" name="Freeform 18"/>
          <p:cNvSpPr>
            <a:spLocks/>
          </p:cNvSpPr>
          <p:nvPr/>
        </p:nvSpPr>
        <p:spPr bwMode="auto">
          <a:xfrm>
            <a:off x="4667250" y="3400425"/>
            <a:ext cx="323850" cy="204788"/>
          </a:xfrm>
          <a:custGeom>
            <a:avLst/>
            <a:gdLst/>
            <a:ahLst/>
            <a:cxnLst>
              <a:cxn ang="0">
                <a:pos x="0" y="123"/>
              </a:cxn>
              <a:cxn ang="0">
                <a:pos x="27" y="42"/>
              </a:cxn>
              <a:cxn ang="0">
                <a:pos x="102" y="0"/>
              </a:cxn>
              <a:cxn ang="0">
                <a:pos x="174" y="39"/>
              </a:cxn>
              <a:cxn ang="0">
                <a:pos x="204" y="12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6851" name="Freeform 19"/>
          <p:cNvSpPr>
            <a:spLocks/>
          </p:cNvSpPr>
          <p:nvPr/>
        </p:nvSpPr>
        <p:spPr bwMode="auto">
          <a:xfrm>
            <a:off x="5319713" y="3409950"/>
            <a:ext cx="323850" cy="204788"/>
          </a:xfrm>
          <a:custGeom>
            <a:avLst/>
            <a:gdLst/>
            <a:ahLst/>
            <a:cxnLst>
              <a:cxn ang="0">
                <a:pos x="0" y="123"/>
              </a:cxn>
              <a:cxn ang="0">
                <a:pos x="27" y="42"/>
              </a:cxn>
              <a:cxn ang="0">
                <a:pos x="102" y="0"/>
              </a:cxn>
              <a:cxn ang="0">
                <a:pos x="174" y="39"/>
              </a:cxn>
              <a:cxn ang="0">
                <a:pos x="204" y="12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6852" name="Freeform 20"/>
          <p:cNvSpPr>
            <a:spLocks/>
          </p:cNvSpPr>
          <p:nvPr/>
        </p:nvSpPr>
        <p:spPr bwMode="auto">
          <a:xfrm rot="-10800000">
            <a:off x="5643563" y="3609975"/>
            <a:ext cx="323850" cy="204788"/>
          </a:xfrm>
          <a:custGeom>
            <a:avLst/>
            <a:gdLst/>
            <a:ahLst/>
            <a:cxnLst>
              <a:cxn ang="0">
                <a:pos x="0" y="123"/>
              </a:cxn>
              <a:cxn ang="0">
                <a:pos x="27" y="42"/>
              </a:cxn>
              <a:cxn ang="0">
                <a:pos x="102" y="0"/>
              </a:cxn>
              <a:cxn ang="0">
                <a:pos x="174" y="39"/>
              </a:cxn>
              <a:cxn ang="0">
                <a:pos x="204" y="12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6853" name="Freeform 21"/>
          <p:cNvSpPr>
            <a:spLocks/>
          </p:cNvSpPr>
          <p:nvPr/>
        </p:nvSpPr>
        <p:spPr bwMode="auto">
          <a:xfrm rot="-10800000">
            <a:off x="4995863" y="3605213"/>
            <a:ext cx="323850" cy="204787"/>
          </a:xfrm>
          <a:custGeom>
            <a:avLst/>
            <a:gdLst/>
            <a:ahLst/>
            <a:cxnLst>
              <a:cxn ang="0">
                <a:pos x="0" y="123"/>
              </a:cxn>
              <a:cxn ang="0">
                <a:pos x="27" y="42"/>
              </a:cxn>
              <a:cxn ang="0">
                <a:pos x="102" y="0"/>
              </a:cxn>
              <a:cxn ang="0">
                <a:pos x="174" y="39"/>
              </a:cxn>
              <a:cxn ang="0">
                <a:pos x="204" y="12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6854" name="Freeform 22"/>
          <p:cNvSpPr>
            <a:spLocks/>
          </p:cNvSpPr>
          <p:nvPr/>
        </p:nvSpPr>
        <p:spPr bwMode="auto">
          <a:xfrm>
            <a:off x="7105650" y="3028950"/>
            <a:ext cx="323850" cy="204788"/>
          </a:xfrm>
          <a:custGeom>
            <a:avLst/>
            <a:gdLst/>
            <a:ahLst/>
            <a:cxnLst>
              <a:cxn ang="0">
                <a:pos x="0" y="123"/>
              </a:cxn>
              <a:cxn ang="0">
                <a:pos x="27" y="42"/>
              </a:cxn>
              <a:cxn ang="0">
                <a:pos x="102" y="0"/>
              </a:cxn>
              <a:cxn ang="0">
                <a:pos x="174" y="39"/>
              </a:cxn>
              <a:cxn ang="0">
                <a:pos x="204" y="12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F2201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6855" name="Freeform 23"/>
          <p:cNvSpPr>
            <a:spLocks/>
          </p:cNvSpPr>
          <p:nvPr/>
        </p:nvSpPr>
        <p:spPr bwMode="auto">
          <a:xfrm>
            <a:off x="7758113" y="3038475"/>
            <a:ext cx="323850" cy="204788"/>
          </a:xfrm>
          <a:custGeom>
            <a:avLst/>
            <a:gdLst/>
            <a:ahLst/>
            <a:cxnLst>
              <a:cxn ang="0">
                <a:pos x="0" y="123"/>
              </a:cxn>
              <a:cxn ang="0">
                <a:pos x="27" y="42"/>
              </a:cxn>
              <a:cxn ang="0">
                <a:pos x="102" y="0"/>
              </a:cxn>
              <a:cxn ang="0">
                <a:pos x="174" y="39"/>
              </a:cxn>
              <a:cxn ang="0">
                <a:pos x="204" y="12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F2201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6856" name="Freeform 24"/>
          <p:cNvSpPr>
            <a:spLocks/>
          </p:cNvSpPr>
          <p:nvPr/>
        </p:nvSpPr>
        <p:spPr bwMode="auto">
          <a:xfrm rot="-10800000">
            <a:off x="8081963" y="3238500"/>
            <a:ext cx="323850" cy="204788"/>
          </a:xfrm>
          <a:custGeom>
            <a:avLst/>
            <a:gdLst/>
            <a:ahLst/>
            <a:cxnLst>
              <a:cxn ang="0">
                <a:pos x="0" y="123"/>
              </a:cxn>
              <a:cxn ang="0">
                <a:pos x="27" y="42"/>
              </a:cxn>
              <a:cxn ang="0">
                <a:pos x="102" y="0"/>
              </a:cxn>
              <a:cxn ang="0">
                <a:pos x="174" y="39"/>
              </a:cxn>
              <a:cxn ang="0">
                <a:pos x="204" y="12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F2201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6857" name="Freeform 25"/>
          <p:cNvSpPr>
            <a:spLocks/>
          </p:cNvSpPr>
          <p:nvPr/>
        </p:nvSpPr>
        <p:spPr bwMode="auto">
          <a:xfrm rot="-10800000">
            <a:off x="7434263" y="3233738"/>
            <a:ext cx="323850" cy="204787"/>
          </a:xfrm>
          <a:custGeom>
            <a:avLst/>
            <a:gdLst/>
            <a:ahLst/>
            <a:cxnLst>
              <a:cxn ang="0">
                <a:pos x="0" y="123"/>
              </a:cxn>
              <a:cxn ang="0">
                <a:pos x="27" y="42"/>
              </a:cxn>
              <a:cxn ang="0">
                <a:pos x="102" y="0"/>
              </a:cxn>
              <a:cxn ang="0">
                <a:pos x="174" y="39"/>
              </a:cxn>
              <a:cxn ang="0">
                <a:pos x="204" y="12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F2201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515//2008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TUNL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8D81-7D18-48CB-811D-EA01356429A2}" type="slidenum">
              <a:rPr lang="en-US"/>
              <a:pPr/>
              <a:t>61</a:t>
            </a:fld>
            <a:endParaRPr lang="en-US"/>
          </a:p>
        </p:txBody>
      </p:sp>
      <p:pic>
        <p:nvPicPr>
          <p:cNvPr id="424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"/>
            <a:ext cx="8458200" cy="6337300"/>
          </a:xfrm>
          <a:prstGeom prst="rect">
            <a:avLst/>
          </a:prstGeom>
          <a:noFill/>
        </p:spPr>
      </p:pic>
      <p:sp>
        <p:nvSpPr>
          <p:cNvPr id="424963" name="Text Box 3"/>
          <p:cNvSpPr txBox="1">
            <a:spLocks noChangeArrowheads="1"/>
          </p:cNvSpPr>
          <p:nvPr/>
        </p:nvSpPr>
        <p:spPr bwMode="auto">
          <a:xfrm rot="-723406">
            <a:off x="528638" y="3617913"/>
            <a:ext cx="17938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8675" eaLnBrk="1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</a:tabLst>
            </a:pPr>
            <a:r>
              <a:rPr lang="en-GB" sz="2200" b="1">
                <a:solidFill>
                  <a:srgbClr val="0000CC"/>
                </a:solidFill>
              </a:rPr>
              <a:t>Blue Laser</a:t>
            </a:r>
          </a:p>
        </p:txBody>
      </p:sp>
      <p:sp>
        <p:nvSpPr>
          <p:cNvPr id="424964" name="Text Box 4"/>
          <p:cNvSpPr txBox="1">
            <a:spLocks noChangeArrowheads="1"/>
          </p:cNvSpPr>
          <p:nvPr/>
        </p:nvSpPr>
        <p:spPr bwMode="auto">
          <a:xfrm rot="-678596">
            <a:off x="2743200" y="2636838"/>
            <a:ext cx="140652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8675" eaLnBrk="1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</a:tabLst>
            </a:pPr>
            <a:r>
              <a:rPr lang="en-GB" sz="2200" b="1">
                <a:solidFill>
                  <a:srgbClr val="FF0000"/>
                </a:solidFill>
              </a:rPr>
              <a:t>Red Laser</a:t>
            </a:r>
          </a:p>
        </p:txBody>
      </p:sp>
      <p:sp>
        <p:nvSpPr>
          <p:cNvPr id="424965" name="Text Box 5"/>
          <p:cNvSpPr txBox="1">
            <a:spLocks noChangeArrowheads="1"/>
          </p:cNvSpPr>
          <p:nvPr/>
        </p:nvSpPr>
        <p:spPr bwMode="auto">
          <a:xfrm>
            <a:off x="6224588" y="3352800"/>
            <a:ext cx="170021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8675" eaLnBrk="1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</a:tabLst>
            </a:pPr>
            <a:r>
              <a:rPr lang="en-GB" sz="2200" b="1"/>
              <a:t>Reference </a:t>
            </a:r>
          </a:p>
          <a:p>
            <a:pPr defTabSz="828675" eaLnBrk="1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</a:tabLst>
            </a:pPr>
            <a:r>
              <a:rPr lang="en-GB" sz="2200" b="1"/>
              <a:t>Cavities</a:t>
            </a:r>
          </a:p>
        </p:txBody>
      </p:sp>
      <p:sp>
        <p:nvSpPr>
          <p:cNvPr id="424966" name="Text Box 6"/>
          <p:cNvSpPr txBox="1">
            <a:spLocks noChangeArrowheads="1"/>
          </p:cNvSpPr>
          <p:nvPr/>
        </p:nvSpPr>
        <p:spPr bwMode="auto">
          <a:xfrm>
            <a:off x="2438400" y="0"/>
            <a:ext cx="421481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Stable laser tagging system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7" name="Text Box 3"/>
          <p:cNvSpPr txBox="1">
            <a:spLocks noChangeArrowheads="1"/>
          </p:cNvSpPr>
          <p:nvPr/>
        </p:nvSpPr>
        <p:spPr bwMode="auto">
          <a:xfrm>
            <a:off x="685800" y="381000"/>
            <a:ext cx="3698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</a:t>
            </a:r>
            <a:r>
              <a:rPr lang="en-US" sz="3200" baseline="30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sz="32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Linear Ion Trap</a:t>
            </a:r>
            <a:endParaRPr lang="en-US" sz="3200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0628" name="Picture 4" descr="DSCF081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43600" y="0"/>
            <a:ext cx="3200400" cy="2405063"/>
          </a:xfrm>
          <a:noFill/>
          <a:ln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1371600"/>
            <a:ext cx="8001000" cy="4267200"/>
            <a:chOff x="816" y="480"/>
            <a:chExt cx="4944" cy="2592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031" y="1865"/>
              <a:ext cx="2723" cy="106"/>
              <a:chOff x="2208" y="1776"/>
              <a:chExt cx="3120" cy="144"/>
            </a:xfrm>
          </p:grpSpPr>
          <p:sp>
            <p:nvSpPr>
              <p:cNvPr id="410631" name="AutoShape 7"/>
              <p:cNvSpPr>
                <a:spLocks noChangeArrowheads="1"/>
              </p:cNvSpPr>
              <p:nvPr/>
            </p:nvSpPr>
            <p:spPr bwMode="auto">
              <a:xfrm rot="16200000">
                <a:off x="5040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32" name="AutoShape 8"/>
              <p:cNvSpPr>
                <a:spLocks noChangeArrowheads="1"/>
              </p:cNvSpPr>
              <p:nvPr/>
            </p:nvSpPr>
            <p:spPr bwMode="auto">
              <a:xfrm rot="16200000">
                <a:off x="4656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33" name="AutoShape 9"/>
              <p:cNvSpPr>
                <a:spLocks noChangeArrowheads="1"/>
              </p:cNvSpPr>
              <p:nvPr/>
            </p:nvSpPr>
            <p:spPr bwMode="auto">
              <a:xfrm rot="16200000">
                <a:off x="4272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34" name="AutoShape 10"/>
              <p:cNvSpPr>
                <a:spLocks noChangeArrowheads="1"/>
              </p:cNvSpPr>
              <p:nvPr/>
            </p:nvSpPr>
            <p:spPr bwMode="auto">
              <a:xfrm rot="16200000">
                <a:off x="3888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35" name="AutoShape 11"/>
              <p:cNvSpPr>
                <a:spLocks noChangeArrowheads="1"/>
              </p:cNvSpPr>
              <p:nvPr/>
            </p:nvSpPr>
            <p:spPr bwMode="auto">
              <a:xfrm rot="16200000">
                <a:off x="3504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36" name="AutoShape 12"/>
              <p:cNvSpPr>
                <a:spLocks noChangeArrowheads="1"/>
              </p:cNvSpPr>
              <p:nvPr/>
            </p:nvSpPr>
            <p:spPr bwMode="auto">
              <a:xfrm rot="16200000">
                <a:off x="3120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37" name="AutoShape 13"/>
              <p:cNvSpPr>
                <a:spLocks noChangeArrowheads="1"/>
              </p:cNvSpPr>
              <p:nvPr/>
            </p:nvSpPr>
            <p:spPr bwMode="auto">
              <a:xfrm rot="16200000">
                <a:off x="2736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38" name="AutoShape 14"/>
              <p:cNvSpPr>
                <a:spLocks noChangeArrowheads="1"/>
              </p:cNvSpPr>
              <p:nvPr/>
            </p:nvSpPr>
            <p:spPr bwMode="auto">
              <a:xfrm rot="16200000">
                <a:off x="2352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0639" name="Oval 15"/>
            <p:cNvSpPr>
              <a:spLocks noChangeArrowheads="1"/>
            </p:cNvSpPr>
            <p:nvPr/>
          </p:nvSpPr>
          <p:spPr bwMode="auto">
            <a:xfrm>
              <a:off x="1109" y="480"/>
              <a:ext cx="168" cy="142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40" name="Oval 16"/>
            <p:cNvSpPr>
              <a:spLocks noChangeArrowheads="1"/>
            </p:cNvSpPr>
            <p:nvPr/>
          </p:nvSpPr>
          <p:spPr bwMode="auto">
            <a:xfrm>
              <a:off x="1486" y="480"/>
              <a:ext cx="168" cy="142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41" name="Oval 17"/>
            <p:cNvSpPr>
              <a:spLocks noChangeArrowheads="1"/>
            </p:cNvSpPr>
            <p:nvPr/>
          </p:nvSpPr>
          <p:spPr bwMode="auto">
            <a:xfrm>
              <a:off x="1109" y="800"/>
              <a:ext cx="168" cy="142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42" name="Oval 18"/>
            <p:cNvSpPr>
              <a:spLocks noChangeArrowheads="1"/>
            </p:cNvSpPr>
            <p:nvPr/>
          </p:nvSpPr>
          <p:spPr bwMode="auto">
            <a:xfrm>
              <a:off x="1486" y="800"/>
              <a:ext cx="168" cy="142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43" name="Freeform 19"/>
            <p:cNvSpPr>
              <a:spLocks/>
            </p:cNvSpPr>
            <p:nvPr/>
          </p:nvSpPr>
          <p:spPr bwMode="auto">
            <a:xfrm>
              <a:off x="942" y="551"/>
              <a:ext cx="628" cy="639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0" y="0"/>
                </a:cxn>
                <a:cxn ang="0">
                  <a:pos x="0" y="864"/>
                </a:cxn>
                <a:cxn ang="0">
                  <a:pos x="720" y="864"/>
                </a:cxn>
                <a:cxn ang="0">
                  <a:pos x="720" y="528"/>
                </a:cxn>
              </a:cxnLst>
              <a:rect l="0" t="0" r="r" b="b"/>
              <a:pathLst>
                <a:path w="720" h="864">
                  <a:moveTo>
                    <a:pt x="192" y="0"/>
                  </a:moveTo>
                  <a:lnTo>
                    <a:pt x="0" y="0"/>
                  </a:lnTo>
                  <a:lnTo>
                    <a:pt x="0" y="864"/>
                  </a:lnTo>
                  <a:lnTo>
                    <a:pt x="720" y="864"/>
                  </a:lnTo>
                  <a:lnTo>
                    <a:pt x="720" y="52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10644" name="Text Box 20"/>
            <p:cNvSpPr txBox="1">
              <a:spLocks noChangeArrowheads="1"/>
            </p:cNvSpPr>
            <p:nvPr/>
          </p:nvSpPr>
          <p:spPr bwMode="auto">
            <a:xfrm>
              <a:off x="816" y="1368"/>
              <a:ext cx="1022" cy="2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Vcos(</a:t>
              </a: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W</a:t>
              </a: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t) + U</a:t>
              </a:r>
              <a:endParaRPr lang="en-US" sz="2000" baseline="-250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10645" name="Line 21"/>
            <p:cNvSpPr>
              <a:spLocks noChangeShapeType="1"/>
            </p:cNvSpPr>
            <p:nvPr/>
          </p:nvSpPr>
          <p:spPr bwMode="auto">
            <a:xfrm>
              <a:off x="1277" y="1190"/>
              <a:ext cx="0" cy="2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10646" name="Arc 22"/>
            <p:cNvSpPr>
              <a:spLocks/>
            </p:cNvSpPr>
            <p:nvPr/>
          </p:nvSpPr>
          <p:spPr bwMode="auto">
            <a:xfrm rot="-5400000">
              <a:off x="1534" y="965"/>
              <a:ext cx="71" cy="1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3195"/>
                <a:gd name="T2" fmla="*/ 447 w 21600"/>
                <a:gd name="T3" fmla="*/ 43195 h 43195"/>
                <a:gd name="T4" fmla="*/ 0 w 21600"/>
                <a:gd name="T5" fmla="*/ 21600 h 4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9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</a:path>
                <a:path w="21600" h="4319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647" name="Freeform 23"/>
            <p:cNvSpPr>
              <a:spLocks/>
            </p:cNvSpPr>
            <p:nvPr/>
          </p:nvSpPr>
          <p:spPr bwMode="auto">
            <a:xfrm>
              <a:off x="1193" y="942"/>
              <a:ext cx="293" cy="142"/>
            </a:xfrm>
            <a:custGeom>
              <a:avLst/>
              <a:gdLst/>
              <a:ahLst/>
              <a:cxnLst>
                <a:cxn ang="0">
                  <a:pos x="336" y="192"/>
                </a:cxn>
                <a:cxn ang="0">
                  <a:pos x="0" y="192"/>
                </a:cxn>
                <a:cxn ang="0">
                  <a:pos x="0" y="0"/>
                </a:cxn>
              </a:cxnLst>
              <a:rect l="0" t="0" r="r" b="b"/>
              <a:pathLst>
                <a:path w="336" h="192">
                  <a:moveTo>
                    <a:pt x="336" y="192"/>
                  </a:moveTo>
                  <a:lnTo>
                    <a:pt x="0" y="192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10648" name="Freeform 24"/>
            <p:cNvSpPr>
              <a:spLocks/>
            </p:cNvSpPr>
            <p:nvPr/>
          </p:nvSpPr>
          <p:spPr bwMode="auto">
            <a:xfrm>
              <a:off x="1654" y="551"/>
              <a:ext cx="209" cy="533"/>
            </a:xfrm>
            <a:custGeom>
              <a:avLst/>
              <a:gdLst/>
              <a:ahLst/>
              <a:cxnLst>
                <a:cxn ang="0">
                  <a:pos x="0" y="720"/>
                </a:cxn>
                <a:cxn ang="0">
                  <a:pos x="240" y="720"/>
                </a:cxn>
                <a:cxn ang="0">
                  <a:pos x="240" y="0"/>
                </a:cxn>
                <a:cxn ang="0">
                  <a:pos x="0" y="0"/>
                </a:cxn>
              </a:cxnLst>
              <a:rect l="0" t="0" r="r" b="b"/>
              <a:pathLst>
                <a:path w="240" h="720">
                  <a:moveTo>
                    <a:pt x="0" y="720"/>
                  </a:moveTo>
                  <a:lnTo>
                    <a:pt x="240" y="720"/>
                  </a:lnTo>
                  <a:lnTo>
                    <a:pt x="240" y="0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10649" name="Text Box 25"/>
            <p:cNvSpPr txBox="1">
              <a:spLocks noChangeArrowheads="1"/>
            </p:cNvSpPr>
            <p:nvPr/>
          </p:nvSpPr>
          <p:spPr bwMode="auto">
            <a:xfrm>
              <a:off x="2080" y="693"/>
              <a:ext cx="228" cy="2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U</a:t>
              </a:r>
            </a:p>
          </p:txBody>
        </p:sp>
        <p:sp>
          <p:nvSpPr>
            <p:cNvPr id="410650" name="Line 26"/>
            <p:cNvSpPr>
              <a:spLocks noChangeShapeType="1"/>
            </p:cNvSpPr>
            <p:nvPr/>
          </p:nvSpPr>
          <p:spPr bwMode="auto">
            <a:xfrm>
              <a:off x="1863" y="800"/>
              <a:ext cx="2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10651" name="Arc 27"/>
            <p:cNvSpPr>
              <a:spLocks/>
            </p:cNvSpPr>
            <p:nvPr/>
          </p:nvSpPr>
          <p:spPr bwMode="auto">
            <a:xfrm rot="-5400000">
              <a:off x="1346" y="731"/>
              <a:ext cx="71" cy="20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3195"/>
                <a:gd name="T2" fmla="*/ 447 w 21600"/>
                <a:gd name="T3" fmla="*/ 43195 h 43195"/>
                <a:gd name="T4" fmla="*/ 0 w 21600"/>
                <a:gd name="T5" fmla="*/ 21600 h 4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9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</a:path>
                <a:path w="21600" h="4319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652" name="Arc 28"/>
            <p:cNvSpPr>
              <a:spLocks/>
            </p:cNvSpPr>
            <p:nvPr/>
          </p:nvSpPr>
          <p:spPr bwMode="auto">
            <a:xfrm rot="-5400000">
              <a:off x="1346" y="653"/>
              <a:ext cx="71" cy="29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3195"/>
                <a:gd name="T2" fmla="*/ 447 w 21600"/>
                <a:gd name="T3" fmla="*/ 43195 h 43195"/>
                <a:gd name="T4" fmla="*/ 0 w 21600"/>
                <a:gd name="T5" fmla="*/ 21600 h 4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9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</a:path>
                <a:path w="21600" h="4319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653" name="Arc 29"/>
            <p:cNvSpPr>
              <a:spLocks/>
            </p:cNvSpPr>
            <p:nvPr/>
          </p:nvSpPr>
          <p:spPr bwMode="auto">
            <a:xfrm rot="5400000" flipV="1">
              <a:off x="1346" y="482"/>
              <a:ext cx="71" cy="20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3195"/>
                <a:gd name="T2" fmla="*/ 447 w 21600"/>
                <a:gd name="T3" fmla="*/ 43195 h 43195"/>
                <a:gd name="T4" fmla="*/ 0 w 21600"/>
                <a:gd name="T5" fmla="*/ 21600 h 4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9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</a:path>
                <a:path w="21600" h="4319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654" name="Arc 30"/>
            <p:cNvSpPr>
              <a:spLocks/>
            </p:cNvSpPr>
            <p:nvPr/>
          </p:nvSpPr>
          <p:spPr bwMode="auto">
            <a:xfrm rot="5400000" flipV="1">
              <a:off x="1346" y="476"/>
              <a:ext cx="71" cy="29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3195"/>
                <a:gd name="T2" fmla="*/ 447 w 21600"/>
                <a:gd name="T3" fmla="*/ 43195 h 43195"/>
                <a:gd name="T4" fmla="*/ 0 w 21600"/>
                <a:gd name="T5" fmla="*/ 21600 h 4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9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</a:path>
                <a:path w="21600" h="4319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655" name="Arc 31"/>
            <p:cNvSpPr>
              <a:spLocks/>
            </p:cNvSpPr>
            <p:nvPr/>
          </p:nvSpPr>
          <p:spPr bwMode="auto">
            <a:xfrm rot="-10800000">
              <a:off x="1486" y="622"/>
              <a:ext cx="126" cy="17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3195"/>
                <a:gd name="T2" fmla="*/ 447 w 21600"/>
                <a:gd name="T3" fmla="*/ 43195 h 43195"/>
                <a:gd name="T4" fmla="*/ 0 w 21600"/>
                <a:gd name="T5" fmla="*/ 21600 h 4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9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</a:path>
                <a:path w="21600" h="4319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656" name="Arc 32"/>
            <p:cNvSpPr>
              <a:spLocks/>
            </p:cNvSpPr>
            <p:nvPr/>
          </p:nvSpPr>
          <p:spPr bwMode="auto">
            <a:xfrm rot="-10800000">
              <a:off x="1444" y="622"/>
              <a:ext cx="126" cy="17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3195"/>
                <a:gd name="T2" fmla="*/ 447 w 21600"/>
                <a:gd name="T3" fmla="*/ 43195 h 43195"/>
                <a:gd name="T4" fmla="*/ 0 w 21600"/>
                <a:gd name="T5" fmla="*/ 21600 h 4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9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</a:path>
                <a:path w="21600" h="4319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657" name="Arc 33"/>
            <p:cNvSpPr>
              <a:spLocks/>
            </p:cNvSpPr>
            <p:nvPr/>
          </p:nvSpPr>
          <p:spPr bwMode="auto">
            <a:xfrm rot="10800000" flipH="1">
              <a:off x="1151" y="622"/>
              <a:ext cx="126" cy="17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3195"/>
                <a:gd name="T2" fmla="*/ 447 w 21600"/>
                <a:gd name="T3" fmla="*/ 43195 h 43195"/>
                <a:gd name="T4" fmla="*/ 0 w 21600"/>
                <a:gd name="T5" fmla="*/ 21600 h 4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9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</a:path>
                <a:path w="21600" h="4319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658" name="Arc 34"/>
            <p:cNvSpPr>
              <a:spLocks/>
            </p:cNvSpPr>
            <p:nvPr/>
          </p:nvSpPr>
          <p:spPr bwMode="auto">
            <a:xfrm rot="10800000" flipH="1">
              <a:off x="1193" y="622"/>
              <a:ext cx="126" cy="17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3195"/>
                <a:gd name="T2" fmla="*/ 447 w 21600"/>
                <a:gd name="T3" fmla="*/ 43195 h 43195"/>
                <a:gd name="T4" fmla="*/ 0 w 21600"/>
                <a:gd name="T5" fmla="*/ 21600 h 4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9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</a:path>
                <a:path w="21600" h="4319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55"/>
                    <a:pt x="12199" y="42952"/>
                    <a:pt x="447" y="431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659" name="Oval 35"/>
            <p:cNvSpPr>
              <a:spLocks noChangeArrowheads="1"/>
            </p:cNvSpPr>
            <p:nvPr/>
          </p:nvSpPr>
          <p:spPr bwMode="auto">
            <a:xfrm>
              <a:off x="1361" y="693"/>
              <a:ext cx="42" cy="3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60" name="Oval 36"/>
            <p:cNvSpPr>
              <a:spLocks noChangeArrowheads="1"/>
            </p:cNvSpPr>
            <p:nvPr/>
          </p:nvSpPr>
          <p:spPr bwMode="auto">
            <a:xfrm>
              <a:off x="2450" y="1752"/>
              <a:ext cx="42" cy="3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61" name="Line 37"/>
            <p:cNvSpPr>
              <a:spLocks noChangeShapeType="1"/>
            </p:cNvSpPr>
            <p:nvPr/>
          </p:nvSpPr>
          <p:spPr bwMode="auto">
            <a:xfrm>
              <a:off x="2534" y="1765"/>
              <a:ext cx="2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10662" name="Text Box 38"/>
            <p:cNvSpPr txBox="1">
              <a:spLocks noChangeArrowheads="1"/>
            </p:cNvSpPr>
            <p:nvPr/>
          </p:nvSpPr>
          <p:spPr bwMode="auto">
            <a:xfrm>
              <a:off x="2534" y="1041"/>
              <a:ext cx="670" cy="4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Ba oven</a:t>
              </a:r>
            </a:p>
          </p:txBody>
        </p:sp>
        <p:sp>
          <p:nvSpPr>
            <p:cNvPr id="410663" name="Freeform 39"/>
            <p:cNvSpPr>
              <a:spLocks/>
            </p:cNvSpPr>
            <p:nvPr/>
          </p:nvSpPr>
          <p:spPr bwMode="auto">
            <a:xfrm>
              <a:off x="2282" y="2078"/>
              <a:ext cx="2305" cy="99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768" y="96"/>
                </a:cxn>
                <a:cxn ang="0">
                  <a:pos x="1536" y="192"/>
                </a:cxn>
                <a:cxn ang="0">
                  <a:pos x="2112" y="576"/>
                </a:cxn>
                <a:cxn ang="0">
                  <a:pos x="2496" y="1248"/>
                </a:cxn>
                <a:cxn ang="0">
                  <a:pos x="2640" y="0"/>
                </a:cxn>
              </a:cxnLst>
              <a:rect l="0" t="0" r="r" b="b"/>
              <a:pathLst>
                <a:path w="2640" h="1344">
                  <a:moveTo>
                    <a:pt x="0" y="48"/>
                  </a:moveTo>
                  <a:cubicBezTo>
                    <a:pt x="256" y="60"/>
                    <a:pt x="512" y="72"/>
                    <a:pt x="768" y="96"/>
                  </a:cubicBezTo>
                  <a:cubicBezTo>
                    <a:pt x="1024" y="120"/>
                    <a:pt x="1312" y="112"/>
                    <a:pt x="1536" y="192"/>
                  </a:cubicBezTo>
                  <a:cubicBezTo>
                    <a:pt x="1760" y="272"/>
                    <a:pt x="1952" y="400"/>
                    <a:pt x="2112" y="576"/>
                  </a:cubicBezTo>
                  <a:cubicBezTo>
                    <a:pt x="2272" y="752"/>
                    <a:pt x="2408" y="1344"/>
                    <a:pt x="2496" y="1248"/>
                  </a:cubicBezTo>
                  <a:cubicBezTo>
                    <a:pt x="2584" y="1152"/>
                    <a:pt x="2612" y="576"/>
                    <a:pt x="264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10664" name="Line 40"/>
            <p:cNvSpPr>
              <a:spLocks noChangeShapeType="1"/>
            </p:cNvSpPr>
            <p:nvPr/>
          </p:nvSpPr>
          <p:spPr bwMode="auto">
            <a:xfrm>
              <a:off x="2282" y="2042"/>
              <a:ext cx="0" cy="92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10665" name="Line 41"/>
            <p:cNvSpPr>
              <a:spLocks noChangeShapeType="1"/>
            </p:cNvSpPr>
            <p:nvPr/>
          </p:nvSpPr>
          <p:spPr bwMode="auto">
            <a:xfrm>
              <a:off x="4629" y="2042"/>
              <a:ext cx="0" cy="92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10666" name="Text Box 42"/>
            <p:cNvSpPr txBox="1">
              <a:spLocks noChangeArrowheads="1"/>
            </p:cNvSpPr>
            <p:nvPr/>
          </p:nvSpPr>
          <p:spPr bwMode="auto">
            <a:xfrm rot="16200000">
              <a:off x="1776" y="2332"/>
              <a:ext cx="86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DC potential [V]</a:t>
              </a:r>
            </a:p>
          </p:txBody>
        </p:sp>
        <p:sp>
          <p:nvSpPr>
            <p:cNvPr id="410667" name="Text Box 43"/>
            <p:cNvSpPr txBox="1">
              <a:spLocks noChangeArrowheads="1"/>
            </p:cNvSpPr>
            <p:nvPr/>
          </p:nvSpPr>
          <p:spPr bwMode="auto">
            <a:xfrm>
              <a:off x="4606" y="2078"/>
              <a:ext cx="450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0 Volts</a:t>
              </a:r>
            </a:p>
          </p:txBody>
        </p:sp>
        <p:sp>
          <p:nvSpPr>
            <p:cNvPr id="410668" name="Text Box 44"/>
            <p:cNvSpPr txBox="1">
              <a:spLocks noChangeArrowheads="1"/>
            </p:cNvSpPr>
            <p:nvPr/>
          </p:nvSpPr>
          <p:spPr bwMode="auto">
            <a:xfrm>
              <a:off x="4606" y="2859"/>
              <a:ext cx="486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-5 Volts</a:t>
              </a:r>
            </a:p>
          </p:txBody>
        </p:sp>
        <p:sp>
          <p:nvSpPr>
            <p:cNvPr id="410669" name="Oval 45"/>
            <p:cNvSpPr>
              <a:spLocks noChangeArrowheads="1"/>
            </p:cNvSpPr>
            <p:nvPr/>
          </p:nvSpPr>
          <p:spPr bwMode="auto">
            <a:xfrm>
              <a:off x="3120" y="1616"/>
              <a:ext cx="42" cy="3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70" name="Oval 46"/>
            <p:cNvSpPr>
              <a:spLocks noChangeArrowheads="1"/>
            </p:cNvSpPr>
            <p:nvPr/>
          </p:nvSpPr>
          <p:spPr bwMode="auto">
            <a:xfrm>
              <a:off x="3204" y="1687"/>
              <a:ext cx="42" cy="3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71" name="Oval 47"/>
            <p:cNvSpPr>
              <a:spLocks noChangeArrowheads="1"/>
            </p:cNvSpPr>
            <p:nvPr/>
          </p:nvSpPr>
          <p:spPr bwMode="auto">
            <a:xfrm>
              <a:off x="3079" y="1758"/>
              <a:ext cx="41" cy="3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72" name="Oval 48"/>
            <p:cNvSpPr>
              <a:spLocks noChangeArrowheads="1"/>
            </p:cNvSpPr>
            <p:nvPr/>
          </p:nvSpPr>
          <p:spPr bwMode="auto">
            <a:xfrm>
              <a:off x="3330" y="1616"/>
              <a:ext cx="42" cy="3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73" name="Oval 49"/>
            <p:cNvSpPr>
              <a:spLocks noChangeArrowheads="1"/>
            </p:cNvSpPr>
            <p:nvPr/>
          </p:nvSpPr>
          <p:spPr bwMode="auto">
            <a:xfrm>
              <a:off x="3288" y="1829"/>
              <a:ext cx="42" cy="3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74" name="Oval 50"/>
            <p:cNvSpPr>
              <a:spLocks noChangeArrowheads="1"/>
            </p:cNvSpPr>
            <p:nvPr/>
          </p:nvSpPr>
          <p:spPr bwMode="auto">
            <a:xfrm>
              <a:off x="3497" y="1829"/>
              <a:ext cx="42" cy="3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75" name="Oval 51"/>
            <p:cNvSpPr>
              <a:spLocks noChangeArrowheads="1"/>
            </p:cNvSpPr>
            <p:nvPr/>
          </p:nvSpPr>
          <p:spPr bwMode="auto">
            <a:xfrm>
              <a:off x="3456" y="1687"/>
              <a:ext cx="41" cy="3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76" name="Oval 52"/>
            <p:cNvSpPr>
              <a:spLocks noChangeArrowheads="1"/>
            </p:cNvSpPr>
            <p:nvPr/>
          </p:nvSpPr>
          <p:spPr bwMode="auto">
            <a:xfrm>
              <a:off x="3414" y="1865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77" name="Oval 53"/>
            <p:cNvSpPr>
              <a:spLocks noChangeArrowheads="1"/>
            </p:cNvSpPr>
            <p:nvPr/>
          </p:nvSpPr>
          <p:spPr bwMode="auto">
            <a:xfrm>
              <a:off x="3665" y="1652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78" name="Oval 54"/>
            <p:cNvSpPr>
              <a:spLocks noChangeArrowheads="1"/>
            </p:cNvSpPr>
            <p:nvPr/>
          </p:nvSpPr>
          <p:spPr bwMode="auto">
            <a:xfrm>
              <a:off x="3707" y="1865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79" name="Oval 55"/>
            <p:cNvSpPr>
              <a:spLocks noChangeArrowheads="1"/>
            </p:cNvSpPr>
            <p:nvPr/>
          </p:nvSpPr>
          <p:spPr bwMode="auto">
            <a:xfrm>
              <a:off x="3749" y="1723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80" name="Oval 56"/>
            <p:cNvSpPr>
              <a:spLocks noChangeArrowheads="1"/>
            </p:cNvSpPr>
            <p:nvPr/>
          </p:nvSpPr>
          <p:spPr bwMode="auto">
            <a:xfrm>
              <a:off x="3916" y="1865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81" name="Oval 57"/>
            <p:cNvSpPr>
              <a:spLocks noChangeArrowheads="1"/>
            </p:cNvSpPr>
            <p:nvPr/>
          </p:nvSpPr>
          <p:spPr bwMode="auto">
            <a:xfrm flipV="1">
              <a:off x="4000" y="1616"/>
              <a:ext cx="42" cy="3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82" name="Oval 58"/>
            <p:cNvSpPr>
              <a:spLocks noChangeArrowheads="1"/>
            </p:cNvSpPr>
            <p:nvPr/>
          </p:nvSpPr>
          <p:spPr bwMode="auto">
            <a:xfrm flipV="1">
              <a:off x="4084" y="1687"/>
              <a:ext cx="42" cy="3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83" name="Oval 59"/>
            <p:cNvSpPr>
              <a:spLocks noChangeArrowheads="1"/>
            </p:cNvSpPr>
            <p:nvPr/>
          </p:nvSpPr>
          <p:spPr bwMode="auto">
            <a:xfrm flipV="1">
              <a:off x="3958" y="1758"/>
              <a:ext cx="42" cy="3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84" name="Oval 60"/>
            <p:cNvSpPr>
              <a:spLocks noChangeArrowheads="1"/>
            </p:cNvSpPr>
            <p:nvPr/>
          </p:nvSpPr>
          <p:spPr bwMode="auto">
            <a:xfrm flipV="1">
              <a:off x="4210" y="1652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85" name="Oval 61"/>
            <p:cNvSpPr>
              <a:spLocks noChangeArrowheads="1"/>
            </p:cNvSpPr>
            <p:nvPr/>
          </p:nvSpPr>
          <p:spPr bwMode="auto">
            <a:xfrm flipV="1">
              <a:off x="4168" y="1829"/>
              <a:ext cx="42" cy="3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86" name="Oval 62"/>
            <p:cNvSpPr>
              <a:spLocks noChangeArrowheads="1"/>
            </p:cNvSpPr>
            <p:nvPr/>
          </p:nvSpPr>
          <p:spPr bwMode="auto">
            <a:xfrm flipV="1">
              <a:off x="4377" y="1794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87" name="Oval 63"/>
            <p:cNvSpPr>
              <a:spLocks noChangeArrowheads="1"/>
            </p:cNvSpPr>
            <p:nvPr/>
          </p:nvSpPr>
          <p:spPr bwMode="auto">
            <a:xfrm flipV="1">
              <a:off x="4377" y="1652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88" name="Oval 64"/>
            <p:cNvSpPr>
              <a:spLocks noChangeArrowheads="1"/>
            </p:cNvSpPr>
            <p:nvPr/>
          </p:nvSpPr>
          <p:spPr bwMode="auto">
            <a:xfrm flipV="1">
              <a:off x="4294" y="1865"/>
              <a:ext cx="41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89" name="Oval 65"/>
            <p:cNvSpPr>
              <a:spLocks noChangeArrowheads="1"/>
            </p:cNvSpPr>
            <p:nvPr/>
          </p:nvSpPr>
          <p:spPr bwMode="auto">
            <a:xfrm flipV="1">
              <a:off x="4545" y="1652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90" name="Oval 66"/>
            <p:cNvSpPr>
              <a:spLocks noChangeArrowheads="1"/>
            </p:cNvSpPr>
            <p:nvPr/>
          </p:nvSpPr>
          <p:spPr bwMode="auto">
            <a:xfrm flipV="1">
              <a:off x="4587" y="1865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91" name="Oval 67"/>
            <p:cNvSpPr>
              <a:spLocks noChangeArrowheads="1"/>
            </p:cNvSpPr>
            <p:nvPr/>
          </p:nvSpPr>
          <p:spPr bwMode="auto">
            <a:xfrm flipV="1">
              <a:off x="4671" y="1758"/>
              <a:ext cx="42" cy="3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92" name="Oval 68"/>
            <p:cNvSpPr>
              <a:spLocks noChangeArrowheads="1"/>
            </p:cNvSpPr>
            <p:nvPr/>
          </p:nvSpPr>
          <p:spPr bwMode="auto">
            <a:xfrm flipV="1">
              <a:off x="4796" y="1865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93" name="Oval 69"/>
            <p:cNvSpPr>
              <a:spLocks noChangeArrowheads="1"/>
            </p:cNvSpPr>
            <p:nvPr/>
          </p:nvSpPr>
          <p:spPr bwMode="auto">
            <a:xfrm>
              <a:off x="2366" y="1652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94" name="Oval 70"/>
            <p:cNvSpPr>
              <a:spLocks noChangeArrowheads="1"/>
            </p:cNvSpPr>
            <p:nvPr/>
          </p:nvSpPr>
          <p:spPr bwMode="auto">
            <a:xfrm>
              <a:off x="2450" y="1581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95" name="Oval 71"/>
            <p:cNvSpPr>
              <a:spLocks noChangeArrowheads="1"/>
            </p:cNvSpPr>
            <p:nvPr/>
          </p:nvSpPr>
          <p:spPr bwMode="auto">
            <a:xfrm>
              <a:off x="2324" y="1829"/>
              <a:ext cx="42" cy="3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96" name="Oval 72"/>
            <p:cNvSpPr>
              <a:spLocks noChangeArrowheads="1"/>
            </p:cNvSpPr>
            <p:nvPr/>
          </p:nvSpPr>
          <p:spPr bwMode="auto">
            <a:xfrm>
              <a:off x="2534" y="1687"/>
              <a:ext cx="42" cy="3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97" name="Oval 73"/>
            <p:cNvSpPr>
              <a:spLocks noChangeArrowheads="1"/>
            </p:cNvSpPr>
            <p:nvPr/>
          </p:nvSpPr>
          <p:spPr bwMode="auto">
            <a:xfrm>
              <a:off x="2492" y="1829"/>
              <a:ext cx="42" cy="3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98" name="Oval 74"/>
            <p:cNvSpPr>
              <a:spLocks noChangeArrowheads="1"/>
            </p:cNvSpPr>
            <p:nvPr/>
          </p:nvSpPr>
          <p:spPr bwMode="auto">
            <a:xfrm>
              <a:off x="2827" y="1794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699" name="Oval 75"/>
            <p:cNvSpPr>
              <a:spLocks noChangeArrowheads="1"/>
            </p:cNvSpPr>
            <p:nvPr/>
          </p:nvSpPr>
          <p:spPr bwMode="auto">
            <a:xfrm>
              <a:off x="2701" y="1652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00" name="Oval 76"/>
            <p:cNvSpPr>
              <a:spLocks noChangeArrowheads="1"/>
            </p:cNvSpPr>
            <p:nvPr/>
          </p:nvSpPr>
          <p:spPr bwMode="auto">
            <a:xfrm>
              <a:off x="2660" y="1865"/>
              <a:ext cx="41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01" name="Oval 77"/>
            <p:cNvSpPr>
              <a:spLocks noChangeArrowheads="1"/>
            </p:cNvSpPr>
            <p:nvPr/>
          </p:nvSpPr>
          <p:spPr bwMode="auto">
            <a:xfrm>
              <a:off x="2869" y="1652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02" name="Oval 78"/>
            <p:cNvSpPr>
              <a:spLocks noChangeArrowheads="1"/>
            </p:cNvSpPr>
            <p:nvPr/>
          </p:nvSpPr>
          <p:spPr bwMode="auto">
            <a:xfrm>
              <a:off x="2911" y="1865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03" name="Oval 79"/>
            <p:cNvSpPr>
              <a:spLocks noChangeArrowheads="1"/>
            </p:cNvSpPr>
            <p:nvPr/>
          </p:nvSpPr>
          <p:spPr bwMode="auto">
            <a:xfrm>
              <a:off x="2995" y="1723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04" name="Oval 80"/>
            <p:cNvSpPr>
              <a:spLocks noChangeArrowheads="1"/>
            </p:cNvSpPr>
            <p:nvPr/>
          </p:nvSpPr>
          <p:spPr bwMode="auto">
            <a:xfrm>
              <a:off x="3120" y="1865"/>
              <a:ext cx="42" cy="3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05" name="Oval 81"/>
            <p:cNvSpPr>
              <a:spLocks noChangeArrowheads="1"/>
            </p:cNvSpPr>
            <p:nvPr/>
          </p:nvSpPr>
          <p:spPr bwMode="auto">
            <a:xfrm>
              <a:off x="2576" y="2681"/>
              <a:ext cx="42" cy="3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06" name="Oval 82"/>
            <p:cNvSpPr>
              <a:spLocks noChangeArrowheads="1"/>
            </p:cNvSpPr>
            <p:nvPr/>
          </p:nvSpPr>
          <p:spPr bwMode="auto">
            <a:xfrm>
              <a:off x="2576" y="2823"/>
              <a:ext cx="42" cy="3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07" name="Text Box 83"/>
            <p:cNvSpPr txBox="1">
              <a:spLocks noChangeArrowheads="1"/>
            </p:cNvSpPr>
            <p:nvPr/>
          </p:nvSpPr>
          <p:spPr bwMode="auto">
            <a:xfrm>
              <a:off x="2660" y="2610"/>
              <a:ext cx="419" cy="2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Ba</a:t>
              </a:r>
              <a:endParaRPr lang="en-US" sz="2000" baseline="300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10708" name="Text Box 84"/>
            <p:cNvSpPr txBox="1">
              <a:spLocks noChangeArrowheads="1"/>
            </p:cNvSpPr>
            <p:nvPr/>
          </p:nvSpPr>
          <p:spPr bwMode="auto">
            <a:xfrm>
              <a:off x="2660" y="2745"/>
              <a:ext cx="1592" cy="2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Buffer gas</a:t>
              </a:r>
              <a:endParaRPr lang="en-US" sz="2000" baseline="300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10709" name="Rectangle 85"/>
            <p:cNvSpPr>
              <a:spLocks noChangeArrowheads="1"/>
            </p:cNvSpPr>
            <p:nvPr/>
          </p:nvSpPr>
          <p:spPr bwMode="auto">
            <a:xfrm>
              <a:off x="2450" y="2575"/>
              <a:ext cx="1047" cy="390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4" name="Group 86"/>
            <p:cNvGrpSpPr>
              <a:grpSpLocks/>
            </p:cNvGrpSpPr>
            <p:nvPr/>
          </p:nvGrpSpPr>
          <p:grpSpPr bwMode="auto">
            <a:xfrm>
              <a:off x="2031" y="1474"/>
              <a:ext cx="2723" cy="107"/>
              <a:chOff x="2208" y="1776"/>
              <a:chExt cx="3120" cy="144"/>
            </a:xfrm>
          </p:grpSpPr>
          <p:sp>
            <p:nvSpPr>
              <p:cNvPr id="410711" name="AutoShape 87"/>
              <p:cNvSpPr>
                <a:spLocks noChangeArrowheads="1"/>
              </p:cNvSpPr>
              <p:nvPr/>
            </p:nvSpPr>
            <p:spPr bwMode="auto">
              <a:xfrm rot="16200000">
                <a:off x="5040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12" name="AutoShape 88"/>
              <p:cNvSpPr>
                <a:spLocks noChangeArrowheads="1"/>
              </p:cNvSpPr>
              <p:nvPr/>
            </p:nvSpPr>
            <p:spPr bwMode="auto">
              <a:xfrm rot="16200000">
                <a:off x="4656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13" name="AutoShape 89"/>
              <p:cNvSpPr>
                <a:spLocks noChangeArrowheads="1"/>
              </p:cNvSpPr>
              <p:nvPr/>
            </p:nvSpPr>
            <p:spPr bwMode="auto">
              <a:xfrm rot="16200000">
                <a:off x="4272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14" name="AutoShape 90"/>
              <p:cNvSpPr>
                <a:spLocks noChangeArrowheads="1"/>
              </p:cNvSpPr>
              <p:nvPr/>
            </p:nvSpPr>
            <p:spPr bwMode="auto">
              <a:xfrm rot="16200000">
                <a:off x="3888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15" name="AutoShape 91"/>
              <p:cNvSpPr>
                <a:spLocks noChangeArrowheads="1"/>
              </p:cNvSpPr>
              <p:nvPr/>
            </p:nvSpPr>
            <p:spPr bwMode="auto">
              <a:xfrm rot="16200000">
                <a:off x="3504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16" name="AutoShape 92"/>
              <p:cNvSpPr>
                <a:spLocks noChangeArrowheads="1"/>
              </p:cNvSpPr>
              <p:nvPr/>
            </p:nvSpPr>
            <p:spPr bwMode="auto">
              <a:xfrm rot="16200000">
                <a:off x="3120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17" name="AutoShape 93"/>
              <p:cNvSpPr>
                <a:spLocks noChangeArrowheads="1"/>
              </p:cNvSpPr>
              <p:nvPr/>
            </p:nvSpPr>
            <p:spPr bwMode="auto">
              <a:xfrm rot="16200000">
                <a:off x="2736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18" name="AutoShape 94"/>
              <p:cNvSpPr>
                <a:spLocks noChangeArrowheads="1"/>
              </p:cNvSpPr>
              <p:nvPr/>
            </p:nvSpPr>
            <p:spPr bwMode="auto">
              <a:xfrm rot="16200000">
                <a:off x="2352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95"/>
            <p:cNvGrpSpPr>
              <a:grpSpLocks/>
            </p:cNvGrpSpPr>
            <p:nvPr/>
          </p:nvGrpSpPr>
          <p:grpSpPr bwMode="auto">
            <a:xfrm>
              <a:off x="2241" y="1545"/>
              <a:ext cx="2723" cy="107"/>
              <a:chOff x="2208" y="1776"/>
              <a:chExt cx="3120" cy="144"/>
            </a:xfrm>
          </p:grpSpPr>
          <p:sp>
            <p:nvSpPr>
              <p:cNvPr id="410720" name="AutoShape 96"/>
              <p:cNvSpPr>
                <a:spLocks noChangeArrowheads="1"/>
              </p:cNvSpPr>
              <p:nvPr/>
            </p:nvSpPr>
            <p:spPr bwMode="auto">
              <a:xfrm rot="16200000">
                <a:off x="5040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21" name="AutoShape 97"/>
              <p:cNvSpPr>
                <a:spLocks noChangeArrowheads="1"/>
              </p:cNvSpPr>
              <p:nvPr/>
            </p:nvSpPr>
            <p:spPr bwMode="auto">
              <a:xfrm rot="16200000">
                <a:off x="4656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22" name="AutoShape 98"/>
              <p:cNvSpPr>
                <a:spLocks noChangeArrowheads="1"/>
              </p:cNvSpPr>
              <p:nvPr/>
            </p:nvSpPr>
            <p:spPr bwMode="auto">
              <a:xfrm rot="16200000">
                <a:off x="4272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23" name="AutoShape 99"/>
              <p:cNvSpPr>
                <a:spLocks noChangeArrowheads="1"/>
              </p:cNvSpPr>
              <p:nvPr/>
            </p:nvSpPr>
            <p:spPr bwMode="auto">
              <a:xfrm rot="16200000">
                <a:off x="3888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24" name="AutoShape 100"/>
              <p:cNvSpPr>
                <a:spLocks noChangeArrowheads="1"/>
              </p:cNvSpPr>
              <p:nvPr/>
            </p:nvSpPr>
            <p:spPr bwMode="auto">
              <a:xfrm rot="16200000">
                <a:off x="3504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25" name="AutoShape 101"/>
              <p:cNvSpPr>
                <a:spLocks noChangeArrowheads="1"/>
              </p:cNvSpPr>
              <p:nvPr/>
            </p:nvSpPr>
            <p:spPr bwMode="auto">
              <a:xfrm rot="16200000">
                <a:off x="3120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26" name="AutoShape 102"/>
              <p:cNvSpPr>
                <a:spLocks noChangeArrowheads="1"/>
              </p:cNvSpPr>
              <p:nvPr/>
            </p:nvSpPr>
            <p:spPr bwMode="auto">
              <a:xfrm rot="16200000">
                <a:off x="2736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27" name="AutoShape 103"/>
              <p:cNvSpPr>
                <a:spLocks noChangeArrowheads="1"/>
              </p:cNvSpPr>
              <p:nvPr/>
            </p:nvSpPr>
            <p:spPr bwMode="auto">
              <a:xfrm rot="16200000">
                <a:off x="2352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04"/>
            <p:cNvGrpSpPr>
              <a:grpSpLocks/>
            </p:cNvGrpSpPr>
            <p:nvPr/>
          </p:nvGrpSpPr>
          <p:grpSpPr bwMode="auto">
            <a:xfrm>
              <a:off x="2241" y="1936"/>
              <a:ext cx="2723" cy="106"/>
              <a:chOff x="2208" y="1776"/>
              <a:chExt cx="3120" cy="144"/>
            </a:xfrm>
          </p:grpSpPr>
          <p:sp>
            <p:nvSpPr>
              <p:cNvPr id="410729" name="AutoShape 105"/>
              <p:cNvSpPr>
                <a:spLocks noChangeArrowheads="1"/>
              </p:cNvSpPr>
              <p:nvPr/>
            </p:nvSpPr>
            <p:spPr bwMode="auto">
              <a:xfrm rot="16200000">
                <a:off x="5040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30" name="AutoShape 106"/>
              <p:cNvSpPr>
                <a:spLocks noChangeArrowheads="1"/>
              </p:cNvSpPr>
              <p:nvPr/>
            </p:nvSpPr>
            <p:spPr bwMode="auto">
              <a:xfrm rot="16200000">
                <a:off x="4656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31" name="AutoShape 107"/>
              <p:cNvSpPr>
                <a:spLocks noChangeArrowheads="1"/>
              </p:cNvSpPr>
              <p:nvPr/>
            </p:nvSpPr>
            <p:spPr bwMode="auto">
              <a:xfrm rot="16200000">
                <a:off x="4272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32" name="AutoShape 108"/>
              <p:cNvSpPr>
                <a:spLocks noChangeArrowheads="1"/>
              </p:cNvSpPr>
              <p:nvPr/>
            </p:nvSpPr>
            <p:spPr bwMode="auto">
              <a:xfrm rot="16200000">
                <a:off x="3888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33" name="AutoShape 109"/>
              <p:cNvSpPr>
                <a:spLocks noChangeArrowheads="1"/>
              </p:cNvSpPr>
              <p:nvPr/>
            </p:nvSpPr>
            <p:spPr bwMode="auto">
              <a:xfrm rot="16200000">
                <a:off x="3504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34" name="AutoShape 110"/>
              <p:cNvSpPr>
                <a:spLocks noChangeArrowheads="1"/>
              </p:cNvSpPr>
              <p:nvPr/>
            </p:nvSpPr>
            <p:spPr bwMode="auto">
              <a:xfrm rot="16200000">
                <a:off x="3120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35" name="AutoShape 111"/>
              <p:cNvSpPr>
                <a:spLocks noChangeArrowheads="1"/>
              </p:cNvSpPr>
              <p:nvPr/>
            </p:nvSpPr>
            <p:spPr bwMode="auto">
              <a:xfrm rot="16200000">
                <a:off x="2736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36" name="AutoShape 112"/>
              <p:cNvSpPr>
                <a:spLocks noChangeArrowheads="1"/>
              </p:cNvSpPr>
              <p:nvPr/>
            </p:nvSpPr>
            <p:spPr bwMode="auto">
              <a:xfrm rot="16200000">
                <a:off x="2352" y="1632"/>
                <a:ext cx="144" cy="432"/>
              </a:xfrm>
              <a:prstGeom prst="can">
                <a:avLst>
                  <a:gd name="adj" fmla="val 75000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0737" name="AutoShape 113"/>
            <p:cNvSpPr>
              <a:spLocks noChangeArrowheads="1"/>
            </p:cNvSpPr>
            <p:nvPr/>
          </p:nvSpPr>
          <p:spPr bwMode="auto">
            <a:xfrm>
              <a:off x="4377" y="1084"/>
              <a:ext cx="126" cy="426"/>
            </a:xfrm>
            <a:prstGeom prst="can">
              <a:avLst>
                <a:gd name="adj" fmla="val 84524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38" name="AutoShape 114"/>
            <p:cNvSpPr>
              <a:spLocks noChangeArrowheads="1"/>
            </p:cNvSpPr>
            <p:nvPr/>
          </p:nvSpPr>
          <p:spPr bwMode="auto">
            <a:xfrm>
              <a:off x="4126" y="658"/>
              <a:ext cx="712" cy="532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39" name="Text Box 115"/>
            <p:cNvSpPr txBox="1">
              <a:spLocks noChangeArrowheads="1"/>
            </p:cNvSpPr>
            <p:nvPr/>
          </p:nvSpPr>
          <p:spPr bwMode="auto">
            <a:xfrm>
              <a:off x="4168" y="871"/>
              <a:ext cx="523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>
                  <a:solidFill>
                    <a:schemeClr val="bg1"/>
                  </a:solidFill>
                </a:rPr>
                <a:t>CCD</a:t>
              </a:r>
            </a:p>
          </p:txBody>
        </p:sp>
        <p:sp>
          <p:nvSpPr>
            <p:cNvPr id="410740" name="Rectangle 116"/>
            <p:cNvSpPr>
              <a:spLocks noChangeArrowheads="1"/>
            </p:cNvSpPr>
            <p:nvPr/>
          </p:nvSpPr>
          <p:spPr bwMode="auto">
            <a:xfrm rot="1434123">
              <a:off x="2241" y="1190"/>
              <a:ext cx="544" cy="14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41" name="Oval 117"/>
            <p:cNvSpPr>
              <a:spLocks noChangeArrowheads="1"/>
            </p:cNvSpPr>
            <p:nvPr/>
          </p:nvSpPr>
          <p:spPr bwMode="auto">
            <a:xfrm>
              <a:off x="2282" y="1190"/>
              <a:ext cx="42" cy="3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42" name="Oval 118"/>
            <p:cNvSpPr>
              <a:spLocks noChangeArrowheads="1"/>
            </p:cNvSpPr>
            <p:nvPr/>
          </p:nvSpPr>
          <p:spPr bwMode="auto">
            <a:xfrm>
              <a:off x="2324" y="1155"/>
              <a:ext cx="42" cy="3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43" name="Oval 119"/>
            <p:cNvSpPr>
              <a:spLocks noChangeArrowheads="1"/>
            </p:cNvSpPr>
            <p:nvPr/>
          </p:nvSpPr>
          <p:spPr bwMode="auto">
            <a:xfrm>
              <a:off x="2324" y="1226"/>
              <a:ext cx="42" cy="3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44" name="Oval 120"/>
            <p:cNvSpPr>
              <a:spLocks noChangeArrowheads="1"/>
            </p:cNvSpPr>
            <p:nvPr/>
          </p:nvSpPr>
          <p:spPr bwMode="auto">
            <a:xfrm>
              <a:off x="2366" y="1190"/>
              <a:ext cx="42" cy="3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45" name="Oval 121"/>
            <p:cNvSpPr>
              <a:spLocks noChangeArrowheads="1"/>
            </p:cNvSpPr>
            <p:nvPr/>
          </p:nvSpPr>
          <p:spPr bwMode="auto">
            <a:xfrm>
              <a:off x="2408" y="1226"/>
              <a:ext cx="42" cy="3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46" name="Oval 122"/>
            <p:cNvSpPr>
              <a:spLocks noChangeArrowheads="1"/>
            </p:cNvSpPr>
            <p:nvPr/>
          </p:nvSpPr>
          <p:spPr bwMode="auto">
            <a:xfrm>
              <a:off x="2450" y="1190"/>
              <a:ext cx="42" cy="3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47" name="Oval 123"/>
            <p:cNvSpPr>
              <a:spLocks noChangeArrowheads="1"/>
            </p:cNvSpPr>
            <p:nvPr/>
          </p:nvSpPr>
          <p:spPr bwMode="auto">
            <a:xfrm>
              <a:off x="2450" y="1261"/>
              <a:ext cx="42" cy="3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48" name="Oval 124"/>
            <p:cNvSpPr>
              <a:spLocks noChangeArrowheads="1"/>
            </p:cNvSpPr>
            <p:nvPr/>
          </p:nvSpPr>
          <p:spPr bwMode="auto">
            <a:xfrm>
              <a:off x="2534" y="1297"/>
              <a:ext cx="42" cy="3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49" name="Oval 125"/>
            <p:cNvSpPr>
              <a:spLocks noChangeArrowheads="1"/>
            </p:cNvSpPr>
            <p:nvPr/>
          </p:nvSpPr>
          <p:spPr bwMode="auto">
            <a:xfrm>
              <a:off x="2492" y="1226"/>
              <a:ext cx="42" cy="3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50" name="Oval 126"/>
            <p:cNvSpPr>
              <a:spLocks noChangeArrowheads="1"/>
            </p:cNvSpPr>
            <p:nvPr/>
          </p:nvSpPr>
          <p:spPr bwMode="auto">
            <a:xfrm>
              <a:off x="2576" y="1261"/>
              <a:ext cx="42" cy="3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51" name="Oval 127"/>
            <p:cNvSpPr>
              <a:spLocks noChangeArrowheads="1"/>
            </p:cNvSpPr>
            <p:nvPr/>
          </p:nvSpPr>
          <p:spPr bwMode="auto">
            <a:xfrm>
              <a:off x="2618" y="1332"/>
              <a:ext cx="42" cy="3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52" name="Oval 128"/>
            <p:cNvSpPr>
              <a:spLocks noChangeArrowheads="1"/>
            </p:cNvSpPr>
            <p:nvPr/>
          </p:nvSpPr>
          <p:spPr bwMode="auto">
            <a:xfrm>
              <a:off x="2701" y="1332"/>
              <a:ext cx="42" cy="3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53" name="Oval 129"/>
            <p:cNvSpPr>
              <a:spLocks noChangeArrowheads="1"/>
            </p:cNvSpPr>
            <p:nvPr/>
          </p:nvSpPr>
          <p:spPr bwMode="auto">
            <a:xfrm>
              <a:off x="2660" y="1297"/>
              <a:ext cx="41" cy="3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0754" name="Oval 130"/>
            <p:cNvSpPr>
              <a:spLocks noChangeArrowheads="1"/>
            </p:cNvSpPr>
            <p:nvPr/>
          </p:nvSpPr>
          <p:spPr bwMode="auto">
            <a:xfrm>
              <a:off x="2618" y="1261"/>
              <a:ext cx="42" cy="3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7" name="Group 131"/>
            <p:cNvGrpSpPr>
              <a:grpSpLocks/>
            </p:cNvGrpSpPr>
            <p:nvPr/>
          </p:nvGrpSpPr>
          <p:grpSpPr bwMode="auto">
            <a:xfrm rot="3180000">
              <a:off x="1772" y="1995"/>
              <a:ext cx="142" cy="377"/>
              <a:chOff x="1104" y="2592"/>
              <a:chExt cx="192" cy="432"/>
            </a:xfrm>
          </p:grpSpPr>
          <p:sp>
            <p:nvSpPr>
              <p:cNvPr id="410756" name="AutoShape 132"/>
              <p:cNvSpPr>
                <a:spLocks noChangeArrowheads="1"/>
              </p:cNvSpPr>
              <p:nvPr/>
            </p:nvSpPr>
            <p:spPr bwMode="auto">
              <a:xfrm>
                <a:off x="1104" y="2736"/>
                <a:ext cx="192" cy="288"/>
              </a:xfrm>
              <a:prstGeom prst="can">
                <a:avLst>
                  <a:gd name="adj" fmla="val 37500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57" name="AutoShape 133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96" cy="192"/>
              </a:xfrm>
              <a:prstGeom prst="can">
                <a:avLst>
                  <a:gd name="adj" fmla="val 50000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0758" name="Line 134"/>
            <p:cNvSpPr>
              <a:spLocks noChangeShapeType="1"/>
            </p:cNvSpPr>
            <p:nvPr/>
          </p:nvSpPr>
          <p:spPr bwMode="auto">
            <a:xfrm flipV="1">
              <a:off x="1989" y="1510"/>
              <a:ext cx="880" cy="568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0759" name="Text Box 135"/>
            <p:cNvSpPr txBox="1">
              <a:spLocks noChangeArrowheads="1"/>
            </p:cNvSpPr>
            <p:nvPr/>
          </p:nvSpPr>
          <p:spPr bwMode="auto">
            <a:xfrm>
              <a:off x="1193" y="2177"/>
              <a:ext cx="670" cy="2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e- gun</a:t>
              </a:r>
            </a:p>
          </p:txBody>
        </p:sp>
        <p:sp>
          <p:nvSpPr>
            <p:cNvPr id="410760" name="Line 136"/>
            <p:cNvSpPr>
              <a:spLocks noChangeShapeType="1"/>
            </p:cNvSpPr>
            <p:nvPr/>
          </p:nvSpPr>
          <p:spPr bwMode="auto">
            <a:xfrm flipH="1">
              <a:off x="1822" y="1723"/>
              <a:ext cx="3687" cy="213"/>
            </a:xfrm>
            <a:prstGeom prst="line">
              <a:avLst/>
            </a:prstGeom>
            <a:noFill/>
            <a:ln w="38100">
              <a:solidFill>
                <a:srgbClr val="33CC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0761" name="Line 137"/>
            <p:cNvSpPr>
              <a:spLocks noChangeShapeType="1"/>
            </p:cNvSpPr>
            <p:nvPr/>
          </p:nvSpPr>
          <p:spPr bwMode="auto">
            <a:xfrm flipH="1" flipV="1">
              <a:off x="1863" y="1581"/>
              <a:ext cx="3646" cy="2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0762" name="Text Box 138"/>
            <p:cNvSpPr txBox="1">
              <a:spLocks noChangeArrowheads="1"/>
            </p:cNvSpPr>
            <p:nvPr/>
          </p:nvSpPr>
          <p:spPr bwMode="auto">
            <a:xfrm>
              <a:off x="4754" y="1183"/>
              <a:ext cx="1006" cy="4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Spectroscopy lasers</a:t>
              </a:r>
              <a:endParaRPr lang="en-US" sz="2000" baseline="-250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10763" name="Line 139"/>
            <p:cNvSpPr>
              <a:spLocks noChangeShapeType="1"/>
            </p:cNvSpPr>
            <p:nvPr/>
          </p:nvSpPr>
          <p:spPr bwMode="auto">
            <a:xfrm flipH="1">
              <a:off x="5173" y="1368"/>
              <a:ext cx="210" cy="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0764" name="Text Box 140"/>
            <p:cNvSpPr txBox="1">
              <a:spLocks noChangeArrowheads="1"/>
            </p:cNvSpPr>
            <p:nvPr/>
          </p:nvSpPr>
          <p:spPr bwMode="auto">
            <a:xfrm>
              <a:off x="3497" y="1226"/>
              <a:ext cx="1006" cy="2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Scope</a:t>
              </a:r>
              <a:endParaRPr lang="en-US" sz="2000" baseline="-250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10765" name="Line 141"/>
            <p:cNvSpPr>
              <a:spLocks noChangeShapeType="1"/>
            </p:cNvSpPr>
            <p:nvPr/>
          </p:nvSpPr>
          <p:spPr bwMode="auto">
            <a:xfrm>
              <a:off x="4000" y="1332"/>
              <a:ext cx="3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766" name="Text Box 142"/>
          <p:cNvSpPr txBox="1">
            <a:spLocks noChangeArrowheads="1"/>
          </p:cNvSpPr>
          <p:nvPr/>
        </p:nvSpPr>
        <p:spPr bwMode="auto">
          <a:xfrm>
            <a:off x="-1" y="5657638"/>
            <a:ext cx="716145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0000FF"/>
                </a:solidFill>
                <a:cs typeface="Arial" charset="0"/>
              </a:rPr>
              <a:t> High ion loading efficiency observed.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0000FF"/>
                </a:solidFill>
                <a:cs typeface="Arial" charset="0"/>
              </a:rPr>
              <a:t> Ions loaded at one end will travel to the other.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0000FF"/>
                </a:solidFill>
                <a:cs typeface="Arial" charset="0"/>
              </a:rPr>
              <a:t> Ions can be manipulated by changing </a:t>
            </a:r>
            <a:r>
              <a:rPr lang="en-US" sz="1800" dirty="0" smtClean="0">
                <a:solidFill>
                  <a:srgbClr val="0000FF"/>
                </a:solidFill>
                <a:cs typeface="Arial" charset="0"/>
              </a:rPr>
              <a:t>DC potential </a:t>
            </a:r>
            <a:r>
              <a:rPr lang="en-US" sz="1800" dirty="0">
                <a:solidFill>
                  <a:srgbClr val="0000FF"/>
                </a:solidFill>
                <a:cs typeface="Arial" charset="0"/>
              </a:rPr>
              <a:t>configuration.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515//2008</a:t>
            </a:r>
            <a:endParaRPr lang="en-US" alt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TUNL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9829-A673-4B86-A4D7-6C6FDFA4464B}" type="slidenum">
              <a:rPr lang="en-US" altLang="en-US"/>
              <a:pPr/>
              <a:t>63</a:t>
            </a:fld>
            <a:endParaRPr lang="en-US" altLang="en-US"/>
          </a:p>
        </p:txBody>
      </p:sp>
      <p:pic>
        <p:nvPicPr>
          <p:cNvPr id="13" name="Picture 12" descr="ba_ion_det_griorgio_20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pic>
        <p:nvPicPr>
          <p:cNvPr id="4" name="Picture 3" descr="ba_transport_giorgio_20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289" y="0"/>
            <a:ext cx="8869421" cy="6858000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pic>
        <p:nvPicPr>
          <p:cNvPr id="4" name="Picture 3" descr="ba_transport_1_giorgio_20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31619" y="3196354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next generation</a:t>
            </a:r>
            <a:endParaRPr lang="en-US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4294967295"/>
          </p:nvPr>
        </p:nvSpPr>
        <p:spPr>
          <a:xfrm>
            <a:off x="0" y="1268428"/>
            <a:ext cx="8610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err="1" smtClean="0">
                <a:cs typeface="Arial" charset="0"/>
              </a:rPr>
              <a:t>LXe</a:t>
            </a:r>
            <a:r>
              <a:rPr lang="en-US" sz="2800" dirty="0" smtClean="0">
                <a:cs typeface="Arial" charset="0"/>
              </a:rPr>
              <a:t> core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Liquid Xenon (</a:t>
            </a:r>
            <a:r>
              <a:rPr lang="en-US" sz="2400" baseline="30000" dirty="0" smtClean="0">
                <a:cs typeface="Arial" charset="0"/>
              </a:rPr>
              <a:t>136</a:t>
            </a:r>
            <a:r>
              <a:rPr lang="en-US" sz="2400" dirty="0" smtClean="0">
                <a:cs typeface="Arial" charset="0"/>
              </a:rPr>
              <a:t>Xe)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cs typeface="Arial" charset="0"/>
              </a:rPr>
              <a:t>Fiducial Mass = 10 </a:t>
            </a:r>
            <a:r>
              <a:rPr lang="en-US" sz="2000" dirty="0" err="1" smtClean="0">
                <a:cs typeface="Arial" charset="0"/>
              </a:rPr>
              <a:t>Tonnes</a:t>
            </a:r>
            <a:endParaRPr lang="en-US" sz="2000" dirty="0" smtClean="0">
              <a:cs typeface="Arial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cs typeface="Arial" charset="0"/>
              </a:rPr>
              <a:t>Volume = 3,400 liters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cs typeface="Arial" charset="0"/>
              </a:rPr>
              <a:t>Temperature = 165K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Cu vessel for </a:t>
            </a:r>
            <a:r>
              <a:rPr lang="en-US" sz="2400" dirty="0" err="1" smtClean="0">
                <a:cs typeface="Arial" charset="0"/>
              </a:rPr>
              <a:t>LXe</a:t>
            </a:r>
            <a:endParaRPr lang="en-US" sz="2400" dirty="0" smtClean="0">
              <a:cs typeface="Arial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cs typeface="Arial" charset="0"/>
              </a:rPr>
              <a:t>Single vessel, 170cm x 160cm x 170cm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cs typeface="Arial" charset="0"/>
              </a:rPr>
              <a:t>3 equally sized internal chambers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cs typeface="Arial" charset="0"/>
              </a:rPr>
              <a:t>TPC – Time Projection Chamber</a:t>
            </a:r>
            <a:endParaRPr lang="en-US" dirty="0" smtClean="0"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Central Cathode in each chamber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cs typeface="Arial" charset="0"/>
              </a:rPr>
              <a:t>Max drift distance = 25cm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Ionization and scintillation readout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Coincidence measurement by identifying </a:t>
            </a:r>
            <a:r>
              <a:rPr lang="en-US" sz="2400" dirty="0" err="1" smtClean="0">
                <a:cs typeface="Arial" charset="0"/>
              </a:rPr>
              <a:t>Ba</a:t>
            </a:r>
            <a:r>
              <a:rPr lang="en-US" sz="2400" baseline="30000" dirty="0" smtClean="0">
                <a:cs typeface="Arial" charset="0"/>
              </a:rPr>
              <a:t>++ </a:t>
            </a:r>
            <a:r>
              <a:rPr lang="en-US" sz="2400" dirty="0" smtClean="0">
                <a:cs typeface="Arial" charset="0"/>
              </a:rPr>
              <a:t>Daughter</a:t>
            </a:r>
            <a:endParaRPr lang="en-US" dirty="0" smtClean="0">
              <a:cs typeface="Arial" charset="0"/>
            </a:endParaRPr>
          </a:p>
        </p:txBody>
      </p:sp>
      <p:sp>
        <p:nvSpPr>
          <p:cNvPr id="3076" name="Title 1"/>
          <p:cNvSpPr>
            <a:spLocks noGrp="1"/>
          </p:cNvSpPr>
          <p:nvPr>
            <p:ph type="title" idx="4294967295"/>
          </p:nvPr>
        </p:nvSpPr>
        <p:spPr>
          <a:xfrm>
            <a:off x="0" y="99789"/>
            <a:ext cx="8229600" cy="1139825"/>
          </a:xfrm>
        </p:spPr>
        <p:txBody>
          <a:bodyPr/>
          <a:lstStyle/>
          <a:p>
            <a:r>
              <a:rPr lang="en-US" dirty="0" smtClean="0">
                <a:latin typeface="Bell MT" pitchFamily="18" charset="0"/>
              </a:rPr>
              <a:t>10 </a:t>
            </a:r>
            <a:r>
              <a:rPr lang="en-US" dirty="0" err="1" smtClean="0">
                <a:latin typeface="Bell MT" pitchFamily="18" charset="0"/>
              </a:rPr>
              <a:t>Tonne</a:t>
            </a:r>
            <a:r>
              <a:rPr lang="en-US" dirty="0" smtClean="0">
                <a:latin typeface="Bell MT" pitchFamily="18" charset="0"/>
              </a:rPr>
              <a:t> EXO Basics</a:t>
            </a:r>
          </a:p>
        </p:txBody>
      </p:sp>
      <p:pic>
        <p:nvPicPr>
          <p:cNvPr id="3075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116028"/>
            <a:ext cx="3140075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4038600" y="1192228"/>
            <a:ext cx="1828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>
                <a:latin typeface="Bell MT" pitchFamily="18" charset="0"/>
              </a:rPr>
              <a:t>LXe core</a:t>
            </a: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4495800" y="2436828"/>
            <a:ext cx="9953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Bell MT" pitchFamily="18" charset="0"/>
              </a:rPr>
              <a:t>TPC</a:t>
            </a:r>
          </a:p>
        </p:txBody>
      </p:sp>
      <p:cxnSp>
        <p:nvCxnSpPr>
          <p:cNvPr id="11" name="Straight Arrow Connector 10"/>
          <p:cNvCxnSpPr>
            <a:stCxn id="3078" idx="3"/>
          </p:cNvCxnSpPr>
          <p:nvPr/>
        </p:nvCxnSpPr>
        <p:spPr>
          <a:xfrm>
            <a:off x="5491163" y="2728928"/>
            <a:ext cx="1595437" cy="368300"/>
          </a:xfrm>
          <a:prstGeom prst="straightConnector1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257800" y="1649428"/>
            <a:ext cx="1838325" cy="1249363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7088188" y="3171825"/>
            <a:ext cx="304800" cy="396875"/>
          </a:xfrm>
          <a:custGeom>
            <a:avLst/>
            <a:gdLst>
              <a:gd name="connsiteX0" fmla="*/ 0 w 307497"/>
              <a:gd name="connsiteY0" fmla="*/ 48552 h 396510"/>
              <a:gd name="connsiteX1" fmla="*/ 8092 w 307497"/>
              <a:gd name="connsiteY1" fmla="*/ 331773 h 396510"/>
              <a:gd name="connsiteX2" fmla="*/ 210393 w 307497"/>
              <a:gd name="connsiteY2" fmla="*/ 396510 h 396510"/>
              <a:gd name="connsiteX3" fmla="*/ 299405 w 307497"/>
              <a:gd name="connsiteY3" fmla="*/ 347957 h 396510"/>
              <a:gd name="connsiteX4" fmla="*/ 307497 w 307497"/>
              <a:gd name="connsiteY4" fmla="*/ 64736 h 396510"/>
              <a:gd name="connsiteX5" fmla="*/ 242761 w 307497"/>
              <a:gd name="connsiteY5" fmla="*/ 0 h 396510"/>
              <a:gd name="connsiteX6" fmla="*/ 0 w 307497"/>
              <a:gd name="connsiteY6" fmla="*/ 48552 h 396510"/>
              <a:gd name="connsiteX0" fmla="*/ 0 w 307497"/>
              <a:gd name="connsiteY0" fmla="*/ 48552 h 396510"/>
              <a:gd name="connsiteX1" fmla="*/ 8092 w 307497"/>
              <a:gd name="connsiteY1" fmla="*/ 331773 h 396510"/>
              <a:gd name="connsiteX2" fmla="*/ 210393 w 307497"/>
              <a:gd name="connsiteY2" fmla="*/ 396510 h 396510"/>
              <a:gd name="connsiteX3" fmla="*/ 302777 w 307497"/>
              <a:gd name="connsiteY3" fmla="*/ 333122 h 396510"/>
              <a:gd name="connsiteX4" fmla="*/ 307497 w 307497"/>
              <a:gd name="connsiteY4" fmla="*/ 64736 h 396510"/>
              <a:gd name="connsiteX5" fmla="*/ 242761 w 307497"/>
              <a:gd name="connsiteY5" fmla="*/ 0 h 396510"/>
              <a:gd name="connsiteX6" fmla="*/ 0 w 307497"/>
              <a:gd name="connsiteY6" fmla="*/ 48552 h 396510"/>
              <a:gd name="connsiteX0" fmla="*/ 0 w 304350"/>
              <a:gd name="connsiteY0" fmla="*/ 48552 h 396510"/>
              <a:gd name="connsiteX1" fmla="*/ 8092 w 304350"/>
              <a:gd name="connsiteY1" fmla="*/ 331773 h 396510"/>
              <a:gd name="connsiteX2" fmla="*/ 210393 w 304350"/>
              <a:gd name="connsiteY2" fmla="*/ 396510 h 396510"/>
              <a:gd name="connsiteX3" fmla="*/ 302777 w 304350"/>
              <a:gd name="connsiteY3" fmla="*/ 333122 h 396510"/>
              <a:gd name="connsiteX4" fmla="*/ 302777 w 304350"/>
              <a:gd name="connsiteY4" fmla="*/ 28322 h 396510"/>
              <a:gd name="connsiteX5" fmla="*/ 242761 w 304350"/>
              <a:gd name="connsiteY5" fmla="*/ 0 h 396510"/>
              <a:gd name="connsiteX6" fmla="*/ 0 w 304350"/>
              <a:gd name="connsiteY6" fmla="*/ 48552 h 39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350" h="396510">
                <a:moveTo>
                  <a:pt x="0" y="48552"/>
                </a:moveTo>
                <a:lnTo>
                  <a:pt x="8092" y="331773"/>
                </a:lnTo>
                <a:lnTo>
                  <a:pt x="210393" y="396510"/>
                </a:lnTo>
                <a:lnTo>
                  <a:pt x="302777" y="333122"/>
                </a:lnTo>
                <a:cubicBezTo>
                  <a:pt x="304350" y="243660"/>
                  <a:pt x="301204" y="117784"/>
                  <a:pt x="302777" y="28322"/>
                </a:cubicBezTo>
                <a:lnTo>
                  <a:pt x="242761" y="0"/>
                </a:lnTo>
                <a:lnTo>
                  <a:pt x="0" y="48552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41479" y="6488668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From M. </a:t>
            </a:r>
            <a:r>
              <a:rPr lang="en-US" sz="1800" dirty="0" err="1" smtClean="0">
                <a:solidFill>
                  <a:srgbClr val="0000FF"/>
                </a:solidFill>
              </a:rPr>
              <a:t>Breidenbach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/>
          </p:cNvSpPr>
          <p:nvPr>
            <p:ph idx="4294967295"/>
          </p:nvPr>
        </p:nvSpPr>
        <p:spPr>
          <a:xfrm>
            <a:off x="0" y="1143000"/>
            <a:ext cx="28956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cs typeface="Arial" charset="0"/>
              </a:rPr>
              <a:t>TPC – Time Projection Chamber</a:t>
            </a:r>
            <a:endParaRPr lang="en-US" sz="2800" smtClean="0"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cs typeface="Arial" charset="0"/>
              </a:rPr>
              <a:t>Central Cathode in each chamber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>
                <a:cs typeface="Arial" charset="0"/>
              </a:rPr>
              <a:t>Max drift distance = 25cm</a:t>
            </a:r>
          </a:p>
        </p:txBody>
      </p:sp>
      <p:sp>
        <p:nvSpPr>
          <p:cNvPr id="4100" name="Title 1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r>
              <a:rPr lang="en-US" smtClean="0">
                <a:latin typeface="Bell MT" pitchFamily="18" charset="0"/>
              </a:rPr>
              <a:t>10 Tonne EXO Basics</a:t>
            </a:r>
          </a:p>
        </p:txBody>
      </p:sp>
      <p:pic>
        <p:nvPicPr>
          <p:cNvPr id="4099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447800"/>
            <a:ext cx="3140075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 flipH="1">
            <a:off x="2971800" y="1143000"/>
            <a:ext cx="2819400" cy="4038600"/>
          </a:xfrm>
          <a:prstGeom prst="rect">
            <a:avLst/>
          </a:prstGeom>
          <a:solidFill>
            <a:srgbClr val="92D05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flipH="1">
            <a:off x="3979863" y="2132013"/>
            <a:ext cx="1647825" cy="2630487"/>
          </a:xfrm>
          <a:custGeom>
            <a:avLst/>
            <a:gdLst>
              <a:gd name="connsiteX0" fmla="*/ 0 w 1647645"/>
              <a:gd name="connsiteY0" fmla="*/ 43132 h 2553419"/>
              <a:gd name="connsiteX1" fmla="*/ 724619 w 1647645"/>
              <a:gd name="connsiteY1" fmla="*/ 0 h 2553419"/>
              <a:gd name="connsiteX2" fmla="*/ 1647645 w 1647645"/>
              <a:gd name="connsiteY2" fmla="*/ 517585 h 2553419"/>
              <a:gd name="connsiteX3" fmla="*/ 1604513 w 1647645"/>
              <a:gd name="connsiteY3" fmla="*/ 2406770 h 2553419"/>
              <a:gd name="connsiteX4" fmla="*/ 1043796 w 1647645"/>
              <a:gd name="connsiteY4" fmla="*/ 2553419 h 2553419"/>
              <a:gd name="connsiteX5" fmla="*/ 1078302 w 1647645"/>
              <a:gd name="connsiteY5" fmla="*/ 681487 h 2553419"/>
              <a:gd name="connsiteX6" fmla="*/ 0 w 1647645"/>
              <a:gd name="connsiteY6" fmla="*/ 43132 h 2553419"/>
              <a:gd name="connsiteX0" fmla="*/ 0 w 1647645"/>
              <a:gd name="connsiteY0" fmla="*/ 120942 h 2631229"/>
              <a:gd name="connsiteX1" fmla="*/ 598422 w 1647645"/>
              <a:gd name="connsiteY1" fmla="*/ 0 h 2631229"/>
              <a:gd name="connsiteX2" fmla="*/ 1647645 w 1647645"/>
              <a:gd name="connsiteY2" fmla="*/ 595395 h 2631229"/>
              <a:gd name="connsiteX3" fmla="*/ 1604513 w 1647645"/>
              <a:gd name="connsiteY3" fmla="*/ 2484580 h 2631229"/>
              <a:gd name="connsiteX4" fmla="*/ 1043796 w 1647645"/>
              <a:gd name="connsiteY4" fmla="*/ 2631229 h 2631229"/>
              <a:gd name="connsiteX5" fmla="*/ 1078302 w 1647645"/>
              <a:gd name="connsiteY5" fmla="*/ 759297 h 2631229"/>
              <a:gd name="connsiteX6" fmla="*/ 0 w 1647645"/>
              <a:gd name="connsiteY6" fmla="*/ 120942 h 263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7645" h="2631229">
                <a:moveTo>
                  <a:pt x="0" y="120942"/>
                </a:moveTo>
                <a:lnTo>
                  <a:pt x="598422" y="0"/>
                </a:lnTo>
                <a:lnTo>
                  <a:pt x="1647645" y="595395"/>
                </a:lnTo>
                <a:lnTo>
                  <a:pt x="1604513" y="2484580"/>
                </a:lnTo>
                <a:lnTo>
                  <a:pt x="1043796" y="2631229"/>
                </a:lnTo>
                <a:lnTo>
                  <a:pt x="1078302" y="759297"/>
                </a:lnTo>
                <a:lnTo>
                  <a:pt x="0" y="120942"/>
                </a:lnTo>
                <a:close/>
              </a:path>
            </a:pathLst>
          </a:custGeom>
          <a:solidFill>
            <a:srgbClr val="B042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267200" y="2397125"/>
            <a:ext cx="1066800" cy="68580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 flipH="1">
            <a:off x="4525963" y="2244725"/>
            <a:ext cx="1112837" cy="2517775"/>
          </a:xfrm>
          <a:custGeom>
            <a:avLst/>
            <a:gdLst>
              <a:gd name="connsiteX0" fmla="*/ 129396 w 1112807"/>
              <a:gd name="connsiteY0" fmla="*/ 0 h 2467155"/>
              <a:gd name="connsiteX1" fmla="*/ 1112807 w 1112807"/>
              <a:gd name="connsiteY1" fmla="*/ 586597 h 2467155"/>
              <a:gd name="connsiteX2" fmla="*/ 1078302 w 1112807"/>
              <a:gd name="connsiteY2" fmla="*/ 2467155 h 2467155"/>
              <a:gd name="connsiteX3" fmla="*/ 0 w 1112807"/>
              <a:gd name="connsiteY3" fmla="*/ 1768416 h 2467155"/>
              <a:gd name="connsiteX4" fmla="*/ 129396 w 1112807"/>
              <a:gd name="connsiteY4" fmla="*/ 0 h 2467155"/>
              <a:gd name="connsiteX0" fmla="*/ 31630 w 1112807"/>
              <a:gd name="connsiteY0" fmla="*/ 0 h 2518913"/>
              <a:gd name="connsiteX1" fmla="*/ 1112807 w 1112807"/>
              <a:gd name="connsiteY1" fmla="*/ 638355 h 2518913"/>
              <a:gd name="connsiteX2" fmla="*/ 1078302 w 1112807"/>
              <a:gd name="connsiteY2" fmla="*/ 2518913 h 2518913"/>
              <a:gd name="connsiteX3" fmla="*/ 0 w 1112807"/>
              <a:gd name="connsiteY3" fmla="*/ 1820174 h 2518913"/>
              <a:gd name="connsiteX4" fmla="*/ 31630 w 1112807"/>
              <a:gd name="connsiteY4" fmla="*/ 0 h 2518913"/>
              <a:gd name="connsiteX0" fmla="*/ 31630 w 1112807"/>
              <a:gd name="connsiteY0" fmla="*/ 0 h 2518913"/>
              <a:gd name="connsiteX1" fmla="*/ 1112807 w 1112807"/>
              <a:gd name="connsiteY1" fmla="*/ 638355 h 2518913"/>
              <a:gd name="connsiteX2" fmla="*/ 1078302 w 1112807"/>
              <a:gd name="connsiteY2" fmla="*/ 2518913 h 2518913"/>
              <a:gd name="connsiteX3" fmla="*/ 0 w 1112807"/>
              <a:gd name="connsiteY3" fmla="*/ 1820174 h 2518913"/>
              <a:gd name="connsiteX4" fmla="*/ 31630 w 1112807"/>
              <a:gd name="connsiteY4" fmla="*/ 0 h 251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807" h="2518913">
                <a:moveTo>
                  <a:pt x="31630" y="0"/>
                </a:moveTo>
                <a:lnTo>
                  <a:pt x="1112807" y="638355"/>
                </a:lnTo>
                <a:lnTo>
                  <a:pt x="1078302" y="2518913"/>
                </a:lnTo>
                <a:lnTo>
                  <a:pt x="0" y="1820174"/>
                </a:lnTo>
                <a:lnTo>
                  <a:pt x="31630" y="0"/>
                </a:lnTo>
                <a:close/>
              </a:path>
            </a:pathLst>
          </a:custGeom>
          <a:solidFill>
            <a:srgbClr val="FC4B04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Freeform 18"/>
          <p:cNvSpPr/>
          <p:nvPr/>
        </p:nvSpPr>
        <p:spPr>
          <a:xfrm flipH="1">
            <a:off x="4221163" y="2244725"/>
            <a:ext cx="1112837" cy="2438400"/>
          </a:xfrm>
          <a:custGeom>
            <a:avLst/>
            <a:gdLst>
              <a:gd name="connsiteX0" fmla="*/ 129396 w 1112807"/>
              <a:gd name="connsiteY0" fmla="*/ 0 h 2467155"/>
              <a:gd name="connsiteX1" fmla="*/ 1112807 w 1112807"/>
              <a:gd name="connsiteY1" fmla="*/ 586597 h 2467155"/>
              <a:gd name="connsiteX2" fmla="*/ 1078302 w 1112807"/>
              <a:gd name="connsiteY2" fmla="*/ 2467155 h 2467155"/>
              <a:gd name="connsiteX3" fmla="*/ 0 w 1112807"/>
              <a:gd name="connsiteY3" fmla="*/ 1768416 h 2467155"/>
              <a:gd name="connsiteX4" fmla="*/ 129396 w 1112807"/>
              <a:gd name="connsiteY4" fmla="*/ 0 h 2467155"/>
              <a:gd name="connsiteX0" fmla="*/ 31630 w 1112807"/>
              <a:gd name="connsiteY0" fmla="*/ 0 h 2518913"/>
              <a:gd name="connsiteX1" fmla="*/ 1112807 w 1112807"/>
              <a:gd name="connsiteY1" fmla="*/ 638355 h 2518913"/>
              <a:gd name="connsiteX2" fmla="*/ 1078302 w 1112807"/>
              <a:gd name="connsiteY2" fmla="*/ 2518913 h 2518913"/>
              <a:gd name="connsiteX3" fmla="*/ 0 w 1112807"/>
              <a:gd name="connsiteY3" fmla="*/ 1820174 h 2518913"/>
              <a:gd name="connsiteX4" fmla="*/ 31630 w 1112807"/>
              <a:gd name="connsiteY4" fmla="*/ 0 h 2518913"/>
              <a:gd name="connsiteX0" fmla="*/ 31630 w 1112807"/>
              <a:gd name="connsiteY0" fmla="*/ 0 h 2518913"/>
              <a:gd name="connsiteX1" fmla="*/ 1112807 w 1112807"/>
              <a:gd name="connsiteY1" fmla="*/ 638355 h 2518913"/>
              <a:gd name="connsiteX2" fmla="*/ 1078302 w 1112807"/>
              <a:gd name="connsiteY2" fmla="*/ 2518913 h 2518913"/>
              <a:gd name="connsiteX3" fmla="*/ 0 w 1112807"/>
              <a:gd name="connsiteY3" fmla="*/ 1820174 h 2518913"/>
              <a:gd name="connsiteX4" fmla="*/ 31630 w 1112807"/>
              <a:gd name="connsiteY4" fmla="*/ 0 h 2518913"/>
              <a:gd name="connsiteX0" fmla="*/ 31630 w 1112807"/>
              <a:gd name="connsiteY0" fmla="*/ 0 h 2438400"/>
              <a:gd name="connsiteX1" fmla="*/ 1112807 w 1112807"/>
              <a:gd name="connsiteY1" fmla="*/ 638355 h 2438400"/>
              <a:gd name="connsiteX2" fmla="*/ 1066800 w 1112807"/>
              <a:gd name="connsiteY2" fmla="*/ 2438400 h 2438400"/>
              <a:gd name="connsiteX3" fmla="*/ 0 w 1112807"/>
              <a:gd name="connsiteY3" fmla="*/ 1820174 h 2438400"/>
              <a:gd name="connsiteX4" fmla="*/ 31630 w 1112807"/>
              <a:gd name="connsiteY4" fmla="*/ 0 h 2438400"/>
              <a:gd name="connsiteX0" fmla="*/ 31630 w 1112807"/>
              <a:gd name="connsiteY0" fmla="*/ 0 h 2438400"/>
              <a:gd name="connsiteX1" fmla="*/ 1112807 w 1112807"/>
              <a:gd name="connsiteY1" fmla="*/ 638355 h 2438400"/>
              <a:gd name="connsiteX2" fmla="*/ 1066800 w 1112807"/>
              <a:gd name="connsiteY2" fmla="*/ 2438400 h 2438400"/>
              <a:gd name="connsiteX3" fmla="*/ 0 w 1112807"/>
              <a:gd name="connsiteY3" fmla="*/ 1676400 h 2438400"/>
              <a:gd name="connsiteX4" fmla="*/ 31630 w 1112807"/>
              <a:gd name="connsiteY4" fmla="*/ 0 h 2438400"/>
              <a:gd name="connsiteX0" fmla="*/ 31630 w 1112807"/>
              <a:gd name="connsiteY0" fmla="*/ 0 h 2438400"/>
              <a:gd name="connsiteX1" fmla="*/ 1112807 w 1112807"/>
              <a:gd name="connsiteY1" fmla="*/ 638355 h 2438400"/>
              <a:gd name="connsiteX2" fmla="*/ 1066800 w 1112807"/>
              <a:gd name="connsiteY2" fmla="*/ 2438400 h 2438400"/>
              <a:gd name="connsiteX3" fmla="*/ 0 w 1112807"/>
              <a:gd name="connsiteY3" fmla="*/ 1752600 h 2438400"/>
              <a:gd name="connsiteX4" fmla="*/ 31630 w 1112807"/>
              <a:gd name="connsiteY4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807" h="2438400">
                <a:moveTo>
                  <a:pt x="31630" y="0"/>
                </a:moveTo>
                <a:lnTo>
                  <a:pt x="1112807" y="638355"/>
                </a:lnTo>
                <a:lnTo>
                  <a:pt x="1066800" y="2438400"/>
                </a:lnTo>
                <a:lnTo>
                  <a:pt x="0" y="1752600"/>
                </a:lnTo>
                <a:lnTo>
                  <a:pt x="31630" y="0"/>
                </a:lnTo>
                <a:close/>
              </a:path>
            </a:pathLst>
          </a:custGeom>
          <a:noFill/>
          <a:ln w="127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5181600" y="2320925"/>
            <a:ext cx="31750" cy="175260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343400" y="2854325"/>
            <a:ext cx="31750" cy="175260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95800" y="2701925"/>
            <a:ext cx="31750" cy="175260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692650" y="2625725"/>
            <a:ext cx="31750" cy="175260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45050" y="2549525"/>
            <a:ext cx="31750" cy="175260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997450" y="2473325"/>
            <a:ext cx="31750" cy="175260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267200" y="3540125"/>
            <a:ext cx="1066800" cy="68580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267200" y="3311525"/>
            <a:ext cx="1066800" cy="68580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267200" y="3082925"/>
            <a:ext cx="1066800" cy="68580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267200" y="2854325"/>
            <a:ext cx="1066800" cy="68580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267200" y="2625725"/>
            <a:ext cx="1066800" cy="68580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267200" y="3768725"/>
            <a:ext cx="1066800" cy="68580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 flipH="1" flipV="1">
            <a:off x="3962400" y="4724400"/>
            <a:ext cx="609600" cy="1524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0" name="TextBox 14"/>
          <p:cNvSpPr txBox="1">
            <a:spLocks noChangeArrowheads="1"/>
          </p:cNvSpPr>
          <p:nvPr/>
        </p:nvSpPr>
        <p:spPr bwMode="auto">
          <a:xfrm rot="738023" flipH="1">
            <a:off x="3856038" y="4770438"/>
            <a:ext cx="622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50cm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16200000" flipH="1">
            <a:off x="2944813" y="3632200"/>
            <a:ext cx="1830388" cy="523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572000" y="4114800"/>
            <a:ext cx="1143000" cy="762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3" name="TextBox 14"/>
          <p:cNvSpPr txBox="1">
            <a:spLocks noChangeArrowheads="1"/>
          </p:cNvSpPr>
          <p:nvPr/>
        </p:nvSpPr>
        <p:spPr bwMode="auto">
          <a:xfrm flipH="1">
            <a:off x="5068888" y="4495800"/>
            <a:ext cx="722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160cm</a:t>
            </a:r>
          </a:p>
        </p:txBody>
      </p:sp>
      <p:sp>
        <p:nvSpPr>
          <p:cNvPr id="4124" name="TextBox 14"/>
          <p:cNvSpPr txBox="1">
            <a:spLocks noChangeArrowheads="1"/>
          </p:cNvSpPr>
          <p:nvPr/>
        </p:nvSpPr>
        <p:spPr bwMode="auto">
          <a:xfrm flipH="1">
            <a:off x="3062288" y="3568700"/>
            <a:ext cx="72231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150cm</a:t>
            </a:r>
          </a:p>
        </p:txBody>
      </p:sp>
      <p:sp>
        <p:nvSpPr>
          <p:cNvPr id="38" name="Freeform 37"/>
          <p:cNvSpPr/>
          <p:nvPr/>
        </p:nvSpPr>
        <p:spPr>
          <a:xfrm flipH="1">
            <a:off x="3967163" y="2132013"/>
            <a:ext cx="1663700" cy="2628900"/>
          </a:xfrm>
          <a:custGeom>
            <a:avLst/>
            <a:gdLst>
              <a:gd name="connsiteX0" fmla="*/ 25879 w 1664898"/>
              <a:gd name="connsiteY0" fmla="*/ 43132 h 2553418"/>
              <a:gd name="connsiteX1" fmla="*/ 724619 w 1664898"/>
              <a:gd name="connsiteY1" fmla="*/ 0 h 2553418"/>
              <a:gd name="connsiteX2" fmla="*/ 1664898 w 1664898"/>
              <a:gd name="connsiteY2" fmla="*/ 534837 h 2553418"/>
              <a:gd name="connsiteX3" fmla="*/ 1613139 w 1664898"/>
              <a:gd name="connsiteY3" fmla="*/ 2415396 h 2553418"/>
              <a:gd name="connsiteX4" fmla="*/ 1069675 w 1664898"/>
              <a:gd name="connsiteY4" fmla="*/ 2553418 h 2553418"/>
              <a:gd name="connsiteX5" fmla="*/ 0 w 1664898"/>
              <a:gd name="connsiteY5" fmla="*/ 1854679 h 2553418"/>
              <a:gd name="connsiteX6" fmla="*/ 25879 w 1664898"/>
              <a:gd name="connsiteY6" fmla="*/ 43132 h 2553418"/>
              <a:gd name="connsiteX0" fmla="*/ 25879 w 1664898"/>
              <a:gd name="connsiteY0" fmla="*/ 119353 h 2629639"/>
              <a:gd name="connsiteX1" fmla="*/ 525840 w 1664898"/>
              <a:gd name="connsiteY1" fmla="*/ 0 h 2629639"/>
              <a:gd name="connsiteX2" fmla="*/ 1664898 w 1664898"/>
              <a:gd name="connsiteY2" fmla="*/ 611058 h 2629639"/>
              <a:gd name="connsiteX3" fmla="*/ 1613139 w 1664898"/>
              <a:gd name="connsiteY3" fmla="*/ 2491617 h 2629639"/>
              <a:gd name="connsiteX4" fmla="*/ 1069675 w 1664898"/>
              <a:gd name="connsiteY4" fmla="*/ 2629639 h 2629639"/>
              <a:gd name="connsiteX5" fmla="*/ 0 w 1664898"/>
              <a:gd name="connsiteY5" fmla="*/ 1930900 h 2629639"/>
              <a:gd name="connsiteX6" fmla="*/ 25879 w 1664898"/>
              <a:gd name="connsiteY6" fmla="*/ 119353 h 2629639"/>
              <a:gd name="connsiteX0" fmla="*/ 25879 w 1664898"/>
              <a:gd name="connsiteY0" fmla="*/ 119353 h 2629639"/>
              <a:gd name="connsiteX1" fmla="*/ 602095 w 1664898"/>
              <a:gd name="connsiteY1" fmla="*/ 0 h 2629639"/>
              <a:gd name="connsiteX2" fmla="*/ 1664898 w 1664898"/>
              <a:gd name="connsiteY2" fmla="*/ 611058 h 2629639"/>
              <a:gd name="connsiteX3" fmla="*/ 1613139 w 1664898"/>
              <a:gd name="connsiteY3" fmla="*/ 2491617 h 2629639"/>
              <a:gd name="connsiteX4" fmla="*/ 1069675 w 1664898"/>
              <a:gd name="connsiteY4" fmla="*/ 2629639 h 2629639"/>
              <a:gd name="connsiteX5" fmla="*/ 0 w 1664898"/>
              <a:gd name="connsiteY5" fmla="*/ 1930900 h 2629639"/>
              <a:gd name="connsiteX6" fmla="*/ 25879 w 1664898"/>
              <a:gd name="connsiteY6" fmla="*/ 119353 h 262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4898" h="2629639">
                <a:moveTo>
                  <a:pt x="25879" y="119353"/>
                </a:moveTo>
                <a:lnTo>
                  <a:pt x="602095" y="0"/>
                </a:lnTo>
                <a:lnTo>
                  <a:pt x="1664898" y="611058"/>
                </a:lnTo>
                <a:lnTo>
                  <a:pt x="1613139" y="2491617"/>
                </a:lnTo>
                <a:lnTo>
                  <a:pt x="1069675" y="2629639"/>
                </a:lnTo>
                <a:lnTo>
                  <a:pt x="0" y="1930900"/>
                </a:lnTo>
                <a:lnTo>
                  <a:pt x="25879" y="119353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9" name="Straight Connector 38"/>
          <p:cNvCxnSpPr>
            <a:stCxn id="38" idx="2"/>
            <a:endCxn id="41" idx="1"/>
          </p:cNvCxnSpPr>
          <p:nvPr/>
        </p:nvCxnSpPr>
        <p:spPr>
          <a:xfrm rot="10800000" flipH="1" flipV="1">
            <a:off x="3967163" y="2743200"/>
            <a:ext cx="558800" cy="1397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7" name="TextBox 6"/>
          <p:cNvSpPr txBox="1">
            <a:spLocks noChangeArrowheads="1"/>
          </p:cNvSpPr>
          <p:nvPr/>
        </p:nvSpPr>
        <p:spPr bwMode="auto">
          <a:xfrm flipH="1">
            <a:off x="3124200" y="1219200"/>
            <a:ext cx="25908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u="sng"/>
              <a:t>Central Cathode</a:t>
            </a:r>
            <a:endParaRPr lang="en-US" u="sng"/>
          </a:p>
          <a:p>
            <a:pPr>
              <a:lnSpc>
                <a:spcPct val="90000"/>
              </a:lnSpc>
            </a:pPr>
            <a:r>
              <a:rPr lang="en-US" sz="2400"/>
              <a:t>  25cm drift</a:t>
            </a:r>
          </a:p>
        </p:txBody>
      </p:sp>
      <p:sp>
        <p:nvSpPr>
          <p:cNvPr id="41" name="Freeform 40"/>
          <p:cNvSpPr/>
          <p:nvPr/>
        </p:nvSpPr>
        <p:spPr>
          <a:xfrm flipH="1">
            <a:off x="4525963" y="2244725"/>
            <a:ext cx="1112837" cy="2517775"/>
          </a:xfrm>
          <a:custGeom>
            <a:avLst/>
            <a:gdLst>
              <a:gd name="connsiteX0" fmla="*/ 129396 w 1112807"/>
              <a:gd name="connsiteY0" fmla="*/ 0 h 2467155"/>
              <a:gd name="connsiteX1" fmla="*/ 1112807 w 1112807"/>
              <a:gd name="connsiteY1" fmla="*/ 586597 h 2467155"/>
              <a:gd name="connsiteX2" fmla="*/ 1078302 w 1112807"/>
              <a:gd name="connsiteY2" fmla="*/ 2467155 h 2467155"/>
              <a:gd name="connsiteX3" fmla="*/ 0 w 1112807"/>
              <a:gd name="connsiteY3" fmla="*/ 1768416 h 2467155"/>
              <a:gd name="connsiteX4" fmla="*/ 129396 w 1112807"/>
              <a:gd name="connsiteY4" fmla="*/ 0 h 2467155"/>
              <a:gd name="connsiteX0" fmla="*/ 31630 w 1112807"/>
              <a:gd name="connsiteY0" fmla="*/ 0 h 2518913"/>
              <a:gd name="connsiteX1" fmla="*/ 1112807 w 1112807"/>
              <a:gd name="connsiteY1" fmla="*/ 638355 h 2518913"/>
              <a:gd name="connsiteX2" fmla="*/ 1078302 w 1112807"/>
              <a:gd name="connsiteY2" fmla="*/ 2518913 h 2518913"/>
              <a:gd name="connsiteX3" fmla="*/ 0 w 1112807"/>
              <a:gd name="connsiteY3" fmla="*/ 1820174 h 2518913"/>
              <a:gd name="connsiteX4" fmla="*/ 31630 w 1112807"/>
              <a:gd name="connsiteY4" fmla="*/ 0 h 2518913"/>
              <a:gd name="connsiteX0" fmla="*/ 31630 w 1112807"/>
              <a:gd name="connsiteY0" fmla="*/ 0 h 2518913"/>
              <a:gd name="connsiteX1" fmla="*/ 1112807 w 1112807"/>
              <a:gd name="connsiteY1" fmla="*/ 638355 h 2518913"/>
              <a:gd name="connsiteX2" fmla="*/ 1078302 w 1112807"/>
              <a:gd name="connsiteY2" fmla="*/ 2518913 h 2518913"/>
              <a:gd name="connsiteX3" fmla="*/ 0 w 1112807"/>
              <a:gd name="connsiteY3" fmla="*/ 1820174 h 2518913"/>
              <a:gd name="connsiteX4" fmla="*/ 31630 w 1112807"/>
              <a:gd name="connsiteY4" fmla="*/ 0 h 251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807" h="2518913">
                <a:moveTo>
                  <a:pt x="31630" y="0"/>
                </a:moveTo>
                <a:lnTo>
                  <a:pt x="1112807" y="638355"/>
                </a:lnTo>
                <a:lnTo>
                  <a:pt x="1078302" y="2518913"/>
                </a:lnTo>
                <a:lnTo>
                  <a:pt x="0" y="1820174"/>
                </a:lnTo>
                <a:lnTo>
                  <a:pt x="31630" y="0"/>
                </a:lnTo>
                <a:close/>
              </a:path>
            </a:pathLst>
          </a:custGeom>
          <a:solidFill>
            <a:srgbClr val="B0421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3994150" y="3657600"/>
            <a:ext cx="228600" cy="74613"/>
          </a:xfrm>
          <a:prstGeom prst="straightConnector1">
            <a:avLst/>
          </a:prstGeom>
          <a:ln w="19050">
            <a:solidFill>
              <a:srgbClr val="0070C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0" name="TextBox 14"/>
          <p:cNvSpPr txBox="1">
            <a:spLocks noChangeArrowheads="1"/>
          </p:cNvSpPr>
          <p:nvPr/>
        </p:nvSpPr>
        <p:spPr bwMode="auto">
          <a:xfrm flipH="1">
            <a:off x="4697413" y="3632200"/>
            <a:ext cx="7477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25cm</a:t>
            </a:r>
          </a:p>
          <a:p>
            <a:pPr algn="ctr"/>
            <a:r>
              <a:rPr lang="en-US"/>
              <a:t>drift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4532313" y="3832225"/>
            <a:ext cx="228600" cy="74613"/>
          </a:xfrm>
          <a:prstGeom prst="straightConnector1">
            <a:avLst/>
          </a:prstGeom>
          <a:ln w="19050">
            <a:solidFill>
              <a:srgbClr val="0070C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4087813" y="3732213"/>
            <a:ext cx="3048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4367213" y="3835400"/>
            <a:ext cx="3048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48"/>
          <p:cNvSpPr/>
          <p:nvPr/>
        </p:nvSpPr>
        <p:spPr>
          <a:xfrm>
            <a:off x="7218363" y="3205163"/>
            <a:ext cx="250825" cy="347662"/>
          </a:xfrm>
          <a:custGeom>
            <a:avLst/>
            <a:gdLst>
              <a:gd name="connsiteX0" fmla="*/ 8092 w 250853"/>
              <a:gd name="connsiteY0" fmla="*/ 56644 h 347958"/>
              <a:gd name="connsiteX1" fmla="*/ 0 w 250853"/>
              <a:gd name="connsiteY1" fmla="*/ 331773 h 347958"/>
              <a:gd name="connsiteX2" fmla="*/ 80920 w 250853"/>
              <a:gd name="connsiteY2" fmla="*/ 347958 h 347958"/>
              <a:gd name="connsiteX3" fmla="*/ 250853 w 250853"/>
              <a:gd name="connsiteY3" fmla="*/ 307497 h 347958"/>
              <a:gd name="connsiteX4" fmla="*/ 234669 w 250853"/>
              <a:gd name="connsiteY4" fmla="*/ 24276 h 347958"/>
              <a:gd name="connsiteX5" fmla="*/ 194208 w 250853"/>
              <a:gd name="connsiteY5" fmla="*/ 0 h 347958"/>
              <a:gd name="connsiteX6" fmla="*/ 8092 w 250853"/>
              <a:gd name="connsiteY6" fmla="*/ 56644 h 347958"/>
              <a:gd name="connsiteX0" fmla="*/ 8092 w 250853"/>
              <a:gd name="connsiteY0" fmla="*/ 60690 h 352004"/>
              <a:gd name="connsiteX1" fmla="*/ 0 w 250853"/>
              <a:gd name="connsiteY1" fmla="*/ 335819 h 352004"/>
              <a:gd name="connsiteX2" fmla="*/ 80920 w 250853"/>
              <a:gd name="connsiteY2" fmla="*/ 352004 h 352004"/>
              <a:gd name="connsiteX3" fmla="*/ 250853 w 250853"/>
              <a:gd name="connsiteY3" fmla="*/ 311543 h 352004"/>
              <a:gd name="connsiteX4" fmla="*/ 249504 w 250853"/>
              <a:gd name="connsiteY4" fmla="*/ 0 h 352004"/>
              <a:gd name="connsiteX5" fmla="*/ 194208 w 250853"/>
              <a:gd name="connsiteY5" fmla="*/ 4046 h 352004"/>
              <a:gd name="connsiteX6" fmla="*/ 8092 w 250853"/>
              <a:gd name="connsiteY6" fmla="*/ 60690 h 352004"/>
              <a:gd name="connsiteX0" fmla="*/ 8092 w 250853"/>
              <a:gd name="connsiteY0" fmla="*/ 56644 h 347958"/>
              <a:gd name="connsiteX1" fmla="*/ 0 w 250853"/>
              <a:gd name="connsiteY1" fmla="*/ 331773 h 347958"/>
              <a:gd name="connsiteX2" fmla="*/ 80920 w 250853"/>
              <a:gd name="connsiteY2" fmla="*/ 347958 h 347958"/>
              <a:gd name="connsiteX3" fmla="*/ 250853 w 250853"/>
              <a:gd name="connsiteY3" fmla="*/ 307497 h 347958"/>
              <a:gd name="connsiteX4" fmla="*/ 249504 w 250853"/>
              <a:gd name="connsiteY4" fmla="*/ 72154 h 347958"/>
              <a:gd name="connsiteX5" fmla="*/ 194208 w 250853"/>
              <a:gd name="connsiteY5" fmla="*/ 0 h 347958"/>
              <a:gd name="connsiteX6" fmla="*/ 8092 w 250853"/>
              <a:gd name="connsiteY6" fmla="*/ 56644 h 347958"/>
              <a:gd name="connsiteX0" fmla="*/ 8092 w 250853"/>
              <a:gd name="connsiteY0" fmla="*/ 56644 h 347958"/>
              <a:gd name="connsiteX1" fmla="*/ 0 w 250853"/>
              <a:gd name="connsiteY1" fmla="*/ 331773 h 347958"/>
              <a:gd name="connsiteX2" fmla="*/ 80920 w 250853"/>
              <a:gd name="connsiteY2" fmla="*/ 347958 h 347958"/>
              <a:gd name="connsiteX3" fmla="*/ 250853 w 250853"/>
              <a:gd name="connsiteY3" fmla="*/ 307497 h 347958"/>
              <a:gd name="connsiteX4" fmla="*/ 249504 w 250853"/>
              <a:gd name="connsiteY4" fmla="*/ 72154 h 347958"/>
              <a:gd name="connsiteX5" fmla="*/ 194208 w 250853"/>
              <a:gd name="connsiteY5" fmla="*/ 0 h 347958"/>
              <a:gd name="connsiteX6" fmla="*/ 8092 w 250853"/>
              <a:gd name="connsiteY6" fmla="*/ 56644 h 347958"/>
              <a:gd name="connsiteX0" fmla="*/ 8092 w 250853"/>
              <a:gd name="connsiteY0" fmla="*/ 56644 h 347958"/>
              <a:gd name="connsiteX1" fmla="*/ 0 w 250853"/>
              <a:gd name="connsiteY1" fmla="*/ 331773 h 347958"/>
              <a:gd name="connsiteX2" fmla="*/ 80920 w 250853"/>
              <a:gd name="connsiteY2" fmla="*/ 347958 h 347958"/>
              <a:gd name="connsiteX3" fmla="*/ 250853 w 250853"/>
              <a:gd name="connsiteY3" fmla="*/ 307497 h 347958"/>
              <a:gd name="connsiteX4" fmla="*/ 249504 w 250853"/>
              <a:gd name="connsiteY4" fmla="*/ 72154 h 347958"/>
              <a:gd name="connsiteX5" fmla="*/ 194208 w 250853"/>
              <a:gd name="connsiteY5" fmla="*/ 0 h 347958"/>
              <a:gd name="connsiteX6" fmla="*/ 8092 w 250853"/>
              <a:gd name="connsiteY6" fmla="*/ 56644 h 347958"/>
              <a:gd name="connsiteX0" fmla="*/ 8092 w 250853"/>
              <a:gd name="connsiteY0" fmla="*/ 60690 h 352004"/>
              <a:gd name="connsiteX1" fmla="*/ 0 w 250853"/>
              <a:gd name="connsiteY1" fmla="*/ 335819 h 352004"/>
              <a:gd name="connsiteX2" fmla="*/ 80920 w 250853"/>
              <a:gd name="connsiteY2" fmla="*/ 352004 h 352004"/>
              <a:gd name="connsiteX3" fmla="*/ 250853 w 250853"/>
              <a:gd name="connsiteY3" fmla="*/ 311543 h 352004"/>
              <a:gd name="connsiteX4" fmla="*/ 249504 w 250853"/>
              <a:gd name="connsiteY4" fmla="*/ 0 h 352004"/>
              <a:gd name="connsiteX5" fmla="*/ 194208 w 250853"/>
              <a:gd name="connsiteY5" fmla="*/ 4046 h 352004"/>
              <a:gd name="connsiteX6" fmla="*/ 8092 w 250853"/>
              <a:gd name="connsiteY6" fmla="*/ 60690 h 352004"/>
              <a:gd name="connsiteX0" fmla="*/ 8092 w 250853"/>
              <a:gd name="connsiteY0" fmla="*/ 56644 h 347958"/>
              <a:gd name="connsiteX1" fmla="*/ 0 w 250853"/>
              <a:gd name="connsiteY1" fmla="*/ 331773 h 347958"/>
              <a:gd name="connsiteX2" fmla="*/ 80920 w 250853"/>
              <a:gd name="connsiteY2" fmla="*/ 347958 h 347958"/>
              <a:gd name="connsiteX3" fmla="*/ 250853 w 250853"/>
              <a:gd name="connsiteY3" fmla="*/ 307497 h 347958"/>
              <a:gd name="connsiteX4" fmla="*/ 249504 w 250853"/>
              <a:gd name="connsiteY4" fmla="*/ 72154 h 347958"/>
              <a:gd name="connsiteX5" fmla="*/ 194208 w 250853"/>
              <a:gd name="connsiteY5" fmla="*/ 0 h 347958"/>
              <a:gd name="connsiteX6" fmla="*/ 8092 w 250853"/>
              <a:gd name="connsiteY6" fmla="*/ 5664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853" h="347958">
                <a:moveTo>
                  <a:pt x="8092" y="56644"/>
                </a:moveTo>
                <a:lnTo>
                  <a:pt x="0" y="331773"/>
                </a:lnTo>
                <a:lnTo>
                  <a:pt x="80920" y="347958"/>
                </a:lnTo>
                <a:lnTo>
                  <a:pt x="250853" y="307497"/>
                </a:lnTo>
                <a:cubicBezTo>
                  <a:pt x="250403" y="203649"/>
                  <a:pt x="249954" y="176002"/>
                  <a:pt x="249504" y="72154"/>
                </a:cubicBezTo>
                <a:lnTo>
                  <a:pt x="194208" y="0"/>
                </a:lnTo>
                <a:lnTo>
                  <a:pt x="8092" y="56644"/>
                </a:lnTo>
                <a:close/>
              </a:path>
            </a:pathLst>
          </a:custGeom>
          <a:solidFill>
            <a:srgbClr val="B0421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1" name="Straight Connector 50"/>
          <p:cNvCxnSpPr>
            <a:stCxn id="49" idx="5"/>
            <a:endCxn id="41" idx="0"/>
          </p:cNvCxnSpPr>
          <p:nvPr/>
        </p:nvCxnSpPr>
        <p:spPr>
          <a:xfrm flipH="1" flipV="1">
            <a:off x="5607050" y="2244725"/>
            <a:ext cx="1804988" cy="96043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9" idx="3"/>
            <a:endCxn id="41" idx="2"/>
          </p:cNvCxnSpPr>
          <p:nvPr/>
        </p:nvCxnSpPr>
        <p:spPr>
          <a:xfrm flipH="1">
            <a:off x="4560888" y="3511550"/>
            <a:ext cx="2908300" cy="125095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741479" y="6488668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From M. </a:t>
            </a:r>
            <a:r>
              <a:rPr lang="en-US" sz="1800" dirty="0" err="1" smtClean="0">
                <a:solidFill>
                  <a:srgbClr val="0000FF"/>
                </a:solidFill>
              </a:rPr>
              <a:t>Breidenbach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447800"/>
            <a:ext cx="3140075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itle 1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r>
              <a:rPr lang="en-US" smtClean="0">
                <a:latin typeface="Bell MT" pitchFamily="18" charset="0"/>
              </a:rPr>
              <a:t>10 Tonne EXO Basics</a:t>
            </a:r>
          </a:p>
        </p:txBody>
      </p:sp>
      <p:sp>
        <p:nvSpPr>
          <p:cNvPr id="5125" name="Content Placeholder 2"/>
          <p:cNvSpPr>
            <a:spLocks noGrp="1"/>
          </p:cNvSpPr>
          <p:nvPr>
            <p:ph idx="4294967295"/>
          </p:nvPr>
        </p:nvSpPr>
        <p:spPr>
          <a:xfrm>
            <a:off x="0" y="1143000"/>
            <a:ext cx="28956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cs typeface="Arial" charset="0"/>
              </a:rPr>
              <a:t>TPC – Time Projection Chamber</a:t>
            </a:r>
            <a:endParaRPr lang="en-US" sz="2800" smtClean="0"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cs typeface="Arial" charset="0"/>
              </a:rPr>
              <a:t>Central Cathode in each chamber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>
                <a:cs typeface="Arial" charset="0"/>
              </a:rPr>
              <a:t>Max drift distance = 25cm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cs typeface="Arial" charset="0"/>
              </a:rPr>
              <a:t>LAAPDs and Anode planes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>
                <a:cs typeface="Arial" charset="0"/>
              </a:rPr>
              <a:t>Ionization and scintillation readout</a:t>
            </a:r>
          </a:p>
        </p:txBody>
      </p:sp>
      <p:sp>
        <p:nvSpPr>
          <p:cNvPr id="101" name="Rectangle 100"/>
          <p:cNvSpPr/>
          <p:nvPr/>
        </p:nvSpPr>
        <p:spPr>
          <a:xfrm flipH="1">
            <a:off x="2971800" y="1143000"/>
            <a:ext cx="2819400" cy="4038600"/>
          </a:xfrm>
          <a:prstGeom prst="rect">
            <a:avLst/>
          </a:prstGeom>
          <a:solidFill>
            <a:srgbClr val="92D05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" name="Freeform 101"/>
          <p:cNvSpPr/>
          <p:nvPr/>
        </p:nvSpPr>
        <p:spPr>
          <a:xfrm flipH="1">
            <a:off x="3979863" y="2132013"/>
            <a:ext cx="1647825" cy="2630487"/>
          </a:xfrm>
          <a:custGeom>
            <a:avLst/>
            <a:gdLst>
              <a:gd name="connsiteX0" fmla="*/ 0 w 1647645"/>
              <a:gd name="connsiteY0" fmla="*/ 43132 h 2553419"/>
              <a:gd name="connsiteX1" fmla="*/ 724619 w 1647645"/>
              <a:gd name="connsiteY1" fmla="*/ 0 h 2553419"/>
              <a:gd name="connsiteX2" fmla="*/ 1647645 w 1647645"/>
              <a:gd name="connsiteY2" fmla="*/ 517585 h 2553419"/>
              <a:gd name="connsiteX3" fmla="*/ 1604513 w 1647645"/>
              <a:gd name="connsiteY3" fmla="*/ 2406770 h 2553419"/>
              <a:gd name="connsiteX4" fmla="*/ 1043796 w 1647645"/>
              <a:gd name="connsiteY4" fmla="*/ 2553419 h 2553419"/>
              <a:gd name="connsiteX5" fmla="*/ 1078302 w 1647645"/>
              <a:gd name="connsiteY5" fmla="*/ 681487 h 2553419"/>
              <a:gd name="connsiteX6" fmla="*/ 0 w 1647645"/>
              <a:gd name="connsiteY6" fmla="*/ 43132 h 2553419"/>
              <a:gd name="connsiteX0" fmla="*/ 0 w 1647645"/>
              <a:gd name="connsiteY0" fmla="*/ 120942 h 2631229"/>
              <a:gd name="connsiteX1" fmla="*/ 598422 w 1647645"/>
              <a:gd name="connsiteY1" fmla="*/ 0 h 2631229"/>
              <a:gd name="connsiteX2" fmla="*/ 1647645 w 1647645"/>
              <a:gd name="connsiteY2" fmla="*/ 595395 h 2631229"/>
              <a:gd name="connsiteX3" fmla="*/ 1604513 w 1647645"/>
              <a:gd name="connsiteY3" fmla="*/ 2484580 h 2631229"/>
              <a:gd name="connsiteX4" fmla="*/ 1043796 w 1647645"/>
              <a:gd name="connsiteY4" fmla="*/ 2631229 h 2631229"/>
              <a:gd name="connsiteX5" fmla="*/ 1078302 w 1647645"/>
              <a:gd name="connsiteY5" fmla="*/ 759297 h 2631229"/>
              <a:gd name="connsiteX6" fmla="*/ 0 w 1647645"/>
              <a:gd name="connsiteY6" fmla="*/ 120942 h 263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7645" h="2631229">
                <a:moveTo>
                  <a:pt x="0" y="120942"/>
                </a:moveTo>
                <a:lnTo>
                  <a:pt x="598422" y="0"/>
                </a:lnTo>
                <a:lnTo>
                  <a:pt x="1647645" y="595395"/>
                </a:lnTo>
                <a:lnTo>
                  <a:pt x="1604513" y="2484580"/>
                </a:lnTo>
                <a:lnTo>
                  <a:pt x="1043796" y="2631229"/>
                </a:lnTo>
                <a:lnTo>
                  <a:pt x="1078302" y="759297"/>
                </a:lnTo>
                <a:lnTo>
                  <a:pt x="0" y="120942"/>
                </a:lnTo>
                <a:close/>
              </a:path>
            </a:pathLst>
          </a:custGeom>
          <a:solidFill>
            <a:srgbClr val="B042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4" name="Freeform 103"/>
          <p:cNvSpPr/>
          <p:nvPr/>
        </p:nvSpPr>
        <p:spPr>
          <a:xfrm flipH="1">
            <a:off x="4525963" y="2244725"/>
            <a:ext cx="1112837" cy="2517775"/>
          </a:xfrm>
          <a:custGeom>
            <a:avLst/>
            <a:gdLst>
              <a:gd name="connsiteX0" fmla="*/ 129396 w 1112807"/>
              <a:gd name="connsiteY0" fmla="*/ 0 h 2467155"/>
              <a:gd name="connsiteX1" fmla="*/ 1112807 w 1112807"/>
              <a:gd name="connsiteY1" fmla="*/ 586597 h 2467155"/>
              <a:gd name="connsiteX2" fmla="*/ 1078302 w 1112807"/>
              <a:gd name="connsiteY2" fmla="*/ 2467155 h 2467155"/>
              <a:gd name="connsiteX3" fmla="*/ 0 w 1112807"/>
              <a:gd name="connsiteY3" fmla="*/ 1768416 h 2467155"/>
              <a:gd name="connsiteX4" fmla="*/ 129396 w 1112807"/>
              <a:gd name="connsiteY4" fmla="*/ 0 h 2467155"/>
              <a:gd name="connsiteX0" fmla="*/ 31630 w 1112807"/>
              <a:gd name="connsiteY0" fmla="*/ 0 h 2518913"/>
              <a:gd name="connsiteX1" fmla="*/ 1112807 w 1112807"/>
              <a:gd name="connsiteY1" fmla="*/ 638355 h 2518913"/>
              <a:gd name="connsiteX2" fmla="*/ 1078302 w 1112807"/>
              <a:gd name="connsiteY2" fmla="*/ 2518913 h 2518913"/>
              <a:gd name="connsiteX3" fmla="*/ 0 w 1112807"/>
              <a:gd name="connsiteY3" fmla="*/ 1820174 h 2518913"/>
              <a:gd name="connsiteX4" fmla="*/ 31630 w 1112807"/>
              <a:gd name="connsiteY4" fmla="*/ 0 h 2518913"/>
              <a:gd name="connsiteX0" fmla="*/ 31630 w 1112807"/>
              <a:gd name="connsiteY0" fmla="*/ 0 h 2518913"/>
              <a:gd name="connsiteX1" fmla="*/ 1112807 w 1112807"/>
              <a:gd name="connsiteY1" fmla="*/ 638355 h 2518913"/>
              <a:gd name="connsiteX2" fmla="*/ 1078302 w 1112807"/>
              <a:gd name="connsiteY2" fmla="*/ 2518913 h 2518913"/>
              <a:gd name="connsiteX3" fmla="*/ 0 w 1112807"/>
              <a:gd name="connsiteY3" fmla="*/ 1820174 h 2518913"/>
              <a:gd name="connsiteX4" fmla="*/ 31630 w 1112807"/>
              <a:gd name="connsiteY4" fmla="*/ 0 h 251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807" h="2518913">
                <a:moveTo>
                  <a:pt x="31630" y="0"/>
                </a:moveTo>
                <a:lnTo>
                  <a:pt x="1112807" y="638355"/>
                </a:lnTo>
                <a:lnTo>
                  <a:pt x="1078302" y="2518913"/>
                </a:lnTo>
                <a:lnTo>
                  <a:pt x="0" y="1820174"/>
                </a:lnTo>
                <a:lnTo>
                  <a:pt x="31630" y="0"/>
                </a:lnTo>
                <a:close/>
              </a:path>
            </a:pathLst>
          </a:custGeom>
          <a:solidFill>
            <a:srgbClr val="FC4B04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8" name="Straight Arrow Connector 117"/>
          <p:cNvCxnSpPr/>
          <p:nvPr/>
        </p:nvCxnSpPr>
        <p:spPr>
          <a:xfrm rot="10800000" flipH="1" flipV="1">
            <a:off x="3962400" y="4724400"/>
            <a:ext cx="609600" cy="1524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0" name="TextBox 14"/>
          <p:cNvSpPr txBox="1">
            <a:spLocks noChangeArrowheads="1"/>
          </p:cNvSpPr>
          <p:nvPr/>
        </p:nvSpPr>
        <p:spPr bwMode="auto">
          <a:xfrm rot="738023" flipH="1">
            <a:off x="3856038" y="4770438"/>
            <a:ext cx="622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50cm</a:t>
            </a:r>
          </a:p>
        </p:txBody>
      </p:sp>
      <p:cxnSp>
        <p:nvCxnSpPr>
          <p:cNvPr id="120" name="Straight Arrow Connector 119"/>
          <p:cNvCxnSpPr/>
          <p:nvPr/>
        </p:nvCxnSpPr>
        <p:spPr>
          <a:xfrm rot="16200000" flipH="1">
            <a:off x="2944813" y="3632200"/>
            <a:ext cx="1830388" cy="523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H="1">
            <a:off x="4572000" y="4114800"/>
            <a:ext cx="1143000" cy="762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3" name="TextBox 14"/>
          <p:cNvSpPr txBox="1">
            <a:spLocks noChangeArrowheads="1"/>
          </p:cNvSpPr>
          <p:nvPr/>
        </p:nvSpPr>
        <p:spPr bwMode="auto">
          <a:xfrm flipH="1">
            <a:off x="5068888" y="4495800"/>
            <a:ext cx="722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160cm</a:t>
            </a:r>
          </a:p>
        </p:txBody>
      </p:sp>
      <p:sp>
        <p:nvSpPr>
          <p:cNvPr id="5134" name="TextBox 14"/>
          <p:cNvSpPr txBox="1">
            <a:spLocks noChangeArrowheads="1"/>
          </p:cNvSpPr>
          <p:nvPr/>
        </p:nvSpPr>
        <p:spPr bwMode="auto">
          <a:xfrm flipH="1">
            <a:off x="3062288" y="3568700"/>
            <a:ext cx="72231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150cm</a:t>
            </a:r>
          </a:p>
        </p:txBody>
      </p:sp>
      <p:sp>
        <p:nvSpPr>
          <p:cNvPr id="124" name="Freeform 123"/>
          <p:cNvSpPr/>
          <p:nvPr/>
        </p:nvSpPr>
        <p:spPr>
          <a:xfrm flipH="1">
            <a:off x="3967163" y="2132013"/>
            <a:ext cx="1663700" cy="2628900"/>
          </a:xfrm>
          <a:custGeom>
            <a:avLst/>
            <a:gdLst>
              <a:gd name="connsiteX0" fmla="*/ 25879 w 1664898"/>
              <a:gd name="connsiteY0" fmla="*/ 43132 h 2553418"/>
              <a:gd name="connsiteX1" fmla="*/ 724619 w 1664898"/>
              <a:gd name="connsiteY1" fmla="*/ 0 h 2553418"/>
              <a:gd name="connsiteX2" fmla="*/ 1664898 w 1664898"/>
              <a:gd name="connsiteY2" fmla="*/ 534837 h 2553418"/>
              <a:gd name="connsiteX3" fmla="*/ 1613139 w 1664898"/>
              <a:gd name="connsiteY3" fmla="*/ 2415396 h 2553418"/>
              <a:gd name="connsiteX4" fmla="*/ 1069675 w 1664898"/>
              <a:gd name="connsiteY4" fmla="*/ 2553418 h 2553418"/>
              <a:gd name="connsiteX5" fmla="*/ 0 w 1664898"/>
              <a:gd name="connsiteY5" fmla="*/ 1854679 h 2553418"/>
              <a:gd name="connsiteX6" fmla="*/ 25879 w 1664898"/>
              <a:gd name="connsiteY6" fmla="*/ 43132 h 2553418"/>
              <a:gd name="connsiteX0" fmla="*/ 25879 w 1664898"/>
              <a:gd name="connsiteY0" fmla="*/ 119353 h 2629639"/>
              <a:gd name="connsiteX1" fmla="*/ 525840 w 1664898"/>
              <a:gd name="connsiteY1" fmla="*/ 0 h 2629639"/>
              <a:gd name="connsiteX2" fmla="*/ 1664898 w 1664898"/>
              <a:gd name="connsiteY2" fmla="*/ 611058 h 2629639"/>
              <a:gd name="connsiteX3" fmla="*/ 1613139 w 1664898"/>
              <a:gd name="connsiteY3" fmla="*/ 2491617 h 2629639"/>
              <a:gd name="connsiteX4" fmla="*/ 1069675 w 1664898"/>
              <a:gd name="connsiteY4" fmla="*/ 2629639 h 2629639"/>
              <a:gd name="connsiteX5" fmla="*/ 0 w 1664898"/>
              <a:gd name="connsiteY5" fmla="*/ 1930900 h 2629639"/>
              <a:gd name="connsiteX6" fmla="*/ 25879 w 1664898"/>
              <a:gd name="connsiteY6" fmla="*/ 119353 h 2629639"/>
              <a:gd name="connsiteX0" fmla="*/ 25879 w 1664898"/>
              <a:gd name="connsiteY0" fmla="*/ 119353 h 2629639"/>
              <a:gd name="connsiteX1" fmla="*/ 602095 w 1664898"/>
              <a:gd name="connsiteY1" fmla="*/ 0 h 2629639"/>
              <a:gd name="connsiteX2" fmla="*/ 1664898 w 1664898"/>
              <a:gd name="connsiteY2" fmla="*/ 611058 h 2629639"/>
              <a:gd name="connsiteX3" fmla="*/ 1613139 w 1664898"/>
              <a:gd name="connsiteY3" fmla="*/ 2491617 h 2629639"/>
              <a:gd name="connsiteX4" fmla="*/ 1069675 w 1664898"/>
              <a:gd name="connsiteY4" fmla="*/ 2629639 h 2629639"/>
              <a:gd name="connsiteX5" fmla="*/ 0 w 1664898"/>
              <a:gd name="connsiteY5" fmla="*/ 1930900 h 2629639"/>
              <a:gd name="connsiteX6" fmla="*/ 25879 w 1664898"/>
              <a:gd name="connsiteY6" fmla="*/ 119353 h 262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4898" h="2629639">
                <a:moveTo>
                  <a:pt x="25879" y="119353"/>
                </a:moveTo>
                <a:lnTo>
                  <a:pt x="602095" y="0"/>
                </a:lnTo>
                <a:lnTo>
                  <a:pt x="1664898" y="611058"/>
                </a:lnTo>
                <a:lnTo>
                  <a:pt x="1613139" y="2491617"/>
                </a:lnTo>
                <a:lnTo>
                  <a:pt x="1069675" y="2629639"/>
                </a:lnTo>
                <a:lnTo>
                  <a:pt x="0" y="1930900"/>
                </a:lnTo>
                <a:lnTo>
                  <a:pt x="25879" y="119353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5" name="Straight Connector 124"/>
          <p:cNvCxnSpPr>
            <a:stCxn id="124" idx="2"/>
            <a:endCxn id="127" idx="1"/>
          </p:cNvCxnSpPr>
          <p:nvPr/>
        </p:nvCxnSpPr>
        <p:spPr>
          <a:xfrm rot="10800000" flipH="1" flipV="1">
            <a:off x="3967163" y="2743200"/>
            <a:ext cx="558800" cy="1397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7" name="TextBox 6"/>
          <p:cNvSpPr txBox="1">
            <a:spLocks noChangeArrowheads="1"/>
          </p:cNvSpPr>
          <p:nvPr/>
        </p:nvSpPr>
        <p:spPr bwMode="auto">
          <a:xfrm flipH="1">
            <a:off x="3124200" y="1219200"/>
            <a:ext cx="25908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u="sng"/>
              <a:t>LAAPD &amp;</a:t>
            </a:r>
          </a:p>
          <a:p>
            <a:pPr>
              <a:lnSpc>
                <a:spcPct val="90000"/>
              </a:lnSpc>
            </a:pPr>
            <a:r>
              <a:rPr lang="en-US" sz="2400" u="sng"/>
              <a:t>Anode planes</a:t>
            </a:r>
          </a:p>
        </p:txBody>
      </p:sp>
      <p:sp>
        <p:nvSpPr>
          <p:cNvPr id="133" name="Freeform 132"/>
          <p:cNvSpPr/>
          <p:nvPr/>
        </p:nvSpPr>
        <p:spPr>
          <a:xfrm>
            <a:off x="7218363" y="3205163"/>
            <a:ext cx="250825" cy="347662"/>
          </a:xfrm>
          <a:custGeom>
            <a:avLst/>
            <a:gdLst>
              <a:gd name="connsiteX0" fmla="*/ 8092 w 250853"/>
              <a:gd name="connsiteY0" fmla="*/ 56644 h 347958"/>
              <a:gd name="connsiteX1" fmla="*/ 0 w 250853"/>
              <a:gd name="connsiteY1" fmla="*/ 331773 h 347958"/>
              <a:gd name="connsiteX2" fmla="*/ 80920 w 250853"/>
              <a:gd name="connsiteY2" fmla="*/ 347958 h 347958"/>
              <a:gd name="connsiteX3" fmla="*/ 250853 w 250853"/>
              <a:gd name="connsiteY3" fmla="*/ 307497 h 347958"/>
              <a:gd name="connsiteX4" fmla="*/ 234669 w 250853"/>
              <a:gd name="connsiteY4" fmla="*/ 24276 h 347958"/>
              <a:gd name="connsiteX5" fmla="*/ 194208 w 250853"/>
              <a:gd name="connsiteY5" fmla="*/ 0 h 347958"/>
              <a:gd name="connsiteX6" fmla="*/ 8092 w 250853"/>
              <a:gd name="connsiteY6" fmla="*/ 56644 h 347958"/>
              <a:gd name="connsiteX0" fmla="*/ 8092 w 250853"/>
              <a:gd name="connsiteY0" fmla="*/ 60690 h 352004"/>
              <a:gd name="connsiteX1" fmla="*/ 0 w 250853"/>
              <a:gd name="connsiteY1" fmla="*/ 335819 h 352004"/>
              <a:gd name="connsiteX2" fmla="*/ 80920 w 250853"/>
              <a:gd name="connsiteY2" fmla="*/ 352004 h 352004"/>
              <a:gd name="connsiteX3" fmla="*/ 250853 w 250853"/>
              <a:gd name="connsiteY3" fmla="*/ 311543 h 352004"/>
              <a:gd name="connsiteX4" fmla="*/ 249504 w 250853"/>
              <a:gd name="connsiteY4" fmla="*/ 0 h 352004"/>
              <a:gd name="connsiteX5" fmla="*/ 194208 w 250853"/>
              <a:gd name="connsiteY5" fmla="*/ 4046 h 352004"/>
              <a:gd name="connsiteX6" fmla="*/ 8092 w 250853"/>
              <a:gd name="connsiteY6" fmla="*/ 60690 h 352004"/>
              <a:gd name="connsiteX0" fmla="*/ 8092 w 250853"/>
              <a:gd name="connsiteY0" fmla="*/ 56644 h 347958"/>
              <a:gd name="connsiteX1" fmla="*/ 0 w 250853"/>
              <a:gd name="connsiteY1" fmla="*/ 331773 h 347958"/>
              <a:gd name="connsiteX2" fmla="*/ 80920 w 250853"/>
              <a:gd name="connsiteY2" fmla="*/ 347958 h 347958"/>
              <a:gd name="connsiteX3" fmla="*/ 250853 w 250853"/>
              <a:gd name="connsiteY3" fmla="*/ 307497 h 347958"/>
              <a:gd name="connsiteX4" fmla="*/ 249504 w 250853"/>
              <a:gd name="connsiteY4" fmla="*/ 72154 h 347958"/>
              <a:gd name="connsiteX5" fmla="*/ 194208 w 250853"/>
              <a:gd name="connsiteY5" fmla="*/ 0 h 347958"/>
              <a:gd name="connsiteX6" fmla="*/ 8092 w 250853"/>
              <a:gd name="connsiteY6" fmla="*/ 56644 h 347958"/>
              <a:gd name="connsiteX0" fmla="*/ 8092 w 250853"/>
              <a:gd name="connsiteY0" fmla="*/ 56644 h 347958"/>
              <a:gd name="connsiteX1" fmla="*/ 0 w 250853"/>
              <a:gd name="connsiteY1" fmla="*/ 331773 h 347958"/>
              <a:gd name="connsiteX2" fmla="*/ 80920 w 250853"/>
              <a:gd name="connsiteY2" fmla="*/ 347958 h 347958"/>
              <a:gd name="connsiteX3" fmla="*/ 250853 w 250853"/>
              <a:gd name="connsiteY3" fmla="*/ 307497 h 347958"/>
              <a:gd name="connsiteX4" fmla="*/ 249504 w 250853"/>
              <a:gd name="connsiteY4" fmla="*/ 72154 h 347958"/>
              <a:gd name="connsiteX5" fmla="*/ 194208 w 250853"/>
              <a:gd name="connsiteY5" fmla="*/ 0 h 347958"/>
              <a:gd name="connsiteX6" fmla="*/ 8092 w 250853"/>
              <a:gd name="connsiteY6" fmla="*/ 56644 h 347958"/>
              <a:gd name="connsiteX0" fmla="*/ 8092 w 250853"/>
              <a:gd name="connsiteY0" fmla="*/ 56644 h 347958"/>
              <a:gd name="connsiteX1" fmla="*/ 0 w 250853"/>
              <a:gd name="connsiteY1" fmla="*/ 331773 h 347958"/>
              <a:gd name="connsiteX2" fmla="*/ 80920 w 250853"/>
              <a:gd name="connsiteY2" fmla="*/ 347958 h 347958"/>
              <a:gd name="connsiteX3" fmla="*/ 250853 w 250853"/>
              <a:gd name="connsiteY3" fmla="*/ 307497 h 347958"/>
              <a:gd name="connsiteX4" fmla="*/ 249504 w 250853"/>
              <a:gd name="connsiteY4" fmla="*/ 72154 h 347958"/>
              <a:gd name="connsiteX5" fmla="*/ 194208 w 250853"/>
              <a:gd name="connsiteY5" fmla="*/ 0 h 347958"/>
              <a:gd name="connsiteX6" fmla="*/ 8092 w 250853"/>
              <a:gd name="connsiteY6" fmla="*/ 56644 h 347958"/>
              <a:gd name="connsiteX0" fmla="*/ 8092 w 250853"/>
              <a:gd name="connsiteY0" fmla="*/ 60690 h 352004"/>
              <a:gd name="connsiteX1" fmla="*/ 0 w 250853"/>
              <a:gd name="connsiteY1" fmla="*/ 335819 h 352004"/>
              <a:gd name="connsiteX2" fmla="*/ 80920 w 250853"/>
              <a:gd name="connsiteY2" fmla="*/ 352004 h 352004"/>
              <a:gd name="connsiteX3" fmla="*/ 250853 w 250853"/>
              <a:gd name="connsiteY3" fmla="*/ 311543 h 352004"/>
              <a:gd name="connsiteX4" fmla="*/ 249504 w 250853"/>
              <a:gd name="connsiteY4" fmla="*/ 0 h 352004"/>
              <a:gd name="connsiteX5" fmla="*/ 194208 w 250853"/>
              <a:gd name="connsiteY5" fmla="*/ 4046 h 352004"/>
              <a:gd name="connsiteX6" fmla="*/ 8092 w 250853"/>
              <a:gd name="connsiteY6" fmla="*/ 60690 h 352004"/>
              <a:gd name="connsiteX0" fmla="*/ 8092 w 250853"/>
              <a:gd name="connsiteY0" fmla="*/ 56644 h 347958"/>
              <a:gd name="connsiteX1" fmla="*/ 0 w 250853"/>
              <a:gd name="connsiteY1" fmla="*/ 331773 h 347958"/>
              <a:gd name="connsiteX2" fmla="*/ 80920 w 250853"/>
              <a:gd name="connsiteY2" fmla="*/ 347958 h 347958"/>
              <a:gd name="connsiteX3" fmla="*/ 250853 w 250853"/>
              <a:gd name="connsiteY3" fmla="*/ 307497 h 347958"/>
              <a:gd name="connsiteX4" fmla="*/ 249504 w 250853"/>
              <a:gd name="connsiteY4" fmla="*/ 72154 h 347958"/>
              <a:gd name="connsiteX5" fmla="*/ 194208 w 250853"/>
              <a:gd name="connsiteY5" fmla="*/ 0 h 347958"/>
              <a:gd name="connsiteX6" fmla="*/ 8092 w 250853"/>
              <a:gd name="connsiteY6" fmla="*/ 5664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853" h="347958">
                <a:moveTo>
                  <a:pt x="8092" y="56644"/>
                </a:moveTo>
                <a:lnTo>
                  <a:pt x="0" y="331773"/>
                </a:lnTo>
                <a:lnTo>
                  <a:pt x="80920" y="347958"/>
                </a:lnTo>
                <a:lnTo>
                  <a:pt x="250853" y="307497"/>
                </a:lnTo>
                <a:cubicBezTo>
                  <a:pt x="250403" y="203649"/>
                  <a:pt x="249954" y="176002"/>
                  <a:pt x="249504" y="72154"/>
                </a:cubicBezTo>
                <a:lnTo>
                  <a:pt x="194208" y="0"/>
                </a:lnTo>
                <a:lnTo>
                  <a:pt x="8092" y="56644"/>
                </a:lnTo>
                <a:close/>
              </a:path>
            </a:pathLst>
          </a:custGeom>
          <a:solidFill>
            <a:srgbClr val="B0421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4" name="Straight Connector 133"/>
          <p:cNvCxnSpPr>
            <a:stCxn id="133" idx="5"/>
            <a:endCxn id="127" idx="0"/>
          </p:cNvCxnSpPr>
          <p:nvPr/>
        </p:nvCxnSpPr>
        <p:spPr>
          <a:xfrm flipH="1" flipV="1">
            <a:off x="5607050" y="2244725"/>
            <a:ext cx="1804988" cy="96043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stCxn id="133" idx="3"/>
            <a:endCxn id="127" idx="2"/>
          </p:cNvCxnSpPr>
          <p:nvPr/>
        </p:nvCxnSpPr>
        <p:spPr>
          <a:xfrm flipH="1">
            <a:off x="4560888" y="3511550"/>
            <a:ext cx="2908300" cy="125095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36"/>
          <p:cNvGrpSpPr>
            <a:grpSpLocks/>
          </p:cNvGrpSpPr>
          <p:nvPr/>
        </p:nvGrpSpPr>
        <p:grpSpPr bwMode="auto">
          <a:xfrm>
            <a:off x="3979863" y="2201863"/>
            <a:ext cx="1666875" cy="2559050"/>
            <a:chOff x="3962400" y="3917950"/>
            <a:chExt cx="1666875" cy="2559050"/>
          </a:xfrm>
        </p:grpSpPr>
        <p:grpSp>
          <p:nvGrpSpPr>
            <p:cNvPr id="3" name="Group 36"/>
            <p:cNvGrpSpPr>
              <a:grpSpLocks/>
            </p:cNvGrpSpPr>
            <p:nvPr/>
          </p:nvGrpSpPr>
          <p:grpSpPr bwMode="auto">
            <a:xfrm flipH="1">
              <a:off x="3962400" y="3917950"/>
              <a:ext cx="1143000" cy="2438400"/>
              <a:chOff x="3886200" y="3540125"/>
              <a:chExt cx="1112838" cy="2438400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3886200" y="3692525"/>
                <a:ext cx="1066470" cy="6858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Freeform 10"/>
              <p:cNvSpPr/>
              <p:nvPr/>
            </p:nvSpPr>
            <p:spPr>
              <a:xfrm>
                <a:off x="3886200" y="3540125"/>
                <a:ext cx="1112838" cy="2438400"/>
              </a:xfrm>
              <a:custGeom>
                <a:avLst/>
                <a:gdLst>
                  <a:gd name="connsiteX0" fmla="*/ 129396 w 1112807"/>
                  <a:gd name="connsiteY0" fmla="*/ 0 h 2467155"/>
                  <a:gd name="connsiteX1" fmla="*/ 1112807 w 1112807"/>
                  <a:gd name="connsiteY1" fmla="*/ 586597 h 2467155"/>
                  <a:gd name="connsiteX2" fmla="*/ 1078302 w 1112807"/>
                  <a:gd name="connsiteY2" fmla="*/ 2467155 h 2467155"/>
                  <a:gd name="connsiteX3" fmla="*/ 0 w 1112807"/>
                  <a:gd name="connsiteY3" fmla="*/ 1768416 h 2467155"/>
                  <a:gd name="connsiteX4" fmla="*/ 129396 w 1112807"/>
                  <a:gd name="connsiteY4" fmla="*/ 0 h 2467155"/>
                  <a:gd name="connsiteX0" fmla="*/ 31630 w 1112807"/>
                  <a:gd name="connsiteY0" fmla="*/ 0 h 2518913"/>
                  <a:gd name="connsiteX1" fmla="*/ 1112807 w 1112807"/>
                  <a:gd name="connsiteY1" fmla="*/ 638355 h 2518913"/>
                  <a:gd name="connsiteX2" fmla="*/ 1078302 w 1112807"/>
                  <a:gd name="connsiteY2" fmla="*/ 2518913 h 2518913"/>
                  <a:gd name="connsiteX3" fmla="*/ 0 w 1112807"/>
                  <a:gd name="connsiteY3" fmla="*/ 1820174 h 2518913"/>
                  <a:gd name="connsiteX4" fmla="*/ 31630 w 1112807"/>
                  <a:gd name="connsiteY4" fmla="*/ 0 h 2518913"/>
                  <a:gd name="connsiteX0" fmla="*/ 31630 w 1112807"/>
                  <a:gd name="connsiteY0" fmla="*/ 0 h 2518913"/>
                  <a:gd name="connsiteX1" fmla="*/ 1112807 w 1112807"/>
                  <a:gd name="connsiteY1" fmla="*/ 638355 h 2518913"/>
                  <a:gd name="connsiteX2" fmla="*/ 1078302 w 1112807"/>
                  <a:gd name="connsiteY2" fmla="*/ 2518913 h 2518913"/>
                  <a:gd name="connsiteX3" fmla="*/ 0 w 1112807"/>
                  <a:gd name="connsiteY3" fmla="*/ 1820174 h 2518913"/>
                  <a:gd name="connsiteX4" fmla="*/ 31630 w 1112807"/>
                  <a:gd name="connsiteY4" fmla="*/ 0 h 2518913"/>
                  <a:gd name="connsiteX0" fmla="*/ 31630 w 1112807"/>
                  <a:gd name="connsiteY0" fmla="*/ 0 h 2438400"/>
                  <a:gd name="connsiteX1" fmla="*/ 1112807 w 1112807"/>
                  <a:gd name="connsiteY1" fmla="*/ 638355 h 2438400"/>
                  <a:gd name="connsiteX2" fmla="*/ 1066800 w 1112807"/>
                  <a:gd name="connsiteY2" fmla="*/ 2438400 h 2438400"/>
                  <a:gd name="connsiteX3" fmla="*/ 0 w 1112807"/>
                  <a:gd name="connsiteY3" fmla="*/ 1820174 h 2438400"/>
                  <a:gd name="connsiteX4" fmla="*/ 31630 w 1112807"/>
                  <a:gd name="connsiteY4" fmla="*/ 0 h 2438400"/>
                  <a:gd name="connsiteX0" fmla="*/ 31630 w 1112807"/>
                  <a:gd name="connsiteY0" fmla="*/ 0 h 2438400"/>
                  <a:gd name="connsiteX1" fmla="*/ 1112807 w 1112807"/>
                  <a:gd name="connsiteY1" fmla="*/ 638355 h 2438400"/>
                  <a:gd name="connsiteX2" fmla="*/ 1066800 w 1112807"/>
                  <a:gd name="connsiteY2" fmla="*/ 2438400 h 2438400"/>
                  <a:gd name="connsiteX3" fmla="*/ 0 w 1112807"/>
                  <a:gd name="connsiteY3" fmla="*/ 1676400 h 2438400"/>
                  <a:gd name="connsiteX4" fmla="*/ 31630 w 1112807"/>
                  <a:gd name="connsiteY4" fmla="*/ 0 h 2438400"/>
                  <a:gd name="connsiteX0" fmla="*/ 31630 w 1112807"/>
                  <a:gd name="connsiteY0" fmla="*/ 0 h 2438400"/>
                  <a:gd name="connsiteX1" fmla="*/ 1112807 w 1112807"/>
                  <a:gd name="connsiteY1" fmla="*/ 638355 h 2438400"/>
                  <a:gd name="connsiteX2" fmla="*/ 1066800 w 1112807"/>
                  <a:gd name="connsiteY2" fmla="*/ 2438400 h 2438400"/>
                  <a:gd name="connsiteX3" fmla="*/ 0 w 1112807"/>
                  <a:gd name="connsiteY3" fmla="*/ 1752600 h 2438400"/>
                  <a:gd name="connsiteX4" fmla="*/ 31630 w 1112807"/>
                  <a:gd name="connsiteY4" fmla="*/ 0 h 2438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2807" h="2438400">
                    <a:moveTo>
                      <a:pt x="31630" y="0"/>
                    </a:moveTo>
                    <a:lnTo>
                      <a:pt x="1112807" y="638355"/>
                    </a:lnTo>
                    <a:lnTo>
                      <a:pt x="1066800" y="2438400"/>
                    </a:lnTo>
                    <a:lnTo>
                      <a:pt x="0" y="1752600"/>
                    </a:lnTo>
                    <a:lnTo>
                      <a:pt x="3163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H="1">
                <a:off x="4006757" y="3616325"/>
                <a:ext cx="32458" cy="17526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4844477" y="4149725"/>
                <a:ext cx="32458" cy="17526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4693008" y="3997325"/>
                <a:ext cx="30912" cy="17526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4495170" y="3921125"/>
                <a:ext cx="32458" cy="17526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4343700" y="3844925"/>
                <a:ext cx="30912" cy="17526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4190685" y="3768725"/>
                <a:ext cx="32457" cy="17526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3886200" y="4835525"/>
                <a:ext cx="1066470" cy="6858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886200" y="4606925"/>
                <a:ext cx="1066470" cy="6858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886200" y="4378325"/>
                <a:ext cx="1066470" cy="6858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3886200" y="4149725"/>
                <a:ext cx="1066470" cy="6858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886200" y="3921125"/>
                <a:ext cx="1066470" cy="6858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886200" y="5064125"/>
                <a:ext cx="1066470" cy="6858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Oval 33"/>
            <p:cNvSpPr/>
            <p:nvPr/>
          </p:nvSpPr>
          <p:spPr>
            <a:xfrm flipH="1">
              <a:off x="4978400" y="3994150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 flipH="1">
              <a:off x="4978400" y="4211637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 flipH="1">
              <a:off x="4978400" y="4429125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 flipH="1">
              <a:off x="4978400" y="4646612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 flipH="1">
              <a:off x="4978400" y="4865687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H="1">
              <a:off x="4978400" y="5083175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H="1">
              <a:off x="4978400" y="5300662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 flipH="1">
              <a:off x="4978400" y="5518150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 flipH="1">
              <a:off x="4826000" y="4070350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 flipH="1">
              <a:off x="4826000" y="4287837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H="1">
              <a:off x="4826000" y="4505325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H="1">
              <a:off x="4826000" y="4722812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 flipH="1">
              <a:off x="4826000" y="4941887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 flipH="1">
              <a:off x="4826000" y="5159375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 flipH="1">
              <a:off x="4826000" y="5376862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 flipH="1">
              <a:off x="4826000" y="5594350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 flipH="1">
              <a:off x="4648200" y="4198937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 flipH="1">
              <a:off x="4648200" y="4416425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 flipH="1">
              <a:off x="4648200" y="4633912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 flipH="1">
              <a:off x="4648200" y="4851400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 flipH="1">
              <a:off x="4648200" y="5068887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 flipH="1">
              <a:off x="4648200" y="5286375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 flipH="1">
              <a:off x="4648200" y="5503862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 flipH="1">
              <a:off x="4648200" y="5722937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 flipH="1">
              <a:off x="4495800" y="4281487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 flipH="1">
              <a:off x="4495800" y="4498975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 flipH="1">
              <a:off x="4495800" y="4716462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 flipH="1">
              <a:off x="4495800" y="4935537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 flipH="1">
              <a:off x="4495800" y="5153025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 flipH="1">
              <a:off x="4495800" y="5370512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 flipH="1">
              <a:off x="4495800" y="5588000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 flipH="1">
              <a:off x="4495800" y="5805487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 flipH="1">
              <a:off x="4302125" y="4383087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 flipH="1">
              <a:off x="4302125" y="4602162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 flipH="1">
              <a:off x="4302125" y="4819650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 flipH="1">
              <a:off x="4302125" y="5037137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 flipH="1">
              <a:off x="4302125" y="5254625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 flipH="1">
              <a:off x="4302125" y="5472112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 flipH="1">
              <a:off x="4302125" y="5689600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 flipH="1">
              <a:off x="4302125" y="5907087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 flipH="1">
              <a:off x="4140200" y="4502150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Oval 74"/>
            <p:cNvSpPr/>
            <p:nvPr/>
          </p:nvSpPr>
          <p:spPr>
            <a:xfrm flipH="1">
              <a:off x="4140200" y="4719637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 flipH="1">
              <a:off x="4140200" y="4937125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>
            <a:xfrm flipH="1">
              <a:off x="4140200" y="5154612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 flipH="1">
              <a:off x="4140200" y="5372100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 flipH="1">
              <a:off x="4140200" y="5589587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 flipH="1">
              <a:off x="4140200" y="5808662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 flipH="1">
              <a:off x="4140200" y="6026150"/>
              <a:ext cx="762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" name="Group 105"/>
            <p:cNvGrpSpPr>
              <a:grpSpLocks/>
            </p:cNvGrpSpPr>
            <p:nvPr/>
          </p:nvGrpSpPr>
          <p:grpSpPr bwMode="auto">
            <a:xfrm flipH="1">
              <a:off x="4486275" y="4038600"/>
              <a:ext cx="1143000" cy="2438400"/>
              <a:chOff x="3886200" y="3540125"/>
              <a:chExt cx="1112838" cy="2438400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3886200" y="3692525"/>
                <a:ext cx="1066470" cy="6858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Freeform 84"/>
              <p:cNvSpPr/>
              <p:nvPr/>
            </p:nvSpPr>
            <p:spPr>
              <a:xfrm>
                <a:off x="3886200" y="3540125"/>
                <a:ext cx="1112838" cy="2438400"/>
              </a:xfrm>
              <a:custGeom>
                <a:avLst/>
                <a:gdLst>
                  <a:gd name="connsiteX0" fmla="*/ 129396 w 1112807"/>
                  <a:gd name="connsiteY0" fmla="*/ 0 h 2467155"/>
                  <a:gd name="connsiteX1" fmla="*/ 1112807 w 1112807"/>
                  <a:gd name="connsiteY1" fmla="*/ 586597 h 2467155"/>
                  <a:gd name="connsiteX2" fmla="*/ 1078302 w 1112807"/>
                  <a:gd name="connsiteY2" fmla="*/ 2467155 h 2467155"/>
                  <a:gd name="connsiteX3" fmla="*/ 0 w 1112807"/>
                  <a:gd name="connsiteY3" fmla="*/ 1768416 h 2467155"/>
                  <a:gd name="connsiteX4" fmla="*/ 129396 w 1112807"/>
                  <a:gd name="connsiteY4" fmla="*/ 0 h 2467155"/>
                  <a:gd name="connsiteX0" fmla="*/ 31630 w 1112807"/>
                  <a:gd name="connsiteY0" fmla="*/ 0 h 2518913"/>
                  <a:gd name="connsiteX1" fmla="*/ 1112807 w 1112807"/>
                  <a:gd name="connsiteY1" fmla="*/ 638355 h 2518913"/>
                  <a:gd name="connsiteX2" fmla="*/ 1078302 w 1112807"/>
                  <a:gd name="connsiteY2" fmla="*/ 2518913 h 2518913"/>
                  <a:gd name="connsiteX3" fmla="*/ 0 w 1112807"/>
                  <a:gd name="connsiteY3" fmla="*/ 1820174 h 2518913"/>
                  <a:gd name="connsiteX4" fmla="*/ 31630 w 1112807"/>
                  <a:gd name="connsiteY4" fmla="*/ 0 h 2518913"/>
                  <a:gd name="connsiteX0" fmla="*/ 31630 w 1112807"/>
                  <a:gd name="connsiteY0" fmla="*/ 0 h 2518913"/>
                  <a:gd name="connsiteX1" fmla="*/ 1112807 w 1112807"/>
                  <a:gd name="connsiteY1" fmla="*/ 638355 h 2518913"/>
                  <a:gd name="connsiteX2" fmla="*/ 1078302 w 1112807"/>
                  <a:gd name="connsiteY2" fmla="*/ 2518913 h 2518913"/>
                  <a:gd name="connsiteX3" fmla="*/ 0 w 1112807"/>
                  <a:gd name="connsiteY3" fmla="*/ 1820174 h 2518913"/>
                  <a:gd name="connsiteX4" fmla="*/ 31630 w 1112807"/>
                  <a:gd name="connsiteY4" fmla="*/ 0 h 2518913"/>
                  <a:gd name="connsiteX0" fmla="*/ 31630 w 1112807"/>
                  <a:gd name="connsiteY0" fmla="*/ 0 h 2438400"/>
                  <a:gd name="connsiteX1" fmla="*/ 1112807 w 1112807"/>
                  <a:gd name="connsiteY1" fmla="*/ 638355 h 2438400"/>
                  <a:gd name="connsiteX2" fmla="*/ 1066800 w 1112807"/>
                  <a:gd name="connsiteY2" fmla="*/ 2438400 h 2438400"/>
                  <a:gd name="connsiteX3" fmla="*/ 0 w 1112807"/>
                  <a:gd name="connsiteY3" fmla="*/ 1820174 h 2438400"/>
                  <a:gd name="connsiteX4" fmla="*/ 31630 w 1112807"/>
                  <a:gd name="connsiteY4" fmla="*/ 0 h 2438400"/>
                  <a:gd name="connsiteX0" fmla="*/ 31630 w 1112807"/>
                  <a:gd name="connsiteY0" fmla="*/ 0 h 2438400"/>
                  <a:gd name="connsiteX1" fmla="*/ 1112807 w 1112807"/>
                  <a:gd name="connsiteY1" fmla="*/ 638355 h 2438400"/>
                  <a:gd name="connsiteX2" fmla="*/ 1066800 w 1112807"/>
                  <a:gd name="connsiteY2" fmla="*/ 2438400 h 2438400"/>
                  <a:gd name="connsiteX3" fmla="*/ 0 w 1112807"/>
                  <a:gd name="connsiteY3" fmla="*/ 1676400 h 2438400"/>
                  <a:gd name="connsiteX4" fmla="*/ 31630 w 1112807"/>
                  <a:gd name="connsiteY4" fmla="*/ 0 h 2438400"/>
                  <a:gd name="connsiteX0" fmla="*/ 31630 w 1112807"/>
                  <a:gd name="connsiteY0" fmla="*/ 0 h 2438400"/>
                  <a:gd name="connsiteX1" fmla="*/ 1112807 w 1112807"/>
                  <a:gd name="connsiteY1" fmla="*/ 638355 h 2438400"/>
                  <a:gd name="connsiteX2" fmla="*/ 1066800 w 1112807"/>
                  <a:gd name="connsiteY2" fmla="*/ 2438400 h 2438400"/>
                  <a:gd name="connsiteX3" fmla="*/ 0 w 1112807"/>
                  <a:gd name="connsiteY3" fmla="*/ 1752600 h 2438400"/>
                  <a:gd name="connsiteX4" fmla="*/ 31630 w 1112807"/>
                  <a:gd name="connsiteY4" fmla="*/ 0 h 2438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2807" h="2438400">
                    <a:moveTo>
                      <a:pt x="31630" y="0"/>
                    </a:moveTo>
                    <a:lnTo>
                      <a:pt x="1112807" y="638355"/>
                    </a:lnTo>
                    <a:lnTo>
                      <a:pt x="1066800" y="2438400"/>
                    </a:lnTo>
                    <a:lnTo>
                      <a:pt x="0" y="1752600"/>
                    </a:lnTo>
                    <a:lnTo>
                      <a:pt x="3163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86" name="Straight Connector 85"/>
              <p:cNvCxnSpPr/>
              <p:nvPr/>
            </p:nvCxnSpPr>
            <p:spPr>
              <a:xfrm flipH="1">
                <a:off x="4006757" y="3616325"/>
                <a:ext cx="32458" cy="17526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H="1">
                <a:off x="4844477" y="4149725"/>
                <a:ext cx="32458" cy="17526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H="1">
                <a:off x="4693008" y="3997325"/>
                <a:ext cx="30912" cy="17526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H="1">
                <a:off x="4495170" y="3921125"/>
                <a:ext cx="32458" cy="17526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H="1">
                <a:off x="4343700" y="3844925"/>
                <a:ext cx="30912" cy="17526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H="1">
                <a:off x="4190685" y="3768725"/>
                <a:ext cx="32457" cy="17526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3886200" y="4835525"/>
                <a:ext cx="1066470" cy="6858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3886200" y="4606925"/>
                <a:ext cx="1066470" cy="6858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3886200" y="4378325"/>
                <a:ext cx="1066470" cy="6858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3886200" y="4149725"/>
                <a:ext cx="1066470" cy="6858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3886200" y="3921125"/>
                <a:ext cx="1066470" cy="6858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3886200" y="5064125"/>
                <a:ext cx="1066470" cy="6858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7" name="Freeform 126"/>
          <p:cNvSpPr/>
          <p:nvPr/>
        </p:nvSpPr>
        <p:spPr>
          <a:xfrm flipH="1">
            <a:off x="4525963" y="2244725"/>
            <a:ext cx="1112837" cy="2517775"/>
          </a:xfrm>
          <a:custGeom>
            <a:avLst/>
            <a:gdLst>
              <a:gd name="connsiteX0" fmla="*/ 129396 w 1112807"/>
              <a:gd name="connsiteY0" fmla="*/ 0 h 2467155"/>
              <a:gd name="connsiteX1" fmla="*/ 1112807 w 1112807"/>
              <a:gd name="connsiteY1" fmla="*/ 586597 h 2467155"/>
              <a:gd name="connsiteX2" fmla="*/ 1078302 w 1112807"/>
              <a:gd name="connsiteY2" fmla="*/ 2467155 h 2467155"/>
              <a:gd name="connsiteX3" fmla="*/ 0 w 1112807"/>
              <a:gd name="connsiteY3" fmla="*/ 1768416 h 2467155"/>
              <a:gd name="connsiteX4" fmla="*/ 129396 w 1112807"/>
              <a:gd name="connsiteY4" fmla="*/ 0 h 2467155"/>
              <a:gd name="connsiteX0" fmla="*/ 31630 w 1112807"/>
              <a:gd name="connsiteY0" fmla="*/ 0 h 2518913"/>
              <a:gd name="connsiteX1" fmla="*/ 1112807 w 1112807"/>
              <a:gd name="connsiteY1" fmla="*/ 638355 h 2518913"/>
              <a:gd name="connsiteX2" fmla="*/ 1078302 w 1112807"/>
              <a:gd name="connsiteY2" fmla="*/ 2518913 h 2518913"/>
              <a:gd name="connsiteX3" fmla="*/ 0 w 1112807"/>
              <a:gd name="connsiteY3" fmla="*/ 1820174 h 2518913"/>
              <a:gd name="connsiteX4" fmla="*/ 31630 w 1112807"/>
              <a:gd name="connsiteY4" fmla="*/ 0 h 2518913"/>
              <a:gd name="connsiteX0" fmla="*/ 31630 w 1112807"/>
              <a:gd name="connsiteY0" fmla="*/ 0 h 2518913"/>
              <a:gd name="connsiteX1" fmla="*/ 1112807 w 1112807"/>
              <a:gd name="connsiteY1" fmla="*/ 638355 h 2518913"/>
              <a:gd name="connsiteX2" fmla="*/ 1078302 w 1112807"/>
              <a:gd name="connsiteY2" fmla="*/ 2518913 h 2518913"/>
              <a:gd name="connsiteX3" fmla="*/ 0 w 1112807"/>
              <a:gd name="connsiteY3" fmla="*/ 1820174 h 2518913"/>
              <a:gd name="connsiteX4" fmla="*/ 31630 w 1112807"/>
              <a:gd name="connsiteY4" fmla="*/ 0 h 251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807" h="2518913">
                <a:moveTo>
                  <a:pt x="31630" y="0"/>
                </a:moveTo>
                <a:lnTo>
                  <a:pt x="1112807" y="638355"/>
                </a:lnTo>
                <a:lnTo>
                  <a:pt x="1078302" y="2518913"/>
                </a:lnTo>
                <a:lnTo>
                  <a:pt x="0" y="1820174"/>
                </a:lnTo>
                <a:lnTo>
                  <a:pt x="31630" y="0"/>
                </a:lnTo>
                <a:close/>
              </a:path>
            </a:pathLst>
          </a:custGeom>
          <a:solidFill>
            <a:srgbClr val="B0421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6741479" y="6488668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From M. </a:t>
            </a:r>
            <a:r>
              <a:rPr lang="en-US" sz="1800" dirty="0" err="1" smtClean="0">
                <a:solidFill>
                  <a:srgbClr val="0000FF"/>
                </a:solidFill>
              </a:rPr>
              <a:t>Breidenbach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05" name="Date Placeholder 10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106" name="Footer Placeholder 10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Low radioactivity 4</a:t>
            </a:r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47958" y="954860"/>
            <a:ext cx="7149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6600"/>
                </a:solidFill>
              </a:rPr>
              <a:t>For a background free experiment the sensitivity is:</a:t>
            </a:r>
            <a:endParaRPr lang="en-US" dirty="0">
              <a:solidFill>
                <a:srgbClr val="996600"/>
              </a:solidFill>
            </a:endParaRPr>
          </a:p>
        </p:txBody>
      </p:sp>
      <p:graphicFrame>
        <p:nvGraphicFramePr>
          <p:cNvPr id="1304578" name="Object 2"/>
          <p:cNvGraphicFramePr>
            <a:graphicFrameLocks noChangeAspect="1"/>
          </p:cNvGraphicFramePr>
          <p:nvPr/>
        </p:nvGraphicFramePr>
        <p:xfrm>
          <a:off x="419030" y="1578565"/>
          <a:ext cx="4079875" cy="987425"/>
        </p:xfrm>
        <a:graphic>
          <a:graphicData uri="http://schemas.openxmlformats.org/presentationml/2006/ole">
            <p:oleObj spid="_x0000_s1304578" name="Equation" r:id="rId3" imgW="2044440" imgH="4950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7958" y="2840305"/>
            <a:ext cx="7988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Detector mass and time enter in via the square instead of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fourth root.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958" y="3900362"/>
            <a:ext cx="78197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following I will discuss some of the coming double</a:t>
            </a:r>
          </a:p>
          <a:p>
            <a:r>
              <a:rPr lang="en-US" dirty="0" smtClean="0"/>
              <a:t>beta decay experiments. Because of lack of time I will</a:t>
            </a:r>
          </a:p>
          <a:p>
            <a:r>
              <a:rPr lang="en-US" dirty="0" smtClean="0"/>
              <a:t>not discuss the two leading current projects: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Cuoricino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NEMO III</a:t>
            </a:r>
            <a:endParaRPr lang="en-US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0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447800"/>
            <a:ext cx="3140075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itle 1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r>
              <a:rPr lang="en-US" dirty="0" smtClean="0">
                <a:latin typeface="Bell MT" pitchFamily="18" charset="0"/>
              </a:rPr>
              <a:t>10 </a:t>
            </a:r>
            <a:r>
              <a:rPr lang="en-US" dirty="0" err="1" smtClean="0">
                <a:latin typeface="Bell MT" pitchFamily="18" charset="0"/>
              </a:rPr>
              <a:t>Tonne</a:t>
            </a:r>
            <a:r>
              <a:rPr lang="en-US" dirty="0" smtClean="0">
                <a:latin typeface="Bell MT" pitchFamily="18" charset="0"/>
              </a:rPr>
              <a:t> EXO Basics</a:t>
            </a:r>
          </a:p>
        </p:txBody>
      </p:sp>
      <p:sp>
        <p:nvSpPr>
          <p:cNvPr id="6149" name="Content Placeholder 2"/>
          <p:cNvSpPr txBox="1">
            <a:spLocks/>
          </p:cNvSpPr>
          <p:nvPr/>
        </p:nvSpPr>
        <p:spPr bwMode="auto">
          <a:xfrm>
            <a:off x="42484" y="906307"/>
            <a:ext cx="3056766" cy="51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cs typeface="Arial" charset="0"/>
              </a:rPr>
              <a:t>TPC – Time Projection Chamber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cs typeface="Arial" charset="0"/>
              </a:rPr>
              <a:t>Central Cathode in each chamber</a:t>
            </a:r>
          </a:p>
          <a:p>
            <a:pPr marL="744538" lvl="2" indent="16986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cs typeface="Arial" charset="0"/>
              </a:rPr>
              <a:t>Max drift distance = 25cm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cs typeface="Arial" charset="0"/>
              </a:rPr>
              <a:t>LAAPDs and Anode planes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cs typeface="Arial" charset="0"/>
              </a:rPr>
              <a:t> Ionization </a:t>
            </a:r>
            <a:r>
              <a:rPr lang="en-US" sz="2000" dirty="0">
                <a:cs typeface="Arial" charset="0"/>
              </a:rPr>
              <a:t>and scintillation readout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 err="1">
                <a:cs typeface="Arial" charset="0"/>
              </a:rPr>
              <a:t>Ba</a:t>
            </a:r>
            <a:r>
              <a:rPr lang="en-US" sz="2000" dirty="0">
                <a:cs typeface="Arial" charset="0"/>
              </a:rPr>
              <a:t>++ grabber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cs typeface="Arial" charset="0"/>
              </a:rPr>
              <a:t> Coincidence </a:t>
            </a:r>
            <a:r>
              <a:rPr lang="en-US" sz="2000" dirty="0">
                <a:cs typeface="Arial" charset="0"/>
              </a:rPr>
              <a:t>measurement by identifying </a:t>
            </a:r>
            <a:r>
              <a:rPr lang="en-US" sz="2000" dirty="0" err="1">
                <a:cs typeface="Arial" charset="0"/>
              </a:rPr>
              <a:t>Ba</a:t>
            </a:r>
            <a:r>
              <a:rPr lang="en-US" sz="2000" baseline="30000" dirty="0">
                <a:cs typeface="Arial" charset="0"/>
              </a:rPr>
              <a:t>++ </a:t>
            </a:r>
            <a:r>
              <a:rPr lang="en-US" sz="2000" dirty="0">
                <a:cs typeface="Arial" charset="0"/>
              </a:rPr>
              <a:t>Daughter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2971800" y="1143000"/>
            <a:ext cx="2819400" cy="4038600"/>
          </a:xfrm>
          <a:prstGeom prst="rect">
            <a:avLst/>
          </a:prstGeom>
          <a:solidFill>
            <a:srgbClr val="92D05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flipH="1">
            <a:off x="3979863" y="2132013"/>
            <a:ext cx="1647825" cy="2630487"/>
          </a:xfrm>
          <a:custGeom>
            <a:avLst/>
            <a:gdLst>
              <a:gd name="connsiteX0" fmla="*/ 0 w 1647645"/>
              <a:gd name="connsiteY0" fmla="*/ 43132 h 2553419"/>
              <a:gd name="connsiteX1" fmla="*/ 724619 w 1647645"/>
              <a:gd name="connsiteY1" fmla="*/ 0 h 2553419"/>
              <a:gd name="connsiteX2" fmla="*/ 1647645 w 1647645"/>
              <a:gd name="connsiteY2" fmla="*/ 517585 h 2553419"/>
              <a:gd name="connsiteX3" fmla="*/ 1604513 w 1647645"/>
              <a:gd name="connsiteY3" fmla="*/ 2406770 h 2553419"/>
              <a:gd name="connsiteX4" fmla="*/ 1043796 w 1647645"/>
              <a:gd name="connsiteY4" fmla="*/ 2553419 h 2553419"/>
              <a:gd name="connsiteX5" fmla="*/ 1078302 w 1647645"/>
              <a:gd name="connsiteY5" fmla="*/ 681487 h 2553419"/>
              <a:gd name="connsiteX6" fmla="*/ 0 w 1647645"/>
              <a:gd name="connsiteY6" fmla="*/ 43132 h 2553419"/>
              <a:gd name="connsiteX0" fmla="*/ 0 w 1647645"/>
              <a:gd name="connsiteY0" fmla="*/ 120942 h 2631229"/>
              <a:gd name="connsiteX1" fmla="*/ 598422 w 1647645"/>
              <a:gd name="connsiteY1" fmla="*/ 0 h 2631229"/>
              <a:gd name="connsiteX2" fmla="*/ 1647645 w 1647645"/>
              <a:gd name="connsiteY2" fmla="*/ 595395 h 2631229"/>
              <a:gd name="connsiteX3" fmla="*/ 1604513 w 1647645"/>
              <a:gd name="connsiteY3" fmla="*/ 2484580 h 2631229"/>
              <a:gd name="connsiteX4" fmla="*/ 1043796 w 1647645"/>
              <a:gd name="connsiteY4" fmla="*/ 2631229 h 2631229"/>
              <a:gd name="connsiteX5" fmla="*/ 1078302 w 1647645"/>
              <a:gd name="connsiteY5" fmla="*/ 759297 h 2631229"/>
              <a:gd name="connsiteX6" fmla="*/ 0 w 1647645"/>
              <a:gd name="connsiteY6" fmla="*/ 120942 h 263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7645" h="2631229">
                <a:moveTo>
                  <a:pt x="0" y="120942"/>
                </a:moveTo>
                <a:lnTo>
                  <a:pt x="598422" y="0"/>
                </a:lnTo>
                <a:lnTo>
                  <a:pt x="1647645" y="595395"/>
                </a:lnTo>
                <a:lnTo>
                  <a:pt x="1604513" y="2484580"/>
                </a:lnTo>
                <a:lnTo>
                  <a:pt x="1043796" y="2631229"/>
                </a:lnTo>
                <a:lnTo>
                  <a:pt x="1078302" y="759297"/>
                </a:lnTo>
                <a:lnTo>
                  <a:pt x="0" y="120942"/>
                </a:lnTo>
                <a:close/>
              </a:path>
            </a:pathLst>
          </a:custGeom>
          <a:solidFill>
            <a:srgbClr val="B042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 flipH="1">
            <a:off x="4525963" y="2244725"/>
            <a:ext cx="1112837" cy="2517775"/>
          </a:xfrm>
          <a:custGeom>
            <a:avLst/>
            <a:gdLst>
              <a:gd name="connsiteX0" fmla="*/ 129396 w 1112807"/>
              <a:gd name="connsiteY0" fmla="*/ 0 h 2467155"/>
              <a:gd name="connsiteX1" fmla="*/ 1112807 w 1112807"/>
              <a:gd name="connsiteY1" fmla="*/ 586597 h 2467155"/>
              <a:gd name="connsiteX2" fmla="*/ 1078302 w 1112807"/>
              <a:gd name="connsiteY2" fmla="*/ 2467155 h 2467155"/>
              <a:gd name="connsiteX3" fmla="*/ 0 w 1112807"/>
              <a:gd name="connsiteY3" fmla="*/ 1768416 h 2467155"/>
              <a:gd name="connsiteX4" fmla="*/ 129396 w 1112807"/>
              <a:gd name="connsiteY4" fmla="*/ 0 h 2467155"/>
              <a:gd name="connsiteX0" fmla="*/ 31630 w 1112807"/>
              <a:gd name="connsiteY0" fmla="*/ 0 h 2518913"/>
              <a:gd name="connsiteX1" fmla="*/ 1112807 w 1112807"/>
              <a:gd name="connsiteY1" fmla="*/ 638355 h 2518913"/>
              <a:gd name="connsiteX2" fmla="*/ 1078302 w 1112807"/>
              <a:gd name="connsiteY2" fmla="*/ 2518913 h 2518913"/>
              <a:gd name="connsiteX3" fmla="*/ 0 w 1112807"/>
              <a:gd name="connsiteY3" fmla="*/ 1820174 h 2518913"/>
              <a:gd name="connsiteX4" fmla="*/ 31630 w 1112807"/>
              <a:gd name="connsiteY4" fmla="*/ 0 h 2518913"/>
              <a:gd name="connsiteX0" fmla="*/ 31630 w 1112807"/>
              <a:gd name="connsiteY0" fmla="*/ 0 h 2518913"/>
              <a:gd name="connsiteX1" fmla="*/ 1112807 w 1112807"/>
              <a:gd name="connsiteY1" fmla="*/ 638355 h 2518913"/>
              <a:gd name="connsiteX2" fmla="*/ 1078302 w 1112807"/>
              <a:gd name="connsiteY2" fmla="*/ 2518913 h 2518913"/>
              <a:gd name="connsiteX3" fmla="*/ 0 w 1112807"/>
              <a:gd name="connsiteY3" fmla="*/ 1820174 h 2518913"/>
              <a:gd name="connsiteX4" fmla="*/ 31630 w 1112807"/>
              <a:gd name="connsiteY4" fmla="*/ 0 h 251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807" h="2518913">
                <a:moveTo>
                  <a:pt x="31630" y="0"/>
                </a:moveTo>
                <a:lnTo>
                  <a:pt x="1112807" y="638355"/>
                </a:lnTo>
                <a:lnTo>
                  <a:pt x="1078302" y="2518913"/>
                </a:lnTo>
                <a:lnTo>
                  <a:pt x="0" y="1820174"/>
                </a:lnTo>
                <a:lnTo>
                  <a:pt x="31630" y="0"/>
                </a:lnTo>
                <a:close/>
              </a:path>
            </a:pathLst>
          </a:custGeom>
          <a:solidFill>
            <a:srgbClr val="FC4B04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rot="10800000" flipH="1" flipV="1">
            <a:off x="3962400" y="4724400"/>
            <a:ext cx="609600" cy="1524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4" name="TextBox 14"/>
          <p:cNvSpPr txBox="1">
            <a:spLocks noChangeArrowheads="1"/>
          </p:cNvSpPr>
          <p:nvPr/>
        </p:nvSpPr>
        <p:spPr bwMode="auto">
          <a:xfrm rot="738023" flipH="1">
            <a:off x="3856038" y="4770438"/>
            <a:ext cx="622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50cm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16200000" flipH="1">
            <a:off x="2944813" y="3632200"/>
            <a:ext cx="1830388" cy="523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572000" y="4114800"/>
            <a:ext cx="1143000" cy="762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7" name="TextBox 14"/>
          <p:cNvSpPr txBox="1">
            <a:spLocks noChangeArrowheads="1"/>
          </p:cNvSpPr>
          <p:nvPr/>
        </p:nvSpPr>
        <p:spPr bwMode="auto">
          <a:xfrm flipH="1">
            <a:off x="5068888" y="4495800"/>
            <a:ext cx="722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160cm</a:t>
            </a:r>
          </a:p>
        </p:txBody>
      </p:sp>
      <p:sp>
        <p:nvSpPr>
          <p:cNvPr id="6158" name="TextBox 14"/>
          <p:cNvSpPr txBox="1">
            <a:spLocks noChangeArrowheads="1"/>
          </p:cNvSpPr>
          <p:nvPr/>
        </p:nvSpPr>
        <p:spPr bwMode="auto">
          <a:xfrm flipH="1">
            <a:off x="3062288" y="3568700"/>
            <a:ext cx="72231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150cm</a:t>
            </a:r>
          </a:p>
        </p:txBody>
      </p:sp>
      <p:sp>
        <p:nvSpPr>
          <p:cNvPr id="33" name="Freeform 32"/>
          <p:cNvSpPr/>
          <p:nvPr/>
        </p:nvSpPr>
        <p:spPr>
          <a:xfrm flipH="1">
            <a:off x="3967163" y="2132013"/>
            <a:ext cx="1663700" cy="2628900"/>
          </a:xfrm>
          <a:custGeom>
            <a:avLst/>
            <a:gdLst>
              <a:gd name="connsiteX0" fmla="*/ 25879 w 1664898"/>
              <a:gd name="connsiteY0" fmla="*/ 43132 h 2553418"/>
              <a:gd name="connsiteX1" fmla="*/ 724619 w 1664898"/>
              <a:gd name="connsiteY1" fmla="*/ 0 h 2553418"/>
              <a:gd name="connsiteX2" fmla="*/ 1664898 w 1664898"/>
              <a:gd name="connsiteY2" fmla="*/ 534837 h 2553418"/>
              <a:gd name="connsiteX3" fmla="*/ 1613139 w 1664898"/>
              <a:gd name="connsiteY3" fmla="*/ 2415396 h 2553418"/>
              <a:gd name="connsiteX4" fmla="*/ 1069675 w 1664898"/>
              <a:gd name="connsiteY4" fmla="*/ 2553418 h 2553418"/>
              <a:gd name="connsiteX5" fmla="*/ 0 w 1664898"/>
              <a:gd name="connsiteY5" fmla="*/ 1854679 h 2553418"/>
              <a:gd name="connsiteX6" fmla="*/ 25879 w 1664898"/>
              <a:gd name="connsiteY6" fmla="*/ 43132 h 2553418"/>
              <a:gd name="connsiteX0" fmla="*/ 25879 w 1664898"/>
              <a:gd name="connsiteY0" fmla="*/ 119353 h 2629639"/>
              <a:gd name="connsiteX1" fmla="*/ 525840 w 1664898"/>
              <a:gd name="connsiteY1" fmla="*/ 0 h 2629639"/>
              <a:gd name="connsiteX2" fmla="*/ 1664898 w 1664898"/>
              <a:gd name="connsiteY2" fmla="*/ 611058 h 2629639"/>
              <a:gd name="connsiteX3" fmla="*/ 1613139 w 1664898"/>
              <a:gd name="connsiteY3" fmla="*/ 2491617 h 2629639"/>
              <a:gd name="connsiteX4" fmla="*/ 1069675 w 1664898"/>
              <a:gd name="connsiteY4" fmla="*/ 2629639 h 2629639"/>
              <a:gd name="connsiteX5" fmla="*/ 0 w 1664898"/>
              <a:gd name="connsiteY5" fmla="*/ 1930900 h 2629639"/>
              <a:gd name="connsiteX6" fmla="*/ 25879 w 1664898"/>
              <a:gd name="connsiteY6" fmla="*/ 119353 h 2629639"/>
              <a:gd name="connsiteX0" fmla="*/ 25879 w 1664898"/>
              <a:gd name="connsiteY0" fmla="*/ 119353 h 2629639"/>
              <a:gd name="connsiteX1" fmla="*/ 602095 w 1664898"/>
              <a:gd name="connsiteY1" fmla="*/ 0 h 2629639"/>
              <a:gd name="connsiteX2" fmla="*/ 1664898 w 1664898"/>
              <a:gd name="connsiteY2" fmla="*/ 611058 h 2629639"/>
              <a:gd name="connsiteX3" fmla="*/ 1613139 w 1664898"/>
              <a:gd name="connsiteY3" fmla="*/ 2491617 h 2629639"/>
              <a:gd name="connsiteX4" fmla="*/ 1069675 w 1664898"/>
              <a:gd name="connsiteY4" fmla="*/ 2629639 h 2629639"/>
              <a:gd name="connsiteX5" fmla="*/ 0 w 1664898"/>
              <a:gd name="connsiteY5" fmla="*/ 1930900 h 2629639"/>
              <a:gd name="connsiteX6" fmla="*/ 25879 w 1664898"/>
              <a:gd name="connsiteY6" fmla="*/ 119353 h 262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4898" h="2629639">
                <a:moveTo>
                  <a:pt x="25879" y="119353"/>
                </a:moveTo>
                <a:lnTo>
                  <a:pt x="602095" y="0"/>
                </a:lnTo>
                <a:lnTo>
                  <a:pt x="1664898" y="611058"/>
                </a:lnTo>
                <a:lnTo>
                  <a:pt x="1613139" y="2491617"/>
                </a:lnTo>
                <a:lnTo>
                  <a:pt x="1069675" y="2629639"/>
                </a:lnTo>
                <a:lnTo>
                  <a:pt x="0" y="1930900"/>
                </a:lnTo>
                <a:lnTo>
                  <a:pt x="25879" y="119353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4" name="Straight Connector 33"/>
          <p:cNvCxnSpPr>
            <a:stCxn id="33" idx="2"/>
            <a:endCxn id="36" idx="1"/>
          </p:cNvCxnSpPr>
          <p:nvPr/>
        </p:nvCxnSpPr>
        <p:spPr>
          <a:xfrm rot="10800000" flipH="1" flipV="1">
            <a:off x="3967163" y="2743200"/>
            <a:ext cx="558800" cy="1397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1" name="TextBox 6"/>
          <p:cNvSpPr txBox="1">
            <a:spLocks noChangeArrowheads="1"/>
          </p:cNvSpPr>
          <p:nvPr/>
        </p:nvSpPr>
        <p:spPr bwMode="auto">
          <a:xfrm flipH="1">
            <a:off x="3124200" y="1219200"/>
            <a:ext cx="2590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u="sng"/>
              <a:t>Ba</a:t>
            </a:r>
            <a:r>
              <a:rPr lang="en-US" sz="2000" u="sng" baseline="30000"/>
              <a:t>+</a:t>
            </a:r>
            <a:r>
              <a:rPr lang="en-US" sz="2000" u="sng"/>
              <a:t> Grabber</a:t>
            </a:r>
          </a:p>
          <a:p>
            <a:pPr>
              <a:lnSpc>
                <a:spcPct val="90000"/>
              </a:lnSpc>
            </a:pPr>
            <a:r>
              <a:rPr lang="en-US" sz="2000"/>
              <a:t>Gimbaled, telescoping</a:t>
            </a:r>
          </a:p>
        </p:txBody>
      </p:sp>
      <p:sp>
        <p:nvSpPr>
          <p:cNvPr id="36" name="Freeform 35"/>
          <p:cNvSpPr/>
          <p:nvPr/>
        </p:nvSpPr>
        <p:spPr>
          <a:xfrm flipH="1">
            <a:off x="4525963" y="2244725"/>
            <a:ext cx="1112837" cy="2517775"/>
          </a:xfrm>
          <a:custGeom>
            <a:avLst/>
            <a:gdLst>
              <a:gd name="connsiteX0" fmla="*/ 129396 w 1112807"/>
              <a:gd name="connsiteY0" fmla="*/ 0 h 2467155"/>
              <a:gd name="connsiteX1" fmla="*/ 1112807 w 1112807"/>
              <a:gd name="connsiteY1" fmla="*/ 586597 h 2467155"/>
              <a:gd name="connsiteX2" fmla="*/ 1078302 w 1112807"/>
              <a:gd name="connsiteY2" fmla="*/ 2467155 h 2467155"/>
              <a:gd name="connsiteX3" fmla="*/ 0 w 1112807"/>
              <a:gd name="connsiteY3" fmla="*/ 1768416 h 2467155"/>
              <a:gd name="connsiteX4" fmla="*/ 129396 w 1112807"/>
              <a:gd name="connsiteY4" fmla="*/ 0 h 2467155"/>
              <a:gd name="connsiteX0" fmla="*/ 31630 w 1112807"/>
              <a:gd name="connsiteY0" fmla="*/ 0 h 2518913"/>
              <a:gd name="connsiteX1" fmla="*/ 1112807 w 1112807"/>
              <a:gd name="connsiteY1" fmla="*/ 638355 h 2518913"/>
              <a:gd name="connsiteX2" fmla="*/ 1078302 w 1112807"/>
              <a:gd name="connsiteY2" fmla="*/ 2518913 h 2518913"/>
              <a:gd name="connsiteX3" fmla="*/ 0 w 1112807"/>
              <a:gd name="connsiteY3" fmla="*/ 1820174 h 2518913"/>
              <a:gd name="connsiteX4" fmla="*/ 31630 w 1112807"/>
              <a:gd name="connsiteY4" fmla="*/ 0 h 2518913"/>
              <a:gd name="connsiteX0" fmla="*/ 31630 w 1112807"/>
              <a:gd name="connsiteY0" fmla="*/ 0 h 2518913"/>
              <a:gd name="connsiteX1" fmla="*/ 1112807 w 1112807"/>
              <a:gd name="connsiteY1" fmla="*/ 638355 h 2518913"/>
              <a:gd name="connsiteX2" fmla="*/ 1078302 w 1112807"/>
              <a:gd name="connsiteY2" fmla="*/ 2518913 h 2518913"/>
              <a:gd name="connsiteX3" fmla="*/ 0 w 1112807"/>
              <a:gd name="connsiteY3" fmla="*/ 1820174 h 2518913"/>
              <a:gd name="connsiteX4" fmla="*/ 31630 w 1112807"/>
              <a:gd name="connsiteY4" fmla="*/ 0 h 251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807" h="2518913">
                <a:moveTo>
                  <a:pt x="31630" y="0"/>
                </a:moveTo>
                <a:lnTo>
                  <a:pt x="1112807" y="638355"/>
                </a:lnTo>
                <a:lnTo>
                  <a:pt x="1078302" y="2518913"/>
                </a:lnTo>
                <a:lnTo>
                  <a:pt x="0" y="1820174"/>
                </a:lnTo>
                <a:lnTo>
                  <a:pt x="31630" y="0"/>
                </a:lnTo>
                <a:close/>
              </a:path>
            </a:pathLst>
          </a:custGeom>
          <a:solidFill>
            <a:srgbClr val="B0421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7218363" y="3205163"/>
            <a:ext cx="250825" cy="347662"/>
          </a:xfrm>
          <a:custGeom>
            <a:avLst/>
            <a:gdLst>
              <a:gd name="connsiteX0" fmla="*/ 8092 w 250853"/>
              <a:gd name="connsiteY0" fmla="*/ 56644 h 347958"/>
              <a:gd name="connsiteX1" fmla="*/ 0 w 250853"/>
              <a:gd name="connsiteY1" fmla="*/ 331773 h 347958"/>
              <a:gd name="connsiteX2" fmla="*/ 80920 w 250853"/>
              <a:gd name="connsiteY2" fmla="*/ 347958 h 347958"/>
              <a:gd name="connsiteX3" fmla="*/ 250853 w 250853"/>
              <a:gd name="connsiteY3" fmla="*/ 307497 h 347958"/>
              <a:gd name="connsiteX4" fmla="*/ 234669 w 250853"/>
              <a:gd name="connsiteY4" fmla="*/ 24276 h 347958"/>
              <a:gd name="connsiteX5" fmla="*/ 194208 w 250853"/>
              <a:gd name="connsiteY5" fmla="*/ 0 h 347958"/>
              <a:gd name="connsiteX6" fmla="*/ 8092 w 250853"/>
              <a:gd name="connsiteY6" fmla="*/ 56644 h 347958"/>
              <a:gd name="connsiteX0" fmla="*/ 8092 w 250853"/>
              <a:gd name="connsiteY0" fmla="*/ 60690 h 352004"/>
              <a:gd name="connsiteX1" fmla="*/ 0 w 250853"/>
              <a:gd name="connsiteY1" fmla="*/ 335819 h 352004"/>
              <a:gd name="connsiteX2" fmla="*/ 80920 w 250853"/>
              <a:gd name="connsiteY2" fmla="*/ 352004 h 352004"/>
              <a:gd name="connsiteX3" fmla="*/ 250853 w 250853"/>
              <a:gd name="connsiteY3" fmla="*/ 311543 h 352004"/>
              <a:gd name="connsiteX4" fmla="*/ 249504 w 250853"/>
              <a:gd name="connsiteY4" fmla="*/ 0 h 352004"/>
              <a:gd name="connsiteX5" fmla="*/ 194208 w 250853"/>
              <a:gd name="connsiteY5" fmla="*/ 4046 h 352004"/>
              <a:gd name="connsiteX6" fmla="*/ 8092 w 250853"/>
              <a:gd name="connsiteY6" fmla="*/ 60690 h 352004"/>
              <a:gd name="connsiteX0" fmla="*/ 8092 w 250853"/>
              <a:gd name="connsiteY0" fmla="*/ 56644 h 347958"/>
              <a:gd name="connsiteX1" fmla="*/ 0 w 250853"/>
              <a:gd name="connsiteY1" fmla="*/ 331773 h 347958"/>
              <a:gd name="connsiteX2" fmla="*/ 80920 w 250853"/>
              <a:gd name="connsiteY2" fmla="*/ 347958 h 347958"/>
              <a:gd name="connsiteX3" fmla="*/ 250853 w 250853"/>
              <a:gd name="connsiteY3" fmla="*/ 307497 h 347958"/>
              <a:gd name="connsiteX4" fmla="*/ 249504 w 250853"/>
              <a:gd name="connsiteY4" fmla="*/ 72154 h 347958"/>
              <a:gd name="connsiteX5" fmla="*/ 194208 w 250853"/>
              <a:gd name="connsiteY5" fmla="*/ 0 h 347958"/>
              <a:gd name="connsiteX6" fmla="*/ 8092 w 250853"/>
              <a:gd name="connsiteY6" fmla="*/ 56644 h 347958"/>
              <a:gd name="connsiteX0" fmla="*/ 8092 w 250853"/>
              <a:gd name="connsiteY0" fmla="*/ 56644 h 347958"/>
              <a:gd name="connsiteX1" fmla="*/ 0 w 250853"/>
              <a:gd name="connsiteY1" fmla="*/ 331773 h 347958"/>
              <a:gd name="connsiteX2" fmla="*/ 80920 w 250853"/>
              <a:gd name="connsiteY2" fmla="*/ 347958 h 347958"/>
              <a:gd name="connsiteX3" fmla="*/ 250853 w 250853"/>
              <a:gd name="connsiteY3" fmla="*/ 307497 h 347958"/>
              <a:gd name="connsiteX4" fmla="*/ 249504 w 250853"/>
              <a:gd name="connsiteY4" fmla="*/ 72154 h 347958"/>
              <a:gd name="connsiteX5" fmla="*/ 194208 w 250853"/>
              <a:gd name="connsiteY5" fmla="*/ 0 h 347958"/>
              <a:gd name="connsiteX6" fmla="*/ 8092 w 250853"/>
              <a:gd name="connsiteY6" fmla="*/ 56644 h 347958"/>
              <a:gd name="connsiteX0" fmla="*/ 8092 w 250853"/>
              <a:gd name="connsiteY0" fmla="*/ 56644 h 347958"/>
              <a:gd name="connsiteX1" fmla="*/ 0 w 250853"/>
              <a:gd name="connsiteY1" fmla="*/ 331773 h 347958"/>
              <a:gd name="connsiteX2" fmla="*/ 80920 w 250853"/>
              <a:gd name="connsiteY2" fmla="*/ 347958 h 347958"/>
              <a:gd name="connsiteX3" fmla="*/ 250853 w 250853"/>
              <a:gd name="connsiteY3" fmla="*/ 307497 h 347958"/>
              <a:gd name="connsiteX4" fmla="*/ 249504 w 250853"/>
              <a:gd name="connsiteY4" fmla="*/ 72154 h 347958"/>
              <a:gd name="connsiteX5" fmla="*/ 194208 w 250853"/>
              <a:gd name="connsiteY5" fmla="*/ 0 h 347958"/>
              <a:gd name="connsiteX6" fmla="*/ 8092 w 250853"/>
              <a:gd name="connsiteY6" fmla="*/ 56644 h 347958"/>
              <a:gd name="connsiteX0" fmla="*/ 8092 w 250853"/>
              <a:gd name="connsiteY0" fmla="*/ 60690 h 352004"/>
              <a:gd name="connsiteX1" fmla="*/ 0 w 250853"/>
              <a:gd name="connsiteY1" fmla="*/ 335819 h 352004"/>
              <a:gd name="connsiteX2" fmla="*/ 80920 w 250853"/>
              <a:gd name="connsiteY2" fmla="*/ 352004 h 352004"/>
              <a:gd name="connsiteX3" fmla="*/ 250853 w 250853"/>
              <a:gd name="connsiteY3" fmla="*/ 311543 h 352004"/>
              <a:gd name="connsiteX4" fmla="*/ 249504 w 250853"/>
              <a:gd name="connsiteY4" fmla="*/ 0 h 352004"/>
              <a:gd name="connsiteX5" fmla="*/ 194208 w 250853"/>
              <a:gd name="connsiteY5" fmla="*/ 4046 h 352004"/>
              <a:gd name="connsiteX6" fmla="*/ 8092 w 250853"/>
              <a:gd name="connsiteY6" fmla="*/ 60690 h 352004"/>
              <a:gd name="connsiteX0" fmla="*/ 8092 w 250853"/>
              <a:gd name="connsiteY0" fmla="*/ 56644 h 347958"/>
              <a:gd name="connsiteX1" fmla="*/ 0 w 250853"/>
              <a:gd name="connsiteY1" fmla="*/ 331773 h 347958"/>
              <a:gd name="connsiteX2" fmla="*/ 80920 w 250853"/>
              <a:gd name="connsiteY2" fmla="*/ 347958 h 347958"/>
              <a:gd name="connsiteX3" fmla="*/ 250853 w 250853"/>
              <a:gd name="connsiteY3" fmla="*/ 307497 h 347958"/>
              <a:gd name="connsiteX4" fmla="*/ 249504 w 250853"/>
              <a:gd name="connsiteY4" fmla="*/ 72154 h 347958"/>
              <a:gd name="connsiteX5" fmla="*/ 194208 w 250853"/>
              <a:gd name="connsiteY5" fmla="*/ 0 h 347958"/>
              <a:gd name="connsiteX6" fmla="*/ 8092 w 250853"/>
              <a:gd name="connsiteY6" fmla="*/ 5664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853" h="347958">
                <a:moveTo>
                  <a:pt x="8092" y="56644"/>
                </a:moveTo>
                <a:lnTo>
                  <a:pt x="0" y="331773"/>
                </a:lnTo>
                <a:lnTo>
                  <a:pt x="80920" y="347958"/>
                </a:lnTo>
                <a:lnTo>
                  <a:pt x="250853" y="307497"/>
                </a:lnTo>
                <a:cubicBezTo>
                  <a:pt x="250403" y="203649"/>
                  <a:pt x="249954" y="176002"/>
                  <a:pt x="249504" y="72154"/>
                </a:cubicBezTo>
                <a:lnTo>
                  <a:pt x="194208" y="0"/>
                </a:lnTo>
                <a:lnTo>
                  <a:pt x="8092" y="56644"/>
                </a:lnTo>
                <a:close/>
              </a:path>
            </a:pathLst>
          </a:custGeom>
          <a:solidFill>
            <a:srgbClr val="B0421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3" name="Straight Connector 42"/>
          <p:cNvCxnSpPr>
            <a:stCxn id="42" idx="5"/>
            <a:endCxn id="36" idx="0"/>
          </p:cNvCxnSpPr>
          <p:nvPr/>
        </p:nvCxnSpPr>
        <p:spPr>
          <a:xfrm flipH="1" flipV="1">
            <a:off x="5607050" y="2244725"/>
            <a:ext cx="1804988" cy="96043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42" idx="3"/>
            <a:endCxn id="36" idx="2"/>
          </p:cNvCxnSpPr>
          <p:nvPr/>
        </p:nvCxnSpPr>
        <p:spPr>
          <a:xfrm flipH="1">
            <a:off x="4560888" y="3511550"/>
            <a:ext cx="2908300" cy="125095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6" name="Picture 99" descr="CoolClips_wb02712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57646" flipH="1">
            <a:off x="4518025" y="2411413"/>
            <a:ext cx="63182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Curved Left Arrow 47"/>
          <p:cNvSpPr/>
          <p:nvPr/>
        </p:nvSpPr>
        <p:spPr>
          <a:xfrm flipH="1">
            <a:off x="4808538" y="2781300"/>
            <a:ext cx="228600" cy="2667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Curved Down Arrow 48"/>
          <p:cNvSpPr/>
          <p:nvPr/>
        </p:nvSpPr>
        <p:spPr>
          <a:xfrm flipH="1">
            <a:off x="4419600" y="2324100"/>
            <a:ext cx="228600" cy="228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rot="10800000" flipH="1" flipV="1">
            <a:off x="4525963" y="2454275"/>
            <a:ext cx="609600" cy="122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6200000" flipH="1">
            <a:off x="4525963" y="2530475"/>
            <a:ext cx="76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741479" y="6488668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From M. </a:t>
            </a:r>
            <a:r>
              <a:rPr lang="en-US" sz="1800" dirty="0" err="1" smtClean="0">
                <a:solidFill>
                  <a:srgbClr val="0000FF"/>
                </a:solidFill>
              </a:rPr>
              <a:t>Breidenbach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18/20/2011</a:t>
            </a:r>
            <a:endParaRPr lang="en-US"/>
          </a:p>
        </p:txBody>
      </p:sp>
      <p:sp>
        <p:nvSpPr>
          <p:cNvPr id="1741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334850" name="Text Box 2"/>
          <p:cNvSpPr txBox="1">
            <a:spLocks noChangeArrowheads="1"/>
          </p:cNvSpPr>
          <p:nvPr/>
        </p:nvSpPr>
        <p:spPr bwMode="auto">
          <a:xfrm>
            <a:off x="395288" y="760413"/>
            <a:ext cx="7902575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Assumptions: </a:t>
            </a:r>
          </a:p>
          <a:p>
            <a:pPr marL="457200" indent="-457200">
              <a:buFontTx/>
              <a:buAutoNum type="arabicParenR"/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80% enrichment in 136</a:t>
            </a:r>
          </a:p>
          <a:p>
            <a:pPr marL="457200" indent="-457200">
              <a:buFontTx/>
              <a:buAutoNum type="arabicParenR"/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Intrinsic low background + Ba tagging eliminate all radioactive background</a:t>
            </a:r>
          </a:p>
          <a:p>
            <a:pPr marL="457200" indent="-457200">
              <a:buFontTx/>
              <a:buAutoNum type="arabicParenR"/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Energy res only used to separate the 0</a:t>
            </a:r>
            <a:r>
              <a:rPr lang="el-GR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ν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from 2</a:t>
            </a:r>
            <a:r>
              <a:rPr lang="el-GR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ν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modes: </a:t>
            </a:r>
          </a:p>
          <a:p>
            <a:pPr marL="457200" indent="-457200">
              <a:lnSpc>
                <a:spcPct val="70000"/>
              </a:lnSpc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Select 0</a:t>
            </a:r>
            <a:r>
              <a:rPr lang="el-GR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ν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events in a ±2</a:t>
            </a:r>
            <a:r>
              <a:rPr lang="el-GR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σ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interval centered around the 2.46 MeV endpoint</a:t>
            </a:r>
          </a:p>
          <a:p>
            <a:pPr marL="457200" indent="-457200">
              <a:lnSpc>
                <a:spcPct val="90000"/>
              </a:lnSpc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4)	Use for 2</a:t>
            </a:r>
            <a:r>
              <a:rPr lang="el-GR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νββ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T</a:t>
            </a:r>
            <a:r>
              <a:rPr lang="en-US" sz="1600" b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1/2 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&gt; 1·10</a:t>
            </a:r>
            <a:r>
              <a:rPr lang="en-US" sz="1600" b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22 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yr (Bernabei et al. measurement)</a:t>
            </a:r>
          </a:p>
        </p:txBody>
      </p:sp>
      <p:sp>
        <p:nvSpPr>
          <p:cNvPr id="334851" name="Text Box 3"/>
          <p:cNvSpPr txBox="1">
            <a:spLocks noChangeArrowheads="1"/>
          </p:cNvSpPr>
          <p:nvPr/>
        </p:nvSpPr>
        <p:spPr bwMode="auto">
          <a:xfrm>
            <a:off x="250825" y="4849813"/>
            <a:ext cx="776446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baseline="30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*</a:t>
            </a:r>
            <a:r>
              <a:rPr lang="en-US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s(E)/E = 1.4% obtained in EXO R&amp;D, Conti et al Phys Rev B </a:t>
            </a:r>
            <a:r>
              <a:rPr lang="en-US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68 (2003) 054201</a:t>
            </a:r>
          </a:p>
          <a:p>
            <a:pPr>
              <a:defRPr/>
            </a:pPr>
            <a:r>
              <a:rPr lang="en-US" sz="1600" b="1" baseline="30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†</a:t>
            </a:r>
            <a:r>
              <a:rPr lang="en-US" sz="1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s(E)/E = 1.0% considered as an aggressive but realistic guess with large light</a:t>
            </a:r>
          </a:p>
          <a:p>
            <a:pPr>
              <a:defRPr/>
            </a:pPr>
            <a:r>
              <a:rPr lang="en-US" sz="1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collection area</a:t>
            </a:r>
          </a:p>
          <a:p>
            <a:pPr eaLnBrk="1" hangingPunct="1">
              <a:defRPr/>
            </a:pPr>
            <a:r>
              <a:rPr lang="en-US" sz="1600" b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1)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/>
              <a:t>Rodin, </a:t>
            </a:r>
            <a:r>
              <a:rPr lang="en-US" sz="1600" i="1"/>
              <a:t>et. al.,</a:t>
            </a:r>
            <a:r>
              <a:rPr lang="en-US" sz="1600"/>
              <a:t> Nucl. Phys. A </a:t>
            </a:r>
            <a:r>
              <a:rPr lang="en-US" sz="1600" b="1"/>
              <a:t>793</a:t>
            </a:r>
            <a:r>
              <a:rPr lang="en-US" sz="1600"/>
              <a:t> (2007) 213-215</a:t>
            </a:r>
            <a:endParaRPr lang="en-US" sz="1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sz="1600" b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2)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/>
              <a:t>Caurier, </a:t>
            </a:r>
            <a:r>
              <a:rPr lang="en-US" sz="1600" i="1"/>
              <a:t>et. al</a:t>
            </a:r>
            <a:r>
              <a:rPr lang="en-US" sz="1600"/>
              <a:t>., arXiv:0709.2137v2</a:t>
            </a:r>
            <a:endParaRPr lang="en-US" sz="1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4852" name="Text Box 4"/>
          <p:cNvSpPr txBox="1">
            <a:spLocks noChangeArrowheads="1"/>
          </p:cNvSpPr>
          <p:nvPr/>
        </p:nvSpPr>
        <p:spPr bwMode="auto">
          <a:xfrm>
            <a:off x="1023938" y="133350"/>
            <a:ext cx="6853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EXO neutrino effective mass sensitivity</a:t>
            </a:r>
          </a:p>
        </p:txBody>
      </p:sp>
      <p:graphicFrame>
        <p:nvGraphicFramePr>
          <p:cNvPr id="17410" name="Object 4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7410" name="Equation" r:id="rId4" imgW="114120" imgH="215640" progId="Equation.3">
              <p:embed/>
            </p:oleObj>
          </a:graphicData>
        </a:graphic>
      </p:graphicFrame>
      <p:graphicFrame>
        <p:nvGraphicFramePr>
          <p:cNvPr id="17411" name="Object 47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7411" name="Equation" r:id="rId5" imgW="114120" imgH="215640" progId="Equation.3">
              <p:embed/>
            </p:oleObj>
          </a:graphicData>
        </a:graphic>
      </p:graphicFrame>
      <p:grpSp>
        <p:nvGrpSpPr>
          <p:cNvPr id="17417" name="Group 48"/>
          <p:cNvGrpSpPr>
            <a:grpSpLocks/>
          </p:cNvGrpSpPr>
          <p:nvPr/>
        </p:nvGrpSpPr>
        <p:grpSpPr bwMode="auto">
          <a:xfrm>
            <a:off x="309563" y="2468563"/>
            <a:ext cx="8639175" cy="2268537"/>
            <a:chOff x="153" y="1594"/>
            <a:chExt cx="5442" cy="1429"/>
          </a:xfrm>
        </p:grpSpPr>
        <p:sp>
          <p:nvSpPr>
            <p:cNvPr id="17419" name="Rectangle 49"/>
            <p:cNvSpPr>
              <a:spLocks noChangeArrowheads="1"/>
            </p:cNvSpPr>
            <p:nvPr/>
          </p:nvSpPr>
          <p:spPr bwMode="auto">
            <a:xfrm>
              <a:off x="153" y="2663"/>
              <a:ext cx="499" cy="36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b="1">
                  <a:solidFill>
                    <a:srgbClr val="FF3300"/>
                  </a:solidFill>
                  <a:latin typeface="Comic Sans MS" pitchFamily="66" charset="0"/>
                  <a:cs typeface="Lucida Sans Unicode" pitchFamily="34" charset="0"/>
                </a:rPr>
                <a:t>Aggressive</a:t>
              </a:r>
            </a:p>
          </p:txBody>
        </p:sp>
        <p:sp>
          <p:nvSpPr>
            <p:cNvPr id="17420" name="Rectangle 50"/>
            <p:cNvSpPr>
              <a:spLocks noChangeArrowheads="1"/>
            </p:cNvSpPr>
            <p:nvPr/>
          </p:nvSpPr>
          <p:spPr bwMode="auto">
            <a:xfrm>
              <a:off x="153" y="2295"/>
              <a:ext cx="499" cy="368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b="1">
                  <a:solidFill>
                    <a:srgbClr val="0000FF"/>
                  </a:solidFill>
                  <a:latin typeface="Comic Sans MS" pitchFamily="66" charset="0"/>
                  <a:cs typeface="Lucida Sans Unicode" pitchFamily="34" charset="0"/>
                </a:rPr>
                <a:t>Conservative</a:t>
              </a:r>
            </a:p>
          </p:txBody>
        </p:sp>
        <p:sp>
          <p:nvSpPr>
            <p:cNvPr id="17421" name="Rectangle 51"/>
            <p:cNvSpPr>
              <a:spLocks noChangeArrowheads="1"/>
            </p:cNvSpPr>
            <p:nvPr/>
          </p:nvSpPr>
          <p:spPr bwMode="auto">
            <a:xfrm>
              <a:off x="153" y="1594"/>
              <a:ext cx="499" cy="70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Lucida Sans Unicode" pitchFamily="34" charset="0"/>
                </a:rPr>
                <a:t>Case</a:t>
              </a:r>
            </a:p>
          </p:txBody>
        </p:sp>
        <p:sp>
          <p:nvSpPr>
            <p:cNvPr id="17422" name="Rectangle 52"/>
            <p:cNvSpPr>
              <a:spLocks noChangeArrowheads="1"/>
            </p:cNvSpPr>
            <p:nvPr/>
          </p:nvSpPr>
          <p:spPr bwMode="auto">
            <a:xfrm>
              <a:off x="4961" y="2663"/>
              <a:ext cx="635" cy="36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FF3300"/>
                  </a:solidFill>
                  <a:latin typeface="Comic Sans MS" pitchFamily="66" charset="0"/>
                  <a:cs typeface="Lucida Sans Unicode" pitchFamily="34" charset="0"/>
                </a:rPr>
                <a:t>7.3</a:t>
              </a:r>
            </a:p>
          </p:txBody>
        </p:sp>
        <p:sp>
          <p:nvSpPr>
            <p:cNvPr id="17423" name="Rectangle 53"/>
            <p:cNvSpPr>
              <a:spLocks noChangeArrowheads="1"/>
            </p:cNvSpPr>
            <p:nvPr/>
          </p:nvSpPr>
          <p:spPr bwMode="auto">
            <a:xfrm>
              <a:off x="4961" y="2295"/>
              <a:ext cx="635" cy="368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FF"/>
                  </a:solidFill>
                  <a:latin typeface="Comic Sans MS" pitchFamily="66" charset="0"/>
                  <a:cs typeface="Lucida Sans Unicode" pitchFamily="34" charset="0"/>
                </a:rPr>
                <a:t>33</a:t>
              </a:r>
            </a:p>
          </p:txBody>
        </p:sp>
        <p:sp>
          <p:nvSpPr>
            <p:cNvPr id="17424" name="Rectangle 54"/>
            <p:cNvSpPr>
              <a:spLocks noChangeArrowheads="1"/>
            </p:cNvSpPr>
            <p:nvPr/>
          </p:nvSpPr>
          <p:spPr bwMode="auto">
            <a:xfrm>
              <a:off x="4417" y="2663"/>
              <a:ext cx="544" cy="36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FF3300"/>
                  </a:solidFill>
                  <a:latin typeface="Comic Sans MS" pitchFamily="66" charset="0"/>
                  <a:cs typeface="Lucida Sans Unicode" pitchFamily="34" charset="0"/>
                </a:rPr>
                <a:t>5.3</a:t>
              </a:r>
            </a:p>
          </p:txBody>
        </p:sp>
        <p:sp>
          <p:nvSpPr>
            <p:cNvPr id="17425" name="Rectangle 55"/>
            <p:cNvSpPr>
              <a:spLocks noChangeArrowheads="1"/>
            </p:cNvSpPr>
            <p:nvPr/>
          </p:nvSpPr>
          <p:spPr bwMode="auto">
            <a:xfrm>
              <a:off x="4417" y="2295"/>
              <a:ext cx="544" cy="368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FF"/>
                  </a:solidFill>
                  <a:latin typeface="Comic Sans MS" pitchFamily="66" charset="0"/>
                  <a:cs typeface="Lucida Sans Unicode" pitchFamily="34" charset="0"/>
                </a:rPr>
                <a:t>24</a:t>
              </a:r>
            </a:p>
          </p:txBody>
        </p:sp>
        <p:sp>
          <p:nvSpPr>
            <p:cNvPr id="17426" name="Rectangle 56"/>
            <p:cNvSpPr>
              <a:spLocks noChangeArrowheads="1"/>
            </p:cNvSpPr>
            <p:nvPr/>
          </p:nvSpPr>
          <p:spPr bwMode="auto">
            <a:xfrm>
              <a:off x="4417" y="1594"/>
              <a:ext cx="1179" cy="70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Majorana mass</a:t>
              </a:r>
            </a:p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(meV)</a:t>
              </a:r>
            </a:p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QRPA</a:t>
              </a:r>
              <a:r>
                <a:rPr lang="en-GB" sz="1800" b="1" baseline="30000">
                  <a:solidFill>
                    <a:srgbClr val="FF0000"/>
                  </a:solidFill>
                  <a:latin typeface="Comic Sans MS" pitchFamily="66" charset="0"/>
                  <a:cs typeface="Times New Roman" pitchFamily="18" charset="0"/>
                </a:rPr>
                <a:t>1</a:t>
              </a: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 NSM</a:t>
              </a:r>
              <a:r>
                <a:rPr lang="en-GB" sz="1800" b="1" baseline="30000">
                  <a:solidFill>
                    <a:srgbClr val="FF0000"/>
                  </a:solidFill>
                  <a:latin typeface="Comic Sans MS" pitchFamily="66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7427" name="Rectangle 57"/>
            <p:cNvSpPr>
              <a:spLocks noChangeArrowheads="1"/>
            </p:cNvSpPr>
            <p:nvPr/>
          </p:nvSpPr>
          <p:spPr bwMode="auto">
            <a:xfrm>
              <a:off x="2784" y="2663"/>
              <a:ext cx="907" cy="36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FF3300"/>
                  </a:solidFill>
                  <a:latin typeface="Comic Sans MS" pitchFamily="66" charset="0"/>
                  <a:cs typeface="Lucida Sans Unicode" pitchFamily="34" charset="0"/>
                </a:rPr>
                <a:t>0.7 (use 1)</a:t>
              </a:r>
            </a:p>
          </p:txBody>
        </p:sp>
        <p:sp>
          <p:nvSpPr>
            <p:cNvPr id="17428" name="Rectangle 58"/>
            <p:cNvSpPr>
              <a:spLocks noChangeArrowheads="1"/>
            </p:cNvSpPr>
            <p:nvPr/>
          </p:nvSpPr>
          <p:spPr bwMode="auto">
            <a:xfrm>
              <a:off x="2784" y="2295"/>
              <a:ext cx="907" cy="368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FF"/>
                  </a:solidFill>
                  <a:latin typeface="Comic Sans MS" pitchFamily="66" charset="0"/>
                  <a:cs typeface="Lucida Sans Unicode" pitchFamily="34" charset="0"/>
                </a:rPr>
                <a:t>0.5 (use 1)</a:t>
              </a:r>
            </a:p>
          </p:txBody>
        </p:sp>
        <p:sp>
          <p:nvSpPr>
            <p:cNvPr id="17429" name="Rectangle 59"/>
            <p:cNvSpPr>
              <a:spLocks noChangeArrowheads="1"/>
            </p:cNvSpPr>
            <p:nvPr/>
          </p:nvSpPr>
          <p:spPr bwMode="auto">
            <a:xfrm>
              <a:off x="2784" y="1594"/>
              <a:ext cx="907" cy="70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2νββ</a:t>
              </a:r>
            </a:p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Background</a:t>
              </a:r>
            </a:p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(events)</a:t>
              </a:r>
            </a:p>
          </p:txBody>
        </p:sp>
        <p:sp>
          <p:nvSpPr>
            <p:cNvPr id="17430" name="Rectangle 60"/>
            <p:cNvSpPr>
              <a:spLocks noChangeArrowheads="1"/>
            </p:cNvSpPr>
            <p:nvPr/>
          </p:nvSpPr>
          <p:spPr bwMode="auto">
            <a:xfrm>
              <a:off x="3691" y="2663"/>
              <a:ext cx="726" cy="36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FF3300"/>
                  </a:solidFill>
                  <a:latin typeface="Comic Sans MS" pitchFamily="66" charset="0"/>
                  <a:cs typeface="Lucida Sans Unicode" pitchFamily="34" charset="0"/>
                </a:rPr>
                <a:t>4.1*10</a:t>
              </a:r>
              <a:r>
                <a:rPr lang="en-GB" sz="1800" b="1" baseline="30000">
                  <a:solidFill>
                    <a:srgbClr val="FF3300"/>
                  </a:solidFill>
                  <a:latin typeface="Comic Sans MS" pitchFamily="66" charset="0"/>
                  <a:cs typeface="Lucida Sans Unicode" pitchFamily="34" charset="0"/>
                </a:rPr>
                <a:t>28</a:t>
              </a:r>
            </a:p>
          </p:txBody>
        </p:sp>
        <p:sp>
          <p:nvSpPr>
            <p:cNvPr id="17431" name="Rectangle 61"/>
            <p:cNvSpPr>
              <a:spLocks noChangeArrowheads="1"/>
            </p:cNvSpPr>
            <p:nvPr/>
          </p:nvSpPr>
          <p:spPr bwMode="auto">
            <a:xfrm>
              <a:off x="2104" y="2663"/>
              <a:ext cx="680" cy="36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FF3300"/>
                  </a:solidFill>
                  <a:latin typeface="Comic Sans MS" pitchFamily="66" charset="0"/>
                  <a:cs typeface="Lucida Sans Unicode" pitchFamily="34" charset="0"/>
                </a:rPr>
                <a:t>1</a:t>
              </a:r>
              <a:r>
                <a:rPr lang="en-GB" sz="1800" b="1" baseline="30000">
                  <a:solidFill>
                    <a:srgbClr val="FF3300"/>
                  </a:solidFill>
                  <a:latin typeface="Comic Sans MS" pitchFamily="66" charset="0"/>
                  <a:cs typeface="Lucida Sans Unicode" pitchFamily="34" charset="0"/>
                </a:rPr>
                <a:t>†</a:t>
              </a:r>
            </a:p>
          </p:txBody>
        </p:sp>
        <p:sp>
          <p:nvSpPr>
            <p:cNvPr id="17432" name="Rectangle 62"/>
            <p:cNvSpPr>
              <a:spLocks noChangeArrowheads="1"/>
            </p:cNvSpPr>
            <p:nvPr/>
          </p:nvSpPr>
          <p:spPr bwMode="auto">
            <a:xfrm>
              <a:off x="1605" y="2663"/>
              <a:ext cx="499" cy="36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FF3300"/>
                  </a:solidFill>
                  <a:latin typeface="Comic Sans MS" pitchFamily="66" charset="0"/>
                  <a:cs typeface="Lucida Sans Unicode" pitchFamily="34" charset="0"/>
                </a:rPr>
                <a:t>10</a:t>
              </a:r>
            </a:p>
          </p:txBody>
        </p:sp>
        <p:sp>
          <p:nvSpPr>
            <p:cNvPr id="17433" name="Rectangle 63"/>
            <p:cNvSpPr>
              <a:spLocks noChangeArrowheads="1"/>
            </p:cNvSpPr>
            <p:nvPr/>
          </p:nvSpPr>
          <p:spPr bwMode="auto">
            <a:xfrm>
              <a:off x="1151" y="2663"/>
              <a:ext cx="454" cy="36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FF3300"/>
                  </a:solidFill>
                  <a:latin typeface="Comic Sans MS" pitchFamily="66" charset="0"/>
                  <a:cs typeface="Lucida Sans Unicode" pitchFamily="34" charset="0"/>
                </a:rPr>
                <a:t>70</a:t>
              </a:r>
            </a:p>
          </p:txBody>
        </p:sp>
        <p:sp>
          <p:nvSpPr>
            <p:cNvPr id="17434" name="Rectangle 64"/>
            <p:cNvSpPr>
              <a:spLocks noChangeArrowheads="1"/>
            </p:cNvSpPr>
            <p:nvPr/>
          </p:nvSpPr>
          <p:spPr bwMode="auto">
            <a:xfrm>
              <a:off x="652" y="2663"/>
              <a:ext cx="499" cy="36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FF3300"/>
                  </a:solidFill>
                  <a:latin typeface="Comic Sans MS" pitchFamily="66" charset="0"/>
                  <a:cs typeface="Lucida Sans Unicode" pitchFamily="34" charset="0"/>
                </a:rPr>
                <a:t>10</a:t>
              </a:r>
            </a:p>
          </p:txBody>
        </p:sp>
        <p:sp>
          <p:nvSpPr>
            <p:cNvPr id="17435" name="Rectangle 65"/>
            <p:cNvSpPr>
              <a:spLocks noChangeArrowheads="1"/>
            </p:cNvSpPr>
            <p:nvPr/>
          </p:nvSpPr>
          <p:spPr bwMode="auto">
            <a:xfrm>
              <a:off x="3691" y="2295"/>
              <a:ext cx="726" cy="368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FF"/>
                  </a:solidFill>
                  <a:latin typeface="Comic Sans MS" pitchFamily="66" charset="0"/>
                  <a:cs typeface="Lucida Sans Unicode" pitchFamily="34" charset="0"/>
                </a:rPr>
                <a:t>2*10</a:t>
              </a:r>
              <a:r>
                <a:rPr lang="en-GB" sz="1800" b="1" baseline="30000">
                  <a:solidFill>
                    <a:srgbClr val="0000FF"/>
                  </a:solidFill>
                  <a:latin typeface="Comic Sans MS" pitchFamily="66" charset="0"/>
                  <a:cs typeface="Lucida Sans Unicode" pitchFamily="34" charset="0"/>
                </a:rPr>
                <a:t>27</a:t>
              </a:r>
            </a:p>
          </p:txBody>
        </p:sp>
        <p:sp>
          <p:nvSpPr>
            <p:cNvPr id="17436" name="Rectangle 66"/>
            <p:cNvSpPr>
              <a:spLocks noChangeArrowheads="1"/>
            </p:cNvSpPr>
            <p:nvPr/>
          </p:nvSpPr>
          <p:spPr bwMode="auto">
            <a:xfrm>
              <a:off x="2104" y="2295"/>
              <a:ext cx="680" cy="368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FF"/>
                  </a:solidFill>
                  <a:latin typeface="Comic Sans MS" pitchFamily="66" charset="0"/>
                  <a:cs typeface="Lucida Sans Unicode" pitchFamily="34" charset="0"/>
                </a:rPr>
                <a:t>1.6</a:t>
              </a:r>
              <a:r>
                <a:rPr lang="en-GB" sz="1800" b="1" baseline="30000">
                  <a:solidFill>
                    <a:srgbClr val="0000FF"/>
                  </a:solidFill>
                  <a:latin typeface="Comic Sans MS" pitchFamily="66" charset="0"/>
                  <a:cs typeface="Lucida Sans Unicode" pitchFamily="34" charset="0"/>
                </a:rPr>
                <a:t>*</a:t>
              </a:r>
            </a:p>
          </p:txBody>
        </p:sp>
        <p:sp>
          <p:nvSpPr>
            <p:cNvPr id="17437" name="Rectangle 67"/>
            <p:cNvSpPr>
              <a:spLocks noChangeArrowheads="1"/>
            </p:cNvSpPr>
            <p:nvPr/>
          </p:nvSpPr>
          <p:spPr bwMode="auto">
            <a:xfrm>
              <a:off x="1605" y="2295"/>
              <a:ext cx="499" cy="368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FF"/>
                  </a:solidFill>
                  <a:latin typeface="Comic Sans MS" pitchFamily="66" charset="0"/>
                  <a:cs typeface="Lucida Sans Unicode" pitchFamily="34" charset="0"/>
                </a:rPr>
                <a:t>5</a:t>
              </a:r>
            </a:p>
          </p:txBody>
        </p:sp>
        <p:sp>
          <p:nvSpPr>
            <p:cNvPr id="17438" name="Rectangle 68"/>
            <p:cNvSpPr>
              <a:spLocks noChangeArrowheads="1"/>
            </p:cNvSpPr>
            <p:nvPr/>
          </p:nvSpPr>
          <p:spPr bwMode="auto">
            <a:xfrm>
              <a:off x="1151" y="2295"/>
              <a:ext cx="454" cy="368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FF"/>
                  </a:solidFill>
                  <a:latin typeface="Comic Sans MS" pitchFamily="66" charset="0"/>
                  <a:cs typeface="Lucida Sans Unicode" pitchFamily="34" charset="0"/>
                </a:rPr>
                <a:t>70</a:t>
              </a:r>
            </a:p>
          </p:txBody>
        </p:sp>
        <p:sp>
          <p:nvSpPr>
            <p:cNvPr id="17439" name="Rectangle 69"/>
            <p:cNvSpPr>
              <a:spLocks noChangeArrowheads="1"/>
            </p:cNvSpPr>
            <p:nvPr/>
          </p:nvSpPr>
          <p:spPr bwMode="auto">
            <a:xfrm>
              <a:off x="652" y="2295"/>
              <a:ext cx="499" cy="368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FF"/>
                  </a:solidFill>
                  <a:latin typeface="Comic Sans MS" pitchFamily="66" charset="0"/>
                  <a:cs typeface="Lucida Sans Unicode" pitchFamily="34" charset="0"/>
                </a:rPr>
                <a:t>1</a:t>
              </a:r>
            </a:p>
          </p:txBody>
        </p:sp>
        <p:sp>
          <p:nvSpPr>
            <p:cNvPr id="17440" name="Rectangle 70"/>
            <p:cNvSpPr>
              <a:spLocks noChangeArrowheads="1"/>
            </p:cNvSpPr>
            <p:nvPr/>
          </p:nvSpPr>
          <p:spPr bwMode="auto">
            <a:xfrm>
              <a:off x="3691" y="1594"/>
              <a:ext cx="726" cy="70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Lucida Sans Unicode" pitchFamily="34" charset="0"/>
                </a:rPr>
                <a:t>T</a:t>
              </a:r>
              <a:r>
                <a:rPr lang="en-GB" sz="1800" b="1" baseline="-25000">
                  <a:solidFill>
                    <a:srgbClr val="000000"/>
                  </a:solidFill>
                  <a:latin typeface="Comic Sans MS" pitchFamily="66" charset="0"/>
                  <a:cs typeface="Lucida Sans Unicode" pitchFamily="34" charset="0"/>
                </a:rPr>
                <a:t>1/2</a:t>
              </a:r>
              <a:r>
                <a:rPr lang="en-GB" sz="1800" b="1" baseline="30000">
                  <a:solidFill>
                    <a:srgbClr val="000000"/>
                  </a:solidFill>
                  <a:latin typeface="Comic Sans MS" pitchFamily="66" charset="0"/>
                  <a:cs typeface="Lucida Sans Unicode" pitchFamily="34" charset="0"/>
                </a:rPr>
                <a:t>0</a:t>
              </a:r>
              <a:r>
                <a:rPr lang="en-GB" sz="1800" b="1" baseline="30000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ν</a:t>
              </a:r>
            </a:p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(yr, 90%CL)</a:t>
              </a:r>
            </a:p>
          </p:txBody>
        </p:sp>
        <p:sp>
          <p:nvSpPr>
            <p:cNvPr id="17441" name="Rectangle 71"/>
            <p:cNvSpPr>
              <a:spLocks noChangeArrowheads="1"/>
            </p:cNvSpPr>
            <p:nvPr/>
          </p:nvSpPr>
          <p:spPr bwMode="auto">
            <a:xfrm>
              <a:off x="2104" y="1594"/>
              <a:ext cx="680" cy="70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σ</a:t>
              </a:r>
              <a:r>
                <a:rPr lang="en-GB" sz="1800" b="1" baseline="-25000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E</a:t>
              </a: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/E @ 2.5MeV</a:t>
              </a:r>
            </a:p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(%)</a:t>
              </a:r>
            </a:p>
          </p:txBody>
        </p:sp>
        <p:sp>
          <p:nvSpPr>
            <p:cNvPr id="17442" name="Rectangle 72"/>
            <p:cNvSpPr>
              <a:spLocks noChangeArrowheads="1"/>
            </p:cNvSpPr>
            <p:nvPr/>
          </p:nvSpPr>
          <p:spPr bwMode="auto">
            <a:xfrm>
              <a:off x="1605" y="1594"/>
              <a:ext cx="499" cy="70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Lucida Sans Unicode" pitchFamily="34" charset="0"/>
                </a:rPr>
                <a:t>Run Time</a:t>
              </a:r>
            </a:p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Lucida Sans Unicode" pitchFamily="34" charset="0"/>
                </a:rPr>
                <a:t>(yr)</a:t>
              </a:r>
            </a:p>
          </p:txBody>
        </p:sp>
        <p:sp>
          <p:nvSpPr>
            <p:cNvPr id="17443" name="Rectangle 73"/>
            <p:cNvSpPr>
              <a:spLocks noChangeArrowheads="1"/>
            </p:cNvSpPr>
            <p:nvPr/>
          </p:nvSpPr>
          <p:spPr bwMode="auto">
            <a:xfrm>
              <a:off x="1151" y="1594"/>
              <a:ext cx="454" cy="70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Lucida Sans Unicode" pitchFamily="34" charset="0"/>
                </a:rPr>
                <a:t>Eff.</a:t>
              </a:r>
            </a:p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Lucida Sans Unicode" pitchFamily="34" charset="0"/>
                </a:rPr>
                <a:t>(%)</a:t>
              </a:r>
            </a:p>
          </p:txBody>
        </p:sp>
        <p:sp>
          <p:nvSpPr>
            <p:cNvPr id="17444" name="Rectangle 74"/>
            <p:cNvSpPr>
              <a:spLocks noChangeArrowheads="1"/>
            </p:cNvSpPr>
            <p:nvPr/>
          </p:nvSpPr>
          <p:spPr bwMode="auto">
            <a:xfrm>
              <a:off x="652" y="1594"/>
              <a:ext cx="499" cy="70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Lucida Sans Unicode" pitchFamily="34" charset="0"/>
                </a:rPr>
                <a:t>Mass</a:t>
              </a:r>
            </a:p>
            <a:p>
              <a:pPr algn="ctr" defTabSz="45720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Comic Sans MS" pitchFamily="66" charset="0"/>
                  <a:cs typeface="Lucida Sans Unicode" pitchFamily="34" charset="0"/>
                </a:rPr>
                <a:t>(ton)</a:t>
              </a:r>
            </a:p>
          </p:txBody>
        </p:sp>
        <p:sp>
          <p:nvSpPr>
            <p:cNvPr id="17445" name="Line 75"/>
            <p:cNvSpPr>
              <a:spLocks noChangeShapeType="1"/>
            </p:cNvSpPr>
            <p:nvPr/>
          </p:nvSpPr>
          <p:spPr bwMode="auto">
            <a:xfrm>
              <a:off x="153" y="1594"/>
              <a:ext cx="5443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6" name="Line 76"/>
            <p:cNvSpPr>
              <a:spLocks noChangeShapeType="1"/>
            </p:cNvSpPr>
            <p:nvPr/>
          </p:nvSpPr>
          <p:spPr bwMode="auto">
            <a:xfrm>
              <a:off x="153" y="2295"/>
              <a:ext cx="5443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7" name="Line 77"/>
            <p:cNvSpPr>
              <a:spLocks noChangeShapeType="1"/>
            </p:cNvSpPr>
            <p:nvPr/>
          </p:nvSpPr>
          <p:spPr bwMode="auto">
            <a:xfrm>
              <a:off x="153" y="2663"/>
              <a:ext cx="5443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8" name="Line 78"/>
            <p:cNvSpPr>
              <a:spLocks noChangeShapeType="1"/>
            </p:cNvSpPr>
            <p:nvPr/>
          </p:nvSpPr>
          <p:spPr bwMode="auto">
            <a:xfrm>
              <a:off x="153" y="3024"/>
              <a:ext cx="5443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9" name="Line 79"/>
            <p:cNvSpPr>
              <a:spLocks noChangeShapeType="1"/>
            </p:cNvSpPr>
            <p:nvPr/>
          </p:nvSpPr>
          <p:spPr bwMode="auto">
            <a:xfrm>
              <a:off x="153" y="1594"/>
              <a:ext cx="1" cy="143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0" name="Line 80"/>
            <p:cNvSpPr>
              <a:spLocks noChangeShapeType="1"/>
            </p:cNvSpPr>
            <p:nvPr/>
          </p:nvSpPr>
          <p:spPr bwMode="auto">
            <a:xfrm>
              <a:off x="1151" y="1594"/>
              <a:ext cx="1" cy="143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1" name="Line 81"/>
            <p:cNvSpPr>
              <a:spLocks noChangeShapeType="1"/>
            </p:cNvSpPr>
            <p:nvPr/>
          </p:nvSpPr>
          <p:spPr bwMode="auto">
            <a:xfrm>
              <a:off x="1605" y="1594"/>
              <a:ext cx="1" cy="143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2" name="Line 82"/>
            <p:cNvSpPr>
              <a:spLocks noChangeShapeType="1"/>
            </p:cNvSpPr>
            <p:nvPr/>
          </p:nvSpPr>
          <p:spPr bwMode="auto">
            <a:xfrm>
              <a:off x="2104" y="1594"/>
              <a:ext cx="1" cy="143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3" name="Line 83"/>
            <p:cNvSpPr>
              <a:spLocks noChangeShapeType="1"/>
            </p:cNvSpPr>
            <p:nvPr/>
          </p:nvSpPr>
          <p:spPr bwMode="auto">
            <a:xfrm>
              <a:off x="3691" y="1594"/>
              <a:ext cx="1" cy="143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4" name="Line 84"/>
            <p:cNvSpPr>
              <a:spLocks noChangeShapeType="1"/>
            </p:cNvSpPr>
            <p:nvPr/>
          </p:nvSpPr>
          <p:spPr bwMode="auto">
            <a:xfrm>
              <a:off x="5596" y="1594"/>
              <a:ext cx="1" cy="143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5" name="Line 85"/>
            <p:cNvSpPr>
              <a:spLocks noChangeShapeType="1"/>
            </p:cNvSpPr>
            <p:nvPr/>
          </p:nvSpPr>
          <p:spPr bwMode="auto">
            <a:xfrm>
              <a:off x="2784" y="1594"/>
              <a:ext cx="1" cy="143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6" name="Line 86"/>
            <p:cNvSpPr>
              <a:spLocks noChangeShapeType="1"/>
            </p:cNvSpPr>
            <p:nvPr/>
          </p:nvSpPr>
          <p:spPr bwMode="auto">
            <a:xfrm>
              <a:off x="4417" y="1594"/>
              <a:ext cx="1" cy="143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7" name="Line 87"/>
            <p:cNvSpPr>
              <a:spLocks noChangeShapeType="1"/>
            </p:cNvSpPr>
            <p:nvPr/>
          </p:nvSpPr>
          <p:spPr bwMode="auto">
            <a:xfrm>
              <a:off x="4961" y="2295"/>
              <a:ext cx="1" cy="72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8" name="Line 88"/>
            <p:cNvSpPr>
              <a:spLocks noChangeShapeType="1"/>
            </p:cNvSpPr>
            <p:nvPr/>
          </p:nvSpPr>
          <p:spPr bwMode="auto">
            <a:xfrm>
              <a:off x="652" y="1594"/>
              <a:ext cx="1" cy="143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18/20/2011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Low radioactivity 4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7958" y="1666959"/>
            <a:ext cx="8249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6600"/>
                </a:solidFill>
              </a:rPr>
              <a:t>Many thanks to all colleagues who supplied the material for</a:t>
            </a:r>
          </a:p>
          <a:p>
            <a:r>
              <a:rPr lang="en-US" dirty="0" smtClean="0">
                <a:solidFill>
                  <a:srgbClr val="996600"/>
                </a:solidFill>
              </a:rPr>
              <a:t>this talk! All mistakes or misrepresentations are entirely my</a:t>
            </a:r>
          </a:p>
          <a:p>
            <a:r>
              <a:rPr lang="en-US" dirty="0" smtClean="0">
                <a:solidFill>
                  <a:srgbClr val="996600"/>
                </a:solidFill>
              </a:rPr>
              <a:t>fault.</a:t>
            </a:r>
            <a:endParaRPr lang="en-US" dirty="0">
              <a:solidFill>
                <a:srgbClr val="99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958" y="3158489"/>
            <a:ext cx="7835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My sincere apology to all projects not covered: I couldn’t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possibly squeeze anything else in.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958" y="4280687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End!</a:t>
            </a:r>
            <a:endParaRPr lang="en-US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7940" y="172667"/>
          <a:ext cx="8751851" cy="5867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972"/>
                <a:gridCol w="1433049"/>
                <a:gridCol w="809203"/>
                <a:gridCol w="1586040"/>
                <a:gridCol w="946768"/>
                <a:gridCol w="898216"/>
                <a:gridCol w="172360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Nuclide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</a:t>
                      </a:r>
                      <a:r>
                        <a:rPr lang="en-US" baseline="0" dirty="0" smtClean="0"/>
                        <a:t> [</a:t>
                      </a:r>
                      <a:r>
                        <a:rPr lang="en-US" baseline="0" dirty="0" err="1" smtClean="0"/>
                        <a:t>MeV</a:t>
                      </a:r>
                      <a:r>
                        <a:rPr lang="en-US" baseline="0" dirty="0" smtClean="0"/>
                        <a:t>]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Principle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Det</a:t>
                      </a:r>
                      <a:r>
                        <a:rPr lang="en-US" dirty="0" smtClean="0"/>
                        <a:t> mass [kg]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Decay mass [kg]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Site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CANDLES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48</a:t>
                      </a:r>
                      <a:r>
                        <a:rPr lang="en-US" sz="1600" dirty="0" smtClean="0"/>
                        <a:t>Ca (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0.19%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4.271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CaF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scint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Kamioka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Cobra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116</a:t>
                      </a:r>
                      <a:r>
                        <a:rPr lang="en-US" sz="1600" dirty="0" smtClean="0"/>
                        <a:t>Cd (90%)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2.802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CdZnTe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semicond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Gran </a:t>
                      </a:r>
                      <a:r>
                        <a:rPr lang="en-US" sz="1600" dirty="0" err="1" smtClean="0"/>
                        <a:t>Sasso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CUORE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130</a:t>
                      </a:r>
                      <a:r>
                        <a:rPr lang="en-US" sz="1600" dirty="0" smtClean="0"/>
                        <a:t>Te (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34%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2.527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Bolometer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Gran </a:t>
                      </a:r>
                      <a:r>
                        <a:rPr lang="en-US" sz="1600" dirty="0" err="1" smtClean="0"/>
                        <a:t>Sasso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EXO-200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136</a:t>
                      </a:r>
                      <a:r>
                        <a:rPr lang="en-US" sz="1600" dirty="0" smtClean="0"/>
                        <a:t>Xe (80%)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2.458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Liquid TPC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WIPP</a:t>
                      </a:r>
                      <a:endParaRPr lang="en-US" sz="1600" dirty="0"/>
                    </a:p>
                  </a:txBody>
                  <a:tcPr/>
                </a:tc>
              </a:tr>
              <a:tr h="61994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136</a:t>
                      </a:r>
                      <a:r>
                        <a:rPr lang="en-US" sz="1600" dirty="0" smtClean="0"/>
                        <a:t>Xe (80%)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2.458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Liquid/gas TPC final state 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/>
                        <a:t>4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800-8000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DUSEL/</a:t>
                      </a:r>
                      <a:r>
                        <a:rPr lang="en-US" sz="1600" dirty="0" err="1" smtClean="0"/>
                        <a:t>SNOLab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GERDA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76</a:t>
                      </a:r>
                      <a:r>
                        <a:rPr lang="en-US" sz="1600" dirty="0" smtClean="0"/>
                        <a:t>Ge (86%)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2.039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 </a:t>
                      </a:r>
                      <a:r>
                        <a:rPr lang="en-US" sz="1600" dirty="0" err="1" smtClean="0"/>
                        <a:t>semicond</a:t>
                      </a:r>
                      <a:r>
                        <a:rPr lang="en-US" sz="1600" dirty="0" smtClean="0"/>
                        <a:t>.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Gran </a:t>
                      </a:r>
                      <a:r>
                        <a:rPr lang="en-US" sz="1600" dirty="0" err="1" smtClean="0"/>
                        <a:t>Sasso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KamLAND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136</a:t>
                      </a:r>
                      <a:r>
                        <a:rPr lang="en-US" sz="1600" dirty="0" smtClean="0"/>
                        <a:t>Xe (90%)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2.458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Liquid. </a:t>
                      </a:r>
                      <a:r>
                        <a:rPr lang="en-US" sz="1600" dirty="0" err="1" smtClean="0"/>
                        <a:t>scint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Kamioka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MAJORANA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76</a:t>
                      </a:r>
                      <a:r>
                        <a:rPr lang="en-US" sz="1600" dirty="0" smtClean="0"/>
                        <a:t>Ge (86%)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2.039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Ge </a:t>
                      </a:r>
                      <a:r>
                        <a:rPr lang="en-US" sz="1600" dirty="0" err="1" smtClean="0"/>
                        <a:t>semicond</a:t>
                      </a:r>
                      <a:r>
                        <a:rPr lang="en-US" sz="1600" dirty="0" smtClean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60-1000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52-860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DUSEL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MOON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100</a:t>
                      </a:r>
                      <a:r>
                        <a:rPr lang="en-US" sz="1600" dirty="0" smtClean="0"/>
                        <a:t>Mo (90%)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3.034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Source foil plastic </a:t>
                      </a:r>
                      <a:r>
                        <a:rPr lang="en-US" sz="1600" dirty="0" err="1" smtClean="0"/>
                        <a:t>scint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480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Oto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SNO+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150</a:t>
                      </a:r>
                      <a:r>
                        <a:rPr lang="en-US" sz="1600" dirty="0" smtClean="0"/>
                        <a:t>Nd (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5.6%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3.367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Liquid. </a:t>
                      </a:r>
                      <a:r>
                        <a:rPr lang="en-US" sz="1600" dirty="0" err="1" smtClean="0"/>
                        <a:t>scint</a:t>
                      </a:r>
                      <a:r>
                        <a:rPr lang="en-US" sz="160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780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SNOLab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Super NEMO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82</a:t>
                      </a:r>
                      <a:r>
                        <a:rPr lang="en-US" sz="1600" dirty="0" smtClean="0"/>
                        <a:t>Se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2.995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Source foil</a:t>
                      </a:r>
                      <a:r>
                        <a:rPr lang="en-US" sz="1600" baseline="0" dirty="0" smtClean="0"/>
                        <a:t> tracking &amp; </a:t>
                      </a:r>
                      <a:r>
                        <a:rPr lang="en-US" sz="1600" baseline="0" dirty="0" err="1" smtClean="0"/>
                        <a:t>scint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100+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Frejus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7565" y="6036658"/>
            <a:ext cx="2335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Under construction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10393" y="2047285"/>
            <a:ext cx="8690846" cy="356049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9045" y="2401985"/>
            <a:ext cx="8690846" cy="356049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17137" y="3397301"/>
            <a:ext cx="8690846" cy="356049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17137" y="3753349"/>
            <a:ext cx="8690846" cy="356049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17137" y="5096621"/>
            <a:ext cx="8690846" cy="356049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565" y="6344156"/>
            <a:ext cx="443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The rest has substantial R&amp;D funding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1785" y="6036658"/>
            <a:ext cx="2805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In blue: passive source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67874" y="310231"/>
          <a:ext cx="8395801" cy="6218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283"/>
                <a:gridCol w="728282"/>
                <a:gridCol w="1480842"/>
                <a:gridCol w="873940"/>
                <a:gridCol w="1675052"/>
                <a:gridCol w="1505119"/>
                <a:gridCol w="72828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Nuc-lide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Backgr</a:t>
                      </a:r>
                      <a:r>
                        <a:rPr lang="en-US" dirty="0" smtClean="0"/>
                        <a:t> [1/</a:t>
                      </a:r>
                      <a:r>
                        <a:rPr lang="en-US" dirty="0" err="1" smtClean="0"/>
                        <a:t>keV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dirty="0" err="1" smtClean="0">
                          <a:latin typeface="+mn-lt"/>
                          <a:cs typeface="Times New Roman"/>
                        </a:rPr>
                        <a:t>y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dirty="0" err="1" smtClean="0">
                          <a:latin typeface="+mn-lt"/>
                          <a:cs typeface="Times New Roman"/>
                        </a:rPr>
                        <a:t>kg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]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Res.</a:t>
                      </a:r>
                      <a:r>
                        <a:rPr lang="en-US" baseline="0" dirty="0" smtClean="0"/>
                        <a:t> </a:t>
                      </a:r>
                      <a:r>
                        <a:rPr lang="el-GR" baseline="0" dirty="0" smtClean="0">
                          <a:latin typeface="Times New Roman"/>
                          <a:cs typeface="Times New Roman"/>
                        </a:rPr>
                        <a:t>σ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 [</a:t>
                      </a:r>
                      <a:r>
                        <a:rPr lang="en-US" baseline="0" dirty="0" err="1" smtClean="0">
                          <a:latin typeface="Times New Roman"/>
                          <a:cs typeface="Times New Roman"/>
                        </a:rPr>
                        <a:t>keV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]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Active b tag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‹m</a:t>
                      </a:r>
                      <a:r>
                        <a:rPr lang="el-GR" baseline="-25000" dirty="0" smtClean="0">
                          <a:latin typeface="Times New Roman"/>
                          <a:cs typeface="Times New Roman"/>
                        </a:rPr>
                        <a:t>ββ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› [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meV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]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endParaRPr lang="en-US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CANDLES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48</a:t>
                      </a:r>
                      <a:r>
                        <a:rPr lang="en-US" sz="1600" dirty="0" smtClean="0"/>
                        <a:t>Ca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Arial" pitchFamily="34" charset="0"/>
                        </a:rPr>
                        <a:t>-</a:t>
                      </a:r>
                      <a:r>
                        <a:rPr lang="en-US" sz="1600" baseline="300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6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Active LS shield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Cobra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116</a:t>
                      </a:r>
                      <a:r>
                        <a:rPr lang="en-US" sz="1600" dirty="0" smtClean="0"/>
                        <a:t>Cd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 5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+mn-lt"/>
                          <a:cs typeface="Times New Roman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Times New Roman"/>
                        </a:rPr>
                        <a:t>-</a:t>
                      </a:r>
                      <a:r>
                        <a:rPr lang="en-US" sz="1600" baseline="30000" dirty="0" smtClean="0">
                          <a:latin typeface="+mn-lt"/>
                          <a:cs typeface="Times New Roman"/>
                        </a:rPr>
                        <a:t>4</a:t>
                      </a:r>
                      <a:endParaRPr lang="en-US" sz="1600" baseline="30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Fine </a:t>
                      </a:r>
                      <a:r>
                        <a:rPr lang="en-US" sz="1600" dirty="0" err="1" smtClean="0"/>
                        <a:t>pixelation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 (3-4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CUORE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130</a:t>
                      </a:r>
                      <a:r>
                        <a:rPr lang="en-US" sz="1600" dirty="0" smtClean="0"/>
                        <a:t>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-2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 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-3</a:t>
                      </a:r>
                      <a:endParaRPr lang="en-US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Heat/light,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20-80</a:t>
                      </a:r>
                      <a:r>
                        <a:rPr lang="en-US" sz="1600" baseline="0" dirty="0" smtClean="0"/>
                        <a:t> (5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EXO-200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136</a:t>
                      </a:r>
                      <a:r>
                        <a:rPr lang="en-US" sz="1600" dirty="0" smtClean="0"/>
                        <a:t>Xe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3d tracking, ion/</a:t>
                      </a:r>
                      <a:r>
                        <a:rPr lang="en-US" sz="1600" dirty="0" err="1" smtClean="0"/>
                        <a:t>scint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130–190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(2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2010</a:t>
                      </a:r>
                      <a:endParaRPr lang="en-US" sz="1600" dirty="0"/>
                    </a:p>
                  </a:txBody>
                  <a:tcPr/>
                </a:tc>
              </a:tr>
              <a:tr h="61994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136</a:t>
                      </a:r>
                      <a:r>
                        <a:rPr lang="en-US" sz="1600" dirty="0" smtClean="0"/>
                        <a:t>Xe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+mn-lt"/>
                          <a:cs typeface="Times New Roman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Times New Roman"/>
                        </a:rPr>
                        <a:t>-</a:t>
                      </a:r>
                      <a:r>
                        <a:rPr lang="en-US" sz="1600" baseline="30000" dirty="0" smtClean="0">
                          <a:latin typeface="+mn-lt"/>
                          <a:cs typeface="Times New Roman"/>
                        </a:rPr>
                        <a:t>7</a:t>
                      </a:r>
                      <a:endParaRPr lang="en-US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25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3d tracking, </a:t>
                      </a:r>
                      <a:r>
                        <a:rPr lang="en-US" sz="1600" dirty="0" err="1" smtClean="0"/>
                        <a:t>Ba</a:t>
                      </a:r>
                      <a:r>
                        <a:rPr lang="en-US" sz="1600" baseline="0" dirty="0" smtClean="0"/>
                        <a:t> tag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 (10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GERDA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76</a:t>
                      </a:r>
                      <a:r>
                        <a:rPr lang="en-US" sz="1600" dirty="0" smtClean="0"/>
                        <a:t>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 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4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Pulse shape,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75–130 (3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KamLAND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136</a:t>
                      </a:r>
                      <a:r>
                        <a:rPr lang="en-US" sz="1600" dirty="0" smtClean="0"/>
                        <a:t>Xe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+mn-cs"/>
                        </a:rPr>
                        <a:t>6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+mn-lt"/>
                          <a:cs typeface="Times New Roman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Times New Roman"/>
                        </a:rPr>
                        <a:t>-</a:t>
                      </a:r>
                      <a:r>
                        <a:rPr lang="en-US" sz="1600" baseline="30000" dirty="0" smtClean="0">
                          <a:latin typeface="+mn-lt"/>
                          <a:cs typeface="Times New Roman"/>
                        </a:rPr>
                        <a:t>5</a:t>
                      </a:r>
                      <a:endParaRPr lang="en-US" sz="1600" baseline="300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BiPo</a:t>
                      </a:r>
                      <a:r>
                        <a:rPr lang="en-US" sz="1600" dirty="0" smtClean="0"/>
                        <a:t>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 (3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2011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MAJORANA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76</a:t>
                      </a:r>
                      <a:r>
                        <a:rPr lang="en-US" sz="1600" dirty="0" smtClean="0"/>
                        <a:t>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Pulse shape,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140 (3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MOON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100</a:t>
                      </a:r>
                      <a:r>
                        <a:rPr lang="en-US" sz="1600" dirty="0" smtClean="0"/>
                        <a:t>Mo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∙</a:t>
                      </a:r>
                      <a:r>
                        <a:rPr lang="en-US" sz="1600" dirty="0" smtClean="0">
                          <a:latin typeface="+mn-lt"/>
                          <a:cs typeface="Times New Roman"/>
                        </a:rPr>
                        <a:t>10</a:t>
                      </a:r>
                      <a:r>
                        <a:rPr lang="en-US" sz="1600" baseline="30000" dirty="0" smtClean="0">
                          <a:latin typeface="Symbol" pitchFamily="18" charset="2"/>
                          <a:cs typeface="Times New Roman"/>
                        </a:rPr>
                        <a:t>-5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Tracking, 1e/2e </a:t>
                      </a:r>
                      <a:r>
                        <a:rPr lang="en-US" sz="1600" dirty="0" err="1" smtClean="0"/>
                        <a:t>discrim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-</a:t>
                      </a:r>
                      <a:r>
                        <a:rPr lang="en-US" sz="1600" dirty="0" smtClean="0"/>
                        <a:t>45 (4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SNO+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150</a:t>
                      </a:r>
                      <a:r>
                        <a:rPr lang="en-US" sz="1600" dirty="0" smtClean="0"/>
                        <a:t>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BiPo</a:t>
                      </a:r>
                      <a:r>
                        <a:rPr lang="en-US" sz="1600" dirty="0" smtClean="0"/>
                        <a:t>, anti-</a:t>
                      </a:r>
                      <a:r>
                        <a:rPr lang="en-US" sz="1600" dirty="0" err="1" smtClean="0"/>
                        <a:t>coinc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150 (1 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2012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Super NEMO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82</a:t>
                      </a:r>
                      <a:r>
                        <a:rPr lang="en-US" sz="1600" dirty="0" smtClean="0"/>
                        <a:t>Se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Tracking, 1e/2e </a:t>
                      </a:r>
                      <a:r>
                        <a:rPr lang="en-US" sz="1600" dirty="0" err="1" smtClean="0"/>
                        <a:t>discrim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40-110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388417" y="1699327"/>
            <a:ext cx="8375257" cy="550259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9743</TotalTime>
  <Words>4295</Words>
  <Application>Microsoft Office PowerPoint</Application>
  <PresentationFormat>On-screen Show (4:3)</PresentationFormat>
  <Paragraphs>1161</Paragraphs>
  <Slides>72</Slides>
  <Notes>20</Notes>
  <HiddenSlides>2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Edge</vt:lpstr>
      <vt:lpstr>Default Design</vt:lpstr>
      <vt:lpstr>Equation</vt:lpstr>
      <vt:lpstr>Double beta decay and the nature of the neutrino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GERDA design</vt:lpstr>
      <vt:lpstr>Slide 17</vt:lpstr>
      <vt:lpstr>Slide 18</vt:lpstr>
      <vt:lpstr>Recent progress and status</vt:lpstr>
      <vt:lpstr>Slide 20</vt:lpstr>
      <vt:lpstr>Slide 21</vt:lpstr>
      <vt:lpstr>Slide 22</vt:lpstr>
      <vt:lpstr>Slide 23</vt:lpstr>
      <vt:lpstr>The MAJORANA Demonstrator Module</vt:lpstr>
      <vt:lpstr>Slide 25</vt:lpstr>
      <vt:lpstr>Slide 26</vt:lpstr>
      <vt:lpstr>Slide 27</vt:lpstr>
      <vt:lpstr>The SNO+ Experiment</vt:lpstr>
      <vt:lpstr>SNO+ Double Beta Decay Concept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Early calibration source run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Ba single ion detection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10 Tonne EXO Basics</vt:lpstr>
      <vt:lpstr>10 Tonne EXO Basics</vt:lpstr>
      <vt:lpstr>10 Tonne EXO Basics</vt:lpstr>
      <vt:lpstr>10 Tonne EXO Basics</vt:lpstr>
      <vt:lpstr>Slide 71</vt:lpstr>
      <vt:lpstr>Conclusion</vt:lpstr>
    </vt:vector>
  </TitlesOfParts>
  <Company> University of Alabama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Double beta decay and EXO</dc:title>
  <dc:creator>Andreas Piepke</dc:creator>
  <cp:lastModifiedBy> A. Piepke</cp:lastModifiedBy>
  <cp:revision>553</cp:revision>
  <cp:lastPrinted>1601-01-01T00:00:00Z</cp:lastPrinted>
  <dcterms:created xsi:type="dcterms:W3CDTF">2006-06-06T22:38:08Z</dcterms:created>
  <dcterms:modified xsi:type="dcterms:W3CDTF">2011-08-19T01:47:14Z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</Properties>
</file>