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7" r:id="rId5"/>
    <p:sldId id="259" r:id="rId6"/>
    <p:sldId id="266" r:id="rId7"/>
    <p:sldId id="260" r:id="rId8"/>
    <p:sldId id="261" r:id="rId9"/>
    <p:sldId id="263" r:id="rId10"/>
    <p:sldId id="262" r:id="rId11"/>
    <p:sldId id="268" r:id="rId12"/>
    <p:sldId id="264" r:id="rId13"/>
    <p:sldId id="265" r:id="rId14"/>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119" autoAdjust="0"/>
    <p:restoredTop sz="94660"/>
  </p:normalViewPr>
  <p:slideViewPr>
    <p:cSldViewPr snapToGrid="0">
      <p:cViewPr varScale="1">
        <p:scale>
          <a:sx n="85" d="100"/>
          <a:sy n="85" d="100"/>
        </p:scale>
        <p:origin x="446"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F671645-A416-46AF-0394-5CBF6A88FC14}"/>
              </a:ext>
            </a:extLst>
          </p:cNvPr>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a:extLst>
              <a:ext uri="{FF2B5EF4-FFF2-40B4-BE49-F238E27FC236}">
                <a16:creationId xmlns:a16="http://schemas.microsoft.com/office/drawing/2014/main" id="{2AD5BA55-6840-4686-0D3C-FD3EA8381D7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a:extLst>
              <a:ext uri="{FF2B5EF4-FFF2-40B4-BE49-F238E27FC236}">
                <a16:creationId xmlns:a16="http://schemas.microsoft.com/office/drawing/2014/main" id="{6C9B2BB1-E9E2-B0EF-B079-65D91E997FBC}"/>
              </a:ext>
            </a:extLst>
          </p:cNvPr>
          <p:cNvSpPr>
            <a:spLocks noGrp="1"/>
          </p:cNvSpPr>
          <p:nvPr>
            <p:ph type="dt" sz="half" idx="10"/>
          </p:nvPr>
        </p:nvSpPr>
        <p:spPr/>
        <p:txBody>
          <a:bodyPr/>
          <a:lstStyle/>
          <a:p>
            <a:fld id="{AF558267-7199-4EB7-A23C-E4ABF21693E5}" type="datetimeFigureOut">
              <a:rPr lang="zh-CN" altLang="en-US" smtClean="0"/>
              <a:t>2023/3/21</a:t>
            </a:fld>
            <a:endParaRPr lang="zh-CN" altLang="en-US"/>
          </a:p>
        </p:txBody>
      </p:sp>
      <p:sp>
        <p:nvSpPr>
          <p:cNvPr id="5" name="页脚占位符 4">
            <a:extLst>
              <a:ext uri="{FF2B5EF4-FFF2-40B4-BE49-F238E27FC236}">
                <a16:creationId xmlns:a16="http://schemas.microsoft.com/office/drawing/2014/main" id="{8A2A14F1-31C5-71A0-0CB4-E3C27AF6596F}"/>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F35BFD21-8E63-4EA2-349E-1E1B125CD75B}"/>
              </a:ext>
            </a:extLst>
          </p:cNvPr>
          <p:cNvSpPr>
            <a:spLocks noGrp="1"/>
          </p:cNvSpPr>
          <p:nvPr>
            <p:ph type="sldNum" sz="quarter" idx="12"/>
          </p:nvPr>
        </p:nvSpPr>
        <p:spPr/>
        <p:txBody>
          <a:bodyPr/>
          <a:lstStyle/>
          <a:p>
            <a:fld id="{C041C1EE-0D72-49CF-B34E-A1026392BB9F}" type="slidenum">
              <a:rPr lang="zh-CN" altLang="en-US" smtClean="0"/>
              <a:t>‹#›</a:t>
            </a:fld>
            <a:endParaRPr lang="zh-CN" altLang="en-US"/>
          </a:p>
        </p:txBody>
      </p:sp>
    </p:spTree>
    <p:extLst>
      <p:ext uri="{BB962C8B-B14F-4D97-AF65-F5344CB8AC3E}">
        <p14:creationId xmlns:p14="http://schemas.microsoft.com/office/powerpoint/2010/main" val="10900801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F4D13A23-9D3F-6EEA-0C7D-C6181FC0B802}"/>
              </a:ext>
            </a:extLst>
          </p:cNvPr>
          <p:cNvSpPr>
            <a:spLocks noGrp="1"/>
          </p:cNvSpPr>
          <p:nvPr>
            <p:ph type="title"/>
          </p:nvPr>
        </p:nvSpPr>
        <p:spPr/>
        <p:txBody>
          <a:bodyPr/>
          <a:lstStyle/>
          <a:p>
            <a:r>
              <a:rPr lang="zh-CN" altLang="en-US"/>
              <a:t>单击此处编辑母版标题样式</a:t>
            </a:r>
          </a:p>
        </p:txBody>
      </p:sp>
      <p:sp>
        <p:nvSpPr>
          <p:cNvPr id="3" name="竖排文字占位符 2">
            <a:extLst>
              <a:ext uri="{FF2B5EF4-FFF2-40B4-BE49-F238E27FC236}">
                <a16:creationId xmlns:a16="http://schemas.microsoft.com/office/drawing/2014/main" id="{DC64CD1D-FA0C-1EB4-027E-CBF9DA6A713A}"/>
              </a:ext>
            </a:extLst>
          </p:cNvPr>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DA8DC73F-1F2A-7E19-B32C-42D94A5DA7CC}"/>
              </a:ext>
            </a:extLst>
          </p:cNvPr>
          <p:cNvSpPr>
            <a:spLocks noGrp="1"/>
          </p:cNvSpPr>
          <p:nvPr>
            <p:ph type="dt" sz="half" idx="10"/>
          </p:nvPr>
        </p:nvSpPr>
        <p:spPr/>
        <p:txBody>
          <a:bodyPr/>
          <a:lstStyle/>
          <a:p>
            <a:fld id="{AF558267-7199-4EB7-A23C-E4ABF21693E5}" type="datetimeFigureOut">
              <a:rPr lang="zh-CN" altLang="en-US" smtClean="0"/>
              <a:t>2023/3/21</a:t>
            </a:fld>
            <a:endParaRPr lang="zh-CN" altLang="en-US"/>
          </a:p>
        </p:txBody>
      </p:sp>
      <p:sp>
        <p:nvSpPr>
          <p:cNvPr id="5" name="页脚占位符 4">
            <a:extLst>
              <a:ext uri="{FF2B5EF4-FFF2-40B4-BE49-F238E27FC236}">
                <a16:creationId xmlns:a16="http://schemas.microsoft.com/office/drawing/2014/main" id="{BD95B860-1101-02FA-18FE-A17746CCDD04}"/>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BA7696C1-1B0A-C51C-E744-BF6A7E7D695D}"/>
              </a:ext>
            </a:extLst>
          </p:cNvPr>
          <p:cNvSpPr>
            <a:spLocks noGrp="1"/>
          </p:cNvSpPr>
          <p:nvPr>
            <p:ph type="sldNum" sz="quarter" idx="12"/>
          </p:nvPr>
        </p:nvSpPr>
        <p:spPr/>
        <p:txBody>
          <a:bodyPr/>
          <a:lstStyle/>
          <a:p>
            <a:fld id="{C041C1EE-0D72-49CF-B34E-A1026392BB9F}" type="slidenum">
              <a:rPr lang="zh-CN" altLang="en-US" smtClean="0"/>
              <a:t>‹#›</a:t>
            </a:fld>
            <a:endParaRPr lang="zh-CN" altLang="en-US"/>
          </a:p>
        </p:txBody>
      </p:sp>
    </p:spTree>
    <p:extLst>
      <p:ext uri="{BB962C8B-B14F-4D97-AF65-F5344CB8AC3E}">
        <p14:creationId xmlns:p14="http://schemas.microsoft.com/office/powerpoint/2010/main" val="28387789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a:extLst>
              <a:ext uri="{FF2B5EF4-FFF2-40B4-BE49-F238E27FC236}">
                <a16:creationId xmlns:a16="http://schemas.microsoft.com/office/drawing/2014/main" id="{ED0C72D1-CBEA-DBA1-4615-53993CA7921D}"/>
              </a:ext>
            </a:extLst>
          </p:cNvPr>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a:extLst>
              <a:ext uri="{FF2B5EF4-FFF2-40B4-BE49-F238E27FC236}">
                <a16:creationId xmlns:a16="http://schemas.microsoft.com/office/drawing/2014/main" id="{87CF5953-98E0-6723-DA7A-9ECFC716466F}"/>
              </a:ext>
            </a:extLst>
          </p:cNvPr>
          <p:cNvSpPr>
            <a:spLocks noGrp="1"/>
          </p:cNvSpPr>
          <p:nvPr>
            <p:ph type="body" orient="vert" idx="1"/>
          </p:nvPr>
        </p:nvSpPr>
        <p:spPr>
          <a:xfrm>
            <a:off x="838200" y="365125"/>
            <a:ext cx="7734300" cy="5811838"/>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A4D1FF73-2D3E-1BFF-2CDC-DF7C39E3167F}"/>
              </a:ext>
            </a:extLst>
          </p:cNvPr>
          <p:cNvSpPr>
            <a:spLocks noGrp="1"/>
          </p:cNvSpPr>
          <p:nvPr>
            <p:ph type="dt" sz="half" idx="10"/>
          </p:nvPr>
        </p:nvSpPr>
        <p:spPr/>
        <p:txBody>
          <a:bodyPr/>
          <a:lstStyle/>
          <a:p>
            <a:fld id="{AF558267-7199-4EB7-A23C-E4ABF21693E5}" type="datetimeFigureOut">
              <a:rPr lang="zh-CN" altLang="en-US" smtClean="0"/>
              <a:t>2023/3/21</a:t>
            </a:fld>
            <a:endParaRPr lang="zh-CN" altLang="en-US"/>
          </a:p>
        </p:txBody>
      </p:sp>
      <p:sp>
        <p:nvSpPr>
          <p:cNvPr id="5" name="页脚占位符 4">
            <a:extLst>
              <a:ext uri="{FF2B5EF4-FFF2-40B4-BE49-F238E27FC236}">
                <a16:creationId xmlns:a16="http://schemas.microsoft.com/office/drawing/2014/main" id="{108E9E6D-7EAC-C66F-88D2-5539076017C9}"/>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49BFABF1-4A0C-37B3-D969-D6DEDB2AB430}"/>
              </a:ext>
            </a:extLst>
          </p:cNvPr>
          <p:cNvSpPr>
            <a:spLocks noGrp="1"/>
          </p:cNvSpPr>
          <p:nvPr>
            <p:ph type="sldNum" sz="quarter" idx="12"/>
          </p:nvPr>
        </p:nvSpPr>
        <p:spPr/>
        <p:txBody>
          <a:bodyPr/>
          <a:lstStyle/>
          <a:p>
            <a:fld id="{C041C1EE-0D72-49CF-B34E-A1026392BB9F}" type="slidenum">
              <a:rPr lang="zh-CN" altLang="en-US" smtClean="0"/>
              <a:t>‹#›</a:t>
            </a:fld>
            <a:endParaRPr lang="zh-CN" altLang="en-US"/>
          </a:p>
        </p:txBody>
      </p:sp>
    </p:spTree>
    <p:extLst>
      <p:ext uri="{BB962C8B-B14F-4D97-AF65-F5344CB8AC3E}">
        <p14:creationId xmlns:p14="http://schemas.microsoft.com/office/powerpoint/2010/main" val="3525300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2FA5C61-6CE7-2C46-8506-8A41206558CF}"/>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A9DAD75E-7DCD-FA1C-6E89-A86A94552E4A}"/>
              </a:ext>
            </a:extLst>
          </p:cNvPr>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6C19D6E6-5B9C-EEFB-1C7A-A5C8252A2B52}"/>
              </a:ext>
            </a:extLst>
          </p:cNvPr>
          <p:cNvSpPr>
            <a:spLocks noGrp="1"/>
          </p:cNvSpPr>
          <p:nvPr>
            <p:ph type="dt" sz="half" idx="10"/>
          </p:nvPr>
        </p:nvSpPr>
        <p:spPr/>
        <p:txBody>
          <a:bodyPr/>
          <a:lstStyle/>
          <a:p>
            <a:fld id="{AF558267-7199-4EB7-A23C-E4ABF21693E5}" type="datetimeFigureOut">
              <a:rPr lang="zh-CN" altLang="en-US" smtClean="0"/>
              <a:t>2023/3/21</a:t>
            </a:fld>
            <a:endParaRPr lang="zh-CN" altLang="en-US"/>
          </a:p>
        </p:txBody>
      </p:sp>
      <p:sp>
        <p:nvSpPr>
          <p:cNvPr id="5" name="页脚占位符 4">
            <a:extLst>
              <a:ext uri="{FF2B5EF4-FFF2-40B4-BE49-F238E27FC236}">
                <a16:creationId xmlns:a16="http://schemas.microsoft.com/office/drawing/2014/main" id="{0F976BA3-37C1-DA0D-369E-F0C56C75D71E}"/>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919DEA7A-42DA-5648-E4EE-A01F2CB7F685}"/>
              </a:ext>
            </a:extLst>
          </p:cNvPr>
          <p:cNvSpPr>
            <a:spLocks noGrp="1"/>
          </p:cNvSpPr>
          <p:nvPr>
            <p:ph type="sldNum" sz="quarter" idx="12"/>
          </p:nvPr>
        </p:nvSpPr>
        <p:spPr/>
        <p:txBody>
          <a:bodyPr/>
          <a:lstStyle/>
          <a:p>
            <a:fld id="{C041C1EE-0D72-49CF-B34E-A1026392BB9F}" type="slidenum">
              <a:rPr lang="zh-CN" altLang="en-US" smtClean="0"/>
              <a:t>‹#›</a:t>
            </a:fld>
            <a:endParaRPr lang="zh-CN" altLang="en-US"/>
          </a:p>
        </p:txBody>
      </p:sp>
    </p:spTree>
    <p:extLst>
      <p:ext uri="{BB962C8B-B14F-4D97-AF65-F5344CB8AC3E}">
        <p14:creationId xmlns:p14="http://schemas.microsoft.com/office/powerpoint/2010/main" val="20249504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3F47C61-6FA1-517B-EFAC-EE640C96FCDC}"/>
              </a:ext>
            </a:extLst>
          </p:cNvPr>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a:extLst>
              <a:ext uri="{FF2B5EF4-FFF2-40B4-BE49-F238E27FC236}">
                <a16:creationId xmlns:a16="http://schemas.microsoft.com/office/drawing/2014/main" id="{0FDC1478-2893-FBE3-85CA-02B5427A1EA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a:extLst>
              <a:ext uri="{FF2B5EF4-FFF2-40B4-BE49-F238E27FC236}">
                <a16:creationId xmlns:a16="http://schemas.microsoft.com/office/drawing/2014/main" id="{FC76C06C-521B-66D2-A3DE-D13AB6ABEE4A}"/>
              </a:ext>
            </a:extLst>
          </p:cNvPr>
          <p:cNvSpPr>
            <a:spLocks noGrp="1"/>
          </p:cNvSpPr>
          <p:nvPr>
            <p:ph type="dt" sz="half" idx="10"/>
          </p:nvPr>
        </p:nvSpPr>
        <p:spPr/>
        <p:txBody>
          <a:bodyPr/>
          <a:lstStyle/>
          <a:p>
            <a:fld id="{AF558267-7199-4EB7-A23C-E4ABF21693E5}" type="datetimeFigureOut">
              <a:rPr lang="zh-CN" altLang="en-US" smtClean="0"/>
              <a:t>2023/3/21</a:t>
            </a:fld>
            <a:endParaRPr lang="zh-CN" altLang="en-US"/>
          </a:p>
        </p:txBody>
      </p:sp>
      <p:sp>
        <p:nvSpPr>
          <p:cNvPr id="5" name="页脚占位符 4">
            <a:extLst>
              <a:ext uri="{FF2B5EF4-FFF2-40B4-BE49-F238E27FC236}">
                <a16:creationId xmlns:a16="http://schemas.microsoft.com/office/drawing/2014/main" id="{C39EE68B-0340-8332-6DD0-EA569C222B03}"/>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C31FA64E-0B57-2552-2F03-64272C106CB6}"/>
              </a:ext>
            </a:extLst>
          </p:cNvPr>
          <p:cNvSpPr>
            <a:spLocks noGrp="1"/>
          </p:cNvSpPr>
          <p:nvPr>
            <p:ph type="sldNum" sz="quarter" idx="12"/>
          </p:nvPr>
        </p:nvSpPr>
        <p:spPr/>
        <p:txBody>
          <a:bodyPr/>
          <a:lstStyle/>
          <a:p>
            <a:fld id="{C041C1EE-0D72-49CF-B34E-A1026392BB9F}" type="slidenum">
              <a:rPr lang="zh-CN" altLang="en-US" smtClean="0"/>
              <a:t>‹#›</a:t>
            </a:fld>
            <a:endParaRPr lang="zh-CN" altLang="en-US"/>
          </a:p>
        </p:txBody>
      </p:sp>
    </p:spTree>
    <p:extLst>
      <p:ext uri="{BB962C8B-B14F-4D97-AF65-F5344CB8AC3E}">
        <p14:creationId xmlns:p14="http://schemas.microsoft.com/office/powerpoint/2010/main" val="32384187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88C4EA1-EBED-94D1-430C-D3A4CD602D8C}"/>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588643F5-9B2D-A088-5E52-C8BEDAB8B419}"/>
              </a:ext>
            </a:extLst>
          </p:cNvPr>
          <p:cNvSpPr>
            <a:spLocks noGrp="1"/>
          </p:cNvSpPr>
          <p:nvPr>
            <p:ph sz="half" idx="1"/>
          </p:nvPr>
        </p:nvSpPr>
        <p:spPr>
          <a:xfrm>
            <a:off x="838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内容占位符 3">
            <a:extLst>
              <a:ext uri="{FF2B5EF4-FFF2-40B4-BE49-F238E27FC236}">
                <a16:creationId xmlns:a16="http://schemas.microsoft.com/office/drawing/2014/main" id="{3043A314-7481-C8DA-A470-972905D12990}"/>
              </a:ext>
            </a:extLst>
          </p:cNvPr>
          <p:cNvSpPr>
            <a:spLocks noGrp="1"/>
          </p:cNvSpPr>
          <p:nvPr>
            <p:ph sz="half" idx="2"/>
          </p:nvPr>
        </p:nvSpPr>
        <p:spPr>
          <a:xfrm>
            <a:off x="6172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日期占位符 4">
            <a:extLst>
              <a:ext uri="{FF2B5EF4-FFF2-40B4-BE49-F238E27FC236}">
                <a16:creationId xmlns:a16="http://schemas.microsoft.com/office/drawing/2014/main" id="{7CAB1C37-433C-A9AE-0A55-E5F2A9DD0C57}"/>
              </a:ext>
            </a:extLst>
          </p:cNvPr>
          <p:cNvSpPr>
            <a:spLocks noGrp="1"/>
          </p:cNvSpPr>
          <p:nvPr>
            <p:ph type="dt" sz="half" idx="10"/>
          </p:nvPr>
        </p:nvSpPr>
        <p:spPr/>
        <p:txBody>
          <a:bodyPr/>
          <a:lstStyle/>
          <a:p>
            <a:fld id="{AF558267-7199-4EB7-A23C-E4ABF21693E5}" type="datetimeFigureOut">
              <a:rPr lang="zh-CN" altLang="en-US" smtClean="0"/>
              <a:t>2023/3/21</a:t>
            </a:fld>
            <a:endParaRPr lang="zh-CN" altLang="en-US"/>
          </a:p>
        </p:txBody>
      </p:sp>
      <p:sp>
        <p:nvSpPr>
          <p:cNvPr id="6" name="页脚占位符 5">
            <a:extLst>
              <a:ext uri="{FF2B5EF4-FFF2-40B4-BE49-F238E27FC236}">
                <a16:creationId xmlns:a16="http://schemas.microsoft.com/office/drawing/2014/main" id="{53AB9989-752C-38A2-3AF2-CDFD66FC3B05}"/>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7804DE77-CD78-173C-C20D-04A8CD58F8B1}"/>
              </a:ext>
            </a:extLst>
          </p:cNvPr>
          <p:cNvSpPr>
            <a:spLocks noGrp="1"/>
          </p:cNvSpPr>
          <p:nvPr>
            <p:ph type="sldNum" sz="quarter" idx="12"/>
          </p:nvPr>
        </p:nvSpPr>
        <p:spPr/>
        <p:txBody>
          <a:bodyPr/>
          <a:lstStyle/>
          <a:p>
            <a:fld id="{C041C1EE-0D72-49CF-B34E-A1026392BB9F}" type="slidenum">
              <a:rPr lang="zh-CN" altLang="en-US" smtClean="0"/>
              <a:t>‹#›</a:t>
            </a:fld>
            <a:endParaRPr lang="zh-CN" altLang="en-US"/>
          </a:p>
        </p:txBody>
      </p:sp>
    </p:spTree>
    <p:extLst>
      <p:ext uri="{BB962C8B-B14F-4D97-AF65-F5344CB8AC3E}">
        <p14:creationId xmlns:p14="http://schemas.microsoft.com/office/powerpoint/2010/main" val="20030713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5ECF004-F047-D5FE-A3E9-594623FFF923}"/>
              </a:ext>
            </a:extLst>
          </p:cNvPr>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a:extLst>
              <a:ext uri="{FF2B5EF4-FFF2-40B4-BE49-F238E27FC236}">
                <a16:creationId xmlns:a16="http://schemas.microsoft.com/office/drawing/2014/main" id="{B2A951C3-AD37-897D-4E48-1F021BC8989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a:extLst>
              <a:ext uri="{FF2B5EF4-FFF2-40B4-BE49-F238E27FC236}">
                <a16:creationId xmlns:a16="http://schemas.microsoft.com/office/drawing/2014/main" id="{E9CFE8C1-86EA-2A63-EE07-A6DEBC121C58}"/>
              </a:ext>
            </a:extLst>
          </p:cNvPr>
          <p:cNvSpPr>
            <a:spLocks noGrp="1"/>
          </p:cNvSpPr>
          <p:nvPr>
            <p:ph sz="half" idx="2"/>
          </p:nvPr>
        </p:nvSpPr>
        <p:spPr>
          <a:xfrm>
            <a:off x="839788" y="2505075"/>
            <a:ext cx="5157787"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文本占位符 4">
            <a:extLst>
              <a:ext uri="{FF2B5EF4-FFF2-40B4-BE49-F238E27FC236}">
                <a16:creationId xmlns:a16="http://schemas.microsoft.com/office/drawing/2014/main" id="{19114423-2C44-421A-EF6C-481CDAE3C73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a:extLst>
              <a:ext uri="{FF2B5EF4-FFF2-40B4-BE49-F238E27FC236}">
                <a16:creationId xmlns:a16="http://schemas.microsoft.com/office/drawing/2014/main" id="{4F6847CC-514D-B841-2483-85E52FC953FC}"/>
              </a:ext>
            </a:extLst>
          </p:cNvPr>
          <p:cNvSpPr>
            <a:spLocks noGrp="1"/>
          </p:cNvSpPr>
          <p:nvPr>
            <p:ph sz="quarter" idx="4"/>
          </p:nvPr>
        </p:nvSpPr>
        <p:spPr>
          <a:xfrm>
            <a:off x="6172200" y="2505075"/>
            <a:ext cx="5183188"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7" name="日期占位符 6">
            <a:extLst>
              <a:ext uri="{FF2B5EF4-FFF2-40B4-BE49-F238E27FC236}">
                <a16:creationId xmlns:a16="http://schemas.microsoft.com/office/drawing/2014/main" id="{E5605FE8-20E1-6241-AC93-4FEB98B15DDC}"/>
              </a:ext>
            </a:extLst>
          </p:cNvPr>
          <p:cNvSpPr>
            <a:spLocks noGrp="1"/>
          </p:cNvSpPr>
          <p:nvPr>
            <p:ph type="dt" sz="half" idx="10"/>
          </p:nvPr>
        </p:nvSpPr>
        <p:spPr/>
        <p:txBody>
          <a:bodyPr/>
          <a:lstStyle/>
          <a:p>
            <a:fld id="{AF558267-7199-4EB7-A23C-E4ABF21693E5}" type="datetimeFigureOut">
              <a:rPr lang="zh-CN" altLang="en-US" smtClean="0"/>
              <a:t>2023/3/21</a:t>
            </a:fld>
            <a:endParaRPr lang="zh-CN" altLang="en-US"/>
          </a:p>
        </p:txBody>
      </p:sp>
      <p:sp>
        <p:nvSpPr>
          <p:cNvPr id="8" name="页脚占位符 7">
            <a:extLst>
              <a:ext uri="{FF2B5EF4-FFF2-40B4-BE49-F238E27FC236}">
                <a16:creationId xmlns:a16="http://schemas.microsoft.com/office/drawing/2014/main" id="{8C656407-BBF5-476F-F197-6D8B781BA227}"/>
              </a:ext>
            </a:extLst>
          </p:cNvPr>
          <p:cNvSpPr>
            <a:spLocks noGrp="1"/>
          </p:cNvSpPr>
          <p:nvPr>
            <p:ph type="ftr" sz="quarter" idx="11"/>
          </p:nvPr>
        </p:nvSpPr>
        <p:spPr/>
        <p:txBody>
          <a:bodyPr/>
          <a:lstStyle/>
          <a:p>
            <a:endParaRPr lang="zh-CN" altLang="en-US"/>
          </a:p>
        </p:txBody>
      </p:sp>
      <p:sp>
        <p:nvSpPr>
          <p:cNvPr id="9" name="灯片编号占位符 8">
            <a:extLst>
              <a:ext uri="{FF2B5EF4-FFF2-40B4-BE49-F238E27FC236}">
                <a16:creationId xmlns:a16="http://schemas.microsoft.com/office/drawing/2014/main" id="{F80B0BF2-086F-FD23-A3DA-8299E603F79C}"/>
              </a:ext>
            </a:extLst>
          </p:cNvPr>
          <p:cNvSpPr>
            <a:spLocks noGrp="1"/>
          </p:cNvSpPr>
          <p:nvPr>
            <p:ph type="sldNum" sz="quarter" idx="12"/>
          </p:nvPr>
        </p:nvSpPr>
        <p:spPr/>
        <p:txBody>
          <a:bodyPr/>
          <a:lstStyle/>
          <a:p>
            <a:fld id="{C041C1EE-0D72-49CF-B34E-A1026392BB9F}" type="slidenum">
              <a:rPr lang="zh-CN" altLang="en-US" smtClean="0"/>
              <a:t>‹#›</a:t>
            </a:fld>
            <a:endParaRPr lang="zh-CN" altLang="en-US"/>
          </a:p>
        </p:txBody>
      </p:sp>
    </p:spTree>
    <p:extLst>
      <p:ext uri="{BB962C8B-B14F-4D97-AF65-F5344CB8AC3E}">
        <p14:creationId xmlns:p14="http://schemas.microsoft.com/office/powerpoint/2010/main" val="11981157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AD88878-09FE-16E9-6E0D-B6D2C9D4304A}"/>
              </a:ext>
            </a:extLst>
          </p:cNvPr>
          <p:cNvSpPr>
            <a:spLocks noGrp="1"/>
          </p:cNvSpPr>
          <p:nvPr>
            <p:ph type="title"/>
          </p:nvPr>
        </p:nvSpPr>
        <p:spPr/>
        <p:txBody>
          <a:bodyPr/>
          <a:lstStyle/>
          <a:p>
            <a:r>
              <a:rPr lang="zh-CN" altLang="en-US"/>
              <a:t>单击此处编辑母版标题样式</a:t>
            </a:r>
          </a:p>
        </p:txBody>
      </p:sp>
      <p:sp>
        <p:nvSpPr>
          <p:cNvPr id="3" name="日期占位符 2">
            <a:extLst>
              <a:ext uri="{FF2B5EF4-FFF2-40B4-BE49-F238E27FC236}">
                <a16:creationId xmlns:a16="http://schemas.microsoft.com/office/drawing/2014/main" id="{07B19EB6-3F8E-B220-8447-0F2AE014ECDF}"/>
              </a:ext>
            </a:extLst>
          </p:cNvPr>
          <p:cNvSpPr>
            <a:spLocks noGrp="1"/>
          </p:cNvSpPr>
          <p:nvPr>
            <p:ph type="dt" sz="half" idx="10"/>
          </p:nvPr>
        </p:nvSpPr>
        <p:spPr/>
        <p:txBody>
          <a:bodyPr/>
          <a:lstStyle/>
          <a:p>
            <a:fld id="{AF558267-7199-4EB7-A23C-E4ABF21693E5}" type="datetimeFigureOut">
              <a:rPr lang="zh-CN" altLang="en-US" smtClean="0"/>
              <a:t>2023/3/21</a:t>
            </a:fld>
            <a:endParaRPr lang="zh-CN" altLang="en-US"/>
          </a:p>
        </p:txBody>
      </p:sp>
      <p:sp>
        <p:nvSpPr>
          <p:cNvPr id="4" name="页脚占位符 3">
            <a:extLst>
              <a:ext uri="{FF2B5EF4-FFF2-40B4-BE49-F238E27FC236}">
                <a16:creationId xmlns:a16="http://schemas.microsoft.com/office/drawing/2014/main" id="{04B96D4E-5CE2-E24F-9FA6-260EADF3AEA9}"/>
              </a:ext>
            </a:extLst>
          </p:cNvPr>
          <p:cNvSpPr>
            <a:spLocks noGrp="1"/>
          </p:cNvSpPr>
          <p:nvPr>
            <p:ph type="ftr" sz="quarter" idx="11"/>
          </p:nvPr>
        </p:nvSpPr>
        <p:spPr/>
        <p:txBody>
          <a:bodyPr/>
          <a:lstStyle/>
          <a:p>
            <a:endParaRPr lang="zh-CN" altLang="en-US"/>
          </a:p>
        </p:txBody>
      </p:sp>
      <p:sp>
        <p:nvSpPr>
          <p:cNvPr id="5" name="灯片编号占位符 4">
            <a:extLst>
              <a:ext uri="{FF2B5EF4-FFF2-40B4-BE49-F238E27FC236}">
                <a16:creationId xmlns:a16="http://schemas.microsoft.com/office/drawing/2014/main" id="{21BEDD62-0549-7A96-38B5-489572FB2C86}"/>
              </a:ext>
            </a:extLst>
          </p:cNvPr>
          <p:cNvSpPr>
            <a:spLocks noGrp="1"/>
          </p:cNvSpPr>
          <p:nvPr>
            <p:ph type="sldNum" sz="quarter" idx="12"/>
          </p:nvPr>
        </p:nvSpPr>
        <p:spPr/>
        <p:txBody>
          <a:bodyPr/>
          <a:lstStyle/>
          <a:p>
            <a:fld id="{C041C1EE-0D72-49CF-B34E-A1026392BB9F}" type="slidenum">
              <a:rPr lang="zh-CN" altLang="en-US" smtClean="0"/>
              <a:t>‹#›</a:t>
            </a:fld>
            <a:endParaRPr lang="zh-CN" altLang="en-US"/>
          </a:p>
        </p:txBody>
      </p:sp>
    </p:spTree>
    <p:extLst>
      <p:ext uri="{BB962C8B-B14F-4D97-AF65-F5344CB8AC3E}">
        <p14:creationId xmlns:p14="http://schemas.microsoft.com/office/powerpoint/2010/main" val="37448425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a:extLst>
              <a:ext uri="{FF2B5EF4-FFF2-40B4-BE49-F238E27FC236}">
                <a16:creationId xmlns:a16="http://schemas.microsoft.com/office/drawing/2014/main" id="{BCC960FF-4723-2161-4818-7B4B7E51C65A}"/>
              </a:ext>
            </a:extLst>
          </p:cNvPr>
          <p:cNvSpPr>
            <a:spLocks noGrp="1"/>
          </p:cNvSpPr>
          <p:nvPr>
            <p:ph type="dt" sz="half" idx="10"/>
          </p:nvPr>
        </p:nvSpPr>
        <p:spPr/>
        <p:txBody>
          <a:bodyPr/>
          <a:lstStyle/>
          <a:p>
            <a:fld id="{AF558267-7199-4EB7-A23C-E4ABF21693E5}" type="datetimeFigureOut">
              <a:rPr lang="zh-CN" altLang="en-US" smtClean="0"/>
              <a:t>2023/3/21</a:t>
            </a:fld>
            <a:endParaRPr lang="zh-CN" altLang="en-US"/>
          </a:p>
        </p:txBody>
      </p:sp>
      <p:sp>
        <p:nvSpPr>
          <p:cNvPr id="3" name="页脚占位符 2">
            <a:extLst>
              <a:ext uri="{FF2B5EF4-FFF2-40B4-BE49-F238E27FC236}">
                <a16:creationId xmlns:a16="http://schemas.microsoft.com/office/drawing/2014/main" id="{A49FF237-EA0F-D8C5-11C6-283BB61A58B4}"/>
              </a:ext>
            </a:extLst>
          </p:cNvPr>
          <p:cNvSpPr>
            <a:spLocks noGrp="1"/>
          </p:cNvSpPr>
          <p:nvPr>
            <p:ph type="ftr" sz="quarter" idx="11"/>
          </p:nvPr>
        </p:nvSpPr>
        <p:spPr/>
        <p:txBody>
          <a:bodyPr/>
          <a:lstStyle/>
          <a:p>
            <a:endParaRPr lang="zh-CN" altLang="en-US"/>
          </a:p>
        </p:txBody>
      </p:sp>
      <p:sp>
        <p:nvSpPr>
          <p:cNvPr id="4" name="灯片编号占位符 3">
            <a:extLst>
              <a:ext uri="{FF2B5EF4-FFF2-40B4-BE49-F238E27FC236}">
                <a16:creationId xmlns:a16="http://schemas.microsoft.com/office/drawing/2014/main" id="{D70E2E44-F60C-0672-1D58-9C7994A7DFBF}"/>
              </a:ext>
            </a:extLst>
          </p:cNvPr>
          <p:cNvSpPr>
            <a:spLocks noGrp="1"/>
          </p:cNvSpPr>
          <p:nvPr>
            <p:ph type="sldNum" sz="quarter" idx="12"/>
          </p:nvPr>
        </p:nvSpPr>
        <p:spPr/>
        <p:txBody>
          <a:bodyPr/>
          <a:lstStyle/>
          <a:p>
            <a:fld id="{C041C1EE-0D72-49CF-B34E-A1026392BB9F}" type="slidenum">
              <a:rPr lang="zh-CN" altLang="en-US" smtClean="0"/>
              <a:t>‹#›</a:t>
            </a:fld>
            <a:endParaRPr lang="zh-CN" altLang="en-US"/>
          </a:p>
        </p:txBody>
      </p:sp>
    </p:spTree>
    <p:extLst>
      <p:ext uri="{BB962C8B-B14F-4D97-AF65-F5344CB8AC3E}">
        <p14:creationId xmlns:p14="http://schemas.microsoft.com/office/powerpoint/2010/main" val="11997514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3E92B2B-4D9A-31CC-491B-F4E96B7C1CC2}"/>
              </a:ext>
            </a:extLst>
          </p:cNvPr>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a:extLst>
              <a:ext uri="{FF2B5EF4-FFF2-40B4-BE49-F238E27FC236}">
                <a16:creationId xmlns:a16="http://schemas.microsoft.com/office/drawing/2014/main" id="{FA7F0FF2-0C8F-4869-C3CB-5E741AF1972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文本占位符 3">
            <a:extLst>
              <a:ext uri="{FF2B5EF4-FFF2-40B4-BE49-F238E27FC236}">
                <a16:creationId xmlns:a16="http://schemas.microsoft.com/office/drawing/2014/main" id="{A6597219-833C-D19A-200C-0F52060DF25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a:extLst>
              <a:ext uri="{FF2B5EF4-FFF2-40B4-BE49-F238E27FC236}">
                <a16:creationId xmlns:a16="http://schemas.microsoft.com/office/drawing/2014/main" id="{352E7DAD-333C-8785-6549-C4618B32D1D4}"/>
              </a:ext>
            </a:extLst>
          </p:cNvPr>
          <p:cNvSpPr>
            <a:spLocks noGrp="1"/>
          </p:cNvSpPr>
          <p:nvPr>
            <p:ph type="dt" sz="half" idx="10"/>
          </p:nvPr>
        </p:nvSpPr>
        <p:spPr/>
        <p:txBody>
          <a:bodyPr/>
          <a:lstStyle/>
          <a:p>
            <a:fld id="{AF558267-7199-4EB7-A23C-E4ABF21693E5}" type="datetimeFigureOut">
              <a:rPr lang="zh-CN" altLang="en-US" smtClean="0"/>
              <a:t>2023/3/21</a:t>
            </a:fld>
            <a:endParaRPr lang="zh-CN" altLang="en-US"/>
          </a:p>
        </p:txBody>
      </p:sp>
      <p:sp>
        <p:nvSpPr>
          <p:cNvPr id="6" name="页脚占位符 5">
            <a:extLst>
              <a:ext uri="{FF2B5EF4-FFF2-40B4-BE49-F238E27FC236}">
                <a16:creationId xmlns:a16="http://schemas.microsoft.com/office/drawing/2014/main" id="{B89A6767-9F6D-5C5E-DA20-B8C4130D2EC0}"/>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18D0DDD8-6B11-E7CE-17AC-2FEC79698792}"/>
              </a:ext>
            </a:extLst>
          </p:cNvPr>
          <p:cNvSpPr>
            <a:spLocks noGrp="1"/>
          </p:cNvSpPr>
          <p:nvPr>
            <p:ph type="sldNum" sz="quarter" idx="12"/>
          </p:nvPr>
        </p:nvSpPr>
        <p:spPr/>
        <p:txBody>
          <a:bodyPr/>
          <a:lstStyle/>
          <a:p>
            <a:fld id="{C041C1EE-0D72-49CF-B34E-A1026392BB9F}" type="slidenum">
              <a:rPr lang="zh-CN" altLang="en-US" smtClean="0"/>
              <a:t>‹#›</a:t>
            </a:fld>
            <a:endParaRPr lang="zh-CN" altLang="en-US"/>
          </a:p>
        </p:txBody>
      </p:sp>
    </p:spTree>
    <p:extLst>
      <p:ext uri="{BB962C8B-B14F-4D97-AF65-F5344CB8AC3E}">
        <p14:creationId xmlns:p14="http://schemas.microsoft.com/office/powerpoint/2010/main" val="9816746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1D25D40-FFCF-EB47-8606-83295EDD9FC5}"/>
              </a:ext>
            </a:extLst>
          </p:cNvPr>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a:extLst>
              <a:ext uri="{FF2B5EF4-FFF2-40B4-BE49-F238E27FC236}">
                <a16:creationId xmlns:a16="http://schemas.microsoft.com/office/drawing/2014/main" id="{5E834C2C-BC7A-55D4-A0AC-8F7B4CE0C76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a:extLst>
              <a:ext uri="{FF2B5EF4-FFF2-40B4-BE49-F238E27FC236}">
                <a16:creationId xmlns:a16="http://schemas.microsoft.com/office/drawing/2014/main" id="{C7E0D1E5-81B8-C9B6-0447-DD32994BA80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a:extLst>
              <a:ext uri="{FF2B5EF4-FFF2-40B4-BE49-F238E27FC236}">
                <a16:creationId xmlns:a16="http://schemas.microsoft.com/office/drawing/2014/main" id="{2C871D9A-E009-ED40-5D85-61CCD213FDC6}"/>
              </a:ext>
            </a:extLst>
          </p:cNvPr>
          <p:cNvSpPr>
            <a:spLocks noGrp="1"/>
          </p:cNvSpPr>
          <p:nvPr>
            <p:ph type="dt" sz="half" idx="10"/>
          </p:nvPr>
        </p:nvSpPr>
        <p:spPr/>
        <p:txBody>
          <a:bodyPr/>
          <a:lstStyle/>
          <a:p>
            <a:fld id="{AF558267-7199-4EB7-A23C-E4ABF21693E5}" type="datetimeFigureOut">
              <a:rPr lang="zh-CN" altLang="en-US" smtClean="0"/>
              <a:t>2023/3/21</a:t>
            </a:fld>
            <a:endParaRPr lang="zh-CN" altLang="en-US"/>
          </a:p>
        </p:txBody>
      </p:sp>
      <p:sp>
        <p:nvSpPr>
          <p:cNvPr id="6" name="页脚占位符 5">
            <a:extLst>
              <a:ext uri="{FF2B5EF4-FFF2-40B4-BE49-F238E27FC236}">
                <a16:creationId xmlns:a16="http://schemas.microsoft.com/office/drawing/2014/main" id="{90D656F9-1198-9B77-6970-B3EAA3022CA2}"/>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A9030DE1-ADCF-0619-61EA-109FC4004EC7}"/>
              </a:ext>
            </a:extLst>
          </p:cNvPr>
          <p:cNvSpPr>
            <a:spLocks noGrp="1"/>
          </p:cNvSpPr>
          <p:nvPr>
            <p:ph type="sldNum" sz="quarter" idx="12"/>
          </p:nvPr>
        </p:nvSpPr>
        <p:spPr/>
        <p:txBody>
          <a:bodyPr/>
          <a:lstStyle/>
          <a:p>
            <a:fld id="{C041C1EE-0D72-49CF-B34E-A1026392BB9F}" type="slidenum">
              <a:rPr lang="zh-CN" altLang="en-US" smtClean="0"/>
              <a:t>‹#›</a:t>
            </a:fld>
            <a:endParaRPr lang="zh-CN" altLang="en-US"/>
          </a:p>
        </p:txBody>
      </p:sp>
    </p:spTree>
    <p:extLst>
      <p:ext uri="{BB962C8B-B14F-4D97-AF65-F5344CB8AC3E}">
        <p14:creationId xmlns:p14="http://schemas.microsoft.com/office/powerpoint/2010/main" val="6387046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a:extLst>
              <a:ext uri="{FF2B5EF4-FFF2-40B4-BE49-F238E27FC236}">
                <a16:creationId xmlns:a16="http://schemas.microsoft.com/office/drawing/2014/main" id="{05BB2FDD-E9BD-167B-1FBB-C344644C849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a:extLst>
              <a:ext uri="{FF2B5EF4-FFF2-40B4-BE49-F238E27FC236}">
                <a16:creationId xmlns:a16="http://schemas.microsoft.com/office/drawing/2014/main" id="{DAB3FD3F-8DAC-0562-2184-BF85321850B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7E1A121C-3AA4-5709-09AD-4611EB21A40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F558267-7199-4EB7-A23C-E4ABF21693E5}" type="datetimeFigureOut">
              <a:rPr lang="zh-CN" altLang="en-US" smtClean="0"/>
              <a:t>2023/3/21</a:t>
            </a:fld>
            <a:endParaRPr lang="zh-CN" altLang="en-US"/>
          </a:p>
        </p:txBody>
      </p:sp>
      <p:sp>
        <p:nvSpPr>
          <p:cNvPr id="5" name="页脚占位符 4">
            <a:extLst>
              <a:ext uri="{FF2B5EF4-FFF2-40B4-BE49-F238E27FC236}">
                <a16:creationId xmlns:a16="http://schemas.microsoft.com/office/drawing/2014/main" id="{01BDCDF5-7FBB-9FE2-9A92-FE0F2D05F38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a:extLst>
              <a:ext uri="{FF2B5EF4-FFF2-40B4-BE49-F238E27FC236}">
                <a16:creationId xmlns:a16="http://schemas.microsoft.com/office/drawing/2014/main" id="{A9318752-1DC4-2765-41C6-312C32719F5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041C1EE-0D72-49CF-B34E-A1026392BB9F}" type="slidenum">
              <a:rPr lang="zh-CN" altLang="en-US" smtClean="0"/>
              <a:t>‹#›</a:t>
            </a:fld>
            <a:endParaRPr lang="zh-CN" altLang="en-US"/>
          </a:p>
        </p:txBody>
      </p:sp>
    </p:spTree>
    <p:extLst>
      <p:ext uri="{BB962C8B-B14F-4D97-AF65-F5344CB8AC3E}">
        <p14:creationId xmlns:p14="http://schemas.microsoft.com/office/powerpoint/2010/main" val="2329497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0.png"/><Relationship Id="rId1" Type="http://schemas.openxmlformats.org/officeDocument/2006/relationships/slideLayout" Target="../slideLayouts/slideLayout2.xml"/><Relationship Id="rId6" Type="http://schemas.openxmlformats.org/officeDocument/2006/relationships/image" Target="../media/image14.png"/><Relationship Id="rId5" Type="http://schemas.openxmlformats.org/officeDocument/2006/relationships/image" Target="../media/image13.png"/><Relationship Id="rId4" Type="http://schemas.openxmlformats.org/officeDocument/2006/relationships/image" Target="../media/image11.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FF3E1EA-89B3-0399-0DEE-7192DD199879}"/>
              </a:ext>
            </a:extLst>
          </p:cNvPr>
          <p:cNvSpPr>
            <a:spLocks noGrp="1"/>
          </p:cNvSpPr>
          <p:nvPr>
            <p:ph type="ctrTitle"/>
          </p:nvPr>
        </p:nvSpPr>
        <p:spPr>
          <a:xfrm>
            <a:off x="183775" y="1041400"/>
            <a:ext cx="11824449" cy="2387600"/>
          </a:xfrm>
        </p:spPr>
        <p:txBody>
          <a:bodyPr>
            <a:normAutofit/>
          </a:bodyPr>
          <a:lstStyle/>
          <a:p>
            <a:r>
              <a:rPr lang="en-US" altLang="zh-CN" sz="5400" dirty="0"/>
              <a:t>New results of </a:t>
            </a:r>
            <a:r>
              <a:rPr lang="en-US" altLang="zh-CN" sz="5400" dirty="0" err="1"/>
              <a:t>Touschek</a:t>
            </a:r>
            <a:r>
              <a:rPr lang="en-US" altLang="zh-CN" sz="5400" dirty="0"/>
              <a:t> lifetime  of BSR</a:t>
            </a:r>
            <a:endParaRPr lang="zh-CN" altLang="en-US" sz="5400" dirty="0"/>
          </a:p>
        </p:txBody>
      </p:sp>
      <p:sp>
        <p:nvSpPr>
          <p:cNvPr id="3" name="副标题 2">
            <a:extLst>
              <a:ext uri="{FF2B5EF4-FFF2-40B4-BE49-F238E27FC236}">
                <a16:creationId xmlns:a16="http://schemas.microsoft.com/office/drawing/2014/main" id="{E5E49419-6535-7EC6-7279-A74BBA1BF290}"/>
              </a:ext>
            </a:extLst>
          </p:cNvPr>
          <p:cNvSpPr>
            <a:spLocks noGrp="1"/>
          </p:cNvSpPr>
          <p:nvPr>
            <p:ph type="subTitle" idx="1"/>
          </p:nvPr>
        </p:nvSpPr>
        <p:spPr/>
        <p:txBody>
          <a:bodyPr/>
          <a:lstStyle/>
          <a:p>
            <a:r>
              <a:rPr lang="zh-CN" altLang="en-US" dirty="0"/>
              <a:t>付泓瑾</a:t>
            </a:r>
            <a:endParaRPr lang="en-US" altLang="zh-CN" dirty="0"/>
          </a:p>
          <a:p>
            <a:r>
              <a:rPr lang="zh-CN" altLang="en-US" dirty="0"/>
              <a:t>加速器中心物理组</a:t>
            </a:r>
          </a:p>
        </p:txBody>
      </p:sp>
    </p:spTree>
    <p:extLst>
      <p:ext uri="{BB962C8B-B14F-4D97-AF65-F5344CB8AC3E}">
        <p14:creationId xmlns:p14="http://schemas.microsoft.com/office/powerpoint/2010/main" val="6125017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内容占位符 2">
                <a:extLst>
                  <a:ext uri="{FF2B5EF4-FFF2-40B4-BE49-F238E27FC236}">
                    <a16:creationId xmlns:a16="http://schemas.microsoft.com/office/drawing/2014/main" id="{95959E74-B3B9-2B13-161C-2A86BCAFA665}"/>
                  </a:ext>
                </a:extLst>
              </p:cNvPr>
              <p:cNvSpPr>
                <a:spLocks noGrp="1"/>
              </p:cNvSpPr>
              <p:nvPr>
                <p:ph idx="1"/>
              </p:nvPr>
            </p:nvSpPr>
            <p:spPr>
              <a:xfrm>
                <a:off x="677945" y="904973"/>
                <a:ext cx="11001866" cy="5693790"/>
              </a:xfrm>
            </p:spPr>
            <p:txBody>
              <a:bodyPr>
                <a:normAutofit/>
              </a:bodyPr>
              <a:lstStyle/>
              <a:p>
                <a:r>
                  <a:rPr lang="zh-CN" altLang="en-US" dirty="0"/>
                  <a:t>主要过程：</a:t>
                </a:r>
                <a:endParaRPr lang="en-US" altLang="zh-CN" dirty="0"/>
              </a:p>
              <a:p>
                <a:r>
                  <a:rPr lang="en-US" altLang="zh-CN" dirty="0"/>
                  <a:t>1.</a:t>
                </a:r>
                <a:r>
                  <a:rPr lang="zh-CN" altLang="en-US" dirty="0"/>
                  <a:t>样条插值的数据点产生：</a:t>
                </a:r>
                <a:endParaRPr lang="en-US" altLang="zh-CN" dirty="0"/>
              </a:p>
              <a:p>
                <a:r>
                  <a:rPr lang="en-US" altLang="zh-CN" dirty="0"/>
                  <a:t>   </a:t>
                </a:r>
                <a:r>
                  <a:rPr lang="zh-CN" altLang="en-US" dirty="0"/>
                  <a:t>如前所述，</a:t>
                </a:r>
                <a:r>
                  <a:rPr lang="en-US" altLang="zh-CN" dirty="0" err="1"/>
                  <a:t>toushek</a:t>
                </a:r>
                <a:r>
                  <a:rPr lang="en-US" altLang="zh-CN" dirty="0"/>
                  <a:t> </a:t>
                </a:r>
                <a:r>
                  <a:rPr lang="zh-CN" altLang="en-US" dirty="0"/>
                  <a:t>发生速率可以看作是截断的动量偏差的函数。</a:t>
                </a:r>
                <a:endParaRPr lang="en-US" altLang="zh-CN" dirty="0"/>
              </a:p>
              <a:p>
                <a:r>
                  <a:rPr lang="zh-CN" altLang="en-US" dirty="0"/>
                  <a:t>实际的</a:t>
                </a:r>
                <a:r>
                  <a:rPr lang="en-US" altLang="zh-CN" dirty="0" err="1"/>
                  <a:t>Touschek</a:t>
                </a:r>
                <a:r>
                  <a:rPr lang="zh-CN" altLang="en-US" dirty="0"/>
                  <a:t>效应发生粒子丢失的动量偏差范围</a:t>
                </a:r>
                <a:r>
                  <a:rPr lang="en-US" altLang="zh-CN" dirty="0"/>
                  <a:t>(</a:t>
                </a:r>
                <a:r>
                  <a:rPr lang="en-US" altLang="zh-CN" dirty="0" err="1"/>
                  <a:t>lma</a:t>
                </a:r>
                <a:r>
                  <a:rPr lang="en-US" altLang="zh-CN" dirty="0"/>
                  <a:t>,</a:t>
                </a:r>
                <a14:m>
                  <m:oMath xmlns:m="http://schemas.openxmlformats.org/officeDocument/2006/math">
                    <m:r>
                      <a:rPr lang="en-US" altLang="zh-CN" b="0" i="1" smtClean="0">
                        <a:latin typeface="Cambria Math" panose="02040503050406030204" pitchFamily="18" charset="0"/>
                      </a:rPr>
                      <m:t>+</m:t>
                    </m:r>
                    <m:r>
                      <a:rPr lang="en-US" altLang="zh-CN" b="0" i="1" smtClean="0">
                        <a:latin typeface="Cambria Math" panose="02040503050406030204" pitchFamily="18" charset="0"/>
                        <a:ea typeface="Cambria Math" panose="02040503050406030204" pitchFamily="18" charset="0"/>
                      </a:rPr>
                      <m:t>∞</m:t>
                    </m:r>
                  </m:oMath>
                </a14:m>
                <a:r>
                  <a:rPr lang="en-US" altLang="zh-CN" dirty="0"/>
                  <a:t>)</a:t>
                </a:r>
                <a:r>
                  <a:rPr lang="zh-CN" altLang="en-US" dirty="0"/>
                  <a:t>。</a:t>
                </a:r>
                <a:endParaRPr lang="en-US" altLang="zh-CN" dirty="0"/>
              </a:p>
              <a:p>
                <a:r>
                  <a:rPr lang="en-US" altLang="zh-CN" dirty="0"/>
                  <a:t>   </a:t>
                </a:r>
                <a:r>
                  <a:rPr lang="zh-CN" altLang="en-US" dirty="0"/>
                  <a:t>为了计算，把范围变成了</a:t>
                </a:r>
                <a:r>
                  <a:rPr lang="en-US" altLang="zh-CN" dirty="0"/>
                  <a:t>[</a:t>
                </a:r>
                <a:r>
                  <a:rPr lang="en-US" altLang="zh-CN" dirty="0" err="1"/>
                  <a:t>pz_min,pz_max</a:t>
                </a:r>
                <a:r>
                  <a:rPr lang="en-US" altLang="zh-CN" dirty="0"/>
                  <a:t>],</a:t>
                </a:r>
                <a:r>
                  <a:rPr lang="zh-CN" altLang="en-US" dirty="0"/>
                  <a:t>由</a:t>
                </a:r>
                <a:r>
                  <a:rPr lang="en-US" altLang="zh-CN" dirty="0" err="1"/>
                  <a:t>pz_min</a:t>
                </a:r>
                <a:r>
                  <a:rPr lang="en-US" altLang="zh-CN" dirty="0"/>
                  <a:t>=</a:t>
                </a:r>
                <a:r>
                  <a:rPr lang="en-US" altLang="zh-CN" dirty="0" err="1"/>
                  <a:t>lma</a:t>
                </a:r>
                <a:r>
                  <a:rPr lang="zh-CN" altLang="en-US" dirty="0"/>
                  <a:t>生成一个</a:t>
                </a:r>
                <a:r>
                  <a:rPr lang="en-US" altLang="zh-CN" dirty="0" err="1"/>
                  <a:t>pz_max</a:t>
                </a:r>
                <a:r>
                  <a:rPr lang="zh-CN" altLang="en-US" dirty="0"/>
                  <a:t>作为无穷大的替换。</a:t>
                </a:r>
                <a:endParaRPr lang="en-US" altLang="zh-CN" dirty="0"/>
              </a:p>
              <a:p>
                <a:r>
                  <a:rPr lang="en-US" altLang="zh-CN" dirty="0"/>
                  <a:t>   </a:t>
                </a:r>
                <a:r>
                  <a:rPr lang="en-US" altLang="zh-CN" dirty="0" err="1"/>
                  <a:t>pz_max</a:t>
                </a:r>
                <a:r>
                  <a:rPr lang="zh-CN" altLang="en-US" dirty="0"/>
                  <a:t>生成方式是</a:t>
                </a:r>
                <a:r>
                  <a:rPr lang="en-US" altLang="zh-CN" dirty="0"/>
                  <a:t>: </a:t>
                </a:r>
                <a14:m>
                  <m:oMath xmlns:m="http://schemas.openxmlformats.org/officeDocument/2006/math">
                    <m:r>
                      <a:rPr lang="en-US" altLang="zh-CN" b="0" i="1" smtClean="0">
                        <a:latin typeface="Cambria Math" panose="02040503050406030204" pitchFamily="18" charset="0"/>
                      </a:rPr>
                      <m:t>𝑝</m:t>
                    </m:r>
                    <m:sSub>
                      <m:sSubPr>
                        <m:ctrlPr>
                          <a:rPr lang="en-US" altLang="zh-CN" b="0" i="1" smtClean="0">
                            <a:latin typeface="Cambria Math" panose="02040503050406030204" pitchFamily="18" charset="0"/>
                          </a:rPr>
                        </m:ctrlPr>
                      </m:sSubPr>
                      <m:e>
                        <m:r>
                          <a:rPr lang="en-US" altLang="zh-CN" b="0" i="1" smtClean="0">
                            <a:latin typeface="Cambria Math" panose="02040503050406030204" pitchFamily="18" charset="0"/>
                          </a:rPr>
                          <m:t>𝑧</m:t>
                        </m:r>
                      </m:e>
                      <m:sub>
                        <m:r>
                          <a:rPr lang="en-US" altLang="zh-CN" b="0" i="1" smtClean="0">
                            <a:latin typeface="Cambria Math" panose="02040503050406030204" pitchFamily="18" charset="0"/>
                          </a:rPr>
                          <m:t>𝑚𝑎𝑥</m:t>
                        </m:r>
                      </m:sub>
                    </m:sSub>
                    <m:r>
                      <a:rPr lang="en-US" altLang="zh-CN" b="0" i="1" smtClean="0">
                        <a:latin typeface="Cambria Math" panose="02040503050406030204" pitchFamily="18" charset="0"/>
                      </a:rPr>
                      <m:t>=</m:t>
                    </m:r>
                    <m:r>
                      <a:rPr lang="en-US" altLang="zh-CN" b="0" i="1" smtClean="0">
                        <a:latin typeface="Cambria Math" panose="02040503050406030204" pitchFamily="18" charset="0"/>
                      </a:rPr>
                      <m:t>𝐾</m:t>
                    </m:r>
                    <m:r>
                      <a:rPr lang="en-US" altLang="zh-CN" b="0" i="1" smtClean="0">
                        <a:latin typeface="Cambria Math" panose="02040503050406030204" pitchFamily="18" charset="0"/>
                      </a:rPr>
                      <m:t>∗</m:t>
                    </m:r>
                    <m:r>
                      <a:rPr lang="en-US" altLang="zh-CN" b="0" i="1" smtClean="0">
                        <a:latin typeface="Cambria Math" panose="02040503050406030204" pitchFamily="18" charset="0"/>
                      </a:rPr>
                      <m:t>𝑝</m:t>
                    </m:r>
                    <m:sSub>
                      <m:sSubPr>
                        <m:ctrlPr>
                          <a:rPr lang="en-US" altLang="zh-CN" b="0" i="1" smtClean="0">
                            <a:latin typeface="Cambria Math" panose="02040503050406030204" pitchFamily="18" charset="0"/>
                          </a:rPr>
                        </m:ctrlPr>
                      </m:sSubPr>
                      <m:e>
                        <m:r>
                          <a:rPr lang="en-US" altLang="zh-CN" b="0" i="1" smtClean="0">
                            <a:latin typeface="Cambria Math" panose="02040503050406030204" pitchFamily="18" charset="0"/>
                          </a:rPr>
                          <m:t>𝑧</m:t>
                        </m:r>
                      </m:e>
                      <m:sub>
                        <m:r>
                          <a:rPr lang="en-US" altLang="zh-CN" b="0" i="1" smtClean="0">
                            <a:latin typeface="Cambria Math" panose="02040503050406030204" pitchFamily="18" charset="0"/>
                          </a:rPr>
                          <m:t>𝑚𝑖𝑛</m:t>
                        </m:r>
                      </m:sub>
                    </m:sSub>
                  </m:oMath>
                </a14:m>
                <a:r>
                  <a:rPr lang="en-US" altLang="zh-CN" dirty="0"/>
                  <a:t>,</a:t>
                </a:r>
              </a:p>
              <a:p>
                <a:r>
                  <a:rPr lang="en-US" altLang="zh-CN" dirty="0"/>
                  <a:t>  </a:t>
                </a:r>
                <a:r>
                  <a:rPr lang="zh-CN" altLang="en-US" dirty="0"/>
                  <a:t>其中</a:t>
                </a:r>
                <a:r>
                  <a:rPr lang="en-US" altLang="zh-CN" dirty="0"/>
                  <a:t>K</a:t>
                </a:r>
                <a:r>
                  <a:rPr lang="zh-CN" altLang="en-US" dirty="0"/>
                  <a:t>从大变小</a:t>
                </a:r>
                <a:r>
                  <a:rPr lang="en-US" altLang="zh-CN" dirty="0"/>
                  <a:t>,</a:t>
                </a:r>
                <a:r>
                  <a:rPr lang="zh-CN" altLang="en-US" dirty="0"/>
                  <a:t>直至对应的发生速率足够大即可输出结果</a:t>
                </a:r>
                <a14:m>
                  <m:oMath xmlns:m="http://schemas.openxmlformats.org/officeDocument/2006/math">
                    <m:r>
                      <a:rPr lang="en-US" altLang="zh-CN" b="0" i="1" smtClean="0">
                        <a:latin typeface="Cambria Math" panose="02040503050406030204" pitchFamily="18" charset="0"/>
                      </a:rPr>
                      <m:t>𝑝</m:t>
                    </m:r>
                    <m:sSub>
                      <m:sSubPr>
                        <m:ctrlPr>
                          <a:rPr lang="en-US" altLang="zh-CN" b="0" i="1" smtClean="0">
                            <a:latin typeface="Cambria Math" panose="02040503050406030204" pitchFamily="18" charset="0"/>
                          </a:rPr>
                        </m:ctrlPr>
                      </m:sSubPr>
                      <m:e>
                        <m:r>
                          <a:rPr lang="en-US" altLang="zh-CN" b="0" i="1" smtClean="0">
                            <a:latin typeface="Cambria Math" panose="02040503050406030204" pitchFamily="18" charset="0"/>
                          </a:rPr>
                          <m:t>𝑧</m:t>
                        </m:r>
                      </m:e>
                      <m:sub>
                        <m:r>
                          <a:rPr lang="en-US" altLang="zh-CN" b="0" i="1" smtClean="0">
                            <a:latin typeface="Cambria Math" panose="02040503050406030204" pitchFamily="18" charset="0"/>
                          </a:rPr>
                          <m:t>𝑚𝑎𝑥</m:t>
                        </m:r>
                      </m:sub>
                    </m:sSub>
                  </m:oMath>
                </a14:m>
                <a:endParaRPr lang="en-US" altLang="zh-CN" dirty="0"/>
              </a:p>
              <a:p>
                <a:r>
                  <a:rPr lang="zh-CN" altLang="en-US" dirty="0"/>
                  <a:t>   </a:t>
                </a:r>
                <a:endParaRPr lang="en-US" altLang="zh-CN" dirty="0"/>
              </a:p>
              <a:p>
                <a:endParaRPr lang="en-US" altLang="zh-CN" dirty="0"/>
              </a:p>
              <a:p>
                <a:pPr marL="0" indent="0">
                  <a:buNone/>
                </a:pPr>
                <a:endParaRPr lang="en-US" altLang="zh-CN" dirty="0"/>
              </a:p>
            </p:txBody>
          </p:sp>
        </mc:Choice>
        <mc:Fallback xmlns="">
          <p:sp>
            <p:nvSpPr>
              <p:cNvPr id="3" name="内容占位符 2">
                <a:extLst>
                  <a:ext uri="{FF2B5EF4-FFF2-40B4-BE49-F238E27FC236}">
                    <a16:creationId xmlns:a16="http://schemas.microsoft.com/office/drawing/2014/main" id="{95959E74-B3B9-2B13-161C-2A86BCAFA665}"/>
                  </a:ext>
                </a:extLst>
              </p:cNvPr>
              <p:cNvSpPr>
                <a:spLocks noGrp="1" noRot="1" noChangeAspect="1" noMove="1" noResize="1" noEditPoints="1" noAdjustHandles="1" noChangeArrowheads="1" noChangeShapeType="1" noTextEdit="1"/>
              </p:cNvSpPr>
              <p:nvPr>
                <p:ph idx="1"/>
              </p:nvPr>
            </p:nvSpPr>
            <p:spPr>
              <a:xfrm>
                <a:off x="677945" y="904973"/>
                <a:ext cx="11001866" cy="5693790"/>
              </a:xfrm>
              <a:blipFill>
                <a:blip r:embed="rId2"/>
                <a:stretch>
                  <a:fillRect l="-997" t="-1927"/>
                </a:stretch>
              </a:blipFill>
            </p:spPr>
            <p:txBody>
              <a:bodyPr/>
              <a:lstStyle/>
              <a:p>
                <a:r>
                  <a:rPr lang="zh-CN" altLang="en-US">
                    <a:noFill/>
                  </a:rPr>
                  <a:t> </a:t>
                </a:r>
              </a:p>
            </p:txBody>
          </p:sp>
        </mc:Fallback>
      </mc:AlternateContent>
    </p:spTree>
    <p:extLst>
      <p:ext uri="{BB962C8B-B14F-4D97-AF65-F5344CB8AC3E}">
        <p14:creationId xmlns:p14="http://schemas.microsoft.com/office/powerpoint/2010/main" val="36298283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内容占位符 2">
                <a:extLst>
                  <a:ext uri="{FF2B5EF4-FFF2-40B4-BE49-F238E27FC236}">
                    <a16:creationId xmlns:a16="http://schemas.microsoft.com/office/drawing/2014/main" id="{EF6C2546-EBFC-331B-DF80-54CCB3E49E63}"/>
                  </a:ext>
                </a:extLst>
              </p:cNvPr>
              <p:cNvSpPr>
                <a:spLocks noGrp="1"/>
              </p:cNvSpPr>
              <p:nvPr>
                <p:ph idx="1"/>
              </p:nvPr>
            </p:nvSpPr>
            <p:spPr>
              <a:xfrm>
                <a:off x="838199" y="320510"/>
                <a:ext cx="11057965" cy="6249971"/>
              </a:xfrm>
            </p:spPr>
            <p:txBody>
              <a:bodyPr>
                <a:normAutofit fontScale="85000" lnSpcReduction="10000"/>
              </a:bodyPr>
              <a:lstStyle/>
              <a:p>
                <a:r>
                  <a:rPr lang="zh-CN" altLang="en-US" dirty="0"/>
                  <a:t>首先是在</a:t>
                </a:r>
                <a:r>
                  <a:rPr lang="en-US" altLang="zh-CN" dirty="0"/>
                  <a:t>[</a:t>
                </a:r>
                <a:r>
                  <a:rPr lang="en-US" altLang="zh-CN" dirty="0" err="1"/>
                  <a:t>pz_min,pz_max</a:t>
                </a:r>
                <a:r>
                  <a:rPr lang="en-US" altLang="zh-CN" dirty="0"/>
                  <a:t>]</a:t>
                </a:r>
                <a:r>
                  <a:rPr lang="zh-CN" altLang="en-US" dirty="0"/>
                  <a:t>内生成满足特定分布的一系列二维数据点</a:t>
                </a:r>
                <a:r>
                  <a:rPr lang="en-US" altLang="zh-CN" dirty="0"/>
                  <a:t>(</a:t>
                </a:r>
                <a14:m>
                  <m:oMath xmlns:m="http://schemas.openxmlformats.org/officeDocument/2006/math">
                    <m:sSub>
                      <m:sSubPr>
                        <m:ctrlPr>
                          <a:rPr lang="en-US" altLang="zh-CN" b="0" i="1" smtClean="0">
                            <a:latin typeface="Cambria Math" panose="02040503050406030204" pitchFamily="18" charset="0"/>
                          </a:rPr>
                        </m:ctrlPr>
                      </m:sSubPr>
                      <m:e>
                        <m:r>
                          <a:rPr lang="en-US" altLang="zh-CN" b="0" i="1" smtClean="0">
                            <a:latin typeface="Cambria Math" panose="02040503050406030204" pitchFamily="18" charset="0"/>
                          </a:rPr>
                          <m:t>𝑃</m:t>
                        </m:r>
                      </m:e>
                      <m:sub>
                        <m:r>
                          <a:rPr lang="en-US" altLang="zh-CN" b="0" i="1" smtClean="0">
                            <a:latin typeface="Cambria Math" panose="02040503050406030204" pitchFamily="18" charset="0"/>
                          </a:rPr>
                          <m:t>𝑖</m:t>
                        </m:r>
                      </m:sub>
                    </m:sSub>
                  </m:oMath>
                </a14:m>
                <a:r>
                  <a:rPr lang="en-US" altLang="zh-CN" dirty="0"/>
                  <a:t>,</a:t>
                </a:r>
                <a14:m>
                  <m:oMath xmlns:m="http://schemas.openxmlformats.org/officeDocument/2006/math">
                    <m:sSub>
                      <m:sSubPr>
                        <m:ctrlPr>
                          <a:rPr lang="en-US" altLang="zh-CN" i="1" dirty="0" smtClean="0">
                            <a:latin typeface="Cambria Math" panose="02040503050406030204" pitchFamily="18" charset="0"/>
                          </a:rPr>
                        </m:ctrlPr>
                      </m:sSubPr>
                      <m:e>
                        <m:r>
                          <a:rPr lang="en-US" altLang="zh-CN" b="0" i="1" dirty="0" smtClean="0">
                            <a:latin typeface="Cambria Math" panose="02040503050406030204" pitchFamily="18" charset="0"/>
                          </a:rPr>
                          <m:t>𝑅</m:t>
                        </m:r>
                      </m:e>
                      <m:sub>
                        <m:r>
                          <a:rPr lang="en-US" altLang="zh-CN" b="0" i="1" dirty="0" smtClean="0">
                            <a:latin typeface="Cambria Math" panose="02040503050406030204" pitchFamily="18" charset="0"/>
                          </a:rPr>
                          <m:t>𝑖</m:t>
                        </m:r>
                      </m:sub>
                    </m:sSub>
                  </m:oMath>
                </a14:m>
                <a:r>
                  <a:rPr lang="en-US" altLang="zh-CN" dirty="0"/>
                  <a:t>)</a:t>
                </a:r>
                <a:r>
                  <a:rPr lang="zh-CN" altLang="en-US" dirty="0"/>
                  <a:t>以便后续反向插值</a:t>
                </a:r>
                <a:r>
                  <a:rPr lang="en-US" altLang="zh-CN" dirty="0"/>
                  <a:t>.</a:t>
                </a:r>
              </a:p>
              <a:p>
                <a:r>
                  <a:rPr lang="en-US" altLang="zh-CN" dirty="0"/>
                  <a:t> </a:t>
                </a:r>
                <a:r>
                  <a:rPr lang="zh-CN" altLang="en-US" dirty="0"/>
                  <a:t>样点分布函数：</a:t>
                </a:r>
                <a:endParaRPr lang="en-US" altLang="zh-CN" dirty="0"/>
              </a:p>
              <a:p>
                <a:r>
                  <a:rPr lang="en-US" altLang="zh-CN" b="0" dirty="0"/>
                  <a:t>    </a:t>
                </a:r>
                <a14:m>
                  <m:oMath xmlns:m="http://schemas.openxmlformats.org/officeDocument/2006/math">
                    <m:r>
                      <a:rPr lang="en-US" altLang="zh-CN" b="0" i="1" dirty="0" smtClean="0">
                        <a:latin typeface="Cambria Math" panose="02040503050406030204" pitchFamily="18" charset="0"/>
                      </a:rPr>
                      <m:t>𝑃</m:t>
                    </m:r>
                    <m:r>
                      <a:rPr lang="en-US" altLang="zh-CN" b="0" i="1" dirty="0" smtClean="0">
                        <a:latin typeface="Cambria Math" panose="02040503050406030204" pitchFamily="18" charset="0"/>
                      </a:rPr>
                      <m:t>(</m:t>
                    </m:r>
                    <m:r>
                      <a:rPr lang="en-US" altLang="zh-CN" b="0" i="1" dirty="0" smtClean="0">
                        <a:latin typeface="Cambria Math" panose="02040503050406030204" pitchFamily="18" charset="0"/>
                      </a:rPr>
                      <m:t>𝑋</m:t>
                    </m:r>
                    <m:r>
                      <a:rPr lang="en-US" altLang="zh-CN" b="0" i="1" dirty="0" smtClean="0">
                        <a:latin typeface="Cambria Math" panose="02040503050406030204" pitchFamily="18" charset="0"/>
                      </a:rPr>
                      <m:t>)=</m:t>
                    </m:r>
                    <m:r>
                      <a:rPr lang="en-US" altLang="zh-CN" b="0" i="1" dirty="0" smtClean="0">
                        <a:latin typeface="Cambria Math" panose="02040503050406030204" pitchFamily="18" charset="0"/>
                      </a:rPr>
                      <m:t>𝑝</m:t>
                    </m:r>
                    <m:sSub>
                      <m:sSubPr>
                        <m:ctrlPr>
                          <a:rPr lang="en-US" altLang="zh-CN" b="0" i="1" dirty="0" smtClean="0">
                            <a:latin typeface="Cambria Math" panose="02040503050406030204" pitchFamily="18" charset="0"/>
                          </a:rPr>
                        </m:ctrlPr>
                      </m:sSubPr>
                      <m:e>
                        <m:r>
                          <a:rPr lang="en-US" altLang="zh-CN" b="0" i="1" dirty="0" smtClean="0">
                            <a:latin typeface="Cambria Math" panose="02040503050406030204" pitchFamily="18" charset="0"/>
                          </a:rPr>
                          <m:t>𝑧</m:t>
                        </m:r>
                      </m:e>
                      <m:sub>
                        <m:r>
                          <a:rPr lang="en-US" altLang="zh-CN" b="0" i="1" dirty="0" smtClean="0">
                            <a:latin typeface="Cambria Math" panose="02040503050406030204" pitchFamily="18" charset="0"/>
                          </a:rPr>
                          <m:t>𝑚𝑖𝑛</m:t>
                        </m:r>
                      </m:sub>
                    </m:sSub>
                    <m:r>
                      <a:rPr lang="en-US" altLang="zh-CN" b="0" i="1" dirty="0" smtClean="0">
                        <a:latin typeface="Cambria Math" panose="02040503050406030204" pitchFamily="18" charset="0"/>
                      </a:rPr>
                      <m:t>+(</m:t>
                    </m:r>
                    <m:r>
                      <a:rPr lang="en-US" altLang="zh-CN" i="1" dirty="0">
                        <a:latin typeface="Cambria Math" panose="02040503050406030204" pitchFamily="18" charset="0"/>
                      </a:rPr>
                      <m:t>𝑝</m:t>
                    </m:r>
                    <m:sSub>
                      <m:sSubPr>
                        <m:ctrlPr>
                          <a:rPr lang="en-US" altLang="zh-CN" i="1" dirty="0">
                            <a:latin typeface="Cambria Math" panose="02040503050406030204" pitchFamily="18" charset="0"/>
                          </a:rPr>
                        </m:ctrlPr>
                      </m:sSubPr>
                      <m:e>
                        <m:r>
                          <a:rPr lang="en-US" altLang="zh-CN" i="1" dirty="0">
                            <a:latin typeface="Cambria Math" panose="02040503050406030204" pitchFamily="18" charset="0"/>
                          </a:rPr>
                          <m:t>𝑧</m:t>
                        </m:r>
                      </m:e>
                      <m:sub>
                        <m:r>
                          <a:rPr lang="en-US" altLang="zh-CN" i="1" dirty="0">
                            <a:latin typeface="Cambria Math" panose="02040503050406030204" pitchFamily="18" charset="0"/>
                          </a:rPr>
                          <m:t>𝑚𝑎𝑥</m:t>
                        </m:r>
                      </m:sub>
                    </m:sSub>
                    <m:r>
                      <a:rPr lang="en-US" altLang="zh-CN" i="1" dirty="0">
                        <a:latin typeface="Cambria Math" panose="02040503050406030204" pitchFamily="18" charset="0"/>
                      </a:rPr>
                      <m:t>−</m:t>
                    </m:r>
                    <m:r>
                      <a:rPr lang="en-US" altLang="zh-CN" i="1" dirty="0">
                        <a:latin typeface="Cambria Math" panose="02040503050406030204" pitchFamily="18" charset="0"/>
                      </a:rPr>
                      <m:t>𝑝</m:t>
                    </m:r>
                    <m:sSub>
                      <m:sSubPr>
                        <m:ctrlPr>
                          <a:rPr lang="en-US" altLang="zh-CN" i="1" dirty="0">
                            <a:latin typeface="Cambria Math" panose="02040503050406030204" pitchFamily="18" charset="0"/>
                          </a:rPr>
                        </m:ctrlPr>
                      </m:sSubPr>
                      <m:e>
                        <m:r>
                          <a:rPr lang="en-US" altLang="zh-CN" i="1" dirty="0">
                            <a:latin typeface="Cambria Math" panose="02040503050406030204" pitchFamily="18" charset="0"/>
                          </a:rPr>
                          <m:t>𝑧</m:t>
                        </m:r>
                      </m:e>
                      <m:sub>
                        <m:r>
                          <a:rPr lang="en-US" altLang="zh-CN" i="1" dirty="0">
                            <a:latin typeface="Cambria Math" panose="02040503050406030204" pitchFamily="18" charset="0"/>
                          </a:rPr>
                          <m:t>𝑚𝑖𝑛</m:t>
                        </m:r>
                      </m:sub>
                    </m:sSub>
                    <m:r>
                      <a:rPr lang="en-US" altLang="zh-CN" b="0" i="1" dirty="0" smtClean="0">
                        <a:latin typeface="Cambria Math" panose="02040503050406030204" pitchFamily="18" charset="0"/>
                      </a:rPr>
                      <m:t>)(1+</m:t>
                    </m:r>
                    <m:f>
                      <m:fPr>
                        <m:ctrlPr>
                          <a:rPr lang="en-US" altLang="zh-CN" b="0" i="1" dirty="0" smtClean="0">
                            <a:latin typeface="Cambria Math" panose="02040503050406030204" pitchFamily="18" charset="0"/>
                          </a:rPr>
                        </m:ctrlPr>
                      </m:fPr>
                      <m:num>
                        <m:r>
                          <a:rPr lang="en-US" altLang="zh-CN" b="0" i="1" dirty="0" smtClean="0">
                            <a:latin typeface="Cambria Math" panose="02040503050406030204" pitchFamily="18" charset="0"/>
                          </a:rPr>
                          <m:t>1</m:t>
                        </m:r>
                      </m:num>
                      <m:den>
                        <m:r>
                          <a:rPr lang="en-US" altLang="zh-CN" b="0" i="1" dirty="0" smtClean="0">
                            <a:latin typeface="Cambria Math" panose="02040503050406030204" pitchFamily="18" charset="0"/>
                          </a:rPr>
                          <m:t>𝑎𝑒𝑥𝑝</m:t>
                        </m:r>
                        <m:r>
                          <a:rPr lang="en-US" altLang="zh-CN" b="0" i="1" dirty="0" smtClean="0">
                            <a:latin typeface="Cambria Math" panose="02040503050406030204" pitchFamily="18" charset="0"/>
                          </a:rPr>
                          <m:t>(</m:t>
                        </m:r>
                        <m:r>
                          <a:rPr lang="en-US" altLang="zh-CN" b="0" i="1" dirty="0" smtClean="0">
                            <a:latin typeface="Cambria Math" panose="02040503050406030204" pitchFamily="18" charset="0"/>
                          </a:rPr>
                          <m:t>𝑎𝑋</m:t>
                        </m:r>
                        <m:r>
                          <a:rPr lang="en-US" altLang="zh-CN" b="0" i="1" dirty="0" smtClean="0">
                            <a:latin typeface="Cambria Math" panose="02040503050406030204" pitchFamily="18" charset="0"/>
                          </a:rPr>
                          <m:t>−1)</m:t>
                        </m:r>
                      </m:den>
                    </m:f>
                  </m:oMath>
                </a14:m>
                <a:r>
                  <a:rPr lang="en-US" altLang="zh-CN" dirty="0"/>
                  <a:t>)        </a:t>
                </a:r>
                <a14:m>
                  <m:oMath xmlns:m="http://schemas.openxmlformats.org/officeDocument/2006/math">
                    <m:sSub>
                      <m:sSubPr>
                        <m:ctrlPr>
                          <a:rPr lang="en-US" altLang="zh-CN" b="0" i="1" smtClean="0">
                            <a:latin typeface="Cambria Math" panose="02040503050406030204" pitchFamily="18" charset="0"/>
                          </a:rPr>
                        </m:ctrlPr>
                      </m:sSubPr>
                      <m:e>
                        <m:r>
                          <a:rPr lang="en-US" altLang="zh-CN" b="0" i="1" smtClean="0">
                            <a:latin typeface="Cambria Math" panose="02040503050406030204" pitchFamily="18" charset="0"/>
                          </a:rPr>
                          <m:t>𝑋</m:t>
                        </m:r>
                      </m:e>
                      <m:sub>
                        <m:r>
                          <m:rPr>
                            <m:sty m:val="p"/>
                          </m:rPr>
                          <a:rPr lang="en-US" altLang="zh-CN" i="1">
                            <a:latin typeface="Cambria Math" panose="02040503050406030204" pitchFamily="18" charset="0"/>
                          </a:rPr>
                          <m:t>max</m:t>
                        </m:r>
                      </m:sub>
                    </m:sSub>
                    <m:r>
                      <a:rPr lang="en-US" altLang="zh-CN" b="0" i="1" smtClean="0">
                        <a:latin typeface="Cambria Math" panose="02040503050406030204" pitchFamily="18" charset="0"/>
                      </a:rPr>
                      <m:t>=</m:t>
                    </m:r>
                    <m:f>
                      <m:fPr>
                        <m:ctrlPr>
                          <a:rPr lang="en-US" altLang="zh-CN" b="0" i="1" smtClean="0">
                            <a:latin typeface="Cambria Math" panose="02040503050406030204" pitchFamily="18" charset="0"/>
                          </a:rPr>
                        </m:ctrlPr>
                      </m:fPr>
                      <m:num>
                        <m:r>
                          <a:rPr lang="en-US" altLang="zh-CN" b="0" i="1" smtClean="0">
                            <a:latin typeface="Cambria Math" panose="02040503050406030204" pitchFamily="18" charset="0"/>
                          </a:rPr>
                          <m:t>1</m:t>
                        </m:r>
                      </m:num>
                      <m:den>
                        <m:r>
                          <a:rPr lang="en-US" altLang="zh-CN" b="0" i="1" smtClean="0">
                            <a:latin typeface="Cambria Math" panose="02040503050406030204" pitchFamily="18" charset="0"/>
                          </a:rPr>
                          <m:t>𝑎𝑙𝑛</m:t>
                        </m:r>
                        <m:r>
                          <a:rPr lang="en-US" altLang="zh-CN" b="0" i="1" smtClean="0">
                            <a:latin typeface="Cambria Math" panose="02040503050406030204" pitchFamily="18" charset="0"/>
                          </a:rPr>
                          <m:t>(1−</m:t>
                        </m:r>
                        <m:r>
                          <a:rPr lang="en-US" altLang="zh-CN" b="0" i="1" smtClean="0">
                            <a:latin typeface="Cambria Math" panose="02040503050406030204" pitchFamily="18" charset="0"/>
                          </a:rPr>
                          <m:t>𝑎</m:t>
                        </m:r>
                        <m:r>
                          <a:rPr lang="en-US" altLang="zh-CN" b="0" i="1" smtClean="0">
                            <a:latin typeface="Cambria Math" panose="02040503050406030204" pitchFamily="18" charset="0"/>
                          </a:rPr>
                          <m:t>)</m:t>
                        </m:r>
                      </m:den>
                    </m:f>
                  </m:oMath>
                </a14:m>
                <a:endParaRPr lang="en-US" altLang="zh-CN" dirty="0"/>
              </a:p>
              <a:p>
                <a:r>
                  <a:rPr lang="en-US" altLang="zh-CN" dirty="0"/>
                  <a:t>        X</a:t>
                </a:r>
                <a:r>
                  <a:rPr lang="zh-CN" altLang="en-US" dirty="0"/>
                  <a:t>是分布变量，与生成数据点数目有关，</a:t>
                </a:r>
                <a:r>
                  <a:rPr lang="en-US" altLang="zh-CN" dirty="0"/>
                  <a:t>a</a:t>
                </a:r>
                <a:r>
                  <a:rPr lang="zh-CN" altLang="en-US" dirty="0"/>
                  <a:t>是分布参数（</a:t>
                </a:r>
                <a:r>
                  <a:rPr lang="en-US" altLang="zh-CN" dirty="0"/>
                  <a:t>0.999</a:t>
                </a:r>
                <a:r>
                  <a:rPr lang="zh-CN" altLang="en-US" dirty="0"/>
                  <a:t>左右）</a:t>
                </a:r>
                <a:r>
                  <a:rPr lang="en-US" altLang="zh-CN" dirty="0"/>
                  <a:t>               </a:t>
                </a:r>
              </a:p>
              <a:p>
                <a:r>
                  <a:rPr lang="en-US" altLang="zh-CN" dirty="0"/>
                  <a:t> </a:t>
                </a:r>
                <a:r>
                  <a:rPr lang="zh-CN" altLang="en-US" dirty="0"/>
                  <a:t>样点生成方式：</a:t>
                </a:r>
                <a:r>
                  <a:rPr lang="en-US" altLang="zh-CN" dirty="0"/>
                  <a:t>  </a:t>
                </a:r>
                <a:r>
                  <a:rPr lang="zh-CN" altLang="en-US" dirty="0"/>
                  <a:t>设生成数据点总数为</a:t>
                </a:r>
                <a:r>
                  <a:rPr lang="en-US" altLang="zh-CN" dirty="0"/>
                  <a:t>n</a:t>
                </a:r>
                <a:r>
                  <a:rPr lang="zh-CN" altLang="en-US" dirty="0"/>
                  <a:t>，第</a:t>
                </a:r>
                <a:r>
                  <a:rPr lang="en-US" altLang="zh-CN" dirty="0" err="1"/>
                  <a:t>i</a:t>
                </a:r>
                <a:r>
                  <a:rPr lang="zh-CN" altLang="en-US" dirty="0"/>
                  <a:t>个样点的分布变量</a:t>
                </a:r>
                <a:endParaRPr lang="en-US" altLang="zh-CN" dirty="0"/>
              </a:p>
              <a:p>
                <a:r>
                  <a:rPr lang="en-US" altLang="zh-CN" b="0" dirty="0"/>
                  <a:t>                                            </a:t>
                </a:r>
                <a14:m>
                  <m:oMath xmlns:m="http://schemas.openxmlformats.org/officeDocument/2006/math">
                    <m:sSub>
                      <m:sSubPr>
                        <m:ctrlPr>
                          <a:rPr lang="en-US" altLang="zh-CN" b="0" i="1" smtClean="0">
                            <a:latin typeface="Cambria Math" panose="02040503050406030204" pitchFamily="18" charset="0"/>
                          </a:rPr>
                        </m:ctrlPr>
                      </m:sSubPr>
                      <m:e>
                        <m:r>
                          <a:rPr lang="en-US" altLang="zh-CN" b="0" i="1" smtClean="0">
                            <a:latin typeface="Cambria Math" panose="02040503050406030204" pitchFamily="18" charset="0"/>
                          </a:rPr>
                          <m:t>𝑋</m:t>
                        </m:r>
                      </m:e>
                      <m:sub>
                        <m:r>
                          <m:rPr>
                            <m:sty m:val="p"/>
                          </m:rPr>
                          <a:rPr lang="en-US" altLang="zh-CN" i="1">
                            <a:latin typeface="Cambria Math" panose="02040503050406030204" pitchFamily="18" charset="0"/>
                          </a:rPr>
                          <m:t>i</m:t>
                        </m:r>
                      </m:sub>
                    </m:sSub>
                    <m:r>
                      <a:rPr lang="en-US" altLang="zh-CN" b="0" i="1" smtClean="0">
                        <a:latin typeface="Cambria Math" panose="02040503050406030204" pitchFamily="18" charset="0"/>
                      </a:rPr>
                      <m:t>=</m:t>
                    </m:r>
                    <m:f>
                      <m:fPr>
                        <m:ctrlPr>
                          <a:rPr lang="en-US" altLang="zh-CN" b="0" i="1" smtClean="0">
                            <a:latin typeface="Cambria Math" panose="02040503050406030204" pitchFamily="18" charset="0"/>
                          </a:rPr>
                        </m:ctrlPr>
                      </m:fPr>
                      <m:num>
                        <m:sSub>
                          <m:sSubPr>
                            <m:ctrlPr>
                              <a:rPr lang="en-US" altLang="zh-CN" b="0" i="1" smtClean="0">
                                <a:latin typeface="Cambria Math" panose="02040503050406030204" pitchFamily="18" charset="0"/>
                              </a:rPr>
                            </m:ctrlPr>
                          </m:sSubPr>
                          <m:e>
                            <m:r>
                              <a:rPr lang="en-US" altLang="zh-CN" b="0" i="1" smtClean="0">
                                <a:latin typeface="Cambria Math" panose="02040503050406030204" pitchFamily="18" charset="0"/>
                              </a:rPr>
                              <m:t>𝑋</m:t>
                            </m:r>
                          </m:e>
                          <m:sub>
                            <m:r>
                              <a:rPr lang="en-US" altLang="zh-CN" b="0" i="1" smtClean="0">
                                <a:latin typeface="Cambria Math" panose="02040503050406030204" pitchFamily="18" charset="0"/>
                              </a:rPr>
                              <m:t>𝑚𝑖𝑛</m:t>
                            </m:r>
                          </m:sub>
                        </m:sSub>
                        <m:r>
                          <a:rPr lang="en-US" altLang="zh-CN" b="0" i="1" smtClean="0">
                            <a:latin typeface="Cambria Math" panose="02040503050406030204" pitchFamily="18" charset="0"/>
                          </a:rPr>
                          <m:t>(</m:t>
                        </m:r>
                        <m:r>
                          <a:rPr lang="en-US" altLang="zh-CN" b="0" i="1" smtClean="0">
                            <a:latin typeface="Cambria Math" panose="02040503050406030204" pitchFamily="18" charset="0"/>
                          </a:rPr>
                          <m:t>𝑖</m:t>
                        </m:r>
                        <m:r>
                          <a:rPr lang="en-US" altLang="zh-CN" b="0" i="1" smtClean="0">
                            <a:latin typeface="Cambria Math" panose="02040503050406030204" pitchFamily="18" charset="0"/>
                          </a:rPr>
                          <m:t>−1)</m:t>
                        </m:r>
                      </m:num>
                      <m:den>
                        <m:r>
                          <m:rPr>
                            <m:sty m:val="p"/>
                          </m:rPr>
                          <a:rPr lang="en-US" altLang="zh-CN" i="1">
                            <a:latin typeface="Cambria Math" panose="02040503050406030204" pitchFamily="18" charset="0"/>
                          </a:rPr>
                          <m:t>n</m:t>
                        </m:r>
                        <m:r>
                          <a:rPr lang="en-US" altLang="zh-CN" b="0" i="1" smtClean="0">
                            <a:latin typeface="Cambria Math" panose="02040503050406030204" pitchFamily="18" charset="0"/>
                          </a:rPr>
                          <m:t>−1</m:t>
                        </m:r>
                      </m:den>
                    </m:f>
                  </m:oMath>
                </a14:m>
                <a:endParaRPr lang="zh-CN" altLang="en-US" dirty="0"/>
              </a:p>
              <a:p>
                <a:endParaRPr lang="zh-CN" altLang="en-US" dirty="0"/>
              </a:p>
            </p:txBody>
          </p:sp>
        </mc:Choice>
        <mc:Fallback xmlns="">
          <p:sp>
            <p:nvSpPr>
              <p:cNvPr id="3" name="内容占位符 2">
                <a:extLst>
                  <a:ext uri="{FF2B5EF4-FFF2-40B4-BE49-F238E27FC236}">
                    <a16:creationId xmlns:a16="http://schemas.microsoft.com/office/drawing/2014/main" id="{EF6C2546-EBFC-331B-DF80-54CCB3E49E63}"/>
                  </a:ext>
                </a:extLst>
              </p:cNvPr>
              <p:cNvSpPr>
                <a:spLocks noGrp="1" noRot="1" noChangeAspect="1" noMove="1" noResize="1" noEditPoints="1" noAdjustHandles="1" noChangeArrowheads="1" noChangeShapeType="1" noTextEdit="1"/>
              </p:cNvSpPr>
              <p:nvPr>
                <p:ph idx="1"/>
              </p:nvPr>
            </p:nvSpPr>
            <p:spPr>
              <a:xfrm>
                <a:off x="838199" y="320510"/>
                <a:ext cx="11057965" cy="6249971"/>
              </a:xfrm>
              <a:blipFill>
                <a:blip r:embed="rId2"/>
                <a:stretch>
                  <a:fillRect l="-717" t="-1756" r="-386"/>
                </a:stretch>
              </a:blipFill>
            </p:spPr>
            <p:txBody>
              <a:bodyPr/>
              <a:lstStyle/>
              <a:p>
                <a:r>
                  <a:rPr lang="zh-CN" altLang="en-US">
                    <a:noFill/>
                  </a:rPr>
                  <a:t> </a:t>
                </a:r>
              </a:p>
            </p:txBody>
          </p:sp>
        </mc:Fallback>
      </mc:AlternateContent>
      <p:pic>
        <p:nvPicPr>
          <p:cNvPr id="7" name="图片 6">
            <a:extLst>
              <a:ext uri="{FF2B5EF4-FFF2-40B4-BE49-F238E27FC236}">
                <a16:creationId xmlns:a16="http://schemas.microsoft.com/office/drawing/2014/main" id="{F668BFC2-2C22-91DB-AF5D-679DA8B301B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45353" y="3429000"/>
            <a:ext cx="3708832" cy="2781624"/>
          </a:xfrm>
          <a:prstGeom prst="rect">
            <a:avLst/>
          </a:prstGeom>
        </p:spPr>
      </p:pic>
      <p:sp>
        <p:nvSpPr>
          <p:cNvPr id="8" name="文本框 7">
            <a:extLst>
              <a:ext uri="{FF2B5EF4-FFF2-40B4-BE49-F238E27FC236}">
                <a16:creationId xmlns:a16="http://schemas.microsoft.com/office/drawing/2014/main" id="{2DBA1217-64B1-2743-C48B-E4DD0669FF6C}"/>
              </a:ext>
            </a:extLst>
          </p:cNvPr>
          <p:cNvSpPr txBox="1"/>
          <p:nvPr/>
        </p:nvSpPr>
        <p:spPr>
          <a:xfrm>
            <a:off x="3953918" y="6201149"/>
            <a:ext cx="4826525" cy="369332"/>
          </a:xfrm>
          <a:prstGeom prst="rect">
            <a:avLst/>
          </a:prstGeom>
          <a:noFill/>
        </p:spPr>
        <p:txBody>
          <a:bodyPr wrap="square" rtlCol="0">
            <a:spAutoFit/>
          </a:bodyPr>
          <a:lstStyle/>
          <a:p>
            <a:r>
              <a:rPr lang="zh-CN" altLang="en-US" dirty="0"/>
              <a:t>在第一个有粒子产生的元件处生成的</a:t>
            </a:r>
            <a:r>
              <a:rPr lang="en-US" altLang="zh-CN" dirty="0"/>
              <a:t>8</a:t>
            </a:r>
            <a:r>
              <a:rPr lang="zh-CN" altLang="en-US" dirty="0"/>
              <a:t>个样点</a:t>
            </a:r>
          </a:p>
        </p:txBody>
      </p:sp>
    </p:spTree>
    <p:extLst>
      <p:ext uri="{BB962C8B-B14F-4D97-AF65-F5344CB8AC3E}">
        <p14:creationId xmlns:p14="http://schemas.microsoft.com/office/powerpoint/2010/main" val="19092492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内容占位符 2">
                <a:extLst>
                  <a:ext uri="{FF2B5EF4-FFF2-40B4-BE49-F238E27FC236}">
                    <a16:creationId xmlns:a16="http://schemas.microsoft.com/office/drawing/2014/main" id="{211B925F-482F-42BC-A2DC-CF910AEF3576}"/>
                  </a:ext>
                </a:extLst>
              </p:cNvPr>
              <p:cNvSpPr>
                <a:spLocks noGrp="1"/>
              </p:cNvSpPr>
              <p:nvPr>
                <p:ph idx="1"/>
              </p:nvPr>
            </p:nvSpPr>
            <p:spPr>
              <a:xfrm>
                <a:off x="339365" y="443059"/>
                <a:ext cx="11585542" cy="6199787"/>
              </a:xfrm>
            </p:spPr>
            <p:txBody>
              <a:bodyPr>
                <a:normAutofit lnSpcReduction="10000"/>
              </a:bodyPr>
              <a:lstStyle/>
              <a:p>
                <a:r>
                  <a:rPr lang="en-US" altLang="zh-CN" dirty="0"/>
                  <a:t>2.</a:t>
                </a:r>
                <a:r>
                  <a:rPr lang="zh-CN" altLang="en-US" dirty="0"/>
                  <a:t> </a:t>
                </a:r>
                <a:r>
                  <a:rPr lang="en-US" altLang="zh-CN" dirty="0" err="1"/>
                  <a:t>Touschek</a:t>
                </a:r>
                <a:r>
                  <a:rPr lang="zh-CN" altLang="en-US" dirty="0"/>
                  <a:t>发生速率</a:t>
                </a:r>
                <a:r>
                  <a:rPr lang="en-US" altLang="zh-CN" dirty="0"/>
                  <a:t>R-</a:t>
                </a:r>
                <a:r>
                  <a:rPr lang="zh-CN" altLang="en-US" dirty="0"/>
                  <a:t>动量偏差</a:t>
                </a:r>
                <a:r>
                  <a:rPr lang="en-US" altLang="zh-CN" dirty="0"/>
                  <a:t>P</a:t>
                </a:r>
                <a:r>
                  <a:rPr lang="zh-CN" altLang="en-US" dirty="0"/>
                  <a:t>的样条曲线：</a:t>
                </a:r>
                <a:endParaRPr lang="en-US" altLang="zh-CN" dirty="0"/>
              </a:p>
              <a:p>
                <a:r>
                  <a:rPr lang="en-US" altLang="zh-CN" dirty="0"/>
                  <a:t>   </a:t>
                </a:r>
                <a:r>
                  <a:rPr lang="zh-CN" altLang="en-US" dirty="0"/>
                  <a:t>为了从发生速率得到对应的动量偏差插值，</a:t>
                </a:r>
                <a:endParaRPr lang="en-US" altLang="zh-CN" dirty="0"/>
              </a:p>
              <a:p>
                <a:r>
                  <a:rPr lang="zh-CN" altLang="en-US" dirty="0"/>
                  <a:t>   需要交换两类变量。</a:t>
                </a:r>
                <a:endParaRPr lang="en-US" altLang="zh-CN" dirty="0"/>
              </a:p>
              <a:p>
                <a:endParaRPr lang="en-US" altLang="zh-CN" dirty="0"/>
              </a:p>
              <a:p>
                <a:endParaRPr lang="en-US" altLang="zh-CN" dirty="0"/>
              </a:p>
              <a:p>
                <a:endParaRPr lang="en-US" altLang="zh-CN" dirty="0"/>
              </a:p>
              <a:p>
                <a:r>
                  <a:rPr lang="en-US" altLang="zh-CN" dirty="0"/>
                  <a:t>3. </a:t>
                </a:r>
                <a:r>
                  <a:rPr lang="zh-CN" altLang="en-US" dirty="0"/>
                  <a:t>测试粒子及其动量偏差的获得：</a:t>
                </a:r>
              </a:p>
              <a:p>
                <a:pPr marL="0" indent="0">
                  <a:buNone/>
                </a:pPr>
                <a:r>
                  <a:rPr lang="en-US" altLang="zh-CN" dirty="0"/>
                  <a:t>     </a:t>
                </a:r>
                <a:r>
                  <a:rPr lang="zh-CN" altLang="en-US" dirty="0"/>
                  <a:t>将</a:t>
                </a:r>
                <a:r>
                  <a:rPr lang="en-US" altLang="zh-CN" dirty="0"/>
                  <a:t>[R(</a:t>
                </a:r>
                <a:r>
                  <a:rPr lang="en-US" altLang="zh-CN" dirty="0" err="1"/>
                  <a:t>pz_max</a:t>
                </a:r>
                <a:r>
                  <a:rPr lang="en-US" altLang="zh-CN" dirty="0"/>
                  <a:t>),R(</a:t>
                </a:r>
                <a:r>
                  <a:rPr lang="en-US" altLang="zh-CN" dirty="0" err="1"/>
                  <a:t>pz_min</a:t>
                </a:r>
                <a:r>
                  <a:rPr lang="en-US" altLang="zh-CN" dirty="0"/>
                  <a:t>)] </a:t>
                </a:r>
                <a:r>
                  <a:rPr lang="zh-CN" altLang="en-US" dirty="0"/>
                  <a:t>划分成</a:t>
                </a:r>
                <a:r>
                  <a:rPr lang="en-US" altLang="zh-CN" dirty="0"/>
                  <a:t>N</a:t>
                </a:r>
                <a:r>
                  <a:rPr lang="zh-CN" altLang="en-US" dirty="0"/>
                  <a:t>个等分，每个等分长度为</a:t>
                </a:r>
                <a:endParaRPr lang="en-US" altLang="zh-CN" dirty="0"/>
              </a:p>
              <a:p>
                <a:pPr marL="0" indent="0">
                  <a:buNone/>
                </a:pPr>
                <a:r>
                  <a:rPr lang="en-US" altLang="zh-CN" dirty="0"/>
                  <a:t>      </a:t>
                </a:r>
                <a14:m>
                  <m:oMath xmlns:m="http://schemas.openxmlformats.org/officeDocument/2006/math">
                    <m:r>
                      <a:rPr lang="zh-CN" altLang="en-US" i="1" smtClean="0">
                        <a:latin typeface="Cambria Math" panose="02040503050406030204" pitchFamily="18" charset="0"/>
                      </a:rPr>
                      <m:t>∆</m:t>
                    </m:r>
                    <m:r>
                      <a:rPr lang="en-US" altLang="zh-CN" b="0" i="1" smtClean="0">
                        <a:latin typeface="Cambria Math" panose="02040503050406030204" pitchFamily="18" charset="0"/>
                      </a:rPr>
                      <m:t>𝑟</m:t>
                    </m:r>
                    <m:r>
                      <a:rPr lang="en-US" altLang="zh-CN" b="0" i="1" smtClean="0">
                        <a:latin typeface="Cambria Math" panose="02040503050406030204" pitchFamily="18" charset="0"/>
                      </a:rPr>
                      <m:t>=</m:t>
                    </m:r>
                    <m:f>
                      <m:fPr>
                        <m:ctrlPr>
                          <a:rPr lang="en-US" altLang="zh-CN" b="0" i="1" smtClean="0">
                            <a:latin typeface="Cambria Math" panose="02040503050406030204" pitchFamily="18" charset="0"/>
                          </a:rPr>
                        </m:ctrlPr>
                      </m:fPr>
                      <m:num>
                        <m:sSub>
                          <m:sSubPr>
                            <m:ctrlPr>
                              <a:rPr lang="en-US" altLang="zh-CN" b="0" i="1" smtClean="0">
                                <a:latin typeface="Cambria Math" panose="02040503050406030204" pitchFamily="18" charset="0"/>
                              </a:rPr>
                            </m:ctrlPr>
                          </m:sSubPr>
                          <m:e>
                            <m:r>
                              <a:rPr lang="en-US" altLang="zh-CN" b="0" i="1" smtClean="0">
                                <a:latin typeface="Cambria Math" panose="02040503050406030204" pitchFamily="18" charset="0"/>
                              </a:rPr>
                              <m:t>𝑅</m:t>
                            </m:r>
                          </m:e>
                          <m:sub>
                            <m:r>
                              <a:rPr lang="en-US" altLang="zh-CN" b="0" i="1" smtClean="0">
                                <a:latin typeface="Cambria Math" panose="02040503050406030204" pitchFamily="18" charset="0"/>
                              </a:rPr>
                              <m:t>𝑚𝑎𝑥</m:t>
                            </m:r>
                          </m:sub>
                        </m:sSub>
                        <m:r>
                          <a:rPr lang="en-US" altLang="zh-CN" b="0" i="1" smtClean="0">
                            <a:latin typeface="Cambria Math" panose="02040503050406030204" pitchFamily="18" charset="0"/>
                          </a:rPr>
                          <m:t>−</m:t>
                        </m:r>
                        <m:sSub>
                          <m:sSubPr>
                            <m:ctrlPr>
                              <a:rPr lang="en-US" altLang="zh-CN" b="0" i="1" smtClean="0">
                                <a:latin typeface="Cambria Math" panose="02040503050406030204" pitchFamily="18" charset="0"/>
                              </a:rPr>
                            </m:ctrlPr>
                          </m:sSubPr>
                          <m:e>
                            <m:r>
                              <a:rPr lang="en-US" altLang="zh-CN" b="0" i="1" smtClean="0">
                                <a:latin typeface="Cambria Math" panose="02040503050406030204" pitchFamily="18" charset="0"/>
                              </a:rPr>
                              <m:t>𝑅</m:t>
                            </m:r>
                          </m:e>
                          <m:sub>
                            <m:r>
                              <a:rPr lang="en-US" altLang="zh-CN" b="0" i="1" smtClean="0">
                                <a:latin typeface="Cambria Math" panose="02040503050406030204" pitchFamily="18" charset="0"/>
                              </a:rPr>
                              <m:t>𝑚𝑖𝑛</m:t>
                            </m:r>
                          </m:sub>
                        </m:sSub>
                      </m:num>
                      <m:den>
                        <m:r>
                          <a:rPr lang="en-US" altLang="zh-CN" b="0" i="1" smtClean="0">
                            <a:latin typeface="Cambria Math" panose="02040503050406030204" pitchFamily="18" charset="0"/>
                          </a:rPr>
                          <m:t>𝑁</m:t>
                        </m:r>
                      </m:den>
                    </m:f>
                  </m:oMath>
                </a14:m>
                <a:endParaRPr lang="en-US" altLang="zh-CN" dirty="0"/>
              </a:p>
              <a:p>
                <a:r>
                  <a:rPr lang="en-US" altLang="zh-CN" dirty="0"/>
                  <a:t>   </a:t>
                </a:r>
                <a:r>
                  <a:rPr lang="zh-CN" altLang="en-US" dirty="0"/>
                  <a:t>对这些</a:t>
                </a:r>
                <a:r>
                  <a:rPr lang="en-US" altLang="zh-CN" dirty="0"/>
                  <a:t>R</a:t>
                </a:r>
                <a:r>
                  <a:rPr lang="zh-CN" altLang="en-US" dirty="0"/>
                  <a:t>上的小区间中点做</a:t>
                </a:r>
                <a:r>
                  <a:rPr lang="en-US" altLang="zh-CN" dirty="0" err="1"/>
                  <a:t>Akima</a:t>
                </a:r>
                <a:r>
                  <a:rPr lang="zh-CN" altLang="en-US" dirty="0"/>
                  <a:t>样条插值得到对应的动量偏差</a:t>
                </a:r>
                <a:r>
                  <a:rPr lang="en-US" altLang="zh-CN" dirty="0"/>
                  <a:t>P,</a:t>
                </a:r>
                <a:r>
                  <a:rPr lang="zh-CN" altLang="en-US" dirty="0"/>
                  <a:t>作为测试粒子的动量偏差。</a:t>
                </a:r>
                <a:endParaRPr lang="en-US" altLang="zh-CN" dirty="0"/>
              </a:p>
              <a:p>
                <a:r>
                  <a:rPr lang="zh-CN" altLang="en-US" dirty="0"/>
                  <a:t>  这些粒子的初始相空间坐标为</a:t>
                </a:r>
                <a:r>
                  <a:rPr lang="en-US" altLang="zh-CN" dirty="0"/>
                  <a:t>(0,0,0,0,P),</a:t>
                </a:r>
                <a:r>
                  <a:rPr lang="zh-CN" altLang="en-US" dirty="0"/>
                  <a:t>每个元件产生的每个小区间对应的测试粒子数量可由</a:t>
                </a:r>
                <a14:m>
                  <m:oMath xmlns:m="http://schemas.openxmlformats.org/officeDocument/2006/math">
                    <m:r>
                      <a:rPr lang="zh-CN" altLang="en-US" i="1" smtClean="0">
                        <a:latin typeface="Cambria Math" panose="02040503050406030204" pitchFamily="18" charset="0"/>
                      </a:rPr>
                      <m:t>∆</m:t>
                    </m:r>
                    <m:r>
                      <a:rPr lang="en-US" altLang="zh-CN" b="0" i="1" smtClean="0">
                        <a:latin typeface="Cambria Math" panose="02040503050406030204" pitchFamily="18" charset="0"/>
                      </a:rPr>
                      <m:t>𝑟</m:t>
                    </m:r>
                    <m:r>
                      <a:rPr lang="en-US" altLang="zh-CN" b="0" i="1" smtClean="0">
                        <a:latin typeface="Cambria Math" panose="02040503050406030204" pitchFamily="18" charset="0"/>
                      </a:rPr>
                      <m:t>∗</m:t>
                    </m:r>
                    <m:r>
                      <m:rPr>
                        <m:sty m:val="p"/>
                      </m:rPr>
                      <a:rPr lang="en-US" altLang="zh-CN" i="1">
                        <a:latin typeface="Cambria Math" panose="02040503050406030204" pitchFamily="18" charset="0"/>
                      </a:rPr>
                      <m:t>l</m:t>
                    </m:r>
                    <m:r>
                      <a:rPr lang="en-US" altLang="zh-CN" b="0" i="1" smtClean="0">
                        <a:latin typeface="Cambria Math" panose="02040503050406030204" pitchFamily="18" charset="0"/>
                      </a:rPr>
                      <m:t>/</m:t>
                    </m:r>
                    <m:r>
                      <m:rPr>
                        <m:sty m:val="p"/>
                      </m:rPr>
                      <a:rPr lang="en-US" altLang="zh-CN" i="1">
                        <a:latin typeface="Cambria Math" panose="02040503050406030204" pitchFamily="18" charset="0"/>
                      </a:rPr>
                      <m:t>c</m:t>
                    </m:r>
                    <m:r>
                      <a:rPr lang="zh-CN" altLang="en-US" i="1" smtClean="0">
                        <a:latin typeface="Cambria Math" panose="02040503050406030204" pitchFamily="18" charset="0"/>
                      </a:rPr>
                      <m:t>确定</m:t>
                    </m:r>
                  </m:oMath>
                </a14:m>
                <a:r>
                  <a:rPr lang="zh-CN" altLang="en-US" dirty="0"/>
                  <a:t>。</a:t>
                </a:r>
                <a:endParaRPr lang="en-US" altLang="zh-CN" dirty="0"/>
              </a:p>
              <a:p>
                <a:endParaRPr lang="en-US" altLang="zh-CN" dirty="0"/>
              </a:p>
              <a:p>
                <a:pPr marL="0" indent="0">
                  <a:buNone/>
                </a:pPr>
                <a:endParaRPr lang="en-US" altLang="zh-CN" dirty="0"/>
              </a:p>
              <a:p>
                <a:pPr marL="0" indent="0">
                  <a:buNone/>
                </a:pPr>
                <a:endParaRPr lang="zh-CN" altLang="en-US" dirty="0"/>
              </a:p>
            </p:txBody>
          </p:sp>
        </mc:Choice>
        <mc:Fallback xmlns="">
          <p:sp>
            <p:nvSpPr>
              <p:cNvPr id="3" name="内容占位符 2">
                <a:extLst>
                  <a:ext uri="{FF2B5EF4-FFF2-40B4-BE49-F238E27FC236}">
                    <a16:creationId xmlns:a16="http://schemas.microsoft.com/office/drawing/2014/main" id="{211B925F-482F-42BC-A2DC-CF910AEF3576}"/>
                  </a:ext>
                </a:extLst>
              </p:cNvPr>
              <p:cNvSpPr>
                <a:spLocks noGrp="1" noRot="1" noChangeAspect="1" noMove="1" noResize="1" noEditPoints="1" noAdjustHandles="1" noChangeArrowheads="1" noChangeShapeType="1" noTextEdit="1"/>
              </p:cNvSpPr>
              <p:nvPr>
                <p:ph idx="1"/>
              </p:nvPr>
            </p:nvSpPr>
            <p:spPr>
              <a:xfrm>
                <a:off x="339365" y="443059"/>
                <a:ext cx="11585542" cy="6199787"/>
              </a:xfrm>
              <a:blipFill>
                <a:blip r:embed="rId2"/>
                <a:stretch>
                  <a:fillRect l="-947" t="-2360"/>
                </a:stretch>
              </a:blipFill>
            </p:spPr>
            <p:txBody>
              <a:bodyPr/>
              <a:lstStyle/>
              <a:p>
                <a:r>
                  <a:rPr lang="zh-CN" altLang="en-US">
                    <a:noFill/>
                  </a:rPr>
                  <a:t> </a:t>
                </a:r>
              </a:p>
            </p:txBody>
          </p:sp>
        </mc:Fallback>
      </mc:AlternateContent>
      <p:pic>
        <p:nvPicPr>
          <p:cNvPr id="4" name="图片 3">
            <a:extLst>
              <a:ext uri="{FF2B5EF4-FFF2-40B4-BE49-F238E27FC236}">
                <a16:creationId xmlns:a16="http://schemas.microsoft.com/office/drawing/2014/main" id="{380382F2-D017-C52E-8B5B-F505D243086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247528" y="551329"/>
            <a:ext cx="3499827" cy="2624870"/>
          </a:xfrm>
          <a:prstGeom prst="rect">
            <a:avLst/>
          </a:prstGeom>
        </p:spPr>
      </p:pic>
    </p:spTree>
    <p:extLst>
      <p:ext uri="{BB962C8B-B14F-4D97-AF65-F5344CB8AC3E}">
        <p14:creationId xmlns:p14="http://schemas.microsoft.com/office/powerpoint/2010/main" val="30210641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id="{7F30D92D-152C-60E3-5182-860886FFB4C2}"/>
              </a:ext>
            </a:extLst>
          </p:cNvPr>
          <p:cNvSpPr>
            <a:spLocks noGrp="1"/>
          </p:cNvSpPr>
          <p:nvPr>
            <p:ph idx="1"/>
          </p:nvPr>
        </p:nvSpPr>
        <p:spPr>
          <a:xfrm>
            <a:off x="838200" y="509047"/>
            <a:ext cx="10515600" cy="5920033"/>
          </a:xfrm>
        </p:spPr>
        <p:txBody>
          <a:bodyPr/>
          <a:lstStyle/>
          <a:p>
            <a:endParaRPr lang="en-US" altLang="zh-CN" dirty="0"/>
          </a:p>
          <a:p>
            <a:endParaRPr lang="en-US" altLang="zh-CN" dirty="0"/>
          </a:p>
          <a:p>
            <a:endParaRPr lang="en-US" altLang="zh-CN" dirty="0"/>
          </a:p>
          <a:p>
            <a:endParaRPr lang="en-US" altLang="zh-CN" dirty="0"/>
          </a:p>
          <a:p>
            <a:endParaRPr lang="en-US" altLang="zh-CN" dirty="0"/>
          </a:p>
          <a:p>
            <a:endParaRPr lang="en-US" altLang="zh-CN" dirty="0"/>
          </a:p>
          <a:p>
            <a:endParaRPr lang="en-US" altLang="zh-CN" dirty="0"/>
          </a:p>
          <a:p>
            <a:r>
              <a:rPr lang="en-US" altLang="zh-CN" dirty="0"/>
              <a:t>4.</a:t>
            </a:r>
            <a:r>
              <a:rPr lang="zh-CN" altLang="en-US" dirty="0"/>
              <a:t>并行跟踪这些测试粒子的轨道和丢失情况，并进行统计</a:t>
            </a:r>
            <a:endParaRPr lang="en-US" altLang="zh-CN" dirty="0"/>
          </a:p>
          <a:p>
            <a:pPr marL="0" indent="0">
              <a:buNone/>
            </a:pPr>
            <a:endParaRPr lang="en-US" altLang="zh-CN" dirty="0"/>
          </a:p>
          <a:p>
            <a:r>
              <a:rPr lang="zh-CN" altLang="en-US" dirty="0"/>
              <a:t>之前在网上反馈了一个</a:t>
            </a:r>
            <a:r>
              <a:rPr lang="en-US" altLang="zh-CN" dirty="0"/>
              <a:t>bug</a:t>
            </a:r>
            <a:r>
              <a:rPr lang="zh-CN" altLang="en-US" dirty="0"/>
              <a:t>，目前该程序可能仍存在问题，还在调试。</a:t>
            </a:r>
          </a:p>
        </p:txBody>
      </p:sp>
      <p:pic>
        <p:nvPicPr>
          <p:cNvPr id="4" name="图片 3">
            <a:extLst>
              <a:ext uri="{FF2B5EF4-FFF2-40B4-BE49-F238E27FC236}">
                <a16:creationId xmlns:a16="http://schemas.microsoft.com/office/drawing/2014/main" id="{BAB7EFBC-75DB-673D-81B0-09B2B6A9D88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85881" y="141494"/>
            <a:ext cx="4136321" cy="3102241"/>
          </a:xfrm>
          <a:prstGeom prst="rect">
            <a:avLst/>
          </a:prstGeom>
        </p:spPr>
      </p:pic>
      <p:sp>
        <p:nvSpPr>
          <p:cNvPr id="5" name="文本框 4">
            <a:extLst>
              <a:ext uri="{FF2B5EF4-FFF2-40B4-BE49-F238E27FC236}">
                <a16:creationId xmlns:a16="http://schemas.microsoft.com/office/drawing/2014/main" id="{76F9A047-FFC7-CF12-509F-7E6F7377ABF5}"/>
              </a:ext>
            </a:extLst>
          </p:cNvPr>
          <p:cNvSpPr txBox="1"/>
          <p:nvPr/>
        </p:nvSpPr>
        <p:spPr>
          <a:xfrm>
            <a:off x="3961614" y="3454924"/>
            <a:ext cx="4268772" cy="369332"/>
          </a:xfrm>
          <a:prstGeom prst="rect">
            <a:avLst/>
          </a:prstGeom>
          <a:noFill/>
        </p:spPr>
        <p:txBody>
          <a:bodyPr wrap="square" rtlCol="0">
            <a:spAutoFit/>
          </a:bodyPr>
          <a:lstStyle/>
          <a:p>
            <a:r>
              <a:rPr lang="zh-CN" altLang="en-US" dirty="0"/>
              <a:t>插值点 测试粒子的动量偏差分布</a:t>
            </a:r>
          </a:p>
        </p:txBody>
      </p:sp>
    </p:spTree>
    <p:extLst>
      <p:ext uri="{BB962C8B-B14F-4D97-AF65-F5344CB8AC3E}">
        <p14:creationId xmlns:p14="http://schemas.microsoft.com/office/powerpoint/2010/main" val="9155200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696CCFC-0173-7657-6A24-CCF334F1AA83}"/>
              </a:ext>
            </a:extLst>
          </p:cNvPr>
          <p:cNvSpPr>
            <a:spLocks noGrp="1"/>
          </p:cNvSpPr>
          <p:nvPr>
            <p:ph type="title"/>
          </p:nvPr>
        </p:nvSpPr>
        <p:spPr/>
        <p:txBody>
          <a:bodyPr/>
          <a:lstStyle/>
          <a:p>
            <a:r>
              <a:rPr lang="en-US" altLang="zh-CN" dirty="0"/>
              <a:t>1.</a:t>
            </a:r>
            <a:r>
              <a:rPr lang="zh-CN" altLang="en-US" dirty="0"/>
              <a:t>极化电子束流的</a:t>
            </a:r>
            <a:r>
              <a:rPr lang="en-US" altLang="zh-CN" dirty="0" err="1"/>
              <a:t>Touschek</a:t>
            </a:r>
            <a:r>
              <a:rPr lang="zh-CN" altLang="en-US" dirty="0"/>
              <a:t>寿命计算</a:t>
            </a:r>
          </a:p>
        </p:txBody>
      </p:sp>
      <mc:AlternateContent xmlns:mc="http://schemas.openxmlformats.org/markup-compatibility/2006" xmlns:a14="http://schemas.microsoft.com/office/drawing/2010/main">
        <mc:Choice Requires="a14">
          <p:sp>
            <p:nvSpPr>
              <p:cNvPr id="3" name="内容占位符 2">
                <a:extLst>
                  <a:ext uri="{FF2B5EF4-FFF2-40B4-BE49-F238E27FC236}">
                    <a16:creationId xmlns:a16="http://schemas.microsoft.com/office/drawing/2014/main" id="{3F78CE15-31E3-819B-B09A-B1FCBC22AD26}"/>
                  </a:ext>
                </a:extLst>
              </p:cNvPr>
              <p:cNvSpPr>
                <a:spLocks noGrp="1"/>
              </p:cNvSpPr>
              <p:nvPr>
                <p:ph idx="1"/>
              </p:nvPr>
            </p:nvSpPr>
            <p:spPr>
              <a:xfrm>
                <a:off x="537328" y="1690688"/>
                <a:ext cx="11444139" cy="4945782"/>
              </a:xfrm>
            </p:spPr>
            <p:txBody>
              <a:bodyPr/>
              <a:lstStyle/>
              <a:p>
                <a:r>
                  <a:rPr lang="zh-CN" altLang="en-US" dirty="0"/>
                  <a:t>极化电子束团的</a:t>
                </a:r>
                <a:r>
                  <a:rPr lang="en-US" altLang="zh-CN" dirty="0" err="1"/>
                  <a:t>Touschek</a:t>
                </a:r>
                <a:r>
                  <a:rPr lang="zh-CN" altLang="en-US" dirty="0"/>
                  <a:t>寿命的相对变化可以反应出束团的极化度的改变：</a:t>
                </a:r>
                <a14:m>
                  <m:oMath xmlns:m="http://schemas.openxmlformats.org/officeDocument/2006/math">
                    <m:f>
                      <m:fPr>
                        <m:ctrlPr>
                          <a:rPr lang="en-US" altLang="zh-CN" i="1" smtClean="0">
                            <a:latin typeface="Cambria Math" panose="02040503050406030204" pitchFamily="18" charset="0"/>
                          </a:rPr>
                        </m:ctrlPr>
                      </m:fPr>
                      <m:num>
                        <m:r>
                          <a:rPr lang="zh-CN" altLang="en-US" i="1" smtClean="0">
                            <a:latin typeface="Cambria Math" panose="02040503050406030204" pitchFamily="18" charset="0"/>
                          </a:rPr>
                          <m:t>𝜏</m:t>
                        </m:r>
                        <m:d>
                          <m:dPr>
                            <m:ctrlPr>
                              <a:rPr lang="en-US" altLang="zh-CN" b="0" i="1" smtClean="0">
                                <a:latin typeface="Cambria Math" panose="02040503050406030204" pitchFamily="18" charset="0"/>
                              </a:rPr>
                            </m:ctrlPr>
                          </m:dPr>
                          <m:e>
                            <m:r>
                              <a:rPr lang="en-US" altLang="zh-CN" b="0" i="1" smtClean="0">
                                <a:latin typeface="Cambria Math" panose="02040503050406030204" pitchFamily="18" charset="0"/>
                              </a:rPr>
                              <m:t>𝑃</m:t>
                            </m:r>
                          </m:e>
                        </m:d>
                        <m:r>
                          <a:rPr lang="en-US" altLang="zh-CN" b="0" i="1" smtClean="0">
                            <a:latin typeface="Cambria Math" panose="02040503050406030204" pitchFamily="18" charset="0"/>
                          </a:rPr>
                          <m:t>−</m:t>
                        </m:r>
                        <m:r>
                          <a:rPr lang="zh-CN" altLang="en-US" b="0" i="1" smtClean="0">
                            <a:latin typeface="Cambria Math" panose="02040503050406030204" pitchFamily="18" charset="0"/>
                          </a:rPr>
                          <m:t>𝜏</m:t>
                        </m:r>
                        <m:r>
                          <a:rPr lang="en-US" altLang="zh-CN" b="0" i="1" smtClean="0">
                            <a:latin typeface="Cambria Math" panose="02040503050406030204" pitchFamily="18" charset="0"/>
                          </a:rPr>
                          <m:t>(0)</m:t>
                        </m:r>
                      </m:num>
                      <m:den>
                        <m:r>
                          <a:rPr lang="zh-CN" altLang="en-US" i="1" smtClean="0">
                            <a:latin typeface="Cambria Math" panose="02040503050406030204" pitchFamily="18" charset="0"/>
                          </a:rPr>
                          <m:t>𝜏</m:t>
                        </m:r>
                        <m:d>
                          <m:dPr>
                            <m:ctrlPr>
                              <a:rPr lang="en-US" altLang="zh-CN" b="0" i="1" smtClean="0">
                                <a:latin typeface="Cambria Math" panose="02040503050406030204" pitchFamily="18" charset="0"/>
                              </a:rPr>
                            </m:ctrlPr>
                          </m:dPr>
                          <m:e>
                            <m:r>
                              <a:rPr lang="en-US" altLang="zh-CN" b="0" i="1" smtClean="0">
                                <a:latin typeface="Cambria Math" panose="02040503050406030204" pitchFamily="18" charset="0"/>
                              </a:rPr>
                              <m:t>0</m:t>
                            </m:r>
                          </m:e>
                        </m:d>
                      </m:den>
                    </m:f>
                    <m:r>
                      <a:rPr lang="en-US" altLang="zh-CN" b="0" i="1" smtClean="0">
                        <a:latin typeface="Cambria Math" panose="02040503050406030204" pitchFamily="18" charset="0"/>
                      </a:rPr>
                      <m:t>=</m:t>
                    </m:r>
                    <m:r>
                      <a:rPr lang="en-US" altLang="zh-CN" b="0" i="1" smtClean="0">
                        <a:latin typeface="Cambria Math" panose="02040503050406030204" pitchFamily="18" charset="0"/>
                      </a:rPr>
                      <m:t>𝐴</m:t>
                    </m:r>
                    <m:sSup>
                      <m:sSupPr>
                        <m:ctrlPr>
                          <a:rPr lang="en-US" altLang="zh-CN" b="0" i="1" smtClean="0">
                            <a:latin typeface="Cambria Math" panose="02040503050406030204" pitchFamily="18" charset="0"/>
                          </a:rPr>
                        </m:ctrlPr>
                      </m:sSupPr>
                      <m:e>
                        <m:r>
                          <a:rPr lang="en-US" altLang="zh-CN" b="0" i="1" smtClean="0">
                            <a:latin typeface="Cambria Math" panose="02040503050406030204" pitchFamily="18" charset="0"/>
                          </a:rPr>
                          <m:t>𝑃</m:t>
                        </m:r>
                      </m:e>
                      <m:sup>
                        <m:r>
                          <a:rPr lang="en-US" altLang="zh-CN" b="0" i="1" smtClean="0">
                            <a:latin typeface="Cambria Math" panose="02040503050406030204" pitchFamily="18" charset="0"/>
                          </a:rPr>
                          <m:t>2</m:t>
                        </m:r>
                      </m:sup>
                    </m:sSup>
                  </m:oMath>
                </a14:m>
                <a:endParaRPr lang="en-US" altLang="zh-CN" dirty="0"/>
              </a:p>
              <a:p>
                <a:r>
                  <a:rPr lang="zh-CN" altLang="en-US" dirty="0"/>
                  <a:t>对于对称截断的最大动量偏差，</a:t>
                </a:r>
                <a:r>
                  <a:rPr lang="en-US" altLang="zh-CN" dirty="0"/>
                  <a:t>Le Duff</a:t>
                </a:r>
                <a:r>
                  <a:rPr lang="zh-CN" altLang="en-US" dirty="0"/>
                  <a:t>给出了计算极化束流公式。</a:t>
                </a:r>
                <a:endParaRPr lang="en-US" altLang="zh-CN" dirty="0"/>
              </a:p>
              <a:p>
                <a:r>
                  <a:rPr lang="en-US" altLang="zh-CN" dirty="0"/>
                  <a:t>    </a:t>
                </a:r>
                <a14:m>
                  <m:oMath xmlns:m="http://schemas.openxmlformats.org/officeDocument/2006/math">
                    <m:f>
                      <m:fPr>
                        <m:ctrlPr>
                          <a:rPr lang="en-US" altLang="zh-CN" i="1" smtClean="0">
                            <a:latin typeface="Cambria Math" panose="02040503050406030204" pitchFamily="18" charset="0"/>
                          </a:rPr>
                        </m:ctrlPr>
                      </m:fPr>
                      <m:num>
                        <m:r>
                          <a:rPr lang="en-US" altLang="zh-CN" b="0" i="1" smtClean="0">
                            <a:latin typeface="Cambria Math" panose="02040503050406030204" pitchFamily="18" charset="0"/>
                          </a:rPr>
                          <m:t>1</m:t>
                        </m:r>
                      </m:num>
                      <m:den>
                        <m:r>
                          <a:rPr lang="zh-CN" altLang="en-US" i="1" smtClean="0">
                            <a:latin typeface="Cambria Math" panose="02040503050406030204" pitchFamily="18" charset="0"/>
                          </a:rPr>
                          <m:t>𝜏</m:t>
                        </m:r>
                      </m:den>
                    </m:f>
                    <m:r>
                      <a:rPr lang="en-US" altLang="zh-CN" b="0" i="1" smtClean="0">
                        <a:latin typeface="Cambria Math" panose="02040503050406030204" pitchFamily="18" charset="0"/>
                      </a:rPr>
                      <m:t>=</m:t>
                    </m:r>
                    <m:r>
                      <a:rPr lang="en-US" altLang="zh-CN" b="0" i="1" smtClean="0">
                        <a:latin typeface="Cambria Math" panose="02040503050406030204" pitchFamily="18" charset="0"/>
                      </a:rPr>
                      <m:t>𝑎</m:t>
                    </m:r>
                    <m:r>
                      <a:rPr lang="en-US" altLang="zh-CN" b="0" i="1" smtClean="0">
                        <a:latin typeface="Cambria Math" panose="02040503050406030204" pitchFamily="18" charset="0"/>
                      </a:rPr>
                      <m:t>∗</m:t>
                    </m:r>
                    <m:r>
                      <a:rPr lang="en-US" altLang="zh-CN" b="0" i="1" smtClean="0">
                        <a:latin typeface="Cambria Math" panose="02040503050406030204" pitchFamily="18" charset="0"/>
                      </a:rPr>
                      <m:t>𝐷</m:t>
                    </m:r>
                  </m:oMath>
                </a14:m>
                <a:r>
                  <a:rPr lang="en-US" altLang="zh-CN" dirty="0"/>
                  <a:t> </a:t>
                </a:r>
              </a:p>
              <a:p>
                <a:r>
                  <a:rPr lang="en-US" altLang="zh-CN" dirty="0"/>
                  <a:t>                                                       </a:t>
                </a:r>
              </a:p>
              <a:p>
                <a:endParaRPr lang="en-US" altLang="zh-CN" dirty="0"/>
              </a:p>
              <a:p>
                <a:r>
                  <a:rPr lang="zh-CN" altLang="en-US" dirty="0"/>
                  <a:t>对于非对称的动量孔径，近似处理是将正动量孔径和负动量孔径分别带入计算对称动量孔径的公式，结果各取一半再相加。</a:t>
                </a:r>
                <a:r>
                  <a:rPr lang="en-US" altLang="zh-CN" dirty="0"/>
                  <a:t>            </a:t>
                </a:r>
                <a:endParaRPr lang="zh-CN" altLang="en-US" dirty="0"/>
              </a:p>
            </p:txBody>
          </p:sp>
        </mc:Choice>
        <mc:Fallback xmlns="">
          <p:sp>
            <p:nvSpPr>
              <p:cNvPr id="3" name="内容占位符 2">
                <a:extLst>
                  <a:ext uri="{FF2B5EF4-FFF2-40B4-BE49-F238E27FC236}">
                    <a16:creationId xmlns:a16="http://schemas.microsoft.com/office/drawing/2014/main" id="{3F78CE15-31E3-819B-B09A-B1FCBC22AD26}"/>
                  </a:ext>
                </a:extLst>
              </p:cNvPr>
              <p:cNvSpPr>
                <a:spLocks noGrp="1" noRot="1" noChangeAspect="1" noMove="1" noResize="1" noEditPoints="1" noAdjustHandles="1" noChangeArrowheads="1" noChangeShapeType="1" noTextEdit="1"/>
              </p:cNvSpPr>
              <p:nvPr>
                <p:ph idx="1"/>
              </p:nvPr>
            </p:nvSpPr>
            <p:spPr>
              <a:xfrm>
                <a:off x="537328" y="1690688"/>
                <a:ext cx="11444139" cy="4945782"/>
              </a:xfrm>
              <a:blipFill>
                <a:blip r:embed="rId2"/>
                <a:stretch>
                  <a:fillRect l="-959" t="-2217" r="-799"/>
                </a:stretch>
              </a:blipFill>
            </p:spPr>
            <p:txBody>
              <a:bodyPr/>
              <a:lstStyle/>
              <a:p>
                <a:r>
                  <a:rPr lang="zh-CN" altLang="en-US">
                    <a:noFill/>
                  </a:rPr>
                  <a:t> </a:t>
                </a:r>
              </a:p>
            </p:txBody>
          </p:sp>
        </mc:Fallback>
      </mc:AlternateContent>
      <p:pic>
        <p:nvPicPr>
          <p:cNvPr id="9" name="图片 8">
            <a:extLst>
              <a:ext uri="{FF2B5EF4-FFF2-40B4-BE49-F238E27FC236}">
                <a16:creationId xmlns:a16="http://schemas.microsoft.com/office/drawing/2014/main" id="{F1733150-7C86-A5CB-B4F5-31102E9971C4}"/>
              </a:ext>
            </a:extLst>
          </p:cNvPr>
          <p:cNvPicPr>
            <a:picLocks noChangeAspect="1"/>
          </p:cNvPicPr>
          <p:nvPr/>
        </p:nvPicPr>
        <p:blipFill>
          <a:blip r:embed="rId3"/>
          <a:stretch>
            <a:fillRect/>
          </a:stretch>
        </p:blipFill>
        <p:spPr>
          <a:xfrm>
            <a:off x="1206451" y="4068399"/>
            <a:ext cx="4371211" cy="865707"/>
          </a:xfrm>
          <a:prstGeom prst="rect">
            <a:avLst/>
          </a:prstGeom>
        </p:spPr>
      </p:pic>
      <p:pic>
        <p:nvPicPr>
          <p:cNvPr id="10" name="图片 9">
            <a:extLst>
              <a:ext uri="{FF2B5EF4-FFF2-40B4-BE49-F238E27FC236}">
                <a16:creationId xmlns:a16="http://schemas.microsoft.com/office/drawing/2014/main" id="{9E10A593-8AA4-554C-7AAD-35C2BF4F124E}"/>
              </a:ext>
            </a:extLst>
          </p:cNvPr>
          <p:cNvPicPr>
            <a:picLocks noChangeAspect="1"/>
          </p:cNvPicPr>
          <p:nvPr/>
        </p:nvPicPr>
        <p:blipFill>
          <a:blip r:embed="rId4"/>
          <a:stretch>
            <a:fillRect/>
          </a:stretch>
        </p:blipFill>
        <p:spPr>
          <a:xfrm>
            <a:off x="5926454" y="4068399"/>
            <a:ext cx="2658086" cy="707197"/>
          </a:xfrm>
          <a:prstGeom prst="rect">
            <a:avLst/>
          </a:prstGeom>
        </p:spPr>
      </p:pic>
      <p:pic>
        <p:nvPicPr>
          <p:cNvPr id="11" name="图片 10">
            <a:extLst>
              <a:ext uri="{FF2B5EF4-FFF2-40B4-BE49-F238E27FC236}">
                <a16:creationId xmlns:a16="http://schemas.microsoft.com/office/drawing/2014/main" id="{32D685A8-0C18-DA25-1162-7304A30C0CA8}"/>
              </a:ext>
            </a:extLst>
          </p:cNvPr>
          <p:cNvPicPr>
            <a:picLocks noChangeAspect="1"/>
          </p:cNvPicPr>
          <p:nvPr/>
        </p:nvPicPr>
        <p:blipFill>
          <a:blip r:embed="rId5"/>
          <a:stretch>
            <a:fillRect/>
          </a:stretch>
        </p:blipFill>
        <p:spPr>
          <a:xfrm>
            <a:off x="9286395" y="4120219"/>
            <a:ext cx="1597290" cy="762066"/>
          </a:xfrm>
          <a:prstGeom prst="rect">
            <a:avLst/>
          </a:prstGeom>
        </p:spPr>
      </p:pic>
    </p:spTree>
    <p:extLst>
      <p:ext uri="{BB962C8B-B14F-4D97-AF65-F5344CB8AC3E}">
        <p14:creationId xmlns:p14="http://schemas.microsoft.com/office/powerpoint/2010/main" val="1737051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内容占位符 2">
                <a:extLst>
                  <a:ext uri="{FF2B5EF4-FFF2-40B4-BE49-F238E27FC236}">
                    <a16:creationId xmlns:a16="http://schemas.microsoft.com/office/drawing/2014/main" id="{07E6D79D-2ED3-EE36-AE7F-BE39DC1B7C7A}"/>
                  </a:ext>
                </a:extLst>
              </p:cNvPr>
              <p:cNvSpPr>
                <a:spLocks noGrp="1"/>
              </p:cNvSpPr>
              <p:nvPr>
                <p:ph idx="1"/>
              </p:nvPr>
            </p:nvSpPr>
            <p:spPr>
              <a:xfrm>
                <a:off x="838200" y="443060"/>
                <a:ext cx="10515600" cy="6099142"/>
              </a:xfrm>
            </p:spPr>
            <p:txBody>
              <a:bodyPr>
                <a:normAutofit fontScale="85000" lnSpcReduction="10000"/>
              </a:bodyPr>
              <a:lstStyle/>
              <a:p>
                <a:r>
                  <a:rPr lang="zh-CN" altLang="en-US" sz="3300" dirty="0"/>
                  <a:t>之前基于</a:t>
                </a:r>
                <a:r>
                  <a:rPr lang="en-US" altLang="zh-CN" sz="3300" dirty="0"/>
                  <a:t>Le Duff</a:t>
                </a:r>
                <a:r>
                  <a:rPr lang="zh-CN" altLang="en-US" sz="3300" dirty="0"/>
                  <a:t>的框架，从基本的物理过程导出了一个可计算非对称动量孔径的极化束团</a:t>
                </a:r>
                <a:r>
                  <a:rPr lang="en-US" altLang="zh-CN" sz="3300" dirty="0" err="1"/>
                  <a:t>Touschek</a:t>
                </a:r>
                <a:r>
                  <a:rPr lang="zh-CN" altLang="en-US" sz="3300" dirty="0"/>
                  <a:t>寿命。</a:t>
                </a:r>
                <a:endParaRPr lang="en-US" altLang="zh-CN" dirty="0"/>
              </a:p>
              <a:p>
                <a14:m>
                  <m:oMath xmlns:m="http://schemas.openxmlformats.org/officeDocument/2006/math">
                    <m:f>
                      <m:fPr>
                        <m:ctrlPr>
                          <a:rPr lang="en-US" altLang="zh-CN" i="1" smtClean="0">
                            <a:latin typeface="Cambria Math" panose="02040503050406030204" pitchFamily="18" charset="0"/>
                          </a:rPr>
                        </m:ctrlPr>
                      </m:fPr>
                      <m:num>
                        <m:r>
                          <a:rPr lang="en-US" altLang="zh-CN" b="0" i="1" smtClean="0">
                            <a:latin typeface="Cambria Math" panose="02040503050406030204" pitchFamily="18" charset="0"/>
                          </a:rPr>
                          <m:t>1</m:t>
                        </m:r>
                      </m:num>
                      <m:den>
                        <m:r>
                          <a:rPr lang="zh-CN" altLang="en-US" i="1" smtClean="0">
                            <a:latin typeface="Cambria Math" panose="02040503050406030204" pitchFamily="18" charset="0"/>
                          </a:rPr>
                          <m:t>𝜏</m:t>
                        </m:r>
                        <m:r>
                          <a:rPr lang="en-US" altLang="zh-CN" b="0" i="1" smtClean="0">
                            <a:latin typeface="Cambria Math" panose="02040503050406030204" pitchFamily="18" charset="0"/>
                          </a:rPr>
                          <m:t>(</m:t>
                        </m:r>
                        <m:r>
                          <a:rPr lang="en-US" altLang="zh-CN" b="0" i="1" smtClean="0">
                            <a:latin typeface="Cambria Math" panose="02040503050406030204" pitchFamily="18" charset="0"/>
                          </a:rPr>
                          <m:t>𝑃</m:t>
                        </m:r>
                        <m:r>
                          <a:rPr lang="en-US" altLang="zh-CN" b="0" i="1" smtClean="0">
                            <a:latin typeface="Cambria Math" panose="02040503050406030204" pitchFamily="18" charset="0"/>
                          </a:rPr>
                          <m:t>)</m:t>
                        </m:r>
                      </m:den>
                    </m:f>
                    <m:r>
                      <a:rPr lang="en-US" altLang="zh-CN" b="0" i="1" smtClean="0">
                        <a:latin typeface="Cambria Math" panose="02040503050406030204" pitchFamily="18" charset="0"/>
                      </a:rPr>
                      <m:t>=</m:t>
                    </m:r>
                    <m:f>
                      <m:fPr>
                        <m:ctrlPr>
                          <a:rPr lang="en-US" altLang="zh-CN" b="0" i="1" smtClean="0">
                            <a:latin typeface="Cambria Math" panose="02040503050406030204" pitchFamily="18" charset="0"/>
                          </a:rPr>
                        </m:ctrlPr>
                      </m:fPr>
                      <m:num>
                        <m:r>
                          <a:rPr lang="en-US" altLang="zh-CN" b="0" i="1" smtClean="0">
                            <a:latin typeface="Cambria Math" panose="02040503050406030204" pitchFamily="18" charset="0"/>
                          </a:rPr>
                          <m:t>1</m:t>
                        </m:r>
                      </m:num>
                      <m:den>
                        <m:r>
                          <a:rPr lang="en-US" altLang="zh-CN" b="0" i="1" smtClean="0">
                            <a:latin typeface="Cambria Math" panose="02040503050406030204" pitchFamily="18" charset="0"/>
                          </a:rPr>
                          <m:t>𝑁</m:t>
                        </m:r>
                      </m:den>
                    </m:f>
                  </m:oMath>
                </a14:m>
                <a:r>
                  <a:rPr lang="en-US" altLang="zh-CN" dirty="0"/>
                  <a:t> </a:t>
                </a:r>
                <a14:m>
                  <m:oMath xmlns:m="http://schemas.openxmlformats.org/officeDocument/2006/math">
                    <m:sSub>
                      <m:sSubPr>
                        <m:ctrlPr>
                          <a:rPr lang="en-US" altLang="zh-CN" i="1">
                            <a:latin typeface="Cambria Math" panose="02040503050406030204" pitchFamily="18" charset="0"/>
                          </a:rPr>
                        </m:ctrlPr>
                      </m:sSubPr>
                      <m:e>
                        <m:r>
                          <m:rPr>
                            <m:nor/>
                          </m:rPr>
                          <a:rPr lang="en-US" altLang="zh-CN" dirty="0"/>
                          <m:t>(</m:t>
                        </m:r>
                        <m:f>
                          <m:fPr>
                            <m:ctrlPr>
                              <a:rPr lang="en-US" altLang="zh-CN" i="1">
                                <a:latin typeface="Cambria Math" panose="02040503050406030204" pitchFamily="18" charset="0"/>
                              </a:rPr>
                            </m:ctrlPr>
                          </m:fPr>
                          <m:num>
                            <m:r>
                              <m:rPr>
                                <m:sty m:val="p"/>
                              </m:rPr>
                              <a:rPr lang="en-US" altLang="zh-CN" i="1">
                                <a:latin typeface="Cambria Math" panose="02040503050406030204" pitchFamily="18" charset="0"/>
                              </a:rPr>
                              <m:t>d</m:t>
                            </m:r>
                            <m:r>
                              <a:rPr lang="en-US" altLang="zh-CN" i="1">
                                <a:latin typeface="Cambria Math" panose="02040503050406030204" pitchFamily="18" charset="0"/>
                              </a:rPr>
                              <m:t>𝑁</m:t>
                            </m:r>
                          </m:num>
                          <m:den>
                            <m:r>
                              <m:rPr>
                                <m:sty m:val="p"/>
                              </m:rPr>
                              <a:rPr lang="en-US" altLang="zh-CN" i="1">
                                <a:latin typeface="Cambria Math" panose="02040503050406030204" pitchFamily="18" charset="0"/>
                              </a:rPr>
                              <m:t>d</m:t>
                            </m:r>
                            <m:r>
                              <a:rPr lang="en-US" altLang="zh-CN" i="1">
                                <a:latin typeface="Cambria Math" panose="02040503050406030204" pitchFamily="18" charset="0"/>
                              </a:rPr>
                              <m:t>𝑡</m:t>
                            </m:r>
                          </m:den>
                        </m:f>
                        <m:r>
                          <a:rPr lang="en-US" altLang="zh-CN" i="1">
                            <a:latin typeface="Cambria Math" panose="02040503050406030204" pitchFamily="18" charset="0"/>
                          </a:rPr>
                          <m:t>)</m:t>
                        </m:r>
                      </m:e>
                      <m:sub>
                        <m:r>
                          <a:rPr lang="en-US" altLang="zh-CN" i="1">
                            <a:latin typeface="Cambria Math" panose="02040503050406030204" pitchFamily="18" charset="0"/>
                          </a:rPr>
                          <m:t>𝑙𝑜𝑠𝑠</m:t>
                        </m:r>
                      </m:sub>
                    </m:sSub>
                  </m:oMath>
                </a14:m>
                <a:endParaRPr lang="en-US" altLang="zh-CN" dirty="0"/>
              </a:p>
              <a:p>
                <a:r>
                  <a:rPr lang="zh-CN" altLang="en-US" dirty="0"/>
                  <a:t>     </a:t>
                </a:r>
                <a:r>
                  <a:rPr lang="en-US" altLang="zh-CN" dirty="0"/>
                  <a:t>=</a:t>
                </a:r>
                <a14:m>
                  <m:oMath xmlns:m="http://schemas.openxmlformats.org/officeDocument/2006/math">
                    <m:f>
                      <m:fPr>
                        <m:ctrlPr>
                          <a:rPr lang="en-US" altLang="zh-CN" b="0" i="1" smtClean="0">
                            <a:latin typeface="Cambria Math" panose="02040503050406030204" pitchFamily="18" charset="0"/>
                          </a:rPr>
                        </m:ctrlPr>
                      </m:fPr>
                      <m:num>
                        <m:r>
                          <a:rPr lang="en-US" altLang="zh-CN" b="0" i="1" smtClean="0">
                            <a:latin typeface="Cambria Math" panose="02040503050406030204" pitchFamily="18" charset="0"/>
                          </a:rPr>
                          <m:t>𝑁</m:t>
                        </m:r>
                      </m:num>
                      <m:den>
                        <m:sSup>
                          <m:sSupPr>
                            <m:ctrlPr>
                              <a:rPr lang="en-US" altLang="zh-CN" b="0" i="1" smtClean="0">
                                <a:latin typeface="Cambria Math" panose="02040503050406030204" pitchFamily="18" charset="0"/>
                              </a:rPr>
                            </m:ctrlPr>
                          </m:sSupPr>
                          <m:e>
                            <m:r>
                              <a:rPr lang="zh-CN" altLang="en-US" b="0" i="1" smtClean="0">
                                <a:latin typeface="Cambria Math" panose="02040503050406030204" pitchFamily="18" charset="0"/>
                              </a:rPr>
                              <m:t>𝛾</m:t>
                            </m:r>
                          </m:e>
                          <m:sup>
                            <m:r>
                              <a:rPr lang="en-US" altLang="zh-CN" b="0" i="1" smtClean="0">
                                <a:latin typeface="Cambria Math" panose="02040503050406030204" pitchFamily="18" charset="0"/>
                              </a:rPr>
                              <m:t>3</m:t>
                            </m:r>
                          </m:sup>
                        </m:sSup>
                      </m:den>
                    </m:f>
                    <m:f>
                      <m:fPr>
                        <m:ctrlPr>
                          <a:rPr lang="en-US" altLang="zh-CN" b="0" i="1" smtClean="0">
                            <a:latin typeface="Cambria Math" panose="02040503050406030204" pitchFamily="18" charset="0"/>
                          </a:rPr>
                        </m:ctrlPr>
                      </m:fPr>
                      <m:num>
                        <m:r>
                          <a:rPr lang="zh-CN" altLang="en-US" b="0" i="1" smtClean="0">
                            <a:latin typeface="Cambria Math" panose="02040503050406030204" pitchFamily="18" charset="0"/>
                          </a:rPr>
                          <m:t>𝛽</m:t>
                        </m:r>
                        <m:sSubSup>
                          <m:sSubSupPr>
                            <m:ctrlPr>
                              <a:rPr lang="en-US" altLang="zh-CN" b="0" i="1" smtClean="0">
                                <a:latin typeface="Cambria Math" panose="02040503050406030204" pitchFamily="18" charset="0"/>
                              </a:rPr>
                            </m:ctrlPr>
                          </m:sSubSupPr>
                          <m:e>
                            <m:r>
                              <a:rPr lang="en-US" altLang="zh-CN" b="0" i="1" smtClean="0">
                                <a:latin typeface="Cambria Math" panose="02040503050406030204" pitchFamily="18" charset="0"/>
                              </a:rPr>
                              <m:t>𝑟</m:t>
                            </m:r>
                          </m:e>
                          <m:sub>
                            <m:r>
                              <a:rPr lang="en-US" altLang="zh-CN" b="0" i="1" smtClean="0">
                                <a:latin typeface="Cambria Math" panose="02040503050406030204" pitchFamily="18" charset="0"/>
                              </a:rPr>
                              <m:t>0</m:t>
                            </m:r>
                          </m:sub>
                          <m:sup>
                            <m:r>
                              <a:rPr lang="en-US" altLang="zh-CN" b="0" i="1" smtClean="0">
                                <a:latin typeface="Cambria Math" panose="02040503050406030204" pitchFamily="18" charset="0"/>
                              </a:rPr>
                              <m:t>2</m:t>
                            </m:r>
                          </m:sup>
                        </m:sSubSup>
                        <m:sSup>
                          <m:sSupPr>
                            <m:ctrlPr>
                              <a:rPr lang="en-US" altLang="zh-CN" i="1">
                                <a:latin typeface="Cambria Math" panose="02040503050406030204" pitchFamily="18" charset="0"/>
                              </a:rPr>
                            </m:ctrlPr>
                          </m:sSupPr>
                          <m:e>
                            <m:r>
                              <a:rPr lang="en-US" altLang="zh-CN" i="1">
                                <a:latin typeface="Cambria Math" panose="02040503050406030204" pitchFamily="18" charset="0"/>
                              </a:rPr>
                              <m:t>𝑐</m:t>
                            </m:r>
                          </m:e>
                          <m:sup>
                            <m:r>
                              <a:rPr lang="en-US" altLang="zh-CN" i="1">
                                <a:latin typeface="Cambria Math" panose="02040503050406030204" pitchFamily="18" charset="0"/>
                              </a:rPr>
                              <m:t>3</m:t>
                            </m:r>
                          </m:sup>
                        </m:sSup>
                        <m:sSubSup>
                          <m:sSubSupPr>
                            <m:ctrlPr>
                              <a:rPr lang="en-US" altLang="zh-CN" i="1">
                                <a:latin typeface="Cambria Math" panose="02040503050406030204" pitchFamily="18" charset="0"/>
                              </a:rPr>
                            </m:ctrlPr>
                          </m:sSubSupPr>
                          <m:e>
                            <m:r>
                              <a:rPr lang="en-US" altLang="zh-CN" i="1">
                                <a:latin typeface="Cambria Math" panose="02040503050406030204" pitchFamily="18" charset="0"/>
                              </a:rPr>
                              <m:t>𝑚</m:t>
                            </m:r>
                          </m:e>
                          <m:sub>
                            <m:r>
                              <a:rPr lang="en-US" altLang="zh-CN" i="1">
                                <a:latin typeface="Cambria Math" panose="02040503050406030204" pitchFamily="18" charset="0"/>
                              </a:rPr>
                              <m:t>0</m:t>
                            </m:r>
                          </m:sub>
                          <m:sup>
                            <m:r>
                              <a:rPr lang="en-US" altLang="zh-CN" i="1">
                                <a:latin typeface="Cambria Math" panose="02040503050406030204" pitchFamily="18" charset="0"/>
                              </a:rPr>
                              <m:t>2</m:t>
                            </m:r>
                          </m:sup>
                        </m:sSubSup>
                      </m:num>
                      <m:den>
                        <m:r>
                          <a:rPr lang="en-US" altLang="zh-CN" b="0" i="1" smtClean="0">
                            <a:latin typeface="Cambria Math" panose="02040503050406030204" pitchFamily="18" charset="0"/>
                          </a:rPr>
                          <m:t>8</m:t>
                        </m:r>
                        <m:r>
                          <a:rPr lang="zh-CN" altLang="en-US" b="0" i="1" smtClean="0">
                            <a:latin typeface="Cambria Math" panose="02040503050406030204" pitchFamily="18" charset="0"/>
                          </a:rPr>
                          <m:t>𝜋</m:t>
                        </m:r>
                        <m:sSubSup>
                          <m:sSubSupPr>
                            <m:ctrlPr>
                              <a:rPr lang="en-US" altLang="zh-CN" b="0" i="1" smtClean="0">
                                <a:latin typeface="Cambria Math" panose="02040503050406030204" pitchFamily="18" charset="0"/>
                              </a:rPr>
                            </m:ctrlPr>
                          </m:sSubSupPr>
                          <m:e>
                            <m:r>
                              <a:rPr lang="zh-CN" altLang="en-US" b="0" i="1" smtClean="0">
                                <a:latin typeface="Cambria Math" panose="02040503050406030204" pitchFamily="18" charset="0"/>
                              </a:rPr>
                              <m:t>𝜎</m:t>
                            </m:r>
                          </m:e>
                          <m:sub>
                            <m:r>
                              <m:rPr>
                                <m:sty m:val="p"/>
                              </m:rPr>
                              <a:rPr lang="en-US" altLang="zh-CN" i="1">
                                <a:latin typeface="Cambria Math" panose="02040503050406030204" pitchFamily="18" charset="0"/>
                              </a:rPr>
                              <m:t>x</m:t>
                            </m:r>
                          </m:sub>
                          <m:sup>
                            <m:r>
                              <a:rPr lang="en-US" altLang="zh-CN" b="0" i="1" smtClean="0">
                                <a:latin typeface="Cambria Math" panose="02040503050406030204" pitchFamily="18" charset="0"/>
                              </a:rPr>
                              <m:t>2</m:t>
                            </m:r>
                          </m:sup>
                        </m:sSubSup>
                        <m:sSub>
                          <m:sSubPr>
                            <m:ctrlPr>
                              <a:rPr lang="en-US" altLang="zh-CN" b="0" i="1" smtClean="0">
                                <a:latin typeface="Cambria Math" panose="02040503050406030204" pitchFamily="18" charset="0"/>
                              </a:rPr>
                            </m:ctrlPr>
                          </m:sSubPr>
                          <m:e>
                            <m:r>
                              <a:rPr lang="zh-CN" altLang="en-US" b="0" i="1" smtClean="0">
                                <a:latin typeface="Cambria Math" panose="02040503050406030204" pitchFamily="18" charset="0"/>
                              </a:rPr>
                              <m:t>𝜎</m:t>
                            </m:r>
                          </m:e>
                          <m:sub>
                            <m:r>
                              <a:rPr lang="en-US" altLang="zh-CN" b="0" i="1" smtClean="0">
                                <a:latin typeface="Cambria Math" panose="02040503050406030204" pitchFamily="18" charset="0"/>
                              </a:rPr>
                              <m:t>𝑧</m:t>
                            </m:r>
                          </m:sub>
                        </m:sSub>
                        <m:sSub>
                          <m:sSubPr>
                            <m:ctrlPr>
                              <a:rPr lang="en-US" altLang="zh-CN" b="0" i="1" smtClean="0">
                                <a:latin typeface="Cambria Math" panose="02040503050406030204" pitchFamily="18" charset="0"/>
                              </a:rPr>
                            </m:ctrlPr>
                          </m:sSubPr>
                          <m:e>
                            <m:r>
                              <a:rPr lang="zh-CN" altLang="en-US" b="0" i="1" smtClean="0">
                                <a:latin typeface="Cambria Math" panose="02040503050406030204" pitchFamily="18" charset="0"/>
                              </a:rPr>
                              <m:t>𝜎</m:t>
                            </m:r>
                          </m:e>
                          <m:sub>
                            <m:r>
                              <a:rPr lang="en-US" altLang="zh-CN" b="0" i="1" smtClean="0">
                                <a:latin typeface="Cambria Math" panose="02040503050406030204" pitchFamily="18" charset="0"/>
                              </a:rPr>
                              <m:t>𝑠</m:t>
                            </m:r>
                          </m:sub>
                        </m:sSub>
                      </m:den>
                    </m:f>
                    <m:r>
                      <a:rPr lang="en-US" altLang="zh-CN" b="0" i="1" smtClean="0">
                        <a:latin typeface="Cambria Math" panose="02040503050406030204" pitchFamily="18" charset="0"/>
                      </a:rPr>
                      <m:t>{</m:t>
                    </m:r>
                    <m:nary>
                      <m:naryPr>
                        <m:ctrlPr>
                          <a:rPr lang="en-US" altLang="zh-CN" i="1" smtClean="0">
                            <a:latin typeface="Cambria Math" panose="02040503050406030204" pitchFamily="18" charset="0"/>
                            <a:ea typeface="Cambria Math" panose="02040503050406030204" pitchFamily="18" charset="0"/>
                          </a:rPr>
                        </m:ctrlPr>
                      </m:naryPr>
                      <m:sub>
                        <m:f>
                          <m:fPr>
                            <m:ctrlPr>
                              <a:rPr lang="en-US" altLang="zh-CN" b="0" i="1" smtClean="0">
                                <a:latin typeface="Cambria Math" panose="02040503050406030204" pitchFamily="18" charset="0"/>
                                <a:ea typeface="Cambria Math" panose="02040503050406030204" pitchFamily="18" charset="0"/>
                              </a:rPr>
                            </m:ctrlPr>
                          </m:fPr>
                          <m:num>
                            <m:r>
                              <m:rPr>
                                <m:brk m:alnAt="23"/>
                              </m:rPr>
                              <a:rPr lang="en-US" altLang="zh-CN" i="1" smtClean="0">
                                <a:latin typeface="Cambria Math" panose="02040503050406030204" pitchFamily="18" charset="0"/>
                                <a:ea typeface="Cambria Math" panose="02040503050406030204" pitchFamily="18" charset="0"/>
                              </a:rPr>
                              <m:t>∆</m:t>
                            </m:r>
                            <m:sSub>
                              <m:sSubPr>
                                <m:ctrlPr>
                                  <a:rPr lang="en-US" altLang="zh-CN" i="1" smtClean="0">
                                    <a:latin typeface="Cambria Math" panose="02040503050406030204" pitchFamily="18" charset="0"/>
                                    <a:ea typeface="Cambria Math" panose="02040503050406030204" pitchFamily="18" charset="0"/>
                                  </a:rPr>
                                </m:ctrlPr>
                              </m:sSubPr>
                              <m:e>
                                <m:r>
                                  <a:rPr lang="en-US" altLang="zh-CN" b="0" i="1" smtClean="0">
                                    <a:latin typeface="Cambria Math" panose="02040503050406030204" pitchFamily="18" charset="0"/>
                                    <a:ea typeface="Cambria Math" panose="02040503050406030204" pitchFamily="18" charset="0"/>
                                  </a:rPr>
                                  <m:t>𝑝</m:t>
                                </m:r>
                              </m:e>
                              <m:sub>
                                <m:r>
                                  <a:rPr lang="en-US" altLang="zh-CN" b="0" i="1" smtClean="0">
                                    <a:latin typeface="Cambria Math" panose="02040503050406030204" pitchFamily="18" charset="0"/>
                                    <a:ea typeface="Cambria Math" panose="02040503050406030204" pitchFamily="18" charset="0"/>
                                  </a:rPr>
                                  <m:t>1</m:t>
                                </m:r>
                              </m:sub>
                            </m:sSub>
                          </m:num>
                          <m:den>
                            <m:r>
                              <a:rPr lang="zh-CN" altLang="en-US" b="0" i="1" smtClean="0">
                                <a:latin typeface="Cambria Math" panose="02040503050406030204" pitchFamily="18" charset="0"/>
                                <a:ea typeface="Cambria Math" panose="02040503050406030204" pitchFamily="18" charset="0"/>
                              </a:rPr>
                              <m:t>𝛾</m:t>
                            </m:r>
                          </m:den>
                        </m:f>
                      </m:sub>
                      <m:sup>
                        <m:r>
                          <a:rPr lang="en-US" altLang="zh-CN" b="0" i="1" smtClean="0">
                            <a:latin typeface="Cambria Math" panose="02040503050406030204" pitchFamily="18" charset="0"/>
                            <a:ea typeface="Cambria Math" panose="02040503050406030204" pitchFamily="18" charset="0"/>
                          </a:rPr>
                          <m:t>+</m:t>
                        </m:r>
                        <m:r>
                          <a:rPr lang="en-US" altLang="zh-CN" i="1" smtClean="0">
                            <a:latin typeface="Cambria Math" panose="02040503050406030204" pitchFamily="18" charset="0"/>
                            <a:ea typeface="Cambria Math" panose="02040503050406030204" pitchFamily="18" charset="0"/>
                          </a:rPr>
                          <m:t>∞</m:t>
                        </m:r>
                      </m:sup>
                      <m:e>
                        <m:f>
                          <m:fPr>
                            <m:ctrlPr>
                              <a:rPr lang="en-US" altLang="zh-CN" i="1" smtClean="0">
                                <a:latin typeface="Cambria Math" panose="02040503050406030204" pitchFamily="18" charset="0"/>
                                <a:ea typeface="Cambria Math" panose="02040503050406030204" pitchFamily="18" charset="0"/>
                              </a:rPr>
                            </m:ctrlPr>
                          </m:fPr>
                          <m:num>
                            <m:r>
                              <a:rPr lang="en-US" altLang="zh-CN" b="0" i="1" smtClean="0">
                                <a:latin typeface="Cambria Math" panose="02040503050406030204" pitchFamily="18" charset="0"/>
                                <a:ea typeface="Cambria Math" panose="02040503050406030204" pitchFamily="18" charset="0"/>
                              </a:rPr>
                              <m:t>1</m:t>
                            </m:r>
                          </m:num>
                          <m:den>
                            <m:sSubSup>
                              <m:sSubSupPr>
                                <m:ctrlPr>
                                  <a:rPr lang="en-US" altLang="zh-CN" i="1" smtClean="0">
                                    <a:latin typeface="Cambria Math" panose="02040503050406030204" pitchFamily="18" charset="0"/>
                                    <a:ea typeface="Cambria Math" panose="02040503050406030204" pitchFamily="18" charset="0"/>
                                  </a:rPr>
                                </m:ctrlPr>
                              </m:sSubSupPr>
                              <m:e>
                                <m:r>
                                  <a:rPr lang="en-US" altLang="zh-CN" b="0" i="1" smtClean="0">
                                    <a:latin typeface="Cambria Math" panose="02040503050406030204" pitchFamily="18" charset="0"/>
                                    <a:ea typeface="Cambria Math" panose="02040503050406030204" pitchFamily="18" charset="0"/>
                                  </a:rPr>
                                  <m:t>𝑝</m:t>
                                </m:r>
                              </m:e>
                              <m:sub>
                                <m:r>
                                  <a:rPr lang="en-US" altLang="zh-CN" b="0" i="1" smtClean="0">
                                    <a:latin typeface="Cambria Math" panose="02040503050406030204" pitchFamily="18" charset="0"/>
                                    <a:ea typeface="Cambria Math" panose="02040503050406030204" pitchFamily="18" charset="0"/>
                                  </a:rPr>
                                  <m:t>𝑥</m:t>
                                </m:r>
                              </m:sub>
                              <m:sup>
                                <m:r>
                                  <a:rPr lang="en-US" altLang="zh-CN" b="0" i="1" smtClean="0">
                                    <a:latin typeface="Cambria Math" panose="02040503050406030204" pitchFamily="18" charset="0"/>
                                    <a:ea typeface="Cambria Math" panose="02040503050406030204" pitchFamily="18" charset="0"/>
                                  </a:rPr>
                                  <m:t>3</m:t>
                                </m:r>
                              </m:sup>
                            </m:sSubSup>
                          </m:den>
                        </m:f>
                        <m:r>
                          <a:rPr lang="en-US" altLang="zh-CN" b="0" i="1" smtClean="0">
                            <a:latin typeface="Cambria Math" panose="02040503050406030204" pitchFamily="18" charset="0"/>
                            <a:ea typeface="Cambria Math" panose="02040503050406030204" pitchFamily="18" charset="0"/>
                          </a:rPr>
                          <m:t>[(</m:t>
                        </m:r>
                        <m:f>
                          <m:fPr>
                            <m:ctrlPr>
                              <a:rPr lang="en-US" altLang="zh-CN" b="0" i="1" smtClean="0">
                                <a:latin typeface="Cambria Math" panose="02040503050406030204" pitchFamily="18" charset="0"/>
                                <a:ea typeface="Cambria Math" panose="02040503050406030204" pitchFamily="18" charset="0"/>
                              </a:rPr>
                            </m:ctrlPr>
                          </m:fPr>
                          <m:num>
                            <m:sSup>
                              <m:sSupPr>
                                <m:ctrlPr>
                                  <a:rPr lang="en-US" altLang="zh-CN" b="0" i="1" smtClean="0">
                                    <a:latin typeface="Cambria Math" panose="02040503050406030204" pitchFamily="18" charset="0"/>
                                    <a:ea typeface="Cambria Math" panose="02040503050406030204" pitchFamily="18" charset="0"/>
                                  </a:rPr>
                                </m:ctrlPr>
                              </m:sSupPr>
                              <m:e>
                                <m:r>
                                  <a:rPr lang="zh-CN" altLang="en-US" b="0" i="1" smtClean="0">
                                    <a:latin typeface="Cambria Math" panose="02040503050406030204" pitchFamily="18" charset="0"/>
                                    <a:ea typeface="Cambria Math" panose="02040503050406030204" pitchFamily="18" charset="0"/>
                                  </a:rPr>
                                  <m:t>𝛾</m:t>
                                </m:r>
                              </m:e>
                              <m:sup>
                                <m:r>
                                  <a:rPr lang="en-US" altLang="zh-CN" b="0" i="1" smtClean="0">
                                    <a:latin typeface="Cambria Math" panose="02040503050406030204" pitchFamily="18" charset="0"/>
                                    <a:ea typeface="Cambria Math" panose="02040503050406030204" pitchFamily="18" charset="0"/>
                                  </a:rPr>
                                  <m:t>2</m:t>
                                </m:r>
                              </m:sup>
                            </m:sSup>
                            <m:sSubSup>
                              <m:sSubSupPr>
                                <m:ctrlPr>
                                  <a:rPr lang="en-US" altLang="zh-CN" b="0" i="1" smtClean="0">
                                    <a:latin typeface="Cambria Math" panose="02040503050406030204" pitchFamily="18" charset="0"/>
                                    <a:ea typeface="Cambria Math" panose="02040503050406030204" pitchFamily="18" charset="0"/>
                                  </a:rPr>
                                </m:ctrlPr>
                              </m:sSubSupPr>
                              <m:e>
                                <m:r>
                                  <a:rPr lang="en-US" altLang="zh-CN" b="0" i="1" smtClean="0">
                                    <a:latin typeface="Cambria Math" panose="02040503050406030204" pitchFamily="18" charset="0"/>
                                    <a:ea typeface="Cambria Math" panose="02040503050406030204" pitchFamily="18" charset="0"/>
                                  </a:rPr>
                                  <m:t>𝑝</m:t>
                                </m:r>
                              </m:e>
                              <m:sub>
                                <m:r>
                                  <a:rPr lang="en-US" altLang="zh-CN" b="0" i="1" smtClean="0">
                                    <a:latin typeface="Cambria Math" panose="02040503050406030204" pitchFamily="18" charset="0"/>
                                    <a:ea typeface="Cambria Math" panose="02040503050406030204" pitchFamily="18" charset="0"/>
                                  </a:rPr>
                                  <m:t>𝑥</m:t>
                                </m:r>
                              </m:sub>
                              <m:sup>
                                <m:r>
                                  <a:rPr lang="en-US" altLang="zh-CN" b="0" i="1" smtClean="0">
                                    <a:latin typeface="Cambria Math" panose="02040503050406030204" pitchFamily="18" charset="0"/>
                                    <a:ea typeface="Cambria Math" panose="02040503050406030204" pitchFamily="18" charset="0"/>
                                  </a:rPr>
                                  <m:t>2</m:t>
                                </m:r>
                              </m:sup>
                            </m:sSubSup>
                          </m:num>
                          <m:den>
                            <m:sSubSup>
                              <m:sSubSupPr>
                                <m:ctrlPr>
                                  <a:rPr lang="en-US" altLang="zh-CN" b="0" i="1" smtClean="0">
                                    <a:latin typeface="Cambria Math" panose="02040503050406030204" pitchFamily="18" charset="0"/>
                                    <a:ea typeface="Cambria Math" panose="02040503050406030204" pitchFamily="18" charset="0"/>
                                  </a:rPr>
                                </m:ctrlPr>
                              </m:sSubSupPr>
                              <m:e>
                                <m:r>
                                  <a:rPr lang="en-US" altLang="zh-CN" b="0" i="1" smtClean="0">
                                    <a:latin typeface="Cambria Math" panose="02040503050406030204" pitchFamily="18" charset="0"/>
                                    <a:ea typeface="Cambria Math" panose="02040503050406030204" pitchFamily="18" charset="0"/>
                                  </a:rPr>
                                  <m:t>∆</m:t>
                                </m:r>
                                <m:r>
                                  <a:rPr lang="en-US" altLang="zh-CN" b="0" i="1" smtClean="0">
                                    <a:latin typeface="Cambria Math" panose="02040503050406030204" pitchFamily="18" charset="0"/>
                                    <a:ea typeface="Cambria Math" panose="02040503050406030204" pitchFamily="18" charset="0"/>
                                  </a:rPr>
                                  <m:t>𝑝</m:t>
                                </m:r>
                              </m:e>
                              <m:sub>
                                <m:r>
                                  <a:rPr lang="en-US" altLang="zh-CN" b="0" i="1" smtClean="0">
                                    <a:latin typeface="Cambria Math" panose="02040503050406030204" pitchFamily="18" charset="0"/>
                                    <a:ea typeface="Cambria Math" panose="02040503050406030204" pitchFamily="18" charset="0"/>
                                  </a:rPr>
                                  <m:t>2</m:t>
                                </m:r>
                              </m:sub>
                              <m:sup>
                                <m:r>
                                  <a:rPr lang="en-US" altLang="zh-CN" b="0" i="1" smtClean="0">
                                    <a:latin typeface="Cambria Math" panose="02040503050406030204" pitchFamily="18" charset="0"/>
                                    <a:ea typeface="Cambria Math" panose="02040503050406030204" pitchFamily="18" charset="0"/>
                                  </a:rPr>
                                  <m:t>2</m:t>
                                </m:r>
                              </m:sup>
                            </m:sSubSup>
                          </m:den>
                        </m:f>
                        <m:r>
                          <a:rPr lang="en-US" altLang="zh-CN" b="0" i="1" smtClean="0">
                            <a:latin typeface="Cambria Math" panose="02040503050406030204" pitchFamily="18" charset="0"/>
                            <a:ea typeface="Cambria Math" panose="02040503050406030204" pitchFamily="18" charset="0"/>
                          </a:rPr>
                          <m:t>+</m:t>
                        </m:r>
                        <m:f>
                          <m:fPr>
                            <m:ctrlPr>
                              <a:rPr lang="en-US" altLang="zh-CN" i="1">
                                <a:latin typeface="Cambria Math" panose="02040503050406030204" pitchFamily="18" charset="0"/>
                                <a:ea typeface="Cambria Math" panose="02040503050406030204" pitchFamily="18" charset="0"/>
                              </a:rPr>
                            </m:ctrlPr>
                          </m:fPr>
                          <m:num>
                            <m:sSup>
                              <m:sSupPr>
                                <m:ctrlPr>
                                  <a:rPr lang="en-US" altLang="zh-CN" i="1">
                                    <a:latin typeface="Cambria Math" panose="02040503050406030204" pitchFamily="18" charset="0"/>
                                    <a:ea typeface="Cambria Math" panose="02040503050406030204" pitchFamily="18" charset="0"/>
                                  </a:rPr>
                                </m:ctrlPr>
                              </m:sSupPr>
                              <m:e>
                                <m:r>
                                  <a:rPr lang="zh-CN" altLang="en-US" i="1">
                                    <a:latin typeface="Cambria Math" panose="02040503050406030204" pitchFamily="18" charset="0"/>
                                    <a:ea typeface="Cambria Math" panose="02040503050406030204" pitchFamily="18" charset="0"/>
                                  </a:rPr>
                                  <m:t>𝛾</m:t>
                                </m:r>
                              </m:e>
                              <m:sup>
                                <m:r>
                                  <a:rPr lang="en-US" altLang="zh-CN" i="1">
                                    <a:latin typeface="Cambria Math" panose="02040503050406030204" pitchFamily="18" charset="0"/>
                                    <a:ea typeface="Cambria Math" panose="02040503050406030204" pitchFamily="18" charset="0"/>
                                  </a:rPr>
                                  <m:t>2</m:t>
                                </m:r>
                              </m:sup>
                            </m:sSup>
                            <m:sSubSup>
                              <m:sSubSupPr>
                                <m:ctrlPr>
                                  <a:rPr lang="en-US" altLang="zh-CN" i="1">
                                    <a:latin typeface="Cambria Math" panose="02040503050406030204" pitchFamily="18" charset="0"/>
                                    <a:ea typeface="Cambria Math" panose="02040503050406030204" pitchFamily="18" charset="0"/>
                                  </a:rPr>
                                </m:ctrlPr>
                              </m:sSubSupPr>
                              <m:e>
                                <m:r>
                                  <a:rPr lang="en-US" altLang="zh-CN" i="1">
                                    <a:latin typeface="Cambria Math" panose="02040503050406030204" pitchFamily="18" charset="0"/>
                                    <a:ea typeface="Cambria Math" panose="02040503050406030204" pitchFamily="18" charset="0"/>
                                  </a:rPr>
                                  <m:t>𝑝</m:t>
                                </m:r>
                              </m:e>
                              <m:sub>
                                <m:r>
                                  <a:rPr lang="en-US" altLang="zh-CN" i="1">
                                    <a:latin typeface="Cambria Math" panose="02040503050406030204" pitchFamily="18" charset="0"/>
                                    <a:ea typeface="Cambria Math" panose="02040503050406030204" pitchFamily="18" charset="0"/>
                                  </a:rPr>
                                  <m:t>𝑥</m:t>
                                </m:r>
                              </m:sub>
                              <m:sup>
                                <m:r>
                                  <a:rPr lang="en-US" altLang="zh-CN" i="1">
                                    <a:latin typeface="Cambria Math" panose="02040503050406030204" pitchFamily="18" charset="0"/>
                                    <a:ea typeface="Cambria Math" panose="02040503050406030204" pitchFamily="18" charset="0"/>
                                  </a:rPr>
                                  <m:t>2</m:t>
                                </m:r>
                              </m:sup>
                            </m:sSubSup>
                          </m:num>
                          <m:den>
                            <m:sSubSup>
                              <m:sSubSupPr>
                                <m:ctrlPr>
                                  <a:rPr lang="en-US" altLang="zh-CN" i="1">
                                    <a:latin typeface="Cambria Math" panose="02040503050406030204" pitchFamily="18" charset="0"/>
                                    <a:ea typeface="Cambria Math" panose="02040503050406030204" pitchFamily="18" charset="0"/>
                                  </a:rPr>
                                </m:ctrlPr>
                              </m:sSubSupPr>
                              <m:e>
                                <m:r>
                                  <a:rPr lang="en-US" altLang="zh-CN" i="1">
                                    <a:latin typeface="Cambria Math" panose="02040503050406030204" pitchFamily="18" charset="0"/>
                                    <a:ea typeface="Cambria Math" panose="02040503050406030204" pitchFamily="18" charset="0"/>
                                  </a:rPr>
                                  <m:t>∆</m:t>
                                </m:r>
                                <m:r>
                                  <a:rPr lang="en-US" altLang="zh-CN" i="1">
                                    <a:latin typeface="Cambria Math" panose="02040503050406030204" pitchFamily="18" charset="0"/>
                                    <a:ea typeface="Cambria Math" panose="02040503050406030204" pitchFamily="18" charset="0"/>
                                  </a:rPr>
                                  <m:t>𝑝</m:t>
                                </m:r>
                              </m:e>
                              <m:sub>
                                <m:r>
                                  <a:rPr lang="en-US" altLang="zh-CN" b="0" i="1" smtClean="0">
                                    <a:latin typeface="Cambria Math" panose="02040503050406030204" pitchFamily="18" charset="0"/>
                                    <a:ea typeface="Cambria Math" panose="02040503050406030204" pitchFamily="18" charset="0"/>
                                  </a:rPr>
                                  <m:t>1</m:t>
                                </m:r>
                              </m:sub>
                              <m:sup>
                                <m:r>
                                  <a:rPr lang="en-US" altLang="zh-CN" i="1">
                                    <a:latin typeface="Cambria Math" panose="02040503050406030204" pitchFamily="18" charset="0"/>
                                    <a:ea typeface="Cambria Math" panose="02040503050406030204" pitchFamily="18" charset="0"/>
                                  </a:rPr>
                                  <m:t>2</m:t>
                                </m:r>
                              </m:sup>
                            </m:sSubSup>
                          </m:den>
                        </m:f>
                        <m:r>
                          <a:rPr lang="en-US" altLang="zh-CN" b="0" i="1" smtClean="0">
                            <a:latin typeface="Cambria Math" panose="02040503050406030204" pitchFamily="18" charset="0"/>
                            <a:ea typeface="Cambria Math" panose="02040503050406030204" pitchFamily="18" charset="0"/>
                          </a:rPr>
                          <m:t>−2+</m:t>
                        </m:r>
                        <m:r>
                          <a:rPr lang="en-US" altLang="zh-CN" i="1">
                            <a:latin typeface="Cambria Math" panose="02040503050406030204" pitchFamily="18" charset="0"/>
                          </a:rPr>
                          <m:t>+(1+</m:t>
                        </m:r>
                        <m:sSup>
                          <m:sSupPr>
                            <m:ctrlPr>
                              <a:rPr lang="en-US" altLang="zh-CN" i="1" dirty="0">
                                <a:latin typeface="Cambria Math" panose="02040503050406030204" pitchFamily="18" charset="0"/>
                              </a:rPr>
                            </m:ctrlPr>
                          </m:sSupPr>
                          <m:e>
                            <m:r>
                              <a:rPr lang="en-US" altLang="zh-CN" i="1" dirty="0">
                                <a:latin typeface="Cambria Math" panose="02040503050406030204" pitchFamily="18" charset="0"/>
                              </a:rPr>
                              <m:t>𝑃</m:t>
                            </m:r>
                          </m:e>
                          <m:sup>
                            <m:r>
                              <a:rPr lang="en-US" altLang="zh-CN" i="1" dirty="0">
                                <a:latin typeface="Cambria Math" panose="02040503050406030204" pitchFamily="18" charset="0"/>
                              </a:rPr>
                              <m:t>2</m:t>
                            </m:r>
                          </m:sup>
                        </m:sSup>
                        <m:r>
                          <a:rPr lang="en-US" altLang="zh-CN" i="1">
                            <a:latin typeface="Cambria Math" panose="02040503050406030204" pitchFamily="18" charset="0"/>
                          </a:rPr>
                          <m:t>)</m:t>
                        </m:r>
                        <m:r>
                          <m:rPr>
                            <m:sty m:val="p"/>
                          </m:rPr>
                          <a:rPr lang="en-US" altLang="zh-CN" i="1">
                            <a:latin typeface="Cambria Math" panose="02040503050406030204" pitchFamily="18" charset="0"/>
                            <a:ea typeface="Cambria Math" panose="02040503050406030204" pitchFamily="18" charset="0"/>
                          </a:rPr>
                          <m:t>ln</m:t>
                        </m:r>
                        <m:d>
                          <m:dPr>
                            <m:ctrlPr>
                              <a:rPr lang="en-US" altLang="zh-CN" b="0" i="1" smtClean="0">
                                <a:latin typeface="Cambria Math" panose="02040503050406030204" pitchFamily="18" charset="0"/>
                                <a:ea typeface="Cambria Math" panose="02040503050406030204" pitchFamily="18" charset="0"/>
                              </a:rPr>
                            </m:ctrlPr>
                          </m:dPr>
                          <m:e>
                            <m:f>
                              <m:fPr>
                                <m:ctrlPr>
                                  <a:rPr lang="en-US" altLang="zh-CN" b="0" i="1" smtClean="0">
                                    <a:latin typeface="Cambria Math" panose="02040503050406030204" pitchFamily="18" charset="0"/>
                                    <a:ea typeface="Cambria Math" panose="02040503050406030204" pitchFamily="18" charset="0"/>
                                  </a:rPr>
                                </m:ctrlPr>
                              </m:fPr>
                              <m:num>
                                <m:sSub>
                                  <m:sSubPr>
                                    <m:ctrlPr>
                                      <a:rPr lang="en-US" altLang="zh-CN" i="1">
                                        <a:latin typeface="Cambria Math" panose="02040503050406030204" pitchFamily="18" charset="0"/>
                                        <a:ea typeface="Cambria Math" panose="02040503050406030204" pitchFamily="18" charset="0"/>
                                      </a:rPr>
                                    </m:ctrlPr>
                                  </m:sSubPr>
                                  <m:e>
                                    <m:sSub>
                                      <m:sSubPr>
                                        <m:ctrlPr>
                                          <a:rPr lang="en-US" altLang="zh-CN" i="1">
                                            <a:latin typeface="Cambria Math" panose="02040503050406030204" pitchFamily="18" charset="0"/>
                                            <a:ea typeface="Cambria Math" panose="02040503050406030204" pitchFamily="18" charset="0"/>
                                          </a:rPr>
                                        </m:ctrlPr>
                                      </m:sSubPr>
                                      <m:e>
                                        <m:r>
                                          <a:rPr lang="en-US" altLang="zh-CN" i="1">
                                            <a:latin typeface="Cambria Math" panose="02040503050406030204" pitchFamily="18" charset="0"/>
                                            <a:ea typeface="Cambria Math" panose="02040503050406030204" pitchFamily="18" charset="0"/>
                                          </a:rPr>
                                          <m:t>∆</m:t>
                                        </m:r>
                                        <m:r>
                                          <a:rPr lang="en-US" altLang="zh-CN" i="1">
                                            <a:latin typeface="Cambria Math" panose="02040503050406030204" pitchFamily="18" charset="0"/>
                                            <a:ea typeface="Cambria Math" panose="02040503050406030204" pitchFamily="18" charset="0"/>
                                          </a:rPr>
                                          <m:t>𝑝</m:t>
                                        </m:r>
                                      </m:e>
                                      <m:sub>
                                        <m:r>
                                          <a:rPr lang="en-US" altLang="zh-CN" b="0" i="1" smtClean="0">
                                            <a:latin typeface="Cambria Math" panose="02040503050406030204" pitchFamily="18" charset="0"/>
                                            <a:ea typeface="Cambria Math" panose="02040503050406030204" pitchFamily="18" charset="0"/>
                                          </a:rPr>
                                          <m:t>1</m:t>
                                        </m:r>
                                      </m:sub>
                                    </m:sSub>
                                    <m:r>
                                      <a:rPr lang="en-US" altLang="zh-CN" i="1">
                                        <a:latin typeface="Cambria Math" panose="02040503050406030204" pitchFamily="18" charset="0"/>
                                        <a:ea typeface="Cambria Math" panose="02040503050406030204" pitchFamily="18" charset="0"/>
                                      </a:rPr>
                                      <m:t>∆</m:t>
                                    </m:r>
                                    <m:r>
                                      <a:rPr lang="en-US" altLang="zh-CN" i="1">
                                        <a:latin typeface="Cambria Math" panose="02040503050406030204" pitchFamily="18" charset="0"/>
                                        <a:ea typeface="Cambria Math" panose="02040503050406030204" pitchFamily="18" charset="0"/>
                                      </a:rPr>
                                      <m:t>𝑝</m:t>
                                    </m:r>
                                  </m:e>
                                  <m:sub>
                                    <m:r>
                                      <a:rPr lang="en-US" altLang="zh-CN" b="0" i="1" smtClean="0">
                                        <a:latin typeface="Cambria Math" panose="02040503050406030204" pitchFamily="18" charset="0"/>
                                        <a:ea typeface="Cambria Math" panose="02040503050406030204" pitchFamily="18" charset="0"/>
                                      </a:rPr>
                                      <m:t>2</m:t>
                                    </m:r>
                                  </m:sub>
                                </m:sSub>
                              </m:num>
                              <m:den>
                                <m:sSup>
                                  <m:sSupPr>
                                    <m:ctrlPr>
                                      <a:rPr lang="en-US" altLang="zh-CN" b="0" i="1" smtClean="0">
                                        <a:latin typeface="Cambria Math" panose="02040503050406030204" pitchFamily="18" charset="0"/>
                                        <a:ea typeface="Cambria Math" panose="02040503050406030204" pitchFamily="18" charset="0"/>
                                      </a:rPr>
                                    </m:ctrlPr>
                                  </m:sSupPr>
                                  <m:e>
                                    <m:r>
                                      <a:rPr lang="zh-CN" altLang="en-US" i="1">
                                        <a:latin typeface="Cambria Math" panose="02040503050406030204" pitchFamily="18" charset="0"/>
                                        <a:ea typeface="Cambria Math" panose="02040503050406030204" pitchFamily="18" charset="0"/>
                                      </a:rPr>
                                      <m:t>𝛾</m:t>
                                    </m:r>
                                  </m:e>
                                  <m:sup>
                                    <m:r>
                                      <a:rPr lang="en-US" altLang="zh-CN" b="0" i="1" smtClean="0">
                                        <a:latin typeface="Cambria Math" panose="02040503050406030204" pitchFamily="18" charset="0"/>
                                        <a:ea typeface="Cambria Math" panose="02040503050406030204" pitchFamily="18" charset="0"/>
                                      </a:rPr>
                                      <m:t>2</m:t>
                                    </m:r>
                                  </m:sup>
                                </m:sSup>
                                <m:sSubSup>
                                  <m:sSubSupPr>
                                    <m:ctrlPr>
                                      <a:rPr lang="en-US" altLang="zh-CN" b="0" i="1" smtClean="0">
                                        <a:latin typeface="Cambria Math" panose="02040503050406030204" pitchFamily="18" charset="0"/>
                                        <a:ea typeface="Cambria Math" panose="02040503050406030204" pitchFamily="18" charset="0"/>
                                      </a:rPr>
                                    </m:ctrlPr>
                                  </m:sSubSupPr>
                                  <m:e>
                                    <m:r>
                                      <a:rPr lang="en-US" altLang="zh-CN" b="0" i="1" smtClean="0">
                                        <a:latin typeface="Cambria Math" panose="02040503050406030204" pitchFamily="18" charset="0"/>
                                        <a:ea typeface="Cambria Math" panose="02040503050406030204" pitchFamily="18" charset="0"/>
                                      </a:rPr>
                                      <m:t>𝑝</m:t>
                                    </m:r>
                                  </m:e>
                                  <m:sub>
                                    <m:r>
                                      <a:rPr lang="en-US" altLang="zh-CN" b="0" i="1" smtClean="0">
                                        <a:latin typeface="Cambria Math" panose="02040503050406030204" pitchFamily="18" charset="0"/>
                                        <a:ea typeface="Cambria Math" panose="02040503050406030204" pitchFamily="18" charset="0"/>
                                      </a:rPr>
                                      <m:t>𝑥</m:t>
                                    </m:r>
                                  </m:sub>
                                  <m:sup>
                                    <m:r>
                                      <a:rPr lang="en-US" altLang="zh-CN" b="0" i="1" smtClean="0">
                                        <a:latin typeface="Cambria Math" panose="02040503050406030204" pitchFamily="18" charset="0"/>
                                        <a:ea typeface="Cambria Math" panose="02040503050406030204" pitchFamily="18" charset="0"/>
                                      </a:rPr>
                                      <m:t>2</m:t>
                                    </m:r>
                                  </m:sup>
                                </m:sSubSup>
                              </m:den>
                            </m:f>
                          </m:e>
                        </m:d>
                        <m:r>
                          <a:rPr lang="en-US" altLang="zh-CN" b="0" i="1" smtClean="0">
                            <a:latin typeface="Cambria Math" panose="02040503050406030204" pitchFamily="18" charset="0"/>
                            <a:ea typeface="Cambria Math" panose="02040503050406030204" pitchFamily="18" charset="0"/>
                          </a:rPr>
                          <m:t>]∙</m:t>
                        </m:r>
                        <m:r>
                          <a:rPr lang="en-US" altLang="zh-CN" i="1">
                            <a:latin typeface="Cambria Math" panose="02040503050406030204" pitchFamily="18" charset="0"/>
                          </a:rPr>
                          <m:t>𝑒𝑥𝑝</m:t>
                        </m:r>
                        <m:d>
                          <m:dPr>
                            <m:ctrlPr>
                              <a:rPr lang="en-US" altLang="zh-CN" i="1">
                                <a:latin typeface="Cambria Math" panose="02040503050406030204" pitchFamily="18" charset="0"/>
                              </a:rPr>
                            </m:ctrlPr>
                          </m:dPr>
                          <m:e>
                            <m:r>
                              <a:rPr lang="en-US" altLang="zh-CN" i="1">
                                <a:latin typeface="Cambria Math" panose="02040503050406030204" pitchFamily="18" charset="0"/>
                              </a:rPr>
                              <m:t>−</m:t>
                            </m:r>
                            <m:f>
                              <m:fPr>
                                <m:ctrlPr>
                                  <a:rPr lang="en-US" altLang="zh-CN" i="1">
                                    <a:latin typeface="Cambria Math" panose="02040503050406030204" pitchFamily="18" charset="0"/>
                                  </a:rPr>
                                </m:ctrlPr>
                              </m:fPr>
                              <m:num>
                                <m:sSubSup>
                                  <m:sSubSupPr>
                                    <m:ctrlPr>
                                      <a:rPr lang="en-US" altLang="zh-CN" i="1">
                                        <a:latin typeface="Cambria Math" panose="02040503050406030204" pitchFamily="18" charset="0"/>
                                      </a:rPr>
                                    </m:ctrlPr>
                                  </m:sSubSupPr>
                                  <m:e>
                                    <m:r>
                                      <a:rPr lang="en-US" altLang="zh-CN" i="1">
                                        <a:latin typeface="Cambria Math" panose="02040503050406030204" pitchFamily="18" charset="0"/>
                                      </a:rPr>
                                      <m:t>𝑝</m:t>
                                    </m:r>
                                  </m:e>
                                  <m:sub>
                                    <m:r>
                                      <a:rPr lang="en-US" altLang="zh-CN" i="1">
                                        <a:latin typeface="Cambria Math" panose="02040503050406030204" pitchFamily="18" charset="0"/>
                                      </a:rPr>
                                      <m:t>𝑥</m:t>
                                    </m:r>
                                  </m:sub>
                                  <m:sup>
                                    <m:r>
                                      <a:rPr lang="en-US" altLang="zh-CN" i="1">
                                        <a:latin typeface="Cambria Math" panose="02040503050406030204" pitchFamily="18" charset="0"/>
                                      </a:rPr>
                                      <m:t>2</m:t>
                                    </m:r>
                                  </m:sup>
                                </m:sSubSup>
                              </m:num>
                              <m:den>
                                <m:sSubSup>
                                  <m:sSubSupPr>
                                    <m:ctrlPr>
                                      <a:rPr lang="en-US" altLang="zh-CN" i="1">
                                        <a:latin typeface="Cambria Math" panose="02040503050406030204" pitchFamily="18" charset="0"/>
                                      </a:rPr>
                                    </m:ctrlPr>
                                  </m:sSubSupPr>
                                  <m:e>
                                    <m:r>
                                      <a:rPr lang="zh-CN" altLang="en-US" i="1">
                                        <a:latin typeface="Cambria Math" panose="02040503050406030204" pitchFamily="18" charset="0"/>
                                      </a:rPr>
                                      <m:t>𝜎</m:t>
                                    </m:r>
                                  </m:e>
                                  <m:sub>
                                    <m:r>
                                      <a:rPr lang="en-US" altLang="zh-CN" i="1">
                                        <a:latin typeface="Cambria Math" panose="02040503050406030204" pitchFamily="18" charset="0"/>
                                      </a:rPr>
                                      <m:t>𝑝</m:t>
                                    </m:r>
                                  </m:sub>
                                  <m:sup>
                                    <m:r>
                                      <a:rPr lang="en-US" altLang="zh-CN" i="1">
                                        <a:latin typeface="Cambria Math" panose="02040503050406030204" pitchFamily="18" charset="0"/>
                                      </a:rPr>
                                      <m:t>2</m:t>
                                    </m:r>
                                  </m:sup>
                                </m:sSubSup>
                              </m:den>
                            </m:f>
                          </m:e>
                        </m:d>
                        <m:r>
                          <a:rPr lang="en-US" altLang="zh-CN" b="0" i="1" smtClean="0">
                            <a:latin typeface="Cambria Math" panose="02040503050406030204" pitchFamily="18" charset="0"/>
                          </a:rPr>
                          <m:t>𝑑</m:t>
                        </m:r>
                        <m:sSub>
                          <m:sSubPr>
                            <m:ctrlPr>
                              <a:rPr lang="en-US" altLang="zh-CN" b="0" i="1" smtClean="0">
                                <a:latin typeface="Cambria Math" panose="02040503050406030204" pitchFamily="18" charset="0"/>
                              </a:rPr>
                            </m:ctrlPr>
                          </m:sSubPr>
                          <m:e>
                            <m:r>
                              <a:rPr lang="en-US" altLang="zh-CN" b="0" i="1" smtClean="0">
                                <a:latin typeface="Cambria Math" panose="02040503050406030204" pitchFamily="18" charset="0"/>
                              </a:rPr>
                              <m:t>𝑝</m:t>
                            </m:r>
                          </m:e>
                          <m:sub>
                            <m:r>
                              <a:rPr lang="en-US" altLang="zh-CN" b="0" i="1" smtClean="0">
                                <a:latin typeface="Cambria Math" panose="02040503050406030204" pitchFamily="18" charset="0"/>
                              </a:rPr>
                              <m:t>𝑥</m:t>
                            </m:r>
                          </m:sub>
                        </m:sSub>
                      </m:e>
                    </m:nary>
                  </m:oMath>
                </a14:m>
                <a:endParaRPr lang="en-US" altLang="zh-CN" b="0" dirty="0"/>
              </a:p>
              <a:p>
                <a:r>
                  <a:rPr lang="en-US" altLang="zh-CN" dirty="0"/>
                  <a:t>+</a:t>
                </a:r>
                <a:r>
                  <a:rPr lang="en-US" altLang="zh-CN" dirty="0">
                    <a:ea typeface="Cambria Math" panose="02040503050406030204" pitchFamily="18" charset="0"/>
                  </a:rPr>
                  <a:t> </a:t>
                </a:r>
                <a14:m>
                  <m:oMath xmlns:m="http://schemas.openxmlformats.org/officeDocument/2006/math">
                    <m:nary>
                      <m:naryPr>
                        <m:ctrlPr>
                          <a:rPr lang="en-US" altLang="zh-CN" i="1" smtClean="0">
                            <a:latin typeface="Cambria Math" panose="02040503050406030204" pitchFamily="18" charset="0"/>
                            <a:ea typeface="Cambria Math" panose="02040503050406030204" pitchFamily="18" charset="0"/>
                          </a:rPr>
                        </m:ctrlPr>
                      </m:naryPr>
                      <m:sub>
                        <m:r>
                          <m:rPr>
                            <m:brk m:alnAt="23"/>
                          </m:rPr>
                          <a:rPr lang="en-US" altLang="zh-CN" i="1" smtClean="0">
                            <a:latin typeface="Cambria Math" panose="02040503050406030204" pitchFamily="18" charset="0"/>
                            <a:ea typeface="Cambria Math" panose="02040503050406030204" pitchFamily="18" charset="0"/>
                          </a:rPr>
                          <m:t>∆</m:t>
                        </m:r>
                        <m:sSub>
                          <m:sSubPr>
                            <m:ctrlPr>
                              <a:rPr lang="en-US" altLang="zh-CN" i="1" smtClean="0">
                                <a:latin typeface="Cambria Math" panose="02040503050406030204" pitchFamily="18" charset="0"/>
                                <a:ea typeface="Cambria Math" panose="02040503050406030204" pitchFamily="18" charset="0"/>
                              </a:rPr>
                            </m:ctrlPr>
                          </m:sSubPr>
                          <m:e>
                            <m:r>
                              <a:rPr lang="en-US" altLang="zh-CN" b="0" i="1" smtClean="0">
                                <a:latin typeface="Cambria Math" panose="02040503050406030204" pitchFamily="18" charset="0"/>
                                <a:ea typeface="Cambria Math" panose="02040503050406030204" pitchFamily="18" charset="0"/>
                              </a:rPr>
                              <m:t>𝑝</m:t>
                            </m:r>
                          </m:e>
                          <m:sub>
                            <m:r>
                              <a:rPr lang="en-US" altLang="zh-CN" b="0" i="1" smtClean="0">
                                <a:latin typeface="Cambria Math" panose="02040503050406030204" pitchFamily="18" charset="0"/>
                                <a:ea typeface="Cambria Math" panose="02040503050406030204" pitchFamily="18" charset="0"/>
                              </a:rPr>
                              <m:t>2</m:t>
                            </m:r>
                          </m:sub>
                        </m:sSub>
                        <m:r>
                          <m:rPr>
                            <m:brk m:alnAt="23"/>
                          </m:rPr>
                          <a:rPr lang="en-US" altLang="zh-CN" b="0" i="1" smtClean="0">
                            <a:latin typeface="Cambria Math" panose="02040503050406030204" pitchFamily="18" charset="0"/>
                            <a:ea typeface="Cambria Math" panose="02040503050406030204" pitchFamily="18" charset="0"/>
                          </a:rPr>
                          <m:t>/</m:t>
                        </m:r>
                        <m:r>
                          <a:rPr lang="zh-CN" altLang="en-US" b="0" i="1" smtClean="0">
                            <a:latin typeface="Cambria Math" panose="02040503050406030204" pitchFamily="18" charset="0"/>
                            <a:ea typeface="Cambria Math" panose="02040503050406030204" pitchFamily="18" charset="0"/>
                          </a:rPr>
                          <m:t>𝛾</m:t>
                        </m:r>
                      </m:sub>
                      <m:sup>
                        <m:r>
                          <m:rPr>
                            <m:brk m:alnAt="23"/>
                          </m:rPr>
                          <a:rPr lang="en-US" altLang="zh-CN" i="1">
                            <a:latin typeface="Cambria Math" panose="02040503050406030204" pitchFamily="18" charset="0"/>
                            <a:ea typeface="Cambria Math" panose="02040503050406030204" pitchFamily="18" charset="0"/>
                          </a:rPr>
                          <m:t>∆</m:t>
                        </m:r>
                        <m:sSub>
                          <m:sSubPr>
                            <m:ctrlPr>
                              <a:rPr lang="en-US" altLang="zh-CN" i="1">
                                <a:latin typeface="Cambria Math" panose="02040503050406030204" pitchFamily="18" charset="0"/>
                                <a:ea typeface="Cambria Math" panose="02040503050406030204" pitchFamily="18" charset="0"/>
                              </a:rPr>
                            </m:ctrlPr>
                          </m:sSubPr>
                          <m:e>
                            <m:r>
                              <a:rPr lang="en-US" altLang="zh-CN" i="1">
                                <a:latin typeface="Cambria Math" panose="02040503050406030204" pitchFamily="18" charset="0"/>
                                <a:ea typeface="Cambria Math" panose="02040503050406030204" pitchFamily="18" charset="0"/>
                              </a:rPr>
                              <m:t>𝑝</m:t>
                            </m:r>
                          </m:e>
                          <m:sub>
                            <m:r>
                              <a:rPr lang="en-US" altLang="zh-CN" b="0" i="1" smtClean="0">
                                <a:latin typeface="Cambria Math" panose="02040503050406030204" pitchFamily="18" charset="0"/>
                                <a:ea typeface="Cambria Math" panose="02040503050406030204" pitchFamily="18" charset="0"/>
                              </a:rPr>
                              <m:t>1</m:t>
                            </m:r>
                          </m:sub>
                        </m:sSub>
                        <m:r>
                          <m:rPr>
                            <m:brk m:alnAt="23"/>
                          </m:rPr>
                          <a:rPr lang="en-US" altLang="zh-CN" i="1">
                            <a:latin typeface="Cambria Math" panose="02040503050406030204" pitchFamily="18" charset="0"/>
                            <a:ea typeface="Cambria Math" panose="02040503050406030204" pitchFamily="18" charset="0"/>
                          </a:rPr>
                          <m:t>/</m:t>
                        </m:r>
                        <m:r>
                          <a:rPr lang="zh-CN" altLang="en-US" i="1">
                            <a:latin typeface="Cambria Math" panose="02040503050406030204" pitchFamily="18" charset="0"/>
                            <a:ea typeface="Cambria Math" panose="02040503050406030204" pitchFamily="18" charset="0"/>
                          </a:rPr>
                          <m:t>𝛾</m:t>
                        </m:r>
                      </m:sup>
                      <m:e>
                        <m:f>
                          <m:fPr>
                            <m:ctrlPr>
                              <a:rPr lang="en-US" altLang="zh-CN" i="1" smtClean="0">
                                <a:latin typeface="Cambria Math" panose="02040503050406030204" pitchFamily="18" charset="0"/>
                                <a:ea typeface="Cambria Math" panose="02040503050406030204" pitchFamily="18" charset="0"/>
                              </a:rPr>
                            </m:ctrlPr>
                          </m:fPr>
                          <m:num>
                            <m:r>
                              <a:rPr lang="en-US" altLang="zh-CN" b="0" i="1" smtClean="0">
                                <a:latin typeface="Cambria Math" panose="02040503050406030204" pitchFamily="18" charset="0"/>
                                <a:ea typeface="Cambria Math" panose="02040503050406030204" pitchFamily="18" charset="0"/>
                              </a:rPr>
                              <m:t>1</m:t>
                            </m:r>
                          </m:num>
                          <m:den>
                            <m:sSubSup>
                              <m:sSubSupPr>
                                <m:ctrlPr>
                                  <a:rPr lang="en-US" altLang="zh-CN" i="1" smtClean="0">
                                    <a:latin typeface="Cambria Math" panose="02040503050406030204" pitchFamily="18" charset="0"/>
                                    <a:ea typeface="Cambria Math" panose="02040503050406030204" pitchFamily="18" charset="0"/>
                                  </a:rPr>
                                </m:ctrlPr>
                              </m:sSubSupPr>
                              <m:e>
                                <m:r>
                                  <a:rPr lang="en-US" altLang="zh-CN" b="0" i="1" smtClean="0">
                                    <a:latin typeface="Cambria Math" panose="02040503050406030204" pitchFamily="18" charset="0"/>
                                    <a:ea typeface="Cambria Math" panose="02040503050406030204" pitchFamily="18" charset="0"/>
                                  </a:rPr>
                                  <m:t>𝑝</m:t>
                                </m:r>
                              </m:e>
                              <m:sub>
                                <m:r>
                                  <a:rPr lang="en-US" altLang="zh-CN" b="0" i="1" smtClean="0">
                                    <a:latin typeface="Cambria Math" panose="02040503050406030204" pitchFamily="18" charset="0"/>
                                    <a:ea typeface="Cambria Math" panose="02040503050406030204" pitchFamily="18" charset="0"/>
                                  </a:rPr>
                                  <m:t>𝑥</m:t>
                                </m:r>
                              </m:sub>
                              <m:sup>
                                <m:r>
                                  <a:rPr lang="en-US" altLang="zh-CN" b="0" i="1" smtClean="0">
                                    <a:latin typeface="Cambria Math" panose="02040503050406030204" pitchFamily="18" charset="0"/>
                                    <a:ea typeface="Cambria Math" panose="02040503050406030204" pitchFamily="18" charset="0"/>
                                  </a:rPr>
                                  <m:t>3</m:t>
                                </m:r>
                              </m:sup>
                            </m:sSubSup>
                          </m:den>
                        </m:f>
                        <m:r>
                          <a:rPr lang="en-US" altLang="zh-CN" b="0" i="1" smtClean="0">
                            <a:latin typeface="Cambria Math" panose="02040503050406030204" pitchFamily="18" charset="0"/>
                            <a:ea typeface="Cambria Math" panose="02040503050406030204" pitchFamily="18" charset="0"/>
                          </a:rPr>
                          <m:t>(</m:t>
                        </m:r>
                        <m:f>
                          <m:fPr>
                            <m:ctrlPr>
                              <a:rPr lang="en-US" altLang="zh-CN" b="0" i="1" smtClean="0">
                                <a:latin typeface="Cambria Math" panose="02040503050406030204" pitchFamily="18" charset="0"/>
                                <a:ea typeface="Cambria Math" panose="02040503050406030204" pitchFamily="18" charset="0"/>
                              </a:rPr>
                            </m:ctrlPr>
                          </m:fPr>
                          <m:num>
                            <m:sSup>
                              <m:sSupPr>
                                <m:ctrlPr>
                                  <a:rPr lang="en-US" altLang="zh-CN" b="0" i="1" smtClean="0">
                                    <a:latin typeface="Cambria Math" panose="02040503050406030204" pitchFamily="18" charset="0"/>
                                    <a:ea typeface="Cambria Math" panose="02040503050406030204" pitchFamily="18" charset="0"/>
                                  </a:rPr>
                                </m:ctrlPr>
                              </m:sSupPr>
                              <m:e>
                                <m:r>
                                  <a:rPr lang="zh-CN" altLang="en-US" b="0" i="1" smtClean="0">
                                    <a:latin typeface="Cambria Math" panose="02040503050406030204" pitchFamily="18" charset="0"/>
                                    <a:ea typeface="Cambria Math" panose="02040503050406030204" pitchFamily="18" charset="0"/>
                                  </a:rPr>
                                  <m:t>𝛾</m:t>
                                </m:r>
                              </m:e>
                              <m:sup>
                                <m:r>
                                  <a:rPr lang="en-US" altLang="zh-CN" b="0" i="1" smtClean="0">
                                    <a:latin typeface="Cambria Math" panose="02040503050406030204" pitchFamily="18" charset="0"/>
                                    <a:ea typeface="Cambria Math" panose="02040503050406030204" pitchFamily="18" charset="0"/>
                                  </a:rPr>
                                  <m:t>2</m:t>
                                </m:r>
                              </m:sup>
                            </m:sSup>
                            <m:sSubSup>
                              <m:sSubSupPr>
                                <m:ctrlPr>
                                  <a:rPr lang="en-US" altLang="zh-CN" b="0" i="1" smtClean="0">
                                    <a:latin typeface="Cambria Math" panose="02040503050406030204" pitchFamily="18" charset="0"/>
                                    <a:ea typeface="Cambria Math" panose="02040503050406030204" pitchFamily="18" charset="0"/>
                                  </a:rPr>
                                </m:ctrlPr>
                              </m:sSubSupPr>
                              <m:e>
                                <m:r>
                                  <a:rPr lang="en-US" altLang="zh-CN" b="0" i="1" smtClean="0">
                                    <a:latin typeface="Cambria Math" panose="02040503050406030204" pitchFamily="18" charset="0"/>
                                    <a:ea typeface="Cambria Math" panose="02040503050406030204" pitchFamily="18" charset="0"/>
                                  </a:rPr>
                                  <m:t>𝑝</m:t>
                                </m:r>
                              </m:e>
                              <m:sub>
                                <m:r>
                                  <a:rPr lang="en-US" altLang="zh-CN" b="0" i="1" smtClean="0">
                                    <a:latin typeface="Cambria Math" panose="02040503050406030204" pitchFamily="18" charset="0"/>
                                    <a:ea typeface="Cambria Math" panose="02040503050406030204" pitchFamily="18" charset="0"/>
                                  </a:rPr>
                                  <m:t>𝑥</m:t>
                                </m:r>
                              </m:sub>
                              <m:sup>
                                <m:r>
                                  <a:rPr lang="en-US" altLang="zh-CN" b="0" i="1" smtClean="0">
                                    <a:latin typeface="Cambria Math" panose="02040503050406030204" pitchFamily="18" charset="0"/>
                                    <a:ea typeface="Cambria Math" panose="02040503050406030204" pitchFamily="18" charset="0"/>
                                  </a:rPr>
                                  <m:t>2</m:t>
                                </m:r>
                              </m:sup>
                            </m:sSubSup>
                          </m:num>
                          <m:den>
                            <m:sSubSup>
                              <m:sSubSupPr>
                                <m:ctrlPr>
                                  <a:rPr lang="en-US" altLang="zh-CN" b="0" i="1" smtClean="0">
                                    <a:latin typeface="Cambria Math" panose="02040503050406030204" pitchFamily="18" charset="0"/>
                                    <a:ea typeface="Cambria Math" panose="02040503050406030204" pitchFamily="18" charset="0"/>
                                  </a:rPr>
                                </m:ctrlPr>
                              </m:sSubSupPr>
                              <m:e>
                                <m:r>
                                  <a:rPr lang="en-US" altLang="zh-CN" b="0" i="1" smtClean="0">
                                    <a:latin typeface="Cambria Math" panose="02040503050406030204" pitchFamily="18" charset="0"/>
                                    <a:ea typeface="Cambria Math" panose="02040503050406030204" pitchFamily="18" charset="0"/>
                                  </a:rPr>
                                  <m:t>∆</m:t>
                                </m:r>
                                <m:r>
                                  <a:rPr lang="en-US" altLang="zh-CN" b="0" i="1" smtClean="0">
                                    <a:latin typeface="Cambria Math" panose="02040503050406030204" pitchFamily="18" charset="0"/>
                                    <a:ea typeface="Cambria Math" panose="02040503050406030204" pitchFamily="18" charset="0"/>
                                  </a:rPr>
                                  <m:t>𝑝</m:t>
                                </m:r>
                              </m:e>
                              <m:sub>
                                <m:r>
                                  <a:rPr lang="en-US" altLang="zh-CN" b="0" i="1" smtClean="0">
                                    <a:latin typeface="Cambria Math" panose="02040503050406030204" pitchFamily="18" charset="0"/>
                                    <a:ea typeface="Cambria Math" panose="02040503050406030204" pitchFamily="18" charset="0"/>
                                  </a:rPr>
                                  <m:t>2</m:t>
                                </m:r>
                              </m:sub>
                              <m:sup>
                                <m:r>
                                  <a:rPr lang="en-US" altLang="zh-CN" b="0" i="1" smtClean="0">
                                    <a:latin typeface="Cambria Math" panose="02040503050406030204" pitchFamily="18" charset="0"/>
                                    <a:ea typeface="Cambria Math" panose="02040503050406030204" pitchFamily="18" charset="0"/>
                                  </a:rPr>
                                  <m:t>2</m:t>
                                </m:r>
                              </m:sup>
                            </m:sSubSup>
                          </m:den>
                        </m:f>
                        <m:r>
                          <a:rPr lang="en-US" altLang="zh-CN" b="0" i="1" smtClean="0">
                            <a:latin typeface="Cambria Math" panose="02040503050406030204" pitchFamily="18" charset="0"/>
                            <a:ea typeface="Cambria Math" panose="02040503050406030204" pitchFamily="18" charset="0"/>
                          </a:rPr>
                          <m:t>−1</m:t>
                        </m:r>
                        <m:r>
                          <a:rPr lang="en-US" altLang="zh-CN" i="1">
                            <a:latin typeface="Cambria Math" panose="02040503050406030204" pitchFamily="18" charset="0"/>
                          </a:rPr>
                          <m:t>+(1+</m:t>
                        </m:r>
                        <m:sSup>
                          <m:sSupPr>
                            <m:ctrlPr>
                              <a:rPr lang="en-US" altLang="zh-CN" i="1" dirty="0">
                                <a:latin typeface="Cambria Math" panose="02040503050406030204" pitchFamily="18" charset="0"/>
                              </a:rPr>
                            </m:ctrlPr>
                          </m:sSupPr>
                          <m:e>
                            <m:r>
                              <a:rPr lang="en-US" altLang="zh-CN" i="1" dirty="0">
                                <a:latin typeface="Cambria Math" panose="02040503050406030204" pitchFamily="18" charset="0"/>
                              </a:rPr>
                              <m:t>𝑃</m:t>
                            </m:r>
                          </m:e>
                          <m:sup>
                            <m:r>
                              <a:rPr lang="en-US" altLang="zh-CN" i="1" dirty="0">
                                <a:latin typeface="Cambria Math" panose="02040503050406030204" pitchFamily="18" charset="0"/>
                              </a:rPr>
                              <m:t>2</m:t>
                            </m:r>
                          </m:sup>
                        </m:sSup>
                        <m:r>
                          <a:rPr lang="en-US" altLang="zh-CN" i="1">
                            <a:latin typeface="Cambria Math" panose="02040503050406030204" pitchFamily="18" charset="0"/>
                          </a:rPr>
                          <m:t>)</m:t>
                        </m:r>
                        <m:r>
                          <m:rPr>
                            <m:sty m:val="p"/>
                          </m:rPr>
                          <a:rPr lang="en-US" altLang="zh-CN" i="1">
                            <a:latin typeface="Cambria Math" panose="02040503050406030204" pitchFamily="18" charset="0"/>
                            <a:ea typeface="Cambria Math" panose="02040503050406030204" pitchFamily="18" charset="0"/>
                          </a:rPr>
                          <m:t>ln</m:t>
                        </m:r>
                        <m:r>
                          <a:rPr lang="en-US" altLang="zh-CN" b="0" i="1" smtClean="0">
                            <a:latin typeface="Cambria Math" panose="02040503050406030204" pitchFamily="18" charset="0"/>
                            <a:ea typeface="Cambria Math" panose="02040503050406030204" pitchFamily="18" charset="0"/>
                          </a:rPr>
                          <m:t>(</m:t>
                        </m:r>
                        <m:f>
                          <m:fPr>
                            <m:ctrlPr>
                              <a:rPr lang="en-US" altLang="zh-CN" b="0" i="1" smtClean="0">
                                <a:latin typeface="Cambria Math" panose="02040503050406030204" pitchFamily="18" charset="0"/>
                                <a:ea typeface="Cambria Math" panose="02040503050406030204" pitchFamily="18" charset="0"/>
                              </a:rPr>
                            </m:ctrlPr>
                          </m:fPr>
                          <m:num>
                            <m:sSub>
                              <m:sSubPr>
                                <m:ctrlPr>
                                  <a:rPr lang="en-US" altLang="zh-CN" i="1">
                                    <a:latin typeface="Cambria Math" panose="02040503050406030204" pitchFamily="18" charset="0"/>
                                    <a:ea typeface="Cambria Math" panose="02040503050406030204" pitchFamily="18" charset="0"/>
                                  </a:rPr>
                                </m:ctrlPr>
                              </m:sSubPr>
                              <m:e>
                                <m:r>
                                  <a:rPr lang="en-US" altLang="zh-CN" i="1">
                                    <a:latin typeface="Cambria Math" panose="02040503050406030204" pitchFamily="18" charset="0"/>
                                    <a:ea typeface="Cambria Math" panose="02040503050406030204" pitchFamily="18" charset="0"/>
                                  </a:rPr>
                                  <m:t>∆</m:t>
                                </m:r>
                                <m:r>
                                  <a:rPr lang="en-US" altLang="zh-CN" i="1">
                                    <a:latin typeface="Cambria Math" panose="02040503050406030204" pitchFamily="18" charset="0"/>
                                    <a:ea typeface="Cambria Math" panose="02040503050406030204" pitchFamily="18" charset="0"/>
                                  </a:rPr>
                                  <m:t>𝑝</m:t>
                                </m:r>
                              </m:e>
                              <m:sub>
                                <m:r>
                                  <a:rPr lang="en-US" altLang="zh-CN" b="0" i="1" smtClean="0">
                                    <a:latin typeface="Cambria Math" panose="02040503050406030204" pitchFamily="18" charset="0"/>
                                    <a:ea typeface="Cambria Math" panose="02040503050406030204" pitchFamily="18" charset="0"/>
                                  </a:rPr>
                                  <m:t>2</m:t>
                                </m:r>
                              </m:sub>
                            </m:sSub>
                          </m:num>
                          <m:den>
                            <m:r>
                              <a:rPr lang="zh-CN" altLang="en-US" i="1">
                                <a:latin typeface="Cambria Math" panose="02040503050406030204" pitchFamily="18" charset="0"/>
                                <a:ea typeface="Cambria Math" panose="02040503050406030204" pitchFamily="18" charset="0"/>
                              </a:rPr>
                              <m:t>𝛾</m:t>
                            </m:r>
                            <m:sSub>
                              <m:sSubPr>
                                <m:ctrlPr>
                                  <a:rPr lang="en-US" altLang="zh-CN" i="1">
                                    <a:latin typeface="Cambria Math" panose="02040503050406030204" pitchFamily="18" charset="0"/>
                                    <a:ea typeface="Cambria Math" panose="02040503050406030204" pitchFamily="18" charset="0"/>
                                  </a:rPr>
                                </m:ctrlPr>
                              </m:sSubPr>
                              <m:e>
                                <m:r>
                                  <a:rPr lang="en-US" altLang="zh-CN" i="1">
                                    <a:latin typeface="Cambria Math" panose="02040503050406030204" pitchFamily="18" charset="0"/>
                                    <a:ea typeface="Cambria Math" panose="02040503050406030204" pitchFamily="18" charset="0"/>
                                  </a:rPr>
                                  <m:t>𝑝</m:t>
                                </m:r>
                              </m:e>
                              <m:sub>
                                <m:r>
                                  <a:rPr lang="en-US" altLang="zh-CN" i="1">
                                    <a:latin typeface="Cambria Math" panose="02040503050406030204" pitchFamily="18" charset="0"/>
                                    <a:ea typeface="Cambria Math" panose="02040503050406030204" pitchFamily="18" charset="0"/>
                                  </a:rPr>
                                  <m:t>𝑥</m:t>
                                </m:r>
                              </m:sub>
                            </m:sSub>
                          </m:den>
                        </m:f>
                        <m:r>
                          <a:rPr lang="en-US" altLang="zh-CN" b="0" i="1" smtClean="0">
                            <a:latin typeface="Cambria Math" panose="02040503050406030204" pitchFamily="18" charset="0"/>
                            <a:ea typeface="Cambria Math" panose="02040503050406030204" pitchFamily="18" charset="0"/>
                          </a:rPr>
                          <m:t>))∙</m:t>
                        </m:r>
                        <m:r>
                          <a:rPr lang="en-US" altLang="zh-CN" i="1">
                            <a:latin typeface="Cambria Math" panose="02040503050406030204" pitchFamily="18" charset="0"/>
                          </a:rPr>
                          <m:t>𝑒𝑥𝑝</m:t>
                        </m:r>
                        <m:d>
                          <m:dPr>
                            <m:ctrlPr>
                              <a:rPr lang="en-US" altLang="zh-CN" i="1">
                                <a:latin typeface="Cambria Math" panose="02040503050406030204" pitchFamily="18" charset="0"/>
                              </a:rPr>
                            </m:ctrlPr>
                          </m:dPr>
                          <m:e>
                            <m:r>
                              <a:rPr lang="en-US" altLang="zh-CN" i="1">
                                <a:latin typeface="Cambria Math" panose="02040503050406030204" pitchFamily="18" charset="0"/>
                              </a:rPr>
                              <m:t>−</m:t>
                            </m:r>
                            <m:f>
                              <m:fPr>
                                <m:ctrlPr>
                                  <a:rPr lang="en-US" altLang="zh-CN" i="1">
                                    <a:latin typeface="Cambria Math" panose="02040503050406030204" pitchFamily="18" charset="0"/>
                                  </a:rPr>
                                </m:ctrlPr>
                              </m:fPr>
                              <m:num>
                                <m:sSubSup>
                                  <m:sSubSupPr>
                                    <m:ctrlPr>
                                      <a:rPr lang="en-US" altLang="zh-CN" i="1">
                                        <a:latin typeface="Cambria Math" panose="02040503050406030204" pitchFamily="18" charset="0"/>
                                      </a:rPr>
                                    </m:ctrlPr>
                                  </m:sSubSupPr>
                                  <m:e>
                                    <m:r>
                                      <a:rPr lang="en-US" altLang="zh-CN" i="1">
                                        <a:latin typeface="Cambria Math" panose="02040503050406030204" pitchFamily="18" charset="0"/>
                                      </a:rPr>
                                      <m:t>𝑝</m:t>
                                    </m:r>
                                  </m:e>
                                  <m:sub>
                                    <m:r>
                                      <a:rPr lang="en-US" altLang="zh-CN" i="1">
                                        <a:latin typeface="Cambria Math" panose="02040503050406030204" pitchFamily="18" charset="0"/>
                                      </a:rPr>
                                      <m:t>𝑥</m:t>
                                    </m:r>
                                  </m:sub>
                                  <m:sup>
                                    <m:r>
                                      <a:rPr lang="en-US" altLang="zh-CN" i="1">
                                        <a:latin typeface="Cambria Math" panose="02040503050406030204" pitchFamily="18" charset="0"/>
                                      </a:rPr>
                                      <m:t>2</m:t>
                                    </m:r>
                                  </m:sup>
                                </m:sSubSup>
                              </m:num>
                              <m:den>
                                <m:sSubSup>
                                  <m:sSubSupPr>
                                    <m:ctrlPr>
                                      <a:rPr lang="en-US" altLang="zh-CN" i="1">
                                        <a:latin typeface="Cambria Math" panose="02040503050406030204" pitchFamily="18" charset="0"/>
                                      </a:rPr>
                                    </m:ctrlPr>
                                  </m:sSubSupPr>
                                  <m:e>
                                    <m:r>
                                      <a:rPr lang="zh-CN" altLang="en-US" i="1">
                                        <a:latin typeface="Cambria Math" panose="02040503050406030204" pitchFamily="18" charset="0"/>
                                      </a:rPr>
                                      <m:t>𝜎</m:t>
                                    </m:r>
                                  </m:e>
                                  <m:sub>
                                    <m:r>
                                      <a:rPr lang="en-US" altLang="zh-CN" b="0" i="1" smtClean="0">
                                        <a:latin typeface="Cambria Math" panose="02040503050406030204" pitchFamily="18" charset="0"/>
                                      </a:rPr>
                                      <m:t>𝑝</m:t>
                                    </m:r>
                                  </m:sub>
                                  <m:sup>
                                    <m:r>
                                      <a:rPr lang="en-US" altLang="zh-CN" i="1">
                                        <a:latin typeface="Cambria Math" panose="02040503050406030204" pitchFamily="18" charset="0"/>
                                      </a:rPr>
                                      <m:t>2</m:t>
                                    </m:r>
                                  </m:sup>
                                </m:sSubSup>
                              </m:den>
                            </m:f>
                          </m:e>
                        </m:d>
                        <m:r>
                          <a:rPr lang="en-US" altLang="zh-CN" b="0" i="1" smtClean="0">
                            <a:latin typeface="Cambria Math" panose="02040503050406030204" pitchFamily="18" charset="0"/>
                          </a:rPr>
                          <m:t>𝑑</m:t>
                        </m:r>
                        <m:sSub>
                          <m:sSubPr>
                            <m:ctrlPr>
                              <a:rPr lang="en-US" altLang="zh-CN" b="0" i="1" smtClean="0">
                                <a:latin typeface="Cambria Math" panose="02040503050406030204" pitchFamily="18" charset="0"/>
                              </a:rPr>
                            </m:ctrlPr>
                          </m:sSubPr>
                          <m:e>
                            <m:r>
                              <a:rPr lang="en-US" altLang="zh-CN" b="0" i="1" smtClean="0">
                                <a:latin typeface="Cambria Math" panose="02040503050406030204" pitchFamily="18" charset="0"/>
                              </a:rPr>
                              <m:t>𝑝</m:t>
                            </m:r>
                          </m:e>
                          <m:sub>
                            <m:r>
                              <a:rPr lang="en-US" altLang="zh-CN" b="0" i="1" smtClean="0">
                                <a:latin typeface="Cambria Math" panose="02040503050406030204" pitchFamily="18" charset="0"/>
                              </a:rPr>
                              <m:t>𝑥</m:t>
                            </m:r>
                          </m:sub>
                        </m:sSub>
                      </m:e>
                    </m:nary>
                  </m:oMath>
                </a14:m>
                <a:r>
                  <a:rPr lang="en-US" altLang="zh-CN" dirty="0"/>
                  <a:t>}                             </a:t>
                </a:r>
              </a:p>
              <a:p>
                <a:endParaRPr lang="en-US" altLang="zh-CN" dirty="0"/>
              </a:p>
              <a:p>
                <a:pPr marL="0" indent="0">
                  <a:buNone/>
                </a:pPr>
                <a:r>
                  <a:rPr lang="zh-CN" altLang="en-US" dirty="0"/>
                  <a:t>                                                                                                                 （</a:t>
                </a:r>
                <a:r>
                  <a:rPr lang="en-US" altLang="zh-CN" dirty="0"/>
                  <a:t>1</a:t>
                </a:r>
                <a:r>
                  <a:rPr lang="zh-CN" altLang="en-US" dirty="0"/>
                  <a:t>）</a:t>
                </a:r>
                <a:endParaRPr lang="en-US" altLang="zh-CN" dirty="0"/>
              </a:p>
              <a:p>
                <a:pPr marL="0" indent="0">
                  <a:buNone/>
                </a:pPr>
                <a:r>
                  <a:rPr lang="en-US" altLang="zh-CN" dirty="0"/>
                  <a:t>  </a:t>
                </a:r>
                <a:r>
                  <a:rPr lang="zh-CN" altLang="en-US" dirty="0"/>
                  <a:t> </a:t>
                </a:r>
                <a:r>
                  <a:rPr lang="zh-CN" altLang="en-US" sz="3300" dirty="0"/>
                  <a:t>但是</a:t>
                </a:r>
                <a:r>
                  <a:rPr lang="en-US" altLang="zh-CN" sz="3300" dirty="0"/>
                  <a:t>Le Duff</a:t>
                </a:r>
                <a:r>
                  <a:rPr lang="zh-CN" altLang="en-US" sz="3300" dirty="0"/>
                  <a:t>的框架在对散射截面进行积分时，粒子分布函数忽略了色散函数等影响。</a:t>
                </a:r>
                <a:endParaRPr lang="en-US" altLang="zh-CN" sz="3300" dirty="0"/>
              </a:p>
              <a:p>
                <a:pPr marL="0" indent="0">
                  <a:buNone/>
                </a:pPr>
                <a:endParaRPr lang="en-US" altLang="zh-CN" dirty="0"/>
              </a:p>
              <a:p>
                <a:pPr marL="0" indent="0">
                  <a:buNone/>
                </a:pPr>
                <a:r>
                  <a:rPr lang="en-US" altLang="zh-CN" dirty="0"/>
                  <a:t>  </a:t>
                </a:r>
                <a:endParaRPr lang="zh-CN" altLang="en-US" dirty="0"/>
              </a:p>
            </p:txBody>
          </p:sp>
        </mc:Choice>
        <mc:Fallback xmlns="">
          <p:sp>
            <p:nvSpPr>
              <p:cNvPr id="3" name="内容占位符 2">
                <a:extLst>
                  <a:ext uri="{FF2B5EF4-FFF2-40B4-BE49-F238E27FC236}">
                    <a16:creationId xmlns:a16="http://schemas.microsoft.com/office/drawing/2014/main" id="{07E6D79D-2ED3-EE36-AE7F-BE39DC1B7C7A}"/>
                  </a:ext>
                </a:extLst>
              </p:cNvPr>
              <p:cNvSpPr>
                <a:spLocks noGrp="1" noRot="1" noChangeAspect="1" noMove="1" noResize="1" noEditPoints="1" noAdjustHandles="1" noChangeArrowheads="1" noChangeShapeType="1" noTextEdit="1"/>
              </p:cNvSpPr>
              <p:nvPr>
                <p:ph idx="1"/>
              </p:nvPr>
            </p:nvSpPr>
            <p:spPr>
              <a:xfrm>
                <a:off x="838200" y="443060"/>
                <a:ext cx="10515600" cy="6099142"/>
              </a:xfrm>
              <a:blipFill>
                <a:blip r:embed="rId2"/>
                <a:stretch>
                  <a:fillRect l="-1217" t="-2400" r="-348"/>
                </a:stretch>
              </a:blipFill>
            </p:spPr>
            <p:txBody>
              <a:bodyPr/>
              <a:lstStyle/>
              <a:p>
                <a:r>
                  <a:rPr lang="zh-CN" altLang="en-US">
                    <a:noFill/>
                  </a:rPr>
                  <a:t> </a:t>
                </a:r>
              </a:p>
            </p:txBody>
          </p:sp>
        </mc:Fallback>
      </mc:AlternateContent>
    </p:spTree>
    <p:extLst>
      <p:ext uri="{BB962C8B-B14F-4D97-AF65-F5344CB8AC3E}">
        <p14:creationId xmlns:p14="http://schemas.microsoft.com/office/powerpoint/2010/main" val="19271250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内容占位符 2">
                <a:extLst>
                  <a:ext uri="{FF2B5EF4-FFF2-40B4-BE49-F238E27FC236}">
                    <a16:creationId xmlns:a16="http://schemas.microsoft.com/office/drawing/2014/main" id="{476917E6-9273-5164-A2B5-BEE9ADDAFC1B}"/>
                  </a:ext>
                </a:extLst>
              </p:cNvPr>
              <p:cNvSpPr>
                <a:spLocks noGrp="1"/>
              </p:cNvSpPr>
              <p:nvPr>
                <p:ph idx="1"/>
              </p:nvPr>
            </p:nvSpPr>
            <p:spPr>
              <a:xfrm>
                <a:off x="245097" y="150829"/>
                <a:ext cx="11868346" cy="6636470"/>
              </a:xfrm>
            </p:spPr>
            <p:txBody>
              <a:bodyPr>
                <a:normAutofit fontScale="55000" lnSpcReduction="20000"/>
              </a:bodyPr>
              <a:lstStyle/>
              <a:p>
                <a:pPr marL="0" indent="0">
                  <a:buNone/>
                </a:pPr>
                <a:r>
                  <a:rPr lang="zh-CN" altLang="en-US" sz="5100" dirty="0"/>
                  <a:t>   </a:t>
                </a:r>
                <a:r>
                  <a:rPr lang="en-US" altLang="zh-CN" sz="5100" dirty="0" err="1"/>
                  <a:t>Piwinski</a:t>
                </a:r>
                <a:r>
                  <a:rPr lang="zh-CN" altLang="en-US" sz="5100" dirty="0"/>
                  <a:t>给出过考虑色散的使用质心系相对论非极化电子散射截面的</a:t>
                </a:r>
                <a:r>
                  <a:rPr lang="en-US" altLang="zh-CN" sz="5100" dirty="0" err="1"/>
                  <a:t>Touschek</a:t>
                </a:r>
                <a:r>
                  <a:rPr lang="zh-CN" altLang="en-US" sz="5100" dirty="0"/>
                  <a:t>寿命公式。</a:t>
                </a:r>
                <a:endParaRPr lang="en-US" altLang="zh-CN" sz="5100" dirty="0"/>
              </a:p>
              <a:p>
                <a:pPr marL="0" indent="0">
                  <a:buNone/>
                </a:pPr>
                <a:r>
                  <a:rPr lang="en-US" altLang="zh-CN" sz="5100" dirty="0"/>
                  <a:t>   </a:t>
                </a:r>
                <a:r>
                  <a:rPr lang="zh-CN" altLang="en-US" sz="5100" dirty="0"/>
                  <a:t>改用</a:t>
                </a:r>
                <a:r>
                  <a:rPr lang="en-US" altLang="zh-CN" sz="5100" dirty="0" err="1"/>
                  <a:t>Piwinski</a:t>
                </a:r>
                <a:r>
                  <a:rPr lang="zh-CN" altLang="en-US" sz="5100" dirty="0"/>
                  <a:t>的框架弥补这个问题，使用质心系中非相对论极化电子的</a:t>
                </a:r>
                <a:r>
                  <a:rPr lang="en-US" altLang="zh-CN" sz="5100" dirty="0"/>
                  <a:t>Moller</a:t>
                </a:r>
                <a:r>
                  <a:rPr lang="zh-CN" altLang="en-US" sz="5100" dirty="0"/>
                  <a:t>散射的微分散射截面公式，类似地导出了一个可以直接计算非对称动量孔径的极化电子束团的</a:t>
                </a:r>
                <a:r>
                  <a:rPr lang="en-US" altLang="zh-CN" sz="5100" dirty="0" err="1"/>
                  <a:t>Touschek</a:t>
                </a:r>
                <a:r>
                  <a:rPr lang="zh-CN" altLang="en-US" sz="5100" dirty="0"/>
                  <a:t>寿命公式。</a:t>
                </a:r>
                <a:endParaRPr lang="en-US" altLang="zh-CN" sz="5100" dirty="0"/>
              </a:p>
              <a:p>
                <a:pPr marL="342900" lvl="0" indent="-342900" algn="l">
                  <a:lnSpc>
                    <a:spcPct val="200000"/>
                  </a:lnSpc>
                  <a:buFont typeface="Arial" panose="020B0604020202020204" pitchFamily="34" charset="0"/>
                  <a:buChar char="•"/>
                  <a:tabLst>
                    <a:tab pos="457200" algn="l"/>
                  </a:tabLst>
                </a:pPr>
                <a14:m>
                  <m:oMath xmlns:m="http://schemas.openxmlformats.org/officeDocument/2006/math">
                    <m:f>
                      <m:fPr>
                        <m:ctrlPr>
                          <a:rPr lang="zh-CN" altLang="zh-CN" sz="2800" i="1" kern="100" smtClean="0">
                            <a:effectLst/>
                            <a:latin typeface="Cambria Math" panose="02040503050406030204" pitchFamily="18" charset="0"/>
                            <a:ea typeface="Cambria Math" panose="02040503050406030204" pitchFamily="18" charset="0"/>
                            <a:cs typeface="Times New Roman" panose="02020603050405020304" pitchFamily="18" charset="0"/>
                          </a:rPr>
                        </m:ctrlPr>
                      </m:fPr>
                      <m:num>
                        <m:r>
                          <a:rPr lang="en-US" altLang="zh-CN" sz="2800" i="1" kern="100">
                            <a:effectLst/>
                            <a:latin typeface="Cambria Math" panose="02040503050406030204" pitchFamily="18" charset="0"/>
                            <a:ea typeface="等线" panose="02010600030101010101" pitchFamily="2" charset="-122"/>
                            <a:cs typeface="Times New Roman" panose="02020603050405020304" pitchFamily="18" charset="0"/>
                          </a:rPr>
                          <m:t>1</m:t>
                        </m:r>
                      </m:num>
                      <m:den>
                        <m:r>
                          <a:rPr lang="en-US" altLang="zh-CN" sz="2800" i="1" kern="100">
                            <a:effectLst/>
                            <a:latin typeface="Cambria Math" panose="02040503050406030204" pitchFamily="18" charset="0"/>
                            <a:ea typeface="等线" panose="02010600030101010101" pitchFamily="2" charset="-122"/>
                            <a:cs typeface="Times New Roman" panose="02020603050405020304" pitchFamily="18" charset="0"/>
                          </a:rPr>
                          <m:t>𝜏</m:t>
                        </m:r>
                        <m:r>
                          <a:rPr lang="en-US" altLang="zh-CN" sz="2800" i="1" kern="100">
                            <a:effectLst/>
                            <a:latin typeface="Cambria Math" panose="02040503050406030204" pitchFamily="18" charset="0"/>
                            <a:ea typeface="等线" panose="02010600030101010101" pitchFamily="2" charset="-122"/>
                            <a:cs typeface="Times New Roman" panose="02020603050405020304" pitchFamily="18" charset="0"/>
                          </a:rPr>
                          <m:t>(</m:t>
                        </m:r>
                        <m:r>
                          <a:rPr lang="en-US" altLang="zh-CN" sz="2800" i="1" kern="100">
                            <a:effectLst/>
                            <a:latin typeface="Cambria Math" panose="02040503050406030204" pitchFamily="18" charset="0"/>
                            <a:ea typeface="等线" panose="02010600030101010101" pitchFamily="2" charset="-122"/>
                            <a:cs typeface="Times New Roman" panose="02020603050405020304" pitchFamily="18" charset="0"/>
                          </a:rPr>
                          <m:t>𝑃</m:t>
                        </m:r>
                        <m:r>
                          <a:rPr lang="en-US" altLang="zh-CN" sz="2800" i="1" kern="100">
                            <a:effectLst/>
                            <a:latin typeface="Cambria Math" panose="02040503050406030204" pitchFamily="18" charset="0"/>
                            <a:ea typeface="等线" panose="02010600030101010101" pitchFamily="2" charset="-122"/>
                            <a:cs typeface="Times New Roman" panose="02020603050405020304" pitchFamily="18" charset="0"/>
                          </a:rPr>
                          <m:t>)</m:t>
                        </m:r>
                      </m:den>
                    </m:f>
                    <m:r>
                      <a:rPr lang="en-US" altLang="zh-CN" sz="2800" i="1" kern="100">
                        <a:effectLst/>
                        <a:latin typeface="Cambria Math" panose="02040503050406030204" pitchFamily="18" charset="0"/>
                        <a:ea typeface="等线" panose="02010600030101010101" pitchFamily="2" charset="-122"/>
                        <a:cs typeface="Times New Roman" panose="02020603050405020304" pitchFamily="18" charset="0"/>
                      </a:rPr>
                      <m:t>=</m:t>
                    </m:r>
                    <m:f>
                      <m:fPr>
                        <m:ctrlPr>
                          <a:rPr lang="zh-CN" altLang="zh-CN" sz="3600" i="1" kern="100">
                            <a:solidFill>
                              <a:srgbClr val="000000"/>
                            </a:solidFill>
                            <a:effectLst/>
                            <a:latin typeface="Cambria Math" panose="02040503050406030204" pitchFamily="18" charset="0"/>
                            <a:ea typeface="Cambria Math" panose="02040503050406030204" pitchFamily="18" charset="0"/>
                            <a:cs typeface="Times New Roman" panose="02020603050405020304" pitchFamily="18" charset="0"/>
                          </a:rPr>
                        </m:ctrlPr>
                      </m:fPr>
                      <m:num>
                        <m:sSubSup>
                          <m:sSubSupPr>
                            <m:ctrlPr>
                              <a:rPr lang="zh-CN" altLang="zh-CN" sz="3600" i="1" kern="100">
                                <a:effectLst/>
                                <a:latin typeface="Cambria Math" panose="02040503050406030204" pitchFamily="18" charset="0"/>
                                <a:ea typeface="Cambria Math" panose="02040503050406030204" pitchFamily="18" charset="0"/>
                                <a:cs typeface="Times New Roman" panose="02020603050405020304" pitchFamily="18" charset="0"/>
                              </a:rPr>
                            </m:ctrlPr>
                          </m:sSubSupPr>
                          <m:e>
                            <m:r>
                              <a:rPr lang="en-US" altLang="zh-CN" sz="3600" i="1" kern="100">
                                <a:effectLst/>
                                <a:latin typeface="Cambria Math" panose="02040503050406030204" pitchFamily="18" charset="0"/>
                                <a:ea typeface="等线" panose="02010600030101010101" pitchFamily="2" charset="-122"/>
                                <a:cs typeface="Times New Roman" panose="02020603050405020304" pitchFamily="18" charset="0"/>
                              </a:rPr>
                              <m:t>𝑟</m:t>
                            </m:r>
                          </m:e>
                          <m:sub>
                            <m:r>
                              <a:rPr lang="en-US" altLang="zh-CN" sz="3600" i="1" kern="100">
                                <a:effectLst/>
                                <a:latin typeface="Cambria Math" panose="02040503050406030204" pitchFamily="18" charset="0"/>
                                <a:ea typeface="等线" panose="02010600030101010101" pitchFamily="2" charset="-122"/>
                                <a:cs typeface="Times New Roman" panose="02020603050405020304" pitchFamily="18" charset="0"/>
                              </a:rPr>
                              <m:t>0</m:t>
                            </m:r>
                          </m:sub>
                          <m:sup>
                            <m:r>
                              <a:rPr lang="en-US" altLang="zh-CN" sz="3600" i="1" kern="100">
                                <a:effectLst/>
                                <a:latin typeface="Cambria Math" panose="02040503050406030204" pitchFamily="18" charset="0"/>
                                <a:ea typeface="等线" panose="02010600030101010101" pitchFamily="2" charset="-122"/>
                                <a:cs typeface="Times New Roman" panose="02020603050405020304" pitchFamily="18" charset="0"/>
                              </a:rPr>
                              <m:t>2</m:t>
                            </m:r>
                          </m:sup>
                        </m:sSubSup>
                        <m:r>
                          <a:rPr lang="en-US" altLang="zh-CN" sz="3600" i="1" kern="100">
                            <a:solidFill>
                              <a:srgbClr val="000000"/>
                            </a:solidFill>
                            <a:effectLst/>
                            <a:latin typeface="Cambria Math" panose="02040503050406030204" pitchFamily="18" charset="0"/>
                            <a:ea typeface="等线" panose="02010600030101010101" pitchFamily="2" charset="-122"/>
                            <a:cs typeface="Times New Roman" panose="02020603050405020304" pitchFamily="18" charset="0"/>
                          </a:rPr>
                          <m:t>𝑐</m:t>
                        </m:r>
                        <m:sSub>
                          <m:sSubPr>
                            <m:ctrlPr>
                              <a:rPr lang="zh-CN" altLang="zh-CN" sz="3600" i="1" kern="100">
                                <a:solidFill>
                                  <a:srgbClr val="000000"/>
                                </a:solidFill>
                                <a:effectLst/>
                                <a:latin typeface="Cambria Math" panose="02040503050406030204" pitchFamily="18" charset="0"/>
                                <a:ea typeface="Cambria Math" panose="02040503050406030204" pitchFamily="18" charset="0"/>
                                <a:cs typeface="Times New Roman" panose="02020603050405020304" pitchFamily="18" charset="0"/>
                              </a:rPr>
                            </m:ctrlPr>
                          </m:sSubPr>
                          <m:e>
                            <m:r>
                              <a:rPr lang="en-US" altLang="zh-CN" sz="3600" i="1" kern="100">
                                <a:solidFill>
                                  <a:srgbClr val="000000"/>
                                </a:solidFill>
                                <a:effectLst/>
                                <a:latin typeface="Cambria Math" panose="02040503050406030204" pitchFamily="18" charset="0"/>
                                <a:ea typeface="等线" panose="02010600030101010101" pitchFamily="2" charset="-122"/>
                                <a:cs typeface="Times New Roman" panose="02020603050405020304" pitchFamily="18" charset="0"/>
                              </a:rPr>
                              <m:t>𝛽</m:t>
                            </m:r>
                          </m:e>
                          <m:sub>
                            <m:r>
                              <a:rPr lang="en-US" altLang="zh-CN" sz="3600" i="1" kern="100">
                                <a:solidFill>
                                  <a:srgbClr val="000000"/>
                                </a:solidFill>
                                <a:effectLst/>
                                <a:latin typeface="Cambria Math" panose="02040503050406030204" pitchFamily="18" charset="0"/>
                                <a:ea typeface="等线" panose="02010600030101010101" pitchFamily="2" charset="-122"/>
                                <a:cs typeface="Times New Roman" panose="02020603050405020304" pitchFamily="18" charset="0"/>
                              </a:rPr>
                              <m:t>𝑥</m:t>
                            </m:r>
                          </m:sub>
                        </m:sSub>
                        <m:sSub>
                          <m:sSubPr>
                            <m:ctrlPr>
                              <a:rPr lang="zh-CN" altLang="zh-CN" sz="3600" i="1" kern="100">
                                <a:solidFill>
                                  <a:srgbClr val="000000"/>
                                </a:solidFill>
                                <a:effectLst/>
                                <a:latin typeface="Cambria Math" panose="02040503050406030204" pitchFamily="18" charset="0"/>
                                <a:ea typeface="Cambria Math" panose="02040503050406030204" pitchFamily="18" charset="0"/>
                                <a:cs typeface="Times New Roman" panose="02020603050405020304" pitchFamily="18" charset="0"/>
                              </a:rPr>
                            </m:ctrlPr>
                          </m:sSubPr>
                          <m:e>
                            <m:r>
                              <a:rPr lang="en-US" altLang="zh-CN" sz="3600" i="1" kern="100">
                                <a:solidFill>
                                  <a:srgbClr val="000000"/>
                                </a:solidFill>
                                <a:effectLst/>
                                <a:latin typeface="Cambria Math" panose="02040503050406030204" pitchFamily="18" charset="0"/>
                                <a:ea typeface="等线" panose="02010600030101010101" pitchFamily="2" charset="-122"/>
                                <a:cs typeface="Times New Roman" panose="02020603050405020304" pitchFamily="18" charset="0"/>
                              </a:rPr>
                              <m:t>𝛽</m:t>
                            </m:r>
                          </m:e>
                          <m:sub>
                            <m:r>
                              <a:rPr lang="en-US" altLang="zh-CN" sz="3600" i="1" kern="100">
                                <a:solidFill>
                                  <a:srgbClr val="000000"/>
                                </a:solidFill>
                                <a:effectLst/>
                                <a:latin typeface="Cambria Math" panose="02040503050406030204" pitchFamily="18" charset="0"/>
                                <a:ea typeface="等线" panose="02010600030101010101" pitchFamily="2" charset="-122"/>
                                <a:cs typeface="Times New Roman" panose="02020603050405020304" pitchFamily="18" charset="0"/>
                              </a:rPr>
                              <m:t>𝑧</m:t>
                            </m:r>
                          </m:sub>
                        </m:sSub>
                        <m:sSub>
                          <m:sSubPr>
                            <m:ctrlPr>
                              <a:rPr lang="zh-CN" altLang="zh-CN" sz="3600" i="1" kern="100">
                                <a:solidFill>
                                  <a:srgbClr val="000000"/>
                                </a:solidFill>
                                <a:effectLst/>
                                <a:latin typeface="Cambria Math" panose="02040503050406030204" pitchFamily="18" charset="0"/>
                                <a:ea typeface="Cambria Math" panose="02040503050406030204" pitchFamily="18" charset="0"/>
                                <a:cs typeface="Times New Roman" panose="02020603050405020304" pitchFamily="18" charset="0"/>
                              </a:rPr>
                            </m:ctrlPr>
                          </m:sSubPr>
                          <m:e>
                            <m:r>
                              <a:rPr lang="en-US" altLang="zh-CN" sz="3600" i="1" kern="100">
                                <a:solidFill>
                                  <a:srgbClr val="000000"/>
                                </a:solidFill>
                                <a:effectLst/>
                                <a:latin typeface="Cambria Math" panose="02040503050406030204" pitchFamily="18" charset="0"/>
                                <a:ea typeface="等线" panose="02010600030101010101" pitchFamily="2" charset="-122"/>
                                <a:cs typeface="Times New Roman" panose="02020603050405020304" pitchFamily="18" charset="0"/>
                              </a:rPr>
                              <m:t>𝜎</m:t>
                            </m:r>
                          </m:e>
                          <m:sub>
                            <m:r>
                              <a:rPr lang="en-US" altLang="zh-CN" sz="3600" i="1" kern="100">
                                <a:solidFill>
                                  <a:srgbClr val="000000"/>
                                </a:solidFill>
                                <a:effectLst/>
                                <a:latin typeface="Cambria Math" panose="02040503050406030204" pitchFamily="18" charset="0"/>
                                <a:ea typeface="等线" panose="02010600030101010101" pitchFamily="2" charset="-122"/>
                                <a:cs typeface="Times New Roman" panose="02020603050405020304" pitchFamily="18" charset="0"/>
                              </a:rPr>
                              <m:t>h</m:t>
                            </m:r>
                          </m:sub>
                        </m:sSub>
                        <m:sSub>
                          <m:sSubPr>
                            <m:ctrlPr>
                              <a:rPr lang="zh-CN" altLang="zh-CN" sz="3600" i="1" kern="100">
                                <a:solidFill>
                                  <a:srgbClr val="000000"/>
                                </a:solidFill>
                                <a:effectLst/>
                                <a:latin typeface="Cambria Math" panose="02040503050406030204" pitchFamily="18" charset="0"/>
                                <a:ea typeface="Cambria Math" panose="02040503050406030204" pitchFamily="18" charset="0"/>
                                <a:cs typeface="Times New Roman" panose="02020603050405020304" pitchFamily="18" charset="0"/>
                              </a:rPr>
                            </m:ctrlPr>
                          </m:sSubPr>
                          <m:e>
                            <m:r>
                              <a:rPr lang="en-US" altLang="zh-CN" sz="3600" i="1" kern="100">
                                <a:solidFill>
                                  <a:srgbClr val="000000"/>
                                </a:solidFill>
                                <a:effectLst/>
                                <a:latin typeface="Cambria Math" panose="02040503050406030204" pitchFamily="18" charset="0"/>
                                <a:ea typeface="等线" panose="02010600030101010101" pitchFamily="2" charset="-122"/>
                                <a:cs typeface="Times New Roman" panose="02020603050405020304" pitchFamily="18" charset="0"/>
                              </a:rPr>
                              <m:t>𝑁</m:t>
                            </m:r>
                          </m:e>
                          <m:sub>
                            <m:r>
                              <a:rPr lang="en-US" altLang="zh-CN" sz="3600" i="1" kern="100">
                                <a:solidFill>
                                  <a:srgbClr val="000000"/>
                                </a:solidFill>
                                <a:effectLst/>
                                <a:latin typeface="Cambria Math" panose="02040503050406030204" pitchFamily="18" charset="0"/>
                                <a:ea typeface="等线" panose="02010600030101010101" pitchFamily="2" charset="-122"/>
                                <a:cs typeface="Times New Roman" panose="02020603050405020304" pitchFamily="18" charset="0"/>
                              </a:rPr>
                              <m:t>𝑝</m:t>
                            </m:r>
                          </m:sub>
                        </m:sSub>
                      </m:num>
                      <m:den>
                        <m:r>
                          <a:rPr lang="en-US" altLang="zh-CN" sz="3600" i="1" kern="100">
                            <a:solidFill>
                              <a:srgbClr val="000000"/>
                            </a:solidFill>
                            <a:effectLst/>
                            <a:latin typeface="Cambria Math" panose="02040503050406030204" pitchFamily="18" charset="0"/>
                            <a:ea typeface="等线" panose="02010600030101010101" pitchFamily="2" charset="-122"/>
                            <a:cs typeface="Times New Roman" panose="02020603050405020304" pitchFamily="18" charset="0"/>
                          </a:rPr>
                          <m:t>1024</m:t>
                        </m:r>
                        <m:sSup>
                          <m:sSupPr>
                            <m:ctrlPr>
                              <a:rPr lang="zh-CN" altLang="zh-CN" sz="3600" i="1" kern="100">
                                <a:solidFill>
                                  <a:srgbClr val="000000"/>
                                </a:solidFill>
                                <a:effectLst/>
                                <a:latin typeface="Cambria Math" panose="02040503050406030204" pitchFamily="18" charset="0"/>
                                <a:ea typeface="Cambria Math" panose="02040503050406030204" pitchFamily="18" charset="0"/>
                                <a:cs typeface="Times New Roman" panose="02020603050405020304" pitchFamily="18" charset="0"/>
                              </a:rPr>
                            </m:ctrlPr>
                          </m:sSupPr>
                          <m:e>
                            <m:r>
                              <a:rPr lang="en-US" altLang="zh-CN" sz="3600" i="1" kern="100">
                                <a:solidFill>
                                  <a:srgbClr val="000000"/>
                                </a:solidFill>
                                <a:effectLst/>
                                <a:latin typeface="Cambria Math" panose="02040503050406030204" pitchFamily="18" charset="0"/>
                                <a:ea typeface="等线" panose="02010600030101010101" pitchFamily="2" charset="-122"/>
                                <a:cs typeface="Times New Roman" panose="02020603050405020304" pitchFamily="18" charset="0"/>
                              </a:rPr>
                              <m:t>𝜋</m:t>
                            </m:r>
                          </m:e>
                          <m:sup>
                            <m:f>
                              <m:fPr>
                                <m:ctrlPr>
                                  <a:rPr lang="zh-CN" altLang="zh-CN" sz="3600" i="1" kern="100">
                                    <a:solidFill>
                                      <a:srgbClr val="000000"/>
                                    </a:solidFill>
                                    <a:effectLst/>
                                    <a:latin typeface="Cambria Math" panose="02040503050406030204" pitchFamily="18" charset="0"/>
                                    <a:ea typeface="Cambria Math" panose="02040503050406030204" pitchFamily="18" charset="0"/>
                                    <a:cs typeface="Times New Roman" panose="02020603050405020304" pitchFamily="18" charset="0"/>
                                  </a:rPr>
                                </m:ctrlPr>
                              </m:fPr>
                              <m:num>
                                <m:r>
                                  <a:rPr lang="en-US" altLang="zh-CN" sz="3600" i="1" kern="100">
                                    <a:solidFill>
                                      <a:srgbClr val="000000"/>
                                    </a:solidFill>
                                    <a:effectLst/>
                                    <a:latin typeface="Cambria Math" panose="02040503050406030204" pitchFamily="18" charset="0"/>
                                    <a:ea typeface="等线" panose="02010600030101010101" pitchFamily="2" charset="-122"/>
                                    <a:cs typeface="Times New Roman" panose="02020603050405020304" pitchFamily="18" charset="0"/>
                                  </a:rPr>
                                  <m:t>1</m:t>
                                </m:r>
                              </m:num>
                              <m:den>
                                <m:r>
                                  <a:rPr lang="en-US" altLang="zh-CN" sz="3600" i="1" kern="100">
                                    <a:solidFill>
                                      <a:srgbClr val="000000"/>
                                    </a:solidFill>
                                    <a:effectLst/>
                                    <a:latin typeface="Cambria Math" panose="02040503050406030204" pitchFamily="18" charset="0"/>
                                    <a:ea typeface="等线" panose="02010600030101010101" pitchFamily="2" charset="-122"/>
                                    <a:cs typeface="Times New Roman" panose="02020603050405020304" pitchFamily="18" charset="0"/>
                                  </a:rPr>
                                  <m:t>2</m:t>
                                </m:r>
                              </m:den>
                            </m:f>
                          </m:sup>
                        </m:sSup>
                        <m:sSup>
                          <m:sSupPr>
                            <m:ctrlPr>
                              <a:rPr lang="zh-CN" altLang="zh-CN" sz="3600" i="1" kern="100">
                                <a:solidFill>
                                  <a:srgbClr val="000000"/>
                                </a:solidFill>
                                <a:effectLst/>
                                <a:latin typeface="Cambria Math" panose="02040503050406030204" pitchFamily="18" charset="0"/>
                                <a:ea typeface="Cambria Math" panose="02040503050406030204" pitchFamily="18" charset="0"/>
                                <a:cs typeface="Times New Roman" panose="02020603050405020304" pitchFamily="18" charset="0"/>
                              </a:rPr>
                            </m:ctrlPr>
                          </m:sSupPr>
                          <m:e>
                            <m:r>
                              <a:rPr lang="en-US" altLang="zh-CN" sz="3600" i="1" kern="100">
                                <a:solidFill>
                                  <a:srgbClr val="000000"/>
                                </a:solidFill>
                                <a:effectLst/>
                                <a:latin typeface="Cambria Math" panose="02040503050406030204" pitchFamily="18" charset="0"/>
                                <a:ea typeface="等线" panose="02010600030101010101" pitchFamily="2" charset="-122"/>
                                <a:cs typeface="Times New Roman" panose="02020603050405020304" pitchFamily="18" charset="0"/>
                              </a:rPr>
                              <m:t>𝛽</m:t>
                            </m:r>
                          </m:e>
                          <m:sup>
                            <m:r>
                              <a:rPr lang="en-US" altLang="zh-CN" sz="3600" i="1" kern="100">
                                <a:solidFill>
                                  <a:srgbClr val="000000"/>
                                </a:solidFill>
                                <a:effectLst/>
                                <a:latin typeface="Cambria Math" panose="02040503050406030204" pitchFamily="18" charset="0"/>
                                <a:ea typeface="等线" panose="02010600030101010101" pitchFamily="2" charset="-122"/>
                                <a:cs typeface="Times New Roman" panose="02020603050405020304" pitchFamily="18" charset="0"/>
                              </a:rPr>
                              <m:t>4</m:t>
                            </m:r>
                          </m:sup>
                        </m:sSup>
                        <m:sSup>
                          <m:sSupPr>
                            <m:ctrlPr>
                              <a:rPr lang="zh-CN" altLang="zh-CN" sz="3600" i="1" kern="100">
                                <a:solidFill>
                                  <a:srgbClr val="000000"/>
                                </a:solidFill>
                                <a:effectLst/>
                                <a:latin typeface="Cambria Math" panose="02040503050406030204" pitchFamily="18" charset="0"/>
                                <a:ea typeface="Cambria Math" panose="02040503050406030204" pitchFamily="18" charset="0"/>
                                <a:cs typeface="Times New Roman" panose="02020603050405020304" pitchFamily="18" charset="0"/>
                              </a:rPr>
                            </m:ctrlPr>
                          </m:sSupPr>
                          <m:e>
                            <m:r>
                              <a:rPr lang="en-US" altLang="zh-CN" sz="3600" i="1" kern="100">
                                <a:solidFill>
                                  <a:srgbClr val="000000"/>
                                </a:solidFill>
                                <a:effectLst/>
                                <a:latin typeface="Cambria Math" panose="02040503050406030204" pitchFamily="18" charset="0"/>
                                <a:ea typeface="等线" panose="02010600030101010101" pitchFamily="2" charset="-122"/>
                                <a:cs typeface="Times New Roman" panose="02020603050405020304" pitchFamily="18" charset="0"/>
                              </a:rPr>
                              <m:t>𝛾</m:t>
                            </m:r>
                          </m:e>
                          <m:sup>
                            <m:r>
                              <a:rPr lang="en-US" altLang="zh-CN" sz="3600" i="1" kern="100">
                                <a:solidFill>
                                  <a:srgbClr val="000000"/>
                                </a:solidFill>
                                <a:effectLst/>
                                <a:latin typeface="Cambria Math" panose="02040503050406030204" pitchFamily="18" charset="0"/>
                                <a:ea typeface="等线" panose="02010600030101010101" pitchFamily="2" charset="-122"/>
                                <a:cs typeface="Times New Roman" panose="02020603050405020304" pitchFamily="18" charset="0"/>
                              </a:rPr>
                              <m:t>6</m:t>
                            </m:r>
                          </m:sup>
                        </m:sSup>
                        <m:sSubSup>
                          <m:sSubSupPr>
                            <m:ctrlPr>
                              <a:rPr lang="zh-CN" altLang="zh-CN" sz="3600" i="1" kern="100">
                                <a:solidFill>
                                  <a:srgbClr val="000000"/>
                                </a:solidFill>
                                <a:effectLst/>
                                <a:latin typeface="Cambria Math" panose="02040503050406030204" pitchFamily="18" charset="0"/>
                                <a:ea typeface="Cambria Math" panose="02040503050406030204" pitchFamily="18" charset="0"/>
                                <a:cs typeface="Times New Roman" panose="02020603050405020304" pitchFamily="18" charset="0"/>
                              </a:rPr>
                            </m:ctrlPr>
                          </m:sSubSupPr>
                          <m:e>
                            <m:r>
                              <a:rPr lang="en-US" altLang="zh-CN" sz="3600" i="1" kern="100">
                                <a:solidFill>
                                  <a:srgbClr val="000000"/>
                                </a:solidFill>
                                <a:effectLst/>
                                <a:latin typeface="Cambria Math" panose="02040503050406030204" pitchFamily="18" charset="0"/>
                                <a:ea typeface="等线" panose="02010600030101010101" pitchFamily="2" charset="-122"/>
                                <a:cs typeface="Times New Roman" panose="02020603050405020304" pitchFamily="18" charset="0"/>
                              </a:rPr>
                              <m:t>𝜎</m:t>
                            </m:r>
                          </m:e>
                          <m:sub>
                            <m:r>
                              <a:rPr lang="en-US" altLang="zh-CN" sz="3600" i="1" kern="100">
                                <a:solidFill>
                                  <a:srgbClr val="000000"/>
                                </a:solidFill>
                                <a:effectLst/>
                                <a:latin typeface="Cambria Math" panose="02040503050406030204" pitchFamily="18" charset="0"/>
                                <a:ea typeface="等线" panose="02010600030101010101" pitchFamily="2" charset="-122"/>
                                <a:cs typeface="Times New Roman" panose="02020603050405020304" pitchFamily="18" charset="0"/>
                              </a:rPr>
                              <m:t>𝑥</m:t>
                            </m:r>
                            <m:r>
                              <a:rPr lang="en-US" altLang="zh-CN" sz="3600" i="1" kern="100">
                                <a:solidFill>
                                  <a:srgbClr val="000000"/>
                                </a:solidFill>
                                <a:effectLst/>
                                <a:latin typeface="Cambria Math" panose="02040503050406030204" pitchFamily="18" charset="0"/>
                                <a:ea typeface="等线" panose="02010600030101010101" pitchFamily="2" charset="-122"/>
                                <a:cs typeface="Times New Roman" panose="02020603050405020304" pitchFamily="18" charset="0"/>
                              </a:rPr>
                              <m:t>𝛽</m:t>
                            </m:r>
                          </m:sub>
                          <m:sup>
                            <m:r>
                              <a:rPr lang="en-US" altLang="zh-CN" sz="3600" i="1" kern="100">
                                <a:solidFill>
                                  <a:srgbClr val="000000"/>
                                </a:solidFill>
                                <a:effectLst/>
                                <a:latin typeface="Cambria Math" panose="02040503050406030204" pitchFamily="18" charset="0"/>
                                <a:ea typeface="等线" panose="02010600030101010101" pitchFamily="2" charset="-122"/>
                                <a:cs typeface="Times New Roman" panose="02020603050405020304" pitchFamily="18" charset="0"/>
                              </a:rPr>
                              <m:t>2</m:t>
                            </m:r>
                          </m:sup>
                        </m:sSubSup>
                        <m:sSubSup>
                          <m:sSubSupPr>
                            <m:ctrlPr>
                              <a:rPr lang="zh-CN" altLang="zh-CN" sz="3600" i="1" kern="100">
                                <a:solidFill>
                                  <a:srgbClr val="000000"/>
                                </a:solidFill>
                                <a:effectLst/>
                                <a:latin typeface="Cambria Math" panose="02040503050406030204" pitchFamily="18" charset="0"/>
                                <a:ea typeface="Cambria Math" panose="02040503050406030204" pitchFamily="18" charset="0"/>
                                <a:cs typeface="Times New Roman" panose="02020603050405020304" pitchFamily="18" charset="0"/>
                              </a:rPr>
                            </m:ctrlPr>
                          </m:sSubSupPr>
                          <m:e>
                            <m:r>
                              <a:rPr lang="en-US" altLang="zh-CN" sz="3600" i="1" kern="100">
                                <a:solidFill>
                                  <a:srgbClr val="000000"/>
                                </a:solidFill>
                                <a:effectLst/>
                                <a:latin typeface="Cambria Math" panose="02040503050406030204" pitchFamily="18" charset="0"/>
                                <a:ea typeface="等线" panose="02010600030101010101" pitchFamily="2" charset="-122"/>
                                <a:cs typeface="Times New Roman" panose="02020603050405020304" pitchFamily="18" charset="0"/>
                              </a:rPr>
                              <m:t>𝜎</m:t>
                            </m:r>
                          </m:e>
                          <m:sub>
                            <m:r>
                              <a:rPr lang="en-US" altLang="zh-CN" sz="3600" i="1" kern="100">
                                <a:solidFill>
                                  <a:srgbClr val="000000"/>
                                </a:solidFill>
                                <a:effectLst/>
                                <a:latin typeface="Cambria Math" panose="02040503050406030204" pitchFamily="18" charset="0"/>
                                <a:ea typeface="等线" panose="02010600030101010101" pitchFamily="2" charset="-122"/>
                                <a:cs typeface="Times New Roman" panose="02020603050405020304" pitchFamily="18" charset="0"/>
                              </a:rPr>
                              <m:t>𝑧</m:t>
                            </m:r>
                            <m:r>
                              <a:rPr lang="en-US" altLang="zh-CN" sz="3600" i="1" kern="100">
                                <a:solidFill>
                                  <a:srgbClr val="000000"/>
                                </a:solidFill>
                                <a:effectLst/>
                                <a:latin typeface="Cambria Math" panose="02040503050406030204" pitchFamily="18" charset="0"/>
                                <a:ea typeface="等线" panose="02010600030101010101" pitchFamily="2" charset="-122"/>
                                <a:cs typeface="Times New Roman" panose="02020603050405020304" pitchFamily="18" charset="0"/>
                              </a:rPr>
                              <m:t>𝛽</m:t>
                            </m:r>
                          </m:sub>
                          <m:sup>
                            <m:r>
                              <a:rPr lang="en-US" altLang="zh-CN" sz="3600" i="1" kern="100">
                                <a:solidFill>
                                  <a:srgbClr val="000000"/>
                                </a:solidFill>
                                <a:effectLst/>
                                <a:latin typeface="Cambria Math" panose="02040503050406030204" pitchFamily="18" charset="0"/>
                                <a:ea typeface="等线" panose="02010600030101010101" pitchFamily="2" charset="-122"/>
                                <a:cs typeface="Times New Roman" panose="02020603050405020304" pitchFamily="18" charset="0"/>
                              </a:rPr>
                              <m:t>2</m:t>
                            </m:r>
                          </m:sup>
                        </m:sSubSup>
                        <m:sSub>
                          <m:sSubPr>
                            <m:ctrlPr>
                              <a:rPr lang="zh-CN" altLang="zh-CN" sz="3600" i="1" kern="100">
                                <a:solidFill>
                                  <a:srgbClr val="000000"/>
                                </a:solidFill>
                                <a:effectLst/>
                                <a:latin typeface="Cambria Math" panose="02040503050406030204" pitchFamily="18" charset="0"/>
                                <a:ea typeface="Cambria Math" panose="02040503050406030204" pitchFamily="18" charset="0"/>
                                <a:cs typeface="Times New Roman" panose="02020603050405020304" pitchFamily="18" charset="0"/>
                              </a:rPr>
                            </m:ctrlPr>
                          </m:sSubPr>
                          <m:e>
                            <m:r>
                              <a:rPr lang="en-US" altLang="zh-CN" sz="3600" i="1" kern="100">
                                <a:solidFill>
                                  <a:srgbClr val="000000"/>
                                </a:solidFill>
                                <a:effectLst/>
                                <a:latin typeface="Cambria Math" panose="02040503050406030204" pitchFamily="18" charset="0"/>
                                <a:ea typeface="等线" panose="02010600030101010101" pitchFamily="2" charset="-122"/>
                                <a:cs typeface="Times New Roman" panose="02020603050405020304" pitchFamily="18" charset="0"/>
                              </a:rPr>
                              <m:t>𝜎</m:t>
                            </m:r>
                          </m:e>
                          <m:sub>
                            <m:r>
                              <a:rPr lang="en-US" altLang="zh-CN" sz="3600" i="1" kern="100">
                                <a:solidFill>
                                  <a:srgbClr val="000000"/>
                                </a:solidFill>
                                <a:effectLst/>
                                <a:latin typeface="Cambria Math" panose="02040503050406030204" pitchFamily="18" charset="0"/>
                                <a:ea typeface="等线" panose="02010600030101010101" pitchFamily="2" charset="-122"/>
                                <a:cs typeface="Times New Roman" panose="02020603050405020304" pitchFamily="18" charset="0"/>
                              </a:rPr>
                              <m:t>𝑠</m:t>
                            </m:r>
                          </m:sub>
                        </m:sSub>
                        <m:sSub>
                          <m:sSubPr>
                            <m:ctrlPr>
                              <a:rPr lang="zh-CN" altLang="zh-CN" sz="3600" i="1" kern="100">
                                <a:solidFill>
                                  <a:srgbClr val="000000"/>
                                </a:solidFill>
                                <a:effectLst/>
                                <a:latin typeface="Cambria Math" panose="02040503050406030204" pitchFamily="18" charset="0"/>
                                <a:ea typeface="Cambria Math" panose="02040503050406030204" pitchFamily="18" charset="0"/>
                                <a:cs typeface="Times New Roman" panose="02020603050405020304" pitchFamily="18" charset="0"/>
                              </a:rPr>
                            </m:ctrlPr>
                          </m:sSubPr>
                          <m:e>
                            <m:r>
                              <a:rPr lang="en-US" altLang="zh-CN" sz="3600" i="1" kern="100">
                                <a:solidFill>
                                  <a:srgbClr val="000000"/>
                                </a:solidFill>
                                <a:effectLst/>
                                <a:latin typeface="Cambria Math" panose="02040503050406030204" pitchFamily="18" charset="0"/>
                                <a:ea typeface="等线" panose="02010600030101010101" pitchFamily="2" charset="-122"/>
                                <a:cs typeface="Times New Roman" panose="02020603050405020304" pitchFamily="18" charset="0"/>
                              </a:rPr>
                              <m:t>𝜎</m:t>
                            </m:r>
                          </m:e>
                          <m:sub>
                            <m:r>
                              <a:rPr lang="en-US" altLang="zh-CN" sz="3600" i="1" kern="100">
                                <a:solidFill>
                                  <a:srgbClr val="000000"/>
                                </a:solidFill>
                                <a:effectLst/>
                                <a:latin typeface="Cambria Math" panose="02040503050406030204" pitchFamily="18" charset="0"/>
                                <a:ea typeface="等线" panose="02010600030101010101" pitchFamily="2" charset="-122"/>
                                <a:cs typeface="Times New Roman" panose="02020603050405020304" pitchFamily="18" charset="0"/>
                              </a:rPr>
                              <m:t>𝑝</m:t>
                            </m:r>
                          </m:sub>
                        </m:sSub>
                      </m:den>
                    </m:f>
                    <m:r>
                      <a:rPr lang="en-US" altLang="zh-CN" sz="2800" i="1" kern="100">
                        <a:solidFill>
                          <a:srgbClr val="000000"/>
                        </a:solidFill>
                        <a:effectLst/>
                        <a:latin typeface="Cambria Math" panose="02040503050406030204" pitchFamily="18" charset="0"/>
                        <a:ea typeface="等线" panose="02010600030101010101" pitchFamily="2" charset="-122"/>
                        <a:cs typeface="Times New Roman" panose="02020603050405020304" pitchFamily="18" charset="0"/>
                      </a:rPr>
                      <m:t>×{</m:t>
                    </m:r>
                    <m:nary>
                      <m:naryPr>
                        <m:limLoc m:val="subSup"/>
                        <m:ctrlPr>
                          <a:rPr lang="zh-CN" altLang="zh-CN" sz="2800" i="1" kern="100">
                            <a:solidFill>
                              <a:srgbClr val="000000"/>
                            </a:solidFill>
                            <a:effectLst/>
                            <a:latin typeface="Cambria Math" panose="02040503050406030204" pitchFamily="18" charset="0"/>
                            <a:ea typeface="Cambria Math" panose="02040503050406030204" pitchFamily="18" charset="0"/>
                            <a:cs typeface="Times New Roman" panose="02020603050405020304" pitchFamily="18" charset="0"/>
                          </a:rPr>
                        </m:ctrlPr>
                      </m:naryPr>
                      <m:sub>
                        <m:r>
                          <a:rPr lang="en-US" altLang="zh-CN" sz="2800" i="1" kern="100">
                            <a:solidFill>
                              <a:srgbClr val="000000"/>
                            </a:solidFill>
                            <a:effectLst/>
                            <a:latin typeface="Cambria Math" panose="02040503050406030204" pitchFamily="18" charset="0"/>
                            <a:ea typeface="等线" panose="02010600030101010101" pitchFamily="2" charset="-122"/>
                            <a:cs typeface="Times New Roman" panose="02020603050405020304" pitchFamily="18" charset="0"/>
                          </a:rPr>
                          <m:t>4</m:t>
                        </m:r>
                        <m:sSup>
                          <m:sSupPr>
                            <m:ctrlPr>
                              <a:rPr lang="zh-CN" altLang="zh-CN" sz="3600" i="1" kern="100">
                                <a:effectLst/>
                                <a:latin typeface="Cambria Math" panose="02040503050406030204" pitchFamily="18" charset="0"/>
                                <a:ea typeface="Cambria Math" panose="02040503050406030204" pitchFamily="18" charset="0"/>
                                <a:cs typeface="Times New Roman" panose="02020603050405020304" pitchFamily="18" charset="0"/>
                              </a:rPr>
                            </m:ctrlPr>
                          </m:sSupPr>
                          <m:e>
                            <m:r>
                              <a:rPr lang="en-US" altLang="zh-CN" sz="3600" i="1" kern="100">
                                <a:effectLst/>
                                <a:latin typeface="Cambria Math" panose="02040503050406030204" pitchFamily="18" charset="0"/>
                                <a:ea typeface="等线" panose="02010600030101010101" pitchFamily="2" charset="-122"/>
                                <a:cs typeface="Times New Roman" panose="02020603050405020304" pitchFamily="18" charset="0"/>
                              </a:rPr>
                              <m:t>𝛽</m:t>
                            </m:r>
                          </m:e>
                          <m:sup>
                            <m:r>
                              <a:rPr lang="en-US" altLang="zh-CN" sz="3600" i="1" kern="100">
                                <a:effectLst/>
                                <a:latin typeface="Cambria Math" panose="02040503050406030204" pitchFamily="18" charset="0"/>
                                <a:ea typeface="等线" panose="02010600030101010101" pitchFamily="2" charset="-122"/>
                                <a:cs typeface="Times New Roman" panose="02020603050405020304" pitchFamily="18" charset="0"/>
                              </a:rPr>
                              <m:t>2</m:t>
                            </m:r>
                          </m:sup>
                        </m:sSup>
                        <m:sSup>
                          <m:sSupPr>
                            <m:ctrlPr>
                              <a:rPr lang="zh-CN" altLang="zh-CN" sz="3600" i="1" kern="100">
                                <a:effectLst/>
                                <a:latin typeface="Cambria Math" panose="02040503050406030204" pitchFamily="18" charset="0"/>
                                <a:ea typeface="Cambria Math" panose="02040503050406030204" pitchFamily="18" charset="0"/>
                                <a:cs typeface="Times New Roman" panose="02020603050405020304" pitchFamily="18" charset="0"/>
                              </a:rPr>
                            </m:ctrlPr>
                          </m:sSupPr>
                          <m:e>
                            <m:r>
                              <a:rPr lang="en-US" altLang="zh-CN" sz="3600" i="1" kern="100">
                                <a:effectLst/>
                                <a:latin typeface="Cambria Math" panose="02040503050406030204" pitchFamily="18" charset="0"/>
                                <a:ea typeface="等线" panose="02010600030101010101" pitchFamily="2" charset="-122"/>
                                <a:cs typeface="Times New Roman" panose="02020603050405020304" pitchFamily="18" charset="0"/>
                              </a:rPr>
                              <m:t>𝛾</m:t>
                            </m:r>
                          </m:e>
                          <m:sup>
                            <m:r>
                              <a:rPr lang="en-US" altLang="zh-CN" sz="3600" i="1" kern="100">
                                <a:effectLst/>
                                <a:latin typeface="Cambria Math" panose="02040503050406030204" pitchFamily="18" charset="0"/>
                                <a:ea typeface="等线" panose="02010600030101010101" pitchFamily="2" charset="-122"/>
                                <a:cs typeface="Times New Roman" panose="02020603050405020304" pitchFamily="18" charset="0"/>
                              </a:rPr>
                              <m:t>2</m:t>
                            </m:r>
                          </m:sup>
                        </m:sSup>
                        <m:sSubSup>
                          <m:sSubSupPr>
                            <m:ctrlPr>
                              <a:rPr lang="zh-CN" altLang="zh-CN" sz="2800" i="1" kern="100">
                                <a:solidFill>
                                  <a:srgbClr val="000000"/>
                                </a:solidFill>
                                <a:effectLst/>
                                <a:latin typeface="Cambria Math" panose="02040503050406030204" pitchFamily="18" charset="0"/>
                                <a:ea typeface="Cambria Math" panose="02040503050406030204" pitchFamily="18" charset="0"/>
                                <a:cs typeface="Times New Roman" panose="02020603050405020304" pitchFamily="18" charset="0"/>
                              </a:rPr>
                            </m:ctrlPr>
                          </m:sSubSupPr>
                          <m:e>
                            <m:r>
                              <a:rPr lang="en-US" altLang="zh-CN" sz="2800" i="1" kern="100">
                                <a:solidFill>
                                  <a:srgbClr val="000000"/>
                                </a:solidFill>
                                <a:effectLst/>
                                <a:latin typeface="Cambria Math" panose="02040503050406030204" pitchFamily="18" charset="0"/>
                                <a:ea typeface="等线" panose="02010600030101010101" pitchFamily="2" charset="-122"/>
                                <a:cs typeface="Times New Roman" panose="02020603050405020304" pitchFamily="18" charset="0"/>
                              </a:rPr>
                              <m:t>𝜒</m:t>
                            </m:r>
                          </m:e>
                          <m:sub>
                            <m:r>
                              <a:rPr lang="en-US" altLang="zh-CN" sz="2800" i="1" kern="100">
                                <a:solidFill>
                                  <a:srgbClr val="000000"/>
                                </a:solidFill>
                                <a:effectLst/>
                                <a:latin typeface="Cambria Math" panose="02040503050406030204" pitchFamily="18" charset="0"/>
                                <a:ea typeface="等线" panose="02010600030101010101" pitchFamily="2" charset="-122"/>
                                <a:cs typeface="Times New Roman" panose="02020603050405020304" pitchFamily="18" charset="0"/>
                              </a:rPr>
                              <m:t>1</m:t>
                            </m:r>
                          </m:sub>
                          <m:sup>
                            <m:r>
                              <a:rPr lang="en-US" altLang="zh-CN" sz="2800" i="1" kern="100">
                                <a:solidFill>
                                  <a:srgbClr val="000000"/>
                                </a:solidFill>
                                <a:effectLst/>
                                <a:latin typeface="Cambria Math" panose="02040503050406030204" pitchFamily="18" charset="0"/>
                                <a:ea typeface="等线" panose="02010600030101010101" pitchFamily="2" charset="-122"/>
                                <a:cs typeface="Times New Roman" panose="02020603050405020304" pitchFamily="18" charset="0"/>
                              </a:rPr>
                              <m:t>2</m:t>
                            </m:r>
                          </m:sup>
                        </m:sSubSup>
                      </m:sub>
                      <m:sup>
                        <m:r>
                          <a:rPr lang="en-US" altLang="zh-CN" sz="2800" i="1" kern="100">
                            <a:solidFill>
                              <a:srgbClr val="000000"/>
                            </a:solidFill>
                            <a:effectLst/>
                            <a:latin typeface="Cambria Math" panose="02040503050406030204" pitchFamily="18" charset="0"/>
                            <a:ea typeface="等线" panose="02010600030101010101" pitchFamily="2" charset="-122"/>
                            <a:cs typeface="Times New Roman" panose="02020603050405020304" pitchFamily="18" charset="0"/>
                          </a:rPr>
                          <m:t>+∞</m:t>
                        </m:r>
                      </m:sup>
                      <m:e>
                        <m:f>
                          <m:fPr>
                            <m:ctrlPr>
                              <a:rPr lang="zh-CN" altLang="zh-CN" sz="3600" i="1" kern="100">
                                <a:effectLst/>
                                <a:latin typeface="Cambria Math" panose="02040503050406030204" pitchFamily="18" charset="0"/>
                                <a:ea typeface="Cambria Math" panose="02040503050406030204" pitchFamily="18" charset="0"/>
                                <a:cs typeface="Times New Roman" panose="02020603050405020304" pitchFamily="18" charset="0"/>
                              </a:rPr>
                            </m:ctrlPr>
                          </m:fPr>
                          <m:num>
                            <m:sSup>
                              <m:sSupPr>
                                <m:ctrlPr>
                                  <a:rPr lang="zh-CN" altLang="zh-CN" sz="3600" i="1" kern="100">
                                    <a:effectLst/>
                                    <a:latin typeface="Cambria Math" panose="02040503050406030204" pitchFamily="18" charset="0"/>
                                    <a:ea typeface="Cambria Math" panose="02040503050406030204" pitchFamily="18" charset="0"/>
                                    <a:cs typeface="Times New Roman" panose="02020603050405020304" pitchFamily="18" charset="0"/>
                                  </a:rPr>
                                </m:ctrlPr>
                              </m:sSupPr>
                              <m:e>
                                <m:d>
                                  <m:dPr>
                                    <m:ctrlPr>
                                      <a:rPr lang="zh-CN" altLang="zh-CN" sz="3600" i="1" kern="100">
                                        <a:effectLst/>
                                        <a:latin typeface="Cambria Math" panose="02040503050406030204" pitchFamily="18" charset="0"/>
                                        <a:ea typeface="Cambria Math" panose="02040503050406030204" pitchFamily="18" charset="0"/>
                                        <a:cs typeface="Times New Roman" panose="02020603050405020304" pitchFamily="18" charset="0"/>
                                      </a:rPr>
                                    </m:ctrlPr>
                                  </m:dPr>
                                  <m:e>
                                    <m:r>
                                      <a:rPr lang="en-US" altLang="zh-CN" sz="3600" i="1" kern="100">
                                        <a:effectLst/>
                                        <a:latin typeface="Cambria Math" panose="02040503050406030204" pitchFamily="18" charset="0"/>
                                        <a:ea typeface="等线" panose="02010600030101010101" pitchFamily="2" charset="-122"/>
                                        <a:cs typeface="Times New Roman" panose="02020603050405020304" pitchFamily="18" charset="0"/>
                                      </a:rPr>
                                      <m:t>4+</m:t>
                                    </m:r>
                                    <m:r>
                                      <a:rPr lang="en-US" altLang="zh-CN" sz="3600" i="1" kern="100">
                                        <a:effectLst/>
                                        <a:latin typeface="Cambria Math" panose="02040503050406030204" pitchFamily="18" charset="0"/>
                                        <a:ea typeface="等线" panose="02010600030101010101" pitchFamily="2" charset="-122"/>
                                        <a:cs typeface="Times New Roman" panose="02020603050405020304" pitchFamily="18" charset="0"/>
                                      </a:rPr>
                                      <m:t>𝜏</m:t>
                                    </m:r>
                                  </m:e>
                                </m:d>
                              </m:e>
                              <m:sup>
                                <m:f>
                                  <m:fPr>
                                    <m:ctrlPr>
                                      <a:rPr lang="zh-CN" altLang="zh-CN" sz="3600" i="1" kern="100">
                                        <a:effectLst/>
                                        <a:latin typeface="Cambria Math" panose="02040503050406030204" pitchFamily="18" charset="0"/>
                                        <a:ea typeface="Cambria Math" panose="02040503050406030204" pitchFamily="18" charset="0"/>
                                        <a:cs typeface="Times New Roman" panose="02020603050405020304" pitchFamily="18" charset="0"/>
                                      </a:rPr>
                                    </m:ctrlPr>
                                  </m:fPr>
                                  <m:num>
                                    <m:r>
                                      <a:rPr lang="en-US" altLang="zh-CN" sz="3600" i="1" kern="100">
                                        <a:effectLst/>
                                        <a:latin typeface="Cambria Math" panose="02040503050406030204" pitchFamily="18" charset="0"/>
                                        <a:ea typeface="等线" panose="02010600030101010101" pitchFamily="2" charset="-122"/>
                                        <a:cs typeface="Times New Roman" panose="02020603050405020304" pitchFamily="18" charset="0"/>
                                      </a:rPr>
                                      <m:t>5</m:t>
                                    </m:r>
                                  </m:num>
                                  <m:den>
                                    <m:r>
                                      <a:rPr lang="en-US" altLang="zh-CN" sz="3600" i="1" kern="100">
                                        <a:effectLst/>
                                        <a:latin typeface="Cambria Math" panose="02040503050406030204" pitchFamily="18" charset="0"/>
                                        <a:ea typeface="等线" panose="02010600030101010101" pitchFamily="2" charset="-122"/>
                                        <a:cs typeface="Times New Roman" panose="02020603050405020304" pitchFamily="18" charset="0"/>
                                      </a:rPr>
                                      <m:t>2</m:t>
                                    </m:r>
                                  </m:den>
                                </m:f>
                              </m:sup>
                            </m:sSup>
                          </m:num>
                          <m:den>
                            <m:r>
                              <a:rPr lang="en-US" altLang="zh-CN" sz="3600" i="1" kern="100">
                                <a:effectLst/>
                                <a:latin typeface="Cambria Math" panose="02040503050406030204" pitchFamily="18" charset="0"/>
                                <a:ea typeface="等线" panose="02010600030101010101" pitchFamily="2" charset="-122"/>
                                <a:cs typeface="Times New Roman" panose="02020603050405020304" pitchFamily="18" charset="0"/>
                              </a:rPr>
                              <m:t>𝜏</m:t>
                            </m:r>
                          </m:den>
                        </m:f>
                        <m:r>
                          <a:rPr lang="en-US" altLang="zh-CN" sz="2800" i="1" kern="100">
                            <a:solidFill>
                              <a:srgbClr val="000000"/>
                            </a:solidFill>
                            <a:effectLst/>
                            <a:latin typeface="Cambria Math" panose="02040503050406030204" pitchFamily="18" charset="0"/>
                            <a:ea typeface="等线" panose="02010600030101010101" pitchFamily="2" charset="-122"/>
                            <a:cs typeface="Times New Roman" panose="02020603050405020304" pitchFamily="18" charset="0"/>
                          </a:rPr>
                          <m:t>(</m:t>
                        </m:r>
                        <m:f>
                          <m:fPr>
                            <m:ctrlPr>
                              <a:rPr lang="zh-CN" altLang="zh-CN" sz="3600" i="1" kern="100">
                                <a:effectLst/>
                                <a:latin typeface="Cambria Math" panose="02040503050406030204" pitchFamily="18" charset="0"/>
                                <a:ea typeface="Cambria Math" panose="02040503050406030204" pitchFamily="18" charset="0"/>
                                <a:cs typeface="Times New Roman" panose="02020603050405020304" pitchFamily="18" charset="0"/>
                              </a:rPr>
                            </m:ctrlPr>
                          </m:fPr>
                          <m:num>
                            <m:r>
                              <a:rPr lang="en-US" altLang="zh-CN" sz="3600" i="1" kern="100">
                                <a:effectLst/>
                                <a:latin typeface="Cambria Math" panose="02040503050406030204" pitchFamily="18" charset="0"/>
                                <a:ea typeface="等线" panose="02010600030101010101" pitchFamily="2" charset="-122"/>
                                <a:cs typeface="Times New Roman" panose="02020603050405020304" pitchFamily="18" charset="0"/>
                              </a:rPr>
                              <m:t>1</m:t>
                            </m:r>
                          </m:num>
                          <m:den>
                            <m:sSup>
                              <m:sSupPr>
                                <m:ctrlPr>
                                  <a:rPr lang="zh-CN" altLang="zh-CN" sz="3600" i="1" kern="100">
                                    <a:effectLst/>
                                    <a:latin typeface="Cambria Math" panose="02040503050406030204" pitchFamily="18" charset="0"/>
                                    <a:ea typeface="Cambria Math" panose="02040503050406030204" pitchFamily="18" charset="0"/>
                                    <a:cs typeface="Times New Roman" panose="02020603050405020304" pitchFamily="18" charset="0"/>
                                  </a:rPr>
                                </m:ctrlPr>
                              </m:sSupPr>
                              <m:e>
                                <m:r>
                                  <a:rPr lang="en-US" altLang="zh-CN" sz="3600" i="1" kern="100">
                                    <a:effectLst/>
                                    <a:latin typeface="Cambria Math" panose="02040503050406030204" pitchFamily="18" charset="0"/>
                                    <a:ea typeface="等线" panose="02010600030101010101" pitchFamily="2" charset="-122"/>
                                    <a:cs typeface="Times New Roman" panose="02020603050405020304" pitchFamily="18" charset="0"/>
                                  </a:rPr>
                                  <m:t>𝛽</m:t>
                                </m:r>
                              </m:e>
                              <m:sup>
                                <m:r>
                                  <a:rPr lang="en-US" altLang="zh-CN" sz="3600" i="1" kern="100">
                                    <a:effectLst/>
                                    <a:latin typeface="Cambria Math" panose="02040503050406030204" pitchFamily="18" charset="0"/>
                                    <a:ea typeface="等线" panose="02010600030101010101" pitchFamily="2" charset="-122"/>
                                    <a:cs typeface="Times New Roman" panose="02020603050405020304" pitchFamily="18" charset="0"/>
                                  </a:rPr>
                                  <m:t>2</m:t>
                                </m:r>
                              </m:sup>
                            </m:sSup>
                            <m:sSup>
                              <m:sSupPr>
                                <m:ctrlPr>
                                  <a:rPr lang="zh-CN" altLang="zh-CN" sz="3600" i="1" kern="100">
                                    <a:effectLst/>
                                    <a:latin typeface="Cambria Math" panose="02040503050406030204" pitchFamily="18" charset="0"/>
                                    <a:ea typeface="Cambria Math" panose="02040503050406030204" pitchFamily="18" charset="0"/>
                                    <a:cs typeface="Times New Roman" panose="02020603050405020304" pitchFamily="18" charset="0"/>
                                  </a:rPr>
                                </m:ctrlPr>
                              </m:sSupPr>
                              <m:e>
                                <m:d>
                                  <m:dPr>
                                    <m:ctrlPr>
                                      <a:rPr lang="zh-CN" altLang="zh-CN" sz="3600" i="1" kern="100">
                                        <a:effectLst/>
                                        <a:latin typeface="Cambria Math" panose="02040503050406030204" pitchFamily="18" charset="0"/>
                                        <a:ea typeface="Cambria Math" panose="02040503050406030204" pitchFamily="18" charset="0"/>
                                        <a:cs typeface="Times New Roman" panose="02020603050405020304" pitchFamily="18" charset="0"/>
                                      </a:rPr>
                                    </m:ctrlPr>
                                  </m:dPr>
                                  <m:e>
                                    <m:r>
                                      <a:rPr lang="en-US" altLang="zh-CN" sz="3600" i="1" kern="100">
                                        <a:effectLst/>
                                        <a:latin typeface="Cambria Math" panose="02040503050406030204" pitchFamily="18" charset="0"/>
                                        <a:ea typeface="等线" panose="02010600030101010101" pitchFamily="2" charset="-122"/>
                                        <a:cs typeface="Times New Roman" panose="02020603050405020304" pitchFamily="18" charset="0"/>
                                      </a:rPr>
                                      <m:t>∆</m:t>
                                    </m:r>
                                    <m:sSub>
                                      <m:sSubPr>
                                        <m:ctrlPr>
                                          <a:rPr lang="zh-CN" altLang="zh-CN" sz="3600" i="1" kern="100">
                                            <a:effectLst/>
                                            <a:latin typeface="Cambria Math" panose="02040503050406030204" pitchFamily="18" charset="0"/>
                                            <a:ea typeface="Cambria Math" panose="02040503050406030204" pitchFamily="18" charset="0"/>
                                            <a:cs typeface="Times New Roman" panose="02020603050405020304" pitchFamily="18" charset="0"/>
                                          </a:rPr>
                                        </m:ctrlPr>
                                      </m:sSubPr>
                                      <m:e>
                                        <m:r>
                                          <a:rPr lang="en-US" altLang="zh-CN" sz="3600" i="1" kern="100">
                                            <a:effectLst/>
                                            <a:latin typeface="Cambria Math" panose="02040503050406030204" pitchFamily="18" charset="0"/>
                                            <a:ea typeface="等线" panose="02010600030101010101" pitchFamily="2" charset="-122"/>
                                            <a:cs typeface="Times New Roman" panose="02020603050405020304" pitchFamily="18" charset="0"/>
                                          </a:rPr>
                                          <m:t>𝛿</m:t>
                                        </m:r>
                                      </m:e>
                                      <m:sub>
                                        <m:r>
                                          <a:rPr lang="en-US" altLang="zh-CN" sz="3600" i="1" kern="100">
                                            <a:effectLst/>
                                            <a:latin typeface="Cambria Math" panose="02040503050406030204" pitchFamily="18" charset="0"/>
                                            <a:ea typeface="等线" panose="02010600030101010101" pitchFamily="2" charset="-122"/>
                                            <a:cs typeface="Times New Roman" panose="02020603050405020304" pitchFamily="18" charset="0"/>
                                          </a:rPr>
                                          <m:t>1</m:t>
                                        </m:r>
                                      </m:sub>
                                    </m:sSub>
                                  </m:e>
                                </m:d>
                              </m:e>
                              <m:sup>
                                <m:r>
                                  <a:rPr lang="en-US" altLang="zh-CN" sz="3600" i="1" kern="100">
                                    <a:effectLst/>
                                    <a:latin typeface="Cambria Math" panose="02040503050406030204" pitchFamily="18" charset="0"/>
                                    <a:ea typeface="等线" panose="02010600030101010101" pitchFamily="2" charset="-122"/>
                                    <a:cs typeface="Times New Roman" panose="02020603050405020304" pitchFamily="18" charset="0"/>
                                  </a:rPr>
                                  <m:t>2</m:t>
                                </m:r>
                              </m:sup>
                            </m:sSup>
                          </m:den>
                        </m:f>
                        <m:f>
                          <m:fPr>
                            <m:ctrlPr>
                              <a:rPr lang="zh-CN" altLang="zh-CN" sz="3600" i="1" kern="100">
                                <a:effectLst/>
                                <a:latin typeface="Cambria Math" panose="02040503050406030204" pitchFamily="18" charset="0"/>
                                <a:ea typeface="Cambria Math" panose="02040503050406030204" pitchFamily="18" charset="0"/>
                                <a:cs typeface="Times New Roman" panose="02020603050405020304" pitchFamily="18" charset="0"/>
                              </a:rPr>
                            </m:ctrlPr>
                          </m:fPr>
                          <m:num>
                            <m:r>
                              <a:rPr lang="en-US" altLang="zh-CN" sz="3600" i="1" kern="100">
                                <a:effectLst/>
                                <a:latin typeface="Cambria Math" panose="02040503050406030204" pitchFamily="18" charset="0"/>
                                <a:ea typeface="等线" panose="02010600030101010101" pitchFamily="2" charset="-122"/>
                                <a:cs typeface="Times New Roman" panose="02020603050405020304" pitchFamily="18" charset="0"/>
                              </a:rPr>
                              <m:t>𝜏</m:t>
                            </m:r>
                          </m:num>
                          <m:den>
                            <m:r>
                              <a:rPr lang="en-US" altLang="zh-CN" sz="3600" i="1" kern="100">
                                <a:effectLst/>
                                <a:latin typeface="Cambria Math" panose="02040503050406030204" pitchFamily="18" charset="0"/>
                                <a:ea typeface="等线" panose="02010600030101010101" pitchFamily="2" charset="-122"/>
                                <a:cs typeface="Times New Roman" panose="02020603050405020304" pitchFamily="18" charset="0"/>
                              </a:rPr>
                              <m:t>4+</m:t>
                            </m:r>
                            <m:r>
                              <a:rPr lang="en-US" altLang="zh-CN" sz="3600" i="1" kern="100">
                                <a:effectLst/>
                                <a:latin typeface="Cambria Math" panose="02040503050406030204" pitchFamily="18" charset="0"/>
                                <a:ea typeface="等线" panose="02010600030101010101" pitchFamily="2" charset="-122"/>
                                <a:cs typeface="Times New Roman" panose="02020603050405020304" pitchFamily="18" charset="0"/>
                              </a:rPr>
                              <m:t>𝜏</m:t>
                            </m:r>
                          </m:den>
                        </m:f>
                        <m:r>
                          <a:rPr lang="en-US" altLang="zh-CN" sz="2800" i="1" kern="100">
                            <a:solidFill>
                              <a:srgbClr val="000000"/>
                            </a:solidFill>
                            <a:effectLst/>
                            <a:latin typeface="Cambria Math" panose="02040503050406030204" pitchFamily="18" charset="0"/>
                            <a:ea typeface="等线" panose="02010600030101010101" pitchFamily="2" charset="-122"/>
                            <a:cs typeface="Times New Roman" panose="02020603050405020304" pitchFamily="18" charset="0"/>
                          </a:rPr>
                          <m:t>+</m:t>
                        </m:r>
                        <m:f>
                          <m:fPr>
                            <m:ctrlPr>
                              <a:rPr lang="zh-CN" altLang="zh-CN" sz="3600" i="1" kern="100">
                                <a:effectLst/>
                                <a:latin typeface="Cambria Math" panose="02040503050406030204" pitchFamily="18" charset="0"/>
                                <a:ea typeface="Cambria Math" panose="02040503050406030204" pitchFamily="18" charset="0"/>
                                <a:cs typeface="Times New Roman" panose="02020603050405020304" pitchFamily="18" charset="0"/>
                              </a:rPr>
                            </m:ctrlPr>
                          </m:fPr>
                          <m:num>
                            <m:r>
                              <a:rPr lang="en-US" altLang="zh-CN" sz="3600" i="1" kern="100">
                                <a:effectLst/>
                                <a:latin typeface="Cambria Math" panose="02040503050406030204" pitchFamily="18" charset="0"/>
                                <a:ea typeface="等线" panose="02010600030101010101" pitchFamily="2" charset="-122"/>
                                <a:cs typeface="Times New Roman" panose="02020603050405020304" pitchFamily="18" charset="0"/>
                              </a:rPr>
                              <m:t>1</m:t>
                            </m:r>
                          </m:num>
                          <m:den>
                            <m:sSup>
                              <m:sSupPr>
                                <m:ctrlPr>
                                  <a:rPr lang="zh-CN" altLang="zh-CN" sz="3600" i="1" kern="100">
                                    <a:effectLst/>
                                    <a:latin typeface="Cambria Math" panose="02040503050406030204" pitchFamily="18" charset="0"/>
                                    <a:ea typeface="Cambria Math" panose="02040503050406030204" pitchFamily="18" charset="0"/>
                                    <a:cs typeface="Times New Roman" panose="02020603050405020304" pitchFamily="18" charset="0"/>
                                  </a:rPr>
                                </m:ctrlPr>
                              </m:sSupPr>
                              <m:e>
                                <m:r>
                                  <a:rPr lang="en-US" altLang="zh-CN" sz="3600" i="1" kern="100">
                                    <a:effectLst/>
                                    <a:latin typeface="Cambria Math" panose="02040503050406030204" pitchFamily="18" charset="0"/>
                                    <a:ea typeface="等线" panose="02010600030101010101" pitchFamily="2" charset="-122"/>
                                    <a:cs typeface="Times New Roman" panose="02020603050405020304" pitchFamily="18" charset="0"/>
                                  </a:rPr>
                                  <m:t>𝛽</m:t>
                                </m:r>
                              </m:e>
                              <m:sup>
                                <m:r>
                                  <a:rPr lang="en-US" altLang="zh-CN" sz="3600" i="1" kern="100">
                                    <a:effectLst/>
                                    <a:latin typeface="Cambria Math" panose="02040503050406030204" pitchFamily="18" charset="0"/>
                                    <a:ea typeface="等线" panose="02010600030101010101" pitchFamily="2" charset="-122"/>
                                    <a:cs typeface="Times New Roman" panose="02020603050405020304" pitchFamily="18" charset="0"/>
                                  </a:rPr>
                                  <m:t>2</m:t>
                                </m:r>
                              </m:sup>
                            </m:sSup>
                            <m:sSup>
                              <m:sSupPr>
                                <m:ctrlPr>
                                  <a:rPr lang="zh-CN" altLang="zh-CN" sz="3600" i="1" kern="100">
                                    <a:effectLst/>
                                    <a:latin typeface="Cambria Math" panose="02040503050406030204" pitchFamily="18" charset="0"/>
                                    <a:ea typeface="Cambria Math" panose="02040503050406030204" pitchFamily="18" charset="0"/>
                                    <a:cs typeface="Times New Roman" panose="02020603050405020304" pitchFamily="18" charset="0"/>
                                  </a:rPr>
                                </m:ctrlPr>
                              </m:sSupPr>
                              <m:e>
                                <m:d>
                                  <m:dPr>
                                    <m:ctrlPr>
                                      <a:rPr lang="zh-CN" altLang="zh-CN" sz="3600" i="1" kern="100">
                                        <a:effectLst/>
                                        <a:latin typeface="Cambria Math" panose="02040503050406030204" pitchFamily="18" charset="0"/>
                                        <a:ea typeface="Cambria Math" panose="02040503050406030204" pitchFamily="18" charset="0"/>
                                        <a:cs typeface="Times New Roman" panose="02020603050405020304" pitchFamily="18" charset="0"/>
                                      </a:rPr>
                                    </m:ctrlPr>
                                  </m:dPr>
                                  <m:e>
                                    <m:r>
                                      <a:rPr lang="en-US" altLang="zh-CN" sz="3600" i="1" kern="100">
                                        <a:effectLst/>
                                        <a:latin typeface="Cambria Math" panose="02040503050406030204" pitchFamily="18" charset="0"/>
                                        <a:ea typeface="等线" panose="02010600030101010101" pitchFamily="2" charset="-122"/>
                                        <a:cs typeface="Times New Roman" panose="02020603050405020304" pitchFamily="18" charset="0"/>
                                      </a:rPr>
                                      <m:t>∆</m:t>
                                    </m:r>
                                    <m:sSub>
                                      <m:sSubPr>
                                        <m:ctrlPr>
                                          <a:rPr lang="zh-CN" altLang="zh-CN" sz="3600" i="1" kern="100">
                                            <a:effectLst/>
                                            <a:latin typeface="Cambria Math" panose="02040503050406030204" pitchFamily="18" charset="0"/>
                                            <a:ea typeface="Cambria Math" panose="02040503050406030204" pitchFamily="18" charset="0"/>
                                            <a:cs typeface="Times New Roman" panose="02020603050405020304" pitchFamily="18" charset="0"/>
                                          </a:rPr>
                                        </m:ctrlPr>
                                      </m:sSubPr>
                                      <m:e>
                                        <m:r>
                                          <a:rPr lang="en-US" altLang="zh-CN" sz="3600" i="1" kern="100">
                                            <a:effectLst/>
                                            <a:latin typeface="Cambria Math" panose="02040503050406030204" pitchFamily="18" charset="0"/>
                                            <a:ea typeface="等线" panose="02010600030101010101" pitchFamily="2" charset="-122"/>
                                            <a:cs typeface="Times New Roman" panose="02020603050405020304" pitchFamily="18" charset="0"/>
                                          </a:rPr>
                                          <m:t>𝛿</m:t>
                                        </m:r>
                                      </m:e>
                                      <m:sub>
                                        <m:r>
                                          <a:rPr lang="en-US" altLang="zh-CN" sz="3600" i="1" kern="100">
                                            <a:effectLst/>
                                            <a:latin typeface="Cambria Math" panose="02040503050406030204" pitchFamily="18" charset="0"/>
                                            <a:ea typeface="等线" panose="02010600030101010101" pitchFamily="2" charset="-122"/>
                                            <a:cs typeface="Times New Roman" panose="02020603050405020304" pitchFamily="18" charset="0"/>
                                          </a:rPr>
                                          <m:t>2</m:t>
                                        </m:r>
                                      </m:sub>
                                    </m:sSub>
                                  </m:e>
                                </m:d>
                              </m:e>
                              <m:sup>
                                <m:r>
                                  <a:rPr lang="en-US" altLang="zh-CN" sz="3600" i="1" kern="100">
                                    <a:effectLst/>
                                    <a:latin typeface="Cambria Math" panose="02040503050406030204" pitchFamily="18" charset="0"/>
                                    <a:ea typeface="等线" panose="02010600030101010101" pitchFamily="2" charset="-122"/>
                                    <a:cs typeface="Times New Roman" panose="02020603050405020304" pitchFamily="18" charset="0"/>
                                  </a:rPr>
                                  <m:t>2</m:t>
                                </m:r>
                              </m:sup>
                            </m:sSup>
                          </m:den>
                        </m:f>
                        <m:f>
                          <m:fPr>
                            <m:ctrlPr>
                              <a:rPr lang="zh-CN" altLang="zh-CN" sz="3600" i="1" kern="100">
                                <a:effectLst/>
                                <a:latin typeface="Cambria Math" panose="02040503050406030204" pitchFamily="18" charset="0"/>
                                <a:ea typeface="Cambria Math" panose="02040503050406030204" pitchFamily="18" charset="0"/>
                                <a:cs typeface="Times New Roman" panose="02020603050405020304" pitchFamily="18" charset="0"/>
                              </a:rPr>
                            </m:ctrlPr>
                          </m:fPr>
                          <m:num>
                            <m:r>
                              <a:rPr lang="en-US" altLang="zh-CN" sz="3600" i="1" kern="100">
                                <a:effectLst/>
                                <a:latin typeface="Cambria Math" panose="02040503050406030204" pitchFamily="18" charset="0"/>
                                <a:ea typeface="等线" panose="02010600030101010101" pitchFamily="2" charset="-122"/>
                                <a:cs typeface="Times New Roman" panose="02020603050405020304" pitchFamily="18" charset="0"/>
                              </a:rPr>
                              <m:t>𝜏</m:t>
                            </m:r>
                          </m:num>
                          <m:den>
                            <m:r>
                              <a:rPr lang="en-US" altLang="zh-CN" sz="3600" i="1" kern="100">
                                <a:effectLst/>
                                <a:latin typeface="Cambria Math" panose="02040503050406030204" pitchFamily="18" charset="0"/>
                                <a:ea typeface="等线" panose="02010600030101010101" pitchFamily="2" charset="-122"/>
                                <a:cs typeface="Times New Roman" panose="02020603050405020304" pitchFamily="18" charset="0"/>
                              </a:rPr>
                              <m:t>4+</m:t>
                            </m:r>
                            <m:r>
                              <a:rPr lang="en-US" altLang="zh-CN" sz="3600" i="1" kern="100">
                                <a:effectLst/>
                                <a:latin typeface="Cambria Math" panose="02040503050406030204" pitchFamily="18" charset="0"/>
                                <a:ea typeface="等线" panose="02010600030101010101" pitchFamily="2" charset="-122"/>
                                <a:cs typeface="Times New Roman" panose="02020603050405020304" pitchFamily="18" charset="0"/>
                              </a:rPr>
                              <m:t>𝜏</m:t>
                            </m:r>
                          </m:den>
                        </m:f>
                        <m:r>
                          <a:rPr lang="en-US" altLang="zh-CN" sz="2800" i="1" kern="100">
                            <a:solidFill>
                              <a:srgbClr val="000000"/>
                            </a:solidFill>
                            <a:effectLst/>
                            <a:latin typeface="Cambria Math" panose="02040503050406030204" pitchFamily="18" charset="0"/>
                            <a:ea typeface="等线" panose="02010600030101010101" pitchFamily="2" charset="-122"/>
                            <a:cs typeface="Times New Roman" panose="02020603050405020304" pitchFamily="18" charset="0"/>
                          </a:rPr>
                          <m:t>−2+(1+</m:t>
                        </m:r>
                        <m:sSup>
                          <m:sSupPr>
                            <m:ctrlPr>
                              <a:rPr lang="zh-CN" altLang="zh-CN" sz="2800" i="1" kern="100">
                                <a:solidFill>
                                  <a:srgbClr val="000000"/>
                                </a:solidFill>
                                <a:effectLst/>
                                <a:latin typeface="Cambria Math" panose="02040503050406030204" pitchFamily="18" charset="0"/>
                                <a:ea typeface="Cambria Math" panose="02040503050406030204" pitchFamily="18" charset="0"/>
                                <a:cs typeface="Times New Roman" panose="02020603050405020304" pitchFamily="18" charset="0"/>
                              </a:rPr>
                            </m:ctrlPr>
                          </m:sSupPr>
                          <m:e>
                            <m:r>
                              <a:rPr lang="en-US" altLang="zh-CN" sz="2800" i="1" kern="100">
                                <a:solidFill>
                                  <a:srgbClr val="000000"/>
                                </a:solidFill>
                                <a:effectLst/>
                                <a:latin typeface="Cambria Math" panose="02040503050406030204" pitchFamily="18" charset="0"/>
                                <a:ea typeface="等线" panose="02010600030101010101" pitchFamily="2" charset="-122"/>
                                <a:cs typeface="Times New Roman" panose="02020603050405020304" pitchFamily="18" charset="0"/>
                              </a:rPr>
                              <m:t>𝑃</m:t>
                            </m:r>
                          </m:e>
                          <m:sup>
                            <m:r>
                              <a:rPr lang="en-US" altLang="zh-CN" sz="2800" i="1" kern="100">
                                <a:solidFill>
                                  <a:srgbClr val="000000"/>
                                </a:solidFill>
                                <a:effectLst/>
                                <a:latin typeface="Cambria Math" panose="02040503050406030204" pitchFamily="18" charset="0"/>
                                <a:ea typeface="等线" panose="02010600030101010101" pitchFamily="2" charset="-122"/>
                                <a:cs typeface="Times New Roman" panose="02020603050405020304" pitchFamily="18" charset="0"/>
                              </a:rPr>
                              <m:t>2</m:t>
                            </m:r>
                          </m:sup>
                        </m:sSup>
                        <m:r>
                          <a:rPr lang="en-US" altLang="zh-CN" sz="2800" i="1" kern="100">
                            <a:solidFill>
                              <a:srgbClr val="000000"/>
                            </a:solidFill>
                            <a:effectLst/>
                            <a:latin typeface="Cambria Math" panose="02040503050406030204" pitchFamily="18" charset="0"/>
                            <a:ea typeface="等线" panose="02010600030101010101" pitchFamily="2" charset="-122"/>
                            <a:cs typeface="Times New Roman" panose="02020603050405020304" pitchFamily="18" charset="0"/>
                          </a:rPr>
                          <m:t>)</m:t>
                        </m:r>
                        <m:r>
                          <a:rPr lang="en-US" altLang="zh-CN" sz="2800" i="1" kern="100">
                            <a:solidFill>
                              <a:srgbClr val="000000"/>
                            </a:solidFill>
                            <a:effectLst/>
                            <a:latin typeface="Cambria Math" panose="02040503050406030204" pitchFamily="18" charset="0"/>
                            <a:ea typeface="等线" panose="02010600030101010101" pitchFamily="2" charset="-122"/>
                            <a:cs typeface="Times New Roman" panose="02020603050405020304" pitchFamily="18" charset="0"/>
                          </a:rPr>
                          <m:t>𝑙𝑛</m:t>
                        </m:r>
                        <m:f>
                          <m:fPr>
                            <m:ctrlPr>
                              <a:rPr lang="zh-CN" altLang="zh-CN" sz="2800" i="1" kern="100">
                                <a:solidFill>
                                  <a:srgbClr val="000000"/>
                                </a:solidFill>
                                <a:effectLst/>
                                <a:latin typeface="Cambria Math" panose="02040503050406030204" pitchFamily="18" charset="0"/>
                                <a:ea typeface="Cambria Math" panose="02040503050406030204" pitchFamily="18" charset="0"/>
                                <a:cs typeface="Times New Roman" panose="02020603050405020304" pitchFamily="18" charset="0"/>
                              </a:rPr>
                            </m:ctrlPr>
                          </m:fPr>
                          <m:num>
                            <m:sSup>
                              <m:sSupPr>
                                <m:ctrlPr>
                                  <a:rPr lang="zh-CN" altLang="zh-CN" sz="2800" i="1" kern="100">
                                    <a:solidFill>
                                      <a:srgbClr val="000000"/>
                                    </a:solidFill>
                                    <a:effectLst/>
                                    <a:latin typeface="Cambria Math" panose="02040503050406030204" pitchFamily="18" charset="0"/>
                                    <a:ea typeface="Cambria Math" panose="02040503050406030204" pitchFamily="18" charset="0"/>
                                    <a:cs typeface="Times New Roman" panose="02020603050405020304" pitchFamily="18" charset="0"/>
                                  </a:rPr>
                                </m:ctrlPr>
                              </m:sSupPr>
                              <m:e>
                                <m:r>
                                  <a:rPr lang="en-US" altLang="zh-CN" sz="2800" i="1" kern="100">
                                    <a:solidFill>
                                      <a:srgbClr val="000000"/>
                                    </a:solidFill>
                                    <a:effectLst/>
                                    <a:latin typeface="Cambria Math" panose="02040503050406030204" pitchFamily="18" charset="0"/>
                                    <a:ea typeface="等线" panose="02010600030101010101" pitchFamily="2" charset="-122"/>
                                    <a:cs typeface="Times New Roman" panose="02020603050405020304" pitchFamily="18" charset="0"/>
                                  </a:rPr>
                                  <m:t>𝛽</m:t>
                                </m:r>
                              </m:e>
                              <m:sup>
                                <m:r>
                                  <a:rPr lang="en-US" altLang="zh-CN" sz="2800" i="1" kern="100">
                                    <a:solidFill>
                                      <a:srgbClr val="000000"/>
                                    </a:solidFill>
                                    <a:effectLst/>
                                    <a:latin typeface="Cambria Math" panose="02040503050406030204" pitchFamily="18" charset="0"/>
                                    <a:ea typeface="等线" panose="02010600030101010101" pitchFamily="2" charset="-122"/>
                                    <a:cs typeface="Times New Roman" panose="02020603050405020304" pitchFamily="18" charset="0"/>
                                  </a:rPr>
                                  <m:t>2</m:t>
                                </m:r>
                              </m:sup>
                            </m:sSup>
                            <m:r>
                              <a:rPr lang="en-US" altLang="zh-CN" sz="2800" i="1" kern="100">
                                <a:solidFill>
                                  <a:srgbClr val="000000"/>
                                </a:solidFill>
                                <a:effectLst/>
                                <a:latin typeface="Cambria Math" panose="02040503050406030204" pitchFamily="18" charset="0"/>
                                <a:ea typeface="等线" panose="02010600030101010101" pitchFamily="2" charset="-122"/>
                                <a:cs typeface="Times New Roman" panose="02020603050405020304" pitchFamily="18" charset="0"/>
                              </a:rPr>
                              <m:t>∆</m:t>
                            </m:r>
                            <m:sSub>
                              <m:sSubPr>
                                <m:ctrlPr>
                                  <a:rPr lang="zh-CN" altLang="zh-CN" sz="2800" i="1" kern="100">
                                    <a:solidFill>
                                      <a:srgbClr val="000000"/>
                                    </a:solidFill>
                                    <a:effectLst/>
                                    <a:latin typeface="Cambria Math" panose="02040503050406030204" pitchFamily="18" charset="0"/>
                                    <a:ea typeface="Cambria Math" panose="02040503050406030204" pitchFamily="18" charset="0"/>
                                    <a:cs typeface="Times New Roman" panose="02020603050405020304" pitchFamily="18" charset="0"/>
                                  </a:rPr>
                                </m:ctrlPr>
                              </m:sSubPr>
                              <m:e>
                                <m:r>
                                  <a:rPr lang="en-US" altLang="zh-CN" sz="2800" i="1" kern="100">
                                    <a:solidFill>
                                      <a:srgbClr val="000000"/>
                                    </a:solidFill>
                                    <a:effectLst/>
                                    <a:latin typeface="Cambria Math" panose="02040503050406030204" pitchFamily="18" charset="0"/>
                                    <a:ea typeface="等线" panose="02010600030101010101" pitchFamily="2" charset="-122"/>
                                    <a:cs typeface="Times New Roman" panose="02020603050405020304" pitchFamily="18" charset="0"/>
                                  </a:rPr>
                                  <m:t>𝛿</m:t>
                                </m:r>
                              </m:e>
                              <m:sub>
                                <m:r>
                                  <a:rPr lang="en-US" altLang="zh-CN" sz="2800" i="1" kern="100">
                                    <a:solidFill>
                                      <a:srgbClr val="000000"/>
                                    </a:solidFill>
                                    <a:effectLst/>
                                    <a:latin typeface="Cambria Math" panose="02040503050406030204" pitchFamily="18" charset="0"/>
                                    <a:ea typeface="等线" panose="02010600030101010101" pitchFamily="2" charset="-122"/>
                                    <a:cs typeface="Times New Roman" panose="02020603050405020304" pitchFamily="18" charset="0"/>
                                  </a:rPr>
                                  <m:t>1</m:t>
                                </m:r>
                              </m:sub>
                            </m:sSub>
                            <m:r>
                              <a:rPr lang="en-US" altLang="zh-CN" sz="2800" i="1" kern="100">
                                <a:solidFill>
                                  <a:srgbClr val="000000"/>
                                </a:solidFill>
                                <a:effectLst/>
                                <a:latin typeface="Cambria Math" panose="02040503050406030204" pitchFamily="18" charset="0"/>
                                <a:ea typeface="等线" panose="02010600030101010101" pitchFamily="2" charset="-122"/>
                                <a:cs typeface="Times New Roman" panose="02020603050405020304" pitchFamily="18" charset="0"/>
                              </a:rPr>
                              <m:t>∆</m:t>
                            </m:r>
                            <m:sSub>
                              <m:sSubPr>
                                <m:ctrlPr>
                                  <a:rPr lang="zh-CN" altLang="zh-CN" sz="2800" i="1" kern="100">
                                    <a:solidFill>
                                      <a:srgbClr val="000000"/>
                                    </a:solidFill>
                                    <a:effectLst/>
                                    <a:latin typeface="Cambria Math" panose="02040503050406030204" pitchFamily="18" charset="0"/>
                                    <a:ea typeface="Cambria Math" panose="02040503050406030204" pitchFamily="18" charset="0"/>
                                    <a:cs typeface="Times New Roman" panose="02020603050405020304" pitchFamily="18" charset="0"/>
                                  </a:rPr>
                                </m:ctrlPr>
                              </m:sSubPr>
                              <m:e>
                                <m:r>
                                  <a:rPr lang="en-US" altLang="zh-CN" sz="2800" i="1" kern="100">
                                    <a:solidFill>
                                      <a:srgbClr val="000000"/>
                                    </a:solidFill>
                                    <a:effectLst/>
                                    <a:latin typeface="Cambria Math" panose="02040503050406030204" pitchFamily="18" charset="0"/>
                                    <a:ea typeface="等线" panose="02010600030101010101" pitchFamily="2" charset="-122"/>
                                    <a:cs typeface="Times New Roman" panose="02020603050405020304" pitchFamily="18" charset="0"/>
                                  </a:rPr>
                                  <m:t>𝛿</m:t>
                                </m:r>
                              </m:e>
                              <m:sub>
                                <m:r>
                                  <a:rPr lang="en-US" altLang="zh-CN" sz="2800" i="1" kern="100">
                                    <a:solidFill>
                                      <a:srgbClr val="000000"/>
                                    </a:solidFill>
                                    <a:effectLst/>
                                    <a:latin typeface="Cambria Math" panose="02040503050406030204" pitchFamily="18" charset="0"/>
                                    <a:ea typeface="等线" panose="02010600030101010101" pitchFamily="2" charset="-122"/>
                                    <a:cs typeface="Times New Roman" panose="02020603050405020304" pitchFamily="18" charset="0"/>
                                  </a:rPr>
                                  <m:t>2</m:t>
                                </m:r>
                              </m:sub>
                            </m:sSub>
                            <m:d>
                              <m:dPr>
                                <m:ctrlPr>
                                  <a:rPr lang="zh-CN" altLang="zh-CN" sz="2800" i="1" kern="100">
                                    <a:solidFill>
                                      <a:srgbClr val="000000"/>
                                    </a:solidFill>
                                    <a:effectLst/>
                                    <a:latin typeface="Cambria Math" panose="02040503050406030204" pitchFamily="18" charset="0"/>
                                    <a:ea typeface="Cambria Math" panose="02040503050406030204" pitchFamily="18" charset="0"/>
                                    <a:cs typeface="Times New Roman" panose="02020603050405020304" pitchFamily="18" charset="0"/>
                                  </a:rPr>
                                </m:ctrlPr>
                              </m:dPr>
                              <m:e>
                                <m:r>
                                  <a:rPr lang="en-US" altLang="zh-CN" sz="2800" i="1" kern="100">
                                    <a:solidFill>
                                      <a:srgbClr val="000000"/>
                                    </a:solidFill>
                                    <a:effectLst/>
                                    <a:latin typeface="Cambria Math" panose="02040503050406030204" pitchFamily="18" charset="0"/>
                                    <a:ea typeface="等线" panose="02010600030101010101" pitchFamily="2" charset="-122"/>
                                    <a:cs typeface="Times New Roman" panose="02020603050405020304" pitchFamily="18" charset="0"/>
                                  </a:rPr>
                                  <m:t>4+</m:t>
                                </m:r>
                                <m:r>
                                  <a:rPr lang="en-US" altLang="zh-CN" sz="2800" i="1" kern="100">
                                    <a:solidFill>
                                      <a:srgbClr val="000000"/>
                                    </a:solidFill>
                                    <a:effectLst/>
                                    <a:latin typeface="Cambria Math" panose="02040503050406030204" pitchFamily="18" charset="0"/>
                                    <a:ea typeface="等线" panose="02010600030101010101" pitchFamily="2" charset="-122"/>
                                    <a:cs typeface="Times New Roman" panose="02020603050405020304" pitchFamily="18" charset="0"/>
                                  </a:rPr>
                                  <m:t>𝜏</m:t>
                                </m:r>
                              </m:e>
                            </m:d>
                          </m:num>
                          <m:den>
                            <m:r>
                              <a:rPr lang="en-US" altLang="zh-CN" sz="2800" i="1" kern="100">
                                <a:effectLst/>
                                <a:latin typeface="Cambria Math" panose="02040503050406030204" pitchFamily="18" charset="0"/>
                                <a:ea typeface="等线" panose="02010600030101010101" pitchFamily="2" charset="-122"/>
                                <a:cs typeface="Times New Roman" panose="02020603050405020304" pitchFamily="18" charset="0"/>
                              </a:rPr>
                              <m:t>𝜏</m:t>
                            </m:r>
                          </m:den>
                        </m:f>
                        <m:r>
                          <a:rPr lang="en-US" altLang="zh-CN" sz="2800" i="1" kern="100">
                            <a:solidFill>
                              <a:srgbClr val="000000"/>
                            </a:solidFill>
                            <a:effectLst/>
                            <a:latin typeface="Cambria Math" panose="02040503050406030204" pitchFamily="18" charset="0"/>
                            <a:ea typeface="等线" panose="02010600030101010101" pitchFamily="2" charset="-122"/>
                            <a:cs typeface="Times New Roman" panose="02020603050405020304" pitchFamily="18" charset="0"/>
                          </a:rPr>
                          <m:t>)</m:t>
                        </m:r>
                        <m:rad>
                          <m:radPr>
                            <m:degHide m:val="on"/>
                            <m:ctrlPr>
                              <a:rPr lang="zh-CN" altLang="zh-CN" sz="3600" i="1" kern="100">
                                <a:solidFill>
                                  <a:srgbClr val="000000"/>
                                </a:solidFill>
                                <a:effectLst/>
                                <a:latin typeface="Cambria Math" panose="02040503050406030204" pitchFamily="18" charset="0"/>
                                <a:ea typeface="Cambria Math" panose="02040503050406030204" pitchFamily="18" charset="0"/>
                                <a:cs typeface="Times New Roman" panose="02020603050405020304" pitchFamily="18" charset="0"/>
                              </a:rPr>
                            </m:ctrlPr>
                          </m:radPr>
                          <m:deg/>
                          <m:e>
                            <m:r>
                              <a:rPr lang="en-US" altLang="zh-CN" sz="3600" i="1" kern="100">
                                <a:solidFill>
                                  <a:srgbClr val="000000"/>
                                </a:solidFill>
                                <a:effectLst/>
                                <a:latin typeface="Cambria Math" panose="02040503050406030204" pitchFamily="18" charset="0"/>
                                <a:ea typeface="等线" panose="02010600030101010101" pitchFamily="2" charset="-122"/>
                                <a:cs typeface="Times New Roman" panose="02020603050405020304" pitchFamily="18" charset="0"/>
                              </a:rPr>
                              <m:t>𝜏</m:t>
                            </m:r>
                          </m:e>
                        </m:rad>
                      </m:e>
                    </m:nary>
                    <m:sSup>
                      <m:sSupPr>
                        <m:ctrlPr>
                          <a:rPr lang="zh-CN" altLang="zh-CN" sz="2800" i="1" kern="100">
                            <a:solidFill>
                              <a:srgbClr val="000000"/>
                            </a:solidFill>
                            <a:effectLst/>
                            <a:latin typeface="Cambria Math" panose="02040503050406030204" pitchFamily="18" charset="0"/>
                            <a:ea typeface="Cambria Math" panose="02040503050406030204" pitchFamily="18" charset="0"/>
                            <a:cs typeface="Times New Roman" panose="02020603050405020304" pitchFamily="18" charset="0"/>
                          </a:rPr>
                        </m:ctrlPr>
                      </m:sSupPr>
                      <m:e>
                        <m:r>
                          <a:rPr lang="en-US" altLang="zh-CN" sz="2800" i="1" kern="100">
                            <a:solidFill>
                              <a:srgbClr val="000000"/>
                            </a:solidFill>
                            <a:effectLst/>
                            <a:latin typeface="Cambria Math" panose="02040503050406030204" pitchFamily="18" charset="0"/>
                            <a:ea typeface="等线" panose="02010600030101010101" pitchFamily="2" charset="-122"/>
                            <a:cs typeface="Times New Roman" panose="02020603050405020304" pitchFamily="18" charset="0"/>
                          </a:rPr>
                          <m:t>𝑒</m:t>
                        </m:r>
                      </m:e>
                      <m:sup>
                        <m:r>
                          <a:rPr lang="en-US" altLang="zh-CN" sz="2800" i="1" kern="100">
                            <a:solidFill>
                              <a:srgbClr val="000000"/>
                            </a:solidFill>
                            <a:effectLst/>
                            <a:latin typeface="Cambria Math" panose="02040503050406030204" pitchFamily="18" charset="0"/>
                            <a:ea typeface="等线" panose="02010600030101010101" pitchFamily="2" charset="-122"/>
                            <a:cs typeface="Times New Roman" panose="02020603050405020304" pitchFamily="18" charset="0"/>
                          </a:rPr>
                          <m:t>−</m:t>
                        </m:r>
                        <m:r>
                          <a:rPr lang="en-US" altLang="zh-CN" sz="2800" i="1" kern="100">
                            <a:solidFill>
                              <a:srgbClr val="000000"/>
                            </a:solidFill>
                            <a:effectLst/>
                            <a:latin typeface="Cambria Math" panose="02040503050406030204" pitchFamily="18" charset="0"/>
                            <a:ea typeface="等线" panose="02010600030101010101" pitchFamily="2" charset="-122"/>
                            <a:cs typeface="Times New Roman" panose="02020603050405020304" pitchFamily="18" charset="0"/>
                          </a:rPr>
                          <m:t>𝜏</m:t>
                        </m:r>
                        <m:sSub>
                          <m:sSubPr>
                            <m:ctrlPr>
                              <a:rPr lang="zh-CN" altLang="zh-CN" sz="2800" i="1" kern="100">
                                <a:solidFill>
                                  <a:srgbClr val="000000"/>
                                </a:solidFill>
                                <a:effectLst/>
                                <a:latin typeface="Cambria Math" panose="02040503050406030204" pitchFamily="18" charset="0"/>
                                <a:ea typeface="Cambria Math" panose="02040503050406030204" pitchFamily="18" charset="0"/>
                                <a:cs typeface="Times New Roman" panose="02020603050405020304" pitchFamily="18" charset="0"/>
                              </a:rPr>
                            </m:ctrlPr>
                          </m:sSubPr>
                          <m:e>
                            <m:r>
                              <a:rPr lang="en-US" altLang="zh-CN" sz="2800" i="1" kern="100">
                                <a:solidFill>
                                  <a:srgbClr val="000000"/>
                                </a:solidFill>
                                <a:effectLst/>
                                <a:latin typeface="Cambria Math" panose="02040503050406030204" pitchFamily="18" charset="0"/>
                                <a:ea typeface="等线" panose="02010600030101010101" pitchFamily="2" charset="-122"/>
                                <a:cs typeface="Times New Roman" panose="02020603050405020304" pitchFamily="18" charset="0"/>
                              </a:rPr>
                              <m:t>𝐵</m:t>
                            </m:r>
                          </m:e>
                          <m:sub>
                            <m:r>
                              <a:rPr lang="en-US" altLang="zh-CN" sz="2800" i="1" kern="100">
                                <a:solidFill>
                                  <a:srgbClr val="000000"/>
                                </a:solidFill>
                                <a:effectLst/>
                                <a:latin typeface="Cambria Math" panose="02040503050406030204" pitchFamily="18" charset="0"/>
                                <a:ea typeface="等线" panose="02010600030101010101" pitchFamily="2" charset="-122"/>
                                <a:cs typeface="Times New Roman" panose="02020603050405020304" pitchFamily="18" charset="0"/>
                              </a:rPr>
                              <m:t>1</m:t>
                            </m:r>
                          </m:sub>
                        </m:sSub>
                      </m:sup>
                    </m:sSup>
                    <m:sSub>
                      <m:sSubPr>
                        <m:ctrlPr>
                          <a:rPr lang="zh-CN" altLang="zh-CN" sz="2800" i="1" kern="100">
                            <a:solidFill>
                              <a:srgbClr val="000000"/>
                            </a:solidFill>
                            <a:effectLst/>
                            <a:latin typeface="Cambria Math" panose="02040503050406030204" pitchFamily="18" charset="0"/>
                            <a:ea typeface="Cambria Math" panose="02040503050406030204" pitchFamily="18" charset="0"/>
                            <a:cs typeface="Times New Roman" panose="02020603050405020304" pitchFamily="18" charset="0"/>
                          </a:rPr>
                        </m:ctrlPr>
                      </m:sSubPr>
                      <m:e>
                        <m:r>
                          <a:rPr lang="en-US" altLang="zh-CN" sz="2800" i="1" kern="100">
                            <a:solidFill>
                              <a:srgbClr val="000000"/>
                            </a:solidFill>
                            <a:effectLst/>
                            <a:latin typeface="Cambria Math" panose="02040503050406030204" pitchFamily="18" charset="0"/>
                            <a:ea typeface="等线" panose="02010600030101010101" pitchFamily="2" charset="-122"/>
                            <a:cs typeface="Times New Roman" panose="02020603050405020304" pitchFamily="18" charset="0"/>
                          </a:rPr>
                          <m:t>𝐼</m:t>
                        </m:r>
                      </m:e>
                      <m:sub>
                        <m:r>
                          <a:rPr lang="en-US" altLang="zh-CN" sz="2800" i="1" kern="100">
                            <a:solidFill>
                              <a:srgbClr val="000000"/>
                            </a:solidFill>
                            <a:effectLst/>
                            <a:latin typeface="Cambria Math" panose="02040503050406030204" pitchFamily="18" charset="0"/>
                            <a:ea typeface="等线" panose="02010600030101010101" pitchFamily="2" charset="-122"/>
                            <a:cs typeface="Times New Roman" panose="02020603050405020304" pitchFamily="18" charset="0"/>
                          </a:rPr>
                          <m:t>0</m:t>
                        </m:r>
                      </m:sub>
                    </m:sSub>
                    <m:d>
                      <m:dPr>
                        <m:ctrlPr>
                          <a:rPr lang="zh-CN" altLang="zh-CN" sz="2800" i="1" kern="100">
                            <a:solidFill>
                              <a:srgbClr val="000000"/>
                            </a:solidFill>
                            <a:effectLst/>
                            <a:latin typeface="Cambria Math" panose="02040503050406030204" pitchFamily="18" charset="0"/>
                            <a:ea typeface="Cambria Math" panose="02040503050406030204" pitchFamily="18" charset="0"/>
                            <a:cs typeface="Times New Roman" panose="02020603050405020304" pitchFamily="18" charset="0"/>
                          </a:rPr>
                        </m:ctrlPr>
                      </m:dPr>
                      <m:e>
                        <m:r>
                          <a:rPr lang="en-US" altLang="zh-CN" sz="2800" i="1" kern="100">
                            <a:solidFill>
                              <a:srgbClr val="000000"/>
                            </a:solidFill>
                            <a:effectLst/>
                            <a:latin typeface="Cambria Math" panose="02040503050406030204" pitchFamily="18" charset="0"/>
                            <a:ea typeface="等线" panose="02010600030101010101" pitchFamily="2" charset="-122"/>
                            <a:cs typeface="Times New Roman" panose="02020603050405020304" pitchFamily="18" charset="0"/>
                          </a:rPr>
                          <m:t>𝜏</m:t>
                        </m:r>
                        <m:sSub>
                          <m:sSubPr>
                            <m:ctrlPr>
                              <a:rPr lang="zh-CN" altLang="zh-CN" sz="2800" i="1" kern="100">
                                <a:solidFill>
                                  <a:srgbClr val="000000"/>
                                </a:solidFill>
                                <a:effectLst/>
                                <a:latin typeface="Cambria Math" panose="02040503050406030204" pitchFamily="18" charset="0"/>
                                <a:ea typeface="Cambria Math" panose="02040503050406030204" pitchFamily="18" charset="0"/>
                                <a:cs typeface="Times New Roman" panose="02020603050405020304" pitchFamily="18" charset="0"/>
                              </a:rPr>
                            </m:ctrlPr>
                          </m:sSubPr>
                          <m:e>
                            <m:r>
                              <a:rPr lang="en-US" altLang="zh-CN" sz="2800" i="1" kern="100">
                                <a:solidFill>
                                  <a:srgbClr val="000000"/>
                                </a:solidFill>
                                <a:effectLst/>
                                <a:latin typeface="Cambria Math" panose="02040503050406030204" pitchFamily="18" charset="0"/>
                                <a:ea typeface="等线" panose="02010600030101010101" pitchFamily="2" charset="-122"/>
                                <a:cs typeface="Times New Roman" panose="02020603050405020304" pitchFamily="18" charset="0"/>
                              </a:rPr>
                              <m:t>𝐵</m:t>
                            </m:r>
                          </m:e>
                          <m:sub>
                            <m:r>
                              <a:rPr lang="en-US" altLang="zh-CN" sz="2800" i="1" kern="100">
                                <a:solidFill>
                                  <a:srgbClr val="000000"/>
                                </a:solidFill>
                                <a:effectLst/>
                                <a:latin typeface="Cambria Math" panose="02040503050406030204" pitchFamily="18" charset="0"/>
                                <a:ea typeface="等线" panose="02010600030101010101" pitchFamily="2" charset="-122"/>
                                <a:cs typeface="Times New Roman" panose="02020603050405020304" pitchFamily="18" charset="0"/>
                              </a:rPr>
                              <m:t>2</m:t>
                            </m:r>
                          </m:sub>
                        </m:sSub>
                      </m:e>
                    </m:d>
                    <m:r>
                      <a:rPr lang="en-US" altLang="zh-CN" sz="2800" i="1" kern="100">
                        <a:solidFill>
                          <a:srgbClr val="000000"/>
                        </a:solidFill>
                        <a:effectLst/>
                        <a:latin typeface="Cambria Math" panose="02040503050406030204" pitchFamily="18" charset="0"/>
                        <a:ea typeface="等线" panose="02010600030101010101" pitchFamily="2" charset="-122"/>
                        <a:cs typeface="Times New Roman" panose="02020603050405020304" pitchFamily="18" charset="0"/>
                      </a:rPr>
                      <m:t>𝑑</m:t>
                    </m:r>
                    <m:r>
                      <a:rPr lang="en-US" altLang="zh-CN" sz="2800" i="1" kern="100">
                        <a:solidFill>
                          <a:srgbClr val="000000"/>
                        </a:solidFill>
                        <a:effectLst/>
                        <a:latin typeface="Cambria Math" panose="02040503050406030204" pitchFamily="18" charset="0"/>
                        <a:ea typeface="等线" panose="02010600030101010101" pitchFamily="2" charset="-122"/>
                        <a:cs typeface="Times New Roman" panose="02020603050405020304" pitchFamily="18" charset="0"/>
                      </a:rPr>
                      <m:t>𝜏</m:t>
                    </m:r>
                    <m:r>
                      <a:rPr lang="en-US" altLang="zh-CN" sz="2800" i="1" kern="100">
                        <a:solidFill>
                          <a:srgbClr val="000000"/>
                        </a:solidFill>
                        <a:effectLst/>
                        <a:latin typeface="Cambria Math" panose="02040503050406030204" pitchFamily="18" charset="0"/>
                        <a:ea typeface="等线" panose="02010600030101010101" pitchFamily="2" charset="-122"/>
                        <a:cs typeface="Times New Roman" panose="02020603050405020304" pitchFamily="18" charset="0"/>
                      </a:rPr>
                      <m:t>+</m:t>
                    </m:r>
                    <m:nary>
                      <m:naryPr>
                        <m:limLoc m:val="subSup"/>
                        <m:ctrlPr>
                          <a:rPr lang="zh-CN" altLang="zh-CN" sz="3600" i="1" kern="100">
                            <a:solidFill>
                              <a:srgbClr val="000000"/>
                            </a:solidFill>
                            <a:effectLst/>
                            <a:latin typeface="Cambria Math" panose="02040503050406030204" pitchFamily="18" charset="0"/>
                            <a:ea typeface="Cambria Math" panose="02040503050406030204" pitchFamily="18" charset="0"/>
                            <a:cs typeface="Times New Roman" panose="02020603050405020304" pitchFamily="18" charset="0"/>
                          </a:rPr>
                        </m:ctrlPr>
                      </m:naryPr>
                      <m:sub>
                        <m:r>
                          <a:rPr lang="en-US" altLang="zh-CN" sz="3600" i="1" kern="100">
                            <a:solidFill>
                              <a:srgbClr val="000000"/>
                            </a:solidFill>
                            <a:effectLst/>
                            <a:latin typeface="Cambria Math" panose="02040503050406030204" pitchFamily="18" charset="0"/>
                            <a:ea typeface="等线" panose="02010600030101010101" pitchFamily="2" charset="-122"/>
                            <a:cs typeface="Times New Roman" panose="02020603050405020304" pitchFamily="18" charset="0"/>
                          </a:rPr>
                          <m:t>4</m:t>
                        </m:r>
                        <m:sSup>
                          <m:sSupPr>
                            <m:ctrlPr>
                              <a:rPr lang="zh-CN" altLang="zh-CN" sz="3600" i="1" kern="100">
                                <a:effectLst/>
                                <a:latin typeface="Cambria Math" panose="02040503050406030204" pitchFamily="18" charset="0"/>
                                <a:ea typeface="Cambria Math" panose="02040503050406030204" pitchFamily="18" charset="0"/>
                                <a:cs typeface="Times New Roman" panose="02020603050405020304" pitchFamily="18" charset="0"/>
                              </a:rPr>
                            </m:ctrlPr>
                          </m:sSupPr>
                          <m:e>
                            <m:r>
                              <a:rPr lang="en-US" altLang="zh-CN" sz="3600" i="1" kern="100">
                                <a:effectLst/>
                                <a:latin typeface="Cambria Math" panose="02040503050406030204" pitchFamily="18" charset="0"/>
                                <a:ea typeface="等线" panose="02010600030101010101" pitchFamily="2" charset="-122"/>
                                <a:cs typeface="Times New Roman" panose="02020603050405020304" pitchFamily="18" charset="0"/>
                              </a:rPr>
                              <m:t>𝛽</m:t>
                            </m:r>
                          </m:e>
                          <m:sup>
                            <m:r>
                              <a:rPr lang="en-US" altLang="zh-CN" sz="3600" i="1" kern="100">
                                <a:effectLst/>
                                <a:latin typeface="Cambria Math" panose="02040503050406030204" pitchFamily="18" charset="0"/>
                                <a:ea typeface="等线" panose="02010600030101010101" pitchFamily="2" charset="-122"/>
                                <a:cs typeface="Times New Roman" panose="02020603050405020304" pitchFamily="18" charset="0"/>
                              </a:rPr>
                              <m:t>2</m:t>
                            </m:r>
                          </m:sup>
                        </m:sSup>
                        <m:sSup>
                          <m:sSupPr>
                            <m:ctrlPr>
                              <a:rPr lang="zh-CN" altLang="zh-CN" sz="3600" i="1" kern="100">
                                <a:effectLst/>
                                <a:latin typeface="Cambria Math" panose="02040503050406030204" pitchFamily="18" charset="0"/>
                                <a:ea typeface="Cambria Math" panose="02040503050406030204" pitchFamily="18" charset="0"/>
                                <a:cs typeface="Times New Roman" panose="02020603050405020304" pitchFamily="18" charset="0"/>
                              </a:rPr>
                            </m:ctrlPr>
                          </m:sSupPr>
                          <m:e>
                            <m:r>
                              <a:rPr lang="en-US" altLang="zh-CN" sz="3600" i="1" kern="100">
                                <a:effectLst/>
                                <a:latin typeface="Cambria Math" panose="02040503050406030204" pitchFamily="18" charset="0"/>
                                <a:ea typeface="等线" panose="02010600030101010101" pitchFamily="2" charset="-122"/>
                                <a:cs typeface="Times New Roman" panose="02020603050405020304" pitchFamily="18" charset="0"/>
                              </a:rPr>
                              <m:t>𝛾</m:t>
                            </m:r>
                          </m:e>
                          <m:sup>
                            <m:r>
                              <a:rPr lang="en-US" altLang="zh-CN" sz="3600" i="1" kern="100">
                                <a:effectLst/>
                                <a:latin typeface="Cambria Math" panose="02040503050406030204" pitchFamily="18" charset="0"/>
                                <a:ea typeface="等线" panose="02010600030101010101" pitchFamily="2" charset="-122"/>
                                <a:cs typeface="Times New Roman" panose="02020603050405020304" pitchFamily="18" charset="0"/>
                              </a:rPr>
                              <m:t>2</m:t>
                            </m:r>
                          </m:sup>
                        </m:sSup>
                        <m:sSubSup>
                          <m:sSubSupPr>
                            <m:ctrlPr>
                              <a:rPr lang="zh-CN" altLang="zh-CN" sz="3600" i="1" kern="100">
                                <a:solidFill>
                                  <a:srgbClr val="000000"/>
                                </a:solidFill>
                                <a:effectLst/>
                                <a:latin typeface="Cambria Math" panose="02040503050406030204" pitchFamily="18" charset="0"/>
                                <a:ea typeface="Cambria Math" panose="02040503050406030204" pitchFamily="18" charset="0"/>
                                <a:cs typeface="Times New Roman" panose="02020603050405020304" pitchFamily="18" charset="0"/>
                              </a:rPr>
                            </m:ctrlPr>
                          </m:sSubSupPr>
                          <m:e>
                            <m:r>
                              <a:rPr lang="en-US" altLang="zh-CN" sz="3600" i="1" kern="100">
                                <a:solidFill>
                                  <a:srgbClr val="000000"/>
                                </a:solidFill>
                                <a:effectLst/>
                                <a:latin typeface="Cambria Math" panose="02040503050406030204" pitchFamily="18" charset="0"/>
                                <a:ea typeface="等线" panose="02010600030101010101" pitchFamily="2" charset="-122"/>
                                <a:cs typeface="Times New Roman" panose="02020603050405020304" pitchFamily="18" charset="0"/>
                              </a:rPr>
                              <m:t>𝜒</m:t>
                            </m:r>
                          </m:e>
                          <m:sub>
                            <m:r>
                              <a:rPr lang="en-US" altLang="zh-CN" sz="3600" i="1" kern="100">
                                <a:solidFill>
                                  <a:srgbClr val="000000"/>
                                </a:solidFill>
                                <a:effectLst/>
                                <a:latin typeface="Cambria Math" panose="02040503050406030204" pitchFamily="18" charset="0"/>
                                <a:ea typeface="等线" panose="02010600030101010101" pitchFamily="2" charset="-122"/>
                                <a:cs typeface="Times New Roman" panose="02020603050405020304" pitchFamily="18" charset="0"/>
                              </a:rPr>
                              <m:t>1</m:t>
                            </m:r>
                          </m:sub>
                          <m:sup>
                            <m:r>
                              <a:rPr lang="en-US" altLang="zh-CN" sz="3600" i="1" kern="100">
                                <a:solidFill>
                                  <a:srgbClr val="000000"/>
                                </a:solidFill>
                                <a:effectLst/>
                                <a:latin typeface="Cambria Math" panose="02040503050406030204" pitchFamily="18" charset="0"/>
                                <a:ea typeface="等线" panose="02010600030101010101" pitchFamily="2" charset="-122"/>
                                <a:cs typeface="Times New Roman" panose="02020603050405020304" pitchFamily="18" charset="0"/>
                              </a:rPr>
                              <m:t>2</m:t>
                            </m:r>
                          </m:sup>
                        </m:sSubSup>
                      </m:sub>
                      <m:sup>
                        <m:r>
                          <a:rPr lang="en-US" altLang="zh-CN" sz="3600" i="1" kern="100">
                            <a:solidFill>
                              <a:srgbClr val="000000"/>
                            </a:solidFill>
                            <a:effectLst/>
                            <a:latin typeface="Cambria Math" panose="02040503050406030204" pitchFamily="18" charset="0"/>
                            <a:ea typeface="等线" panose="02010600030101010101" pitchFamily="2" charset="-122"/>
                            <a:cs typeface="Times New Roman" panose="02020603050405020304" pitchFamily="18" charset="0"/>
                          </a:rPr>
                          <m:t>4</m:t>
                        </m:r>
                        <m:sSup>
                          <m:sSupPr>
                            <m:ctrlPr>
                              <a:rPr lang="zh-CN" altLang="zh-CN" sz="3600" i="1" kern="100">
                                <a:effectLst/>
                                <a:latin typeface="Cambria Math" panose="02040503050406030204" pitchFamily="18" charset="0"/>
                                <a:ea typeface="Cambria Math" panose="02040503050406030204" pitchFamily="18" charset="0"/>
                                <a:cs typeface="Times New Roman" panose="02020603050405020304" pitchFamily="18" charset="0"/>
                              </a:rPr>
                            </m:ctrlPr>
                          </m:sSupPr>
                          <m:e>
                            <m:r>
                              <a:rPr lang="en-US" altLang="zh-CN" sz="3600" i="1" kern="100">
                                <a:effectLst/>
                                <a:latin typeface="Cambria Math" panose="02040503050406030204" pitchFamily="18" charset="0"/>
                                <a:ea typeface="等线" panose="02010600030101010101" pitchFamily="2" charset="-122"/>
                                <a:cs typeface="Times New Roman" panose="02020603050405020304" pitchFamily="18" charset="0"/>
                              </a:rPr>
                              <m:t>𝛽</m:t>
                            </m:r>
                          </m:e>
                          <m:sup>
                            <m:r>
                              <a:rPr lang="en-US" altLang="zh-CN" sz="3600" i="1" kern="100">
                                <a:effectLst/>
                                <a:latin typeface="Cambria Math" panose="02040503050406030204" pitchFamily="18" charset="0"/>
                                <a:ea typeface="等线" panose="02010600030101010101" pitchFamily="2" charset="-122"/>
                                <a:cs typeface="Times New Roman" panose="02020603050405020304" pitchFamily="18" charset="0"/>
                              </a:rPr>
                              <m:t>2</m:t>
                            </m:r>
                          </m:sup>
                        </m:sSup>
                        <m:sSup>
                          <m:sSupPr>
                            <m:ctrlPr>
                              <a:rPr lang="zh-CN" altLang="zh-CN" sz="3600" i="1" kern="100">
                                <a:effectLst/>
                                <a:latin typeface="Cambria Math" panose="02040503050406030204" pitchFamily="18" charset="0"/>
                                <a:ea typeface="Cambria Math" panose="02040503050406030204" pitchFamily="18" charset="0"/>
                                <a:cs typeface="Times New Roman" panose="02020603050405020304" pitchFamily="18" charset="0"/>
                              </a:rPr>
                            </m:ctrlPr>
                          </m:sSupPr>
                          <m:e>
                            <m:r>
                              <a:rPr lang="en-US" altLang="zh-CN" sz="3600" i="1" kern="100">
                                <a:effectLst/>
                                <a:latin typeface="Cambria Math" panose="02040503050406030204" pitchFamily="18" charset="0"/>
                                <a:ea typeface="等线" panose="02010600030101010101" pitchFamily="2" charset="-122"/>
                                <a:cs typeface="Times New Roman" panose="02020603050405020304" pitchFamily="18" charset="0"/>
                              </a:rPr>
                              <m:t>𝛾</m:t>
                            </m:r>
                          </m:e>
                          <m:sup>
                            <m:r>
                              <a:rPr lang="en-US" altLang="zh-CN" sz="3600" i="1" kern="100">
                                <a:effectLst/>
                                <a:latin typeface="Cambria Math" panose="02040503050406030204" pitchFamily="18" charset="0"/>
                                <a:ea typeface="等线" panose="02010600030101010101" pitchFamily="2" charset="-122"/>
                                <a:cs typeface="Times New Roman" panose="02020603050405020304" pitchFamily="18" charset="0"/>
                              </a:rPr>
                              <m:t>2</m:t>
                            </m:r>
                          </m:sup>
                        </m:sSup>
                        <m:sSubSup>
                          <m:sSubSupPr>
                            <m:ctrlPr>
                              <a:rPr lang="zh-CN" altLang="zh-CN" sz="3600" i="1" kern="100">
                                <a:solidFill>
                                  <a:srgbClr val="000000"/>
                                </a:solidFill>
                                <a:effectLst/>
                                <a:latin typeface="Cambria Math" panose="02040503050406030204" pitchFamily="18" charset="0"/>
                                <a:ea typeface="Cambria Math" panose="02040503050406030204" pitchFamily="18" charset="0"/>
                                <a:cs typeface="Times New Roman" panose="02020603050405020304" pitchFamily="18" charset="0"/>
                              </a:rPr>
                            </m:ctrlPr>
                          </m:sSubSupPr>
                          <m:e>
                            <m:r>
                              <a:rPr lang="en-US" altLang="zh-CN" sz="3600" i="1" kern="100">
                                <a:solidFill>
                                  <a:srgbClr val="000000"/>
                                </a:solidFill>
                                <a:effectLst/>
                                <a:latin typeface="Cambria Math" panose="02040503050406030204" pitchFamily="18" charset="0"/>
                                <a:ea typeface="等线" panose="02010600030101010101" pitchFamily="2" charset="-122"/>
                                <a:cs typeface="Times New Roman" panose="02020603050405020304" pitchFamily="18" charset="0"/>
                              </a:rPr>
                              <m:t>𝜒</m:t>
                            </m:r>
                          </m:e>
                          <m:sub>
                            <m:r>
                              <a:rPr lang="en-US" altLang="zh-CN" sz="3600" i="1" kern="100">
                                <a:solidFill>
                                  <a:srgbClr val="000000"/>
                                </a:solidFill>
                                <a:effectLst/>
                                <a:latin typeface="Cambria Math" panose="02040503050406030204" pitchFamily="18" charset="0"/>
                                <a:ea typeface="等线" panose="02010600030101010101" pitchFamily="2" charset="-122"/>
                                <a:cs typeface="Times New Roman" panose="02020603050405020304" pitchFamily="18" charset="0"/>
                              </a:rPr>
                              <m:t>2</m:t>
                            </m:r>
                          </m:sub>
                          <m:sup>
                            <m:r>
                              <a:rPr lang="en-US" altLang="zh-CN" sz="3600" i="1" kern="100">
                                <a:solidFill>
                                  <a:srgbClr val="000000"/>
                                </a:solidFill>
                                <a:effectLst/>
                                <a:latin typeface="Cambria Math" panose="02040503050406030204" pitchFamily="18" charset="0"/>
                                <a:ea typeface="等线" panose="02010600030101010101" pitchFamily="2" charset="-122"/>
                                <a:cs typeface="Times New Roman" panose="02020603050405020304" pitchFamily="18" charset="0"/>
                              </a:rPr>
                              <m:t>2</m:t>
                            </m:r>
                          </m:sup>
                        </m:sSubSup>
                      </m:sup>
                      <m:e>
                        <m:f>
                          <m:fPr>
                            <m:ctrlPr>
                              <a:rPr lang="zh-CN" altLang="zh-CN" sz="3600" i="1" kern="100">
                                <a:effectLst/>
                                <a:latin typeface="Cambria Math" panose="02040503050406030204" pitchFamily="18" charset="0"/>
                                <a:ea typeface="Cambria Math" panose="02040503050406030204" pitchFamily="18" charset="0"/>
                                <a:cs typeface="Times New Roman" panose="02020603050405020304" pitchFamily="18" charset="0"/>
                              </a:rPr>
                            </m:ctrlPr>
                          </m:fPr>
                          <m:num>
                            <m:sSup>
                              <m:sSupPr>
                                <m:ctrlPr>
                                  <a:rPr lang="zh-CN" altLang="zh-CN" sz="3600" i="1" kern="100">
                                    <a:effectLst/>
                                    <a:latin typeface="Cambria Math" panose="02040503050406030204" pitchFamily="18" charset="0"/>
                                    <a:ea typeface="Cambria Math" panose="02040503050406030204" pitchFamily="18" charset="0"/>
                                    <a:cs typeface="Times New Roman" panose="02020603050405020304" pitchFamily="18" charset="0"/>
                                  </a:rPr>
                                </m:ctrlPr>
                              </m:sSupPr>
                              <m:e>
                                <m:d>
                                  <m:dPr>
                                    <m:ctrlPr>
                                      <a:rPr lang="zh-CN" altLang="zh-CN" sz="3600" i="1" kern="100">
                                        <a:effectLst/>
                                        <a:latin typeface="Cambria Math" panose="02040503050406030204" pitchFamily="18" charset="0"/>
                                        <a:ea typeface="Cambria Math" panose="02040503050406030204" pitchFamily="18" charset="0"/>
                                        <a:cs typeface="Times New Roman" panose="02020603050405020304" pitchFamily="18" charset="0"/>
                                      </a:rPr>
                                    </m:ctrlPr>
                                  </m:dPr>
                                  <m:e>
                                    <m:r>
                                      <a:rPr lang="en-US" altLang="zh-CN" sz="3600" i="1" kern="100">
                                        <a:effectLst/>
                                        <a:latin typeface="Cambria Math" panose="02040503050406030204" pitchFamily="18" charset="0"/>
                                        <a:ea typeface="等线" panose="02010600030101010101" pitchFamily="2" charset="-122"/>
                                        <a:cs typeface="Times New Roman" panose="02020603050405020304" pitchFamily="18" charset="0"/>
                                      </a:rPr>
                                      <m:t>4+</m:t>
                                    </m:r>
                                    <m:r>
                                      <a:rPr lang="en-US" altLang="zh-CN" sz="3600" i="1" kern="100">
                                        <a:effectLst/>
                                        <a:latin typeface="Cambria Math" panose="02040503050406030204" pitchFamily="18" charset="0"/>
                                        <a:ea typeface="等线" panose="02010600030101010101" pitchFamily="2" charset="-122"/>
                                        <a:cs typeface="Times New Roman" panose="02020603050405020304" pitchFamily="18" charset="0"/>
                                      </a:rPr>
                                      <m:t>𝜏</m:t>
                                    </m:r>
                                  </m:e>
                                </m:d>
                              </m:e>
                              <m:sup>
                                <m:f>
                                  <m:fPr>
                                    <m:ctrlPr>
                                      <a:rPr lang="zh-CN" altLang="zh-CN" sz="3600" i="1" kern="100">
                                        <a:effectLst/>
                                        <a:latin typeface="Cambria Math" panose="02040503050406030204" pitchFamily="18" charset="0"/>
                                        <a:ea typeface="Cambria Math" panose="02040503050406030204" pitchFamily="18" charset="0"/>
                                        <a:cs typeface="Times New Roman" panose="02020603050405020304" pitchFamily="18" charset="0"/>
                                      </a:rPr>
                                    </m:ctrlPr>
                                  </m:fPr>
                                  <m:num>
                                    <m:r>
                                      <a:rPr lang="en-US" altLang="zh-CN" sz="3600" i="1" kern="100">
                                        <a:effectLst/>
                                        <a:latin typeface="Cambria Math" panose="02040503050406030204" pitchFamily="18" charset="0"/>
                                        <a:ea typeface="等线" panose="02010600030101010101" pitchFamily="2" charset="-122"/>
                                        <a:cs typeface="Times New Roman" panose="02020603050405020304" pitchFamily="18" charset="0"/>
                                      </a:rPr>
                                      <m:t>5</m:t>
                                    </m:r>
                                  </m:num>
                                  <m:den>
                                    <m:r>
                                      <a:rPr lang="en-US" altLang="zh-CN" sz="3600" i="1" kern="100">
                                        <a:effectLst/>
                                        <a:latin typeface="Cambria Math" panose="02040503050406030204" pitchFamily="18" charset="0"/>
                                        <a:ea typeface="等线" panose="02010600030101010101" pitchFamily="2" charset="-122"/>
                                        <a:cs typeface="Times New Roman" panose="02020603050405020304" pitchFamily="18" charset="0"/>
                                      </a:rPr>
                                      <m:t>2</m:t>
                                    </m:r>
                                  </m:den>
                                </m:f>
                              </m:sup>
                            </m:sSup>
                          </m:num>
                          <m:den>
                            <m:r>
                              <a:rPr lang="en-US" altLang="zh-CN" sz="3600" i="1" kern="100">
                                <a:effectLst/>
                                <a:latin typeface="Cambria Math" panose="02040503050406030204" pitchFamily="18" charset="0"/>
                                <a:ea typeface="等线" panose="02010600030101010101" pitchFamily="2" charset="-122"/>
                                <a:cs typeface="Times New Roman" panose="02020603050405020304" pitchFamily="18" charset="0"/>
                              </a:rPr>
                              <m:t>𝜏</m:t>
                            </m:r>
                          </m:den>
                        </m:f>
                        <m:r>
                          <a:rPr lang="en-US" altLang="zh-CN" sz="3600" i="1" kern="100">
                            <a:effectLst/>
                            <a:latin typeface="Cambria Math" panose="02040503050406030204" pitchFamily="18" charset="0"/>
                            <a:ea typeface="等线" panose="02010600030101010101" pitchFamily="2" charset="-122"/>
                            <a:cs typeface="Times New Roman" panose="02020603050405020304" pitchFamily="18" charset="0"/>
                          </a:rPr>
                          <m:t>(</m:t>
                        </m:r>
                        <m:f>
                          <m:fPr>
                            <m:ctrlPr>
                              <a:rPr lang="zh-CN" altLang="zh-CN" sz="3600" i="1" kern="100">
                                <a:effectLst/>
                                <a:latin typeface="Cambria Math" panose="02040503050406030204" pitchFamily="18" charset="0"/>
                                <a:ea typeface="Cambria Math" panose="02040503050406030204" pitchFamily="18" charset="0"/>
                                <a:cs typeface="Times New Roman" panose="02020603050405020304" pitchFamily="18" charset="0"/>
                              </a:rPr>
                            </m:ctrlPr>
                          </m:fPr>
                          <m:num>
                            <m:r>
                              <a:rPr lang="en-US" altLang="zh-CN" sz="3600" i="1" kern="100">
                                <a:effectLst/>
                                <a:latin typeface="Cambria Math" panose="02040503050406030204" pitchFamily="18" charset="0"/>
                                <a:ea typeface="等线" panose="02010600030101010101" pitchFamily="2" charset="-122"/>
                                <a:cs typeface="Times New Roman" panose="02020603050405020304" pitchFamily="18" charset="0"/>
                              </a:rPr>
                              <m:t>1</m:t>
                            </m:r>
                          </m:num>
                          <m:den>
                            <m:sSup>
                              <m:sSupPr>
                                <m:ctrlPr>
                                  <a:rPr lang="zh-CN" altLang="zh-CN" sz="3600" i="1" kern="100">
                                    <a:effectLst/>
                                    <a:latin typeface="Cambria Math" panose="02040503050406030204" pitchFamily="18" charset="0"/>
                                    <a:ea typeface="Cambria Math" panose="02040503050406030204" pitchFamily="18" charset="0"/>
                                    <a:cs typeface="Times New Roman" panose="02020603050405020304" pitchFamily="18" charset="0"/>
                                  </a:rPr>
                                </m:ctrlPr>
                              </m:sSupPr>
                              <m:e>
                                <m:r>
                                  <a:rPr lang="en-US" altLang="zh-CN" sz="3600" i="1" kern="100">
                                    <a:effectLst/>
                                    <a:latin typeface="Cambria Math" panose="02040503050406030204" pitchFamily="18" charset="0"/>
                                    <a:ea typeface="等线" panose="02010600030101010101" pitchFamily="2" charset="-122"/>
                                    <a:cs typeface="Times New Roman" panose="02020603050405020304" pitchFamily="18" charset="0"/>
                                  </a:rPr>
                                  <m:t>𝛽</m:t>
                                </m:r>
                              </m:e>
                              <m:sup>
                                <m:r>
                                  <a:rPr lang="en-US" altLang="zh-CN" sz="3600" i="1" kern="100">
                                    <a:effectLst/>
                                    <a:latin typeface="Cambria Math" panose="02040503050406030204" pitchFamily="18" charset="0"/>
                                    <a:ea typeface="等线" panose="02010600030101010101" pitchFamily="2" charset="-122"/>
                                    <a:cs typeface="Times New Roman" panose="02020603050405020304" pitchFamily="18" charset="0"/>
                                  </a:rPr>
                                  <m:t>2</m:t>
                                </m:r>
                              </m:sup>
                            </m:sSup>
                            <m:sSup>
                              <m:sSupPr>
                                <m:ctrlPr>
                                  <a:rPr lang="zh-CN" altLang="zh-CN" sz="3600" i="1" kern="100">
                                    <a:effectLst/>
                                    <a:latin typeface="Cambria Math" panose="02040503050406030204" pitchFamily="18" charset="0"/>
                                    <a:ea typeface="Cambria Math" panose="02040503050406030204" pitchFamily="18" charset="0"/>
                                    <a:cs typeface="Times New Roman" panose="02020603050405020304" pitchFamily="18" charset="0"/>
                                  </a:rPr>
                                </m:ctrlPr>
                              </m:sSupPr>
                              <m:e>
                                <m:d>
                                  <m:dPr>
                                    <m:ctrlPr>
                                      <a:rPr lang="zh-CN" altLang="zh-CN" sz="3600" i="1" kern="100">
                                        <a:effectLst/>
                                        <a:latin typeface="Cambria Math" panose="02040503050406030204" pitchFamily="18" charset="0"/>
                                        <a:ea typeface="Cambria Math" panose="02040503050406030204" pitchFamily="18" charset="0"/>
                                        <a:cs typeface="Times New Roman" panose="02020603050405020304" pitchFamily="18" charset="0"/>
                                      </a:rPr>
                                    </m:ctrlPr>
                                  </m:dPr>
                                  <m:e>
                                    <m:r>
                                      <a:rPr lang="en-US" altLang="zh-CN" sz="3600" i="1" kern="100">
                                        <a:effectLst/>
                                        <a:latin typeface="Cambria Math" panose="02040503050406030204" pitchFamily="18" charset="0"/>
                                        <a:ea typeface="等线" panose="02010600030101010101" pitchFamily="2" charset="-122"/>
                                        <a:cs typeface="Times New Roman" panose="02020603050405020304" pitchFamily="18" charset="0"/>
                                      </a:rPr>
                                      <m:t>∆</m:t>
                                    </m:r>
                                    <m:sSub>
                                      <m:sSubPr>
                                        <m:ctrlPr>
                                          <a:rPr lang="zh-CN" altLang="zh-CN" sz="3600" i="1" kern="100">
                                            <a:effectLst/>
                                            <a:latin typeface="Cambria Math" panose="02040503050406030204" pitchFamily="18" charset="0"/>
                                            <a:ea typeface="Cambria Math" panose="02040503050406030204" pitchFamily="18" charset="0"/>
                                            <a:cs typeface="Times New Roman" panose="02020603050405020304" pitchFamily="18" charset="0"/>
                                          </a:rPr>
                                        </m:ctrlPr>
                                      </m:sSubPr>
                                      <m:e>
                                        <m:r>
                                          <a:rPr lang="en-US" altLang="zh-CN" sz="3600" i="1" kern="100">
                                            <a:effectLst/>
                                            <a:latin typeface="Cambria Math" panose="02040503050406030204" pitchFamily="18" charset="0"/>
                                            <a:ea typeface="等线" panose="02010600030101010101" pitchFamily="2" charset="-122"/>
                                            <a:cs typeface="Times New Roman" panose="02020603050405020304" pitchFamily="18" charset="0"/>
                                          </a:rPr>
                                          <m:t>𝛿</m:t>
                                        </m:r>
                                      </m:e>
                                      <m:sub>
                                        <m:r>
                                          <a:rPr lang="en-US" altLang="zh-CN" sz="3600" i="1" kern="100">
                                            <a:effectLst/>
                                            <a:latin typeface="Cambria Math" panose="02040503050406030204" pitchFamily="18" charset="0"/>
                                            <a:ea typeface="等线" panose="02010600030101010101" pitchFamily="2" charset="-122"/>
                                            <a:cs typeface="Times New Roman" panose="02020603050405020304" pitchFamily="18" charset="0"/>
                                          </a:rPr>
                                          <m:t>2</m:t>
                                        </m:r>
                                      </m:sub>
                                    </m:sSub>
                                  </m:e>
                                </m:d>
                              </m:e>
                              <m:sup>
                                <m:r>
                                  <a:rPr lang="en-US" altLang="zh-CN" sz="3600" i="1" kern="100">
                                    <a:effectLst/>
                                    <a:latin typeface="Cambria Math" panose="02040503050406030204" pitchFamily="18" charset="0"/>
                                    <a:ea typeface="等线" panose="02010600030101010101" pitchFamily="2" charset="-122"/>
                                    <a:cs typeface="Times New Roman" panose="02020603050405020304" pitchFamily="18" charset="0"/>
                                  </a:rPr>
                                  <m:t>2</m:t>
                                </m:r>
                              </m:sup>
                            </m:sSup>
                          </m:den>
                        </m:f>
                        <m:f>
                          <m:fPr>
                            <m:ctrlPr>
                              <a:rPr lang="zh-CN" altLang="zh-CN" sz="3600" i="1" kern="100">
                                <a:effectLst/>
                                <a:latin typeface="Cambria Math" panose="02040503050406030204" pitchFamily="18" charset="0"/>
                                <a:ea typeface="Cambria Math" panose="02040503050406030204" pitchFamily="18" charset="0"/>
                                <a:cs typeface="Times New Roman" panose="02020603050405020304" pitchFamily="18" charset="0"/>
                              </a:rPr>
                            </m:ctrlPr>
                          </m:fPr>
                          <m:num>
                            <m:r>
                              <a:rPr lang="en-US" altLang="zh-CN" sz="3600" i="1" kern="100">
                                <a:effectLst/>
                                <a:latin typeface="Cambria Math" panose="02040503050406030204" pitchFamily="18" charset="0"/>
                                <a:ea typeface="等线" panose="02010600030101010101" pitchFamily="2" charset="-122"/>
                                <a:cs typeface="Times New Roman" panose="02020603050405020304" pitchFamily="18" charset="0"/>
                              </a:rPr>
                              <m:t>𝜏</m:t>
                            </m:r>
                          </m:num>
                          <m:den>
                            <m:r>
                              <a:rPr lang="en-US" altLang="zh-CN" sz="3600" i="1" kern="100">
                                <a:effectLst/>
                                <a:latin typeface="Cambria Math" panose="02040503050406030204" pitchFamily="18" charset="0"/>
                                <a:ea typeface="等线" panose="02010600030101010101" pitchFamily="2" charset="-122"/>
                                <a:cs typeface="Times New Roman" panose="02020603050405020304" pitchFamily="18" charset="0"/>
                              </a:rPr>
                              <m:t>4+</m:t>
                            </m:r>
                            <m:r>
                              <a:rPr lang="en-US" altLang="zh-CN" sz="3600" i="1" kern="100">
                                <a:effectLst/>
                                <a:latin typeface="Cambria Math" panose="02040503050406030204" pitchFamily="18" charset="0"/>
                                <a:ea typeface="等线" panose="02010600030101010101" pitchFamily="2" charset="-122"/>
                                <a:cs typeface="Times New Roman" panose="02020603050405020304" pitchFamily="18" charset="0"/>
                              </a:rPr>
                              <m:t>𝜏</m:t>
                            </m:r>
                          </m:den>
                        </m:f>
                        <m:r>
                          <a:rPr lang="en-US" altLang="zh-CN" sz="3600" i="1" kern="100">
                            <a:effectLst/>
                            <a:latin typeface="Cambria Math" panose="02040503050406030204" pitchFamily="18" charset="0"/>
                            <a:ea typeface="等线" panose="02010600030101010101" pitchFamily="2" charset="-122"/>
                            <a:cs typeface="Times New Roman" panose="02020603050405020304" pitchFamily="18" charset="0"/>
                          </a:rPr>
                          <m:t>−1+(1+</m:t>
                        </m:r>
                        <m:sSup>
                          <m:sSupPr>
                            <m:ctrlPr>
                              <a:rPr lang="zh-CN" altLang="zh-CN" sz="3600" i="1" kern="100">
                                <a:effectLst/>
                                <a:latin typeface="Cambria Math" panose="02040503050406030204" pitchFamily="18" charset="0"/>
                                <a:ea typeface="Cambria Math" panose="02040503050406030204" pitchFamily="18" charset="0"/>
                                <a:cs typeface="Times New Roman" panose="02020603050405020304" pitchFamily="18" charset="0"/>
                              </a:rPr>
                            </m:ctrlPr>
                          </m:sSupPr>
                          <m:e>
                            <m:r>
                              <a:rPr lang="en-US" altLang="zh-CN" sz="3600" i="1" kern="100">
                                <a:effectLst/>
                                <a:latin typeface="Cambria Math" panose="02040503050406030204" pitchFamily="18" charset="0"/>
                                <a:ea typeface="等线" panose="02010600030101010101" pitchFamily="2" charset="-122"/>
                                <a:cs typeface="Times New Roman" panose="02020603050405020304" pitchFamily="18" charset="0"/>
                              </a:rPr>
                              <m:t>𝑃</m:t>
                            </m:r>
                          </m:e>
                          <m:sup>
                            <m:r>
                              <a:rPr lang="en-US" altLang="zh-CN" sz="3600" i="1" kern="100">
                                <a:effectLst/>
                                <a:latin typeface="Cambria Math" panose="02040503050406030204" pitchFamily="18" charset="0"/>
                                <a:ea typeface="等线" panose="02010600030101010101" pitchFamily="2" charset="-122"/>
                                <a:cs typeface="Times New Roman" panose="02020603050405020304" pitchFamily="18" charset="0"/>
                              </a:rPr>
                              <m:t>2</m:t>
                            </m:r>
                          </m:sup>
                        </m:sSup>
                        <m:r>
                          <a:rPr lang="en-US" altLang="zh-CN" sz="3600" i="1" kern="100">
                            <a:effectLst/>
                            <a:latin typeface="Cambria Math" panose="02040503050406030204" pitchFamily="18" charset="0"/>
                            <a:ea typeface="等线" panose="02010600030101010101" pitchFamily="2" charset="-122"/>
                            <a:cs typeface="Times New Roman" panose="02020603050405020304" pitchFamily="18" charset="0"/>
                          </a:rPr>
                          <m:t>)</m:t>
                        </m:r>
                        <m:r>
                          <a:rPr lang="en-US" altLang="zh-CN" sz="3600" i="1" kern="100">
                            <a:effectLst/>
                            <a:latin typeface="Cambria Math" panose="02040503050406030204" pitchFamily="18" charset="0"/>
                            <a:ea typeface="等线" panose="02010600030101010101" pitchFamily="2" charset="-122"/>
                            <a:cs typeface="Times New Roman" panose="02020603050405020304" pitchFamily="18" charset="0"/>
                          </a:rPr>
                          <m:t>𝑙𝑛</m:t>
                        </m:r>
                        <m:f>
                          <m:fPr>
                            <m:ctrlPr>
                              <a:rPr lang="zh-CN" altLang="zh-CN" sz="3600" i="1" kern="100">
                                <a:effectLst/>
                                <a:latin typeface="Cambria Math" panose="02040503050406030204" pitchFamily="18" charset="0"/>
                                <a:ea typeface="Cambria Math" panose="02040503050406030204" pitchFamily="18" charset="0"/>
                                <a:cs typeface="Times New Roman" panose="02020603050405020304" pitchFamily="18" charset="0"/>
                              </a:rPr>
                            </m:ctrlPr>
                          </m:fPr>
                          <m:num>
                            <m:r>
                              <a:rPr lang="en-US" altLang="zh-CN" sz="3600" i="1" kern="100">
                                <a:effectLst/>
                                <a:latin typeface="Cambria Math" panose="02040503050406030204" pitchFamily="18" charset="0"/>
                                <a:ea typeface="等线" panose="02010600030101010101" pitchFamily="2" charset="-122"/>
                                <a:cs typeface="Times New Roman" panose="02020603050405020304" pitchFamily="18" charset="0"/>
                              </a:rPr>
                              <m:t>𝛽</m:t>
                            </m:r>
                            <m:r>
                              <a:rPr lang="en-US" altLang="zh-CN" sz="3600" i="1" kern="100">
                                <a:effectLst/>
                                <a:latin typeface="Cambria Math" panose="02040503050406030204" pitchFamily="18" charset="0"/>
                                <a:ea typeface="等线" panose="02010600030101010101" pitchFamily="2" charset="-122"/>
                                <a:cs typeface="Times New Roman" panose="02020603050405020304" pitchFamily="18" charset="0"/>
                              </a:rPr>
                              <m:t>∆</m:t>
                            </m:r>
                            <m:sSub>
                              <m:sSubPr>
                                <m:ctrlPr>
                                  <a:rPr lang="zh-CN" altLang="zh-CN" sz="3600" i="1" kern="100">
                                    <a:effectLst/>
                                    <a:latin typeface="Cambria Math" panose="02040503050406030204" pitchFamily="18" charset="0"/>
                                    <a:ea typeface="Cambria Math" panose="02040503050406030204" pitchFamily="18" charset="0"/>
                                    <a:cs typeface="Times New Roman" panose="02020603050405020304" pitchFamily="18" charset="0"/>
                                  </a:rPr>
                                </m:ctrlPr>
                              </m:sSubPr>
                              <m:e>
                                <m:r>
                                  <a:rPr lang="en-US" altLang="zh-CN" sz="3600" i="1" kern="100">
                                    <a:effectLst/>
                                    <a:latin typeface="Cambria Math" panose="02040503050406030204" pitchFamily="18" charset="0"/>
                                    <a:ea typeface="等线" panose="02010600030101010101" pitchFamily="2" charset="-122"/>
                                    <a:cs typeface="Times New Roman" panose="02020603050405020304" pitchFamily="18" charset="0"/>
                                  </a:rPr>
                                  <m:t>𝛿</m:t>
                                </m:r>
                              </m:e>
                              <m:sub>
                                <m:r>
                                  <a:rPr lang="en-US" altLang="zh-CN" sz="3600" i="1" kern="100">
                                    <a:effectLst/>
                                    <a:latin typeface="Cambria Math" panose="02040503050406030204" pitchFamily="18" charset="0"/>
                                    <a:ea typeface="等线" panose="02010600030101010101" pitchFamily="2" charset="-122"/>
                                    <a:cs typeface="Times New Roman" panose="02020603050405020304" pitchFamily="18" charset="0"/>
                                  </a:rPr>
                                  <m:t>2</m:t>
                                </m:r>
                              </m:sub>
                            </m:sSub>
                            <m:rad>
                              <m:radPr>
                                <m:degHide m:val="on"/>
                                <m:ctrlPr>
                                  <a:rPr lang="zh-CN" altLang="zh-CN" sz="3600" i="1" kern="100">
                                    <a:effectLst/>
                                    <a:latin typeface="Cambria Math" panose="02040503050406030204" pitchFamily="18" charset="0"/>
                                    <a:ea typeface="Cambria Math" panose="02040503050406030204" pitchFamily="18" charset="0"/>
                                    <a:cs typeface="Times New Roman" panose="02020603050405020304" pitchFamily="18" charset="0"/>
                                  </a:rPr>
                                </m:ctrlPr>
                              </m:radPr>
                              <m:deg/>
                              <m:e>
                                <m:r>
                                  <a:rPr lang="en-US" altLang="zh-CN" sz="3600" i="1" kern="100">
                                    <a:effectLst/>
                                    <a:latin typeface="Cambria Math" panose="02040503050406030204" pitchFamily="18" charset="0"/>
                                    <a:ea typeface="等线" panose="02010600030101010101" pitchFamily="2" charset="-122"/>
                                    <a:cs typeface="Times New Roman" panose="02020603050405020304" pitchFamily="18" charset="0"/>
                                  </a:rPr>
                                  <m:t>4+</m:t>
                                </m:r>
                                <m:r>
                                  <a:rPr lang="en-US" altLang="zh-CN" sz="3600" i="1" kern="100">
                                    <a:effectLst/>
                                    <a:latin typeface="Cambria Math" panose="02040503050406030204" pitchFamily="18" charset="0"/>
                                    <a:ea typeface="等线" panose="02010600030101010101" pitchFamily="2" charset="-122"/>
                                    <a:cs typeface="Times New Roman" panose="02020603050405020304" pitchFamily="18" charset="0"/>
                                  </a:rPr>
                                  <m:t>𝜏</m:t>
                                </m:r>
                              </m:e>
                            </m:rad>
                          </m:num>
                          <m:den>
                            <m:rad>
                              <m:radPr>
                                <m:degHide m:val="on"/>
                                <m:ctrlPr>
                                  <a:rPr lang="zh-CN" altLang="zh-CN" sz="3600" i="1" kern="100">
                                    <a:effectLst/>
                                    <a:latin typeface="Cambria Math" panose="02040503050406030204" pitchFamily="18" charset="0"/>
                                    <a:ea typeface="Cambria Math" panose="02040503050406030204" pitchFamily="18" charset="0"/>
                                    <a:cs typeface="Times New Roman" panose="02020603050405020304" pitchFamily="18" charset="0"/>
                                  </a:rPr>
                                </m:ctrlPr>
                              </m:radPr>
                              <m:deg/>
                              <m:e>
                                <m:r>
                                  <a:rPr lang="en-US" altLang="zh-CN" sz="3600" i="1" kern="100">
                                    <a:effectLst/>
                                    <a:latin typeface="Cambria Math" panose="02040503050406030204" pitchFamily="18" charset="0"/>
                                    <a:ea typeface="等线" panose="02010600030101010101" pitchFamily="2" charset="-122"/>
                                    <a:cs typeface="Times New Roman" panose="02020603050405020304" pitchFamily="18" charset="0"/>
                                  </a:rPr>
                                  <m:t>𝜏</m:t>
                                </m:r>
                              </m:e>
                            </m:rad>
                          </m:den>
                        </m:f>
                        <m:r>
                          <a:rPr lang="en-US" altLang="zh-CN" sz="3600" i="1" kern="100">
                            <a:effectLst/>
                            <a:latin typeface="Cambria Math" panose="02040503050406030204" pitchFamily="18" charset="0"/>
                            <a:ea typeface="等线" panose="02010600030101010101" pitchFamily="2" charset="-122"/>
                            <a:cs typeface="Times New Roman" panose="02020603050405020304" pitchFamily="18" charset="0"/>
                          </a:rPr>
                          <m:t>)</m:t>
                        </m:r>
                      </m:e>
                    </m:nary>
                    <m:rad>
                      <m:radPr>
                        <m:degHide m:val="on"/>
                        <m:ctrlPr>
                          <a:rPr lang="zh-CN" altLang="zh-CN" sz="3600" i="1" kern="100">
                            <a:solidFill>
                              <a:srgbClr val="000000"/>
                            </a:solidFill>
                            <a:effectLst/>
                            <a:latin typeface="Cambria Math" panose="02040503050406030204" pitchFamily="18" charset="0"/>
                            <a:ea typeface="Cambria Math" panose="02040503050406030204" pitchFamily="18" charset="0"/>
                            <a:cs typeface="Times New Roman" panose="02020603050405020304" pitchFamily="18" charset="0"/>
                          </a:rPr>
                        </m:ctrlPr>
                      </m:radPr>
                      <m:deg/>
                      <m:e>
                        <m:r>
                          <a:rPr lang="en-US" altLang="zh-CN" sz="3600" i="1" kern="100">
                            <a:solidFill>
                              <a:srgbClr val="000000"/>
                            </a:solidFill>
                            <a:effectLst/>
                            <a:latin typeface="Cambria Math" panose="02040503050406030204" pitchFamily="18" charset="0"/>
                            <a:ea typeface="等线" panose="02010600030101010101" pitchFamily="2" charset="-122"/>
                            <a:cs typeface="Times New Roman" panose="02020603050405020304" pitchFamily="18" charset="0"/>
                          </a:rPr>
                          <m:t>𝜏</m:t>
                        </m:r>
                      </m:e>
                    </m:rad>
                    <m:sSup>
                      <m:sSupPr>
                        <m:ctrlPr>
                          <a:rPr lang="zh-CN" altLang="zh-CN" sz="3600" i="1" kern="100">
                            <a:solidFill>
                              <a:srgbClr val="000000"/>
                            </a:solidFill>
                            <a:effectLst/>
                            <a:latin typeface="Cambria Math" panose="02040503050406030204" pitchFamily="18" charset="0"/>
                            <a:ea typeface="Cambria Math" panose="02040503050406030204" pitchFamily="18" charset="0"/>
                            <a:cs typeface="Times New Roman" panose="02020603050405020304" pitchFamily="18" charset="0"/>
                          </a:rPr>
                        </m:ctrlPr>
                      </m:sSupPr>
                      <m:e>
                        <m:r>
                          <a:rPr lang="en-US" altLang="zh-CN" sz="3600" i="1" kern="100">
                            <a:solidFill>
                              <a:srgbClr val="000000"/>
                            </a:solidFill>
                            <a:effectLst/>
                            <a:latin typeface="Cambria Math" panose="02040503050406030204" pitchFamily="18" charset="0"/>
                            <a:ea typeface="等线" panose="02010600030101010101" pitchFamily="2" charset="-122"/>
                            <a:cs typeface="Times New Roman" panose="02020603050405020304" pitchFamily="18" charset="0"/>
                          </a:rPr>
                          <m:t>𝑒</m:t>
                        </m:r>
                      </m:e>
                      <m:sup>
                        <m:r>
                          <a:rPr lang="en-US" altLang="zh-CN" sz="3600" i="1" kern="100">
                            <a:solidFill>
                              <a:srgbClr val="000000"/>
                            </a:solidFill>
                            <a:effectLst/>
                            <a:latin typeface="Cambria Math" panose="02040503050406030204" pitchFamily="18" charset="0"/>
                            <a:ea typeface="等线" panose="02010600030101010101" pitchFamily="2" charset="-122"/>
                            <a:cs typeface="Times New Roman" panose="02020603050405020304" pitchFamily="18" charset="0"/>
                          </a:rPr>
                          <m:t>−</m:t>
                        </m:r>
                        <m:r>
                          <a:rPr lang="en-US" altLang="zh-CN" sz="3600" i="1" kern="100">
                            <a:solidFill>
                              <a:srgbClr val="000000"/>
                            </a:solidFill>
                            <a:effectLst/>
                            <a:latin typeface="Cambria Math" panose="02040503050406030204" pitchFamily="18" charset="0"/>
                            <a:ea typeface="等线" panose="02010600030101010101" pitchFamily="2" charset="-122"/>
                            <a:cs typeface="Times New Roman" panose="02020603050405020304" pitchFamily="18" charset="0"/>
                          </a:rPr>
                          <m:t>𝜏</m:t>
                        </m:r>
                        <m:sSub>
                          <m:sSubPr>
                            <m:ctrlPr>
                              <a:rPr lang="zh-CN" altLang="zh-CN" sz="3600" i="1" kern="100">
                                <a:solidFill>
                                  <a:srgbClr val="000000"/>
                                </a:solidFill>
                                <a:effectLst/>
                                <a:latin typeface="Cambria Math" panose="02040503050406030204" pitchFamily="18" charset="0"/>
                                <a:ea typeface="Cambria Math" panose="02040503050406030204" pitchFamily="18" charset="0"/>
                                <a:cs typeface="Times New Roman" panose="02020603050405020304" pitchFamily="18" charset="0"/>
                              </a:rPr>
                            </m:ctrlPr>
                          </m:sSubPr>
                          <m:e>
                            <m:r>
                              <a:rPr lang="en-US" altLang="zh-CN" sz="3600" i="1" kern="100">
                                <a:solidFill>
                                  <a:srgbClr val="000000"/>
                                </a:solidFill>
                                <a:effectLst/>
                                <a:latin typeface="Cambria Math" panose="02040503050406030204" pitchFamily="18" charset="0"/>
                                <a:ea typeface="等线" panose="02010600030101010101" pitchFamily="2" charset="-122"/>
                                <a:cs typeface="Times New Roman" panose="02020603050405020304" pitchFamily="18" charset="0"/>
                              </a:rPr>
                              <m:t>𝐵</m:t>
                            </m:r>
                          </m:e>
                          <m:sub>
                            <m:r>
                              <a:rPr lang="en-US" altLang="zh-CN" sz="3600" i="1" kern="100">
                                <a:solidFill>
                                  <a:srgbClr val="000000"/>
                                </a:solidFill>
                                <a:effectLst/>
                                <a:latin typeface="Cambria Math" panose="02040503050406030204" pitchFamily="18" charset="0"/>
                                <a:ea typeface="等线" panose="02010600030101010101" pitchFamily="2" charset="-122"/>
                                <a:cs typeface="Times New Roman" panose="02020603050405020304" pitchFamily="18" charset="0"/>
                              </a:rPr>
                              <m:t>1</m:t>
                            </m:r>
                          </m:sub>
                        </m:sSub>
                      </m:sup>
                    </m:sSup>
                    <m:sSub>
                      <m:sSubPr>
                        <m:ctrlPr>
                          <a:rPr lang="zh-CN" altLang="zh-CN" sz="3600" i="1" kern="100">
                            <a:solidFill>
                              <a:srgbClr val="000000"/>
                            </a:solidFill>
                            <a:effectLst/>
                            <a:latin typeface="Cambria Math" panose="02040503050406030204" pitchFamily="18" charset="0"/>
                            <a:ea typeface="Cambria Math" panose="02040503050406030204" pitchFamily="18" charset="0"/>
                            <a:cs typeface="Times New Roman" panose="02020603050405020304" pitchFamily="18" charset="0"/>
                          </a:rPr>
                        </m:ctrlPr>
                      </m:sSubPr>
                      <m:e>
                        <m:r>
                          <a:rPr lang="en-US" altLang="zh-CN" sz="3600" i="1" kern="100">
                            <a:solidFill>
                              <a:srgbClr val="000000"/>
                            </a:solidFill>
                            <a:effectLst/>
                            <a:latin typeface="Cambria Math" panose="02040503050406030204" pitchFamily="18" charset="0"/>
                            <a:ea typeface="等线" panose="02010600030101010101" pitchFamily="2" charset="-122"/>
                            <a:cs typeface="Times New Roman" panose="02020603050405020304" pitchFamily="18" charset="0"/>
                          </a:rPr>
                          <m:t>𝐼</m:t>
                        </m:r>
                      </m:e>
                      <m:sub>
                        <m:r>
                          <a:rPr lang="en-US" altLang="zh-CN" sz="3600" i="1" kern="100">
                            <a:solidFill>
                              <a:srgbClr val="000000"/>
                            </a:solidFill>
                            <a:effectLst/>
                            <a:latin typeface="Cambria Math" panose="02040503050406030204" pitchFamily="18" charset="0"/>
                            <a:ea typeface="等线" panose="02010600030101010101" pitchFamily="2" charset="-122"/>
                            <a:cs typeface="Times New Roman" panose="02020603050405020304" pitchFamily="18" charset="0"/>
                          </a:rPr>
                          <m:t>0</m:t>
                        </m:r>
                      </m:sub>
                    </m:sSub>
                    <m:d>
                      <m:dPr>
                        <m:ctrlPr>
                          <a:rPr lang="zh-CN" altLang="zh-CN" sz="3600" i="1" kern="100">
                            <a:solidFill>
                              <a:srgbClr val="000000"/>
                            </a:solidFill>
                            <a:effectLst/>
                            <a:latin typeface="Cambria Math" panose="02040503050406030204" pitchFamily="18" charset="0"/>
                            <a:ea typeface="Cambria Math" panose="02040503050406030204" pitchFamily="18" charset="0"/>
                            <a:cs typeface="Times New Roman" panose="02020603050405020304" pitchFamily="18" charset="0"/>
                          </a:rPr>
                        </m:ctrlPr>
                      </m:dPr>
                      <m:e>
                        <m:r>
                          <a:rPr lang="en-US" altLang="zh-CN" sz="3600" i="1" kern="100">
                            <a:solidFill>
                              <a:srgbClr val="000000"/>
                            </a:solidFill>
                            <a:effectLst/>
                            <a:latin typeface="Cambria Math" panose="02040503050406030204" pitchFamily="18" charset="0"/>
                            <a:ea typeface="等线" panose="02010600030101010101" pitchFamily="2" charset="-122"/>
                            <a:cs typeface="Times New Roman" panose="02020603050405020304" pitchFamily="18" charset="0"/>
                          </a:rPr>
                          <m:t>𝜏</m:t>
                        </m:r>
                        <m:sSub>
                          <m:sSubPr>
                            <m:ctrlPr>
                              <a:rPr lang="zh-CN" altLang="zh-CN" sz="3600" i="1" kern="100">
                                <a:solidFill>
                                  <a:srgbClr val="000000"/>
                                </a:solidFill>
                                <a:effectLst/>
                                <a:latin typeface="Cambria Math" panose="02040503050406030204" pitchFamily="18" charset="0"/>
                                <a:ea typeface="Cambria Math" panose="02040503050406030204" pitchFamily="18" charset="0"/>
                                <a:cs typeface="Times New Roman" panose="02020603050405020304" pitchFamily="18" charset="0"/>
                              </a:rPr>
                            </m:ctrlPr>
                          </m:sSubPr>
                          <m:e>
                            <m:r>
                              <a:rPr lang="en-US" altLang="zh-CN" sz="3600" i="1" kern="100">
                                <a:solidFill>
                                  <a:srgbClr val="000000"/>
                                </a:solidFill>
                                <a:effectLst/>
                                <a:latin typeface="Cambria Math" panose="02040503050406030204" pitchFamily="18" charset="0"/>
                                <a:ea typeface="等线" panose="02010600030101010101" pitchFamily="2" charset="-122"/>
                                <a:cs typeface="Times New Roman" panose="02020603050405020304" pitchFamily="18" charset="0"/>
                              </a:rPr>
                              <m:t>𝐵</m:t>
                            </m:r>
                          </m:e>
                          <m:sub>
                            <m:r>
                              <a:rPr lang="en-US" altLang="zh-CN" sz="3600" i="1" kern="100">
                                <a:solidFill>
                                  <a:srgbClr val="000000"/>
                                </a:solidFill>
                                <a:effectLst/>
                                <a:latin typeface="Cambria Math" panose="02040503050406030204" pitchFamily="18" charset="0"/>
                                <a:ea typeface="等线" panose="02010600030101010101" pitchFamily="2" charset="-122"/>
                                <a:cs typeface="Times New Roman" panose="02020603050405020304" pitchFamily="18" charset="0"/>
                              </a:rPr>
                              <m:t>2</m:t>
                            </m:r>
                          </m:sub>
                        </m:sSub>
                      </m:e>
                    </m:d>
                    <m:r>
                      <a:rPr lang="en-US" altLang="zh-CN" sz="3600" i="1" kern="100">
                        <a:solidFill>
                          <a:srgbClr val="000000"/>
                        </a:solidFill>
                        <a:effectLst/>
                        <a:latin typeface="Cambria Math" panose="02040503050406030204" pitchFamily="18" charset="0"/>
                        <a:ea typeface="等线" panose="02010600030101010101" pitchFamily="2" charset="-122"/>
                        <a:cs typeface="Times New Roman" panose="02020603050405020304" pitchFamily="18" charset="0"/>
                      </a:rPr>
                      <m:t>𝑑</m:t>
                    </m:r>
                    <m:r>
                      <a:rPr lang="en-US" altLang="zh-CN" sz="3600" i="1" kern="100">
                        <a:solidFill>
                          <a:srgbClr val="000000"/>
                        </a:solidFill>
                        <a:effectLst/>
                        <a:latin typeface="Cambria Math" panose="02040503050406030204" pitchFamily="18" charset="0"/>
                        <a:ea typeface="等线" panose="02010600030101010101" pitchFamily="2" charset="-122"/>
                        <a:cs typeface="Times New Roman" panose="02020603050405020304" pitchFamily="18" charset="0"/>
                      </a:rPr>
                      <m:t>𝜏</m:t>
                    </m:r>
                    <m:r>
                      <a:rPr lang="en-US" altLang="zh-CN" sz="3600" i="1" kern="100">
                        <a:solidFill>
                          <a:srgbClr val="000000"/>
                        </a:solidFill>
                        <a:effectLst/>
                        <a:latin typeface="Cambria Math" panose="02040503050406030204" pitchFamily="18" charset="0"/>
                        <a:ea typeface="等线" panose="02010600030101010101" pitchFamily="2" charset="-122"/>
                        <a:cs typeface="Times New Roman" panose="02020603050405020304" pitchFamily="18" charset="0"/>
                      </a:rPr>
                      <m:t>}</m:t>
                    </m:r>
                  </m:oMath>
                </a14:m>
                <a:endParaRPr lang="zh-CN" altLang="zh-CN" sz="2800" kern="100" dirty="0">
                  <a:effectLst/>
                  <a:latin typeface="等线" panose="02010600030101010101" pitchFamily="2" charset="-122"/>
                  <a:ea typeface="等线" panose="02010600030101010101" pitchFamily="2" charset="-122"/>
                  <a:cs typeface="Times New Roman" panose="02020603050405020304" pitchFamily="18" charset="0"/>
                </a:endParaRPr>
              </a:p>
              <a:p>
                <a:pPr marL="0" indent="0">
                  <a:buNone/>
                </a:pPr>
                <a:r>
                  <a:rPr lang="en-US" altLang="zh-CN" dirty="0"/>
                  <a:t>                                                                                                                                                                                                 </a:t>
                </a:r>
                <a:r>
                  <a:rPr lang="zh-CN" altLang="en-US" dirty="0"/>
                  <a:t>（</a:t>
                </a:r>
                <a:r>
                  <a:rPr lang="en-US" altLang="zh-CN" dirty="0"/>
                  <a:t>2</a:t>
                </a:r>
                <a:r>
                  <a:rPr lang="zh-CN" altLang="en-US" dirty="0"/>
                  <a:t>）</a:t>
                </a:r>
                <a:endParaRPr lang="en-US" altLang="zh-CN" dirty="0"/>
              </a:p>
              <a:p>
                <a:pPr marL="0" indent="0">
                  <a:buNone/>
                </a:pPr>
                <a:endParaRPr lang="en-US" altLang="zh-CN" dirty="0"/>
              </a:p>
              <a:p>
                <a:pPr marL="0" indent="0">
                  <a:buNone/>
                </a:pPr>
                <a:r>
                  <a:rPr lang="en-US" altLang="zh-CN" dirty="0"/>
                  <a:t>      </a:t>
                </a:r>
                <a:r>
                  <a:rPr lang="zh-CN" altLang="en-US" sz="5100" dirty="0"/>
                  <a:t>后面的模拟计算结果仍基于</a:t>
                </a:r>
                <a:r>
                  <a:rPr lang="en-US" altLang="zh-CN" sz="5100" dirty="0"/>
                  <a:t>(1)</a:t>
                </a:r>
              </a:p>
              <a:p>
                <a:endParaRPr lang="zh-CN" altLang="en-US" dirty="0"/>
              </a:p>
            </p:txBody>
          </p:sp>
        </mc:Choice>
        <mc:Fallback xmlns="">
          <p:sp>
            <p:nvSpPr>
              <p:cNvPr id="3" name="内容占位符 2">
                <a:extLst>
                  <a:ext uri="{FF2B5EF4-FFF2-40B4-BE49-F238E27FC236}">
                    <a16:creationId xmlns:a16="http://schemas.microsoft.com/office/drawing/2014/main" id="{476917E6-9273-5164-A2B5-BEE9ADDAFC1B}"/>
                  </a:ext>
                </a:extLst>
              </p:cNvPr>
              <p:cNvSpPr>
                <a:spLocks noGrp="1" noRot="1" noChangeAspect="1" noMove="1" noResize="1" noEditPoints="1" noAdjustHandles="1" noChangeArrowheads="1" noChangeShapeType="1" noTextEdit="1"/>
              </p:cNvSpPr>
              <p:nvPr>
                <p:ph idx="1"/>
              </p:nvPr>
            </p:nvSpPr>
            <p:spPr>
              <a:xfrm>
                <a:off x="245097" y="150829"/>
                <a:ext cx="11868346" cy="6636470"/>
              </a:xfrm>
              <a:blipFill>
                <a:blip r:embed="rId2"/>
                <a:stretch>
                  <a:fillRect l="-1027" t="-2665" r="-462"/>
                </a:stretch>
              </a:blipFill>
            </p:spPr>
            <p:txBody>
              <a:bodyPr/>
              <a:lstStyle/>
              <a:p>
                <a:r>
                  <a:rPr lang="zh-CN" altLang="en-US">
                    <a:noFill/>
                  </a:rPr>
                  <a:t> </a:t>
                </a:r>
              </a:p>
            </p:txBody>
          </p:sp>
        </mc:Fallback>
      </mc:AlternateContent>
    </p:spTree>
    <p:extLst>
      <p:ext uri="{BB962C8B-B14F-4D97-AF65-F5344CB8AC3E}">
        <p14:creationId xmlns:p14="http://schemas.microsoft.com/office/powerpoint/2010/main" val="25754255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65EEC91-A389-95BC-86BB-9CE3997A95AC}"/>
              </a:ext>
            </a:extLst>
          </p:cNvPr>
          <p:cNvSpPr>
            <a:spLocks noGrp="1"/>
          </p:cNvSpPr>
          <p:nvPr>
            <p:ph type="title"/>
          </p:nvPr>
        </p:nvSpPr>
        <p:spPr/>
        <p:txBody>
          <a:bodyPr/>
          <a:lstStyle/>
          <a:p>
            <a:r>
              <a:rPr lang="en-US" altLang="zh-CN" dirty="0"/>
              <a:t>2.Touschek lifetime</a:t>
            </a:r>
            <a:endParaRPr lang="zh-CN" altLang="en-US" dirty="0"/>
          </a:p>
        </p:txBody>
      </p:sp>
      <p:sp>
        <p:nvSpPr>
          <p:cNvPr id="3" name="内容占位符 2">
            <a:extLst>
              <a:ext uri="{FF2B5EF4-FFF2-40B4-BE49-F238E27FC236}">
                <a16:creationId xmlns:a16="http://schemas.microsoft.com/office/drawing/2014/main" id="{CD5D02A6-D304-2014-6552-5E4D76D9E75F}"/>
              </a:ext>
            </a:extLst>
          </p:cNvPr>
          <p:cNvSpPr>
            <a:spLocks noGrp="1"/>
          </p:cNvSpPr>
          <p:nvPr>
            <p:ph idx="1"/>
          </p:nvPr>
        </p:nvSpPr>
        <p:spPr>
          <a:xfrm>
            <a:off x="628453" y="1555423"/>
            <a:ext cx="10935093" cy="5109328"/>
          </a:xfrm>
        </p:spPr>
        <p:txBody>
          <a:bodyPr/>
          <a:lstStyle/>
          <a:p>
            <a:pPr marL="0" indent="0">
              <a:buNone/>
            </a:pPr>
            <a:r>
              <a:rPr lang="en-US" altLang="zh-CN" dirty="0"/>
              <a:t>   </a:t>
            </a:r>
            <a:r>
              <a:rPr lang="zh-CN" altLang="en-US" dirty="0"/>
              <a:t>计算</a:t>
            </a:r>
            <a:r>
              <a:rPr lang="en-US" altLang="zh-CN" dirty="0" err="1"/>
              <a:t>Touschek</a:t>
            </a:r>
            <a:r>
              <a:rPr lang="zh-CN" altLang="en-US" dirty="0"/>
              <a:t>寿命前需要得到动量孔径分布。</a:t>
            </a:r>
            <a:r>
              <a:rPr lang="en-US" altLang="zh-CN" dirty="0" err="1"/>
              <a:t>Bmad</a:t>
            </a:r>
            <a:r>
              <a:rPr lang="zh-CN" altLang="en-US" dirty="0"/>
              <a:t>提供了这样一个程序：</a:t>
            </a:r>
            <a:r>
              <a:rPr lang="en-US" altLang="zh-CN" dirty="0" err="1"/>
              <a:t>aperture_by_tracking</a:t>
            </a:r>
            <a:r>
              <a:rPr lang="zh-CN" altLang="en-US" dirty="0"/>
              <a:t>。</a:t>
            </a:r>
            <a:endParaRPr lang="en-US" altLang="zh-CN" dirty="0"/>
          </a:p>
          <a:p>
            <a:pPr marL="0" indent="0">
              <a:buNone/>
            </a:pPr>
            <a:r>
              <a:rPr lang="en-US" altLang="zh-CN" dirty="0"/>
              <a:t>   </a:t>
            </a:r>
            <a:r>
              <a:rPr lang="zh-CN" altLang="en-US" dirty="0"/>
              <a:t>之前这个程序存在问题，给出的动量孔径大于</a:t>
            </a:r>
            <a:r>
              <a:rPr lang="en-US" altLang="zh-CN" dirty="0"/>
              <a:t>RF bucket</a:t>
            </a:r>
            <a:r>
              <a:rPr lang="zh-CN" altLang="en-US" dirty="0"/>
              <a:t>高度。其原因在于：判断是否在</a:t>
            </a:r>
            <a:r>
              <a:rPr lang="en-US" altLang="zh-CN" dirty="0"/>
              <a:t>bucket</a:t>
            </a:r>
            <a:r>
              <a:rPr lang="zh-CN" altLang="en-US" dirty="0"/>
              <a:t>中的</a:t>
            </a:r>
            <a:r>
              <a:rPr lang="en-US" altLang="zh-CN" dirty="0"/>
              <a:t>if</a:t>
            </a:r>
            <a:r>
              <a:rPr lang="zh-CN" altLang="en-US" dirty="0"/>
              <a:t>语句嵌套在判断是否打到壁上的</a:t>
            </a:r>
            <a:r>
              <a:rPr lang="en-US" altLang="zh-CN" dirty="0"/>
              <a:t>if</a:t>
            </a:r>
            <a:r>
              <a:rPr lang="zh-CN" altLang="en-US" dirty="0"/>
              <a:t>语句中，当粒子没有打在壁上丢失时才会判断是否在</a:t>
            </a:r>
            <a:r>
              <a:rPr lang="en-US" altLang="zh-CN" dirty="0"/>
              <a:t>bucket</a:t>
            </a:r>
            <a:r>
              <a:rPr lang="zh-CN" altLang="en-US" dirty="0"/>
              <a:t>中。修改方式是：两个</a:t>
            </a:r>
            <a:r>
              <a:rPr lang="en-US" altLang="zh-CN" dirty="0"/>
              <a:t>if</a:t>
            </a:r>
            <a:r>
              <a:rPr lang="zh-CN" altLang="en-US" dirty="0"/>
              <a:t>语句相互独立。</a:t>
            </a:r>
            <a:endParaRPr lang="en-US" altLang="zh-CN" dirty="0"/>
          </a:p>
          <a:p>
            <a:pPr marL="0" indent="0">
              <a:buNone/>
            </a:pPr>
            <a:r>
              <a:rPr lang="en-US" altLang="zh-CN" dirty="0"/>
              <a:t>   </a:t>
            </a:r>
          </a:p>
        </p:txBody>
      </p:sp>
    </p:spTree>
    <p:extLst>
      <p:ext uri="{BB962C8B-B14F-4D97-AF65-F5344CB8AC3E}">
        <p14:creationId xmlns:p14="http://schemas.microsoft.com/office/powerpoint/2010/main" val="31007014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id="{29506197-AA87-2300-2BD0-A65ED99F5E42}"/>
              </a:ext>
            </a:extLst>
          </p:cNvPr>
          <p:cNvSpPr>
            <a:spLocks noGrp="1"/>
          </p:cNvSpPr>
          <p:nvPr>
            <p:ph idx="1"/>
          </p:nvPr>
        </p:nvSpPr>
        <p:spPr>
          <a:xfrm>
            <a:off x="838200" y="452487"/>
            <a:ext cx="10515600" cy="5724476"/>
          </a:xfrm>
        </p:spPr>
        <p:txBody>
          <a:bodyPr/>
          <a:lstStyle/>
          <a:p>
            <a:r>
              <a:rPr lang="en-US" altLang="zh-CN" dirty="0"/>
              <a:t>RF bucket height</a:t>
            </a:r>
            <a:r>
              <a:rPr lang="zh-CN" altLang="en-US" dirty="0"/>
              <a:t>：</a:t>
            </a:r>
            <a:endParaRPr lang="en-US" altLang="zh-CN" dirty="0"/>
          </a:p>
          <a:p>
            <a:r>
              <a:rPr lang="en-US" altLang="zh-CN" dirty="0"/>
              <a:t>      lattice </a:t>
            </a:r>
            <a:r>
              <a:rPr lang="zh-CN" altLang="en-US" dirty="0"/>
              <a:t>文件中只启用东腔</a:t>
            </a:r>
            <a:r>
              <a:rPr lang="en-US" altLang="zh-CN" dirty="0"/>
              <a:t>1.55MeV</a:t>
            </a:r>
            <a:r>
              <a:rPr lang="zh-CN" altLang="en-US" dirty="0"/>
              <a:t>，西腔置为</a:t>
            </a:r>
            <a:r>
              <a:rPr lang="en-US" altLang="zh-CN" dirty="0"/>
              <a:t>0.00MeV</a:t>
            </a:r>
            <a:r>
              <a:rPr lang="zh-CN" altLang="en-US" dirty="0"/>
              <a:t>，  </a:t>
            </a:r>
            <a:endParaRPr lang="en-US" altLang="zh-CN" dirty="0"/>
          </a:p>
          <a:p>
            <a:r>
              <a:rPr lang="zh-CN" altLang="en-US" dirty="0"/>
              <a:t>      算出的</a:t>
            </a:r>
            <a:r>
              <a:rPr lang="en-US" altLang="zh-CN" dirty="0"/>
              <a:t> height=0.00638</a:t>
            </a:r>
          </a:p>
          <a:p>
            <a:endParaRPr lang="en-US" altLang="zh-CN" dirty="0"/>
          </a:p>
          <a:p>
            <a:r>
              <a:rPr lang="en-US" altLang="zh-CN" dirty="0"/>
              <a:t> </a:t>
            </a:r>
            <a:r>
              <a:rPr lang="zh-CN" altLang="en-US" dirty="0"/>
              <a:t>动量孔径分布结果：</a:t>
            </a:r>
            <a:endParaRPr lang="en-US" altLang="zh-CN" dirty="0"/>
          </a:p>
          <a:p>
            <a:r>
              <a:rPr lang="en-US" altLang="zh-CN" dirty="0"/>
              <a:t>  </a:t>
            </a:r>
          </a:p>
          <a:p>
            <a:r>
              <a:rPr lang="en-US" altLang="zh-CN" dirty="0"/>
              <a:t>          </a:t>
            </a:r>
            <a:endParaRPr lang="zh-CN" altLang="en-US" dirty="0"/>
          </a:p>
        </p:txBody>
      </p:sp>
      <p:pic>
        <p:nvPicPr>
          <p:cNvPr id="4" name="图片 3">
            <a:extLst>
              <a:ext uri="{FF2B5EF4-FFF2-40B4-BE49-F238E27FC236}">
                <a16:creationId xmlns:a16="http://schemas.microsoft.com/office/drawing/2014/main" id="{EA4FB0BB-B56F-DA41-931F-556C83C5BAB2}"/>
              </a:ext>
            </a:extLst>
          </p:cNvPr>
          <p:cNvPicPr>
            <a:picLocks noChangeAspect="1"/>
          </p:cNvPicPr>
          <p:nvPr/>
        </p:nvPicPr>
        <p:blipFill>
          <a:blip r:embed="rId2"/>
          <a:stretch>
            <a:fillRect/>
          </a:stretch>
        </p:blipFill>
        <p:spPr>
          <a:xfrm>
            <a:off x="3839612" y="3128698"/>
            <a:ext cx="4512535" cy="3387789"/>
          </a:xfrm>
          <a:prstGeom prst="rect">
            <a:avLst/>
          </a:prstGeom>
        </p:spPr>
      </p:pic>
    </p:spTree>
    <p:extLst>
      <p:ext uri="{BB962C8B-B14F-4D97-AF65-F5344CB8AC3E}">
        <p14:creationId xmlns:p14="http://schemas.microsoft.com/office/powerpoint/2010/main" val="12092642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id="{380FBFB1-FCE1-27DC-98AD-441B03E38C6C}"/>
              </a:ext>
            </a:extLst>
          </p:cNvPr>
          <p:cNvSpPr>
            <a:spLocks noGrp="1"/>
          </p:cNvSpPr>
          <p:nvPr>
            <p:ph idx="1"/>
          </p:nvPr>
        </p:nvSpPr>
        <p:spPr>
          <a:xfrm>
            <a:off x="838200" y="360575"/>
            <a:ext cx="11001866" cy="6136850"/>
          </a:xfrm>
        </p:spPr>
        <p:txBody>
          <a:bodyPr/>
          <a:lstStyle/>
          <a:p>
            <a:pPr marL="0" indent="0">
              <a:buNone/>
            </a:pPr>
            <a:r>
              <a:rPr lang="en-US" altLang="zh-CN" dirty="0"/>
              <a:t> </a:t>
            </a:r>
            <a:r>
              <a:rPr lang="en-US" altLang="zh-CN" dirty="0" err="1"/>
              <a:t>Touschek</a:t>
            </a:r>
            <a:r>
              <a:rPr lang="zh-CN" altLang="en-US" dirty="0"/>
              <a:t>寿命计算：</a:t>
            </a:r>
            <a:endParaRPr lang="en-US" altLang="zh-CN" dirty="0"/>
          </a:p>
          <a:p>
            <a:pPr marL="0" indent="0">
              <a:buNone/>
            </a:pPr>
            <a:r>
              <a:rPr lang="en-US" altLang="zh-CN" dirty="0"/>
              <a:t>      </a:t>
            </a:r>
            <a:r>
              <a:rPr lang="zh-CN" altLang="en-US" dirty="0"/>
              <a:t>以下是使用的主要束团参数</a:t>
            </a:r>
            <a:endParaRPr lang="en-US" altLang="zh-CN" dirty="0"/>
          </a:p>
          <a:p>
            <a:pPr marL="0" indent="0">
              <a:buNone/>
            </a:pPr>
            <a:r>
              <a:rPr lang="en-US" altLang="zh-CN" dirty="0"/>
              <a:t>      </a:t>
            </a:r>
          </a:p>
          <a:p>
            <a:pPr marL="0" indent="0">
              <a:buNone/>
            </a:pPr>
            <a:endParaRPr lang="en-US" altLang="zh-CN" dirty="0"/>
          </a:p>
          <a:p>
            <a:pPr marL="0" indent="0">
              <a:buNone/>
            </a:pPr>
            <a:endParaRPr lang="en-US" altLang="zh-CN" dirty="0"/>
          </a:p>
          <a:p>
            <a:pPr marL="0" indent="0">
              <a:buNone/>
            </a:pPr>
            <a:r>
              <a:rPr lang="zh-CN" altLang="en-US" dirty="0"/>
              <a:t>       </a:t>
            </a:r>
            <a:endParaRPr lang="en-US" altLang="zh-CN" dirty="0"/>
          </a:p>
        </p:txBody>
      </p:sp>
      <mc:AlternateContent xmlns:mc="http://schemas.openxmlformats.org/markup-compatibility/2006" xmlns:a14="http://schemas.microsoft.com/office/drawing/2010/main">
        <mc:Choice Requires="a14">
          <p:graphicFrame>
            <p:nvGraphicFramePr>
              <p:cNvPr id="4" name="表格 4">
                <a:extLst>
                  <a:ext uri="{FF2B5EF4-FFF2-40B4-BE49-F238E27FC236}">
                    <a16:creationId xmlns:a16="http://schemas.microsoft.com/office/drawing/2014/main" id="{A6CA27D3-8188-8A8C-E361-10D16DFF8BA0}"/>
                  </a:ext>
                </a:extLst>
              </p:cNvPr>
              <p:cNvGraphicFramePr>
                <a:graphicFrameLocks noGrp="1"/>
              </p:cNvGraphicFramePr>
              <p:nvPr>
                <p:extLst>
                  <p:ext uri="{D42A27DB-BD31-4B8C-83A1-F6EECF244321}">
                    <p14:modId xmlns:p14="http://schemas.microsoft.com/office/powerpoint/2010/main" val="3981203266"/>
                  </p:ext>
                </p:extLst>
              </p:nvPr>
            </p:nvGraphicFramePr>
            <p:xfrm>
              <a:off x="1291473" y="1386822"/>
              <a:ext cx="9370243" cy="1010920"/>
            </p:xfrm>
            <a:graphic>
              <a:graphicData uri="http://schemas.openxmlformats.org/drawingml/2006/table">
                <a:tbl>
                  <a:tblPr firstRow="1" bandRow="1">
                    <a:tableStyleId>{5C22544A-7EE6-4342-B048-85BDC9FD1C3A}</a:tableStyleId>
                  </a:tblPr>
                  <a:tblGrid>
                    <a:gridCol w="1406502">
                      <a:extLst>
                        <a:ext uri="{9D8B030D-6E8A-4147-A177-3AD203B41FA5}">
                          <a16:colId xmlns:a16="http://schemas.microsoft.com/office/drawing/2014/main" val="1984637271"/>
                        </a:ext>
                      </a:extLst>
                    </a:gridCol>
                    <a:gridCol w="2358258">
                      <a:extLst>
                        <a:ext uri="{9D8B030D-6E8A-4147-A177-3AD203B41FA5}">
                          <a16:colId xmlns:a16="http://schemas.microsoft.com/office/drawing/2014/main" val="1510262817"/>
                        </a:ext>
                      </a:extLst>
                    </a:gridCol>
                    <a:gridCol w="1857387">
                      <a:extLst>
                        <a:ext uri="{9D8B030D-6E8A-4147-A177-3AD203B41FA5}">
                          <a16:colId xmlns:a16="http://schemas.microsoft.com/office/drawing/2014/main" val="455950385"/>
                        </a:ext>
                      </a:extLst>
                    </a:gridCol>
                    <a:gridCol w="1874048">
                      <a:extLst>
                        <a:ext uri="{9D8B030D-6E8A-4147-A177-3AD203B41FA5}">
                          <a16:colId xmlns:a16="http://schemas.microsoft.com/office/drawing/2014/main" val="952933218"/>
                        </a:ext>
                      </a:extLst>
                    </a:gridCol>
                    <a:gridCol w="1874048">
                      <a:extLst>
                        <a:ext uri="{9D8B030D-6E8A-4147-A177-3AD203B41FA5}">
                          <a16:colId xmlns:a16="http://schemas.microsoft.com/office/drawing/2014/main" val="2225330529"/>
                        </a:ext>
                      </a:extLst>
                    </a:gridCol>
                  </a:tblGrid>
                  <a:tr h="0">
                    <a:tc>
                      <a:txBody>
                        <a:bodyPr/>
                        <a:lstStyle/>
                        <a:p>
                          <a:r>
                            <a:rPr lang="zh-CN" altLang="en-US" dirty="0"/>
                            <a:t>能量</a:t>
                          </a:r>
                          <a:r>
                            <a:rPr lang="en-US" altLang="zh-CN" dirty="0"/>
                            <a:t>/GeV</a:t>
                          </a:r>
                          <a:endParaRPr lang="zh-CN" altLang="en-US" dirty="0"/>
                        </a:p>
                      </a:txBody>
                      <a:tcPr/>
                    </a:tc>
                    <a:tc>
                      <a:txBody>
                        <a:bodyPr/>
                        <a:lstStyle/>
                        <a:p>
                          <a:r>
                            <a:rPr lang="zh-CN" altLang="en-US" dirty="0"/>
                            <a:t>水平发射度</a:t>
                          </a:r>
                          <a:r>
                            <a:rPr lang="en-US" altLang="zh-CN" dirty="0"/>
                            <a:t>/m rad</a:t>
                          </a:r>
                          <a:endParaRPr lang="zh-CN" altLang="en-US" dirty="0"/>
                        </a:p>
                      </a:txBody>
                      <a:tcPr/>
                    </a:tc>
                    <a:tc>
                      <a:txBody>
                        <a:bodyPr/>
                        <a:lstStyle/>
                        <a:p>
                          <a:r>
                            <a:rPr lang="zh-CN" altLang="en-US" dirty="0"/>
                            <a:t>垂直发射度</a:t>
                          </a:r>
                          <a:r>
                            <a:rPr lang="en-US" altLang="zh-CN" dirty="0"/>
                            <a:t>/m rad</a:t>
                          </a:r>
                          <a:endParaRPr lang="zh-CN" altLang="en-US" dirty="0"/>
                        </a:p>
                      </a:txBody>
                      <a:tcPr/>
                    </a:tc>
                    <a:tc>
                      <a:txBody>
                        <a:bodyPr/>
                        <a:lstStyle/>
                        <a:p>
                          <a:r>
                            <a:rPr lang="zh-CN" altLang="en-US" dirty="0"/>
                            <a:t>纵向</a:t>
                          </a:r>
                          <a:r>
                            <a:rPr lang="en-US" altLang="zh-CN" dirty="0"/>
                            <a:t>RMS</a:t>
                          </a:r>
                          <a:r>
                            <a:rPr lang="zh-CN" altLang="en-US" dirty="0"/>
                            <a:t>束团长度</a:t>
                          </a:r>
                          <a:r>
                            <a:rPr lang="en-US" altLang="zh-CN" dirty="0"/>
                            <a:t>/m</a:t>
                          </a:r>
                          <a:endParaRPr lang="zh-CN" alt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CN" altLang="en-US" dirty="0"/>
                            <a:t>单束团粒子数</a:t>
                          </a:r>
                        </a:p>
                        <a:p>
                          <a:endParaRPr lang="zh-CN" altLang="en-US" dirty="0"/>
                        </a:p>
                      </a:txBody>
                      <a:tcPr/>
                    </a:tc>
                    <a:extLst>
                      <a:ext uri="{0D108BD9-81ED-4DB2-BD59-A6C34878D82A}">
                        <a16:rowId xmlns:a16="http://schemas.microsoft.com/office/drawing/2014/main" val="2656278482"/>
                      </a:ext>
                    </a:extLst>
                  </a:tr>
                  <a:tr h="370840">
                    <a:tc>
                      <a:txBody>
                        <a:bodyPr/>
                        <a:lstStyle/>
                        <a:p>
                          <a:r>
                            <a:rPr lang="en-US" altLang="zh-CN" dirty="0"/>
                            <a:t>2.5</a:t>
                          </a:r>
                          <a:endParaRPr lang="zh-CN" altLang="en-US" dirty="0"/>
                        </a:p>
                      </a:txBody>
                      <a:tcPr/>
                    </a:tc>
                    <a:tc>
                      <a:txBody>
                        <a:bodyPr/>
                        <a:lstStyle/>
                        <a:p>
                          <a:pPr/>
                          <a14:m>
                            <m:oMathPara xmlns:m="http://schemas.openxmlformats.org/officeDocument/2006/math">
                              <m:oMathParaPr>
                                <m:jc m:val="centerGroup"/>
                              </m:oMathParaPr>
                              <m:oMath xmlns:m="http://schemas.openxmlformats.org/officeDocument/2006/math">
                                <m:r>
                                  <a:rPr lang="en-US" altLang="zh-CN" b="0" i="1" smtClean="0">
                                    <a:latin typeface="Cambria Math" panose="02040503050406030204" pitchFamily="18" charset="0"/>
                                  </a:rPr>
                                  <m:t>1.2</m:t>
                                </m:r>
                                <m:r>
                                  <a:rPr lang="en-US" altLang="zh-CN" b="0" i="1" smtClean="0">
                                    <a:latin typeface="Cambria Math" panose="02040503050406030204" pitchFamily="18" charset="0"/>
                                    <a:ea typeface="Cambria Math" panose="02040503050406030204" pitchFamily="18" charset="0"/>
                                  </a:rPr>
                                  <m:t>×1</m:t>
                                </m:r>
                                <m:sSup>
                                  <m:sSupPr>
                                    <m:ctrlPr>
                                      <a:rPr lang="en-US" altLang="zh-CN" b="0" i="1" smtClean="0">
                                        <a:latin typeface="Cambria Math" panose="02040503050406030204" pitchFamily="18" charset="0"/>
                                        <a:ea typeface="Cambria Math" panose="02040503050406030204" pitchFamily="18" charset="0"/>
                                      </a:rPr>
                                    </m:ctrlPr>
                                  </m:sSupPr>
                                  <m:e>
                                    <m:r>
                                      <a:rPr lang="en-US" altLang="zh-CN" b="0" i="1" smtClean="0">
                                        <a:latin typeface="Cambria Math" panose="02040503050406030204" pitchFamily="18" charset="0"/>
                                        <a:ea typeface="Cambria Math" panose="02040503050406030204" pitchFamily="18" charset="0"/>
                                      </a:rPr>
                                      <m:t>0</m:t>
                                    </m:r>
                                  </m:e>
                                  <m:sup>
                                    <m:r>
                                      <a:rPr lang="en-US" altLang="zh-CN" b="0" i="1" smtClean="0">
                                        <a:latin typeface="Cambria Math" panose="02040503050406030204" pitchFamily="18" charset="0"/>
                                        <a:ea typeface="Cambria Math" panose="02040503050406030204" pitchFamily="18" charset="0"/>
                                      </a:rPr>
                                      <m:t>−7</m:t>
                                    </m:r>
                                  </m:sup>
                                </m:sSup>
                              </m:oMath>
                            </m:oMathPara>
                          </a14:m>
                          <a:endParaRPr lang="zh-CN" altLang="en-US" dirty="0"/>
                        </a:p>
                      </a:txBody>
                      <a:tcPr/>
                    </a:tc>
                    <a:tc>
                      <a:txBody>
                        <a:bodyPr/>
                        <a:lstStyle/>
                        <a:p>
                          <a:pPr/>
                          <a14:m>
                            <m:oMathPara xmlns:m="http://schemas.openxmlformats.org/officeDocument/2006/math">
                              <m:oMathParaPr>
                                <m:jc m:val="centerGroup"/>
                              </m:oMathParaPr>
                              <m:oMath xmlns:m="http://schemas.openxmlformats.org/officeDocument/2006/math">
                                <m:r>
                                  <a:rPr lang="en-US" altLang="zh-CN" b="0" i="1" smtClean="0">
                                    <a:latin typeface="Cambria Math" panose="02040503050406030204" pitchFamily="18" charset="0"/>
                                  </a:rPr>
                                  <m:t>9</m:t>
                                </m:r>
                                <m:r>
                                  <a:rPr lang="en-US" altLang="zh-CN" b="0" i="1" smtClean="0">
                                    <a:latin typeface="Cambria Math" panose="02040503050406030204" pitchFamily="18" charset="0"/>
                                    <a:ea typeface="Cambria Math" panose="02040503050406030204" pitchFamily="18" charset="0"/>
                                  </a:rPr>
                                  <m:t>×</m:t>
                                </m:r>
                                <m:sSup>
                                  <m:sSupPr>
                                    <m:ctrlPr>
                                      <a:rPr lang="en-US" altLang="zh-CN" b="0" i="1" smtClean="0">
                                        <a:latin typeface="Cambria Math" panose="02040503050406030204" pitchFamily="18" charset="0"/>
                                        <a:ea typeface="Cambria Math" panose="02040503050406030204" pitchFamily="18" charset="0"/>
                                      </a:rPr>
                                    </m:ctrlPr>
                                  </m:sSupPr>
                                  <m:e>
                                    <m:r>
                                      <a:rPr lang="en-US" altLang="zh-CN" b="0" i="1" smtClean="0">
                                        <a:latin typeface="Cambria Math" panose="02040503050406030204" pitchFamily="18" charset="0"/>
                                        <a:ea typeface="Cambria Math" panose="02040503050406030204" pitchFamily="18" charset="0"/>
                                      </a:rPr>
                                      <m:t>10</m:t>
                                    </m:r>
                                  </m:e>
                                  <m:sup>
                                    <m:r>
                                      <a:rPr lang="en-US" altLang="zh-CN" b="0" i="1" smtClean="0">
                                        <a:latin typeface="Cambria Math" panose="02040503050406030204" pitchFamily="18" charset="0"/>
                                        <a:ea typeface="Cambria Math" panose="02040503050406030204" pitchFamily="18" charset="0"/>
                                      </a:rPr>
                                      <m:t>−10</m:t>
                                    </m:r>
                                  </m:sup>
                                </m:sSup>
                              </m:oMath>
                            </m:oMathPara>
                          </a14:m>
                          <a:endParaRPr lang="zh-CN" altLang="en-US" dirty="0"/>
                        </a:p>
                      </a:txBody>
                      <a:tcPr/>
                    </a:tc>
                    <a:tc>
                      <a:txBody>
                        <a:bodyPr/>
                        <a:lstStyle/>
                        <a:p>
                          <a:r>
                            <a:rPr lang="en-US" altLang="zh-CN" dirty="0"/>
                            <a:t>0.012</a:t>
                          </a:r>
                          <a:endParaRPr lang="zh-CN" altLang="en-US" dirty="0"/>
                        </a:p>
                      </a:txBody>
                      <a:tcPr/>
                    </a:tc>
                    <a:tc>
                      <a:txBody>
                        <a:bodyPr/>
                        <a:lstStyle/>
                        <a:p>
                          <a:pPr/>
                          <a14:m>
                            <m:oMathPara xmlns:m="http://schemas.openxmlformats.org/officeDocument/2006/math">
                              <m:oMathParaPr>
                                <m:jc m:val="centerGroup"/>
                              </m:oMathParaPr>
                              <m:oMath xmlns:m="http://schemas.openxmlformats.org/officeDocument/2006/math">
                                <m:r>
                                  <a:rPr lang="en-US" altLang="zh-CN" b="0" i="1" smtClean="0">
                                    <a:latin typeface="Cambria Math" panose="02040503050406030204" pitchFamily="18" charset="0"/>
                                  </a:rPr>
                                  <m:t>3.82892</m:t>
                                </m:r>
                                <m:r>
                                  <a:rPr lang="en-US" altLang="zh-CN" b="0" i="1" smtClean="0">
                                    <a:latin typeface="Cambria Math" panose="02040503050406030204" pitchFamily="18" charset="0"/>
                                    <a:ea typeface="Cambria Math" panose="02040503050406030204" pitchFamily="18" charset="0"/>
                                  </a:rPr>
                                  <m:t>×</m:t>
                                </m:r>
                                <m:sSup>
                                  <m:sSupPr>
                                    <m:ctrlPr>
                                      <a:rPr lang="en-US" altLang="zh-CN" b="0" i="1" smtClean="0">
                                        <a:latin typeface="Cambria Math" panose="02040503050406030204" pitchFamily="18" charset="0"/>
                                        <a:ea typeface="Cambria Math" panose="02040503050406030204" pitchFamily="18" charset="0"/>
                                      </a:rPr>
                                    </m:ctrlPr>
                                  </m:sSupPr>
                                  <m:e>
                                    <m:r>
                                      <a:rPr lang="en-US" altLang="zh-CN" b="0" i="1" smtClean="0">
                                        <a:latin typeface="Cambria Math" panose="02040503050406030204" pitchFamily="18" charset="0"/>
                                        <a:ea typeface="Cambria Math" panose="02040503050406030204" pitchFamily="18" charset="0"/>
                                      </a:rPr>
                                      <m:t>10</m:t>
                                    </m:r>
                                  </m:e>
                                  <m:sup>
                                    <m:r>
                                      <a:rPr lang="en-US" altLang="zh-CN" b="0" i="1" smtClean="0">
                                        <a:latin typeface="Cambria Math" panose="02040503050406030204" pitchFamily="18" charset="0"/>
                                        <a:ea typeface="Cambria Math" panose="02040503050406030204" pitchFamily="18" charset="0"/>
                                      </a:rPr>
                                      <m:t>9</m:t>
                                    </m:r>
                                  </m:sup>
                                </m:sSup>
                              </m:oMath>
                            </m:oMathPara>
                          </a14:m>
                          <a:endParaRPr lang="zh-CN" altLang="en-US" dirty="0"/>
                        </a:p>
                      </a:txBody>
                      <a:tcPr/>
                    </a:tc>
                    <a:extLst>
                      <a:ext uri="{0D108BD9-81ED-4DB2-BD59-A6C34878D82A}">
                        <a16:rowId xmlns:a16="http://schemas.microsoft.com/office/drawing/2014/main" val="1161829543"/>
                      </a:ext>
                    </a:extLst>
                  </a:tr>
                </a:tbl>
              </a:graphicData>
            </a:graphic>
          </p:graphicFrame>
        </mc:Choice>
        <mc:Fallback xmlns="">
          <p:graphicFrame>
            <p:nvGraphicFramePr>
              <p:cNvPr id="4" name="表格 4">
                <a:extLst>
                  <a:ext uri="{FF2B5EF4-FFF2-40B4-BE49-F238E27FC236}">
                    <a16:creationId xmlns:a16="http://schemas.microsoft.com/office/drawing/2014/main" id="{A6CA27D3-8188-8A8C-E361-10D16DFF8BA0}"/>
                  </a:ext>
                </a:extLst>
              </p:cNvPr>
              <p:cNvGraphicFramePr>
                <a:graphicFrameLocks noGrp="1"/>
              </p:cNvGraphicFramePr>
              <p:nvPr>
                <p:extLst>
                  <p:ext uri="{D42A27DB-BD31-4B8C-83A1-F6EECF244321}">
                    <p14:modId xmlns:p14="http://schemas.microsoft.com/office/powerpoint/2010/main" val="3981203266"/>
                  </p:ext>
                </p:extLst>
              </p:nvPr>
            </p:nvGraphicFramePr>
            <p:xfrm>
              <a:off x="1291473" y="1386822"/>
              <a:ext cx="9370243" cy="1010920"/>
            </p:xfrm>
            <a:graphic>
              <a:graphicData uri="http://schemas.openxmlformats.org/drawingml/2006/table">
                <a:tbl>
                  <a:tblPr firstRow="1" bandRow="1">
                    <a:tableStyleId>{5C22544A-7EE6-4342-B048-85BDC9FD1C3A}</a:tableStyleId>
                  </a:tblPr>
                  <a:tblGrid>
                    <a:gridCol w="1406502">
                      <a:extLst>
                        <a:ext uri="{9D8B030D-6E8A-4147-A177-3AD203B41FA5}">
                          <a16:colId xmlns:a16="http://schemas.microsoft.com/office/drawing/2014/main" val="1984637271"/>
                        </a:ext>
                      </a:extLst>
                    </a:gridCol>
                    <a:gridCol w="2358258">
                      <a:extLst>
                        <a:ext uri="{9D8B030D-6E8A-4147-A177-3AD203B41FA5}">
                          <a16:colId xmlns:a16="http://schemas.microsoft.com/office/drawing/2014/main" val="1510262817"/>
                        </a:ext>
                      </a:extLst>
                    </a:gridCol>
                    <a:gridCol w="1857387">
                      <a:extLst>
                        <a:ext uri="{9D8B030D-6E8A-4147-A177-3AD203B41FA5}">
                          <a16:colId xmlns:a16="http://schemas.microsoft.com/office/drawing/2014/main" val="455950385"/>
                        </a:ext>
                      </a:extLst>
                    </a:gridCol>
                    <a:gridCol w="1874048">
                      <a:extLst>
                        <a:ext uri="{9D8B030D-6E8A-4147-A177-3AD203B41FA5}">
                          <a16:colId xmlns:a16="http://schemas.microsoft.com/office/drawing/2014/main" val="952933218"/>
                        </a:ext>
                      </a:extLst>
                    </a:gridCol>
                    <a:gridCol w="1874048">
                      <a:extLst>
                        <a:ext uri="{9D8B030D-6E8A-4147-A177-3AD203B41FA5}">
                          <a16:colId xmlns:a16="http://schemas.microsoft.com/office/drawing/2014/main" val="2225330529"/>
                        </a:ext>
                      </a:extLst>
                    </a:gridCol>
                  </a:tblGrid>
                  <a:tr h="640080">
                    <a:tc>
                      <a:txBody>
                        <a:bodyPr/>
                        <a:lstStyle/>
                        <a:p>
                          <a:r>
                            <a:rPr lang="zh-CN" altLang="en-US" dirty="0"/>
                            <a:t>能量</a:t>
                          </a:r>
                          <a:r>
                            <a:rPr lang="en-US" altLang="zh-CN" dirty="0"/>
                            <a:t>/GeV</a:t>
                          </a:r>
                          <a:endParaRPr lang="zh-CN" altLang="en-US" dirty="0"/>
                        </a:p>
                      </a:txBody>
                      <a:tcPr/>
                    </a:tc>
                    <a:tc>
                      <a:txBody>
                        <a:bodyPr/>
                        <a:lstStyle/>
                        <a:p>
                          <a:r>
                            <a:rPr lang="zh-CN" altLang="en-US" dirty="0"/>
                            <a:t>水平发射度</a:t>
                          </a:r>
                          <a:r>
                            <a:rPr lang="en-US" altLang="zh-CN" dirty="0"/>
                            <a:t>/m rad</a:t>
                          </a:r>
                          <a:endParaRPr lang="zh-CN" altLang="en-US" dirty="0"/>
                        </a:p>
                      </a:txBody>
                      <a:tcPr/>
                    </a:tc>
                    <a:tc>
                      <a:txBody>
                        <a:bodyPr/>
                        <a:lstStyle/>
                        <a:p>
                          <a:r>
                            <a:rPr lang="zh-CN" altLang="en-US" dirty="0"/>
                            <a:t>垂直发射度</a:t>
                          </a:r>
                          <a:r>
                            <a:rPr lang="en-US" altLang="zh-CN" dirty="0"/>
                            <a:t>/m rad</a:t>
                          </a:r>
                          <a:endParaRPr lang="zh-CN" altLang="en-US" dirty="0"/>
                        </a:p>
                      </a:txBody>
                      <a:tcPr/>
                    </a:tc>
                    <a:tc>
                      <a:txBody>
                        <a:bodyPr/>
                        <a:lstStyle/>
                        <a:p>
                          <a:r>
                            <a:rPr lang="zh-CN" altLang="en-US" dirty="0"/>
                            <a:t>纵向</a:t>
                          </a:r>
                          <a:r>
                            <a:rPr lang="en-US" altLang="zh-CN" dirty="0"/>
                            <a:t>RMS</a:t>
                          </a:r>
                          <a:r>
                            <a:rPr lang="zh-CN" altLang="en-US" dirty="0"/>
                            <a:t>束团长度</a:t>
                          </a:r>
                          <a:r>
                            <a:rPr lang="en-US" altLang="zh-CN" dirty="0"/>
                            <a:t>/m</a:t>
                          </a:r>
                          <a:endParaRPr lang="zh-CN" alt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CN" altLang="en-US" dirty="0"/>
                            <a:t>单束团粒子数</a:t>
                          </a:r>
                        </a:p>
                        <a:p>
                          <a:endParaRPr lang="zh-CN" altLang="en-US" dirty="0"/>
                        </a:p>
                      </a:txBody>
                      <a:tcPr/>
                    </a:tc>
                    <a:extLst>
                      <a:ext uri="{0D108BD9-81ED-4DB2-BD59-A6C34878D82A}">
                        <a16:rowId xmlns:a16="http://schemas.microsoft.com/office/drawing/2014/main" val="2656278482"/>
                      </a:ext>
                    </a:extLst>
                  </a:tr>
                  <a:tr h="370840">
                    <a:tc>
                      <a:txBody>
                        <a:bodyPr/>
                        <a:lstStyle/>
                        <a:p>
                          <a:r>
                            <a:rPr lang="en-US" altLang="zh-CN" dirty="0"/>
                            <a:t>2.5</a:t>
                          </a:r>
                          <a:endParaRPr lang="zh-CN" altLang="en-US" dirty="0"/>
                        </a:p>
                      </a:txBody>
                      <a:tcPr/>
                    </a:tc>
                    <a:tc>
                      <a:txBody>
                        <a:bodyPr/>
                        <a:lstStyle/>
                        <a:p>
                          <a:endParaRPr lang="zh-CN"/>
                        </a:p>
                      </a:txBody>
                      <a:tcPr>
                        <a:blipFill>
                          <a:blip r:embed="rId2"/>
                          <a:stretch>
                            <a:fillRect l="-59948" t="-181967" r="-239018" b="-22951"/>
                          </a:stretch>
                        </a:blipFill>
                      </a:tcPr>
                    </a:tc>
                    <a:tc>
                      <a:txBody>
                        <a:bodyPr/>
                        <a:lstStyle/>
                        <a:p>
                          <a:endParaRPr lang="zh-CN"/>
                        </a:p>
                      </a:txBody>
                      <a:tcPr>
                        <a:blipFill>
                          <a:blip r:embed="rId2"/>
                          <a:stretch>
                            <a:fillRect l="-202951" t="-181967" r="-203279" b="-22951"/>
                          </a:stretch>
                        </a:blipFill>
                      </a:tcPr>
                    </a:tc>
                    <a:tc>
                      <a:txBody>
                        <a:bodyPr/>
                        <a:lstStyle/>
                        <a:p>
                          <a:r>
                            <a:rPr lang="en-US" altLang="zh-CN" dirty="0"/>
                            <a:t>0.012</a:t>
                          </a:r>
                          <a:endParaRPr lang="zh-CN" altLang="en-US" dirty="0"/>
                        </a:p>
                      </a:txBody>
                      <a:tcPr/>
                    </a:tc>
                    <a:tc>
                      <a:txBody>
                        <a:bodyPr/>
                        <a:lstStyle/>
                        <a:p>
                          <a:endParaRPr lang="zh-CN"/>
                        </a:p>
                      </a:txBody>
                      <a:tcPr>
                        <a:blipFill>
                          <a:blip r:embed="rId2"/>
                          <a:stretch>
                            <a:fillRect l="-399675" t="-181967" r="-1623" b="-22951"/>
                          </a:stretch>
                        </a:blipFill>
                      </a:tcPr>
                    </a:tc>
                    <a:extLst>
                      <a:ext uri="{0D108BD9-81ED-4DB2-BD59-A6C34878D82A}">
                        <a16:rowId xmlns:a16="http://schemas.microsoft.com/office/drawing/2014/main" val="1161829543"/>
                      </a:ext>
                    </a:extLst>
                  </a:tr>
                </a:tbl>
              </a:graphicData>
            </a:graphic>
          </p:graphicFrame>
        </mc:Fallback>
      </mc:AlternateContent>
    </p:spTree>
    <p:extLst>
      <p:ext uri="{BB962C8B-B14F-4D97-AF65-F5344CB8AC3E}">
        <p14:creationId xmlns:p14="http://schemas.microsoft.com/office/powerpoint/2010/main" val="37412385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内容占位符 2">
                <a:extLst>
                  <a:ext uri="{FF2B5EF4-FFF2-40B4-BE49-F238E27FC236}">
                    <a16:creationId xmlns:a16="http://schemas.microsoft.com/office/drawing/2014/main" id="{A5DFAC86-1EFF-3D3C-6077-AEB05E54294B}"/>
                  </a:ext>
                </a:extLst>
              </p:cNvPr>
              <p:cNvSpPr>
                <a:spLocks noGrp="1"/>
              </p:cNvSpPr>
              <p:nvPr>
                <p:ph idx="1"/>
              </p:nvPr>
            </p:nvSpPr>
            <p:spPr>
              <a:xfrm>
                <a:off x="838199" y="329938"/>
                <a:ext cx="10681355" cy="5847025"/>
              </a:xfrm>
            </p:spPr>
            <p:txBody>
              <a:bodyPr/>
              <a:lstStyle/>
              <a:p>
                <a:r>
                  <a:rPr lang="zh-CN" altLang="en-US" dirty="0"/>
                  <a:t>下面是</a:t>
                </a:r>
                <a:r>
                  <a:rPr lang="en-US" altLang="zh-CN" dirty="0"/>
                  <a:t>D-K</a:t>
                </a:r>
                <a:r>
                  <a:rPr lang="zh-CN" altLang="en-US" dirty="0"/>
                  <a:t>平衡极化度和非极化束团的</a:t>
                </a:r>
                <a:r>
                  <a:rPr lang="en-US" altLang="zh-CN" dirty="0" err="1"/>
                  <a:t>Touschek</a:t>
                </a:r>
                <a:r>
                  <a:rPr lang="zh-CN" altLang="en-US" dirty="0"/>
                  <a:t>寿命。</a:t>
                </a:r>
                <a:endParaRPr lang="en-US" altLang="zh-CN" dirty="0"/>
              </a:p>
              <a:p>
                <a:r>
                  <a:rPr lang="en-US" altLang="zh-CN" dirty="0"/>
                  <a:t> </a:t>
                </a:r>
                <a:r>
                  <a:rPr lang="en-US" altLang="zh-CN" dirty="0" err="1"/>
                  <a:t>Touschek</a:t>
                </a:r>
                <a:r>
                  <a:rPr lang="en-US" altLang="zh-CN" dirty="0"/>
                  <a:t> </a:t>
                </a:r>
                <a:r>
                  <a:rPr lang="zh-CN" altLang="en-US" dirty="0"/>
                  <a:t>寿命的相对改变：</a:t>
                </a:r>
                <a14:m>
                  <m:oMath xmlns:m="http://schemas.openxmlformats.org/officeDocument/2006/math">
                    <m:f>
                      <m:fPr>
                        <m:ctrlPr>
                          <a:rPr lang="en-US" altLang="zh-CN" i="1" smtClean="0">
                            <a:latin typeface="Cambria Math" panose="02040503050406030204" pitchFamily="18" charset="0"/>
                          </a:rPr>
                        </m:ctrlPr>
                      </m:fPr>
                      <m:num>
                        <m:r>
                          <a:rPr lang="zh-CN" altLang="en-US" i="1" smtClean="0">
                            <a:latin typeface="Cambria Math" panose="02040503050406030204" pitchFamily="18" charset="0"/>
                          </a:rPr>
                          <m:t>𝜏</m:t>
                        </m:r>
                        <m:d>
                          <m:dPr>
                            <m:ctrlPr>
                              <a:rPr lang="en-US" altLang="zh-CN" b="0" i="1" smtClean="0">
                                <a:latin typeface="Cambria Math" panose="02040503050406030204" pitchFamily="18" charset="0"/>
                              </a:rPr>
                            </m:ctrlPr>
                          </m:dPr>
                          <m:e>
                            <m:r>
                              <a:rPr lang="en-US" altLang="zh-CN" b="0" i="1" smtClean="0">
                                <a:latin typeface="Cambria Math" panose="02040503050406030204" pitchFamily="18" charset="0"/>
                              </a:rPr>
                              <m:t>𝑃</m:t>
                            </m:r>
                          </m:e>
                        </m:d>
                        <m:r>
                          <a:rPr lang="en-US" altLang="zh-CN" b="0" i="1" smtClean="0">
                            <a:latin typeface="Cambria Math" panose="02040503050406030204" pitchFamily="18" charset="0"/>
                          </a:rPr>
                          <m:t>−</m:t>
                        </m:r>
                        <m:r>
                          <a:rPr lang="zh-CN" altLang="en-US" b="0" i="1" smtClean="0">
                            <a:latin typeface="Cambria Math" panose="02040503050406030204" pitchFamily="18" charset="0"/>
                          </a:rPr>
                          <m:t>𝜏</m:t>
                        </m:r>
                        <m:r>
                          <a:rPr lang="en-US" altLang="zh-CN" b="0" i="1" smtClean="0">
                            <a:latin typeface="Cambria Math" panose="02040503050406030204" pitchFamily="18" charset="0"/>
                          </a:rPr>
                          <m:t>(0)</m:t>
                        </m:r>
                      </m:num>
                      <m:den>
                        <m:r>
                          <a:rPr lang="zh-CN" altLang="en-US" i="1" smtClean="0">
                            <a:latin typeface="Cambria Math" panose="02040503050406030204" pitchFamily="18" charset="0"/>
                          </a:rPr>
                          <m:t>𝜏</m:t>
                        </m:r>
                        <m:r>
                          <a:rPr lang="en-US" altLang="zh-CN" b="0" i="1" smtClean="0">
                            <a:latin typeface="Cambria Math" panose="02040503050406030204" pitchFamily="18" charset="0"/>
                          </a:rPr>
                          <m:t>(</m:t>
                        </m:r>
                        <m:r>
                          <a:rPr lang="en-US" altLang="zh-CN" b="0" i="1" smtClean="0">
                            <a:latin typeface="Cambria Math" panose="02040503050406030204" pitchFamily="18" charset="0"/>
                          </a:rPr>
                          <m:t>𝑃</m:t>
                        </m:r>
                        <m:r>
                          <a:rPr lang="en-US" altLang="zh-CN" b="0" i="1" smtClean="0">
                            <a:latin typeface="Cambria Math" panose="02040503050406030204" pitchFamily="18" charset="0"/>
                          </a:rPr>
                          <m:t>)</m:t>
                        </m:r>
                      </m:den>
                    </m:f>
                    <m:r>
                      <a:rPr lang="en-US" altLang="zh-CN" b="0" i="1" smtClean="0">
                        <a:latin typeface="Cambria Math" panose="02040503050406030204" pitchFamily="18" charset="0"/>
                      </a:rPr>
                      <m:t>=3.81%</m:t>
                    </m:r>
                  </m:oMath>
                </a14:m>
                <a:r>
                  <a:rPr lang="en-US" altLang="zh-CN" dirty="0"/>
                  <a:t>, </a:t>
                </a:r>
                <a:r>
                  <a:rPr lang="zh-CN" altLang="en-US" dirty="0"/>
                  <a:t>还是比较小</a:t>
                </a:r>
                <a:endParaRPr lang="en-US" altLang="zh-CN" dirty="0"/>
              </a:p>
              <a:p>
                <a:r>
                  <a:rPr lang="en-US" altLang="zh-CN" dirty="0"/>
                  <a:t>  </a:t>
                </a:r>
                <a:endParaRPr lang="zh-CN" altLang="en-US" dirty="0"/>
              </a:p>
            </p:txBody>
          </p:sp>
        </mc:Choice>
        <mc:Fallback xmlns="">
          <p:sp>
            <p:nvSpPr>
              <p:cNvPr id="3" name="内容占位符 2">
                <a:extLst>
                  <a:ext uri="{FF2B5EF4-FFF2-40B4-BE49-F238E27FC236}">
                    <a16:creationId xmlns:a16="http://schemas.microsoft.com/office/drawing/2014/main" id="{A5DFAC86-1EFF-3D3C-6077-AEB05E54294B}"/>
                  </a:ext>
                </a:extLst>
              </p:cNvPr>
              <p:cNvSpPr>
                <a:spLocks noGrp="1" noRot="1" noChangeAspect="1" noMove="1" noResize="1" noEditPoints="1" noAdjustHandles="1" noChangeArrowheads="1" noChangeShapeType="1" noTextEdit="1"/>
              </p:cNvSpPr>
              <p:nvPr>
                <p:ph idx="1"/>
              </p:nvPr>
            </p:nvSpPr>
            <p:spPr>
              <a:xfrm>
                <a:off x="838199" y="329938"/>
                <a:ext cx="10681355" cy="5847025"/>
              </a:xfrm>
              <a:blipFill>
                <a:blip r:embed="rId2"/>
                <a:stretch>
                  <a:fillRect l="-970" t="-1877"/>
                </a:stretch>
              </a:blipFill>
            </p:spPr>
            <p:txBody>
              <a:bodyPr/>
              <a:lstStyle/>
              <a:p>
                <a:r>
                  <a:rPr lang="zh-CN" altLang="en-US">
                    <a:noFill/>
                  </a:rPr>
                  <a:t> </a:t>
                </a:r>
              </a:p>
            </p:txBody>
          </p:sp>
        </mc:Fallback>
      </mc:AlternateContent>
      <p:pic>
        <p:nvPicPr>
          <p:cNvPr id="4" name="图片 3">
            <a:extLst>
              <a:ext uri="{FF2B5EF4-FFF2-40B4-BE49-F238E27FC236}">
                <a16:creationId xmlns:a16="http://schemas.microsoft.com/office/drawing/2014/main" id="{29C3034F-596F-F3A3-592C-AE3348BBBC74}"/>
              </a:ext>
            </a:extLst>
          </p:cNvPr>
          <p:cNvPicPr>
            <a:picLocks noChangeAspect="1"/>
          </p:cNvPicPr>
          <p:nvPr/>
        </p:nvPicPr>
        <p:blipFill>
          <a:blip r:embed="rId3"/>
          <a:stretch>
            <a:fillRect/>
          </a:stretch>
        </p:blipFill>
        <p:spPr>
          <a:xfrm>
            <a:off x="1250116" y="1865294"/>
            <a:ext cx="4450466" cy="3334801"/>
          </a:xfrm>
          <a:prstGeom prst="rect">
            <a:avLst/>
          </a:prstGeom>
        </p:spPr>
      </p:pic>
      <p:pic>
        <p:nvPicPr>
          <p:cNvPr id="5" name="图片 4">
            <a:extLst>
              <a:ext uri="{FF2B5EF4-FFF2-40B4-BE49-F238E27FC236}">
                <a16:creationId xmlns:a16="http://schemas.microsoft.com/office/drawing/2014/main" id="{3CAA86A3-392B-B34E-2688-D41FEAB1892B}"/>
              </a:ext>
            </a:extLst>
          </p:cNvPr>
          <p:cNvPicPr>
            <a:picLocks noChangeAspect="1"/>
          </p:cNvPicPr>
          <p:nvPr/>
        </p:nvPicPr>
        <p:blipFill>
          <a:blip r:embed="rId4"/>
          <a:stretch>
            <a:fillRect/>
          </a:stretch>
        </p:blipFill>
        <p:spPr>
          <a:xfrm>
            <a:off x="6646142" y="1828715"/>
            <a:ext cx="4499238" cy="3371380"/>
          </a:xfrm>
          <a:prstGeom prst="rect">
            <a:avLst/>
          </a:prstGeom>
        </p:spPr>
      </p:pic>
      <mc:AlternateContent xmlns:mc="http://schemas.openxmlformats.org/markup-compatibility/2006" xmlns:a14="http://schemas.microsoft.com/office/drawing/2010/main">
        <mc:Choice Requires="a14">
          <p:sp>
            <p:nvSpPr>
              <p:cNvPr id="6" name="文本框 5">
                <a:extLst>
                  <a:ext uri="{FF2B5EF4-FFF2-40B4-BE49-F238E27FC236}">
                    <a16:creationId xmlns:a16="http://schemas.microsoft.com/office/drawing/2014/main" id="{BD23EB0D-8164-CA37-98D1-2BB76185CC7D}"/>
                  </a:ext>
                </a:extLst>
              </p:cNvPr>
              <p:cNvSpPr txBox="1"/>
              <p:nvPr/>
            </p:nvSpPr>
            <p:spPr>
              <a:xfrm>
                <a:off x="2412891" y="5319197"/>
                <a:ext cx="2904566" cy="369332"/>
              </a:xfrm>
              <a:prstGeom prst="rect">
                <a:avLst/>
              </a:prstGeom>
              <a:noFill/>
            </p:spPr>
            <p:txBody>
              <a:bodyPr wrap="square" rtlCol="0">
                <a:spAutoFit/>
              </a:bodyPr>
              <a:lstStyle/>
              <a:p>
                <a:r>
                  <a:rPr lang="en-US" altLang="zh-CN" dirty="0"/>
                  <a:t>P=0.7480,</a:t>
                </a:r>
                <a14:m>
                  <m:oMath xmlns:m="http://schemas.openxmlformats.org/officeDocument/2006/math">
                    <m:r>
                      <a:rPr lang="zh-CN" altLang="en-US" i="1" smtClean="0">
                        <a:latin typeface="Cambria Math" panose="02040503050406030204" pitchFamily="18" charset="0"/>
                      </a:rPr>
                      <m:t>𝜏</m:t>
                    </m:r>
                    <m:r>
                      <a:rPr lang="en-US" altLang="zh-CN" b="0" i="1" smtClean="0">
                        <a:latin typeface="Cambria Math" panose="02040503050406030204" pitchFamily="18" charset="0"/>
                      </a:rPr>
                      <m:t>=54.363</m:t>
                    </m:r>
                    <m:r>
                      <a:rPr lang="en-US" altLang="zh-CN" b="0" i="1" smtClean="0">
                        <a:latin typeface="Cambria Math" panose="02040503050406030204" pitchFamily="18" charset="0"/>
                      </a:rPr>
                      <m:t>h</m:t>
                    </m:r>
                  </m:oMath>
                </a14:m>
                <a:endParaRPr lang="zh-CN" altLang="en-US" dirty="0"/>
              </a:p>
            </p:txBody>
          </p:sp>
        </mc:Choice>
        <mc:Fallback xmlns="">
          <p:sp>
            <p:nvSpPr>
              <p:cNvPr id="6" name="文本框 5">
                <a:extLst>
                  <a:ext uri="{FF2B5EF4-FFF2-40B4-BE49-F238E27FC236}">
                    <a16:creationId xmlns:a16="http://schemas.microsoft.com/office/drawing/2014/main" id="{BD23EB0D-8164-CA37-98D1-2BB76185CC7D}"/>
                  </a:ext>
                </a:extLst>
              </p:cNvPr>
              <p:cNvSpPr txBox="1">
                <a:spLocks noRot="1" noChangeAspect="1" noMove="1" noResize="1" noEditPoints="1" noAdjustHandles="1" noChangeArrowheads="1" noChangeShapeType="1" noTextEdit="1"/>
              </p:cNvSpPr>
              <p:nvPr/>
            </p:nvSpPr>
            <p:spPr>
              <a:xfrm>
                <a:off x="2412891" y="5319197"/>
                <a:ext cx="2904566" cy="369332"/>
              </a:xfrm>
              <a:prstGeom prst="rect">
                <a:avLst/>
              </a:prstGeom>
              <a:blipFill>
                <a:blip r:embed="rId5"/>
                <a:stretch>
                  <a:fillRect l="-1891" t="-10000" b="-26667"/>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7" name="文本框 6">
                <a:extLst>
                  <a:ext uri="{FF2B5EF4-FFF2-40B4-BE49-F238E27FC236}">
                    <a16:creationId xmlns:a16="http://schemas.microsoft.com/office/drawing/2014/main" id="{06A68045-BA9C-3749-611F-9E76B4C2DCC6}"/>
                  </a:ext>
                </a:extLst>
              </p:cNvPr>
              <p:cNvSpPr txBox="1"/>
              <p:nvPr/>
            </p:nvSpPr>
            <p:spPr>
              <a:xfrm>
                <a:off x="7310071" y="5319197"/>
                <a:ext cx="2904566" cy="369332"/>
              </a:xfrm>
              <a:prstGeom prst="rect">
                <a:avLst/>
              </a:prstGeom>
              <a:noFill/>
            </p:spPr>
            <p:txBody>
              <a:bodyPr wrap="square" rtlCol="0">
                <a:spAutoFit/>
              </a:bodyPr>
              <a:lstStyle/>
              <a:p>
                <a:r>
                  <a:rPr lang="en-US" altLang="zh-CN" dirty="0"/>
                  <a:t>P=0.0000,</a:t>
                </a:r>
                <a14:m>
                  <m:oMath xmlns:m="http://schemas.openxmlformats.org/officeDocument/2006/math">
                    <m:r>
                      <a:rPr lang="zh-CN" altLang="en-US" i="1" smtClean="0">
                        <a:latin typeface="Cambria Math" panose="02040503050406030204" pitchFamily="18" charset="0"/>
                      </a:rPr>
                      <m:t>𝜏</m:t>
                    </m:r>
                    <m:r>
                      <a:rPr lang="en-US" altLang="zh-CN" b="0" i="1" smtClean="0">
                        <a:latin typeface="Cambria Math" panose="02040503050406030204" pitchFamily="18" charset="0"/>
                      </a:rPr>
                      <m:t>=52.291</m:t>
                    </m:r>
                    <m:r>
                      <a:rPr lang="en-US" altLang="zh-CN" b="0" i="1" smtClean="0">
                        <a:latin typeface="Cambria Math" panose="02040503050406030204" pitchFamily="18" charset="0"/>
                      </a:rPr>
                      <m:t>h</m:t>
                    </m:r>
                  </m:oMath>
                </a14:m>
                <a:endParaRPr lang="zh-CN" altLang="en-US" dirty="0"/>
              </a:p>
            </p:txBody>
          </p:sp>
        </mc:Choice>
        <mc:Fallback xmlns="">
          <p:sp>
            <p:nvSpPr>
              <p:cNvPr id="7" name="文本框 6">
                <a:extLst>
                  <a:ext uri="{FF2B5EF4-FFF2-40B4-BE49-F238E27FC236}">
                    <a16:creationId xmlns:a16="http://schemas.microsoft.com/office/drawing/2014/main" id="{06A68045-BA9C-3749-611F-9E76B4C2DCC6}"/>
                  </a:ext>
                </a:extLst>
              </p:cNvPr>
              <p:cNvSpPr txBox="1">
                <a:spLocks noRot="1" noChangeAspect="1" noMove="1" noResize="1" noEditPoints="1" noAdjustHandles="1" noChangeArrowheads="1" noChangeShapeType="1" noTextEdit="1"/>
              </p:cNvSpPr>
              <p:nvPr/>
            </p:nvSpPr>
            <p:spPr>
              <a:xfrm>
                <a:off x="7310071" y="5319197"/>
                <a:ext cx="2904566" cy="369332"/>
              </a:xfrm>
              <a:prstGeom prst="rect">
                <a:avLst/>
              </a:prstGeom>
              <a:blipFill>
                <a:blip r:embed="rId6"/>
                <a:stretch>
                  <a:fillRect l="-1677" t="-10000" b="-26667"/>
                </a:stretch>
              </a:blipFill>
            </p:spPr>
            <p:txBody>
              <a:bodyPr/>
              <a:lstStyle/>
              <a:p>
                <a:r>
                  <a:rPr lang="zh-CN" altLang="en-US">
                    <a:noFill/>
                  </a:rPr>
                  <a:t> </a:t>
                </a:r>
              </a:p>
            </p:txBody>
          </p:sp>
        </mc:Fallback>
      </mc:AlternateContent>
    </p:spTree>
    <p:extLst>
      <p:ext uri="{BB962C8B-B14F-4D97-AF65-F5344CB8AC3E}">
        <p14:creationId xmlns:p14="http://schemas.microsoft.com/office/powerpoint/2010/main" val="3387872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F237E3B-94D0-2FEB-C662-C145CDBEE876}"/>
              </a:ext>
            </a:extLst>
          </p:cNvPr>
          <p:cNvSpPr>
            <a:spLocks noGrp="1"/>
          </p:cNvSpPr>
          <p:nvPr>
            <p:ph type="title"/>
          </p:nvPr>
        </p:nvSpPr>
        <p:spPr/>
        <p:txBody>
          <a:bodyPr/>
          <a:lstStyle/>
          <a:p>
            <a:r>
              <a:rPr lang="en-US" altLang="zh-CN" dirty="0"/>
              <a:t>3.Touschek background</a:t>
            </a:r>
            <a:endParaRPr lang="zh-CN" altLang="en-US" dirty="0"/>
          </a:p>
        </p:txBody>
      </p:sp>
      <p:sp>
        <p:nvSpPr>
          <p:cNvPr id="3" name="内容占位符 2">
            <a:extLst>
              <a:ext uri="{FF2B5EF4-FFF2-40B4-BE49-F238E27FC236}">
                <a16:creationId xmlns:a16="http://schemas.microsoft.com/office/drawing/2014/main" id="{4AD4FE8B-6AC0-08C1-BE86-1EE540BA9EBC}"/>
              </a:ext>
            </a:extLst>
          </p:cNvPr>
          <p:cNvSpPr>
            <a:spLocks noGrp="1"/>
          </p:cNvSpPr>
          <p:nvPr>
            <p:ph idx="1"/>
          </p:nvPr>
        </p:nvSpPr>
        <p:spPr>
          <a:xfrm>
            <a:off x="838200" y="1690688"/>
            <a:ext cx="10515600" cy="4802187"/>
          </a:xfrm>
        </p:spPr>
        <p:txBody>
          <a:bodyPr/>
          <a:lstStyle/>
          <a:p>
            <a:r>
              <a:rPr lang="en-US" altLang="zh-CN" dirty="0"/>
              <a:t> </a:t>
            </a:r>
            <a:r>
              <a:rPr lang="en-US" altLang="zh-CN" dirty="0" err="1"/>
              <a:t>Bmad</a:t>
            </a:r>
            <a:r>
              <a:rPr lang="zh-CN" altLang="en-US" dirty="0"/>
              <a:t>提供了</a:t>
            </a:r>
            <a:r>
              <a:rPr lang="en-US" altLang="zh-CN" dirty="0" err="1"/>
              <a:t>touschek_background</a:t>
            </a:r>
            <a:r>
              <a:rPr lang="zh-CN" altLang="en-US" dirty="0"/>
              <a:t>研究</a:t>
            </a:r>
            <a:r>
              <a:rPr lang="en-US" altLang="zh-CN" dirty="0" err="1"/>
              <a:t>Touschek</a:t>
            </a:r>
            <a:r>
              <a:rPr lang="zh-CN" altLang="en-US" dirty="0"/>
              <a:t>背景。</a:t>
            </a:r>
            <a:endParaRPr lang="en-US" altLang="zh-CN" dirty="0"/>
          </a:p>
          <a:p>
            <a:r>
              <a:rPr lang="en-US" altLang="zh-CN" dirty="0"/>
              <a:t> </a:t>
            </a:r>
            <a:r>
              <a:rPr lang="zh-CN" altLang="en-US" dirty="0"/>
              <a:t>该程序主要目标是：在每个考察元件内产生具有相同</a:t>
            </a:r>
            <a:r>
              <a:rPr lang="en-US" altLang="zh-CN" dirty="0" err="1"/>
              <a:t>Touschek</a:t>
            </a:r>
            <a:r>
              <a:rPr lang="zh-CN" altLang="en-US" dirty="0"/>
              <a:t>发生速率的动量偏差分布范围，继而在元件内产生具有不同动量偏差的测试粒子，</a:t>
            </a:r>
            <a:r>
              <a:rPr lang="zh-CN" altLang="en-US"/>
              <a:t>这些粒子满足</a:t>
            </a:r>
            <a:r>
              <a:rPr lang="zh-CN" altLang="en-US" dirty="0"/>
              <a:t>一定分布，</a:t>
            </a:r>
            <a:r>
              <a:rPr lang="en-US" altLang="zh-CN" dirty="0"/>
              <a:t> </a:t>
            </a:r>
            <a:r>
              <a:rPr lang="zh-CN" altLang="en-US" dirty="0"/>
              <a:t>跟踪具有这些动量偏差的粒子，统计他们的损失情况。</a:t>
            </a:r>
          </a:p>
        </p:txBody>
      </p:sp>
    </p:spTree>
    <p:extLst>
      <p:ext uri="{BB962C8B-B14F-4D97-AF65-F5344CB8AC3E}">
        <p14:creationId xmlns:p14="http://schemas.microsoft.com/office/powerpoint/2010/main" val="2555559271"/>
      </p:ext>
    </p:extLst>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632</TotalTime>
  <Words>971</Words>
  <Application>Microsoft Office PowerPoint</Application>
  <PresentationFormat>宽屏</PresentationFormat>
  <Paragraphs>98</Paragraphs>
  <Slides>13</Slides>
  <Notes>0</Notes>
  <HiddenSlides>0</HiddenSlides>
  <MMClips>0</MMClips>
  <ScaleCrop>false</ScaleCrop>
  <HeadingPairs>
    <vt:vector size="6" baseType="variant">
      <vt:variant>
        <vt:lpstr>已用的字体</vt:lpstr>
      </vt:variant>
      <vt:variant>
        <vt:i4>4</vt:i4>
      </vt:variant>
      <vt:variant>
        <vt:lpstr>主题</vt:lpstr>
      </vt:variant>
      <vt:variant>
        <vt:i4>1</vt:i4>
      </vt:variant>
      <vt:variant>
        <vt:lpstr>幻灯片标题</vt:lpstr>
      </vt:variant>
      <vt:variant>
        <vt:i4>13</vt:i4>
      </vt:variant>
    </vt:vector>
  </HeadingPairs>
  <TitlesOfParts>
    <vt:vector size="18" baseType="lpstr">
      <vt:lpstr>等线</vt:lpstr>
      <vt:lpstr>等线 Light</vt:lpstr>
      <vt:lpstr>Arial</vt:lpstr>
      <vt:lpstr>Cambria Math</vt:lpstr>
      <vt:lpstr>Office 主题​​</vt:lpstr>
      <vt:lpstr>New results of Touschek lifetime  of BSR</vt:lpstr>
      <vt:lpstr>1.极化电子束流的Touschek寿命计算</vt:lpstr>
      <vt:lpstr>PowerPoint 演示文稿</vt:lpstr>
      <vt:lpstr>PowerPoint 演示文稿</vt:lpstr>
      <vt:lpstr>2.Touschek lifetime</vt:lpstr>
      <vt:lpstr>PowerPoint 演示文稿</vt:lpstr>
      <vt:lpstr>PowerPoint 演示文稿</vt:lpstr>
      <vt:lpstr>PowerPoint 演示文稿</vt:lpstr>
      <vt:lpstr>3.Touschek background</vt:lpstr>
      <vt:lpstr>PowerPoint 演示文稿</vt:lpstr>
      <vt:lpstr>PowerPoint 演示文稿</vt:lpstr>
      <vt:lpstr>PowerPoint 演示文稿</vt:lpstr>
      <vt:lpstr>PowerPoint 演示文稿</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Wen Jingda</dc:creator>
  <cp:lastModifiedBy>Wen Jingda</cp:lastModifiedBy>
  <cp:revision>61</cp:revision>
  <dcterms:created xsi:type="dcterms:W3CDTF">2023-03-20T06:21:40Z</dcterms:created>
  <dcterms:modified xsi:type="dcterms:W3CDTF">2023-03-21T13:09:54Z</dcterms:modified>
</cp:coreProperties>
</file>