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62" r:id="rId6"/>
    <p:sldId id="264" r:id="rId7"/>
    <p:sldId id="283" r:id="rId8"/>
    <p:sldId id="284" r:id="rId9"/>
    <p:sldId id="272" r:id="rId10"/>
    <p:sldId id="287" r:id="rId11"/>
    <p:sldId id="292" r:id="rId12"/>
    <p:sldId id="289" r:id="rId13"/>
    <p:sldId id="290" r:id="rId14"/>
    <p:sldId id="293" r:id="rId15"/>
    <p:sldId id="294" r:id="rId16"/>
    <p:sldId id="295" r:id="rId17"/>
    <p:sldId id="269" r:id="rId18"/>
    <p:sldId id="286" r:id="rId19"/>
    <p:sldId id="257" r:id="rId20"/>
    <p:sldId id="270" r:id="rId21"/>
    <p:sldId id="260" r:id="rId22"/>
    <p:sldId id="267" r:id="rId23"/>
    <p:sldId id="263" r:id="rId24"/>
    <p:sldId id="274" r:id="rId25"/>
    <p:sldId id="266" r:id="rId26"/>
    <p:sldId id="271" r:id="rId27"/>
    <p:sldId id="288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486" autoAdjust="0"/>
  </p:normalViewPr>
  <p:slideViewPr>
    <p:cSldViewPr>
      <p:cViewPr varScale="1">
        <p:scale>
          <a:sx n="110" d="100"/>
          <a:sy n="110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3E7-7E96-4E55-9EC8-6B85C76FCAC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4AF2-7827-42DB-9A17-088548791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44AF2-7827-42DB-9A17-0885487917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0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C49-A315-4F5B-B0CC-78943C129003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453B-65BD-4B67-801F-224652737A0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08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57DF-DF7B-48B0-800F-22F625923A75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432-9E32-4BCC-877F-0B55BEDEFA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09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C9E2-9C67-4D2F-8A3D-FE9EF5C5271D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BAFC-4769-4D84-83B8-51087DC538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46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062-702B-47ED-B7CB-690F3FC492CD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B8FB-823F-4E3F-A370-72AA0734D5B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0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DB2-CD0F-4093-9FC0-F08C4F946BC2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78FF-A69F-4AE7-9930-C0B41613D6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89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2FF8-798B-401C-9FFD-E5A3F70B3BCE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62CD-D93D-47EA-B9AE-0F321B305A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31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1430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22475"/>
            <a:ext cx="3868737" cy="4073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22474"/>
            <a:ext cx="3887788" cy="40735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FFF9-1EB2-4E74-9429-1FB90BD57ADD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03E3-A70B-4D4C-BEB9-CC8E89772CF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032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9C81-C893-4189-B5C4-B4141FDDFD5B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7A24-4F20-4851-8F1D-FBAD1C952F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14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AEDE-E6A1-4237-87AC-6F55E18345F2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A90-76C6-4E74-866C-E8F6611F6B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60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A17D-D6AF-4F87-9964-419EC527610B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DB09-9A66-4E0F-902F-916BC7BCC8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80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3125-C8CF-4EE0-BA82-E495757E9031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0ED-9058-489B-95D4-C82897B6904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39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内页副本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fld id="{E4E62C2B-B77B-49CD-A9F7-51DF28A8ADC3}" type="datetime1">
              <a:rPr lang="zh-CN" altLang="en-US" smtClean="0"/>
              <a:t>2023/3/9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DD569B28-0761-4C14-891B-BD4716B20B4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r>
              <a:rPr lang="en-US" altLang="zh-CN" sz="4000" dirty="0"/>
              <a:t>AHCAL MIP Calibration</a:t>
            </a:r>
            <a:endParaRPr lang="zh-CN" altLang="en-US" sz="4000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01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err="1"/>
              <a:t>Yukun</a:t>
            </a:r>
            <a:r>
              <a:rPr lang="en-US" altLang="zh-CN" dirty="0"/>
              <a:t> Shi</a:t>
            </a:r>
          </a:p>
          <a:p>
            <a:pPr marL="0" indent="0" algn="ctr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436A7-381C-3118-49CB-33A65854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method test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3F46A4-46D3-10C9-1D5B-CA7158754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4602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increased from 20 to 180 by 40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𝑀𝑃𝑉</m:t>
                    </m:r>
                  </m:oMath>
                </a14:m>
                <a:r>
                  <a:rPr lang="en-US" altLang="zh-CN" sz="2800" dirty="0"/>
                  <a:t> decreased from 400 to 340 by 15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𝑙𝑎𝑛𝑑𝑎𝑢</m:t>
                        </m:r>
                      </m:sub>
                    </m:sSub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dirty="0"/>
                  <a:t>The fitted MPV is correct as if the fit is good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3F46A4-46D3-10C9-1D5B-CA7158754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4602163"/>
              </a:xfrm>
              <a:blipFill>
                <a:blip r:embed="rId2"/>
                <a:stretch>
                  <a:fillRect l="-1657" t="-1592" r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716AEF-8826-0027-40BE-54274CB6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3D4B93-E3F0-9522-95C8-37076BDA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22" y="3538233"/>
            <a:ext cx="3908278" cy="27101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71505D-3399-F563-D3B4-43068E0F6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38233"/>
            <a:ext cx="3954696" cy="27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D5926-CDE6-AC59-FCC7-BD5FDA8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Chip fitting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1818DC-4FF7-9BE7-605B-953CA39F8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 chips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NDL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layers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fail the fitting</a:t>
                </a:r>
              </a:p>
              <a:p>
                <a:r>
                  <a:rPr lang="en-US" altLang="zh-CN" dirty="0"/>
                  <a:t>They will use 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𝑀𝑃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1818DC-4FF7-9BE7-605B-953CA39F8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7AFDF5-6927-BA6A-2C35-D9ECE532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65949D-605F-BC31-72D3-88368201B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2037"/>
            <a:ext cx="4515255" cy="3064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16E50F-D1CD-8C17-F098-ECD90347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062037"/>
            <a:ext cx="4516454" cy="30641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B3C78A5-91B2-9C62-B588-CDBA5F975ABC}"/>
              </a:ext>
            </a:extLst>
          </p:cNvPr>
          <p:cNvSpPr/>
          <p:nvPr/>
        </p:nvSpPr>
        <p:spPr bwMode="auto">
          <a:xfrm>
            <a:off x="4591594" y="5168220"/>
            <a:ext cx="4459708" cy="9445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58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0FA4E8-0465-1D1F-C955-8AA47245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Channel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DEE630-130D-91A5-0391-096DDE99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07" y="1127918"/>
            <a:ext cx="8229600" cy="4602163"/>
          </a:xfrm>
        </p:spPr>
        <p:txBody>
          <a:bodyPr/>
          <a:lstStyle/>
          <a:p>
            <a:r>
              <a:rPr lang="en-US" altLang="zh-CN" sz="2400" dirty="0"/>
              <a:t>Inadequate statistics usually will cause abnormal fitting result</a:t>
            </a:r>
          </a:p>
          <a:p>
            <a:r>
              <a:rPr lang="en-US" altLang="zh-CN" sz="2400" dirty="0"/>
              <a:t>Small MPV means the MIP peak is not well distinguished from pedestal which is not so reliable</a:t>
            </a:r>
          </a:p>
          <a:p>
            <a:r>
              <a:rPr lang="en-US" altLang="zh-CN" sz="2400" dirty="0"/>
              <a:t>Abnormal MPV are usually accompanied with other abnormal parameters</a:t>
            </a:r>
          </a:p>
          <a:p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30D8E9-4847-3F02-EA75-ADE71652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631DB-4B5C-1713-D0B0-426C9105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7" y="3600669"/>
            <a:ext cx="4322493" cy="26402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B51929-8978-8380-E058-ECC4DFE7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00669"/>
            <a:ext cx="4319742" cy="26402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DE3DF1-4F2B-ED5B-48E5-FA3DBBE71432}"/>
              </a:ext>
            </a:extLst>
          </p:cNvPr>
          <p:cNvSpPr txBox="1"/>
          <p:nvPr/>
        </p:nvSpPr>
        <p:spPr>
          <a:xfrm>
            <a:off x="1305853" y="624087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/>
              <a:t>Inadequate statistics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999962-4F21-9E31-DF95-97384ADFE9C7}"/>
              </a:ext>
            </a:extLst>
          </p:cNvPr>
          <p:cNvSpPr txBox="1"/>
          <p:nvPr/>
        </p:nvSpPr>
        <p:spPr>
          <a:xfrm>
            <a:off x="5626971" y="624087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Small MPV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75231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C4F8D-C403-4C36-D38A-02C1D233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Channel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14F02D-E067-3A06-6020-1A27E1DB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6" y="1219200"/>
            <a:ext cx="8229600" cy="4602163"/>
          </a:xfrm>
        </p:spPr>
        <p:txBody>
          <a:bodyPr/>
          <a:lstStyle/>
          <a:p>
            <a:r>
              <a:rPr lang="en-US" altLang="zh-CN" sz="2800" dirty="0"/>
              <a:t>Large Gauss Sigma means the whole fitting is wrong even if other parameters seems normal</a:t>
            </a:r>
          </a:p>
          <a:p>
            <a:r>
              <a:rPr lang="en-US" altLang="zh-CN" sz="2800" dirty="0"/>
              <a:t>Abnormal landau </a:t>
            </a:r>
            <a:r>
              <a:rPr lang="en-US" altLang="zh-CN" sz="2800" dirty="0" err="1"/>
              <a:t>sigmas</a:t>
            </a:r>
            <a:r>
              <a:rPr lang="en-US" altLang="zh-CN" sz="2800" dirty="0"/>
              <a:t> gather up in NDL layers, mostly caused by inappropriate detector setup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C200F4-BEF5-D16F-B182-0FBAB954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412956-887B-DAD4-72B4-9D4B38A5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05200"/>
            <a:ext cx="4571999" cy="2744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041A3F-CFB3-DB84-A28E-4A29E461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552137"/>
            <a:ext cx="4447029" cy="26971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E2E569-02FB-DDD0-D61A-3C47451260A8}"/>
              </a:ext>
            </a:extLst>
          </p:cNvPr>
          <p:cNvSpPr txBox="1"/>
          <p:nvPr/>
        </p:nvSpPr>
        <p:spPr>
          <a:xfrm>
            <a:off x="1104900" y="624522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Large gauss sigma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9D478E-0EA3-AD08-D0F4-14E0A6A6CE7D}"/>
              </a:ext>
            </a:extLst>
          </p:cNvPr>
          <p:cNvSpPr txBox="1"/>
          <p:nvPr/>
        </p:nvSpPr>
        <p:spPr>
          <a:xfrm>
            <a:off x="5474207" y="6255113"/>
            <a:ext cx="264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Abnormal landau width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20395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48205-D056-3702-BD83-68CAD983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Channel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AF3A77-9C06-C79B-865D-4DF55BA7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760D60-7F86-4603-050D-7344C815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7" y="1066801"/>
            <a:ext cx="4447330" cy="2564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0CD8BD-FF6A-CD74-90B6-8971216281BD}"/>
                  </a:ext>
                </a:extLst>
              </p:cNvPr>
              <p:cNvSpPr txBox="1"/>
              <p:nvPr/>
            </p:nvSpPr>
            <p:spPr>
              <a:xfrm>
                <a:off x="39100" y="116643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baseline="0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𝑁𝐷𝐹</m:t>
                      </m:r>
                    </m:oMath>
                  </m:oMathPara>
                </a14:m>
                <a:endParaRPr lang="zh-CN" altLang="en-US" baseline="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0CD8BD-FF6A-CD74-90B6-897121628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0" y="1166437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F43B2DC-466F-14CD-170B-FDD4B8AC9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291" y="1066800"/>
            <a:ext cx="4447332" cy="25419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8CB71C-C544-DA09-EFB9-500AD769CE99}"/>
                  </a:ext>
                </a:extLst>
              </p:cNvPr>
              <p:cNvSpPr txBox="1"/>
              <p:nvPr/>
            </p:nvSpPr>
            <p:spPr>
              <a:xfrm>
                <a:off x="4419600" y="116643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baseline="0">
                          <a:latin typeface="Cambria Math" panose="02040503050406030204" pitchFamily="18" charset="0"/>
                        </a:rPr>
                        <m:t>MPV</m:t>
                      </m:r>
                    </m:oMath>
                  </m:oMathPara>
                </a14:m>
                <a:endParaRPr lang="zh-CN" altLang="en-US" baseline="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8CB71C-C544-DA09-EFB9-500AD769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66437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41CD3B6-B49F-E742-0740-0199FEF3E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08" y="3703488"/>
            <a:ext cx="4523398" cy="2564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AB5D976-9490-BA90-2B42-656EFFAF6971}"/>
                  </a:ext>
                </a:extLst>
              </p:cNvPr>
              <p:cNvSpPr txBox="1"/>
              <p:nvPr/>
            </p:nvSpPr>
            <p:spPr>
              <a:xfrm>
                <a:off x="-1066800" y="377570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𝐿𝑎𝑛𝑑𝑎𝑢</m:t>
                      </m:r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𝑊𝑖𝑑𝑡h</m:t>
                      </m:r>
                    </m:oMath>
                  </m:oMathPara>
                </a14:m>
                <a:endParaRPr lang="zh-CN" altLang="en-US" baseline="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AB5D976-9490-BA90-2B42-656EFFAF6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6800" y="3775703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C085403E-F395-2D20-E84C-A8ED4BB75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100" y="3703487"/>
            <a:ext cx="4532900" cy="2564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AB78067-C2A3-D3CF-2925-CCA1AF5D5870}"/>
                  </a:ext>
                </a:extLst>
              </p:cNvPr>
              <p:cNvSpPr txBox="1"/>
              <p:nvPr/>
            </p:nvSpPr>
            <p:spPr>
              <a:xfrm>
                <a:off x="5334000" y="377570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𝐺𝑎𝑢𝑠𝑠</m:t>
                      </m:r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𝑆𝑖𝑔𝑚𝑎</m:t>
                      </m:r>
                    </m:oMath>
                  </m:oMathPara>
                </a14:m>
                <a:endParaRPr lang="zh-CN" altLang="en-US" baseline="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AB78067-C2A3-D3CF-2925-CCA1AF5D5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75703"/>
                <a:ext cx="4572000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6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C81AF-DA14-DAF1-4FE5-DE149BCC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Channel selection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A289E1F-F201-FCFD-F9AB-556804301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918"/>
                <a:ext cx="8229600" cy="4602163"/>
              </a:xfrm>
            </p:spPr>
            <p:txBody>
              <a:bodyPr/>
              <a:lstStyle/>
              <a:p>
                <a:r>
                  <a:rPr lang="en-US" altLang="zh-CN" sz="2000" dirty="0"/>
                  <a:t>Selection Criteria</a:t>
                </a:r>
              </a:p>
              <a:p>
                <a:pPr lvl="1"/>
                <a:r>
                  <a:rPr lang="en-US" altLang="zh-CN" sz="1800" b="0" dirty="0">
                    <a:latin typeface="Cambria Math" panose="02040503050406030204" pitchFamily="18" charset="0"/>
                  </a:rPr>
                  <a:t>Entries&gt;700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𝑁𝐷𝐹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&lt; 20</a:t>
                </a:r>
              </a:p>
              <a:p>
                <a:pPr lvl="1"/>
                <a:r>
                  <a:rPr lang="en-US" altLang="zh-CN" sz="1800" dirty="0"/>
                  <a:t>200&lt;MPV&lt;400 || |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𝑀𝑃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𝑐h𝑎𝑛𝑛𝑒𝑙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𝑀𝑃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𝑐h𝑖𝑝</m:t>
                        </m:r>
                      </m:sub>
                    </m:sSub>
                  </m:oMath>
                </a14:m>
                <a:r>
                  <a:rPr lang="en-US" altLang="zh-CN" sz="1800" dirty="0"/>
                  <a:t>|&lt;80</a:t>
                </a:r>
              </a:p>
              <a:p>
                <a:pPr lvl="1"/>
                <a:r>
                  <a:rPr lang="en-US" altLang="zh-CN" sz="1800" dirty="0"/>
                  <a:t>20&lt;Landau Width&lt;100</a:t>
                </a:r>
              </a:p>
              <a:p>
                <a:pPr lvl="1"/>
                <a:r>
                  <a:rPr lang="en-US" altLang="zh-CN" sz="1800" dirty="0"/>
                  <a:t>10&lt;Gauss Sigma&lt;150</a:t>
                </a:r>
              </a:p>
              <a:p>
                <a:r>
                  <a:rPr lang="en-US" altLang="zh-CN" sz="2000" dirty="0"/>
                  <a:t>Channels fail the selection will use chip MPV</a:t>
                </a:r>
              </a:p>
              <a:p>
                <a:r>
                  <a:rPr lang="en-US" altLang="zh-CN" sz="2000" dirty="0"/>
                  <a:t>Tag: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 for normal; -1 for abnormal chips; -2 for inadequate statistics; -3 for abnormal fitting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A289E1F-F201-FCFD-F9AB-556804301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918"/>
                <a:ext cx="8229600" cy="4602163"/>
              </a:xfrm>
              <a:blipFill>
                <a:blip r:embed="rId2"/>
                <a:stretch>
                  <a:fillRect l="-667" t="-530" r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9D6C6E-9422-6D0A-CF22-012AE416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44B272-198D-471F-5C5B-F0896D41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17152"/>
            <a:ext cx="3733800" cy="2196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3040CA-E770-5F15-73FB-5870215B9C25}"/>
                  </a:ext>
                </a:extLst>
              </p:cNvPr>
              <p:cNvSpPr txBox="1"/>
              <p:nvPr/>
            </p:nvSpPr>
            <p:spPr>
              <a:xfrm>
                <a:off x="762000" y="6413728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baseline="0">
                          <a:latin typeface="Cambria Math" panose="02040503050406030204" pitchFamily="18" charset="0"/>
                        </a:rPr>
                        <m:t>MPV</m:t>
                      </m:r>
                    </m:oMath>
                  </m:oMathPara>
                </a14:m>
                <a:endParaRPr lang="zh-CN" altLang="en-US" baseline="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3040CA-E770-5F15-73FB-5870215B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413728"/>
                <a:ext cx="3733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A3DC5A0-9998-40F3-E9EA-4924DA2B0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4217152"/>
            <a:ext cx="3746656" cy="2196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F87772-2A19-74BE-5AF2-2BC61957DE5A}"/>
                  </a:ext>
                </a:extLst>
              </p:cNvPr>
              <p:cNvSpPr txBox="1"/>
              <p:nvPr/>
            </p:nvSpPr>
            <p:spPr>
              <a:xfrm>
                <a:off x="4495800" y="6483350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baseline="0" smtClean="0">
                          <a:latin typeface="Cambria Math" panose="02040503050406030204" pitchFamily="18" charset="0"/>
                        </a:rPr>
                        <m:t>𝑇𝑎𝑔</m:t>
                      </m:r>
                    </m:oMath>
                  </m:oMathPara>
                </a14:m>
                <a:endParaRPr lang="zh-CN" altLang="en-US" baseline="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F87772-2A19-74BE-5AF2-2BC61957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483350"/>
                <a:ext cx="373380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6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B35C7-CFC8-ABF9-F4FF-40ADC519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3B4805-F5E8-B8D4-3DD7-7012ECF4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Event Selection has been studied to extract the light leakage events and shower events</a:t>
            </a:r>
          </a:p>
          <a:p>
            <a:r>
              <a:rPr lang="en-US" altLang="zh-CN" dirty="0"/>
              <a:t>The study of Landau gauss function and pre-fit on chip level guarantee the stability of the fitting</a:t>
            </a:r>
          </a:p>
          <a:p>
            <a:r>
              <a:rPr lang="en-US" altLang="zh-CN" dirty="0"/>
              <a:t>The MIP parameters for all channel is calibrated after the final selection on channels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112A5C-8271-12BB-A605-E97072CF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524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9D650-34B4-7539-6C8A-60DADFE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99534B-E9EC-B234-F4D2-03801EB2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E66A7C-E257-CC2F-8273-4FDE4A1B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2144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FE135-A910-88A6-2D6A-62954FDE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Calibration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A4E764-ABEE-7232-FA06-3932950D36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918"/>
                <a:ext cx="8229600" cy="4602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𝐻𝑖𝑡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𝑅𝑒𝑎𝑑𝑜𝑢𝑡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𝑝𝑒𝑑𝑒𝑠𝑡𝑎𝑙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𝐺𝑎𝑖𝑛𝑅𝑎𝑡𝑖𝑜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𝑀𝐼𝑃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𝑀𝐼𝑃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𝐸𝑛𝑒𝑟𝑔𝑦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Calibration File V1</a:t>
                </a:r>
              </a:p>
              <a:p>
                <a:pPr lvl="1"/>
                <a:r>
                  <a:rPr lang="en-US" altLang="zh-CN" dirty="0"/>
                  <a:t>Pedestal: </a:t>
                </a:r>
                <a:r>
                  <a:rPr lang="en-US" altLang="zh-CN" dirty="0" err="1"/>
                  <a:t>cosmic_pedestal_beam.root</a:t>
                </a:r>
                <a:endParaRPr lang="en-US" altLang="zh-CN" dirty="0"/>
              </a:p>
              <a:p>
                <a:pPr lvl="1"/>
                <a:r>
                  <a:rPr lang="en-US" altLang="zh-CN" dirty="0" err="1"/>
                  <a:t>GainRatio</a:t>
                </a:r>
                <a:r>
                  <a:rPr lang="en-US" altLang="zh-CN" dirty="0"/>
                  <a:t>: </a:t>
                </a:r>
                <a:r>
                  <a:rPr lang="en-US" altLang="zh-CN" dirty="0" err="1"/>
                  <a:t>Mu_Calib.root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MIP: </a:t>
                </a:r>
                <a:r>
                  <a:rPr lang="en-US" altLang="zh-CN" dirty="0" err="1"/>
                  <a:t>MIP_Xu.root</a:t>
                </a:r>
                <a:endParaRPr lang="en-US" altLang="zh-CN" dirty="0"/>
              </a:p>
              <a:p>
                <a:r>
                  <a:rPr lang="en-US" altLang="zh-CN" dirty="0"/>
                  <a:t>Planned V2</a:t>
                </a:r>
              </a:p>
              <a:p>
                <a:pPr lvl="1"/>
                <a:r>
                  <a:rPr lang="en-US" altLang="zh-CN" dirty="0"/>
                  <a:t>Pedestal: </a:t>
                </a:r>
                <a:r>
                  <a:rPr lang="en-US" altLang="zh-CN" dirty="0" err="1"/>
                  <a:t>DAC.root</a:t>
                </a:r>
                <a:endParaRPr lang="en-US" altLang="zh-CN" dirty="0"/>
              </a:p>
              <a:p>
                <a:pPr lvl="1"/>
                <a:r>
                  <a:rPr lang="en-US" altLang="zh-CN" dirty="0" err="1"/>
                  <a:t>GainRatio</a:t>
                </a:r>
                <a:r>
                  <a:rPr lang="en-US" altLang="zh-CN" dirty="0"/>
                  <a:t>: </a:t>
                </a:r>
                <a:r>
                  <a:rPr lang="en-US" altLang="zh-CN" dirty="0" err="1"/>
                  <a:t>Pion_Calib.root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MIP: Combined </a:t>
                </a:r>
                <a:r>
                  <a:rPr lang="en-US" altLang="zh-CN" dirty="0" err="1"/>
                  <a:t>Xu,Hu,Shi</a:t>
                </a:r>
                <a:r>
                  <a:rPr lang="en-US" altLang="zh-CN" dirty="0"/>
                  <a:t> result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A4E764-ABEE-7232-FA06-3932950D3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918"/>
                <a:ext cx="8229600" cy="4602163"/>
              </a:xfrm>
              <a:blipFill>
                <a:blip r:embed="rId2"/>
                <a:stretch>
                  <a:fillRect l="-1704" b="-18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828B1A-EE14-852E-00AB-61206FB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011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8AD0535-69C2-F231-D9EE-552DEB1E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1" y="2057400"/>
            <a:ext cx="3711819" cy="2590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A217D8F-0ECA-9533-3EFE-9A898538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 threshold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D6D574-838C-BD5C-D760-3287D1AA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Muon beam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E82A2F-83E6-6DD3-4A92-D1462CF9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5FD544-CE05-2E77-373D-D53DBF748080}"/>
              </a:ext>
            </a:extLst>
          </p:cNvPr>
          <p:cNvSpPr txBox="1"/>
          <p:nvPr/>
        </p:nvSpPr>
        <p:spPr>
          <a:xfrm>
            <a:off x="19050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/>
              <a:t>330 DAC</a:t>
            </a:r>
          </a:p>
          <a:p>
            <a:r>
              <a:rPr lang="en-US" altLang="zh-CN" baseline="0" dirty="0"/>
              <a:t>Peak 700</a:t>
            </a:r>
            <a:endParaRPr lang="zh-CN" altLang="en-US" baseline="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036B4B6-B5B4-3A33-3FC2-599DD74A4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57400"/>
            <a:ext cx="2895600" cy="225917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D58DB66-7E46-27F2-B45A-EA88ABC4CBD3}"/>
              </a:ext>
            </a:extLst>
          </p:cNvPr>
          <p:cNvSpPr txBox="1"/>
          <p:nvPr/>
        </p:nvSpPr>
        <p:spPr>
          <a:xfrm>
            <a:off x="5181600" y="27013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/>
              <a:t>320 DAC</a:t>
            </a:r>
            <a:endParaRPr lang="zh-CN" altLang="en-US" baseline="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6F28F52-268E-656D-3F01-A340E6AD7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482202"/>
            <a:ext cx="3657600" cy="2141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C135EBC-08CF-8070-700A-9BD655F8CF47}"/>
              </a:ext>
            </a:extLst>
          </p:cNvPr>
          <p:cNvSpPr txBox="1"/>
          <p:nvPr/>
        </p:nvSpPr>
        <p:spPr>
          <a:xfrm>
            <a:off x="5334000" y="487168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/>
              <a:t>310 </a:t>
            </a:r>
            <a:r>
              <a:rPr lang="en-US" altLang="zh-CN" baseline="0" dirty="0"/>
              <a:t>DAC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0310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699C5-E9F2-DC54-9E8E-22C68CCF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 and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E7E1B4-E1C3-4693-57F1-89E077C3E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Use MIP data and Simulation information to do energy calibration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Analyse</a:t>
            </a:r>
            <a:r>
              <a:rPr lang="en-US" altLang="zh-CN" sz="2400" dirty="0"/>
              <a:t> HCAL and ECAL+HCAL muon data separately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HCAL:</a:t>
            </a:r>
            <a:r>
              <a:rPr lang="zh-CN" altLang="en-US" sz="2000" dirty="0"/>
              <a:t> </a:t>
            </a:r>
            <a:r>
              <a:rPr lang="en-US" altLang="zh-CN" sz="2000" dirty="0"/>
              <a:t>muon beam position fixed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ECAL+HCAL:</a:t>
            </a:r>
            <a:r>
              <a:rPr lang="zh-CN" altLang="en-US" sz="2000" dirty="0"/>
              <a:t> </a:t>
            </a:r>
            <a:r>
              <a:rPr lang="en-US" altLang="zh-CN" sz="2000" dirty="0"/>
              <a:t>muon</a:t>
            </a:r>
            <a:r>
              <a:rPr lang="zh-CN" altLang="en-US" sz="2000" dirty="0"/>
              <a:t> </a:t>
            </a:r>
            <a:r>
              <a:rPr lang="en-US" altLang="zh-CN" sz="2000" dirty="0"/>
              <a:t>beam position scanned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First do fit on chip level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for channels with adequate counts, do fit on channel level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for channels without enough statistics, use chip results as itself parameter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CD10AC-6AB2-7772-49FD-AA7D34F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5546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B1FD1-2260-8653-D2E8-4DE3D2F5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7559B2-2A91-1AA7-2FAC-608CC79D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1C9A34-362D-18E8-BD08-33224575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4E51B3-08F3-38C7-DB6E-5513EC84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68" y="1295399"/>
            <a:ext cx="3885125" cy="2325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35A215A-7466-FD08-BCCF-6E1E59EF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061" y="1022233"/>
            <a:ext cx="4354739" cy="27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3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FCAE7F-63AE-EA6F-0394-22242A0F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8E6B9D-D564-5764-1EB0-DF2199418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B8CBD1-3885-7EB2-ADAC-7D18B61F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B3B199-5971-5973-9FE1-04494AA4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043113"/>
            <a:ext cx="3886200" cy="28487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EDD89F5-722E-F30B-ECD0-1B21772B8E21}"/>
              </a:ext>
            </a:extLst>
          </p:cNvPr>
          <p:cNvSpPr txBox="1"/>
          <p:nvPr/>
        </p:nvSpPr>
        <p:spPr>
          <a:xfrm>
            <a:off x="1062911" y="2133600"/>
            <a:ext cx="3314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aseline="0" dirty="0"/>
              <a:t>    83 84 87 36 37 38</a:t>
            </a:r>
            <a:endParaRPr lang="zh-CN" altLang="en-US" sz="1100" baseline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A8A7D8-905C-AAE1-1D9E-93CF7DE9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99" y="2004636"/>
            <a:ext cx="4211607" cy="28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6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F4758-EFA6-0FE1-DF99-9371FC4A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漏光通道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2BE75-D6AB-19BD-E4F4-7EF5F6362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4DD50C-5AA1-F641-7DF4-20B0BFEE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56C479-95E4-2A6A-B5D8-CADC6A71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4607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E7D5B-34E0-FBA1-B59C-5E13FC0D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64EB1F-18DA-5649-1146-C0206C91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39 38 layer</a:t>
            </a:r>
            <a:r>
              <a:rPr lang="zh-CN" altLang="en-US" dirty="0"/>
              <a:t>被误去除一部分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0EFF10-A91B-B445-0AEC-75AF7AEA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1945CD-2329-5F5A-F848-76B561A7D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7" y="3141648"/>
            <a:ext cx="4398563" cy="29751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0DD4B8-5CC8-8B79-92CD-EC068247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1648"/>
            <a:ext cx="4365397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D0F00-8167-E90F-CFDD-CF3D9ACC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0BEE6-2517-8CB5-54A9-95F78142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Some muon shower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9318B-4839-7965-91C4-2040EBAB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8E5CD1-5D34-4DD3-0EA2-E2A7584EC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0087"/>
            <a:ext cx="4516047" cy="34227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231489-5F59-CEC9-892F-113C4E5F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087"/>
            <a:ext cx="4572000" cy="34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6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AE403-B75D-B702-EF84-42603745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Statistics 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0EF309-D21E-4A97-0BDC-760FEC5AC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535" y="1378888"/>
                <a:ext cx="8229600" cy="4602163"/>
              </a:xfrm>
            </p:spPr>
            <p:txBody>
              <a:bodyPr/>
              <a:lstStyle/>
              <a:p>
                <a:r>
                  <a:rPr lang="en-US" altLang="zh-CN" dirty="0"/>
                  <a:t>Some abnormal NDL channels</a:t>
                </a:r>
              </a:p>
              <a:p>
                <a:r>
                  <a:rPr lang="en-US" altLang="zh-CN" dirty="0"/>
                  <a:t>Selection criteria:</a:t>
                </a:r>
                <a:r>
                  <a:rPr lang="en-US" altLang="zh-CN" sz="3200" dirty="0"/>
                  <a:t> </a:t>
                </a:r>
              </a:p>
              <a:p>
                <a:pPr lvl="1"/>
                <a:r>
                  <a:rPr lang="en-US" altLang="zh-CN" dirty="0"/>
                  <a:t>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/>
                  <a:t> counts &amp; Mean value &lt; 150</a:t>
                </a:r>
              </a:p>
              <a:p>
                <a:pPr lvl="1"/>
                <a:r>
                  <a:rPr lang="en-US" altLang="zh-CN" dirty="0"/>
                  <a:t>57 channels(0.4%) are abandoned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0EF309-D21E-4A97-0BDC-760FEC5AC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35" y="1378888"/>
                <a:ext cx="8229600" cy="4602163"/>
              </a:xfrm>
              <a:blipFill>
                <a:blip r:embed="rId2"/>
                <a:stretch>
                  <a:fillRect l="-170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6D283A-7EBE-C59E-44DF-4A310FC5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B41F06-30BF-4F42-223D-BC1A63D1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5" y="3679970"/>
            <a:ext cx="4110135" cy="24461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15F2A1-2065-2C00-B56A-3E89F172D81E}"/>
              </a:ext>
            </a:extLst>
          </p:cNvPr>
          <p:cNvSpPr txBox="1"/>
          <p:nvPr/>
        </p:nvSpPr>
        <p:spPr>
          <a:xfrm>
            <a:off x="452535" y="6245225"/>
            <a:ext cx="4119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aseline="0" dirty="0"/>
              <a:t>Abnormal NDL channel</a:t>
            </a:r>
            <a:endParaRPr lang="zh-CN" alt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368403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944D8D-7F03-E0F3-1C1E-02761D2B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B3CACD-656A-6D58-78A7-AD51C826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0C2DE0-4966-CD49-96CB-993CF03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CC2805-B918-34C7-32E1-FFF7ACBB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879"/>
            <a:ext cx="9144000" cy="52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15DDD-8CA9-3BAE-D407-2B1AB63B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A7F56-7C17-EE69-91F4-6D4C37BE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D133D1-9F40-E049-B1C5-4B80878F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1CE08D-B29C-841E-2430-964508F4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5068720" cy="31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7014391-842F-0520-D3A4-AEC02772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" y="3178612"/>
            <a:ext cx="4214170" cy="31654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A86CA51-EB6B-56D5-CCC8-97979A57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Statistics 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A9EA50-FB6D-A6A9-387C-565C27993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686800" cy="4602163"/>
              </a:xfrm>
            </p:spPr>
            <p:txBody>
              <a:bodyPr/>
              <a:lstStyle/>
              <a:p>
                <a:r>
                  <a:rPr lang="en-US" altLang="zh-CN" dirty="0"/>
                  <a:t>HCAL alone statistics</a:t>
                </a:r>
              </a:p>
              <a:p>
                <a:pPr lvl="1"/>
                <a:r>
                  <a:rPr lang="en-US" altLang="zh-CN" dirty="0"/>
                  <a:t>There are channels with light leakage</a:t>
                </a:r>
              </a:p>
              <a:p>
                <a:pPr lvl="1"/>
                <a:r>
                  <a:rPr lang="en-US" altLang="zh-CN" dirty="0"/>
                  <a:t>Most of the channel’s statistics are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A9EA50-FB6D-A6A9-387C-565C27993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686800" cy="4602163"/>
              </a:xfrm>
              <a:blipFill>
                <a:blip r:embed="rId3"/>
                <a:stretch>
                  <a:fillRect l="-161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B069FC-C273-BBEF-365D-FAB12ADF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9FFE98-93E3-79D4-000D-76257F45A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369" y="3397287"/>
            <a:ext cx="4447766" cy="27280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EFD5AA8-F550-A469-786D-3E68AB559706}"/>
              </a:ext>
            </a:extLst>
          </p:cNvPr>
          <p:cNvSpPr/>
          <p:nvPr/>
        </p:nvSpPr>
        <p:spPr bwMode="auto">
          <a:xfrm>
            <a:off x="914400" y="3388901"/>
            <a:ext cx="11430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72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3D5EB-953A-575C-FCAE-9D3247A6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Statistics 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2F5D63-2085-033E-7826-F84014A1F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534" y="1127918"/>
                <a:ext cx="8229600" cy="4602163"/>
              </a:xfrm>
            </p:spPr>
            <p:txBody>
              <a:bodyPr/>
              <a:lstStyle/>
              <a:p>
                <a:r>
                  <a:rPr lang="en-US" altLang="zh-CN" sz="2400" dirty="0"/>
                  <a:t>HCAL alone leaked channels</a:t>
                </a:r>
              </a:p>
              <a:p>
                <a:pPr lvl="1"/>
                <a:r>
                  <a:rPr lang="en-US" altLang="zh-CN" sz="2000" dirty="0"/>
                  <a:t>No obvious time dependence</a:t>
                </a:r>
              </a:p>
              <a:p>
                <a:pPr lvl="1"/>
                <a:r>
                  <a:rPr lang="en-US" altLang="zh-CN" sz="2000" dirty="0"/>
                  <a:t>Abandon channels with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/>
                  <a:t> counts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2F5D63-2085-033E-7826-F84014A1F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34" y="1127918"/>
                <a:ext cx="8229600" cy="4602163"/>
              </a:xfrm>
              <a:blipFill>
                <a:blip r:embed="rId2"/>
                <a:stretch>
                  <a:fillRect l="-963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F27EFF-5E52-7584-DDD0-0B2FA221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586FDF-8446-30A5-6D61-EEB7D41F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6" y="2300374"/>
            <a:ext cx="3806825" cy="22716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5232A6-FA33-AEC6-98B4-E66CE9D47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1" y="2300374"/>
            <a:ext cx="3813920" cy="2271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BE44F8-B692-1105-20D1-FE65279DD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66" y="4572000"/>
            <a:ext cx="3813920" cy="22838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DE79F4-75D4-F760-0947-96810B6C4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786" y="4572000"/>
            <a:ext cx="3899455" cy="22716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215F82-D098-BD32-D114-94F1AA1777B8}"/>
              </a:ext>
            </a:extLst>
          </p:cNvPr>
          <p:cNvSpPr txBox="1"/>
          <p:nvPr/>
        </p:nvSpPr>
        <p:spPr>
          <a:xfrm>
            <a:off x="1902569" y="2438400"/>
            <a:ext cx="160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>
                <a:solidFill>
                  <a:srgbClr val="FF0000"/>
                </a:solidFill>
              </a:rPr>
              <a:t>abandoned</a:t>
            </a:r>
            <a:endParaRPr lang="zh-CN" altLang="en-US" baseline="0" dirty="0">
              <a:solidFill>
                <a:srgbClr val="FF0000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6A506D4-E364-56F1-C3EB-0FD99EFF5A6C}"/>
              </a:ext>
            </a:extLst>
          </p:cNvPr>
          <p:cNvSpPr/>
          <p:nvPr/>
        </p:nvSpPr>
        <p:spPr bwMode="auto">
          <a:xfrm>
            <a:off x="1142999" y="2438400"/>
            <a:ext cx="759569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05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AE403-B75D-B702-EF84-42603745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Statistics 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0EF309-D21E-4A97-0BDC-760FEC5AC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535" y="1378888"/>
                <a:ext cx="8229600" cy="4602163"/>
              </a:xfrm>
            </p:spPr>
            <p:txBody>
              <a:bodyPr/>
              <a:lstStyle/>
              <a:p>
                <a:r>
                  <a:rPr lang="en-US" altLang="zh-CN" dirty="0"/>
                  <a:t>Some abnormal NDL channels</a:t>
                </a:r>
              </a:p>
              <a:p>
                <a:r>
                  <a:rPr lang="en-US" altLang="zh-CN" dirty="0"/>
                  <a:t>Selection criteria:</a:t>
                </a:r>
                <a:r>
                  <a:rPr lang="en-US" altLang="zh-CN" sz="3200" dirty="0"/>
                  <a:t> </a:t>
                </a:r>
              </a:p>
              <a:p>
                <a:pPr lvl="1"/>
                <a:r>
                  <a:rPr lang="en-US" altLang="zh-CN" dirty="0"/>
                  <a:t>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/>
                  <a:t> counts &amp; Mean value &lt; 250</a:t>
                </a:r>
              </a:p>
              <a:p>
                <a:pPr lvl="1"/>
                <a:r>
                  <a:rPr lang="en-US" altLang="zh-CN" dirty="0"/>
                  <a:t>90 channels(0.4%) are abandoned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0EF309-D21E-4A97-0BDC-760FEC5AC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35" y="1378888"/>
                <a:ext cx="8229600" cy="4602163"/>
              </a:xfrm>
              <a:blipFill>
                <a:blip r:embed="rId2"/>
                <a:stretch>
                  <a:fillRect l="-170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6D283A-7EBE-C59E-44DF-4A310FC5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B41F06-30BF-4F42-223D-BC1A63D1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5" y="3679970"/>
            <a:ext cx="4110135" cy="24461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15F2A1-2065-2C00-B56A-3E89F172D81E}"/>
              </a:ext>
            </a:extLst>
          </p:cNvPr>
          <p:cNvSpPr txBox="1"/>
          <p:nvPr/>
        </p:nvSpPr>
        <p:spPr>
          <a:xfrm>
            <a:off x="452536" y="6126163"/>
            <a:ext cx="411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aseline="0" dirty="0"/>
              <a:t>Abnormal NDL channel</a:t>
            </a:r>
            <a:endParaRPr lang="zh-CN" altLang="en-US" sz="1100" baseline="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852874-8956-8CA4-6A47-B6CD8E9B4BC5}"/>
              </a:ext>
            </a:extLst>
          </p:cNvPr>
          <p:cNvSpPr txBox="1"/>
          <p:nvPr/>
        </p:nvSpPr>
        <p:spPr>
          <a:xfrm>
            <a:off x="4562669" y="6128727"/>
            <a:ext cx="3526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aseline="0" dirty="0"/>
              <a:t>Hit Map after selection</a:t>
            </a:r>
            <a:endParaRPr lang="zh-CN" altLang="en-US" sz="1100" baseline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856806E-0AB8-F851-4156-673A82BA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669" y="3679970"/>
            <a:ext cx="3342138" cy="24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C0D4A-2F12-1C6D-8B87-6A45459C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Statistics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7892D7-E425-7B18-65CE-0DED0877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9200"/>
            <a:ext cx="8229600" cy="4602163"/>
          </a:xfrm>
        </p:spPr>
        <p:txBody>
          <a:bodyPr/>
          <a:lstStyle/>
          <a:p>
            <a:r>
              <a:rPr lang="en-US" altLang="zh-CN" sz="2800" dirty="0"/>
              <a:t>Data in the ECAL+HCAL run</a:t>
            </a:r>
          </a:p>
          <a:p>
            <a:pPr lvl="1"/>
            <a:r>
              <a:rPr lang="en-US" altLang="zh-CN" sz="2400" dirty="0"/>
              <a:t>The light leakage has been fixed</a:t>
            </a:r>
          </a:p>
          <a:p>
            <a:pPr lvl="1"/>
            <a:r>
              <a:rPr lang="en-US" altLang="zh-CN" sz="2400" dirty="0"/>
              <a:t>NDL layers still have abnormal channels</a:t>
            </a:r>
          </a:p>
          <a:p>
            <a:pPr lvl="1"/>
            <a:r>
              <a:rPr lang="en-US" altLang="zh-CN" sz="2400" dirty="0"/>
              <a:t>The statistics is not enough for </a:t>
            </a:r>
            <a:r>
              <a:rPr lang="en-US" altLang="zh-CN" sz="2400" dirty="0" err="1"/>
              <a:t>fittng</a:t>
            </a:r>
            <a:r>
              <a:rPr lang="en-US" altLang="zh-CN" sz="2400" dirty="0"/>
              <a:t> at channel level 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C76F9F-4E01-1AD9-83FE-1FC292F9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9A3BEF-E0DF-4CF1-C337-15D3A1D9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83760"/>
            <a:ext cx="4572000" cy="28424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A5ED8B-17D7-B65B-93EC-8A0D7383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83758"/>
            <a:ext cx="4437974" cy="28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D0F00-8167-E90F-CFDD-CF3D9ACC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0BEE6-2517-8CB5-54A9-95F78142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Some events have showers</a:t>
            </a:r>
          </a:p>
          <a:p>
            <a:r>
              <a:rPr lang="en-US" altLang="zh-CN" dirty="0"/>
              <a:t>Saturation has also been observed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9318B-4839-7965-91C4-2040EBAB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231489-5F59-CEC9-892F-113C4E5F2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0" y="3012459"/>
            <a:ext cx="3810000" cy="28522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B500D3-1205-FA89-70ED-A30327B4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71800"/>
            <a:ext cx="4960391" cy="28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D0F00-8167-E90F-CFDD-CF3D9ACC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0BEE6-2517-8CB5-54A9-95F78142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Shower rejection</a:t>
            </a:r>
          </a:p>
          <a:p>
            <a:pPr lvl="1"/>
            <a:r>
              <a:rPr lang="en-US" altLang="zh-CN" dirty="0"/>
              <a:t>Max layer hits &lt; 4</a:t>
            </a:r>
          </a:p>
          <a:p>
            <a:pPr lvl="1"/>
            <a:r>
              <a:rPr lang="en-US" altLang="zh-CN" dirty="0"/>
              <a:t>4292515 of 6453816(67%) passed</a:t>
            </a:r>
          </a:p>
          <a:p>
            <a:r>
              <a:rPr lang="en-US" altLang="zh-CN" dirty="0"/>
              <a:t>Fit in chip level is finished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9318B-4839-7965-91C4-2040EBAB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33C7CB-FE93-440B-DDE7-B3E27AB8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644084"/>
            <a:ext cx="4725351" cy="26272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574426-B741-8054-9A23-4E3F6AE7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636981"/>
            <a:ext cx="3505200" cy="26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5436A7-381C-3118-49CB-33A658544A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Scan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5436A7-381C-3118-49CB-33A658544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" b="-1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3F46A4-46D3-10C9-1D5B-CA7158754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602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increased from 20 to 180 by 40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𝑀𝑃𝑉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altLang="zh-CN" sz="2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𝑙𝑎𝑛𝑑𝑎𝑢</m:t>
                        </m:r>
                      </m:sub>
                    </m:sSub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The peak value has an obvious increase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3F46A4-46D3-10C9-1D5B-CA7158754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602163"/>
              </a:xfrm>
              <a:blipFill>
                <a:blip r:embed="rId3"/>
                <a:stretch>
                  <a:fillRect l="-1333" t="-1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716AEF-8826-0027-40BE-54274CB6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099B9B-3AD5-9989-3001-270675F62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10" y="3374231"/>
            <a:ext cx="3853090" cy="26971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BA369D5-0115-5E84-0C71-9126F289B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3876342" cy="2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619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86632</TotalTime>
  <Words>633</Words>
  <Application>Microsoft Office PowerPoint</Application>
  <PresentationFormat>全屏显示(4:3)</PresentationFormat>
  <Paragraphs>138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Arial</vt:lpstr>
      <vt:lpstr>Cambria Math</vt:lpstr>
      <vt:lpstr>默认设计模板</vt:lpstr>
      <vt:lpstr>AHCAL MIP Calibration</vt:lpstr>
      <vt:lpstr>Motivation and strategy</vt:lpstr>
      <vt:lpstr>Statistics overview</vt:lpstr>
      <vt:lpstr>Statistics overview</vt:lpstr>
      <vt:lpstr>Statistics overview</vt:lpstr>
      <vt:lpstr>Statistics overview</vt:lpstr>
      <vt:lpstr>MIP Selection</vt:lpstr>
      <vt:lpstr>MIP Selection</vt:lpstr>
      <vt:lpstr>Scan of the σ_gauss </vt:lpstr>
      <vt:lpstr>Fit method test</vt:lpstr>
      <vt:lpstr>Chip fitting results</vt:lpstr>
      <vt:lpstr>Channel overview</vt:lpstr>
      <vt:lpstr>Channel overview</vt:lpstr>
      <vt:lpstr>Channel overview</vt:lpstr>
      <vt:lpstr>Channel selection</vt:lpstr>
      <vt:lpstr>Summary</vt:lpstr>
      <vt:lpstr>PowerPoint 演示文稿</vt:lpstr>
      <vt:lpstr>Energy Calibration</vt:lpstr>
      <vt:lpstr>Different threshold</vt:lpstr>
      <vt:lpstr>PowerPoint 演示文稿</vt:lpstr>
      <vt:lpstr>PowerPoint 演示文稿</vt:lpstr>
      <vt:lpstr>漏光通道</vt:lpstr>
      <vt:lpstr>PowerPoint 演示文稿</vt:lpstr>
      <vt:lpstr>MIP Selection</vt:lpstr>
      <vt:lpstr>Statistics overview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齐斌斌</dc:creator>
  <cp:lastModifiedBy>syk1995@mail.ustc.edu.cn</cp:lastModifiedBy>
  <cp:revision>925</cp:revision>
  <cp:lastPrinted>1601-01-01T00:00:00Z</cp:lastPrinted>
  <dcterms:created xsi:type="dcterms:W3CDTF">1601-01-01T00:00:00Z</dcterms:created>
  <dcterms:modified xsi:type="dcterms:W3CDTF">2023-03-15T03:59:20Z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