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4" r:id="rId1"/>
  </p:sldMasterIdLst>
  <p:notesMasterIdLst>
    <p:notesMasterId r:id="rId22"/>
  </p:notesMasterIdLst>
  <p:sldIdLst>
    <p:sldId id="262" r:id="rId2"/>
    <p:sldId id="338" r:id="rId3"/>
    <p:sldId id="341" r:id="rId4"/>
    <p:sldId id="343" r:id="rId5"/>
    <p:sldId id="460" r:id="rId6"/>
    <p:sldId id="461" r:id="rId7"/>
    <p:sldId id="462" r:id="rId8"/>
    <p:sldId id="449" r:id="rId9"/>
    <p:sldId id="344" r:id="rId10"/>
    <p:sldId id="347" r:id="rId11"/>
    <p:sldId id="464" r:id="rId12"/>
    <p:sldId id="465" r:id="rId13"/>
    <p:sldId id="448" r:id="rId14"/>
    <p:sldId id="466" r:id="rId15"/>
    <p:sldId id="452" r:id="rId16"/>
    <p:sldId id="467" r:id="rId17"/>
    <p:sldId id="445" r:id="rId18"/>
    <p:sldId id="459" r:id="rId19"/>
    <p:sldId id="457" r:id="rId20"/>
    <p:sldId id="455"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3839" autoAdjust="0"/>
  </p:normalViewPr>
  <p:slideViewPr>
    <p:cSldViewPr snapToGrid="0">
      <p:cViewPr varScale="1">
        <p:scale>
          <a:sx n="77" d="100"/>
          <a:sy n="77" d="100"/>
        </p:scale>
        <p:origin x="78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488E5-93DE-4682-812E-B9C5A67A6AE6}" type="datetimeFigureOut">
              <a:rPr lang="zh-CN" altLang="en-US" smtClean="0"/>
              <a:t>2023/8/9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25867-76CA-4819-A999-589FE6FFEE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A1DF17-A28C-4D46-829F-D8D110C0931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eaLnBrk="1" latinLnBrk="0" hangingPunct="1"/>
            <a:r>
              <a:rPr lang="zh-CN" altLang="zh-CN" sz="1200" kern="1200" dirty="0">
                <a:solidFill>
                  <a:schemeClr val="tx1"/>
                </a:solidFill>
                <a:effectLst/>
                <a:latin typeface="+mn-lt"/>
                <a:ea typeface="+mn-ea"/>
                <a:cs typeface="+mn-cs"/>
              </a:rPr>
              <a:t>存储 不希望磁盘阵列 </a:t>
            </a:r>
            <a:r>
              <a:rPr lang="zh-CN" altLang="en-US" sz="1200" kern="1200" dirty="0">
                <a:solidFill>
                  <a:schemeClr val="tx1"/>
                </a:solidFill>
                <a:effectLst/>
                <a:latin typeface="+mn-lt"/>
                <a:ea typeface="+mn-ea"/>
                <a:cs typeface="+mn-cs"/>
              </a:rPr>
              <a:t>减少节点数，</a:t>
            </a:r>
            <a:r>
              <a:rPr lang="zh-CN" altLang="zh-CN" sz="1200" kern="1200" dirty="0">
                <a:solidFill>
                  <a:schemeClr val="tx1"/>
                </a:solidFill>
                <a:effectLst/>
                <a:latin typeface="+mn-lt"/>
                <a:ea typeface="+mn-ea"/>
                <a:cs typeface="+mn-cs"/>
              </a:rPr>
              <a:t>压缩体积 服务器本身完成存储工作 调研基于服务器的存储 可以满足需求 无损压缩 格式转换</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0" dirty="0">
                <a:latin typeface="Times New Roman" panose="02020603050405020304" pitchFamily="18" charset="0"/>
                <a:ea typeface="楷体" panose="02010609060101010101" pitchFamily="49" charset="-122"/>
                <a:cs typeface="Times New Roman" panose="02020603050405020304" pitchFamily="18" charset="0"/>
              </a:rPr>
              <a:t>调研市面上先进存储方法，寻找高性能存储方案</a:t>
            </a:r>
            <a:endParaRPr lang="en-US" altLang="zh-CN" sz="1200" dirty="0">
              <a:solidFill>
                <a:sysClr val="windowText" lastClr="000000"/>
              </a:solidFill>
              <a:latin typeface="楷体" panose="02010609060101010101" pitchFamily="49" charset="-122"/>
              <a:ea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effectLst/>
              </a:rPr>
              <a:t>处理后的数据需进入数据存储模块进行。考虑到</a:t>
            </a:r>
            <a:r>
              <a:rPr lang="en-US" altLang="zh-CN" dirty="0">
                <a:effectLst/>
              </a:rPr>
              <a:t>xx </a:t>
            </a:r>
            <a:r>
              <a:rPr lang="zh-CN" altLang="en-US" dirty="0">
                <a:effectLst/>
              </a:rPr>
              <a:t>调研了三十种不同压缩算法的性能，综合比较压缩比和压缩速率多种因素情况下，暂时选择</a:t>
            </a:r>
            <a:r>
              <a:rPr lang="en-US" altLang="zh-CN" dirty="0">
                <a:effectLst/>
              </a:rPr>
              <a:t>lz4</a:t>
            </a:r>
            <a:r>
              <a:rPr lang="zh-CN" altLang="en-US" dirty="0">
                <a:effectLst/>
              </a:rPr>
              <a:t>进行无损压缩。</a:t>
            </a: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0" dirty="0">
                <a:latin typeface="Times New Roman" panose="02020603050405020304" pitchFamily="18" charset="0"/>
                <a:ea typeface="楷体" panose="02010609060101010101" pitchFamily="49" charset="-122"/>
                <a:cs typeface="Times New Roman" panose="02020603050405020304" pitchFamily="18" charset="0"/>
              </a:rPr>
              <a:t>由于希望提高系统集成度，尽量减少使用节点数，压缩体积，因此希望使用基于服务器本省完成数据存储，目前调研市面上先进基于服务器的存储例如</a:t>
            </a:r>
            <a:r>
              <a:rPr lang="en-US" altLang="zh-CN" sz="1200" kern="0" dirty="0">
                <a:latin typeface="Times New Roman" panose="02020603050405020304" pitchFamily="18" charset="0"/>
                <a:ea typeface="楷体" panose="02010609060101010101" pitchFamily="49" charset="-122"/>
                <a:cs typeface="Times New Roman" panose="02020603050405020304" pitchFamily="18" charset="0"/>
              </a:rPr>
              <a:t>dell</a:t>
            </a:r>
            <a:r>
              <a:rPr lang="zh-CN" altLang="en-US" sz="1200" kern="0" dirty="0">
                <a:latin typeface="Times New Roman" panose="02020603050405020304" pitchFamily="18" charset="0"/>
                <a:ea typeface="楷体" panose="02010609060101010101" pitchFamily="49" charset="-122"/>
                <a:cs typeface="Times New Roman" panose="02020603050405020304" pitchFamily="18" charset="0"/>
              </a:rPr>
              <a:t>可以满足我们的项目实际需求</a:t>
            </a:r>
            <a:endParaRPr lang="en-US" altLang="zh-CN" sz="1200" dirty="0">
              <a:solidFill>
                <a:sysClr val="windowText" lastClr="000000"/>
              </a:solidFill>
              <a:latin typeface="楷体" panose="02010609060101010101" pitchFamily="49" charset="-122"/>
              <a:ea typeface="楷体" panose="02010609060101010101" pitchFamily="49" charset="-122"/>
            </a:endParaRPr>
          </a:p>
          <a:p>
            <a:pPr rtl="0" eaLnBrk="1" latinLnBrk="0" hangingPunct="1"/>
            <a:endParaRPr lang="zh-CN" altLang="zh-CN" dirty="0">
              <a:effectLst/>
            </a:endParaRPr>
          </a:p>
        </p:txBody>
      </p:sp>
      <p:sp>
        <p:nvSpPr>
          <p:cNvPr id="4" name="灯片编号占位符 3"/>
          <p:cNvSpPr>
            <a:spLocks noGrp="1"/>
          </p:cNvSpPr>
          <p:nvPr>
            <p:ph type="sldNum" sz="quarter" idx="5"/>
          </p:nvPr>
        </p:nvSpPr>
        <p:spPr/>
        <p:txBody>
          <a:bodyPr/>
          <a:lstStyle/>
          <a:p>
            <a:fld id="{43D25867-76CA-4819-A999-589FE6FFEEEA}" type="slidenum">
              <a:rPr lang="zh-CN" altLang="en-US" smtClean="0"/>
              <a:t>12</a:t>
            </a:fld>
            <a:endParaRPr lang="zh-CN" altLang="en-US"/>
          </a:p>
        </p:txBody>
      </p:sp>
    </p:spTree>
    <p:extLst>
      <p:ext uri="{BB962C8B-B14F-4D97-AF65-F5344CB8AC3E}">
        <p14:creationId xmlns:p14="http://schemas.microsoft.com/office/powerpoint/2010/main" val="1023930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数据流软件进行数据的系列处理操作后，需要对其进行全局的控制管理以及数据可视化需求，因此设了在线软件。其主要分为多个模块</a:t>
            </a:r>
          </a:p>
        </p:txBody>
      </p:sp>
      <p:sp>
        <p:nvSpPr>
          <p:cNvPr id="4" name="灯片编号占位符 3"/>
          <p:cNvSpPr>
            <a:spLocks noGrp="1"/>
          </p:cNvSpPr>
          <p:nvPr>
            <p:ph type="sldNum" sz="quarter" idx="5"/>
          </p:nvPr>
        </p:nvSpPr>
        <p:spPr/>
        <p:txBody>
          <a:bodyPr/>
          <a:lstStyle/>
          <a:p>
            <a:fld id="{43D25867-76CA-4819-A999-589FE6FFEEEA}" type="slidenum">
              <a:rPr lang="zh-CN" altLang="en-US" smtClean="0"/>
              <a:t>13</a:t>
            </a:fld>
            <a:endParaRPr lang="zh-CN" altLang="en-US"/>
          </a:p>
        </p:txBody>
      </p:sp>
    </p:spTree>
    <p:extLst>
      <p:ext uri="{BB962C8B-B14F-4D97-AF65-F5344CB8AC3E}">
        <p14:creationId xmlns:p14="http://schemas.microsoft.com/office/powerpoint/2010/main" val="1668058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highlight>
                  <a:srgbClr val="FFFF00"/>
                </a:highlight>
                <a:latin typeface="楷体" panose="02010609060101010101" pitchFamily="49" charset="-122"/>
                <a:ea typeface="楷体" panose="02010609060101010101" pitchFamily="49" charset="-122"/>
                <a:cs typeface="Times New Roman" panose="02020603050405020304" pitchFamily="18" charset="0"/>
              </a:rPr>
              <a:t>电子学配置模块负责对软硬件参数进行配置，配置信息来源于电子学配置文件和用户配置参数两个部分，其中对于相对固定的配置信息记录在文件中，对于经常配置的参数信息提供了灵活的配置方式，同时提供命令行和图形界面两种方式以适应不同的用户需求。采用此种方式，更好的避免重复配置未改动参数，减少配置时间，提高效率</a:t>
            </a:r>
          </a:p>
        </p:txBody>
      </p:sp>
      <p:sp>
        <p:nvSpPr>
          <p:cNvPr id="4" name="灯片编号占位符 3"/>
          <p:cNvSpPr>
            <a:spLocks noGrp="1"/>
          </p:cNvSpPr>
          <p:nvPr>
            <p:ph type="sldNum" sz="quarter" idx="5"/>
          </p:nvPr>
        </p:nvSpPr>
        <p:spPr/>
        <p:txBody>
          <a:bodyPr/>
          <a:lstStyle/>
          <a:p>
            <a:fld id="{43D25867-76CA-4819-A999-589FE6FFEEEA}" type="slidenum">
              <a:rPr lang="zh-CN" altLang="en-US" smtClean="0"/>
              <a:t>14</a:t>
            </a:fld>
            <a:endParaRPr lang="zh-CN" altLang="en-US"/>
          </a:p>
        </p:txBody>
      </p:sp>
    </p:spTree>
    <p:extLst>
      <p:ext uri="{BB962C8B-B14F-4D97-AF65-F5344CB8AC3E}">
        <p14:creationId xmlns:p14="http://schemas.microsoft.com/office/powerpoint/2010/main" val="1374918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另外，提供了在线数据分析和监测模块完成抽样数据的实时数据处理和图像展示。在线软件获取到数据流抽样转发后的数据后会进行数据分析和图像展示。该部分也是成功集成并兼容了前三代单机版</a:t>
            </a:r>
            <a:r>
              <a:rPr lang="en-US" altLang="zh-CN" dirty="0"/>
              <a:t>DAQ</a:t>
            </a:r>
            <a:r>
              <a:rPr lang="zh-CN" altLang="en-US" dirty="0"/>
              <a:t>系统的在线处理功能</a:t>
            </a:r>
          </a:p>
        </p:txBody>
      </p:sp>
      <p:sp>
        <p:nvSpPr>
          <p:cNvPr id="4" name="灯片编号占位符 3"/>
          <p:cNvSpPr>
            <a:spLocks noGrp="1"/>
          </p:cNvSpPr>
          <p:nvPr>
            <p:ph type="sldNum" sz="quarter" idx="5"/>
          </p:nvPr>
        </p:nvSpPr>
        <p:spPr/>
        <p:txBody>
          <a:bodyPr/>
          <a:lstStyle/>
          <a:p>
            <a:fld id="{43D25867-76CA-4819-A999-589FE6FFEEEA}" type="slidenum">
              <a:rPr lang="zh-CN" altLang="en-US" smtClean="0"/>
              <a:t>15</a:t>
            </a:fld>
            <a:endParaRPr lang="zh-CN" altLang="en-US"/>
          </a:p>
        </p:txBody>
      </p:sp>
    </p:spTree>
    <p:extLst>
      <p:ext uri="{BB962C8B-B14F-4D97-AF65-F5344CB8AC3E}">
        <p14:creationId xmlns:p14="http://schemas.microsoft.com/office/powerpoint/2010/main" val="427407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highlight>
                  <a:srgbClr val="FFFF00"/>
                </a:highlight>
                <a:latin typeface="楷体" panose="02010609060101010101" pitchFamily="49" charset="-122"/>
                <a:ea typeface="楷体" panose="02010609060101010101" pitchFamily="49" charset="-122"/>
                <a:cs typeface="Times New Roman" panose="02020603050405020304" pitchFamily="18" charset="0"/>
              </a:rPr>
              <a:t>为了便于用户及时查看系统当前运行状态信息并对系统进行运行控制，我们也分别提供了相应的模块。由控制管理模块对进程状态进行管理，并设计了相应的状态机以实现状态间切换</a:t>
            </a:r>
            <a:endParaRPr lang="en-US" altLang="zh-CN" sz="1200" dirty="0">
              <a:highlight>
                <a:srgbClr val="FFFF00"/>
              </a:highlight>
              <a:latin typeface="楷体" panose="02010609060101010101" pitchFamily="49" charset="-122"/>
              <a:ea typeface="楷体" panose="02010609060101010101" pitchFamily="49" charset="-122"/>
              <a:cs typeface="Times New Roman" panose="02020603050405020304" pitchFamily="18" charset="0"/>
            </a:endParaRPr>
          </a:p>
          <a:p>
            <a:r>
              <a:rPr lang="zh-CN" altLang="en-US" sz="1200" dirty="0">
                <a:highlight>
                  <a:srgbClr val="FFFF00"/>
                </a:highlight>
                <a:latin typeface="楷体" panose="02010609060101010101" pitchFamily="49" charset="-122"/>
                <a:ea typeface="楷体" panose="02010609060101010101" pitchFamily="49" charset="-122"/>
                <a:cs typeface="Times New Roman" panose="02020603050405020304" pitchFamily="18" charset="0"/>
              </a:rPr>
              <a:t>日志服务模块分为三种日志等级对不同日志信息进行记录和显示以</a:t>
            </a:r>
            <a:r>
              <a:rPr lang="zh-CN" altLang="zh-CN" sz="1800" b="1" kern="1200" dirty="0">
                <a:solidFill>
                  <a:srgbClr val="C00000"/>
                </a:solidFill>
                <a:effectLst/>
                <a:latin typeface="楷体" panose="02010609060101010101" pitchFamily="49" charset="-122"/>
                <a:ea typeface="楷体" panose="02010609060101010101" pitchFamily="49" charset="-122"/>
                <a:cs typeface="+mn-cs"/>
              </a:rPr>
              <a:t>全面详细的日志便于多角度高效定位故障</a:t>
            </a:r>
            <a:endParaRPr lang="en-US" altLang="zh-CN" sz="1200" dirty="0">
              <a:highlight>
                <a:srgbClr val="FFFF00"/>
              </a:highlight>
              <a:latin typeface="楷体" panose="02010609060101010101" pitchFamily="49" charset="-122"/>
              <a:ea typeface="楷体" panose="02010609060101010101" pitchFamily="49" charset="-122"/>
              <a:cs typeface="Times New Roman" panose="02020603050405020304" pitchFamily="18" charset="0"/>
            </a:endParaRPr>
          </a:p>
          <a:p>
            <a:r>
              <a:rPr lang="zh-CN" altLang="en-US" sz="1200" dirty="0">
                <a:highlight>
                  <a:srgbClr val="FFFF00"/>
                </a:highlight>
                <a:latin typeface="楷体" panose="02010609060101010101" pitchFamily="49" charset="-122"/>
                <a:ea typeface="楷体" panose="02010609060101010101" pitchFamily="49" charset="-122"/>
                <a:cs typeface="Times New Roman" panose="02020603050405020304" pitchFamily="18" charset="0"/>
              </a:rPr>
              <a:t>基于数据存储类型，选取合适的数据库</a:t>
            </a:r>
          </a:p>
        </p:txBody>
      </p:sp>
      <p:sp>
        <p:nvSpPr>
          <p:cNvPr id="4" name="灯片编号占位符 3"/>
          <p:cNvSpPr>
            <a:spLocks noGrp="1"/>
          </p:cNvSpPr>
          <p:nvPr>
            <p:ph type="sldNum" sz="quarter" idx="5"/>
          </p:nvPr>
        </p:nvSpPr>
        <p:spPr/>
        <p:txBody>
          <a:bodyPr/>
          <a:lstStyle/>
          <a:p>
            <a:fld id="{43D25867-76CA-4819-A999-589FE6FFEEEA}" type="slidenum">
              <a:rPr lang="zh-CN" altLang="en-US" smtClean="0"/>
              <a:t>16</a:t>
            </a:fld>
            <a:endParaRPr lang="zh-CN" altLang="en-US"/>
          </a:p>
        </p:txBody>
      </p:sp>
    </p:spTree>
    <p:extLst>
      <p:ext uri="{BB962C8B-B14F-4D97-AF65-F5344CB8AC3E}">
        <p14:creationId xmlns:p14="http://schemas.microsoft.com/office/powerpoint/2010/main" val="124461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为应对第四代样机</a:t>
            </a:r>
            <a:r>
              <a:rPr lang="en-US" altLang="zh-CN" dirty="0"/>
              <a:t>192Gbps</a:t>
            </a:r>
            <a:r>
              <a:rPr lang="zh-CN" altLang="en-US" dirty="0"/>
              <a:t>的实时数据读出带宽要求</a:t>
            </a:r>
            <a:endParaRPr lang="en-US" altLang="zh-CN" dirty="0"/>
          </a:p>
          <a:p>
            <a:endParaRPr lang="en-US" altLang="zh-CN" dirty="0"/>
          </a:p>
          <a:p>
            <a:r>
              <a:rPr lang="zh-CN" altLang="en-US" dirty="0"/>
              <a:t>问题：有多少个电子学板</a:t>
            </a:r>
            <a:endParaRPr lang="en-US" altLang="zh-CN" dirty="0"/>
          </a:p>
          <a:p>
            <a:endParaRPr lang="en-US" altLang="zh-CN" dirty="0"/>
          </a:p>
          <a:p>
            <a:r>
              <a:rPr lang="zh-CN" altLang="en-US" dirty="0"/>
              <a:t>性能验证基于模拟数据源 电子学尚未开发完成 </a:t>
            </a:r>
            <a:r>
              <a:rPr lang="en-US" altLang="zh-CN" dirty="0"/>
              <a:t>4</a:t>
            </a:r>
            <a:r>
              <a:rPr lang="zh-CN" altLang="en-US" dirty="0"/>
              <a:t>台机器不做数据处理可满足</a:t>
            </a:r>
          </a:p>
        </p:txBody>
      </p:sp>
      <p:sp>
        <p:nvSpPr>
          <p:cNvPr id="4" name="灯片编号占位符 3"/>
          <p:cNvSpPr>
            <a:spLocks noGrp="1"/>
          </p:cNvSpPr>
          <p:nvPr>
            <p:ph type="sldNum" sz="quarter" idx="5"/>
          </p:nvPr>
        </p:nvSpPr>
        <p:spPr/>
        <p:txBody>
          <a:bodyPr/>
          <a:lstStyle/>
          <a:p>
            <a:fld id="{43D25867-76CA-4819-A999-589FE6FFEEEA}" type="slidenum">
              <a:rPr lang="zh-CN" altLang="en-US" smtClean="0"/>
              <a:t>17</a:t>
            </a:fld>
            <a:endParaRPr lang="zh-CN" altLang="en-US"/>
          </a:p>
        </p:txBody>
      </p:sp>
    </p:spTree>
    <p:extLst>
      <p:ext uri="{BB962C8B-B14F-4D97-AF65-F5344CB8AC3E}">
        <p14:creationId xmlns:p14="http://schemas.microsoft.com/office/powerpoint/2010/main" val="3305181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考虑到实验现场空间有限，以及灵活性的需求，定制化部署，</a:t>
            </a:r>
          </a:p>
        </p:txBody>
      </p:sp>
      <p:sp>
        <p:nvSpPr>
          <p:cNvPr id="4" name="灯片编号占位符 3"/>
          <p:cNvSpPr>
            <a:spLocks noGrp="1"/>
          </p:cNvSpPr>
          <p:nvPr>
            <p:ph type="sldNum" sz="quarter" idx="5"/>
          </p:nvPr>
        </p:nvSpPr>
        <p:spPr/>
        <p:txBody>
          <a:bodyPr/>
          <a:lstStyle/>
          <a:p>
            <a:fld id="{43D25867-76CA-4819-A999-589FE6FFEEEA}" type="slidenum">
              <a:rPr lang="zh-CN" altLang="en-US" smtClean="0"/>
              <a:t>20</a:t>
            </a:fld>
            <a:endParaRPr lang="zh-CN" altLang="en-US"/>
          </a:p>
        </p:txBody>
      </p:sp>
    </p:spTree>
    <p:extLst>
      <p:ext uri="{BB962C8B-B14F-4D97-AF65-F5344CB8AC3E}">
        <p14:creationId xmlns:p14="http://schemas.microsoft.com/office/powerpoint/2010/main" val="60561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该表格对比了目前自研样机先进商业产品的各项指标，从中我们可以看到自研第四代样机具有像素规模大，帧刷新频率高等特点，另外，其输入到</a:t>
            </a:r>
            <a:r>
              <a:rPr lang="en-US" altLang="zh-CN" dirty="0" err="1"/>
              <a:t>daq</a:t>
            </a:r>
            <a:r>
              <a:rPr lang="zh-CN" altLang="en-US" dirty="0"/>
              <a:t>系统的数据带宽高达</a:t>
            </a:r>
            <a:r>
              <a:rPr lang="en-US" altLang="zh-CN" dirty="0"/>
              <a:t>24GB</a:t>
            </a:r>
            <a:r>
              <a:rPr lang="zh-CN" altLang="en-US" dirty="0"/>
              <a:t>每秒，可以媲美国际先进产品</a:t>
            </a:r>
            <a:endParaRPr lang="en-US" altLang="zh-CN" dirty="0"/>
          </a:p>
          <a:p>
            <a:r>
              <a:rPr lang="zh-CN" altLang="en-US" dirty="0"/>
              <a:t>因此这要求数据获取系统必须具备实时获取、处理与 存储海量数据的能力，同时对于同步辐射实验来讲，需提供在线实时数据监测和图像显示，并</a:t>
            </a:r>
            <a:endParaRPr lang="en-US" altLang="zh-CN" dirty="0"/>
          </a:p>
          <a:p>
            <a:r>
              <a:rPr lang="zh-CN" altLang="en-US" dirty="0"/>
              <a:t>针对</a:t>
            </a:r>
            <a:r>
              <a:rPr lang="en-US" altLang="zh-CN" dirty="0"/>
              <a:t>HEPS</a:t>
            </a:r>
            <a:r>
              <a:rPr lang="zh-CN" altLang="en-US" dirty="0"/>
              <a:t>实验的满足部署空间有限和使用灵活性的需求</a:t>
            </a:r>
            <a:endParaRPr lang="en-US" altLang="zh-CN" dirty="0"/>
          </a:p>
          <a:p>
            <a:endParaRPr lang="en-US" altLang="zh-CN" dirty="0"/>
          </a:p>
          <a:p>
            <a:r>
              <a:rPr lang="zh-CN" altLang="en-US" dirty="0"/>
              <a:t>由于探测器集成度较高，因此希望</a:t>
            </a:r>
            <a:r>
              <a:rPr lang="en-US" altLang="zh-CN" dirty="0"/>
              <a:t>DAQ</a:t>
            </a:r>
            <a:r>
              <a:rPr lang="zh-CN" altLang="en-US" dirty="0"/>
              <a:t>系统尽量压缩体积，并满足使用灵活性的需求</a:t>
            </a:r>
          </a:p>
        </p:txBody>
      </p:sp>
      <p:sp>
        <p:nvSpPr>
          <p:cNvPr id="4" name="灯片编号占位符 3"/>
          <p:cNvSpPr>
            <a:spLocks noGrp="1"/>
          </p:cNvSpPr>
          <p:nvPr>
            <p:ph type="sldNum" sz="quarter" idx="5"/>
          </p:nvPr>
        </p:nvSpPr>
        <p:spPr/>
        <p:txBody>
          <a:bodyPr/>
          <a:lstStyle/>
          <a:p>
            <a:fld id="{43D25867-76CA-4819-A999-589FE6FFEEEA}" type="slidenum">
              <a:rPr lang="zh-CN" altLang="en-US" smtClean="0"/>
              <a:t>4</a:t>
            </a:fld>
            <a:endParaRPr lang="zh-CN" altLang="en-US"/>
          </a:p>
        </p:txBody>
      </p:sp>
    </p:spTree>
    <p:extLst>
      <p:ext uri="{BB962C8B-B14F-4D97-AF65-F5344CB8AC3E}">
        <p14:creationId xmlns:p14="http://schemas.microsoft.com/office/powerpoint/2010/main" val="69733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面向上述需求，我们首先设计实现了单机版</a:t>
            </a:r>
            <a:r>
              <a:rPr lang="en-US" altLang="zh-CN" dirty="0"/>
              <a:t>DAQ</a:t>
            </a:r>
            <a:r>
              <a:rPr lang="zh-CN" altLang="en-US" dirty="0"/>
              <a:t>系统，目前已成功应用于前三代样机中。</a:t>
            </a:r>
            <a:endParaRPr lang="en-US" altLang="zh-CN" dirty="0"/>
          </a:p>
          <a:p>
            <a:r>
              <a:rPr lang="zh-CN" altLang="en-US" sz="1800" kern="1200" dirty="0">
                <a:solidFill>
                  <a:srgbClr val="3F3F3F"/>
                </a:solidFill>
                <a:effectLst/>
                <a:latin typeface="微软雅黑" panose="020B0503020204020204" pitchFamily="34" charset="-122"/>
                <a:ea typeface="微软雅黑" panose="020B0503020204020204" pitchFamily="34" charset="-122"/>
                <a:cs typeface="+mn-cs"/>
              </a:rPr>
              <a:t>数据流软件使用多线程并行方式实现</a:t>
            </a:r>
            <a:r>
              <a:rPr lang="zh-CN" altLang="zh-CN" sz="1800" kern="1200" dirty="0">
                <a:solidFill>
                  <a:srgbClr val="3F3F3F"/>
                </a:solidFill>
                <a:effectLst/>
                <a:latin typeface="微软雅黑" panose="020B0503020204020204" pitchFamily="34" charset="-122"/>
                <a:ea typeface="微软雅黑" panose="020B0503020204020204" pitchFamily="34" charset="-122"/>
                <a:cs typeface="+mn-cs"/>
              </a:rPr>
              <a:t>数据的读出、处理与存储</a:t>
            </a:r>
            <a:endParaRPr lang="en-US" altLang="zh-CN" sz="1800" kern="1200" dirty="0">
              <a:solidFill>
                <a:srgbClr val="3F3F3F"/>
              </a:solidFill>
              <a:effectLst/>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rgbClr val="3F3F3F"/>
                </a:solidFill>
                <a:effectLst/>
                <a:latin typeface="微软雅黑" panose="020B0503020204020204" pitchFamily="34" charset="-122"/>
                <a:ea typeface="微软雅黑" panose="020B0503020204020204" pitchFamily="34" charset="-122"/>
                <a:cs typeface="+mn-cs"/>
              </a:rPr>
              <a:t>交互软件分为控制和显示模块两部分，进行</a:t>
            </a:r>
            <a:r>
              <a:rPr lang="zh-CN" altLang="zh-CN" sz="1800" kern="1200" dirty="0">
                <a:solidFill>
                  <a:srgbClr val="3F3F3F"/>
                </a:solidFill>
                <a:effectLst/>
                <a:latin typeface="微软雅黑" panose="020B0503020204020204" pitchFamily="34" charset="-122"/>
                <a:ea typeface="微软雅黑" panose="020B0503020204020204" pitchFamily="34" charset="-122"/>
                <a:cs typeface="+mn-cs"/>
              </a:rPr>
              <a:t>指令的传输以及日志和状态信息的显示</a:t>
            </a:r>
            <a:r>
              <a:rPr lang="en-US" altLang="zh-CN" sz="1800" kern="1200" dirty="0">
                <a:solidFill>
                  <a:srgbClr val="3F3F3F"/>
                </a:solidFill>
                <a:effectLst/>
                <a:latin typeface="微软雅黑" panose="020B0503020204020204" pitchFamily="34" charset="-122"/>
                <a:ea typeface="微软雅黑" panose="020B0503020204020204" pitchFamily="34" charset="-122"/>
                <a:cs typeface="+mn-cs"/>
              </a:rPr>
              <a:t> </a:t>
            </a:r>
            <a:r>
              <a:rPr lang="zh-CN" altLang="en-US" sz="1800" kern="1200" dirty="0">
                <a:solidFill>
                  <a:srgbClr val="3F3F3F"/>
                </a:solidFill>
                <a:effectLst/>
                <a:latin typeface="微软雅黑" panose="020B0503020204020204" pitchFamily="34" charset="-122"/>
                <a:ea typeface="微软雅黑" panose="020B0503020204020204" pitchFamily="34" charset="-122"/>
                <a:cs typeface="+mn-cs"/>
              </a:rPr>
              <a:t>显示模块</a:t>
            </a:r>
            <a:r>
              <a:rPr lang="zh-CN" altLang="zh-CN" sz="1800" kern="1200" dirty="0">
                <a:solidFill>
                  <a:srgbClr val="3F3F3F"/>
                </a:solidFill>
                <a:effectLst/>
                <a:latin typeface="微软雅黑" panose="020B0503020204020204" pitchFamily="34" charset="-122"/>
                <a:ea typeface="微软雅黑" panose="020B0503020204020204" pitchFamily="34" charset="-122"/>
                <a:cs typeface="+mn-cs"/>
              </a:rPr>
              <a:t>负责抽样数据的处理以及图像的实时显示</a:t>
            </a:r>
            <a:endParaRPr lang="en-US" altLang="zh-CN" sz="1800" kern="1200" dirty="0">
              <a:solidFill>
                <a:srgbClr val="3F3F3F"/>
              </a:solidFill>
              <a:effectLst/>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rgbClr val="3F3F3F"/>
                </a:solidFill>
                <a:effectLst/>
                <a:latin typeface="微软雅黑" panose="020B0503020204020204" pitchFamily="34" charset="-122"/>
                <a:ea typeface="微软雅黑" panose="020B0503020204020204" pitchFamily="34" charset="-122"/>
                <a:cs typeface="+mn-cs"/>
              </a:rPr>
              <a:t>xxx</a:t>
            </a:r>
            <a:endParaRPr lang="zh-CN" altLang="zh-CN" dirty="0">
              <a:effectLst/>
            </a:endParaRPr>
          </a:p>
          <a:p>
            <a:endParaRPr lang="zh-CN" altLang="en-US" dirty="0"/>
          </a:p>
        </p:txBody>
      </p:sp>
      <p:sp>
        <p:nvSpPr>
          <p:cNvPr id="4" name="灯片编号占位符 3"/>
          <p:cNvSpPr>
            <a:spLocks noGrp="1"/>
          </p:cNvSpPr>
          <p:nvPr>
            <p:ph type="sldNum" sz="quarter" idx="5"/>
          </p:nvPr>
        </p:nvSpPr>
        <p:spPr/>
        <p:txBody>
          <a:bodyPr/>
          <a:lstStyle/>
          <a:p>
            <a:fld id="{43D25867-76CA-4819-A999-589FE6FFEEEA}" type="slidenum">
              <a:rPr lang="zh-CN" altLang="en-US" smtClean="0"/>
              <a:t>5</a:t>
            </a:fld>
            <a:endParaRPr lang="zh-CN" altLang="en-US"/>
          </a:p>
        </p:txBody>
      </p:sp>
    </p:spTree>
    <p:extLst>
      <p:ext uri="{BB962C8B-B14F-4D97-AF65-F5344CB8AC3E}">
        <p14:creationId xmlns:p14="http://schemas.microsoft.com/office/powerpoint/2010/main" val="17001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根据上述设计方案我们也对系统进行了实现，通过展示的界面我们可以看到，目前已经实现了对系统的运行控制，参数配置和日志显示</a:t>
            </a:r>
          </a:p>
        </p:txBody>
      </p:sp>
      <p:sp>
        <p:nvSpPr>
          <p:cNvPr id="4" name="灯片编号占位符 3"/>
          <p:cNvSpPr>
            <a:spLocks noGrp="1"/>
          </p:cNvSpPr>
          <p:nvPr>
            <p:ph type="sldNum" sz="quarter" idx="5"/>
          </p:nvPr>
        </p:nvSpPr>
        <p:spPr/>
        <p:txBody>
          <a:bodyPr/>
          <a:lstStyle/>
          <a:p>
            <a:fld id="{43D25867-76CA-4819-A999-589FE6FFEEEA}" type="slidenum">
              <a:rPr lang="zh-CN" altLang="en-US" smtClean="0"/>
              <a:t>6</a:t>
            </a:fld>
            <a:endParaRPr lang="zh-CN" altLang="en-US"/>
          </a:p>
        </p:txBody>
      </p:sp>
    </p:spTree>
    <p:extLst>
      <p:ext uri="{BB962C8B-B14F-4D97-AF65-F5344CB8AC3E}">
        <p14:creationId xmlns:p14="http://schemas.microsoft.com/office/powerpoint/2010/main" val="3654846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另外，我们也完成了对抽样数据的实时数据处理和图像显示。其功能和性能已经满足前三代样机实际需求，并已成功部署应用，代码经过不断迭代更新已经十分成熟</a:t>
            </a:r>
            <a:endParaRPr lang="en-US" altLang="zh-CN" dirty="0"/>
          </a:p>
          <a:p>
            <a:r>
              <a:rPr lang="zh-CN" altLang="en-US" dirty="0"/>
              <a:t>但由于对</a:t>
            </a:r>
            <a:r>
              <a:rPr lang="en-US" altLang="zh-CN" dirty="0"/>
              <a:t>4</a:t>
            </a:r>
            <a:r>
              <a:rPr lang="zh-CN" altLang="en-US" dirty="0"/>
              <a:t>代样机来讲需要满足实时处理</a:t>
            </a:r>
            <a:r>
              <a:rPr lang="en-US" altLang="zh-CN" dirty="0"/>
              <a:t>192Gbps</a:t>
            </a:r>
            <a:r>
              <a:rPr lang="zh-CN" altLang="en-US" dirty="0"/>
              <a:t>的性能，因此受单机版系统</a:t>
            </a:r>
            <a:r>
              <a:rPr lang="en-US" altLang="zh-CN" dirty="0"/>
              <a:t>CPU</a:t>
            </a:r>
            <a:r>
              <a:rPr lang="zh-CN" altLang="en-US" dirty="0"/>
              <a:t>资源的限制，我们设计</a:t>
            </a:r>
            <a:endParaRPr lang="en-US" altLang="zh-CN" dirty="0"/>
          </a:p>
          <a:p>
            <a:endParaRPr lang="en-US" altLang="zh-CN" dirty="0"/>
          </a:p>
          <a:p>
            <a:r>
              <a:rPr lang="zh-CN" altLang="en-US" dirty="0"/>
              <a:t>性能满足前三代 比较成熟 轻量级易于部署维护</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43D25867-76CA-4819-A999-589FE6FFEEEA}" type="slidenum">
              <a:rPr lang="zh-CN" altLang="en-US" smtClean="0"/>
              <a:t>7</a:t>
            </a:fld>
            <a:endParaRPr lang="zh-CN" altLang="en-US"/>
          </a:p>
        </p:txBody>
      </p:sp>
    </p:spTree>
    <p:extLst>
      <p:ext uri="{BB962C8B-B14F-4D97-AF65-F5344CB8AC3E}">
        <p14:creationId xmlns:p14="http://schemas.microsoft.com/office/powerpoint/2010/main" val="38808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基于功能集合将软件划 分为数据流与在线两部分。数据流软件实现了多任务并行流处理架构，负责数 据的读出、组装、处理与存储，是数据获取的核心。</a:t>
            </a:r>
            <a:endParaRPr lang="en-US" altLang="zh-CN" dirty="0"/>
          </a:p>
          <a:p>
            <a:r>
              <a:rPr lang="zh-CN" altLang="en-US" dirty="0"/>
              <a:t>在线软件提供数据获取的 全局服务，负责系统的运行控制、配置、监测等功能，且面向实验用户提供灵 活友好的交互方式，同时在线软件的设计能满足数据流的扩展性需求。</a:t>
            </a:r>
            <a:endParaRPr lang="en-US" altLang="zh-CN" dirty="0"/>
          </a:p>
          <a:p>
            <a:endParaRPr lang="en-US" altLang="zh-CN" dirty="0"/>
          </a:p>
          <a:p>
            <a:r>
              <a:rPr lang="zh-CN" altLang="en-US" dirty="0"/>
              <a:t>数据流软件设计方案进行了升级和优化，采用分布式节点完成数据一系列处理操作，对于在线软件的功能也是更加完善，增加了数据在线监测模块以实现对系统的资源的实时监控</a:t>
            </a:r>
          </a:p>
        </p:txBody>
      </p:sp>
      <p:sp>
        <p:nvSpPr>
          <p:cNvPr id="4" name="灯片编号占位符 3"/>
          <p:cNvSpPr>
            <a:spLocks noGrp="1"/>
          </p:cNvSpPr>
          <p:nvPr>
            <p:ph type="sldNum" sz="quarter" idx="5"/>
          </p:nvPr>
        </p:nvSpPr>
        <p:spPr/>
        <p:txBody>
          <a:bodyPr/>
          <a:lstStyle/>
          <a:p>
            <a:fld id="{43D25867-76CA-4819-A999-589FE6FFEEEA}" type="slidenum">
              <a:rPr lang="zh-CN" altLang="en-US" smtClean="0"/>
              <a:t>8</a:t>
            </a:fld>
            <a:endParaRPr lang="zh-CN" altLang="en-US"/>
          </a:p>
        </p:txBody>
      </p:sp>
    </p:spTree>
    <p:extLst>
      <p:ext uri="{BB962C8B-B14F-4D97-AF65-F5344CB8AC3E}">
        <p14:creationId xmlns:p14="http://schemas.microsoft.com/office/powerpoint/2010/main" val="145610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eaLnBrk="1" latinLnBrk="0" hangingPunct="1"/>
            <a:r>
              <a:rPr lang="zh-CN" altLang="zh-CN" sz="1200" kern="1200" dirty="0">
                <a:solidFill>
                  <a:schemeClr val="tx1"/>
                </a:solidFill>
                <a:effectLst/>
                <a:latin typeface="+mn-lt"/>
                <a:ea typeface="+mn-ea"/>
                <a:cs typeface="+mn-cs"/>
              </a:rPr>
              <a:t>集成度高 服务器自身的 读出测试节点数</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台可以达到 存储 不希望磁盘阵列 </a:t>
            </a:r>
            <a:r>
              <a:rPr lang="zh-CN" altLang="en-US" sz="1200" kern="1200" dirty="0">
                <a:solidFill>
                  <a:schemeClr val="tx1"/>
                </a:solidFill>
                <a:effectLst/>
                <a:latin typeface="+mn-lt"/>
                <a:ea typeface="+mn-ea"/>
                <a:cs typeface="+mn-cs"/>
              </a:rPr>
              <a:t>减少节点数，</a:t>
            </a:r>
            <a:r>
              <a:rPr lang="zh-CN" altLang="zh-CN" sz="1200" kern="1200" dirty="0">
                <a:solidFill>
                  <a:schemeClr val="tx1"/>
                </a:solidFill>
                <a:effectLst/>
                <a:latin typeface="+mn-lt"/>
                <a:ea typeface="+mn-ea"/>
                <a:cs typeface="+mn-cs"/>
              </a:rPr>
              <a:t>压缩体积 服务器本身完成存储工作 调研基于服务器的存储 可以满足需求 无损压缩 格式转换</a:t>
            </a:r>
            <a:endParaRPr lang="zh-CN" altLang="zh-CN" dirty="0">
              <a:effectLst/>
            </a:endParaRPr>
          </a:p>
          <a:p>
            <a:pPr rtl="0" eaLnBrk="1" latinLnBrk="0" hangingPunct="1"/>
            <a:r>
              <a:rPr lang="zh-CN" altLang="zh-CN" sz="1200" kern="1200" dirty="0">
                <a:solidFill>
                  <a:schemeClr val="tx1"/>
                </a:solidFill>
                <a:effectLst/>
                <a:latin typeface="+mn-lt"/>
                <a:ea typeface="+mn-ea"/>
                <a:cs typeface="+mn-cs"/>
              </a:rPr>
              <a:t>公用一套数据流软件框架 与通常的高能物理实验来讲有区别</a:t>
            </a:r>
            <a:endParaRPr lang="en-US" altLang="zh-CN" sz="1200" kern="1200" dirty="0">
              <a:solidFill>
                <a:schemeClr val="tx1"/>
              </a:solidFill>
              <a:effectLst/>
              <a:latin typeface="+mn-lt"/>
              <a:ea typeface="+mn-ea"/>
              <a:cs typeface="+mn-cs"/>
            </a:endParaRPr>
          </a:p>
          <a:p>
            <a:pPr rtl="0" eaLnBrk="1" latinLnBrk="0" hangingPunct="1"/>
            <a:r>
              <a:rPr lang="zh-CN" altLang="en-US" sz="1200" kern="1200" dirty="0">
                <a:solidFill>
                  <a:schemeClr val="tx1"/>
                </a:solidFill>
                <a:effectLst/>
                <a:latin typeface="+mn-lt"/>
                <a:ea typeface="+mn-ea"/>
                <a:cs typeface="+mn-cs"/>
              </a:rPr>
              <a:t>回答问题：异步数据处理</a:t>
            </a:r>
            <a:endParaRPr lang="zh-CN" altLang="zh-C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数据处理和电子学综合考虑，利用停的时间处理节省资源 降低性能要求  读出存储一台节点可以</a:t>
            </a:r>
            <a:endParaRPr lang="zh-CN" altLang="zh-CN" dirty="0">
              <a:effectLst/>
            </a:endParaRPr>
          </a:p>
          <a:p>
            <a:endParaRPr lang="zh-CN" altLang="en-US" dirty="0"/>
          </a:p>
        </p:txBody>
      </p:sp>
      <p:sp>
        <p:nvSpPr>
          <p:cNvPr id="4" name="灯片编号占位符 3"/>
          <p:cNvSpPr>
            <a:spLocks noGrp="1"/>
          </p:cNvSpPr>
          <p:nvPr>
            <p:ph type="sldNum" sz="quarter" idx="5"/>
          </p:nvPr>
        </p:nvSpPr>
        <p:spPr/>
        <p:txBody>
          <a:bodyPr/>
          <a:lstStyle/>
          <a:p>
            <a:fld id="{43D25867-76CA-4819-A999-589FE6FFEEEA}" type="slidenum">
              <a:rPr lang="zh-CN" altLang="en-US" smtClean="0"/>
              <a:t>9</a:t>
            </a:fld>
            <a:endParaRPr lang="zh-CN" altLang="en-US"/>
          </a:p>
        </p:txBody>
      </p:sp>
    </p:spTree>
    <p:extLst>
      <p:ext uri="{BB962C8B-B14F-4D97-AF65-F5344CB8AC3E}">
        <p14:creationId xmlns:p14="http://schemas.microsoft.com/office/powerpoint/2010/main" val="4124936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对于数据读出模块，具备高吞吐率的瞬态海量数据读出能力，使用多线程实现多任务并行流的数据读出，同时，我们也对读出模块的性能进行了测试。在上述测试环境下，使用单台服务器可以满足</a:t>
            </a:r>
            <a:r>
              <a:rPr lang="en-US" altLang="zh-CN" dirty="0"/>
              <a:t>192Gbps</a:t>
            </a:r>
            <a:r>
              <a:rPr lang="zh-CN" altLang="en-US" dirty="0"/>
              <a:t>的数据读出带宽要求。数据组装模块需要将来自不同读出模块同一帧片段组装成完整帧数据</a:t>
            </a:r>
            <a:endParaRPr lang="en-US" altLang="zh-CN" dirty="0"/>
          </a:p>
          <a:p>
            <a:endParaRPr lang="en-US" altLang="zh-CN" dirty="0"/>
          </a:p>
          <a:p>
            <a:r>
              <a:rPr lang="zh-CN" altLang="en-US" dirty="0"/>
              <a:t>测试环境下利用主流配置的服务器可满足 （中流的服务器）</a:t>
            </a:r>
            <a:endParaRPr lang="en-US" altLang="zh-CN" dirty="0"/>
          </a:p>
          <a:p>
            <a:r>
              <a:rPr lang="zh-CN" altLang="en-US" sz="1200" dirty="0">
                <a:latin typeface="楷体" panose="02010609060101010101" pitchFamily="49" charset="-122"/>
                <a:ea typeface="楷体" panose="02010609060101010101" pitchFamily="49" charset="-122"/>
              </a:rPr>
              <a:t>实际传输时</a:t>
            </a:r>
            <a:r>
              <a:rPr lang="zh-CN" altLang="en-US" sz="1200" dirty="0">
                <a:latin typeface="Times New Roman" panose="02020603050405020304" pitchFamily="18" charset="0"/>
                <a:ea typeface="楷体" panose="02010609060101010101" pitchFamily="49" charset="-122"/>
                <a:cs typeface="Times New Roman" panose="02020603050405020304" pitchFamily="18" charset="0"/>
              </a:rPr>
              <a:t>能充分利用100 Gb</a:t>
            </a:r>
            <a:r>
              <a:rPr lang="en-US" altLang="zh-CN" sz="1200" dirty="0" err="1">
                <a:latin typeface="Times New Roman" panose="02020603050405020304" pitchFamily="18" charset="0"/>
                <a:ea typeface="楷体" panose="02010609060101010101" pitchFamily="49" charset="-122"/>
                <a:cs typeface="Times New Roman" panose="02020603050405020304" pitchFamily="18" charset="0"/>
              </a:rPr>
              <a:t>ps</a:t>
            </a:r>
            <a:r>
              <a:rPr lang="zh-CN" altLang="en-US" sz="1200" dirty="0">
                <a:latin typeface="楷体" panose="02010609060101010101" pitchFamily="49" charset="-122"/>
                <a:ea typeface="楷体" panose="02010609060101010101" pitchFamily="49" charset="-122"/>
              </a:rPr>
              <a:t>的网络带宽 </a:t>
            </a:r>
            <a:endParaRPr lang="en-US" altLang="zh-CN" sz="1200" dirty="0">
              <a:latin typeface="楷体" panose="02010609060101010101" pitchFamily="49" charset="-122"/>
              <a:ea typeface="楷体" panose="02010609060101010101" pitchFamily="49" charset="-122"/>
            </a:endParaRPr>
          </a:p>
          <a:p>
            <a:r>
              <a:rPr lang="zh-CN" altLang="en-US" sz="1200" dirty="0">
                <a:latin typeface="楷体" panose="02010609060101010101" pitchFamily="49" charset="-122"/>
                <a:ea typeface="楷体" panose="02010609060101010101" pitchFamily="49" charset="-122"/>
              </a:rPr>
              <a:t>用了多少个核</a:t>
            </a:r>
            <a:endParaRPr lang="en-US" altLang="zh-CN" dirty="0"/>
          </a:p>
        </p:txBody>
      </p:sp>
      <p:sp>
        <p:nvSpPr>
          <p:cNvPr id="4" name="灯片编号占位符 3"/>
          <p:cNvSpPr>
            <a:spLocks noGrp="1"/>
          </p:cNvSpPr>
          <p:nvPr>
            <p:ph type="sldNum" sz="quarter" idx="5"/>
          </p:nvPr>
        </p:nvSpPr>
        <p:spPr/>
        <p:txBody>
          <a:bodyPr/>
          <a:lstStyle/>
          <a:p>
            <a:fld id="{43D25867-76CA-4819-A999-589FE6FFEEEA}" type="slidenum">
              <a:rPr lang="zh-CN" altLang="en-US" smtClean="0"/>
              <a:t>10</a:t>
            </a:fld>
            <a:endParaRPr lang="zh-CN" altLang="en-US"/>
          </a:p>
        </p:txBody>
      </p:sp>
    </p:spTree>
    <p:extLst>
      <p:ext uri="{BB962C8B-B14F-4D97-AF65-F5344CB8AC3E}">
        <p14:creationId xmlns:p14="http://schemas.microsoft.com/office/powerpoint/2010/main" val="388123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由于实验要求实时处理</a:t>
            </a:r>
            <a:r>
              <a:rPr lang="en-US" altLang="zh-CN" dirty="0"/>
              <a:t>24GB</a:t>
            </a:r>
            <a:r>
              <a:rPr lang="zh-CN" altLang="en-US" dirty="0"/>
              <a:t>每秒的实时数据带宽，也对数据处理模块提出了一定的要求。因此，我们对于数据处理模块进行了定制化设计实现。主要分为三个部分，分别为数据处理，数据抽样以及数据传输。首先由数据处理部分完成对数据的解析，将原始数据按阈值进行拆分，之后进行映射转换，像素修正等一系列处理操作，以提升图像质量和准确性。之后，</a:t>
            </a:r>
            <a:r>
              <a:rPr lang="en-US" altLang="zh-CN" dirty="0"/>
              <a:t>xxx</a:t>
            </a:r>
            <a:r>
              <a:rPr lang="zh-CN" altLang="en-US" dirty="0"/>
              <a:t>，同时为方便进行联合运行多种探测器的</a:t>
            </a:r>
            <a:r>
              <a:rPr lang="en-US" altLang="zh-CN" dirty="0"/>
              <a:t>DAQ</a:t>
            </a:r>
            <a:r>
              <a:rPr lang="zh-CN" altLang="en-US" dirty="0"/>
              <a:t>系统，使用</a:t>
            </a:r>
            <a:r>
              <a:rPr lang="en-US" altLang="zh-CN" dirty="0" err="1"/>
              <a:t>zmq</a:t>
            </a:r>
            <a:r>
              <a:rPr lang="zh-CN" altLang="en-US" dirty="0"/>
              <a:t>协议提供数据传输端口，实现负载均衡，灵活定制化额外数据处理共呢个</a:t>
            </a:r>
            <a:endParaRPr lang="en-US" altLang="zh-CN" dirty="0"/>
          </a:p>
          <a:p>
            <a:endParaRPr lang="en-US" altLang="zh-CN" dirty="0"/>
          </a:p>
          <a:p>
            <a:r>
              <a:rPr lang="zh-CN" altLang="en-US" dirty="0"/>
              <a:t>高性能实时数据处理，目前我们已经提供接口便于灵活定制处理算法，另外，为方便实时监测数据流数据，对数据进行抽样并传输给在线软件。计划采用</a:t>
            </a:r>
            <a:r>
              <a:rPr lang="en-US" altLang="zh-CN" dirty="0" err="1"/>
              <a:t>zmq</a:t>
            </a:r>
            <a:r>
              <a:rPr lang="zh-CN" altLang="en-US" dirty="0"/>
              <a:t>协议提供数据传输端口，</a:t>
            </a:r>
          </a:p>
        </p:txBody>
      </p:sp>
      <p:sp>
        <p:nvSpPr>
          <p:cNvPr id="4" name="灯片编号占位符 3"/>
          <p:cNvSpPr>
            <a:spLocks noGrp="1"/>
          </p:cNvSpPr>
          <p:nvPr>
            <p:ph type="sldNum" sz="quarter" idx="5"/>
          </p:nvPr>
        </p:nvSpPr>
        <p:spPr/>
        <p:txBody>
          <a:bodyPr/>
          <a:lstStyle/>
          <a:p>
            <a:fld id="{43D25867-76CA-4819-A999-589FE6FFEEEA}" type="slidenum">
              <a:rPr lang="zh-CN" altLang="en-US" smtClean="0"/>
              <a:t>11</a:t>
            </a:fld>
            <a:endParaRPr lang="zh-CN" altLang="en-US"/>
          </a:p>
        </p:txBody>
      </p:sp>
    </p:spTree>
    <p:extLst>
      <p:ext uri="{BB962C8B-B14F-4D97-AF65-F5344CB8AC3E}">
        <p14:creationId xmlns:p14="http://schemas.microsoft.com/office/powerpoint/2010/main" val="1799588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descr="高能所图标-单色.tif"/>
          <p:cNvPicPr>
            <a:picLocks noChangeAspect="1"/>
          </p:cNvPicPr>
          <p:nvPr userDrawn="1"/>
        </p:nvPicPr>
        <p:blipFill>
          <a:blip r:embed="rId2" cstate="email">
            <a:lum bright="5000"/>
          </a:blip>
          <a:srcRect/>
          <a:stretch>
            <a:fillRect/>
          </a:stretch>
        </p:blipFill>
        <p:spPr>
          <a:xfrm>
            <a:off x="0" y="2348880"/>
            <a:ext cx="7440149" cy="4509120"/>
          </a:xfrm>
          <a:prstGeom prst="rect">
            <a:avLst/>
          </a:prstGeom>
        </p:spPr>
      </p:pic>
      <p:sp>
        <p:nvSpPr>
          <p:cNvPr id="2" name="标题 1"/>
          <p:cNvSpPr>
            <a:spLocks noGrp="1"/>
          </p:cNvSpPr>
          <p:nvPr>
            <p:ph type="ctrTitle"/>
          </p:nvPr>
        </p:nvSpPr>
        <p:spPr>
          <a:xfrm>
            <a:off x="914400" y="2130426"/>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MiSans Normal" pitchFamily="2" charset="-122"/>
                <a:ea typeface="MiSans Normal" pitchFamily="2"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latin typeface="MiSans Normal" pitchFamily="2" charset="-122"/>
                <a:ea typeface="MiSans Normal"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atin typeface="MiSans Normal" pitchFamily="2" charset="-122"/>
                <a:ea typeface="MiSans Normal" pitchFamily="2" charset="-122"/>
              </a:defRPr>
            </a:lvl1pPr>
          </a:lstStyle>
          <a:p>
            <a:fld id="{A0BF869C-9A4B-4D6B-861F-42863D94FE54}" type="datetime1">
              <a:rPr lang="zh-CN" altLang="en-US" smtClean="0">
                <a:solidFill>
                  <a:prstClr val="black">
                    <a:tint val="75000"/>
                  </a:prstClr>
                </a:solidFill>
              </a:rPr>
              <a:t>2023/8/9</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MiSans Normal" pitchFamily="2" charset="-122"/>
                <a:ea typeface="MiSans Normal" pitchFamily="2" charset="-122"/>
              </a:defRPr>
            </a:lvl1p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sp>
        <p:nvSpPr>
          <p:cNvPr id="6" name="灯片编号占位符 5"/>
          <p:cNvSpPr>
            <a:spLocks noGrp="1"/>
          </p:cNvSpPr>
          <p:nvPr>
            <p:ph type="sldNum" sz="quarter" idx="12"/>
          </p:nvPr>
        </p:nvSpPr>
        <p:spPr/>
        <p:txBody>
          <a:bodyPr/>
          <a:lstStyle>
            <a:lvl1pPr>
              <a:defRPr>
                <a:latin typeface="MiSans Normal" pitchFamily="2" charset="-122"/>
                <a:ea typeface="MiSans Normal" pitchFamily="2" charset="-122"/>
              </a:defRPr>
            </a:lvl1pPr>
          </a:lstStyle>
          <a:p>
            <a:fld id="{F15E9139-A00B-4B2A-98A6-095DC08F134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052736"/>
            <a:ext cx="10972800" cy="4840303"/>
          </a:xfrm>
        </p:spPr>
        <p:txBody>
          <a:bodyPr>
            <a:normAutofit/>
          </a:bodyPr>
          <a:lstStyle>
            <a:lvl1pPr>
              <a:lnSpc>
                <a:spcPct val="110000"/>
              </a:lnSpc>
              <a:spcBef>
                <a:spcPts val="800"/>
              </a:spcBef>
              <a:spcAft>
                <a:spcPts val="500"/>
              </a:spcAft>
              <a:buClr>
                <a:srgbClr val="FFC000"/>
              </a:buClr>
              <a:buSzPct val="80000"/>
              <a:buFont typeface="Wingdings" panose="05000000000000000000" pitchFamily="2" charset="2"/>
              <a:buChar char="n"/>
              <a:defRPr sz="2400" b="0" baseline="0">
                <a:latin typeface="MiSans Normal" pitchFamily="2" charset="-122"/>
                <a:ea typeface="MiSans Normal" pitchFamily="2" charset="-122"/>
              </a:defRPr>
            </a:lvl1pPr>
            <a:lvl2pPr marL="742950" indent="-285750">
              <a:buFont typeface="Wingdings" panose="05000000000000000000" pitchFamily="2" charset="2"/>
              <a:buChar char="Ø"/>
              <a:defRPr sz="2000" baseline="0">
                <a:latin typeface="MiSans Normal" pitchFamily="2" charset="-122"/>
                <a:ea typeface="MiSans Normal" pitchFamily="2" charset="-122"/>
              </a:defRPr>
            </a:lvl2pPr>
            <a:lvl3pPr>
              <a:defRPr sz="1800" baseline="0">
                <a:latin typeface="MiSans Normal" pitchFamily="2" charset="-122"/>
                <a:ea typeface="MiSans Normal" pitchFamily="2" charset="-122"/>
              </a:defRPr>
            </a:lvl3pPr>
            <a:lvl4pPr>
              <a:defRPr sz="1800" baseline="0">
                <a:latin typeface="MiSans Normal" pitchFamily="2" charset="-122"/>
                <a:ea typeface="MiSans Normal" pitchFamily="2" charset="-122"/>
              </a:defRPr>
            </a:lvl4pPr>
            <a:lvl5pPr>
              <a:defRPr sz="1800" baseline="0">
                <a:latin typeface="MiSans Normal" pitchFamily="2" charset="-122"/>
                <a:ea typeface="MiSans Normal"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MiSans Normal" pitchFamily="2" charset="-122"/>
                <a:ea typeface="MiSans Normal" pitchFamily="2" charset="-122"/>
              </a:defRPr>
            </a:lvl1pPr>
          </a:lstStyle>
          <a:p>
            <a:fld id="{26F26804-54E3-48FA-BF78-18A1C0C66B4D}" type="datetime1">
              <a:rPr lang="zh-CN" altLang="en-US" smtClean="0">
                <a:solidFill>
                  <a:prstClr val="black">
                    <a:tint val="75000"/>
                  </a:prstClr>
                </a:solidFill>
              </a:rPr>
              <a:t>2023/8/9</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MiSans Normal" pitchFamily="2" charset="-122"/>
                <a:ea typeface="MiSans Normal" pitchFamily="2" charset="-122"/>
              </a:defRPr>
            </a:lvl1p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sp>
        <p:nvSpPr>
          <p:cNvPr id="6" name="灯片编号占位符 5"/>
          <p:cNvSpPr>
            <a:spLocks noGrp="1"/>
          </p:cNvSpPr>
          <p:nvPr>
            <p:ph type="sldNum" sz="quarter" idx="12"/>
          </p:nvPr>
        </p:nvSpPr>
        <p:spPr/>
        <p:txBody>
          <a:bodyPr/>
          <a:lstStyle>
            <a:lvl1pPr>
              <a:defRPr>
                <a:latin typeface="MiSans Normal" pitchFamily="2" charset="-122"/>
                <a:ea typeface="MiSans Normal" pitchFamily="2" charset="-122"/>
              </a:defRPr>
            </a:lvl1pPr>
          </a:lstStyle>
          <a:p>
            <a:fld id="{098B4EB0-06CE-481E-B32B-52DF58230A15}"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chemeClr val="tx1"/>
                </a:solidFill>
                <a:effectLst>
                  <a:outerShdw blurRad="38100" dist="38100" dir="2700000" algn="tl">
                    <a:srgbClr val="000000">
                      <a:alpha val="43137"/>
                    </a:srgbClr>
                  </a:outerShdw>
                </a:effectLst>
                <a:latin typeface="MiSans Normal" pitchFamily="2" charset="-122"/>
                <a:ea typeface="MiSans Normal" pitchFamily="2"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atin typeface="MiSans Normal" pitchFamily="2" charset="-122"/>
                <a:ea typeface="MiSans Normal" pitchFamily="2" charset="-122"/>
              </a:defRPr>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MiSans Normal" pitchFamily="2" charset="-122"/>
                <a:ea typeface="MiSans Normal" pitchFamily="2"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atin typeface="MiSans Normal" pitchFamily="2" charset="-122"/>
                <a:ea typeface="MiSans Normal" pitchFamily="2" charset="-122"/>
              </a:defRPr>
            </a:lvl1pPr>
          </a:lstStyle>
          <a:p>
            <a:fld id="{1E8CE89F-0E62-48A4-925A-449E9072FDB7}" type="datetime1">
              <a:rPr lang="zh-CN" altLang="en-US" smtClean="0">
                <a:solidFill>
                  <a:prstClr val="black">
                    <a:tint val="75000"/>
                  </a:prstClr>
                </a:solidFill>
              </a:rPr>
              <a:t>2023/8/9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MiSans Normal" pitchFamily="2" charset="-122"/>
                <a:ea typeface="MiSans Normal" pitchFamily="2" charset="-122"/>
              </a:defRPr>
            </a:lvl1p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sp>
        <p:nvSpPr>
          <p:cNvPr id="6" name="灯片编号占位符 5"/>
          <p:cNvSpPr>
            <a:spLocks noGrp="1"/>
          </p:cNvSpPr>
          <p:nvPr>
            <p:ph type="sldNum" sz="quarter" idx="12"/>
          </p:nvPr>
        </p:nvSpPr>
        <p:spPr/>
        <p:txBody>
          <a:bodyPr/>
          <a:lstStyle>
            <a:lvl1pPr>
              <a:defRPr>
                <a:latin typeface="MiSans Normal" pitchFamily="2" charset="-122"/>
                <a:ea typeface="MiSans Normal" pitchFamily="2" charset="-122"/>
              </a:defRPr>
            </a:lvl1pPr>
          </a:lstStyle>
          <a:p>
            <a:fld id="{F15E9139-A00B-4B2A-98A6-095DC08F13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iSans Normal" pitchFamily="2" charset="-122"/>
                <a:ea typeface="MiSans Normal" pitchFamily="2" charset="-122"/>
              </a:defRPr>
            </a:lvl1p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atin typeface="MiSans Normal" pitchFamily="2" charset="-122"/>
                <a:ea typeface="MiSans Normal" pitchFamily="2" charset="-122"/>
              </a:defRPr>
            </a:lvl1pPr>
            <a:lvl2pPr>
              <a:defRPr sz="2400">
                <a:latin typeface="MiSans Normal" pitchFamily="2" charset="-122"/>
                <a:ea typeface="MiSans Normal" pitchFamily="2" charset="-122"/>
              </a:defRPr>
            </a:lvl2pPr>
            <a:lvl3pPr>
              <a:defRPr sz="2000">
                <a:latin typeface="MiSans Normal" pitchFamily="2" charset="-122"/>
                <a:ea typeface="MiSans Normal" pitchFamily="2" charset="-122"/>
              </a:defRPr>
            </a:lvl3pPr>
            <a:lvl4pPr>
              <a:defRPr sz="1800">
                <a:latin typeface="MiSans Normal" pitchFamily="2" charset="-122"/>
                <a:ea typeface="MiSans Normal" pitchFamily="2" charset="-122"/>
              </a:defRPr>
            </a:lvl4pPr>
            <a:lvl5pPr>
              <a:defRPr sz="1800">
                <a:latin typeface="MiSans Normal" pitchFamily="2" charset="-122"/>
                <a:ea typeface="MiSans Normal" pitchFamily="2"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atin typeface="MiSans Normal" pitchFamily="2" charset="-122"/>
                <a:ea typeface="MiSans Normal" pitchFamily="2" charset="-122"/>
              </a:defRPr>
            </a:lvl1pPr>
          </a:lstStyle>
          <a:p>
            <a:fld id="{50EC7466-AA64-4F4C-AC1A-FE9A0E975738}" type="datetime1">
              <a:rPr lang="zh-CN" altLang="en-US" smtClean="0">
                <a:solidFill>
                  <a:prstClr val="black">
                    <a:tint val="75000"/>
                  </a:prstClr>
                </a:solidFill>
              </a:rPr>
              <a:t>2023/8/9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lvl1pPr>
              <a:defRPr>
                <a:latin typeface="MiSans Normal" pitchFamily="2" charset="-122"/>
                <a:ea typeface="MiSans Normal" pitchFamily="2" charset="-122"/>
              </a:defRPr>
            </a:lvl1p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sp>
        <p:nvSpPr>
          <p:cNvPr id="7" name="灯片编号占位符 6"/>
          <p:cNvSpPr>
            <a:spLocks noGrp="1"/>
          </p:cNvSpPr>
          <p:nvPr>
            <p:ph type="sldNum" sz="quarter" idx="12"/>
          </p:nvPr>
        </p:nvSpPr>
        <p:spPr/>
        <p:txBody>
          <a:bodyPr/>
          <a:lstStyle>
            <a:lvl1pPr>
              <a:defRPr>
                <a:latin typeface="MiSans Normal" pitchFamily="2" charset="-122"/>
                <a:ea typeface="MiSans Normal" pitchFamily="2" charset="-122"/>
              </a:defRPr>
            </a:lvl1pPr>
          </a:lstStyle>
          <a:p>
            <a:fld id="{F15E9139-A00B-4B2A-98A6-095DC08F13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MiSans Normal" pitchFamily="2" charset="-122"/>
                <a:ea typeface="MiSans Normal" pitchFamily="2" charset="-122"/>
              </a:defRPr>
            </a:lvl1pPr>
          </a:lstStyle>
          <a:p>
            <a:fld id="{15734069-1FAA-4170-A67D-02D17BE0F474}" type="datetime1">
              <a:rPr lang="zh-CN" altLang="en-US" smtClean="0">
                <a:solidFill>
                  <a:prstClr val="black">
                    <a:tint val="75000"/>
                  </a:prstClr>
                </a:solidFill>
              </a:rPr>
              <a:t>2023/8/9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lvl1pPr>
              <a:defRPr>
                <a:latin typeface="MiSans Normal" pitchFamily="2" charset="-122"/>
                <a:ea typeface="MiSans Normal" pitchFamily="2" charset="-122"/>
              </a:defRPr>
            </a:lvl1p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sp>
        <p:nvSpPr>
          <p:cNvPr id="4" name="灯片编号占位符 3"/>
          <p:cNvSpPr>
            <a:spLocks noGrp="1"/>
          </p:cNvSpPr>
          <p:nvPr>
            <p:ph type="sldNum" sz="quarter" idx="12"/>
          </p:nvPr>
        </p:nvSpPr>
        <p:spPr/>
        <p:txBody>
          <a:bodyPr/>
          <a:lstStyle>
            <a:lvl1pPr>
              <a:defRPr>
                <a:latin typeface="MiSans Normal" pitchFamily="2" charset="-122"/>
                <a:ea typeface="MiSans Normal" pitchFamily="2" charset="-122"/>
              </a:defRPr>
            </a:lvl1pPr>
          </a:lstStyle>
          <a:p>
            <a:fld id="{F15E9139-A00B-4B2A-98A6-095DC08F13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1278D-8673-4E77-8C64-92965A0A1D3A}" type="datetime1">
              <a:rPr lang="zh-CN" altLang="en-US" smtClean="0">
                <a:solidFill>
                  <a:prstClr val="black">
                    <a:tint val="75000"/>
                  </a:prstClr>
                </a:solidFill>
              </a:rPr>
              <a:t>2023/8/9</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hdr="0" dt="0"/>
  <p:txStyles>
    <p:titleStyle>
      <a:lvl1pPr algn="ctr" defTabSz="914400" rtl="0" eaLnBrk="1" latinLnBrk="0" hangingPunct="1">
        <a:spcBef>
          <a:spcPct val="0"/>
        </a:spcBef>
        <a:buNone/>
        <a:defRPr sz="4400" kern="1200">
          <a:solidFill>
            <a:schemeClr val="tx1"/>
          </a:solidFill>
          <a:latin typeface="MiSans Normal" pitchFamily="2" charset="-122"/>
          <a:ea typeface="MiSans Normal"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Sans Normal" pitchFamily="2" charset="-122"/>
          <a:ea typeface="MiSans Normal" pitchFamily="2"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Sans Normal" pitchFamily="2" charset="-122"/>
          <a:ea typeface="MiSans Normal" pitchFamily="2"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Sans Normal" pitchFamily="2" charset="-122"/>
          <a:ea typeface="MiSans Normal"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Sans Normal" pitchFamily="2" charset="-122"/>
          <a:ea typeface="MiSans Normal"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Sans Normal" pitchFamily="2" charset="-122"/>
          <a:ea typeface="MiSans Normal"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23075" y="1750804"/>
            <a:ext cx="11330783" cy="1904228"/>
          </a:xfrm>
        </p:spPr>
        <p:txBody>
          <a:bodyPr/>
          <a:lstStyle/>
          <a:p>
            <a:r>
              <a:rPr lang="en-US" altLang="zh-CN" sz="60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HEPS-BPIX 6M</a:t>
            </a:r>
            <a:r>
              <a:rPr lang="zh-CN" altLang="en-US" sz="60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探测器</a:t>
            </a:r>
            <a:r>
              <a:rPr lang="en-US" altLang="zh-CN" sz="60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DAQ</a:t>
            </a:r>
            <a:r>
              <a:rPr lang="zh-CN" altLang="en-US" sz="60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系统的设计与开发</a:t>
            </a:r>
          </a:p>
        </p:txBody>
      </p:sp>
      <p:sp>
        <p:nvSpPr>
          <p:cNvPr id="4" name="副标题 3"/>
          <p:cNvSpPr>
            <a:spLocks noGrp="1"/>
          </p:cNvSpPr>
          <p:nvPr>
            <p:ph type="subTitle" idx="1"/>
          </p:nvPr>
        </p:nvSpPr>
        <p:spPr>
          <a:xfrm>
            <a:off x="3962399" y="4325039"/>
            <a:ext cx="4267200" cy="1470025"/>
          </a:xfrm>
        </p:spPr>
        <p:txBody>
          <a:bodyPr>
            <a:normAutofit/>
          </a:bodyPr>
          <a:lstStyle/>
          <a:p>
            <a:pPr algn="l"/>
            <a:r>
              <a:rPr lang="zh-CN" altLang="en-US" sz="2800" b="1" dirty="0">
                <a:latin typeface="楷体" panose="02010609060101010101" pitchFamily="49" charset="-122"/>
                <a:ea typeface="楷体" panose="02010609060101010101" pitchFamily="49" charset="-122"/>
              </a:rPr>
              <a:t>报告人：张水涵</a:t>
            </a:r>
            <a:endParaRPr lang="en-US" altLang="zh-CN" sz="2800" b="1" dirty="0">
              <a:latin typeface="楷体" panose="02010609060101010101" pitchFamily="49" charset="-122"/>
              <a:ea typeface="楷体" panose="02010609060101010101" pitchFamily="49" charset="-122"/>
            </a:endParaRPr>
          </a:p>
          <a:p>
            <a:pPr algn="l"/>
            <a:r>
              <a:rPr lang="zh-CN" altLang="en-US" sz="2800" b="1" dirty="0">
                <a:latin typeface="楷体" panose="02010609060101010101" pitchFamily="49" charset="-122"/>
                <a:ea typeface="楷体" panose="02010609060101010101" pitchFamily="49" charset="-122"/>
              </a:rPr>
              <a:t>日期：</a:t>
            </a:r>
            <a:r>
              <a:rPr lang="en-US" altLang="zh-CN" sz="2800" b="1" dirty="0">
                <a:latin typeface="楷体" panose="02010609060101010101" pitchFamily="49" charset="-122"/>
                <a:ea typeface="楷体" panose="02010609060101010101" pitchFamily="49" charset="-122"/>
              </a:rPr>
              <a:t>2023</a:t>
            </a:r>
            <a:r>
              <a:rPr lang="zh-CN" altLang="en-US" sz="2800" b="1" dirty="0">
                <a:latin typeface="楷体" panose="02010609060101010101" pitchFamily="49" charset="-122"/>
                <a:ea typeface="楷体" panose="02010609060101010101" pitchFamily="49" charset="-122"/>
              </a:rPr>
              <a:t>年</a:t>
            </a:r>
            <a:r>
              <a:rPr lang="en-US" altLang="zh-CN" sz="2800" b="1" dirty="0">
                <a:latin typeface="楷体" panose="02010609060101010101" pitchFamily="49" charset="-122"/>
                <a:ea typeface="楷体" panose="02010609060101010101" pitchFamily="49" charset="-122"/>
              </a:rPr>
              <a:t>08</a:t>
            </a:r>
            <a:r>
              <a:rPr lang="zh-CN" altLang="en-US" sz="2800" b="1" dirty="0">
                <a:latin typeface="楷体" panose="02010609060101010101" pitchFamily="49" charset="-122"/>
                <a:ea typeface="楷体" panose="02010609060101010101" pitchFamily="49" charset="-122"/>
              </a:rPr>
              <a:t>月</a:t>
            </a:r>
            <a:r>
              <a:rPr lang="en-US" altLang="zh-CN" sz="2800" b="1" dirty="0">
                <a:latin typeface="楷体" panose="02010609060101010101" pitchFamily="49" charset="-122"/>
                <a:ea typeface="楷体" panose="02010609060101010101" pitchFamily="49" charset="-122"/>
              </a:rPr>
              <a:t>10</a:t>
            </a:r>
            <a:r>
              <a:rPr lang="zh-CN" altLang="en-US" sz="2800" b="1" dirty="0">
                <a:latin typeface="楷体" panose="02010609060101010101" pitchFamily="49" charset="-122"/>
                <a:ea typeface="楷体" panose="02010609060101010101" pitchFamily="49" charset="-122"/>
              </a:rPr>
              <a:t>日</a:t>
            </a:r>
          </a:p>
        </p:txBody>
      </p:sp>
      <p:sp>
        <p:nvSpPr>
          <p:cNvPr id="3" name="页脚占位符 2">
            <a:extLst>
              <a:ext uri="{FF2B5EF4-FFF2-40B4-BE49-F238E27FC236}">
                <a16:creationId xmlns:a16="http://schemas.microsoft.com/office/drawing/2014/main" id="{4798EC06-C7F8-424D-AF73-68C23C1F8F93}"/>
              </a:ext>
            </a:extLst>
          </p:cNvPr>
          <p:cNvSpPr>
            <a:spLocks noGrp="1"/>
          </p:cNvSpPr>
          <p:nvPr>
            <p:ph type="ftr" sz="quarter" idx="11"/>
          </p:nvPr>
        </p:nvSpPr>
        <p:spPr>
          <a:xfrm>
            <a:off x="4165600" y="6356351"/>
            <a:ext cx="3860800" cy="365125"/>
          </a:xfrm>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endParaRPr lang="zh-CN" altLang="en-US" dirty="0">
              <a:solidFill>
                <a:prstClr val="black">
                  <a:tint val="75000"/>
                </a:prstClr>
              </a:solidFill>
            </a:endParaRPr>
          </a:p>
        </p:txBody>
      </p:sp>
      <p:sp>
        <p:nvSpPr>
          <p:cNvPr id="5" name="灯片编号占位符 4">
            <a:extLst>
              <a:ext uri="{FF2B5EF4-FFF2-40B4-BE49-F238E27FC236}">
                <a16:creationId xmlns:a16="http://schemas.microsoft.com/office/drawing/2014/main" id="{98283387-3A18-4204-9F77-ECE8F1361E9E}"/>
              </a:ext>
            </a:extLst>
          </p:cNvPr>
          <p:cNvSpPr>
            <a:spLocks noGrp="1"/>
          </p:cNvSpPr>
          <p:nvPr>
            <p:ph type="sldNum" sz="quarter" idx="12"/>
          </p:nvPr>
        </p:nvSpPr>
        <p:spPr/>
        <p:txBody>
          <a:bodyPr/>
          <a:lstStyle/>
          <a:p>
            <a:fld id="{F15E9139-A00B-4B2A-98A6-095DC08F1345}" type="slidenum">
              <a:rPr lang="zh-CN" altLang="en-US" smtClean="0">
                <a:solidFill>
                  <a:prstClr val="black">
                    <a:tint val="75000"/>
                  </a:prstClr>
                </a:solidFill>
              </a:rPr>
              <a:pPr/>
              <a:t>1</a:t>
            </a:fld>
            <a:endParaRPr lang="zh-CN" altLang="en-US">
              <a:solidFill>
                <a:prstClr val="black">
                  <a:tint val="75000"/>
                </a:prst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C736F29-A932-41DE-A3D5-00A265D29134}"/>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10</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9A2EC229-4D39-4B74-A576-8EC706B22F5E}"/>
              </a:ext>
            </a:extLst>
          </p:cNvPr>
          <p:cNvSpPr>
            <a:spLocks noGrp="1"/>
          </p:cNvSpPr>
          <p:nvPr>
            <p:ph type="title"/>
          </p:nvPr>
        </p:nvSpPr>
        <p:spPr/>
        <p:txBody>
          <a:bodyPr/>
          <a:lstStyle/>
          <a:p>
            <a:r>
              <a:rPr lang="en-US" altLang="zh-CN" dirty="0"/>
              <a:t>HEPS-BPIX4 DAQ</a:t>
            </a:r>
            <a:r>
              <a:rPr lang="zh-CN" altLang="en-US" dirty="0"/>
              <a:t>系统数据流设计与开发</a:t>
            </a:r>
          </a:p>
        </p:txBody>
      </p:sp>
      <p:sp>
        <p:nvSpPr>
          <p:cNvPr id="5" name="页脚占位符 4">
            <a:extLst>
              <a:ext uri="{FF2B5EF4-FFF2-40B4-BE49-F238E27FC236}">
                <a16:creationId xmlns:a16="http://schemas.microsoft.com/office/drawing/2014/main" id="{3EB52292-E268-4BE0-8456-B588876EBBE5}"/>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endParaRPr lang="zh-CN" altLang="en-US" dirty="0">
              <a:solidFill>
                <a:prstClr val="black">
                  <a:tint val="75000"/>
                </a:prstClr>
              </a:solidFill>
            </a:endParaRPr>
          </a:p>
        </p:txBody>
      </p:sp>
      <p:sp>
        <p:nvSpPr>
          <p:cNvPr id="10" name="内容占位符 2">
            <a:extLst>
              <a:ext uri="{FF2B5EF4-FFF2-40B4-BE49-F238E27FC236}">
                <a16:creationId xmlns:a16="http://schemas.microsoft.com/office/drawing/2014/main" id="{DB7E727C-1D43-4B1F-9EA0-2914CF3E8B8F}"/>
              </a:ext>
            </a:extLst>
          </p:cNvPr>
          <p:cNvSpPr txBox="1">
            <a:spLocks/>
          </p:cNvSpPr>
          <p:nvPr/>
        </p:nvSpPr>
        <p:spPr>
          <a:xfrm>
            <a:off x="656306" y="1265307"/>
            <a:ext cx="4975298" cy="2059507"/>
          </a:xfrm>
          <a:prstGeom prst="rect">
            <a:avLst/>
          </a:prstGeom>
        </p:spPr>
        <p:style>
          <a:lnRef idx="2">
            <a:schemeClr val="accent1"/>
          </a:lnRef>
          <a:fillRef idx="1">
            <a:schemeClr val="lt1"/>
          </a:fillRef>
          <a:effectRef idx="0">
            <a:schemeClr val="accent1"/>
          </a:effectRef>
          <a:fontRef idx="minor">
            <a:schemeClr val="dk1"/>
          </a:fontRef>
        </p:style>
        <p:txBody>
          <a:bodyPr/>
          <a:lstStyle>
            <a:lvl1pPr marL="257175" indent="-257175" algn="l" rtl="0" eaLnBrk="0" fontAlgn="base" hangingPunct="0">
              <a:spcBef>
                <a:spcPct val="20000"/>
              </a:spcBef>
              <a:spcAft>
                <a:spcPct val="0"/>
              </a:spcAft>
              <a:buClr>
                <a:schemeClr val="tx2"/>
              </a:buClr>
              <a:buSzPct val="70000"/>
              <a:buFont typeface="Wingdings" panose="05000000000000000000" pitchFamily="2" charset="2"/>
              <a:buChar char="l"/>
              <a:defRPr sz="2200">
                <a:solidFill>
                  <a:srgbClr val="000000"/>
                </a:solidFill>
                <a:latin typeface="+mn-lt"/>
                <a:ea typeface="+mn-ea"/>
                <a:cs typeface="+mn-cs"/>
              </a:defRPr>
            </a:lvl1pPr>
            <a:lvl2pPr marL="519113" indent="-26035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rgbClr val="000000"/>
                </a:solidFill>
                <a:latin typeface="+mn-lt"/>
                <a:ea typeface="+mn-ea"/>
              </a:defRPr>
            </a:lvl2pPr>
            <a:lvl3pPr marL="739775" indent="-219075" algn="l" rtl="0" eaLnBrk="0" fontAlgn="base" hangingPunct="0">
              <a:spcBef>
                <a:spcPct val="20000"/>
              </a:spcBef>
              <a:spcAft>
                <a:spcPct val="0"/>
              </a:spcAft>
              <a:buClr>
                <a:schemeClr val="accent1"/>
              </a:buClr>
              <a:buSzPct val="70000"/>
              <a:buFont typeface="Wingdings" panose="05000000000000000000" pitchFamily="2" charset="2"/>
              <a:buChar char="l"/>
              <a:defRPr sz="1700">
                <a:solidFill>
                  <a:srgbClr val="000000"/>
                </a:solidFill>
                <a:latin typeface="+mn-lt"/>
                <a:ea typeface="+mn-ea"/>
              </a:defRPr>
            </a:lvl3pPr>
            <a:lvl4pPr marL="960438" indent="-219075" algn="l" rtl="0" eaLnBrk="0" fontAlgn="base" hangingPunct="0">
              <a:spcBef>
                <a:spcPct val="20000"/>
              </a:spcBef>
              <a:spcAft>
                <a:spcPct val="0"/>
              </a:spcAft>
              <a:buClr>
                <a:schemeClr val="tx2"/>
              </a:buClr>
              <a:buSzPct val="75000"/>
              <a:buFont typeface="Wingdings" panose="05000000000000000000" pitchFamily="2" charset="2"/>
              <a:buChar char="§"/>
              <a:defRPr sz="1500">
                <a:solidFill>
                  <a:srgbClr val="000000"/>
                </a:solidFill>
                <a:latin typeface="+mn-lt"/>
                <a:ea typeface="+mn-ea"/>
              </a:defRPr>
            </a:lvl4pPr>
            <a:lvl5pPr marL="1198563" indent="-236538" algn="l" rtl="0" eaLnBrk="0" fontAlgn="base" hangingPunct="0">
              <a:spcBef>
                <a:spcPct val="20000"/>
              </a:spcBef>
              <a:spcAft>
                <a:spcPct val="0"/>
              </a:spcAft>
              <a:buClr>
                <a:schemeClr val="folHlink"/>
              </a:buClr>
              <a:buSzPct val="80000"/>
              <a:buFont typeface="Wingdings" panose="05000000000000000000" pitchFamily="2" charset="2"/>
              <a:buChar char="§"/>
              <a:defRPr sz="1500">
                <a:solidFill>
                  <a:srgbClr val="000000"/>
                </a:solidFill>
                <a:latin typeface="+mn-lt"/>
                <a:ea typeface="+mn-ea"/>
              </a:defRPr>
            </a:lvl5pPr>
            <a:lvl6pPr marL="15418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6pPr>
            <a:lvl7pPr marL="18847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7pPr>
            <a:lvl8pPr marL="22276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8pPr>
            <a:lvl9pPr marL="25705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9pPr>
          </a:lstStyle>
          <a:p>
            <a:pPr>
              <a:buFont typeface="Wingdings" panose="05000000000000000000" pitchFamily="2" charset="2"/>
              <a:buChar char="u"/>
            </a:pPr>
            <a:r>
              <a:rPr lang="zh-CN" altLang="en-US" sz="2400" b="1" kern="100" dirty="0">
                <a:latin typeface="+mn-ea"/>
                <a:cs typeface="Times New Roman" panose="02020603050405020304" pitchFamily="18" charset="0"/>
              </a:rPr>
              <a:t>数据读出模块</a:t>
            </a:r>
            <a:endParaRPr lang="en-US" altLang="zh-CN" sz="2400" b="1" kern="100" dirty="0">
              <a:latin typeface="+mn-ea"/>
              <a:cs typeface="Times New Roman" panose="02020603050405020304" pitchFamily="18" charset="0"/>
            </a:endParaRPr>
          </a:p>
          <a:p>
            <a:pPr lvl="1"/>
            <a:r>
              <a:rPr lang="zh-CN" altLang="zh-CN" sz="2000" kern="100" dirty="0">
                <a:solidFill>
                  <a:schemeClr val="tx1"/>
                </a:solidFill>
                <a:latin typeface="+mn-ea"/>
                <a:cs typeface="Times New Roman" panose="02020603050405020304" pitchFamily="18" charset="0"/>
              </a:rPr>
              <a:t>高吞吐率瞬态海量数据</a:t>
            </a:r>
            <a:r>
              <a:rPr lang="zh-CN" altLang="zh-CN" sz="2000" b="1" kern="100" dirty="0">
                <a:solidFill>
                  <a:srgbClr val="C00000"/>
                </a:solidFill>
                <a:latin typeface="+mn-ea"/>
                <a:cs typeface="Times New Roman" panose="02020603050405020304" pitchFamily="18" charset="0"/>
              </a:rPr>
              <a:t>读出能力</a:t>
            </a:r>
            <a:endParaRPr lang="en-US" altLang="zh-CN" sz="2000" b="1" kern="100" dirty="0">
              <a:solidFill>
                <a:srgbClr val="C00000"/>
              </a:solidFill>
              <a:latin typeface="+mn-ea"/>
              <a:cs typeface="Times New Roman" panose="02020603050405020304" pitchFamily="18" charset="0"/>
            </a:endParaRPr>
          </a:p>
          <a:p>
            <a:pPr lvl="1"/>
            <a:r>
              <a:rPr lang="zh-CN" altLang="en-US" sz="2000" kern="100" dirty="0">
                <a:solidFill>
                  <a:schemeClr val="tx1"/>
                </a:solidFill>
                <a:latin typeface="+mn-ea"/>
                <a:cs typeface="Times New Roman" panose="02020603050405020304" pitchFamily="18" charset="0"/>
              </a:rPr>
              <a:t>多任务并行：多线程</a:t>
            </a:r>
            <a:endParaRPr lang="en-US" altLang="zh-CN" sz="1800" kern="100" dirty="0">
              <a:solidFill>
                <a:schemeClr val="tx1"/>
              </a:solidFill>
              <a:latin typeface="+mn-ea"/>
              <a:cs typeface="Times New Roman" panose="02020603050405020304" pitchFamily="18" charset="0"/>
            </a:endParaRPr>
          </a:p>
          <a:p>
            <a:pPr lvl="1"/>
            <a:r>
              <a:rPr lang="zh-CN" altLang="en-US" sz="2000" kern="100" dirty="0">
                <a:latin typeface="+mn-ea"/>
                <a:cs typeface="Times New Roman" panose="02020603050405020304" pitchFamily="18" charset="0"/>
              </a:rPr>
              <a:t>基于</a:t>
            </a:r>
            <a:r>
              <a:rPr lang="en-US" altLang="zh-CN" sz="2000" kern="100" dirty="0">
                <a:latin typeface="Times New Roman" panose="02020603050405020304" pitchFamily="18" charset="0"/>
                <a:cs typeface="Times New Roman" panose="02020603050405020304" pitchFamily="18" charset="0"/>
              </a:rPr>
              <a:t>TCP</a:t>
            </a:r>
            <a:r>
              <a:rPr lang="zh-CN" altLang="en-US" sz="2000" kern="100" dirty="0">
                <a:latin typeface="+mn-ea"/>
                <a:cs typeface="Times New Roman" panose="02020603050405020304" pitchFamily="18" charset="0"/>
              </a:rPr>
              <a:t>的网络传输性能研究</a:t>
            </a:r>
            <a:endParaRPr lang="en-US" altLang="zh-CN" sz="2000" kern="100" dirty="0">
              <a:latin typeface="+mn-ea"/>
              <a:cs typeface="Times New Roman" panose="02020603050405020304" pitchFamily="18" charset="0"/>
            </a:endParaRPr>
          </a:p>
          <a:p>
            <a:pPr lvl="1"/>
            <a:r>
              <a:rPr kumimoji="0" lang="zh-CN" altLang="en-US" sz="2000" b="1" i="0" u="none" strike="noStrike" kern="1200" cap="none" spc="0" normalizeH="0" baseline="0" noProof="0" dirty="0">
                <a:ln>
                  <a:noFill/>
                </a:ln>
                <a:solidFill>
                  <a:srgbClr val="C00000"/>
                </a:solidFill>
                <a:effectLst/>
                <a:uLnTx/>
                <a:uFillTx/>
                <a:latin typeface="+mn-ea"/>
                <a:cs typeface="+mn-cs"/>
              </a:rPr>
              <a:t>可满足</a:t>
            </a:r>
            <a:r>
              <a:rPr kumimoji="0" lang="en-US" altLang="zh-CN" sz="2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192Gbps</a:t>
            </a:r>
            <a:r>
              <a:rPr kumimoji="0" lang="zh-CN" altLang="en-US" sz="2000" b="1" i="0" u="none" strike="noStrike" kern="1200" cap="none" spc="0" normalizeH="0" baseline="0" noProof="0" dirty="0">
                <a:ln>
                  <a:noFill/>
                </a:ln>
                <a:solidFill>
                  <a:srgbClr val="C00000"/>
                </a:solidFill>
                <a:effectLst/>
                <a:uLnTx/>
                <a:uFillTx/>
                <a:latin typeface="+mn-ea"/>
                <a:cs typeface="+mn-cs"/>
              </a:rPr>
              <a:t>的数据读出带宽要求</a:t>
            </a:r>
            <a:endParaRPr lang="en-US" altLang="zh-CN" sz="2800" kern="100" dirty="0">
              <a:latin typeface="+mn-ea"/>
              <a:cs typeface="Times New Roman" panose="02020603050405020304" pitchFamily="18" charset="0"/>
            </a:endParaRPr>
          </a:p>
        </p:txBody>
      </p:sp>
      <p:pic>
        <p:nvPicPr>
          <p:cNvPr id="26" name="图片 25">
            <a:extLst>
              <a:ext uri="{FF2B5EF4-FFF2-40B4-BE49-F238E27FC236}">
                <a16:creationId xmlns:a16="http://schemas.microsoft.com/office/drawing/2014/main" id="{99187CD9-5116-499A-BC5C-3C887ABE0C1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6712" y="3549361"/>
            <a:ext cx="4102709" cy="2813587"/>
          </a:xfrm>
          <a:prstGeom prst="rect">
            <a:avLst/>
          </a:prstGeom>
        </p:spPr>
      </p:pic>
      <p:sp>
        <p:nvSpPr>
          <p:cNvPr id="32" name="矩形 31">
            <a:extLst>
              <a:ext uri="{FF2B5EF4-FFF2-40B4-BE49-F238E27FC236}">
                <a16:creationId xmlns:a16="http://schemas.microsoft.com/office/drawing/2014/main" id="{E956B0A7-0121-4392-9175-F688051CB32B}"/>
              </a:ext>
            </a:extLst>
          </p:cNvPr>
          <p:cNvSpPr/>
          <p:nvPr/>
        </p:nvSpPr>
        <p:spPr>
          <a:xfrm>
            <a:off x="1524000" y="6280602"/>
            <a:ext cx="2159566" cy="261610"/>
          </a:xfrm>
          <a:prstGeom prst="rect">
            <a:avLst/>
          </a:prstGeom>
        </p:spPr>
        <p:txBody>
          <a:bodyPr wrap="none">
            <a:spAutoFit/>
          </a:bodyPr>
          <a:lstStyle/>
          <a:p>
            <a:r>
              <a:rPr lang="zh-CN" altLang="en-US" sz="1100" b="1" dirty="0">
                <a:latin typeface="楷体" panose="02010609060101010101" pitchFamily="49" charset="-122"/>
                <a:ea typeface="楷体" panose="02010609060101010101" pitchFamily="49" charset="-122"/>
              </a:rPr>
              <a:t>基于多线程的数据读出性能研究</a:t>
            </a:r>
          </a:p>
        </p:txBody>
      </p:sp>
      <p:sp>
        <p:nvSpPr>
          <p:cNvPr id="42" name="矩形 41">
            <a:extLst>
              <a:ext uri="{FF2B5EF4-FFF2-40B4-BE49-F238E27FC236}">
                <a16:creationId xmlns:a16="http://schemas.microsoft.com/office/drawing/2014/main" id="{2BAC5E2F-3E9A-4253-A3AC-BDA11EB678BA}"/>
              </a:ext>
            </a:extLst>
          </p:cNvPr>
          <p:cNvSpPr/>
          <p:nvPr/>
        </p:nvSpPr>
        <p:spPr>
          <a:xfrm>
            <a:off x="9862782" y="505587"/>
            <a:ext cx="2185285" cy="3693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b="1" dirty="0"/>
              <a:t>数据读出</a:t>
            </a:r>
            <a:r>
              <a:rPr lang="en-US" altLang="zh-CN" b="1" dirty="0"/>
              <a:t>&amp;</a:t>
            </a:r>
            <a:r>
              <a:rPr lang="zh-CN" altLang="en-US" b="1" dirty="0"/>
              <a:t>组装模块</a:t>
            </a:r>
          </a:p>
        </p:txBody>
      </p:sp>
      <p:sp>
        <p:nvSpPr>
          <p:cNvPr id="43" name="内容占位符 2">
            <a:extLst>
              <a:ext uri="{FF2B5EF4-FFF2-40B4-BE49-F238E27FC236}">
                <a16:creationId xmlns:a16="http://schemas.microsoft.com/office/drawing/2014/main" id="{CD202F2B-2E99-4B7C-BEAE-E15C73E8DE3F}"/>
              </a:ext>
            </a:extLst>
          </p:cNvPr>
          <p:cNvSpPr txBox="1">
            <a:spLocks/>
          </p:cNvSpPr>
          <p:nvPr/>
        </p:nvSpPr>
        <p:spPr>
          <a:xfrm>
            <a:off x="7228130" y="1251309"/>
            <a:ext cx="3536852" cy="2059507"/>
          </a:xfrm>
          <a:prstGeom prst="rect">
            <a:avLst/>
          </a:prstGeom>
        </p:spPr>
        <p:style>
          <a:lnRef idx="2">
            <a:schemeClr val="accent1"/>
          </a:lnRef>
          <a:fillRef idx="1">
            <a:schemeClr val="lt1"/>
          </a:fillRef>
          <a:effectRef idx="0">
            <a:schemeClr val="accent1"/>
          </a:effectRef>
          <a:fontRef idx="minor">
            <a:schemeClr val="dk1"/>
          </a:fontRef>
        </p:style>
        <p:txBody>
          <a:bodyPr/>
          <a:lstStyle>
            <a:lvl1pPr marL="257175" indent="-257175" algn="l" rtl="0" eaLnBrk="0" fontAlgn="base" hangingPunct="0">
              <a:spcBef>
                <a:spcPct val="20000"/>
              </a:spcBef>
              <a:spcAft>
                <a:spcPct val="0"/>
              </a:spcAft>
              <a:buClr>
                <a:schemeClr val="tx2"/>
              </a:buClr>
              <a:buSzPct val="70000"/>
              <a:buFont typeface="Wingdings" panose="05000000000000000000" pitchFamily="2" charset="2"/>
              <a:buChar char="l"/>
              <a:defRPr sz="2200">
                <a:solidFill>
                  <a:srgbClr val="000000"/>
                </a:solidFill>
                <a:latin typeface="+mn-lt"/>
                <a:ea typeface="+mn-ea"/>
                <a:cs typeface="+mn-cs"/>
              </a:defRPr>
            </a:lvl1pPr>
            <a:lvl2pPr marL="519113" indent="-26035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rgbClr val="000000"/>
                </a:solidFill>
                <a:latin typeface="+mn-lt"/>
                <a:ea typeface="+mn-ea"/>
              </a:defRPr>
            </a:lvl2pPr>
            <a:lvl3pPr marL="739775" indent="-219075" algn="l" rtl="0" eaLnBrk="0" fontAlgn="base" hangingPunct="0">
              <a:spcBef>
                <a:spcPct val="20000"/>
              </a:spcBef>
              <a:spcAft>
                <a:spcPct val="0"/>
              </a:spcAft>
              <a:buClr>
                <a:schemeClr val="accent1"/>
              </a:buClr>
              <a:buSzPct val="70000"/>
              <a:buFont typeface="Wingdings" panose="05000000000000000000" pitchFamily="2" charset="2"/>
              <a:buChar char="l"/>
              <a:defRPr sz="1700">
                <a:solidFill>
                  <a:srgbClr val="000000"/>
                </a:solidFill>
                <a:latin typeface="+mn-lt"/>
                <a:ea typeface="+mn-ea"/>
              </a:defRPr>
            </a:lvl3pPr>
            <a:lvl4pPr marL="960438" indent="-219075" algn="l" rtl="0" eaLnBrk="0" fontAlgn="base" hangingPunct="0">
              <a:spcBef>
                <a:spcPct val="20000"/>
              </a:spcBef>
              <a:spcAft>
                <a:spcPct val="0"/>
              </a:spcAft>
              <a:buClr>
                <a:schemeClr val="tx2"/>
              </a:buClr>
              <a:buSzPct val="75000"/>
              <a:buFont typeface="Wingdings" panose="05000000000000000000" pitchFamily="2" charset="2"/>
              <a:buChar char="§"/>
              <a:defRPr sz="1500">
                <a:solidFill>
                  <a:srgbClr val="000000"/>
                </a:solidFill>
                <a:latin typeface="+mn-lt"/>
                <a:ea typeface="+mn-ea"/>
              </a:defRPr>
            </a:lvl4pPr>
            <a:lvl5pPr marL="1198563" indent="-236538" algn="l" rtl="0" eaLnBrk="0" fontAlgn="base" hangingPunct="0">
              <a:spcBef>
                <a:spcPct val="20000"/>
              </a:spcBef>
              <a:spcAft>
                <a:spcPct val="0"/>
              </a:spcAft>
              <a:buClr>
                <a:schemeClr val="folHlink"/>
              </a:buClr>
              <a:buSzPct val="80000"/>
              <a:buFont typeface="Wingdings" panose="05000000000000000000" pitchFamily="2" charset="2"/>
              <a:buChar char="§"/>
              <a:defRPr sz="1500">
                <a:solidFill>
                  <a:srgbClr val="000000"/>
                </a:solidFill>
                <a:latin typeface="+mn-lt"/>
                <a:ea typeface="+mn-ea"/>
              </a:defRPr>
            </a:lvl5pPr>
            <a:lvl6pPr marL="15418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6pPr>
            <a:lvl7pPr marL="18847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7pPr>
            <a:lvl8pPr marL="22276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8pPr>
            <a:lvl9pPr marL="25705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9pPr>
          </a:lstStyle>
          <a:p>
            <a:pPr>
              <a:lnSpc>
                <a:spcPct val="150000"/>
              </a:lnSpc>
              <a:buFont typeface="Wingdings" panose="05000000000000000000" pitchFamily="2" charset="2"/>
              <a:buChar char="u"/>
            </a:pPr>
            <a:r>
              <a:rPr lang="zh-CN" altLang="en-US" sz="2400" b="1" kern="100" dirty="0">
                <a:latin typeface="+mn-ea"/>
                <a:cs typeface="Times New Roman" panose="02020603050405020304" pitchFamily="18" charset="0"/>
              </a:rPr>
              <a:t>数据组装模块</a:t>
            </a:r>
            <a:endParaRPr lang="en-US" altLang="zh-CN" sz="2400" b="1" kern="100" dirty="0">
              <a:latin typeface="+mn-ea"/>
              <a:cs typeface="Times New Roman" panose="02020603050405020304" pitchFamily="18" charset="0"/>
            </a:endParaRPr>
          </a:p>
          <a:p>
            <a:pPr lvl="1">
              <a:lnSpc>
                <a:spcPct val="150000"/>
              </a:lnSpc>
            </a:pPr>
            <a:r>
              <a:rPr lang="zh-CN" altLang="en-US" sz="2000" kern="100" dirty="0">
                <a:latin typeface="+mn-ea"/>
                <a:cs typeface="Times New Roman" panose="02020603050405020304" pitchFamily="18" charset="0"/>
              </a:rPr>
              <a:t>不同读出电子学模块同一帧片段成完整帧数据</a:t>
            </a:r>
          </a:p>
          <a:p>
            <a:pPr marL="258763" lvl="1" indent="0">
              <a:lnSpc>
                <a:spcPct val="150000"/>
              </a:lnSpc>
              <a:buNone/>
            </a:pP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66F73FC4-0D5D-F7E9-FD1E-0BA957AA99E3}"/>
              </a:ext>
            </a:extLst>
          </p:cNvPr>
          <p:cNvPicPr>
            <a:picLocks noChangeAspect="1"/>
          </p:cNvPicPr>
          <p:nvPr/>
        </p:nvPicPr>
        <p:blipFill>
          <a:blip r:embed="rId4"/>
          <a:stretch>
            <a:fillRect/>
          </a:stretch>
        </p:blipFill>
        <p:spPr>
          <a:xfrm>
            <a:off x="4865898" y="5345683"/>
            <a:ext cx="6564139" cy="949390"/>
          </a:xfrm>
          <a:prstGeom prst="rect">
            <a:avLst/>
          </a:prstGeom>
        </p:spPr>
      </p:pic>
      <p:sp>
        <p:nvSpPr>
          <p:cNvPr id="9" name="箭头: 右 8">
            <a:extLst>
              <a:ext uri="{FF2B5EF4-FFF2-40B4-BE49-F238E27FC236}">
                <a16:creationId xmlns:a16="http://schemas.microsoft.com/office/drawing/2014/main" id="{70A56BF1-8235-8FFD-7D78-ECD5238D173C}"/>
              </a:ext>
            </a:extLst>
          </p:cNvPr>
          <p:cNvSpPr/>
          <p:nvPr/>
        </p:nvSpPr>
        <p:spPr>
          <a:xfrm>
            <a:off x="5786317" y="1947148"/>
            <a:ext cx="987842" cy="534665"/>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39F7983-65A2-0812-6DA3-0E23AB91928B}"/>
              </a:ext>
            </a:extLst>
          </p:cNvPr>
          <p:cNvSpPr/>
          <p:nvPr/>
        </p:nvSpPr>
        <p:spPr>
          <a:xfrm>
            <a:off x="9862782" y="4231724"/>
            <a:ext cx="1867189" cy="94939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b="1" dirty="0"/>
              <a:t>多级数据缓存保证数据可靠性</a:t>
            </a:r>
          </a:p>
        </p:txBody>
      </p:sp>
      <p:pic>
        <p:nvPicPr>
          <p:cNvPr id="12" name="图片 11">
            <a:extLst>
              <a:ext uri="{FF2B5EF4-FFF2-40B4-BE49-F238E27FC236}">
                <a16:creationId xmlns:a16="http://schemas.microsoft.com/office/drawing/2014/main" id="{1D3B996B-E0CD-7D6F-2DDA-64FD5FFFA89B}"/>
              </a:ext>
            </a:extLst>
          </p:cNvPr>
          <p:cNvPicPr>
            <a:picLocks noChangeAspect="1"/>
          </p:cNvPicPr>
          <p:nvPr/>
        </p:nvPicPr>
        <p:blipFill>
          <a:blip r:embed="rId5"/>
          <a:stretch>
            <a:fillRect/>
          </a:stretch>
        </p:blipFill>
        <p:spPr>
          <a:xfrm>
            <a:off x="5223980" y="3672865"/>
            <a:ext cx="4008299" cy="1817771"/>
          </a:xfrm>
          <a:prstGeom prst="rect">
            <a:avLst/>
          </a:prstGeom>
        </p:spPr>
      </p:pic>
      <p:sp>
        <p:nvSpPr>
          <p:cNvPr id="13" name="文本框 12">
            <a:extLst>
              <a:ext uri="{FF2B5EF4-FFF2-40B4-BE49-F238E27FC236}">
                <a16:creationId xmlns:a16="http://schemas.microsoft.com/office/drawing/2014/main" id="{48F89BCA-098D-A597-7188-2EFC952C4CD4}"/>
              </a:ext>
            </a:extLst>
          </p:cNvPr>
          <p:cNvSpPr txBox="1"/>
          <p:nvPr/>
        </p:nvSpPr>
        <p:spPr>
          <a:xfrm>
            <a:off x="5096033" y="3402956"/>
            <a:ext cx="1116701" cy="369332"/>
          </a:xfrm>
          <a:prstGeom prst="rect">
            <a:avLst/>
          </a:prstGeom>
          <a:solidFill>
            <a:srgbClr val="FFFF00"/>
          </a:solidFill>
        </p:spPr>
        <p:txBody>
          <a:bodyPr wrap="square" rtlCol="0">
            <a:spAutoFit/>
          </a:bodyPr>
          <a:lstStyle/>
          <a:p>
            <a:r>
              <a:rPr lang="zh-CN" altLang="en-US" b="1" dirty="0">
                <a:solidFill>
                  <a:srgbClr val="C00000"/>
                </a:solidFill>
                <a:highlight>
                  <a:srgbClr val="FFFF00"/>
                </a:highlight>
                <a:latin typeface="楷体" panose="02010609060101010101" pitchFamily="49" charset="-122"/>
                <a:ea typeface="楷体" panose="02010609060101010101" pitchFamily="49" charset="-122"/>
              </a:rPr>
              <a:t>测试环境</a:t>
            </a:r>
          </a:p>
        </p:txBody>
      </p:sp>
    </p:spTree>
    <p:extLst>
      <p:ext uri="{BB962C8B-B14F-4D97-AF65-F5344CB8AC3E}">
        <p14:creationId xmlns:p14="http://schemas.microsoft.com/office/powerpoint/2010/main" val="40961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C16B65AC-C336-44A2-8AF7-7DD9AAD92FDA}"/>
              </a:ext>
            </a:extLst>
          </p:cNvPr>
          <p:cNvPicPr>
            <a:picLocks noChangeAspect="1"/>
          </p:cNvPicPr>
          <p:nvPr/>
        </p:nvPicPr>
        <p:blipFill>
          <a:blip r:embed="rId3"/>
          <a:stretch>
            <a:fillRect/>
          </a:stretch>
        </p:blipFill>
        <p:spPr>
          <a:xfrm>
            <a:off x="1071995" y="1651379"/>
            <a:ext cx="9155738" cy="2897528"/>
          </a:xfrm>
          <a:prstGeom prst="rect">
            <a:avLst/>
          </a:prstGeom>
        </p:spPr>
      </p:pic>
      <p:sp>
        <p:nvSpPr>
          <p:cNvPr id="3" name="灯片编号占位符 2">
            <a:extLst>
              <a:ext uri="{FF2B5EF4-FFF2-40B4-BE49-F238E27FC236}">
                <a16:creationId xmlns:a16="http://schemas.microsoft.com/office/drawing/2014/main" id="{EC736F29-A932-41DE-A3D5-00A265D29134}"/>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11</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9A2EC229-4D39-4B74-A576-8EC706B22F5E}"/>
              </a:ext>
            </a:extLst>
          </p:cNvPr>
          <p:cNvSpPr>
            <a:spLocks noGrp="1"/>
          </p:cNvSpPr>
          <p:nvPr>
            <p:ph type="title"/>
          </p:nvPr>
        </p:nvSpPr>
        <p:spPr/>
        <p:txBody>
          <a:bodyPr/>
          <a:lstStyle/>
          <a:p>
            <a:r>
              <a:rPr lang="en-US" altLang="zh-CN" dirty="0"/>
              <a:t>HEPS-BPIX4 DAQ</a:t>
            </a:r>
            <a:r>
              <a:rPr lang="zh-CN" altLang="en-US" dirty="0"/>
              <a:t>系统数据流设计与开发</a:t>
            </a:r>
          </a:p>
        </p:txBody>
      </p:sp>
      <p:sp>
        <p:nvSpPr>
          <p:cNvPr id="5" name="页脚占位符 4">
            <a:extLst>
              <a:ext uri="{FF2B5EF4-FFF2-40B4-BE49-F238E27FC236}">
                <a16:creationId xmlns:a16="http://schemas.microsoft.com/office/drawing/2014/main" id="{3EB52292-E268-4BE0-8456-B588876EBBE5}"/>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endParaRPr lang="zh-CN" altLang="en-US" dirty="0">
              <a:solidFill>
                <a:prstClr val="black">
                  <a:tint val="75000"/>
                </a:prstClr>
              </a:solidFill>
            </a:endParaRPr>
          </a:p>
        </p:txBody>
      </p:sp>
      <p:sp>
        <p:nvSpPr>
          <p:cNvPr id="10" name="内容占位符 2">
            <a:extLst>
              <a:ext uri="{FF2B5EF4-FFF2-40B4-BE49-F238E27FC236}">
                <a16:creationId xmlns:a16="http://schemas.microsoft.com/office/drawing/2014/main" id="{DB7E727C-1D43-4B1F-9EA0-2914CF3E8B8F}"/>
              </a:ext>
            </a:extLst>
          </p:cNvPr>
          <p:cNvSpPr txBox="1">
            <a:spLocks/>
          </p:cNvSpPr>
          <p:nvPr/>
        </p:nvSpPr>
        <p:spPr>
          <a:xfrm>
            <a:off x="361922" y="1125265"/>
            <a:ext cx="5902400" cy="526114"/>
          </a:xfrm>
          <a:prstGeom prst="rect">
            <a:avLst/>
          </a:prstGeom>
        </p:spPr>
        <p:txBody>
          <a:bodyPr/>
          <a:lstStyle>
            <a:lvl1pPr marL="257175" indent="-257175" algn="l" rtl="0" eaLnBrk="0" fontAlgn="base" hangingPunct="0">
              <a:spcBef>
                <a:spcPct val="20000"/>
              </a:spcBef>
              <a:spcAft>
                <a:spcPct val="0"/>
              </a:spcAft>
              <a:buClr>
                <a:schemeClr val="tx2"/>
              </a:buClr>
              <a:buSzPct val="70000"/>
              <a:buFont typeface="Wingdings" panose="05000000000000000000" pitchFamily="2" charset="2"/>
              <a:buChar char="l"/>
              <a:defRPr sz="2200">
                <a:solidFill>
                  <a:srgbClr val="000000"/>
                </a:solidFill>
                <a:latin typeface="+mn-lt"/>
                <a:ea typeface="+mn-ea"/>
                <a:cs typeface="+mn-cs"/>
              </a:defRPr>
            </a:lvl1pPr>
            <a:lvl2pPr marL="519113" indent="-26035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rgbClr val="000000"/>
                </a:solidFill>
                <a:latin typeface="+mn-lt"/>
                <a:ea typeface="+mn-ea"/>
              </a:defRPr>
            </a:lvl2pPr>
            <a:lvl3pPr marL="739775" indent="-219075" algn="l" rtl="0" eaLnBrk="0" fontAlgn="base" hangingPunct="0">
              <a:spcBef>
                <a:spcPct val="20000"/>
              </a:spcBef>
              <a:spcAft>
                <a:spcPct val="0"/>
              </a:spcAft>
              <a:buClr>
                <a:schemeClr val="accent1"/>
              </a:buClr>
              <a:buSzPct val="70000"/>
              <a:buFont typeface="Wingdings" panose="05000000000000000000" pitchFamily="2" charset="2"/>
              <a:buChar char="l"/>
              <a:defRPr sz="1700">
                <a:solidFill>
                  <a:srgbClr val="000000"/>
                </a:solidFill>
                <a:latin typeface="+mn-lt"/>
                <a:ea typeface="+mn-ea"/>
              </a:defRPr>
            </a:lvl3pPr>
            <a:lvl4pPr marL="960438" indent="-219075" algn="l" rtl="0" eaLnBrk="0" fontAlgn="base" hangingPunct="0">
              <a:spcBef>
                <a:spcPct val="20000"/>
              </a:spcBef>
              <a:spcAft>
                <a:spcPct val="0"/>
              </a:spcAft>
              <a:buClr>
                <a:schemeClr val="tx2"/>
              </a:buClr>
              <a:buSzPct val="75000"/>
              <a:buFont typeface="Wingdings" panose="05000000000000000000" pitchFamily="2" charset="2"/>
              <a:buChar char="§"/>
              <a:defRPr sz="1500">
                <a:solidFill>
                  <a:srgbClr val="000000"/>
                </a:solidFill>
                <a:latin typeface="+mn-lt"/>
                <a:ea typeface="+mn-ea"/>
              </a:defRPr>
            </a:lvl4pPr>
            <a:lvl5pPr marL="1198563" indent="-236538" algn="l" rtl="0" eaLnBrk="0" fontAlgn="base" hangingPunct="0">
              <a:spcBef>
                <a:spcPct val="20000"/>
              </a:spcBef>
              <a:spcAft>
                <a:spcPct val="0"/>
              </a:spcAft>
              <a:buClr>
                <a:schemeClr val="folHlink"/>
              </a:buClr>
              <a:buSzPct val="80000"/>
              <a:buFont typeface="Wingdings" panose="05000000000000000000" pitchFamily="2" charset="2"/>
              <a:buChar char="§"/>
              <a:defRPr sz="1500">
                <a:solidFill>
                  <a:srgbClr val="000000"/>
                </a:solidFill>
                <a:latin typeface="+mn-lt"/>
                <a:ea typeface="+mn-ea"/>
              </a:defRPr>
            </a:lvl5pPr>
            <a:lvl6pPr marL="15418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6pPr>
            <a:lvl7pPr marL="18847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7pPr>
            <a:lvl8pPr marL="22276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8pPr>
            <a:lvl9pPr marL="25705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9pPr>
          </a:lstStyle>
          <a:p>
            <a:pPr>
              <a:buFont typeface="Wingdings" panose="05000000000000000000" pitchFamily="2" charset="2"/>
              <a:buChar char="u"/>
            </a:pPr>
            <a:r>
              <a:rPr lang="zh-CN" altLang="en-US" sz="2400" b="1" kern="100" dirty="0">
                <a:latin typeface="+mn-ea"/>
                <a:cs typeface="Times New Roman" panose="02020603050405020304" pitchFamily="18" charset="0"/>
              </a:rPr>
              <a:t>数据处理模块</a:t>
            </a:r>
            <a:endParaRPr lang="en-US" altLang="zh-CN" sz="2400" b="1" kern="100" dirty="0">
              <a:latin typeface="+mn-ea"/>
              <a:cs typeface="Times New Roman" panose="02020603050405020304" pitchFamily="18" charset="0"/>
            </a:endParaRPr>
          </a:p>
        </p:txBody>
      </p:sp>
      <p:sp>
        <p:nvSpPr>
          <p:cNvPr id="15" name="矩形 14">
            <a:extLst>
              <a:ext uri="{FF2B5EF4-FFF2-40B4-BE49-F238E27FC236}">
                <a16:creationId xmlns:a16="http://schemas.microsoft.com/office/drawing/2014/main" id="{24ACEF39-F7D4-46F9-82A1-F1BF9F8C138D}"/>
              </a:ext>
            </a:extLst>
          </p:cNvPr>
          <p:cNvSpPr/>
          <p:nvPr/>
        </p:nvSpPr>
        <p:spPr>
          <a:xfrm>
            <a:off x="10227733" y="505587"/>
            <a:ext cx="1820334" cy="38029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b="1" dirty="0"/>
              <a:t>数据处理模块</a:t>
            </a:r>
          </a:p>
        </p:txBody>
      </p:sp>
      <p:sp>
        <p:nvSpPr>
          <p:cNvPr id="19" name="任意多边形 68">
            <a:extLst>
              <a:ext uri="{FF2B5EF4-FFF2-40B4-BE49-F238E27FC236}">
                <a16:creationId xmlns:a16="http://schemas.microsoft.com/office/drawing/2014/main" id="{05F76E8B-D0CF-4BF5-A4F8-74F95E41911B}"/>
              </a:ext>
            </a:extLst>
          </p:cNvPr>
          <p:cNvSpPr/>
          <p:nvPr/>
        </p:nvSpPr>
        <p:spPr>
          <a:xfrm>
            <a:off x="4841939" y="5962758"/>
            <a:ext cx="7080122" cy="458612"/>
          </a:xfrm>
          <a:custGeom>
            <a:avLst/>
            <a:gdLst>
              <a:gd name="connsiteX0" fmla="*/ 0 w 3143272"/>
              <a:gd name="connsiteY0" fmla="*/ 76828 h 460961"/>
              <a:gd name="connsiteX1" fmla="*/ 76828 w 3143272"/>
              <a:gd name="connsiteY1" fmla="*/ 0 h 460961"/>
              <a:gd name="connsiteX2" fmla="*/ 3066444 w 3143272"/>
              <a:gd name="connsiteY2" fmla="*/ 0 h 460961"/>
              <a:gd name="connsiteX3" fmla="*/ 3143272 w 3143272"/>
              <a:gd name="connsiteY3" fmla="*/ 76828 h 460961"/>
              <a:gd name="connsiteX4" fmla="*/ 3143272 w 3143272"/>
              <a:gd name="connsiteY4" fmla="*/ 384133 h 460961"/>
              <a:gd name="connsiteX5" fmla="*/ 3066444 w 3143272"/>
              <a:gd name="connsiteY5" fmla="*/ 460961 h 460961"/>
              <a:gd name="connsiteX6" fmla="*/ 76828 w 3143272"/>
              <a:gd name="connsiteY6" fmla="*/ 460961 h 460961"/>
              <a:gd name="connsiteX7" fmla="*/ 0 w 3143272"/>
              <a:gd name="connsiteY7" fmla="*/ 384133 h 460961"/>
              <a:gd name="connsiteX8" fmla="*/ 0 w 3143272"/>
              <a:gd name="connsiteY8" fmla="*/ 76828 h 46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72" h="460961">
                <a:moveTo>
                  <a:pt x="0" y="76828"/>
                </a:moveTo>
                <a:cubicBezTo>
                  <a:pt x="0" y="34397"/>
                  <a:pt x="34397" y="0"/>
                  <a:pt x="76828" y="0"/>
                </a:cubicBezTo>
                <a:lnTo>
                  <a:pt x="3066444" y="0"/>
                </a:lnTo>
                <a:cubicBezTo>
                  <a:pt x="3108875" y="0"/>
                  <a:pt x="3143272" y="34397"/>
                  <a:pt x="3143272" y="76828"/>
                </a:cubicBezTo>
                <a:lnTo>
                  <a:pt x="3143272" y="384133"/>
                </a:lnTo>
                <a:cubicBezTo>
                  <a:pt x="3143272" y="426564"/>
                  <a:pt x="3108875" y="460961"/>
                  <a:pt x="3066444" y="460961"/>
                </a:cubicBezTo>
                <a:lnTo>
                  <a:pt x="76828" y="460961"/>
                </a:lnTo>
                <a:cubicBezTo>
                  <a:pt x="34397" y="460961"/>
                  <a:pt x="0" y="426564"/>
                  <a:pt x="0" y="384133"/>
                </a:cubicBezTo>
                <a:lnTo>
                  <a:pt x="0" y="76828"/>
                </a:lnTo>
                <a:close/>
              </a:path>
            </a:pathLst>
          </a:custGeom>
          <a:solidFill>
            <a:srgbClr val="C8DDF2"/>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79652" tIns="79652" rIns="79652" bIns="79652" numCol="1" spcCol="1270" anchor="ctr" anchorCtr="0">
            <a:noAutofit/>
          </a:bodyPr>
          <a:lstStyle/>
          <a:p>
            <a:pPr defTabSz="666734">
              <a:lnSpc>
                <a:spcPct val="90000"/>
              </a:lnSpc>
              <a:spcAft>
                <a:spcPct val="35000"/>
              </a:spcAft>
            </a:pPr>
            <a:r>
              <a:rPr lang="zh-CN" altLang="en-US" sz="2400" kern="0" dirty="0">
                <a:latin typeface="Times New Roman" panose="02020603050405020304" pitchFamily="18" charset="0"/>
                <a:ea typeface="楷体" panose="02010609060101010101" pitchFamily="49" charset="-122"/>
                <a:cs typeface="Times New Roman" panose="02020603050405020304" pitchFamily="18" charset="0"/>
              </a:rPr>
              <a:t>可以根据</a:t>
            </a:r>
            <a:r>
              <a:rPr lang="zh-CN" altLang="en-US" sz="2400" kern="0" dirty="0">
                <a:highlight>
                  <a:srgbClr val="FFFF00"/>
                </a:highlight>
                <a:latin typeface="Times New Roman" panose="02020603050405020304" pitchFamily="18" charset="0"/>
                <a:ea typeface="楷体" panose="02010609060101010101" pitchFamily="49" charset="-122"/>
                <a:cs typeface="Times New Roman" panose="02020603050405020304" pitchFamily="18" charset="0"/>
              </a:rPr>
              <a:t>实验用户需求</a:t>
            </a:r>
            <a:r>
              <a:rPr lang="zh-CN" altLang="en-US" sz="2400" b="1"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灵活定制</a:t>
            </a:r>
            <a:r>
              <a:rPr lang="zh-CN" altLang="en-US" sz="2400" kern="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额外</a:t>
            </a:r>
            <a:r>
              <a:rPr lang="zh-CN" altLang="en-US" sz="2400" kern="0" dirty="0">
                <a:latin typeface="Times New Roman" panose="02020603050405020304" pitchFamily="18" charset="0"/>
                <a:ea typeface="楷体" panose="02010609060101010101" pitchFamily="49" charset="-122"/>
                <a:cs typeface="Times New Roman" panose="02020603050405020304" pitchFamily="18" charset="0"/>
              </a:rPr>
              <a:t>数据处理功能</a:t>
            </a:r>
            <a:endParaRPr lang="en-US" sz="2400" dirty="0">
              <a:solidFill>
                <a:sysClr val="windowText" lastClr="000000"/>
              </a:solidFill>
              <a:latin typeface="楷体" panose="02010609060101010101" pitchFamily="49" charset="-122"/>
              <a:ea typeface="楷体" panose="02010609060101010101" pitchFamily="49" charset="-122"/>
            </a:endParaRPr>
          </a:p>
        </p:txBody>
      </p:sp>
      <p:sp>
        <p:nvSpPr>
          <p:cNvPr id="20" name="矩形 19">
            <a:extLst>
              <a:ext uri="{FF2B5EF4-FFF2-40B4-BE49-F238E27FC236}">
                <a16:creationId xmlns:a16="http://schemas.microsoft.com/office/drawing/2014/main" id="{6BE7AE52-F666-4D06-961E-4BC63AC641D8}"/>
              </a:ext>
            </a:extLst>
          </p:cNvPr>
          <p:cNvSpPr/>
          <p:nvPr/>
        </p:nvSpPr>
        <p:spPr>
          <a:xfrm>
            <a:off x="666712" y="4613850"/>
            <a:ext cx="10355964" cy="1257712"/>
          </a:xfrm>
          <a:prstGeom prst="rect">
            <a:avLst/>
          </a:prstGeom>
          <a:ln>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endParaRPr lang="en-US" altLang="zh-CN" sz="2000" dirty="0">
              <a:solidFill>
                <a:schemeClr val="tx1"/>
              </a:solidFill>
              <a:latin typeface="+mn-ea"/>
            </a:endParaRPr>
          </a:p>
          <a:p>
            <a:pPr marL="1657350" lvl="3" indent="-285750">
              <a:buFont typeface="Wingdings" panose="05000000000000000000" pitchFamily="2" charset="2"/>
              <a:buChar char="Ø"/>
            </a:pPr>
            <a:r>
              <a:rPr lang="zh-CN" altLang="en-US" sz="2000" b="1" dirty="0">
                <a:solidFill>
                  <a:schemeClr val="tx1"/>
                </a:solidFill>
                <a:latin typeface="+mn-ea"/>
              </a:rPr>
              <a:t>数据处理 </a:t>
            </a:r>
            <a:r>
              <a:rPr lang="en-US" altLang="zh-CN" sz="2000" b="1" dirty="0">
                <a:solidFill>
                  <a:schemeClr val="tx1"/>
                </a:solidFill>
                <a:latin typeface="+mn-ea"/>
              </a:rPr>
              <a:t>– </a:t>
            </a:r>
            <a:r>
              <a:rPr lang="zh-CN" altLang="en-US" sz="2000" dirty="0">
                <a:solidFill>
                  <a:schemeClr val="tx1"/>
                </a:solidFill>
                <a:latin typeface="+mn-ea"/>
              </a:rPr>
              <a:t>提供算法接口便于灵活定制和动态调整</a:t>
            </a:r>
            <a:endParaRPr lang="en-US" altLang="zh-CN" sz="2000" dirty="0">
              <a:solidFill>
                <a:schemeClr val="tx1"/>
              </a:solidFill>
              <a:latin typeface="+mn-ea"/>
            </a:endParaRPr>
          </a:p>
          <a:p>
            <a:pPr marL="1657350" lvl="3" indent="-285750">
              <a:buFont typeface="Wingdings" panose="05000000000000000000" pitchFamily="2" charset="2"/>
              <a:buChar char="Ø"/>
            </a:pPr>
            <a:r>
              <a:rPr lang="zh-CN" altLang="en-US" sz="2000" b="1" dirty="0">
                <a:solidFill>
                  <a:schemeClr val="tx1"/>
                </a:solidFill>
                <a:latin typeface="+mn-ea"/>
              </a:rPr>
              <a:t>数据抽样 </a:t>
            </a:r>
            <a:r>
              <a:rPr lang="en-US" altLang="zh-CN" sz="2000" b="1" dirty="0">
                <a:solidFill>
                  <a:schemeClr val="tx1"/>
                </a:solidFill>
                <a:latin typeface="+mn-ea"/>
              </a:rPr>
              <a:t>– </a:t>
            </a:r>
            <a:r>
              <a:rPr lang="zh-CN" altLang="en-US" sz="2000" dirty="0">
                <a:solidFill>
                  <a:schemeClr val="tx1"/>
                </a:solidFill>
                <a:latin typeface="+mn-ea"/>
              </a:rPr>
              <a:t>抽样数据实时图像处理和显示</a:t>
            </a:r>
            <a:endParaRPr lang="en-US" altLang="zh-CN" sz="2000" dirty="0">
              <a:solidFill>
                <a:schemeClr val="tx1"/>
              </a:solidFill>
              <a:latin typeface="+mn-ea"/>
            </a:endParaRPr>
          </a:p>
          <a:p>
            <a:pPr marL="1657350" lvl="3" indent="-285750">
              <a:buFont typeface="Wingdings" panose="05000000000000000000" pitchFamily="2" charset="2"/>
              <a:buChar char="Ø"/>
            </a:pPr>
            <a:r>
              <a:rPr lang="zh-CN" altLang="en-US" sz="2000" b="1" kern="100" dirty="0">
                <a:latin typeface="+mn-ea"/>
                <a:cs typeface="Times New Roman" panose="02020603050405020304" pitchFamily="18" charset="0"/>
              </a:rPr>
              <a:t>数据传输 </a:t>
            </a:r>
            <a:r>
              <a:rPr lang="en-US" altLang="zh-CN" sz="2000" b="1" kern="100" dirty="0">
                <a:latin typeface="+mn-ea"/>
                <a:cs typeface="Times New Roman" panose="02020603050405020304" pitchFamily="18" charset="0"/>
              </a:rPr>
              <a:t>– </a:t>
            </a:r>
            <a:r>
              <a:rPr lang="zh-CN" altLang="en-US" sz="2000" dirty="0">
                <a:latin typeface="+mn-ea"/>
              </a:rPr>
              <a:t>提供数据传输端口，使用</a:t>
            </a:r>
            <a:r>
              <a:rPr lang="en-US" altLang="zh-CN" sz="2000" b="1" dirty="0" err="1">
                <a:solidFill>
                  <a:srgbClr val="C00000"/>
                </a:solidFill>
                <a:latin typeface="Times New Roman" panose="02020603050405020304" pitchFamily="18" charset="0"/>
                <a:cs typeface="Times New Roman" panose="02020603050405020304" pitchFamily="18" charset="0"/>
              </a:rPr>
              <a:t>ZeroMQ</a:t>
            </a:r>
            <a:r>
              <a:rPr lang="zh-CN" altLang="en-US" sz="2000" b="1" dirty="0">
                <a:solidFill>
                  <a:srgbClr val="C00000"/>
                </a:solidFill>
                <a:latin typeface="+mn-ea"/>
              </a:rPr>
              <a:t>协议</a:t>
            </a:r>
            <a:r>
              <a:rPr lang="zh-CN" altLang="en-US" sz="2000" dirty="0">
                <a:latin typeface="+mn-ea"/>
              </a:rPr>
              <a:t>实现</a:t>
            </a:r>
            <a:endParaRPr lang="en-US" altLang="zh-CN" sz="2000" dirty="0">
              <a:latin typeface="+mn-ea"/>
            </a:endParaRPr>
          </a:p>
          <a:p>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2" name="圆角矩形标注 28">
            <a:extLst>
              <a:ext uri="{FF2B5EF4-FFF2-40B4-BE49-F238E27FC236}">
                <a16:creationId xmlns:a16="http://schemas.microsoft.com/office/drawing/2014/main" id="{51BB897D-D589-46E6-82FE-F57F5065C185}"/>
              </a:ext>
            </a:extLst>
          </p:cNvPr>
          <p:cNvSpPr/>
          <p:nvPr/>
        </p:nvSpPr>
        <p:spPr>
          <a:xfrm>
            <a:off x="551411" y="6012346"/>
            <a:ext cx="2963286" cy="476526"/>
          </a:xfrm>
          <a:prstGeom prst="wedgeRoundRectCallout">
            <a:avLst>
              <a:gd name="adj1" fmla="val 39189"/>
              <a:gd name="adj2" fmla="val -109578"/>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666734">
              <a:lnSpc>
                <a:spcPct val="90000"/>
              </a:lnSpc>
              <a:spcAft>
                <a:spcPct val="35000"/>
              </a:spcAft>
            </a:pPr>
            <a:r>
              <a:rPr lang="zh-CN" altLang="en-US" b="1"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具备可复用性和可扩展性</a:t>
            </a:r>
            <a:endParaRPr lang="en-US" altLang="zh-CN" dirty="0">
              <a:solidFill>
                <a:sysClr val="windowText" lastClr="000000"/>
              </a:solidFill>
              <a:latin typeface="楷体" panose="02010609060101010101" pitchFamily="49" charset="-122"/>
              <a:ea typeface="楷体" panose="02010609060101010101" pitchFamily="49" charset="-122"/>
            </a:endParaRPr>
          </a:p>
        </p:txBody>
      </p:sp>
      <p:sp>
        <p:nvSpPr>
          <p:cNvPr id="29" name="圆角矩形 8">
            <a:extLst>
              <a:ext uri="{FF2B5EF4-FFF2-40B4-BE49-F238E27FC236}">
                <a16:creationId xmlns:a16="http://schemas.microsoft.com/office/drawing/2014/main" id="{3A83D5C5-A454-473B-AD3E-A032A5C59DBF}"/>
              </a:ext>
            </a:extLst>
          </p:cNvPr>
          <p:cNvSpPr/>
          <p:nvPr/>
        </p:nvSpPr>
        <p:spPr>
          <a:xfrm>
            <a:off x="2903401" y="2117734"/>
            <a:ext cx="5276323" cy="2339977"/>
          </a:xfrm>
          <a:prstGeom prst="roundRect">
            <a:avLst/>
          </a:prstGeom>
          <a:noFill/>
          <a:ln w="34925" cap="flat" cmpd="sng" algn="in">
            <a:solidFill>
              <a:srgbClr val="FFFF00"/>
            </a:solidFill>
            <a:prstDash val="solid"/>
          </a:ln>
          <a:effectLst>
            <a:glow rad="228600">
              <a:srgbClr val="FFC000">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a:ea typeface="宋体" panose="02010600030101010101" pitchFamily="2" charset="-122"/>
              <a:cs typeface="+mn-cs"/>
            </a:endParaRPr>
          </a:p>
        </p:txBody>
      </p:sp>
    </p:spTree>
    <p:extLst>
      <p:ext uri="{BB962C8B-B14F-4D97-AF65-F5344CB8AC3E}">
        <p14:creationId xmlns:p14="http://schemas.microsoft.com/office/powerpoint/2010/main" val="389483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C736F29-A932-41DE-A3D5-00A265D29134}"/>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12</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9A2EC229-4D39-4B74-A576-8EC706B22F5E}"/>
              </a:ext>
            </a:extLst>
          </p:cNvPr>
          <p:cNvSpPr>
            <a:spLocks noGrp="1"/>
          </p:cNvSpPr>
          <p:nvPr>
            <p:ph type="title"/>
          </p:nvPr>
        </p:nvSpPr>
        <p:spPr/>
        <p:txBody>
          <a:bodyPr/>
          <a:lstStyle/>
          <a:p>
            <a:r>
              <a:rPr lang="en-US" altLang="zh-CN" dirty="0"/>
              <a:t>HEPS-BPIX4 DAQ</a:t>
            </a:r>
            <a:r>
              <a:rPr lang="zh-CN" altLang="en-US" dirty="0"/>
              <a:t>系统数据流设计与开发</a:t>
            </a:r>
          </a:p>
        </p:txBody>
      </p:sp>
      <p:sp>
        <p:nvSpPr>
          <p:cNvPr id="5" name="页脚占位符 4">
            <a:extLst>
              <a:ext uri="{FF2B5EF4-FFF2-40B4-BE49-F238E27FC236}">
                <a16:creationId xmlns:a16="http://schemas.microsoft.com/office/drawing/2014/main" id="{3EB52292-E268-4BE0-8456-B588876EBBE5}"/>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endParaRPr lang="zh-CN" altLang="en-US" dirty="0">
              <a:solidFill>
                <a:prstClr val="black">
                  <a:tint val="75000"/>
                </a:prstClr>
              </a:solidFill>
            </a:endParaRPr>
          </a:p>
        </p:txBody>
      </p:sp>
      <p:sp>
        <p:nvSpPr>
          <p:cNvPr id="10" name="内容占位符 2">
            <a:extLst>
              <a:ext uri="{FF2B5EF4-FFF2-40B4-BE49-F238E27FC236}">
                <a16:creationId xmlns:a16="http://schemas.microsoft.com/office/drawing/2014/main" id="{DB7E727C-1D43-4B1F-9EA0-2914CF3E8B8F}"/>
              </a:ext>
            </a:extLst>
          </p:cNvPr>
          <p:cNvSpPr txBox="1">
            <a:spLocks/>
          </p:cNvSpPr>
          <p:nvPr/>
        </p:nvSpPr>
        <p:spPr>
          <a:xfrm>
            <a:off x="361922" y="1125265"/>
            <a:ext cx="5902400" cy="526114"/>
          </a:xfrm>
          <a:prstGeom prst="rect">
            <a:avLst/>
          </a:prstGeom>
        </p:spPr>
        <p:txBody>
          <a:bodyPr/>
          <a:lstStyle>
            <a:lvl1pPr marL="257175" indent="-257175" algn="l" rtl="0" eaLnBrk="0" fontAlgn="base" hangingPunct="0">
              <a:spcBef>
                <a:spcPct val="20000"/>
              </a:spcBef>
              <a:spcAft>
                <a:spcPct val="0"/>
              </a:spcAft>
              <a:buClr>
                <a:schemeClr val="tx2"/>
              </a:buClr>
              <a:buSzPct val="70000"/>
              <a:buFont typeface="Wingdings" panose="05000000000000000000" pitchFamily="2" charset="2"/>
              <a:buChar char="l"/>
              <a:defRPr sz="2200">
                <a:solidFill>
                  <a:srgbClr val="000000"/>
                </a:solidFill>
                <a:latin typeface="+mn-lt"/>
                <a:ea typeface="+mn-ea"/>
                <a:cs typeface="+mn-cs"/>
              </a:defRPr>
            </a:lvl1pPr>
            <a:lvl2pPr marL="519113" indent="-26035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rgbClr val="000000"/>
                </a:solidFill>
                <a:latin typeface="+mn-lt"/>
                <a:ea typeface="+mn-ea"/>
              </a:defRPr>
            </a:lvl2pPr>
            <a:lvl3pPr marL="739775" indent="-219075" algn="l" rtl="0" eaLnBrk="0" fontAlgn="base" hangingPunct="0">
              <a:spcBef>
                <a:spcPct val="20000"/>
              </a:spcBef>
              <a:spcAft>
                <a:spcPct val="0"/>
              </a:spcAft>
              <a:buClr>
                <a:schemeClr val="accent1"/>
              </a:buClr>
              <a:buSzPct val="70000"/>
              <a:buFont typeface="Wingdings" panose="05000000000000000000" pitchFamily="2" charset="2"/>
              <a:buChar char="l"/>
              <a:defRPr sz="1700">
                <a:solidFill>
                  <a:srgbClr val="000000"/>
                </a:solidFill>
                <a:latin typeface="+mn-lt"/>
                <a:ea typeface="+mn-ea"/>
              </a:defRPr>
            </a:lvl3pPr>
            <a:lvl4pPr marL="960438" indent="-219075" algn="l" rtl="0" eaLnBrk="0" fontAlgn="base" hangingPunct="0">
              <a:spcBef>
                <a:spcPct val="20000"/>
              </a:spcBef>
              <a:spcAft>
                <a:spcPct val="0"/>
              </a:spcAft>
              <a:buClr>
                <a:schemeClr val="tx2"/>
              </a:buClr>
              <a:buSzPct val="75000"/>
              <a:buFont typeface="Wingdings" panose="05000000000000000000" pitchFamily="2" charset="2"/>
              <a:buChar char="§"/>
              <a:defRPr sz="1500">
                <a:solidFill>
                  <a:srgbClr val="000000"/>
                </a:solidFill>
                <a:latin typeface="+mn-lt"/>
                <a:ea typeface="+mn-ea"/>
              </a:defRPr>
            </a:lvl4pPr>
            <a:lvl5pPr marL="1198563" indent="-236538" algn="l" rtl="0" eaLnBrk="0" fontAlgn="base" hangingPunct="0">
              <a:spcBef>
                <a:spcPct val="20000"/>
              </a:spcBef>
              <a:spcAft>
                <a:spcPct val="0"/>
              </a:spcAft>
              <a:buClr>
                <a:schemeClr val="folHlink"/>
              </a:buClr>
              <a:buSzPct val="80000"/>
              <a:buFont typeface="Wingdings" panose="05000000000000000000" pitchFamily="2" charset="2"/>
              <a:buChar char="§"/>
              <a:defRPr sz="1500">
                <a:solidFill>
                  <a:srgbClr val="000000"/>
                </a:solidFill>
                <a:latin typeface="+mn-lt"/>
                <a:ea typeface="+mn-ea"/>
              </a:defRPr>
            </a:lvl5pPr>
            <a:lvl6pPr marL="15418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6pPr>
            <a:lvl7pPr marL="18847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7pPr>
            <a:lvl8pPr marL="22276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8pPr>
            <a:lvl9pPr marL="25705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9pPr>
          </a:lstStyle>
          <a:p>
            <a:pPr>
              <a:buFont typeface="Wingdings" panose="05000000000000000000" pitchFamily="2" charset="2"/>
              <a:buChar char="u"/>
            </a:pPr>
            <a:r>
              <a:rPr lang="zh-CN" altLang="en-US" sz="2400" b="1" kern="100" dirty="0">
                <a:latin typeface="+mn-ea"/>
                <a:cs typeface="Times New Roman" panose="02020603050405020304" pitchFamily="18" charset="0"/>
              </a:rPr>
              <a:t>数据存储模块</a:t>
            </a:r>
            <a:endParaRPr lang="en-US" altLang="zh-CN" sz="2400" b="1" kern="100" dirty="0">
              <a:latin typeface="+mn-ea"/>
              <a:cs typeface="Times New Roman" panose="02020603050405020304" pitchFamily="18" charset="0"/>
            </a:endParaRPr>
          </a:p>
        </p:txBody>
      </p:sp>
      <p:sp>
        <p:nvSpPr>
          <p:cNvPr id="15" name="矩形 14">
            <a:extLst>
              <a:ext uri="{FF2B5EF4-FFF2-40B4-BE49-F238E27FC236}">
                <a16:creationId xmlns:a16="http://schemas.microsoft.com/office/drawing/2014/main" id="{24ACEF39-F7D4-46F9-82A1-F1BF9F8C138D}"/>
              </a:ext>
            </a:extLst>
          </p:cNvPr>
          <p:cNvSpPr/>
          <p:nvPr/>
        </p:nvSpPr>
        <p:spPr>
          <a:xfrm>
            <a:off x="10227733" y="505587"/>
            <a:ext cx="1820334" cy="38029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b="1" dirty="0"/>
              <a:t>数据存储模块</a:t>
            </a:r>
          </a:p>
        </p:txBody>
      </p:sp>
      <p:pic>
        <p:nvPicPr>
          <p:cNvPr id="11" name="Picture 2" descr="Screenshot from 2016-11-03 21-58-37">
            <a:extLst>
              <a:ext uri="{FF2B5EF4-FFF2-40B4-BE49-F238E27FC236}">
                <a16:creationId xmlns:a16="http://schemas.microsoft.com/office/drawing/2014/main" id="{FEAC7FD7-B9E3-4F96-87E2-F06A69B085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7587" y="2939913"/>
            <a:ext cx="4602210" cy="262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内容占位符 2">
            <a:extLst>
              <a:ext uri="{FF2B5EF4-FFF2-40B4-BE49-F238E27FC236}">
                <a16:creationId xmlns:a16="http://schemas.microsoft.com/office/drawing/2014/main" id="{75C2FC87-25A0-4578-8CD3-ABE7E3BFE086}"/>
              </a:ext>
            </a:extLst>
          </p:cNvPr>
          <p:cNvSpPr txBox="1">
            <a:spLocks/>
          </p:cNvSpPr>
          <p:nvPr/>
        </p:nvSpPr>
        <p:spPr>
          <a:xfrm>
            <a:off x="396947" y="1766889"/>
            <a:ext cx="3252704" cy="424106"/>
          </a:xfrm>
          <a:prstGeom prst="rect">
            <a:avLst/>
          </a:prstGeom>
        </p:spPr>
        <p:txBody>
          <a:bodyPr/>
          <a:lstStyle>
            <a:lvl1pPr marL="257175" indent="-257175" algn="l" rtl="0" eaLnBrk="0" fontAlgn="base" hangingPunct="0">
              <a:spcBef>
                <a:spcPct val="20000"/>
              </a:spcBef>
              <a:spcAft>
                <a:spcPct val="0"/>
              </a:spcAft>
              <a:buClr>
                <a:schemeClr val="tx2"/>
              </a:buClr>
              <a:buSzPct val="70000"/>
              <a:buFont typeface="Wingdings" panose="05000000000000000000" pitchFamily="2" charset="2"/>
              <a:buChar char="l"/>
              <a:defRPr sz="2200">
                <a:solidFill>
                  <a:srgbClr val="000000"/>
                </a:solidFill>
                <a:latin typeface="+mn-lt"/>
                <a:ea typeface="+mn-ea"/>
                <a:cs typeface="+mn-cs"/>
              </a:defRPr>
            </a:lvl1pPr>
            <a:lvl2pPr marL="519113" indent="-26035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rgbClr val="000000"/>
                </a:solidFill>
                <a:latin typeface="+mn-lt"/>
                <a:ea typeface="+mn-ea"/>
              </a:defRPr>
            </a:lvl2pPr>
            <a:lvl3pPr marL="739775" indent="-219075" algn="l" rtl="0" eaLnBrk="0" fontAlgn="base" hangingPunct="0">
              <a:spcBef>
                <a:spcPct val="20000"/>
              </a:spcBef>
              <a:spcAft>
                <a:spcPct val="0"/>
              </a:spcAft>
              <a:buClr>
                <a:schemeClr val="accent1"/>
              </a:buClr>
              <a:buSzPct val="70000"/>
              <a:buFont typeface="Wingdings" panose="05000000000000000000" pitchFamily="2" charset="2"/>
              <a:buChar char="l"/>
              <a:defRPr sz="1700">
                <a:solidFill>
                  <a:srgbClr val="000000"/>
                </a:solidFill>
                <a:latin typeface="+mn-lt"/>
                <a:ea typeface="+mn-ea"/>
              </a:defRPr>
            </a:lvl3pPr>
            <a:lvl4pPr marL="960438" indent="-219075" algn="l" rtl="0" eaLnBrk="0" fontAlgn="base" hangingPunct="0">
              <a:spcBef>
                <a:spcPct val="20000"/>
              </a:spcBef>
              <a:spcAft>
                <a:spcPct val="0"/>
              </a:spcAft>
              <a:buClr>
                <a:schemeClr val="tx2"/>
              </a:buClr>
              <a:buSzPct val="75000"/>
              <a:buFont typeface="Wingdings" panose="05000000000000000000" pitchFamily="2" charset="2"/>
              <a:buChar char="§"/>
              <a:defRPr sz="1500">
                <a:solidFill>
                  <a:srgbClr val="000000"/>
                </a:solidFill>
                <a:latin typeface="+mn-lt"/>
                <a:ea typeface="+mn-ea"/>
              </a:defRPr>
            </a:lvl4pPr>
            <a:lvl5pPr marL="1198563" indent="-236538" algn="l" rtl="0" eaLnBrk="0" fontAlgn="base" hangingPunct="0">
              <a:spcBef>
                <a:spcPct val="20000"/>
              </a:spcBef>
              <a:spcAft>
                <a:spcPct val="0"/>
              </a:spcAft>
              <a:buClr>
                <a:schemeClr val="folHlink"/>
              </a:buClr>
              <a:buSzPct val="80000"/>
              <a:buFont typeface="Wingdings" panose="05000000000000000000" pitchFamily="2" charset="2"/>
              <a:buChar char="§"/>
              <a:defRPr sz="1500">
                <a:solidFill>
                  <a:srgbClr val="000000"/>
                </a:solidFill>
                <a:latin typeface="+mn-lt"/>
                <a:ea typeface="+mn-ea"/>
              </a:defRPr>
            </a:lvl5pPr>
            <a:lvl6pPr marL="15418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6pPr>
            <a:lvl7pPr marL="18847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7pPr>
            <a:lvl8pPr marL="22276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8pPr>
            <a:lvl9pPr marL="25705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9pPr>
          </a:lstStyle>
          <a:p>
            <a:r>
              <a:rPr lang="zh-CN" altLang="en-US" sz="2000" b="1" kern="100" dirty="0">
                <a:latin typeface="+mj-ea"/>
                <a:ea typeface="+mj-ea"/>
                <a:cs typeface="Times New Roman" panose="02020603050405020304" pitchFamily="18" charset="0"/>
              </a:rPr>
              <a:t>格式转换</a:t>
            </a:r>
            <a:endParaRPr lang="en-US" altLang="zh-CN" sz="2000" b="1" kern="100" dirty="0">
              <a:latin typeface="+mj-ea"/>
              <a:ea typeface="+mj-ea"/>
              <a:cs typeface="Times New Roman" panose="02020603050405020304" pitchFamily="18" charset="0"/>
            </a:endParaRPr>
          </a:p>
          <a:p>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pPr marL="0" indent="0">
              <a:buFont typeface="Wingdings" panose="05000000000000000000" pitchFamily="2" charset="2"/>
              <a:buNone/>
            </a:pP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3" name="内容占位符 2">
            <a:extLst>
              <a:ext uri="{FF2B5EF4-FFF2-40B4-BE49-F238E27FC236}">
                <a16:creationId xmlns:a16="http://schemas.microsoft.com/office/drawing/2014/main" id="{24FDD793-658F-4C68-828C-97B3A896FAB4}"/>
              </a:ext>
            </a:extLst>
          </p:cNvPr>
          <p:cNvSpPr txBox="1">
            <a:spLocks/>
          </p:cNvSpPr>
          <p:nvPr/>
        </p:nvSpPr>
        <p:spPr>
          <a:xfrm>
            <a:off x="396947" y="2929188"/>
            <a:ext cx="3252704" cy="424106"/>
          </a:xfrm>
          <a:prstGeom prst="rect">
            <a:avLst/>
          </a:prstGeom>
        </p:spPr>
        <p:txBody>
          <a:bodyPr/>
          <a:lstStyle>
            <a:lvl1pPr marL="257175" indent="-257175" algn="l" rtl="0" eaLnBrk="0" fontAlgn="base" hangingPunct="0">
              <a:spcBef>
                <a:spcPct val="20000"/>
              </a:spcBef>
              <a:spcAft>
                <a:spcPct val="0"/>
              </a:spcAft>
              <a:buClr>
                <a:schemeClr val="tx2"/>
              </a:buClr>
              <a:buSzPct val="70000"/>
              <a:buFont typeface="Wingdings" panose="05000000000000000000" pitchFamily="2" charset="2"/>
              <a:buChar char="l"/>
              <a:defRPr sz="2200">
                <a:solidFill>
                  <a:srgbClr val="000000"/>
                </a:solidFill>
                <a:latin typeface="+mn-lt"/>
                <a:ea typeface="+mn-ea"/>
                <a:cs typeface="+mn-cs"/>
              </a:defRPr>
            </a:lvl1pPr>
            <a:lvl2pPr marL="519113" indent="-26035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rgbClr val="000000"/>
                </a:solidFill>
                <a:latin typeface="+mn-lt"/>
                <a:ea typeface="+mn-ea"/>
              </a:defRPr>
            </a:lvl2pPr>
            <a:lvl3pPr marL="739775" indent="-219075" algn="l" rtl="0" eaLnBrk="0" fontAlgn="base" hangingPunct="0">
              <a:spcBef>
                <a:spcPct val="20000"/>
              </a:spcBef>
              <a:spcAft>
                <a:spcPct val="0"/>
              </a:spcAft>
              <a:buClr>
                <a:schemeClr val="accent1"/>
              </a:buClr>
              <a:buSzPct val="70000"/>
              <a:buFont typeface="Wingdings" panose="05000000000000000000" pitchFamily="2" charset="2"/>
              <a:buChar char="l"/>
              <a:defRPr sz="1700">
                <a:solidFill>
                  <a:srgbClr val="000000"/>
                </a:solidFill>
                <a:latin typeface="+mn-lt"/>
                <a:ea typeface="+mn-ea"/>
              </a:defRPr>
            </a:lvl3pPr>
            <a:lvl4pPr marL="960438" indent="-219075" algn="l" rtl="0" eaLnBrk="0" fontAlgn="base" hangingPunct="0">
              <a:spcBef>
                <a:spcPct val="20000"/>
              </a:spcBef>
              <a:spcAft>
                <a:spcPct val="0"/>
              </a:spcAft>
              <a:buClr>
                <a:schemeClr val="tx2"/>
              </a:buClr>
              <a:buSzPct val="75000"/>
              <a:buFont typeface="Wingdings" panose="05000000000000000000" pitchFamily="2" charset="2"/>
              <a:buChar char="§"/>
              <a:defRPr sz="1500">
                <a:solidFill>
                  <a:srgbClr val="000000"/>
                </a:solidFill>
                <a:latin typeface="+mn-lt"/>
                <a:ea typeface="+mn-ea"/>
              </a:defRPr>
            </a:lvl4pPr>
            <a:lvl5pPr marL="1198563" indent="-236538" algn="l" rtl="0" eaLnBrk="0" fontAlgn="base" hangingPunct="0">
              <a:spcBef>
                <a:spcPct val="20000"/>
              </a:spcBef>
              <a:spcAft>
                <a:spcPct val="0"/>
              </a:spcAft>
              <a:buClr>
                <a:schemeClr val="folHlink"/>
              </a:buClr>
              <a:buSzPct val="80000"/>
              <a:buFont typeface="Wingdings" panose="05000000000000000000" pitchFamily="2" charset="2"/>
              <a:buChar char="§"/>
              <a:defRPr sz="1500">
                <a:solidFill>
                  <a:srgbClr val="000000"/>
                </a:solidFill>
                <a:latin typeface="+mn-lt"/>
                <a:ea typeface="+mn-ea"/>
              </a:defRPr>
            </a:lvl5pPr>
            <a:lvl6pPr marL="15418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6pPr>
            <a:lvl7pPr marL="18847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7pPr>
            <a:lvl8pPr marL="22276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8pPr>
            <a:lvl9pPr marL="25705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9pPr>
          </a:lstStyle>
          <a:p>
            <a:r>
              <a:rPr lang="zh-CN" altLang="en-US" sz="2000" b="1" kern="100" dirty="0">
                <a:latin typeface="+mn-ea"/>
                <a:cs typeface="Times New Roman" panose="02020603050405020304" pitchFamily="18" charset="0"/>
              </a:rPr>
              <a:t>数据压缩</a:t>
            </a:r>
            <a:endParaRPr lang="en-US" altLang="zh-CN" sz="2000" b="1" kern="100" dirty="0">
              <a:latin typeface="+mn-ea"/>
              <a:cs typeface="Times New Roman" panose="02020603050405020304" pitchFamily="18" charset="0"/>
            </a:endParaRPr>
          </a:p>
          <a:p>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pPr marL="0" indent="0">
              <a:buFont typeface="Wingdings" panose="05000000000000000000" pitchFamily="2" charset="2"/>
              <a:buNone/>
            </a:pP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6" name="文本框 15">
            <a:extLst>
              <a:ext uri="{FF2B5EF4-FFF2-40B4-BE49-F238E27FC236}">
                <a16:creationId xmlns:a16="http://schemas.microsoft.com/office/drawing/2014/main" id="{DFD4233C-B0EB-4E54-97BC-B9EC3541D574}"/>
              </a:ext>
            </a:extLst>
          </p:cNvPr>
          <p:cNvSpPr txBox="1"/>
          <p:nvPr/>
        </p:nvSpPr>
        <p:spPr>
          <a:xfrm>
            <a:off x="810834" y="3310792"/>
            <a:ext cx="6449896" cy="85837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latin typeface="+mn-ea"/>
              </a:rPr>
              <a:t>存储带宽大</a:t>
            </a:r>
            <a:r>
              <a:rPr lang="zh-CN" altLang="en-US" b="1"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24GB/s</a:t>
            </a:r>
            <a:r>
              <a:rPr lang="zh-CN" altLang="en-US" b="1" dirty="0">
                <a:latin typeface="Times New Roman" panose="02020603050405020304" pitchFamily="18" charset="0"/>
                <a:cs typeface="Times New Roman" panose="02020603050405020304" pitchFamily="18" charset="0"/>
              </a:rPr>
              <a:t>），</a:t>
            </a:r>
            <a:r>
              <a:rPr lang="zh-CN" altLang="en-US" dirty="0">
                <a:latin typeface="+mn-ea"/>
              </a:rPr>
              <a:t>压缩数据减轻存储压力</a:t>
            </a:r>
            <a:endParaRPr lang="en-US" altLang="zh-CN" dirty="0">
              <a:latin typeface="+mn-ea"/>
            </a:endParaRPr>
          </a:p>
          <a:p>
            <a:pPr marL="285750" indent="-285750">
              <a:lnSpc>
                <a:spcPct val="150000"/>
              </a:lnSpc>
              <a:buFont typeface="Wingdings" panose="05000000000000000000" pitchFamily="2" charset="2"/>
              <a:buChar char="Ø"/>
            </a:pPr>
            <a:r>
              <a:rPr lang="zh-CN" altLang="en-US" dirty="0">
                <a:latin typeface="+mn-ea"/>
              </a:rPr>
              <a:t>选择合适压缩算法</a:t>
            </a:r>
          </a:p>
        </p:txBody>
      </p:sp>
      <p:sp>
        <p:nvSpPr>
          <p:cNvPr id="17" name="文本框 16">
            <a:extLst>
              <a:ext uri="{FF2B5EF4-FFF2-40B4-BE49-F238E27FC236}">
                <a16:creationId xmlns:a16="http://schemas.microsoft.com/office/drawing/2014/main" id="{649ABBB8-7362-4CC9-A74E-8C2A3F823CBF}"/>
              </a:ext>
            </a:extLst>
          </p:cNvPr>
          <p:cNvSpPr txBox="1"/>
          <p:nvPr/>
        </p:nvSpPr>
        <p:spPr>
          <a:xfrm>
            <a:off x="7698546" y="6019666"/>
            <a:ext cx="3946404" cy="338554"/>
          </a:xfrm>
          <a:prstGeom prst="rect">
            <a:avLst/>
          </a:prstGeom>
          <a:noFill/>
        </p:spPr>
        <p:txBody>
          <a:bodyPr wrap="square" rtlCol="0">
            <a:spAutoFit/>
          </a:bodyPr>
          <a:lstStyle/>
          <a:p>
            <a:r>
              <a:rPr lang="zh-CN" altLang="zh-CN" sz="1600" dirty="0">
                <a:latin typeface="楷体" panose="02010609060101010101" pitchFamily="49" charset="-122"/>
                <a:ea typeface="楷体" panose="02010609060101010101" pitchFamily="49" charset="-122"/>
              </a:rPr>
              <a:t>不同的压缩算法的压缩率</a:t>
            </a:r>
            <a:r>
              <a:rPr lang="en-US" altLang="zh-CN" sz="1600" dirty="0">
                <a:latin typeface="楷体" panose="02010609060101010101" pitchFamily="49" charset="-122"/>
                <a:ea typeface="楷体" panose="02010609060101010101" pitchFamily="49" charset="-122"/>
              </a:rPr>
              <a:t>/</a:t>
            </a:r>
            <a:r>
              <a:rPr lang="zh-CN" altLang="zh-CN" sz="1600" dirty="0">
                <a:latin typeface="楷体" panose="02010609060101010101" pitchFamily="49" charset="-122"/>
                <a:ea typeface="楷体" panose="02010609060101010101" pitchFamily="49" charset="-122"/>
              </a:rPr>
              <a:t>压缩时间分布图</a:t>
            </a:r>
            <a:endParaRPr lang="zh-CN" altLang="en-US" sz="1600" dirty="0">
              <a:latin typeface="楷体" panose="02010609060101010101" pitchFamily="49" charset="-122"/>
              <a:ea typeface="楷体" panose="02010609060101010101" pitchFamily="49" charset="-122"/>
            </a:endParaRPr>
          </a:p>
        </p:txBody>
      </p:sp>
      <p:cxnSp>
        <p:nvCxnSpPr>
          <p:cNvPr id="18" name="直接箭头连接符 17">
            <a:extLst>
              <a:ext uri="{FF2B5EF4-FFF2-40B4-BE49-F238E27FC236}">
                <a16:creationId xmlns:a16="http://schemas.microsoft.com/office/drawing/2014/main" id="{A44178FC-6F40-43C5-9144-02B1B4A4A7E4}"/>
              </a:ext>
            </a:extLst>
          </p:cNvPr>
          <p:cNvCxnSpPr>
            <a:cxnSpLocks/>
          </p:cNvCxnSpPr>
          <p:nvPr/>
        </p:nvCxnSpPr>
        <p:spPr>
          <a:xfrm flipH="1" flipV="1">
            <a:off x="7919132" y="4495920"/>
            <a:ext cx="585050" cy="808156"/>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15715F88-813B-4918-8762-FEC1F0111767}"/>
              </a:ext>
            </a:extLst>
          </p:cNvPr>
          <p:cNvSpPr/>
          <p:nvPr/>
        </p:nvSpPr>
        <p:spPr>
          <a:xfrm>
            <a:off x="8467017" y="5382700"/>
            <a:ext cx="2354074" cy="646331"/>
          </a:xfrm>
          <a:prstGeom prst="rect">
            <a:avLst/>
          </a:prstGeom>
        </p:spPr>
        <p:txBody>
          <a:bodyPr wrap="square">
            <a:spAutoFit/>
          </a:bodyPr>
          <a:lstStyle/>
          <a:p>
            <a:r>
              <a:rPr lang="zh-CN" altLang="en-US" b="1" dirty="0">
                <a:solidFill>
                  <a:srgbClr val="C00000"/>
                </a:solidFill>
                <a:latin typeface="楷体" panose="02010609060101010101" pitchFamily="49" charset="-122"/>
                <a:ea typeface="楷体" panose="02010609060101010101" pitchFamily="49" charset="-122"/>
              </a:rPr>
              <a:t>满足条件的压缩算法</a:t>
            </a:r>
            <a:endParaRPr lang="en-US" altLang="zh-CN" b="1" dirty="0">
              <a:solidFill>
                <a:srgbClr val="C00000"/>
              </a:solidFill>
              <a:latin typeface="楷体" panose="02010609060101010101" pitchFamily="49" charset="-122"/>
              <a:ea typeface="楷体" panose="02010609060101010101" pitchFamily="49" charset="-122"/>
            </a:endParaRPr>
          </a:p>
          <a:p>
            <a:r>
              <a:rPr lang="zh-CN" altLang="en-US"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quicklz</a:t>
            </a:r>
            <a:r>
              <a:rPr lang="zh-CN" altLang="en-US"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lz4</a:t>
            </a:r>
            <a:r>
              <a:rPr lang="zh-CN" altLang="en-US" b="1" dirty="0">
                <a:solidFill>
                  <a:srgbClr val="C00000"/>
                </a:solidFill>
                <a:latin typeface="楷体" panose="02010609060101010101" pitchFamily="49" charset="-122"/>
                <a:ea typeface="楷体" panose="02010609060101010101" pitchFamily="49" charset="-122"/>
              </a:rPr>
              <a:t>等</a:t>
            </a:r>
            <a:r>
              <a:rPr lang="zh-CN" altLang="en-US"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p>
        </p:txBody>
      </p:sp>
      <p:grpSp>
        <p:nvGrpSpPr>
          <p:cNvPr id="26" name="组合 25">
            <a:extLst>
              <a:ext uri="{FF2B5EF4-FFF2-40B4-BE49-F238E27FC236}">
                <a16:creationId xmlns:a16="http://schemas.microsoft.com/office/drawing/2014/main" id="{49D26EFB-2B94-4868-B19C-5F0C473A8F2E}"/>
              </a:ext>
            </a:extLst>
          </p:cNvPr>
          <p:cNvGrpSpPr/>
          <p:nvPr/>
        </p:nvGrpSpPr>
        <p:grpSpPr>
          <a:xfrm>
            <a:off x="916176" y="2165707"/>
            <a:ext cx="4330183" cy="455253"/>
            <a:chOff x="2796028" y="3354531"/>
            <a:chExt cx="4330183" cy="455253"/>
          </a:xfrm>
        </p:grpSpPr>
        <p:sp>
          <p:nvSpPr>
            <p:cNvPr id="27" name="文本框 26">
              <a:extLst>
                <a:ext uri="{FF2B5EF4-FFF2-40B4-BE49-F238E27FC236}">
                  <a16:creationId xmlns:a16="http://schemas.microsoft.com/office/drawing/2014/main" id="{A2B43487-EC4D-4B5F-8C65-086723297FDC}"/>
                </a:ext>
              </a:extLst>
            </p:cNvPr>
            <p:cNvSpPr txBox="1"/>
            <p:nvPr/>
          </p:nvSpPr>
          <p:spPr>
            <a:xfrm>
              <a:off x="2796028" y="3354531"/>
              <a:ext cx="4330183" cy="455253"/>
            </a:xfrm>
            <a:prstGeom prst="rect">
              <a:avLst/>
            </a:prstGeom>
            <a:noFill/>
          </p:spPr>
          <p:txBody>
            <a:bodyPr wrap="square" rtlCol="0">
              <a:spAutoFit/>
            </a:bodyPr>
            <a:lstStyle/>
            <a:p>
              <a:pPr>
                <a:lnSpc>
                  <a:spcPct val="150000"/>
                </a:lnSpc>
              </a:pPr>
              <a:r>
                <a:rPr lang="zh-CN" altLang="en-US" dirty="0">
                  <a:latin typeface="+mn-ea"/>
                </a:rPr>
                <a:t>原始二进制数据      </a:t>
              </a:r>
              <a:r>
                <a:rPr lang="zh-CN" altLang="en-US" dirty="0">
                  <a:solidFill>
                    <a:srgbClr val="C00000"/>
                  </a:solidFill>
                  <a:latin typeface="+mn-ea"/>
                </a:rPr>
                <a:t>指定的图像格式</a:t>
              </a:r>
              <a:endParaRPr lang="zh-CN" altLang="en-US" dirty="0">
                <a:latin typeface="+mn-ea"/>
              </a:endParaRPr>
            </a:p>
          </p:txBody>
        </p:sp>
        <p:sp>
          <p:nvSpPr>
            <p:cNvPr id="28" name="箭头: 右 27">
              <a:extLst>
                <a:ext uri="{FF2B5EF4-FFF2-40B4-BE49-F238E27FC236}">
                  <a16:creationId xmlns:a16="http://schemas.microsoft.com/office/drawing/2014/main" id="{5D78E9AA-CED0-4C2C-937B-FD3F486B2F49}"/>
                </a:ext>
              </a:extLst>
            </p:cNvPr>
            <p:cNvSpPr/>
            <p:nvPr/>
          </p:nvSpPr>
          <p:spPr>
            <a:xfrm>
              <a:off x="4707261" y="3507543"/>
              <a:ext cx="342900" cy="233172"/>
            </a:xfrm>
            <a:prstGeom prst="right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圆角矩形标注 28">
            <a:extLst>
              <a:ext uri="{FF2B5EF4-FFF2-40B4-BE49-F238E27FC236}">
                <a16:creationId xmlns:a16="http://schemas.microsoft.com/office/drawing/2014/main" id="{D89D9CB9-DEEF-49FA-BA29-FDF5C057F5CE}"/>
              </a:ext>
            </a:extLst>
          </p:cNvPr>
          <p:cNvSpPr/>
          <p:nvPr/>
        </p:nvSpPr>
        <p:spPr>
          <a:xfrm>
            <a:off x="5217541" y="2302086"/>
            <a:ext cx="6167037" cy="345412"/>
          </a:xfrm>
          <a:prstGeom prst="wedgeRoundRectCallout">
            <a:avLst>
              <a:gd name="adj1" fmla="val -53907"/>
              <a:gd name="adj2" fmla="val 13567"/>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defTabSz="666734">
              <a:lnSpc>
                <a:spcPct val="90000"/>
              </a:lnSpc>
              <a:spcAft>
                <a:spcPct val="35000"/>
              </a:spcAft>
            </a:pPr>
            <a:r>
              <a:rPr lang="zh-CN" altLang="en-US" kern="0" dirty="0">
                <a:latin typeface="Times New Roman" panose="02020603050405020304" pitchFamily="18" charset="0"/>
                <a:ea typeface="楷体" panose="02010609060101010101" pitchFamily="49" charset="-122"/>
                <a:cs typeface="Times New Roman" panose="02020603050405020304" pitchFamily="18" charset="0"/>
              </a:rPr>
              <a:t>考虑高能同步辐射实验用户习惯，</a:t>
            </a:r>
            <a:r>
              <a:rPr lang="zh-CN" altLang="en-US" b="1"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支持</a:t>
            </a:r>
            <a:r>
              <a:rPr lang="en-US" altLang="zh-CN" b="1"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TIFF</a:t>
            </a:r>
            <a:r>
              <a:rPr lang="zh-CN" altLang="en-US" b="1"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b="1"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HDF5</a:t>
            </a:r>
            <a:r>
              <a:rPr lang="zh-CN" altLang="en-US" b="1"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等格式</a:t>
            </a:r>
            <a:endParaRPr lang="en-US" altLang="zh-CN" dirty="0">
              <a:solidFill>
                <a:sysClr val="windowText" lastClr="000000"/>
              </a:solidFill>
              <a:latin typeface="楷体" panose="02010609060101010101" pitchFamily="49" charset="-122"/>
              <a:ea typeface="楷体" panose="02010609060101010101" pitchFamily="49" charset="-122"/>
            </a:endParaRPr>
          </a:p>
        </p:txBody>
      </p:sp>
      <p:sp>
        <p:nvSpPr>
          <p:cNvPr id="30" name="文本框 29">
            <a:extLst>
              <a:ext uri="{FF2B5EF4-FFF2-40B4-BE49-F238E27FC236}">
                <a16:creationId xmlns:a16="http://schemas.microsoft.com/office/drawing/2014/main" id="{56AE6E97-5EB9-4A61-BBCF-5576C9EDE627}"/>
              </a:ext>
            </a:extLst>
          </p:cNvPr>
          <p:cNvSpPr txBox="1"/>
          <p:nvPr/>
        </p:nvSpPr>
        <p:spPr>
          <a:xfrm>
            <a:off x="2023299" y="4346359"/>
            <a:ext cx="4527130" cy="369332"/>
          </a:xfrm>
          <a:prstGeom prst="rect">
            <a:avLst/>
          </a:prstGeom>
          <a:solidFill>
            <a:srgbClr val="FFFF00"/>
          </a:solidFill>
        </p:spPr>
        <p:txBody>
          <a:bodyPr wrap="square" rtlCol="0">
            <a:spAutoFit/>
          </a:bodyPr>
          <a:lstStyle/>
          <a:p>
            <a:r>
              <a:rPr lang="zh-CN" altLang="en-US" dirty="0">
                <a:highlight>
                  <a:srgbClr val="FFFF00"/>
                </a:highlight>
                <a:latin typeface="楷体" panose="02010609060101010101" pitchFamily="49" charset="-122"/>
                <a:ea typeface="楷体" panose="02010609060101010101" pitchFamily="49" charset="-122"/>
              </a:rPr>
              <a:t>多方面综合比较压缩比和压缩速率进行选择</a:t>
            </a:r>
          </a:p>
        </p:txBody>
      </p:sp>
      <p:sp>
        <p:nvSpPr>
          <p:cNvPr id="31" name="文本框 30">
            <a:extLst>
              <a:ext uri="{FF2B5EF4-FFF2-40B4-BE49-F238E27FC236}">
                <a16:creationId xmlns:a16="http://schemas.microsoft.com/office/drawing/2014/main" id="{F93772CC-9A3D-4835-BD6D-D9F8970E7E8A}"/>
              </a:ext>
            </a:extLst>
          </p:cNvPr>
          <p:cNvSpPr txBox="1"/>
          <p:nvPr/>
        </p:nvSpPr>
        <p:spPr>
          <a:xfrm>
            <a:off x="7467431" y="1436892"/>
            <a:ext cx="3917147" cy="369332"/>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主要任务</a:t>
            </a:r>
            <a:endParaRPr lang="en-US" altLang="zh-CN" dirty="0">
              <a:latin typeface="楷体" panose="02010609060101010101" pitchFamily="49" charset="-122"/>
              <a:ea typeface="楷体" panose="02010609060101010101" pitchFamily="49" charset="-122"/>
            </a:endParaRPr>
          </a:p>
        </p:txBody>
      </p:sp>
      <p:sp>
        <p:nvSpPr>
          <p:cNvPr id="32" name="左大括号 31">
            <a:extLst>
              <a:ext uri="{FF2B5EF4-FFF2-40B4-BE49-F238E27FC236}">
                <a16:creationId xmlns:a16="http://schemas.microsoft.com/office/drawing/2014/main" id="{207C8AD0-B99B-4D4C-949B-979C204C009E}"/>
              </a:ext>
            </a:extLst>
          </p:cNvPr>
          <p:cNvSpPr/>
          <p:nvPr/>
        </p:nvSpPr>
        <p:spPr>
          <a:xfrm>
            <a:off x="8884024" y="1325979"/>
            <a:ext cx="265814" cy="643162"/>
          </a:xfrm>
          <a:prstGeom prst="leftBrace">
            <a:avLst>
              <a:gd name="adj1" fmla="val 31947"/>
              <a:gd name="adj2" fmla="val 4851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BF128DB9-B3C2-46DB-B723-4433F54D0ADD}"/>
              </a:ext>
            </a:extLst>
          </p:cNvPr>
          <p:cNvSpPr txBox="1"/>
          <p:nvPr/>
        </p:nvSpPr>
        <p:spPr>
          <a:xfrm>
            <a:off x="9152324" y="979351"/>
            <a:ext cx="2820107" cy="1100751"/>
          </a:xfrm>
          <a:prstGeom prst="rect">
            <a:avLst/>
          </a:prstGeom>
          <a:noFill/>
        </p:spPr>
        <p:txBody>
          <a:bodyPr wrap="square" rtlCol="0">
            <a:spAutoFit/>
          </a:bodyPr>
          <a:lstStyle/>
          <a:p>
            <a:pPr>
              <a:lnSpc>
                <a:spcPct val="200000"/>
              </a:lnSpc>
            </a:pPr>
            <a:r>
              <a:rPr lang="zh-CN" altLang="en-US" dirty="0">
                <a:latin typeface="Times New Roman" panose="02020603050405020304" pitchFamily="18" charset="0"/>
                <a:ea typeface="楷体" panose="02010609060101010101" pitchFamily="49" charset="-122"/>
                <a:cs typeface="Times New Roman" panose="02020603050405020304" pitchFamily="18" charset="0"/>
              </a:rPr>
              <a:t>①</a:t>
            </a:r>
            <a:r>
              <a:rPr lang="zh-CN" altLang="en-US" dirty="0">
                <a:latin typeface="楷体" panose="02010609060101010101" pitchFamily="49" charset="-122"/>
                <a:ea typeface="楷体" panose="02010609060101010101" pitchFamily="49" charset="-122"/>
              </a:rPr>
              <a:t> 格式转换</a:t>
            </a:r>
            <a:endParaRPr lang="en-US" altLang="zh-CN" dirty="0">
              <a:latin typeface="楷体" panose="02010609060101010101" pitchFamily="49" charset="-122"/>
              <a:ea typeface="楷体" panose="02010609060101010101" pitchFamily="49" charset="-122"/>
            </a:endParaRPr>
          </a:p>
          <a:p>
            <a:pPr>
              <a:lnSpc>
                <a:spcPct val="200000"/>
              </a:lnSpc>
            </a:pPr>
            <a:r>
              <a:rPr lang="zh-CN" altLang="en-US" dirty="0">
                <a:latin typeface="楷体" panose="02010609060101010101" pitchFamily="49" charset="-122"/>
                <a:ea typeface="楷体" panose="02010609060101010101" pitchFamily="49" charset="-122"/>
              </a:rPr>
              <a:t>② 数据压缩与存储</a:t>
            </a:r>
          </a:p>
        </p:txBody>
      </p:sp>
      <p:sp>
        <p:nvSpPr>
          <p:cNvPr id="37" name="内容占位符 2">
            <a:extLst>
              <a:ext uri="{FF2B5EF4-FFF2-40B4-BE49-F238E27FC236}">
                <a16:creationId xmlns:a16="http://schemas.microsoft.com/office/drawing/2014/main" id="{3D9C7C6D-3FC0-4A77-921A-3DD1F7821979}"/>
              </a:ext>
            </a:extLst>
          </p:cNvPr>
          <p:cNvSpPr txBox="1">
            <a:spLocks/>
          </p:cNvSpPr>
          <p:nvPr/>
        </p:nvSpPr>
        <p:spPr>
          <a:xfrm>
            <a:off x="461327" y="4846249"/>
            <a:ext cx="6413359" cy="1379983"/>
          </a:xfrm>
          <a:prstGeom prst="rect">
            <a:avLst/>
          </a:prstGeom>
        </p:spPr>
        <p:txBody>
          <a:bodyPr/>
          <a:lstStyle>
            <a:lvl1pPr marL="257175" indent="-257175" algn="l" rtl="0" eaLnBrk="0" fontAlgn="base" hangingPunct="0">
              <a:spcBef>
                <a:spcPct val="20000"/>
              </a:spcBef>
              <a:spcAft>
                <a:spcPct val="0"/>
              </a:spcAft>
              <a:buClr>
                <a:schemeClr val="tx2"/>
              </a:buClr>
              <a:buSzPct val="70000"/>
              <a:buFont typeface="Wingdings" panose="05000000000000000000" pitchFamily="2" charset="2"/>
              <a:buChar char="l"/>
              <a:defRPr sz="2200">
                <a:solidFill>
                  <a:srgbClr val="000000"/>
                </a:solidFill>
                <a:latin typeface="+mn-lt"/>
                <a:ea typeface="+mn-ea"/>
                <a:cs typeface="+mn-cs"/>
              </a:defRPr>
            </a:lvl1pPr>
            <a:lvl2pPr marL="519113" indent="-26035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rgbClr val="000000"/>
                </a:solidFill>
                <a:latin typeface="+mn-lt"/>
                <a:ea typeface="+mn-ea"/>
              </a:defRPr>
            </a:lvl2pPr>
            <a:lvl3pPr marL="739775" indent="-219075" algn="l" rtl="0" eaLnBrk="0" fontAlgn="base" hangingPunct="0">
              <a:spcBef>
                <a:spcPct val="20000"/>
              </a:spcBef>
              <a:spcAft>
                <a:spcPct val="0"/>
              </a:spcAft>
              <a:buClr>
                <a:schemeClr val="accent1"/>
              </a:buClr>
              <a:buSzPct val="70000"/>
              <a:buFont typeface="Wingdings" panose="05000000000000000000" pitchFamily="2" charset="2"/>
              <a:buChar char="l"/>
              <a:defRPr sz="1700">
                <a:solidFill>
                  <a:srgbClr val="000000"/>
                </a:solidFill>
                <a:latin typeface="+mn-lt"/>
                <a:ea typeface="+mn-ea"/>
              </a:defRPr>
            </a:lvl3pPr>
            <a:lvl4pPr marL="960438" indent="-219075" algn="l" rtl="0" eaLnBrk="0" fontAlgn="base" hangingPunct="0">
              <a:spcBef>
                <a:spcPct val="20000"/>
              </a:spcBef>
              <a:spcAft>
                <a:spcPct val="0"/>
              </a:spcAft>
              <a:buClr>
                <a:schemeClr val="tx2"/>
              </a:buClr>
              <a:buSzPct val="75000"/>
              <a:buFont typeface="Wingdings" panose="05000000000000000000" pitchFamily="2" charset="2"/>
              <a:buChar char="§"/>
              <a:defRPr sz="1500">
                <a:solidFill>
                  <a:srgbClr val="000000"/>
                </a:solidFill>
                <a:latin typeface="+mn-lt"/>
                <a:ea typeface="+mn-ea"/>
              </a:defRPr>
            </a:lvl4pPr>
            <a:lvl5pPr marL="1198563" indent="-236538" algn="l" rtl="0" eaLnBrk="0" fontAlgn="base" hangingPunct="0">
              <a:spcBef>
                <a:spcPct val="20000"/>
              </a:spcBef>
              <a:spcAft>
                <a:spcPct val="0"/>
              </a:spcAft>
              <a:buClr>
                <a:schemeClr val="folHlink"/>
              </a:buClr>
              <a:buSzPct val="80000"/>
              <a:buFont typeface="Wingdings" panose="05000000000000000000" pitchFamily="2" charset="2"/>
              <a:buChar char="§"/>
              <a:defRPr sz="1500">
                <a:solidFill>
                  <a:srgbClr val="000000"/>
                </a:solidFill>
                <a:latin typeface="+mn-lt"/>
                <a:ea typeface="+mn-ea"/>
              </a:defRPr>
            </a:lvl5pPr>
            <a:lvl6pPr marL="15418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6pPr>
            <a:lvl7pPr marL="18847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7pPr>
            <a:lvl8pPr marL="22276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8pPr>
            <a:lvl9pPr marL="25705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ea typeface="+mn-ea"/>
              </a:defRPr>
            </a:lvl9pPr>
          </a:lstStyle>
          <a:p>
            <a:r>
              <a:rPr lang="zh-CN" altLang="en-US" sz="2000" b="1" kern="100" dirty="0">
                <a:latin typeface="+mn-ea"/>
                <a:cs typeface="Times New Roman" panose="02020603050405020304" pitchFamily="18" charset="0"/>
              </a:rPr>
              <a:t>存储方案调研</a:t>
            </a:r>
            <a:endParaRPr lang="en-US" altLang="zh-CN" sz="2000" b="1" kern="100" dirty="0">
              <a:latin typeface="+mn-ea"/>
              <a:cs typeface="Times New Roman" panose="02020603050405020304" pitchFamily="18" charset="0"/>
            </a:endParaRPr>
          </a:p>
          <a:p>
            <a:pPr lvl="1">
              <a:buFont typeface="Wingdings" panose="05000000000000000000" pitchFamily="2" charset="2"/>
              <a:buChar char="Ø"/>
            </a:pPr>
            <a:r>
              <a:rPr lang="zh-CN" altLang="en-US" sz="1800" dirty="0">
                <a:latin typeface="+mn-ea"/>
                <a:cs typeface="Times New Roman" panose="02020603050405020304" pitchFamily="18" charset="0"/>
              </a:rPr>
              <a:t>集成度高，尽量减少节点数，压缩体积</a:t>
            </a:r>
            <a:endParaRPr lang="en-US" altLang="zh-CN" sz="1800" dirty="0">
              <a:latin typeface="+mn-ea"/>
              <a:cs typeface="Times New Roman" panose="02020603050405020304" pitchFamily="18" charset="0"/>
            </a:endParaRPr>
          </a:p>
          <a:p>
            <a:pPr lvl="1">
              <a:buFont typeface="Wingdings" panose="05000000000000000000" pitchFamily="2" charset="2"/>
              <a:buChar char="Ø"/>
            </a:pPr>
            <a:r>
              <a:rPr lang="zh-CN" altLang="en-US" sz="1800" b="1" kern="100" dirty="0">
                <a:latin typeface="+mn-ea"/>
                <a:cs typeface="Times New Roman" panose="02020603050405020304" pitchFamily="18" charset="0"/>
              </a:rPr>
              <a:t>可满足实际需求</a:t>
            </a:r>
            <a:r>
              <a:rPr lang="en-US" altLang="zh-CN" sz="1800" kern="100" dirty="0">
                <a:latin typeface="+mn-ea"/>
                <a:cs typeface="Times New Roman" panose="02020603050405020304" pitchFamily="18" charset="0"/>
              </a:rPr>
              <a:t>(</a:t>
            </a:r>
            <a:r>
              <a:rPr lang="en-US" altLang="zh-CN" sz="1800" u="sng" kern="100" dirty="0">
                <a:latin typeface="Times New Roman" panose="02020603050405020304" pitchFamily="18" charset="0"/>
                <a:cs typeface="Times New Roman" panose="02020603050405020304" pitchFamily="18" charset="0"/>
              </a:rPr>
              <a:t>Dell PowerEdge RAID Controller 12 (PERC 12) 16th Generation (16G) Server</a:t>
            </a:r>
            <a:r>
              <a:rPr lang="en-US" altLang="zh-CN" sz="1800" kern="100" dirty="0">
                <a:latin typeface="+mn-ea"/>
                <a:cs typeface="Times New Roman" panose="02020603050405020304" pitchFamily="18" charset="0"/>
              </a:rPr>
              <a:t>)</a:t>
            </a:r>
            <a:endParaRPr lang="en-US" altLang="zh-CN" sz="2400" kern="100" dirty="0">
              <a:latin typeface="楷体" panose="02010609060101010101" pitchFamily="49" charset="-122"/>
              <a:ea typeface="楷体" panose="02010609060101010101" pitchFamily="49" charset="-122"/>
              <a:cs typeface="Times New Roman" panose="02020603050405020304" pitchFamily="18" charset="0"/>
            </a:endParaRPr>
          </a:p>
          <a:p>
            <a:pPr marL="0" indent="0">
              <a:buFont typeface="Wingdings" panose="05000000000000000000" pitchFamily="2" charset="2"/>
              <a:buNone/>
            </a:pPr>
            <a:endParaRPr lang="en-US" altLang="zh-CN" sz="2400" b="1" kern="100" dirty="0">
              <a:latin typeface="楷体" panose="02010609060101010101" pitchFamily="49" charset="-122"/>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650192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2349635C-A42C-4BBF-A9BA-C7DCA240A99B}"/>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13</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323084DA-6737-4A12-914E-E8687E2393CA}"/>
              </a:ext>
            </a:extLst>
          </p:cNvPr>
          <p:cNvSpPr>
            <a:spLocks noGrp="1"/>
          </p:cNvSpPr>
          <p:nvPr>
            <p:ph type="title"/>
          </p:nvPr>
        </p:nvSpPr>
        <p:spPr/>
        <p:txBody>
          <a:bodyPr/>
          <a:lstStyle/>
          <a:p>
            <a:r>
              <a:rPr lang="en-US" altLang="zh-CN" dirty="0"/>
              <a:t>HEPS-BPIX4 DAQ</a:t>
            </a:r>
            <a:r>
              <a:rPr lang="zh-CN" altLang="en-US" dirty="0"/>
              <a:t>系统在线软件设计与开发</a:t>
            </a:r>
          </a:p>
        </p:txBody>
      </p:sp>
      <p:sp>
        <p:nvSpPr>
          <p:cNvPr id="138" name="矩形 137">
            <a:extLst>
              <a:ext uri="{FF2B5EF4-FFF2-40B4-BE49-F238E27FC236}">
                <a16:creationId xmlns:a16="http://schemas.microsoft.com/office/drawing/2014/main" id="{E681287B-8C5F-4F1E-82BE-B0A499BC8721}"/>
              </a:ext>
            </a:extLst>
          </p:cNvPr>
          <p:cNvSpPr/>
          <p:nvPr/>
        </p:nvSpPr>
        <p:spPr>
          <a:xfrm>
            <a:off x="8522107" y="2347784"/>
            <a:ext cx="3281966" cy="3611858"/>
          </a:xfrm>
          <a:prstGeom prst="rect">
            <a:avLst/>
          </a:prstGeom>
          <a:ln>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285750" indent="-285750">
              <a:lnSpc>
                <a:spcPct val="150000"/>
              </a:lnSpc>
              <a:buFont typeface="Wingdings" panose="05000000000000000000" pitchFamily="2" charset="2"/>
              <a:buChar char="Ø"/>
            </a:pPr>
            <a:r>
              <a:rPr lang="zh-CN" altLang="en-US" sz="2800" b="1" dirty="0">
                <a:solidFill>
                  <a:schemeClr val="accent6">
                    <a:lumMod val="75000"/>
                  </a:schemeClr>
                </a:solidFill>
              </a:rPr>
              <a:t>模块化设计策略</a:t>
            </a:r>
            <a:endParaRPr lang="en-US" altLang="zh-CN" sz="2800" b="1" dirty="0">
              <a:solidFill>
                <a:schemeClr val="accent6">
                  <a:lumMod val="75000"/>
                </a:schemeClr>
              </a:solidFill>
            </a:endParaRPr>
          </a:p>
          <a:p>
            <a:pPr marL="285750" indent="-285750">
              <a:lnSpc>
                <a:spcPct val="150000"/>
              </a:lnSpc>
              <a:buFont typeface="Wingdings" panose="05000000000000000000" pitchFamily="2" charset="2"/>
              <a:buChar char="Ø"/>
            </a:pPr>
            <a:r>
              <a:rPr lang="zh-CN" altLang="en-US" sz="2800" b="1" dirty="0">
                <a:solidFill>
                  <a:schemeClr val="accent6">
                    <a:lumMod val="75000"/>
                  </a:schemeClr>
                </a:solidFill>
              </a:rPr>
              <a:t>进程控制管理</a:t>
            </a:r>
            <a:endParaRPr lang="en-US" altLang="zh-CN" sz="2800" b="1" dirty="0">
              <a:solidFill>
                <a:schemeClr val="accent6">
                  <a:lumMod val="75000"/>
                </a:schemeClr>
              </a:solidFill>
            </a:endParaRPr>
          </a:p>
          <a:p>
            <a:pPr marL="285750" indent="-285750">
              <a:lnSpc>
                <a:spcPct val="150000"/>
              </a:lnSpc>
              <a:buFont typeface="Wingdings" panose="05000000000000000000" pitchFamily="2" charset="2"/>
              <a:buChar char="Ø"/>
            </a:pPr>
            <a:r>
              <a:rPr lang="zh-CN" altLang="en-US" sz="2800" b="1" dirty="0">
                <a:solidFill>
                  <a:schemeClr val="accent6">
                    <a:lumMod val="75000"/>
                  </a:schemeClr>
                </a:solidFill>
              </a:rPr>
              <a:t>数据库与存储</a:t>
            </a:r>
            <a:endParaRPr lang="en-US" altLang="zh-CN" sz="2800" b="1" dirty="0">
              <a:solidFill>
                <a:schemeClr val="accent6">
                  <a:lumMod val="75000"/>
                </a:schemeClr>
              </a:solidFill>
            </a:endParaRPr>
          </a:p>
          <a:p>
            <a:pPr marL="285750" indent="-285750">
              <a:lnSpc>
                <a:spcPct val="150000"/>
              </a:lnSpc>
              <a:buFont typeface="Wingdings" panose="05000000000000000000" pitchFamily="2" charset="2"/>
              <a:buChar char="Ø"/>
            </a:pPr>
            <a:r>
              <a:rPr lang="zh-CN" altLang="en-US" sz="2800" b="1" dirty="0">
                <a:solidFill>
                  <a:schemeClr val="accent6">
                    <a:lumMod val="75000"/>
                  </a:schemeClr>
                </a:solidFill>
              </a:rPr>
              <a:t>数据可视化 </a:t>
            </a:r>
            <a:endParaRPr lang="en-US" altLang="zh-CN" sz="2800" b="1" dirty="0">
              <a:solidFill>
                <a:schemeClr val="accent6">
                  <a:lumMod val="75000"/>
                </a:schemeClr>
              </a:solidFill>
            </a:endParaRPr>
          </a:p>
          <a:p>
            <a:pPr marL="914400" lvl="1" indent="-457200">
              <a:lnSpc>
                <a:spcPct val="150000"/>
              </a:lnSpc>
              <a:buFont typeface="Times New Roman" panose="02020603050405020304" pitchFamily="18" charset="0"/>
              <a:buChar char="‒"/>
            </a:pPr>
            <a:r>
              <a:rPr lang="zh-CN" altLang="en-US" sz="2400" b="1" dirty="0">
                <a:solidFill>
                  <a:schemeClr val="tx1"/>
                </a:solidFill>
              </a:rPr>
              <a:t>实时图像展示</a:t>
            </a:r>
            <a:endParaRPr lang="en-US" altLang="zh-CN" sz="2400" b="1" dirty="0">
              <a:solidFill>
                <a:schemeClr val="tx1"/>
              </a:solidFill>
            </a:endParaRPr>
          </a:p>
          <a:p>
            <a:pPr marL="914400" lvl="1" indent="-457200">
              <a:lnSpc>
                <a:spcPct val="150000"/>
              </a:lnSpc>
              <a:buFont typeface="Times New Roman" panose="02020603050405020304" pitchFamily="18" charset="0"/>
              <a:buChar char="‒"/>
            </a:pPr>
            <a:r>
              <a:rPr lang="zh-CN" altLang="en-US" sz="2400" b="1" dirty="0">
                <a:solidFill>
                  <a:schemeClr val="tx1"/>
                </a:solidFill>
              </a:rPr>
              <a:t>实时数据分析</a:t>
            </a:r>
            <a:endParaRPr lang="en-US" altLang="zh-CN" sz="2400" b="1" dirty="0">
              <a:solidFill>
                <a:schemeClr val="tx1"/>
              </a:solidFill>
            </a:endParaRPr>
          </a:p>
        </p:txBody>
      </p:sp>
      <p:sp>
        <p:nvSpPr>
          <p:cNvPr id="7" name="页脚占位符 6">
            <a:extLst>
              <a:ext uri="{FF2B5EF4-FFF2-40B4-BE49-F238E27FC236}">
                <a16:creationId xmlns:a16="http://schemas.microsoft.com/office/drawing/2014/main" id="{EF99FA5A-AC94-4CC3-89AC-F7F9DB34C9B1}"/>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grpSp>
        <p:nvGrpSpPr>
          <p:cNvPr id="6" name="组合 5">
            <a:extLst>
              <a:ext uri="{FF2B5EF4-FFF2-40B4-BE49-F238E27FC236}">
                <a16:creationId xmlns:a16="http://schemas.microsoft.com/office/drawing/2014/main" id="{D1E8D5D7-62E2-4747-8E70-88D7CA93CDEE}"/>
              </a:ext>
            </a:extLst>
          </p:cNvPr>
          <p:cNvGrpSpPr/>
          <p:nvPr/>
        </p:nvGrpSpPr>
        <p:grpSpPr>
          <a:xfrm>
            <a:off x="237923" y="1120827"/>
            <a:ext cx="11772813" cy="1150615"/>
            <a:chOff x="1847503" y="1006338"/>
            <a:chExt cx="7656890" cy="1181632"/>
          </a:xfrm>
        </p:grpSpPr>
        <p:sp>
          <p:nvSpPr>
            <p:cNvPr id="17" name="文本框 16">
              <a:extLst>
                <a:ext uri="{FF2B5EF4-FFF2-40B4-BE49-F238E27FC236}">
                  <a16:creationId xmlns:a16="http://schemas.microsoft.com/office/drawing/2014/main" id="{E57CA281-9077-47CC-BD79-728178FB0BC2}"/>
                </a:ext>
              </a:extLst>
            </p:cNvPr>
            <p:cNvSpPr txBox="1"/>
            <p:nvPr/>
          </p:nvSpPr>
          <p:spPr>
            <a:xfrm>
              <a:off x="1847503" y="1006338"/>
              <a:ext cx="7656890" cy="1155293"/>
            </a:xfrm>
            <a:prstGeom prst="rect">
              <a:avLst/>
            </a:prstGeom>
            <a:solidFill>
              <a:srgbClr val="FFFF00"/>
            </a:solidFill>
          </p:spPr>
          <p:txBody>
            <a:bodyPr wrap="square" rtlCol="0">
              <a:spAutoFit/>
            </a:bodyPr>
            <a:lstStyle/>
            <a:p>
              <a:pPr marL="285750" indent="-285750" algn="ctr">
                <a:lnSpc>
                  <a:spcPct val="150000"/>
                </a:lnSpc>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与数据流软件进行信息传递，保障数据流的稳定工作</a:t>
              </a:r>
              <a:endParaRPr lang="en-US" altLang="zh-CN" sz="2400" dirty="0">
                <a:latin typeface="楷体" panose="02010609060101010101" pitchFamily="49" charset="-122"/>
                <a:ea typeface="楷体" panose="02010609060101010101" pitchFamily="49" charset="-122"/>
              </a:endParaRPr>
            </a:p>
            <a:p>
              <a:pPr marL="285750" indent="-285750" algn="ctr">
                <a:lnSpc>
                  <a:spcPct val="150000"/>
                </a:lnSpc>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与用户进行交互，接收控制命令并将数据流运行状态反馈至用户</a:t>
              </a:r>
              <a:endParaRPr lang="en-US" altLang="zh-CN" sz="2400" dirty="0">
                <a:latin typeface="楷体" panose="02010609060101010101" pitchFamily="49" charset="-122"/>
                <a:ea typeface="楷体" panose="02010609060101010101" pitchFamily="49" charset="-122"/>
              </a:endParaRPr>
            </a:p>
          </p:txBody>
        </p:sp>
        <p:sp>
          <p:nvSpPr>
            <p:cNvPr id="18" name="矩形 17">
              <a:extLst>
                <a:ext uri="{FF2B5EF4-FFF2-40B4-BE49-F238E27FC236}">
                  <a16:creationId xmlns:a16="http://schemas.microsoft.com/office/drawing/2014/main" id="{DE7ED9DF-4F49-4549-8CDE-CC9230A037E0}"/>
                </a:ext>
              </a:extLst>
            </p:cNvPr>
            <p:cNvSpPr/>
            <p:nvPr/>
          </p:nvSpPr>
          <p:spPr>
            <a:xfrm>
              <a:off x="1847503" y="1034259"/>
              <a:ext cx="7656890" cy="11537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a16="http://schemas.microsoft.com/office/drawing/2014/main" id="{2FFDCEA8-B100-4BFD-9754-084416F88253}"/>
              </a:ext>
            </a:extLst>
          </p:cNvPr>
          <p:cNvGrpSpPr/>
          <p:nvPr/>
        </p:nvGrpSpPr>
        <p:grpSpPr>
          <a:xfrm>
            <a:off x="181262" y="2347784"/>
            <a:ext cx="7632702" cy="3288245"/>
            <a:chOff x="72828" y="2217879"/>
            <a:chExt cx="7845138" cy="3611858"/>
          </a:xfrm>
        </p:grpSpPr>
        <p:pic>
          <p:nvPicPr>
            <p:cNvPr id="14" name="图片 13">
              <a:extLst>
                <a:ext uri="{FF2B5EF4-FFF2-40B4-BE49-F238E27FC236}">
                  <a16:creationId xmlns:a16="http://schemas.microsoft.com/office/drawing/2014/main" id="{E3B190AD-991E-46C1-8FF2-C2497FC36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89" y="2217879"/>
              <a:ext cx="7788477" cy="3554265"/>
            </a:xfrm>
            <a:prstGeom prst="rect">
              <a:avLst/>
            </a:prstGeom>
          </p:spPr>
        </p:pic>
        <p:sp>
          <p:nvSpPr>
            <p:cNvPr id="19" name="矩形 18">
              <a:extLst>
                <a:ext uri="{FF2B5EF4-FFF2-40B4-BE49-F238E27FC236}">
                  <a16:creationId xmlns:a16="http://schemas.microsoft.com/office/drawing/2014/main" id="{4894F4E4-CA12-4AB6-8A01-030ADC7E1167}"/>
                </a:ext>
              </a:extLst>
            </p:cNvPr>
            <p:cNvSpPr/>
            <p:nvPr/>
          </p:nvSpPr>
          <p:spPr>
            <a:xfrm>
              <a:off x="72828" y="4794020"/>
              <a:ext cx="7845138" cy="1035717"/>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圆角矩形标注 28">
            <a:extLst>
              <a:ext uri="{FF2B5EF4-FFF2-40B4-BE49-F238E27FC236}">
                <a16:creationId xmlns:a16="http://schemas.microsoft.com/office/drawing/2014/main" id="{C7CAEBEA-404D-43A1-AF4A-E767CCFB4FF9}"/>
              </a:ext>
            </a:extLst>
          </p:cNvPr>
          <p:cNvSpPr/>
          <p:nvPr/>
        </p:nvSpPr>
        <p:spPr>
          <a:xfrm>
            <a:off x="270126" y="5873375"/>
            <a:ext cx="7897909" cy="423494"/>
          </a:xfrm>
          <a:prstGeom prst="wedgeRoundRectCallout">
            <a:avLst>
              <a:gd name="adj1" fmla="val -3395"/>
              <a:gd name="adj2" fmla="val -79338"/>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defRPr/>
            </a:pPr>
            <a:r>
              <a:rPr lang="zh-CN" altLang="en-US" sz="2800" dirty="0">
                <a:latin typeface="楷体" panose="02010609060101010101" pitchFamily="49" charset="-122"/>
                <a:ea typeface="楷体" panose="02010609060101010101" pitchFamily="49" charset="-122"/>
              </a:rPr>
              <a:t>提供</a:t>
            </a:r>
            <a:r>
              <a:rPr lang="zh-CN" altLang="en-US" sz="2800" b="1" dirty="0">
                <a:solidFill>
                  <a:srgbClr val="C00000"/>
                </a:solidFill>
                <a:latin typeface="楷体" panose="02010609060101010101" pitchFamily="49" charset="-122"/>
                <a:ea typeface="楷体" panose="02010609060101010101" pitchFamily="49" charset="-122"/>
              </a:rPr>
              <a:t>灵活的运行控制方法</a:t>
            </a:r>
            <a:r>
              <a:rPr lang="zh-CN" altLang="en-US" sz="2800" dirty="0">
                <a:latin typeface="楷体" panose="02010609060101010101" pitchFamily="49" charset="-122"/>
                <a:ea typeface="楷体" panose="02010609060101010101" pitchFamily="49" charset="-122"/>
              </a:rPr>
              <a:t>与</a:t>
            </a:r>
            <a:r>
              <a:rPr lang="zh-CN" altLang="en-US" sz="2800" b="1" dirty="0">
                <a:solidFill>
                  <a:srgbClr val="C00000"/>
                </a:solidFill>
                <a:latin typeface="楷体" panose="02010609060101010101" pitchFamily="49" charset="-122"/>
                <a:ea typeface="楷体" panose="02010609060101010101" pitchFamily="49" charset="-122"/>
              </a:rPr>
              <a:t>友好的数据交互方式</a:t>
            </a:r>
          </a:p>
        </p:txBody>
      </p:sp>
    </p:spTree>
    <p:extLst>
      <p:ext uri="{BB962C8B-B14F-4D97-AF65-F5344CB8AC3E}">
        <p14:creationId xmlns:p14="http://schemas.microsoft.com/office/powerpoint/2010/main" val="362180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D18C162-4B73-4A80-886C-6657DAFF6C4A}"/>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5103025" y="1146070"/>
            <a:ext cx="6593011" cy="2842531"/>
          </a:xfrm>
          <a:prstGeom prst="rect">
            <a:avLst/>
          </a:prstGeom>
          <a:noFill/>
          <a:ln>
            <a:noFill/>
          </a:ln>
        </p:spPr>
      </p:pic>
      <p:sp>
        <p:nvSpPr>
          <p:cNvPr id="3" name="灯片编号占位符 2">
            <a:extLst>
              <a:ext uri="{FF2B5EF4-FFF2-40B4-BE49-F238E27FC236}">
                <a16:creationId xmlns:a16="http://schemas.microsoft.com/office/drawing/2014/main" id="{2349635C-A42C-4BBF-A9BA-C7DCA240A99B}"/>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14</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323084DA-6737-4A12-914E-E8687E2393CA}"/>
              </a:ext>
            </a:extLst>
          </p:cNvPr>
          <p:cNvSpPr>
            <a:spLocks noGrp="1"/>
          </p:cNvSpPr>
          <p:nvPr>
            <p:ph type="title"/>
          </p:nvPr>
        </p:nvSpPr>
        <p:spPr/>
        <p:txBody>
          <a:bodyPr/>
          <a:lstStyle/>
          <a:p>
            <a:r>
              <a:rPr lang="en-US" altLang="zh-CN" dirty="0"/>
              <a:t>HEPS-BPIX4 DAQ</a:t>
            </a:r>
            <a:r>
              <a:rPr lang="zh-CN" altLang="en-US" dirty="0"/>
              <a:t>系统在线软件设计与开发</a:t>
            </a:r>
          </a:p>
        </p:txBody>
      </p:sp>
      <p:sp>
        <p:nvSpPr>
          <p:cNvPr id="138" name="矩形 137">
            <a:extLst>
              <a:ext uri="{FF2B5EF4-FFF2-40B4-BE49-F238E27FC236}">
                <a16:creationId xmlns:a16="http://schemas.microsoft.com/office/drawing/2014/main" id="{E681287B-8C5F-4F1E-82BE-B0A499BC8721}"/>
              </a:ext>
            </a:extLst>
          </p:cNvPr>
          <p:cNvSpPr/>
          <p:nvPr/>
        </p:nvSpPr>
        <p:spPr>
          <a:xfrm>
            <a:off x="110481" y="3701329"/>
            <a:ext cx="5953502" cy="272125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Wingdings" panose="05000000000000000000" pitchFamily="2" charset="2"/>
              <a:buChar char="Ø"/>
            </a:pPr>
            <a:r>
              <a:rPr lang="zh-CN" altLang="en-US" sz="2400" b="1" dirty="0">
                <a:solidFill>
                  <a:schemeClr val="accent6">
                    <a:lumMod val="75000"/>
                  </a:schemeClr>
                </a:solidFill>
              </a:rPr>
              <a:t>提供灵活的配置方式</a:t>
            </a:r>
            <a:endParaRPr lang="en-US" altLang="zh-CN" sz="2400" b="1" dirty="0">
              <a:solidFill>
                <a:schemeClr val="accent6">
                  <a:lumMod val="75000"/>
                </a:schemeClr>
              </a:solidFill>
            </a:endParaRPr>
          </a:p>
          <a:p>
            <a:pPr marL="800100" lvl="1" indent="-342900">
              <a:lnSpc>
                <a:spcPct val="150000"/>
              </a:lnSpc>
              <a:buFont typeface="Calibri" panose="020F0502020204030204" pitchFamily="34" charset="0"/>
              <a:buChar char="−"/>
            </a:pPr>
            <a:r>
              <a:rPr lang="zh-CN" altLang="en-US" sz="2000" dirty="0">
                <a:solidFill>
                  <a:schemeClr val="tx1"/>
                </a:solidFill>
              </a:rPr>
              <a:t>命令行</a:t>
            </a:r>
            <a:r>
              <a:rPr lang="en-US" altLang="zh-CN" sz="2000" dirty="0">
                <a:solidFill>
                  <a:schemeClr val="tx1"/>
                </a:solidFill>
                <a:latin typeface="Times New Roman" panose="02020603050405020304" pitchFamily="18" charset="0"/>
                <a:cs typeface="Times New Roman" panose="02020603050405020304" pitchFamily="18" charset="0"/>
              </a:rPr>
              <a:t>API</a:t>
            </a:r>
            <a:r>
              <a:rPr lang="zh-CN" altLang="en-US" sz="2000" dirty="0">
                <a:solidFill>
                  <a:schemeClr val="tx1"/>
                </a:solidFill>
              </a:rPr>
              <a:t>配置</a:t>
            </a:r>
            <a:endParaRPr lang="en-US" altLang="zh-CN" sz="2000" dirty="0">
              <a:solidFill>
                <a:schemeClr val="tx1"/>
              </a:solidFill>
            </a:endParaRPr>
          </a:p>
          <a:p>
            <a:pPr marL="800100" lvl="1" indent="-342900">
              <a:lnSpc>
                <a:spcPct val="150000"/>
              </a:lnSpc>
              <a:buFont typeface="Calibri" panose="020F0502020204030204" pitchFamily="34" charset="0"/>
              <a:buChar char="−"/>
            </a:pPr>
            <a:r>
              <a:rPr lang="en-US" altLang="zh-CN" sz="2000" dirty="0">
                <a:solidFill>
                  <a:schemeClr val="tx1"/>
                </a:solidFill>
                <a:latin typeface="Times New Roman" panose="02020603050405020304" pitchFamily="18" charset="0"/>
                <a:cs typeface="Times New Roman" panose="02020603050405020304" pitchFamily="18" charset="0"/>
              </a:rPr>
              <a:t>GUI</a:t>
            </a:r>
            <a:r>
              <a:rPr lang="zh-CN" altLang="en-US" sz="2000" dirty="0">
                <a:solidFill>
                  <a:schemeClr val="tx1"/>
                </a:solidFill>
              </a:rPr>
              <a:t>配置 </a:t>
            </a:r>
            <a:endParaRPr lang="en-US" altLang="zh-CN" sz="2000" dirty="0">
              <a:solidFill>
                <a:schemeClr val="tx1"/>
              </a:solidFill>
            </a:endParaRPr>
          </a:p>
          <a:p>
            <a:pPr marL="285750" indent="-285750">
              <a:buFont typeface="Wingdings" panose="05000000000000000000" pitchFamily="2" charset="2"/>
              <a:buChar char="Ø"/>
            </a:pPr>
            <a:r>
              <a:rPr lang="zh-CN" altLang="en-US" sz="2400" b="1" dirty="0">
                <a:solidFill>
                  <a:schemeClr val="accent6">
                    <a:lumMod val="75000"/>
                  </a:schemeClr>
                </a:solidFill>
              </a:rPr>
              <a:t>配置信息来源</a:t>
            </a:r>
          </a:p>
          <a:p>
            <a:pPr marL="285750" indent="-285750">
              <a:lnSpc>
                <a:spcPct val="150000"/>
              </a:lnSpc>
              <a:buFont typeface="Arial" panose="020B0604020202020204" pitchFamily="34" charset="0"/>
              <a:buChar char="•"/>
            </a:pPr>
            <a:r>
              <a:rPr lang="zh-CN" altLang="zh-CN" sz="2000" b="1" dirty="0">
                <a:latin typeface="+mn-ea"/>
              </a:rPr>
              <a:t>电子学配置文件</a:t>
            </a:r>
            <a:r>
              <a:rPr lang="en-US" altLang="zh-CN" sz="2000" b="1" dirty="0">
                <a:latin typeface="+mn-ea"/>
              </a:rPr>
              <a:t> – </a:t>
            </a:r>
            <a:r>
              <a:rPr lang="zh-CN" altLang="en-US" sz="2000" dirty="0">
                <a:latin typeface="+mn-ea"/>
              </a:rPr>
              <a:t>记录相对固定的</a:t>
            </a:r>
            <a:r>
              <a:rPr lang="zh-CN" altLang="zh-CN" sz="2000" dirty="0">
                <a:latin typeface="+mn-ea"/>
              </a:rPr>
              <a:t>配置信息</a:t>
            </a:r>
            <a:endParaRPr lang="en-US" altLang="zh-CN" sz="2000" dirty="0">
              <a:latin typeface="+mn-ea"/>
            </a:endParaRPr>
          </a:p>
          <a:p>
            <a:pPr marL="285750" indent="-285750">
              <a:lnSpc>
                <a:spcPct val="150000"/>
              </a:lnSpc>
              <a:buFont typeface="Arial" panose="020B0604020202020204" pitchFamily="34" charset="0"/>
              <a:buChar char="•"/>
            </a:pPr>
            <a:r>
              <a:rPr lang="zh-CN" altLang="en-US" sz="2000" b="1" dirty="0">
                <a:latin typeface="+mn-ea"/>
              </a:rPr>
              <a:t>用户配置参数 </a:t>
            </a:r>
            <a:r>
              <a:rPr lang="en-US" altLang="zh-CN" sz="2000" b="1" dirty="0">
                <a:latin typeface="+mn-ea"/>
              </a:rPr>
              <a:t>–</a:t>
            </a:r>
            <a:r>
              <a:rPr lang="zh-CN" altLang="en-US" sz="2000" dirty="0">
                <a:latin typeface="+mn-ea"/>
              </a:rPr>
              <a:t>用户配置的探测器运行状态参数</a:t>
            </a:r>
          </a:p>
        </p:txBody>
      </p:sp>
      <p:sp>
        <p:nvSpPr>
          <p:cNvPr id="7" name="页脚占位符 6">
            <a:extLst>
              <a:ext uri="{FF2B5EF4-FFF2-40B4-BE49-F238E27FC236}">
                <a16:creationId xmlns:a16="http://schemas.microsoft.com/office/drawing/2014/main" id="{EF99FA5A-AC94-4CC3-89AC-F7F9DB34C9B1}"/>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grpSp>
        <p:nvGrpSpPr>
          <p:cNvPr id="10" name="组合 9">
            <a:extLst>
              <a:ext uri="{FF2B5EF4-FFF2-40B4-BE49-F238E27FC236}">
                <a16:creationId xmlns:a16="http://schemas.microsoft.com/office/drawing/2014/main" id="{2FFDCEA8-B100-4BFD-9754-084416F88253}"/>
              </a:ext>
            </a:extLst>
          </p:cNvPr>
          <p:cNvGrpSpPr/>
          <p:nvPr/>
        </p:nvGrpSpPr>
        <p:grpSpPr>
          <a:xfrm>
            <a:off x="371857" y="1494997"/>
            <a:ext cx="3873452" cy="1910713"/>
            <a:chOff x="72828" y="2217879"/>
            <a:chExt cx="7845138" cy="3611858"/>
          </a:xfrm>
        </p:grpSpPr>
        <p:pic>
          <p:nvPicPr>
            <p:cNvPr id="14" name="图片 13">
              <a:extLst>
                <a:ext uri="{FF2B5EF4-FFF2-40B4-BE49-F238E27FC236}">
                  <a16:creationId xmlns:a16="http://schemas.microsoft.com/office/drawing/2014/main" id="{E3B190AD-991E-46C1-8FF2-C2497FC366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489" y="2217879"/>
              <a:ext cx="7788477" cy="3554265"/>
            </a:xfrm>
            <a:prstGeom prst="rect">
              <a:avLst/>
            </a:prstGeom>
          </p:spPr>
        </p:pic>
        <p:sp>
          <p:nvSpPr>
            <p:cNvPr id="19" name="矩形 18">
              <a:extLst>
                <a:ext uri="{FF2B5EF4-FFF2-40B4-BE49-F238E27FC236}">
                  <a16:creationId xmlns:a16="http://schemas.microsoft.com/office/drawing/2014/main" id="{4894F4E4-CA12-4AB6-8A01-030ADC7E1167}"/>
                </a:ext>
              </a:extLst>
            </p:cNvPr>
            <p:cNvSpPr/>
            <p:nvPr/>
          </p:nvSpPr>
          <p:spPr>
            <a:xfrm>
              <a:off x="72828" y="4794020"/>
              <a:ext cx="7845138" cy="1035717"/>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a:extLst>
              <a:ext uri="{FF2B5EF4-FFF2-40B4-BE49-F238E27FC236}">
                <a16:creationId xmlns:a16="http://schemas.microsoft.com/office/drawing/2014/main" id="{5851BD95-4548-4E67-A884-91D8907DF216}"/>
              </a:ext>
            </a:extLst>
          </p:cNvPr>
          <p:cNvSpPr/>
          <p:nvPr/>
        </p:nvSpPr>
        <p:spPr>
          <a:xfrm>
            <a:off x="9830937" y="420600"/>
            <a:ext cx="2244551" cy="44772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b="1" dirty="0"/>
              <a:t>电子学配置模块</a:t>
            </a:r>
          </a:p>
        </p:txBody>
      </p:sp>
      <p:pic>
        <p:nvPicPr>
          <p:cNvPr id="26" name="图片 25">
            <a:extLst>
              <a:ext uri="{FF2B5EF4-FFF2-40B4-BE49-F238E27FC236}">
                <a16:creationId xmlns:a16="http://schemas.microsoft.com/office/drawing/2014/main" id="{B605C889-11F4-471C-839E-83F69D14949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168744" y="4374639"/>
            <a:ext cx="2802082" cy="1713159"/>
          </a:xfrm>
          <a:prstGeom prst="rect">
            <a:avLst/>
          </a:prstGeom>
        </p:spPr>
      </p:pic>
      <p:pic>
        <p:nvPicPr>
          <p:cNvPr id="27" name="图片 26">
            <a:extLst>
              <a:ext uri="{FF2B5EF4-FFF2-40B4-BE49-F238E27FC236}">
                <a16:creationId xmlns:a16="http://schemas.microsoft.com/office/drawing/2014/main" id="{F067B920-5632-42CD-BA79-619B09646BD4}"/>
              </a:ext>
            </a:extLst>
          </p:cNvPr>
          <p:cNvPicPr/>
          <p:nvPr/>
        </p:nvPicPr>
        <p:blipFill>
          <a:blip r:embed="rId6">
            <a:extLst>
              <a:ext uri="{28A0092B-C50C-407E-A947-70E740481C1C}">
                <a14:useLocalDpi xmlns:a14="http://schemas.microsoft.com/office/drawing/2010/main" val="0"/>
              </a:ext>
            </a:extLst>
          </a:blip>
          <a:stretch>
            <a:fillRect/>
          </a:stretch>
        </p:blipFill>
        <p:spPr bwMode="auto">
          <a:xfrm>
            <a:off x="6232674" y="4421275"/>
            <a:ext cx="2844799" cy="1687184"/>
          </a:xfrm>
          <a:prstGeom prst="rect">
            <a:avLst/>
          </a:prstGeom>
          <a:noFill/>
          <a:ln>
            <a:noFill/>
          </a:ln>
        </p:spPr>
      </p:pic>
      <p:sp>
        <p:nvSpPr>
          <p:cNvPr id="16" name="矩形 15">
            <a:extLst>
              <a:ext uri="{FF2B5EF4-FFF2-40B4-BE49-F238E27FC236}">
                <a16:creationId xmlns:a16="http://schemas.microsoft.com/office/drawing/2014/main" id="{39DDA4BF-7E97-4B84-92FF-1730F51CD01F}"/>
              </a:ext>
            </a:extLst>
          </p:cNvPr>
          <p:cNvSpPr/>
          <p:nvPr/>
        </p:nvSpPr>
        <p:spPr>
          <a:xfrm>
            <a:off x="6161340" y="4057905"/>
            <a:ext cx="1240296" cy="34821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rPr>
              <a:t>命令行配置</a:t>
            </a:r>
          </a:p>
        </p:txBody>
      </p:sp>
      <p:sp>
        <p:nvSpPr>
          <p:cNvPr id="28" name="矩形 27">
            <a:extLst>
              <a:ext uri="{FF2B5EF4-FFF2-40B4-BE49-F238E27FC236}">
                <a16:creationId xmlns:a16="http://schemas.microsoft.com/office/drawing/2014/main" id="{C1FD6623-12E6-4EC1-9538-5B7CCD6DB8A4}"/>
              </a:ext>
            </a:extLst>
          </p:cNvPr>
          <p:cNvSpPr/>
          <p:nvPr/>
        </p:nvSpPr>
        <p:spPr>
          <a:xfrm>
            <a:off x="9104769" y="4057905"/>
            <a:ext cx="1240296" cy="34821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C00000"/>
                </a:solidFill>
              </a:rPr>
              <a:t>GUI</a:t>
            </a:r>
            <a:r>
              <a:rPr lang="zh-CN" altLang="en-US" sz="1600" b="1" dirty="0">
                <a:solidFill>
                  <a:srgbClr val="C00000"/>
                </a:solidFill>
              </a:rPr>
              <a:t>配置</a:t>
            </a:r>
          </a:p>
        </p:txBody>
      </p:sp>
      <p:sp>
        <p:nvSpPr>
          <p:cNvPr id="31" name="圆角矩形 8">
            <a:extLst>
              <a:ext uri="{FF2B5EF4-FFF2-40B4-BE49-F238E27FC236}">
                <a16:creationId xmlns:a16="http://schemas.microsoft.com/office/drawing/2014/main" id="{FAFF00FA-08CC-40EF-992C-0F1F375E6A85}"/>
              </a:ext>
            </a:extLst>
          </p:cNvPr>
          <p:cNvSpPr/>
          <p:nvPr/>
        </p:nvSpPr>
        <p:spPr>
          <a:xfrm>
            <a:off x="2255954" y="2309896"/>
            <a:ext cx="727881" cy="547907"/>
          </a:xfrm>
          <a:prstGeom prst="roundRect">
            <a:avLst/>
          </a:prstGeom>
          <a:noFill/>
          <a:ln w="34925" cap="flat" cmpd="sng" algn="in">
            <a:solidFill>
              <a:srgbClr val="FFFF00"/>
            </a:solidFill>
            <a:prstDash val="solid"/>
          </a:ln>
          <a:effectLst>
            <a:glow rad="228600">
              <a:srgbClr val="FFC000">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a:ea typeface="宋体" panose="02010600030101010101" pitchFamily="2" charset="-122"/>
              <a:cs typeface="+mn-cs"/>
            </a:endParaRPr>
          </a:p>
        </p:txBody>
      </p:sp>
      <p:sp>
        <p:nvSpPr>
          <p:cNvPr id="29" name="箭头: 右 28">
            <a:extLst>
              <a:ext uri="{FF2B5EF4-FFF2-40B4-BE49-F238E27FC236}">
                <a16:creationId xmlns:a16="http://schemas.microsoft.com/office/drawing/2014/main" id="{86C2265D-30AF-4A58-905B-358D59547923}"/>
              </a:ext>
            </a:extLst>
          </p:cNvPr>
          <p:cNvSpPr/>
          <p:nvPr/>
        </p:nvSpPr>
        <p:spPr>
          <a:xfrm>
            <a:off x="4303594" y="2015114"/>
            <a:ext cx="541361" cy="582510"/>
          </a:xfrm>
          <a:prstGeom prst="rightArrow">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Tree>
    <p:extLst>
      <p:ext uri="{BB962C8B-B14F-4D97-AF65-F5344CB8AC3E}">
        <p14:creationId xmlns:p14="http://schemas.microsoft.com/office/powerpoint/2010/main" val="112320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2349635C-A42C-4BBF-A9BA-C7DCA240A99B}"/>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15</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323084DA-6737-4A12-914E-E8687E2393CA}"/>
              </a:ext>
            </a:extLst>
          </p:cNvPr>
          <p:cNvSpPr>
            <a:spLocks noGrp="1"/>
          </p:cNvSpPr>
          <p:nvPr>
            <p:ph type="title"/>
          </p:nvPr>
        </p:nvSpPr>
        <p:spPr/>
        <p:txBody>
          <a:bodyPr/>
          <a:lstStyle/>
          <a:p>
            <a:r>
              <a:rPr lang="en-US" altLang="zh-CN" dirty="0"/>
              <a:t>HEPS-BPIX4 DAQ</a:t>
            </a:r>
            <a:r>
              <a:rPr lang="zh-CN" altLang="en-US" dirty="0"/>
              <a:t>系统在线软件设计与开发</a:t>
            </a:r>
          </a:p>
        </p:txBody>
      </p:sp>
      <p:sp>
        <p:nvSpPr>
          <p:cNvPr id="7" name="页脚占位符 6">
            <a:extLst>
              <a:ext uri="{FF2B5EF4-FFF2-40B4-BE49-F238E27FC236}">
                <a16:creationId xmlns:a16="http://schemas.microsoft.com/office/drawing/2014/main" id="{EF99FA5A-AC94-4CC3-89AC-F7F9DB34C9B1}"/>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pic>
        <p:nvPicPr>
          <p:cNvPr id="14" name="图片 13">
            <a:extLst>
              <a:ext uri="{FF2B5EF4-FFF2-40B4-BE49-F238E27FC236}">
                <a16:creationId xmlns:a16="http://schemas.microsoft.com/office/drawing/2014/main" id="{AFF15021-CC4E-4EC5-9B28-9BBF69BE7EE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4948779" y="1047199"/>
            <a:ext cx="3860797" cy="2707910"/>
          </a:xfrm>
          <a:prstGeom prst="rect">
            <a:avLst/>
          </a:prstGeom>
          <a:noFill/>
          <a:ln>
            <a:noFill/>
          </a:ln>
        </p:spPr>
      </p:pic>
      <p:grpSp>
        <p:nvGrpSpPr>
          <p:cNvPr id="32" name="组合 31">
            <a:extLst>
              <a:ext uri="{FF2B5EF4-FFF2-40B4-BE49-F238E27FC236}">
                <a16:creationId xmlns:a16="http://schemas.microsoft.com/office/drawing/2014/main" id="{301BE44A-4C20-411C-8A63-55E7CB63BA3A}"/>
              </a:ext>
            </a:extLst>
          </p:cNvPr>
          <p:cNvGrpSpPr/>
          <p:nvPr/>
        </p:nvGrpSpPr>
        <p:grpSpPr>
          <a:xfrm>
            <a:off x="9017719" y="1612937"/>
            <a:ext cx="2689997" cy="1847102"/>
            <a:chOff x="201249" y="4579824"/>
            <a:chExt cx="2689997" cy="1847102"/>
          </a:xfrm>
        </p:grpSpPr>
        <p:sp>
          <p:nvSpPr>
            <p:cNvPr id="33" name="矩形 32">
              <a:extLst>
                <a:ext uri="{FF2B5EF4-FFF2-40B4-BE49-F238E27FC236}">
                  <a16:creationId xmlns:a16="http://schemas.microsoft.com/office/drawing/2014/main" id="{ED511486-26BA-4888-8420-3E525F654675}"/>
                </a:ext>
              </a:extLst>
            </p:cNvPr>
            <p:cNvSpPr/>
            <p:nvPr/>
          </p:nvSpPr>
          <p:spPr>
            <a:xfrm>
              <a:off x="201250" y="4579824"/>
              <a:ext cx="2689996" cy="18471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8ECDAD32-17BF-4833-A5D3-F6D883366AAB}"/>
                </a:ext>
              </a:extLst>
            </p:cNvPr>
            <p:cNvSpPr txBox="1"/>
            <p:nvPr/>
          </p:nvSpPr>
          <p:spPr>
            <a:xfrm>
              <a:off x="201249" y="4579824"/>
              <a:ext cx="2689995" cy="1785553"/>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rPr>
                <a:t>提供功能：</a:t>
              </a:r>
              <a:endParaRPr lang="en-US" altLang="zh-CN" sz="2000" b="1" dirty="0">
                <a:latin typeface="楷体" panose="02010609060101010101" pitchFamily="49" charset="-122"/>
                <a:ea typeface="楷体" panose="02010609060101010101" pitchFamily="49" charset="-122"/>
              </a:endParaRPr>
            </a:p>
            <a:p>
              <a:pPr marL="285750" indent="-285750">
                <a:lnSpc>
                  <a:spcPts val="2800"/>
                </a:lnSpc>
                <a:buFont typeface="Arial" panose="020B0604020202020204" pitchFamily="34" charset="0"/>
                <a:buChar char="•"/>
              </a:pPr>
              <a:r>
                <a:rPr lang="zh-CN" altLang="zh-CN" dirty="0">
                  <a:latin typeface="楷体" panose="02010609060101010101" pitchFamily="49" charset="-122"/>
                  <a:ea typeface="楷体" panose="02010609060101010101" pitchFamily="49" charset="-122"/>
                </a:rPr>
                <a:t>实时抽样图像显示</a:t>
              </a:r>
              <a:endParaRPr lang="en-US" altLang="zh-CN" dirty="0">
                <a:latin typeface="楷体" panose="02010609060101010101" pitchFamily="49" charset="-122"/>
                <a:ea typeface="楷体" panose="02010609060101010101" pitchFamily="49" charset="-122"/>
              </a:endParaRPr>
            </a:p>
            <a:p>
              <a:pPr marL="285750" indent="-285750">
                <a:lnSpc>
                  <a:spcPts val="2800"/>
                </a:lnSpc>
                <a:buFont typeface="Arial" panose="020B0604020202020204" pitchFamily="34" charset="0"/>
                <a:buChar char="•"/>
              </a:pPr>
              <a:r>
                <a:rPr lang="zh-CN" altLang="zh-CN" dirty="0">
                  <a:latin typeface="楷体" panose="02010609060101010101" pitchFamily="49" charset="-122"/>
                  <a:ea typeface="楷体" panose="02010609060101010101" pitchFamily="49" charset="-122"/>
                </a:rPr>
                <a:t>图像分析功能</a:t>
              </a:r>
              <a:endParaRPr lang="en-US" altLang="zh-CN" dirty="0">
                <a:latin typeface="楷体" panose="02010609060101010101" pitchFamily="49" charset="-122"/>
                <a:ea typeface="楷体" panose="02010609060101010101" pitchFamily="49" charset="-122"/>
              </a:endParaRPr>
            </a:p>
            <a:p>
              <a:pPr marL="285750" indent="-285750">
                <a:lnSpc>
                  <a:spcPts val="2800"/>
                </a:lnSpc>
                <a:buFont typeface="Arial" panose="020B0604020202020204" pitchFamily="34" charset="0"/>
                <a:buChar char="•"/>
              </a:pPr>
              <a:r>
                <a:rPr lang="zh-CN" altLang="zh-CN" dirty="0">
                  <a:latin typeface="楷体" panose="02010609060101010101" pitchFamily="49" charset="-122"/>
                  <a:ea typeface="楷体" panose="02010609060101010101" pitchFamily="49" charset="-122"/>
                </a:rPr>
                <a:t>消息日志显示</a:t>
              </a:r>
              <a:endParaRPr lang="en-US" altLang="zh-CN" dirty="0">
                <a:latin typeface="楷体" panose="02010609060101010101" pitchFamily="49" charset="-122"/>
                <a:ea typeface="楷体" panose="02010609060101010101" pitchFamily="49" charset="-122"/>
              </a:endParaRPr>
            </a:p>
            <a:p>
              <a:pPr marL="285750" indent="-285750">
                <a:lnSpc>
                  <a:spcPts val="2800"/>
                </a:lnSpc>
                <a:buFont typeface="Arial" panose="020B0604020202020204" pitchFamily="34" charset="0"/>
                <a:buChar char="•"/>
              </a:pPr>
              <a:r>
                <a:rPr lang="zh-CN" altLang="zh-CN" dirty="0">
                  <a:latin typeface="楷体" panose="02010609060101010101" pitchFamily="49" charset="-122"/>
                  <a:ea typeface="楷体" panose="02010609060101010101" pitchFamily="49" charset="-122"/>
                </a:rPr>
                <a:t>状态信息显示</a:t>
              </a:r>
              <a:endParaRPr lang="en-US" altLang="zh-CN" dirty="0">
                <a:latin typeface="楷体" panose="02010609060101010101" pitchFamily="49" charset="-122"/>
                <a:ea typeface="楷体" panose="02010609060101010101" pitchFamily="49" charset="-122"/>
              </a:endParaRPr>
            </a:p>
          </p:txBody>
        </p:sp>
      </p:grpSp>
      <p:sp>
        <p:nvSpPr>
          <p:cNvPr id="35" name="圆角矩形标注 28">
            <a:extLst>
              <a:ext uri="{FF2B5EF4-FFF2-40B4-BE49-F238E27FC236}">
                <a16:creationId xmlns:a16="http://schemas.microsoft.com/office/drawing/2014/main" id="{4D4A3CBA-7F3E-43FB-B11F-DFBF3B03E47B}"/>
              </a:ext>
            </a:extLst>
          </p:cNvPr>
          <p:cNvSpPr/>
          <p:nvPr/>
        </p:nvSpPr>
        <p:spPr>
          <a:xfrm>
            <a:off x="6695677" y="3994078"/>
            <a:ext cx="5411656" cy="345412"/>
          </a:xfrm>
          <a:prstGeom prst="wedgeRoundRectCallout">
            <a:avLst>
              <a:gd name="adj1" fmla="val -45541"/>
              <a:gd name="adj2" fmla="val -108887"/>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defRPr/>
            </a:pPr>
            <a:r>
              <a:rPr lang="zh-CN" altLang="en-US" b="1"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集成</a:t>
            </a:r>
            <a:r>
              <a:rPr lang="zh-CN" altLang="en-US" kern="0" dirty="0">
                <a:latin typeface="Times New Roman" panose="02020603050405020304" pitchFamily="18" charset="0"/>
                <a:ea typeface="楷体" panose="02010609060101010101" pitchFamily="49" charset="-122"/>
                <a:cs typeface="Times New Roman" panose="02020603050405020304" pitchFamily="18" charset="0"/>
              </a:rPr>
              <a:t>并</a:t>
            </a:r>
            <a:r>
              <a:rPr lang="zh-CN" altLang="en-US" b="1"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兼容</a:t>
            </a:r>
            <a:r>
              <a:rPr lang="zh-CN" altLang="en-US" kern="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了前三代</a:t>
            </a:r>
            <a:r>
              <a:rPr lang="en-US" altLang="zh-CN" kern="0" dirty="0">
                <a:latin typeface="Times New Roman" panose="02020603050405020304" pitchFamily="18" charset="0"/>
                <a:ea typeface="楷体" panose="02010609060101010101" pitchFamily="49" charset="-122"/>
                <a:cs typeface="Times New Roman" panose="02020603050405020304" pitchFamily="18" charset="0"/>
              </a:rPr>
              <a:t>HEPS-BPIX DAQ</a:t>
            </a:r>
            <a:r>
              <a:rPr lang="zh-CN" altLang="en-US" kern="0" dirty="0">
                <a:latin typeface="Times New Roman" panose="02020603050405020304" pitchFamily="18" charset="0"/>
                <a:ea typeface="楷体" panose="02010609060101010101" pitchFamily="49" charset="-122"/>
                <a:cs typeface="Times New Roman" panose="02020603050405020304" pitchFamily="18" charset="0"/>
              </a:rPr>
              <a:t>在线处理功能</a:t>
            </a:r>
            <a:endParaRPr lang="zh-CN" altLang="en-US" b="1" dirty="0">
              <a:solidFill>
                <a:schemeClr val="tx1"/>
              </a:solidFill>
              <a:latin typeface="楷体" panose="02010609060101010101" pitchFamily="49" charset="-122"/>
              <a:ea typeface="楷体" panose="02010609060101010101" pitchFamily="49" charset="-122"/>
            </a:endParaRPr>
          </a:p>
        </p:txBody>
      </p:sp>
      <p:sp>
        <p:nvSpPr>
          <p:cNvPr id="44" name="矩形 43">
            <a:extLst>
              <a:ext uri="{FF2B5EF4-FFF2-40B4-BE49-F238E27FC236}">
                <a16:creationId xmlns:a16="http://schemas.microsoft.com/office/drawing/2014/main" id="{929898BC-3A12-454A-9096-943A01C01DBC}"/>
              </a:ext>
            </a:extLst>
          </p:cNvPr>
          <p:cNvSpPr/>
          <p:nvPr/>
        </p:nvSpPr>
        <p:spPr>
          <a:xfrm>
            <a:off x="9347200" y="330200"/>
            <a:ext cx="2760133" cy="46931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b="1" dirty="0"/>
              <a:t>在线数据分析 </a:t>
            </a:r>
            <a:r>
              <a:rPr lang="en-US" altLang="zh-CN" b="1" dirty="0"/>
              <a:t>&amp; </a:t>
            </a:r>
            <a:r>
              <a:rPr lang="zh-CN" altLang="en-US" b="1" dirty="0"/>
              <a:t>监测模块</a:t>
            </a:r>
          </a:p>
        </p:txBody>
      </p:sp>
      <p:grpSp>
        <p:nvGrpSpPr>
          <p:cNvPr id="40" name="组合 39">
            <a:extLst>
              <a:ext uri="{FF2B5EF4-FFF2-40B4-BE49-F238E27FC236}">
                <a16:creationId xmlns:a16="http://schemas.microsoft.com/office/drawing/2014/main" id="{D1A3C985-F33C-4272-ACCF-AF542F946600}"/>
              </a:ext>
            </a:extLst>
          </p:cNvPr>
          <p:cNvGrpSpPr/>
          <p:nvPr/>
        </p:nvGrpSpPr>
        <p:grpSpPr>
          <a:xfrm>
            <a:off x="209266" y="1405574"/>
            <a:ext cx="4758519" cy="2023426"/>
            <a:chOff x="181264" y="1200215"/>
            <a:chExt cx="7630191" cy="2426290"/>
          </a:xfrm>
        </p:grpSpPr>
        <p:grpSp>
          <p:nvGrpSpPr>
            <p:cNvPr id="41" name="组合 40">
              <a:extLst>
                <a:ext uri="{FF2B5EF4-FFF2-40B4-BE49-F238E27FC236}">
                  <a16:creationId xmlns:a16="http://schemas.microsoft.com/office/drawing/2014/main" id="{88DD4136-7F71-4256-A3F5-CBF565FA04BF}"/>
                </a:ext>
              </a:extLst>
            </p:cNvPr>
            <p:cNvGrpSpPr/>
            <p:nvPr/>
          </p:nvGrpSpPr>
          <p:grpSpPr>
            <a:xfrm>
              <a:off x="181264" y="1200215"/>
              <a:ext cx="5858690" cy="2426290"/>
              <a:chOff x="72828" y="2217879"/>
              <a:chExt cx="7845138" cy="3611858"/>
            </a:xfrm>
          </p:grpSpPr>
          <p:pic>
            <p:nvPicPr>
              <p:cNvPr id="45" name="图片 44">
                <a:extLst>
                  <a:ext uri="{FF2B5EF4-FFF2-40B4-BE49-F238E27FC236}">
                    <a16:creationId xmlns:a16="http://schemas.microsoft.com/office/drawing/2014/main" id="{E6D449D8-29D1-49E1-8C97-997DCF512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489" y="2217879"/>
                <a:ext cx="7788477" cy="3554265"/>
              </a:xfrm>
              <a:prstGeom prst="rect">
                <a:avLst/>
              </a:prstGeom>
            </p:spPr>
          </p:pic>
          <p:sp>
            <p:nvSpPr>
              <p:cNvPr id="46" name="矩形 45">
                <a:extLst>
                  <a:ext uri="{FF2B5EF4-FFF2-40B4-BE49-F238E27FC236}">
                    <a16:creationId xmlns:a16="http://schemas.microsoft.com/office/drawing/2014/main" id="{C66849C7-73E4-4325-A950-9B0A5BF5EA6D}"/>
                  </a:ext>
                </a:extLst>
              </p:cNvPr>
              <p:cNvSpPr/>
              <p:nvPr/>
            </p:nvSpPr>
            <p:spPr>
              <a:xfrm>
                <a:off x="72828" y="4794020"/>
                <a:ext cx="7845138" cy="1035717"/>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3" name="直接箭头连接符 42">
              <a:extLst>
                <a:ext uri="{FF2B5EF4-FFF2-40B4-BE49-F238E27FC236}">
                  <a16:creationId xmlns:a16="http://schemas.microsoft.com/office/drawing/2014/main" id="{D5F607E0-6F67-478F-9945-81E7D98D17B1}"/>
                </a:ext>
              </a:extLst>
            </p:cNvPr>
            <p:cNvCxnSpPr>
              <a:cxnSpLocks/>
            </p:cNvCxnSpPr>
            <p:nvPr/>
          </p:nvCxnSpPr>
          <p:spPr>
            <a:xfrm>
              <a:off x="5254326" y="2651946"/>
              <a:ext cx="2557129"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cxnSp>
        <p:nvCxnSpPr>
          <p:cNvPr id="48" name="直接箭头连接符 47">
            <a:extLst>
              <a:ext uri="{FF2B5EF4-FFF2-40B4-BE49-F238E27FC236}">
                <a16:creationId xmlns:a16="http://schemas.microsoft.com/office/drawing/2014/main" id="{A93D48D5-73F1-41D6-8272-AED07BA0739E}"/>
              </a:ext>
            </a:extLst>
          </p:cNvPr>
          <p:cNvCxnSpPr>
            <a:cxnSpLocks/>
            <a:stCxn id="54" idx="2"/>
          </p:cNvCxnSpPr>
          <p:nvPr/>
        </p:nvCxnSpPr>
        <p:spPr>
          <a:xfrm flipH="1">
            <a:off x="666711" y="2840725"/>
            <a:ext cx="1" cy="84417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nvGrpSpPr>
          <p:cNvPr id="50" name="组合 49">
            <a:extLst>
              <a:ext uri="{FF2B5EF4-FFF2-40B4-BE49-F238E27FC236}">
                <a16:creationId xmlns:a16="http://schemas.microsoft.com/office/drawing/2014/main" id="{7C1BCE8E-7F84-41B0-9F62-50B5C5BD1633}"/>
              </a:ext>
            </a:extLst>
          </p:cNvPr>
          <p:cNvGrpSpPr/>
          <p:nvPr/>
        </p:nvGrpSpPr>
        <p:grpSpPr>
          <a:xfrm>
            <a:off x="5354015" y="4538730"/>
            <a:ext cx="5966135" cy="1662564"/>
            <a:chOff x="6342443" y="4890754"/>
            <a:chExt cx="5851307" cy="1914334"/>
          </a:xfrm>
        </p:grpSpPr>
        <p:sp>
          <p:nvSpPr>
            <p:cNvPr id="51" name="矩形 50">
              <a:extLst>
                <a:ext uri="{FF2B5EF4-FFF2-40B4-BE49-F238E27FC236}">
                  <a16:creationId xmlns:a16="http://schemas.microsoft.com/office/drawing/2014/main" id="{CCEC1D39-2047-4BED-96DB-FB83D5956F66}"/>
                </a:ext>
              </a:extLst>
            </p:cNvPr>
            <p:cNvSpPr/>
            <p:nvPr/>
          </p:nvSpPr>
          <p:spPr>
            <a:xfrm>
              <a:off x="6342443" y="4890754"/>
              <a:ext cx="5803516" cy="19143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a:extLst>
                <a:ext uri="{FF2B5EF4-FFF2-40B4-BE49-F238E27FC236}">
                  <a16:creationId xmlns:a16="http://schemas.microsoft.com/office/drawing/2014/main" id="{64583D61-2891-4AA6-9509-9C9616FDE231}"/>
                </a:ext>
              </a:extLst>
            </p:cNvPr>
            <p:cNvSpPr txBox="1"/>
            <p:nvPr/>
          </p:nvSpPr>
          <p:spPr>
            <a:xfrm>
              <a:off x="6342443" y="4951858"/>
              <a:ext cx="5851307" cy="178738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2000" b="1" dirty="0">
                  <a:latin typeface="楷体" panose="02010609060101010101" pitchFamily="49" charset="-122"/>
                  <a:ea typeface="楷体" panose="02010609060101010101" pitchFamily="49" charset="-122"/>
                </a:rPr>
                <a:t>基于</a:t>
              </a:r>
              <a:r>
                <a:rPr lang="en-US" altLang="zh-CN" sz="2000" dirty="0">
                  <a:latin typeface="Times New Roman" panose="02020603050405020304" pitchFamily="18" charset="0"/>
                  <a:cs typeface="Times New Roman" panose="02020603050405020304" pitchFamily="18" charset="0"/>
                </a:rPr>
                <a:t>Exporters + Prometheus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Grafana</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实现</a:t>
              </a:r>
              <a:endParaRPr lang="en-US" altLang="zh-CN" sz="2000" dirty="0">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Ø"/>
              </a:pPr>
              <a:r>
                <a:rPr lang="zh-CN" altLang="en-US" sz="2000" dirty="0">
                  <a:latin typeface="楷体" panose="02010609060101010101" pitchFamily="49" charset="-122"/>
                  <a:ea typeface="楷体" panose="02010609060101010101" pitchFamily="49" charset="-122"/>
                </a:rPr>
                <a:t>实现对系统使用资源的</a:t>
              </a:r>
              <a:r>
                <a:rPr lang="zh-CN" altLang="en-US" sz="2000" b="1" dirty="0">
                  <a:solidFill>
                    <a:srgbClr val="C00000"/>
                  </a:solidFill>
                  <a:latin typeface="楷体" panose="02010609060101010101" pitchFamily="49" charset="-122"/>
                  <a:ea typeface="楷体" panose="02010609060101010101" pitchFamily="49" charset="-122"/>
                </a:rPr>
                <a:t>全方面</a:t>
              </a:r>
              <a:r>
                <a:rPr lang="zh-CN" altLang="en-US" sz="2000" dirty="0">
                  <a:latin typeface="楷体" panose="02010609060101010101" pitchFamily="49" charset="-122"/>
                  <a:ea typeface="楷体" panose="02010609060101010101" pitchFamily="49" charset="-122"/>
                </a:rPr>
                <a:t>、</a:t>
              </a:r>
              <a:r>
                <a:rPr lang="zh-CN" altLang="en-US" sz="2000" b="1" dirty="0">
                  <a:solidFill>
                    <a:srgbClr val="C00000"/>
                  </a:solidFill>
                  <a:latin typeface="楷体" panose="02010609060101010101" pitchFamily="49" charset="-122"/>
                  <a:ea typeface="楷体" panose="02010609060101010101" pitchFamily="49" charset="-122"/>
                </a:rPr>
                <a:t>实时监控</a:t>
              </a:r>
              <a:endParaRPr lang="en-US" altLang="zh-CN" sz="2000" b="1" dirty="0">
                <a:solidFill>
                  <a:srgbClr val="C00000"/>
                </a:solidFill>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Ø"/>
              </a:pPr>
              <a:r>
                <a:rPr lang="zh-CN" altLang="en-US" sz="2000" dirty="0">
                  <a:latin typeface="楷体" panose="02010609060101010101" pitchFamily="49" charset="-122"/>
                  <a:ea typeface="楷体" panose="02010609060101010101" pitchFamily="49" charset="-122"/>
                </a:rPr>
                <a:t>便于</a:t>
              </a:r>
              <a:r>
                <a:rPr lang="zh-CN" altLang="en-US" sz="2000" b="1" dirty="0">
                  <a:solidFill>
                    <a:srgbClr val="C00000"/>
                  </a:solidFill>
                  <a:latin typeface="楷体" panose="02010609060101010101" pitchFamily="49" charset="-122"/>
                  <a:ea typeface="楷体" panose="02010609060101010101" pitchFamily="49" charset="-122"/>
                </a:rPr>
                <a:t>高效诊断异常</a:t>
              </a:r>
              <a:r>
                <a:rPr lang="zh-CN" altLang="en-US" sz="2000" dirty="0">
                  <a:latin typeface="楷体" panose="02010609060101010101" pitchFamily="49" charset="-122"/>
                  <a:ea typeface="楷体" panose="02010609060101010101" pitchFamily="49" charset="-122"/>
                </a:rPr>
                <a:t>，</a:t>
              </a:r>
              <a:r>
                <a:rPr lang="zh-CN" altLang="en-US" sz="2000" b="1" dirty="0">
                  <a:solidFill>
                    <a:srgbClr val="C00000"/>
                  </a:solidFill>
                  <a:latin typeface="楷体" panose="02010609060101010101" pitchFamily="49" charset="-122"/>
                  <a:ea typeface="楷体" panose="02010609060101010101" pitchFamily="49" charset="-122"/>
                </a:rPr>
                <a:t>提高实验效率</a:t>
              </a:r>
              <a:endParaRPr lang="en-US" altLang="zh-CN" sz="2000" b="1" dirty="0">
                <a:solidFill>
                  <a:srgbClr val="C00000"/>
                </a:solidFill>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endParaRPr lang="zh-CN" altLang="en-US" dirty="0"/>
            </a:p>
          </p:txBody>
        </p:sp>
      </p:grpSp>
      <p:pic>
        <p:nvPicPr>
          <p:cNvPr id="53" name="图片 52">
            <a:extLst>
              <a:ext uri="{FF2B5EF4-FFF2-40B4-BE49-F238E27FC236}">
                <a16:creationId xmlns:a16="http://schemas.microsoft.com/office/drawing/2014/main" id="{1ED8CF47-04AB-4CCF-912A-B3A8390A974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476" y="3727969"/>
            <a:ext cx="4723303" cy="2535187"/>
          </a:xfrm>
          <a:prstGeom prst="rect">
            <a:avLst/>
          </a:prstGeom>
          <a:noFill/>
          <a:ln>
            <a:noFill/>
          </a:ln>
        </p:spPr>
      </p:pic>
      <p:sp>
        <p:nvSpPr>
          <p:cNvPr id="54" name="圆角矩形 8">
            <a:extLst>
              <a:ext uri="{FF2B5EF4-FFF2-40B4-BE49-F238E27FC236}">
                <a16:creationId xmlns:a16="http://schemas.microsoft.com/office/drawing/2014/main" id="{00C564F7-2129-4F0A-B405-A9C169B3C725}"/>
              </a:ext>
            </a:extLst>
          </p:cNvPr>
          <p:cNvSpPr/>
          <p:nvPr/>
        </p:nvSpPr>
        <p:spPr>
          <a:xfrm>
            <a:off x="302771" y="2292818"/>
            <a:ext cx="727881" cy="547907"/>
          </a:xfrm>
          <a:prstGeom prst="roundRect">
            <a:avLst/>
          </a:prstGeom>
          <a:noFill/>
          <a:ln w="34925" cap="flat" cmpd="sng" algn="in">
            <a:solidFill>
              <a:srgbClr val="FFFF00"/>
            </a:solidFill>
            <a:prstDash val="solid"/>
          </a:ln>
          <a:effectLst>
            <a:glow rad="228600">
              <a:srgbClr val="FFC000">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a:ea typeface="宋体" panose="02010600030101010101" pitchFamily="2" charset="-122"/>
              <a:cs typeface="+mn-cs"/>
            </a:endParaRPr>
          </a:p>
        </p:txBody>
      </p:sp>
      <p:sp>
        <p:nvSpPr>
          <p:cNvPr id="55" name="圆角矩形 8">
            <a:extLst>
              <a:ext uri="{FF2B5EF4-FFF2-40B4-BE49-F238E27FC236}">
                <a16:creationId xmlns:a16="http://schemas.microsoft.com/office/drawing/2014/main" id="{376E384D-A2A3-46FB-A2D8-D6C3850E6BB5}"/>
              </a:ext>
            </a:extLst>
          </p:cNvPr>
          <p:cNvSpPr/>
          <p:nvPr/>
        </p:nvSpPr>
        <p:spPr>
          <a:xfrm>
            <a:off x="2631972" y="2268601"/>
            <a:ext cx="727881" cy="547907"/>
          </a:xfrm>
          <a:prstGeom prst="roundRect">
            <a:avLst/>
          </a:prstGeom>
          <a:noFill/>
          <a:ln w="34925" cap="flat" cmpd="sng" algn="in">
            <a:solidFill>
              <a:srgbClr val="FFFF00"/>
            </a:solidFill>
            <a:prstDash val="solid"/>
          </a:ln>
          <a:effectLst>
            <a:glow rad="228600">
              <a:srgbClr val="FFC000">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a:ea typeface="宋体" panose="02010600030101010101" pitchFamily="2" charset="-122"/>
              <a:cs typeface="+mn-cs"/>
            </a:endParaRPr>
          </a:p>
        </p:txBody>
      </p:sp>
      <p:sp>
        <p:nvSpPr>
          <p:cNvPr id="56" name="矩形: 圆角 55">
            <a:extLst>
              <a:ext uri="{FF2B5EF4-FFF2-40B4-BE49-F238E27FC236}">
                <a16:creationId xmlns:a16="http://schemas.microsoft.com/office/drawing/2014/main" id="{DF46D535-7B77-45B2-810D-BC02C9ACB343}"/>
              </a:ext>
            </a:extLst>
          </p:cNvPr>
          <p:cNvSpPr/>
          <p:nvPr/>
        </p:nvSpPr>
        <p:spPr>
          <a:xfrm>
            <a:off x="4650559" y="1163262"/>
            <a:ext cx="1087271" cy="475580"/>
          </a:xfrm>
          <a:prstGeom prst="roundRec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b="1" dirty="0"/>
              <a:t>在线分析模块</a:t>
            </a:r>
          </a:p>
        </p:txBody>
      </p:sp>
      <p:sp>
        <p:nvSpPr>
          <p:cNvPr id="57" name="矩形: 圆角 56">
            <a:extLst>
              <a:ext uri="{FF2B5EF4-FFF2-40B4-BE49-F238E27FC236}">
                <a16:creationId xmlns:a16="http://schemas.microsoft.com/office/drawing/2014/main" id="{DB482B5C-9F97-494C-B485-44B0CDC563B8}"/>
              </a:ext>
            </a:extLst>
          </p:cNvPr>
          <p:cNvSpPr/>
          <p:nvPr/>
        </p:nvSpPr>
        <p:spPr>
          <a:xfrm>
            <a:off x="84667" y="3629249"/>
            <a:ext cx="1087271" cy="475580"/>
          </a:xfrm>
          <a:prstGeom prst="roundRec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b="1" dirty="0"/>
              <a:t>在线监测模块</a:t>
            </a:r>
          </a:p>
        </p:txBody>
      </p:sp>
    </p:spTree>
    <p:extLst>
      <p:ext uri="{BB962C8B-B14F-4D97-AF65-F5344CB8AC3E}">
        <p14:creationId xmlns:p14="http://schemas.microsoft.com/office/powerpoint/2010/main" val="1218898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F1A9543-FE9B-F5DA-FFF0-0AAC0EC09C36}"/>
              </a:ext>
            </a:extLst>
          </p:cNvPr>
          <p:cNvSpPr/>
          <p:nvPr/>
        </p:nvSpPr>
        <p:spPr>
          <a:xfrm>
            <a:off x="6203396" y="1186675"/>
            <a:ext cx="5872093" cy="2560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id="{9E018C0C-F180-465E-B721-C6A120DAC0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9167" y="3816765"/>
            <a:ext cx="3952449" cy="2429144"/>
          </a:xfrm>
          <a:prstGeom prst="rect">
            <a:avLst/>
          </a:prstGeom>
        </p:spPr>
      </p:pic>
      <p:sp>
        <p:nvSpPr>
          <p:cNvPr id="2" name="矩形 1">
            <a:extLst>
              <a:ext uri="{FF2B5EF4-FFF2-40B4-BE49-F238E27FC236}">
                <a16:creationId xmlns:a16="http://schemas.microsoft.com/office/drawing/2014/main" id="{1EEF46DF-0BD2-AE21-4677-DA185C5B8077}"/>
              </a:ext>
            </a:extLst>
          </p:cNvPr>
          <p:cNvSpPr/>
          <p:nvPr/>
        </p:nvSpPr>
        <p:spPr>
          <a:xfrm>
            <a:off x="6203396" y="4061154"/>
            <a:ext cx="5872093" cy="2302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2349635C-A42C-4BBF-A9BA-C7DCA240A99B}"/>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16</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323084DA-6737-4A12-914E-E8687E2393CA}"/>
              </a:ext>
            </a:extLst>
          </p:cNvPr>
          <p:cNvSpPr>
            <a:spLocks noGrp="1"/>
          </p:cNvSpPr>
          <p:nvPr>
            <p:ph type="title"/>
          </p:nvPr>
        </p:nvSpPr>
        <p:spPr/>
        <p:txBody>
          <a:bodyPr/>
          <a:lstStyle/>
          <a:p>
            <a:r>
              <a:rPr lang="en-US" altLang="zh-CN" dirty="0"/>
              <a:t>HEPS-BPIX4 DAQ</a:t>
            </a:r>
            <a:r>
              <a:rPr lang="zh-CN" altLang="en-US" dirty="0"/>
              <a:t>系统在线软件设计与开发</a:t>
            </a:r>
          </a:p>
        </p:txBody>
      </p:sp>
      <p:sp>
        <p:nvSpPr>
          <p:cNvPr id="7" name="页脚占位符 6">
            <a:extLst>
              <a:ext uri="{FF2B5EF4-FFF2-40B4-BE49-F238E27FC236}">
                <a16:creationId xmlns:a16="http://schemas.microsoft.com/office/drawing/2014/main" id="{EF99FA5A-AC94-4CC3-89AC-F7F9DB34C9B1}"/>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sp>
        <p:nvSpPr>
          <p:cNvPr id="22" name="矩形 21">
            <a:extLst>
              <a:ext uri="{FF2B5EF4-FFF2-40B4-BE49-F238E27FC236}">
                <a16:creationId xmlns:a16="http://schemas.microsoft.com/office/drawing/2014/main" id="{5851BD95-4548-4E67-A884-91D8907DF216}"/>
              </a:ext>
            </a:extLst>
          </p:cNvPr>
          <p:cNvSpPr/>
          <p:nvPr/>
        </p:nvSpPr>
        <p:spPr>
          <a:xfrm>
            <a:off x="9289576" y="313899"/>
            <a:ext cx="2785913" cy="55442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b="1" dirty="0"/>
              <a:t>控制管理模块 </a:t>
            </a:r>
            <a:r>
              <a:rPr lang="en-US" altLang="zh-CN" b="1" dirty="0"/>
              <a:t>&amp;</a:t>
            </a:r>
            <a:r>
              <a:rPr lang="zh-CN" altLang="en-US" b="1" dirty="0"/>
              <a:t>数据库</a:t>
            </a:r>
            <a:endParaRPr lang="en-US" altLang="zh-CN" b="1" dirty="0"/>
          </a:p>
          <a:p>
            <a:pPr algn="ctr"/>
            <a:r>
              <a:rPr lang="zh-CN" altLang="en-US" b="1" dirty="0"/>
              <a:t>与存储模块 </a:t>
            </a:r>
            <a:r>
              <a:rPr lang="en-US" altLang="zh-CN" b="1" dirty="0"/>
              <a:t>&amp; </a:t>
            </a:r>
            <a:r>
              <a:rPr lang="zh-CN" altLang="en-US" b="1" dirty="0"/>
              <a:t>日志模块</a:t>
            </a:r>
          </a:p>
        </p:txBody>
      </p:sp>
      <p:sp>
        <p:nvSpPr>
          <p:cNvPr id="24" name="矩形 23">
            <a:extLst>
              <a:ext uri="{FF2B5EF4-FFF2-40B4-BE49-F238E27FC236}">
                <a16:creationId xmlns:a16="http://schemas.microsoft.com/office/drawing/2014/main" id="{31DA528D-9A47-4EEE-9391-0CF19E07367A}"/>
              </a:ext>
            </a:extLst>
          </p:cNvPr>
          <p:cNvSpPr/>
          <p:nvPr/>
        </p:nvSpPr>
        <p:spPr>
          <a:xfrm>
            <a:off x="10344052" y="4644688"/>
            <a:ext cx="1823003" cy="9219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Wingdings" panose="05000000000000000000" pitchFamily="2" charset="2"/>
              <a:buChar char="u"/>
            </a:pPr>
            <a:r>
              <a:rPr lang="zh-CN" altLang="en-US" sz="2000" b="1" dirty="0">
                <a:solidFill>
                  <a:srgbClr val="002060"/>
                </a:solidFill>
              </a:rPr>
              <a:t>状态机切换</a:t>
            </a:r>
            <a:endParaRPr lang="en-US" altLang="zh-CN" sz="2000" b="1" dirty="0">
              <a:solidFill>
                <a:srgbClr val="002060"/>
              </a:solidFill>
            </a:endParaRPr>
          </a:p>
          <a:p>
            <a:pPr marL="342900" indent="-342900">
              <a:buFont typeface="Wingdings" panose="05000000000000000000" pitchFamily="2" charset="2"/>
              <a:buChar char="u"/>
            </a:pPr>
            <a:r>
              <a:rPr lang="zh-CN" altLang="en-US" sz="2000" b="1" dirty="0">
                <a:solidFill>
                  <a:srgbClr val="002060"/>
                </a:solidFill>
              </a:rPr>
              <a:t>进程管理</a:t>
            </a:r>
            <a:endParaRPr lang="en-US" altLang="zh-CN" sz="2000" dirty="0">
              <a:solidFill>
                <a:srgbClr val="002060"/>
              </a:solidFill>
            </a:endParaRPr>
          </a:p>
        </p:txBody>
      </p:sp>
      <p:sp>
        <p:nvSpPr>
          <p:cNvPr id="31" name="矩形 30">
            <a:extLst>
              <a:ext uri="{FF2B5EF4-FFF2-40B4-BE49-F238E27FC236}">
                <a16:creationId xmlns:a16="http://schemas.microsoft.com/office/drawing/2014/main" id="{24BAECFA-B4B8-413A-80D7-E9864C94D20F}"/>
              </a:ext>
            </a:extLst>
          </p:cNvPr>
          <p:cNvSpPr/>
          <p:nvPr/>
        </p:nvSpPr>
        <p:spPr>
          <a:xfrm>
            <a:off x="138509" y="4053528"/>
            <a:ext cx="5536057" cy="2302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3DAC12B0-7D32-4A29-8B38-7510437806ED}"/>
              </a:ext>
            </a:extLst>
          </p:cNvPr>
          <p:cNvSpPr txBox="1"/>
          <p:nvPr/>
        </p:nvSpPr>
        <p:spPr>
          <a:xfrm>
            <a:off x="138509" y="4053821"/>
            <a:ext cx="5396720" cy="2554545"/>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MongoDB </a:t>
            </a:r>
            <a:r>
              <a:rPr lang="zh-CN" altLang="en-US" sz="2000" dirty="0">
                <a:latin typeface="楷体" panose="02010609060101010101" pitchFamily="49" charset="-122"/>
                <a:ea typeface="楷体" panose="02010609060101010101" pitchFamily="49" charset="-122"/>
                <a:cs typeface="Times New Roman" panose="02020603050405020304" pitchFamily="18" charset="0"/>
              </a:rPr>
              <a:t>数据库：存储数据文件相关信息</a:t>
            </a:r>
            <a:endParaRPr lang="en-US" altLang="zh-CN" sz="2000" dirty="0">
              <a:latin typeface="楷体" panose="02010609060101010101" pitchFamily="49" charset="-122"/>
              <a:ea typeface="楷体" panose="02010609060101010101" pitchFamily="49" charset="-122"/>
              <a:cs typeface="Times New Roman" panose="02020603050405020304" pitchFamily="18" charset="0"/>
            </a:endParaRPr>
          </a:p>
          <a:p>
            <a:pPr marL="342900" indent="-342900">
              <a:buFont typeface="Wingdings" panose="05000000000000000000" pitchFamily="2" charset="2"/>
              <a:buChar char="Ø"/>
            </a:pPr>
            <a:endParaRPr lang="en-US" altLang="zh-CN" sz="2000" dirty="0">
              <a:latin typeface="楷体" panose="02010609060101010101" pitchFamily="49" charset="-122"/>
              <a:ea typeface="楷体" panose="02010609060101010101" pitchFamily="49" charset="-122"/>
              <a:cs typeface="Times New Roman" panose="02020603050405020304" pitchFamily="18" charset="0"/>
            </a:endParaRPr>
          </a:p>
          <a:p>
            <a:pPr marL="342900" indent="-342900">
              <a:buFont typeface="Wingdings" panose="05000000000000000000" pitchFamily="2" charset="2"/>
              <a:buChar char="Ø"/>
            </a:pPr>
            <a:endParaRPr lang="en-US" altLang="zh-CN" sz="2000" dirty="0">
              <a:latin typeface="楷体" panose="02010609060101010101" pitchFamily="49" charset="-122"/>
              <a:ea typeface="楷体" panose="02010609060101010101" pitchFamily="49" charset="-122"/>
              <a:cs typeface="Times New Roman" panose="02020603050405020304" pitchFamily="18" charset="0"/>
            </a:endParaRPr>
          </a:p>
          <a:p>
            <a:pPr marL="342900" indent="-342900">
              <a:buFont typeface="Wingdings" panose="05000000000000000000" pitchFamily="2" charset="2"/>
              <a:buChar char="Ø"/>
            </a:pPr>
            <a:endParaRPr lang="en-US" altLang="zh-CN" sz="2000" dirty="0">
              <a:latin typeface="楷体" panose="02010609060101010101" pitchFamily="49" charset="-122"/>
              <a:ea typeface="楷体" panose="02010609060101010101" pitchFamily="49" charset="-122"/>
              <a:cs typeface="Times New Roman" panose="02020603050405020304" pitchFamily="18" charset="0"/>
            </a:endParaRPr>
          </a:p>
          <a:p>
            <a:pPr marL="342900" indent="-342900">
              <a:buFont typeface="Wingdings" panose="05000000000000000000" pitchFamily="2" charset="2"/>
              <a:buChar char="Ø"/>
            </a:pPr>
            <a:endParaRPr lang="en-US" altLang="zh-CN" sz="2000" dirty="0">
              <a:latin typeface="楷体" panose="02010609060101010101" pitchFamily="49" charset="-122"/>
              <a:ea typeface="楷体" panose="02010609060101010101" pitchFamily="49" charset="-122"/>
              <a:cs typeface="Times New Roman" panose="02020603050405020304" pitchFamily="18" charset="0"/>
            </a:endParaRPr>
          </a:p>
          <a:p>
            <a:pPr marL="342900" indent="-342900">
              <a:buFont typeface="Wingdings" panose="05000000000000000000" pitchFamily="2" charset="2"/>
              <a:buChar char="Ø"/>
            </a:pPr>
            <a:endParaRPr lang="en-US" altLang="zh-CN" sz="2000" dirty="0">
              <a:latin typeface="楷体" panose="02010609060101010101" pitchFamily="49" charset="-122"/>
              <a:ea typeface="楷体" panose="02010609060101010101" pitchFamily="49" charset="-122"/>
              <a:cs typeface="Times New Roman" panose="02020603050405020304" pitchFamily="18" charset="0"/>
            </a:endParaRPr>
          </a:p>
          <a:p>
            <a:pPr marL="342900" indent="-34290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Redis </a:t>
            </a:r>
            <a:r>
              <a:rPr lang="zh-CN" altLang="en-US" sz="2000" dirty="0">
                <a:latin typeface="楷体" panose="02010609060101010101" pitchFamily="49" charset="-122"/>
                <a:ea typeface="楷体" panose="02010609060101010101" pitchFamily="49" charset="-122"/>
                <a:cs typeface="Times New Roman" panose="02020603050405020304" pitchFamily="18" charset="0"/>
              </a:rPr>
              <a:t>数据库：暂存系统运行相关运行参数</a:t>
            </a:r>
            <a:endParaRPr lang="en-US" altLang="zh-CN" sz="2000" dirty="0">
              <a:latin typeface="楷体" panose="02010609060101010101" pitchFamily="49" charset="-122"/>
              <a:ea typeface="楷体" panose="02010609060101010101" pitchFamily="49" charset="-122"/>
              <a:cs typeface="Times New Roman" panose="02020603050405020304" pitchFamily="18" charset="0"/>
            </a:endParaRPr>
          </a:p>
          <a:p>
            <a:pPr marL="342900" indent="-342900">
              <a:buFont typeface="Wingdings" panose="05000000000000000000" pitchFamily="2" charset="2"/>
              <a:buChar char="Ø"/>
            </a:pPr>
            <a:endParaRPr lang="en-US" altLang="zh-CN" sz="2000" dirty="0">
              <a:latin typeface="楷体" panose="02010609060101010101" pitchFamily="49" charset="-122"/>
              <a:ea typeface="楷体" panose="02010609060101010101" pitchFamily="49" charset="-122"/>
              <a:cs typeface="Times New Roman" panose="02020603050405020304" pitchFamily="18" charset="0"/>
            </a:endParaRPr>
          </a:p>
        </p:txBody>
      </p:sp>
      <p:graphicFrame>
        <p:nvGraphicFramePr>
          <p:cNvPr id="33" name="表格 32">
            <a:extLst>
              <a:ext uri="{FF2B5EF4-FFF2-40B4-BE49-F238E27FC236}">
                <a16:creationId xmlns:a16="http://schemas.microsoft.com/office/drawing/2014/main" id="{E1EF84A4-76C5-4428-AFDC-1679139929FB}"/>
              </a:ext>
            </a:extLst>
          </p:cNvPr>
          <p:cNvGraphicFramePr>
            <a:graphicFrameLocks noGrp="1"/>
          </p:cNvGraphicFramePr>
          <p:nvPr>
            <p:extLst>
              <p:ext uri="{D42A27DB-BD31-4B8C-83A1-F6EECF244321}">
                <p14:modId xmlns:p14="http://schemas.microsoft.com/office/powerpoint/2010/main" val="571342956"/>
              </p:ext>
            </p:extLst>
          </p:nvPr>
        </p:nvGraphicFramePr>
        <p:xfrm>
          <a:off x="408854" y="4476836"/>
          <a:ext cx="4830221" cy="1438786"/>
        </p:xfrm>
        <a:graphic>
          <a:graphicData uri="http://schemas.openxmlformats.org/drawingml/2006/table">
            <a:tbl>
              <a:tblPr firstRow="1" firstCol="1" bandRow="1">
                <a:tableStyleId>{5C22544A-7EE6-4342-B048-85BDC9FD1C3A}</a:tableStyleId>
              </a:tblPr>
              <a:tblGrid>
                <a:gridCol w="1519408">
                  <a:extLst>
                    <a:ext uri="{9D8B030D-6E8A-4147-A177-3AD203B41FA5}">
                      <a16:colId xmlns:a16="http://schemas.microsoft.com/office/drawing/2014/main" val="2633419361"/>
                    </a:ext>
                  </a:extLst>
                </a:gridCol>
                <a:gridCol w="1377508">
                  <a:extLst>
                    <a:ext uri="{9D8B030D-6E8A-4147-A177-3AD203B41FA5}">
                      <a16:colId xmlns:a16="http://schemas.microsoft.com/office/drawing/2014/main" val="1703602469"/>
                    </a:ext>
                  </a:extLst>
                </a:gridCol>
                <a:gridCol w="1933305">
                  <a:extLst>
                    <a:ext uri="{9D8B030D-6E8A-4147-A177-3AD203B41FA5}">
                      <a16:colId xmlns:a16="http://schemas.microsoft.com/office/drawing/2014/main" val="354963266"/>
                    </a:ext>
                  </a:extLst>
                </a:gridCol>
              </a:tblGrid>
              <a:tr h="0">
                <a:tc>
                  <a:txBody>
                    <a:bodyPr/>
                    <a:lstStyle/>
                    <a:p>
                      <a:pPr indent="127000" algn="ctr">
                        <a:lnSpc>
                          <a:spcPct val="125000"/>
                        </a:lnSpc>
                        <a:spcAft>
                          <a:spcPts val="0"/>
                        </a:spcAft>
                      </a:pPr>
                      <a:r>
                        <a:rPr lang="zh-CN" sz="1400" kern="100" dirty="0">
                          <a:effectLst/>
                          <a:latin typeface="楷体" panose="02010609060101010101" pitchFamily="49" charset="-122"/>
                          <a:ea typeface="楷体" panose="02010609060101010101" pitchFamily="49" charset="-122"/>
                        </a:rPr>
                        <a:t>字段名</a:t>
                      </a:r>
                      <a:endParaRPr lang="zh-CN" sz="14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zh-CN" sz="1400" kern="100" dirty="0">
                          <a:effectLst/>
                          <a:latin typeface="楷体" panose="02010609060101010101" pitchFamily="49" charset="-122"/>
                          <a:ea typeface="楷体" panose="02010609060101010101" pitchFamily="49" charset="-122"/>
                        </a:rPr>
                        <a:t>数据类型</a:t>
                      </a:r>
                      <a:endParaRPr lang="zh-CN" sz="14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zh-CN" sz="1400" kern="100" dirty="0">
                          <a:effectLst/>
                          <a:latin typeface="楷体" panose="02010609060101010101" pitchFamily="49" charset="-122"/>
                          <a:ea typeface="楷体" panose="02010609060101010101" pitchFamily="49" charset="-122"/>
                        </a:rPr>
                        <a:t>描述</a:t>
                      </a:r>
                      <a:endParaRPr lang="zh-CN" sz="14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12923877"/>
                  </a:ext>
                </a:extLst>
              </a:tr>
              <a:tr h="0">
                <a:tc>
                  <a:txBody>
                    <a:bodyPr/>
                    <a:lstStyle/>
                    <a:p>
                      <a:pPr indent="127000" algn="ctr">
                        <a:lnSpc>
                          <a:spcPct val="125000"/>
                        </a:lnSpc>
                        <a:spcAft>
                          <a:spcPts val="0"/>
                        </a:spcAft>
                      </a:pPr>
                      <a:r>
                        <a:rPr lang="en-US" sz="1400" kern="100" dirty="0">
                          <a:effectLst/>
                          <a:latin typeface="Times New Roman" panose="02020603050405020304" pitchFamily="18" charset="0"/>
                          <a:cs typeface="Times New Roman" panose="02020603050405020304" pitchFamily="18" charset="0"/>
                        </a:rPr>
                        <a:t>ID</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en-US" sz="1400" kern="100" dirty="0">
                          <a:effectLst/>
                          <a:latin typeface="Times New Roman" panose="02020603050405020304" pitchFamily="18" charset="0"/>
                          <a:cs typeface="Times New Roman" panose="02020603050405020304" pitchFamily="18" charset="0"/>
                        </a:rPr>
                        <a:t>Int unsigned</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zh-CN" sz="1400" kern="100" dirty="0">
                          <a:effectLst/>
                          <a:latin typeface="楷体" panose="02010609060101010101" pitchFamily="49" charset="-122"/>
                          <a:ea typeface="楷体" panose="02010609060101010101" pitchFamily="49" charset="-122"/>
                        </a:rPr>
                        <a:t>文件的</a:t>
                      </a:r>
                      <a:r>
                        <a:rPr lang="en-US" sz="1400" kern="100" dirty="0">
                          <a:effectLst/>
                          <a:latin typeface="Times New Roman" panose="02020603050405020304" pitchFamily="18" charset="0"/>
                          <a:ea typeface="楷体" panose="02010609060101010101" pitchFamily="49" charset="-122"/>
                          <a:cs typeface="Times New Roman" panose="02020603050405020304" pitchFamily="18" charset="0"/>
                        </a:rPr>
                        <a:t>ID</a:t>
                      </a:r>
                      <a:r>
                        <a:rPr lang="zh-CN" sz="1400" kern="100" dirty="0">
                          <a:effectLst/>
                          <a:latin typeface="楷体" panose="02010609060101010101" pitchFamily="49" charset="-122"/>
                          <a:ea typeface="楷体" panose="02010609060101010101" pitchFamily="49" charset="-122"/>
                        </a:rPr>
                        <a:t>号，主键</a:t>
                      </a:r>
                      <a:endParaRPr lang="zh-CN" sz="14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125311118"/>
                  </a:ext>
                </a:extLst>
              </a:tr>
              <a:tr h="0">
                <a:tc>
                  <a:txBody>
                    <a:bodyPr/>
                    <a:lstStyle/>
                    <a:p>
                      <a:pPr indent="127000" algn="ctr">
                        <a:lnSpc>
                          <a:spcPct val="125000"/>
                        </a:lnSpc>
                        <a:spcAft>
                          <a:spcPts val="0"/>
                        </a:spcAft>
                      </a:pPr>
                      <a:r>
                        <a:rPr lang="en-US" sz="1400" kern="100" dirty="0" err="1">
                          <a:effectLst/>
                          <a:latin typeface="Times New Roman" panose="02020603050405020304" pitchFamily="18" charset="0"/>
                          <a:cs typeface="Times New Roman" panose="02020603050405020304" pitchFamily="18" charset="0"/>
                        </a:rPr>
                        <a:t>StorageMachine</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en-US" sz="1400" kern="100" dirty="0">
                          <a:effectLst/>
                          <a:latin typeface="Times New Roman" panose="02020603050405020304" pitchFamily="18" charset="0"/>
                          <a:cs typeface="Times New Roman" panose="02020603050405020304" pitchFamily="18" charset="0"/>
                        </a:rPr>
                        <a:t>Char(30)</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zh-CN" sz="1400" kern="100" dirty="0">
                          <a:effectLst/>
                          <a:latin typeface="楷体" panose="02010609060101010101" pitchFamily="49" charset="-122"/>
                          <a:ea typeface="楷体" panose="02010609060101010101" pitchFamily="49" charset="-122"/>
                        </a:rPr>
                        <a:t>文件存储服务器名称</a:t>
                      </a:r>
                      <a:endParaRPr lang="zh-CN" sz="14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106902688"/>
                  </a:ext>
                </a:extLst>
              </a:tr>
              <a:tr h="0">
                <a:tc>
                  <a:txBody>
                    <a:bodyPr/>
                    <a:lstStyle/>
                    <a:p>
                      <a:pPr indent="127000" algn="ctr">
                        <a:lnSpc>
                          <a:spcPct val="125000"/>
                        </a:lnSpc>
                        <a:spcAft>
                          <a:spcPts val="0"/>
                        </a:spcAft>
                      </a:pPr>
                      <a:r>
                        <a:rPr lang="en-US" sz="1400" kern="100">
                          <a:effectLst/>
                          <a:latin typeface="Times New Roman" panose="02020603050405020304" pitchFamily="18" charset="0"/>
                          <a:cs typeface="Times New Roman" panose="02020603050405020304" pitchFamily="18" charset="0"/>
                        </a:rPr>
                        <a:t>StoragePath</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en-US" sz="1400" kern="100" dirty="0">
                          <a:effectLst/>
                          <a:latin typeface="Times New Roman" panose="02020603050405020304" pitchFamily="18" charset="0"/>
                          <a:cs typeface="Times New Roman" panose="02020603050405020304" pitchFamily="18" charset="0"/>
                        </a:rPr>
                        <a:t>Char(100)</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zh-CN" sz="1400" kern="100" dirty="0">
                          <a:effectLst/>
                          <a:latin typeface="楷体" panose="02010609060101010101" pitchFamily="49" charset="-122"/>
                          <a:ea typeface="楷体" panose="02010609060101010101" pitchFamily="49" charset="-122"/>
                        </a:rPr>
                        <a:t>文件存储路径</a:t>
                      </a:r>
                      <a:endParaRPr lang="zh-CN" sz="14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60789710"/>
                  </a:ext>
                </a:extLst>
              </a:tr>
              <a:tr h="0">
                <a:tc>
                  <a:txBody>
                    <a:bodyPr/>
                    <a:lstStyle/>
                    <a:p>
                      <a:pPr indent="127000" algn="ctr">
                        <a:lnSpc>
                          <a:spcPct val="125000"/>
                        </a:lnSpc>
                        <a:spcAft>
                          <a:spcPts val="0"/>
                        </a:spcAft>
                      </a:pPr>
                      <a:r>
                        <a:rPr lang="en-US" sz="1400" kern="100" dirty="0" err="1">
                          <a:effectLst/>
                          <a:latin typeface="Times New Roman" panose="02020603050405020304" pitchFamily="18" charset="0"/>
                          <a:cs typeface="Times New Roman" panose="02020603050405020304" pitchFamily="18" charset="0"/>
                        </a:rPr>
                        <a:t>FileName</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en-US" sz="1400" kern="100" dirty="0">
                          <a:effectLst/>
                          <a:latin typeface="Times New Roman" panose="02020603050405020304" pitchFamily="18" charset="0"/>
                          <a:cs typeface="Times New Roman" panose="02020603050405020304" pitchFamily="18" charset="0"/>
                        </a:rPr>
                        <a:t>Char(100)</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zh-CN" sz="1400" kern="100" dirty="0">
                          <a:effectLst/>
                          <a:latin typeface="楷体" panose="02010609060101010101" pitchFamily="49" charset="-122"/>
                          <a:ea typeface="楷体" panose="02010609060101010101" pitchFamily="49" charset="-122"/>
                        </a:rPr>
                        <a:t>文件存储文件名</a:t>
                      </a:r>
                      <a:endParaRPr lang="zh-CN" sz="14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16400802"/>
                  </a:ext>
                </a:extLst>
              </a:tr>
              <a:tr h="0">
                <a:tc>
                  <a:txBody>
                    <a:bodyPr/>
                    <a:lstStyle/>
                    <a:p>
                      <a:pPr indent="127000" algn="ctr">
                        <a:lnSpc>
                          <a:spcPct val="125000"/>
                        </a:lnSpc>
                        <a:spcAft>
                          <a:spcPts val="0"/>
                        </a:spcAft>
                      </a:pPr>
                      <a:r>
                        <a:rPr lang="en-US" sz="1400" kern="100">
                          <a:effectLst/>
                          <a:latin typeface="Times New Roman" panose="02020603050405020304" pitchFamily="18" charset="0"/>
                          <a:cs typeface="Times New Roman" panose="02020603050405020304" pitchFamily="18" charset="0"/>
                        </a:rPr>
                        <a:t>StorageTime</a:t>
                      </a:r>
                      <a:endParaRPr lang="zh-CN" sz="1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en-US" sz="1400" kern="100" dirty="0">
                          <a:effectLst/>
                          <a:latin typeface="Times New Roman" panose="02020603050405020304" pitchFamily="18" charset="0"/>
                          <a:cs typeface="Times New Roman" panose="02020603050405020304" pitchFamily="18" charset="0"/>
                        </a:rPr>
                        <a:t>datetime</a:t>
                      </a:r>
                      <a:endParaRPr lang="zh-CN" sz="1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zh-CN" sz="1400" kern="100" dirty="0">
                          <a:effectLst/>
                          <a:latin typeface="楷体" panose="02010609060101010101" pitchFamily="49" charset="-122"/>
                          <a:ea typeface="楷体" panose="02010609060101010101" pitchFamily="49" charset="-122"/>
                        </a:rPr>
                        <a:t>文件存储时间</a:t>
                      </a:r>
                      <a:endParaRPr lang="zh-CN" sz="14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48356499"/>
                  </a:ext>
                </a:extLst>
              </a:tr>
            </a:tbl>
          </a:graphicData>
        </a:graphic>
      </p:graphicFrame>
      <p:pic>
        <p:nvPicPr>
          <p:cNvPr id="39" name="图片 38">
            <a:extLst>
              <a:ext uri="{FF2B5EF4-FFF2-40B4-BE49-F238E27FC236}">
                <a16:creationId xmlns:a16="http://schemas.microsoft.com/office/drawing/2014/main" id="{19B67DFB-A5C4-4B27-9744-F897E9357EE3}"/>
              </a:ext>
            </a:extLst>
          </p:cNvPr>
          <p:cNvPicPr/>
          <p:nvPr/>
        </p:nvPicPr>
        <p:blipFill>
          <a:blip r:embed="rId4">
            <a:extLst>
              <a:ext uri="{28A0092B-C50C-407E-A947-70E740481C1C}">
                <a14:useLocalDpi xmlns:a14="http://schemas.microsoft.com/office/drawing/2010/main" val="0"/>
              </a:ext>
            </a:extLst>
          </a:blip>
          <a:stretch>
            <a:fillRect/>
          </a:stretch>
        </p:blipFill>
        <p:spPr>
          <a:xfrm>
            <a:off x="6404345" y="1291337"/>
            <a:ext cx="5441912" cy="1201925"/>
          </a:xfrm>
          <a:prstGeom prst="rect">
            <a:avLst/>
          </a:prstGeom>
        </p:spPr>
      </p:pic>
      <p:sp>
        <p:nvSpPr>
          <p:cNvPr id="40" name="文本框 39">
            <a:extLst>
              <a:ext uri="{FF2B5EF4-FFF2-40B4-BE49-F238E27FC236}">
                <a16:creationId xmlns:a16="http://schemas.microsoft.com/office/drawing/2014/main" id="{E08A02D6-838E-4C3A-A760-100B180C7187}"/>
              </a:ext>
            </a:extLst>
          </p:cNvPr>
          <p:cNvSpPr txBox="1"/>
          <p:nvPr/>
        </p:nvSpPr>
        <p:spPr>
          <a:xfrm>
            <a:off x="10285877" y="2460823"/>
            <a:ext cx="1600200" cy="1286250"/>
          </a:xfrm>
          <a:prstGeom prst="rect">
            <a:avLst/>
          </a:prstGeom>
          <a:noFill/>
        </p:spPr>
        <p:txBody>
          <a:bodyPr wrap="square" rtlCol="0">
            <a:spAutoFit/>
          </a:bodyPr>
          <a:lstStyle/>
          <a:p>
            <a:pPr>
              <a:lnSpc>
                <a:spcPct val="150000"/>
              </a:lnSpc>
            </a:pPr>
            <a:r>
              <a:rPr lang="zh-CN" altLang="en-US" dirty="0">
                <a:latin typeface="Times New Roman" panose="02020603050405020304" pitchFamily="18" charset="0"/>
                <a:cs typeface="Times New Roman" panose="02020603050405020304" pitchFamily="18" charset="0"/>
              </a:rPr>
              <a:t>① </a:t>
            </a:r>
            <a:r>
              <a:rPr lang="en-US" altLang="zh-CN" dirty="0">
                <a:latin typeface="Times New Roman" panose="02020603050405020304" pitchFamily="18" charset="0"/>
                <a:cs typeface="Times New Roman" panose="02020603050405020304" pitchFamily="18" charset="0"/>
              </a:rPr>
              <a:t>NORMAL</a:t>
            </a:r>
          </a:p>
          <a:p>
            <a:pPr>
              <a:lnSpc>
                <a:spcPct val="150000"/>
              </a:lnSpc>
            </a:pPr>
            <a:r>
              <a:rPr lang="zh-CN" altLang="en-US" dirty="0">
                <a:latin typeface="Times New Roman" panose="02020603050405020304" pitchFamily="18" charset="0"/>
                <a:cs typeface="Times New Roman" panose="02020603050405020304" pitchFamily="18" charset="0"/>
              </a:rPr>
              <a:t>② </a:t>
            </a:r>
            <a:r>
              <a:rPr lang="en-US" altLang="zh-CN" dirty="0">
                <a:latin typeface="Times New Roman" panose="02020603050405020304" pitchFamily="18" charset="0"/>
                <a:cs typeface="Times New Roman" panose="02020603050405020304" pitchFamily="18" charset="0"/>
              </a:rPr>
              <a:t>WARNING</a:t>
            </a:r>
          </a:p>
          <a:p>
            <a:pPr>
              <a:lnSpc>
                <a:spcPct val="150000"/>
              </a:lnSpc>
            </a:pPr>
            <a:r>
              <a:rPr lang="zh-CN" altLang="en-US" dirty="0">
                <a:latin typeface="Times New Roman" panose="02020603050405020304" pitchFamily="18" charset="0"/>
                <a:cs typeface="Times New Roman" panose="02020603050405020304" pitchFamily="18" charset="0"/>
              </a:rPr>
              <a:t>③ </a:t>
            </a:r>
            <a:r>
              <a:rPr lang="en-US" altLang="zh-CN" dirty="0">
                <a:latin typeface="Times New Roman" panose="02020603050405020304" pitchFamily="18" charset="0"/>
                <a:cs typeface="Times New Roman" panose="02020603050405020304" pitchFamily="18" charset="0"/>
              </a:rPr>
              <a:t>ERROR</a:t>
            </a:r>
            <a:endParaRPr lang="zh-CN" altLang="en-US" dirty="0">
              <a:latin typeface="Times New Roman" panose="02020603050405020304" pitchFamily="18" charset="0"/>
              <a:cs typeface="Times New Roman" panose="02020603050405020304" pitchFamily="18" charset="0"/>
            </a:endParaRPr>
          </a:p>
        </p:txBody>
      </p:sp>
      <p:sp>
        <p:nvSpPr>
          <p:cNvPr id="41" name="左大括号 40">
            <a:extLst>
              <a:ext uri="{FF2B5EF4-FFF2-40B4-BE49-F238E27FC236}">
                <a16:creationId xmlns:a16="http://schemas.microsoft.com/office/drawing/2014/main" id="{75424078-0146-4A09-980D-2BF2467C64B1}"/>
              </a:ext>
            </a:extLst>
          </p:cNvPr>
          <p:cNvSpPr/>
          <p:nvPr/>
        </p:nvSpPr>
        <p:spPr>
          <a:xfrm>
            <a:off x="10020063" y="2611330"/>
            <a:ext cx="265814" cy="1050811"/>
          </a:xfrm>
          <a:prstGeom prst="leftBrace">
            <a:avLst>
              <a:gd name="adj1" fmla="val 53999"/>
              <a:gd name="adj2" fmla="val 4851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文本框 41">
            <a:extLst>
              <a:ext uri="{FF2B5EF4-FFF2-40B4-BE49-F238E27FC236}">
                <a16:creationId xmlns:a16="http://schemas.microsoft.com/office/drawing/2014/main" id="{96167F37-07A4-4AF7-83C4-9A2B137EAA9C}"/>
              </a:ext>
            </a:extLst>
          </p:cNvPr>
          <p:cNvSpPr txBox="1"/>
          <p:nvPr/>
        </p:nvSpPr>
        <p:spPr>
          <a:xfrm>
            <a:off x="8884740" y="2952069"/>
            <a:ext cx="1581150" cy="369332"/>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三个等级</a:t>
            </a:r>
            <a:endParaRPr lang="zh-CN" altLang="en-US" dirty="0"/>
          </a:p>
        </p:txBody>
      </p:sp>
      <p:sp>
        <p:nvSpPr>
          <p:cNvPr id="44" name="矩形 43">
            <a:extLst>
              <a:ext uri="{FF2B5EF4-FFF2-40B4-BE49-F238E27FC236}">
                <a16:creationId xmlns:a16="http://schemas.microsoft.com/office/drawing/2014/main" id="{007DE9A3-7D9F-48FA-B399-F13346F8F99E}"/>
              </a:ext>
            </a:extLst>
          </p:cNvPr>
          <p:cNvSpPr/>
          <p:nvPr/>
        </p:nvSpPr>
        <p:spPr>
          <a:xfrm>
            <a:off x="6203397" y="2709864"/>
            <a:ext cx="2254974" cy="90224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Wingdings" panose="05000000000000000000" pitchFamily="2" charset="2"/>
              <a:buChar char="u"/>
            </a:pPr>
            <a:r>
              <a:rPr lang="zh-CN" altLang="en-US" sz="2000" b="1" dirty="0">
                <a:solidFill>
                  <a:srgbClr val="002060"/>
                </a:solidFill>
              </a:rPr>
              <a:t>界面显示日志</a:t>
            </a:r>
            <a:endParaRPr lang="en-US" altLang="zh-CN" sz="2000" b="1" dirty="0">
              <a:solidFill>
                <a:srgbClr val="002060"/>
              </a:solidFill>
            </a:endParaRPr>
          </a:p>
          <a:p>
            <a:pPr marL="342900" indent="-342900">
              <a:buFont typeface="Wingdings" panose="05000000000000000000" pitchFamily="2" charset="2"/>
              <a:buChar char="u"/>
            </a:pPr>
            <a:r>
              <a:rPr lang="zh-CN" altLang="en-US" sz="2000" b="1" dirty="0">
                <a:solidFill>
                  <a:srgbClr val="002060"/>
                </a:solidFill>
              </a:rPr>
              <a:t>模块运行日志</a:t>
            </a:r>
            <a:endParaRPr lang="en-US" altLang="zh-CN" sz="2000" b="1" dirty="0">
              <a:solidFill>
                <a:srgbClr val="002060"/>
              </a:solidFill>
            </a:endParaRPr>
          </a:p>
          <a:p>
            <a:pPr marL="342900" indent="-342900">
              <a:buFont typeface="Wingdings" panose="05000000000000000000" pitchFamily="2" charset="2"/>
              <a:buChar char="u"/>
            </a:pPr>
            <a:r>
              <a:rPr lang="zh-CN" altLang="en-US" sz="2000" b="1" dirty="0">
                <a:solidFill>
                  <a:srgbClr val="002060"/>
                </a:solidFill>
              </a:rPr>
              <a:t>系统运行日志</a:t>
            </a:r>
            <a:endParaRPr lang="en-US" altLang="zh-CN" sz="2000" b="1" dirty="0">
              <a:solidFill>
                <a:srgbClr val="002060"/>
              </a:solidFill>
            </a:endParaRPr>
          </a:p>
        </p:txBody>
      </p:sp>
      <p:grpSp>
        <p:nvGrpSpPr>
          <p:cNvPr id="43" name="组合 42">
            <a:extLst>
              <a:ext uri="{FF2B5EF4-FFF2-40B4-BE49-F238E27FC236}">
                <a16:creationId xmlns:a16="http://schemas.microsoft.com/office/drawing/2014/main" id="{180C6BE7-ABD3-49EE-BA69-A691613E661C}"/>
              </a:ext>
            </a:extLst>
          </p:cNvPr>
          <p:cNvGrpSpPr/>
          <p:nvPr/>
        </p:nvGrpSpPr>
        <p:grpSpPr>
          <a:xfrm>
            <a:off x="306173" y="1345104"/>
            <a:ext cx="5297114" cy="2458820"/>
            <a:chOff x="181264" y="1187312"/>
            <a:chExt cx="3873451" cy="1910713"/>
          </a:xfrm>
        </p:grpSpPr>
        <p:grpSp>
          <p:nvGrpSpPr>
            <p:cNvPr id="10" name="组合 9">
              <a:extLst>
                <a:ext uri="{FF2B5EF4-FFF2-40B4-BE49-F238E27FC236}">
                  <a16:creationId xmlns:a16="http://schemas.microsoft.com/office/drawing/2014/main" id="{2FFDCEA8-B100-4BFD-9754-084416F88253}"/>
                </a:ext>
              </a:extLst>
            </p:cNvPr>
            <p:cNvGrpSpPr/>
            <p:nvPr/>
          </p:nvGrpSpPr>
          <p:grpSpPr>
            <a:xfrm>
              <a:off x="181264" y="1187312"/>
              <a:ext cx="3873451" cy="1910713"/>
              <a:chOff x="72828" y="2217879"/>
              <a:chExt cx="7845138" cy="3611858"/>
            </a:xfrm>
          </p:grpSpPr>
          <p:pic>
            <p:nvPicPr>
              <p:cNvPr id="14" name="图片 13">
                <a:extLst>
                  <a:ext uri="{FF2B5EF4-FFF2-40B4-BE49-F238E27FC236}">
                    <a16:creationId xmlns:a16="http://schemas.microsoft.com/office/drawing/2014/main" id="{E3B190AD-991E-46C1-8FF2-C2497FC366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489" y="2217879"/>
                <a:ext cx="7788477" cy="3554265"/>
              </a:xfrm>
              <a:prstGeom prst="rect">
                <a:avLst/>
              </a:prstGeom>
            </p:spPr>
          </p:pic>
          <p:sp>
            <p:nvSpPr>
              <p:cNvPr id="19" name="矩形 18">
                <a:extLst>
                  <a:ext uri="{FF2B5EF4-FFF2-40B4-BE49-F238E27FC236}">
                    <a16:creationId xmlns:a16="http://schemas.microsoft.com/office/drawing/2014/main" id="{4894F4E4-CA12-4AB6-8A01-030ADC7E1167}"/>
                  </a:ext>
                </a:extLst>
              </p:cNvPr>
              <p:cNvSpPr/>
              <p:nvPr/>
            </p:nvSpPr>
            <p:spPr>
              <a:xfrm>
                <a:off x="72828" y="4794020"/>
                <a:ext cx="7845138" cy="1035717"/>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圆角矩形 8">
              <a:extLst>
                <a:ext uri="{FF2B5EF4-FFF2-40B4-BE49-F238E27FC236}">
                  <a16:creationId xmlns:a16="http://schemas.microsoft.com/office/drawing/2014/main" id="{076FFE50-14F2-475E-A404-457DAE5B93B3}"/>
                </a:ext>
              </a:extLst>
            </p:cNvPr>
            <p:cNvSpPr/>
            <p:nvPr/>
          </p:nvSpPr>
          <p:spPr>
            <a:xfrm>
              <a:off x="316280" y="1496612"/>
              <a:ext cx="727881" cy="547907"/>
            </a:xfrm>
            <a:prstGeom prst="roundRect">
              <a:avLst/>
            </a:prstGeom>
            <a:noFill/>
            <a:ln w="34925" cap="flat" cmpd="sng" algn="in">
              <a:solidFill>
                <a:srgbClr val="FFFF00"/>
              </a:solidFill>
              <a:prstDash val="solid"/>
            </a:ln>
            <a:effectLst>
              <a:glow rad="228600">
                <a:srgbClr val="FFC000">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a:ea typeface="宋体" panose="02010600030101010101" pitchFamily="2" charset="-122"/>
                <a:cs typeface="+mn-cs"/>
              </a:endParaRPr>
            </a:p>
          </p:txBody>
        </p:sp>
        <p:sp>
          <p:nvSpPr>
            <p:cNvPr id="46" name="圆角矩形 8">
              <a:extLst>
                <a:ext uri="{FF2B5EF4-FFF2-40B4-BE49-F238E27FC236}">
                  <a16:creationId xmlns:a16="http://schemas.microsoft.com/office/drawing/2014/main" id="{E3D42D7A-AA0A-4667-9C20-221EB0DD79F8}"/>
                </a:ext>
              </a:extLst>
            </p:cNvPr>
            <p:cNvSpPr/>
            <p:nvPr/>
          </p:nvSpPr>
          <p:spPr>
            <a:xfrm>
              <a:off x="2052607" y="1506089"/>
              <a:ext cx="727881" cy="547907"/>
            </a:xfrm>
            <a:prstGeom prst="roundRect">
              <a:avLst/>
            </a:prstGeom>
            <a:noFill/>
            <a:ln w="34925" cap="flat" cmpd="sng" algn="in">
              <a:solidFill>
                <a:srgbClr val="FFFF00"/>
              </a:solidFill>
              <a:prstDash val="solid"/>
            </a:ln>
            <a:effectLst>
              <a:glow rad="228600">
                <a:srgbClr val="FFC000">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a:ea typeface="宋体" panose="02010600030101010101" pitchFamily="2" charset="-122"/>
                <a:cs typeface="+mn-cs"/>
              </a:endParaRPr>
            </a:p>
          </p:txBody>
        </p:sp>
        <p:sp>
          <p:nvSpPr>
            <p:cNvPr id="47" name="圆角矩形 8">
              <a:extLst>
                <a:ext uri="{FF2B5EF4-FFF2-40B4-BE49-F238E27FC236}">
                  <a16:creationId xmlns:a16="http://schemas.microsoft.com/office/drawing/2014/main" id="{047DA61E-FC95-4ACB-98AF-0203C5AE1B9A}"/>
                </a:ext>
              </a:extLst>
            </p:cNvPr>
            <p:cNvSpPr/>
            <p:nvPr/>
          </p:nvSpPr>
          <p:spPr>
            <a:xfrm>
              <a:off x="968888" y="2109390"/>
              <a:ext cx="1146511" cy="367621"/>
            </a:xfrm>
            <a:prstGeom prst="roundRect">
              <a:avLst/>
            </a:prstGeom>
            <a:noFill/>
            <a:ln w="34925" cap="flat" cmpd="sng" algn="in">
              <a:solidFill>
                <a:srgbClr val="FFFF00"/>
              </a:solidFill>
              <a:prstDash val="solid"/>
            </a:ln>
            <a:effectLst>
              <a:glow rad="228600">
                <a:srgbClr val="FFC000">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a:ea typeface="宋体" panose="02010600030101010101" pitchFamily="2" charset="-122"/>
                <a:cs typeface="+mn-cs"/>
              </a:endParaRPr>
            </a:p>
          </p:txBody>
        </p:sp>
      </p:grpSp>
      <p:sp>
        <p:nvSpPr>
          <p:cNvPr id="48" name="矩形: 圆角 47">
            <a:extLst>
              <a:ext uri="{FF2B5EF4-FFF2-40B4-BE49-F238E27FC236}">
                <a16:creationId xmlns:a16="http://schemas.microsoft.com/office/drawing/2014/main" id="{BDDF12DD-B44A-4462-8E80-5F96DC38C356}"/>
              </a:ext>
            </a:extLst>
          </p:cNvPr>
          <p:cNvSpPr/>
          <p:nvPr/>
        </p:nvSpPr>
        <p:spPr>
          <a:xfrm>
            <a:off x="5689985" y="1119330"/>
            <a:ext cx="1087271" cy="475580"/>
          </a:xfrm>
          <a:prstGeom prst="roundRec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b="1" dirty="0"/>
              <a:t>日志服务模块</a:t>
            </a:r>
          </a:p>
        </p:txBody>
      </p:sp>
      <p:sp>
        <p:nvSpPr>
          <p:cNvPr id="50" name="矩形: 圆角 49">
            <a:extLst>
              <a:ext uri="{FF2B5EF4-FFF2-40B4-BE49-F238E27FC236}">
                <a16:creationId xmlns:a16="http://schemas.microsoft.com/office/drawing/2014/main" id="{78886D2F-C943-45AD-819B-99CD0F124B46}"/>
              </a:ext>
            </a:extLst>
          </p:cNvPr>
          <p:cNvSpPr/>
          <p:nvPr/>
        </p:nvSpPr>
        <p:spPr>
          <a:xfrm>
            <a:off x="57204" y="3586273"/>
            <a:ext cx="1087271" cy="475580"/>
          </a:xfrm>
          <a:prstGeom prst="roundRec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b="1" dirty="0"/>
              <a:t>数据库与存储模块</a:t>
            </a:r>
          </a:p>
        </p:txBody>
      </p:sp>
      <p:sp>
        <p:nvSpPr>
          <p:cNvPr id="51" name="矩形: 圆角 50">
            <a:extLst>
              <a:ext uri="{FF2B5EF4-FFF2-40B4-BE49-F238E27FC236}">
                <a16:creationId xmlns:a16="http://schemas.microsoft.com/office/drawing/2014/main" id="{2D5CE394-651A-4CFE-A461-D0D7DE9851A9}"/>
              </a:ext>
            </a:extLst>
          </p:cNvPr>
          <p:cNvSpPr/>
          <p:nvPr/>
        </p:nvSpPr>
        <p:spPr>
          <a:xfrm>
            <a:off x="5736194" y="3733081"/>
            <a:ext cx="1087271" cy="475580"/>
          </a:xfrm>
          <a:prstGeom prst="roundRect">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b="1" dirty="0"/>
              <a:t>控制管理模块</a:t>
            </a:r>
          </a:p>
        </p:txBody>
      </p:sp>
      <p:sp>
        <p:nvSpPr>
          <p:cNvPr id="6" name="矩形 5">
            <a:extLst>
              <a:ext uri="{FF2B5EF4-FFF2-40B4-BE49-F238E27FC236}">
                <a16:creationId xmlns:a16="http://schemas.microsoft.com/office/drawing/2014/main" id="{47D320D3-6B37-599C-9821-F10411441289}"/>
              </a:ext>
            </a:extLst>
          </p:cNvPr>
          <p:cNvSpPr/>
          <p:nvPr/>
        </p:nvSpPr>
        <p:spPr>
          <a:xfrm>
            <a:off x="9187484" y="1612590"/>
            <a:ext cx="2847923" cy="60558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b="1" dirty="0"/>
              <a:t>全面详细的日志信息便于多角度高效定位故障</a:t>
            </a:r>
          </a:p>
        </p:txBody>
      </p:sp>
      <p:sp>
        <p:nvSpPr>
          <p:cNvPr id="8" name="矩形 7">
            <a:extLst>
              <a:ext uri="{FF2B5EF4-FFF2-40B4-BE49-F238E27FC236}">
                <a16:creationId xmlns:a16="http://schemas.microsoft.com/office/drawing/2014/main" id="{AFD3D826-9D9D-AB48-04A8-B70B471C3B2F}"/>
              </a:ext>
            </a:extLst>
          </p:cNvPr>
          <p:cNvSpPr/>
          <p:nvPr/>
        </p:nvSpPr>
        <p:spPr>
          <a:xfrm>
            <a:off x="105669" y="6183961"/>
            <a:ext cx="3943512" cy="52408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b="1" dirty="0"/>
              <a:t>基于数据存储类型选取合适的数据库</a:t>
            </a:r>
          </a:p>
        </p:txBody>
      </p:sp>
      <p:sp>
        <p:nvSpPr>
          <p:cNvPr id="9" name="矩形 8">
            <a:extLst>
              <a:ext uri="{FF2B5EF4-FFF2-40B4-BE49-F238E27FC236}">
                <a16:creationId xmlns:a16="http://schemas.microsoft.com/office/drawing/2014/main" id="{A88CC915-543B-65FB-FE47-66F042583F40}"/>
              </a:ext>
            </a:extLst>
          </p:cNvPr>
          <p:cNvSpPr/>
          <p:nvPr/>
        </p:nvSpPr>
        <p:spPr>
          <a:xfrm>
            <a:off x="8860820" y="5695546"/>
            <a:ext cx="3192671" cy="60558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b="1" dirty="0"/>
              <a:t>负责对进程进行管理和控制</a:t>
            </a:r>
          </a:p>
        </p:txBody>
      </p:sp>
    </p:spTree>
    <p:extLst>
      <p:ext uri="{BB962C8B-B14F-4D97-AF65-F5344CB8AC3E}">
        <p14:creationId xmlns:p14="http://schemas.microsoft.com/office/powerpoint/2010/main" val="422045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4B16DAD-821B-4302-963C-99D2F3956D96}"/>
              </a:ext>
            </a:extLst>
          </p:cNvPr>
          <p:cNvSpPr>
            <a:spLocks noGrp="1"/>
          </p:cNvSpPr>
          <p:nvPr>
            <p:ph idx="1"/>
          </p:nvPr>
        </p:nvSpPr>
        <p:spPr>
          <a:xfrm>
            <a:off x="391143" y="1999282"/>
            <a:ext cx="10954190" cy="3441661"/>
          </a:xfrm>
        </p:spPr>
        <p:txBody>
          <a:bodyPr>
            <a:normAutofit/>
          </a:bodyPr>
          <a:lstStyle/>
          <a:p>
            <a:pPr marL="347472" indent="-347472"/>
            <a:r>
              <a:rPr lang="zh-CN" alt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面向</a:t>
            </a:r>
            <a:r>
              <a:rPr lang="en-US" altLang="zh-CN"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HEPS-BPIX</a:t>
            </a:r>
            <a:r>
              <a:rPr lang="zh-CN"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前三代样机</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设计的</a:t>
            </a:r>
            <a:r>
              <a:rPr lang="zh-CN"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单机版</a:t>
            </a:r>
            <a:r>
              <a:rPr lang="en-US" altLang="zh-CN"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DAQ</a:t>
            </a:r>
            <a:r>
              <a:rPr lang="zh-CN"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系统已经成功</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部署并应用，技术经过多次迭代更新已经相对成熟</a:t>
            </a:r>
            <a:endParaRPr lang="zh-CN" altLang="zh-CN" dirty="0"/>
          </a:p>
          <a:p>
            <a:pPr marL="347472" indent="-347472"/>
            <a:r>
              <a:rPr lang="zh-CN"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面向第四代样机及未来更大规模的探测器，设计了</a:t>
            </a:r>
            <a:r>
              <a:rPr lang="zh-CN" altLang="en-US" dirty="0">
                <a:solidFill>
                  <a:srgbClr val="000000"/>
                </a:solidFill>
                <a:latin typeface="宋体" panose="02010600030101010101" pitchFamily="2" charset="-122"/>
                <a:ea typeface="宋体" panose="02010600030101010101" pitchFamily="2" charset="-122"/>
                <a:cs typeface="Times New Roman" panose="02020603050405020304" pitchFamily="18" charset="0"/>
              </a:rPr>
              <a:t>一套</a:t>
            </a:r>
            <a:r>
              <a:rPr lang="zh-CN"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分布式</a:t>
            </a:r>
            <a:r>
              <a:rPr lang="en-US" altLang="zh-CN"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DAQ</a:t>
            </a:r>
            <a:r>
              <a:rPr lang="zh-CN" altLang="zh-CN" dirty="0">
                <a:solidFill>
                  <a:srgbClr val="000000"/>
                </a:solidFill>
                <a:latin typeface="宋体" panose="02010600030101010101" pitchFamily="2" charset="-122"/>
                <a:ea typeface="宋体" panose="02010600030101010101" pitchFamily="2" charset="-122"/>
                <a:cs typeface="Times New Roman" panose="02020603050405020304" pitchFamily="18" charset="0"/>
              </a:rPr>
              <a:t>系统</a:t>
            </a:r>
            <a:endParaRPr lang="zh-CN" altLang="zh-CN" dirty="0"/>
          </a:p>
          <a:p>
            <a:pPr marL="347472" indent="-347472"/>
            <a:r>
              <a:rPr lang="zh-CN" altLang="zh-CN"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目前该系统已使用模拟数据源完成功能性验证，验证了数据获取系统架构设计方案的可行性</a:t>
            </a:r>
            <a:endParaRPr lang="zh-CN" altLang="zh-CN" dirty="0"/>
          </a:p>
          <a:p>
            <a:r>
              <a:rPr lang="zh-CN" altLang="en-US" b="1" dirty="0">
                <a:latin typeface="Times New Roman" panose="02020603050405020304" pitchFamily="18" charset="0"/>
                <a:ea typeface="+mj-ea"/>
                <a:cs typeface="Times New Roman" panose="02020603050405020304" pitchFamily="18" charset="0"/>
              </a:rPr>
              <a:t>计划明年正式部署应用于</a:t>
            </a:r>
            <a:r>
              <a:rPr lang="en-US" altLang="zh-CN" b="1" dirty="0">
                <a:latin typeface="Times New Roman" panose="02020603050405020304" pitchFamily="18" charset="0"/>
                <a:ea typeface="+mj-ea"/>
                <a:cs typeface="Times New Roman" panose="02020603050405020304" pitchFamily="18" charset="0"/>
              </a:rPr>
              <a:t>HEPS</a:t>
            </a:r>
            <a:r>
              <a:rPr lang="zh-CN" altLang="en-US" b="1" dirty="0">
                <a:latin typeface="Times New Roman" panose="02020603050405020304" pitchFamily="18" charset="0"/>
                <a:ea typeface="+mj-ea"/>
                <a:cs typeface="Times New Roman" panose="02020603050405020304" pitchFamily="18" charset="0"/>
              </a:rPr>
              <a:t>光源线站系统</a:t>
            </a:r>
            <a:endParaRPr lang="en-US" altLang="zh-CN" b="1" dirty="0">
              <a:latin typeface="Times New Roman" panose="02020603050405020304" pitchFamily="18" charset="0"/>
              <a:ea typeface="+mj-ea"/>
              <a:cs typeface="Times New Roman" panose="02020603050405020304" pitchFamily="18" charset="0"/>
            </a:endParaRPr>
          </a:p>
        </p:txBody>
      </p:sp>
      <p:sp>
        <p:nvSpPr>
          <p:cNvPr id="4" name="页脚占位符 3">
            <a:extLst>
              <a:ext uri="{FF2B5EF4-FFF2-40B4-BE49-F238E27FC236}">
                <a16:creationId xmlns:a16="http://schemas.microsoft.com/office/drawing/2014/main" id="{E2918C16-0121-4A6A-B17E-382BAE381132}"/>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sp>
        <p:nvSpPr>
          <p:cNvPr id="5" name="灯片编号占位符 4">
            <a:extLst>
              <a:ext uri="{FF2B5EF4-FFF2-40B4-BE49-F238E27FC236}">
                <a16:creationId xmlns:a16="http://schemas.microsoft.com/office/drawing/2014/main" id="{1BC126FF-C62A-420C-A4B8-D1D099D5EE75}"/>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17</a:t>
            </a:fld>
            <a:endParaRPr lang="zh-CN" altLang="en-US" dirty="0">
              <a:solidFill>
                <a:prstClr val="black">
                  <a:tint val="75000"/>
                </a:prstClr>
              </a:solidFill>
            </a:endParaRPr>
          </a:p>
        </p:txBody>
      </p:sp>
      <p:sp>
        <p:nvSpPr>
          <p:cNvPr id="6" name="标题 5">
            <a:extLst>
              <a:ext uri="{FF2B5EF4-FFF2-40B4-BE49-F238E27FC236}">
                <a16:creationId xmlns:a16="http://schemas.microsoft.com/office/drawing/2014/main" id="{B64B752E-EE56-4109-9B21-1CA3B4D5F9F5}"/>
              </a:ext>
            </a:extLst>
          </p:cNvPr>
          <p:cNvSpPr>
            <a:spLocks noGrp="1"/>
          </p:cNvSpPr>
          <p:nvPr>
            <p:ph type="title"/>
          </p:nvPr>
        </p:nvSpPr>
        <p:spPr/>
        <p:txBody>
          <a:bodyPr/>
          <a:lstStyle/>
          <a:p>
            <a:r>
              <a:rPr lang="zh-CN" altLang="en-US" dirty="0"/>
              <a:t>总结</a:t>
            </a:r>
          </a:p>
        </p:txBody>
      </p:sp>
      <p:sp>
        <p:nvSpPr>
          <p:cNvPr id="12" name="矩形 11">
            <a:extLst>
              <a:ext uri="{FF2B5EF4-FFF2-40B4-BE49-F238E27FC236}">
                <a16:creationId xmlns:a16="http://schemas.microsoft.com/office/drawing/2014/main" id="{FCC46197-492D-448F-A6D4-45A502F2BF9A}"/>
              </a:ext>
            </a:extLst>
          </p:cNvPr>
          <p:cNvSpPr/>
          <p:nvPr/>
        </p:nvSpPr>
        <p:spPr>
          <a:xfrm>
            <a:off x="8291064" y="5156022"/>
            <a:ext cx="3509793" cy="1200329"/>
          </a:xfrm>
          <a:prstGeom prst="rect">
            <a:avLst/>
          </a:prstGeom>
          <a:noFill/>
        </p:spPr>
        <p:txBody>
          <a:bodyPr wrap="square" lIns="91440" tIns="45720" rIns="91440" bIns="45720">
            <a:spAutoFit/>
          </a:bodyPr>
          <a:lstStyle/>
          <a:p>
            <a:pPr algn="ctr"/>
            <a:r>
              <a:rPr lang="en-US" altLang="zh-CN" sz="72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228600">
                    <a:srgbClr val="FFC000">
                      <a:satMod val="175000"/>
                      <a:alpha val="40000"/>
                    </a:srgbClr>
                  </a:glow>
                </a:effectLst>
                <a:latin typeface="Times New Roman" panose="02020603050405020304"/>
              </a:rPr>
              <a:t>Thanks</a:t>
            </a:r>
            <a:r>
              <a:rPr lang="en-US" altLang="zh-CN" sz="5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228600">
                    <a:srgbClr val="FFC000">
                      <a:satMod val="175000"/>
                      <a:alpha val="40000"/>
                    </a:srgbClr>
                  </a:glow>
                </a:effectLst>
                <a:latin typeface="Times New Roman" panose="02020603050405020304"/>
              </a:rPr>
              <a:t>!</a:t>
            </a:r>
            <a:endParaRPr lang="zh-CN" altLang="en-US" sz="5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228600">
                  <a:srgbClr val="FFC000">
                    <a:satMod val="175000"/>
                    <a:alpha val="40000"/>
                  </a:srgbClr>
                </a:glow>
              </a:effectLst>
              <a:latin typeface="Times New Roman" panose="02020603050405020304"/>
            </a:endParaRPr>
          </a:p>
        </p:txBody>
      </p:sp>
    </p:spTree>
    <p:extLst>
      <p:ext uri="{BB962C8B-B14F-4D97-AF65-F5344CB8AC3E}">
        <p14:creationId xmlns:p14="http://schemas.microsoft.com/office/powerpoint/2010/main" val="2767766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B14F98-E8F7-424A-A11C-1CC1586D70DE}"/>
              </a:ext>
            </a:extLst>
          </p:cNvPr>
          <p:cNvSpPr>
            <a:spLocks noGrp="1"/>
          </p:cNvSpPr>
          <p:nvPr>
            <p:ph type="title"/>
          </p:nvPr>
        </p:nvSpPr>
        <p:spPr>
          <a:xfrm>
            <a:off x="947181" y="3909944"/>
            <a:ext cx="10363200" cy="1362075"/>
          </a:xfrm>
        </p:spPr>
        <p:txBody>
          <a:bodyPr/>
          <a:lstStyle/>
          <a:p>
            <a:r>
              <a:rPr lang="en-US" altLang="zh-CN" dirty="0"/>
              <a:t>BACKUP</a:t>
            </a:r>
            <a:endParaRPr lang="zh-CN" altLang="en-US" dirty="0"/>
          </a:p>
        </p:txBody>
      </p:sp>
      <p:sp>
        <p:nvSpPr>
          <p:cNvPr id="4" name="页脚占位符 3">
            <a:extLst>
              <a:ext uri="{FF2B5EF4-FFF2-40B4-BE49-F238E27FC236}">
                <a16:creationId xmlns:a16="http://schemas.microsoft.com/office/drawing/2014/main" id="{99EEAD88-1BAC-451B-942C-4A4FE9DC612E}"/>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sp>
        <p:nvSpPr>
          <p:cNvPr id="5" name="灯片编号占位符 4">
            <a:extLst>
              <a:ext uri="{FF2B5EF4-FFF2-40B4-BE49-F238E27FC236}">
                <a16:creationId xmlns:a16="http://schemas.microsoft.com/office/drawing/2014/main" id="{80EEC7F6-3FDC-40FF-BFF8-7814136DBC09}"/>
              </a:ext>
            </a:extLst>
          </p:cNvPr>
          <p:cNvSpPr>
            <a:spLocks noGrp="1"/>
          </p:cNvSpPr>
          <p:nvPr>
            <p:ph type="sldNum" sz="quarter" idx="12"/>
          </p:nvPr>
        </p:nvSpPr>
        <p:spPr/>
        <p:txBody>
          <a:bodyPr/>
          <a:lstStyle/>
          <a:p>
            <a:fld id="{F15E9139-A00B-4B2A-98A6-095DC08F1345}" type="slidenum">
              <a:rPr lang="zh-CN" altLang="en-US" smtClean="0">
                <a:solidFill>
                  <a:prstClr val="black">
                    <a:tint val="75000"/>
                  </a:prstClr>
                </a:solidFill>
              </a:rPr>
              <a:pPr/>
              <a:t>18</a:t>
            </a:fld>
            <a:endParaRPr lang="zh-CN" altLang="en-US">
              <a:solidFill>
                <a:prstClr val="black">
                  <a:tint val="75000"/>
                </a:prstClr>
              </a:solidFill>
            </a:endParaRPr>
          </a:p>
        </p:txBody>
      </p:sp>
    </p:spTree>
    <p:extLst>
      <p:ext uri="{BB962C8B-B14F-4D97-AF65-F5344CB8AC3E}">
        <p14:creationId xmlns:p14="http://schemas.microsoft.com/office/powerpoint/2010/main" val="466060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a:extLst>
              <a:ext uri="{FF2B5EF4-FFF2-40B4-BE49-F238E27FC236}">
                <a16:creationId xmlns:a16="http://schemas.microsoft.com/office/drawing/2014/main" id="{1BD8002E-853F-42ED-BFE5-44A4DA219541}"/>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sp>
        <p:nvSpPr>
          <p:cNvPr id="4" name="灯片编号占位符 3">
            <a:extLst>
              <a:ext uri="{FF2B5EF4-FFF2-40B4-BE49-F238E27FC236}">
                <a16:creationId xmlns:a16="http://schemas.microsoft.com/office/drawing/2014/main" id="{B1394FD5-48D7-46A7-A06A-5AEE9D119E72}"/>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19</a:t>
            </a:fld>
            <a:endParaRPr lang="zh-CN" altLang="en-US" dirty="0">
              <a:solidFill>
                <a:prstClr val="black">
                  <a:tint val="75000"/>
                </a:prstClr>
              </a:solidFill>
            </a:endParaRPr>
          </a:p>
        </p:txBody>
      </p:sp>
      <p:sp>
        <p:nvSpPr>
          <p:cNvPr id="5" name="标题 4">
            <a:extLst>
              <a:ext uri="{FF2B5EF4-FFF2-40B4-BE49-F238E27FC236}">
                <a16:creationId xmlns:a16="http://schemas.microsoft.com/office/drawing/2014/main" id="{5F33BFB7-D858-434C-8E9A-3732B6B770EE}"/>
              </a:ext>
            </a:extLst>
          </p:cNvPr>
          <p:cNvSpPr>
            <a:spLocks noGrp="1"/>
          </p:cNvSpPr>
          <p:nvPr>
            <p:ph type="title"/>
          </p:nvPr>
        </p:nvSpPr>
        <p:spPr/>
        <p:txBody>
          <a:bodyPr/>
          <a:lstStyle/>
          <a:p>
            <a:r>
              <a:rPr lang="en-US" altLang="zh-CN" dirty="0"/>
              <a:t>Backup——</a:t>
            </a:r>
            <a:r>
              <a:rPr lang="zh-CN" altLang="en-US" dirty="0"/>
              <a:t>存储性能研究</a:t>
            </a:r>
          </a:p>
        </p:txBody>
      </p:sp>
      <p:sp>
        <p:nvSpPr>
          <p:cNvPr id="10" name="文本框 9">
            <a:extLst>
              <a:ext uri="{FF2B5EF4-FFF2-40B4-BE49-F238E27FC236}">
                <a16:creationId xmlns:a16="http://schemas.microsoft.com/office/drawing/2014/main" id="{285CE6AC-BE4F-43F3-9A95-5DA4D8BB2C2F}"/>
              </a:ext>
            </a:extLst>
          </p:cNvPr>
          <p:cNvSpPr txBox="1"/>
          <p:nvPr/>
        </p:nvSpPr>
        <p:spPr>
          <a:xfrm>
            <a:off x="301715" y="1141172"/>
            <a:ext cx="9626055" cy="400110"/>
          </a:xfrm>
          <a:prstGeom prst="rect">
            <a:avLst/>
          </a:prstGeom>
          <a:noFill/>
        </p:spPr>
        <p:txBody>
          <a:bodyPr wrap="square" rtlCol="0">
            <a:spAutoFit/>
          </a:bodyPr>
          <a:lstStyle/>
          <a:p>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a:latin typeface="楷体" panose="02010609060101010101" pitchFamily="49" charset="-122"/>
                <a:ea typeface="楷体" panose="02010609060101010101" pitchFamily="49" charset="-122"/>
              </a:rPr>
              <a:t>使用戴尔最新的</a:t>
            </a:r>
            <a:r>
              <a:rPr lang="en-US" altLang="zh-CN" sz="2000" dirty="0">
                <a:latin typeface="Times New Roman" panose="02020603050405020304" pitchFamily="18" charset="0"/>
                <a:cs typeface="Times New Roman" panose="02020603050405020304" pitchFamily="18" charset="0"/>
              </a:rPr>
              <a:t>16th Generation (16G) Server</a:t>
            </a:r>
            <a:r>
              <a:rPr lang="en-US" altLang="zh-CN" sz="2000" dirty="0"/>
              <a:t> </a:t>
            </a:r>
            <a:r>
              <a:rPr lang="zh-CN" altLang="en-US" sz="2000" dirty="0">
                <a:latin typeface="楷体" panose="02010609060101010101" pitchFamily="49" charset="-122"/>
                <a:ea typeface="楷体" panose="02010609060101010101" pitchFamily="49" charset="-122"/>
              </a:rPr>
              <a:t>服务器与磁盘</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硬</a:t>
            </a:r>
            <a:r>
              <a:rPr lang="en-US" altLang="zh-CN"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RAID</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p:txBody>
      </p:sp>
      <p:graphicFrame>
        <p:nvGraphicFramePr>
          <p:cNvPr id="11" name="表格 10">
            <a:extLst>
              <a:ext uri="{FF2B5EF4-FFF2-40B4-BE49-F238E27FC236}">
                <a16:creationId xmlns:a16="http://schemas.microsoft.com/office/drawing/2014/main" id="{9D062010-BF3B-4567-A314-02856A653D2B}"/>
              </a:ext>
            </a:extLst>
          </p:cNvPr>
          <p:cNvGraphicFramePr>
            <a:graphicFrameLocks noGrp="1"/>
          </p:cNvGraphicFramePr>
          <p:nvPr>
            <p:extLst>
              <p:ext uri="{D42A27DB-BD31-4B8C-83A1-F6EECF244321}">
                <p14:modId xmlns:p14="http://schemas.microsoft.com/office/powerpoint/2010/main" val="1632475989"/>
              </p:ext>
            </p:extLst>
          </p:nvPr>
        </p:nvGraphicFramePr>
        <p:xfrm>
          <a:off x="1242977" y="1688151"/>
          <a:ext cx="9142684" cy="4160139"/>
        </p:xfrm>
        <a:graphic>
          <a:graphicData uri="http://schemas.openxmlformats.org/drawingml/2006/table">
            <a:tbl>
              <a:tblPr firstRow="1" firstCol="1" bandRow="1">
                <a:tableStyleId>{5C22544A-7EE6-4342-B048-85BDC9FD1C3A}</a:tableStyleId>
              </a:tblPr>
              <a:tblGrid>
                <a:gridCol w="1980670">
                  <a:extLst>
                    <a:ext uri="{9D8B030D-6E8A-4147-A177-3AD203B41FA5}">
                      <a16:colId xmlns:a16="http://schemas.microsoft.com/office/drawing/2014/main" val="2961468093"/>
                    </a:ext>
                  </a:extLst>
                </a:gridCol>
                <a:gridCol w="3581007">
                  <a:extLst>
                    <a:ext uri="{9D8B030D-6E8A-4147-A177-3AD203B41FA5}">
                      <a16:colId xmlns:a16="http://schemas.microsoft.com/office/drawing/2014/main" val="1776020630"/>
                    </a:ext>
                  </a:extLst>
                </a:gridCol>
                <a:gridCol w="3581007">
                  <a:extLst>
                    <a:ext uri="{9D8B030D-6E8A-4147-A177-3AD203B41FA5}">
                      <a16:colId xmlns:a16="http://schemas.microsoft.com/office/drawing/2014/main" val="1820049387"/>
                    </a:ext>
                  </a:extLst>
                </a:gridCol>
              </a:tblGrid>
              <a:tr h="247260">
                <a:tc>
                  <a:txBody>
                    <a:bodyPr/>
                    <a:lstStyle/>
                    <a:p>
                      <a:pPr indent="127000" algn="ctr">
                        <a:lnSpc>
                          <a:spcPct val="125000"/>
                        </a:lnSpc>
                        <a:spcAft>
                          <a:spcPts val="0"/>
                        </a:spcAft>
                      </a:pPr>
                      <a:endParaRPr lang="zh-CN" sz="1800" kern="100"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en-US" altLang="zh-CN" sz="1800" dirty="0">
                          <a:latin typeface="Times New Roman" panose="02020603050405020304" pitchFamily="18" charset="0"/>
                          <a:cs typeface="Times New Roman" panose="02020603050405020304" pitchFamily="18" charset="0"/>
                        </a:rPr>
                        <a:t>SAS SSD</a:t>
                      </a:r>
                      <a:endParaRPr lang="zh-CN" altLang="zh-CN" sz="1800" kern="100" dirty="0">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lvl="0" indent="127000" algn="ctr" defTabSz="685800" rtl="0" eaLnBrk="1" fontAlgn="auto" latinLnBrk="0" hangingPunct="1">
                        <a:lnSpc>
                          <a:spcPct val="125000"/>
                        </a:lnSpc>
                        <a:spcBef>
                          <a:spcPts val="0"/>
                        </a:spcBef>
                        <a:spcAft>
                          <a:spcPts val="0"/>
                        </a:spcAft>
                        <a:buClrTx/>
                        <a:buSzTx/>
                        <a:buFontTx/>
                        <a:buNone/>
                        <a:tabLst/>
                        <a:defRPr/>
                      </a:pPr>
                      <a:r>
                        <a:rPr lang="en-US" altLang="zh-CN" sz="1800" dirty="0">
                          <a:latin typeface="Times New Roman" panose="02020603050405020304" pitchFamily="18" charset="0"/>
                          <a:cs typeface="Times New Roman" panose="02020603050405020304" pitchFamily="18" charset="0"/>
                        </a:rPr>
                        <a:t>NVMe SSD</a:t>
                      </a:r>
                      <a:endParaRPr lang="zh-CN" altLang="zh-CN" sz="1800" kern="100" dirty="0">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060164799"/>
                  </a:ext>
                </a:extLst>
              </a:tr>
              <a:tr h="247260">
                <a:tc>
                  <a:txBody>
                    <a:bodyPr/>
                    <a:lstStyle/>
                    <a:p>
                      <a:pPr indent="0" algn="ctr">
                        <a:lnSpc>
                          <a:spcPct val="125000"/>
                        </a:lnSpc>
                        <a:spcAft>
                          <a:spcPts val="0"/>
                        </a:spcAft>
                      </a:pPr>
                      <a:r>
                        <a:rPr lang="zh-CN" altLang="en-US" sz="1800" kern="100" dirty="0">
                          <a:solidFill>
                            <a:schemeClr val="bg1"/>
                          </a:solidFill>
                          <a:effectLst/>
                          <a:latin typeface="楷体" panose="02010609060101010101" pitchFamily="49" charset="-122"/>
                          <a:ea typeface="楷体" panose="02010609060101010101" pitchFamily="49" charset="-122"/>
                          <a:cs typeface="Times New Roman" panose="02020603050405020304" pitchFamily="18" charset="0"/>
                        </a:rPr>
                        <a:t>系统</a:t>
                      </a:r>
                      <a:endParaRPr lang="zh-CN" sz="1800" kern="100" dirty="0">
                        <a:solidFill>
                          <a:schemeClr val="bg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en-US" altLang="zh-CN" sz="1800" dirty="0">
                          <a:solidFill>
                            <a:schemeClr val="tx1"/>
                          </a:solidFill>
                          <a:latin typeface="Times New Roman" panose="02020603050405020304" pitchFamily="18" charset="0"/>
                          <a:cs typeface="Times New Roman" panose="02020603050405020304" pitchFamily="18" charset="0"/>
                        </a:rPr>
                        <a:t>Dell PowerEdge R760</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127000" algn="ctr" defTabSz="685800" rtl="0" eaLnBrk="1" fontAlgn="auto" latinLnBrk="0" hangingPunct="1">
                        <a:lnSpc>
                          <a:spcPct val="125000"/>
                        </a:lnSpc>
                        <a:spcBef>
                          <a:spcPts val="0"/>
                        </a:spcBef>
                        <a:spcAft>
                          <a:spcPts val="0"/>
                        </a:spcAft>
                        <a:buClrTx/>
                        <a:buSzTx/>
                        <a:buFontTx/>
                        <a:buNone/>
                        <a:tabLst/>
                        <a:defRPr/>
                      </a:pPr>
                      <a:r>
                        <a:rPr lang="en-US" altLang="zh-CN" sz="1800" dirty="0">
                          <a:solidFill>
                            <a:schemeClr val="tx1"/>
                          </a:solidFill>
                          <a:latin typeface="Times New Roman" panose="02020603050405020304" pitchFamily="18" charset="0"/>
                          <a:cs typeface="Times New Roman" panose="02020603050405020304" pitchFamily="18" charset="0"/>
                        </a:rPr>
                        <a:t>Dell PowerEdge R660</a:t>
                      </a:r>
                      <a:endParaRPr lang="zh-CN" altLang="zh-CN" sz="18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839716257"/>
                  </a:ext>
                </a:extLst>
              </a:tr>
              <a:tr h="247260">
                <a:tc>
                  <a:txBody>
                    <a:bodyPr/>
                    <a:lstStyle/>
                    <a:p>
                      <a:pPr indent="0" algn="ctr">
                        <a:lnSpc>
                          <a:spcPct val="125000"/>
                        </a:lnSpc>
                        <a:spcAft>
                          <a:spcPts val="0"/>
                        </a:spcAft>
                      </a:pPr>
                      <a:r>
                        <a:rPr lang="en-US" sz="1800" kern="1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CPU</a:t>
                      </a:r>
                      <a:endParaRPr lang="zh-CN" sz="1800" kern="1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gridSpan="2">
                  <a:txBody>
                    <a:bodyPr/>
                    <a:lstStyle/>
                    <a:p>
                      <a:pPr indent="127000" algn="ctr">
                        <a:lnSpc>
                          <a:spcPct val="125000"/>
                        </a:lnSpc>
                        <a:spcAft>
                          <a:spcPts val="0"/>
                        </a:spcAft>
                      </a:pPr>
                      <a:r>
                        <a:rPr lang="en-US" altLang="zh-CN" sz="1800" dirty="0">
                          <a:solidFill>
                            <a:schemeClr val="tx1"/>
                          </a:solidFill>
                          <a:latin typeface="Times New Roman" panose="02020603050405020304" pitchFamily="18" charset="0"/>
                          <a:cs typeface="Times New Roman" panose="02020603050405020304" pitchFamily="18" charset="0"/>
                        </a:rPr>
                        <a:t>Intel Xeon Platinum 8452Y @2.0GHz</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pPr indent="127000" algn="ctr">
                        <a:lnSpc>
                          <a:spcPct val="125000"/>
                        </a:lnSpc>
                        <a:spcAft>
                          <a:spcPts val="0"/>
                        </a:spcAft>
                      </a:pPr>
                      <a:endParaRPr lang="zh-CN" altLang="zh-CN" sz="16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688867465"/>
                  </a:ext>
                </a:extLst>
              </a:tr>
              <a:tr h="247260">
                <a:tc>
                  <a:txBody>
                    <a:bodyPr/>
                    <a:lstStyle/>
                    <a:p>
                      <a:pPr indent="0" algn="ctr">
                        <a:lnSpc>
                          <a:spcPct val="125000"/>
                        </a:lnSpc>
                        <a:spcAft>
                          <a:spcPts val="0"/>
                        </a:spcAft>
                      </a:pPr>
                      <a:r>
                        <a:rPr lang="en-US" sz="1800" kern="1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CPU</a:t>
                      </a:r>
                      <a:r>
                        <a:rPr lang="zh-CN" sz="1800" kern="100" dirty="0">
                          <a:solidFill>
                            <a:schemeClr val="bg1"/>
                          </a:solidFill>
                          <a:effectLst/>
                          <a:latin typeface="楷体" panose="02010609060101010101" pitchFamily="49" charset="-122"/>
                          <a:ea typeface="楷体" panose="02010609060101010101" pitchFamily="49" charset="-122"/>
                        </a:rPr>
                        <a:t>个数</a:t>
                      </a:r>
                      <a:endParaRPr lang="zh-CN" sz="1800" kern="100" dirty="0">
                        <a:solidFill>
                          <a:schemeClr val="bg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tc gridSpan="2">
                  <a:txBody>
                    <a:bodyPr/>
                    <a:lstStyle/>
                    <a:p>
                      <a:pPr indent="127000" algn="ctr">
                        <a:lnSpc>
                          <a:spcPct val="125000"/>
                        </a:lnSpc>
                        <a:spcAft>
                          <a:spcPts val="0"/>
                        </a:spcAft>
                      </a:pPr>
                      <a:r>
                        <a:rPr lang="en-US" sz="1800" kern="100" dirty="0">
                          <a:solidFill>
                            <a:schemeClr val="tx1"/>
                          </a:solidFill>
                          <a:effectLst/>
                          <a:latin typeface="Times New Roman" panose="02020603050405020304" pitchFamily="18" charset="0"/>
                          <a:cs typeface="Times New Roman" panose="02020603050405020304" pitchFamily="18" charset="0"/>
                        </a:rPr>
                        <a:t>2</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pPr indent="127000" algn="ctr">
                        <a:lnSpc>
                          <a:spcPct val="125000"/>
                        </a:lnSpc>
                        <a:spcAft>
                          <a:spcPts val="0"/>
                        </a:spcAft>
                      </a:pPr>
                      <a:endParaRPr lang="zh-CN" sz="1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94644074"/>
                  </a:ext>
                </a:extLst>
              </a:tr>
              <a:tr h="247260">
                <a:tc>
                  <a:txBody>
                    <a:bodyPr/>
                    <a:lstStyle/>
                    <a:p>
                      <a:pPr indent="0" algn="ctr">
                        <a:lnSpc>
                          <a:spcPct val="125000"/>
                        </a:lnSpc>
                        <a:spcAft>
                          <a:spcPts val="0"/>
                        </a:spcAft>
                      </a:pPr>
                      <a:r>
                        <a:rPr lang="zh-CN" sz="1800" kern="100" dirty="0">
                          <a:solidFill>
                            <a:schemeClr val="bg1"/>
                          </a:solidFill>
                          <a:effectLst/>
                          <a:latin typeface="楷体" panose="02010609060101010101" pitchFamily="49" charset="-122"/>
                          <a:ea typeface="楷体" panose="02010609060101010101" pitchFamily="49" charset="-122"/>
                          <a:cs typeface="Times New Roman" panose="02020603050405020304" pitchFamily="18" charset="0"/>
                        </a:rPr>
                        <a:t>内存</a:t>
                      </a:r>
                    </a:p>
                  </a:txBody>
                  <a:tcPr marL="68580" marR="68580" marT="0" marB="0" anchor="ctr"/>
                </a:tc>
                <a:tc gridSpan="2">
                  <a:txBody>
                    <a:bodyPr/>
                    <a:lstStyle/>
                    <a:p>
                      <a:pPr indent="0" algn="ctr">
                        <a:lnSpc>
                          <a:spcPct val="125000"/>
                        </a:lnSpc>
                        <a:spcAft>
                          <a:spcPts val="0"/>
                        </a:spcAft>
                      </a:pPr>
                      <a:r>
                        <a:rPr lang="en-US" altLang="zh-CN" sz="1800" dirty="0">
                          <a:solidFill>
                            <a:schemeClr val="tx1"/>
                          </a:solidFill>
                          <a:latin typeface="Times New Roman" panose="02020603050405020304" pitchFamily="18" charset="0"/>
                          <a:cs typeface="Times New Roman" panose="02020603050405020304" pitchFamily="18" charset="0"/>
                        </a:rPr>
                        <a:t>256 GB 4800MHz DDR5 (16x16GB DIMM)</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pPr indent="0" algn="ctr">
                        <a:lnSpc>
                          <a:spcPct val="125000"/>
                        </a:lnSpc>
                        <a:spcAft>
                          <a:spcPts val="0"/>
                        </a:spcAft>
                      </a:pPr>
                      <a:endParaRPr lang="zh-CN" sz="1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77578857"/>
                  </a:ext>
                </a:extLst>
              </a:tr>
              <a:tr h="247260">
                <a:tc>
                  <a:txBody>
                    <a:bodyPr/>
                    <a:lstStyle/>
                    <a:p>
                      <a:pPr indent="0" algn="ctr">
                        <a:lnSpc>
                          <a:spcPct val="125000"/>
                        </a:lnSpc>
                        <a:spcAft>
                          <a:spcPts val="0"/>
                        </a:spcAft>
                      </a:pPr>
                      <a:r>
                        <a:rPr lang="zh-CN" altLang="en-US" sz="1800" kern="100" dirty="0">
                          <a:solidFill>
                            <a:schemeClr val="bg1"/>
                          </a:solidFill>
                          <a:effectLst/>
                          <a:latin typeface="楷体" panose="02010609060101010101" pitchFamily="49" charset="-122"/>
                          <a:ea typeface="楷体" panose="02010609060101010101" pitchFamily="49" charset="-122"/>
                          <a:cs typeface="Times New Roman" panose="02020603050405020304" pitchFamily="18" charset="0"/>
                        </a:rPr>
                        <a:t>磁盘种类</a:t>
                      </a:r>
                      <a:endParaRPr lang="zh-CN" sz="1800" kern="100" dirty="0">
                        <a:solidFill>
                          <a:schemeClr val="bg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tc>
                  <a:txBody>
                    <a:bodyPr/>
                    <a:lstStyle/>
                    <a:p>
                      <a:pPr indent="0" algn="ctr">
                        <a:lnSpc>
                          <a:spcPct val="125000"/>
                        </a:lnSpc>
                        <a:spcAft>
                          <a:spcPts val="0"/>
                        </a:spcAft>
                      </a:pPr>
                      <a:r>
                        <a:rPr lang="en-US" altLang="zh-CN" sz="1800" dirty="0">
                          <a:latin typeface="Times New Roman" panose="02020603050405020304" pitchFamily="18" charset="0"/>
                          <a:cs typeface="Times New Roman" panose="02020603050405020304" pitchFamily="18" charset="0"/>
                        </a:rPr>
                        <a:t>PM1655</a:t>
                      </a:r>
                    </a:p>
                    <a:p>
                      <a:pPr marL="0" marR="0" lvl="0" indent="0" algn="ctr" defTabSz="685800" rtl="0" eaLnBrk="1" fontAlgn="auto" latinLnBrk="0" hangingPunct="1">
                        <a:lnSpc>
                          <a:spcPct val="125000"/>
                        </a:lnSpc>
                        <a:spcBef>
                          <a:spcPts val="0"/>
                        </a:spcBef>
                        <a:spcAft>
                          <a:spcPts val="0"/>
                        </a:spcAft>
                        <a:buClrTx/>
                        <a:buSzTx/>
                        <a:buFontTx/>
                        <a:buNone/>
                        <a:tabLst/>
                        <a:defRPr/>
                      </a:pPr>
                      <a:r>
                        <a:rPr lang="zh-CN" altLang="en-US"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24 G SAS SSD</a:t>
                      </a:r>
                      <a:r>
                        <a:rPr lang="zh-CN" altLang="en-US"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marL="0" marR="0" lvl="0" indent="127000" algn="ctr" defTabSz="685800" rtl="0" eaLnBrk="1" fontAlgn="auto" latinLnBrk="0" hangingPunct="1">
                        <a:lnSpc>
                          <a:spcPct val="125000"/>
                        </a:lnSpc>
                        <a:spcBef>
                          <a:spcPts val="0"/>
                        </a:spcBef>
                        <a:spcAft>
                          <a:spcPts val="0"/>
                        </a:spcAft>
                        <a:buClrTx/>
                        <a:buSzTx/>
                        <a:buFontTx/>
                        <a:buNone/>
                        <a:tabLst/>
                        <a:defRPr/>
                      </a:pPr>
                      <a:r>
                        <a:rPr lang="de-DE" altLang="zh-CN" sz="1800" dirty="0">
                          <a:solidFill>
                            <a:schemeClr val="tx1"/>
                          </a:solidFill>
                          <a:latin typeface="Times New Roman" panose="02020603050405020304" pitchFamily="18" charset="0"/>
                          <a:cs typeface="Times New Roman" panose="02020603050405020304" pitchFamily="18" charset="0"/>
                        </a:rPr>
                        <a:t>Dell Ent NVMe AGN MU U.2 3.2 TB</a:t>
                      </a:r>
                    </a:p>
                    <a:p>
                      <a:pPr marL="0" marR="0" lvl="0" indent="0" algn="ctr" defTabSz="685800" rtl="0" eaLnBrk="1" fontAlgn="auto" latinLnBrk="0" hangingPunct="1">
                        <a:lnSpc>
                          <a:spcPct val="125000"/>
                        </a:lnSpc>
                        <a:spcBef>
                          <a:spcPts val="0"/>
                        </a:spcBef>
                        <a:spcAft>
                          <a:spcPts val="0"/>
                        </a:spcAft>
                        <a:buClrTx/>
                        <a:buSzTx/>
                        <a:buFontTx/>
                        <a:buNone/>
                        <a:tabLst/>
                        <a:defRPr/>
                      </a:pPr>
                      <a:r>
                        <a:rPr lang="zh-CN" altLang="en-US" sz="1800" dirty="0">
                          <a:solidFill>
                            <a:schemeClr val="tx1"/>
                          </a:solidFill>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NVMe PCIe Gen4</a:t>
                      </a:r>
                      <a:r>
                        <a:rPr lang="zh-CN" altLang="en-US" sz="1800" dirty="0">
                          <a:solidFill>
                            <a:schemeClr val="tx1"/>
                          </a:solidFill>
                          <a:latin typeface="Times New Roman" panose="02020603050405020304" pitchFamily="18" charset="0"/>
                          <a:cs typeface="Times New Roman" panose="02020603050405020304" pitchFamily="18" charset="0"/>
                        </a:rPr>
                        <a:t>）</a:t>
                      </a:r>
                      <a:endParaRPr lang="zh-CN" altLang="zh-CN" sz="18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62820753"/>
                  </a:ext>
                </a:extLst>
              </a:tr>
              <a:tr h="247260">
                <a:tc>
                  <a:txBody>
                    <a:bodyPr/>
                    <a:lstStyle/>
                    <a:p>
                      <a:pPr indent="0" algn="ctr">
                        <a:lnSpc>
                          <a:spcPct val="125000"/>
                        </a:lnSpc>
                        <a:spcAft>
                          <a:spcPts val="0"/>
                        </a:spcAft>
                      </a:pPr>
                      <a:r>
                        <a:rPr lang="zh-CN" altLang="en-US" sz="1800" kern="100" dirty="0">
                          <a:solidFill>
                            <a:schemeClr val="bg1"/>
                          </a:solidFill>
                          <a:effectLst/>
                          <a:latin typeface="楷体" panose="02010609060101010101" pitchFamily="49" charset="-122"/>
                          <a:ea typeface="楷体" panose="02010609060101010101" pitchFamily="49" charset="-122"/>
                          <a:cs typeface="Times New Roman" panose="02020603050405020304" pitchFamily="18" charset="0"/>
                        </a:rPr>
                        <a:t>磁盘个数</a:t>
                      </a:r>
                      <a:endParaRPr lang="zh-CN" sz="1800" kern="100" dirty="0">
                        <a:solidFill>
                          <a:schemeClr val="bg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en-US" sz="1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16</a:t>
                      </a:r>
                      <a:endParaRPr lang="zh-CN" sz="1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en-US" altLang="zh-CN" sz="1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8</a:t>
                      </a:r>
                      <a:endParaRPr lang="zh-CN" sz="1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59835594"/>
                  </a:ext>
                </a:extLst>
              </a:tr>
              <a:tr h="247260">
                <a:tc>
                  <a:txBody>
                    <a:bodyPr/>
                    <a:lstStyle/>
                    <a:p>
                      <a:pPr indent="0" algn="ctr">
                        <a:lnSpc>
                          <a:spcPct val="125000"/>
                        </a:lnSpc>
                        <a:spcAft>
                          <a:spcPts val="0"/>
                        </a:spcAft>
                      </a:pPr>
                      <a:r>
                        <a:rPr lang="en-US" altLang="zh-CN" sz="1800" dirty="0">
                          <a:solidFill>
                            <a:schemeClr val="bg1"/>
                          </a:solidFill>
                          <a:latin typeface="Times New Roman" panose="02020603050405020304" pitchFamily="18" charset="0"/>
                          <a:cs typeface="Times New Roman" panose="02020603050405020304" pitchFamily="18" charset="0"/>
                        </a:rPr>
                        <a:t>RAID 5 </a:t>
                      </a:r>
                    </a:p>
                    <a:p>
                      <a:pPr indent="0" algn="ctr">
                        <a:lnSpc>
                          <a:spcPct val="125000"/>
                        </a:lnSpc>
                        <a:spcAft>
                          <a:spcPts val="0"/>
                        </a:spcAft>
                      </a:pPr>
                      <a:r>
                        <a:rPr lang="en-US" altLang="zh-CN" sz="1800" kern="1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64 K</a:t>
                      </a:r>
                      <a:r>
                        <a:rPr lang="zh-CN" altLang="en-US" sz="1800" kern="1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顺序读</a:t>
                      </a:r>
                      <a:endParaRPr lang="zh-CN" sz="1800" kern="100" dirty="0">
                        <a:solidFill>
                          <a:schemeClr val="bg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tc>
                <a:tc>
                  <a:txBody>
                    <a:bodyPr/>
                    <a:lstStyle/>
                    <a:p>
                      <a:pPr marL="0" marR="0" lvl="0" indent="127000" algn="ctr" defTabSz="685800" rtl="0" eaLnBrk="1" fontAlgn="auto" latinLnBrk="0" hangingPunct="1">
                        <a:lnSpc>
                          <a:spcPct val="125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mn-ea"/>
                          <a:cs typeface="Times New Roman" panose="02020603050405020304" pitchFamily="18" charset="0"/>
                        </a:rPr>
                        <a:t>27800 MB/s</a:t>
                      </a:r>
                      <a:endParaRPr lang="zh-CN" altLang="zh-CN" sz="1800" kern="100" dirty="0">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lvl="0" indent="127000" algn="ctr" defTabSz="685800" rtl="0" eaLnBrk="1" fontAlgn="auto" latinLnBrk="0" hangingPunct="1">
                        <a:lnSpc>
                          <a:spcPct val="125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mn-ea"/>
                          <a:cs typeface="Times New Roman" panose="02020603050405020304" pitchFamily="18" charset="0"/>
                        </a:rPr>
                        <a:t>28205 MB/s</a:t>
                      </a:r>
                      <a:endParaRPr lang="zh-CN" altLang="zh-CN" sz="1800" kern="100" dirty="0">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535206240"/>
                  </a:ext>
                </a:extLst>
              </a:tr>
              <a:tr h="247260">
                <a:tc>
                  <a:txBody>
                    <a:bodyPr/>
                    <a:lstStyle/>
                    <a:p>
                      <a:pPr indent="0" algn="ctr">
                        <a:lnSpc>
                          <a:spcPct val="125000"/>
                        </a:lnSpc>
                        <a:spcAft>
                          <a:spcPts val="0"/>
                        </a:spcAft>
                      </a:pPr>
                      <a:r>
                        <a:rPr lang="en-US" altLang="zh-CN" sz="1800" dirty="0">
                          <a:solidFill>
                            <a:schemeClr val="bg1"/>
                          </a:solidFill>
                          <a:latin typeface="Times New Roman" panose="02020603050405020304" pitchFamily="18" charset="0"/>
                          <a:cs typeface="Times New Roman" panose="02020603050405020304" pitchFamily="18" charset="0"/>
                        </a:rPr>
                        <a:t>RAID 5 </a:t>
                      </a:r>
                    </a:p>
                    <a:p>
                      <a:pPr indent="0" algn="ctr">
                        <a:lnSpc>
                          <a:spcPct val="125000"/>
                        </a:lnSpc>
                        <a:spcAft>
                          <a:spcPts val="0"/>
                        </a:spcAft>
                      </a:pPr>
                      <a:r>
                        <a:rPr lang="en-US" altLang="zh-CN" sz="1800" kern="1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64 K</a:t>
                      </a:r>
                      <a:r>
                        <a:rPr lang="zh-CN" altLang="en-US" sz="1800" kern="1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顺序写</a:t>
                      </a:r>
                      <a:endParaRPr lang="zh-CN" altLang="zh-CN" sz="1800" kern="1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marL="0" marR="0" lvl="0" indent="127000" algn="ctr" defTabSz="685800" rtl="0" eaLnBrk="1" fontAlgn="auto" latinLnBrk="0" hangingPunct="1">
                        <a:lnSpc>
                          <a:spcPct val="125000"/>
                        </a:lnSpc>
                        <a:spcBef>
                          <a:spcPts val="0"/>
                        </a:spcBef>
                        <a:spcAft>
                          <a:spcPts val="0"/>
                        </a:spcAft>
                        <a:buClrTx/>
                        <a:buSzTx/>
                        <a:buFontTx/>
                        <a:buNone/>
                        <a:tabLst/>
                        <a:defRPr/>
                      </a:pPr>
                      <a:r>
                        <a:rPr lang="en-US" altLang="zh-CN" sz="1800" kern="100" dirty="0">
                          <a:solidFill>
                            <a:schemeClr val="tx1"/>
                          </a:solidFill>
                          <a:effectLst/>
                          <a:latin typeface="Times New Roman" panose="02020603050405020304" pitchFamily="18" charset="0"/>
                          <a:ea typeface="+mn-ea"/>
                          <a:cs typeface="Times New Roman" panose="02020603050405020304" pitchFamily="18" charset="0"/>
                        </a:rPr>
                        <a:t>14040 MB/s</a:t>
                      </a:r>
                      <a:r>
                        <a:rPr lang="zh-CN" altLang="en-US" sz="1800" b="1" kern="100" dirty="0">
                          <a:solidFill>
                            <a:srgbClr val="C00000"/>
                          </a:solidFill>
                          <a:effectLst/>
                          <a:latin typeface="Times New Roman" panose="02020603050405020304" pitchFamily="18" charset="0"/>
                          <a:ea typeface="+mn-ea"/>
                          <a:cs typeface="Times New Roman" panose="02020603050405020304" pitchFamily="18" charset="0"/>
                        </a:rPr>
                        <a:t>（</a:t>
                      </a:r>
                      <a:r>
                        <a:rPr lang="en-US" altLang="zh-CN" sz="1800" b="1" kern="100" dirty="0">
                          <a:solidFill>
                            <a:srgbClr val="C00000"/>
                          </a:solidFill>
                          <a:effectLst/>
                          <a:latin typeface="Times New Roman" panose="02020603050405020304" pitchFamily="18" charset="0"/>
                          <a:ea typeface="+mn-ea"/>
                          <a:cs typeface="Times New Roman" panose="02020603050405020304" pitchFamily="18" charset="0"/>
                        </a:rPr>
                        <a:t>~14 GB/s</a:t>
                      </a:r>
                      <a:r>
                        <a:rPr lang="zh-CN" altLang="en-US" sz="1800" b="1" kern="100" dirty="0">
                          <a:solidFill>
                            <a:srgbClr val="C00000"/>
                          </a:solidFill>
                          <a:effectLst/>
                          <a:latin typeface="Times New Roman" panose="02020603050405020304" pitchFamily="18" charset="0"/>
                          <a:ea typeface="+mn-ea"/>
                          <a:cs typeface="Times New Roman" panose="02020603050405020304" pitchFamily="18" charset="0"/>
                        </a:rPr>
                        <a:t>）</a:t>
                      </a:r>
                      <a:endParaRPr lang="zh-CN" altLang="zh-CN" sz="1800" b="1" kern="100" dirty="0">
                        <a:solidFill>
                          <a:srgbClr val="C00000"/>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lvl="0" indent="127000" algn="ctr" defTabSz="685800" rtl="0" eaLnBrk="1" fontAlgn="auto" latinLnBrk="0" hangingPunct="1">
                        <a:lnSpc>
                          <a:spcPct val="125000"/>
                        </a:lnSpc>
                        <a:spcBef>
                          <a:spcPts val="0"/>
                        </a:spcBef>
                        <a:spcAft>
                          <a:spcPts val="0"/>
                        </a:spcAft>
                        <a:buClrTx/>
                        <a:buSzTx/>
                        <a:buFontTx/>
                        <a:buNone/>
                        <a:tabLst/>
                        <a:defRPr/>
                      </a:pPr>
                      <a:r>
                        <a:rPr lang="en-US" altLang="zh-CN" sz="1800" kern="100" dirty="0">
                          <a:solidFill>
                            <a:schemeClr val="tx1"/>
                          </a:solidFill>
                          <a:effectLst/>
                          <a:latin typeface="Times New Roman" panose="02020603050405020304" pitchFamily="18" charset="0"/>
                          <a:ea typeface="+mn-ea"/>
                          <a:cs typeface="Times New Roman" panose="02020603050405020304" pitchFamily="18" charset="0"/>
                        </a:rPr>
                        <a:t>10474 MB/s</a:t>
                      </a:r>
                      <a:r>
                        <a:rPr lang="zh-CN" altLang="en-US" sz="1800" b="1" kern="100" dirty="0">
                          <a:solidFill>
                            <a:srgbClr val="C00000"/>
                          </a:solidFill>
                          <a:effectLst/>
                          <a:latin typeface="Times New Roman" panose="02020603050405020304" pitchFamily="18" charset="0"/>
                          <a:ea typeface="+mn-ea"/>
                          <a:cs typeface="Times New Roman" panose="02020603050405020304" pitchFamily="18" charset="0"/>
                        </a:rPr>
                        <a:t>（</a:t>
                      </a:r>
                      <a:r>
                        <a:rPr lang="en-US" altLang="zh-CN" sz="1800" b="1" kern="100" dirty="0">
                          <a:solidFill>
                            <a:srgbClr val="C00000"/>
                          </a:solidFill>
                          <a:effectLst/>
                          <a:latin typeface="Times New Roman" panose="02020603050405020304" pitchFamily="18" charset="0"/>
                          <a:ea typeface="+mn-ea"/>
                          <a:cs typeface="Times New Roman" panose="02020603050405020304" pitchFamily="18" charset="0"/>
                        </a:rPr>
                        <a:t>~10 GB/s</a:t>
                      </a:r>
                      <a:r>
                        <a:rPr lang="zh-CN" altLang="en-US" sz="1800" b="1" kern="100" dirty="0">
                          <a:solidFill>
                            <a:srgbClr val="C00000"/>
                          </a:solidFill>
                          <a:effectLst/>
                          <a:latin typeface="Times New Roman" panose="02020603050405020304" pitchFamily="18" charset="0"/>
                          <a:ea typeface="+mn-ea"/>
                          <a:cs typeface="Times New Roman" panose="02020603050405020304" pitchFamily="18" charset="0"/>
                        </a:rPr>
                        <a:t>）</a:t>
                      </a:r>
                      <a:endParaRPr lang="zh-CN" altLang="zh-CN" sz="1800" b="1" kern="100" dirty="0">
                        <a:solidFill>
                          <a:srgbClr val="C00000"/>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539218158"/>
                  </a:ext>
                </a:extLst>
              </a:tr>
            </a:tbl>
          </a:graphicData>
        </a:graphic>
      </p:graphicFrame>
      <p:sp>
        <p:nvSpPr>
          <p:cNvPr id="12" name="矩形 11">
            <a:extLst>
              <a:ext uri="{FF2B5EF4-FFF2-40B4-BE49-F238E27FC236}">
                <a16:creationId xmlns:a16="http://schemas.microsoft.com/office/drawing/2014/main" id="{CA00D271-9AF6-466C-8DC3-811D886E2E6F}"/>
              </a:ext>
            </a:extLst>
          </p:cNvPr>
          <p:cNvSpPr/>
          <p:nvPr/>
        </p:nvSpPr>
        <p:spPr>
          <a:xfrm>
            <a:off x="1012670" y="5956241"/>
            <a:ext cx="9925940" cy="400110"/>
          </a:xfrm>
          <a:prstGeom prst="rect">
            <a:avLst/>
          </a:prstGeom>
        </p:spPr>
        <p:txBody>
          <a:bodyPr wrap="square">
            <a:spAutoFit/>
          </a:bodyPr>
          <a:lstStyle/>
          <a:p>
            <a:r>
              <a:rPr lang="zh-CN" altLang="en-US" sz="2000" dirty="0">
                <a:latin typeface="楷体" panose="02010609060101010101" pitchFamily="49" charset="-122"/>
                <a:ea typeface="楷体" panose="02010609060101010101" pitchFamily="49" charset="-122"/>
              </a:rPr>
              <a:t>方法三可以做到一台服务器存储速度 </a:t>
            </a:r>
            <a:r>
              <a:rPr lang="en-US" altLang="zh-CN" sz="2000" dirty="0">
                <a:latin typeface="楷体" panose="02010609060101010101" pitchFamily="49" charset="-122"/>
                <a:ea typeface="楷体" panose="02010609060101010101" pitchFamily="49" charset="-122"/>
              </a:rPr>
              <a:t>&gt;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10 GB/s</a:t>
            </a:r>
            <a:r>
              <a:rPr lang="zh-CN" altLang="en-US" sz="2000" dirty="0">
                <a:latin typeface="楷体" panose="02010609060101010101" pitchFamily="49" charset="-122"/>
                <a:ea typeface="楷体" panose="02010609060101010101" pitchFamily="49" charset="-122"/>
              </a:rPr>
              <a:t>，可以达到</a:t>
            </a:r>
            <a:r>
              <a:rPr lang="zh-CN" altLang="en-US" sz="2000" b="1" dirty="0">
                <a:solidFill>
                  <a:srgbClr val="C00000"/>
                </a:solidFill>
                <a:latin typeface="楷体" panose="02010609060101010101" pitchFamily="49" charset="-122"/>
                <a:ea typeface="楷体" panose="02010609060101010101" pitchFamily="49" charset="-122"/>
              </a:rPr>
              <a:t>数据压缩后的存储带宽需求</a:t>
            </a:r>
          </a:p>
        </p:txBody>
      </p:sp>
      <p:sp>
        <p:nvSpPr>
          <p:cNvPr id="8" name="任意多边形 68">
            <a:extLst>
              <a:ext uri="{FF2B5EF4-FFF2-40B4-BE49-F238E27FC236}">
                <a16:creationId xmlns:a16="http://schemas.microsoft.com/office/drawing/2014/main" id="{E45A603B-9100-475D-9C3A-A646F7A1CD5F}"/>
              </a:ext>
            </a:extLst>
          </p:cNvPr>
          <p:cNvSpPr/>
          <p:nvPr/>
        </p:nvSpPr>
        <p:spPr>
          <a:xfrm>
            <a:off x="6096000" y="406049"/>
            <a:ext cx="5534024" cy="310496"/>
          </a:xfrm>
          <a:custGeom>
            <a:avLst/>
            <a:gdLst>
              <a:gd name="connsiteX0" fmla="*/ 0 w 3143272"/>
              <a:gd name="connsiteY0" fmla="*/ 76828 h 460961"/>
              <a:gd name="connsiteX1" fmla="*/ 76828 w 3143272"/>
              <a:gd name="connsiteY1" fmla="*/ 0 h 460961"/>
              <a:gd name="connsiteX2" fmla="*/ 3066444 w 3143272"/>
              <a:gd name="connsiteY2" fmla="*/ 0 h 460961"/>
              <a:gd name="connsiteX3" fmla="*/ 3143272 w 3143272"/>
              <a:gd name="connsiteY3" fmla="*/ 76828 h 460961"/>
              <a:gd name="connsiteX4" fmla="*/ 3143272 w 3143272"/>
              <a:gd name="connsiteY4" fmla="*/ 384133 h 460961"/>
              <a:gd name="connsiteX5" fmla="*/ 3066444 w 3143272"/>
              <a:gd name="connsiteY5" fmla="*/ 460961 h 460961"/>
              <a:gd name="connsiteX6" fmla="*/ 76828 w 3143272"/>
              <a:gd name="connsiteY6" fmla="*/ 460961 h 460961"/>
              <a:gd name="connsiteX7" fmla="*/ 0 w 3143272"/>
              <a:gd name="connsiteY7" fmla="*/ 384133 h 460961"/>
              <a:gd name="connsiteX8" fmla="*/ 0 w 3143272"/>
              <a:gd name="connsiteY8" fmla="*/ 76828 h 46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72" h="460961">
                <a:moveTo>
                  <a:pt x="0" y="76828"/>
                </a:moveTo>
                <a:cubicBezTo>
                  <a:pt x="0" y="34397"/>
                  <a:pt x="34397" y="0"/>
                  <a:pt x="76828" y="0"/>
                </a:cubicBezTo>
                <a:lnTo>
                  <a:pt x="3066444" y="0"/>
                </a:lnTo>
                <a:cubicBezTo>
                  <a:pt x="3108875" y="0"/>
                  <a:pt x="3143272" y="34397"/>
                  <a:pt x="3143272" y="76828"/>
                </a:cubicBezTo>
                <a:lnTo>
                  <a:pt x="3143272" y="384133"/>
                </a:lnTo>
                <a:cubicBezTo>
                  <a:pt x="3143272" y="426564"/>
                  <a:pt x="3108875" y="460961"/>
                  <a:pt x="3066444" y="460961"/>
                </a:cubicBezTo>
                <a:lnTo>
                  <a:pt x="76828" y="460961"/>
                </a:lnTo>
                <a:cubicBezTo>
                  <a:pt x="34397" y="460961"/>
                  <a:pt x="0" y="426564"/>
                  <a:pt x="0" y="384133"/>
                </a:cubicBezTo>
                <a:lnTo>
                  <a:pt x="0" y="76828"/>
                </a:lnTo>
                <a:close/>
              </a:path>
            </a:pathLst>
          </a:custGeom>
          <a:solidFill>
            <a:srgbClr val="C8DDF2"/>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79652" tIns="79652" rIns="79652" bIns="79652" numCol="1" spcCol="1270" anchor="ctr" anchorCtr="0">
            <a:noAutofit/>
          </a:bodyPr>
          <a:lstStyle/>
          <a:p>
            <a:pPr defTabSz="666734">
              <a:lnSpc>
                <a:spcPct val="90000"/>
              </a:lnSpc>
              <a:spcAft>
                <a:spcPct val="35000"/>
              </a:spcAft>
            </a:pPr>
            <a:r>
              <a:rPr lang="zh-CN" altLang="en-US" sz="2000" kern="0" dirty="0">
                <a:latin typeface="Times New Roman" panose="02020603050405020304" pitchFamily="18" charset="0"/>
                <a:ea typeface="楷体" panose="02010609060101010101" pitchFamily="49" charset="-122"/>
                <a:cs typeface="Times New Roman" panose="02020603050405020304" pitchFamily="18" charset="0"/>
              </a:rPr>
              <a:t>调研市面上先进存储方法，寻找高性能存储方案</a:t>
            </a:r>
            <a:endParaRPr lang="en-US" sz="2000" dirty="0">
              <a:solidFill>
                <a:sysClr val="windowText" lastClr="0000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80933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34158" y="640165"/>
            <a:ext cx="4045247" cy="5621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Microsoft YaHei" panose="020B0503020204020204" pitchFamily="34" charset="-122"/>
                <a:ea typeface="Microsoft YaHei" panose="020B0503020204020204" pitchFamily="34" charset="-122"/>
                <a:cs typeface="+mn-cs"/>
              </a:defRPr>
            </a:lvl1pPr>
          </a:lstStyle>
          <a:p>
            <a:pPr algn="l"/>
            <a:r>
              <a:rPr lang="zh-CN" altLang="en-US" sz="4000" dirty="0"/>
              <a:t>主要内容</a:t>
            </a:r>
          </a:p>
        </p:txBody>
      </p:sp>
      <p:sp>
        <p:nvSpPr>
          <p:cNvPr id="4" name="内容占位符 2">
            <a:extLst>
              <a:ext uri="{FF2B5EF4-FFF2-40B4-BE49-F238E27FC236}">
                <a16:creationId xmlns:a16="http://schemas.microsoft.com/office/drawing/2014/main" id="{1612A4C8-69B5-4695-AF33-3BB45E1414EE}"/>
              </a:ext>
            </a:extLst>
          </p:cNvPr>
          <p:cNvSpPr txBox="1">
            <a:spLocks/>
          </p:cNvSpPr>
          <p:nvPr/>
        </p:nvSpPr>
        <p:spPr>
          <a:xfrm>
            <a:off x="578800" y="1754203"/>
            <a:ext cx="11613200" cy="446363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Sans Normal" pitchFamily="2" charset="-122"/>
                <a:ea typeface="MiSans Normal" pitchFamily="2"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Sans Normal" pitchFamily="2" charset="-122"/>
                <a:ea typeface="MiSans Normal" pitchFamily="2"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Sans Normal" pitchFamily="2" charset="-122"/>
                <a:ea typeface="MiSans Normal"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Sans Normal" pitchFamily="2" charset="-122"/>
                <a:ea typeface="MiSans Normal"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Sans Normal" pitchFamily="2" charset="-122"/>
                <a:ea typeface="MiSans Normal"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400" b="1" dirty="0"/>
              <a:t>高能同步辐射光源（</a:t>
            </a:r>
            <a:r>
              <a:rPr lang="en-US" altLang="zh-CN" sz="2400" b="1" dirty="0"/>
              <a:t>HEPS</a:t>
            </a:r>
            <a:r>
              <a:rPr lang="zh-CN" altLang="en-US" sz="2400" dirty="0"/>
              <a:t>）</a:t>
            </a:r>
            <a:endParaRPr lang="en-US" altLang="zh-CN" sz="2400" dirty="0"/>
          </a:p>
          <a:p>
            <a:endParaRPr lang="en-US" altLang="zh-CN" sz="1800" b="1" dirty="0">
              <a:solidFill>
                <a:prstClr val="black"/>
              </a:solidFill>
              <a:highlight>
                <a:srgbClr val="FFFF00"/>
              </a:highlight>
              <a:latin typeface="Calibri"/>
              <a:ea typeface="宋体" panose="02010600030101010101" pitchFamily="2" charset="-122"/>
            </a:endParaRPr>
          </a:p>
          <a:p>
            <a:r>
              <a:rPr lang="en-US" altLang="zh-CN" sz="2400" b="1" dirty="0"/>
              <a:t>HEPS-BPIX1/2/3 DAQ</a:t>
            </a:r>
            <a:r>
              <a:rPr lang="zh-CN" altLang="en-US" sz="2400" b="1" dirty="0"/>
              <a:t>系统的设计实现</a:t>
            </a:r>
            <a:endParaRPr lang="en-US" altLang="zh-CN" sz="2400" b="1" dirty="0"/>
          </a:p>
          <a:p>
            <a:endParaRPr lang="en-US" altLang="zh-CN" sz="1800" b="1" dirty="0">
              <a:highlight>
                <a:srgbClr val="FFFF00"/>
              </a:highlight>
            </a:endParaRPr>
          </a:p>
          <a:p>
            <a:r>
              <a:rPr lang="en-US" altLang="zh-CN" sz="2400" b="1" dirty="0">
                <a:highlight>
                  <a:srgbClr val="FFFF00"/>
                </a:highlight>
              </a:rPr>
              <a:t>HEPS-BPIX4 DAQ </a:t>
            </a:r>
            <a:r>
              <a:rPr lang="zh-CN" altLang="en-US" sz="2400" b="1" dirty="0">
                <a:highlight>
                  <a:srgbClr val="FFFF00"/>
                </a:highlight>
              </a:rPr>
              <a:t>系统整体框架设计</a:t>
            </a:r>
            <a:endParaRPr lang="en-US" altLang="zh-CN" sz="2400" b="1" dirty="0">
              <a:highlight>
                <a:srgbClr val="FFFF00"/>
              </a:highlight>
            </a:endParaRPr>
          </a:p>
          <a:p>
            <a:endParaRPr lang="en-US" altLang="zh-CN" sz="1800" b="1" dirty="0">
              <a:highlight>
                <a:srgbClr val="FFFF00"/>
              </a:highlight>
            </a:endParaRPr>
          </a:p>
          <a:p>
            <a:r>
              <a:rPr lang="en-US" altLang="zh-CN" sz="2400" b="1" dirty="0">
                <a:highlight>
                  <a:srgbClr val="FFFF00"/>
                </a:highlight>
              </a:rPr>
              <a:t>HEPS-BPIX4 DAQ </a:t>
            </a:r>
            <a:r>
              <a:rPr lang="zh-CN" altLang="en-US" sz="2400" b="1" dirty="0">
                <a:highlight>
                  <a:srgbClr val="FFFF00"/>
                </a:highlight>
              </a:rPr>
              <a:t>系统数据流设计开发</a:t>
            </a:r>
            <a:endParaRPr lang="en-US" altLang="zh-CN" sz="2400" b="1" dirty="0">
              <a:highlight>
                <a:srgbClr val="FFFF00"/>
              </a:highlight>
            </a:endParaRPr>
          </a:p>
          <a:p>
            <a:endParaRPr lang="en-US" altLang="zh-CN" sz="1800" b="1" dirty="0">
              <a:highlight>
                <a:srgbClr val="FFFF00"/>
              </a:highlight>
            </a:endParaRPr>
          </a:p>
          <a:p>
            <a:r>
              <a:rPr lang="en-US" altLang="zh-CN" sz="2400" b="1" dirty="0">
                <a:highlight>
                  <a:srgbClr val="FFFF00"/>
                </a:highlight>
              </a:rPr>
              <a:t>HEPS-BPIX4 DAQ </a:t>
            </a:r>
            <a:r>
              <a:rPr lang="zh-CN" altLang="en-US" sz="2400" b="1" dirty="0">
                <a:highlight>
                  <a:srgbClr val="FFFF00"/>
                </a:highlight>
              </a:rPr>
              <a:t>系统在线软件设计开发</a:t>
            </a:r>
            <a:endParaRPr lang="en-US" altLang="zh-CN" sz="2400" b="1" dirty="0">
              <a:highlight>
                <a:srgbClr val="FFFF00"/>
              </a:highlight>
            </a:endParaRPr>
          </a:p>
          <a:p>
            <a:endParaRPr lang="en-US" altLang="zh-CN" sz="2000" b="1" dirty="0">
              <a:highlight>
                <a:srgbClr val="FFFF00"/>
              </a:highlight>
            </a:endParaRPr>
          </a:p>
          <a:p>
            <a:r>
              <a:rPr lang="zh-CN" altLang="en-US" sz="2400" b="1" dirty="0"/>
              <a:t>总结</a:t>
            </a:r>
          </a:p>
        </p:txBody>
      </p:sp>
      <p:sp>
        <p:nvSpPr>
          <p:cNvPr id="2" name="页脚占位符 1">
            <a:extLst>
              <a:ext uri="{FF2B5EF4-FFF2-40B4-BE49-F238E27FC236}">
                <a16:creationId xmlns:a16="http://schemas.microsoft.com/office/drawing/2014/main" id="{A2AD0760-B2B9-4CFE-BC02-AE031A8F2FAA}"/>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sp>
        <p:nvSpPr>
          <p:cNvPr id="6" name="灯片编号占位符 5">
            <a:extLst>
              <a:ext uri="{FF2B5EF4-FFF2-40B4-BE49-F238E27FC236}">
                <a16:creationId xmlns:a16="http://schemas.microsoft.com/office/drawing/2014/main" id="{FA8A1099-0EEB-43A8-92FD-3EBFA27E4175}"/>
              </a:ext>
            </a:extLst>
          </p:cNvPr>
          <p:cNvSpPr>
            <a:spLocks noGrp="1"/>
          </p:cNvSpPr>
          <p:nvPr>
            <p:ph type="sldNum" sz="quarter" idx="12"/>
          </p:nvPr>
        </p:nvSpPr>
        <p:spPr/>
        <p:txBody>
          <a:bodyPr/>
          <a:lstStyle/>
          <a:p>
            <a:fld id="{F15E9139-A00B-4B2A-98A6-095DC08F1345}" type="slidenum">
              <a:rPr lang="zh-CN" altLang="en-US" smtClean="0">
                <a:solidFill>
                  <a:prstClr val="black">
                    <a:tint val="75000"/>
                  </a:prstClr>
                </a:solidFill>
              </a:rPr>
              <a:pPr/>
              <a:t>2</a:t>
            </a:fld>
            <a:endParaRPr lang="zh-CN" altLang="en-US">
              <a:solidFill>
                <a:prstClr val="black">
                  <a:tint val="75000"/>
                </a:prst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0929EE8-1FD3-487B-80F9-DB25E609CD8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0694" y="1124450"/>
            <a:ext cx="9625096" cy="3691698"/>
          </a:xfrm>
          <a:prstGeom prst="rect">
            <a:avLst/>
          </a:prstGeom>
        </p:spPr>
      </p:pic>
      <p:sp>
        <p:nvSpPr>
          <p:cNvPr id="3" name="灯片编号占位符 2">
            <a:extLst>
              <a:ext uri="{FF2B5EF4-FFF2-40B4-BE49-F238E27FC236}">
                <a16:creationId xmlns:a16="http://schemas.microsoft.com/office/drawing/2014/main" id="{2349635C-A42C-4BBF-A9BA-C7DCA240A99B}"/>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20</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323084DA-6737-4A12-914E-E8687E2393CA}"/>
              </a:ext>
            </a:extLst>
          </p:cNvPr>
          <p:cNvSpPr>
            <a:spLocks noGrp="1"/>
          </p:cNvSpPr>
          <p:nvPr>
            <p:ph type="title"/>
          </p:nvPr>
        </p:nvSpPr>
        <p:spPr/>
        <p:txBody>
          <a:bodyPr/>
          <a:lstStyle/>
          <a:p>
            <a:r>
              <a:rPr lang="en-US" altLang="zh-CN" dirty="0"/>
              <a:t>Backup——HEPS-BPIX4 DAQ</a:t>
            </a:r>
            <a:r>
              <a:rPr lang="zh-CN" altLang="en-US" dirty="0"/>
              <a:t>系统部署方案研究</a:t>
            </a:r>
          </a:p>
        </p:txBody>
      </p:sp>
      <p:sp>
        <p:nvSpPr>
          <p:cNvPr id="7" name="页脚占位符 6">
            <a:extLst>
              <a:ext uri="{FF2B5EF4-FFF2-40B4-BE49-F238E27FC236}">
                <a16:creationId xmlns:a16="http://schemas.microsoft.com/office/drawing/2014/main" id="{EF99FA5A-AC94-4CC3-89AC-F7F9DB34C9B1}"/>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sp>
        <p:nvSpPr>
          <p:cNvPr id="17" name="文本框 16">
            <a:extLst>
              <a:ext uri="{FF2B5EF4-FFF2-40B4-BE49-F238E27FC236}">
                <a16:creationId xmlns:a16="http://schemas.microsoft.com/office/drawing/2014/main" id="{AB17238C-06FC-41C5-B1BC-9C0FBBEE9CEE}"/>
              </a:ext>
            </a:extLst>
          </p:cNvPr>
          <p:cNvSpPr txBox="1"/>
          <p:nvPr/>
        </p:nvSpPr>
        <p:spPr>
          <a:xfrm>
            <a:off x="253388" y="1124450"/>
            <a:ext cx="6076950" cy="400110"/>
          </a:xfrm>
          <a:prstGeom prst="rect">
            <a:avLst/>
          </a:prstGeom>
          <a:noFill/>
        </p:spPr>
        <p:txBody>
          <a:bodyPr wrap="square" rtlCol="0">
            <a:spAutoFit/>
          </a:bodyPr>
          <a:lstStyle/>
          <a:p>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方案一：面向</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HEPS-BPIX4</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定制的部署方案</a:t>
            </a:r>
          </a:p>
        </p:txBody>
      </p:sp>
      <p:sp>
        <p:nvSpPr>
          <p:cNvPr id="19" name="文本框 18">
            <a:extLst>
              <a:ext uri="{FF2B5EF4-FFF2-40B4-BE49-F238E27FC236}">
                <a16:creationId xmlns:a16="http://schemas.microsoft.com/office/drawing/2014/main" id="{6FECF84D-31A8-46CF-8961-F4B3472DCBAD}"/>
              </a:ext>
            </a:extLst>
          </p:cNvPr>
          <p:cNvSpPr txBox="1"/>
          <p:nvPr/>
        </p:nvSpPr>
        <p:spPr>
          <a:xfrm>
            <a:off x="744117" y="1709226"/>
            <a:ext cx="3276492" cy="400110"/>
          </a:xfrm>
          <a:prstGeom prst="rect">
            <a:avLst/>
          </a:prstGeom>
          <a:noFill/>
        </p:spPr>
        <p:txBody>
          <a:bodyPr wrap="square" rtlCol="0">
            <a:spAutoFit/>
          </a:bodyPr>
          <a:lstStyle/>
          <a:p>
            <a:r>
              <a:rPr lang="zh-CN" altLang="en-US" sz="2000" b="1" dirty="0">
                <a:highlight>
                  <a:srgbClr val="FFFF00"/>
                </a:highlight>
                <a:latin typeface="楷体" panose="02010609060101010101" pitchFamily="49" charset="-122"/>
                <a:ea typeface="楷体" panose="02010609060101010101" pitchFamily="49" charset="-122"/>
              </a:rPr>
              <a:t>考虑到</a:t>
            </a:r>
            <a:r>
              <a:rPr lang="zh-CN" altLang="en-US" sz="2000" b="1" kern="100" dirty="0">
                <a:solidFill>
                  <a:prstClr val="black"/>
                </a:solidFill>
                <a:highlight>
                  <a:srgbClr val="FFFF00"/>
                </a:highlight>
                <a:latin typeface="楷体" panose="02010609060101010101" pitchFamily="49" charset="-122"/>
                <a:ea typeface="楷体" panose="02010609060101010101" pitchFamily="49" charset="-122"/>
                <a:cs typeface="Times New Roman" panose="02020603050405020304" pitchFamily="18" charset="0"/>
              </a:rPr>
              <a:t>部署与使用灵活性</a:t>
            </a:r>
            <a:endParaRPr lang="en-US" altLang="zh-CN" sz="2000" b="1" kern="100" dirty="0">
              <a:solidFill>
                <a:prstClr val="black"/>
              </a:solidFill>
              <a:highlight>
                <a:srgbClr val="FFFF00"/>
              </a:highlight>
              <a:latin typeface="楷体" panose="02010609060101010101" pitchFamily="49" charset="-122"/>
              <a:ea typeface="楷体" panose="02010609060101010101" pitchFamily="49" charset="-122"/>
              <a:cs typeface="Times New Roman" panose="02020603050405020304" pitchFamily="18" charset="0"/>
            </a:endParaRPr>
          </a:p>
        </p:txBody>
      </p:sp>
      <p:sp>
        <p:nvSpPr>
          <p:cNvPr id="2" name="矩形 1">
            <a:extLst>
              <a:ext uri="{FF2B5EF4-FFF2-40B4-BE49-F238E27FC236}">
                <a16:creationId xmlns:a16="http://schemas.microsoft.com/office/drawing/2014/main" id="{B91637CE-E192-459F-88B9-486E35AD1507}"/>
              </a:ext>
            </a:extLst>
          </p:cNvPr>
          <p:cNvSpPr/>
          <p:nvPr/>
        </p:nvSpPr>
        <p:spPr>
          <a:xfrm>
            <a:off x="141205" y="5072276"/>
            <a:ext cx="607695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b="1" dirty="0">
                <a:solidFill>
                  <a:prstClr val="black"/>
                </a:solidFill>
                <a:latin typeface="+mn-ea"/>
                <a:cs typeface="Times New Roman" panose="02020603050405020304" pitchFamily="18" charset="0"/>
              </a:rPr>
              <a:t>低频运行时，可以将计算集群里的数据处理放</a:t>
            </a:r>
            <a:r>
              <a:rPr lang="en-US" altLang="zh-CN" b="1" dirty="0">
                <a:solidFill>
                  <a:prstClr val="black"/>
                </a:solidFill>
                <a:latin typeface="Times New Roman" panose="02020603050405020304" pitchFamily="18" charset="0"/>
                <a:cs typeface="Times New Roman" panose="02020603050405020304" pitchFamily="18" charset="0"/>
              </a:rPr>
              <a:t>DCU</a:t>
            </a:r>
            <a:r>
              <a:rPr lang="zh-CN" altLang="en-US" b="1" dirty="0">
                <a:solidFill>
                  <a:prstClr val="black"/>
                </a:solidFill>
                <a:latin typeface="+mn-ea"/>
                <a:cs typeface="Times New Roman" panose="02020603050405020304" pitchFamily="18" charset="0"/>
              </a:rPr>
              <a:t>里处理</a:t>
            </a:r>
            <a:endParaRPr lang="en-US" altLang="zh-CN" b="1" dirty="0">
              <a:latin typeface="+mn-ea"/>
              <a:cs typeface="Times New Roman" panose="02020603050405020304" pitchFamily="18" charset="0"/>
            </a:endParaRPr>
          </a:p>
          <a:p>
            <a:r>
              <a:rPr lang="zh-CN" altLang="en-US" b="1" dirty="0">
                <a:latin typeface="+mn-ea"/>
                <a:cs typeface="Times New Roman" panose="02020603050405020304" pitchFamily="18" charset="0"/>
              </a:rPr>
              <a:t>高频运行时，</a:t>
            </a:r>
            <a:r>
              <a:rPr lang="en-US" altLang="zh-CN" sz="2000" b="1" dirty="0">
                <a:solidFill>
                  <a:prstClr val="black"/>
                </a:solidFill>
                <a:latin typeface="Times New Roman" panose="02020603050405020304" pitchFamily="18" charset="0"/>
                <a:cs typeface="Times New Roman" panose="02020603050405020304" pitchFamily="18" charset="0"/>
              </a:rPr>
              <a:t>DCU</a:t>
            </a:r>
            <a:r>
              <a:rPr lang="zh-CN" altLang="en-US" sz="2000" b="1" dirty="0">
                <a:solidFill>
                  <a:prstClr val="black"/>
                </a:solidFill>
                <a:latin typeface="+mn-ea"/>
                <a:cs typeface="Times New Roman" panose="02020603050405020304" pitchFamily="18" charset="0"/>
              </a:rPr>
              <a:t>算力有限，</a:t>
            </a:r>
            <a:r>
              <a:rPr lang="zh-CN" altLang="en-US" b="1" dirty="0">
                <a:highlight>
                  <a:srgbClr val="FFFF00"/>
                </a:highlight>
                <a:latin typeface="+mn-ea"/>
                <a:cs typeface="Times New Roman" panose="02020603050405020304" pitchFamily="18" charset="0"/>
              </a:rPr>
              <a:t>将占用 </a:t>
            </a:r>
            <a:r>
              <a:rPr lang="en-US" altLang="zh-CN" b="1" dirty="0">
                <a:highlight>
                  <a:srgbClr val="FFFF00"/>
                </a:highlight>
                <a:latin typeface="Times New Roman" panose="02020603050405020304" pitchFamily="18" charset="0"/>
                <a:cs typeface="Times New Roman" panose="02020603050405020304" pitchFamily="18" charset="0"/>
              </a:rPr>
              <a:t>CPU</a:t>
            </a:r>
            <a:r>
              <a:rPr lang="en-US" altLang="zh-CN" b="1" dirty="0">
                <a:highlight>
                  <a:srgbClr val="FFFF00"/>
                </a:highlight>
                <a:latin typeface="+mn-ea"/>
                <a:cs typeface="Times New Roman" panose="02020603050405020304" pitchFamily="18" charset="0"/>
              </a:rPr>
              <a:t> </a:t>
            </a:r>
            <a:r>
              <a:rPr lang="zh-CN" altLang="en-US" b="1" dirty="0">
                <a:highlight>
                  <a:srgbClr val="FFFF00"/>
                </a:highlight>
                <a:latin typeface="+mn-ea"/>
                <a:cs typeface="Times New Roman" panose="02020603050405020304" pitchFamily="18" charset="0"/>
              </a:rPr>
              <a:t>的数据处理的功能放到后续的计算集群里处理</a:t>
            </a:r>
            <a:endParaRPr lang="zh-CN" altLang="en-US" dirty="0">
              <a:latin typeface="+mn-ea"/>
            </a:endParaRPr>
          </a:p>
        </p:txBody>
      </p:sp>
      <p:pic>
        <p:nvPicPr>
          <p:cNvPr id="5" name="图片 4">
            <a:extLst>
              <a:ext uri="{FF2B5EF4-FFF2-40B4-BE49-F238E27FC236}">
                <a16:creationId xmlns:a16="http://schemas.microsoft.com/office/drawing/2014/main" id="{F277E0AF-1A8C-48BF-937F-1A4CDD868D7D}"/>
              </a:ext>
            </a:extLst>
          </p:cNvPr>
          <p:cNvPicPr>
            <a:picLocks noChangeAspect="1"/>
          </p:cNvPicPr>
          <p:nvPr/>
        </p:nvPicPr>
        <p:blipFill>
          <a:blip r:embed="rId4"/>
          <a:stretch>
            <a:fillRect/>
          </a:stretch>
        </p:blipFill>
        <p:spPr>
          <a:xfrm>
            <a:off x="6354959" y="4862223"/>
            <a:ext cx="5394622" cy="1601676"/>
          </a:xfrm>
          <a:prstGeom prst="rect">
            <a:avLst/>
          </a:prstGeom>
        </p:spPr>
      </p:pic>
      <p:sp>
        <p:nvSpPr>
          <p:cNvPr id="6" name="左大括号 5">
            <a:extLst>
              <a:ext uri="{FF2B5EF4-FFF2-40B4-BE49-F238E27FC236}">
                <a16:creationId xmlns:a16="http://schemas.microsoft.com/office/drawing/2014/main" id="{CBBDBB55-3BF8-49AF-B535-222F6D042F44}"/>
              </a:ext>
            </a:extLst>
          </p:cNvPr>
          <p:cNvSpPr/>
          <p:nvPr/>
        </p:nvSpPr>
        <p:spPr>
          <a:xfrm>
            <a:off x="6412962" y="5781414"/>
            <a:ext cx="136804" cy="551899"/>
          </a:xfrm>
          <a:prstGeom prst="leftBrace">
            <a:avLst>
              <a:gd name="adj1" fmla="val 8333"/>
              <a:gd name="adj2" fmla="val 43517"/>
            </a:avLst>
          </a:prstGeom>
          <a:no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681419D8-00D1-4820-A646-3028E172B615}"/>
              </a:ext>
            </a:extLst>
          </p:cNvPr>
          <p:cNvSpPr/>
          <p:nvPr/>
        </p:nvSpPr>
        <p:spPr>
          <a:xfrm>
            <a:off x="402469" y="6169581"/>
            <a:ext cx="3441968" cy="369332"/>
          </a:xfrm>
          <a:prstGeom prst="rect">
            <a:avLst/>
          </a:prstGeom>
          <a:solidFill>
            <a:srgbClr val="FFFF00"/>
          </a:solidFill>
        </p:spPr>
        <p:txBody>
          <a:bodyPr wrap="none">
            <a:spAutoFit/>
          </a:bodyPr>
          <a:lstStyle/>
          <a:p>
            <a:r>
              <a:rPr lang="zh-CN" altLang="en-US" b="1" dirty="0">
                <a:solidFill>
                  <a:srgbClr val="C00000"/>
                </a:solidFill>
                <a:latin typeface="楷体" panose="02010609060101010101" pitchFamily="49" charset="-122"/>
                <a:ea typeface="楷体" panose="02010609060101010101" pitchFamily="49" charset="-122"/>
              </a:rPr>
              <a:t>数据实时处理 </a:t>
            </a:r>
            <a:r>
              <a:rPr lang="en-US" altLang="zh-CN" b="1" dirty="0">
                <a:solidFill>
                  <a:srgbClr val="C00000"/>
                </a:solidFill>
                <a:latin typeface="楷体" panose="02010609060101010101" pitchFamily="49" charset="-122"/>
                <a:ea typeface="楷体" panose="02010609060101010101" pitchFamily="49" charset="-122"/>
              </a:rPr>
              <a:t>-&gt; </a:t>
            </a:r>
            <a:r>
              <a:rPr lang="zh-CN" altLang="en-US" b="1" dirty="0">
                <a:solidFill>
                  <a:srgbClr val="C00000"/>
                </a:solidFill>
                <a:latin typeface="楷体" panose="02010609060101010101" pitchFamily="49" charset="-122"/>
                <a:ea typeface="楷体" panose="02010609060101010101" pitchFamily="49" charset="-122"/>
              </a:rPr>
              <a:t>数据异步处理</a:t>
            </a:r>
            <a:endParaRPr lang="zh-CN" altLang="en-US" dirty="0"/>
          </a:p>
        </p:txBody>
      </p:sp>
    </p:spTree>
    <p:extLst>
      <p:ext uri="{BB962C8B-B14F-4D97-AF65-F5344CB8AC3E}">
        <p14:creationId xmlns:p14="http://schemas.microsoft.com/office/powerpoint/2010/main" val="70413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t>3</a:t>
            </a:fld>
            <a:endParaRPr lang="zh-CN" altLang="en-US" dirty="0">
              <a:solidFill>
                <a:prstClr val="black">
                  <a:tint val="75000"/>
                </a:prstClr>
              </a:solidFill>
            </a:endParaRPr>
          </a:p>
        </p:txBody>
      </p:sp>
      <p:sp>
        <p:nvSpPr>
          <p:cNvPr id="4" name="标题 3"/>
          <p:cNvSpPr>
            <a:spLocks noGrp="1"/>
          </p:cNvSpPr>
          <p:nvPr>
            <p:ph type="title"/>
          </p:nvPr>
        </p:nvSpPr>
        <p:spPr/>
        <p:txBody>
          <a:bodyPr/>
          <a:lstStyle/>
          <a:p>
            <a:r>
              <a:rPr lang="en-US" altLang="zh-CN" dirty="0"/>
              <a:t>HEPS</a:t>
            </a:r>
            <a:endParaRPr lang="zh-CN" altLang="en-US" dirty="0"/>
          </a:p>
        </p:txBody>
      </p:sp>
      <p:sp>
        <p:nvSpPr>
          <p:cNvPr id="44" name="内容占位符 7">
            <a:extLst>
              <a:ext uri="{FF2B5EF4-FFF2-40B4-BE49-F238E27FC236}">
                <a16:creationId xmlns:a16="http://schemas.microsoft.com/office/drawing/2014/main" id="{3570A276-7FAE-490F-AB97-ADF72D68A73C}"/>
              </a:ext>
            </a:extLst>
          </p:cNvPr>
          <p:cNvSpPr>
            <a:spLocks noGrp="1"/>
          </p:cNvSpPr>
          <p:nvPr>
            <p:ph idx="1"/>
          </p:nvPr>
        </p:nvSpPr>
        <p:spPr>
          <a:xfrm>
            <a:off x="290048" y="1180895"/>
            <a:ext cx="9485548" cy="2403324"/>
          </a:xfrm>
        </p:spPr>
        <p:txBody>
          <a:bodyPr>
            <a:noAutofit/>
          </a:bodyPr>
          <a:lstStyle/>
          <a:p>
            <a:r>
              <a:rPr lang="zh-CN" altLang="en-US" sz="2400" b="1" dirty="0">
                <a:solidFill>
                  <a:srgbClr val="FF0000"/>
                </a:solidFill>
                <a:latin typeface="+mj-ea"/>
                <a:ea typeface="+mj-ea"/>
              </a:rPr>
              <a:t>高能同步辐射光源</a:t>
            </a:r>
            <a:r>
              <a:rPr lang="zh-CN" altLang="en-US" b="1" dirty="0">
                <a:solidFill>
                  <a:srgbClr val="FF0000"/>
                </a:solidFill>
                <a:latin typeface="+mj-ea"/>
                <a:ea typeface="+mj-ea"/>
                <a:cs typeface="Times New Roman" panose="02020603050405020304" pitchFamily="18" charset="0"/>
              </a:rPr>
              <a:t>，</a:t>
            </a:r>
            <a:r>
              <a:rPr lang="en-US" altLang="zh-CN" b="1" kern="1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H</a:t>
            </a:r>
            <a:r>
              <a:rPr lang="en-US" altLang="zh-CN" kern="100" dirty="0">
                <a:latin typeface="Times New Roman" panose="02020603050405020304" pitchFamily="18" charset="0"/>
                <a:ea typeface="楷体" panose="02010609060101010101" pitchFamily="49" charset="-122"/>
                <a:cs typeface="Times New Roman" panose="02020603050405020304" pitchFamily="18" charset="0"/>
              </a:rPr>
              <a:t>igh </a:t>
            </a:r>
            <a:r>
              <a:rPr lang="en-US" altLang="zh-CN" b="1" kern="1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E</a:t>
            </a:r>
            <a:r>
              <a:rPr lang="en-US" altLang="zh-CN" kern="100" dirty="0">
                <a:latin typeface="Times New Roman" panose="02020603050405020304" pitchFamily="18" charset="0"/>
                <a:ea typeface="楷体" panose="02010609060101010101" pitchFamily="49" charset="-122"/>
                <a:cs typeface="Times New Roman" panose="02020603050405020304" pitchFamily="18" charset="0"/>
              </a:rPr>
              <a:t>nergy </a:t>
            </a:r>
            <a:r>
              <a:rPr lang="en-US" altLang="zh-CN" b="1" kern="1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P</a:t>
            </a:r>
            <a:r>
              <a:rPr lang="en-US" altLang="zh-CN" kern="100" dirty="0">
                <a:latin typeface="Times New Roman" panose="02020603050405020304" pitchFamily="18" charset="0"/>
                <a:ea typeface="楷体" panose="02010609060101010101" pitchFamily="49" charset="-122"/>
                <a:cs typeface="Times New Roman" panose="02020603050405020304" pitchFamily="18" charset="0"/>
              </a:rPr>
              <a:t>hoton </a:t>
            </a:r>
            <a:r>
              <a:rPr lang="en-US" altLang="zh-CN" b="1" kern="1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S</a:t>
            </a:r>
            <a:r>
              <a:rPr lang="en-US" altLang="zh-CN" kern="100" dirty="0">
                <a:latin typeface="Times New Roman" panose="02020603050405020304" pitchFamily="18" charset="0"/>
                <a:ea typeface="楷体" panose="02010609060101010101" pitchFamily="49" charset="-122"/>
                <a:cs typeface="Times New Roman" panose="02020603050405020304" pitchFamily="18" charset="0"/>
              </a:rPr>
              <a:t>ource</a:t>
            </a:r>
            <a:r>
              <a:rPr lang="en-US" altLang="zh-CN" sz="2400" b="1" dirty="0">
                <a:latin typeface="Times New Roman" panose="02020603050405020304" pitchFamily="18" charset="0"/>
                <a:cs typeface="Times New Roman" panose="02020603050405020304" pitchFamily="18" charset="0"/>
              </a:rPr>
              <a:t> (HEPS)</a:t>
            </a:r>
          </a:p>
          <a:p>
            <a:pPr lvl="1"/>
            <a:r>
              <a:rPr lang="zh-CN" altLang="en-US" b="1" dirty="0">
                <a:latin typeface="+mj-ea"/>
                <a:ea typeface="+mj-ea"/>
              </a:rPr>
              <a:t>中国在建的首台第四代高能同步辐射光源</a:t>
            </a:r>
            <a:endParaRPr lang="en-US" altLang="zh-CN" b="1" dirty="0">
              <a:latin typeface="+mj-ea"/>
              <a:ea typeface="+mj-ea"/>
            </a:endParaRPr>
          </a:p>
          <a:p>
            <a:pPr lvl="1"/>
            <a:r>
              <a:rPr lang="zh-CN" altLang="en-US" b="1" dirty="0">
                <a:latin typeface="+mj-ea"/>
                <a:ea typeface="+mj-ea"/>
              </a:rPr>
              <a:t>建成后将成为世界上亮度最高的同步辐射光源之一</a:t>
            </a:r>
            <a:endParaRPr lang="en-US" altLang="zh-CN" b="1" dirty="0">
              <a:latin typeface="+mj-ea"/>
              <a:ea typeface="+mj-ea"/>
            </a:endParaRPr>
          </a:p>
          <a:p>
            <a:pPr lvl="1"/>
            <a:r>
              <a:rPr lang="zh-CN" altLang="en-US" b="1" dirty="0">
                <a:latin typeface="+mj-ea"/>
                <a:ea typeface="+mj-ea"/>
              </a:rPr>
              <a:t>位置：</a:t>
            </a:r>
            <a:r>
              <a:rPr lang="zh-CN" altLang="en-US" dirty="0">
                <a:latin typeface="+mj-ea"/>
                <a:ea typeface="+mj-ea"/>
              </a:rPr>
              <a:t>北京市怀柔科学城北部核心区</a:t>
            </a:r>
            <a:endParaRPr lang="en-US" altLang="zh-CN" dirty="0">
              <a:latin typeface="+mj-ea"/>
              <a:ea typeface="+mj-ea"/>
            </a:endParaRPr>
          </a:p>
        </p:txBody>
      </p:sp>
      <p:sp>
        <p:nvSpPr>
          <p:cNvPr id="50" name="页脚占位符 49">
            <a:extLst>
              <a:ext uri="{FF2B5EF4-FFF2-40B4-BE49-F238E27FC236}">
                <a16:creationId xmlns:a16="http://schemas.microsoft.com/office/drawing/2014/main" id="{C9636C3A-870F-4DA5-AF01-F4C7BAB222D3}"/>
              </a:ext>
            </a:extLst>
          </p:cNvPr>
          <p:cNvSpPr>
            <a:spLocks noGrp="1"/>
          </p:cNvSpPr>
          <p:nvPr>
            <p:ph type="ftr" sz="quarter" idx="11"/>
          </p:nvPr>
        </p:nvSpPr>
        <p:spPr>
          <a:xfrm>
            <a:off x="4165599" y="6356351"/>
            <a:ext cx="4146193" cy="358797"/>
          </a:xfrm>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endParaRPr lang="zh-CN" altLang="en-US" dirty="0">
              <a:solidFill>
                <a:prstClr val="black">
                  <a:tint val="75000"/>
                </a:prstClr>
              </a:solidFill>
            </a:endParaRPr>
          </a:p>
        </p:txBody>
      </p:sp>
      <p:pic>
        <p:nvPicPr>
          <p:cNvPr id="9" name="图片 8">
            <a:extLst>
              <a:ext uri="{FF2B5EF4-FFF2-40B4-BE49-F238E27FC236}">
                <a16:creationId xmlns:a16="http://schemas.microsoft.com/office/drawing/2014/main" id="{E11A08C8-7864-4830-A111-7D72F8445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66" y="2966115"/>
            <a:ext cx="5551834" cy="3166280"/>
          </a:xfrm>
          <a:prstGeom prst="rect">
            <a:avLst/>
          </a:prstGeom>
        </p:spPr>
      </p:pic>
      <p:pic>
        <p:nvPicPr>
          <p:cNvPr id="10" name="图片 9">
            <a:extLst>
              <a:ext uri="{FF2B5EF4-FFF2-40B4-BE49-F238E27FC236}">
                <a16:creationId xmlns:a16="http://schemas.microsoft.com/office/drawing/2014/main" id="{F9672B63-23D9-415B-B7DE-D253E6474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418" y="2842101"/>
            <a:ext cx="4752363" cy="32365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22DA2A5D-CAE6-47AE-809A-68EC54A20FCA}"/>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4</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3CBD6A0C-C31A-430E-A2BD-523B19C3E252}"/>
              </a:ext>
            </a:extLst>
          </p:cNvPr>
          <p:cNvSpPr>
            <a:spLocks noGrp="1"/>
          </p:cNvSpPr>
          <p:nvPr>
            <p:ph type="title"/>
          </p:nvPr>
        </p:nvSpPr>
        <p:spPr/>
        <p:txBody>
          <a:bodyPr/>
          <a:lstStyle/>
          <a:p>
            <a:r>
              <a:rPr lang="en-US" altLang="zh-CN" dirty="0"/>
              <a:t>HEPS-BPIX</a:t>
            </a:r>
            <a:endParaRPr lang="zh-CN" altLang="en-US" dirty="0"/>
          </a:p>
        </p:txBody>
      </p:sp>
      <p:sp>
        <p:nvSpPr>
          <p:cNvPr id="21" name="页脚占位符 20">
            <a:extLst>
              <a:ext uri="{FF2B5EF4-FFF2-40B4-BE49-F238E27FC236}">
                <a16:creationId xmlns:a16="http://schemas.microsoft.com/office/drawing/2014/main" id="{D7655CF1-9592-477E-B1D0-B2A74AAA1AD6}"/>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sp>
        <p:nvSpPr>
          <p:cNvPr id="27" name="文本框 26">
            <a:extLst>
              <a:ext uri="{FF2B5EF4-FFF2-40B4-BE49-F238E27FC236}">
                <a16:creationId xmlns:a16="http://schemas.microsoft.com/office/drawing/2014/main" id="{0C8C938A-8DF0-4DBB-9E38-E8370B558B45}"/>
              </a:ext>
            </a:extLst>
          </p:cNvPr>
          <p:cNvSpPr txBox="1"/>
          <p:nvPr/>
        </p:nvSpPr>
        <p:spPr>
          <a:xfrm>
            <a:off x="523980" y="1191808"/>
            <a:ext cx="11539681" cy="1384995"/>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dirty="0">
                <a:latin typeface="+mj-ea"/>
                <a:ea typeface="+mj-ea"/>
              </a:rPr>
              <a:t>高能所正开展自研硅像素阵列探测器</a:t>
            </a:r>
            <a:r>
              <a:rPr lang="zh-CN" altLang="en-US" sz="2400" dirty="0">
                <a:latin typeface="楷体" panose="02010609060101010101" pitchFamily="49" charset="-122"/>
                <a:ea typeface="楷体" panose="02010609060101010101" pitchFamily="49" charset="-122"/>
              </a:rPr>
              <a:t>（</a:t>
            </a:r>
            <a:r>
              <a:rPr lang="en-US" altLang="zh-CN" sz="2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HEPS-Beijing Pixel</a:t>
            </a:r>
            <a:r>
              <a:rPr lang="zh-CN" altLang="en-US" sz="2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HEPS-BPIX</a:t>
            </a:r>
            <a:r>
              <a:rPr lang="zh-CN" altLang="en-US" sz="2400" dirty="0">
                <a:latin typeface="楷体" panose="02010609060101010101" pitchFamily="49" charset="-122"/>
                <a:ea typeface="楷体" panose="02010609060101010101" pitchFamily="49" charset="-122"/>
              </a:rPr>
              <a:t>）</a:t>
            </a:r>
            <a:endParaRPr lang="en-US" altLang="zh-CN" sz="2400" dirty="0">
              <a:latin typeface="+mj-ea"/>
              <a:ea typeface="+mj-ea"/>
            </a:endParaRPr>
          </a:p>
          <a:p>
            <a:pPr marL="285750" indent="-285750">
              <a:lnSpc>
                <a:spcPct val="150000"/>
              </a:lnSpc>
              <a:buFont typeface="Wingdings" panose="05000000000000000000" pitchFamily="2" charset="2"/>
              <a:buChar char="Ø"/>
            </a:pPr>
            <a:r>
              <a:rPr lang="zh-CN" altLang="en-US" sz="2400" dirty="0">
                <a:latin typeface="+mj-ea"/>
                <a:ea typeface="+mj-ea"/>
              </a:rPr>
              <a:t>目前正在进行第四代自研硅像素探测器</a:t>
            </a:r>
            <a:r>
              <a:rPr lang="zh-CN" altLang="en-US" sz="2400" dirty="0">
                <a:latin typeface="楷体" panose="02010609060101010101" pitchFamily="49" charset="-122"/>
                <a:ea typeface="楷体" panose="02010609060101010101" pitchFamily="49" charset="-122"/>
              </a:rPr>
              <a:t>（</a:t>
            </a:r>
            <a:r>
              <a:rPr lang="en-US" altLang="zh-CN" sz="2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HEPS-BPIX4</a:t>
            </a:r>
            <a:r>
              <a:rPr lang="zh-CN" altLang="en-US" sz="2400" dirty="0">
                <a:latin typeface="楷体" panose="02010609060101010101" pitchFamily="49" charset="-122"/>
                <a:ea typeface="楷体" panose="02010609060101010101" pitchFamily="49" charset="-122"/>
              </a:rPr>
              <a:t>）</a:t>
            </a:r>
            <a:endParaRPr lang="zh-CN" altLang="en-US" sz="2400" dirty="0"/>
          </a:p>
          <a:p>
            <a:endParaRPr lang="zh-CN" altLang="en-US" sz="2400" dirty="0"/>
          </a:p>
        </p:txBody>
      </p:sp>
      <p:graphicFrame>
        <p:nvGraphicFramePr>
          <p:cNvPr id="36" name="表格 35">
            <a:extLst>
              <a:ext uri="{FF2B5EF4-FFF2-40B4-BE49-F238E27FC236}">
                <a16:creationId xmlns:a16="http://schemas.microsoft.com/office/drawing/2014/main" id="{C2B19C36-4126-4A34-9134-C228F94AC371}"/>
              </a:ext>
            </a:extLst>
          </p:cNvPr>
          <p:cNvGraphicFramePr>
            <a:graphicFrameLocks noGrp="1"/>
          </p:cNvGraphicFramePr>
          <p:nvPr>
            <p:extLst>
              <p:ext uri="{D42A27DB-BD31-4B8C-83A1-F6EECF244321}">
                <p14:modId xmlns:p14="http://schemas.microsoft.com/office/powerpoint/2010/main" val="1382402947"/>
              </p:ext>
            </p:extLst>
          </p:nvPr>
        </p:nvGraphicFramePr>
        <p:xfrm>
          <a:off x="297949" y="2636326"/>
          <a:ext cx="9626886" cy="3289743"/>
        </p:xfrm>
        <a:graphic>
          <a:graphicData uri="http://schemas.openxmlformats.org/drawingml/2006/table">
            <a:tbl>
              <a:tblPr firstRow="1" bandRow="1">
                <a:tableStyleId>{5C22544A-7EE6-4342-B048-85BDC9FD1C3A}</a:tableStyleId>
              </a:tblPr>
              <a:tblGrid>
                <a:gridCol w="1195840">
                  <a:extLst>
                    <a:ext uri="{9D8B030D-6E8A-4147-A177-3AD203B41FA5}">
                      <a16:colId xmlns:a16="http://schemas.microsoft.com/office/drawing/2014/main" val="708895790"/>
                    </a:ext>
                  </a:extLst>
                </a:gridCol>
                <a:gridCol w="1421470">
                  <a:extLst>
                    <a:ext uri="{9D8B030D-6E8A-4147-A177-3AD203B41FA5}">
                      <a16:colId xmlns:a16="http://schemas.microsoft.com/office/drawing/2014/main" val="4289005994"/>
                    </a:ext>
                  </a:extLst>
                </a:gridCol>
                <a:gridCol w="1376344">
                  <a:extLst>
                    <a:ext uri="{9D8B030D-6E8A-4147-A177-3AD203B41FA5}">
                      <a16:colId xmlns:a16="http://schemas.microsoft.com/office/drawing/2014/main" val="3022648018"/>
                    </a:ext>
                  </a:extLst>
                </a:gridCol>
                <a:gridCol w="1353781">
                  <a:extLst>
                    <a:ext uri="{9D8B030D-6E8A-4147-A177-3AD203B41FA5}">
                      <a16:colId xmlns:a16="http://schemas.microsoft.com/office/drawing/2014/main" val="1297194604"/>
                    </a:ext>
                  </a:extLst>
                </a:gridCol>
                <a:gridCol w="1398907">
                  <a:extLst>
                    <a:ext uri="{9D8B030D-6E8A-4147-A177-3AD203B41FA5}">
                      <a16:colId xmlns:a16="http://schemas.microsoft.com/office/drawing/2014/main" val="756775838"/>
                    </a:ext>
                  </a:extLst>
                </a:gridCol>
                <a:gridCol w="1457533">
                  <a:extLst>
                    <a:ext uri="{9D8B030D-6E8A-4147-A177-3AD203B41FA5}">
                      <a16:colId xmlns:a16="http://schemas.microsoft.com/office/drawing/2014/main" val="2879827772"/>
                    </a:ext>
                  </a:extLst>
                </a:gridCol>
                <a:gridCol w="1423011">
                  <a:extLst>
                    <a:ext uri="{9D8B030D-6E8A-4147-A177-3AD203B41FA5}">
                      <a16:colId xmlns:a16="http://schemas.microsoft.com/office/drawing/2014/main" val="2153573011"/>
                    </a:ext>
                  </a:extLst>
                </a:gridCol>
              </a:tblGrid>
              <a:tr h="553719">
                <a:tc>
                  <a:txBody>
                    <a:bodyPr/>
                    <a:lstStyle/>
                    <a:p>
                      <a:pPr algn="ctr"/>
                      <a:r>
                        <a:rPr lang="zh-CN" altLang="en-US" sz="14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探测器</a:t>
                      </a:r>
                      <a:endParaRPr lang="en-US" altLang="zh-CN" sz="1400" dirty="0">
                        <a:solidFill>
                          <a:schemeClr val="tx1"/>
                        </a:solidFill>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400" dirty="0">
                          <a:solidFill>
                            <a:schemeClr val="tx1"/>
                          </a:solidFill>
                          <a:latin typeface="楷体" panose="02010609060101010101" pitchFamily="49" charset="-122"/>
                          <a:ea typeface="楷体" panose="02010609060101010101" pitchFamily="49" charset="-122"/>
                        </a:rPr>
                        <a:t>一代样机</a:t>
                      </a:r>
                      <a:endParaRPr lang="en-US" altLang="zh-CN" sz="1400" dirty="0">
                        <a:solidFill>
                          <a:schemeClr val="tx1"/>
                        </a:solidFill>
                        <a:latin typeface="楷体" panose="02010609060101010101" pitchFamily="49" charset="-122"/>
                        <a:ea typeface="楷体" panose="02010609060101010101" pitchFamily="49" charset="-122"/>
                      </a:endParaRPr>
                    </a:p>
                    <a:p>
                      <a:pPr algn="ctr"/>
                      <a:r>
                        <a:rPr lang="zh-CN" altLang="en-US" sz="1400" dirty="0">
                          <a:solidFill>
                            <a:schemeClr val="tx1"/>
                          </a:solidFill>
                          <a:latin typeface="楷体" panose="02010609060101010101" pitchFamily="49" charset="-122"/>
                          <a:ea typeface="楷体" panose="02010609060101010101" pitchFamily="49" charset="-122"/>
                        </a:rPr>
                        <a:t>（</a:t>
                      </a:r>
                      <a:r>
                        <a:rPr lang="en-US" altLang="zh-CN"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2015-2016</a:t>
                      </a:r>
                      <a:r>
                        <a:rPr lang="zh-CN" altLang="en-US" sz="1400" dirty="0">
                          <a:solidFill>
                            <a:schemeClr val="tx1"/>
                          </a:solidFill>
                          <a:latin typeface="楷体" panose="02010609060101010101" pitchFamily="49" charset="-122"/>
                          <a:ea typeface="楷体" panose="02010609060101010101" pitchFamily="49" charset="-12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400" dirty="0">
                          <a:solidFill>
                            <a:schemeClr val="tx1"/>
                          </a:solidFill>
                          <a:latin typeface="楷体" panose="02010609060101010101" pitchFamily="49" charset="-122"/>
                          <a:ea typeface="楷体" panose="02010609060101010101" pitchFamily="49" charset="-122"/>
                        </a:rPr>
                        <a:t>二代样机</a:t>
                      </a:r>
                      <a:endParaRPr lang="en-US" altLang="zh-CN" sz="1400" dirty="0">
                        <a:solidFill>
                          <a:schemeClr val="tx1"/>
                        </a:solidFill>
                        <a:latin typeface="楷体" panose="02010609060101010101" pitchFamily="49" charset="-122"/>
                        <a:ea typeface="楷体" panose="02010609060101010101" pitchFamily="49" charset="-122"/>
                      </a:endParaRPr>
                    </a:p>
                    <a:p>
                      <a:pPr algn="ctr"/>
                      <a:r>
                        <a:rPr lang="zh-CN" altLang="en-US" sz="1400" dirty="0">
                          <a:solidFill>
                            <a:schemeClr val="tx1"/>
                          </a:solidFill>
                          <a:latin typeface="楷体" panose="02010609060101010101" pitchFamily="49" charset="-122"/>
                          <a:ea typeface="楷体" panose="02010609060101010101" pitchFamily="49" charset="-122"/>
                        </a:rPr>
                        <a:t>（</a:t>
                      </a:r>
                      <a:r>
                        <a:rPr lang="en-US" altLang="zh-CN"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2017-2018</a:t>
                      </a:r>
                      <a:r>
                        <a:rPr lang="zh-CN" altLang="en-US" sz="1400" dirty="0">
                          <a:solidFill>
                            <a:schemeClr val="tx1"/>
                          </a:solidFill>
                          <a:latin typeface="楷体" panose="02010609060101010101" pitchFamily="49" charset="-122"/>
                          <a:ea typeface="楷体" panose="02010609060101010101" pitchFamily="49" charset="-12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400" dirty="0">
                          <a:solidFill>
                            <a:schemeClr val="tx1"/>
                          </a:solidFill>
                          <a:latin typeface="楷体" panose="02010609060101010101" pitchFamily="49" charset="-122"/>
                          <a:ea typeface="楷体" panose="02010609060101010101" pitchFamily="49" charset="-122"/>
                        </a:rPr>
                        <a:t>三代样机</a:t>
                      </a:r>
                      <a:endParaRPr lang="en-US" altLang="zh-CN" sz="1400" dirty="0">
                        <a:solidFill>
                          <a:schemeClr val="tx1"/>
                        </a:solidFill>
                        <a:latin typeface="楷体" panose="02010609060101010101" pitchFamily="49" charset="-122"/>
                        <a:ea typeface="楷体" panose="02010609060101010101" pitchFamily="49" charset="-122"/>
                      </a:endParaRPr>
                    </a:p>
                    <a:p>
                      <a:pPr algn="ctr"/>
                      <a:r>
                        <a:rPr lang="zh-CN" altLang="en-US" sz="1400" dirty="0">
                          <a:solidFill>
                            <a:schemeClr val="tx1"/>
                          </a:solidFill>
                          <a:latin typeface="楷体" panose="02010609060101010101" pitchFamily="49" charset="-122"/>
                          <a:ea typeface="楷体" panose="02010609060101010101" pitchFamily="49" charset="-122"/>
                        </a:rPr>
                        <a:t>（</a:t>
                      </a:r>
                      <a:r>
                        <a:rPr lang="en-US" altLang="zh-CN"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2019-2021</a:t>
                      </a:r>
                      <a:r>
                        <a:rPr lang="zh-CN" altLang="en-US" sz="1400" dirty="0">
                          <a:solidFill>
                            <a:schemeClr val="tx1"/>
                          </a:solidFill>
                          <a:latin typeface="楷体" panose="02010609060101010101" pitchFamily="49" charset="-122"/>
                          <a:ea typeface="楷体" panose="02010609060101010101" pitchFamily="49" charset="-12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400" b="1" dirty="0">
                          <a:solidFill>
                            <a:srgbClr val="C00000"/>
                          </a:solidFill>
                          <a:latin typeface="楷体" panose="02010609060101010101" pitchFamily="49" charset="-122"/>
                          <a:ea typeface="楷体" panose="02010609060101010101" pitchFamily="49" charset="-122"/>
                        </a:rPr>
                        <a:t>四代样机</a:t>
                      </a:r>
                      <a:endParaRPr lang="en-US" altLang="zh-CN" sz="1400" b="1" dirty="0">
                        <a:solidFill>
                          <a:srgbClr val="C00000"/>
                        </a:solidFill>
                        <a:latin typeface="楷体" panose="02010609060101010101" pitchFamily="49" charset="-122"/>
                        <a:ea typeface="楷体" panose="02010609060101010101" pitchFamily="49" charset="-122"/>
                      </a:endParaRPr>
                    </a:p>
                    <a:p>
                      <a:pPr algn="ctr"/>
                      <a:r>
                        <a:rPr lang="zh-CN" altLang="en-US" sz="1400" b="1" dirty="0">
                          <a:solidFill>
                            <a:srgbClr val="C00000"/>
                          </a:solidFill>
                          <a:latin typeface="楷体" panose="02010609060101010101" pitchFamily="49" charset="-122"/>
                          <a:ea typeface="楷体" panose="02010609060101010101" pitchFamily="49" charset="-122"/>
                        </a:rPr>
                        <a:t>（</a:t>
                      </a:r>
                      <a:r>
                        <a:rPr lang="en-US" altLang="zh-CN" sz="1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2022-</a:t>
                      </a:r>
                      <a:r>
                        <a:rPr lang="zh-CN" altLang="en-US" sz="1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至今</a:t>
                      </a:r>
                      <a:r>
                        <a:rPr lang="zh-CN" altLang="en-US" sz="1400" b="1" dirty="0">
                          <a:solidFill>
                            <a:srgbClr val="C00000"/>
                          </a:solidFill>
                          <a:latin typeface="楷体" panose="02010609060101010101" pitchFamily="49" charset="-122"/>
                          <a:ea typeface="楷体" panose="02010609060101010101" pitchFamily="49" charset="-122"/>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1400" kern="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PILATUS3 X 6M</a:t>
                      </a:r>
                      <a:endParaRPr lang="zh-CN" altLang="en-US" sz="1400" b="1" dirty="0">
                        <a:solidFill>
                          <a:schemeClr val="tx1"/>
                        </a:solidFill>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kern="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EIGER2 XE 16M</a:t>
                      </a:r>
                      <a:endParaRPr lang="zh-CN" altLang="en-US" sz="1400" b="1" dirty="0">
                        <a:solidFill>
                          <a:schemeClr val="tx1"/>
                        </a:solidFill>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417190989"/>
                  </a:ext>
                </a:extLst>
              </a:tr>
              <a:tr h="358289">
                <a:tc>
                  <a:txBody>
                    <a:bodyPr/>
                    <a:lstStyle/>
                    <a:p>
                      <a:pPr algn="ctr"/>
                      <a:r>
                        <a:rPr lang="zh-CN" altLang="en-US" sz="1400" b="0" dirty="0">
                          <a:latin typeface="楷体" panose="02010609060101010101" pitchFamily="49" charset="-122"/>
                          <a:ea typeface="楷体" panose="02010609060101010101" pitchFamily="49" charset="-122"/>
                        </a:rPr>
                        <a:t>模块数</a:t>
                      </a:r>
                      <a:r>
                        <a:rPr lang="en-US" altLang="zh-CN" sz="1400" b="0" dirty="0">
                          <a:latin typeface="楷体" panose="02010609060101010101" pitchFamily="49" charset="-122"/>
                          <a:ea typeface="楷体" panose="02010609060101010101" pitchFamily="49" charset="-122"/>
                        </a:rPr>
                        <a:t>/</a:t>
                      </a:r>
                      <a:r>
                        <a:rPr lang="zh-CN" altLang="en-US" sz="1400" b="0" dirty="0">
                          <a:latin typeface="楷体" panose="02010609060101010101" pitchFamily="49" charset="-122"/>
                          <a:ea typeface="楷体" panose="02010609060101010101" pitchFamily="49" charset="-122"/>
                        </a:rPr>
                        <a:t>个</a:t>
                      </a:r>
                      <a:endParaRPr lang="en-US" altLang="zh-CN" sz="1400" b="0" dirty="0">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6</a:t>
                      </a:r>
                      <a:endParaRPr lang="zh-CN" altLang="en-US" sz="160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16</a:t>
                      </a:r>
                      <a:endParaRPr lang="zh-CN" altLang="en-US" sz="160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24</a:t>
                      </a:r>
                      <a:endParaRPr lang="zh-CN" altLang="en-US" sz="160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40</a:t>
                      </a:r>
                      <a:endParaRPr lang="zh-CN" altLang="en-US"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60</a:t>
                      </a:r>
                      <a:endParaRPr lang="zh-CN" altLang="en-US"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CN"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32</a:t>
                      </a:r>
                      <a:endParaRPr lang="zh-CN" altLang="en-US"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81850930"/>
                  </a:ext>
                </a:extLst>
              </a:tr>
              <a:tr h="358289">
                <a:tc>
                  <a:txBody>
                    <a:bodyPr/>
                    <a:lstStyle/>
                    <a:p>
                      <a:pPr algn="ctr"/>
                      <a:r>
                        <a:rPr lang="zh-CN" altLang="en-US" sz="1400" b="0" dirty="0">
                          <a:latin typeface="楷体" panose="02010609060101010101" pitchFamily="49" charset="-122"/>
                          <a:ea typeface="楷体" panose="02010609060101010101" pitchFamily="49" charset="-122"/>
                        </a:rPr>
                        <a:t>能量阈值</a:t>
                      </a:r>
                      <a:endParaRPr lang="en-US" altLang="zh-CN" sz="1400" b="0" dirty="0">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160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160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160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CN"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05937401"/>
                  </a:ext>
                </a:extLst>
              </a:tr>
              <a:tr h="358289">
                <a:tc>
                  <a:txBody>
                    <a:bodyPr/>
                    <a:lstStyle/>
                    <a:p>
                      <a:pPr algn="ctr"/>
                      <a:r>
                        <a:rPr lang="zh-CN" altLang="en-US" sz="1400" b="0" dirty="0">
                          <a:latin typeface="楷体" panose="02010609060101010101" pitchFamily="49" charset="-122"/>
                          <a:ea typeface="楷体" panose="02010609060101010101" pitchFamily="49" charset="-122"/>
                        </a:rPr>
                        <a:t>像素</a:t>
                      </a:r>
                      <a:r>
                        <a:rPr lang="en-US" altLang="zh-CN" sz="1400" b="0" dirty="0">
                          <a:latin typeface="楷体" panose="02010609060101010101" pitchFamily="49" charset="-122"/>
                          <a:ea typeface="楷体" panose="02010609060101010101" pitchFamily="49" charset="-122"/>
                        </a:rPr>
                        <a:t>/</a:t>
                      </a:r>
                      <a:r>
                        <a:rPr lang="zh-CN" altLang="en-US" sz="1400" b="0" dirty="0">
                          <a:latin typeface="楷体" panose="02010609060101010101" pitchFamily="49" charset="-122"/>
                          <a:ea typeface="楷体" panose="02010609060101010101" pitchFamily="49" charset="-122"/>
                        </a:rPr>
                        <a:t>个</a:t>
                      </a:r>
                      <a:endParaRPr lang="en-US" altLang="zh-CN" sz="1400" b="0" dirty="0">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360 K</a:t>
                      </a:r>
                      <a:endParaRPr lang="zh-CN" altLang="en-US" sz="160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~1 M</a:t>
                      </a:r>
                      <a:endParaRPr lang="zh-CN" altLang="en-US" sz="160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~1.5 M</a:t>
                      </a:r>
                      <a:endParaRPr lang="zh-CN" altLang="en-US" sz="160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6 M</a:t>
                      </a:r>
                      <a:endParaRPr lang="zh-CN" altLang="en-US"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 M</a:t>
                      </a:r>
                      <a:endParaRPr lang="zh-CN" altLang="en-US"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CN"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16 M</a:t>
                      </a:r>
                      <a:endParaRPr lang="zh-CN" altLang="en-US"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521668634"/>
                  </a:ext>
                </a:extLst>
              </a:tr>
              <a:tr h="553719">
                <a:tc>
                  <a:txBody>
                    <a:bodyPr/>
                    <a:lstStyle/>
                    <a:p>
                      <a:pPr algn="ctr"/>
                      <a:r>
                        <a:rPr lang="zh-CN" altLang="en-US" sz="1400" b="0" dirty="0">
                          <a:latin typeface="楷体" panose="02010609060101010101" pitchFamily="49" charset="-122"/>
                          <a:ea typeface="楷体" panose="02010609060101010101" pitchFamily="49" charset="-122"/>
                        </a:rPr>
                        <a:t>计数深度</a:t>
                      </a:r>
                      <a:r>
                        <a:rPr lang="zh-CN" altLang="en-US" sz="1400" b="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1400" b="0" dirty="0">
                          <a:latin typeface="Times New Roman" panose="02020603050405020304" pitchFamily="18" charset="0"/>
                          <a:ea typeface="楷体" panose="02010609060101010101" pitchFamily="49" charset="-122"/>
                          <a:cs typeface="Times New Roman" panose="02020603050405020304" pitchFamily="18" charset="0"/>
                        </a:rPr>
                        <a:t>bit</a:t>
                      </a:r>
                      <a:r>
                        <a:rPr lang="zh-CN" altLang="en-US" sz="1400" b="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400" b="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16</a:t>
                      </a:r>
                      <a:endParaRPr lang="zh-CN" altLang="en-US" sz="160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16</a:t>
                      </a:r>
                      <a:endParaRPr lang="zh-CN" altLang="en-US" sz="160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16</a:t>
                      </a:r>
                      <a:endParaRPr lang="zh-CN" altLang="en-US" sz="160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16</a:t>
                      </a:r>
                      <a:endParaRPr lang="zh-CN" altLang="en-US"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16</a:t>
                      </a:r>
                      <a:endParaRPr lang="zh-CN" altLang="en-US"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CN"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16</a:t>
                      </a:r>
                      <a:endParaRPr lang="zh-CN" altLang="en-US"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41866308"/>
                  </a:ext>
                </a:extLst>
              </a:tr>
              <a:tr h="553719">
                <a:tc>
                  <a:txBody>
                    <a:bodyPr/>
                    <a:lstStyle/>
                    <a:p>
                      <a:pPr algn="ctr"/>
                      <a:r>
                        <a:rPr lang="zh-CN" altLang="en-US" sz="1400" b="0" dirty="0">
                          <a:latin typeface="Times New Roman" panose="02020603050405020304" pitchFamily="18" charset="0"/>
                          <a:ea typeface="楷体" panose="02010609060101010101" pitchFamily="49" charset="-122"/>
                          <a:cs typeface="Times New Roman" panose="02020603050405020304" pitchFamily="18" charset="0"/>
                        </a:rPr>
                        <a:t>最高帧率（</a:t>
                      </a:r>
                      <a:r>
                        <a:rPr lang="en-US" altLang="zh-CN" sz="1400" b="0" dirty="0">
                          <a:latin typeface="Times New Roman" panose="02020603050405020304" pitchFamily="18" charset="0"/>
                          <a:ea typeface="楷体" panose="02010609060101010101" pitchFamily="49" charset="-122"/>
                          <a:cs typeface="Times New Roman" panose="02020603050405020304" pitchFamily="18" charset="0"/>
                        </a:rPr>
                        <a:t>Hz</a:t>
                      </a:r>
                      <a:r>
                        <a:rPr lang="zh-CN" altLang="en-US" sz="1400" b="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400" b="0" dirty="0">
                        <a:latin typeface="Times New Roman" panose="02020603050405020304" pitchFamily="18" charset="0"/>
                        <a:ea typeface="楷体" panose="02010609060101010101" pitchFamily="49"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1000</a:t>
                      </a:r>
                      <a:endParaRPr lang="zh-CN" altLang="en-US" sz="160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1200</a:t>
                      </a:r>
                      <a:endParaRPr lang="zh-CN" altLang="en-US" sz="160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1000</a:t>
                      </a:r>
                      <a:endParaRPr lang="zh-CN" altLang="en-US" sz="1600" b="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1000</a:t>
                      </a:r>
                      <a:endParaRPr lang="zh-CN" altLang="en-US" sz="1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100</a:t>
                      </a:r>
                      <a:endParaRPr lang="zh-CN" altLang="en-US"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CN"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550</a:t>
                      </a:r>
                      <a:endParaRPr lang="zh-CN" altLang="en-US" sz="16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33806459"/>
                  </a:ext>
                </a:extLst>
              </a:tr>
              <a:tr h="553719">
                <a:tc>
                  <a:txBody>
                    <a:bodyPr/>
                    <a:lstStyle/>
                    <a:p>
                      <a:pPr algn="ctr"/>
                      <a:r>
                        <a:rPr lang="zh-CN" altLang="en-US" sz="1400" b="0" dirty="0">
                          <a:solidFill>
                            <a:schemeClr val="tx1"/>
                          </a:solidFill>
                          <a:latin typeface="楷体" panose="02010609060101010101" pitchFamily="49" charset="-122"/>
                          <a:ea typeface="楷体" panose="02010609060101010101" pitchFamily="49" charset="-122"/>
                        </a:rPr>
                        <a:t>最大带宽</a:t>
                      </a:r>
                      <a:r>
                        <a:rPr lang="zh-CN" altLang="en-US" sz="1400" b="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1400" b="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Gbps</a:t>
                      </a:r>
                      <a:r>
                        <a:rPr lang="zh-CN" altLang="en-US" sz="1400" b="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6</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20</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22</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1" dirty="0">
                          <a:solidFill>
                            <a:srgbClr val="C00000"/>
                          </a:solidFill>
                          <a:latin typeface="Times New Roman" panose="02020603050405020304" pitchFamily="18" charset="0"/>
                          <a:cs typeface="Times New Roman" panose="02020603050405020304" pitchFamily="18" charset="0"/>
                        </a:rPr>
                        <a:t>192</a:t>
                      </a:r>
                      <a:endParaRPr lang="zh-CN" altLang="en-US" sz="1600" b="1"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12</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140</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88956543"/>
                  </a:ext>
                </a:extLst>
              </a:tr>
            </a:tbl>
          </a:graphicData>
        </a:graphic>
      </p:graphicFrame>
      <p:sp>
        <p:nvSpPr>
          <p:cNvPr id="37" name="矩形 36">
            <a:extLst>
              <a:ext uri="{FF2B5EF4-FFF2-40B4-BE49-F238E27FC236}">
                <a16:creationId xmlns:a16="http://schemas.microsoft.com/office/drawing/2014/main" id="{6A9A182E-7CCC-499A-B06B-7149034A45F3}"/>
              </a:ext>
            </a:extLst>
          </p:cNvPr>
          <p:cNvSpPr/>
          <p:nvPr/>
        </p:nvSpPr>
        <p:spPr>
          <a:xfrm>
            <a:off x="1656219" y="2210368"/>
            <a:ext cx="5484320" cy="320680"/>
          </a:xfrm>
          <a:prstGeom prst="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rPr>
              <a:t>自研样机</a:t>
            </a:r>
            <a:r>
              <a:rPr lang="en-US" altLang="zh-CN" sz="1600" b="1" dirty="0">
                <a:solidFill>
                  <a:srgbClr val="C00000"/>
                </a:solidFill>
              </a:rPr>
              <a:t>DAQ</a:t>
            </a:r>
            <a:r>
              <a:rPr lang="zh-CN" altLang="en-US" sz="1600" b="1" dirty="0">
                <a:solidFill>
                  <a:srgbClr val="C00000"/>
                </a:solidFill>
              </a:rPr>
              <a:t>指标</a:t>
            </a:r>
          </a:p>
        </p:txBody>
      </p:sp>
      <p:sp>
        <p:nvSpPr>
          <p:cNvPr id="38" name="矩形 37">
            <a:extLst>
              <a:ext uri="{FF2B5EF4-FFF2-40B4-BE49-F238E27FC236}">
                <a16:creationId xmlns:a16="http://schemas.microsoft.com/office/drawing/2014/main" id="{4F8DF1DD-9CBD-4C43-AEE8-D2A2C533AC61}"/>
              </a:ext>
            </a:extLst>
          </p:cNvPr>
          <p:cNvSpPr/>
          <p:nvPr/>
        </p:nvSpPr>
        <p:spPr>
          <a:xfrm>
            <a:off x="7222733" y="2208366"/>
            <a:ext cx="2856214" cy="322681"/>
          </a:xfrm>
          <a:prstGeom prst="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rPr>
              <a:t>世界上先进代表商业产品指标</a:t>
            </a:r>
          </a:p>
        </p:txBody>
      </p:sp>
      <p:sp>
        <p:nvSpPr>
          <p:cNvPr id="42" name="圆角矩形标注 28">
            <a:extLst>
              <a:ext uri="{FF2B5EF4-FFF2-40B4-BE49-F238E27FC236}">
                <a16:creationId xmlns:a16="http://schemas.microsoft.com/office/drawing/2014/main" id="{AA584611-5310-44E3-AEF4-4F54B4AAF02C}"/>
              </a:ext>
            </a:extLst>
          </p:cNvPr>
          <p:cNvSpPr/>
          <p:nvPr/>
        </p:nvSpPr>
        <p:spPr>
          <a:xfrm>
            <a:off x="6359762" y="6055564"/>
            <a:ext cx="4044477" cy="339677"/>
          </a:xfrm>
          <a:prstGeom prst="wedgeRoundRectCallout">
            <a:avLst>
              <a:gd name="adj1" fmla="val -42561"/>
              <a:gd name="adj2" fmla="val -108381"/>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latin typeface="Times New Roman" panose="02020603050405020304" pitchFamily="18" charset="0"/>
                <a:ea typeface="楷体" panose="02010609060101010101" pitchFamily="49" charset="-122"/>
                <a:cs typeface="Times New Roman" panose="02020603050405020304" pitchFamily="18" charset="0"/>
              </a:rPr>
              <a:t>四代样机</a:t>
            </a:r>
            <a:r>
              <a:rPr lang="en-US" altLang="zh-CN" b="1" dirty="0">
                <a:latin typeface="Times New Roman" panose="02020603050405020304" pitchFamily="18" charset="0"/>
                <a:ea typeface="楷体" panose="02010609060101010101" pitchFamily="49" charset="-122"/>
                <a:cs typeface="Times New Roman" panose="02020603050405020304" pitchFamily="18" charset="0"/>
              </a:rPr>
              <a:t>DAQ</a:t>
            </a:r>
            <a:r>
              <a:rPr lang="zh-CN" altLang="en-US" b="1" dirty="0">
                <a:latin typeface="楷体" panose="02010609060101010101" pitchFamily="49" charset="-122"/>
                <a:ea typeface="楷体" panose="02010609060101010101" pitchFamily="49" charset="-122"/>
              </a:rPr>
              <a:t>带宽媲美国际先进产品</a:t>
            </a:r>
          </a:p>
        </p:txBody>
      </p:sp>
      <p:sp>
        <p:nvSpPr>
          <p:cNvPr id="2" name="矩形: 圆角 1">
            <a:extLst>
              <a:ext uri="{FF2B5EF4-FFF2-40B4-BE49-F238E27FC236}">
                <a16:creationId xmlns:a16="http://schemas.microsoft.com/office/drawing/2014/main" id="{AEC155A9-F513-632D-A0A0-751510022DDC}"/>
              </a:ext>
            </a:extLst>
          </p:cNvPr>
          <p:cNvSpPr/>
          <p:nvPr/>
        </p:nvSpPr>
        <p:spPr>
          <a:xfrm>
            <a:off x="8286947" y="3544838"/>
            <a:ext cx="3776714" cy="23327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eaLnBrk="0" fontAlgn="base" hangingPunct="0">
              <a:lnSpc>
                <a:spcPts val="3000"/>
              </a:lnSpc>
              <a:spcBef>
                <a:spcPct val="0"/>
              </a:spcBef>
              <a:spcAft>
                <a:spcPct val="0"/>
              </a:spcAft>
              <a:defRPr/>
            </a:pPr>
            <a:r>
              <a:rPr lang="en-US" altLang="zh-CN" b="1" kern="0" dirty="0">
                <a:latin typeface="Times New Roman" panose="02020603050405020304" pitchFamily="18" charset="0"/>
                <a:ea typeface="楷体" panose="02010609060101010101" pitchFamily="49" charset="-122"/>
                <a:cs typeface="Times New Roman" panose="02020603050405020304" pitchFamily="18" charset="0"/>
              </a:rPr>
              <a:t>HEPS-BPIX4</a:t>
            </a:r>
            <a:r>
              <a:rPr lang="zh-CN" altLang="zh-CN"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探测器</a:t>
            </a:r>
            <a:r>
              <a:rPr lang="en-US" altLang="zh-CN"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DAQ</a:t>
            </a:r>
            <a:r>
              <a:rPr lang="zh-CN" altLang="en-US"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特点</a:t>
            </a:r>
            <a:endParaRPr lang="en-US" altLang="zh-CN" kern="100" dirty="0">
              <a:solidFill>
                <a:prstClr val="black"/>
              </a:solidFill>
              <a:latin typeface="楷体" panose="02010609060101010101" pitchFamily="49" charset="-122"/>
              <a:ea typeface="楷体" panose="02010609060101010101" pitchFamily="49" charset="-122"/>
              <a:cs typeface="Times New Roman" panose="02020603050405020304" pitchFamily="18" charset="0"/>
            </a:endParaRPr>
          </a:p>
          <a:p>
            <a:pPr marL="285750" lvl="0" indent="-285750" eaLnBrk="0" fontAlgn="base" hangingPunct="0">
              <a:lnSpc>
                <a:spcPts val="3000"/>
              </a:lnSpc>
              <a:spcBef>
                <a:spcPct val="0"/>
              </a:spcBef>
              <a:spcAft>
                <a:spcPct val="0"/>
              </a:spcAft>
              <a:buFont typeface="Wingdings" panose="05000000000000000000" pitchFamily="2" charset="2"/>
              <a:buChar char="Ø"/>
              <a:defRPr/>
            </a:pPr>
            <a:r>
              <a:rPr lang="zh-CN" altLang="zh-CN" kern="1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高吞吐瞬态海量数据</a:t>
            </a:r>
            <a:r>
              <a:rPr lang="zh-CN" altLang="zh-CN" b="1"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读出能力</a:t>
            </a:r>
            <a:endParaRPr lang="en-US" altLang="zh-CN" b="1"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pPr marL="285750" indent="-285750" eaLnBrk="0" fontAlgn="base" hangingPunct="0">
              <a:lnSpc>
                <a:spcPts val="3000"/>
              </a:lnSpc>
              <a:spcBef>
                <a:spcPct val="0"/>
              </a:spcBef>
              <a:spcAft>
                <a:spcPct val="0"/>
              </a:spcAft>
              <a:buFont typeface="Wingdings" panose="05000000000000000000" pitchFamily="2" charset="2"/>
              <a:buChar char="Ø"/>
              <a:defRPr/>
            </a:pPr>
            <a:r>
              <a:rPr lang="zh-CN" altLang="zh-CN" kern="1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高集成度密集型数据</a:t>
            </a:r>
            <a:r>
              <a:rPr lang="zh-CN" altLang="en-US" b="1"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实时</a:t>
            </a:r>
            <a:r>
              <a:rPr lang="zh-CN" altLang="zh-CN" b="1"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处理</a:t>
            </a:r>
            <a:endParaRPr lang="en-US" altLang="zh-CN" b="1"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pPr marL="285750" indent="-285750" eaLnBrk="0" fontAlgn="base" hangingPunct="0">
              <a:lnSpc>
                <a:spcPts val="3000"/>
              </a:lnSpc>
              <a:spcBef>
                <a:spcPct val="0"/>
              </a:spcBef>
              <a:spcAft>
                <a:spcPct val="0"/>
              </a:spcAft>
              <a:buFont typeface="Wingdings" panose="05000000000000000000" pitchFamily="2" charset="2"/>
              <a:buChar char="Ø"/>
              <a:defRPr/>
            </a:pPr>
            <a:r>
              <a:rPr lang="zh-CN" altLang="zh-CN" kern="1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高通量数据实时可靠</a:t>
            </a:r>
            <a:r>
              <a:rPr lang="zh-CN" altLang="zh-CN" b="1"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存储能力</a:t>
            </a:r>
            <a:endParaRPr lang="en-US" altLang="zh-CN" b="1"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pPr marL="285750" marR="0" indent="-285750" algn="l" rtl="0" eaLnBrk="1" fontAlgn="auto" latinLnBrk="0" hangingPunct="1">
              <a:lnSpc>
                <a:spcPct val="150000"/>
              </a:lnSpc>
              <a:spcBef>
                <a:spcPts val="0"/>
              </a:spcBef>
              <a:spcAft>
                <a:spcPts val="0"/>
              </a:spcAft>
              <a:buFont typeface="Wingdings" panose="05000000000000000000" pitchFamily="2" charset="2"/>
              <a:buChar char="Ø"/>
            </a:pPr>
            <a:r>
              <a:rPr lang="zh-CN" altLang="zh-CN" sz="1800" kern="10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在线数据</a:t>
            </a:r>
            <a:r>
              <a:rPr lang="zh-CN" altLang="en-US" sz="1800" kern="10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实时监测和</a:t>
            </a:r>
            <a:r>
              <a:rPr lang="zh-CN" altLang="zh-CN" sz="1800" kern="10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分析功能</a:t>
            </a:r>
            <a:endParaRPr lang="en-US" altLang="zh-CN" sz="1800" kern="10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zh-CN" sz="1800" b="1" kern="1200" dirty="0">
                <a:solidFill>
                  <a:srgbClr val="C00000"/>
                </a:solidFill>
                <a:effectLst/>
                <a:latin typeface="楷体" panose="02010609060101010101" pitchFamily="49" charset="-122"/>
                <a:ea typeface="楷体" panose="02010609060101010101" pitchFamily="49" charset="-122"/>
                <a:cs typeface="+mn-cs"/>
              </a:rPr>
              <a:t>部署空间</a:t>
            </a:r>
            <a:r>
              <a:rPr lang="en-US" altLang="zh-CN" sz="1800" kern="1200" dirty="0">
                <a:solidFill>
                  <a:srgbClr val="000000"/>
                </a:solidFill>
                <a:effectLst/>
                <a:latin typeface="楷体" panose="02010609060101010101" pitchFamily="49" charset="-122"/>
                <a:ea typeface="楷体" panose="02010609060101010101" pitchFamily="49" charset="-122"/>
                <a:cs typeface="+mn-cs"/>
              </a:rPr>
              <a:t>+</a:t>
            </a:r>
            <a:r>
              <a:rPr lang="zh-CN" altLang="zh-CN" sz="1800" b="1" kern="1200" dirty="0">
                <a:solidFill>
                  <a:srgbClr val="C00000"/>
                </a:solidFill>
                <a:effectLst/>
                <a:latin typeface="楷体" panose="02010609060101010101" pitchFamily="49" charset="-122"/>
                <a:ea typeface="楷体" panose="02010609060101010101" pitchFamily="49" charset="-122"/>
                <a:cs typeface="+mn-cs"/>
              </a:rPr>
              <a:t>灵活性</a:t>
            </a:r>
            <a:r>
              <a:rPr lang="zh-CN" altLang="zh-CN" sz="1800" kern="1200" dirty="0">
                <a:solidFill>
                  <a:srgbClr val="000000"/>
                </a:solidFill>
                <a:effectLst/>
                <a:latin typeface="楷体" panose="02010609060101010101" pitchFamily="49" charset="-122"/>
                <a:ea typeface="楷体" panose="02010609060101010101" pitchFamily="49" charset="-122"/>
                <a:cs typeface="+mn-cs"/>
              </a:rPr>
              <a:t>需求</a:t>
            </a:r>
            <a:endParaRPr lang="zh-CN" altLang="zh-CN" dirty="0">
              <a:effectLst/>
            </a:endParaRPr>
          </a:p>
        </p:txBody>
      </p:sp>
      <p:sp>
        <p:nvSpPr>
          <p:cNvPr id="5" name="圆角矩形 8">
            <a:extLst>
              <a:ext uri="{FF2B5EF4-FFF2-40B4-BE49-F238E27FC236}">
                <a16:creationId xmlns:a16="http://schemas.microsoft.com/office/drawing/2014/main" id="{BC81EE25-B140-8FFF-E007-B86D919700EA}"/>
              </a:ext>
            </a:extLst>
          </p:cNvPr>
          <p:cNvSpPr/>
          <p:nvPr/>
        </p:nvSpPr>
        <p:spPr>
          <a:xfrm>
            <a:off x="1427166" y="2576802"/>
            <a:ext cx="4335859" cy="3478761"/>
          </a:xfrm>
          <a:prstGeom prst="roundRect">
            <a:avLst/>
          </a:prstGeom>
          <a:noFill/>
          <a:ln w="34925" cap="flat" cmpd="sng" algn="in">
            <a:solidFill>
              <a:srgbClr val="FFFF00"/>
            </a:solidFill>
            <a:prstDash val="solid"/>
          </a:ln>
          <a:effectLst>
            <a:glow rad="228600">
              <a:srgbClr val="FFC000">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a:ea typeface="宋体" panose="02010600030101010101" pitchFamily="2" charset="-122"/>
              <a:cs typeface="+mn-cs"/>
            </a:endParaRPr>
          </a:p>
        </p:txBody>
      </p:sp>
    </p:spTree>
    <p:extLst>
      <p:ext uri="{BB962C8B-B14F-4D97-AF65-F5344CB8AC3E}">
        <p14:creationId xmlns:p14="http://schemas.microsoft.com/office/powerpoint/2010/main" val="49999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B6EA1299-77C8-4CFB-AC3F-5AAACD5F2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611" y="1704542"/>
            <a:ext cx="6307715" cy="1871917"/>
          </a:xfrm>
          <a:prstGeom prst="rect">
            <a:avLst/>
          </a:prstGeom>
        </p:spPr>
      </p:pic>
      <p:sp>
        <p:nvSpPr>
          <p:cNvPr id="3" name="灯片编号占位符 2">
            <a:extLst>
              <a:ext uri="{FF2B5EF4-FFF2-40B4-BE49-F238E27FC236}">
                <a16:creationId xmlns:a16="http://schemas.microsoft.com/office/drawing/2014/main" id="{22DA2A5D-CAE6-47AE-809A-68EC54A20FCA}"/>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5</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3CBD6A0C-C31A-430E-A2BD-523B19C3E252}"/>
              </a:ext>
            </a:extLst>
          </p:cNvPr>
          <p:cNvSpPr>
            <a:spLocks noGrp="1"/>
          </p:cNvSpPr>
          <p:nvPr>
            <p:ph type="title"/>
          </p:nvPr>
        </p:nvSpPr>
        <p:spPr/>
        <p:txBody>
          <a:bodyPr>
            <a:normAutofit/>
          </a:bodyPr>
          <a:lstStyle/>
          <a:p>
            <a:r>
              <a:rPr lang="en-US" altLang="zh-CN" sz="3200" b="1" dirty="0"/>
              <a:t>HEPS-BPIX1/2/3 </a:t>
            </a:r>
            <a:r>
              <a:rPr lang="en-US" altLang="zh-CN" dirty="0"/>
              <a:t>DAQ</a:t>
            </a:r>
            <a:r>
              <a:rPr lang="zh-CN" altLang="en-US" dirty="0"/>
              <a:t>系统设计实现</a:t>
            </a:r>
          </a:p>
        </p:txBody>
      </p:sp>
      <p:sp>
        <p:nvSpPr>
          <p:cNvPr id="21" name="页脚占位符 20">
            <a:extLst>
              <a:ext uri="{FF2B5EF4-FFF2-40B4-BE49-F238E27FC236}">
                <a16:creationId xmlns:a16="http://schemas.microsoft.com/office/drawing/2014/main" id="{D7655CF1-9592-477E-B1D0-B2A74AAA1AD6}"/>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sp>
        <p:nvSpPr>
          <p:cNvPr id="6" name="矩形 5">
            <a:extLst>
              <a:ext uri="{FF2B5EF4-FFF2-40B4-BE49-F238E27FC236}">
                <a16:creationId xmlns:a16="http://schemas.microsoft.com/office/drawing/2014/main" id="{26E2D584-73FB-4A0D-B4C1-F0AA4CFE86DC}"/>
              </a:ext>
            </a:extLst>
          </p:cNvPr>
          <p:cNvSpPr/>
          <p:nvPr/>
        </p:nvSpPr>
        <p:spPr>
          <a:xfrm>
            <a:off x="268405" y="5661023"/>
            <a:ext cx="4626498" cy="707886"/>
          </a:xfrm>
          <a:prstGeom prst="rect">
            <a:avLst/>
          </a:prstGeom>
          <a:solidFill>
            <a:srgbClr val="FFFF00"/>
          </a:solidFill>
          <a:ln>
            <a:solidFill>
              <a:srgbClr val="FFFF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2000" b="1" dirty="0"/>
              <a:t>数据流软件和交互软件相互独立，两者之间的信息通过网络进行传递</a:t>
            </a:r>
          </a:p>
        </p:txBody>
      </p:sp>
      <p:pic>
        <p:nvPicPr>
          <p:cNvPr id="16" name="图片 15">
            <a:extLst>
              <a:ext uri="{FF2B5EF4-FFF2-40B4-BE49-F238E27FC236}">
                <a16:creationId xmlns:a16="http://schemas.microsoft.com/office/drawing/2014/main" id="{17DD04FD-6F46-4F0A-8F53-496C99D25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690818"/>
            <a:ext cx="4626498" cy="2773158"/>
          </a:xfrm>
          <a:prstGeom prst="rect">
            <a:avLst/>
          </a:prstGeom>
        </p:spPr>
      </p:pic>
      <p:grpSp>
        <p:nvGrpSpPr>
          <p:cNvPr id="17" name="组合 16">
            <a:extLst>
              <a:ext uri="{FF2B5EF4-FFF2-40B4-BE49-F238E27FC236}">
                <a16:creationId xmlns:a16="http://schemas.microsoft.com/office/drawing/2014/main" id="{80380CA4-713B-4C62-84CA-3E25CAAFFAFC}"/>
              </a:ext>
            </a:extLst>
          </p:cNvPr>
          <p:cNvGrpSpPr/>
          <p:nvPr/>
        </p:nvGrpSpPr>
        <p:grpSpPr>
          <a:xfrm>
            <a:off x="101081" y="2152255"/>
            <a:ext cx="5377722" cy="3080787"/>
            <a:chOff x="154674" y="2392281"/>
            <a:chExt cx="5377722" cy="3080787"/>
          </a:xfrm>
        </p:grpSpPr>
        <p:graphicFrame>
          <p:nvGraphicFramePr>
            <p:cNvPr id="10" name="对象 9">
              <a:extLst>
                <a:ext uri="{FF2B5EF4-FFF2-40B4-BE49-F238E27FC236}">
                  <a16:creationId xmlns:a16="http://schemas.microsoft.com/office/drawing/2014/main" id="{DFF78163-3704-48BD-A542-20035AE0FEC7}"/>
                </a:ext>
              </a:extLst>
            </p:cNvPr>
            <p:cNvGraphicFramePr/>
            <p:nvPr>
              <p:extLst>
                <p:ext uri="{D42A27DB-BD31-4B8C-83A1-F6EECF244321}">
                  <p14:modId xmlns:p14="http://schemas.microsoft.com/office/powerpoint/2010/main" val="2040582005"/>
                </p:ext>
              </p:extLst>
            </p:nvPr>
          </p:nvGraphicFramePr>
          <p:xfrm>
            <a:off x="154674" y="2392281"/>
            <a:ext cx="5377722" cy="3080787"/>
          </p:xfrm>
          <a:graphic>
            <a:graphicData uri="http://schemas.openxmlformats.org/presentationml/2006/ole">
              <mc:AlternateContent xmlns:mc="http://schemas.openxmlformats.org/markup-compatibility/2006">
                <mc:Choice xmlns:v="urn:schemas-microsoft-com:vml" Requires="v">
                  <p:oleObj r:id="rId5" imgW="4533900" imgH="2463800" progId="Visio.Drawing.11">
                    <p:embed/>
                  </p:oleObj>
                </mc:Choice>
                <mc:Fallback>
                  <p:oleObj r:id="rId5" imgW="4533900" imgH="2463800" progId="Visio.Drawing.11">
                    <p:embed/>
                    <p:pic>
                      <p:nvPicPr>
                        <p:cNvPr id="1073742850" name="对象 1073742849"/>
                        <p:cNvPicPr/>
                        <p:nvPr/>
                      </p:nvPicPr>
                      <p:blipFill>
                        <a:blip r:embed="rId6"/>
                        <a:stretch>
                          <a:fillRect/>
                        </a:stretch>
                      </p:blipFill>
                      <p:spPr>
                        <a:xfrm>
                          <a:off x="154674" y="2392281"/>
                          <a:ext cx="5377722" cy="3080787"/>
                        </a:xfrm>
                        <a:prstGeom prst="rect">
                          <a:avLst/>
                        </a:prstGeom>
                        <a:noFill/>
                        <a:ln w="38100">
                          <a:noFill/>
                          <a:miter/>
                        </a:ln>
                      </p:spPr>
                    </p:pic>
                  </p:oleObj>
                </mc:Fallback>
              </mc:AlternateContent>
            </a:graphicData>
          </a:graphic>
        </p:graphicFrame>
        <p:sp>
          <p:nvSpPr>
            <p:cNvPr id="12" name="矩形 11">
              <a:extLst>
                <a:ext uri="{FF2B5EF4-FFF2-40B4-BE49-F238E27FC236}">
                  <a16:creationId xmlns:a16="http://schemas.microsoft.com/office/drawing/2014/main" id="{33DEC6E2-2F97-4A97-84C0-03620498F72C}"/>
                </a:ext>
              </a:extLst>
            </p:cNvPr>
            <p:cNvSpPr/>
            <p:nvPr/>
          </p:nvSpPr>
          <p:spPr>
            <a:xfrm>
              <a:off x="666712" y="2515737"/>
              <a:ext cx="4765097" cy="12601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7F8F86EF-71CB-4798-9A09-E9E419BD8BA7}"/>
                </a:ext>
              </a:extLst>
            </p:cNvPr>
            <p:cNvSpPr/>
            <p:nvPr/>
          </p:nvSpPr>
          <p:spPr>
            <a:xfrm>
              <a:off x="632280" y="4128446"/>
              <a:ext cx="4765097" cy="13079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id="{3E271C89-0F15-4B6D-98E9-FB70E4085D8C}"/>
              </a:ext>
            </a:extLst>
          </p:cNvPr>
          <p:cNvSpPr/>
          <p:nvPr/>
        </p:nvSpPr>
        <p:spPr>
          <a:xfrm>
            <a:off x="5559423" y="1370013"/>
            <a:ext cx="873315" cy="4403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rPr>
              <a:t>数据流软件</a:t>
            </a:r>
          </a:p>
        </p:txBody>
      </p:sp>
      <p:sp>
        <p:nvSpPr>
          <p:cNvPr id="26" name="矩形 25">
            <a:extLst>
              <a:ext uri="{FF2B5EF4-FFF2-40B4-BE49-F238E27FC236}">
                <a16:creationId xmlns:a16="http://schemas.microsoft.com/office/drawing/2014/main" id="{DDED68CD-C714-40CF-AB0D-6C9977D6FB80}"/>
              </a:ext>
            </a:extLst>
          </p:cNvPr>
          <p:cNvSpPr/>
          <p:nvPr/>
        </p:nvSpPr>
        <p:spPr>
          <a:xfrm>
            <a:off x="5822055" y="3518401"/>
            <a:ext cx="1071148" cy="3651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rPr>
              <a:t>交互软件</a:t>
            </a:r>
          </a:p>
        </p:txBody>
      </p:sp>
      <p:sp>
        <p:nvSpPr>
          <p:cNvPr id="19" name="箭头: 右 18">
            <a:extLst>
              <a:ext uri="{FF2B5EF4-FFF2-40B4-BE49-F238E27FC236}">
                <a16:creationId xmlns:a16="http://schemas.microsoft.com/office/drawing/2014/main" id="{B8FBDD75-DA0E-4875-8175-1B2FCAD9B768}"/>
              </a:ext>
            </a:extLst>
          </p:cNvPr>
          <p:cNvSpPr/>
          <p:nvPr/>
        </p:nvSpPr>
        <p:spPr>
          <a:xfrm>
            <a:off x="5501977" y="4409198"/>
            <a:ext cx="514384" cy="49048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箭头: 右 29">
            <a:extLst>
              <a:ext uri="{FF2B5EF4-FFF2-40B4-BE49-F238E27FC236}">
                <a16:creationId xmlns:a16="http://schemas.microsoft.com/office/drawing/2014/main" id="{DDBE1615-1134-4A1F-83A9-EBB279017147}"/>
              </a:ext>
            </a:extLst>
          </p:cNvPr>
          <p:cNvSpPr/>
          <p:nvPr/>
        </p:nvSpPr>
        <p:spPr>
          <a:xfrm>
            <a:off x="5481697" y="2728924"/>
            <a:ext cx="514384" cy="49048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FA7B1BAF-BECB-4C3B-9F2B-5409B858E161}"/>
              </a:ext>
            </a:extLst>
          </p:cNvPr>
          <p:cNvSpPr txBox="1"/>
          <p:nvPr/>
        </p:nvSpPr>
        <p:spPr>
          <a:xfrm>
            <a:off x="404367" y="1314122"/>
            <a:ext cx="4213125" cy="461665"/>
          </a:xfrm>
          <a:prstGeom prst="rect">
            <a:avLst/>
          </a:prstGeom>
          <a:noFill/>
        </p:spPr>
        <p:txBody>
          <a:bodyPr wrap="square" rtlCol="0">
            <a:spAutoFit/>
          </a:bodyPr>
          <a:lstStyle/>
          <a:p>
            <a:pPr marL="342900" indent="-342900">
              <a:buFont typeface="Wingdings" panose="05000000000000000000" pitchFamily="2" charset="2"/>
              <a:buChar char="u"/>
            </a:pPr>
            <a:r>
              <a:rPr lang="en-US" altLang="zh-CN" sz="2400" b="1" dirty="0">
                <a:latin typeface="Times New Roman" panose="02020603050405020304" pitchFamily="18" charset="0"/>
                <a:cs typeface="Times New Roman" panose="02020603050405020304" pitchFamily="18" charset="0"/>
              </a:rPr>
              <a:t>DAQ</a:t>
            </a:r>
            <a:r>
              <a:rPr lang="zh-CN" altLang="en-US" sz="2400" b="1" dirty="0">
                <a:latin typeface="+mn-ea"/>
              </a:rPr>
              <a:t>系统整体设计框架</a:t>
            </a:r>
          </a:p>
        </p:txBody>
      </p:sp>
    </p:spTree>
    <p:extLst>
      <p:ext uri="{BB962C8B-B14F-4D97-AF65-F5344CB8AC3E}">
        <p14:creationId xmlns:p14="http://schemas.microsoft.com/office/powerpoint/2010/main" val="25382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22DA2A5D-CAE6-47AE-809A-68EC54A20FCA}"/>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6</a:t>
            </a:fld>
            <a:endParaRPr lang="zh-CN" altLang="en-US" dirty="0">
              <a:solidFill>
                <a:prstClr val="black">
                  <a:tint val="75000"/>
                </a:prstClr>
              </a:solidFill>
            </a:endParaRPr>
          </a:p>
        </p:txBody>
      </p:sp>
      <p:sp>
        <p:nvSpPr>
          <p:cNvPr id="21" name="页脚占位符 20">
            <a:extLst>
              <a:ext uri="{FF2B5EF4-FFF2-40B4-BE49-F238E27FC236}">
                <a16:creationId xmlns:a16="http://schemas.microsoft.com/office/drawing/2014/main" id="{D7655CF1-9592-477E-B1D0-B2A74AAA1AD6}"/>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sp>
        <p:nvSpPr>
          <p:cNvPr id="18" name="文本框 17">
            <a:extLst>
              <a:ext uri="{FF2B5EF4-FFF2-40B4-BE49-F238E27FC236}">
                <a16:creationId xmlns:a16="http://schemas.microsoft.com/office/drawing/2014/main" id="{9566FF7C-29F8-46E4-9E29-E304B5CAE01E}"/>
              </a:ext>
            </a:extLst>
          </p:cNvPr>
          <p:cNvSpPr txBox="1"/>
          <p:nvPr/>
        </p:nvSpPr>
        <p:spPr>
          <a:xfrm>
            <a:off x="404367" y="1314122"/>
            <a:ext cx="4213125" cy="461665"/>
          </a:xfrm>
          <a:prstGeom prst="rect">
            <a:avLst/>
          </a:prstGeom>
          <a:noFill/>
        </p:spPr>
        <p:txBody>
          <a:bodyPr wrap="square" rtlCol="0">
            <a:spAutoFit/>
          </a:bodyPr>
          <a:lstStyle/>
          <a:p>
            <a:pPr marL="342900" indent="-342900">
              <a:buFont typeface="Wingdings" panose="05000000000000000000" pitchFamily="2" charset="2"/>
              <a:buChar char="u"/>
            </a:pPr>
            <a:r>
              <a:rPr lang="en-US" altLang="zh-CN" sz="2400" b="1" dirty="0">
                <a:latin typeface="Times New Roman" panose="02020603050405020304" pitchFamily="18" charset="0"/>
                <a:cs typeface="Times New Roman" panose="02020603050405020304" pitchFamily="18" charset="0"/>
              </a:rPr>
              <a:t>DAQ</a:t>
            </a:r>
            <a:r>
              <a:rPr lang="zh-CN" altLang="en-US" sz="2400" b="1" dirty="0">
                <a:latin typeface="+mn-ea"/>
              </a:rPr>
              <a:t>系统界面展示</a:t>
            </a:r>
          </a:p>
        </p:txBody>
      </p:sp>
      <p:pic>
        <p:nvPicPr>
          <p:cNvPr id="20" name="图片 19">
            <a:extLst>
              <a:ext uri="{FF2B5EF4-FFF2-40B4-BE49-F238E27FC236}">
                <a16:creationId xmlns:a16="http://schemas.microsoft.com/office/drawing/2014/main" id="{71EA385B-5DA3-4798-8CDF-4BA65643E78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5190" y="1100621"/>
            <a:ext cx="9804353" cy="5264195"/>
          </a:xfrm>
          <a:prstGeom prst="rect">
            <a:avLst/>
          </a:prstGeom>
        </p:spPr>
      </p:pic>
      <p:sp>
        <p:nvSpPr>
          <p:cNvPr id="22" name="矩形 21">
            <a:extLst>
              <a:ext uri="{FF2B5EF4-FFF2-40B4-BE49-F238E27FC236}">
                <a16:creationId xmlns:a16="http://schemas.microsoft.com/office/drawing/2014/main" id="{828F3D36-FAB4-4882-BCBB-13916042994B}"/>
              </a:ext>
            </a:extLst>
          </p:cNvPr>
          <p:cNvSpPr/>
          <p:nvPr/>
        </p:nvSpPr>
        <p:spPr>
          <a:xfrm>
            <a:off x="521971" y="3724101"/>
            <a:ext cx="1151148" cy="2515831"/>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30EF4421-BCC1-479B-859F-AC0A41FF7E3A}"/>
              </a:ext>
            </a:extLst>
          </p:cNvPr>
          <p:cNvSpPr/>
          <p:nvPr/>
        </p:nvSpPr>
        <p:spPr>
          <a:xfrm>
            <a:off x="1673119" y="5286536"/>
            <a:ext cx="8636424" cy="953397"/>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标注 28">
            <a:extLst>
              <a:ext uri="{FF2B5EF4-FFF2-40B4-BE49-F238E27FC236}">
                <a16:creationId xmlns:a16="http://schemas.microsoft.com/office/drawing/2014/main" id="{0B868589-D3BE-4117-A565-DFB4E9957D77}"/>
              </a:ext>
            </a:extLst>
          </p:cNvPr>
          <p:cNvSpPr/>
          <p:nvPr/>
        </p:nvSpPr>
        <p:spPr>
          <a:xfrm>
            <a:off x="9966568" y="1407897"/>
            <a:ext cx="1598203" cy="427138"/>
          </a:xfrm>
          <a:prstGeom prst="wedgeRoundRectCallout">
            <a:avLst>
              <a:gd name="adj1" fmla="val -38513"/>
              <a:gd name="adj2" fmla="val 75048"/>
              <a:gd name="adj3" fmla="val 16667"/>
            </a:avLst>
          </a:prstGeom>
          <a:solidFill>
            <a:schemeClr val="accent2">
              <a:lumMod val="40000"/>
              <a:lumOff val="60000"/>
            </a:schemeClr>
          </a:solidFill>
          <a:ln>
            <a:solidFill>
              <a:schemeClr val="tx2">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600" b="1" dirty="0">
                <a:latin typeface="楷体" panose="02010609060101010101" pitchFamily="49" charset="-122"/>
                <a:ea typeface="楷体" panose="02010609060101010101" pitchFamily="49" charset="-122"/>
              </a:rPr>
              <a:t>参数配置</a:t>
            </a:r>
          </a:p>
        </p:txBody>
      </p:sp>
      <p:sp>
        <p:nvSpPr>
          <p:cNvPr id="27" name="圆角矩形标注 28">
            <a:extLst>
              <a:ext uri="{FF2B5EF4-FFF2-40B4-BE49-F238E27FC236}">
                <a16:creationId xmlns:a16="http://schemas.microsoft.com/office/drawing/2014/main" id="{33A11C7C-046A-4DCD-A45E-882A36D55A99}"/>
              </a:ext>
            </a:extLst>
          </p:cNvPr>
          <p:cNvSpPr/>
          <p:nvPr/>
        </p:nvSpPr>
        <p:spPr>
          <a:xfrm>
            <a:off x="9434113" y="5574816"/>
            <a:ext cx="1806408" cy="365126"/>
          </a:xfrm>
          <a:prstGeom prst="wedgeRoundRectCallout">
            <a:avLst>
              <a:gd name="adj1" fmla="val -61128"/>
              <a:gd name="adj2" fmla="val 4231"/>
              <a:gd name="adj3" fmla="val 16667"/>
            </a:avLst>
          </a:prstGeom>
          <a:solidFill>
            <a:schemeClr val="accent2">
              <a:lumMod val="40000"/>
              <a:lumOff val="60000"/>
            </a:schemeClr>
          </a:solidFill>
          <a:ln>
            <a:solidFill>
              <a:schemeClr val="tx2">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600" b="1" dirty="0">
                <a:latin typeface="楷体" panose="02010609060101010101" pitchFamily="49" charset="-122"/>
                <a:ea typeface="楷体" panose="02010609060101010101" pitchFamily="49" charset="-122"/>
              </a:rPr>
              <a:t>日志显示</a:t>
            </a:r>
          </a:p>
        </p:txBody>
      </p:sp>
      <p:sp>
        <p:nvSpPr>
          <p:cNvPr id="28" name="圆角矩形标注 28">
            <a:extLst>
              <a:ext uri="{FF2B5EF4-FFF2-40B4-BE49-F238E27FC236}">
                <a16:creationId xmlns:a16="http://schemas.microsoft.com/office/drawing/2014/main" id="{A9C4B857-C425-43C4-96A3-942EEBECD7B9}"/>
              </a:ext>
            </a:extLst>
          </p:cNvPr>
          <p:cNvSpPr/>
          <p:nvPr/>
        </p:nvSpPr>
        <p:spPr>
          <a:xfrm>
            <a:off x="105025" y="3599217"/>
            <a:ext cx="1123374" cy="427137"/>
          </a:xfrm>
          <a:prstGeom prst="wedgeRoundRectCallout">
            <a:avLst>
              <a:gd name="adj1" fmla="val 43924"/>
              <a:gd name="adj2" fmla="val 93055"/>
              <a:gd name="adj3" fmla="val 16667"/>
            </a:avLst>
          </a:prstGeom>
          <a:solidFill>
            <a:schemeClr val="accent2">
              <a:lumMod val="40000"/>
              <a:lumOff val="60000"/>
            </a:schemeClr>
          </a:solidFill>
          <a:ln>
            <a:solidFill>
              <a:schemeClr val="tx2">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600" b="1" dirty="0">
                <a:latin typeface="楷体" panose="02010609060101010101" pitchFamily="49" charset="-122"/>
                <a:ea typeface="楷体" panose="02010609060101010101" pitchFamily="49" charset="-122"/>
              </a:rPr>
              <a:t>运行控制</a:t>
            </a:r>
          </a:p>
        </p:txBody>
      </p:sp>
      <p:sp>
        <p:nvSpPr>
          <p:cNvPr id="29" name="任意多边形 68">
            <a:extLst>
              <a:ext uri="{FF2B5EF4-FFF2-40B4-BE49-F238E27FC236}">
                <a16:creationId xmlns:a16="http://schemas.microsoft.com/office/drawing/2014/main" id="{42701D4A-E2BD-44EF-BD8E-BB2704280C91}"/>
              </a:ext>
            </a:extLst>
          </p:cNvPr>
          <p:cNvSpPr/>
          <p:nvPr/>
        </p:nvSpPr>
        <p:spPr>
          <a:xfrm>
            <a:off x="7670800" y="4138794"/>
            <a:ext cx="4436533" cy="731333"/>
          </a:xfrm>
          <a:custGeom>
            <a:avLst/>
            <a:gdLst>
              <a:gd name="connsiteX0" fmla="*/ 0 w 3143272"/>
              <a:gd name="connsiteY0" fmla="*/ 76828 h 460961"/>
              <a:gd name="connsiteX1" fmla="*/ 76828 w 3143272"/>
              <a:gd name="connsiteY1" fmla="*/ 0 h 460961"/>
              <a:gd name="connsiteX2" fmla="*/ 3066444 w 3143272"/>
              <a:gd name="connsiteY2" fmla="*/ 0 h 460961"/>
              <a:gd name="connsiteX3" fmla="*/ 3143272 w 3143272"/>
              <a:gd name="connsiteY3" fmla="*/ 76828 h 460961"/>
              <a:gd name="connsiteX4" fmla="*/ 3143272 w 3143272"/>
              <a:gd name="connsiteY4" fmla="*/ 384133 h 460961"/>
              <a:gd name="connsiteX5" fmla="*/ 3066444 w 3143272"/>
              <a:gd name="connsiteY5" fmla="*/ 460961 h 460961"/>
              <a:gd name="connsiteX6" fmla="*/ 76828 w 3143272"/>
              <a:gd name="connsiteY6" fmla="*/ 460961 h 460961"/>
              <a:gd name="connsiteX7" fmla="*/ 0 w 3143272"/>
              <a:gd name="connsiteY7" fmla="*/ 384133 h 460961"/>
              <a:gd name="connsiteX8" fmla="*/ 0 w 3143272"/>
              <a:gd name="connsiteY8" fmla="*/ 76828 h 46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72" h="460961">
                <a:moveTo>
                  <a:pt x="0" y="76828"/>
                </a:moveTo>
                <a:cubicBezTo>
                  <a:pt x="0" y="34397"/>
                  <a:pt x="34397" y="0"/>
                  <a:pt x="76828" y="0"/>
                </a:cubicBezTo>
                <a:lnTo>
                  <a:pt x="3066444" y="0"/>
                </a:lnTo>
                <a:cubicBezTo>
                  <a:pt x="3108875" y="0"/>
                  <a:pt x="3143272" y="34397"/>
                  <a:pt x="3143272" y="76828"/>
                </a:cubicBezTo>
                <a:lnTo>
                  <a:pt x="3143272" y="384133"/>
                </a:lnTo>
                <a:cubicBezTo>
                  <a:pt x="3143272" y="426564"/>
                  <a:pt x="3108875" y="460961"/>
                  <a:pt x="3066444" y="460961"/>
                </a:cubicBezTo>
                <a:lnTo>
                  <a:pt x="76828" y="460961"/>
                </a:lnTo>
                <a:cubicBezTo>
                  <a:pt x="34397" y="460961"/>
                  <a:pt x="0" y="426564"/>
                  <a:pt x="0" y="384133"/>
                </a:cubicBezTo>
                <a:lnTo>
                  <a:pt x="0" y="76828"/>
                </a:lnTo>
                <a:close/>
              </a:path>
            </a:pathLst>
          </a:custGeom>
          <a:solidFill>
            <a:srgbClr val="FFFF00"/>
          </a:solidFill>
          <a:ln>
            <a:solidFill>
              <a:srgbClr val="FFFF00"/>
            </a:solidFill>
          </a:ln>
          <a:effectLst>
            <a:outerShdw blurRad="38100" dist="25400" dir="5400000" algn="t" rotWithShape="0">
              <a:srgbClr val="000000">
                <a:alpha val="50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79652" tIns="79652" rIns="79652" bIns="79652" numCol="1" spcCol="1270" anchor="ctr" anchorCtr="0">
            <a:noAutofit/>
          </a:bodyPr>
          <a:lstStyle/>
          <a:p>
            <a:r>
              <a:rPr lang="zh-CN" altLang="en-US" sz="2000" b="1" dirty="0">
                <a:solidFill>
                  <a:srgbClr val="C00000"/>
                </a:solidFill>
                <a:latin typeface="楷体" panose="02010609060101010101" pitchFamily="49" charset="-122"/>
                <a:ea typeface="楷体" panose="02010609060101010101" pitchFamily="49" charset="-122"/>
              </a:rPr>
              <a:t>设置三种日志等级，便于多角度高效定位故障，提高软件测试开发效率</a:t>
            </a:r>
          </a:p>
        </p:txBody>
      </p:sp>
      <p:sp>
        <p:nvSpPr>
          <p:cNvPr id="31" name="矩形 30">
            <a:extLst>
              <a:ext uri="{FF2B5EF4-FFF2-40B4-BE49-F238E27FC236}">
                <a16:creationId xmlns:a16="http://schemas.microsoft.com/office/drawing/2014/main" id="{95BD7119-A3F1-47D3-85E1-1B0AAA974327}"/>
              </a:ext>
            </a:extLst>
          </p:cNvPr>
          <p:cNvSpPr/>
          <p:nvPr/>
        </p:nvSpPr>
        <p:spPr>
          <a:xfrm>
            <a:off x="9148549" y="505587"/>
            <a:ext cx="2899518" cy="36273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b="1" dirty="0"/>
              <a:t>单机版</a:t>
            </a:r>
            <a:r>
              <a:rPr lang="en-US" altLang="zh-CN" b="1" dirty="0"/>
              <a:t>DAQ</a:t>
            </a:r>
            <a:r>
              <a:rPr lang="zh-CN" altLang="en-US" b="1" dirty="0"/>
              <a:t>系统界面展示</a:t>
            </a:r>
          </a:p>
        </p:txBody>
      </p:sp>
      <p:sp>
        <p:nvSpPr>
          <p:cNvPr id="8" name="标题 3">
            <a:extLst>
              <a:ext uri="{FF2B5EF4-FFF2-40B4-BE49-F238E27FC236}">
                <a16:creationId xmlns:a16="http://schemas.microsoft.com/office/drawing/2014/main" id="{B542B121-F303-AD49-0264-619587EC0C5E}"/>
              </a:ext>
            </a:extLst>
          </p:cNvPr>
          <p:cNvSpPr>
            <a:spLocks noGrp="1"/>
          </p:cNvSpPr>
          <p:nvPr>
            <p:ph type="title"/>
          </p:nvPr>
        </p:nvSpPr>
        <p:spPr>
          <a:xfrm>
            <a:off x="666712" y="142852"/>
            <a:ext cx="10763325" cy="725470"/>
          </a:xfrm>
        </p:spPr>
        <p:txBody>
          <a:bodyPr>
            <a:normAutofit/>
          </a:bodyPr>
          <a:lstStyle/>
          <a:p>
            <a:r>
              <a:rPr lang="en-US" altLang="zh-CN" sz="3200" b="1" dirty="0"/>
              <a:t>HEPS-BPIX1/2/3 </a:t>
            </a:r>
            <a:r>
              <a:rPr lang="en-US" altLang="zh-CN" dirty="0"/>
              <a:t>DAQ</a:t>
            </a:r>
            <a:r>
              <a:rPr lang="zh-CN" altLang="en-US" dirty="0"/>
              <a:t>系统设计实现</a:t>
            </a:r>
          </a:p>
        </p:txBody>
      </p:sp>
      <p:sp>
        <p:nvSpPr>
          <p:cNvPr id="9" name="矩形 8">
            <a:extLst>
              <a:ext uri="{FF2B5EF4-FFF2-40B4-BE49-F238E27FC236}">
                <a16:creationId xmlns:a16="http://schemas.microsoft.com/office/drawing/2014/main" id="{499ADCCD-27C8-2C6E-4BFE-1B331EE771A6}"/>
              </a:ext>
            </a:extLst>
          </p:cNvPr>
          <p:cNvSpPr/>
          <p:nvPr/>
        </p:nvSpPr>
        <p:spPr>
          <a:xfrm>
            <a:off x="538752" y="1836532"/>
            <a:ext cx="1134367" cy="1696377"/>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标注 28">
            <a:extLst>
              <a:ext uri="{FF2B5EF4-FFF2-40B4-BE49-F238E27FC236}">
                <a16:creationId xmlns:a16="http://schemas.microsoft.com/office/drawing/2014/main" id="{0AE6E3F0-F0AC-BDCA-71C3-0518112555FB}"/>
              </a:ext>
            </a:extLst>
          </p:cNvPr>
          <p:cNvSpPr/>
          <p:nvPr/>
        </p:nvSpPr>
        <p:spPr>
          <a:xfrm>
            <a:off x="105025" y="1277897"/>
            <a:ext cx="1123374" cy="461665"/>
          </a:xfrm>
          <a:prstGeom prst="wedgeRoundRectCallout">
            <a:avLst>
              <a:gd name="adj1" fmla="val 43924"/>
              <a:gd name="adj2" fmla="val 93055"/>
              <a:gd name="adj3" fmla="val 16667"/>
            </a:avLst>
          </a:prstGeom>
          <a:solidFill>
            <a:schemeClr val="accent2">
              <a:lumMod val="40000"/>
              <a:lumOff val="60000"/>
            </a:schemeClr>
          </a:solidFill>
          <a:ln>
            <a:solidFill>
              <a:schemeClr val="tx2">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600" b="1" dirty="0">
                <a:latin typeface="楷体" panose="02010609060101010101" pitchFamily="49" charset="-122"/>
                <a:ea typeface="楷体" panose="02010609060101010101" pitchFamily="49" charset="-122"/>
              </a:rPr>
              <a:t>运行状态参数</a:t>
            </a:r>
          </a:p>
        </p:txBody>
      </p:sp>
    </p:spTree>
    <p:extLst>
      <p:ext uri="{BB962C8B-B14F-4D97-AF65-F5344CB8AC3E}">
        <p14:creationId xmlns:p14="http://schemas.microsoft.com/office/powerpoint/2010/main" val="411484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22DA2A5D-CAE6-47AE-809A-68EC54A20FCA}"/>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7</a:t>
            </a:fld>
            <a:endParaRPr lang="zh-CN" altLang="en-US" dirty="0">
              <a:solidFill>
                <a:prstClr val="black">
                  <a:tint val="75000"/>
                </a:prstClr>
              </a:solidFill>
            </a:endParaRPr>
          </a:p>
        </p:txBody>
      </p:sp>
      <p:sp>
        <p:nvSpPr>
          <p:cNvPr id="21" name="页脚占位符 20">
            <a:extLst>
              <a:ext uri="{FF2B5EF4-FFF2-40B4-BE49-F238E27FC236}">
                <a16:creationId xmlns:a16="http://schemas.microsoft.com/office/drawing/2014/main" id="{D7655CF1-9592-477E-B1D0-B2A74AAA1AD6}"/>
              </a:ext>
            </a:extLst>
          </p:cNvPr>
          <p:cNvSpPr>
            <a:spLocks noGrp="1"/>
          </p:cNvSpPr>
          <p:nvPr>
            <p:ph type="ftr" sz="quarter" idx="11"/>
          </p:nvPr>
        </p:nvSpPr>
        <p:spPr/>
        <p:txBody>
          <a:bodyPr/>
          <a:lstStyle/>
          <a:p>
            <a:r>
              <a:rPr lang="en-US" altLang="zh-CN" dirty="0">
                <a:solidFill>
                  <a:prstClr val="black">
                    <a:tint val="75000"/>
                  </a:prstClr>
                </a:solidFill>
              </a:rPr>
              <a:t>HEPS-BPIX4 DAQ</a:t>
            </a:r>
            <a:r>
              <a:rPr lang="zh-CN" altLang="en-US" dirty="0">
                <a:solidFill>
                  <a:prstClr val="black">
                    <a:tint val="75000"/>
                  </a:prstClr>
                </a:solidFill>
              </a:rPr>
              <a:t>系统设计与开发，</a:t>
            </a:r>
            <a:r>
              <a:rPr lang="en-US" altLang="zh-CN" dirty="0">
                <a:solidFill>
                  <a:prstClr val="black">
                    <a:tint val="75000"/>
                  </a:prstClr>
                </a:solidFill>
              </a:rPr>
              <a:t>2023</a:t>
            </a:r>
            <a:r>
              <a:rPr lang="zh-CN" altLang="en-US" dirty="0">
                <a:solidFill>
                  <a:prstClr val="black">
                    <a:tint val="75000"/>
                  </a:prstClr>
                </a:solidFill>
              </a:rPr>
              <a:t>年</a:t>
            </a:r>
            <a:r>
              <a:rPr lang="en-US" altLang="zh-CN" dirty="0">
                <a:solidFill>
                  <a:prstClr val="black">
                    <a:tint val="75000"/>
                  </a:prstClr>
                </a:solidFill>
              </a:rPr>
              <a:t>8</a:t>
            </a:r>
            <a:r>
              <a:rPr lang="zh-CN" altLang="en-US" dirty="0">
                <a:solidFill>
                  <a:prstClr val="black">
                    <a:tint val="75000"/>
                  </a:prstClr>
                </a:solidFill>
              </a:rPr>
              <a:t>月</a:t>
            </a:r>
            <a:r>
              <a:rPr lang="en-US" altLang="zh-CN" dirty="0">
                <a:solidFill>
                  <a:prstClr val="black">
                    <a:tint val="75000"/>
                  </a:prstClr>
                </a:solidFill>
              </a:rPr>
              <a:t>10</a:t>
            </a:r>
            <a:r>
              <a:rPr lang="zh-CN" altLang="en-US" dirty="0">
                <a:solidFill>
                  <a:prstClr val="black">
                    <a:tint val="75000"/>
                  </a:prstClr>
                </a:solidFill>
              </a:rPr>
              <a:t>日</a:t>
            </a:r>
          </a:p>
        </p:txBody>
      </p:sp>
      <p:sp>
        <p:nvSpPr>
          <p:cNvPr id="31" name="矩形 30">
            <a:extLst>
              <a:ext uri="{FF2B5EF4-FFF2-40B4-BE49-F238E27FC236}">
                <a16:creationId xmlns:a16="http://schemas.microsoft.com/office/drawing/2014/main" id="{95BD7119-A3F1-47D3-85E1-1B0AAA974327}"/>
              </a:ext>
            </a:extLst>
          </p:cNvPr>
          <p:cNvSpPr/>
          <p:nvPr/>
        </p:nvSpPr>
        <p:spPr>
          <a:xfrm>
            <a:off x="9148549" y="505587"/>
            <a:ext cx="2899518" cy="36273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b="1" dirty="0"/>
              <a:t>单机版</a:t>
            </a:r>
            <a:r>
              <a:rPr lang="en-US" altLang="zh-CN" b="1" dirty="0"/>
              <a:t>DAQ</a:t>
            </a:r>
            <a:r>
              <a:rPr lang="zh-CN" altLang="en-US" b="1" dirty="0"/>
              <a:t>系统图像显示</a:t>
            </a:r>
          </a:p>
        </p:txBody>
      </p:sp>
      <p:sp>
        <p:nvSpPr>
          <p:cNvPr id="40" name="矩形 39">
            <a:extLst>
              <a:ext uri="{FF2B5EF4-FFF2-40B4-BE49-F238E27FC236}">
                <a16:creationId xmlns:a16="http://schemas.microsoft.com/office/drawing/2014/main" id="{341632DC-B962-4F9C-A131-2354C1844384}"/>
              </a:ext>
            </a:extLst>
          </p:cNvPr>
          <p:cNvSpPr/>
          <p:nvPr/>
        </p:nvSpPr>
        <p:spPr>
          <a:xfrm>
            <a:off x="210437" y="5039225"/>
            <a:ext cx="6860367" cy="12618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zh-CN" altLang="en-US" sz="2000" b="1" dirty="0">
                <a:solidFill>
                  <a:srgbClr val="C00000"/>
                </a:solidFill>
              </a:rPr>
              <a:t>单机版</a:t>
            </a:r>
            <a:r>
              <a:rPr lang="en-US" altLang="zh-CN" sz="2000" b="1" dirty="0">
                <a:solidFill>
                  <a:srgbClr val="C00000"/>
                </a:solidFill>
              </a:rPr>
              <a:t>DAQ</a:t>
            </a:r>
            <a:r>
              <a:rPr lang="zh-CN" altLang="en-US" sz="2000" b="1" dirty="0">
                <a:solidFill>
                  <a:srgbClr val="C00000"/>
                </a:solidFill>
              </a:rPr>
              <a:t>系统</a:t>
            </a:r>
            <a:r>
              <a:rPr lang="zh-CN" altLang="en-US" sz="2000" b="1" dirty="0"/>
              <a:t>已实现功能</a:t>
            </a:r>
            <a:endParaRPr lang="en-US" altLang="zh-CN" sz="2000" b="1" dirty="0"/>
          </a:p>
          <a:p>
            <a:pPr marL="742950" lvl="1" indent="-285750">
              <a:buFont typeface="Calibri" panose="020F0502020204030204" pitchFamily="34" charset="0"/>
              <a:buChar char="−"/>
            </a:pPr>
            <a:r>
              <a:rPr lang="zh-CN" altLang="en-US" dirty="0"/>
              <a:t>实时数据读出、组装、无损压缩和数据存储</a:t>
            </a:r>
            <a:endParaRPr lang="en-US" altLang="zh-CN" dirty="0"/>
          </a:p>
          <a:p>
            <a:pPr marL="742950" lvl="1" indent="-285750">
              <a:buFont typeface="Calibri" panose="020F0502020204030204" pitchFamily="34" charset="0"/>
              <a:buChar char="−"/>
            </a:pPr>
            <a:r>
              <a:rPr lang="zh-CN" altLang="en-US" dirty="0"/>
              <a:t>提供友好用户交互控制界面以及实时图像显示和处理</a:t>
            </a:r>
            <a:endParaRPr lang="en-US" altLang="zh-CN" dirty="0"/>
          </a:p>
          <a:p>
            <a:pPr marL="285750" indent="-285750">
              <a:buFont typeface="Wingdings" panose="05000000000000000000" pitchFamily="2" charset="2"/>
              <a:buChar char="Ø"/>
            </a:pPr>
            <a:r>
              <a:rPr lang="zh-CN" altLang="en-US" sz="2000" b="1" dirty="0">
                <a:solidFill>
                  <a:srgbClr val="C00000"/>
                </a:solidFill>
              </a:rPr>
              <a:t>满足前三代样机实际需求，代码经过迭代更新已相对成熟</a:t>
            </a:r>
            <a:endParaRPr lang="en-US" altLang="zh-CN" sz="2000" b="1" dirty="0">
              <a:solidFill>
                <a:srgbClr val="C00000"/>
              </a:solidFill>
            </a:endParaRPr>
          </a:p>
        </p:txBody>
      </p:sp>
      <p:sp>
        <p:nvSpPr>
          <p:cNvPr id="2" name="箭头: 右 1">
            <a:extLst>
              <a:ext uri="{FF2B5EF4-FFF2-40B4-BE49-F238E27FC236}">
                <a16:creationId xmlns:a16="http://schemas.microsoft.com/office/drawing/2014/main" id="{526F3C96-6EDA-4699-BFDC-4BE0773B47F7}"/>
              </a:ext>
            </a:extLst>
          </p:cNvPr>
          <p:cNvSpPr/>
          <p:nvPr/>
        </p:nvSpPr>
        <p:spPr>
          <a:xfrm>
            <a:off x="7474454" y="5449526"/>
            <a:ext cx="1196455" cy="44127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8F55568D-7C75-4A19-A28F-56C24F21895E}"/>
              </a:ext>
            </a:extLst>
          </p:cNvPr>
          <p:cNvSpPr/>
          <p:nvPr/>
        </p:nvSpPr>
        <p:spPr>
          <a:xfrm>
            <a:off x="9286131" y="5023834"/>
            <a:ext cx="1955656" cy="12926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n-US" altLang="zh-CN" sz="2000" b="1" dirty="0">
              <a:solidFill>
                <a:srgbClr val="C00000"/>
              </a:solidFill>
            </a:endParaRPr>
          </a:p>
          <a:p>
            <a:pPr algn="ctr"/>
            <a:r>
              <a:rPr lang="zh-CN" altLang="en-US" sz="2000" b="1" dirty="0">
                <a:solidFill>
                  <a:srgbClr val="C00000"/>
                </a:solidFill>
              </a:rPr>
              <a:t>分布式</a:t>
            </a:r>
            <a:endParaRPr lang="en-US" altLang="zh-CN" sz="2000" b="1" dirty="0">
              <a:solidFill>
                <a:srgbClr val="C00000"/>
              </a:solidFill>
            </a:endParaRPr>
          </a:p>
          <a:p>
            <a:pPr algn="ctr"/>
            <a:r>
              <a:rPr lang="en-US" altLang="zh-CN" sz="2000" b="1" dirty="0">
                <a:solidFill>
                  <a:srgbClr val="C00000"/>
                </a:solidFill>
              </a:rPr>
              <a:t>DAQ</a:t>
            </a:r>
            <a:r>
              <a:rPr lang="zh-CN" altLang="en-US" sz="2000" b="1" dirty="0">
                <a:solidFill>
                  <a:srgbClr val="C00000"/>
                </a:solidFill>
              </a:rPr>
              <a:t>系统</a:t>
            </a:r>
            <a:endParaRPr lang="en-US" altLang="zh-CN" sz="2000" b="1" dirty="0">
              <a:solidFill>
                <a:srgbClr val="C00000"/>
              </a:solidFill>
            </a:endParaRPr>
          </a:p>
          <a:p>
            <a:pPr algn="ctr"/>
            <a:endParaRPr lang="en-US" altLang="zh-CN" dirty="0"/>
          </a:p>
        </p:txBody>
      </p:sp>
      <p:sp>
        <p:nvSpPr>
          <p:cNvPr id="5" name="文本框 4">
            <a:extLst>
              <a:ext uri="{FF2B5EF4-FFF2-40B4-BE49-F238E27FC236}">
                <a16:creationId xmlns:a16="http://schemas.microsoft.com/office/drawing/2014/main" id="{5E59BE02-3EBB-4E4C-AA35-4059729AE11E}"/>
              </a:ext>
            </a:extLst>
          </p:cNvPr>
          <p:cNvSpPr txBox="1"/>
          <p:nvPr/>
        </p:nvSpPr>
        <p:spPr>
          <a:xfrm>
            <a:off x="7474454" y="5070002"/>
            <a:ext cx="1114567" cy="1200329"/>
          </a:xfrm>
          <a:prstGeom prst="rect">
            <a:avLst/>
          </a:prstGeom>
          <a:noFill/>
        </p:spPr>
        <p:txBody>
          <a:bodyPr wrap="square" rtlCol="0">
            <a:spAutoFit/>
          </a:bodyPr>
          <a:lstStyle/>
          <a:p>
            <a:r>
              <a:rPr lang="zh-CN" altLang="en-US" dirty="0"/>
              <a:t>性能指标</a:t>
            </a:r>
            <a:endParaRPr lang="en-US" altLang="zh-CN" dirty="0"/>
          </a:p>
          <a:p>
            <a:endParaRPr lang="en-US" altLang="zh-CN" dirty="0"/>
          </a:p>
          <a:p>
            <a:endParaRPr lang="en-US" altLang="zh-CN" dirty="0"/>
          </a:p>
          <a:p>
            <a:r>
              <a:rPr lang="en-US" altLang="zh-CN" dirty="0"/>
              <a:t>192Gbps</a:t>
            </a:r>
            <a:endParaRPr lang="zh-CN" altLang="en-US" dirty="0"/>
          </a:p>
        </p:txBody>
      </p:sp>
      <p:pic>
        <p:nvPicPr>
          <p:cNvPr id="13" name="图片 12">
            <a:extLst>
              <a:ext uri="{FF2B5EF4-FFF2-40B4-BE49-F238E27FC236}">
                <a16:creationId xmlns:a16="http://schemas.microsoft.com/office/drawing/2014/main" id="{4A91464D-5CFA-A133-72EA-DB449769C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1274" y="1582406"/>
            <a:ext cx="3410232" cy="2978368"/>
          </a:xfrm>
          <a:prstGeom prst="rect">
            <a:avLst/>
          </a:prstGeom>
        </p:spPr>
      </p:pic>
      <p:pic>
        <p:nvPicPr>
          <p:cNvPr id="20" name="图片 19">
            <a:extLst>
              <a:ext uri="{FF2B5EF4-FFF2-40B4-BE49-F238E27FC236}">
                <a16:creationId xmlns:a16="http://schemas.microsoft.com/office/drawing/2014/main" id="{A602BC29-BA60-00B9-A288-90AF2978E7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66" r="36556" b="22989"/>
          <a:stretch/>
        </p:blipFill>
        <p:spPr>
          <a:xfrm>
            <a:off x="122324" y="1271885"/>
            <a:ext cx="5215347" cy="3474681"/>
          </a:xfrm>
          <a:prstGeom prst="rect">
            <a:avLst/>
          </a:prstGeom>
        </p:spPr>
      </p:pic>
      <p:pic>
        <p:nvPicPr>
          <p:cNvPr id="23" name="图片 22">
            <a:extLst>
              <a:ext uri="{FF2B5EF4-FFF2-40B4-BE49-F238E27FC236}">
                <a16:creationId xmlns:a16="http://schemas.microsoft.com/office/drawing/2014/main" id="{C0643D25-5973-F403-3847-570B46FB35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9021" y="1289747"/>
            <a:ext cx="3349876" cy="3591098"/>
          </a:xfrm>
          <a:prstGeom prst="rect">
            <a:avLst/>
          </a:prstGeom>
        </p:spPr>
      </p:pic>
      <p:sp>
        <p:nvSpPr>
          <p:cNvPr id="28" name="标题 3">
            <a:extLst>
              <a:ext uri="{FF2B5EF4-FFF2-40B4-BE49-F238E27FC236}">
                <a16:creationId xmlns:a16="http://schemas.microsoft.com/office/drawing/2014/main" id="{A404CC44-D0FF-3FFA-551B-5E13AB559ACE}"/>
              </a:ext>
            </a:extLst>
          </p:cNvPr>
          <p:cNvSpPr>
            <a:spLocks noGrp="1"/>
          </p:cNvSpPr>
          <p:nvPr>
            <p:ph type="title"/>
          </p:nvPr>
        </p:nvSpPr>
        <p:spPr>
          <a:xfrm>
            <a:off x="666712" y="142852"/>
            <a:ext cx="10763325" cy="725470"/>
          </a:xfrm>
        </p:spPr>
        <p:txBody>
          <a:bodyPr>
            <a:normAutofit/>
          </a:bodyPr>
          <a:lstStyle/>
          <a:p>
            <a:r>
              <a:rPr lang="en-US" altLang="zh-CN" sz="3200" b="1" dirty="0"/>
              <a:t>HEPS-BPIX1/2/3 </a:t>
            </a:r>
            <a:r>
              <a:rPr lang="en-US" altLang="zh-CN" dirty="0"/>
              <a:t>DAQ</a:t>
            </a:r>
            <a:r>
              <a:rPr lang="zh-CN" altLang="en-US" dirty="0"/>
              <a:t>系统设计实现</a:t>
            </a:r>
          </a:p>
        </p:txBody>
      </p:sp>
    </p:spTree>
    <p:extLst>
      <p:ext uri="{BB962C8B-B14F-4D97-AF65-F5344CB8AC3E}">
        <p14:creationId xmlns:p14="http://schemas.microsoft.com/office/powerpoint/2010/main" val="343624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2349635C-A42C-4BBF-A9BA-C7DCA240A99B}"/>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8</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323084DA-6737-4A12-914E-E8687E2393CA}"/>
              </a:ext>
            </a:extLst>
          </p:cNvPr>
          <p:cNvSpPr>
            <a:spLocks noGrp="1"/>
          </p:cNvSpPr>
          <p:nvPr>
            <p:ph type="title"/>
          </p:nvPr>
        </p:nvSpPr>
        <p:spPr/>
        <p:txBody>
          <a:bodyPr/>
          <a:lstStyle/>
          <a:p>
            <a:r>
              <a:rPr lang="en-US" altLang="zh-CN" dirty="0"/>
              <a:t>HEPS-BPIX4 DAQ</a:t>
            </a:r>
            <a:r>
              <a:rPr lang="zh-CN" altLang="en-US" dirty="0"/>
              <a:t>系统整体设计架构</a:t>
            </a:r>
          </a:p>
        </p:txBody>
      </p:sp>
      <p:sp>
        <p:nvSpPr>
          <p:cNvPr id="65" name="页脚占位符 64">
            <a:extLst>
              <a:ext uri="{FF2B5EF4-FFF2-40B4-BE49-F238E27FC236}">
                <a16:creationId xmlns:a16="http://schemas.microsoft.com/office/drawing/2014/main" id="{A886B202-1B4F-4FC8-B2FF-D24A8F650B78}"/>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endParaRPr lang="zh-CN" altLang="en-US" dirty="0">
              <a:solidFill>
                <a:prstClr val="black">
                  <a:tint val="75000"/>
                </a:prstClr>
              </a:solidFill>
            </a:endParaRPr>
          </a:p>
        </p:txBody>
      </p:sp>
      <p:pic>
        <p:nvPicPr>
          <p:cNvPr id="12" name="图片 11">
            <a:extLst>
              <a:ext uri="{FF2B5EF4-FFF2-40B4-BE49-F238E27FC236}">
                <a16:creationId xmlns:a16="http://schemas.microsoft.com/office/drawing/2014/main" id="{49F9FC03-553D-4C55-9CDE-5F51A1E5C09E}"/>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830793" y="1278631"/>
            <a:ext cx="8435162" cy="4046387"/>
          </a:xfrm>
          <a:prstGeom prst="rect">
            <a:avLst/>
          </a:prstGeom>
          <a:noFill/>
          <a:ln>
            <a:noFill/>
          </a:ln>
        </p:spPr>
      </p:pic>
      <p:sp>
        <p:nvSpPr>
          <p:cNvPr id="13" name="任意多边形 68">
            <a:extLst>
              <a:ext uri="{FF2B5EF4-FFF2-40B4-BE49-F238E27FC236}">
                <a16:creationId xmlns:a16="http://schemas.microsoft.com/office/drawing/2014/main" id="{B44B4CC8-578B-486E-AEFC-DA7B5812D8D8}"/>
              </a:ext>
            </a:extLst>
          </p:cNvPr>
          <p:cNvSpPr/>
          <p:nvPr/>
        </p:nvSpPr>
        <p:spPr>
          <a:xfrm>
            <a:off x="322795" y="1268305"/>
            <a:ext cx="5773205" cy="310496"/>
          </a:xfrm>
          <a:custGeom>
            <a:avLst/>
            <a:gdLst>
              <a:gd name="connsiteX0" fmla="*/ 0 w 3143272"/>
              <a:gd name="connsiteY0" fmla="*/ 76828 h 460961"/>
              <a:gd name="connsiteX1" fmla="*/ 76828 w 3143272"/>
              <a:gd name="connsiteY1" fmla="*/ 0 h 460961"/>
              <a:gd name="connsiteX2" fmla="*/ 3066444 w 3143272"/>
              <a:gd name="connsiteY2" fmla="*/ 0 h 460961"/>
              <a:gd name="connsiteX3" fmla="*/ 3143272 w 3143272"/>
              <a:gd name="connsiteY3" fmla="*/ 76828 h 460961"/>
              <a:gd name="connsiteX4" fmla="*/ 3143272 w 3143272"/>
              <a:gd name="connsiteY4" fmla="*/ 384133 h 460961"/>
              <a:gd name="connsiteX5" fmla="*/ 3066444 w 3143272"/>
              <a:gd name="connsiteY5" fmla="*/ 460961 h 460961"/>
              <a:gd name="connsiteX6" fmla="*/ 76828 w 3143272"/>
              <a:gd name="connsiteY6" fmla="*/ 460961 h 460961"/>
              <a:gd name="connsiteX7" fmla="*/ 0 w 3143272"/>
              <a:gd name="connsiteY7" fmla="*/ 384133 h 460961"/>
              <a:gd name="connsiteX8" fmla="*/ 0 w 3143272"/>
              <a:gd name="connsiteY8" fmla="*/ 76828 h 46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72" h="460961">
                <a:moveTo>
                  <a:pt x="0" y="76828"/>
                </a:moveTo>
                <a:cubicBezTo>
                  <a:pt x="0" y="34397"/>
                  <a:pt x="34397" y="0"/>
                  <a:pt x="76828" y="0"/>
                </a:cubicBezTo>
                <a:lnTo>
                  <a:pt x="3066444" y="0"/>
                </a:lnTo>
                <a:cubicBezTo>
                  <a:pt x="3108875" y="0"/>
                  <a:pt x="3143272" y="34397"/>
                  <a:pt x="3143272" y="76828"/>
                </a:cubicBezTo>
                <a:lnTo>
                  <a:pt x="3143272" y="384133"/>
                </a:lnTo>
                <a:cubicBezTo>
                  <a:pt x="3143272" y="426564"/>
                  <a:pt x="3108875" y="460961"/>
                  <a:pt x="3066444" y="460961"/>
                </a:cubicBezTo>
                <a:lnTo>
                  <a:pt x="76828" y="460961"/>
                </a:lnTo>
                <a:cubicBezTo>
                  <a:pt x="34397" y="460961"/>
                  <a:pt x="0" y="426564"/>
                  <a:pt x="0" y="384133"/>
                </a:cubicBezTo>
                <a:lnTo>
                  <a:pt x="0" y="76828"/>
                </a:lnTo>
                <a:close/>
              </a:path>
            </a:pathLst>
          </a:custGeom>
          <a:solidFill>
            <a:srgbClr val="C8DDF2"/>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79652" tIns="79652" rIns="79652" bIns="79652" numCol="1" spcCol="1270" anchor="ctr" anchorCtr="0">
            <a:noAutofit/>
          </a:bodyPr>
          <a:lstStyle/>
          <a:p>
            <a:pPr algn="ctr" defTabSz="666734">
              <a:lnSpc>
                <a:spcPct val="90000"/>
              </a:lnSpc>
              <a:spcAft>
                <a:spcPct val="35000"/>
              </a:spcAft>
            </a:pPr>
            <a:r>
              <a:rPr lang="en-US" altLang="zh-CN" sz="2000" kern="0" dirty="0">
                <a:latin typeface="Times New Roman" panose="02020603050405020304" pitchFamily="18" charset="0"/>
                <a:ea typeface="楷体" panose="02010609060101010101" pitchFamily="49" charset="-122"/>
                <a:cs typeface="Times New Roman" panose="02020603050405020304" pitchFamily="18" charset="0"/>
              </a:rPr>
              <a:t>HEPS-BPIX4</a:t>
            </a:r>
            <a:r>
              <a:rPr lang="en-US" altLang="zh-CN" sz="2000" kern="0" dirty="0">
                <a:latin typeface="楷体" panose="02010609060101010101" pitchFamily="49" charset="-122"/>
                <a:ea typeface="楷体" panose="02010609060101010101" pitchFamily="49" charset="-122"/>
                <a:cs typeface="Times New Roman" panose="02020603050405020304" pitchFamily="18" charset="0"/>
              </a:rPr>
              <a:t> </a:t>
            </a:r>
            <a:r>
              <a:rPr lang="en-US" altLang="zh-CN" sz="2000" kern="0" dirty="0">
                <a:latin typeface="Times New Roman" panose="02020603050405020304" pitchFamily="18" charset="0"/>
                <a:ea typeface="楷体" panose="02010609060101010101" pitchFamily="49" charset="-122"/>
                <a:cs typeface="Times New Roman" panose="02020603050405020304" pitchFamily="18" charset="0"/>
              </a:rPr>
              <a:t>DAQ</a:t>
            </a:r>
            <a:r>
              <a:rPr lang="zh-CN" altLang="en-US" sz="2000" dirty="0">
                <a:solidFill>
                  <a:sysClr val="windowText" lastClr="000000"/>
                </a:solidFill>
                <a:latin typeface="楷体" panose="02010609060101010101" pitchFamily="49" charset="-122"/>
                <a:ea typeface="楷体" panose="02010609060101010101" pitchFamily="49" charset="-122"/>
              </a:rPr>
              <a:t>系统分为</a:t>
            </a:r>
            <a:r>
              <a:rPr lang="zh-CN" altLang="en-US" sz="2000" b="1" dirty="0">
                <a:solidFill>
                  <a:srgbClr val="C00000"/>
                </a:solidFill>
                <a:latin typeface="楷体" panose="02010609060101010101" pitchFamily="49" charset="-122"/>
                <a:ea typeface="楷体" panose="02010609060101010101" pitchFamily="49" charset="-122"/>
              </a:rPr>
              <a:t>数据流</a:t>
            </a:r>
            <a:r>
              <a:rPr lang="zh-CN" altLang="en-US" sz="2000" dirty="0">
                <a:solidFill>
                  <a:sysClr val="windowText" lastClr="000000"/>
                </a:solidFill>
                <a:latin typeface="楷体" panose="02010609060101010101" pitchFamily="49" charset="-122"/>
                <a:ea typeface="楷体" panose="02010609060101010101" pitchFamily="49" charset="-122"/>
              </a:rPr>
              <a:t>和</a:t>
            </a:r>
            <a:r>
              <a:rPr lang="zh-CN" altLang="en-US" sz="2000" b="1" dirty="0">
                <a:solidFill>
                  <a:srgbClr val="C00000"/>
                </a:solidFill>
                <a:latin typeface="楷体" panose="02010609060101010101" pitchFamily="49" charset="-122"/>
                <a:ea typeface="楷体" panose="02010609060101010101" pitchFamily="49" charset="-122"/>
              </a:rPr>
              <a:t>在线</a:t>
            </a:r>
            <a:r>
              <a:rPr lang="zh-CN" altLang="en-US" sz="2000" dirty="0">
                <a:solidFill>
                  <a:sysClr val="windowText" lastClr="000000"/>
                </a:solidFill>
                <a:latin typeface="楷体" panose="02010609060101010101" pitchFamily="49" charset="-122"/>
                <a:ea typeface="楷体" panose="02010609060101010101" pitchFamily="49" charset="-122"/>
              </a:rPr>
              <a:t>两部分</a:t>
            </a:r>
            <a:endParaRPr lang="en-US" sz="2000" dirty="0">
              <a:solidFill>
                <a:sysClr val="windowText" lastClr="000000"/>
              </a:solidFill>
              <a:latin typeface="楷体" panose="02010609060101010101" pitchFamily="49" charset="-122"/>
              <a:ea typeface="楷体" panose="02010609060101010101" pitchFamily="49" charset="-122"/>
            </a:endParaRPr>
          </a:p>
        </p:txBody>
      </p:sp>
      <p:sp>
        <p:nvSpPr>
          <p:cNvPr id="20" name="文本框 19">
            <a:extLst>
              <a:ext uri="{FF2B5EF4-FFF2-40B4-BE49-F238E27FC236}">
                <a16:creationId xmlns:a16="http://schemas.microsoft.com/office/drawing/2014/main" id="{1FEB62CE-44E1-47E9-A047-67FA1D6A45C3}"/>
              </a:ext>
            </a:extLst>
          </p:cNvPr>
          <p:cNvSpPr txBox="1"/>
          <p:nvPr/>
        </p:nvSpPr>
        <p:spPr>
          <a:xfrm>
            <a:off x="145561" y="2640378"/>
            <a:ext cx="1791612" cy="2215991"/>
          </a:xfrm>
          <a:prstGeom prst="rect">
            <a:avLst/>
          </a:prstGeom>
          <a:noFill/>
        </p:spPr>
        <p:txBody>
          <a:bodyPr wrap="square" rtlCol="0">
            <a:spAutoFit/>
          </a:bodyPr>
          <a:lstStyle/>
          <a:p>
            <a:pPr marL="285750" indent="-285750">
              <a:lnSpc>
                <a:spcPct val="200000"/>
              </a:lnSpc>
              <a:buFont typeface="Wingdings" panose="05000000000000000000" pitchFamily="2" charset="2"/>
              <a:buChar char="l"/>
            </a:pPr>
            <a:r>
              <a:rPr lang="zh-CN" altLang="en-US" sz="2000" dirty="0">
                <a:latin typeface="楷体" panose="02010609060101010101" pitchFamily="49" charset="-122"/>
                <a:ea typeface="楷体" panose="02010609060101010101" pitchFamily="49" charset="-122"/>
              </a:rPr>
              <a:t>解耦式设计</a:t>
            </a:r>
            <a:endParaRPr lang="en-US" altLang="zh-CN" sz="2000" dirty="0">
              <a:latin typeface="楷体" panose="02010609060101010101" pitchFamily="49" charset="-122"/>
              <a:ea typeface="楷体" panose="02010609060101010101" pitchFamily="49" charset="-122"/>
            </a:endParaRPr>
          </a:p>
          <a:p>
            <a:pPr marL="285750" indent="-285750">
              <a:lnSpc>
                <a:spcPct val="200000"/>
              </a:lnSpc>
              <a:buFont typeface="Wingdings" panose="05000000000000000000" pitchFamily="2" charset="2"/>
              <a:buChar char="l"/>
            </a:pPr>
            <a:r>
              <a:rPr lang="zh-CN" altLang="en-US" sz="2000" dirty="0">
                <a:latin typeface="楷体" panose="02010609060101010101" pitchFamily="49" charset="-122"/>
                <a:ea typeface="楷体" panose="02010609060101010101" pitchFamily="49" charset="-122"/>
              </a:rPr>
              <a:t>模块化设计</a:t>
            </a:r>
            <a:endParaRPr lang="en-US" altLang="zh-CN" sz="2000" dirty="0">
              <a:latin typeface="楷体" panose="02010609060101010101" pitchFamily="49" charset="-122"/>
              <a:ea typeface="楷体" panose="02010609060101010101" pitchFamily="49" charset="-122"/>
            </a:endParaRPr>
          </a:p>
          <a:p>
            <a:pPr marL="285750" indent="-285750">
              <a:lnSpc>
                <a:spcPct val="200000"/>
              </a:lnSpc>
              <a:buFont typeface="Wingdings" panose="05000000000000000000" pitchFamily="2" charset="2"/>
              <a:buChar char="l"/>
            </a:pPr>
            <a:endParaRPr lang="en-US" altLang="zh-CN" sz="20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l"/>
            </a:pPr>
            <a:endParaRPr lang="zh-CN" altLang="en-US" dirty="0"/>
          </a:p>
        </p:txBody>
      </p:sp>
      <p:sp>
        <p:nvSpPr>
          <p:cNvPr id="2" name="矩形 1">
            <a:extLst>
              <a:ext uri="{FF2B5EF4-FFF2-40B4-BE49-F238E27FC236}">
                <a16:creationId xmlns:a16="http://schemas.microsoft.com/office/drawing/2014/main" id="{C653B7C0-3FBD-4D8E-85E2-43AD7816CA95}"/>
              </a:ext>
            </a:extLst>
          </p:cNvPr>
          <p:cNvSpPr/>
          <p:nvPr/>
        </p:nvSpPr>
        <p:spPr>
          <a:xfrm>
            <a:off x="1642534" y="5436905"/>
            <a:ext cx="8517466" cy="90159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lnSpc>
                <a:spcPct val="150000"/>
              </a:lnSpc>
              <a:buFont typeface="Wingdings" panose="05000000000000000000" pitchFamily="2" charset="2"/>
              <a:buChar char="Ø"/>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数据流：</a:t>
            </a:r>
            <a:r>
              <a:rPr lang="zh-CN" altLang="en-US" kern="100" dirty="0">
                <a:latin typeface="楷体" panose="02010609060101010101" pitchFamily="49" charset="-122"/>
                <a:ea typeface="楷体" panose="02010609060101010101" pitchFamily="49" charset="-122"/>
                <a:cs typeface="Times New Roman" panose="02020603050405020304" pitchFamily="18" charset="0"/>
              </a:rPr>
              <a:t>负责</a:t>
            </a:r>
            <a:r>
              <a:rPr lang="zh-CN" altLang="zh-CN" kern="0" dirty="0">
                <a:latin typeface="楷体" panose="02010609060101010101" pitchFamily="49" charset="-122"/>
                <a:ea typeface="楷体" panose="02010609060101010101" pitchFamily="49" charset="-122"/>
              </a:rPr>
              <a:t>从前端电子学获取数据</a:t>
            </a:r>
            <a:r>
              <a:rPr lang="zh-CN" altLang="en-US" kern="0" dirty="0">
                <a:latin typeface="楷体" panose="02010609060101010101" pitchFamily="49" charset="-122"/>
                <a:ea typeface="楷体" panose="02010609060101010101" pitchFamily="49" charset="-122"/>
              </a:rPr>
              <a:t>完成组装、处理与存盘等功能</a:t>
            </a:r>
            <a:endParaRPr lang="en-US" altLang="zh-CN" kern="0" dirty="0">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Ø"/>
            </a:pPr>
            <a:r>
              <a:rPr lang="zh-CN" altLang="en-US" b="1" dirty="0">
                <a:latin typeface="楷体" panose="02010609060101010101" pitchFamily="49" charset="-122"/>
                <a:ea typeface="楷体" panose="02010609060101010101" pitchFamily="49" charset="-122"/>
              </a:rPr>
              <a:t>在线软件：</a:t>
            </a:r>
            <a:r>
              <a:rPr lang="zh-CN" altLang="zh-CN" kern="0" dirty="0">
                <a:latin typeface="楷体" panose="02010609060101010101" pitchFamily="49" charset="-122"/>
                <a:ea typeface="楷体" panose="02010609060101010101" pitchFamily="49" charset="-122"/>
              </a:rPr>
              <a:t>负责</a:t>
            </a:r>
            <a:r>
              <a:rPr lang="zh-CN" altLang="en-US" kern="0" dirty="0">
                <a:latin typeface="楷体" panose="02010609060101010101" pitchFamily="49" charset="-122"/>
                <a:ea typeface="楷体" panose="02010609060101010101" pitchFamily="49" charset="-122"/>
              </a:rPr>
              <a:t>与用户交互，提供运行控制，在线实时监测，并反馈</a:t>
            </a:r>
            <a:r>
              <a:rPr lang="en-US" altLang="zh-CN" kern="0" dirty="0">
                <a:latin typeface="Times New Roman" panose="02020603050405020304" pitchFamily="18" charset="0"/>
                <a:ea typeface="楷体" panose="02010609060101010101" pitchFamily="49" charset="-122"/>
                <a:cs typeface="Times New Roman" panose="02020603050405020304" pitchFamily="18" charset="0"/>
              </a:rPr>
              <a:t>DAQ</a:t>
            </a:r>
            <a:r>
              <a:rPr lang="zh-CN" altLang="en-US" kern="0" dirty="0">
                <a:latin typeface="楷体" panose="02010609060101010101" pitchFamily="49" charset="-122"/>
                <a:ea typeface="楷体" panose="02010609060101010101" pitchFamily="49" charset="-122"/>
              </a:rPr>
              <a:t>信息</a:t>
            </a:r>
            <a:endParaRPr lang="zh-CN" altLang="en-US" dirty="0"/>
          </a:p>
        </p:txBody>
      </p:sp>
      <p:sp>
        <p:nvSpPr>
          <p:cNvPr id="5" name="矩形 4">
            <a:extLst>
              <a:ext uri="{FF2B5EF4-FFF2-40B4-BE49-F238E27FC236}">
                <a16:creationId xmlns:a16="http://schemas.microsoft.com/office/drawing/2014/main" id="{314C1B33-7C08-A2C4-112F-F629410B10D7}"/>
              </a:ext>
            </a:extLst>
          </p:cNvPr>
          <p:cNvSpPr/>
          <p:nvPr/>
        </p:nvSpPr>
        <p:spPr>
          <a:xfrm>
            <a:off x="7594601" y="1145795"/>
            <a:ext cx="4274604" cy="7714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lvl="0" indent="-285750">
              <a:lnSpc>
                <a:spcPct val="150000"/>
              </a:lnSpc>
              <a:buFont typeface="Wingdings" panose="05000000000000000000" pitchFamily="2" charset="2"/>
              <a:buChar char="Ø"/>
              <a:defRPr/>
            </a:pPr>
            <a:r>
              <a:rPr lang="zh-CN" altLang="en-US" dirty="0">
                <a:solidFill>
                  <a:prstClr val="black"/>
                </a:solidFill>
                <a:latin typeface="楷体" panose="02010609060101010101" pitchFamily="49" charset="-122"/>
                <a:ea typeface="楷体" panose="02010609060101010101" pitchFamily="49" charset="-122"/>
                <a:cs typeface="Times New Roman" panose="02020603050405020304" pitchFamily="18" charset="0"/>
              </a:rPr>
              <a:t>面向</a:t>
            </a:r>
            <a:r>
              <a:rPr lang="en-US" altLang="zh-CN" dirty="0">
                <a:solidFill>
                  <a:prstClr val="black"/>
                </a:solidFill>
                <a:highlight>
                  <a:srgbClr val="FFFF00"/>
                </a:highlight>
                <a:latin typeface="Times New Roman" panose="02020603050405020304" pitchFamily="18" charset="0"/>
                <a:ea typeface="楷体" panose="02010609060101010101" pitchFamily="49" charset="-122"/>
                <a:cs typeface="Times New Roman" panose="02020603050405020304" pitchFamily="18" charset="0"/>
              </a:rPr>
              <a:t>HEPS 6M</a:t>
            </a:r>
            <a:r>
              <a:rPr lang="zh-CN" altLang="en-US" dirty="0">
                <a:solidFill>
                  <a:prstClr val="black"/>
                </a:solidFill>
                <a:highlight>
                  <a:srgbClr val="FFFF00"/>
                </a:highlight>
                <a:latin typeface="楷体" panose="02010609060101010101" pitchFamily="49" charset="-122"/>
                <a:ea typeface="楷体" panose="02010609060101010101" pitchFamily="49" charset="-122"/>
              </a:rPr>
              <a:t>及未来更大规模探测器</a:t>
            </a:r>
            <a:endParaRPr lang="en-US" altLang="zh-CN" dirty="0">
              <a:solidFill>
                <a:prstClr val="black"/>
              </a:solidFill>
              <a:highlight>
                <a:srgbClr val="FFFF00"/>
              </a:highlight>
              <a:latin typeface="楷体" panose="02010609060101010101" pitchFamily="49" charset="-122"/>
              <a:ea typeface="楷体" panose="02010609060101010101" pitchFamily="49" charset="-122"/>
            </a:endParaRPr>
          </a:p>
          <a:p>
            <a:pPr marL="285750" lvl="0" indent="-285750">
              <a:lnSpc>
                <a:spcPct val="150000"/>
              </a:lnSpc>
              <a:buFont typeface="Wingdings" panose="05000000000000000000" pitchFamily="2" charset="2"/>
              <a:buChar char="Ø"/>
              <a:defRPr/>
            </a:pPr>
            <a:r>
              <a:rPr lang="zh-CN" altLang="en-US" dirty="0">
                <a:solidFill>
                  <a:prstClr val="black"/>
                </a:solidFill>
                <a:latin typeface="楷体" panose="02010609060101010101" pitchFamily="49" charset="-122"/>
                <a:ea typeface="楷体" panose="02010609060101010101" pitchFamily="49" charset="-122"/>
              </a:rPr>
              <a:t>设计</a:t>
            </a:r>
            <a:r>
              <a:rPr lang="zh-CN" altLang="en-US" dirty="0">
                <a:solidFill>
                  <a:prstClr val="black"/>
                </a:solidFill>
                <a:highlight>
                  <a:srgbClr val="FFFF00"/>
                </a:highlight>
                <a:latin typeface="楷体" panose="02010609060101010101" pitchFamily="49" charset="-122"/>
                <a:ea typeface="楷体" panose="02010609060101010101" pitchFamily="49" charset="-122"/>
              </a:rPr>
              <a:t>分布式</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DAQ</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系统</a:t>
            </a:r>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403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a:extLst>
              <a:ext uri="{FF2B5EF4-FFF2-40B4-BE49-F238E27FC236}">
                <a16:creationId xmlns:a16="http://schemas.microsoft.com/office/drawing/2014/main" id="{4B1F687E-3E1F-4078-84C8-C852601C37A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84368" y="1255222"/>
            <a:ext cx="4085365" cy="5027574"/>
          </a:xfrm>
          <a:prstGeom prst="rect">
            <a:avLst/>
          </a:prstGeom>
          <a:noFill/>
          <a:ln>
            <a:noFill/>
          </a:ln>
        </p:spPr>
      </p:pic>
      <p:sp>
        <p:nvSpPr>
          <p:cNvPr id="3" name="灯片编号占位符 2">
            <a:extLst>
              <a:ext uri="{FF2B5EF4-FFF2-40B4-BE49-F238E27FC236}">
                <a16:creationId xmlns:a16="http://schemas.microsoft.com/office/drawing/2014/main" id="{2349635C-A42C-4BBF-A9BA-C7DCA240A99B}"/>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9</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323084DA-6737-4A12-914E-E8687E2393CA}"/>
              </a:ext>
            </a:extLst>
          </p:cNvPr>
          <p:cNvSpPr>
            <a:spLocks noGrp="1"/>
          </p:cNvSpPr>
          <p:nvPr>
            <p:ph type="title"/>
          </p:nvPr>
        </p:nvSpPr>
        <p:spPr/>
        <p:txBody>
          <a:bodyPr/>
          <a:lstStyle/>
          <a:p>
            <a:r>
              <a:rPr lang="en-US" altLang="zh-CN" dirty="0"/>
              <a:t>HEPS-BPIX4 DAQ</a:t>
            </a:r>
            <a:r>
              <a:rPr lang="zh-CN" altLang="en-US" dirty="0"/>
              <a:t>系统数据流设计与开发</a:t>
            </a:r>
          </a:p>
        </p:txBody>
      </p:sp>
      <p:sp>
        <p:nvSpPr>
          <p:cNvPr id="138" name="矩形 137">
            <a:extLst>
              <a:ext uri="{FF2B5EF4-FFF2-40B4-BE49-F238E27FC236}">
                <a16:creationId xmlns:a16="http://schemas.microsoft.com/office/drawing/2014/main" id="{E681287B-8C5F-4F1E-82BE-B0A499BC8721}"/>
              </a:ext>
            </a:extLst>
          </p:cNvPr>
          <p:cNvSpPr/>
          <p:nvPr/>
        </p:nvSpPr>
        <p:spPr>
          <a:xfrm>
            <a:off x="5580359" y="1207709"/>
            <a:ext cx="5977819" cy="1221162"/>
          </a:xfrm>
          <a:prstGeom prst="rect">
            <a:avLst/>
          </a:prstGeom>
          <a:ln>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Wingdings" panose="05000000000000000000" pitchFamily="2" charset="2"/>
              <a:buChar char="Ø"/>
            </a:pPr>
            <a:r>
              <a:rPr lang="zh-CN" altLang="en-US" sz="2000" b="1" dirty="0">
                <a:solidFill>
                  <a:schemeClr val="accent6">
                    <a:lumMod val="75000"/>
                  </a:schemeClr>
                </a:solidFill>
                <a:latin typeface="+mn-ea"/>
              </a:rPr>
              <a:t>优势：</a:t>
            </a:r>
            <a:endParaRPr lang="en-US" altLang="zh-CN" sz="2000" b="1" dirty="0">
              <a:solidFill>
                <a:schemeClr val="accent6">
                  <a:lumMod val="75000"/>
                </a:schemeClr>
              </a:solidFill>
              <a:latin typeface="+mn-ea"/>
            </a:endParaRPr>
          </a:p>
          <a:p>
            <a:pPr marL="342900" indent="-342900">
              <a:buFont typeface="Arial" panose="020B0604020202020204" pitchFamily="34" charset="0"/>
              <a:buChar char="•"/>
            </a:pPr>
            <a:r>
              <a:rPr lang="zh-CN" altLang="en-US" sz="2000" b="1" dirty="0">
                <a:highlight>
                  <a:srgbClr val="FFFF00"/>
                </a:highlight>
                <a:latin typeface="+mn-ea"/>
              </a:rPr>
              <a:t>灵活的模块化架构，便于集成定制或升级</a:t>
            </a:r>
            <a:endParaRPr lang="en-US" altLang="zh-CN" sz="2000" b="1" dirty="0">
              <a:highlight>
                <a:srgbClr val="FFFF00"/>
              </a:highlight>
              <a:latin typeface="+mn-ea"/>
            </a:endParaRPr>
          </a:p>
          <a:p>
            <a:pPr marL="342900" indent="-342900">
              <a:buFont typeface="Arial" panose="020B0604020202020204" pitchFamily="34" charset="0"/>
              <a:buChar char="•"/>
            </a:pPr>
            <a:r>
              <a:rPr lang="zh-CN" altLang="en-US" sz="2000" b="1" dirty="0">
                <a:latin typeface="+mn-ea"/>
              </a:rPr>
              <a:t>各模块提供接口，支持动态调整，具备可扩展性</a:t>
            </a:r>
            <a:endParaRPr lang="en-US" altLang="zh-CN" sz="2000" b="1" dirty="0">
              <a:latin typeface="+mn-ea"/>
            </a:endParaRPr>
          </a:p>
        </p:txBody>
      </p:sp>
      <p:sp>
        <p:nvSpPr>
          <p:cNvPr id="7" name="页脚占位符 6">
            <a:extLst>
              <a:ext uri="{FF2B5EF4-FFF2-40B4-BE49-F238E27FC236}">
                <a16:creationId xmlns:a16="http://schemas.microsoft.com/office/drawing/2014/main" id="{EF99FA5A-AC94-4CC3-89AC-F7F9DB34C9B1}"/>
              </a:ext>
            </a:extLst>
          </p:cNvPr>
          <p:cNvSpPr>
            <a:spLocks noGrp="1"/>
          </p:cNvSpPr>
          <p:nvPr>
            <p:ph type="ftr" sz="quarter" idx="11"/>
          </p:nvPr>
        </p:nvSpPr>
        <p:spPr/>
        <p:txBody>
          <a:bodyPr/>
          <a:lstStyle/>
          <a:p>
            <a:r>
              <a:rPr lang="en-US" altLang="zh-CN">
                <a:solidFill>
                  <a:prstClr val="black">
                    <a:tint val="75000"/>
                  </a:prstClr>
                </a:solidFill>
              </a:rPr>
              <a:t>HEPS-BPIX4 DAQ</a:t>
            </a:r>
            <a:r>
              <a:rPr lang="zh-CN" altLang="en-US">
                <a:solidFill>
                  <a:prstClr val="black">
                    <a:tint val="75000"/>
                  </a:prstClr>
                </a:solidFill>
              </a:rPr>
              <a:t>系统设计与开发，</a:t>
            </a:r>
            <a:r>
              <a:rPr lang="en-US" altLang="zh-CN">
                <a:solidFill>
                  <a:prstClr val="black">
                    <a:tint val="75000"/>
                  </a:prstClr>
                </a:solidFill>
              </a:rPr>
              <a:t>2023</a:t>
            </a:r>
            <a:r>
              <a:rPr lang="zh-CN" altLang="en-US">
                <a:solidFill>
                  <a:prstClr val="black">
                    <a:tint val="75000"/>
                  </a:prstClr>
                </a:solidFill>
              </a:rPr>
              <a:t>年</a:t>
            </a:r>
            <a:r>
              <a:rPr lang="en-US" altLang="zh-CN">
                <a:solidFill>
                  <a:prstClr val="black">
                    <a:tint val="75000"/>
                  </a:prstClr>
                </a:solidFill>
              </a:rPr>
              <a:t>8</a:t>
            </a:r>
            <a:r>
              <a:rPr lang="zh-CN" altLang="en-US">
                <a:solidFill>
                  <a:prstClr val="black">
                    <a:tint val="75000"/>
                  </a:prstClr>
                </a:solidFill>
              </a:rPr>
              <a:t>月</a:t>
            </a:r>
            <a:r>
              <a:rPr lang="en-US" altLang="zh-CN">
                <a:solidFill>
                  <a:prstClr val="black">
                    <a:tint val="75000"/>
                  </a:prstClr>
                </a:solidFill>
              </a:rPr>
              <a:t>10</a:t>
            </a:r>
            <a:r>
              <a:rPr lang="zh-CN" altLang="en-US">
                <a:solidFill>
                  <a:prstClr val="black">
                    <a:tint val="75000"/>
                  </a:prstClr>
                </a:solidFill>
              </a:rPr>
              <a:t>日</a:t>
            </a:r>
          </a:p>
        </p:txBody>
      </p:sp>
      <p:graphicFrame>
        <p:nvGraphicFramePr>
          <p:cNvPr id="68" name="表格 67">
            <a:extLst>
              <a:ext uri="{FF2B5EF4-FFF2-40B4-BE49-F238E27FC236}">
                <a16:creationId xmlns:a16="http://schemas.microsoft.com/office/drawing/2014/main" id="{E46C010C-52C1-40A2-869E-7DCE3D5AA902}"/>
              </a:ext>
            </a:extLst>
          </p:cNvPr>
          <p:cNvGraphicFramePr>
            <a:graphicFrameLocks noGrp="1"/>
          </p:cNvGraphicFramePr>
          <p:nvPr>
            <p:extLst>
              <p:ext uri="{D42A27DB-BD31-4B8C-83A1-F6EECF244321}">
                <p14:modId xmlns:p14="http://schemas.microsoft.com/office/powerpoint/2010/main" val="124549585"/>
              </p:ext>
            </p:extLst>
          </p:nvPr>
        </p:nvGraphicFramePr>
        <p:xfrm>
          <a:off x="5580359" y="2584265"/>
          <a:ext cx="6002041" cy="2852259"/>
        </p:xfrm>
        <a:graphic>
          <a:graphicData uri="http://schemas.openxmlformats.org/drawingml/2006/table">
            <a:tbl>
              <a:tblPr firstRow="1" bandRow="1">
                <a:tableStyleId>{6E25E649-3F16-4E02-A733-19D2CDBF48F0}</a:tableStyleId>
              </a:tblPr>
              <a:tblGrid>
                <a:gridCol w="1746769">
                  <a:extLst>
                    <a:ext uri="{9D8B030D-6E8A-4147-A177-3AD203B41FA5}">
                      <a16:colId xmlns:a16="http://schemas.microsoft.com/office/drawing/2014/main" val="3027099142"/>
                    </a:ext>
                  </a:extLst>
                </a:gridCol>
                <a:gridCol w="4255272">
                  <a:extLst>
                    <a:ext uri="{9D8B030D-6E8A-4147-A177-3AD203B41FA5}">
                      <a16:colId xmlns:a16="http://schemas.microsoft.com/office/drawing/2014/main" val="2669984395"/>
                    </a:ext>
                  </a:extLst>
                </a:gridCol>
              </a:tblGrid>
              <a:tr h="368325">
                <a:tc>
                  <a:txBody>
                    <a:bodyPr/>
                    <a:lstStyle/>
                    <a:p>
                      <a:pPr algn="ctr"/>
                      <a:r>
                        <a:rPr lang="zh-CN" altLang="en-US" sz="1800" dirty="0">
                          <a:latin typeface="楷体" panose="02010609060101010101" pitchFamily="49" charset="-122"/>
                          <a:ea typeface="楷体" panose="02010609060101010101" pitchFamily="49" charset="-122"/>
                        </a:rPr>
                        <a:t>功 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HEPS-BPIX4</a:t>
                      </a:r>
                      <a:r>
                        <a:rPr lang="zh-CN" altLang="en-US" sz="1800" b="1" dirty="0">
                          <a:solidFill>
                            <a:schemeClr val="bg1"/>
                          </a:solidFill>
                          <a:latin typeface="楷体" panose="02010609060101010101" pitchFamily="49" charset="-122"/>
                          <a:ea typeface="楷体" panose="02010609060101010101" pitchFamily="49" charset="-122"/>
                          <a:cs typeface="Times New Roman" panose="02020603050405020304" pitchFamily="18" charset="0"/>
                        </a:rPr>
                        <a:t>数据流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2093982"/>
                  </a:ext>
                </a:extLst>
              </a:tr>
              <a:tr h="759350">
                <a:tc>
                  <a:txBody>
                    <a:bodyPr/>
                    <a:lstStyle/>
                    <a:p>
                      <a:pPr algn="ctr"/>
                      <a:r>
                        <a:rPr lang="zh-CN" altLang="en-US" sz="1800" b="0" kern="0" dirty="0">
                          <a:solidFill>
                            <a:schemeClr val="tx1"/>
                          </a:solidFill>
                          <a:latin typeface="楷体" panose="02010609060101010101" pitchFamily="49" charset="-122"/>
                          <a:ea typeface="楷体" panose="02010609060101010101" pitchFamily="49" charset="-122"/>
                          <a:cs typeface="Times New Roman" panose="02020603050405020304" pitchFamily="18" charset="0"/>
                        </a:rPr>
                        <a:t>读 出</a:t>
                      </a:r>
                      <a:endParaRPr lang="en-US" altLang="zh-CN" sz="1800" b="0" dirty="0">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30000"/>
                        </a:lnSpc>
                        <a:buFont typeface="Arial" panose="020B0604020202020204" pitchFamily="34" charset="0"/>
                        <a:buNone/>
                      </a:pPr>
                      <a:r>
                        <a:rPr lang="zh-CN" altLang="en-US" sz="1800" dirty="0">
                          <a:latin typeface="楷体" panose="02010609060101010101" pitchFamily="49" charset="-122"/>
                          <a:ea typeface="楷体" panose="02010609060101010101" pitchFamily="49" charset="-122"/>
                        </a:rPr>
                        <a:t>高吞吐率瞬态海量数据读出能力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76038683"/>
                  </a:ext>
                </a:extLst>
              </a:tr>
              <a:tr h="75935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800" b="0" dirty="0">
                          <a:latin typeface="楷体" panose="02010609060101010101" pitchFamily="49" charset="-122"/>
                          <a:ea typeface="楷体" panose="02010609060101010101" pitchFamily="49" charset="-122"/>
                          <a:cs typeface="Times New Roman" panose="02020603050405020304" pitchFamily="18" charset="0"/>
                        </a:rPr>
                        <a:t>组 装</a:t>
                      </a:r>
                      <a:r>
                        <a:rPr lang="en-US" altLang="zh-CN" sz="1800" b="0" dirty="0">
                          <a:latin typeface="楷体" panose="02010609060101010101" pitchFamily="49" charset="-122"/>
                          <a:ea typeface="楷体" panose="02010609060101010101" pitchFamily="49" charset="-122"/>
                          <a:cs typeface="Times New Roman" panose="02020603050405020304" pitchFamily="18" charset="0"/>
                        </a:rPr>
                        <a:t> </a:t>
                      </a:r>
                      <a:endParaRPr lang="en-US" altLang="zh-CN" sz="1800" b="0" dirty="0">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30000"/>
                        </a:lnSpc>
                        <a:buFont typeface="Arial" panose="020B0604020202020204" pitchFamily="34" charset="0"/>
                        <a:buNone/>
                      </a:pPr>
                      <a:r>
                        <a:rPr lang="zh-CN" altLang="en-US" sz="1800" b="0" dirty="0">
                          <a:latin typeface="楷体" panose="02010609060101010101" pitchFamily="49" charset="-122"/>
                          <a:ea typeface="楷体" panose="02010609060101010101" pitchFamily="49" charset="-122"/>
                        </a:rPr>
                        <a:t>以</a:t>
                      </a:r>
                      <a:r>
                        <a:rPr lang="zh-CN" altLang="en-US" sz="1800" b="1" dirty="0">
                          <a:solidFill>
                            <a:srgbClr val="C00000"/>
                          </a:solidFill>
                          <a:latin typeface="楷体" panose="02010609060101010101" pitchFamily="49" charset="-122"/>
                          <a:ea typeface="楷体" panose="02010609060101010101" pitchFamily="49" charset="-122"/>
                        </a:rPr>
                        <a:t>每个模块</a:t>
                      </a:r>
                      <a:r>
                        <a:rPr lang="zh-CN" altLang="en-US" sz="1800" b="0" dirty="0">
                          <a:latin typeface="楷体" panose="02010609060101010101" pitchFamily="49" charset="-122"/>
                          <a:ea typeface="楷体" panose="02010609060101010101" pitchFamily="49" charset="-122"/>
                        </a:rPr>
                        <a:t>为单位</a:t>
                      </a:r>
                      <a:endParaRPr lang="en-US" altLang="zh-CN" sz="1800" b="0" dirty="0">
                        <a:latin typeface="楷体" panose="02010609060101010101" pitchFamily="49" charset="-122"/>
                        <a:ea typeface="楷体" panose="02010609060101010101" pitchFamily="49" charset="-122"/>
                      </a:endParaRPr>
                    </a:p>
                    <a:p>
                      <a:pPr marL="0" indent="0" algn="ctr">
                        <a:lnSpc>
                          <a:spcPct val="130000"/>
                        </a:lnSpc>
                        <a:buFont typeface="Arial" panose="020B0604020202020204" pitchFamily="34" charset="0"/>
                        <a:buNone/>
                      </a:pPr>
                      <a:r>
                        <a:rPr lang="zh-CN" altLang="en-US" sz="1800" b="0" dirty="0">
                          <a:latin typeface="楷体" panose="02010609060101010101" pitchFamily="49" charset="-122"/>
                          <a:ea typeface="楷体" panose="02010609060101010101" pitchFamily="49" charset="-122"/>
                        </a:rPr>
                        <a:t>拼接组装成</a:t>
                      </a:r>
                      <a:r>
                        <a:rPr lang="zh-CN" altLang="en-US" sz="1800" b="1" dirty="0">
                          <a:solidFill>
                            <a:srgbClr val="C00000"/>
                          </a:solidFill>
                          <a:latin typeface="楷体" panose="02010609060101010101" pitchFamily="49" charset="-122"/>
                          <a:ea typeface="楷体" panose="02010609060101010101" pitchFamily="49" charset="-122"/>
                        </a:rPr>
                        <a:t>完整帧图像</a:t>
                      </a:r>
                      <a:endParaRPr lang="en-US" altLang="zh-CN" sz="1800" b="1" dirty="0">
                        <a:solidFill>
                          <a:srgbClr val="C00000"/>
                        </a:solidFill>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102710604"/>
                  </a:ext>
                </a:extLst>
              </a:tr>
              <a:tr h="48261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800" b="0" dirty="0">
                          <a:latin typeface="楷体" panose="02010609060101010101" pitchFamily="49" charset="-122"/>
                          <a:ea typeface="楷体" panose="02010609060101010101" pitchFamily="49" charset="-122"/>
                        </a:rPr>
                        <a:t>处 理</a:t>
                      </a:r>
                      <a:endParaRPr lang="en-US" altLang="zh-CN" sz="1800" b="0" dirty="0">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30000"/>
                        </a:lnSpc>
                        <a:buFont typeface="Arial" panose="020B0604020202020204" pitchFamily="34" charset="0"/>
                        <a:buNone/>
                      </a:pPr>
                      <a:r>
                        <a:rPr lang="zh-CN" altLang="en-US" sz="1800" b="1" dirty="0">
                          <a:solidFill>
                            <a:srgbClr val="C00000"/>
                          </a:solidFill>
                          <a:latin typeface="楷体" panose="02010609060101010101" pitchFamily="49" charset="-122"/>
                          <a:ea typeface="楷体" panose="02010609060101010101" pitchFamily="49" charset="-122"/>
                        </a:rPr>
                        <a:t>同步辐射实验需求</a:t>
                      </a:r>
                      <a:endParaRPr lang="en-US" altLang="zh-CN" sz="1800" b="1" dirty="0">
                        <a:solidFill>
                          <a:srgbClr val="C00000"/>
                        </a:solidFill>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616210492"/>
                  </a:ext>
                </a:extLst>
              </a:tr>
              <a:tr h="48261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800" b="0" dirty="0">
                          <a:latin typeface="楷体" panose="02010609060101010101" pitchFamily="49" charset="-122"/>
                          <a:ea typeface="楷体" panose="02010609060101010101" pitchFamily="49" charset="-122"/>
                        </a:rPr>
                        <a:t>存 储</a:t>
                      </a:r>
                      <a:endParaRPr lang="en-US" altLang="zh-CN" sz="1800" b="0" dirty="0">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30000"/>
                        </a:lnSpc>
                        <a:buFont typeface="Arial" panose="020B0604020202020204" pitchFamily="34" charset="0"/>
                        <a:buNone/>
                      </a:pPr>
                      <a:r>
                        <a:rPr lang="zh-CN" altLang="en-US" sz="1800" b="0" dirty="0">
                          <a:solidFill>
                            <a:schemeClr val="tx1"/>
                          </a:solidFill>
                          <a:latin typeface="楷体" panose="02010609060101010101" pitchFamily="49" charset="-122"/>
                          <a:ea typeface="楷体" panose="02010609060101010101" pitchFamily="49" charset="-122"/>
                        </a:rPr>
                        <a:t>实时</a:t>
                      </a:r>
                      <a:r>
                        <a:rPr lang="zh-CN" altLang="en-US" sz="1800" b="1" dirty="0">
                          <a:solidFill>
                            <a:srgbClr val="C00000"/>
                          </a:solidFill>
                          <a:latin typeface="楷体" panose="02010609060101010101" pitchFamily="49" charset="-122"/>
                          <a:ea typeface="楷体" panose="02010609060101010101" pitchFamily="49" charset="-122"/>
                        </a:rPr>
                        <a:t>全部存储</a:t>
                      </a:r>
                      <a:endParaRPr lang="en-US" altLang="zh-CN" sz="1800" b="1" dirty="0">
                        <a:solidFill>
                          <a:srgbClr val="C00000"/>
                        </a:solidFill>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395467664"/>
                  </a:ext>
                </a:extLst>
              </a:tr>
            </a:tbl>
          </a:graphicData>
        </a:graphic>
      </p:graphicFrame>
      <p:sp>
        <p:nvSpPr>
          <p:cNvPr id="69" name="箭头: 下 68">
            <a:extLst>
              <a:ext uri="{FF2B5EF4-FFF2-40B4-BE49-F238E27FC236}">
                <a16:creationId xmlns:a16="http://schemas.microsoft.com/office/drawing/2014/main" id="{8F8813AB-E24F-4F9C-ABA3-CCD18AB594AE}"/>
              </a:ext>
            </a:extLst>
          </p:cNvPr>
          <p:cNvSpPr/>
          <p:nvPr/>
        </p:nvSpPr>
        <p:spPr>
          <a:xfrm>
            <a:off x="8479901" y="5518537"/>
            <a:ext cx="435499" cy="513793"/>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a:extLst>
              <a:ext uri="{FF2B5EF4-FFF2-40B4-BE49-F238E27FC236}">
                <a16:creationId xmlns:a16="http://schemas.microsoft.com/office/drawing/2014/main" id="{B244C9BF-F35F-4381-B9B4-2B5813B25ED9}"/>
              </a:ext>
            </a:extLst>
          </p:cNvPr>
          <p:cNvSpPr txBox="1"/>
          <p:nvPr/>
        </p:nvSpPr>
        <p:spPr>
          <a:xfrm>
            <a:off x="5634392" y="6032330"/>
            <a:ext cx="6557608" cy="400110"/>
          </a:xfrm>
          <a:prstGeom prst="rect">
            <a:avLst/>
          </a:prstGeom>
          <a:noFill/>
        </p:spPr>
        <p:txBody>
          <a:bodyPr wrap="square" rtlCol="0">
            <a:spAutoFit/>
          </a:bodyPr>
          <a:lstStyle/>
          <a:p>
            <a:r>
              <a:rPr lang="zh-CN" altLang="zh-CN" sz="2000" dirty="0">
                <a:latin typeface="楷体" panose="02010609060101010101" pitchFamily="49" charset="-122"/>
                <a:ea typeface="楷体" panose="02010609060101010101" pitchFamily="49" charset="-122"/>
              </a:rPr>
              <a:t>结合</a:t>
            </a:r>
            <a:r>
              <a:rPr lang="en-US" altLang="zh-CN" sz="2000" kern="100" dirty="0">
                <a:latin typeface="Times New Roman" panose="02020603050405020304" pitchFamily="18" charset="0"/>
                <a:ea typeface="楷体" panose="02010609060101010101" pitchFamily="49" charset="-122"/>
                <a:cs typeface="Times New Roman" panose="02020603050405020304" pitchFamily="18" charset="0"/>
              </a:rPr>
              <a:t>HEPS-BPIX4</a:t>
            </a:r>
            <a:r>
              <a:rPr lang="zh-CN" altLang="zh-CN" sz="2000" dirty="0">
                <a:latin typeface="楷体" panose="02010609060101010101" pitchFamily="49" charset="-122"/>
                <a:ea typeface="楷体" panose="02010609060101010101" pitchFamily="49" charset="-122"/>
              </a:rPr>
              <a:t>的</a:t>
            </a:r>
            <a:r>
              <a:rPr lang="zh-CN" altLang="zh-CN" sz="2000" b="1" dirty="0">
                <a:solidFill>
                  <a:srgbClr val="C00000"/>
                </a:solidFill>
                <a:latin typeface="楷体" panose="02010609060101010101" pitchFamily="49" charset="-122"/>
                <a:ea typeface="楷体" panose="02010609060101010101" pitchFamily="49" charset="-122"/>
              </a:rPr>
              <a:t>需求</a:t>
            </a:r>
            <a:r>
              <a:rPr lang="zh-CN" altLang="en-US" sz="2000" b="1" dirty="0">
                <a:solidFill>
                  <a:srgbClr val="C00000"/>
                </a:solidFill>
                <a:latin typeface="楷体" panose="02010609060101010101" pitchFamily="49" charset="-122"/>
                <a:ea typeface="楷体" panose="02010609060101010101" pitchFamily="49" charset="-122"/>
              </a:rPr>
              <a:t>与特点</a:t>
            </a:r>
            <a:r>
              <a:rPr lang="zh-CN" altLang="zh-CN" sz="2000" dirty="0">
                <a:latin typeface="楷体" panose="02010609060101010101" pitchFamily="49" charset="-122"/>
                <a:ea typeface="楷体" panose="02010609060101010101" pitchFamily="49" charset="-122"/>
              </a:rPr>
              <a:t>进行定制</a:t>
            </a:r>
            <a:r>
              <a:rPr lang="zh-CN" altLang="en-US" sz="2000" dirty="0">
                <a:latin typeface="楷体" panose="02010609060101010101" pitchFamily="49" charset="-122"/>
                <a:ea typeface="楷体" panose="02010609060101010101" pitchFamily="49" charset="-122"/>
              </a:rPr>
              <a:t>化设计开发</a:t>
            </a:r>
            <a:endParaRPr lang="zh-CN" altLang="en-US" sz="2000" dirty="0"/>
          </a:p>
        </p:txBody>
      </p:sp>
      <p:sp>
        <p:nvSpPr>
          <p:cNvPr id="75" name="圆角矩形标注 28">
            <a:extLst>
              <a:ext uri="{FF2B5EF4-FFF2-40B4-BE49-F238E27FC236}">
                <a16:creationId xmlns:a16="http://schemas.microsoft.com/office/drawing/2014/main" id="{458F4E9E-F7DE-413D-9531-23C271EAD974}"/>
              </a:ext>
            </a:extLst>
          </p:cNvPr>
          <p:cNvSpPr/>
          <p:nvPr/>
        </p:nvSpPr>
        <p:spPr>
          <a:xfrm>
            <a:off x="609600" y="4923586"/>
            <a:ext cx="1687484" cy="660304"/>
          </a:xfrm>
          <a:prstGeom prst="wedgeRoundRectCallout">
            <a:avLst>
              <a:gd name="adj1" fmla="val 44363"/>
              <a:gd name="adj2" fmla="val -86776"/>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666734">
              <a:lnSpc>
                <a:spcPct val="90000"/>
              </a:lnSpc>
              <a:spcAft>
                <a:spcPct val="35000"/>
              </a:spcAft>
            </a:pPr>
            <a:r>
              <a:rPr lang="zh-CN" altLang="en-US" b="1" kern="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与江门中微子实验共用</a:t>
            </a:r>
            <a:endParaRPr lang="en-US" altLang="zh-CN" dirty="0">
              <a:solidFill>
                <a:sysClr val="windowText" lastClr="0000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4113019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e4a5f2da-1e94-415c-91df-82cb1241f036"/>
  <p:tag name="COMMONDATA" val="eyJoZGlkIjoiMzZmOTMzNzgzZmI5OGU4OGMyNDBjNzkzN2ZjY2Y0MzIifQ=="/>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7354</TotalTime>
  <Words>2915</Words>
  <Application>Microsoft Office PowerPoint</Application>
  <PresentationFormat>宽屏</PresentationFormat>
  <Paragraphs>402</Paragraphs>
  <Slides>20</Slides>
  <Notes>16</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32" baseType="lpstr">
      <vt:lpstr>MiSans Normal</vt:lpstr>
      <vt:lpstr>等线</vt:lpstr>
      <vt:lpstr>楷体</vt:lpstr>
      <vt:lpstr>宋体</vt:lpstr>
      <vt:lpstr>Microsoft YaHei</vt:lpstr>
      <vt:lpstr>Microsoft YaHei</vt:lpstr>
      <vt:lpstr>Arial</vt:lpstr>
      <vt:lpstr>Calibri</vt:lpstr>
      <vt:lpstr>Times New Roman</vt:lpstr>
      <vt:lpstr>Wingdings</vt:lpstr>
      <vt:lpstr>2_Office 主题</vt:lpstr>
      <vt:lpstr>Visio.Drawing.11</vt:lpstr>
      <vt:lpstr>HEPS-BPIX 6M探测器DAQ系统的设计与开发</vt:lpstr>
      <vt:lpstr>PowerPoint 演示文稿</vt:lpstr>
      <vt:lpstr>HEPS</vt:lpstr>
      <vt:lpstr>HEPS-BPIX</vt:lpstr>
      <vt:lpstr>HEPS-BPIX1/2/3 DAQ系统设计实现</vt:lpstr>
      <vt:lpstr>HEPS-BPIX1/2/3 DAQ系统设计实现</vt:lpstr>
      <vt:lpstr>HEPS-BPIX1/2/3 DAQ系统设计实现</vt:lpstr>
      <vt:lpstr>HEPS-BPIX4 DAQ系统整体设计架构</vt:lpstr>
      <vt:lpstr>HEPS-BPIX4 DAQ系统数据流设计与开发</vt:lpstr>
      <vt:lpstr>HEPS-BPIX4 DAQ系统数据流设计与开发</vt:lpstr>
      <vt:lpstr>HEPS-BPIX4 DAQ系统数据流设计与开发</vt:lpstr>
      <vt:lpstr>HEPS-BPIX4 DAQ系统数据流设计与开发</vt:lpstr>
      <vt:lpstr>HEPS-BPIX4 DAQ系统在线软件设计与开发</vt:lpstr>
      <vt:lpstr>HEPS-BPIX4 DAQ系统在线软件设计与开发</vt:lpstr>
      <vt:lpstr>HEPS-BPIX4 DAQ系统在线软件设计与开发</vt:lpstr>
      <vt:lpstr>HEPS-BPIX4 DAQ系统在线软件设计与开发</vt:lpstr>
      <vt:lpstr>总结</vt:lpstr>
      <vt:lpstr>BACKUP</vt:lpstr>
      <vt:lpstr>Backup——存储性能研究</vt:lpstr>
      <vt:lpstr>Backup——HEPS-BPIX4 DAQ系统部署方案研究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工作汇报</dc:title>
  <dc:creator>xuhui</dc:creator>
  <cp:lastModifiedBy>zhang sh</cp:lastModifiedBy>
  <cp:revision>1344</cp:revision>
  <dcterms:created xsi:type="dcterms:W3CDTF">2021-12-01T09:03:00Z</dcterms:created>
  <dcterms:modified xsi:type="dcterms:W3CDTF">2023-08-09T16:53:33Z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1A154B19BBA847E0B8FB29BD13F1F408</vt:lpwstr>
  </property>
  <property fmtid="{D5CDD505-2E9C-101B-9397-08002B2CF9AE}" pid="3" name="KSOProductBuildVer">
    <vt:lpwstr>2052-11.1.0.13703</vt:lpwstr>
  </property>
</Properties>
</file>