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61" r:id="rId4"/>
    <p:sldId id="262" r:id="rId5"/>
    <p:sldId id="273" r:id="rId6"/>
    <p:sldId id="271" r:id="rId7"/>
    <p:sldId id="275" r:id="rId8"/>
    <p:sldId id="265" r:id="rId9"/>
    <p:sldId id="277" r:id="rId10"/>
    <p:sldId id="278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D62D5-FF0C-4A4C-BFE5-F850C6BB10B0}" type="datetimeFigureOut">
              <a:rPr lang="en-CN" smtClean="0"/>
              <a:t>2023/8/9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6758-8A07-1A42-AA42-CF032C6FA2A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122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B2BD-BF42-9B9F-2A8B-F5FD2A83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975F8-6FB2-9AC6-228C-155A56F30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6960D-3801-F95C-2C2E-C34EF69A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1D0A-B008-0A40-BD40-E4069B27E71D}" type="datetime1">
              <a:rPr lang="en-US" smtClean="0"/>
              <a:t>8/9/23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13736-49CF-43BA-2866-6CE3C909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F1A79-F38D-0831-5D63-60EA4B91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852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931D-D18B-A68C-7FB5-6740CD80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2D877-1528-21DB-3767-BC21824D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3C2B7-EBD9-69AE-DAD1-AE2170CE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C75F-C418-2C4A-A9D2-541B7C7D29FC}" type="datetime1">
              <a:rPr lang="en-US" smtClean="0"/>
              <a:t>8/9/23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2749-15AC-0E2D-0D3C-7799ECEB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80CE-2578-118E-B47A-ED8F0F4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537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366EA-1AB5-C4E0-0C8F-7809A72EF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8B1CD-5492-2106-65C2-D40253EE3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F61D9-82E7-0296-474F-3AFE1C44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D214-BDF9-9649-B852-17EF66057EA0}" type="datetime1">
              <a:rPr lang="en-US" smtClean="0"/>
              <a:t>8/9/23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D6285-539F-8F99-3221-64C1D12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C3EF8-9F42-4F49-1C1F-57FE17A8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8817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8F43-CDAE-5821-E03C-94BD17F3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5528-0F0F-F6D2-F2AA-003CCB01E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48C4-905A-CAAB-1901-9F11EE73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B776-17CF-D34A-91F7-F4D7E7CB8B92}" type="datetime1">
              <a:rPr lang="en-US" smtClean="0"/>
              <a:t>8/9/23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5453-EC18-FFAC-69B4-3A0D8686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FE08C-2BFE-1053-3314-4A137A31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51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F1F7-A7E6-802E-56A6-D661D05A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51018-F2CA-3C7F-A647-42C25E444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3A442-A991-8420-E11E-D9474923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8E-A416-104F-A86D-B30125CADA7E}" type="datetime1">
              <a:rPr lang="en-US" smtClean="0"/>
              <a:t>8/9/23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159DC-412E-DDEC-52E4-10455850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1F431-B44A-1C6D-4068-ACCCA7AF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124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4EFA-1089-455D-C67A-896DA1C3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FA9A-99EC-2C92-BF76-8A0553158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D3B55-ED87-B15F-A70E-2998B653E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C7DF0-A7CB-8882-B484-5118306A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F9C1-2776-214B-9854-AAD3587275A7}" type="datetime1">
              <a:rPr lang="en-US" smtClean="0"/>
              <a:t>8/9/23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0F607-4A2F-1737-A59B-910EA94F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1CCEB-9B1C-5267-50A4-E5CCC4BE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2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F7E9-1903-CCCC-5EFB-E0CF80C1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B2C0B-0141-7F7E-ED21-CC1ED3ABD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9A4B0-4819-B8B0-6778-43F739BF3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79981-FCD7-8EC8-F7DA-3B0CFEA57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05EF9-1B2D-7496-1D78-E0121B8A1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09FDB-4BDB-665A-FD6F-9B8801D1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67E1-E74B-A246-BDF7-A49BA481AACF}" type="datetime1">
              <a:rPr lang="en-US" smtClean="0"/>
              <a:t>8/9/23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9E47E-EE31-7125-607C-647434B6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32D86-9410-BB85-D15F-7DE07529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56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FF9C-377B-7117-4CD6-11303AF0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B5058-E268-B813-C0F9-CBA501FC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FA9-DE70-BF4C-95EF-508328EAF14D}" type="datetime1">
              <a:rPr lang="en-US" smtClean="0"/>
              <a:t>8/9/23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AAFC8-3AE7-E2B1-81CB-8D8213AD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2D7B4-35B4-01D6-FD89-A51F1F80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359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39624-E69A-9ABF-98EB-EF40D8C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7C8-594E-A44E-A5A2-CED35F359DA9}" type="datetime1">
              <a:rPr lang="en-US" smtClean="0"/>
              <a:t>8/9/23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87F34-FFD8-C174-5CEF-6813F697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5833B-242B-E325-21A0-13394272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450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1E09-2C2A-D91A-2701-DA0B6013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CD36-24CA-C24E-D69A-5C43D7CF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D18E0-9E03-F115-001C-5FBB56F41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8A1A6-103F-FC65-3DB7-B742D5A5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5B38-1E6B-0940-B3E7-922BC68D9DB8}" type="datetime1">
              <a:rPr lang="en-US" smtClean="0"/>
              <a:t>8/9/23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46E90-9941-1034-CA55-8425454D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B32E-9141-DDEE-BBD7-D62E5CCC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893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2989-10E7-1F87-75D0-C5125804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FF8102-9F32-4A8D-5197-434B7B8C1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7C619-3767-8E14-092A-A5EAC517A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DDE47-904F-B959-D28A-5E01D67A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458C-9D35-294C-AC2F-C60BF4EAF606}" type="datetime1">
              <a:rPr lang="en-US" smtClean="0"/>
              <a:t>8/9/23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E48DD-4CBC-5B34-25BB-9D1D0C7C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DB8EA-2858-996A-A90D-CFCAF92C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131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F4CB5-7428-695D-0455-FD5F797C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67883-1756-BEB9-7190-3D89CF597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53D8C-9846-E481-4CE5-E8DE3D117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BF94-2EF9-2844-8781-379A799450F8}" type="datetime1">
              <a:rPr lang="en-US" smtClean="0"/>
              <a:t>8/9/23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C6F2A-02FD-90CA-D550-1D0B5125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8E4A-B1F8-589F-313C-CC150275C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C434-EC13-3240-9957-C481FF7FC95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73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1E253-969A-6A2A-1F3B-7779622ED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10" y="1624850"/>
            <a:ext cx="10659979" cy="2757579"/>
          </a:xfrm>
        </p:spPr>
        <p:txBody>
          <a:bodyPr>
            <a:noAutofit/>
          </a:bodyPr>
          <a:lstStyle/>
          <a:p>
            <a:r>
              <a:rPr kumimoji="1" lang="zh-CN" altLang="en-US" sz="480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硅径迹探测器读出芯片单粒子效应研究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03B31C-9B1D-1D82-D35D-8DA552132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8050"/>
            <a:ext cx="9144000" cy="1383911"/>
          </a:xfrm>
        </p:spPr>
        <p:txBody>
          <a:bodyPr>
            <a:normAutofit/>
          </a:bodyPr>
          <a:lstStyle/>
          <a:p>
            <a:r>
              <a:rPr kumimoji="1"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彭少刚</a:t>
            </a:r>
            <a:endParaRPr kumimoji="1"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zh-CN" altLang="en-US" sz="320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高能所</a:t>
            </a:r>
            <a:r>
              <a:rPr kumimoji="1" lang="en-US" altLang="zh-CN" sz="3200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320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清华</a:t>
            </a:r>
            <a:r>
              <a:rPr kumimoji="1" lang="zh-CN" altLang="en-US" sz="3200">
                <a:latin typeface="Times New Roman" panose="02020603050405020304" pitchFamily="18" charset="0"/>
                <a:ea typeface="Songti SC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latin typeface="Times New Roman" panose="02020603050405020304" pitchFamily="18" charset="0"/>
                <a:ea typeface="Songti SC" panose="02010600040101010101" pitchFamily="2" charset="-122"/>
                <a:cs typeface="Times New Roman" panose="02020603050405020304" pitchFamily="18" charset="0"/>
              </a:rPr>
              <a:t>IT k </a:t>
            </a:r>
            <a:r>
              <a:rPr kumimoji="1" lang="zh-CN" altLang="en-US" sz="320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团队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2F0D6F-3713-5FD0-988E-764495A5C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" y="0"/>
            <a:ext cx="12170234" cy="292532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3098C-6789-47D3-27C5-2B7BB25B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6BF5-A215-CA49-8116-FD58C3973C41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392483-95F2-3504-B55E-413E144B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6492-4F5D-CB4D-9AE7-8EE97D41DB90}" type="datetime1">
              <a:rPr lang="en-US" smtClean="0"/>
              <a:t>8/9/23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280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334E-4A34-2E7F-803A-601FDFD9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b="1" i="0" dirty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4900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不同能量下不同寄存器的翻转截面</a:t>
            </a:r>
            <a:br>
              <a:rPr lang="en-CN" sz="49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endParaRPr lang="en-CN" sz="49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13A27-47E4-076F-FD08-2209036B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642" y="1523502"/>
            <a:ext cx="5157787" cy="680919"/>
          </a:xfrm>
        </p:spPr>
        <p:txBody>
          <a:bodyPr/>
          <a:lstStyle/>
          <a:p>
            <a:r>
              <a:rPr lang="en-US" altLang="zh-CN" dirty="0"/>
              <a:t>20</a:t>
            </a:r>
            <a:r>
              <a:rPr lang="zh-CN" altLang="en-US"/>
              <a:t> </a:t>
            </a:r>
            <a:r>
              <a:rPr lang="en-US" altLang="zh-CN" dirty="0"/>
              <a:t>MeV</a:t>
            </a:r>
            <a:endParaRPr lang="en-C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D689C9-5FA8-2992-5AE1-0CE5B7534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333" y="2272948"/>
            <a:ext cx="5157787" cy="253460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F8EA5-5DC4-9834-B8BE-660BF9A94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503682"/>
            <a:ext cx="5183188" cy="680919"/>
          </a:xfrm>
        </p:spPr>
        <p:txBody>
          <a:bodyPr/>
          <a:lstStyle/>
          <a:p>
            <a:r>
              <a:rPr lang="en-CN"/>
              <a:t>40 MeV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252AC8-531C-F8B9-4115-3ADB80DC93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50429" y="2253128"/>
            <a:ext cx="5183188" cy="255442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844F0C-E68F-D63F-C3F1-7382EB8571DB}"/>
              </a:ext>
            </a:extLst>
          </p:cNvPr>
          <p:cNvSpPr txBox="1">
            <a:spLocks/>
          </p:cNvSpPr>
          <p:nvPr/>
        </p:nvSpPr>
        <p:spPr>
          <a:xfrm>
            <a:off x="932924" y="5612417"/>
            <a:ext cx="11395710" cy="115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i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图表中</a:t>
            </a:r>
            <a:r>
              <a:rPr lang="zh-CN" altLang="en-US" b="1">
                <a:solidFill>
                  <a:srgbClr val="202124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不</a:t>
            </a:r>
            <a:r>
              <a:rPr lang="zh-CN" altLang="en-US" b="1" i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可见的</a:t>
            </a:r>
            <a:r>
              <a:rPr lang="zh-CN" altLang="en-US" b="1">
                <a:solidFill>
                  <a:srgbClr val="202124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数据点</a:t>
            </a:r>
            <a:r>
              <a:rPr lang="zh-CN" altLang="en-US" b="1" i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对应于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假设 </a:t>
            </a: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3 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个 </a:t>
            </a:r>
            <a:r>
              <a:rPr lang="en-US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SEU 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的 </a:t>
            </a: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95% 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置信上限。</a:t>
            </a:r>
            <a:endParaRPr lang="en-US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b="0" i="0">
                <a:solidFill>
                  <a:srgbClr val="32323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截面表示被测试器件的单粒子效应的敏感度</a:t>
            </a:r>
            <a:r>
              <a:rPr lang="zh-CN" altLang="en-US">
                <a:solidFill>
                  <a:srgbClr val="32323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dirty="0">
              <a:solidFill>
                <a:srgbClr val="32323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b="0" i="0">
                <a:solidFill>
                  <a:srgbClr val="32323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截面越大，表示器件</a:t>
            </a:r>
            <a:r>
              <a:rPr lang="zh-CN" altLang="en-US" b="1" i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抗单粒子效应的能力越差</a:t>
            </a:r>
            <a:endParaRPr lang="en-CN" b="1">
              <a:solidFill>
                <a:srgbClr val="FF0000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DF098D9-2B35-112F-25EC-13B628C7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FCF0-8363-C94C-B374-3D75730F20C3}" type="datetime1">
              <a:rPr lang="en-US" smtClean="0"/>
              <a:t>8/9/23</a:t>
            </a:fld>
            <a:endParaRPr lang="en-CN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6A836E9-4575-727E-F6C8-77593469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2849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334E-4A34-2E7F-803A-601FDFD9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b="1" i="0" dirty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4900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不同能量下不同寄存器的翻转截面</a:t>
            </a:r>
            <a:br>
              <a:rPr lang="en-CN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13A27-47E4-076F-FD08-2209036B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642" y="1523502"/>
            <a:ext cx="5157787" cy="680919"/>
          </a:xfrm>
        </p:spPr>
        <p:txBody>
          <a:bodyPr/>
          <a:lstStyle/>
          <a:p>
            <a:r>
              <a:rPr lang="en-US" altLang="zh-CN" dirty="0"/>
              <a:t>60</a:t>
            </a:r>
            <a:r>
              <a:rPr lang="zh-CN" altLang="en-US"/>
              <a:t> </a:t>
            </a:r>
            <a:r>
              <a:rPr lang="en-US" altLang="zh-CN" dirty="0"/>
              <a:t>MeV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F8EA5-5DC4-9834-B8BE-660BF9A94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503682"/>
            <a:ext cx="5183188" cy="680919"/>
          </a:xfrm>
        </p:spPr>
        <p:txBody>
          <a:bodyPr/>
          <a:lstStyle/>
          <a:p>
            <a:r>
              <a:rPr lang="en-CN"/>
              <a:t>80 MeV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844F0C-E68F-D63F-C3F1-7382EB8571DB}"/>
              </a:ext>
            </a:extLst>
          </p:cNvPr>
          <p:cNvSpPr txBox="1">
            <a:spLocks/>
          </p:cNvSpPr>
          <p:nvPr/>
        </p:nvSpPr>
        <p:spPr>
          <a:xfrm>
            <a:off x="932924" y="5612417"/>
            <a:ext cx="11395710" cy="115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i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图表中</a:t>
            </a:r>
            <a:r>
              <a:rPr lang="zh-CN" altLang="en-US" b="1">
                <a:solidFill>
                  <a:srgbClr val="202124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不</a:t>
            </a:r>
            <a:r>
              <a:rPr lang="zh-CN" altLang="en-US" b="1" i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可见的</a:t>
            </a:r>
            <a:r>
              <a:rPr lang="zh-CN" altLang="en-US" b="1">
                <a:solidFill>
                  <a:srgbClr val="202124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数据点</a:t>
            </a:r>
            <a:r>
              <a:rPr lang="zh-CN" altLang="en-US" b="1" i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对应于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假设 </a:t>
            </a: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3 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个 </a:t>
            </a:r>
            <a:r>
              <a:rPr lang="en-US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SEU 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的 </a:t>
            </a: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95% </a:t>
            </a:r>
            <a:r>
              <a:rPr lang="zh-CN" altLang="en-US" b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置信上限。</a:t>
            </a:r>
            <a:endParaRPr lang="en-US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b="0" i="0">
                <a:solidFill>
                  <a:srgbClr val="32323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截面表示被测试器件的单粒子效应的敏感度</a:t>
            </a:r>
            <a:r>
              <a:rPr lang="zh-CN" altLang="en-US">
                <a:solidFill>
                  <a:srgbClr val="32323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dirty="0">
              <a:solidFill>
                <a:srgbClr val="32323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b="0" i="0">
                <a:solidFill>
                  <a:srgbClr val="32323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截面越大，表示器件</a:t>
            </a:r>
            <a:r>
              <a:rPr lang="zh-CN" altLang="en-US" b="1" i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抗单粒子效应的能力越差</a:t>
            </a:r>
            <a:endParaRPr lang="en-CN" b="1">
              <a:solidFill>
                <a:srgbClr val="FF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55BFDF-1EB8-0FB6-F207-3BBBB2192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0696" y="2253128"/>
            <a:ext cx="5157787" cy="2462603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B112446-F5F3-9A30-4ADA-53ED0A4218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30766" y="2257654"/>
            <a:ext cx="5183188" cy="2458077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D9F01B7-80F2-ECE2-932D-9115E8F2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3BEB-7ACD-BB40-98B6-868BA2547523}" type="datetime1">
              <a:rPr lang="en-US" smtClean="0"/>
              <a:t>8/9/23</a:t>
            </a:fld>
            <a:endParaRPr lang="en-CN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188D8BD-57AD-1A08-92D6-534BFE8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643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9823-9E56-F504-17AE-76FBCD4A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总结与展望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FC4B-39AE-A62B-23B2-1B68082C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</a:rPr>
              <a:t>通过在CSNS对四块芯片的辐照测试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，得到了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4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块芯片的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TID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效应结果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通过对不同能量下芯片的辐照，得到了芯片不同寄存器的抗单粒子效应的能力的分布情况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还有两块芯片的单粒子效应横截面的计算没有出来，之后会将得到的结果与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V0 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芯片对比</a:t>
            </a:r>
            <a:endParaRPr lang="en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2454-9771-6AE7-5C10-D72CC75D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65B-44E3-7D4D-BDF7-CF9B4BCDD2B1}" type="datetime1">
              <a:rPr lang="en-US" smtClean="0"/>
              <a:t>8/9/23</a:t>
            </a:fld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450C1-804F-5ADD-8A76-A93CC984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1697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AB60-3DD7-7A86-C07B-ECA8860B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7704"/>
            <a:ext cx="10515600" cy="1325563"/>
          </a:xfrm>
        </p:spPr>
        <p:txBody>
          <a:bodyPr/>
          <a:lstStyle/>
          <a:p>
            <a:pPr algn="ctr"/>
            <a:r>
              <a:rPr lang="en-CN" b="1"/>
              <a:t>谢谢</a:t>
            </a:r>
            <a:r>
              <a:rPr lang="zh-CN" altLang="en-US" b="1"/>
              <a:t>！</a:t>
            </a:r>
            <a:endParaRPr lang="en-CN" b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61B25-97CC-9313-25F9-847F32C8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9469-806E-CD4F-84BB-6887B3B98E3C}" type="datetime1">
              <a:rPr lang="en-US" smtClean="0"/>
              <a:t>8/9/23</a:t>
            </a:fld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10B1-DBAA-4C12-41E0-A2DD3E80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C434-EC13-3240-9957-C481FF7FC956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899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3E70-7584-8162-C280-9C167A45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FFFC-03AC-1E65-0B36-F495AA38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N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研究背景</a:t>
            </a:r>
          </a:p>
          <a:p>
            <a:pPr lvl="1"/>
            <a:r>
              <a:rPr lang="en-CN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研究目的</a:t>
            </a:r>
          </a:p>
          <a:p>
            <a:pPr lvl="1"/>
            <a:r>
              <a:rPr lang="en-CN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芯片设计的考虑以及单粒子效应</a:t>
            </a:r>
          </a:p>
          <a:p>
            <a:pPr lvl="1"/>
            <a:r>
              <a:rPr lang="en-CN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单粒子效应</a:t>
            </a:r>
          </a:p>
          <a:p>
            <a:pPr lvl="1"/>
            <a:r>
              <a:rPr lang="en-CN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单粒子翻转横截面积的计算</a:t>
            </a:r>
          </a:p>
          <a:p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CSNS </a:t>
            </a:r>
            <a:r>
              <a:rPr lang="zh-CN" altLang="en-US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芯片辐照实验      </a:t>
            </a:r>
            <a:endParaRPr lang="en-US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实验结果及分析   </a:t>
            </a:r>
            <a:endParaRPr lang="en-US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总电离剂量效应   </a:t>
            </a:r>
            <a:endParaRPr lang="en-US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不同能量下的位翻转情况  </a:t>
            </a:r>
            <a:endParaRPr lang="en-US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CN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总结与展望</a:t>
            </a:r>
            <a:endParaRPr lang="en-US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D732-E30B-07EC-CC59-6437809A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C215-702D-2F4D-82AF-DDE0ED7C70D8}" type="datetime1">
              <a:rPr lang="en-US" smtClean="0"/>
              <a:t>8/9/23</a:t>
            </a:fld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88B0A-BEE0-78EF-1DAA-1B7B1A75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5C4F-4C4C-434A-AAED-F215F3408EF3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27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2827-88E9-0430-401B-4750E5EB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研究背景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6134-E667-E421-5AF4-F6D6E1DE6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研究目的</a:t>
            </a:r>
          </a:p>
          <a:p>
            <a:pPr lvl="1"/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r>
              <a:rPr lang="zh-CN" b="1" dirty="0">
                <a:solidFill>
                  <a:srgbClr val="FF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内部探测器</a:t>
            </a:r>
            <a:r>
              <a:rPr 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将被新的 </a:t>
            </a:r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zh-CN" dirty="0"/>
              <a:t> </a:t>
            </a:r>
            <a:r>
              <a:rPr 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内部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径迹探测</a:t>
            </a:r>
            <a:r>
              <a:rPr 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器</a:t>
            </a:r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（ITk）</a:t>
            </a:r>
            <a:r>
              <a:rPr 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取代</a:t>
            </a:r>
            <a:endParaRPr lang="en-CN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ITk 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将是一款</a:t>
            </a:r>
            <a:r>
              <a:rPr lang="zh-CN" altLang="en-US" b="1" dirty="0">
                <a:solidFill>
                  <a:srgbClr val="FF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全硅探测器</a:t>
            </a:r>
            <a:endParaRPr lang="en-CN" b="1" dirty="0">
              <a:solidFill>
                <a:srgbClr val="FF000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ASICs </a:t>
            </a:r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的意义</a:t>
            </a:r>
          </a:p>
          <a:p>
            <a:pPr lvl="1"/>
            <a:r>
              <a:rPr lang="en-CN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读出每个传感器条</a:t>
            </a:r>
          </a:p>
          <a:p>
            <a:pPr lvl="1"/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经过多次迭代开发</a:t>
            </a:r>
            <a:r>
              <a:rPr lang="zh-CN" dirty="0"/>
              <a:t>（</a:t>
            </a:r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ABCN-25、ABC130、ABCStar</a:t>
            </a:r>
            <a:r>
              <a:rPr lang="zh-CN" dirty="0"/>
              <a:t>）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, 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支持多代模块原型程序</a:t>
            </a:r>
            <a:endParaRPr lang="en-CN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b="0" i="0" dirty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用于</a:t>
            </a:r>
            <a:r>
              <a:rPr lang="zh-CN" altLang="en-US" b="1" i="0" dirty="0">
                <a:solidFill>
                  <a:srgbClr val="00206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构建</a:t>
            </a: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zh-CN" altLang="en-US" b="1" i="0" dirty="0">
                <a:solidFill>
                  <a:srgbClr val="00206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探测器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（最新版本</a:t>
            </a:r>
            <a:r>
              <a:rPr lang="en-US" altLang="zh-CN" b="0" i="0" dirty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ABCStar  Version 1(V1))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D30EE-803A-8397-B541-B1CF3B58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BBC7-CC1E-A249-92A0-958E59BFD919}" type="datetime1">
              <a:rPr lang="en-US" smtClean="0"/>
              <a:t>8/9/23</a:t>
            </a:fld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CE67-1D5A-6136-0215-2F05EC25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193-3CC8-EA4F-8404-7ED7943A9622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963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69CC-B7B0-C853-31D8-F89031F3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芯片设计的考虑以及单粒子效应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BC20-5277-9323-2929-591E7A34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主要的考虑</a:t>
            </a:r>
          </a:p>
          <a:p>
            <a:pPr lvl="1"/>
            <a:r>
              <a:rPr lang="zh-CN" altLang="en-US" b="0" i="0" dirty="0">
                <a:solidFill>
                  <a:srgbClr val="FF000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通过三重寄存器、时钟等来防止单事件效应 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(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ongti SC" panose="02010600040101010101" pitchFamily="2" charset="-122"/>
                <a:cs typeface="Times New Roman" panose="02020603050405020304" pitchFamily="18" charset="0"/>
              </a:rPr>
              <a:t>SEE</a:t>
            </a:r>
            <a:r>
              <a:rPr lang="en-US" b="0" i="0" dirty="0">
                <a:solidFill>
                  <a:srgbClr val="FF000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)（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ongti SC" panose="02010600040101010101" pitchFamily="2" charset="-122"/>
                <a:cs typeface="Times New Roman" panose="02020603050405020304" pitchFamily="18" charset="0"/>
              </a:rPr>
              <a:t>ABCStar</a:t>
            </a:r>
            <a:r>
              <a:rPr lang="en-US" b="0" i="0" dirty="0">
                <a:solidFill>
                  <a:srgbClr val="FF000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版本 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ongti SC" panose="02010600040101010101" pitchFamily="2" charset="-122"/>
                <a:cs typeface="Times New Roman" panose="02020603050405020304" pitchFamily="18" charset="0"/>
              </a:rPr>
              <a:t>0 (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ongti SC" panose="02010600040101010101" pitchFamily="2" charset="-122"/>
                <a:cs typeface="Times New Roman" panose="02020603050405020304" pitchFamily="18" charset="0"/>
              </a:rPr>
              <a:t>V0)）</a:t>
            </a:r>
            <a:endParaRPr lang="en-CN" dirty="0">
              <a:solidFill>
                <a:srgbClr val="FF0000"/>
              </a:solidFill>
              <a:latin typeface="Times New Roman" panose="02020603050405020304" pitchFamily="18" charset="0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确定</a:t>
            </a:r>
            <a:r>
              <a:rPr lang="zh-CN" dirty="0">
                <a:solidFill>
                  <a:srgbClr val="FF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对应于位翻转（0-&gt;1 或 1-&gt;0）的 SEE 的横截面</a:t>
            </a:r>
            <a:endParaRPr lang="en-CN" dirty="0">
              <a:solidFill>
                <a:srgbClr val="FF0000"/>
              </a:solidFill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SEEs</a:t>
            </a:r>
          </a:p>
          <a:p>
            <a:pPr lvl="1"/>
            <a:r>
              <a:rPr lang="zh-CN" altLang="en-US" b="0" i="0" dirty="0">
                <a:solidFill>
                  <a:srgbClr val="040C28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高能带电粒子在穿过微电子器件时，在器件内部敏感区产生电子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-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空穴对，这些电荷被灵敏器件电极收集后，造成器件逻辑状态的非正常改变或器件损坏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。由于这种效应是单个粒子作用的结果，因此称为单粒子效应或单粒子事件。</a:t>
            </a:r>
            <a:endParaRPr lang="en-CN" dirty="0">
              <a:latin typeface="Songti SC" panose="02010600040101010101" pitchFamily="2" charset="-122"/>
              <a:ea typeface="Songti SC" panose="02010600040101010101" pitchFamily="2" charset="-122"/>
              <a:cs typeface="Times New Roman" panose="02020603050405020304" pitchFamily="18" charset="0"/>
            </a:endParaRPr>
          </a:p>
          <a:p>
            <a:pPr lvl="1"/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3BC6-C530-3245-D8F5-8728F747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E37-4BF6-DA42-A0C9-1BBD3D3E427C}" type="datetime1">
              <a:rPr lang="en-US" smtClean="0"/>
              <a:t>8/9/23</a:t>
            </a:fld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4FDCE-6611-A3BF-7C29-230079C5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193-3CC8-EA4F-8404-7ED7943A9622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8124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01D7-5C33-72C0-C44E-BD180342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单粒子效应测试平台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7FD85518-978E-B467-1D63-7A7E9C3C423D}"/>
              </a:ext>
            </a:extLst>
          </p:cNvPr>
          <p:cNvSpPr txBox="1"/>
          <p:nvPr/>
        </p:nvSpPr>
        <p:spPr>
          <a:xfrm>
            <a:off x="1343193" y="5969277"/>
            <a:ext cx="95056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安装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itsdaq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软件并进行硬件配置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(LV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NV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FMC1701)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E8001-5EFF-86DB-0B44-048B2FD6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BB4C-B867-BB4B-AD0B-4866BDF22484}" type="datetime1">
              <a:rPr lang="en-US" smtClean="0"/>
              <a:t>8/9/23</a:t>
            </a:fld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D221F-598A-90C8-A24D-A20155BC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59FB-DD99-7F4A-84D6-01EDCBA70144}" type="slidenum">
              <a:rPr lang="en-CN" smtClean="0"/>
              <a:t>5</a:t>
            </a:fld>
            <a:endParaRPr lang="en-C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5538C9-7E4B-2A12-DF07-84751D212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4710" y="1142129"/>
            <a:ext cx="3263503" cy="435133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066457D-42E2-5429-CAF1-7CBC72FEF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9954" y="2305519"/>
            <a:ext cx="4152645" cy="31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B57C1-848C-5775-1BD7-EBF52439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单粒子位翻转横截面积的计算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792D47-9EC1-A567-248D-F06D7970E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107"/>
                <a:ext cx="10515600" cy="490724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ts val="2260"/>
                  </a:lnSpc>
                </a:pPr>
                <a:r>
                  <a:rPr kumimoji="1" lang="zh-CN" altLang="en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物理包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中单粒子位翻转横截面积</a:t>
                </a:r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表示单粒子事件发生的几率，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𝑆𝐸𝑈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可以这样计算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ts val="2260"/>
                  </a:lnSpc>
                  <a:buNone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pPr marL="0" indent="0">
                  <a:lnSpc>
                    <a:spcPts val="226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𝑆𝐸𝑈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260"/>
                  </a:lnSpc>
                  <a:buNone/>
                </a:pP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其中</a:t>
                </a:r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→1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分别是</a:t>
                </a:r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→1</m:t>
                    </m:r>
                  </m:oMath>
                </a14:m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位翻转的数量。</a:t>
                </a:r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2260"/>
                  </a:lnSpc>
                  <a:buNone/>
                </a:pP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横截面归一化为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总积分通量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nary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仅考虑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 L0Buffer 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写入和读出之间的积分时间。</a:t>
                </a:r>
                <a:endParaRPr kumimoji="1" lang="en-US" altLang="zh-CN" dirty="0">
                  <a:latin typeface="Songti SC" panose="02010600040101010101" pitchFamily="2" charset="-122"/>
                  <a:ea typeface="Songti SC" panose="0201060004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260"/>
                  </a:lnSpc>
                  <a:buNone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260"/>
                  </a:lnSpc>
                </a:pP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自数据采集开始以来时间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的总积分剂量或注量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计算如下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ts val="2260"/>
                  </a:lnSpc>
                  <a:buNone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   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𝐶𝑎𝑙𝑖𝑏𝑟𝑎𝑡𝑖𝑜𝑛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260"/>
                  </a:lnSpc>
                  <a:buNone/>
                </a:pP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其中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𝐶𝑎𝑙𝑖𝑏𝑟𝑎𝑡𝑖𝑜𝑛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是距束管径向距离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处的芯片的校准曲线值</a:t>
                </a:r>
                <a:r>
                  <a:rPr kumimoji="1" lang="en-US" altLang="zh-CN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CSNS</a:t>
                </a:r>
                <a:r>
                  <a:rPr kumimoji="1" lang="zh-CN" altLang="en-US" dirty="0">
                    <a:latin typeface="Songti SC" panose="02010600040101010101" pitchFamily="2" charset="-122"/>
                    <a:ea typeface="Songti SC" panose="02010600040101010101" pitchFamily="2" charset="-122"/>
                    <a:cs typeface="Times New Roman" panose="02020603050405020304" pitchFamily="18" charset="0"/>
                  </a:rPr>
                  <a:t>实验中是一个常数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是累积的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unixtime.</a:t>
                </a:r>
              </a:p>
              <a:p>
                <a:pPr>
                  <a:lnSpc>
                    <a:spcPts val="2260"/>
                  </a:lnSpc>
                </a:pPr>
                <a:r>
                  <a:rPr lang="zh-CN" altLang="en-US" b="0" i="0" dirty="0">
                    <a:solidFill>
                      <a:srgbClr val="202124"/>
                    </a:solidFill>
                    <a:effectLst/>
                    <a:latin typeface="Songti SC" panose="02010600040101010101" pitchFamily="2" charset="-122"/>
                    <a:ea typeface="Songti SC" panose="02010600040101010101" pitchFamily="2" charset="-122"/>
                  </a:rPr>
                  <a:t>在</a:t>
                </a:r>
                <a:r>
                  <a:rPr lang="zh-CN" alt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TRUMF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zh-CN" altLang="en-US" b="0" i="0" dirty="0">
                    <a:solidFill>
                      <a:srgbClr val="202124"/>
                    </a:solidFill>
                    <a:effectLst/>
                    <a:latin typeface="Songti SC" panose="02010600040101010101" pitchFamily="2" charset="-122"/>
                    <a:ea typeface="Songti SC" panose="02010600040101010101" pitchFamily="2" charset="-122"/>
                  </a:rPr>
                  <a:t>数据中，剂量由二次发射监测器 </a:t>
                </a:r>
                <a:r>
                  <a:rPr lang="en-US" altLang="zh-CN" b="0" i="0" dirty="0">
                    <a:solidFill>
                      <a:srgbClr val="20212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SEM) </a:t>
                </a:r>
                <a:r>
                  <a:rPr lang="zh-CN" altLang="en-US" b="0" i="0" dirty="0">
                    <a:solidFill>
                      <a:srgbClr val="202124"/>
                    </a:solidFill>
                    <a:effectLst/>
                    <a:latin typeface="Songti SC" panose="02010600040101010101" pitchFamily="2" charset="-122"/>
                    <a:ea typeface="Songti SC" panose="02010600040101010101" pitchFamily="2" charset="-122"/>
                  </a:rPr>
                  <a:t>提供</a:t>
                </a:r>
                <a:r>
                  <a:rPr lang="en-US" altLang="zh-CN" dirty="0">
                    <a:solidFill>
                      <a:srgbClr val="202124"/>
                    </a:solidFill>
                    <a:latin typeface="arial" panose="020B0604020202020204" pitchFamily="34" charset="0"/>
                    <a:ea typeface="Songti SC" panose="02010600040101010101" pitchFamily="2" charset="-122"/>
                  </a:rPr>
                  <a:t>, </a:t>
                </a:r>
                <a:r>
                  <a:rPr lang="zh-CN" altLang="en-US" b="0" i="0" dirty="0">
                    <a:solidFill>
                      <a:srgbClr val="202124"/>
                    </a:solidFill>
                    <a:effectLst/>
                    <a:latin typeface="Songti SC" panose="02010600040101010101" pitchFamily="2" charset="-122"/>
                    <a:ea typeface="Songti SC" panose="02010600040101010101" pitchFamily="2" charset="-122"/>
                  </a:rPr>
                  <a:t>作为距束管的径向距离的函数进行拟合（线性拟合）</a:t>
                </a:r>
                <a:endParaRPr kumimoji="1" lang="zh-CN" altLang="en-US" dirty="0">
                  <a:latin typeface="Songti SC" panose="02010600040101010101" pitchFamily="2" charset="-122"/>
                  <a:ea typeface="Songti SC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792D47-9EC1-A567-248D-F06D7970E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107"/>
                <a:ext cx="10515600" cy="4907243"/>
              </a:xfrm>
              <a:blipFill>
                <a:blip r:embed="rId2"/>
                <a:stretch>
                  <a:fillRect l="-724" t="-1809" r="-1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22AD1F-9848-5FA2-1AAD-CF3125A5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026B-44D3-0E48-9E56-B780E2D7FF29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E8A78C-AF31-1252-2DFA-9C35BAFB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2B4-E716-7C45-A83C-64CBCFEB0DB7}" type="datetime1">
              <a:rPr lang="en-US" smtClean="0"/>
              <a:t>8/9/23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0454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F80B-1591-EDA0-E71F-E9798AED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CSNS</a:t>
            </a:r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辐照实验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6B8A-CB7D-8E08-463F-82398E54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块ABCStar V1 芯片(456, 454, 452, 451)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CSNS实验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第一周: chip456, chip454, ~ 90 小时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第二周: chip452, chip451, ~ 60 小时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beam energy(80MeV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60MeV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40MeV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20MeV)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模式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disabling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Glitch filter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Idle pattern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20/503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总电离剂量效应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85418-EA07-5C29-A74D-D00D8A45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DACF-6396-C24E-87AB-6EC5E8F63DF6}" type="datetime1">
              <a:rPr lang="en-US" smtClean="0"/>
              <a:t>8/9/23</a:t>
            </a:fld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4E2E4-4751-733B-4CFB-B36E0BE2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5C4F-4C4C-434A-AAED-F215F3408EF3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397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F1C8-97A0-29BA-1D80-9C27E107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总电离剂量效应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(chip452, 451)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F90677-1F94-3F04-98BB-28F8E9F5962A}"/>
              </a:ext>
            </a:extLst>
          </p:cNvPr>
          <p:cNvSpPr txBox="1">
            <a:spLocks/>
          </p:cNvSpPr>
          <p:nvPr/>
        </p:nvSpPr>
        <p:spPr>
          <a:xfrm>
            <a:off x="796290" y="5384420"/>
            <a:ext cx="11395710" cy="115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计算公式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Dose(rads) = Fluence * LET * 1.60 x 10</a:t>
            </a:r>
            <a:r>
              <a:rPr lang="en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LET(Linear Energy Transfer) is in units of  MeV/g/cm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在IDDD的图里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，有一个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峰值最大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，然后随着辐射剂量的增加，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IDDD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稳定在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模拟电流稳定在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endParaRPr lang="en-CN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8504188-F38D-5C44-146F-71C2586C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7E88-E71C-EB49-9CD7-8CAB31DD6604}" type="datetime1">
              <a:rPr lang="en-US" smtClean="0"/>
              <a:t>8/9/23</a:t>
            </a:fld>
            <a:endParaRPr lang="en-CN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862C12-B639-2BD1-880C-8CBA4233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71B-97BE-8042-9EC4-81CFF1B3BAC1}" type="slidenum">
              <a:rPr lang="en-CN" smtClean="0"/>
              <a:t>8</a:t>
            </a:fld>
            <a:endParaRPr lang="en-C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54646-DEE5-B73C-C14A-C2D1F3A1B198}"/>
              </a:ext>
            </a:extLst>
          </p:cNvPr>
          <p:cNvSpPr txBox="1"/>
          <p:nvPr/>
        </p:nvSpPr>
        <p:spPr>
          <a:xfrm>
            <a:off x="9043639" y="2943922"/>
            <a:ext cx="479502" cy="6913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C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99CECB-15DA-7F96-6335-B3A3FFF00851}"/>
              </a:ext>
            </a:extLst>
          </p:cNvPr>
          <p:cNvCxnSpPr/>
          <p:nvPr/>
        </p:nvCxnSpPr>
        <p:spPr>
          <a:xfrm flipV="1">
            <a:off x="9300117" y="3635298"/>
            <a:ext cx="0" cy="4348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830A33-D615-5201-4460-A83FCAEA111C}"/>
              </a:ext>
            </a:extLst>
          </p:cNvPr>
          <p:cNvSpPr txBox="1"/>
          <p:nvPr/>
        </p:nvSpPr>
        <p:spPr>
          <a:xfrm>
            <a:off x="8720254" y="4009660"/>
            <a:ext cx="112627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CN"/>
              <a:t>ittle gap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284BD98-CCF0-E467-728A-C7A063C6EE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6290" y="1355504"/>
            <a:ext cx="5299710" cy="40604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66CDED-DD99-419B-CF7E-783892DAC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97017"/>
            <a:ext cx="5181600" cy="40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F1C8-97A0-29BA-1D80-9C27E107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总电离剂量效应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(chip456,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454)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F90677-1F94-3F04-98BB-28F8E9F5962A}"/>
              </a:ext>
            </a:extLst>
          </p:cNvPr>
          <p:cNvSpPr txBox="1">
            <a:spLocks/>
          </p:cNvSpPr>
          <p:nvPr/>
        </p:nvSpPr>
        <p:spPr>
          <a:xfrm>
            <a:off x="796290" y="5384420"/>
            <a:ext cx="11395710" cy="115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计算公式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Dose(rads) = Fluence * LET * 1.60 x 10</a:t>
            </a:r>
            <a:r>
              <a:rPr lang="en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LET(Linear Energy Transfer) is in units of  MeV/g/cm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在IDDD的图里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，有一个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峰值最大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～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，然后随着辐射剂量的增加，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IDDD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稳定在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模拟电流稳定在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endParaRPr lang="en-CN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8504188-F38D-5C44-146F-71C2586C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8B35-A474-554B-84D2-119D8C12FE66}" type="datetime1">
              <a:rPr lang="en-US" smtClean="0"/>
              <a:t>8/9/23</a:t>
            </a:fld>
            <a:endParaRPr lang="en-CN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862C12-B639-2BD1-880C-8CBA4233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71B-97BE-8042-9EC4-81CFF1B3BAC1}" type="slidenum">
              <a:rPr lang="en-CN" smtClean="0"/>
              <a:t>9</a:t>
            </a:fld>
            <a:endParaRPr lang="en-C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54646-DEE5-B73C-C14A-C2D1F3A1B198}"/>
              </a:ext>
            </a:extLst>
          </p:cNvPr>
          <p:cNvSpPr txBox="1"/>
          <p:nvPr/>
        </p:nvSpPr>
        <p:spPr>
          <a:xfrm>
            <a:off x="9043639" y="2943922"/>
            <a:ext cx="479502" cy="6913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C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99CECB-15DA-7F96-6335-B3A3FFF00851}"/>
              </a:ext>
            </a:extLst>
          </p:cNvPr>
          <p:cNvCxnSpPr/>
          <p:nvPr/>
        </p:nvCxnSpPr>
        <p:spPr>
          <a:xfrm flipV="1">
            <a:off x="9300117" y="3635298"/>
            <a:ext cx="0" cy="4348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830A33-D615-5201-4460-A83FCAEA111C}"/>
              </a:ext>
            </a:extLst>
          </p:cNvPr>
          <p:cNvSpPr txBox="1"/>
          <p:nvPr/>
        </p:nvSpPr>
        <p:spPr>
          <a:xfrm>
            <a:off x="8720254" y="4009660"/>
            <a:ext cx="112627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CN"/>
              <a:t>ittle gap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2F2389-9C0A-F3AC-01C2-5781AD871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823" y="1488904"/>
            <a:ext cx="4995938" cy="386132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1AE45-06C2-208A-ECA1-15292D960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5778" y="1488904"/>
            <a:ext cx="5181600" cy="39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813</Words>
  <Application>Microsoft Macintosh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PingFang SC</vt:lpstr>
      <vt:lpstr>Songti SC</vt:lpstr>
      <vt:lpstr>Arial</vt:lpstr>
      <vt:lpstr>Arial</vt:lpstr>
      <vt:lpstr>Calibri</vt:lpstr>
      <vt:lpstr>Calibri Light</vt:lpstr>
      <vt:lpstr>Cambria Math</vt:lpstr>
      <vt:lpstr>Times New Roman</vt:lpstr>
      <vt:lpstr>Office Theme</vt:lpstr>
      <vt:lpstr>硅径迹探测器读出芯片单粒子效应研究</vt:lpstr>
      <vt:lpstr>目录</vt:lpstr>
      <vt:lpstr>研究背景</vt:lpstr>
      <vt:lpstr>芯片设计的考虑以及单粒子效应</vt:lpstr>
      <vt:lpstr>单粒子效应测试平台</vt:lpstr>
      <vt:lpstr>单粒子位翻转横截面积的计算</vt:lpstr>
      <vt:lpstr>CSNS辐照实验</vt:lpstr>
      <vt:lpstr>总电离剂量效应(chip452, 451)</vt:lpstr>
      <vt:lpstr>总电离剂量效应(chip456, 454)</vt:lpstr>
      <vt:lpstr> 不同能量下不同寄存器的翻转截面 </vt:lpstr>
      <vt:lpstr> 不同能量下不同寄存器的翻转截面 </vt:lpstr>
      <vt:lpstr>总结与展望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硅径迹探测器读出芯片单粒子效应研究</dc:title>
  <dc:creator>18573245841@163.com</dc:creator>
  <cp:lastModifiedBy>18573245841@163.com</cp:lastModifiedBy>
  <cp:revision>13</cp:revision>
  <dcterms:created xsi:type="dcterms:W3CDTF">2023-08-09T01:37:43Z</dcterms:created>
  <dcterms:modified xsi:type="dcterms:W3CDTF">2023-08-09T18:27:38Z</dcterms:modified>
</cp:coreProperties>
</file>