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72" r:id="rId8"/>
    <p:sldId id="296" r:id="rId9"/>
    <p:sldId id="286" r:id="rId10"/>
    <p:sldId id="298" r:id="rId11"/>
    <p:sldId id="299" r:id="rId12"/>
    <p:sldId id="302" r:id="rId13"/>
    <p:sldId id="297" r:id="rId14"/>
    <p:sldId id="300" r:id="rId15"/>
    <p:sldId id="301" r:id="rId16"/>
    <p:sldId id="285" r:id="rId17"/>
    <p:sldId id="287" r:id="rId18"/>
    <p:sldId id="288" r:id="rId19"/>
    <p:sldId id="291" r:id="rId20"/>
    <p:sldId id="292" r:id="rId21"/>
    <p:sldId id="293" r:id="rId22"/>
    <p:sldId id="294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 snapToGrid="0">
      <p:cViewPr>
        <p:scale>
          <a:sx n="125" d="100"/>
          <a:sy n="125" d="100"/>
        </p:scale>
        <p:origin x="55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60EA0-F5EA-4149-8D3E-40BF64279888}" type="doc">
      <dgm:prSet loTypeId="urn:microsoft.com/office/officeart/2008/layout/VerticalCurv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228798C0-4DAB-4D69-A34A-D8CDA2F3A115}">
      <dgm:prSet phldrT="[文本]"/>
      <dgm:spPr/>
      <dgm:t>
        <a:bodyPr/>
        <a:lstStyle/>
        <a:p>
          <a:r>
            <a:rPr lang="zh-CN" altLang="en-US" dirty="0" smtClean="0"/>
            <a:t>引言</a:t>
          </a:r>
          <a:endParaRPr lang="zh-CN" altLang="en-US" dirty="0"/>
        </a:p>
      </dgm:t>
    </dgm:pt>
    <dgm:pt modelId="{C2A7E377-086F-49E7-B815-B1863A2C452B}" type="parTrans" cxnId="{484187D4-2DFC-4F85-8980-AD084EC923F9}">
      <dgm:prSet/>
      <dgm:spPr/>
      <dgm:t>
        <a:bodyPr/>
        <a:lstStyle/>
        <a:p>
          <a:endParaRPr lang="zh-CN" altLang="en-US"/>
        </a:p>
      </dgm:t>
    </dgm:pt>
    <dgm:pt modelId="{49F0A758-7055-4FD0-AA7A-F201B7DFD636}" type="sibTrans" cxnId="{484187D4-2DFC-4F85-8980-AD084EC923F9}">
      <dgm:prSet/>
      <dgm:spPr/>
      <dgm:t>
        <a:bodyPr/>
        <a:lstStyle/>
        <a:p>
          <a:endParaRPr lang="zh-CN" altLang="en-US"/>
        </a:p>
      </dgm:t>
    </dgm:pt>
    <dgm:pt modelId="{664AEBC3-56B1-4179-A450-A40CB6A16AE1}">
      <dgm:prSet phldrT="[文本]"/>
      <dgm:spPr/>
      <dgm:t>
        <a:bodyPr/>
        <a:lstStyle/>
        <a:p>
          <a:r>
            <a:rPr lang="zh-CN" altLang="en-US" dirty="0" smtClean="0"/>
            <a:t>瞬态成像系统组成</a:t>
          </a:r>
          <a:endParaRPr lang="zh-CN" altLang="en-US" dirty="0"/>
        </a:p>
      </dgm:t>
    </dgm:pt>
    <dgm:pt modelId="{D1218772-95C7-47D3-9CE2-8DC27E8218C4}" type="parTrans" cxnId="{9C7D6849-1AA7-439E-AEE5-8DEECE25993E}">
      <dgm:prSet/>
      <dgm:spPr/>
      <dgm:t>
        <a:bodyPr/>
        <a:lstStyle/>
        <a:p>
          <a:endParaRPr lang="zh-CN" altLang="en-US"/>
        </a:p>
      </dgm:t>
    </dgm:pt>
    <dgm:pt modelId="{08067E99-3B31-4693-B292-7341FA5C3CA1}" type="sibTrans" cxnId="{9C7D6849-1AA7-439E-AEE5-8DEECE25993E}">
      <dgm:prSet/>
      <dgm:spPr/>
      <dgm:t>
        <a:bodyPr/>
        <a:lstStyle/>
        <a:p>
          <a:endParaRPr lang="zh-CN" altLang="en-US"/>
        </a:p>
      </dgm:t>
    </dgm:pt>
    <dgm:pt modelId="{E1E458BB-C141-4BA2-9470-6610C58ADE64}">
      <dgm:prSet phldrT="[文本]"/>
      <dgm:spPr/>
      <dgm:t>
        <a:bodyPr/>
        <a:lstStyle/>
        <a:p>
          <a:r>
            <a:rPr lang="zh-CN" altLang="en-US" dirty="0" smtClean="0"/>
            <a:t>多曝光成像方法</a:t>
          </a:r>
          <a:endParaRPr lang="zh-CN" altLang="en-US" dirty="0"/>
        </a:p>
      </dgm:t>
    </dgm:pt>
    <dgm:pt modelId="{F103B699-21A5-4D23-B4A5-2D881412EA85}" type="parTrans" cxnId="{A0095C9A-55A8-4B35-BF7C-3B7E86802865}">
      <dgm:prSet/>
      <dgm:spPr/>
      <dgm:t>
        <a:bodyPr/>
        <a:lstStyle/>
        <a:p>
          <a:endParaRPr lang="zh-CN" altLang="en-US"/>
        </a:p>
      </dgm:t>
    </dgm:pt>
    <dgm:pt modelId="{D18E40F4-B5E3-4264-A16F-7243C79DF08C}" type="sibTrans" cxnId="{A0095C9A-55A8-4B35-BF7C-3B7E86802865}">
      <dgm:prSet/>
      <dgm:spPr/>
      <dgm:t>
        <a:bodyPr/>
        <a:lstStyle/>
        <a:p>
          <a:endParaRPr lang="zh-CN" altLang="en-US"/>
        </a:p>
      </dgm:t>
    </dgm:pt>
    <dgm:pt modelId="{8652A6C2-D514-4A28-AC6D-365731419AD7}">
      <dgm:prSet phldrT="[文本]"/>
      <dgm:spPr/>
      <dgm:t>
        <a:bodyPr/>
        <a:lstStyle/>
        <a:p>
          <a:r>
            <a:rPr lang="zh-CN" altLang="en-US" dirty="0" smtClean="0"/>
            <a:t>实验验证与应用</a:t>
          </a:r>
          <a:endParaRPr lang="zh-CN" altLang="en-US" dirty="0"/>
        </a:p>
      </dgm:t>
    </dgm:pt>
    <dgm:pt modelId="{A8063CEF-43A4-4CA5-A451-46BADB9D9540}" type="parTrans" cxnId="{E41A13E1-5A09-4B74-9EBC-E6CA3C64D8A0}">
      <dgm:prSet/>
      <dgm:spPr/>
      <dgm:t>
        <a:bodyPr/>
        <a:lstStyle/>
        <a:p>
          <a:endParaRPr lang="zh-CN" altLang="en-US"/>
        </a:p>
      </dgm:t>
    </dgm:pt>
    <dgm:pt modelId="{963E067A-691A-4757-95E7-76AF770D7E12}" type="sibTrans" cxnId="{E41A13E1-5A09-4B74-9EBC-E6CA3C64D8A0}">
      <dgm:prSet/>
      <dgm:spPr/>
      <dgm:t>
        <a:bodyPr/>
        <a:lstStyle/>
        <a:p>
          <a:endParaRPr lang="zh-CN" altLang="en-US"/>
        </a:p>
      </dgm:t>
    </dgm:pt>
    <dgm:pt modelId="{42AF7BC3-103D-4C3A-8A29-9EB087FAAE46}" type="pres">
      <dgm:prSet presAssocID="{A6C60EA0-F5EA-4149-8D3E-40BF642798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1DD59667-41B5-4811-A878-6A6E72963770}" type="pres">
      <dgm:prSet presAssocID="{A6C60EA0-F5EA-4149-8D3E-40BF64279888}" presName="Name1" presStyleCnt="0"/>
      <dgm:spPr/>
      <dgm:t>
        <a:bodyPr/>
        <a:lstStyle/>
        <a:p>
          <a:endParaRPr lang="zh-CN" altLang="en-US"/>
        </a:p>
      </dgm:t>
    </dgm:pt>
    <dgm:pt modelId="{5BE0D25B-B89E-435C-AB48-B36FEF62FFAD}" type="pres">
      <dgm:prSet presAssocID="{A6C60EA0-F5EA-4149-8D3E-40BF64279888}" presName="cycle" presStyleCnt="0"/>
      <dgm:spPr/>
      <dgm:t>
        <a:bodyPr/>
        <a:lstStyle/>
        <a:p>
          <a:endParaRPr lang="zh-CN" altLang="en-US"/>
        </a:p>
      </dgm:t>
    </dgm:pt>
    <dgm:pt modelId="{1A9014DD-F8CE-4736-8D51-BDAB9DF3FD52}" type="pres">
      <dgm:prSet presAssocID="{A6C60EA0-F5EA-4149-8D3E-40BF64279888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522FB876-0D54-4150-8917-31807FF04884}" type="pres">
      <dgm:prSet presAssocID="{A6C60EA0-F5EA-4149-8D3E-40BF64279888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01F80CC2-3304-494B-9AB8-5177600EEFD4}" type="pres">
      <dgm:prSet presAssocID="{A6C60EA0-F5EA-4149-8D3E-40BF64279888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71224D1B-70CE-4D42-8EFA-1571BFBB9152}" type="pres">
      <dgm:prSet presAssocID="{A6C60EA0-F5EA-4149-8D3E-40BF64279888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2D94DB47-5AB2-4041-AE21-36AC7B157513}" type="pres">
      <dgm:prSet presAssocID="{228798C0-4DAB-4D69-A34A-D8CDA2F3A11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4A9D2-4BAA-4808-9709-B0B0289D42B7}" type="pres">
      <dgm:prSet presAssocID="{228798C0-4DAB-4D69-A34A-D8CDA2F3A115}" presName="accent_1" presStyleCnt="0"/>
      <dgm:spPr/>
      <dgm:t>
        <a:bodyPr/>
        <a:lstStyle/>
        <a:p>
          <a:endParaRPr lang="zh-CN" altLang="en-US"/>
        </a:p>
      </dgm:t>
    </dgm:pt>
    <dgm:pt modelId="{80C76B40-897A-46D4-85A5-664C3C9C8CD3}" type="pres">
      <dgm:prSet presAssocID="{228798C0-4DAB-4D69-A34A-D8CDA2F3A11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CEE2EF74-23C7-4E06-AAB5-4CEACDCA7919}" type="pres">
      <dgm:prSet presAssocID="{664AEBC3-56B1-4179-A450-A40CB6A16A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BB2105-D6E4-4E12-B8BE-7FDD36265DF3}" type="pres">
      <dgm:prSet presAssocID="{664AEBC3-56B1-4179-A450-A40CB6A16AE1}" presName="accent_2" presStyleCnt="0"/>
      <dgm:spPr/>
      <dgm:t>
        <a:bodyPr/>
        <a:lstStyle/>
        <a:p>
          <a:endParaRPr lang="zh-CN" altLang="en-US"/>
        </a:p>
      </dgm:t>
    </dgm:pt>
    <dgm:pt modelId="{0A70DF91-ABD5-48E0-A963-CC1AE66E8D3A}" type="pres">
      <dgm:prSet presAssocID="{664AEBC3-56B1-4179-A450-A40CB6A16AE1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56F0202E-670A-4C07-9042-F68F3D8E7375}" type="pres">
      <dgm:prSet presAssocID="{E1E458BB-C141-4BA2-9470-6610C58ADE6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5716B2-3901-44D4-9084-06D23A080AE6}" type="pres">
      <dgm:prSet presAssocID="{E1E458BB-C141-4BA2-9470-6610C58ADE64}" presName="accent_3" presStyleCnt="0"/>
      <dgm:spPr/>
    </dgm:pt>
    <dgm:pt modelId="{E4A7EEA9-9F7B-4F27-918F-9D72A82FC8F6}" type="pres">
      <dgm:prSet presAssocID="{E1E458BB-C141-4BA2-9470-6610C58ADE64}" presName="accentRepeatNode" presStyleLbl="solidFgAcc1" presStyleIdx="2" presStyleCnt="4"/>
      <dgm:spPr/>
    </dgm:pt>
    <dgm:pt modelId="{2CD17366-3DF8-4A23-A08B-0C8532B1A306}" type="pres">
      <dgm:prSet presAssocID="{8652A6C2-D514-4A28-AC6D-365731419A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88E8D3-C432-4F34-B9F5-EC13B45EB94F}" type="pres">
      <dgm:prSet presAssocID="{8652A6C2-D514-4A28-AC6D-365731419AD7}" presName="accent_4" presStyleCnt="0"/>
      <dgm:spPr/>
    </dgm:pt>
    <dgm:pt modelId="{C8FE9D0F-54FD-47C9-9C1D-DCCC91D457EB}" type="pres">
      <dgm:prSet presAssocID="{8652A6C2-D514-4A28-AC6D-365731419AD7}" presName="accentRepeatNode" presStyleLbl="solidFgAcc1" presStyleIdx="3" presStyleCnt="4"/>
      <dgm:spPr/>
    </dgm:pt>
  </dgm:ptLst>
  <dgm:cxnLst>
    <dgm:cxn modelId="{17B548D1-0EF7-4B7D-B41F-E36A0D8D97C8}" type="presOf" srcId="{49F0A758-7055-4FD0-AA7A-F201B7DFD636}" destId="{522FB876-0D54-4150-8917-31807FF04884}" srcOrd="0" destOrd="0" presId="urn:microsoft.com/office/officeart/2008/layout/VerticalCurvedList"/>
    <dgm:cxn modelId="{DD455FE0-9A40-4CDE-987B-F2AF5D43EEB9}" type="presOf" srcId="{228798C0-4DAB-4D69-A34A-D8CDA2F3A115}" destId="{2D94DB47-5AB2-4041-AE21-36AC7B157513}" srcOrd="0" destOrd="0" presId="urn:microsoft.com/office/officeart/2008/layout/VerticalCurvedList"/>
    <dgm:cxn modelId="{98CB72A6-9D63-4B40-BBD9-E55F618D42B0}" type="presOf" srcId="{A6C60EA0-F5EA-4149-8D3E-40BF64279888}" destId="{42AF7BC3-103D-4C3A-8A29-9EB087FAAE46}" srcOrd="0" destOrd="0" presId="urn:microsoft.com/office/officeart/2008/layout/VerticalCurvedList"/>
    <dgm:cxn modelId="{8C55EAE0-5EBA-45C5-BB72-545F5BD43867}" type="presOf" srcId="{664AEBC3-56B1-4179-A450-A40CB6A16AE1}" destId="{CEE2EF74-23C7-4E06-AAB5-4CEACDCA7919}" srcOrd="0" destOrd="0" presId="urn:microsoft.com/office/officeart/2008/layout/VerticalCurvedList"/>
    <dgm:cxn modelId="{484187D4-2DFC-4F85-8980-AD084EC923F9}" srcId="{A6C60EA0-F5EA-4149-8D3E-40BF64279888}" destId="{228798C0-4DAB-4D69-A34A-D8CDA2F3A115}" srcOrd="0" destOrd="0" parTransId="{C2A7E377-086F-49E7-B815-B1863A2C452B}" sibTransId="{49F0A758-7055-4FD0-AA7A-F201B7DFD636}"/>
    <dgm:cxn modelId="{E41A13E1-5A09-4B74-9EBC-E6CA3C64D8A0}" srcId="{A6C60EA0-F5EA-4149-8D3E-40BF64279888}" destId="{8652A6C2-D514-4A28-AC6D-365731419AD7}" srcOrd="3" destOrd="0" parTransId="{A8063CEF-43A4-4CA5-A451-46BADB9D9540}" sibTransId="{963E067A-691A-4757-95E7-76AF770D7E12}"/>
    <dgm:cxn modelId="{A0095C9A-55A8-4B35-BF7C-3B7E86802865}" srcId="{A6C60EA0-F5EA-4149-8D3E-40BF64279888}" destId="{E1E458BB-C141-4BA2-9470-6610C58ADE64}" srcOrd="2" destOrd="0" parTransId="{F103B699-21A5-4D23-B4A5-2D881412EA85}" sibTransId="{D18E40F4-B5E3-4264-A16F-7243C79DF08C}"/>
    <dgm:cxn modelId="{68B65B2E-D690-4A74-B527-FF9311CA6C6C}" type="presOf" srcId="{8652A6C2-D514-4A28-AC6D-365731419AD7}" destId="{2CD17366-3DF8-4A23-A08B-0C8532B1A306}" srcOrd="0" destOrd="0" presId="urn:microsoft.com/office/officeart/2008/layout/VerticalCurvedList"/>
    <dgm:cxn modelId="{9C7D6849-1AA7-439E-AEE5-8DEECE25993E}" srcId="{A6C60EA0-F5EA-4149-8D3E-40BF64279888}" destId="{664AEBC3-56B1-4179-A450-A40CB6A16AE1}" srcOrd="1" destOrd="0" parTransId="{D1218772-95C7-47D3-9CE2-8DC27E8218C4}" sibTransId="{08067E99-3B31-4693-B292-7341FA5C3CA1}"/>
    <dgm:cxn modelId="{89073990-49B6-465F-98AD-0FAC2B8D7FAC}" type="presOf" srcId="{E1E458BB-C141-4BA2-9470-6610C58ADE64}" destId="{56F0202E-670A-4C07-9042-F68F3D8E7375}" srcOrd="0" destOrd="0" presId="urn:microsoft.com/office/officeart/2008/layout/VerticalCurvedList"/>
    <dgm:cxn modelId="{E2B84EC1-015A-46C3-8F24-F5880B85F8B6}" type="presParOf" srcId="{42AF7BC3-103D-4C3A-8A29-9EB087FAAE46}" destId="{1DD59667-41B5-4811-A878-6A6E72963770}" srcOrd="0" destOrd="0" presId="urn:microsoft.com/office/officeart/2008/layout/VerticalCurvedList"/>
    <dgm:cxn modelId="{B4A59918-8028-434E-BF29-D1A9CD258869}" type="presParOf" srcId="{1DD59667-41B5-4811-A878-6A6E72963770}" destId="{5BE0D25B-B89E-435C-AB48-B36FEF62FFAD}" srcOrd="0" destOrd="0" presId="urn:microsoft.com/office/officeart/2008/layout/VerticalCurvedList"/>
    <dgm:cxn modelId="{FF96EE00-F370-49EA-97B9-83AFA2990582}" type="presParOf" srcId="{5BE0D25B-B89E-435C-AB48-B36FEF62FFAD}" destId="{1A9014DD-F8CE-4736-8D51-BDAB9DF3FD52}" srcOrd="0" destOrd="0" presId="urn:microsoft.com/office/officeart/2008/layout/VerticalCurvedList"/>
    <dgm:cxn modelId="{54DCC281-CA19-402C-8BFD-34D22141613F}" type="presParOf" srcId="{5BE0D25B-B89E-435C-AB48-B36FEF62FFAD}" destId="{522FB876-0D54-4150-8917-31807FF04884}" srcOrd="1" destOrd="0" presId="urn:microsoft.com/office/officeart/2008/layout/VerticalCurvedList"/>
    <dgm:cxn modelId="{3B7134B8-2F18-4835-A3EA-3BC9BEDFA0BA}" type="presParOf" srcId="{5BE0D25B-B89E-435C-AB48-B36FEF62FFAD}" destId="{01F80CC2-3304-494B-9AB8-5177600EEFD4}" srcOrd="2" destOrd="0" presId="urn:microsoft.com/office/officeart/2008/layout/VerticalCurvedList"/>
    <dgm:cxn modelId="{FA9CC9EB-5BBB-478F-A35F-1534FF6766F5}" type="presParOf" srcId="{5BE0D25B-B89E-435C-AB48-B36FEF62FFAD}" destId="{71224D1B-70CE-4D42-8EFA-1571BFBB9152}" srcOrd="3" destOrd="0" presId="urn:microsoft.com/office/officeart/2008/layout/VerticalCurvedList"/>
    <dgm:cxn modelId="{EB3AF990-F212-4152-9CD4-4B600CA321DD}" type="presParOf" srcId="{1DD59667-41B5-4811-A878-6A6E72963770}" destId="{2D94DB47-5AB2-4041-AE21-36AC7B157513}" srcOrd="1" destOrd="0" presId="urn:microsoft.com/office/officeart/2008/layout/VerticalCurvedList"/>
    <dgm:cxn modelId="{A5AA12D9-2020-4A91-8026-E1618F82BD68}" type="presParOf" srcId="{1DD59667-41B5-4811-A878-6A6E72963770}" destId="{CC94A9D2-4BAA-4808-9709-B0B0289D42B7}" srcOrd="2" destOrd="0" presId="urn:microsoft.com/office/officeart/2008/layout/VerticalCurvedList"/>
    <dgm:cxn modelId="{D391295B-8211-4934-B176-66C491288807}" type="presParOf" srcId="{CC94A9D2-4BAA-4808-9709-B0B0289D42B7}" destId="{80C76B40-897A-46D4-85A5-664C3C9C8CD3}" srcOrd="0" destOrd="0" presId="urn:microsoft.com/office/officeart/2008/layout/VerticalCurvedList"/>
    <dgm:cxn modelId="{DD049771-B1DC-4EC8-9B52-003F35DAD710}" type="presParOf" srcId="{1DD59667-41B5-4811-A878-6A6E72963770}" destId="{CEE2EF74-23C7-4E06-AAB5-4CEACDCA7919}" srcOrd="3" destOrd="0" presId="urn:microsoft.com/office/officeart/2008/layout/VerticalCurvedList"/>
    <dgm:cxn modelId="{3069CC6A-493B-4C9D-903A-6F3FBF063068}" type="presParOf" srcId="{1DD59667-41B5-4811-A878-6A6E72963770}" destId="{F9BB2105-D6E4-4E12-B8BE-7FDD36265DF3}" srcOrd="4" destOrd="0" presId="urn:microsoft.com/office/officeart/2008/layout/VerticalCurvedList"/>
    <dgm:cxn modelId="{F396098B-BFB2-4BC1-A390-2A49C6D218CB}" type="presParOf" srcId="{F9BB2105-D6E4-4E12-B8BE-7FDD36265DF3}" destId="{0A70DF91-ABD5-48E0-A963-CC1AE66E8D3A}" srcOrd="0" destOrd="0" presId="urn:microsoft.com/office/officeart/2008/layout/VerticalCurvedList"/>
    <dgm:cxn modelId="{B1232D4F-F523-4F4A-A3D9-98AF60634F47}" type="presParOf" srcId="{1DD59667-41B5-4811-A878-6A6E72963770}" destId="{56F0202E-670A-4C07-9042-F68F3D8E7375}" srcOrd="5" destOrd="0" presId="urn:microsoft.com/office/officeart/2008/layout/VerticalCurvedList"/>
    <dgm:cxn modelId="{B2AC1E29-7D4C-48BD-9247-E61604B3B662}" type="presParOf" srcId="{1DD59667-41B5-4811-A878-6A6E72963770}" destId="{995716B2-3901-44D4-9084-06D23A080AE6}" srcOrd="6" destOrd="0" presId="urn:microsoft.com/office/officeart/2008/layout/VerticalCurvedList"/>
    <dgm:cxn modelId="{F91A8C98-41C5-40ED-9C0F-173528044153}" type="presParOf" srcId="{995716B2-3901-44D4-9084-06D23A080AE6}" destId="{E4A7EEA9-9F7B-4F27-918F-9D72A82FC8F6}" srcOrd="0" destOrd="0" presId="urn:microsoft.com/office/officeart/2008/layout/VerticalCurvedList"/>
    <dgm:cxn modelId="{8BFBA3DB-7678-4EBE-9C02-CE0487E7B369}" type="presParOf" srcId="{1DD59667-41B5-4811-A878-6A6E72963770}" destId="{2CD17366-3DF8-4A23-A08B-0C8532B1A306}" srcOrd="7" destOrd="0" presId="urn:microsoft.com/office/officeart/2008/layout/VerticalCurvedList"/>
    <dgm:cxn modelId="{CA40142B-11A4-4659-812B-D52F1FA001FC}" type="presParOf" srcId="{1DD59667-41B5-4811-A878-6A6E72963770}" destId="{7C88E8D3-C432-4F34-B9F5-EC13B45EB94F}" srcOrd="8" destOrd="0" presId="urn:microsoft.com/office/officeart/2008/layout/VerticalCurvedList"/>
    <dgm:cxn modelId="{5305671E-72AD-4B51-937E-24E8E1B64A21}" type="presParOf" srcId="{7C88E8D3-C432-4F34-B9F5-EC13B45EB94F}" destId="{C8FE9D0F-54FD-47C9-9C1D-DCCC91D457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B876-0D54-4150-8917-31807FF04884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4DB47-5AB2-4041-AE21-36AC7B157513}">
      <dsp:nvSpPr>
        <dsp:cNvPr id="0" name=""/>
        <dsp:cNvSpPr/>
      </dsp:nvSpPr>
      <dsp:spPr>
        <a:xfrm>
          <a:off x="482685" y="328062"/>
          <a:ext cx="10126919" cy="656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0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引言</a:t>
          </a:r>
          <a:endParaRPr lang="zh-CN" altLang="en-US" sz="3200" kern="1200" dirty="0"/>
        </a:p>
      </dsp:txBody>
      <dsp:txXfrm>
        <a:off x="482685" y="328062"/>
        <a:ext cx="10126919" cy="656466"/>
      </dsp:txXfrm>
    </dsp:sp>
    <dsp:sp modelId="{80C76B40-897A-46D4-85A5-664C3C9C8CD3}">
      <dsp:nvSpPr>
        <dsp:cNvPr id="0" name=""/>
        <dsp:cNvSpPr/>
      </dsp:nvSpPr>
      <dsp:spPr>
        <a:xfrm>
          <a:off x="72393" y="246004"/>
          <a:ext cx="820582" cy="8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2EF74-23C7-4E06-AAB5-4CEACDCA7919}">
      <dsp:nvSpPr>
        <dsp:cNvPr id="0" name=""/>
        <dsp:cNvSpPr/>
      </dsp:nvSpPr>
      <dsp:spPr>
        <a:xfrm>
          <a:off x="859052" y="1312932"/>
          <a:ext cx="9750551" cy="656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0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瞬态成像系统组成</a:t>
          </a:r>
          <a:endParaRPr lang="zh-CN" altLang="en-US" sz="3200" kern="1200" dirty="0"/>
        </a:p>
      </dsp:txBody>
      <dsp:txXfrm>
        <a:off x="859052" y="1312932"/>
        <a:ext cx="9750551" cy="656466"/>
      </dsp:txXfrm>
    </dsp:sp>
    <dsp:sp modelId="{0A70DF91-ABD5-48E0-A963-CC1AE66E8D3A}">
      <dsp:nvSpPr>
        <dsp:cNvPr id="0" name=""/>
        <dsp:cNvSpPr/>
      </dsp:nvSpPr>
      <dsp:spPr>
        <a:xfrm>
          <a:off x="448760" y="1230873"/>
          <a:ext cx="820582" cy="8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0202E-670A-4C07-9042-F68F3D8E7375}">
      <dsp:nvSpPr>
        <dsp:cNvPr id="0" name=""/>
        <dsp:cNvSpPr/>
      </dsp:nvSpPr>
      <dsp:spPr>
        <a:xfrm>
          <a:off x="859052" y="2297801"/>
          <a:ext cx="9750551" cy="656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0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多曝光成像方法</a:t>
          </a:r>
          <a:endParaRPr lang="zh-CN" altLang="en-US" sz="3200" kern="1200" dirty="0"/>
        </a:p>
      </dsp:txBody>
      <dsp:txXfrm>
        <a:off x="859052" y="2297801"/>
        <a:ext cx="9750551" cy="656466"/>
      </dsp:txXfrm>
    </dsp:sp>
    <dsp:sp modelId="{E4A7EEA9-9F7B-4F27-918F-9D72A82FC8F6}">
      <dsp:nvSpPr>
        <dsp:cNvPr id="0" name=""/>
        <dsp:cNvSpPr/>
      </dsp:nvSpPr>
      <dsp:spPr>
        <a:xfrm>
          <a:off x="448760" y="2215743"/>
          <a:ext cx="820582" cy="8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D17366-3DF8-4A23-A08B-0C8532B1A306}">
      <dsp:nvSpPr>
        <dsp:cNvPr id="0" name=""/>
        <dsp:cNvSpPr/>
      </dsp:nvSpPr>
      <dsp:spPr>
        <a:xfrm>
          <a:off x="482685" y="3282671"/>
          <a:ext cx="10126919" cy="656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0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实验验证与应用</a:t>
          </a:r>
          <a:endParaRPr lang="zh-CN" altLang="en-US" sz="3200" kern="1200" dirty="0"/>
        </a:p>
      </dsp:txBody>
      <dsp:txXfrm>
        <a:off x="482685" y="3282671"/>
        <a:ext cx="10126919" cy="656466"/>
      </dsp:txXfrm>
    </dsp:sp>
    <dsp:sp modelId="{C8FE9D0F-54FD-47C9-9C1D-DCCC91D457EB}">
      <dsp:nvSpPr>
        <dsp:cNvPr id="0" name=""/>
        <dsp:cNvSpPr/>
      </dsp:nvSpPr>
      <dsp:spPr>
        <a:xfrm>
          <a:off x="72393" y="3200613"/>
          <a:ext cx="820582" cy="8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8BFB-DEC2-438D-9F07-61CDB241EBA3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BC308-7743-4790-8F18-89030738F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12800" y="1896110"/>
            <a:ext cx="10610851" cy="10795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14400" y="272161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1826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66522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r="38322" b="35420"/>
          <a:stretch/>
        </p:blipFill>
        <p:spPr>
          <a:xfrm>
            <a:off x="10474865" y="193676"/>
            <a:ext cx="1204846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78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5125" y="304800"/>
            <a:ext cx="2669116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7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4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333" y="304801"/>
            <a:ext cx="10668000" cy="1216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54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333" y="304801"/>
            <a:ext cx="10668000" cy="1216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6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3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11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23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21CB-C37C-4B46-9844-1948DCC8218C}" type="datetimeFigureOut">
              <a:rPr lang="zh-CN" altLang="en-US" smtClean="0"/>
              <a:t>2023-08-08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7258-1816-4C2F-BAF8-8FAC69B41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3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单击此处编辑母版标题样式成果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812800" y="1568450"/>
            <a:ext cx="10610851" cy="10795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EB1221CB-C37C-4B46-9844-1948DCC8218C}" type="datetimeFigureOut">
              <a:rPr lang="zh-CN" altLang="en-US" smtClean="0"/>
              <a:pPr/>
              <a:t>2023-08-08</a:t>
            </a:fld>
            <a:endParaRPr lang="zh-CN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784C7258-1816-4C2F-BAF8-8FAC69B41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42875" y="61309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3">
                      <a:lumMod val="50000"/>
                    </a:schemeClr>
                  </a:solidFill>
                </a:uFill>
                <a:latin typeface="华文行楷" pitchFamily="2" charset="-122"/>
                <a:ea typeface="华文行楷" pitchFamily="2" charset="-122"/>
              </a:rPr>
              <a:t>西北核技术研究所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3">
                    <a:lumMod val="50000"/>
                  </a:schemeClr>
                </a:solidFill>
              </a:uFill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华文行楷" pitchFamily="2" charset="-122"/>
              </a:rPr>
              <a:t>Northwest  Institute  of  Nuclear  Technology</a:t>
            </a:r>
            <a:endParaRPr lang="zh-CN" altLang="en-US" sz="16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华文行楷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r="38322" b="35420"/>
          <a:stretch/>
        </p:blipFill>
        <p:spPr>
          <a:xfrm>
            <a:off x="10474865" y="193676"/>
            <a:ext cx="1204846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隶书" panose="02010509060101010101" pitchFamily="49" charset="-122"/>
          <a:ea typeface="隶书" panose="02010509060101010101" pitchFamily="49" charset="-122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rebuchet MS" pitchFamily="34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rebuchet MS" pitchFamily="34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rebuchet MS" pitchFamily="34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rebuchet MS" pitchFamily="34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4783" y="1261712"/>
            <a:ext cx="10114548" cy="1568116"/>
          </a:xfrm>
        </p:spPr>
        <p:txBody>
          <a:bodyPr/>
          <a:lstStyle/>
          <a:p>
            <a:pPr algn="ctr"/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用于辐射诊断</a:t>
            </a:r>
            <a:r>
              <a:rPr lang="zh-CN" altLang="en-US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en-US" altLang="zh-CN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多</a:t>
            </a:r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曝光瞬态</a:t>
            </a:r>
            <a:r>
              <a:rPr lang="zh-CN" altLang="en-US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成像系统研制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6934" y="3654433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西北核技术研究所  杨少华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75" y="61309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3">
                      <a:lumMod val="50000"/>
                    </a:schemeClr>
                  </a:solidFill>
                </a:uFill>
                <a:latin typeface="华文行楷" pitchFamily="2" charset="-122"/>
                <a:ea typeface="华文行楷" pitchFamily="2" charset="-122"/>
              </a:rPr>
              <a:t>西北核技术研究所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3">
                    <a:lumMod val="50000"/>
                  </a:schemeClr>
                </a:solidFill>
              </a:uFill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华文行楷" pitchFamily="2" charset="-122"/>
              </a:rPr>
              <a:t>Northwest  Institute  of  Nuclear  Technology</a:t>
            </a:r>
            <a:endParaRPr lang="zh-CN" altLang="en-US" sz="16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6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快余晖像增强器重频性能研究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以</a:t>
            </a:r>
            <a:r>
              <a:rPr lang="en-US" altLang="zh-CN" sz="2400" dirty="0" smtClean="0"/>
              <a:t>P46</a:t>
            </a:r>
            <a:r>
              <a:rPr lang="zh-CN" altLang="zh-CN" sz="2400" dirty="0"/>
              <a:t>和</a:t>
            </a:r>
            <a:r>
              <a:rPr lang="en-US" altLang="zh-CN" sz="2400" dirty="0"/>
              <a:t>P47</a:t>
            </a:r>
            <a:r>
              <a:rPr lang="zh-CN" altLang="zh-CN" sz="2400" dirty="0"/>
              <a:t>两种荧光屏材料像增强器为研究对象，开展了像增强器重频曝光性能</a:t>
            </a:r>
            <a:r>
              <a:rPr lang="zh-CN" altLang="zh-CN" sz="2400" dirty="0" smtClean="0"/>
              <a:t>研究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搭建了像增强器余晖性能测试平台，测试了两种材料的极限重频性能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pic>
        <p:nvPicPr>
          <p:cNvPr id="4" name="图片 3" descr="IMG_50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65" y="3534409"/>
            <a:ext cx="4071620" cy="271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12帧比较100n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762" b="49048"/>
          <a:stretch/>
        </p:blipFill>
        <p:spPr bwMode="auto">
          <a:xfrm>
            <a:off x="8620124" y="3569492"/>
            <a:ext cx="3286125" cy="2682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804333" y="3735972"/>
            <a:ext cx="3627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P46</a:t>
            </a:r>
            <a:r>
              <a:rPr lang="zh-CN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荧光材料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en-US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%</a:t>
            </a:r>
            <a:r>
              <a:rPr lang="zh-CN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强度衰减时间约为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10µs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，重频极限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100KHz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P47</a:t>
            </a:r>
            <a:r>
              <a:rPr lang="zh-CN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材料的荧光余辉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衰减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en-US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%</a:t>
            </a:r>
            <a:r>
              <a:rPr lang="zh-CN" altLang="zh-CN" sz="20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强度衰减时间约为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</a:rPr>
              <a:t>500ns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，重频极限约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2MHz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9760484" y="355130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P47</a:t>
            </a:r>
            <a:r>
              <a:rPr lang="zh-CN" altLang="en-US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重频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CN" altLang="en-US" dirty="0" smtClean="0"/>
              <a:t>像增强器重频</a:t>
            </a:r>
            <a:r>
              <a:rPr lang="zh-CN" altLang="en-US" dirty="0" smtClean="0"/>
              <a:t>快门</a:t>
            </a:r>
            <a:r>
              <a:rPr lang="zh-CN" altLang="en-US" dirty="0" smtClean="0"/>
              <a:t>产生技术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MCP</a:t>
            </a:r>
            <a:r>
              <a:rPr lang="zh-CN" altLang="zh-CN" sz="2400" dirty="0"/>
              <a:t>像增强器在瞬态图像获取时需要</a:t>
            </a:r>
            <a:r>
              <a:rPr lang="en-US" altLang="zh-CN" sz="2400" dirty="0"/>
              <a:t>-50V~250V</a:t>
            </a:r>
            <a:r>
              <a:rPr lang="zh-CN" altLang="zh-CN" sz="2400" dirty="0"/>
              <a:t>的脉冲电压信号对阴极电子进行时间选通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高压脉冲的宽度即是瞬态快门的时间，荧光屏余辉图像即是该时刻的物理过程图像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sz="2400" dirty="0"/>
              <a:t>研发了精确像增强器阴极门控模块，为像增强器高压快门提供精确触发信号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最小脉冲宽度</a:t>
            </a:r>
            <a:r>
              <a:rPr lang="en-US" altLang="zh-CN" sz="2400" dirty="0" smtClean="0"/>
              <a:t>3ns</a:t>
            </a:r>
            <a:r>
              <a:rPr lang="zh-CN" altLang="en-US" sz="2400" dirty="0" smtClean="0"/>
              <a:t>，最高重频</a:t>
            </a:r>
            <a:r>
              <a:rPr lang="en-US" altLang="zh-CN" sz="2400" dirty="0" smtClean="0"/>
              <a:t>3.3MHz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4" name="图片 3" descr="IMG_20141030_093302"/>
          <p:cNvPicPr/>
          <p:nvPr/>
        </p:nvPicPr>
        <p:blipFill>
          <a:blip r:embed="rId2" cstate="print"/>
          <a:srcRect l="9636" t="30537" r="6601" b="23500"/>
          <a:stretch>
            <a:fillRect/>
          </a:stretch>
        </p:blipFill>
        <p:spPr bwMode="auto">
          <a:xfrm>
            <a:off x="689670" y="4505325"/>
            <a:ext cx="356869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IMG_20141030_093244"/>
          <p:cNvPicPr/>
          <p:nvPr/>
        </p:nvPicPr>
        <p:blipFill>
          <a:blip r:embed="rId3" cstate="print"/>
          <a:srcRect l="9131" t="28625" r="4414" b="23500"/>
          <a:stretch>
            <a:fillRect/>
          </a:stretch>
        </p:blipFill>
        <p:spPr bwMode="auto">
          <a:xfrm>
            <a:off x="4677786" y="4505325"/>
            <a:ext cx="38668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tek00005"/>
          <p:cNvPicPr/>
          <p:nvPr/>
        </p:nvPicPr>
        <p:blipFill>
          <a:blip r:embed="rId4" cstate="print"/>
          <a:srcRect t="1723" b="7431"/>
          <a:stretch>
            <a:fillRect/>
          </a:stretch>
        </p:blipFill>
        <p:spPr bwMode="auto">
          <a:xfrm>
            <a:off x="8772525" y="4184650"/>
            <a:ext cx="33051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625581" y="4253984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Times New Roman" panose="02020603050405020304" pitchFamily="18" charset="0"/>
              </a:rPr>
              <a:t>3.3MHz 3ns</a:t>
            </a:r>
            <a:r>
              <a:rPr lang="zh-CN" altLang="zh-CN" kern="100" dirty="0">
                <a:solidFill>
                  <a:srgbClr val="C00000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脉宽重频门控实测信号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04926" y="5960507"/>
            <a:ext cx="655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正面实物图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背面实物图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CMOS</a:t>
            </a:r>
            <a:r>
              <a:rPr lang="zh-CN" altLang="en-US" dirty="0"/>
              <a:t>图像传感器超快重频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单芯片</a:t>
            </a:r>
            <a:r>
              <a:rPr lang="zh-CN" altLang="en-US" sz="2400" dirty="0" smtClean="0"/>
              <a:t>获取两幅百</a:t>
            </a:r>
            <a:r>
              <a:rPr lang="zh-CN" altLang="en-US" sz="2400" dirty="0" smtClean="0"/>
              <a:t>纳秒级重频图像，等效帧频率达到千万帧每秒以上。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特殊同步驱动</a:t>
            </a:r>
            <a:r>
              <a:rPr lang="zh-CN" altLang="en-US" sz="2400" dirty="0" smtClean="0"/>
              <a:t>技术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zh-CN" sz="2000" kern="100" dirty="0">
                <a:latin typeface="黑体" panose="02010609060101010101" pitchFamily="49" charset="-122"/>
              </a:rPr>
              <a:t>基于全局快门型</a:t>
            </a:r>
            <a:r>
              <a:rPr lang="en-US" altLang="zh-CN" sz="2000" kern="100" dirty="0">
                <a:latin typeface="黑体" panose="02010609060101010101" pitchFamily="49" charset="-122"/>
              </a:rPr>
              <a:t>CMOS</a:t>
            </a:r>
            <a:r>
              <a:rPr lang="zh-CN" altLang="zh-CN" sz="2000" kern="100" dirty="0">
                <a:latin typeface="黑体" panose="02010609060101010101" pitchFamily="49" charset="-122"/>
              </a:rPr>
              <a:t>图像传感器的像素结构特征，进行特殊驱动时序设计，建立了一种超高速</a:t>
            </a:r>
            <a:r>
              <a:rPr lang="en-US" altLang="zh-CN" sz="2000" kern="100" dirty="0">
                <a:latin typeface="黑体" panose="02010609060101010101" pitchFamily="49" charset="-122"/>
              </a:rPr>
              <a:t>CMOS</a:t>
            </a:r>
            <a:r>
              <a:rPr lang="zh-CN" altLang="zh-CN" sz="2000" kern="100" dirty="0">
                <a:latin typeface="黑体" panose="02010609060101010101" pitchFamily="49" charset="-122"/>
              </a:rPr>
              <a:t>双帧图像获取技术，突破了传统</a:t>
            </a:r>
            <a:r>
              <a:rPr lang="en-US" altLang="zh-CN" sz="2000" kern="100" dirty="0">
                <a:latin typeface="黑体" panose="02010609060101010101" pitchFamily="49" charset="-122"/>
              </a:rPr>
              <a:t>CMOS</a:t>
            </a:r>
            <a:r>
              <a:rPr lang="zh-CN" altLang="zh-CN" sz="2000" kern="100" dirty="0">
                <a:latin typeface="黑体" panose="02010609060101010101" pitchFamily="49" charset="-122"/>
              </a:rPr>
              <a:t>图像传感器千帧每秒帧频率的限制，能够连续获取两幅亚微秒级帧间隔的高速图像。</a:t>
            </a:r>
            <a:endParaRPr lang="zh-CN" altLang="en-US" sz="2000" dirty="0">
              <a:latin typeface="黑体" panose="02010609060101010101" pitchFamily="49" charset="-122"/>
            </a:endParaRPr>
          </a:p>
          <a:p>
            <a:pPr marL="471487" lvl="1" indent="0">
              <a:buNone/>
            </a:pPr>
            <a:endParaRPr lang="zh-CN" altLang="en-US" sz="20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20548" y="4180007"/>
            <a:ext cx="3830433" cy="18397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00165" y="6019800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单相机双画幅图像获取时序示意图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47" y="4180007"/>
            <a:ext cx="3507105" cy="183979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42480" y="6019800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全局快门型</a:t>
            </a:r>
            <a:r>
              <a:rPr lang="en-US" altLang="zh-CN" b="1" dirty="0" smtClean="0">
                <a:solidFill>
                  <a:srgbClr val="9900CC"/>
                </a:solidFill>
                <a:ea typeface="楷体_GB2312" pitchFamily="49" charset="-122"/>
              </a:rPr>
              <a:t>CMOS</a:t>
            </a: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图像传感器像素结构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高精度触发与</a:t>
            </a:r>
            <a:r>
              <a:rPr lang="zh-CN" altLang="en-US" dirty="0" smtClean="0"/>
              <a:t>同步技术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获取瞬态图像的关键，必须把相机曝光与物理发展过程精确同步才能获得特定时刻的图像。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高</a:t>
            </a:r>
            <a:r>
              <a:rPr lang="zh-CN" altLang="en-US" dirty="0" smtClean="0"/>
              <a:t>精度实践同步</a:t>
            </a:r>
            <a:r>
              <a:rPr lang="zh-CN" altLang="en-US" dirty="0"/>
              <a:t>技术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时间监测技术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9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高精度时间同步</a:t>
            </a:r>
            <a:r>
              <a:rPr lang="zh-CN" altLang="en-US" dirty="0"/>
              <a:t>技术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zh-CN" sz="2400" dirty="0"/>
              <a:t>精密触发同步机结构如</a:t>
            </a:r>
            <a:r>
              <a:rPr lang="zh-CN" altLang="zh-CN" sz="2400" dirty="0" smtClean="0"/>
              <a:t>图所</a:t>
            </a:r>
            <a:r>
              <a:rPr lang="zh-CN" altLang="zh-CN" sz="2400" dirty="0"/>
              <a:t>示，其主要组成部分有：触发阈甄别及其显示模块，自锁电路及延迟模块，阶跃、微分整形电路，雪崩电路，等分电路和相关的附属电路模块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三输入确保触发可靠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等分输出确保时间一致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自锁机制消除干扰触发</a:t>
            </a:r>
            <a:endParaRPr lang="zh-CN" altLang="en-US" sz="20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003" y="3324543"/>
            <a:ext cx="6999605" cy="26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2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时间</a:t>
            </a:r>
            <a:r>
              <a:rPr lang="zh-CN" altLang="en-US" dirty="0" smtClean="0"/>
              <a:t>监测技术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主要目的是监测外触发信号、物理过程信号、相机触发信号等信号之间的时间关系，以清晰知道获取的图像时刻与物理过程之间的关系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采用</a:t>
            </a:r>
            <a:r>
              <a:rPr lang="en-US" altLang="zh-CN" sz="2000" dirty="0" smtClean="0"/>
              <a:t>TDC</a:t>
            </a:r>
            <a:r>
              <a:rPr lang="zh-CN" altLang="en-US" sz="2000" dirty="0" smtClean="0"/>
              <a:t>技术对信号进行</a:t>
            </a:r>
            <a:r>
              <a:rPr lang="zh-CN" altLang="en-US" sz="2000" dirty="0" smtClean="0"/>
              <a:t>时间信息</a:t>
            </a:r>
            <a:endParaRPr lang="en-US" altLang="zh-CN" sz="2000" dirty="0" smtClean="0"/>
          </a:p>
          <a:p>
            <a:pPr marL="471487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 smtClean="0"/>
              <a:t>的</a:t>
            </a:r>
            <a:r>
              <a:rPr lang="zh-CN" altLang="en-US" sz="2000" dirty="0" smtClean="0"/>
              <a:t>采集，核心部件是</a:t>
            </a:r>
            <a:r>
              <a:rPr lang="en-US" altLang="zh-CN" sz="2000" dirty="0" smtClean="0"/>
              <a:t>FPGA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可对</a:t>
            </a:r>
            <a:r>
              <a:rPr lang="en-US" altLang="zh-CN" sz="2000" dirty="0" smtClean="0"/>
              <a:t>48</a:t>
            </a:r>
            <a:r>
              <a:rPr lang="zh-CN" altLang="en-US" sz="2000" dirty="0" smtClean="0"/>
              <a:t>路输入信号进行幅度甄别</a:t>
            </a:r>
            <a:r>
              <a:rPr lang="zh-CN" altLang="en-US" sz="2000" dirty="0" smtClean="0"/>
              <a:t>和</a:t>
            </a:r>
            <a:endParaRPr lang="en-US" altLang="zh-CN" sz="2000" dirty="0" smtClean="0"/>
          </a:p>
          <a:p>
            <a:pPr marL="471487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 smtClean="0"/>
              <a:t>时间</a:t>
            </a:r>
            <a:r>
              <a:rPr lang="zh-CN" altLang="en-US" sz="2000" dirty="0" smtClean="0"/>
              <a:t>信息记录，每个输入信号可</a:t>
            </a:r>
            <a:r>
              <a:rPr lang="zh-CN" altLang="en-US" sz="2000" dirty="0" smtClean="0"/>
              <a:t>采</a:t>
            </a:r>
            <a:endParaRPr lang="en-US" altLang="zh-CN" sz="2000" dirty="0" smtClean="0"/>
          </a:p>
          <a:p>
            <a:pPr marL="471487" lvl="1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 smtClean="0"/>
              <a:t>集</a:t>
            </a:r>
            <a:r>
              <a:rPr lang="en-US" altLang="zh-CN" sz="2000" dirty="0" smtClean="0"/>
              <a:t>1000</a:t>
            </a:r>
            <a:r>
              <a:rPr lang="zh-CN" altLang="en-US" sz="2000" dirty="0" smtClean="0"/>
              <a:t>组上升时间和下降时间。</a:t>
            </a:r>
            <a:endParaRPr lang="zh-CN" altLang="en-US" sz="20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07766"/>
              </p:ext>
            </p:extLst>
          </p:nvPr>
        </p:nvGraphicFramePr>
        <p:xfrm>
          <a:off x="6065520" y="3203050"/>
          <a:ext cx="5011858" cy="315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8324957" imgH="5238810" progId="Visio.Drawing.15">
                  <p:embed/>
                </p:oleObj>
              </mc:Choice>
              <mc:Fallback>
                <p:oleObj name="Visio" r:id="rId3" imgW="8324957" imgH="52388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520" y="3203050"/>
                        <a:ext cx="5011858" cy="315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4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四、实验验证与应用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脉冲辐射源分辨率测试</a:t>
            </a:r>
            <a:endParaRPr lang="zh-CN" altLang="en-US" dirty="0"/>
          </a:p>
        </p:txBody>
      </p:sp>
      <p:pic>
        <p:nvPicPr>
          <p:cNvPr id="4" name="图片 6" descr="照片1 02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42" y="2661821"/>
            <a:ext cx="4369217" cy="2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6078" r="15875" b="6044"/>
          <a:stretch>
            <a:fillRect/>
          </a:stretch>
        </p:blipFill>
        <p:spPr bwMode="auto">
          <a:xfrm>
            <a:off x="6686201" y="2505409"/>
            <a:ext cx="3502942" cy="33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轻气炮平台开展了弹丸飞行状态拍摄</a:t>
            </a:r>
            <a:r>
              <a:rPr lang="zh-CN" altLang="zh-CN" dirty="0" smtClean="0"/>
              <a:t>实验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dirty="0"/>
              <a:t>采用双曝光模式获取了两帧气炮实验数据</a:t>
            </a:r>
            <a:endParaRPr lang="zh-CN" altLang="en-US" dirty="0"/>
          </a:p>
        </p:txBody>
      </p:sp>
      <p:pic>
        <p:nvPicPr>
          <p:cNvPr id="4" name="图片 3" descr="C:\Users\lenovo\Desktop\自科基金\图6.jpg"/>
          <p:cNvPicPr/>
          <p:nvPr/>
        </p:nvPicPr>
        <p:blipFill>
          <a:blip r:embed="rId2" cstate="print"/>
          <a:srcRect l="3938"/>
          <a:stretch>
            <a:fillRect/>
          </a:stretch>
        </p:blipFill>
        <p:spPr bwMode="auto">
          <a:xfrm>
            <a:off x="3885565" y="3140312"/>
            <a:ext cx="6849110" cy="27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79041" y="58822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双曝光实验图像数据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913" y="3140312"/>
            <a:ext cx="2485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根据弹丸位置与曝光时刻差值，可计算得到弹丸的飞行</a:t>
            </a:r>
            <a:r>
              <a:rPr lang="zh-CN" altLang="zh-CN" sz="28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速度。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6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多曝光成像</a:t>
            </a:r>
            <a:r>
              <a:rPr lang="zh-CN" altLang="zh-CN" dirty="0" smtClean="0"/>
              <a:t>实验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第一帧图像只进行一次</a:t>
            </a:r>
            <a:r>
              <a:rPr lang="zh-CN" altLang="en-US" dirty="0" smtClean="0"/>
              <a:t>曝光，</a:t>
            </a:r>
            <a:r>
              <a:rPr lang="zh-CN" altLang="zh-CN" dirty="0" smtClean="0"/>
              <a:t>第二</a:t>
            </a:r>
            <a:r>
              <a:rPr lang="zh-CN" altLang="zh-CN" dirty="0"/>
              <a:t>帧图像进行了四次曝光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79041" y="58822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zh-CN" kern="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曝光</a:t>
            </a:r>
            <a:r>
              <a:rPr lang="zh-CN" altLang="zh-CN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实验图像数据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912" y="3140312"/>
            <a:ext cx="3303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可分析得到弹与弹托的速度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 smtClean="0"/>
              <a:t>曝光</a:t>
            </a:r>
            <a:r>
              <a:rPr lang="zh-CN" altLang="zh-CN" sz="2400" dirty="0"/>
              <a:t>时间的控制和曝光次数的选择对成像质量的影响很大</a:t>
            </a:r>
            <a:r>
              <a:rPr lang="zh-CN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多曝光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1193" y="2872918"/>
            <a:ext cx="6064568" cy="30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双</a:t>
            </a:r>
            <a:r>
              <a:rPr lang="zh-CN" altLang="zh-CN" dirty="0" smtClean="0"/>
              <a:t>曝光</a:t>
            </a:r>
            <a:r>
              <a:rPr lang="zh-CN" altLang="en-US" dirty="0" smtClean="0"/>
              <a:t>技术应用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 smtClean="0"/>
              <a:t>自</a:t>
            </a:r>
            <a:r>
              <a:rPr lang="zh-CN" altLang="en-US" dirty="0" smtClean="0"/>
              <a:t>研</a:t>
            </a:r>
            <a:r>
              <a:rPr lang="zh-CN" altLang="en-US" dirty="0" smtClean="0"/>
              <a:t>光电分</a:t>
            </a:r>
            <a:r>
              <a:rPr lang="zh-CN" altLang="en-US" dirty="0" smtClean="0"/>
              <a:t>幅相机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04333" y="2799019"/>
            <a:ext cx="39867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分辨率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1280×1024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分辨：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3ns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分幅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画幅：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分幅、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分幅、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分幅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获取图像数量：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触发晃动：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光纤传输，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采集</a:t>
            </a:r>
          </a:p>
        </p:txBody>
      </p:sp>
      <p:pic>
        <p:nvPicPr>
          <p:cNvPr id="7" name="Picture 2" descr="IMG_20161209_17043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779" y="3060382"/>
            <a:ext cx="3195319" cy="214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3060382"/>
            <a:ext cx="3176589" cy="214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9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dirty="0" smtClean="0"/>
              <a:t>主要内容</a:t>
            </a:r>
            <a:endParaRPr lang="zh-CN" altLang="en-US" sz="6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99926"/>
              </p:ext>
            </p:extLst>
          </p:nvPr>
        </p:nvGraphicFramePr>
        <p:xfrm>
          <a:off x="755650" y="1752600"/>
          <a:ext cx="1066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1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7821"/>
          <a:stretch/>
        </p:blipFill>
        <p:spPr>
          <a:xfrm rot="16200000">
            <a:off x="4220205" y="3239387"/>
            <a:ext cx="3638809" cy="18844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同步技术应用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自研</a:t>
            </a:r>
            <a:r>
              <a:rPr lang="en-US" altLang="zh-CN" dirty="0" smtClean="0"/>
              <a:t>MCP</a:t>
            </a:r>
            <a:r>
              <a:rPr lang="zh-CN" altLang="en-US" dirty="0" smtClean="0"/>
              <a:t>像增强器快门</a:t>
            </a:r>
            <a:endParaRPr lang="zh-CN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87186" y="2870712"/>
            <a:ext cx="3600450" cy="25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门控时间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(FWHM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ns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重复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频率：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3.3MHz 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电源：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12V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触发输入：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5V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3V~5V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（高阻）＋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50V~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200V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85mm×45mm×23mm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IMG_20141030_162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2843" r="958" b="4187"/>
          <a:stretch>
            <a:fillRect/>
          </a:stretch>
        </p:blipFill>
        <p:spPr bwMode="auto">
          <a:xfrm>
            <a:off x="7083545" y="2343410"/>
            <a:ext cx="494653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同步技术应用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 smtClean="0"/>
              <a:t>自研精密</a:t>
            </a:r>
            <a:r>
              <a:rPr lang="zh-CN" altLang="en-US" dirty="0" smtClean="0"/>
              <a:t>同步机</a:t>
            </a:r>
            <a:endParaRPr lang="zh-CN" altLang="en-US" dirty="0"/>
          </a:p>
        </p:txBody>
      </p:sp>
      <p:pic>
        <p:nvPicPr>
          <p:cNvPr id="7" name="Picture 13" descr="同步机三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00" y="3024191"/>
            <a:ext cx="324716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178" y="3024191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57178" y="4881579"/>
            <a:ext cx="2857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>
            <a:spAutoFit/>
          </a:bodyPr>
          <a:lstStyle/>
          <a:p>
            <a:pPr algn="ctr" eaLnBrk="0" hangingPunct="0"/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机架式机型</a:t>
            </a:r>
            <a:endParaRPr 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7134222" y="1862126"/>
            <a:ext cx="4572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输入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通道数：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路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@50</a:t>
            </a:r>
            <a:r>
              <a:rPr 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Ω</a:t>
            </a:r>
            <a:endParaRPr lang="en-US" altLang="zh-CN" b="1" dirty="0" smtClean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输出通道数：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15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路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@50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Ω</a:t>
            </a:r>
            <a:endParaRPr lang="en-US" altLang="zh-CN" b="1" dirty="0" smtClean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外触发阈值调节范围：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0.02V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黑体" pitchFamily="49" charset="-122"/>
                <a:cs typeface="Times New Roman"/>
              </a:rPr>
              <a:t>~3.50V</a:t>
            </a:r>
            <a:endParaRPr lang="en-US" altLang="zh-CN" b="1" dirty="0" smtClean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外触发晃动：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≤0.25ns</a:t>
            </a: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输出通道分散性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≤0.2ns</a:t>
            </a: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脉冲半宽：</a:t>
            </a:r>
            <a:r>
              <a:rPr lang="en-US" altLang="en-US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&lt;25.0</a:t>
            </a:r>
            <a:r>
              <a:rPr lang="en-US" altLang="zh-CN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ns</a:t>
            </a: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脉冲上升沿：</a:t>
            </a:r>
            <a:r>
              <a:rPr lang="en-US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&lt;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3ns</a:t>
            </a:r>
            <a:endParaRPr lang="en-US" altLang="zh-CN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脉冲幅度：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≤5.5V</a:t>
            </a:r>
            <a:endParaRPr lang="en-US" altLang="zh-CN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</a:t>
            </a:r>
            <a:r>
              <a:rPr lang="zh-CN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触发自锁</a:t>
            </a:r>
            <a:r>
              <a:rPr lang="zh-CN" altLang="en-US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时间</a:t>
            </a:r>
            <a:r>
              <a:rPr lang="zh-CN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≤ 200ms</a:t>
            </a:r>
          </a:p>
          <a:p>
            <a:pPr marL="542925" indent="-542925" defTabSz="852488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zh-CN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工作模式：外触发、手动触发、内部连续（频率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1Hz</a:t>
            </a:r>
            <a:r>
              <a:rPr lang="zh-CN" altLang="en-US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95700" y="4886342"/>
            <a:ext cx="2857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>
            <a:spAutoFit/>
          </a:bodyPr>
          <a:lstStyle/>
          <a:p>
            <a:pPr algn="ctr" eaLnBrk="0" hangingPunct="0"/>
            <a:r>
              <a:rPr kumimoji="1" lang="zh-CN" altLang="en-US" sz="1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紧凑型机型</a:t>
            </a:r>
            <a:endParaRPr lang="zh-CN" sz="1600" dirty="0"/>
          </a:p>
        </p:txBody>
      </p:sp>
    </p:spTree>
    <p:extLst>
      <p:ext uri="{BB962C8B-B14F-4D97-AF65-F5344CB8AC3E}">
        <p14:creationId xmlns:p14="http://schemas.microsoft.com/office/powerpoint/2010/main" val="20184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四、实验验证与应用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同步技术应用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 smtClean="0"/>
              <a:t>自研</a:t>
            </a:r>
            <a:r>
              <a:rPr lang="en-US" altLang="zh-CN" dirty="0" smtClean="0"/>
              <a:t>TDC</a:t>
            </a:r>
            <a:r>
              <a:rPr lang="zh-CN" altLang="en-US" dirty="0" smtClean="0"/>
              <a:t>时间</a:t>
            </a:r>
            <a:r>
              <a:rPr lang="zh-CN" altLang="en-US" dirty="0" smtClean="0"/>
              <a:t>监测器</a:t>
            </a:r>
            <a:endParaRPr lang="zh-CN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613" y="3124300"/>
            <a:ext cx="38025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通道，每通道均可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测上下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最大吞吐率：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500M Samples/s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脉冲数量：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测量精度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精度优于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15.7ps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134" y="2751410"/>
            <a:ext cx="4338435" cy="3068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13" y="2751410"/>
            <a:ext cx="3666023" cy="27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2153653" y="2178551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rebuchet MS" pitchFamily="34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rebuchet MS" pitchFamily="34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rebuchet MS" pitchFamily="34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rebuchet MS" pitchFamily="34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/>
            <a:endParaRPr lang="en-US" altLang="zh-CN" sz="6600" kern="0" dirty="0" smtClean="0"/>
          </a:p>
          <a:p>
            <a:pPr algn="ctr"/>
            <a:r>
              <a:rPr lang="zh-CN" altLang="en-US" sz="6600" kern="0" dirty="0" smtClean="0"/>
              <a:t>敬请批评指正！</a:t>
            </a:r>
          </a:p>
        </p:txBody>
      </p:sp>
    </p:spTree>
    <p:extLst>
      <p:ext uri="{BB962C8B-B14F-4D97-AF65-F5344CB8AC3E}">
        <p14:creationId xmlns:p14="http://schemas.microsoft.com/office/powerpoint/2010/main" val="452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一、引言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高速辐射</a:t>
            </a:r>
            <a:r>
              <a:rPr lang="zh-CN" altLang="en-US" sz="2800" dirty="0"/>
              <a:t>图像</a:t>
            </a:r>
            <a:r>
              <a:rPr lang="zh-CN" altLang="en-US" sz="2800" dirty="0" smtClean="0"/>
              <a:t>诊断是脉冲辐射场二</a:t>
            </a:r>
            <a:r>
              <a:rPr lang="zh-CN" altLang="en-US" sz="2800" dirty="0"/>
              <a:t>维时空演变过程研究的</a:t>
            </a:r>
            <a:r>
              <a:rPr lang="zh-CN" altLang="en-US" sz="2800" dirty="0" smtClean="0"/>
              <a:t>关键</a:t>
            </a:r>
            <a:r>
              <a:rPr lang="zh-CN" altLang="en-US" sz="2800" dirty="0"/>
              <a:t>技术</a:t>
            </a:r>
            <a:r>
              <a:rPr lang="zh-CN" altLang="en-US" sz="2800" dirty="0" smtClean="0"/>
              <a:t>手段，</a:t>
            </a:r>
            <a:r>
              <a:rPr lang="zh-CN" altLang="en-US" sz="2800" dirty="0"/>
              <a:t>可提供序列二维图像以直观</a:t>
            </a:r>
            <a:r>
              <a:rPr lang="zh-CN" altLang="en-US" sz="2800" dirty="0" smtClean="0"/>
              <a:t>清晰地获得辐射场变化信息。</a:t>
            </a:r>
            <a:endParaRPr lang="en-US" altLang="zh-CN" sz="2800" dirty="0" smtClean="0"/>
          </a:p>
          <a:p>
            <a:r>
              <a:rPr lang="zh-CN" altLang="en-US" sz="2800" dirty="0" smtClean="0"/>
              <a:t>瞬态成像系统是脉冲辐射成像诊断的关键设备，此外还可应用于</a:t>
            </a:r>
            <a:r>
              <a:rPr lang="zh-CN" altLang="en-US" sz="2800" dirty="0"/>
              <a:t>爆轰力学研究、高超声速武器、空间碎片防护等技术研究</a:t>
            </a:r>
            <a:r>
              <a:rPr lang="zh-CN" altLang="en-US" sz="2800" dirty="0" smtClean="0"/>
              <a:t>领域。</a:t>
            </a:r>
            <a:endParaRPr lang="zh-CN" altLang="en-US" sz="3200" dirty="0"/>
          </a:p>
        </p:txBody>
      </p:sp>
      <p:pic>
        <p:nvPicPr>
          <p:cNvPr id="12" name="图片 11" descr="未命名.JPG"/>
          <p:cNvPicPr>
            <a:picLocks noChangeAspect="1"/>
          </p:cNvPicPr>
          <p:nvPr/>
        </p:nvPicPr>
        <p:blipFill rotWithShape="1">
          <a:blip r:embed="rId2"/>
          <a:srcRect t="9919" r="55789" b="40475"/>
          <a:stretch>
            <a:fillRect/>
          </a:stretch>
        </p:blipFill>
        <p:spPr>
          <a:xfrm>
            <a:off x="3117597" y="3805626"/>
            <a:ext cx="2300100" cy="2058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872" y="3801974"/>
            <a:ext cx="2061715" cy="2061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0"/>
          <p:cNvSpPr/>
          <p:nvPr/>
        </p:nvSpPr>
        <p:spPr>
          <a:xfrm>
            <a:off x="6089651" y="5960466"/>
            <a:ext cx="121058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空间碎片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3"/>
          <p:cNvSpPr/>
          <p:nvPr/>
        </p:nvSpPr>
        <p:spPr>
          <a:xfrm>
            <a:off x="3562007" y="5960466"/>
            <a:ext cx="15120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冲压发动机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956" y="3801973"/>
            <a:ext cx="3528841" cy="206171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620361" y="5969314"/>
            <a:ext cx="198002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冲击波传输过程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4333" y="3801975"/>
            <a:ext cx="2160242" cy="2066783"/>
            <a:chOff x="1043606" y="2267461"/>
            <a:chExt cx="2065221" cy="20099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0716" y="3293793"/>
              <a:ext cx="1008111" cy="97867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2267462"/>
              <a:ext cx="1057108" cy="99865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0717" y="2267461"/>
              <a:ext cx="1001093" cy="99865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3606" y="3300069"/>
              <a:ext cx="1058569" cy="977330"/>
            </a:xfrm>
            <a:prstGeom prst="rect">
              <a:avLst/>
            </a:prstGeom>
          </p:spPr>
        </p:pic>
      </p:grpSp>
      <p:sp>
        <p:nvSpPr>
          <p:cNvPr id="22" name="矩形 13"/>
          <p:cNvSpPr/>
          <p:nvPr/>
        </p:nvSpPr>
        <p:spPr>
          <a:xfrm>
            <a:off x="791827" y="5970844"/>
            <a:ext cx="223651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脉冲辐射图像诊断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18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瞬态</a:t>
            </a:r>
            <a:r>
              <a:rPr lang="zh-CN" altLang="en-US" dirty="0" smtClean="0"/>
              <a:t>脉冲辐射场图像诊断原理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系统特点</a:t>
            </a:r>
            <a:endParaRPr lang="en-US" altLang="zh-CN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/>
              <a:t>超快时间分辨</a:t>
            </a:r>
            <a:r>
              <a:rPr lang="en-US" altLang="zh-CN" dirty="0" smtClean="0"/>
              <a:t>(ns</a:t>
            </a:r>
            <a:r>
              <a:rPr lang="zh-CN" altLang="en-US" dirty="0" smtClean="0"/>
              <a:t>级</a:t>
            </a:r>
            <a:r>
              <a:rPr lang="en-US" altLang="zh-CN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 smtClean="0"/>
              <a:t>辐射屏蔽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 smtClean="0"/>
              <a:t>高精度同步触发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单台</a:t>
            </a:r>
            <a:r>
              <a:rPr lang="zh-CN" altLang="en-US" dirty="0" smtClean="0">
                <a:solidFill>
                  <a:srgbClr val="FF0000"/>
                </a:solidFill>
              </a:rPr>
              <a:t>相机由于帧频率有限，一次脉冲辐射物理过程只能获取一</a:t>
            </a:r>
            <a:r>
              <a:rPr lang="zh-CN" altLang="en-US" dirty="0">
                <a:solidFill>
                  <a:srgbClr val="FF0000"/>
                </a:solidFill>
              </a:rPr>
              <a:t>幅图像，拟实现单台</a:t>
            </a:r>
            <a:r>
              <a:rPr lang="zh-CN" altLang="en-US" dirty="0" smtClean="0">
                <a:solidFill>
                  <a:srgbClr val="FF0000"/>
                </a:solidFill>
              </a:rPr>
              <a:t>相机获取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幅以上图像。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12" y="1816990"/>
            <a:ext cx="3819378" cy="25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二、瞬态成像系统组成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瞬态成像系统原理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904875" y="2466886"/>
            <a:ext cx="260794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像增强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器，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级瞬态成像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光锥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耦合，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提高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灵敏度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光纤传输，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远程传输避免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辐射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瞬态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可靠，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确保图像获取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87883"/>
              </p:ext>
            </p:extLst>
          </p:nvPr>
        </p:nvGraphicFramePr>
        <p:xfrm>
          <a:off x="3638550" y="2343150"/>
          <a:ext cx="8206652" cy="338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9925071" imgH="3809970" progId="Visio.Drawing.15">
                  <p:embed/>
                </p:oleObj>
              </mc:Choice>
              <mc:Fallback>
                <p:oleObj name="Visio" r:id="rId3" imgW="9925071" imgH="380997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343150"/>
                        <a:ext cx="8206652" cy="3386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2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二、瞬态成像系统组成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37136" y="528666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远程采集</a:t>
            </a:r>
            <a:r>
              <a:rPr lang="en-US" altLang="zh-CN" b="1" dirty="0" smtClean="0">
                <a:solidFill>
                  <a:srgbClr val="9900CC"/>
                </a:solidFill>
                <a:ea typeface="楷体_GB2312" pitchFamily="49" charset="-122"/>
              </a:rPr>
              <a:t>ICMOS</a:t>
            </a: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相机系统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4425" y="2828925"/>
            <a:ext cx="3117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包括前端相机和后端采集盒两个部分组成</a:t>
            </a:r>
            <a:endParaRPr lang="en-US" altLang="zh-CN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光纤远程实时图像传输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研制了瞬态</a:t>
            </a:r>
            <a:r>
              <a:rPr lang="en-US" altLang="zh-CN" dirty="0"/>
              <a:t>ICMOS</a:t>
            </a:r>
            <a:r>
              <a:rPr lang="zh-CN" altLang="en-US" dirty="0"/>
              <a:t>成像系统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3" name="图片 12" descr="实物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964" y="2477223"/>
            <a:ext cx="3824608" cy="28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相机"/>
          <p:cNvPicPr/>
          <p:nvPr/>
        </p:nvPicPr>
        <p:blipFill rotWithShape="1">
          <a:blip r:embed="rId3" cstate="print"/>
          <a:srcRect t="8194" b="14384"/>
          <a:stretch/>
        </p:blipFill>
        <p:spPr bwMode="auto">
          <a:xfrm>
            <a:off x="8831512" y="2477223"/>
            <a:ext cx="2433320" cy="14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采集板"/>
          <p:cNvPicPr/>
          <p:nvPr/>
        </p:nvPicPr>
        <p:blipFill rotWithShape="1">
          <a:blip r:embed="rId4" cstate="print"/>
          <a:srcRect t="14634" b="20421"/>
          <a:stretch/>
        </p:blipFill>
        <p:spPr bwMode="auto">
          <a:xfrm>
            <a:off x="8831512" y="4102239"/>
            <a:ext cx="2428875" cy="118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8831512" y="5290561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rgbClr val="9900CC"/>
                </a:solidFill>
                <a:ea typeface="楷体_GB2312" pitchFamily="49" charset="-122"/>
              </a:rPr>
              <a:t>ICMOS</a:t>
            </a: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相机系统</a:t>
            </a:r>
            <a:r>
              <a:rPr lang="zh-CN" altLang="en-US" b="1" dirty="0">
                <a:solidFill>
                  <a:srgbClr val="9900CC"/>
                </a:solidFill>
                <a:ea typeface="楷体_GB2312" pitchFamily="49" charset="-122"/>
              </a:rPr>
              <a:t>电路</a:t>
            </a:r>
            <a:endParaRPr lang="zh-CN" altLang="en-US" b="1" dirty="0">
              <a:solidFill>
                <a:srgbClr val="9900CC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8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二、瞬态成像系统组成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研制了瞬态</a:t>
            </a:r>
            <a:r>
              <a:rPr lang="en-US" altLang="zh-CN" dirty="0" smtClean="0"/>
              <a:t>ICMOS</a:t>
            </a:r>
            <a:r>
              <a:rPr lang="zh-CN" altLang="en-US" dirty="0" smtClean="0"/>
              <a:t>成像系统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动态范围：</a:t>
            </a:r>
            <a:r>
              <a:rPr lang="en-US" altLang="zh-CN" sz="2000" dirty="0" smtClean="0"/>
              <a:t>60dB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分辨率：</a:t>
            </a:r>
            <a:r>
              <a:rPr lang="en-US" altLang="zh-CN" sz="2000" dirty="0" smtClean="0"/>
              <a:t>1280*1024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量化：</a:t>
            </a:r>
            <a:r>
              <a:rPr lang="en-US" altLang="zh-CN" sz="2000" dirty="0" smtClean="0"/>
              <a:t>12bit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时间</a:t>
            </a:r>
            <a:r>
              <a:rPr lang="zh-CN" altLang="en-US" sz="2000" dirty="0"/>
              <a:t>分辨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3ns~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触发晃动：</a:t>
            </a:r>
            <a:r>
              <a:rPr lang="en-US" altLang="zh-CN" sz="2000" dirty="0" smtClean="0"/>
              <a:t>&lt;1ns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光纤传输，</a:t>
            </a:r>
            <a:r>
              <a:rPr lang="en-US" altLang="zh-CN" sz="2000" dirty="0" smtClean="0"/>
              <a:t>USB</a:t>
            </a:r>
            <a:r>
              <a:rPr lang="zh-CN" altLang="en-US" sz="2000" dirty="0" smtClean="0"/>
              <a:t>采集</a:t>
            </a:r>
            <a:endParaRPr lang="zh-CN" altLang="en-US" sz="2000" dirty="0"/>
          </a:p>
        </p:txBody>
      </p:sp>
      <p:pic>
        <p:nvPicPr>
          <p:cNvPr id="9" name="Picture 2" descr="fenbiank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2" t="1772" r="9688" b="12268"/>
          <a:stretch/>
        </p:blipFill>
        <p:spPr bwMode="auto">
          <a:xfrm>
            <a:off x="4752607" y="2542424"/>
            <a:ext cx="2940060" cy="24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D:\Project\LUX1310-1M\CMOS光锥测试\zw05-2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70" y="2542423"/>
            <a:ext cx="2858770" cy="2446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7236459" y="498890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9900CC"/>
                </a:solidFill>
                <a:ea typeface="楷体_GB2312" pitchFamily="49" charset="-122"/>
              </a:rPr>
              <a:t>成像测试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3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/>
              <a:t>如何提升瞬态图像获取数量，需要发展以下技术</a:t>
            </a:r>
            <a:endParaRPr lang="en-US" altLang="zh-CN" sz="32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像</a:t>
            </a:r>
            <a:r>
              <a:rPr lang="zh-CN" altLang="en-US" dirty="0" smtClean="0"/>
              <a:t>增强器高重频特性与快门技术</a:t>
            </a:r>
            <a:endParaRPr lang="en-US" altLang="zh-CN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altLang="zh-CN" dirty="0" smtClean="0"/>
              <a:t>CMOS</a:t>
            </a:r>
            <a:r>
              <a:rPr lang="zh-CN" altLang="en-US" dirty="0"/>
              <a:t>图像传感器超快重频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高</a:t>
            </a:r>
            <a:r>
              <a:rPr lang="zh-CN" altLang="en-US" dirty="0" smtClean="0"/>
              <a:t>精度触发与同步</a:t>
            </a:r>
            <a:r>
              <a:rPr lang="zh-CN" altLang="en-US" dirty="0" smtClean="0"/>
              <a:t>技术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075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、多曝光成像技术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像增强器高重频特性</a:t>
            </a:r>
            <a:r>
              <a:rPr lang="zh-CN" altLang="en-US" dirty="0" smtClean="0"/>
              <a:t>与快门技术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像增强器是获取瞬态图像的关键器件，它的重复工作频率决定了可获取图像的时间间隔。包含两项研究内容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快余晖像增强器重频性能研究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/>
              <a:t>像增强器重频</a:t>
            </a:r>
            <a:r>
              <a:rPr lang="zh-CN" altLang="en-US" dirty="0" smtClean="0"/>
              <a:t>快门</a:t>
            </a:r>
            <a:r>
              <a:rPr lang="zh-CN" altLang="en-US" dirty="0" smtClean="0"/>
              <a:t>产生技术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实验室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实验室" id="{08B3E0AC-20CF-4013-8810-3F19E5CB9670}" vid="{F39EBC23-B855-4B95-B7F3-2EA794B7C65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实验室</Template>
  <TotalTime>1913</TotalTime>
  <Words>1230</Words>
  <Application>Microsoft Office PowerPoint</Application>
  <PresentationFormat>宽屏</PresentationFormat>
  <Paragraphs>148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方正姚体</vt:lpstr>
      <vt:lpstr>仿宋_GB2312</vt:lpstr>
      <vt:lpstr>黑体</vt:lpstr>
      <vt:lpstr>华文行楷</vt:lpstr>
      <vt:lpstr>华文新魏</vt:lpstr>
      <vt:lpstr>楷体_GB2312</vt:lpstr>
      <vt:lpstr>隶书</vt:lpstr>
      <vt:lpstr>宋体</vt:lpstr>
      <vt:lpstr>Arial</vt:lpstr>
      <vt:lpstr>Calibri</vt:lpstr>
      <vt:lpstr>Georgia</vt:lpstr>
      <vt:lpstr>Gill Sans MT</vt:lpstr>
      <vt:lpstr>Times New Roman</vt:lpstr>
      <vt:lpstr>Trebuchet MS</vt:lpstr>
      <vt:lpstr>Verdana</vt:lpstr>
      <vt:lpstr>Wingdings</vt:lpstr>
      <vt:lpstr>实验室</vt:lpstr>
      <vt:lpstr>Microsoft Visio 绘图</vt:lpstr>
      <vt:lpstr>用于辐射诊断的 多曝光瞬态成像系统研制</vt:lpstr>
      <vt:lpstr>主要内容</vt:lpstr>
      <vt:lpstr>一、引言</vt:lpstr>
      <vt:lpstr>一、引言</vt:lpstr>
      <vt:lpstr>二、瞬态成像系统组成</vt:lpstr>
      <vt:lpstr>二、瞬态成像系统组成</vt:lpstr>
      <vt:lpstr>二、瞬态成像系统组成</vt:lpstr>
      <vt:lpstr>三、多曝光成像技术</vt:lpstr>
      <vt:lpstr>三、多曝光成像技术</vt:lpstr>
      <vt:lpstr>三、多曝光成像技术</vt:lpstr>
      <vt:lpstr>三、多曝光成像技术</vt:lpstr>
      <vt:lpstr>三、多曝光成像技术</vt:lpstr>
      <vt:lpstr>三、多曝光成像技术</vt:lpstr>
      <vt:lpstr>三、多曝光成像技术</vt:lpstr>
      <vt:lpstr>三、多曝光成像技术</vt:lpstr>
      <vt:lpstr>四、实验验证与应用</vt:lpstr>
      <vt:lpstr>四、实验验证与应用</vt:lpstr>
      <vt:lpstr>四、实验验证与应用</vt:lpstr>
      <vt:lpstr>四、实验验证与应用</vt:lpstr>
      <vt:lpstr>四、实验验证与应用</vt:lpstr>
      <vt:lpstr>四、实验验证与应用</vt:lpstr>
      <vt:lpstr>四、实验验证与应用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用于脉冲射线测量的 远程图像和数据采集系统研制</dc:title>
  <dc:creator>杨少华</dc:creator>
  <cp:lastModifiedBy>刘璐</cp:lastModifiedBy>
  <cp:revision>77</cp:revision>
  <dcterms:created xsi:type="dcterms:W3CDTF">2018-09-29T07:51:30Z</dcterms:created>
  <dcterms:modified xsi:type="dcterms:W3CDTF">2023-08-08T07:52:43Z</dcterms:modified>
</cp:coreProperties>
</file>