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8"/>
  </p:notesMasterIdLst>
  <p:handoutMasterIdLst>
    <p:handoutMasterId r:id="rId29"/>
  </p:handoutMasterIdLst>
  <p:sldIdLst>
    <p:sldId id="270" r:id="rId2"/>
    <p:sldId id="389" r:id="rId3"/>
    <p:sldId id="1184" r:id="rId4"/>
    <p:sldId id="369" r:id="rId5"/>
    <p:sldId id="1238" r:id="rId6"/>
    <p:sldId id="1240" r:id="rId7"/>
    <p:sldId id="1171" r:id="rId8"/>
    <p:sldId id="1244" r:id="rId9"/>
    <p:sldId id="1241" r:id="rId10"/>
    <p:sldId id="1243" r:id="rId11"/>
    <p:sldId id="1245" r:id="rId12"/>
    <p:sldId id="1246" r:id="rId13"/>
    <p:sldId id="1247" r:id="rId14"/>
    <p:sldId id="1936" r:id="rId15"/>
    <p:sldId id="1937" r:id="rId16"/>
    <p:sldId id="557" r:id="rId17"/>
    <p:sldId id="1881" r:id="rId18"/>
    <p:sldId id="1248" r:id="rId19"/>
    <p:sldId id="1880" r:id="rId20"/>
    <p:sldId id="1239" r:id="rId21"/>
    <p:sldId id="1242" r:id="rId22"/>
    <p:sldId id="1230" r:id="rId23"/>
    <p:sldId id="558" r:id="rId24"/>
    <p:sldId id="1237" r:id="rId25"/>
    <p:sldId id="1938" r:id="rId26"/>
    <p:sldId id="1216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13231aaad843e4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97"/>
    <a:srgbClr val="FFA5DB"/>
    <a:srgbClr val="FF55FE"/>
    <a:srgbClr val="5DCEAF"/>
    <a:srgbClr val="C00000"/>
    <a:srgbClr val="C33123"/>
    <a:srgbClr val="AFAFAF"/>
    <a:srgbClr val="EAEAEA"/>
    <a:srgbClr val="5377B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27" autoAdjust="0"/>
  </p:normalViewPr>
  <p:slideViewPr>
    <p:cSldViewPr snapToGrid="0" snapToObjects="1">
      <p:cViewPr varScale="1">
        <p:scale>
          <a:sx n="78" d="100"/>
          <a:sy n="78" d="100"/>
        </p:scale>
        <p:origin x="675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 snapToObjects="1">
      <p:cViewPr varScale="1">
        <p:scale>
          <a:sx n="75" d="100"/>
          <a:sy n="75" d="100"/>
        </p:scale>
        <p:origin x="344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706AA-E00C-45A8-AE3F-00E411D56806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zh-CN" altLang="en-US"/>
              <a:t>杨勇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266A7-5711-43AF-811D-6675DB637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4292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B9FE3-BFCE-4945-A608-8B4AFC106ACF}" type="datetimeFigureOut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zh-CN" altLang="en-US"/>
              <a:t>杨勇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0FD13-B8C8-5448-BE7E-871A23C4580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7389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30D78F-BE0E-4E3C-956B-F13BBDC02C91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196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说出来 </a:t>
            </a:r>
            <a:r>
              <a:rPr lang="en-US" altLang="zh-CN" dirty="0"/>
              <a:t>CDEX, </a:t>
            </a:r>
            <a:r>
              <a:rPr lang="zh-CN" altLang="en-US" dirty="0"/>
              <a:t>核天体</a:t>
            </a:r>
            <a:r>
              <a:rPr lang="en-US" altLang="zh-CN" dirty="0"/>
              <a:t>JUNA, </a:t>
            </a:r>
            <a:r>
              <a:rPr lang="zh-CN" altLang="en-US" dirty="0"/>
              <a:t>我们，锦屏中微子实验 等等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0FD13-B8C8-5448-BE7E-871A23C45800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242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0FD13-B8C8-5448-BE7E-871A23C45800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2226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D41CD-9FCD-244A-8373-4DDAFBB67B2F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6931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0FD13-B8C8-5448-BE7E-871A23C45800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97461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34DA5-A589-AD48-A771-99B30F103166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2845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0FD13-B8C8-5448-BE7E-871A23C45800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8724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73226"/>
            <a:ext cx="10363200" cy="1470025"/>
          </a:xfrm>
        </p:spPr>
        <p:txBody>
          <a:bodyPr>
            <a:normAutofit/>
          </a:bodyPr>
          <a:lstStyle>
            <a:lvl1pPr>
              <a:defRPr sz="4000" b="0" i="0">
                <a:latin typeface="+mn-lt"/>
                <a:ea typeface="STHeiti" charset="-122"/>
                <a:cs typeface="STHeiti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37560"/>
            <a:ext cx="8534400" cy="2301240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solidFill>
                  <a:schemeClr val="tx1"/>
                </a:solidFill>
                <a:latin typeface="+mn-lt"/>
                <a:ea typeface="STHeiti" charset="-122"/>
                <a:cs typeface="STHeiti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9F04-EA26-45FC-A8FB-5F4AFDFDC54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10" name="Image" descr="Image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7496" y="-138574"/>
            <a:ext cx="4076701" cy="1123951"/>
          </a:xfrm>
          <a:prstGeom prst="rect">
            <a:avLst/>
          </a:prstGeom>
          <a:ln w="3175">
            <a:miter lim="400000"/>
          </a:ln>
        </p:spPr>
      </p:pic>
      <p:pic>
        <p:nvPicPr>
          <p:cNvPr id="11" name="PandaX_logo.jpeg" descr="PandaX_logo.jpeg">
            <a:extLst>
              <a:ext uri="{FF2B5EF4-FFF2-40B4-BE49-F238E27FC236}">
                <a16:creationId xmlns:a16="http://schemas.microsoft.com/office/drawing/2014/main" id="{7F2D441C-1DB7-2D47-94CE-70439951E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07" y="37054"/>
            <a:ext cx="2487844" cy="77269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10B5-204E-45C3-99E0-913E1EEC34F8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FF155-0417-4010-9581-9FBF010CC973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35467" y="1850923"/>
            <a:ext cx="11979124" cy="4505426"/>
          </a:xfrm>
          <a:ln>
            <a:noFill/>
          </a:ln>
        </p:spPr>
        <p:txBody>
          <a:bodyPr/>
          <a:lstStyle>
            <a:lvl1pPr marL="342900" indent="-342900">
              <a:spcBef>
                <a:spcPts val="1200"/>
              </a:spcBef>
              <a:buFont typeface="Wingdings" panose="05000000000000000000" pitchFamily="2" charset="2"/>
              <a:buChar char="Ø"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 b="1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09601" y="1184275"/>
            <a:ext cx="10927644" cy="408251"/>
          </a:xfrm>
          <a:ln w="3175">
            <a:noFill/>
          </a:ln>
        </p:spPr>
        <p:txBody>
          <a:bodyPr/>
          <a:lstStyle>
            <a:lvl1pPr marL="0" indent="0">
              <a:spcBef>
                <a:spcPts val="1200"/>
              </a:spcBef>
              <a:buNone/>
              <a:defRPr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800" b="1"/>
            </a:lvl2pPr>
            <a:lvl3pPr>
              <a:defRPr sz="1600" b="1"/>
            </a:lvl3pPr>
            <a:lvl4pPr>
              <a:defRPr sz="1400" b="1"/>
            </a:lvl4pPr>
            <a:lvl5pPr>
              <a:defRPr sz="1200" b="1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9D3024-1D67-435A-AAFE-D68EB63556E0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10" name="直接连接符 6"/>
          <p:cNvCxnSpPr/>
          <p:nvPr/>
        </p:nvCxnSpPr>
        <p:spPr bwMode="auto">
          <a:xfrm>
            <a:off x="0" y="1125536"/>
            <a:ext cx="12192000" cy="0"/>
          </a:xfrm>
          <a:prstGeom prst="line">
            <a:avLst/>
          </a:prstGeom>
          <a:ln w="1270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609600" y="1215"/>
            <a:ext cx="10972800" cy="1065589"/>
          </a:xfrm>
        </p:spPr>
        <p:txBody>
          <a:bodyPr/>
          <a:lstStyle>
            <a:lvl1pPr algn="l">
              <a:defRPr sz="28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底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图片包含 建筑物&#10;&#10;自动生成的说明"/>
          <p:cNvPicPr>
            <a:picLocks noChangeAspect="1"/>
          </p:cNvPicPr>
          <p:nvPr userDrawn="1"/>
        </p:nvPicPr>
        <p:blipFill>
          <a:blip r:embed="rId2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cxnSp>
        <p:nvCxnSpPr>
          <p:cNvPr id="13" name="直接连接符 12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 descr="图片包含 户外, 标牌, 黑色&#10;&#10;自动生成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828" y="853340"/>
            <a:ext cx="1656344" cy="1656344"/>
          </a:xfrm>
          <a:prstGeom prst="rect">
            <a:avLst/>
          </a:prstGeom>
        </p:spPr>
      </p:pic>
      <p:sp>
        <p:nvSpPr>
          <p:cNvPr id="20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6000" b="1" spc="6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>
            <a:alphaModFix amt="20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9831" b="36385"/>
          <a:stretch>
            <a:fillRect/>
          </a:stretch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64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" y="126152"/>
            <a:ext cx="11521440" cy="688913"/>
          </a:xfrm>
        </p:spPr>
        <p:txBody>
          <a:bodyPr>
            <a:noAutofit/>
          </a:bodyPr>
          <a:lstStyle>
            <a:lvl1pPr algn="l">
              <a:defRPr sz="4000" b="1" i="0">
                <a:latin typeface="Arial" panose="020B0604020202020204" pitchFamily="34" charset="0"/>
                <a:ea typeface="STHeiti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60121"/>
            <a:ext cx="11521440" cy="5888955"/>
          </a:xfrm>
        </p:spPr>
        <p:txBody>
          <a:bodyPr>
            <a:normAutofit/>
          </a:bodyPr>
          <a:lstStyle>
            <a:lvl1pPr marL="180000" algn="l">
              <a:buSzPct val="100000"/>
              <a:defRPr sz="2800" b="0" i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>
              <a:defRPr sz="2400" b="0" i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>
              <a:defRPr sz="1800" b="0" i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>
              <a:defRPr sz="1600" b="0" i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6"/>
            <a:ext cx="2844800" cy="365125"/>
          </a:xfrm>
        </p:spPr>
        <p:txBody>
          <a:bodyPr/>
          <a:lstStyle/>
          <a:p>
            <a:fld id="{3EFE5396-490B-4401-A492-D626C6DEB91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83951"/>
            <a:ext cx="3860800" cy="365125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83951"/>
            <a:ext cx="2844800" cy="365125"/>
          </a:xfrm>
        </p:spPr>
        <p:txBody>
          <a:bodyPr/>
          <a:lstStyle/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50520" y="883644"/>
            <a:ext cx="1152144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8B8A-7339-4722-8E69-3168C3E31D15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37C04-DBF7-4ED8-A245-926B19D5E8D1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E5439-2C2A-4A6E-827C-944F49C67CAE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CD04A-E0D0-47E0-8C61-094BDA3261FC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7BB3-9D9C-40C8-ADBD-A8CEACAFF3C6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BF1A-1540-4F4D-A36B-228A23F8E018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052D-E969-4F37-9B7D-6C983BDD5B46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DE12A-75DC-4F64-83B1-1CCE571B67FC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0FD79-E959-254D-87D8-0DB990F23A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267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alibri Light" charset="0"/>
          <a:ea typeface="Calibri Light" charset="0"/>
          <a:cs typeface="Calibri Light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FAAB4-4719-4549-B0CF-77AA37529CF1}" type="slidenum">
              <a:rPr lang="zh-CN" altLang="en-US"/>
              <a:pPr>
                <a:defRPr/>
              </a:pPr>
              <a:t>1</a:t>
            </a:fld>
            <a:endParaRPr lang="zh-CN" altLang="en-US"/>
          </a:p>
        </p:txBody>
      </p:sp>
      <p:sp>
        <p:nvSpPr>
          <p:cNvPr id="5126" name="TextBox 1"/>
          <p:cNvSpPr txBox="1">
            <a:spLocks noChangeArrowheads="1"/>
          </p:cNvSpPr>
          <p:nvPr/>
        </p:nvSpPr>
        <p:spPr bwMode="auto">
          <a:xfrm>
            <a:off x="301592" y="2211287"/>
            <a:ext cx="11280808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800" b="1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PandaX</a:t>
            </a:r>
            <a:r>
              <a:rPr lang="zh-CN" altLang="en-US" sz="48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暗物质实验电子学</a:t>
            </a:r>
            <a:endParaRPr lang="en-US" altLang="zh-CN" sz="48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4800" b="1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4800" b="1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杨勇，上海交通大学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</a:t>
            </a:r>
            <a: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代表</a:t>
            </a:r>
            <a:r>
              <a:rPr lang="en-US" altLang="zh-CN" b="1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PandaX</a:t>
            </a:r>
            <a: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电子学组</a:t>
            </a: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0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2023/8/10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,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第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21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届全国核电子学与核探测技术学术年会，恩施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297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86022-71A9-435C-B9C7-F62A9B8CF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自研波形采集板卡 （</a:t>
            </a:r>
            <a:r>
              <a:rPr lang="en-US" altLang="zh-CN" dirty="0"/>
              <a:t>8</a:t>
            </a:r>
            <a:r>
              <a:rPr lang="zh-CN" altLang="en-US" dirty="0"/>
              <a:t>通道 </a:t>
            </a:r>
            <a:r>
              <a:rPr lang="en-US" altLang="zh-CN" dirty="0"/>
              <a:t>14-bit 500MS/s</a:t>
            </a:r>
            <a:r>
              <a:rPr lang="zh-CN" altLang="en-US" dirty="0"/>
              <a:t>）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D18530-B49A-44D2-ABB7-3477A11FF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5396-490B-4401-A492-D626C6DEB91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794237E-285B-46EF-903B-50A1B6555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10</a:t>
            </a:fld>
            <a:endParaRPr kumimoji="1"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BACACBD-3F0B-40AB-A1AA-C940E12B83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469"/>
          <a:stretch/>
        </p:blipFill>
        <p:spPr>
          <a:xfrm>
            <a:off x="0" y="1558972"/>
            <a:ext cx="4281617" cy="44384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DB2B08D-CF48-47E5-8275-D61909DD1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828"/>
          <a:stretch/>
        </p:blipFill>
        <p:spPr>
          <a:xfrm>
            <a:off x="4379643" y="1558972"/>
            <a:ext cx="3530742" cy="467472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28C1F45-E31F-45AC-AB08-7C0BD8A72371}"/>
              </a:ext>
            </a:extLst>
          </p:cNvPr>
          <p:cNvSpPr txBox="1"/>
          <p:nvPr/>
        </p:nvSpPr>
        <p:spPr>
          <a:xfrm>
            <a:off x="8417168" y="1558972"/>
            <a:ext cx="345479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基本设计目标：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支持单通道自触发和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全局外部触发物理取数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Symbol" panose="05050102010706020507" pitchFamily="18" charset="2"/>
                <a:ea typeface="黑体" panose="02010609060101010101" pitchFamily="49" charset="-122"/>
              </a:rPr>
              <a:t>D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T(S2-S1)</a:t>
            </a:r>
            <a:r>
              <a:rPr lang="en-US" altLang="zh-CN" sz="2400" dirty="0">
                <a:ea typeface="黑体" panose="02010609060101010101" pitchFamily="49" charset="-122"/>
              </a:rPr>
              <a:t>~ </a:t>
            </a:r>
            <a:r>
              <a:rPr lang="en-US" altLang="zh-CN" sz="2400" dirty="0" err="1">
                <a:latin typeface="黑体" panose="02010609060101010101" pitchFamily="49" charset="-122"/>
                <a:ea typeface="黑体" panose="02010609060101010101" pitchFamily="49" charset="-122"/>
              </a:rPr>
              <a:t>ms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量级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</a:p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采用大容量缓存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DDR3</a:t>
            </a:r>
          </a:p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保存触发前的波形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双光口设计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连接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DAQ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服务器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发送实时加和波形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信号给触发系统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25C7602-A5F5-4687-9053-99E759DD443F}"/>
              </a:ext>
            </a:extLst>
          </p:cNvPr>
          <p:cNvSpPr/>
          <p:nvPr/>
        </p:nvSpPr>
        <p:spPr>
          <a:xfrm>
            <a:off x="2468834" y="6255858"/>
            <a:ext cx="3248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/>
              <a:t>C. He </a:t>
            </a:r>
            <a:r>
              <a:rPr lang="fr-FR" altLang="zh-CN" i="1" dirty="0"/>
              <a:t>et al</a:t>
            </a:r>
            <a:r>
              <a:rPr lang="fr-FR" altLang="zh-CN" dirty="0"/>
              <a:t> 2021 </a:t>
            </a:r>
            <a:r>
              <a:rPr lang="fr-FR" altLang="zh-CN" i="1" dirty="0"/>
              <a:t>JINST</a:t>
            </a:r>
            <a:r>
              <a:rPr lang="fr-FR" altLang="zh-CN" dirty="0"/>
              <a:t> </a:t>
            </a:r>
            <a:r>
              <a:rPr lang="fr-FR" altLang="zh-CN" b="1" dirty="0"/>
              <a:t>16</a:t>
            </a:r>
            <a:r>
              <a:rPr lang="fr-FR" altLang="zh-CN" dirty="0"/>
              <a:t> T12015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2252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20271B-DB1A-4E86-BB4B-CF5290B06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验证大容量缓存：</a:t>
            </a:r>
            <a:r>
              <a:rPr lang="en-US" altLang="zh-CN" dirty="0"/>
              <a:t> 2ms</a:t>
            </a:r>
            <a:r>
              <a:rPr lang="zh-CN" altLang="en-US" dirty="0"/>
              <a:t>长波形全读出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A65E14-C98A-486F-B08D-D6E4EF5F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5396-490B-4401-A492-D626C6DEB91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BB6D0F-0102-44EE-8AEC-384989E2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11</a:t>
            </a:fld>
            <a:endParaRPr kumimoji="1" lang="zh-CN" altLang="en-US"/>
          </a:p>
        </p:txBody>
      </p:sp>
      <p:pic>
        <p:nvPicPr>
          <p:cNvPr id="6" name="内容占位符 6">
            <a:extLst>
              <a:ext uri="{FF2B5EF4-FFF2-40B4-BE49-F238E27FC236}">
                <a16:creationId xmlns:a16="http://schemas.microsoft.com/office/drawing/2014/main" id="{D2E69549-2480-4E9C-8F98-F2C57ECF1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5571" y="975307"/>
            <a:ext cx="6455385" cy="5297520"/>
          </a:xfr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94BDE658-5ED6-4A67-8498-82E4B71F10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614"/>
          <a:stretch/>
        </p:blipFill>
        <p:spPr>
          <a:xfrm>
            <a:off x="0" y="1919078"/>
            <a:ext cx="4305528" cy="396608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8B39930-ED98-4AA4-B6BA-E06551A5EB69}"/>
              </a:ext>
            </a:extLst>
          </p:cNvPr>
          <p:cNvSpPr txBox="1"/>
          <p:nvPr/>
        </p:nvSpPr>
        <p:spPr>
          <a:xfrm>
            <a:off x="680279" y="1645354"/>
            <a:ext cx="2852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PandaX-4T: </a:t>
            </a:r>
            <a:r>
              <a:rPr lang="en-US" altLang="zh-CN" b="1" dirty="0">
                <a:latin typeface="Symbol" panose="05050102010706020507" pitchFamily="18" charset="2"/>
              </a:rPr>
              <a:t>D</a:t>
            </a:r>
            <a:r>
              <a:rPr lang="en-US" altLang="zh-CN" b="1" dirty="0"/>
              <a:t>T(S2-S1)&lt; 1ms </a:t>
            </a:r>
            <a:endParaRPr lang="zh-CN" altLang="en-US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E8208C0-2D34-4EFE-8C61-85F312BEF480}"/>
              </a:ext>
            </a:extLst>
          </p:cNvPr>
          <p:cNvSpPr txBox="1"/>
          <p:nvPr/>
        </p:nvSpPr>
        <p:spPr>
          <a:xfrm>
            <a:off x="6242050" y="194640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输入模拟</a:t>
            </a:r>
            <a:endParaRPr lang="en-US" altLang="zh-CN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波形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581EDE8-5304-4965-B15A-3687B6463EEA}"/>
              </a:ext>
            </a:extLst>
          </p:cNvPr>
          <p:cNvSpPr txBox="1"/>
          <p:nvPr/>
        </p:nvSpPr>
        <p:spPr>
          <a:xfrm>
            <a:off x="6256298" y="4559554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输出数字化</a:t>
            </a:r>
            <a:endParaRPr lang="en-US" altLang="zh-CN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后波形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5D31F30-64E9-42DD-895C-B59D172F6E2F}"/>
              </a:ext>
            </a:extLst>
          </p:cNvPr>
          <p:cNvSpPr txBox="1"/>
          <p:nvPr/>
        </p:nvSpPr>
        <p:spPr>
          <a:xfrm>
            <a:off x="7493000" y="118616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触发信号</a:t>
            </a:r>
          </a:p>
        </p:txBody>
      </p:sp>
    </p:spTree>
    <p:extLst>
      <p:ext uri="{BB962C8B-B14F-4D97-AF65-F5344CB8AC3E}">
        <p14:creationId xmlns:p14="http://schemas.microsoft.com/office/powerpoint/2010/main" val="2376277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E63D38-910C-4EDC-909A-D9B421238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验证自触发取数：同一个</a:t>
            </a:r>
            <a:r>
              <a:rPr lang="en-US" altLang="zh-CN" dirty="0"/>
              <a:t>run</a:t>
            </a:r>
            <a:r>
              <a:rPr lang="zh-CN" altLang="en-US" dirty="0"/>
              <a:t>，</a:t>
            </a:r>
            <a:r>
              <a:rPr lang="en-US" altLang="zh-CN" dirty="0"/>
              <a:t>2</a:t>
            </a:r>
            <a:r>
              <a:rPr lang="zh-CN" altLang="en-US" dirty="0"/>
              <a:t>套独立电子学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6A3FEF-A913-4584-981F-3CFE7C3B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5396-490B-4401-A492-D626C6DEB91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9A84326-180E-4790-A88D-B160DFE8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12</a:t>
            </a:fld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28AEBDD-0F8A-4CBA-A29E-BF7290CC4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21" b="9399"/>
          <a:stretch/>
        </p:blipFill>
        <p:spPr>
          <a:xfrm>
            <a:off x="6475160" y="1987535"/>
            <a:ext cx="5005254" cy="424393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107B903-B064-432C-BCD6-2E922E2414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9" b="6269"/>
          <a:stretch/>
        </p:blipFill>
        <p:spPr>
          <a:xfrm>
            <a:off x="711586" y="2047522"/>
            <a:ext cx="5005254" cy="408022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AB76339-7378-436C-BC81-BAF1FB5621E1}"/>
              </a:ext>
            </a:extLst>
          </p:cNvPr>
          <p:cNvSpPr txBox="1"/>
          <p:nvPr/>
        </p:nvSpPr>
        <p:spPr>
          <a:xfrm>
            <a:off x="9145070" y="3691013"/>
            <a:ext cx="189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CAEN V1725:   0.494 Hz</a:t>
            </a:r>
          </a:p>
          <a:p>
            <a:r>
              <a:rPr lang="en-US" altLang="zh-CN" sz="1400" dirty="0"/>
              <a:t>                           0.690 Hz</a:t>
            </a:r>
            <a:endParaRPr lang="zh-CN" altLang="en-US" sz="1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803A18E-4ADA-418E-8E43-300594FF225D}"/>
              </a:ext>
            </a:extLst>
          </p:cNvPr>
          <p:cNvSpPr txBox="1"/>
          <p:nvPr/>
        </p:nvSpPr>
        <p:spPr>
          <a:xfrm>
            <a:off x="1346200" y="1093415"/>
            <a:ext cx="37753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单光电子信号电荷分布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kumimoji="1"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信噪比：提高</a:t>
            </a:r>
            <a:r>
              <a:rPr kumimoji="1"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30%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39343CD-B0DF-4088-822D-DA4A588CEE64}"/>
              </a:ext>
            </a:extLst>
          </p:cNvPr>
          <p:cNvSpPr txBox="1"/>
          <p:nvPr/>
        </p:nvSpPr>
        <p:spPr>
          <a:xfrm>
            <a:off x="7809387" y="1093414"/>
            <a:ext cx="233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物理信号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事例率一致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78F6656-FAC7-48DA-A0D5-2F81A49806A7}"/>
              </a:ext>
            </a:extLst>
          </p:cNvPr>
          <p:cNvSpPr txBox="1"/>
          <p:nvPr/>
        </p:nvSpPr>
        <p:spPr>
          <a:xfrm>
            <a:off x="1847850" y="6134100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单光电子的电荷（光电子数）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06EBA95-492F-4CAA-BA0D-DBB0E5A70F59}"/>
              </a:ext>
            </a:extLst>
          </p:cNvPr>
          <p:cNvSpPr txBox="1"/>
          <p:nvPr/>
        </p:nvSpPr>
        <p:spPr>
          <a:xfrm rot="16200000">
            <a:off x="-123349" y="346484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概率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区间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F90DF0A-7E80-40AD-AA33-E9DA3225ED2E}"/>
              </a:ext>
            </a:extLst>
          </p:cNvPr>
          <p:cNvSpPr txBox="1"/>
          <p:nvPr/>
        </p:nvSpPr>
        <p:spPr>
          <a:xfrm>
            <a:off x="8070584" y="628650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重建能量（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keV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7583D9C-13BB-4071-A2EF-EFDD4B03B98D}"/>
              </a:ext>
            </a:extLst>
          </p:cNvPr>
          <p:cNvSpPr txBox="1"/>
          <p:nvPr/>
        </p:nvSpPr>
        <p:spPr>
          <a:xfrm rot="16200000">
            <a:off x="5552436" y="3617242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事例数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/5keV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5C114A0-9B11-4761-89BC-27F6DF39A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3820" y="1118396"/>
            <a:ext cx="1982258" cy="5109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7C03D5C-F9A3-4E14-9465-F06642A9E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3819" y="1597430"/>
            <a:ext cx="1949916" cy="36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27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C2879-D679-4004-A099-FE0D869CC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PandaX-4T</a:t>
            </a:r>
            <a:r>
              <a:rPr lang="zh-CN" altLang="en-US" dirty="0"/>
              <a:t>全局外部触发系统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77A615-2D19-4ADD-B4C2-F4F9EF9A4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5396-490B-4401-A492-D626C6DEB91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281B6EE-3ED3-4EC9-9BCC-03711C4FD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13</a:t>
            </a:fld>
            <a:endParaRPr kumimoji="1"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19A4E6D-5708-4A0C-A475-945D34D39DCD}"/>
              </a:ext>
            </a:extLst>
          </p:cNvPr>
          <p:cNvGrpSpPr/>
          <p:nvPr/>
        </p:nvGrpSpPr>
        <p:grpSpPr>
          <a:xfrm>
            <a:off x="478292" y="2879885"/>
            <a:ext cx="5258423" cy="3612991"/>
            <a:chOff x="6472505" y="1715700"/>
            <a:chExt cx="5117246" cy="403389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BDAF50A-B02D-4B6A-B4E4-B4368E220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414"/>
            <a:stretch/>
          </p:blipFill>
          <p:spPr>
            <a:xfrm>
              <a:off x="6472505" y="2080708"/>
              <a:ext cx="5117246" cy="3668890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BF324B53-DAEE-434B-B5EC-B040D717259D}"/>
                </a:ext>
              </a:extLst>
            </p:cNvPr>
            <p:cNvSpPr txBox="1"/>
            <p:nvPr/>
          </p:nvSpPr>
          <p:spPr>
            <a:xfrm>
              <a:off x="6881838" y="1951637"/>
              <a:ext cx="1340841" cy="343181"/>
            </a:xfrm>
            <a:prstGeom prst="rect">
              <a:avLst/>
            </a:prstGeom>
            <a:solidFill>
              <a:srgbClr val="02FFFF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/>
                <a:t>New</a:t>
              </a:r>
              <a:r>
                <a:rPr kumimoji="1" lang="zh-CN" altLang="en-US" sz="1600" dirty="0"/>
                <a:t> </a:t>
              </a:r>
              <a:r>
                <a:rPr kumimoji="1" lang="en-US" altLang="zh-CN" sz="1600" dirty="0"/>
                <a:t>digitizer</a:t>
              </a:r>
              <a:endParaRPr kumimoji="1" lang="zh-CN" altLang="en-US" sz="1600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423AF3C-0BCF-4056-8C66-AF442A0AA7E9}"/>
                </a:ext>
              </a:extLst>
            </p:cNvPr>
            <p:cNvSpPr txBox="1"/>
            <p:nvPr/>
          </p:nvSpPr>
          <p:spPr>
            <a:xfrm>
              <a:off x="8573199" y="1715700"/>
              <a:ext cx="1340841" cy="338554"/>
            </a:xfrm>
            <a:prstGeom prst="rect">
              <a:avLst/>
            </a:prstGeom>
            <a:solidFill>
              <a:srgbClr val="02FFFF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/>
                <a:t>Trigger</a:t>
              </a:r>
              <a:r>
                <a:rPr kumimoji="1" lang="zh-CN" altLang="en-US" sz="1600" dirty="0"/>
                <a:t> </a:t>
              </a:r>
              <a:r>
                <a:rPr kumimoji="1" lang="en-US" altLang="zh-CN" sz="1600" dirty="0"/>
                <a:t>board</a:t>
              </a:r>
              <a:endParaRPr kumimoji="1" lang="zh-CN" altLang="en-US" sz="1600" dirty="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8C5C038-59F7-46DB-980E-FBF323921A18}"/>
                </a:ext>
              </a:extLst>
            </p:cNvPr>
            <p:cNvSpPr txBox="1"/>
            <p:nvPr/>
          </p:nvSpPr>
          <p:spPr>
            <a:xfrm>
              <a:off x="7345671" y="4487445"/>
              <a:ext cx="1340841" cy="338554"/>
            </a:xfrm>
            <a:prstGeom prst="rect">
              <a:avLst/>
            </a:prstGeom>
            <a:solidFill>
              <a:srgbClr val="02FFFF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 err="1"/>
                <a:t>SE.Clk</a:t>
              </a:r>
              <a:r>
                <a:rPr kumimoji="1" lang="zh-CN" altLang="en-US" sz="1600" dirty="0"/>
                <a:t> </a:t>
              </a:r>
              <a:r>
                <a:rPr kumimoji="1" lang="en-US" altLang="zh-CN" sz="1600" dirty="0"/>
                <a:t>Fanout</a:t>
              </a:r>
              <a:endParaRPr kumimoji="1" lang="zh-CN" altLang="en-US" sz="1600" dirty="0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249904A-C8D9-4144-BCA5-34F915E89F5D}"/>
                </a:ext>
              </a:extLst>
            </p:cNvPr>
            <p:cNvSpPr txBox="1"/>
            <p:nvPr/>
          </p:nvSpPr>
          <p:spPr>
            <a:xfrm>
              <a:off x="9006552" y="4723382"/>
              <a:ext cx="1451327" cy="338555"/>
            </a:xfrm>
            <a:prstGeom prst="rect">
              <a:avLst/>
            </a:prstGeom>
            <a:solidFill>
              <a:srgbClr val="02FFFF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 err="1"/>
                <a:t>PLL.Clk</a:t>
              </a:r>
              <a:r>
                <a:rPr kumimoji="1" lang="zh-CN" altLang="en-US" sz="1600" dirty="0"/>
                <a:t> </a:t>
              </a:r>
              <a:r>
                <a:rPr kumimoji="1" lang="en-US" altLang="zh-CN" sz="1600" dirty="0"/>
                <a:t>Fanout</a:t>
              </a:r>
              <a:endParaRPr kumimoji="1" lang="zh-CN" altLang="en-US" sz="1600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59232BC-D085-4CD3-8ACB-B7EF4E23C221}"/>
                </a:ext>
              </a:extLst>
            </p:cNvPr>
            <p:cNvSpPr txBox="1"/>
            <p:nvPr/>
          </p:nvSpPr>
          <p:spPr>
            <a:xfrm>
              <a:off x="10179601" y="1951637"/>
              <a:ext cx="1340841" cy="343181"/>
            </a:xfrm>
            <a:prstGeom prst="rect">
              <a:avLst/>
            </a:prstGeom>
            <a:solidFill>
              <a:srgbClr val="02FFFF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/>
                <a:t>New</a:t>
              </a:r>
              <a:r>
                <a:rPr kumimoji="1" lang="zh-CN" altLang="en-US" sz="1600" dirty="0"/>
                <a:t> </a:t>
              </a:r>
              <a:r>
                <a:rPr kumimoji="1" lang="en-US" altLang="zh-CN" sz="1600" dirty="0"/>
                <a:t>digitizer</a:t>
              </a:r>
              <a:endParaRPr kumimoji="1" lang="zh-CN" altLang="en-US" sz="1600" dirty="0"/>
            </a:p>
          </p:txBody>
        </p:sp>
        <p:sp>
          <p:nvSpPr>
            <p:cNvPr id="13" name="下箭头 20">
              <a:extLst>
                <a:ext uri="{FF2B5EF4-FFF2-40B4-BE49-F238E27FC236}">
                  <a16:creationId xmlns:a16="http://schemas.microsoft.com/office/drawing/2014/main" id="{FBE1504F-40D8-44AF-AFE6-1C926937C28D}"/>
                </a:ext>
              </a:extLst>
            </p:cNvPr>
            <p:cNvSpPr/>
            <p:nvPr/>
          </p:nvSpPr>
          <p:spPr>
            <a:xfrm rot="20910729">
              <a:off x="9053668" y="4040800"/>
              <a:ext cx="119238" cy="678407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下箭头 21">
              <a:extLst>
                <a:ext uri="{FF2B5EF4-FFF2-40B4-BE49-F238E27FC236}">
                  <a16:creationId xmlns:a16="http://schemas.microsoft.com/office/drawing/2014/main" id="{D8A7B415-C6A3-4D23-A44D-0B72B771C57E}"/>
                </a:ext>
              </a:extLst>
            </p:cNvPr>
            <p:cNvSpPr/>
            <p:nvPr/>
          </p:nvSpPr>
          <p:spPr>
            <a:xfrm rot="1443831">
              <a:off x="8594014" y="3855485"/>
              <a:ext cx="124036" cy="676264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下箭头 22">
              <a:extLst>
                <a:ext uri="{FF2B5EF4-FFF2-40B4-BE49-F238E27FC236}">
                  <a16:creationId xmlns:a16="http://schemas.microsoft.com/office/drawing/2014/main" id="{3E0FDB96-5225-4FCE-902E-498B8EA687EE}"/>
                </a:ext>
              </a:extLst>
            </p:cNvPr>
            <p:cNvSpPr/>
            <p:nvPr/>
          </p:nvSpPr>
          <p:spPr>
            <a:xfrm rot="10020029">
              <a:off x="9289695" y="2089191"/>
              <a:ext cx="115009" cy="347465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16" name="内容占位符 15">
            <a:extLst>
              <a:ext uri="{FF2B5EF4-FFF2-40B4-BE49-F238E27FC236}">
                <a16:creationId xmlns:a16="http://schemas.microsoft.com/office/drawing/2014/main" id="{330C9238-3994-4D0F-8540-4D63076F6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09736" y="2429113"/>
            <a:ext cx="4938830" cy="4063763"/>
          </a:xfrm>
          <a:prstGeom prst="rect">
            <a:avLst/>
          </a:prstGeom>
        </p:spPr>
      </p:pic>
      <p:pic>
        <p:nvPicPr>
          <p:cNvPr id="17" name="图片 16" descr="卡通人物&#10;&#10;低可信度描述已自动生成">
            <a:extLst>
              <a:ext uri="{FF2B5EF4-FFF2-40B4-BE49-F238E27FC236}">
                <a16:creationId xmlns:a16="http://schemas.microsoft.com/office/drawing/2014/main" id="{9898C9AC-0961-4276-B4CF-C0B622549F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66" r="20504"/>
          <a:stretch/>
        </p:blipFill>
        <p:spPr>
          <a:xfrm>
            <a:off x="2032517" y="903814"/>
            <a:ext cx="2468554" cy="196876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B8D47DA-22DF-43B4-990A-7C37699B22B2}"/>
              </a:ext>
            </a:extLst>
          </p:cNvPr>
          <p:cNvSpPr/>
          <p:nvPr/>
        </p:nvSpPr>
        <p:spPr>
          <a:xfrm>
            <a:off x="4810760" y="930668"/>
            <a:ext cx="7061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波形采集卡对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个通道波形加和（</a:t>
            </a:r>
            <a:r>
              <a:rPr lang="en-US" altLang="zh-CN" sz="2400" dirty="0" err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Esum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，保留了波形的幅度信息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Esum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信号通过级联的方式到最后一个触发板，做触发判定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7912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B4F867-2DF7-4BD9-8CCD-F873D2B8B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2022</a:t>
            </a:r>
            <a:r>
              <a:rPr lang="zh-CN" altLang="en-US" dirty="0"/>
              <a:t>年</a:t>
            </a:r>
            <a:r>
              <a:rPr lang="en-US" altLang="zh-CN" dirty="0"/>
              <a:t>8</a:t>
            </a:r>
            <a:r>
              <a:rPr lang="zh-CN" altLang="en-US" dirty="0"/>
              <a:t>月电子学升级后取数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2A9F65-DD61-4D9B-AA45-0C2B0227E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DAQ</a:t>
            </a:r>
            <a:r>
              <a:rPr kumimoji="1" lang="zh-CN" altLang="en-US" dirty="0"/>
              <a:t>采数可靠性验证：</a:t>
            </a:r>
            <a:r>
              <a:rPr kumimoji="1" lang="en-US" altLang="zh-CN" baseline="30000" dirty="0"/>
              <a:t>222</a:t>
            </a:r>
            <a:r>
              <a:rPr kumimoji="1" lang="en-US" altLang="zh-CN" dirty="0"/>
              <a:t>Rn</a:t>
            </a:r>
            <a:r>
              <a:rPr kumimoji="1" lang="zh-CN" altLang="en-US" dirty="0"/>
              <a:t>半衰期符合预期</a:t>
            </a:r>
            <a:r>
              <a:rPr kumimoji="1" lang="en-US" altLang="zh-CN" dirty="0"/>
              <a:t>[3.85days</a:t>
            </a:r>
            <a:r>
              <a:rPr kumimoji="1" lang="zh-CN" altLang="en-US" dirty="0"/>
              <a:t> </a:t>
            </a:r>
            <a:r>
              <a:rPr kumimoji="1" lang="en-US" altLang="zh-CN" dirty="0"/>
              <a:t>vs</a:t>
            </a:r>
            <a:r>
              <a:rPr kumimoji="1" lang="zh-CN" altLang="en-US" dirty="0"/>
              <a:t> </a:t>
            </a:r>
            <a:r>
              <a:rPr kumimoji="1" lang="en-US" altLang="zh-CN" dirty="0"/>
              <a:t>3.8days]</a:t>
            </a:r>
          </a:p>
          <a:p>
            <a:r>
              <a:rPr kumimoji="1" lang="en-US" altLang="zh-CN" dirty="0"/>
              <a:t>PandaX-4T </a:t>
            </a:r>
            <a:r>
              <a:rPr kumimoji="1" lang="zh-CN" altLang="en-US" dirty="0"/>
              <a:t>实验上首次外触发采集物理事例</a:t>
            </a:r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FC142C-EF22-42EC-84BC-211D9A6B2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5396-490B-4401-A492-D626C6DEB91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244CFAF-372C-4DE6-AD25-E37865AC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14</a:t>
            </a:fld>
            <a:endParaRPr kumimoji="1"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69C4807-6E0E-4F5E-B533-8BFA42E72F83}"/>
              </a:ext>
            </a:extLst>
          </p:cNvPr>
          <p:cNvGrpSpPr/>
          <p:nvPr/>
        </p:nvGrpSpPr>
        <p:grpSpPr>
          <a:xfrm>
            <a:off x="3946892" y="2128725"/>
            <a:ext cx="6822708" cy="4170376"/>
            <a:chOff x="2260783" y="1989900"/>
            <a:chExt cx="5771748" cy="4105955"/>
          </a:xfrm>
        </p:grpSpPr>
        <p:pic>
          <p:nvPicPr>
            <p:cNvPr id="7" name="内容占位符 5" descr="图表, 日程表&#10;&#10;描述已自动生成">
              <a:extLst>
                <a:ext uri="{FF2B5EF4-FFF2-40B4-BE49-F238E27FC236}">
                  <a16:creationId xmlns:a16="http://schemas.microsoft.com/office/drawing/2014/main" id="{B6C457CA-76FF-4CE8-8CC3-FD0F38D41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0783" y="1989900"/>
              <a:ext cx="5771748" cy="4105955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BFD453-6A1D-4E6F-A986-A5FF0E2EBB9D}"/>
                </a:ext>
              </a:extLst>
            </p:cNvPr>
            <p:cNvSpPr/>
            <p:nvPr/>
          </p:nvSpPr>
          <p:spPr>
            <a:xfrm>
              <a:off x="6539217" y="2203373"/>
              <a:ext cx="103954" cy="348725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C6A95B4-EE8F-4663-BB8C-CA62D46AD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27" y="2104776"/>
            <a:ext cx="3125562" cy="437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21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54474C-3CD1-482C-B743-9CD5E7646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外部触发率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8CC54C-8033-4811-AB7B-43F6091A5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5396-490B-4401-A492-D626C6DEB91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3608C0-F012-471E-9AC5-4AE938CC1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15</a:t>
            </a:fld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D9DA45-B0C2-4D0C-8ADA-6A249F34A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182" y="3459858"/>
            <a:ext cx="7276894" cy="301589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488D2258-E176-4109-B5F2-BA27BE7A23C6}"/>
              </a:ext>
            </a:extLst>
          </p:cNvPr>
          <p:cNvGrpSpPr/>
          <p:nvPr/>
        </p:nvGrpSpPr>
        <p:grpSpPr>
          <a:xfrm>
            <a:off x="2214497" y="1173203"/>
            <a:ext cx="6701310" cy="2255797"/>
            <a:chOff x="6121995" y="1644274"/>
            <a:chExt cx="5749965" cy="221004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DF24E75-25DF-416F-957F-9B9CB2F6A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9704" y="1777727"/>
              <a:ext cx="5452256" cy="1740081"/>
            </a:xfrm>
            <a:prstGeom prst="rect">
              <a:avLst/>
            </a:prstGeom>
            <a:noFill/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886BD06-1644-4091-8A67-98447DD79A37}"/>
                </a:ext>
              </a:extLst>
            </p:cNvPr>
            <p:cNvSpPr txBox="1"/>
            <p:nvPr/>
          </p:nvSpPr>
          <p:spPr>
            <a:xfrm>
              <a:off x="8323427" y="2988962"/>
              <a:ext cx="16448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>
                  <a:solidFill>
                    <a:srgbClr val="FF0000"/>
                  </a:solidFill>
                </a:rPr>
                <a:t>Ti</a:t>
              </a:r>
              <a:r>
                <a:rPr kumimoji="1" lang="en-US" altLang="zh-CN" sz="1400" dirty="0"/>
                <a:t>me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>
                  <a:solidFill>
                    <a:srgbClr val="FF0000"/>
                  </a:solidFill>
                </a:rPr>
                <a:t>t</a:t>
              </a:r>
              <a:r>
                <a:rPr kumimoji="1" lang="en-US" altLang="zh-CN" sz="1400" dirty="0"/>
                <a:t>o</a:t>
              </a:r>
              <a:r>
                <a:rPr kumimoji="1" lang="zh-CN" altLang="en-US" sz="1400" dirty="0"/>
                <a:t> </a:t>
              </a:r>
              <a:r>
                <a:rPr kumimoji="1" lang="en" altLang="zh-CN" sz="1400" dirty="0">
                  <a:solidFill>
                    <a:srgbClr val="FF0000"/>
                  </a:solidFill>
                </a:rPr>
                <a:t>pre</a:t>
              </a:r>
              <a:r>
                <a:rPr kumimoji="1" lang="en" altLang="zh-CN" sz="1400" dirty="0"/>
                <a:t>vious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hit</a:t>
              </a:r>
              <a:endParaRPr kumimoji="1" lang="zh-CN" altLang="en-US" sz="1400" dirty="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9D436FF-1A70-4420-9A9F-AAD075EC7AB1}"/>
                </a:ext>
              </a:extLst>
            </p:cNvPr>
            <p:cNvSpPr txBox="1"/>
            <p:nvPr/>
          </p:nvSpPr>
          <p:spPr>
            <a:xfrm>
              <a:off x="7647770" y="3310958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/>
                <a:t>t1</a:t>
              </a:r>
              <a:endParaRPr kumimoji="1" lang="zh-CN" altLang="en-US" dirty="0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0F441CF-71E8-4CBA-8E6A-9B95903E3DD3}"/>
                </a:ext>
              </a:extLst>
            </p:cNvPr>
            <p:cNvSpPr txBox="1"/>
            <p:nvPr/>
          </p:nvSpPr>
          <p:spPr>
            <a:xfrm>
              <a:off x="8100672" y="3310958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/>
                <a:t>t2</a:t>
              </a:r>
              <a:endParaRPr kumimoji="1" lang="zh-CN" altLang="en-US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123E326-C7AE-41ED-8418-93B3F88F9961}"/>
                </a:ext>
              </a:extLst>
            </p:cNvPr>
            <p:cNvSpPr txBox="1"/>
            <p:nvPr/>
          </p:nvSpPr>
          <p:spPr>
            <a:xfrm>
              <a:off x="9759256" y="3310958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/>
                <a:t>t3</a:t>
              </a:r>
              <a:endParaRPr kumimoji="1" lang="zh-CN" altLang="en-US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FC2D28DB-41A2-46E3-B9F9-CAEC31265512}"/>
                </a:ext>
              </a:extLst>
            </p:cNvPr>
            <p:cNvSpPr txBox="1"/>
            <p:nvPr/>
          </p:nvSpPr>
          <p:spPr>
            <a:xfrm>
              <a:off x="10230252" y="3310958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/>
                <a:t>t4</a:t>
              </a:r>
              <a:endParaRPr kumimoji="1" lang="zh-CN" altLang="en-US" dirty="0"/>
            </a:p>
          </p:txBody>
        </p:sp>
        <p:cxnSp>
          <p:nvCxnSpPr>
            <p:cNvPr id="14" name="直接箭头连接符 7">
              <a:extLst>
                <a:ext uri="{FF2B5EF4-FFF2-40B4-BE49-F238E27FC236}">
                  <a16:creationId xmlns:a16="http://schemas.microsoft.com/office/drawing/2014/main" id="{23D38096-DE47-4AD9-97D4-2C8A673464F1}"/>
                </a:ext>
              </a:extLst>
            </p:cNvPr>
            <p:cNvCxnSpPr>
              <a:cxnSpLocks/>
            </p:cNvCxnSpPr>
            <p:nvPr/>
          </p:nvCxnSpPr>
          <p:spPr>
            <a:xfrm>
              <a:off x="6479984" y="3517808"/>
              <a:ext cx="80776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接箭头连接符 8">
              <a:extLst>
                <a:ext uri="{FF2B5EF4-FFF2-40B4-BE49-F238E27FC236}">
                  <a16:creationId xmlns:a16="http://schemas.microsoft.com/office/drawing/2014/main" id="{381E950C-B902-496C-9136-5A0B892B0A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6571" y="1928804"/>
              <a:ext cx="0" cy="158900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0357018-8EFF-4113-91D1-E4CEB468D332}"/>
                </a:ext>
              </a:extLst>
            </p:cNvPr>
            <p:cNvSpPr txBox="1"/>
            <p:nvPr/>
          </p:nvSpPr>
          <p:spPr>
            <a:xfrm>
              <a:off x="6121995" y="1644274"/>
              <a:ext cx="11412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/>
                <a:t>ADC counts</a:t>
              </a:r>
              <a:endParaRPr lang="zh-CN" altLang="en-US" sz="1600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1853152B-9CD0-4C33-83C0-BD737313E90E}"/>
                </a:ext>
              </a:extLst>
            </p:cNvPr>
            <p:cNvSpPr txBox="1"/>
            <p:nvPr/>
          </p:nvSpPr>
          <p:spPr>
            <a:xfrm>
              <a:off x="7258730" y="3506060"/>
              <a:ext cx="378082" cy="3482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time</a:t>
              </a:r>
            </a:p>
          </p:txBody>
        </p:sp>
        <p:sp>
          <p:nvSpPr>
            <p:cNvPr id="18" name="左大括号 17">
              <a:extLst>
                <a:ext uri="{FF2B5EF4-FFF2-40B4-BE49-F238E27FC236}">
                  <a16:creationId xmlns:a16="http://schemas.microsoft.com/office/drawing/2014/main" id="{F2BF344A-1510-438A-A340-35B619AE1FF7}"/>
                </a:ext>
              </a:extLst>
            </p:cNvPr>
            <p:cNvSpPr/>
            <p:nvPr/>
          </p:nvSpPr>
          <p:spPr>
            <a:xfrm rot="5400000">
              <a:off x="7635518" y="1242151"/>
              <a:ext cx="162000" cy="1787971"/>
            </a:xfrm>
            <a:prstGeom prst="leftBrace">
              <a:avLst/>
            </a:prstGeom>
            <a:ln w="158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左大括号 18">
              <a:extLst>
                <a:ext uri="{FF2B5EF4-FFF2-40B4-BE49-F238E27FC236}">
                  <a16:creationId xmlns:a16="http://schemas.microsoft.com/office/drawing/2014/main" id="{F9B1F9EB-A711-45C8-A635-91865177F606}"/>
                </a:ext>
              </a:extLst>
            </p:cNvPr>
            <p:cNvSpPr/>
            <p:nvPr/>
          </p:nvSpPr>
          <p:spPr>
            <a:xfrm rot="5400000">
              <a:off x="10688599" y="1242151"/>
              <a:ext cx="162000" cy="1787971"/>
            </a:xfrm>
            <a:prstGeom prst="leftBrace">
              <a:avLst/>
            </a:prstGeom>
            <a:ln w="158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B5BC1DAC-3B1D-455E-A61F-194CFFD7CFEA}"/>
                </a:ext>
              </a:extLst>
            </p:cNvPr>
            <p:cNvSpPr txBox="1"/>
            <p:nvPr/>
          </p:nvSpPr>
          <p:spPr>
            <a:xfrm>
              <a:off x="7257497" y="1711734"/>
              <a:ext cx="1007203" cy="361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/>
                <a:t>Trig1[4ms]</a:t>
              </a:r>
              <a:endParaRPr kumimoji="1" lang="zh-CN" altLang="en-US" dirty="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6C0681A-C9A2-48A1-B9FC-81F8B08B9C79}"/>
                </a:ext>
              </a:extLst>
            </p:cNvPr>
            <p:cNvSpPr txBox="1"/>
            <p:nvPr/>
          </p:nvSpPr>
          <p:spPr>
            <a:xfrm>
              <a:off x="10322735" y="1747884"/>
              <a:ext cx="1007203" cy="361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/>
                <a:t>Trig2[4ms]</a:t>
              </a:r>
              <a:endParaRPr kumimoji="1" lang="zh-CN" altLang="en-US" dirty="0"/>
            </a:p>
          </p:txBody>
        </p:sp>
        <p:cxnSp>
          <p:nvCxnSpPr>
            <p:cNvPr id="22" name="直线箭头连接符 16">
              <a:extLst>
                <a:ext uri="{FF2B5EF4-FFF2-40B4-BE49-F238E27FC236}">
                  <a16:creationId xmlns:a16="http://schemas.microsoft.com/office/drawing/2014/main" id="{9F0B3E0A-894E-4370-A7A4-47CEE041CF66}"/>
                </a:ext>
              </a:extLst>
            </p:cNvPr>
            <p:cNvCxnSpPr/>
            <p:nvPr/>
          </p:nvCxnSpPr>
          <p:spPr>
            <a:xfrm>
              <a:off x="7816893" y="3296739"/>
              <a:ext cx="419014" cy="0"/>
            </a:xfrm>
            <a:prstGeom prst="straightConnector1">
              <a:avLst/>
            </a:prstGeom>
            <a:ln w="15875">
              <a:solidFill>
                <a:schemeClr val="accent5">
                  <a:lumMod val="60000"/>
                  <a:lumOff val="4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线箭头连接符 47">
              <a:extLst>
                <a:ext uri="{FF2B5EF4-FFF2-40B4-BE49-F238E27FC236}">
                  <a16:creationId xmlns:a16="http://schemas.microsoft.com/office/drawing/2014/main" id="{CBDB9CB1-4A3B-4874-B340-3B845BA035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5907" y="3296739"/>
              <a:ext cx="1712664" cy="2608"/>
            </a:xfrm>
            <a:prstGeom prst="straightConnector1">
              <a:avLst/>
            </a:prstGeom>
            <a:ln w="15875">
              <a:solidFill>
                <a:schemeClr val="accent5">
                  <a:lumMod val="60000"/>
                  <a:lumOff val="4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线箭头连接符 48">
              <a:extLst>
                <a:ext uri="{FF2B5EF4-FFF2-40B4-BE49-F238E27FC236}">
                  <a16:creationId xmlns:a16="http://schemas.microsoft.com/office/drawing/2014/main" id="{D3F56DA9-1BF9-4886-BFFD-CD84D98339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3247" y="3290569"/>
              <a:ext cx="388646" cy="8778"/>
            </a:xfrm>
            <a:prstGeom prst="straightConnector1">
              <a:avLst/>
            </a:prstGeom>
            <a:ln w="15875">
              <a:solidFill>
                <a:schemeClr val="accent5">
                  <a:lumMod val="60000"/>
                  <a:lumOff val="4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3220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D8B3366-AABB-1F4C-0249-BB11B56C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58" y="3854171"/>
            <a:ext cx="3249807" cy="283477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E13912A-8CBE-CE15-8812-399C51A95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388" y="3820151"/>
            <a:ext cx="3280159" cy="286124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51D49D1-CD09-1E67-3275-FF634B10F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无触发和外触发采数的</a:t>
            </a:r>
            <a:r>
              <a:rPr kumimoji="1" lang="en-US" altLang="zh-CN" dirty="0"/>
              <a:t>α</a:t>
            </a:r>
            <a:r>
              <a:rPr kumimoji="1" lang="zh-CN" altLang="en-US" dirty="0"/>
              <a:t>事例率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39FFD8D-9566-BAF4-425F-AB2402B260A5}"/>
              </a:ext>
            </a:extLst>
          </p:cNvPr>
          <p:cNvSpPr txBox="1"/>
          <p:nvPr/>
        </p:nvSpPr>
        <p:spPr>
          <a:xfrm>
            <a:off x="2346843" y="3820151"/>
            <a:ext cx="1051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/>
              <a:t>run6029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42AF83D-80F1-CF64-7AB9-362DF8CBD524}"/>
              </a:ext>
            </a:extLst>
          </p:cNvPr>
          <p:cNvSpPr txBox="1"/>
          <p:nvPr/>
        </p:nvSpPr>
        <p:spPr>
          <a:xfrm>
            <a:off x="9784711" y="3767025"/>
            <a:ext cx="1051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/>
              <a:t>run6036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5CACCDC-7130-0613-1F0E-44590BF51915}"/>
              </a:ext>
            </a:extLst>
          </p:cNvPr>
          <p:cNvSpPr txBox="1"/>
          <p:nvPr/>
        </p:nvSpPr>
        <p:spPr>
          <a:xfrm>
            <a:off x="10045521" y="-5924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41F779C-C008-CCE7-F38B-0B3900AB5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8FDC3-281A-E748-953C-B8E26FF08FA3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2023/8/9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302373-8AED-EFF6-0CAD-FE90C69D8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F0ED-068E-DD4D-8B8D-C8B599E15FB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E44DD75-8279-6D34-86E2-5CCFCB34E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zh-CN">
                <a:solidFill>
                  <a:prstClr val="black">
                    <a:tint val="75000"/>
                  </a:prstClr>
                </a:solidFill>
              </a:rPr>
              <a:t>SJTU</a:t>
            </a:r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2" name="表格 15">
            <a:extLst>
              <a:ext uri="{FF2B5EF4-FFF2-40B4-BE49-F238E27FC236}">
                <a16:creationId xmlns:a16="http://schemas.microsoft.com/office/drawing/2014/main" id="{9F454C4A-0F36-06CF-BDBD-074A4437FF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932771"/>
              </p:ext>
            </p:extLst>
          </p:nvPr>
        </p:nvGraphicFramePr>
        <p:xfrm>
          <a:off x="3797203" y="4217523"/>
          <a:ext cx="4411457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652">
                  <a:extLst>
                    <a:ext uri="{9D8B030D-6E8A-4147-A177-3AD203B41FA5}">
                      <a16:colId xmlns:a16="http://schemas.microsoft.com/office/drawing/2014/main" val="1331259693"/>
                    </a:ext>
                  </a:extLst>
                </a:gridCol>
                <a:gridCol w="1421957">
                  <a:extLst>
                    <a:ext uri="{9D8B030D-6E8A-4147-A177-3AD203B41FA5}">
                      <a16:colId xmlns:a16="http://schemas.microsoft.com/office/drawing/2014/main" val="1143165591"/>
                    </a:ext>
                  </a:extLst>
                </a:gridCol>
                <a:gridCol w="1665848">
                  <a:extLst>
                    <a:ext uri="{9D8B030D-6E8A-4147-A177-3AD203B41FA5}">
                      <a16:colId xmlns:a16="http://schemas.microsoft.com/office/drawing/2014/main" val="1258909064"/>
                    </a:ext>
                  </a:extLst>
                </a:gridCol>
              </a:tblGrid>
              <a:tr h="340522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RunNo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Rn</a:t>
                      </a:r>
                      <a:r>
                        <a:rPr lang="en-US" altLang="zh-CN" baseline="30000" dirty="0"/>
                        <a:t>222</a:t>
                      </a:r>
                      <a:r>
                        <a:rPr lang="zh-CN" altLang="en-US" baseline="30000" dirty="0"/>
                        <a:t> </a:t>
                      </a:r>
                      <a:r>
                        <a:rPr lang="en-US" altLang="zh-CN" dirty="0"/>
                        <a:t>rate[mHz]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Po</a:t>
                      </a:r>
                      <a:r>
                        <a:rPr lang="en-US" altLang="zh-CN" baseline="30000" dirty="0"/>
                        <a:t>210</a:t>
                      </a:r>
                      <a:r>
                        <a:rPr lang="zh-CN" altLang="en-US" baseline="30000" dirty="0"/>
                        <a:t> </a:t>
                      </a:r>
                      <a:r>
                        <a:rPr lang="en-US" altLang="zh-CN" dirty="0"/>
                        <a:t>rate[mHz]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363823"/>
                  </a:ext>
                </a:extLst>
              </a:tr>
              <a:tr h="340522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6029 </a:t>
                      </a:r>
                      <a:r>
                        <a:rPr lang="zh-CN" altLang="en-US" sz="1600" dirty="0"/>
                        <a:t>（自触发）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45.113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199.613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827724"/>
                  </a:ext>
                </a:extLst>
              </a:tr>
              <a:tr h="340522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6036 </a:t>
                      </a:r>
                      <a:r>
                        <a:rPr lang="zh-CN" altLang="en-US" sz="1600" dirty="0"/>
                        <a:t>（外部触发）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38.826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179.676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059950"/>
                  </a:ext>
                </a:extLst>
              </a:tr>
              <a:tr h="340522">
                <a:tc gridSpan="3">
                  <a:txBody>
                    <a:bodyPr/>
                    <a:lstStyle/>
                    <a:p>
                      <a:r>
                        <a:rPr lang="zh-CN" altLang="en-US" sz="16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事例率下降原因（</a:t>
                      </a:r>
                      <a:r>
                        <a:rPr lang="en-US" altLang="zh-CN" sz="16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r>
                        <a:rPr lang="zh-CN" altLang="en-US" sz="16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）氡含量减少 （</a:t>
                      </a:r>
                      <a:r>
                        <a:rPr lang="en-US" altLang="zh-CN" sz="16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</a:t>
                      </a:r>
                      <a:r>
                        <a:rPr lang="zh-CN" altLang="en-US" sz="16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）外部触发死时间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584636"/>
                  </a:ext>
                </a:extLst>
              </a:tr>
            </a:tbl>
          </a:graphicData>
        </a:graphic>
      </p:graphicFrame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8B91F1B7-B7F5-F74F-DEDC-6FAA8F831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911489"/>
            <a:ext cx="11441789" cy="155653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外触发能有效降低采数带宽，抑制噪声</a:t>
            </a:r>
            <a:endParaRPr lang="en-US" altLang="zh-CN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BB6968B-9E8F-A605-0413-F0EE9CB7A2A0}"/>
              </a:ext>
            </a:extLst>
          </p:cNvPr>
          <p:cNvSpPr txBox="1"/>
          <p:nvPr/>
        </p:nvSpPr>
        <p:spPr>
          <a:xfrm>
            <a:off x="3486596" y="1782095"/>
            <a:ext cx="1051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/>
              <a:t>run6029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E9DEE10-E067-12AB-B2E5-7CDEAF0CC4F8}"/>
              </a:ext>
            </a:extLst>
          </p:cNvPr>
          <p:cNvSpPr txBox="1"/>
          <p:nvPr/>
        </p:nvSpPr>
        <p:spPr>
          <a:xfrm>
            <a:off x="10137886" y="1708275"/>
            <a:ext cx="1051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/>
              <a:t>run6036</a:t>
            </a:r>
            <a:endParaRPr lang="zh-CN" altLang="en-US" dirty="0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1D1F221-F7D8-D94A-A1A2-A6CB298F857E}"/>
              </a:ext>
            </a:extLst>
          </p:cNvPr>
          <p:cNvGrpSpPr/>
          <p:nvPr/>
        </p:nvGrpSpPr>
        <p:grpSpPr>
          <a:xfrm>
            <a:off x="241447" y="1582322"/>
            <a:ext cx="5470421" cy="2242210"/>
            <a:chOff x="241447" y="1582322"/>
            <a:chExt cx="5470421" cy="2242210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25E7323D-2046-814D-A068-4996B538BC96}"/>
                </a:ext>
              </a:extLst>
            </p:cNvPr>
            <p:cNvGrpSpPr/>
            <p:nvPr/>
          </p:nvGrpSpPr>
          <p:grpSpPr>
            <a:xfrm>
              <a:off x="241447" y="1582322"/>
              <a:ext cx="5470421" cy="2228309"/>
              <a:chOff x="241447" y="1582322"/>
              <a:chExt cx="5470421" cy="2228309"/>
            </a:xfrm>
          </p:grpSpPr>
          <p:grpSp>
            <p:nvGrpSpPr>
              <p:cNvPr id="4" name="组合 3">
                <a:extLst>
                  <a:ext uri="{FF2B5EF4-FFF2-40B4-BE49-F238E27FC236}">
                    <a16:creationId xmlns:a16="http://schemas.microsoft.com/office/drawing/2014/main" id="{A2374C8D-3502-3C45-847C-B32108A3ED84}"/>
                  </a:ext>
                </a:extLst>
              </p:cNvPr>
              <p:cNvGrpSpPr/>
              <p:nvPr/>
            </p:nvGrpSpPr>
            <p:grpSpPr>
              <a:xfrm>
                <a:off x="241447" y="1582322"/>
                <a:ext cx="5470421" cy="2228309"/>
                <a:chOff x="241447" y="1582322"/>
                <a:chExt cx="5470421" cy="2228309"/>
              </a:xfrm>
            </p:grpSpPr>
            <p:pic>
              <p:nvPicPr>
                <p:cNvPr id="14" name="图片 13">
                  <a:extLst>
                    <a:ext uri="{FF2B5EF4-FFF2-40B4-BE49-F238E27FC236}">
                      <a16:creationId xmlns:a16="http://schemas.microsoft.com/office/drawing/2014/main" id="{91A12AE2-267E-A572-1F9B-F948486475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820"/>
                <a:stretch/>
              </p:blipFill>
              <p:spPr>
                <a:xfrm>
                  <a:off x="501706" y="1582322"/>
                  <a:ext cx="5210162" cy="2228309"/>
                </a:xfrm>
                <a:prstGeom prst="rect">
                  <a:avLst/>
                </a:prstGeom>
              </p:spPr>
            </p:pic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5107CED3-B53A-7846-87D1-1D5632093D21}"/>
                    </a:ext>
                  </a:extLst>
                </p:cNvPr>
                <p:cNvSpPr txBox="1"/>
                <p:nvPr/>
              </p:nvSpPr>
              <p:spPr>
                <a:xfrm rot="10800000" flipH="1">
                  <a:off x="241447" y="1689757"/>
                  <a:ext cx="369332" cy="1219693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r>
                    <a:rPr lang="en-US" altLang="zh-CN" sz="1200" dirty="0"/>
                    <a:t>alpha_Rate(mHz)</a:t>
                  </a:r>
                  <a:endParaRPr lang="zh-CN" altLang="en-US" sz="1200" dirty="0"/>
                </a:p>
              </p:txBody>
            </p:sp>
          </p:grp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8A83465-C66E-EC45-A8A7-4925FCC2D788}"/>
                  </a:ext>
                </a:extLst>
              </p:cNvPr>
              <p:cNvSpPr/>
              <p:nvPr/>
            </p:nvSpPr>
            <p:spPr>
              <a:xfrm>
                <a:off x="5271247" y="3611496"/>
                <a:ext cx="343730" cy="1555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1EB6237B-F80E-2847-A015-64161F929A8D}"/>
                </a:ext>
              </a:extLst>
            </p:cNvPr>
            <p:cNvSpPr txBox="1"/>
            <p:nvPr/>
          </p:nvSpPr>
          <p:spPr>
            <a:xfrm>
              <a:off x="5043098" y="3547533"/>
              <a:ext cx="4781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/>
                <a:t>Date</a:t>
              </a:r>
              <a:endParaRPr lang="zh-CN" altLang="en-US" sz="1200" dirty="0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5ADF78E2-6D8A-7948-AB80-E266FAC2F626}"/>
              </a:ext>
            </a:extLst>
          </p:cNvPr>
          <p:cNvGrpSpPr/>
          <p:nvPr/>
        </p:nvGrpSpPr>
        <p:grpSpPr>
          <a:xfrm>
            <a:off x="5926574" y="1485211"/>
            <a:ext cx="5634973" cy="2351288"/>
            <a:chOff x="5926574" y="1485211"/>
            <a:chExt cx="5634973" cy="2351288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E83C4E47-E574-8D46-BDFD-C9108C6B19CE}"/>
                </a:ext>
              </a:extLst>
            </p:cNvPr>
            <p:cNvGrpSpPr/>
            <p:nvPr/>
          </p:nvGrpSpPr>
          <p:grpSpPr>
            <a:xfrm>
              <a:off x="5926574" y="1485211"/>
              <a:ext cx="5634973" cy="2242210"/>
              <a:chOff x="5926574" y="1485211"/>
              <a:chExt cx="5634973" cy="2242210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A1E81700-CF62-A849-A972-48725E5BC169}"/>
                  </a:ext>
                </a:extLst>
              </p:cNvPr>
              <p:cNvGrpSpPr/>
              <p:nvPr/>
            </p:nvGrpSpPr>
            <p:grpSpPr>
              <a:xfrm>
                <a:off x="5926574" y="1485211"/>
                <a:ext cx="5634973" cy="2228309"/>
                <a:chOff x="5926574" y="1485211"/>
                <a:chExt cx="5634973" cy="2228309"/>
              </a:xfrm>
            </p:grpSpPr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2FBE7ABC-419C-9950-80A5-AFB6B33BD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4303"/>
                <a:stretch/>
              </p:blipFill>
              <p:spPr>
                <a:xfrm>
                  <a:off x="6184415" y="1485211"/>
                  <a:ext cx="5377132" cy="2228309"/>
                </a:xfrm>
                <a:prstGeom prst="rect">
                  <a:avLst/>
                </a:prstGeom>
              </p:spPr>
            </p:pic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BA2E6CF6-49A6-9C43-A75A-FAAB14EA319F}"/>
                    </a:ext>
                  </a:extLst>
                </p:cNvPr>
                <p:cNvSpPr txBox="1"/>
                <p:nvPr/>
              </p:nvSpPr>
              <p:spPr>
                <a:xfrm rot="10800000" flipH="1">
                  <a:off x="5926574" y="1577249"/>
                  <a:ext cx="369332" cy="1219693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r>
                    <a:rPr lang="en-US" altLang="zh-CN" sz="1200" dirty="0"/>
                    <a:t>alpha_Rate(mHz)</a:t>
                  </a:r>
                  <a:endParaRPr lang="zh-CN" altLang="en-US" sz="1200" dirty="0"/>
                </a:p>
              </p:txBody>
            </p:sp>
          </p:grp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81DD5609-4959-8441-B86F-5B16E4AB125F}"/>
                  </a:ext>
                </a:extLst>
              </p:cNvPr>
              <p:cNvSpPr/>
              <p:nvPr/>
            </p:nvSpPr>
            <p:spPr>
              <a:xfrm>
                <a:off x="11136953" y="3571892"/>
                <a:ext cx="343730" cy="1555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F8669485-0DAA-294C-9B01-BB961735827C}"/>
                </a:ext>
              </a:extLst>
            </p:cNvPr>
            <p:cNvSpPr txBox="1"/>
            <p:nvPr/>
          </p:nvSpPr>
          <p:spPr>
            <a:xfrm>
              <a:off x="11067619" y="3559500"/>
              <a:ext cx="4781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/>
                <a:t>Date</a:t>
              </a:r>
              <a:endParaRPr lang="zh-CN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4155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5B58C8-A429-426D-81A7-73BCA8D5B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外部触发：不影响物理事例（</a:t>
            </a:r>
            <a:r>
              <a:rPr lang="en-US" altLang="zh-CN" dirty="0">
                <a:latin typeface="+mn-lt"/>
              </a:rPr>
              <a:t>α</a:t>
            </a:r>
            <a:r>
              <a:rPr lang="zh-CN" altLang="en-US" dirty="0">
                <a:latin typeface="+mn-lt"/>
              </a:rPr>
              <a:t>信号）</a:t>
            </a:r>
            <a:r>
              <a:rPr lang="zh-CN" altLang="en-US" dirty="0"/>
              <a:t>的分布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0DBECC-81FC-4F75-9B17-A42341459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5396-490B-4401-A492-D626C6DEB91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2347C2-3575-4560-81A8-3ED6A9B0E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17</a:t>
            </a:fld>
            <a:endParaRPr kumimoji="1" lang="zh-CN" altLang="en-US"/>
          </a:p>
        </p:txBody>
      </p:sp>
      <p:pic>
        <p:nvPicPr>
          <p:cNvPr id="7" name="图片 6" descr="图表, 直方图&#10;&#10;描述已自动生成">
            <a:extLst>
              <a:ext uri="{FF2B5EF4-FFF2-40B4-BE49-F238E27FC236}">
                <a16:creationId xmlns:a16="http://schemas.microsoft.com/office/drawing/2014/main" id="{95FD8289-9EFE-4424-90C4-332CECB5AD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" t="5767" b="9346"/>
          <a:stretch/>
        </p:blipFill>
        <p:spPr>
          <a:xfrm>
            <a:off x="375063" y="1405467"/>
            <a:ext cx="5682123" cy="436384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B37F8EC-3A6E-46A9-BABF-CAB3DE689D13}"/>
              </a:ext>
            </a:extLst>
          </p:cNvPr>
          <p:cNvSpPr txBox="1"/>
          <p:nvPr/>
        </p:nvSpPr>
        <p:spPr>
          <a:xfrm>
            <a:off x="1562100" y="5852687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S1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信号对应的电荷量（光电子数）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168A82E-B8BA-45AD-AE9A-8C4C4B87063F}"/>
              </a:ext>
            </a:extLst>
          </p:cNvPr>
          <p:cNvGrpSpPr/>
          <p:nvPr/>
        </p:nvGrpSpPr>
        <p:grpSpPr>
          <a:xfrm>
            <a:off x="6321286" y="1405467"/>
            <a:ext cx="5489300" cy="4377265"/>
            <a:chOff x="449173" y="1179904"/>
            <a:chExt cx="3174974" cy="2503421"/>
          </a:xfrm>
        </p:grpSpPr>
        <p:pic>
          <p:nvPicPr>
            <p:cNvPr id="19" name="图片 18" descr="图表, 直方图&#10;&#10;描述已自动生成">
              <a:extLst>
                <a:ext uri="{FF2B5EF4-FFF2-40B4-BE49-F238E27FC236}">
                  <a16:creationId xmlns:a16="http://schemas.microsoft.com/office/drawing/2014/main" id="{9E18AECE-8BB4-4509-B7B9-C75BB4D85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5" t="5725" r="1043" b="8741"/>
            <a:stretch/>
          </p:blipFill>
          <p:spPr>
            <a:xfrm>
              <a:off x="449173" y="1179904"/>
              <a:ext cx="2913652" cy="2503421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E0060DEA-C53A-4E14-9471-01F5BBE0AC63}"/>
                </a:ext>
              </a:extLst>
            </p:cNvPr>
            <p:cNvSpPr txBox="1"/>
            <p:nvPr/>
          </p:nvSpPr>
          <p:spPr>
            <a:xfrm>
              <a:off x="3317096" y="3429328"/>
              <a:ext cx="307051" cy="176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0</a:t>
              </a:r>
              <a:r>
                <a:rPr kumimoji="1" lang="en-US" altLang="zh-CN" sz="1400" baseline="300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3</a:t>
              </a:r>
              <a:endParaRPr kumimoji="1" lang="zh-CN" altLang="en-US" sz="1400" baseline="30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D4F0CB6F-A98F-4AB5-9835-1451A6D0007C}"/>
              </a:ext>
            </a:extLst>
          </p:cNvPr>
          <p:cNvSpPr txBox="1"/>
          <p:nvPr/>
        </p:nvSpPr>
        <p:spPr>
          <a:xfrm>
            <a:off x="7433613" y="5852687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S2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信号对应的电荷量（光电子数）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9EA866B-6BBE-49DF-921A-BE5DC578087F}"/>
              </a:ext>
            </a:extLst>
          </p:cNvPr>
          <p:cNvSpPr txBox="1"/>
          <p:nvPr/>
        </p:nvSpPr>
        <p:spPr>
          <a:xfrm rot="16200000">
            <a:off x="-394447" y="3168648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概率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区间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1DA9C7D-5AB0-4423-97C2-48868C5360A2}"/>
              </a:ext>
            </a:extLst>
          </p:cNvPr>
          <p:cNvSpPr txBox="1"/>
          <p:nvPr/>
        </p:nvSpPr>
        <p:spPr>
          <a:xfrm rot="16200000">
            <a:off x="5514260" y="3047998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概率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区间</a:t>
            </a:r>
          </a:p>
        </p:txBody>
      </p:sp>
    </p:spTree>
    <p:extLst>
      <p:ext uri="{BB962C8B-B14F-4D97-AF65-F5344CB8AC3E}">
        <p14:creationId xmlns:p14="http://schemas.microsoft.com/office/powerpoint/2010/main" val="2071777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DD22F0-51D1-42A0-8ECD-0873DF0A6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1E8348-510A-4A39-BF79-0CF4993D4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5396-490B-4401-A492-D626C6DEB91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A41C314-3A27-479B-A10B-F0F460ECB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18</a:t>
            </a:fld>
            <a:endParaRPr kumimoji="1"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2A1A7E8-5BD8-42AC-A005-5318A13B5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02" y="1155128"/>
            <a:ext cx="3004322" cy="351126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86F71BD2-822D-4D66-A8D1-C59339A4579D}"/>
              </a:ext>
            </a:extLst>
          </p:cNvPr>
          <p:cNvGrpSpPr/>
          <p:nvPr/>
        </p:nvGrpSpPr>
        <p:grpSpPr>
          <a:xfrm>
            <a:off x="4945791" y="1241043"/>
            <a:ext cx="6274450" cy="3563556"/>
            <a:chOff x="91959" y="2719087"/>
            <a:chExt cx="6145761" cy="328223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5C6699A3-6373-4637-8485-A0FDDF81A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-689" b="52248"/>
            <a:stretch/>
          </p:blipFill>
          <p:spPr>
            <a:xfrm>
              <a:off x="91959" y="2719087"/>
              <a:ext cx="6145761" cy="3282232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07299F70-DDC8-4AE0-A2E6-9580001848F5}"/>
                </a:ext>
              </a:extLst>
            </p:cNvPr>
            <p:cNvSpPr txBox="1"/>
            <p:nvPr/>
          </p:nvSpPr>
          <p:spPr>
            <a:xfrm>
              <a:off x="2150269" y="3376029"/>
              <a:ext cx="46646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sz="1100" dirty="0">
                  <a:latin typeface="Bahnschrift" panose="020B0502040204020203" pitchFamily="34" charset="0"/>
                  <a:ea typeface="STXinwei" panose="02010800040101010101" pitchFamily="2" charset="-122"/>
                </a:rPr>
                <a:t>512</a:t>
              </a:r>
              <a:endParaRPr kumimoji="1" lang="zh-CN" altLang="en-US" sz="1100" dirty="0">
                <a:latin typeface="Bahnschrift" panose="020B0502040204020203" pitchFamily="34" charset="0"/>
                <a:ea typeface="STXinwei" panose="02010800040101010101" pitchFamily="2" charset="-122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BAEAD1EA-76EC-4A11-BF40-4B8FBAC59E1E}"/>
              </a:ext>
            </a:extLst>
          </p:cNvPr>
          <p:cNvSpPr txBox="1"/>
          <p:nvPr/>
        </p:nvSpPr>
        <p:spPr>
          <a:xfrm>
            <a:off x="7587753" y="1012390"/>
            <a:ext cx="1557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②：</a:t>
            </a:r>
            <a:r>
              <a:rPr kumimoji="1" lang="zh-CN" altLang="en-US" sz="1600" b="1" dirty="0">
                <a:solidFill>
                  <a:srgbClr val="002060"/>
                </a:solidFill>
              </a:rPr>
              <a:t>自研波形采集卡 </a:t>
            </a:r>
            <a:r>
              <a:rPr kumimoji="1" lang="en-US" altLang="zh-CN" sz="1600" b="1" dirty="0">
                <a:solidFill>
                  <a:srgbClr val="002060"/>
                </a:solidFill>
              </a:rPr>
              <a:t>14-bit,</a:t>
            </a:r>
            <a:r>
              <a:rPr kumimoji="1" lang="zh-CN" altLang="en-US" sz="1600" b="1" dirty="0">
                <a:solidFill>
                  <a:srgbClr val="002060"/>
                </a:solidFill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</a:rPr>
              <a:t>500MS/s</a:t>
            </a:r>
            <a:endParaRPr kumimoji="1" lang="zh-CN" altLang="en-US" sz="1600" b="1" dirty="0">
              <a:solidFill>
                <a:srgbClr val="00206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FEE47C9-13FE-4B73-B7C8-2F0DD61204DD}"/>
              </a:ext>
            </a:extLst>
          </p:cNvPr>
          <p:cNvSpPr txBox="1"/>
          <p:nvPr/>
        </p:nvSpPr>
        <p:spPr>
          <a:xfrm>
            <a:off x="9350459" y="4611073"/>
            <a:ext cx="2075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② </a:t>
            </a:r>
            <a:r>
              <a:rPr kumimoji="1" lang="zh-CN" altLang="en-US" sz="1600" b="1" dirty="0">
                <a:solidFill>
                  <a:srgbClr val="002060"/>
                </a:solidFill>
              </a:rPr>
              <a:t>自研全局</a:t>
            </a:r>
            <a:endParaRPr kumimoji="1" lang="en-US" altLang="zh-CN" sz="1600" b="1" dirty="0">
              <a:solidFill>
                <a:srgbClr val="002060"/>
              </a:solidFill>
            </a:endParaRPr>
          </a:p>
          <a:p>
            <a:r>
              <a:rPr kumimoji="1" lang="zh-CN" altLang="en-US" sz="1600" b="1" dirty="0">
                <a:solidFill>
                  <a:srgbClr val="002060"/>
                </a:solidFill>
              </a:rPr>
              <a:t>      触发系统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56F65CE-F464-4FC6-AC57-27348C631A63}"/>
              </a:ext>
            </a:extLst>
          </p:cNvPr>
          <p:cNvSpPr txBox="1"/>
          <p:nvPr/>
        </p:nvSpPr>
        <p:spPr>
          <a:xfrm>
            <a:off x="6033338" y="3022821"/>
            <a:ext cx="1958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</a:rPr>
              <a:t>① </a:t>
            </a:r>
            <a:r>
              <a:rPr kumimoji="1" lang="zh-CN" altLang="en-US" sz="1600" b="1" dirty="0">
                <a:solidFill>
                  <a:srgbClr val="C00000"/>
                </a:solidFill>
              </a:rPr>
              <a:t>自研高压和</a:t>
            </a:r>
            <a:endParaRPr kumimoji="1" lang="en-US" altLang="zh-CN" sz="1600" b="1" dirty="0">
              <a:solidFill>
                <a:srgbClr val="C00000"/>
              </a:solidFill>
            </a:endParaRPr>
          </a:p>
          <a:p>
            <a:r>
              <a:rPr kumimoji="1" lang="zh-CN" altLang="en-US" sz="1600" b="1" dirty="0">
                <a:solidFill>
                  <a:srgbClr val="C00000"/>
                </a:solidFill>
              </a:rPr>
              <a:t>      信号解耦</a:t>
            </a:r>
            <a:endParaRPr kumimoji="1" lang="en-US" altLang="zh-CN" sz="1600" b="1" dirty="0">
              <a:solidFill>
                <a:srgbClr val="C00000"/>
              </a:solidFill>
            </a:endParaRPr>
          </a:p>
          <a:p>
            <a:r>
              <a:rPr kumimoji="1" lang="en-US" altLang="zh-CN" sz="1600" b="1" dirty="0">
                <a:solidFill>
                  <a:srgbClr val="C00000"/>
                </a:solidFill>
              </a:rPr>
              <a:t>     +</a:t>
            </a:r>
            <a:r>
              <a:rPr kumimoji="1" lang="zh-CN" altLang="en-US" sz="1600" b="1" dirty="0">
                <a:solidFill>
                  <a:srgbClr val="C00000"/>
                </a:solidFill>
              </a:rPr>
              <a:t>放大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D656C61-C5D5-4B46-987E-43DB61891AB9}"/>
              </a:ext>
            </a:extLst>
          </p:cNvPr>
          <p:cNvSpPr txBox="1"/>
          <p:nvPr/>
        </p:nvSpPr>
        <p:spPr>
          <a:xfrm>
            <a:off x="9885218" y="1231046"/>
            <a:ext cx="195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6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③</a:t>
            </a:r>
            <a:r>
              <a:rPr lang="en-US" altLang="zh-CN" sz="16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r>
              <a:rPr kumimoji="1" lang="zh-CN" altLang="en-US" sz="1600" b="1" dirty="0">
                <a:solidFill>
                  <a:srgbClr val="7030A0"/>
                </a:solidFill>
              </a:rPr>
              <a:t>自研数据</a:t>
            </a:r>
            <a:endParaRPr kumimoji="1" lang="en-US" altLang="zh-CN" sz="1600" b="1" dirty="0">
              <a:solidFill>
                <a:srgbClr val="7030A0"/>
              </a:solidFill>
            </a:endParaRPr>
          </a:p>
          <a:p>
            <a:r>
              <a:rPr kumimoji="1" lang="zh-CN" altLang="en-US" sz="1600" b="1" dirty="0">
                <a:solidFill>
                  <a:srgbClr val="7030A0"/>
                </a:solidFill>
              </a:rPr>
              <a:t>      采集软件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D1C6EA5-F1B5-42C3-91E2-A399156550E4}"/>
              </a:ext>
            </a:extLst>
          </p:cNvPr>
          <p:cNvSpPr txBox="1"/>
          <p:nvPr/>
        </p:nvSpPr>
        <p:spPr>
          <a:xfrm>
            <a:off x="7562697" y="4611072"/>
            <a:ext cx="2075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② </a:t>
            </a:r>
            <a:r>
              <a:rPr kumimoji="1" lang="zh-CN" altLang="en-US" sz="1600" b="1" dirty="0">
                <a:solidFill>
                  <a:srgbClr val="002060"/>
                </a:solidFill>
              </a:rPr>
              <a:t>自研时钟</a:t>
            </a:r>
            <a:endParaRPr kumimoji="1" lang="en-US" altLang="zh-CN" sz="1600" b="1" dirty="0">
              <a:solidFill>
                <a:srgbClr val="002060"/>
              </a:solidFill>
            </a:endParaRPr>
          </a:p>
          <a:p>
            <a:r>
              <a:rPr kumimoji="1" lang="en-US" altLang="zh-CN" sz="1600" b="1" dirty="0">
                <a:solidFill>
                  <a:srgbClr val="002060"/>
                </a:solidFill>
              </a:rPr>
              <a:t>      </a:t>
            </a:r>
            <a:r>
              <a:rPr kumimoji="1" lang="zh-CN" altLang="en-US" sz="1600" b="1" dirty="0">
                <a:solidFill>
                  <a:srgbClr val="002060"/>
                </a:solidFill>
              </a:rPr>
              <a:t>分发板卡</a:t>
            </a: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7CB4E39-88EE-45C0-ADA3-6AC186711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187" y="5145417"/>
            <a:ext cx="9436241" cy="1440960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sz="3800" dirty="0" err="1"/>
              <a:t>PandaX</a:t>
            </a:r>
            <a:r>
              <a:rPr lang="zh-CN" altLang="en-US" sz="3800" dirty="0"/>
              <a:t>暗物质实验：采集光电管的波形</a:t>
            </a:r>
            <a:endParaRPr lang="en-US" altLang="zh-CN" sz="3800" dirty="0"/>
          </a:p>
          <a:p>
            <a:r>
              <a:rPr lang="zh-CN" altLang="en-US" sz="3800" dirty="0"/>
              <a:t>电子学系统实现全面自主研发：更高采样率，更灵活的取数模式</a:t>
            </a:r>
            <a:endParaRPr lang="en-US" altLang="zh-CN" sz="3800" dirty="0"/>
          </a:p>
          <a:p>
            <a:r>
              <a:rPr lang="zh-CN" altLang="en-US" sz="3800" dirty="0"/>
              <a:t>面向未来</a:t>
            </a:r>
            <a:r>
              <a:rPr lang="en-US" altLang="zh-CN" sz="3800" dirty="0"/>
              <a:t>PandaX-30T (</a:t>
            </a:r>
            <a:r>
              <a:rPr lang="zh-CN" altLang="en-US" sz="3800" dirty="0"/>
              <a:t>上万通道</a:t>
            </a:r>
            <a:r>
              <a:rPr lang="en-US" altLang="zh-CN" sz="3800" dirty="0"/>
              <a:t>), </a:t>
            </a:r>
            <a:r>
              <a:rPr lang="zh-CN" altLang="en-US" sz="3800" dirty="0"/>
              <a:t>同步推进低温</a:t>
            </a:r>
            <a:r>
              <a:rPr lang="en-US" altLang="zh-CN" sz="3800" dirty="0"/>
              <a:t>ADC</a:t>
            </a:r>
            <a:r>
              <a:rPr lang="zh-CN" altLang="en-US" sz="3800" dirty="0"/>
              <a:t>方案的研发</a:t>
            </a:r>
            <a:endParaRPr lang="en-US" altLang="zh-CN" sz="3800" dirty="0"/>
          </a:p>
          <a:p>
            <a:pPr marL="0" indent="0">
              <a:buNone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8013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/>
          <p:cNvSpPr>
            <a:spLocks noGrp="1"/>
          </p:cNvSpPr>
          <p:nvPr>
            <p:ph type="body" sz="quarter" idx="11"/>
          </p:nvPr>
        </p:nvSpPr>
        <p:spPr>
          <a:xfrm>
            <a:off x="2830663" y="2649087"/>
            <a:ext cx="7081520" cy="1544320"/>
          </a:xfrm>
        </p:spPr>
        <p:txBody>
          <a:bodyPr/>
          <a:lstStyle/>
          <a:p>
            <a:r>
              <a:rPr lang="zh-CN" altLang="en-US" sz="5400" spc="600" dirty="0"/>
              <a:t>谢谢，敬请批评指正！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E8FAE51-2F96-4F62-8D92-7EC7EED0B1C1}"/>
              </a:ext>
            </a:extLst>
          </p:cNvPr>
          <p:cNvSpPr txBox="1"/>
          <p:nvPr/>
        </p:nvSpPr>
        <p:spPr>
          <a:xfrm>
            <a:off x="1702965" y="41934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4787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FB694-ED4B-409D-A92B-F88A8CF6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5" y="129359"/>
            <a:ext cx="12027569" cy="688913"/>
          </a:xfrm>
        </p:spPr>
        <p:txBody>
          <a:bodyPr>
            <a:noAutofit/>
          </a:bodyPr>
          <a:lstStyle/>
          <a:p>
            <a:r>
              <a:rPr kumimoji="1" lang="en-US" altLang="zh-CN" sz="3200" dirty="0" err="1"/>
              <a:t>PandaX</a:t>
            </a:r>
            <a:r>
              <a:rPr kumimoji="1" lang="en-US" altLang="zh-CN" sz="3200" dirty="0"/>
              <a:t> </a:t>
            </a:r>
            <a:r>
              <a:rPr kumimoji="1" lang="zh-CN" altLang="en-US" sz="3200" dirty="0"/>
              <a:t>合作组</a:t>
            </a:r>
            <a:r>
              <a:rPr kumimoji="1" lang="en-US" altLang="zh-CN" sz="3200" dirty="0"/>
              <a:t> (</a:t>
            </a:r>
            <a:r>
              <a:rPr kumimoji="1" lang="en-US" altLang="zh-CN" sz="3200" b="1" dirty="0">
                <a:solidFill>
                  <a:srgbClr val="E10000"/>
                </a:solidFill>
              </a:rPr>
              <a:t>P</a:t>
            </a:r>
            <a:r>
              <a:rPr kumimoji="1" lang="en-US" altLang="zh-CN" sz="3200" b="1" dirty="0"/>
              <a:t>article </a:t>
            </a:r>
            <a:r>
              <a:rPr kumimoji="1" lang="en-US" altLang="zh-CN" sz="3200" b="1" dirty="0">
                <a:solidFill>
                  <a:srgbClr val="E10000"/>
                </a:solidFill>
              </a:rPr>
              <a:t>and A</a:t>
            </a:r>
            <a:r>
              <a:rPr kumimoji="1" lang="en-US" altLang="zh-CN" sz="3200" b="1" dirty="0"/>
              <a:t>strophysical </a:t>
            </a:r>
            <a:r>
              <a:rPr kumimoji="1" lang="en-US" altLang="zh-CN" sz="3200" b="1" dirty="0">
                <a:solidFill>
                  <a:srgbClr val="E10000"/>
                </a:solidFill>
              </a:rPr>
              <a:t>X</a:t>
            </a:r>
            <a:r>
              <a:rPr kumimoji="1" lang="en-US" altLang="zh-CN" sz="3200" b="1" dirty="0"/>
              <a:t>enon Experiment)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FDC6E1-A04D-4659-B87A-9E4CA2A49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5396-490B-4401-A492-D626C6DEB91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E9982C8-324F-4C71-BEC4-361E4E24E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2</a:t>
            </a:fld>
            <a:endParaRPr kumimoji="1" lang="zh-CN" altLang="en-US"/>
          </a:p>
        </p:txBody>
      </p:sp>
      <p:pic>
        <p:nvPicPr>
          <p:cNvPr id="7" name="图片 6" descr="徽标, 公司名称&#10;&#10;已自动生成说明">
            <a:extLst>
              <a:ext uri="{FF2B5EF4-FFF2-40B4-BE49-F238E27FC236}">
                <a16:creationId xmlns:a16="http://schemas.microsoft.com/office/drawing/2014/main" id="{ED946551-7C76-4606-B098-2CA05C781E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6035" y="1130754"/>
            <a:ext cx="8632371" cy="68236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AABCA4F-B887-4FF3-BE6D-D7EE7A66E5CB}"/>
              </a:ext>
            </a:extLst>
          </p:cNvPr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169544" y="1109293"/>
            <a:ext cx="2265516" cy="7038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7B8CEE7-EC25-4892-8AD9-A7CD16F93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899" y="1859413"/>
            <a:ext cx="7484495" cy="498966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DBC597C-E979-4BD1-9823-B7F9388A04BA}"/>
              </a:ext>
            </a:extLst>
          </p:cNvPr>
          <p:cNvSpPr txBox="1"/>
          <p:nvPr/>
        </p:nvSpPr>
        <p:spPr>
          <a:xfrm>
            <a:off x="8993997" y="2686887"/>
            <a:ext cx="3195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成立于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2009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14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个合作单位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近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100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个成员</a:t>
            </a:r>
          </a:p>
        </p:txBody>
      </p:sp>
    </p:spTree>
    <p:extLst>
      <p:ext uri="{BB962C8B-B14F-4D97-AF65-F5344CB8AC3E}">
        <p14:creationId xmlns:p14="http://schemas.microsoft.com/office/powerpoint/2010/main" val="437680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42542-D293-4100-BBEA-6F6BCFC90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光电管读出基座 </a:t>
            </a:r>
            <a:r>
              <a:rPr lang="en-US" altLang="zh-CN" dirty="0"/>
              <a:t>(PandaX-4T</a:t>
            </a:r>
            <a:r>
              <a:rPr lang="zh-CN" altLang="en-US" dirty="0"/>
              <a:t>实验）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6C28EB-5731-46D5-9243-443AB39E2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5396-490B-4401-A492-D626C6DEB91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F2EAEA5-1E5B-4D3D-A7A4-DC41DA75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20</a:t>
            </a:fld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620E189-792B-4676-969D-98B9C9FE3697}"/>
              </a:ext>
            </a:extLst>
          </p:cNvPr>
          <p:cNvSpPr txBox="1"/>
          <p:nvPr/>
        </p:nvSpPr>
        <p:spPr>
          <a:xfrm>
            <a:off x="831527" y="6186676"/>
            <a:ext cx="6104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Q. Zheng et al, JINST 15 T12006 (2020)</a:t>
            </a:r>
            <a:endParaRPr kumimoji="1" lang="zh-CN" altLang="en-US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1C0D2F1-6696-49E3-B732-B5EF2D872134}"/>
              </a:ext>
            </a:extLst>
          </p:cNvPr>
          <p:cNvSpPr txBox="1"/>
          <p:nvPr/>
        </p:nvSpPr>
        <p:spPr>
          <a:xfrm>
            <a:off x="531795" y="1037742"/>
            <a:ext cx="114267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最近更新了阳极去耦合电容的配置（串到并联），增加</a:t>
            </a:r>
            <a:r>
              <a:rPr kumimoji="1"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kumimoji="1"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个低本底电容</a:t>
            </a:r>
            <a:endParaRPr kumimoji="1"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阳极线性动态范围</a:t>
            </a:r>
            <a:r>
              <a:rPr kumimoji="1"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:4k-&gt;40k, </a:t>
            </a:r>
            <a:r>
              <a:rPr kumimoji="1"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提升</a:t>
            </a:r>
            <a:r>
              <a:rPr kumimoji="1"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kumimoji="1"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倍</a:t>
            </a:r>
            <a:endParaRPr kumimoji="1"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E227B19-ADA7-4182-98DF-A9F0EDF46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7089803" y="3150010"/>
            <a:ext cx="4822413" cy="369906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3759E01-772E-49FF-8D28-38A02BB4DB2D}"/>
              </a:ext>
            </a:extLst>
          </p:cNvPr>
          <p:cNvSpPr txBox="1"/>
          <p:nvPr/>
        </p:nvSpPr>
        <p:spPr>
          <a:xfrm>
            <a:off x="9347200" y="545092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旧基座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B26F465-F04E-4606-88AF-40E81415E5D2}"/>
              </a:ext>
            </a:extLst>
          </p:cNvPr>
          <p:cNvSpPr txBox="1"/>
          <p:nvPr/>
        </p:nvSpPr>
        <p:spPr>
          <a:xfrm>
            <a:off x="8377829" y="428440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002060"/>
                </a:solidFill>
              </a:rPr>
              <a:t>新基座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21AE772-A4F3-4346-9F5B-402D3B283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8" y="2067976"/>
            <a:ext cx="7145243" cy="26471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A68E76D-1D11-46FB-873A-62721AA09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597" y="4846538"/>
            <a:ext cx="3006421" cy="11881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F844D5-3BF5-4382-853A-E78AE4D77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4"/>
          <a:stretch/>
        </p:blipFill>
        <p:spPr bwMode="auto">
          <a:xfrm>
            <a:off x="7851981" y="1641530"/>
            <a:ext cx="3735542" cy="197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AC927869-057E-42A6-A861-672BF302EF17}"/>
              </a:ext>
            </a:extLst>
          </p:cNvPr>
          <p:cNvCxnSpPr/>
          <p:nvPr/>
        </p:nvCxnSpPr>
        <p:spPr>
          <a:xfrm>
            <a:off x="5102198" y="4118642"/>
            <a:ext cx="0" cy="59653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054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154451-B8CA-4FA5-BCB7-3AA1B017A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光电管高压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信号解耦及放大系统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511118-FF57-416A-9885-676C345F3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5396-490B-4401-A492-D626C6DEB91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292B62-66DB-4DF5-B991-431403DD5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21</a:t>
            </a:fld>
            <a:endParaRPr kumimoji="1" lang="zh-CN" altLang="en-US"/>
          </a:p>
        </p:txBody>
      </p:sp>
      <p:pic>
        <p:nvPicPr>
          <p:cNvPr id="6" name="内容占位符 6">
            <a:extLst>
              <a:ext uri="{FF2B5EF4-FFF2-40B4-BE49-F238E27FC236}">
                <a16:creationId xmlns:a16="http://schemas.microsoft.com/office/drawing/2014/main" id="{880033C3-A913-49EB-989D-AC700DE35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18" b="5187"/>
          <a:stretch/>
        </p:blipFill>
        <p:spPr>
          <a:xfrm>
            <a:off x="777122" y="3513039"/>
            <a:ext cx="4896716" cy="3218809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B1D2D32-6113-4329-8D6C-43B662F20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8982"/>
            <a:ext cx="7089597" cy="226597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6AFA313-D996-43AE-BE36-9EA8BDD5B103}"/>
              </a:ext>
            </a:extLst>
          </p:cNvPr>
          <p:cNvSpPr txBox="1"/>
          <p:nvPr/>
        </p:nvSpPr>
        <p:spPr>
          <a:xfrm>
            <a:off x="56286" y="919452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摘自杨继军博士论文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7E5F3B9-CE35-4678-8077-955ACED59B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264"/>
          <a:stretch/>
        </p:blipFill>
        <p:spPr>
          <a:xfrm>
            <a:off x="6906516" y="1940482"/>
            <a:ext cx="5125280" cy="445105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BD71B50-C72C-4CA0-9E6E-18AF60308D5A}"/>
              </a:ext>
            </a:extLst>
          </p:cNvPr>
          <p:cNvSpPr txBox="1"/>
          <p:nvPr/>
        </p:nvSpPr>
        <p:spPr>
          <a:xfrm>
            <a:off x="10119323" y="310761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（无放大器）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99DF63E-A09B-4A38-A843-7BD94C40EB29}"/>
              </a:ext>
            </a:extLst>
          </p:cNvPr>
          <p:cNvSpPr txBox="1"/>
          <p:nvPr/>
        </p:nvSpPr>
        <p:spPr>
          <a:xfrm>
            <a:off x="10004603" y="223568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（有放大器）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57BA187-57D9-4B63-8C82-F4DBA2442563}"/>
              </a:ext>
            </a:extLst>
          </p:cNvPr>
          <p:cNvSpPr txBox="1"/>
          <p:nvPr/>
        </p:nvSpPr>
        <p:spPr>
          <a:xfrm>
            <a:off x="7707464" y="1173939"/>
            <a:ext cx="367921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有效保护后面昂贵的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ADC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插件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放大器提高单光子信噪比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9651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FEBC01-0731-4855-9A7A-89D26B74F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单光电子触发效率</a:t>
            </a: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2F873116-48D9-4EC6-AEDC-8893B1760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0978" y="2308017"/>
            <a:ext cx="5129482" cy="4110008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7415C9-E3DC-4AA5-851B-EC53EF9A2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5396-490B-4401-A492-D626C6DEB91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2E5BDD6-5538-4F7B-87A3-763B9386C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22</a:t>
            </a:fld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A0C393D-6FDD-4798-B8D5-35AE21C75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096" y="2231087"/>
            <a:ext cx="4925833" cy="4219824"/>
          </a:xfrm>
          <a:prstGeom prst="rect">
            <a:avLst/>
          </a:prstGeom>
        </p:spPr>
      </p:pic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8E648C06-3149-4EB6-A8A2-CC93ED2F3E55}"/>
              </a:ext>
            </a:extLst>
          </p:cNvPr>
          <p:cNvCxnSpPr>
            <a:cxnSpLocks/>
          </p:cNvCxnSpPr>
          <p:nvPr/>
        </p:nvCxnSpPr>
        <p:spPr>
          <a:xfrm>
            <a:off x="8394069" y="5388691"/>
            <a:ext cx="0" cy="5212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CAEAC519-E552-41F5-B73B-04DCAA52DA00}"/>
              </a:ext>
            </a:extLst>
          </p:cNvPr>
          <p:cNvSpPr txBox="1"/>
          <p:nvPr/>
        </p:nvSpPr>
        <p:spPr>
          <a:xfrm>
            <a:off x="8008372" y="4658961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光电管增益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百万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799393C-4784-4F08-B12A-8DD889E9D5EC}"/>
              </a:ext>
            </a:extLst>
          </p:cNvPr>
          <p:cNvSpPr txBox="1"/>
          <p:nvPr/>
        </p:nvSpPr>
        <p:spPr>
          <a:xfrm>
            <a:off x="1033561" y="1038175"/>
            <a:ext cx="9701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ea typeface="黑体" panose="02010609060101010101" pitchFamily="49" charset="-122"/>
              </a:rPr>
              <a:t>  3-inch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光电管，触发阈值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20 </a:t>
            </a:r>
            <a:r>
              <a:rPr lang="en-US" altLang="zh-CN" sz="2400" dirty="0">
                <a:ea typeface="黑体" panose="02010609060101010101" pitchFamily="49" charset="-122"/>
              </a:rPr>
              <a:t>ADC counts (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单光电子幅度</a:t>
            </a:r>
            <a:r>
              <a:rPr lang="en-US" altLang="zh-CN" sz="2400" dirty="0">
                <a:ea typeface="黑体" panose="02010609060101010101" pitchFamily="49" charset="-122"/>
              </a:rPr>
              <a:t>~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60)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单光电子信号：平均触发效率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96%,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依赖于光电管增益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FF1B2A4-E7D1-46A6-980A-C654E635229E}"/>
              </a:ext>
            </a:extLst>
          </p:cNvPr>
          <p:cNvSpPr txBox="1"/>
          <p:nvPr/>
        </p:nvSpPr>
        <p:spPr>
          <a:xfrm>
            <a:off x="3129109" y="3787001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典型单光电子波形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3CE2F38-09FE-47F6-8227-7AD285F0BF37}"/>
              </a:ext>
            </a:extLst>
          </p:cNvPr>
          <p:cNvSpPr txBox="1"/>
          <p:nvPr/>
        </p:nvSpPr>
        <p:spPr>
          <a:xfrm>
            <a:off x="3642232" y="5388691"/>
            <a:ext cx="165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1ADC=0.122mV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993433B-FE3E-4F73-B21C-DD89B3FA9E0E}"/>
              </a:ext>
            </a:extLst>
          </p:cNvPr>
          <p:cNvSpPr txBox="1"/>
          <p:nvPr/>
        </p:nvSpPr>
        <p:spPr>
          <a:xfrm>
            <a:off x="4015620" y="6378694"/>
            <a:ext cx="3559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altLang="zh-CN" dirty="0"/>
              <a:t>J. Yang </a:t>
            </a:r>
            <a:r>
              <a:rPr lang="da-DK" altLang="zh-CN" i="1" dirty="0"/>
              <a:t>et al</a:t>
            </a:r>
            <a:r>
              <a:rPr lang="da-DK" altLang="zh-CN" dirty="0"/>
              <a:t> 2022 </a:t>
            </a:r>
            <a:r>
              <a:rPr lang="da-DK" altLang="zh-CN" i="1" dirty="0"/>
              <a:t>JINST</a:t>
            </a:r>
            <a:r>
              <a:rPr lang="da-DK" altLang="zh-CN" dirty="0"/>
              <a:t> </a:t>
            </a:r>
            <a:r>
              <a:rPr lang="da-DK" altLang="zh-CN" b="1" dirty="0"/>
              <a:t>17</a:t>
            </a:r>
            <a:r>
              <a:rPr lang="da-DK" altLang="zh-CN" dirty="0"/>
              <a:t> T02004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9159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F03BD3-0183-5AE0-381D-368EBD8B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外触发条件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C6FD30-9C94-EB27-5ED4-7E65DECDB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D04D3-7ED2-B14D-91B1-03AE1BD2E4E9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2023/8/9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A418E7-36F4-27AC-9E0A-5739B209D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zh-CN">
                <a:solidFill>
                  <a:prstClr val="black">
                    <a:tint val="75000"/>
                  </a:prstClr>
                </a:solidFill>
              </a:rPr>
              <a:t>SJTU</a:t>
            </a:r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B3FC5A-217C-4F4B-1D57-299D2B1EE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FF0ED-068E-DD4D-8B8D-C8B599E15FB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5BD81EDA-AF71-7147-D5B1-3D87D1268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976192"/>
            <a:ext cx="11060691" cy="123079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黑体" panose="02010609060101010101" pitchFamily="49" charset="-122"/>
              </a:rPr>
              <a:t>结合无触发采数的阿尔法事例的波形特征（如：</a:t>
            </a:r>
            <a:r>
              <a:rPr lang="zh-CN" altLang="en-US" dirty="0">
                <a:solidFill>
                  <a:srgbClr val="C00000"/>
                </a:solidFill>
                <a:latin typeface="黑体" panose="02010609060101010101" pitchFamily="49" charset="-122"/>
              </a:rPr>
              <a:t>面积、宽度、</a:t>
            </a:r>
            <a:r>
              <a:rPr lang="zh-CN" altLang="en-US" dirty="0">
                <a:latin typeface="黑体" panose="02010609060101010101" pitchFamily="49" charset="-122"/>
              </a:rPr>
              <a:t>高度等信息）</a:t>
            </a:r>
            <a:endParaRPr lang="en-US" altLang="zh-CN" dirty="0">
              <a:latin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黑体" panose="02010609060101010101" pitchFamily="49" charset="-122"/>
              </a:rPr>
              <a:t>设定外触发条件，记录触发前后各</a:t>
            </a:r>
            <a:r>
              <a:rPr lang="en-US" altLang="zh-CN" dirty="0">
                <a:latin typeface="黑体" panose="02010609060101010101" pitchFamily="49" charset="-122"/>
              </a:rPr>
              <a:t>2ms</a:t>
            </a:r>
            <a:r>
              <a:rPr lang="zh-CN" altLang="en-US" dirty="0">
                <a:latin typeface="黑体" panose="02010609060101010101" pitchFamily="49" charset="-122"/>
              </a:rPr>
              <a:t>数据</a:t>
            </a:r>
            <a:r>
              <a:rPr lang="en-US" altLang="zh-CN" dirty="0">
                <a:latin typeface="黑体" panose="02010609060101010101" pitchFamily="49" charset="-122"/>
              </a:rPr>
              <a:t>[</a:t>
            </a:r>
            <a:r>
              <a:rPr lang="zh-CN" altLang="en-US" dirty="0">
                <a:latin typeface="黑体" panose="02010609060101010101" pitchFamily="49" charset="-122"/>
              </a:rPr>
              <a:t>零压缩</a:t>
            </a:r>
            <a:r>
              <a:rPr lang="en-US" altLang="zh-CN" dirty="0">
                <a:latin typeface="黑体" panose="02010609060101010101" pitchFamily="49" charset="-122"/>
              </a:rPr>
              <a:t>]</a:t>
            </a:r>
            <a:r>
              <a:rPr lang="zh-CN" altLang="en-US" dirty="0">
                <a:latin typeface="黑体" panose="02010609060101010101" pitchFamily="49" charset="-122"/>
              </a:rPr>
              <a:t>。</a:t>
            </a:r>
            <a:endParaRPr lang="en-US" altLang="zh-CN" dirty="0">
              <a:latin typeface="黑体" panose="02010609060101010101" pitchFamily="49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15ECCF9-C54A-EC46-B972-2A75A5464A67}"/>
              </a:ext>
            </a:extLst>
          </p:cNvPr>
          <p:cNvGrpSpPr/>
          <p:nvPr/>
        </p:nvGrpSpPr>
        <p:grpSpPr>
          <a:xfrm>
            <a:off x="1029370" y="2241940"/>
            <a:ext cx="4536579" cy="3209399"/>
            <a:chOff x="1029370" y="2241940"/>
            <a:chExt cx="4536579" cy="320939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B8BD997-42D9-0DA9-FF16-B6EC0FF41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444"/>
            <a:stretch/>
          </p:blipFill>
          <p:spPr>
            <a:xfrm>
              <a:off x="1298542" y="2560598"/>
              <a:ext cx="3995857" cy="2665220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88EEC07-FB31-DAE5-AF53-071C1492A926}"/>
                </a:ext>
              </a:extLst>
            </p:cNvPr>
            <p:cNvSpPr txBox="1"/>
            <p:nvPr/>
          </p:nvSpPr>
          <p:spPr>
            <a:xfrm>
              <a:off x="4673593" y="5174340"/>
              <a:ext cx="8923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t(4ns)</a:t>
              </a:r>
              <a:endParaRPr lang="zh-CN" altLang="en-US" sz="1200" dirty="0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DDE44D9-128F-1A05-01AD-BFABD55067EC}"/>
                </a:ext>
              </a:extLst>
            </p:cNvPr>
            <p:cNvSpPr txBox="1"/>
            <p:nvPr/>
          </p:nvSpPr>
          <p:spPr>
            <a:xfrm rot="10800000" flipH="1">
              <a:off x="1029370" y="2375932"/>
              <a:ext cx="369332" cy="111225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1200" dirty="0"/>
                <a:t>waveform(PE)</a:t>
              </a:r>
              <a:endParaRPr lang="zh-CN" altLang="en-US" sz="1200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8429A6E-4049-4F76-AF83-B8ED5FFC7AA0}"/>
                </a:ext>
              </a:extLst>
            </p:cNvPr>
            <p:cNvSpPr txBox="1"/>
            <p:nvPr/>
          </p:nvSpPr>
          <p:spPr>
            <a:xfrm>
              <a:off x="2593950" y="2241940"/>
              <a:ext cx="1571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S1_waveform</a:t>
              </a:r>
              <a:endParaRPr lang="zh-CN" altLang="en-US" dirty="0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C6BA38EF-20A3-810C-7852-D11CFF84D96A}"/>
              </a:ext>
            </a:extLst>
          </p:cNvPr>
          <p:cNvSpPr txBox="1"/>
          <p:nvPr/>
        </p:nvSpPr>
        <p:spPr>
          <a:xfrm>
            <a:off x="1512731" y="5399861"/>
            <a:ext cx="45985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400" dirty="0">
                <a:solidFill>
                  <a:srgbClr val="C00000"/>
                </a:solidFill>
                <a:latin typeface="Times New Roman" panose="02020603050405020304" pitchFamily="18" charset="0"/>
                <a:ea typeface="STHeiti" charset="-122"/>
                <a:cs typeface="Times New Roman" panose="02020603050405020304" pitchFamily="18" charset="0"/>
              </a:rPr>
              <a:t>triggering condition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STHeiti" charset="-122"/>
                <a:cs typeface="Times New Roman" panose="02020603050405020304" pitchFamily="18" charset="0"/>
              </a:rPr>
              <a:t>：</a:t>
            </a:r>
            <a:endParaRPr lang="en" altLang="zh-CN" sz="2400" dirty="0">
              <a:solidFill>
                <a:srgbClr val="C00000"/>
              </a:solidFill>
              <a:latin typeface="Times New Roman" panose="02020603050405020304" pitchFamily="18" charset="0"/>
              <a:ea typeface="STHeiti" charset="-122"/>
              <a:cs typeface="Times New Roman" panose="02020603050405020304" pitchFamily="18" charset="0"/>
            </a:endParaRPr>
          </a:p>
          <a:p>
            <a:r>
              <a:rPr lang="en" altLang="zh-CN" b="0" i="0" u="none" strike="noStrike" dirty="0">
                <a:solidFill>
                  <a:srgbClr val="0C0C0C"/>
                </a:solidFill>
                <a:effectLst/>
                <a:latin typeface="Roboto" panose="02000000000000000000" pitchFamily="2" charset="0"/>
              </a:rPr>
              <a:t>signal_</a:t>
            </a:r>
            <a:r>
              <a:rPr lang="en-US" altLang="zh-CN" b="0" i="0" u="none" strike="noStrike" dirty="0">
                <a:solidFill>
                  <a:srgbClr val="0C0C0C"/>
                </a:solidFill>
                <a:effectLst/>
                <a:latin typeface="Roboto" panose="02000000000000000000" pitchFamily="2" charset="0"/>
              </a:rPr>
              <a:t>min_</a:t>
            </a:r>
            <a:r>
              <a:rPr lang="en" altLang="zh-CN" b="0" i="0" u="none" strike="noStrike" dirty="0">
                <a:solidFill>
                  <a:srgbClr val="0C0C0C"/>
                </a:solidFill>
                <a:effectLst/>
                <a:latin typeface="Roboto" panose="02000000000000000000" pitchFamily="2" charset="0"/>
              </a:rPr>
              <a:t>width</a:t>
            </a:r>
            <a:r>
              <a:rPr lang="en-US" altLang="zh-CN" b="0" i="0" u="none" strike="noStrike" dirty="0">
                <a:solidFill>
                  <a:srgbClr val="0C0C0C"/>
                </a:solidFill>
                <a:effectLst/>
                <a:latin typeface="Roboto" panose="02000000000000000000" pitchFamily="2" charset="0"/>
              </a:rPr>
              <a:t>=</a:t>
            </a:r>
            <a:r>
              <a:rPr lang="en" altLang="zh-CN" b="0" i="0" u="none" strike="noStrike" dirty="0">
                <a:solidFill>
                  <a:srgbClr val="0C0C0C"/>
                </a:solidFill>
                <a:effectLst/>
                <a:latin typeface="Roboto" panose="02000000000000000000" pitchFamily="2" charset="0"/>
              </a:rPr>
              <a:t>50</a:t>
            </a:r>
            <a:r>
              <a:rPr lang="zh-CN" altLang="en-US" dirty="0">
                <a:solidFill>
                  <a:srgbClr val="0C0C0C"/>
                </a:solidFill>
                <a:latin typeface="Roboto" panose="02000000000000000000" pitchFamily="2" charset="0"/>
              </a:rPr>
              <a:t>*</a:t>
            </a:r>
            <a:r>
              <a:rPr lang="en-US" altLang="zh-CN" dirty="0">
                <a:solidFill>
                  <a:srgbClr val="0C0C0C"/>
                </a:solidFill>
                <a:latin typeface="Roboto" panose="02000000000000000000" pitchFamily="2" charset="0"/>
              </a:rPr>
              <a:t>4ns</a:t>
            </a:r>
            <a:r>
              <a:rPr lang="en" altLang="zh-CN" b="0" i="0" u="none" strike="noStrike" dirty="0">
                <a:solidFill>
                  <a:srgbClr val="0C0C0C"/>
                </a:solidFill>
                <a:effectLst/>
                <a:latin typeface="Roboto" panose="02000000000000000000" pitchFamily="2" charset="0"/>
              </a:rPr>
              <a:t>,</a:t>
            </a:r>
            <a:r>
              <a:rPr lang="zh-CN" altLang="en-US" b="0" i="0" u="none" strike="noStrike" dirty="0">
                <a:solidFill>
                  <a:srgbClr val="0C0C0C"/>
                </a:solidFill>
                <a:effectLst/>
                <a:latin typeface="Roboto" panose="02000000000000000000" pitchFamily="2" charset="0"/>
              </a:rPr>
              <a:t> </a:t>
            </a:r>
            <a:endParaRPr lang="en-US" altLang="zh-CN" b="0" i="0" u="none" strike="noStrike" dirty="0">
              <a:solidFill>
                <a:srgbClr val="0C0C0C"/>
              </a:solidFill>
              <a:effectLst/>
              <a:latin typeface="Roboto" panose="02000000000000000000" pitchFamily="2" charset="0"/>
            </a:endParaRPr>
          </a:p>
          <a:p>
            <a:r>
              <a:rPr lang="en-US" altLang="zh-CN" dirty="0" err="1">
                <a:solidFill>
                  <a:srgbClr val="0C0C0C"/>
                </a:solidFill>
                <a:latin typeface="Roboto" panose="02000000000000000000" pitchFamily="2" charset="0"/>
              </a:rPr>
              <a:t>signal_min_a</a:t>
            </a:r>
            <a:r>
              <a:rPr lang="en" altLang="zh-CN" b="0" i="0" u="none" strike="noStrike" dirty="0">
                <a:solidFill>
                  <a:srgbClr val="0C0C0C"/>
                </a:solidFill>
                <a:effectLst/>
                <a:latin typeface="Roboto" panose="02000000000000000000" pitchFamily="2" charset="0"/>
              </a:rPr>
              <a:t>rea</a:t>
            </a:r>
            <a:r>
              <a:rPr lang="en-US" altLang="zh-CN" b="0" i="0" u="none" strike="noStrike" dirty="0">
                <a:solidFill>
                  <a:srgbClr val="0C0C0C"/>
                </a:solidFill>
                <a:effectLst/>
                <a:latin typeface="Roboto" panose="02000000000000000000" pitchFamily="2" charset="0"/>
              </a:rPr>
              <a:t>=</a:t>
            </a:r>
            <a:r>
              <a:rPr lang="en" altLang="zh-CN" b="0" i="0" u="none" strike="noStrike" dirty="0">
                <a:solidFill>
                  <a:srgbClr val="0C0C0C"/>
                </a:solidFill>
                <a:effectLst/>
                <a:latin typeface="Roboto" panose="02000000000000000000" pitchFamily="2" charset="0"/>
              </a:rPr>
              <a:t>50000</a:t>
            </a:r>
            <a:r>
              <a:rPr lang="zh-CN" altLang="en-US" b="0" i="0" u="none" strike="noStrike" dirty="0">
                <a:solidFill>
                  <a:srgbClr val="0C0C0C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zh-CN" b="0" i="0" u="none" strike="noStrike" dirty="0" err="1">
                <a:solidFill>
                  <a:srgbClr val="0C0C0C"/>
                </a:solidFill>
                <a:effectLst/>
                <a:latin typeface="Roboto" panose="02000000000000000000" pitchFamily="2" charset="0"/>
              </a:rPr>
              <a:t>adc</a:t>
            </a:r>
            <a:r>
              <a:rPr lang="zh-CN" altLang="en-US" b="0" i="0" u="none" strike="noStrike" dirty="0">
                <a:solidFill>
                  <a:srgbClr val="0C0C0C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zh-CN" b="0" i="0" u="none" strike="noStrike" dirty="0">
                <a:solidFill>
                  <a:srgbClr val="0C0C0C"/>
                </a:solidFill>
                <a:effectLst/>
                <a:latin typeface="Roboto" panose="02000000000000000000" pitchFamily="2" charset="0"/>
              </a:rPr>
              <a:t>counts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4227C97-87D1-E449-BA88-586CEC36D4A5}"/>
              </a:ext>
            </a:extLst>
          </p:cNvPr>
          <p:cNvGrpSpPr/>
          <p:nvPr/>
        </p:nvGrpSpPr>
        <p:grpSpPr>
          <a:xfrm>
            <a:off x="5837499" y="2241940"/>
            <a:ext cx="4365308" cy="3234959"/>
            <a:chOff x="5837499" y="2241940"/>
            <a:chExt cx="4365308" cy="323495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F76D3F4-FB7C-B7F5-65DA-5B3D3A82E1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00" t="5781" r="3441" b="4261"/>
            <a:stretch/>
          </p:blipFill>
          <p:spPr>
            <a:xfrm>
              <a:off x="6022165" y="2547166"/>
              <a:ext cx="3995454" cy="2678652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609AB6F4-7F79-790C-3BB1-DFC33605D4C4}"/>
                </a:ext>
              </a:extLst>
            </p:cNvPr>
            <p:cNvSpPr txBox="1"/>
            <p:nvPr/>
          </p:nvSpPr>
          <p:spPr>
            <a:xfrm>
              <a:off x="9310451" y="5199900"/>
              <a:ext cx="8923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t(4ns)</a:t>
              </a:r>
              <a:endParaRPr lang="zh-CN" altLang="en-US" sz="1200" dirty="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0955EFB-32F0-EF80-7CDD-C64A1FFC2D56}"/>
                </a:ext>
              </a:extLst>
            </p:cNvPr>
            <p:cNvSpPr txBox="1"/>
            <p:nvPr/>
          </p:nvSpPr>
          <p:spPr>
            <a:xfrm>
              <a:off x="7092905" y="2241940"/>
              <a:ext cx="1571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S2_waveform</a:t>
              </a:r>
              <a:endParaRPr lang="zh-CN" altLang="en-US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0D1C5ACF-EAE6-7386-C327-5B5B5C093FC5}"/>
                </a:ext>
              </a:extLst>
            </p:cNvPr>
            <p:cNvSpPr txBox="1"/>
            <p:nvPr/>
          </p:nvSpPr>
          <p:spPr>
            <a:xfrm rot="10800000">
              <a:off x="5837499" y="2426606"/>
              <a:ext cx="369332" cy="107968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1200" dirty="0"/>
                <a:t>waveform(PE)</a:t>
              </a:r>
              <a:endParaRPr lang="zh-CN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8371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13D238-B85C-4076-AD26-001BE6108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PandaX</a:t>
            </a:r>
            <a:r>
              <a:rPr lang="zh-CN" altLang="en-US" dirty="0"/>
              <a:t>实验的室温电子学的发展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5B343D-5817-4783-AD2B-0FA8E3497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5396-490B-4401-A492-D626C6DEB91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F785A4-D962-44DE-B229-D46D1D6DF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24</a:t>
            </a:fld>
            <a:endParaRPr kumimoji="1" lang="zh-CN" altLang="en-US"/>
          </a:p>
        </p:txBody>
      </p:sp>
      <p:graphicFrame>
        <p:nvGraphicFramePr>
          <p:cNvPr id="6" name="内容占位符 5">
            <a:extLst>
              <a:ext uri="{FF2B5EF4-FFF2-40B4-BE49-F238E27FC236}">
                <a16:creationId xmlns:a16="http://schemas.microsoft.com/office/drawing/2014/main" id="{2BE5CC38-7061-4BC5-9D36-91C9CF3DB27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00148" y="1032690"/>
          <a:ext cx="11168284" cy="524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577">
                  <a:extLst>
                    <a:ext uri="{9D8B030D-6E8A-4147-A177-3AD203B41FA5}">
                      <a16:colId xmlns:a16="http://schemas.microsoft.com/office/drawing/2014/main" val="2291792590"/>
                    </a:ext>
                  </a:extLst>
                </a:gridCol>
                <a:gridCol w="1622951">
                  <a:extLst>
                    <a:ext uri="{9D8B030D-6E8A-4147-A177-3AD203B41FA5}">
                      <a16:colId xmlns:a16="http://schemas.microsoft.com/office/drawing/2014/main" val="3801649427"/>
                    </a:ext>
                  </a:extLst>
                </a:gridCol>
                <a:gridCol w="2646334">
                  <a:extLst>
                    <a:ext uri="{9D8B030D-6E8A-4147-A177-3AD203B41FA5}">
                      <a16:colId xmlns:a16="http://schemas.microsoft.com/office/drawing/2014/main" val="2933220716"/>
                    </a:ext>
                  </a:extLst>
                </a:gridCol>
                <a:gridCol w="2832795">
                  <a:extLst>
                    <a:ext uri="{9D8B030D-6E8A-4147-A177-3AD203B41FA5}">
                      <a16:colId xmlns:a16="http://schemas.microsoft.com/office/drawing/2014/main" val="2814806468"/>
                    </a:ext>
                  </a:extLst>
                </a:gridCol>
                <a:gridCol w="1757627">
                  <a:extLst>
                    <a:ext uri="{9D8B030D-6E8A-4147-A177-3AD203B41FA5}">
                      <a16:colId xmlns:a16="http://schemas.microsoft.com/office/drawing/2014/main" val="4029965314"/>
                    </a:ext>
                  </a:extLst>
                </a:gridCol>
              </a:tblGrid>
              <a:tr h="592238">
                <a:tc>
                  <a:txBody>
                    <a:bodyPr/>
                    <a:lstStyle/>
                    <a:p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实验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光电管通道数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波形采集卡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触发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数据采集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2187432"/>
                  </a:ext>
                </a:extLst>
              </a:tr>
              <a:tr h="592238">
                <a:tc>
                  <a:txBody>
                    <a:bodyPr/>
                    <a:lstStyle/>
                    <a:p>
                      <a:r>
                        <a:rPr lang="en-US" altLang="zh-CN" sz="3200" dirty="0" err="1">
                          <a:latin typeface="+mn-lt"/>
                          <a:ea typeface="黑体" panose="02010609060101010101" pitchFamily="49" charset="-122"/>
                        </a:rPr>
                        <a:t>PandaX</a:t>
                      </a:r>
                      <a:r>
                        <a:rPr lang="en-US" altLang="zh-CN" sz="3200" dirty="0">
                          <a:latin typeface="+mn-lt"/>
                          <a:ea typeface="黑体" panose="02010609060101010101" pitchFamily="49" charset="-122"/>
                        </a:rPr>
                        <a:t>-I/II</a:t>
                      </a:r>
                      <a:endParaRPr lang="zh-CN" altLang="en-US" sz="32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32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183/158</a:t>
                      </a:r>
                      <a:endParaRPr lang="zh-CN" altLang="en-US" sz="32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32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CAEN V1724 (100MS/s)</a:t>
                      </a:r>
                      <a:endParaRPr lang="zh-CN" altLang="en-US" sz="32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全局外部触发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菊花链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912043"/>
                  </a:ext>
                </a:extLst>
              </a:tr>
              <a:tr h="855455">
                <a:tc>
                  <a:txBody>
                    <a:bodyPr/>
                    <a:lstStyle/>
                    <a:p>
                      <a:r>
                        <a:rPr lang="en-US" altLang="zh-CN" sz="3200" dirty="0">
                          <a:latin typeface="+mn-lt"/>
                          <a:ea typeface="黑体" panose="02010609060101010101" pitchFamily="49" charset="-122"/>
                        </a:rPr>
                        <a:t>PandaX-4T</a:t>
                      </a:r>
                    </a:p>
                    <a:p>
                      <a:r>
                        <a:rPr lang="en-US" altLang="zh-CN" sz="3200" dirty="0">
                          <a:latin typeface="+mn-lt"/>
                          <a:ea typeface="黑体" panose="02010609060101010101" pitchFamily="49" charset="-122"/>
                        </a:rPr>
                        <a:t>(2019-2022/8)</a:t>
                      </a:r>
                      <a:endParaRPr lang="zh-CN" altLang="en-US" sz="3200" dirty="0"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3200" dirty="0">
                          <a:latin typeface="+mn-lt"/>
                          <a:ea typeface="黑体" panose="02010609060101010101" pitchFamily="49" charset="-122"/>
                        </a:rPr>
                        <a:t>~</a:t>
                      </a:r>
                      <a:r>
                        <a:rPr lang="en-US" altLang="zh-CN" sz="32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500</a:t>
                      </a:r>
                      <a:endParaRPr lang="zh-CN" altLang="en-US" sz="32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32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CAEN V1725 (250MS/s)</a:t>
                      </a:r>
                      <a:endParaRPr lang="zh-CN" altLang="en-US" sz="32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无触发（单通道自触发</a:t>
                      </a:r>
                      <a:r>
                        <a:rPr lang="en-US" altLang="zh-CN" sz="32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)</a:t>
                      </a:r>
                      <a:endParaRPr lang="zh-CN" altLang="en-US" sz="32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并行读出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820095"/>
                  </a:ext>
                </a:extLst>
              </a:tr>
              <a:tr h="592238">
                <a:tc>
                  <a:txBody>
                    <a:bodyPr/>
                    <a:lstStyle/>
                    <a:p>
                      <a:r>
                        <a:rPr lang="en-US" altLang="zh-CN" sz="3200" b="1" dirty="0">
                          <a:solidFill>
                            <a:srgbClr val="002060"/>
                          </a:solidFill>
                          <a:latin typeface="+mn-lt"/>
                          <a:ea typeface="黑体" panose="02010609060101010101" pitchFamily="49" charset="-122"/>
                        </a:rPr>
                        <a:t>PandaX-4T(2022/8-)</a:t>
                      </a:r>
                      <a:endParaRPr lang="zh-CN" altLang="en-US" sz="3200" b="1" dirty="0">
                        <a:solidFill>
                          <a:srgbClr val="00206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dirty="0">
                          <a:solidFill>
                            <a:srgbClr val="002060"/>
                          </a:solidFill>
                          <a:latin typeface="+mn-lt"/>
                          <a:ea typeface="黑体" panose="02010609060101010101" pitchFamily="49" charset="-122"/>
                        </a:rPr>
                        <a:t>~</a:t>
                      </a:r>
                      <a:r>
                        <a:rPr lang="en-US" altLang="zh-CN" sz="3200" b="1" dirty="0">
                          <a:solidFill>
                            <a:srgbClr val="00206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500</a:t>
                      </a:r>
                      <a:endParaRPr lang="zh-CN" altLang="en-US" sz="3200" b="1" dirty="0">
                        <a:solidFill>
                          <a:srgbClr val="00206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endParaRPr lang="zh-CN" altLang="en-US" sz="3200" b="1" dirty="0">
                        <a:solidFill>
                          <a:srgbClr val="00206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b="1" dirty="0">
                          <a:solidFill>
                            <a:srgbClr val="00206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自研（</a:t>
                      </a:r>
                      <a:r>
                        <a:rPr lang="en-US" altLang="zh-CN" sz="3200" b="1" dirty="0">
                          <a:solidFill>
                            <a:srgbClr val="00206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500MS/s)</a:t>
                      </a:r>
                      <a:endParaRPr lang="zh-CN" altLang="en-US" sz="3200" b="1" dirty="0">
                        <a:solidFill>
                          <a:srgbClr val="00206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b="1" dirty="0">
                          <a:solidFill>
                            <a:srgbClr val="00206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外触发</a:t>
                      </a:r>
                      <a:r>
                        <a:rPr lang="en-US" altLang="zh-CN" sz="3200" b="1" dirty="0">
                          <a:solidFill>
                            <a:srgbClr val="00206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+</a:t>
                      </a:r>
                      <a:r>
                        <a:rPr lang="zh-CN" altLang="en-US" sz="3200" b="1" dirty="0">
                          <a:solidFill>
                            <a:srgbClr val="00206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无触发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b="1" dirty="0">
                          <a:solidFill>
                            <a:srgbClr val="00206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并行读出</a:t>
                      </a:r>
                    </a:p>
                    <a:p>
                      <a:endParaRPr lang="zh-CN" altLang="en-US" sz="3200" b="1" dirty="0">
                        <a:solidFill>
                          <a:srgbClr val="00206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399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7549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445CD7-A437-4A47-832D-9C794DD1E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波形采集系统：自研电子学板卡汇总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7FA92E-B619-4FB3-AE48-E7B84E3B2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5396-490B-4401-A492-D626C6DEB91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FBA10A4-10A9-4E3C-A63C-A65239560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25</a:t>
            </a:fld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9B73398-89D7-41E4-BD82-524E3FA81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07" y="1487681"/>
            <a:ext cx="3004669" cy="3792989"/>
          </a:xfrm>
          <a:prstGeom prst="rect">
            <a:avLst/>
          </a:prstGeom>
        </p:spPr>
      </p:pic>
      <p:pic>
        <p:nvPicPr>
          <p:cNvPr id="11" name="图片 10" descr="卡通人物&#10;&#10;低可信度描述已自动生成">
            <a:extLst>
              <a:ext uri="{FF2B5EF4-FFF2-40B4-BE49-F238E27FC236}">
                <a16:creationId xmlns:a16="http://schemas.microsoft.com/office/drawing/2014/main" id="{DA4BFA26-A398-4417-A284-1161DA607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66" r="20504"/>
          <a:stretch/>
        </p:blipFill>
        <p:spPr>
          <a:xfrm rot="5400000">
            <a:off x="2985386" y="1866864"/>
            <a:ext cx="3728283" cy="29734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90106CE-FE7D-43AE-B078-16FB2CA76F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355" t="1" r="1200" b="2172"/>
          <a:stretch/>
        </p:blipFill>
        <p:spPr>
          <a:xfrm>
            <a:off x="6382727" y="1433440"/>
            <a:ext cx="2937904" cy="378428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D34A2CB-4344-46B2-857A-8BF781E81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0161" y="1472215"/>
            <a:ext cx="2848507" cy="372828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6F57F66-054E-4027-A16D-975663E0FEA6}"/>
              </a:ext>
            </a:extLst>
          </p:cNvPr>
          <p:cNvSpPr txBox="1"/>
          <p:nvPr/>
        </p:nvSpPr>
        <p:spPr>
          <a:xfrm>
            <a:off x="691230" y="5614882"/>
            <a:ext cx="2540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波形采集卡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（光电管脉冲信号采集）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6CDABFA-5DA7-450C-A40B-657B0F502804}"/>
              </a:ext>
            </a:extLst>
          </p:cNvPr>
          <p:cNvSpPr txBox="1"/>
          <p:nvPr/>
        </p:nvSpPr>
        <p:spPr>
          <a:xfrm>
            <a:off x="4064977" y="5614882"/>
            <a:ext cx="2317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触发板卡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（全局外部触发系统）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CD9A960-123F-40CA-B5E3-C067E29BAB84}"/>
              </a:ext>
            </a:extLst>
          </p:cNvPr>
          <p:cNvSpPr txBox="1"/>
          <p:nvPr/>
        </p:nvSpPr>
        <p:spPr>
          <a:xfrm>
            <a:off x="7015683" y="5614881"/>
            <a:ext cx="2153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差分时钟分发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（全系统同步时钟）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EEED244-682B-4A1F-913C-A7F9F53E9601}"/>
              </a:ext>
            </a:extLst>
          </p:cNvPr>
          <p:cNvSpPr txBox="1"/>
          <p:nvPr/>
        </p:nvSpPr>
        <p:spPr>
          <a:xfrm>
            <a:off x="9727629" y="5612447"/>
            <a:ext cx="2153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单端时钟板分发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（触发信号）</a:t>
            </a:r>
          </a:p>
        </p:txBody>
      </p:sp>
    </p:spTree>
    <p:extLst>
      <p:ext uri="{BB962C8B-B14F-4D97-AF65-F5344CB8AC3E}">
        <p14:creationId xmlns:p14="http://schemas.microsoft.com/office/powerpoint/2010/main" val="3886608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96F519-DD8F-4310-AD00-D5DA65426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PandaX-xT</a:t>
            </a:r>
            <a:r>
              <a:rPr lang="en-US" altLang="zh-CN" dirty="0"/>
              <a:t> </a:t>
            </a:r>
            <a:r>
              <a:rPr lang="zh-CN" altLang="en-US" dirty="0"/>
              <a:t>冷电子学研发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F98F8-C2B3-403A-A2AE-E7E480140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5396-490B-4401-A492-D626C6DEB91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95DBEF-B9BE-41CD-AD4E-02947913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26</a:t>
            </a:fld>
            <a:endParaRPr kumimoji="1"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0F0BC26-644B-4F95-AA78-C6E5C136EF65}"/>
              </a:ext>
            </a:extLst>
          </p:cNvPr>
          <p:cNvSpPr txBox="1"/>
          <p:nvPr/>
        </p:nvSpPr>
        <p:spPr>
          <a:xfrm>
            <a:off x="148590" y="935350"/>
            <a:ext cx="667766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endParaRPr lang="zh-CN" alt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latin typeface="黑体" panose="02010609060101010101" pitchFamily="49" charset="-122"/>
                <a:ea typeface="黑体" panose="02010609060101010101" pitchFamily="49" charset="-122"/>
              </a:rPr>
              <a:t>PandaX-xT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：通道数巨大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～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10k)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困难和问题：</a:t>
            </a:r>
            <a:r>
              <a:rPr lang="zh-CN" altLang="en-US" sz="2400" u="sng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大量同轴线缆安装与连接、及其放射性本底贡献</a:t>
            </a:r>
            <a:endParaRPr lang="en-US" altLang="zh-CN" sz="2400" u="sng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低温电子学预研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高精度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en-US" altLang="zh-CN" sz="2400" dirty="0">
                <a:ea typeface="黑体" panose="02010609060101010101" pitchFamily="49" charset="-122"/>
              </a:rPr>
              <a:t>12-bit</a:t>
            </a:r>
            <a:r>
              <a:rPr lang="zh-CN" altLang="en-US" sz="2400" dirty="0">
                <a:ea typeface="黑体" panose="02010609060101010101" pitchFamily="49" charset="-122"/>
              </a:rPr>
              <a:t>，</a:t>
            </a:r>
            <a:r>
              <a:rPr lang="en-US" altLang="zh-CN" sz="2400" dirty="0">
                <a:ea typeface="黑体" panose="02010609060101010101" pitchFamily="49" charset="-122"/>
              </a:rPr>
              <a:t>&gt;100 MS/s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)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波形数字化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功耗</a:t>
            </a:r>
            <a:r>
              <a:rPr lang="en-US" altLang="zh-CN" sz="2400" dirty="0">
                <a:ea typeface="黑体" panose="02010609060101010101" pitchFamily="49" charset="-122"/>
              </a:rPr>
              <a:t>&lt;1kW for 3k </a:t>
            </a:r>
            <a:r>
              <a:rPr lang="zh-CN" altLang="en-US" sz="2400" dirty="0">
                <a:ea typeface="黑体" panose="02010609060101010101" pitchFamily="49" charset="-122"/>
              </a:rPr>
              <a:t>道</a:t>
            </a:r>
            <a:r>
              <a:rPr lang="en-US" altLang="zh-CN" sz="2400" dirty="0">
                <a:ea typeface="黑体" panose="02010609060101010101" pitchFamily="49" charset="-122"/>
              </a:rPr>
              <a:t>(&lt;300mW/</a:t>
            </a:r>
            <a:r>
              <a:rPr lang="zh-CN" altLang="en-US" sz="2400" dirty="0">
                <a:ea typeface="黑体" panose="02010609060101010101" pitchFamily="49" charset="-122"/>
              </a:rPr>
              <a:t>道</a:t>
            </a:r>
            <a:r>
              <a:rPr lang="en-US" altLang="zh-CN" sz="2400" dirty="0">
                <a:ea typeface="黑体" panose="02010609060101010101" pitchFamily="49" charset="-122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放射性本底贡献</a:t>
            </a:r>
          </a:p>
          <a:p>
            <a:pPr lvl="1"/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预研方向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商用低功耗</a:t>
            </a:r>
            <a:r>
              <a:rPr lang="en-US" altLang="zh-CN" sz="2400" dirty="0">
                <a:ea typeface="黑体" panose="02010609060101010101" pitchFamily="49" charset="-122"/>
              </a:rPr>
              <a:t>ADC</a:t>
            </a:r>
            <a:r>
              <a:rPr lang="zh-CN" altLang="en-US" sz="2400" dirty="0">
                <a:ea typeface="黑体" panose="02010609060101010101" pitchFamily="49" charset="-122"/>
              </a:rPr>
              <a:t>、</a:t>
            </a:r>
            <a:r>
              <a:rPr lang="en-US" altLang="zh-CN" sz="2400" dirty="0">
                <a:ea typeface="黑体" panose="02010609060101010101" pitchFamily="49" charset="-122"/>
              </a:rPr>
              <a:t>SCA SoC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专用集成芯片、自研高速</a:t>
            </a:r>
            <a:r>
              <a:rPr lang="en-US" altLang="zh-CN" sz="2400" dirty="0">
                <a:ea typeface="黑体" panose="02010609060101010101" pitchFamily="49" charset="-122"/>
              </a:rPr>
              <a:t> ADC</a:t>
            </a:r>
            <a:r>
              <a:rPr lang="zh-CN" altLang="en-US" sz="2400" dirty="0">
                <a:ea typeface="黑体" panose="02010609060101010101" pitchFamily="49" charset="-122"/>
              </a:rPr>
              <a:t>等</a:t>
            </a:r>
            <a:endParaRPr lang="en-US" altLang="zh-CN" sz="2400" dirty="0">
              <a:ea typeface="黑体" panose="02010609060101010101" pitchFamily="49" charset="-122"/>
            </a:endParaRPr>
          </a:p>
        </p:txBody>
      </p:sp>
      <p:pic>
        <p:nvPicPr>
          <p:cNvPr id="15" name="Picture 33">
            <a:extLst>
              <a:ext uri="{FF2B5EF4-FFF2-40B4-BE49-F238E27FC236}">
                <a16:creationId xmlns:a16="http://schemas.microsoft.com/office/drawing/2014/main" id="{89AF1738-FDF5-40B5-A9E5-CDB98CB07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538" y="1394250"/>
            <a:ext cx="4686237" cy="42836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03099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259917-2D8E-4033-B64D-55B466D03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中国锦屏地下实验室（</a:t>
            </a:r>
            <a:r>
              <a:rPr kumimoji="1" lang="en-US" altLang="zh-CN" dirty="0"/>
              <a:t>CJPL</a:t>
            </a:r>
            <a:r>
              <a:rPr kumimoji="1" lang="zh-CN" altLang="en-US" dirty="0"/>
              <a:t>）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8531E0-4AB1-4F75-90DD-8BA77E842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5396-490B-4401-A492-D626C6DEB91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DF5D95E-9773-4885-B6AB-EBA629846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3</a:t>
            </a:fld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6B457B5-71A4-4995-9DC7-8B3687F7C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153" y="2706245"/>
            <a:ext cx="6285510" cy="396919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D58DFD1-A01F-4811-9A52-750EEDD764B8}"/>
              </a:ext>
            </a:extLst>
          </p:cNvPr>
          <p:cNvSpPr txBox="1"/>
          <p:nvPr/>
        </p:nvSpPr>
        <p:spPr>
          <a:xfrm>
            <a:off x="478856" y="859067"/>
            <a:ext cx="118607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清华大学和雅砻江公司开发</a:t>
            </a:r>
            <a:endParaRPr kumimoji="1"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最深地下实验室，面积最大，并且交通方便</a:t>
            </a:r>
            <a:endParaRPr kumimoji="1"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CJPL-II: </a:t>
            </a:r>
            <a:r>
              <a:rPr kumimoji="1"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8</a:t>
            </a:r>
            <a:r>
              <a:rPr kumimoji="1"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个实验大厅</a:t>
            </a:r>
            <a:r>
              <a:rPr kumimoji="1"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(</a:t>
            </a:r>
            <a:r>
              <a:rPr kumimoji="1"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14m x 14m x 60m</a:t>
            </a:r>
            <a:r>
              <a:rPr kumimoji="1"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): 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暗物质</a:t>
            </a:r>
            <a:r>
              <a:rPr kumimoji="1" lang="en-US" altLang="zh-CN" sz="2400" dirty="0" err="1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CDEX,PandaX</a:t>
            </a:r>
            <a:r>
              <a:rPr kumimoji="1"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,</a:t>
            </a:r>
            <a:r>
              <a:rPr kumimoji="1"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核天体实验</a:t>
            </a:r>
            <a:r>
              <a:rPr kumimoji="1"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JUNA</a:t>
            </a:r>
            <a:r>
              <a:rPr kumimoji="1"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，锦屏中微子实验等</a:t>
            </a:r>
          </a:p>
        </p:txBody>
      </p:sp>
      <p:pic>
        <p:nvPicPr>
          <p:cNvPr id="9" name="Picture 44">
            <a:extLst>
              <a:ext uri="{FF2B5EF4-FFF2-40B4-BE49-F238E27FC236}">
                <a16:creationId xmlns:a16="http://schemas.microsoft.com/office/drawing/2014/main" id="{6AECFDA7-0B12-4C0D-B306-8313A7073B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53" r="19672"/>
          <a:stretch/>
        </p:blipFill>
        <p:spPr>
          <a:xfrm>
            <a:off x="350520" y="2725624"/>
            <a:ext cx="4585995" cy="394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8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88141E-7FB2-4AF1-B6B4-BE26A7EE4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PandaX</a:t>
            </a:r>
            <a:r>
              <a:rPr kumimoji="1" lang="zh-CN" altLang="en-US" dirty="0"/>
              <a:t>实验的探测原理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7F50AA-F170-4EA7-B54D-9AE0EAA17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19" y="960121"/>
            <a:ext cx="11722947" cy="5888955"/>
          </a:xfrm>
        </p:spPr>
        <p:txBody>
          <a:bodyPr/>
          <a:lstStyle/>
          <a:p>
            <a:r>
              <a:rPr lang="zh-CN" altLang="en-US" dirty="0"/>
              <a:t>两相氙（</a:t>
            </a:r>
            <a:r>
              <a:rPr lang="en-US" altLang="zh-CN" dirty="0"/>
              <a:t>liquid/gas)</a:t>
            </a:r>
            <a:r>
              <a:rPr lang="zh-CN" altLang="en-US" dirty="0"/>
              <a:t>时间投影室</a:t>
            </a:r>
            <a:r>
              <a:rPr lang="en-US" altLang="zh-CN" dirty="0"/>
              <a:t> </a:t>
            </a:r>
            <a:r>
              <a:rPr lang="zh-CN" altLang="en-US" dirty="0"/>
              <a:t>，上下安装光电管阵列</a:t>
            </a:r>
            <a:endParaRPr lang="en-US" altLang="zh-CN" dirty="0"/>
          </a:p>
          <a:p>
            <a:r>
              <a:rPr lang="zh-CN" altLang="en-US" dirty="0"/>
              <a:t>入射粒子液氙中每次散射产生两束光信号（</a:t>
            </a:r>
            <a:r>
              <a:rPr lang="en-US" altLang="zh-CN" dirty="0"/>
              <a:t>S1 </a:t>
            </a:r>
            <a:r>
              <a:rPr lang="zh-CN" altLang="en-US" dirty="0"/>
              <a:t>和 </a:t>
            </a:r>
            <a:r>
              <a:rPr lang="en-US" altLang="zh-CN" dirty="0"/>
              <a:t>S2)</a:t>
            </a:r>
          </a:p>
          <a:p>
            <a:r>
              <a:rPr lang="zh-CN" altLang="en-US" dirty="0"/>
              <a:t>两大主要优点</a:t>
            </a:r>
            <a:endParaRPr lang="en-US" altLang="zh-CN" dirty="0"/>
          </a:p>
          <a:p>
            <a:pPr lvl="1"/>
            <a:r>
              <a:rPr lang="en-US" altLang="zh-CN" dirty="0"/>
              <a:t>3D </a:t>
            </a:r>
            <a:r>
              <a:rPr lang="zh-CN" altLang="en-US" dirty="0"/>
              <a:t>定位，利用液氙自屏蔽选择内部安静的区间</a:t>
            </a:r>
            <a:endParaRPr lang="en-US" altLang="zh-CN" dirty="0"/>
          </a:p>
          <a:p>
            <a:pPr lvl="1"/>
            <a:r>
              <a:rPr lang="zh-CN" altLang="en-US" dirty="0"/>
              <a:t>区分核反冲 </a:t>
            </a:r>
            <a:r>
              <a:rPr lang="en-US" altLang="zh-CN" dirty="0"/>
              <a:t>(WIMP, neutron) vs </a:t>
            </a:r>
            <a:r>
              <a:rPr lang="zh-CN" altLang="en-US" dirty="0"/>
              <a:t>电子反冲 </a:t>
            </a:r>
            <a:r>
              <a:rPr lang="en-US" altLang="zh-CN" dirty="0"/>
              <a:t>(electron, gamma)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631CC7-C2A3-4014-9DBF-4B1B0CC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5396-490B-4401-A492-D626C6DEB91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1D5A957-04D8-4169-A5F8-1E8BD1945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4</a:t>
            </a:fld>
            <a:endParaRPr kumimoji="1" lang="zh-CN" altLang="en-US"/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5D215BE7-67D8-4684-97DC-5F6510D8D4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614"/>
          <a:stretch/>
        </p:blipFill>
        <p:spPr>
          <a:xfrm>
            <a:off x="231985" y="3458200"/>
            <a:ext cx="3449729" cy="31777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EFF5BA-57A6-45C5-A7AD-5E386C0DA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932" y="3487543"/>
            <a:ext cx="3558849" cy="3293467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7EF14072-3426-4CA5-82C5-13F880773D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96" t="9083"/>
          <a:stretch/>
        </p:blipFill>
        <p:spPr>
          <a:xfrm>
            <a:off x="8017663" y="3342487"/>
            <a:ext cx="3627769" cy="329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31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A17C0E-B17D-4F92-9C59-6996A5BCC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PandaX</a:t>
            </a:r>
            <a:r>
              <a:rPr lang="zh-CN" altLang="en-US" dirty="0"/>
              <a:t>实验的电子学：采集光电管的波形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1D976A-5CAE-438A-AF93-CF83F4E00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5396-490B-4401-A492-D626C6DEB91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710B07D-0498-459A-BF54-66B3C35E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5</a:t>
            </a:fld>
            <a:endParaRPr kumimoji="1" lang="zh-CN" alt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A52292E-69DD-43DD-9581-EAFD6F44A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7" r="51808"/>
          <a:stretch/>
        </p:blipFill>
        <p:spPr>
          <a:xfrm>
            <a:off x="431800" y="1842210"/>
            <a:ext cx="3785581" cy="417936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199935C-82A4-4169-B429-73845F922FF9}"/>
              </a:ext>
            </a:extLst>
          </p:cNvPr>
          <p:cNvSpPr txBox="1"/>
          <p:nvPr/>
        </p:nvSpPr>
        <p:spPr>
          <a:xfrm>
            <a:off x="4450197" y="4346139"/>
            <a:ext cx="40126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低温（地下）部分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主要功能：光电管基座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电路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高压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信号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83204EF-D1B4-486D-AD09-B94610F16F4F}"/>
              </a:ext>
            </a:extLst>
          </p:cNvPr>
          <p:cNvSpPr txBox="1"/>
          <p:nvPr/>
        </p:nvSpPr>
        <p:spPr>
          <a:xfrm>
            <a:off x="4450196" y="2292417"/>
            <a:ext cx="40126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室温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地面）部分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主要功能：将光电管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的波形数字化并采集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（今天报告主题）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7604777-09A2-4A03-809D-63F2264A1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199" y="4354762"/>
            <a:ext cx="2054361" cy="2129189"/>
          </a:xfrm>
          <a:prstGeom prst="rect">
            <a:avLst/>
          </a:prstGeom>
        </p:spPr>
      </p:pic>
      <p:pic>
        <p:nvPicPr>
          <p:cNvPr id="13" name="内容占位符 6">
            <a:extLst>
              <a:ext uri="{FF2B5EF4-FFF2-40B4-BE49-F238E27FC236}">
                <a16:creationId xmlns:a16="http://schemas.microsoft.com/office/drawing/2014/main" id="{7718056A-FAD7-4CE8-ADE3-1782CD4E5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9038" y="1377468"/>
            <a:ext cx="3439657" cy="2756032"/>
          </a:xfr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10F28EF-5DB3-4926-8C55-96AF17BB52CB}"/>
              </a:ext>
            </a:extLst>
          </p:cNvPr>
          <p:cNvSpPr txBox="1"/>
          <p:nvPr/>
        </p:nvSpPr>
        <p:spPr>
          <a:xfrm>
            <a:off x="10436358" y="229241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典型单光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电子波形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0BB843E-5252-47ED-A530-3C0ACF2EC311}"/>
              </a:ext>
            </a:extLst>
          </p:cNvPr>
          <p:cNvSpPr txBox="1"/>
          <p:nvPr/>
        </p:nvSpPr>
        <p:spPr>
          <a:xfrm>
            <a:off x="9940687" y="1100316"/>
            <a:ext cx="165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1ADC=0.122mV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7070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896E8F-A756-4B88-B3F6-DB168F77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PandaX</a:t>
            </a:r>
            <a:r>
              <a:rPr lang="en-US" altLang="zh-CN" dirty="0"/>
              <a:t>-I&amp;II</a:t>
            </a:r>
            <a:r>
              <a:rPr lang="zh-CN" altLang="en-US" dirty="0"/>
              <a:t>期电子学（</a:t>
            </a:r>
            <a:r>
              <a:rPr lang="en-US" altLang="zh-CN" dirty="0"/>
              <a:t>2014-2019), ~200</a:t>
            </a:r>
            <a:r>
              <a:rPr lang="zh-CN" altLang="en-US" dirty="0"/>
              <a:t>通道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3DDD24-20BA-4CEE-8099-8D60A6D6E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5396-490B-4401-A492-D626C6DEB91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90DDA9-93BB-4BEE-B919-72DD8FBA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6</a:t>
            </a:fld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C816216-F59D-4F12-A5A8-B7B5EBD5AA86}"/>
              </a:ext>
            </a:extLst>
          </p:cNvPr>
          <p:cNvSpPr/>
          <p:nvPr/>
        </p:nvSpPr>
        <p:spPr>
          <a:xfrm>
            <a:off x="1556652" y="623794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altLang="zh-CN" dirty="0"/>
              <a:t>X. Ren </a:t>
            </a:r>
            <a:r>
              <a:rPr lang="da-DK" altLang="zh-CN" i="1" dirty="0"/>
              <a:t>et al</a:t>
            </a:r>
            <a:r>
              <a:rPr lang="da-DK" altLang="zh-CN" dirty="0"/>
              <a:t> 2016 </a:t>
            </a:r>
            <a:r>
              <a:rPr lang="da-DK" altLang="zh-CN" i="1" dirty="0"/>
              <a:t>JINST</a:t>
            </a:r>
            <a:r>
              <a:rPr lang="da-DK" altLang="zh-CN" dirty="0"/>
              <a:t> </a:t>
            </a:r>
            <a:r>
              <a:rPr lang="da-DK" altLang="zh-CN" b="1" dirty="0"/>
              <a:t>11</a:t>
            </a:r>
            <a:r>
              <a:rPr lang="da-DK" altLang="zh-CN" dirty="0"/>
              <a:t> T04002</a:t>
            </a:r>
            <a:endParaRPr lang="en-US" altLang="zh-CN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F3E914D-82AE-4679-9B6B-FFDB43BD4C42}"/>
              </a:ext>
            </a:extLst>
          </p:cNvPr>
          <p:cNvSpPr/>
          <p:nvPr/>
        </p:nvSpPr>
        <p:spPr>
          <a:xfrm>
            <a:off x="5158883" y="6224845"/>
            <a:ext cx="3341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/>
              <a:t>Q. Wu </a:t>
            </a:r>
            <a:r>
              <a:rPr lang="fr-FR" altLang="zh-CN" i="1" dirty="0"/>
              <a:t>et al</a:t>
            </a:r>
            <a:r>
              <a:rPr lang="fr-FR" altLang="zh-CN" dirty="0"/>
              <a:t> 2017 </a:t>
            </a:r>
            <a:r>
              <a:rPr lang="fr-FR" altLang="zh-CN" i="1" dirty="0"/>
              <a:t>JINST</a:t>
            </a:r>
            <a:r>
              <a:rPr lang="fr-FR" altLang="zh-CN" dirty="0"/>
              <a:t> </a:t>
            </a:r>
            <a:r>
              <a:rPr lang="fr-FR" altLang="zh-CN" b="1" dirty="0"/>
              <a:t>12</a:t>
            </a:r>
            <a:r>
              <a:rPr lang="fr-FR" altLang="zh-CN" dirty="0"/>
              <a:t> T08004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21982E1-AE91-4212-B4B9-0268FF2B0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38" y="1847394"/>
            <a:ext cx="6096000" cy="43784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9ADF2A9-C647-4C56-A292-D620766BC4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64"/>
          <a:stretch/>
        </p:blipFill>
        <p:spPr>
          <a:xfrm>
            <a:off x="6844897" y="1847394"/>
            <a:ext cx="4910220" cy="429948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CCBBB08-3273-4BD2-A4FD-04B4056B2B3C}"/>
              </a:ext>
            </a:extLst>
          </p:cNvPr>
          <p:cNvSpPr txBox="1"/>
          <p:nvPr/>
        </p:nvSpPr>
        <p:spPr>
          <a:xfrm>
            <a:off x="1067107" y="992250"/>
            <a:ext cx="9456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除高压信号解耦电路外，室温电子学系统全部基于商业电子学插件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618D712-A7A0-450A-9584-FAC097E19989}"/>
              </a:ext>
            </a:extLst>
          </p:cNvPr>
          <p:cNvSpPr txBox="1"/>
          <p:nvPr/>
        </p:nvSpPr>
        <p:spPr>
          <a:xfrm>
            <a:off x="1067107" y="1465969"/>
            <a:ext cx="5147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2017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年利用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ADC+FPGA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升级触发系统</a:t>
            </a:r>
          </a:p>
        </p:txBody>
      </p:sp>
    </p:spTree>
    <p:extLst>
      <p:ext uri="{BB962C8B-B14F-4D97-AF65-F5344CB8AC3E}">
        <p14:creationId xmlns:p14="http://schemas.microsoft.com/office/powerpoint/2010/main" val="49565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C70337-28D3-4AF5-880D-F5CAF0992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PandaX-4T: </a:t>
            </a:r>
            <a:r>
              <a:rPr lang="zh-CN" altLang="en-US" dirty="0"/>
              <a:t>无触发读出 </a:t>
            </a:r>
            <a:r>
              <a:rPr lang="en-US" altLang="zh-CN" dirty="0"/>
              <a:t>(2019-),~500</a:t>
            </a:r>
            <a:r>
              <a:rPr lang="zh-CN" altLang="en-US" dirty="0"/>
              <a:t>通道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49361A-4513-47E3-9AB9-E726A153C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5396-490B-4401-A492-D626C6DEB91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9D5C83B-9085-44F5-93C5-EBA6A3F7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7</a:t>
            </a:fld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3B28C84-EBF5-45C6-B810-21BF9C6C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2" y="2985073"/>
            <a:ext cx="5179845" cy="350780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7603EC8-D1CB-4431-A681-16EBD4A0F11E}"/>
              </a:ext>
            </a:extLst>
          </p:cNvPr>
          <p:cNvSpPr txBox="1"/>
          <p:nvPr/>
        </p:nvSpPr>
        <p:spPr>
          <a:xfrm rot="18787000">
            <a:off x="915498" y="3273987"/>
            <a:ext cx="1013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>
                <a:solidFill>
                  <a:srgbClr val="00B0F0"/>
                </a:solidFill>
                <a:ea typeface="黑体" panose="02010609060101010101" pitchFamily="49" charset="-122"/>
              </a:rPr>
              <a:t>PandaX</a:t>
            </a:r>
            <a:r>
              <a:rPr lang="en-US" altLang="zh-CN" sz="1600" dirty="0">
                <a:solidFill>
                  <a:srgbClr val="00B0F0"/>
                </a:solidFill>
                <a:ea typeface="黑体" panose="02010609060101010101" pitchFamily="49" charset="-122"/>
              </a:rPr>
              <a:t>-II </a:t>
            </a:r>
          </a:p>
          <a:p>
            <a:r>
              <a:rPr lang="zh-CN" altLang="en-US" sz="1600" dirty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触发效率</a:t>
            </a:r>
            <a:endParaRPr lang="en-US" altLang="zh-CN" sz="1600" dirty="0">
              <a:solidFill>
                <a:srgbClr val="00B0F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7AD687A-B4CD-4C96-BA0F-03657E3A2A74}"/>
              </a:ext>
            </a:extLst>
          </p:cNvPr>
          <p:cNvSpPr txBox="1"/>
          <p:nvPr/>
        </p:nvSpPr>
        <p:spPr>
          <a:xfrm>
            <a:off x="503581" y="911272"/>
            <a:ext cx="1099930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触发系统，由于对电离信号的在线判选，影响轻暗物质的探测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PandaX-4T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实验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基于无触发电子学的数据采集系统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和以前相比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： 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(a)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采样率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100MS/S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 250MS/s </a:t>
            </a:r>
          </a:p>
          <a:p>
            <a:pPr lvl="1"/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                (b) DAQ: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并行读出，带宽极限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80MB/s 450MB/s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86646FD-78D1-42EB-8582-FE3C9F77B90E}"/>
              </a:ext>
            </a:extLst>
          </p:cNvPr>
          <p:cNvSpPr txBox="1"/>
          <p:nvPr/>
        </p:nvSpPr>
        <p:spPr>
          <a:xfrm>
            <a:off x="7209929" y="6299285"/>
            <a:ext cx="3559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altLang="zh-CN" dirty="0"/>
              <a:t>J. Yang </a:t>
            </a:r>
            <a:r>
              <a:rPr lang="da-DK" altLang="zh-CN" i="1" dirty="0"/>
              <a:t>et al</a:t>
            </a:r>
            <a:r>
              <a:rPr lang="da-DK" altLang="zh-CN" dirty="0"/>
              <a:t> 2022 </a:t>
            </a:r>
            <a:r>
              <a:rPr lang="da-DK" altLang="zh-CN" i="1" dirty="0"/>
              <a:t>JINST</a:t>
            </a:r>
            <a:r>
              <a:rPr lang="da-DK" altLang="zh-CN" dirty="0"/>
              <a:t> </a:t>
            </a:r>
            <a:r>
              <a:rPr lang="da-DK" altLang="zh-CN" b="1" dirty="0"/>
              <a:t>17</a:t>
            </a:r>
            <a:r>
              <a:rPr lang="da-DK" altLang="zh-CN" dirty="0"/>
              <a:t> T02004</a:t>
            </a:r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ADB359E-23A1-4DBD-BC46-37E2818FAF6E}"/>
              </a:ext>
            </a:extLst>
          </p:cNvPr>
          <p:cNvSpPr txBox="1"/>
          <p:nvPr/>
        </p:nvSpPr>
        <p:spPr>
          <a:xfrm>
            <a:off x="817429" y="6362516"/>
            <a:ext cx="3559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/>
              <a:t>PandaX</a:t>
            </a:r>
            <a:r>
              <a:rPr lang="en-US" altLang="zh-CN" dirty="0"/>
              <a:t>-II, PRL. 126, 211803 (2021)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126879A-97C2-4C7F-962B-2CF96E503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280" y="2985073"/>
            <a:ext cx="4727248" cy="34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06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0A075B-D293-4FCC-8476-E8A7F760B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无触发（单通道自触发）</a:t>
            </a:r>
            <a:r>
              <a:rPr lang="en-US" altLang="zh-CN" dirty="0"/>
              <a:t>vs </a:t>
            </a:r>
            <a:r>
              <a:rPr lang="zh-CN" altLang="en-US" dirty="0"/>
              <a:t>外部触发 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219D-3555-4F8D-8F34-299E933D8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5396-490B-4401-A492-D626C6DEB91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D4944A9-903D-41FA-9BDC-6C14FCBDC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8</a:t>
            </a:fld>
            <a:endParaRPr kumimoji="1" lang="zh-CN" alt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727F6C9-1F07-469A-9514-86EC70968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248" y="1293020"/>
            <a:ext cx="5689314" cy="4633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CC1F69-E6A0-4226-8399-BEAE575CC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028" y="1293020"/>
            <a:ext cx="5734499" cy="46336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360AFB-4CC6-474F-B4B4-4A83818D850D}"/>
              </a:ext>
            </a:extLst>
          </p:cNvPr>
          <p:cNvSpPr txBox="1"/>
          <p:nvPr/>
        </p:nvSpPr>
        <p:spPr>
          <a:xfrm>
            <a:off x="2429933" y="5952069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时间 （微秒）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275F8F-400E-4915-A37D-DD7EEF8AFE0E}"/>
              </a:ext>
            </a:extLst>
          </p:cNvPr>
          <p:cNvSpPr txBox="1"/>
          <p:nvPr/>
        </p:nvSpPr>
        <p:spPr>
          <a:xfrm>
            <a:off x="8893122" y="5926669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时间 （微秒）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B9BE18-AEE9-4C4C-8975-77FF2B96263D}"/>
              </a:ext>
            </a:extLst>
          </p:cNvPr>
          <p:cNvSpPr txBox="1"/>
          <p:nvPr/>
        </p:nvSpPr>
        <p:spPr>
          <a:xfrm rot="16200000">
            <a:off x="-1203359" y="2995515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通道数（部分，总通道</a:t>
            </a:r>
            <a:r>
              <a:rPr lang="en-US" altLang="zh-CN" dirty="0">
                <a:ea typeface="黑体" panose="02010609060101010101" pitchFamily="49" charset="-122"/>
              </a:rPr>
              <a:t>~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500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3B289A-0C65-4B30-B02C-BDFAC5EFB034}"/>
              </a:ext>
            </a:extLst>
          </p:cNvPr>
          <p:cNvSpPr txBox="1"/>
          <p:nvPr/>
        </p:nvSpPr>
        <p:spPr>
          <a:xfrm>
            <a:off x="2751667" y="1011941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第一束光信号 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(S1)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FDAC6C-7754-46DE-91DD-6FB5BF15618B}"/>
              </a:ext>
            </a:extLst>
          </p:cNvPr>
          <p:cNvSpPr txBox="1"/>
          <p:nvPr/>
        </p:nvSpPr>
        <p:spPr>
          <a:xfrm>
            <a:off x="8695267" y="1003016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第二束光信号 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(S2)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6F9195D-C607-42A6-9FB8-F5A9870B71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267"/>
          <a:stretch/>
        </p:blipFill>
        <p:spPr>
          <a:xfrm>
            <a:off x="3613150" y="2739806"/>
            <a:ext cx="2498090" cy="1454369"/>
          </a:xfrm>
          <a:prstGeom prst="rect">
            <a:avLst/>
          </a:prstGeom>
        </p:spPr>
      </p:pic>
      <p:sp>
        <p:nvSpPr>
          <p:cNvPr id="14" name="Oval 20">
            <a:extLst>
              <a:ext uri="{FF2B5EF4-FFF2-40B4-BE49-F238E27FC236}">
                <a16:creationId xmlns:a16="http://schemas.microsoft.com/office/drawing/2014/main" id="{119620E9-1B65-45A8-BA2B-5A62A24FA146}"/>
              </a:ext>
            </a:extLst>
          </p:cNvPr>
          <p:cNvSpPr/>
          <p:nvPr/>
        </p:nvSpPr>
        <p:spPr>
          <a:xfrm>
            <a:off x="1942926" y="3554941"/>
            <a:ext cx="1009650" cy="4064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Straight Arrow Connector 22">
            <a:extLst>
              <a:ext uri="{FF2B5EF4-FFF2-40B4-BE49-F238E27FC236}">
                <a16:creationId xmlns:a16="http://schemas.microsoft.com/office/drawing/2014/main" id="{99AECEFA-CD49-4ECD-ADC3-59FEA93A6F80}"/>
              </a:ext>
            </a:extLst>
          </p:cNvPr>
          <p:cNvCxnSpPr/>
          <p:nvPr/>
        </p:nvCxnSpPr>
        <p:spPr>
          <a:xfrm flipV="1">
            <a:off x="3054092" y="3639704"/>
            <a:ext cx="440813" cy="1067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691325B3-5096-4ED8-AFF9-13C4CC1D2B20}"/>
              </a:ext>
            </a:extLst>
          </p:cNvPr>
          <p:cNvCxnSpPr>
            <a:cxnSpLocks/>
          </p:cNvCxnSpPr>
          <p:nvPr/>
        </p:nvCxnSpPr>
        <p:spPr>
          <a:xfrm>
            <a:off x="4041801" y="6139370"/>
            <a:ext cx="4636956" cy="1398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6826EC4B-ED42-42C9-8FD1-24ABA121494D}"/>
              </a:ext>
            </a:extLst>
          </p:cNvPr>
          <p:cNvSpPr txBox="1"/>
          <p:nvPr/>
        </p:nvSpPr>
        <p:spPr>
          <a:xfrm>
            <a:off x="4115010" y="6219957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S2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S1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时间差：自由电子在液氙中漂移时间</a:t>
            </a: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02D8D5A1-6536-48BA-887B-690F7D0D7FF5}"/>
              </a:ext>
            </a:extLst>
          </p:cNvPr>
          <p:cNvSpPr txBox="1"/>
          <p:nvPr/>
        </p:nvSpPr>
        <p:spPr>
          <a:xfrm>
            <a:off x="5209219" y="4198255"/>
            <a:ext cx="886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time (x4ns)</a:t>
            </a:r>
            <a:endParaRPr lang="zh-CN" altLang="en-US" sz="1200" dirty="0"/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BABEF48B-6607-4177-A91E-283265DF897A}"/>
              </a:ext>
            </a:extLst>
          </p:cNvPr>
          <p:cNvSpPr txBox="1"/>
          <p:nvPr/>
        </p:nvSpPr>
        <p:spPr>
          <a:xfrm rot="16200000">
            <a:off x="3240406" y="3248785"/>
            <a:ext cx="10502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Amplitude (mV)</a:t>
            </a:r>
            <a:endParaRPr lang="zh-CN" altLang="en-US" sz="1050" dirty="0"/>
          </a:p>
        </p:txBody>
      </p:sp>
      <p:cxnSp>
        <p:nvCxnSpPr>
          <p:cNvPr id="29" name="Straight Arrow Connector 15">
            <a:extLst>
              <a:ext uri="{FF2B5EF4-FFF2-40B4-BE49-F238E27FC236}">
                <a16:creationId xmlns:a16="http://schemas.microsoft.com/office/drawing/2014/main" id="{2DD21D24-53B2-4FF8-B208-82B80036246B}"/>
              </a:ext>
            </a:extLst>
          </p:cNvPr>
          <p:cNvCxnSpPr/>
          <p:nvPr/>
        </p:nvCxnSpPr>
        <p:spPr>
          <a:xfrm>
            <a:off x="3765550" y="4194175"/>
            <a:ext cx="255579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17">
            <a:extLst>
              <a:ext uri="{FF2B5EF4-FFF2-40B4-BE49-F238E27FC236}">
                <a16:creationId xmlns:a16="http://schemas.microsoft.com/office/drawing/2014/main" id="{22208ABD-6BFA-481F-A2CB-03657D87A4A1}"/>
              </a:ext>
            </a:extLst>
          </p:cNvPr>
          <p:cNvCxnSpPr/>
          <p:nvPr/>
        </p:nvCxnSpPr>
        <p:spPr>
          <a:xfrm flipV="1">
            <a:off x="3917950" y="3005858"/>
            <a:ext cx="0" cy="12676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759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027E1-6AF6-4D1A-B3B0-2847EFC9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PandaX-4T</a:t>
            </a:r>
            <a:r>
              <a:rPr lang="zh-CN" altLang="en-US" dirty="0"/>
              <a:t>电子学系统</a:t>
            </a:r>
            <a:r>
              <a:rPr lang="en-US" altLang="zh-CN" dirty="0"/>
              <a:t>(2019-2022.8)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3F8C6E-8B7D-4C87-9810-70EB704E0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E5396-490B-4401-A492-D626C6DEB912}" type="datetime1">
              <a:rPr kumimoji="1" lang="zh-CN" altLang="en-US" smtClean="0"/>
              <a:t>2023/8/9</a:t>
            </a:fld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4A77670-0606-4764-946C-E2940305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FD79-E959-254D-87D8-0DB990F23A24}" type="slidenum">
              <a:rPr kumimoji="1" lang="zh-CN" altLang="en-US" smtClean="0"/>
              <a:t>9</a:t>
            </a:fld>
            <a:endParaRPr kumimoji="1" lang="zh-CN" alt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958C3B0E-355D-41D0-BB5B-54B7FCFA2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832" t="12121" r="13772" b="-1"/>
          <a:stretch/>
        </p:blipFill>
        <p:spPr>
          <a:xfrm>
            <a:off x="295022" y="1258247"/>
            <a:ext cx="5980137" cy="468110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9CEA1D9-F01D-4119-83C3-CD2870FEE6C8}"/>
              </a:ext>
            </a:extLst>
          </p:cNvPr>
          <p:cNvSpPr txBox="1"/>
          <p:nvPr/>
        </p:nvSpPr>
        <p:spPr>
          <a:xfrm>
            <a:off x="477094" y="1465016"/>
            <a:ext cx="1460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5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高压</a:t>
            </a:r>
            <a:r>
              <a:rPr lang="en-US" altLang="zh-CN" b="1" dirty="0">
                <a:solidFill>
                  <a:schemeClr val="accent5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lang="zh-CN" altLang="en-US" b="1" dirty="0">
                <a:solidFill>
                  <a:schemeClr val="accent5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信号</a:t>
            </a:r>
            <a:endParaRPr lang="en-US" altLang="zh-CN" b="1" dirty="0">
              <a:solidFill>
                <a:schemeClr val="accent5"/>
              </a:solidFill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b="1" dirty="0">
                <a:solidFill>
                  <a:schemeClr val="accent5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解耦放大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A1A4AF9-DB7D-4250-B4F9-05F5E2ECEBE9}"/>
              </a:ext>
            </a:extLst>
          </p:cNvPr>
          <p:cNvSpPr txBox="1"/>
          <p:nvPr/>
        </p:nvSpPr>
        <p:spPr>
          <a:xfrm>
            <a:off x="2210292" y="1487209"/>
            <a:ext cx="100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5"/>
                </a:solidFill>
                <a:highlight>
                  <a:srgbClr val="FFFF00"/>
                </a:highlight>
              </a:rPr>
              <a:t>波形采</a:t>
            </a:r>
            <a:endParaRPr lang="en-US" altLang="zh-CN" b="1" dirty="0">
              <a:solidFill>
                <a:schemeClr val="accent5"/>
              </a:solidFill>
              <a:highlight>
                <a:srgbClr val="FFFF00"/>
              </a:highlight>
            </a:endParaRPr>
          </a:p>
          <a:p>
            <a:r>
              <a:rPr lang="zh-CN" altLang="en-US" b="1" dirty="0">
                <a:solidFill>
                  <a:schemeClr val="accent5"/>
                </a:solidFill>
                <a:highlight>
                  <a:srgbClr val="FFFF00"/>
                </a:highlight>
              </a:rPr>
              <a:t>集阵列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B472BD7-256E-4712-8D78-47266F02CA59}"/>
              </a:ext>
            </a:extLst>
          </p:cNvPr>
          <p:cNvSpPr/>
          <p:nvPr/>
        </p:nvSpPr>
        <p:spPr>
          <a:xfrm>
            <a:off x="3488925" y="1466279"/>
            <a:ext cx="1283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accent5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高压</a:t>
            </a:r>
            <a:r>
              <a:rPr lang="en-US" altLang="zh-CN" b="1" dirty="0">
                <a:solidFill>
                  <a:schemeClr val="accent5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lang="zh-CN" altLang="en-US" b="1" dirty="0">
                <a:solidFill>
                  <a:schemeClr val="accent5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信号</a:t>
            </a:r>
            <a:endParaRPr lang="en-US" altLang="zh-CN" b="1" dirty="0">
              <a:solidFill>
                <a:schemeClr val="accent5"/>
              </a:solidFill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b="1" dirty="0">
                <a:solidFill>
                  <a:schemeClr val="accent5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解耦放大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1D1F18F-762A-42BF-950E-A06FD8752205}"/>
              </a:ext>
            </a:extLst>
          </p:cNvPr>
          <p:cNvSpPr/>
          <p:nvPr/>
        </p:nvSpPr>
        <p:spPr>
          <a:xfrm>
            <a:off x="4989189" y="1625708"/>
            <a:ext cx="12250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accent5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DAQ</a:t>
            </a:r>
            <a:r>
              <a:rPr lang="zh-CN" altLang="en-US" b="1" dirty="0">
                <a:solidFill>
                  <a:schemeClr val="accent5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服务器</a:t>
            </a:r>
            <a:endParaRPr lang="zh-CN" altLang="en-US" dirty="0"/>
          </a:p>
        </p:txBody>
      </p:sp>
      <p:graphicFrame>
        <p:nvGraphicFramePr>
          <p:cNvPr id="12" name="表格 5">
            <a:extLst>
              <a:ext uri="{FF2B5EF4-FFF2-40B4-BE49-F238E27FC236}">
                <a16:creationId xmlns:a16="http://schemas.microsoft.com/office/drawing/2014/main" id="{997C49BB-F6DB-437A-8CA4-4E81F2BCB5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694923"/>
              </p:ext>
            </p:extLst>
          </p:nvPr>
        </p:nvGraphicFramePr>
        <p:xfrm>
          <a:off x="6561344" y="1318433"/>
          <a:ext cx="5535261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018">
                  <a:extLst>
                    <a:ext uri="{9D8B030D-6E8A-4147-A177-3AD203B41FA5}">
                      <a16:colId xmlns:a16="http://schemas.microsoft.com/office/drawing/2014/main" val="3049637797"/>
                    </a:ext>
                  </a:extLst>
                </a:gridCol>
                <a:gridCol w="2101026">
                  <a:extLst>
                    <a:ext uri="{9D8B030D-6E8A-4147-A177-3AD203B41FA5}">
                      <a16:colId xmlns:a16="http://schemas.microsoft.com/office/drawing/2014/main" val="3855948614"/>
                    </a:ext>
                  </a:extLst>
                </a:gridCol>
                <a:gridCol w="1682217">
                  <a:extLst>
                    <a:ext uri="{9D8B030D-6E8A-4147-A177-3AD203B41FA5}">
                      <a16:colId xmlns:a16="http://schemas.microsoft.com/office/drawing/2014/main" val="227198979"/>
                    </a:ext>
                  </a:extLst>
                </a:gridCol>
              </a:tblGrid>
              <a:tr h="429772"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子系统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备注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127243"/>
                  </a:ext>
                </a:extLst>
              </a:tr>
              <a:tr h="741798"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信号解耦放大板卡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保护功能，放大</a:t>
                      </a:r>
                      <a:r>
                        <a:rPr lang="en-US" altLang="zh-CN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1.6</a:t>
                      </a:r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倍</a:t>
                      </a:r>
                      <a:endParaRPr lang="en-US" altLang="zh-CN" sz="24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自研</a:t>
                      </a:r>
                      <a:endParaRPr lang="en-US" altLang="zh-CN" sz="24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505546"/>
                  </a:ext>
                </a:extLst>
              </a:tr>
              <a:tr h="741798"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波形采集卡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500</a:t>
                      </a:r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道</a:t>
                      </a:r>
                      <a:r>
                        <a:rPr lang="en-US" altLang="zh-CN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, 14</a:t>
                      </a:r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位</a:t>
                      </a:r>
                      <a:r>
                        <a:rPr lang="en-US" altLang="zh-CN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, 2Vpp,250MS/s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进口</a:t>
                      </a:r>
                      <a:r>
                        <a:rPr lang="en-US" altLang="zh-CN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CAEN V1725</a:t>
                      </a:r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，自触发取数</a:t>
                      </a:r>
                      <a:endParaRPr lang="en-US" altLang="zh-CN" sz="24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269476"/>
                  </a:ext>
                </a:extLst>
              </a:tr>
              <a:tr h="741798"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同步时钟</a:t>
                      </a:r>
                      <a:endParaRPr lang="en-US" altLang="zh-CN" sz="24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分发板卡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24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自研</a:t>
                      </a:r>
                      <a:endParaRPr lang="en-US" altLang="zh-CN" sz="24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endParaRPr lang="en-US" altLang="zh-CN" sz="24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45046"/>
                  </a:ext>
                </a:extLst>
              </a:tr>
            </a:tbl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D798D888-14DB-4FB0-A114-69CE732B7D52}"/>
              </a:ext>
            </a:extLst>
          </p:cNvPr>
          <p:cNvSpPr txBox="1"/>
          <p:nvPr/>
        </p:nvSpPr>
        <p:spPr>
          <a:xfrm>
            <a:off x="1821251" y="6103082"/>
            <a:ext cx="3559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altLang="zh-CN" dirty="0"/>
              <a:t>J. Yang </a:t>
            </a:r>
            <a:r>
              <a:rPr lang="da-DK" altLang="zh-CN" i="1" dirty="0"/>
              <a:t>et al</a:t>
            </a:r>
            <a:r>
              <a:rPr lang="da-DK" altLang="zh-CN" dirty="0"/>
              <a:t> 2022 </a:t>
            </a:r>
            <a:r>
              <a:rPr lang="da-DK" altLang="zh-CN" i="1" dirty="0"/>
              <a:t>JINST</a:t>
            </a:r>
            <a:r>
              <a:rPr lang="da-DK" altLang="zh-CN" dirty="0"/>
              <a:t> </a:t>
            </a:r>
            <a:r>
              <a:rPr lang="da-DK" altLang="zh-CN" b="1" dirty="0"/>
              <a:t>17</a:t>
            </a:r>
            <a:r>
              <a:rPr lang="da-DK" altLang="zh-CN" dirty="0"/>
              <a:t> T02004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3C31B3D-A0D8-4C7E-B143-E8EA72121D87}"/>
              </a:ext>
            </a:extLst>
          </p:cNvPr>
          <p:cNvSpPr txBox="1"/>
          <p:nvPr/>
        </p:nvSpPr>
        <p:spPr>
          <a:xfrm>
            <a:off x="6746318" y="4718088"/>
            <a:ext cx="52017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满足暗物质取数的需求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本底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run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对于某些刻度取数，单通道触发率高导致较大死时间，需要外触发</a:t>
            </a:r>
          </a:p>
        </p:txBody>
      </p:sp>
    </p:spTree>
    <p:extLst>
      <p:ext uri="{BB962C8B-B14F-4D97-AF65-F5344CB8AC3E}">
        <p14:creationId xmlns:p14="http://schemas.microsoft.com/office/powerpoint/2010/main" val="1956258235"/>
      </p:ext>
    </p:extLst>
  </p:cSld>
  <p:clrMapOvr>
    <a:masterClrMapping/>
  </p:clrMapOvr>
</p:sld>
</file>

<file path=ppt/theme/theme1.xml><?xml version="1.0" encoding="utf-8"?>
<a:theme xmlns:a="http://schemas.openxmlformats.org/drawingml/2006/main" name="panda4-English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anda4-English" id="{C8248375-538A-C744-B25B-828EF985DCC2}" vid="{F7B626ED-0136-F147-8D5B-7D8EF96187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37585</TotalTime>
  <Words>1515</Words>
  <Application>Microsoft Office PowerPoint</Application>
  <PresentationFormat>宽屏</PresentationFormat>
  <Paragraphs>308</Paragraphs>
  <Slides>26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2" baseType="lpstr">
      <vt:lpstr>Roboto</vt:lpstr>
      <vt:lpstr>STHeiti</vt:lpstr>
      <vt:lpstr>等线</vt:lpstr>
      <vt:lpstr>等线</vt:lpstr>
      <vt:lpstr>黑体</vt:lpstr>
      <vt:lpstr>STXinwei</vt:lpstr>
      <vt:lpstr>宋体</vt:lpstr>
      <vt:lpstr>微软雅黑</vt:lpstr>
      <vt:lpstr>Arial</vt:lpstr>
      <vt:lpstr>Bahnschrift</vt:lpstr>
      <vt:lpstr>Calibri</vt:lpstr>
      <vt:lpstr>Calibri Light</vt:lpstr>
      <vt:lpstr>Symbol</vt:lpstr>
      <vt:lpstr>Times New Roman</vt:lpstr>
      <vt:lpstr>Wingdings</vt:lpstr>
      <vt:lpstr>panda4-English</vt:lpstr>
      <vt:lpstr>PowerPoint 演示文稿</vt:lpstr>
      <vt:lpstr>PandaX 合作组 (Particle and Astrophysical Xenon Experiment)</vt:lpstr>
      <vt:lpstr>中国锦屏地下实验室（CJPL）</vt:lpstr>
      <vt:lpstr>PandaX实验的探测原理</vt:lpstr>
      <vt:lpstr>PandaX实验的电子学：采集光电管的波形</vt:lpstr>
      <vt:lpstr>PandaX-I&amp;II期电子学（2014-2019), ~200通道</vt:lpstr>
      <vt:lpstr>PandaX-4T: 无触发读出 (2019-),~500通道</vt:lpstr>
      <vt:lpstr>无触发（单通道自触发）vs 外部触发 </vt:lpstr>
      <vt:lpstr>PandaX-4T电子学系统(2019-2022.8)</vt:lpstr>
      <vt:lpstr>自研波形采集板卡 （8通道 14-bit 500MS/s）</vt:lpstr>
      <vt:lpstr>验证大容量缓存： 2ms长波形全读出 </vt:lpstr>
      <vt:lpstr>验证自触发取数：同一个run，2套独立电子学</vt:lpstr>
      <vt:lpstr>PandaX-4T全局外部触发系统</vt:lpstr>
      <vt:lpstr>2022年8月电子学升级后取数</vt:lpstr>
      <vt:lpstr>外部触发率</vt:lpstr>
      <vt:lpstr>无触发和外触发采数的α事例率</vt:lpstr>
      <vt:lpstr>外部触发：不影响物理事例（α信号）的分布</vt:lpstr>
      <vt:lpstr>总结</vt:lpstr>
      <vt:lpstr>PowerPoint 演示文稿</vt:lpstr>
      <vt:lpstr>光电管读出基座 (PandaX-4T实验）</vt:lpstr>
      <vt:lpstr>光电管高压+信号解耦及放大系统</vt:lpstr>
      <vt:lpstr>单光电子触发效率</vt:lpstr>
      <vt:lpstr>外触发条件</vt:lpstr>
      <vt:lpstr>PandaX实验的室温电子学的发展</vt:lpstr>
      <vt:lpstr>波形采集系统：自研电子学板卡汇总</vt:lpstr>
      <vt:lpstr>PandaX-xT 冷电子学研发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electronics</dc:title>
  <dc:creator>yong yang</dc:creator>
  <cp:lastModifiedBy>yangyong</cp:lastModifiedBy>
  <cp:revision>7159</cp:revision>
  <dcterms:created xsi:type="dcterms:W3CDTF">2018-11-14T02:00:58Z</dcterms:created>
  <dcterms:modified xsi:type="dcterms:W3CDTF">2023-08-09T15:08:00Z</dcterms:modified>
</cp:coreProperties>
</file>