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8" r:id="rId2"/>
    <p:sldId id="284" r:id="rId3"/>
    <p:sldId id="828" r:id="rId4"/>
    <p:sldId id="839" r:id="rId5"/>
    <p:sldId id="826" r:id="rId6"/>
    <p:sldId id="827" r:id="rId7"/>
    <p:sldId id="823" r:id="rId8"/>
    <p:sldId id="824" r:id="rId9"/>
    <p:sldId id="840" r:id="rId10"/>
    <p:sldId id="835" r:id="rId11"/>
    <p:sldId id="818" r:id="rId12"/>
    <p:sldId id="822" r:id="rId13"/>
    <p:sldId id="820" r:id="rId14"/>
    <p:sldId id="821" r:id="rId15"/>
    <p:sldId id="830" r:id="rId16"/>
    <p:sldId id="829" r:id="rId17"/>
    <p:sldId id="831" r:id="rId18"/>
    <p:sldId id="836" r:id="rId19"/>
    <p:sldId id="837" r:id="rId20"/>
    <p:sldId id="838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" initials="W" lastIdx="1" clrIdx="0">
    <p:extLst>
      <p:ext uri="{19B8F6BF-5375-455C-9EA6-DF929625EA0E}">
        <p15:presenceInfo xmlns:p15="http://schemas.microsoft.com/office/powerpoint/2012/main" userId="8d1497c05368691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3" autoAdjust="0"/>
    <p:restoredTop sz="94660"/>
  </p:normalViewPr>
  <p:slideViewPr>
    <p:cSldViewPr snapToGrid="0">
      <p:cViewPr varScale="1">
        <p:scale>
          <a:sx n="87" d="100"/>
          <a:sy n="87" d="100"/>
        </p:scale>
        <p:origin x="701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8E253-B9C5-429B-99AA-BED671C4E27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261CE-B807-467B-A690-70DB02A094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481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能量阈值计算公式来源于：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Mancuso, M., et al. "A method to define the energy threshold depending on noise level for rare event searches." </a:t>
            </a:r>
            <a:r>
              <a:rPr lang="en-US" altLang="zh-CN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Nuclear Instruments and Methods in Physics Research Section A: Accelerators, Spectrometers, Detectors and Associated Equipment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940 (2019): 492-496.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261CE-B807-467B-A690-70DB02A0944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26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261CE-B807-467B-A690-70DB02A0944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349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261CE-B807-467B-A690-70DB02A0944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55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261CE-B807-467B-A690-70DB02A0944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95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EAF0-F567-4753-8791-3C8F703FC139}" type="datetime1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86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69E4-BB90-4C28-949B-5EA274C581CB}" type="datetime1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60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42A6-8C79-4933-AE7A-9B6D2A4C9AFA}" type="datetime1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119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9CDC-CF56-4979-9E53-67F25B8F8E82}" type="datetime1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7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2293-28FC-4477-99B9-41F12B0EF492}" type="datetime1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47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CE1D9-88F2-46F1-B23B-6DD5599CAA11}" type="datetime1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59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3A4C-9F0C-4DFD-BCB5-2F5CD5B9958E}" type="datetime1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238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8D42-5C2E-48CB-9B2A-B95391339988}" type="datetime1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64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43272-8E07-49C1-8FFC-BE5EFF7A79C5}" type="datetime1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99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A3E30-6853-46FB-9D8D-7C05B35F465F}" type="datetime1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43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E265-CC75-46C5-9FCE-B8BA72A495FF}" type="datetime1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282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0F422-99D2-4C2A-9770-EED2CA2836D8}" type="datetime1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71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9.wmf"/><Relationship Id="rId10" Type="http://schemas.openxmlformats.org/officeDocument/2006/relationships/image" Target="../media/image31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07451" y="2112164"/>
            <a:ext cx="10825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前沿物理实验无触发波形</a:t>
            </a:r>
            <a:r>
              <a:rPr lang="zh-CN" alt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数字化</a:t>
            </a:r>
            <a:endParaRPr lang="en-US" altLang="zh-CN" sz="48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zh-CN" alt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与</a:t>
            </a:r>
            <a:r>
              <a: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高带宽读出架构</a:t>
            </a:r>
            <a:r>
              <a:rPr lang="zh-CN" alt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研究</a:t>
            </a:r>
            <a:endParaRPr lang="en-US" altLang="zh-CN" sz="48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2442172" y="4452264"/>
            <a:ext cx="7155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+mj-lt"/>
                <a:cs typeface="Times New Roman" panose="02020603050405020304" pitchFamily="18" charset="0"/>
              </a:rPr>
              <a:t>姜林，文敬君，杨昊彦，潘秋桐，韦亮军，薛涛，李荐民，刘以农</a:t>
            </a:r>
            <a:endParaRPr lang="en-US" altLang="zh-CN" sz="2800" dirty="0">
              <a:latin typeface="+mj-lt"/>
              <a:cs typeface="Times New Roman" panose="02020603050405020304" pitchFamily="18" charset="0"/>
            </a:endParaRPr>
          </a:p>
          <a:p>
            <a:pPr algn="ctr"/>
            <a:endParaRPr lang="en-US" altLang="zh-CN" sz="2800" dirty="0" smtClean="0">
              <a:latin typeface="+mj-lt"/>
              <a:cs typeface="Times New Roman" panose="02020603050405020304" pitchFamily="18" charset="0"/>
            </a:endParaRPr>
          </a:p>
          <a:p>
            <a:pPr algn="ctr"/>
            <a:endParaRPr lang="en-US" altLang="zh-CN" sz="2800" dirty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dirty="0" smtClean="0">
                <a:latin typeface="+mj-lt"/>
                <a:cs typeface="Times New Roman" panose="02020603050405020304" pitchFamily="18" charset="0"/>
              </a:rPr>
              <a:t>2023/08/10</a:t>
            </a:r>
            <a:endParaRPr lang="en-US" altLang="zh-CN" sz="28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图片 6" descr="200px-Tsinghua_University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9" y="265623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320" y="265623"/>
            <a:ext cx="1440000" cy="1432536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828835" y="3933173"/>
            <a:ext cx="1038225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0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10</a:t>
            </a:fld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 txBox="1">
            <a:spLocks/>
          </p:cNvSpPr>
          <p:nvPr/>
        </p:nvSpPr>
        <p:spPr>
          <a:xfrm>
            <a:off x="282144" y="1"/>
            <a:ext cx="881105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4.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在线触发与数据</a:t>
            </a:r>
            <a:r>
              <a:rPr lang="zh-CN" altLang="en-US" dirty="0">
                <a:solidFill>
                  <a:sysClr val="windowText" lastClr="000000"/>
                </a:solidFill>
              </a:rPr>
              <a:t>传输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模式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070" y="770467"/>
            <a:ext cx="46346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基于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在线计算的无触发解决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方案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Fc-128-16-16-128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结构的全连接自编码器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0" y="3548574"/>
            <a:ext cx="8086976" cy="33366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337" y="3548574"/>
            <a:ext cx="2792943" cy="31729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533" y="774056"/>
            <a:ext cx="4562875" cy="272965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071" y="1820407"/>
            <a:ext cx="6505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相比于全精度模型，量化为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&lt;16&gt;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&lt;12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的模型精度损失不大，量化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</a:t>
            </a:r>
            <a:r>
              <a:rPr lang="en-US" altLang="zh-CN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&lt;9&gt;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的模型在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MSE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指标上要高出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左右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&lt;16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下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，需要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2754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DSP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单元和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98850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LUT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单元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&lt;9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下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，需要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49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DSP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单元和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33458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LUT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单元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75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ACE2C98-C763-3733-313B-09DA6F9E2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18" y="3677194"/>
            <a:ext cx="8192622" cy="3031965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 txBox="1">
            <a:spLocks/>
          </p:cNvSpPr>
          <p:nvPr/>
        </p:nvSpPr>
        <p:spPr>
          <a:xfrm>
            <a:off x="282144" y="1"/>
            <a:ext cx="881105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4.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在线</a:t>
            </a:r>
            <a:r>
              <a:rPr lang="zh-CN" altLang="en-US" dirty="0">
                <a:solidFill>
                  <a:sysClr val="windowText" lastClr="000000"/>
                </a:solidFill>
              </a:rPr>
              <a:t>触发与数据传输模式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F07196A-3AE9-8D89-6731-3CBADC52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180" y="1287257"/>
            <a:ext cx="4382361" cy="187314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3070" y="770467"/>
            <a:ext cx="7454413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基于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GPU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在线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计算的无触发解决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方案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线性最优滤波：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FIR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滤波器，长序列单次卷积计算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最擅长进行此类计算的设备：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GPU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连续数据采集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高带宽数据传输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GPU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在线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计算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DAQ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板 </a:t>
            </a:r>
            <a:r>
              <a:rPr lang="en-US" altLang="zh-CN" b="1" dirty="0"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Aurora 64/66B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ym typeface="Wingdings" panose="05000000000000000000" pitchFamily="2" charset="2"/>
              </a:rPr>
              <a:t> 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FPGA 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PCIe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采集卡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Alevo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U50 or 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FPGA 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PCIe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采集卡 </a:t>
            </a:r>
            <a:r>
              <a:rPr lang="en-US" altLang="zh-CN" b="1" dirty="0">
                <a:sym typeface="Wingdings" panose="05000000000000000000" pitchFamily="2" charset="2"/>
              </a:rPr>
              <a:t>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PCIe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P2P DMA </a:t>
            </a:r>
            <a:r>
              <a:rPr lang="en-US" altLang="zh-CN" b="1" dirty="0"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GPU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支持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PCIe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3.0×16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latency ~ 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1us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87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71796" y="998842"/>
            <a:ext cx="11628582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连续数据采集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高带宽数据传输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GPU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在线计算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U50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、自研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PCIe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采集卡、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RTX A4000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FPGA PCIe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采集卡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PC  GPU 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带宽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~5GB/s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FPGA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PCIe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采集卡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 PCIe P2P DMA  GPU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最大带宽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~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11GB/s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GPU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部署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DPLMS 1024-tap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算法在线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计算</a:t>
            </a:r>
            <a:endParaRPr lang="en-US" altLang="zh-CN" sz="2000" dirty="0">
              <a:latin typeface="+mj-lt"/>
            </a:endParaRPr>
          </a:p>
          <a:p>
            <a:pPr lvl="1">
              <a:lnSpc>
                <a:spcPct val="110000"/>
              </a:lnSpc>
            </a:pPr>
            <a:endParaRPr lang="zh-CN" altLang="en-US" dirty="0">
              <a:latin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9C2959C-A65E-F1C2-1511-2BDC42057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2" y="2896806"/>
            <a:ext cx="4798588" cy="36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AAD41A-1FFB-317E-5669-E00A9C752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209" y="3125181"/>
            <a:ext cx="6819900" cy="314325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标题 1"/>
          <p:cNvSpPr txBox="1">
            <a:spLocks/>
          </p:cNvSpPr>
          <p:nvPr/>
        </p:nvSpPr>
        <p:spPr>
          <a:xfrm>
            <a:off x="282144" y="1"/>
            <a:ext cx="881105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4.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在线</a:t>
            </a:r>
            <a:r>
              <a:rPr lang="zh-CN" altLang="en-US" dirty="0">
                <a:solidFill>
                  <a:sysClr val="windowText" lastClr="000000"/>
                </a:solidFill>
              </a:rPr>
              <a:t>触发与数据传输模式</a:t>
            </a:r>
          </a:p>
        </p:txBody>
      </p:sp>
    </p:spTree>
    <p:extLst>
      <p:ext uri="{BB962C8B-B14F-4D97-AF65-F5344CB8AC3E}">
        <p14:creationId xmlns:p14="http://schemas.microsoft.com/office/powerpoint/2010/main" val="63961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0356" y="1031703"/>
            <a:ext cx="11628582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+mj-lt"/>
              </a:rPr>
              <a:t>无触发波形</a:t>
            </a:r>
            <a:r>
              <a:rPr lang="zh-CN" altLang="en-US" sz="2400" b="1" dirty="0" smtClean="0">
                <a:latin typeface="+mj-lt"/>
              </a:rPr>
              <a:t>数字化与</a:t>
            </a:r>
            <a:r>
              <a:rPr lang="zh-CN" altLang="en-US" sz="2400" b="1" dirty="0">
                <a:latin typeface="+mj-lt"/>
              </a:rPr>
              <a:t>高带宽</a:t>
            </a:r>
            <a:r>
              <a:rPr lang="zh-CN" altLang="en-US" sz="2400" b="1" dirty="0" smtClean="0">
                <a:latin typeface="+mj-lt"/>
              </a:rPr>
              <a:t>读出系统为前沿物理实验的在线触发提供了更多的可能</a:t>
            </a:r>
            <a:endParaRPr lang="en-US" altLang="zh-CN" sz="2400" b="1" dirty="0" smtClean="0">
              <a:latin typeface="+mj-lt"/>
            </a:endParaRP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 smtClean="0">
                <a:latin typeface="+mj-lt"/>
              </a:rPr>
              <a:t>在未来</a:t>
            </a:r>
            <a:r>
              <a:rPr lang="en-US" altLang="zh-CN" sz="2400" b="1" dirty="0" smtClean="0">
                <a:latin typeface="+mj-lt"/>
              </a:rPr>
              <a:t>CDEX</a:t>
            </a:r>
            <a:r>
              <a:rPr lang="zh-CN" altLang="en-US" sz="2400" b="1" dirty="0" smtClean="0">
                <a:latin typeface="+mj-lt"/>
              </a:rPr>
              <a:t>实验，有望实现低能事例的搜寻，进一步降低数据分析阈值</a:t>
            </a:r>
            <a:endParaRPr lang="en-US" altLang="zh-CN" sz="2400" b="1" dirty="0" smtClean="0">
              <a:latin typeface="+mj-lt"/>
            </a:endParaRP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 smtClean="0">
                <a:latin typeface="+mj-lt"/>
              </a:rPr>
              <a:t>在未来锦屏中微子中，有望实现更偏向物理的触发方式，排除本底的同时保留物理事例</a:t>
            </a:r>
            <a:endParaRPr lang="en-US" altLang="zh-CN" sz="2400" b="1" dirty="0" smtClean="0">
              <a:latin typeface="+mj-lt"/>
            </a:endParaRP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+mj-lt"/>
              </a:rPr>
              <a:t>…</a:t>
            </a:r>
            <a:endParaRPr lang="en-US" altLang="zh-CN" sz="2000" dirty="0">
              <a:latin typeface="+mj-lt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 txBox="1">
            <a:spLocks/>
          </p:cNvSpPr>
          <p:nvPr/>
        </p:nvSpPr>
        <p:spPr>
          <a:xfrm>
            <a:off x="282144" y="1"/>
            <a:ext cx="881105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5.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总结与展望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69" y="3387454"/>
            <a:ext cx="3240000" cy="26926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4" y="3788190"/>
            <a:ext cx="7613337" cy="27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1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8782" y="3138553"/>
            <a:ext cx="10825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/>
              <a:t>谢谢</a:t>
            </a:r>
            <a:endParaRPr lang="en-US" altLang="zh-CN" sz="4800" b="1" dirty="0"/>
          </a:p>
        </p:txBody>
      </p:sp>
    </p:spTree>
    <p:extLst>
      <p:ext uri="{BB962C8B-B14F-4D97-AF65-F5344CB8AC3E}">
        <p14:creationId xmlns:p14="http://schemas.microsoft.com/office/powerpoint/2010/main" val="61551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8782" y="3189353"/>
            <a:ext cx="10825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/>
              <a:t>附录</a:t>
            </a:r>
            <a:endParaRPr lang="en-US" altLang="zh-CN" sz="4800" b="1" dirty="0"/>
          </a:p>
        </p:txBody>
      </p:sp>
    </p:spTree>
    <p:extLst>
      <p:ext uri="{BB962C8B-B14F-4D97-AF65-F5344CB8AC3E}">
        <p14:creationId xmlns:p14="http://schemas.microsoft.com/office/powerpoint/2010/main" val="37307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282144" y="1"/>
            <a:ext cx="7886700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noProof="0" dirty="0" smtClean="0">
                <a:solidFill>
                  <a:sysClr val="windowText" lastClr="000000"/>
                </a:solidFill>
              </a:rPr>
              <a:t>CDEX-100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阵列读出电子学研制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82144" y="771525"/>
            <a:ext cx="115034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CDEX-100 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暗物质直接探测能量阈值 </a:t>
            </a:r>
            <a:r>
              <a:rPr lang="en-US" altLang="zh-CN" sz="20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v.s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数据带宽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C1B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系统噪声分布：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CDEX-100 DAQ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系统：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1s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内，只考虑噪声，幅度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对应能量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超过     的点数应为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噪声误触发率 </a:t>
            </a:r>
            <a:r>
              <a:rPr lang="en-US" altLang="zh-CN" sz="16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v.s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能量阈值                        数据传输带宽 </a:t>
            </a:r>
            <a:r>
              <a:rPr lang="en-US" altLang="zh-CN" sz="16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v.s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能量阈值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/>
          </p:nvPr>
        </p:nvGraphicFramePr>
        <p:xfrm>
          <a:off x="3513233" y="1359129"/>
          <a:ext cx="1951133" cy="351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" name="Equation" r:id="rId4" imgW="1130040" imgH="203040" progId="Equation.DSMT4">
                  <p:embed/>
                </p:oleObj>
              </mc:Choice>
              <mc:Fallback>
                <p:oleObj name="Equation" r:id="rId4" imgW="1130040" imgH="203040" progId="Equation.DSMT4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13233" y="1359129"/>
                        <a:ext cx="1951133" cy="351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9499600" y="868132"/>
            <a:ext cx="2692400" cy="2639497"/>
            <a:chOff x="8610600" y="1170183"/>
            <a:chExt cx="3272971" cy="320866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10600" y="1170183"/>
              <a:ext cx="3272971" cy="283932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9014799" y="4009511"/>
              <a:ext cx="2665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C1B</a:t>
              </a:r>
              <a:r>
                <a:rPr lang="zh-CN" altLang="en-US" dirty="0" smtClean="0"/>
                <a:t>的系统噪声水平</a:t>
              </a:r>
              <a:endParaRPr lang="zh-CN" altLang="en-US" dirty="0"/>
            </a:p>
          </p:txBody>
        </p:sp>
      </p:grpSp>
      <p:graphicFrame>
        <p:nvGraphicFramePr>
          <p:cNvPr id="12" name="对象 11"/>
          <p:cNvGraphicFramePr>
            <a:graphicFrameLocks noChangeAspect="1"/>
          </p:cNvGraphicFramePr>
          <p:nvPr>
            <p:extLst/>
          </p:nvPr>
        </p:nvGraphicFramePr>
        <p:xfrm>
          <a:off x="3963525" y="1794511"/>
          <a:ext cx="3799553" cy="384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" name="Equation" r:id="rId7" imgW="2260440" imgH="228600" progId="Equation.DSMT4">
                  <p:embed/>
                </p:oleObj>
              </mc:Choice>
              <mc:Fallback>
                <p:oleObj name="Equation" r:id="rId7" imgW="2260440" imgH="228600" progId="Equation.DSMT4">
                  <p:embed/>
                  <p:pic>
                    <p:nvPicPr>
                      <p:cNvPr id="12" name="对象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63525" y="1794511"/>
                        <a:ext cx="3799553" cy="384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>
            <a:graphicFrameLocks noChangeAspect="1"/>
          </p:cNvGraphicFramePr>
          <p:nvPr>
            <p:extLst/>
          </p:nvPr>
        </p:nvGraphicFramePr>
        <p:xfrm>
          <a:off x="6143625" y="2242975"/>
          <a:ext cx="317295" cy="38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" name="Equation" r:id="rId9" imgW="190440" imgH="228600" progId="Equation.DSMT4">
                  <p:embed/>
                </p:oleObj>
              </mc:Choice>
              <mc:Fallback>
                <p:oleObj name="Equation" r:id="rId9" imgW="190440" imgH="228600" progId="Equation.DSMT4">
                  <p:embed/>
                  <p:pic>
                    <p:nvPicPr>
                      <p:cNvPr id="13" name="对象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43625" y="2242975"/>
                        <a:ext cx="317295" cy="38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>
            <a:graphicFrameLocks noChangeAspect="1"/>
          </p:cNvGraphicFramePr>
          <p:nvPr>
            <p:extLst/>
          </p:nvPr>
        </p:nvGraphicFramePr>
        <p:xfrm>
          <a:off x="1670050" y="2614117"/>
          <a:ext cx="5473700" cy="842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" name="Equation" r:id="rId11" imgW="3466800" imgH="533160" progId="Equation.DSMT4">
                  <p:embed/>
                </p:oleObj>
              </mc:Choice>
              <mc:Fallback>
                <p:oleObj name="Equation" r:id="rId11" imgW="3466800" imgH="533160" progId="Equation.DSMT4">
                  <p:embed/>
                  <p:pic>
                    <p:nvPicPr>
                      <p:cNvPr id="14" name="对象 1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70050" y="2614117"/>
                        <a:ext cx="5473700" cy="842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7467723" y="3547742"/>
            <a:ext cx="4557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(</a:t>
            </a:r>
            <a:r>
              <a:rPr lang="zh-CN" altLang="en-US" dirty="0" smtClean="0"/>
              <a:t>分段原因：设置数据包大小为</a:t>
            </a:r>
            <a:r>
              <a:rPr lang="en-US" altLang="zh-CN" dirty="0" smtClean="0"/>
              <a:t>120us</a:t>
            </a:r>
            <a:r>
              <a:rPr lang="zh-CN" altLang="en-US" dirty="0" smtClean="0"/>
              <a:t>，则最大计数率为</a:t>
            </a:r>
            <a:r>
              <a:rPr lang="en-US" altLang="zh-CN" dirty="0" smtClean="0"/>
              <a:t>1s/120us = 8333 Hz</a:t>
            </a:r>
            <a:r>
              <a:rPr lang="zh-CN" altLang="en-US" dirty="0" smtClean="0"/>
              <a:t>，超过此计数率，应以无间断采集计算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/>
          <a:stretch/>
        </p:blipFill>
        <p:spPr>
          <a:xfrm>
            <a:off x="189092" y="4121150"/>
            <a:ext cx="4418077" cy="26003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"/>
          <a:stretch/>
        </p:blipFill>
        <p:spPr>
          <a:xfrm>
            <a:off x="4372587" y="4121150"/>
            <a:ext cx="4428633" cy="25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3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282144" y="1"/>
            <a:ext cx="7886700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noProof="0" dirty="0" smtClean="0">
                <a:solidFill>
                  <a:sysClr val="windowText" lastClr="000000"/>
                </a:solidFill>
              </a:rPr>
              <a:t>CDEX-100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阵列读出电子学研制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82144" y="771525"/>
            <a:ext cx="1150345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CDEX-100 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暗物质直接探测能量阈值 </a:t>
            </a:r>
            <a:r>
              <a:rPr lang="en-US" altLang="zh-CN" sz="20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v.s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数据带宽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extLst/>
          </p:nvPr>
        </p:nvGraphicFramePr>
        <p:xfrm>
          <a:off x="858492" y="1380100"/>
          <a:ext cx="11127862" cy="2661967"/>
        </p:xfrm>
        <a:graphic>
          <a:graphicData uri="http://schemas.openxmlformats.org/drawingml/2006/table">
            <a:tbl>
              <a:tblPr/>
              <a:tblGrid>
                <a:gridCol w="187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9625">
                  <a:extLst>
                    <a:ext uri="{9D8B030D-6E8A-4147-A177-3AD203B41FA5}">
                      <a16:colId xmlns:a16="http://schemas.microsoft.com/office/drawing/2014/main" val="3848920580"/>
                    </a:ext>
                  </a:extLst>
                </a:gridCol>
                <a:gridCol w="1842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2153">
                  <a:extLst>
                    <a:ext uri="{9D8B030D-6E8A-4147-A177-3AD203B41FA5}">
                      <a16:colId xmlns:a16="http://schemas.microsoft.com/office/drawing/2014/main" val="3550020963"/>
                    </a:ext>
                  </a:extLst>
                </a:gridCol>
                <a:gridCol w="1842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2153">
                  <a:extLst>
                    <a:ext uri="{9D8B030D-6E8A-4147-A177-3AD203B41FA5}">
                      <a16:colId xmlns:a16="http://schemas.microsoft.com/office/drawing/2014/main" val="2498200684"/>
                    </a:ext>
                  </a:extLst>
                </a:gridCol>
              </a:tblGrid>
              <a:tr h="3999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rtl="0" fontAlgn="ctr"/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噪声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σ=30 eV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rtl="0" fontAlgn="ctr"/>
                      <a:r>
                        <a:rPr lang="zh-CN" alt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单通道</a:t>
                      </a:r>
                      <a:endParaRPr lang="en-US" altLang="zh-CN" sz="1800" b="1" i="0" u="none" strike="noStrike" dirty="0" smtClean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125</a:t>
                      </a:r>
                      <a:r>
                        <a:rPr lang="en-US" altLang="zh-CN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MSPS / 16-bit</a:t>
                      </a:r>
                    </a:p>
                    <a:p>
                      <a:pPr algn="ctr" rtl="0" fontAlgn="ctr"/>
                      <a:r>
                        <a:rPr lang="zh-CN" alt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每个数据包</a:t>
                      </a:r>
                      <a:r>
                        <a:rPr lang="en-US" altLang="zh-CN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120us</a:t>
                      </a:r>
                      <a:r>
                        <a:rPr lang="zh-CN" alt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记录长度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CDEX-100 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CN" alt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个低能量探测通道</a:t>
                      </a:r>
                      <a:endParaRPr lang="en-US" altLang="zh-CN" sz="1800" b="1" i="0" u="none" strike="noStrike" dirty="0" smtClean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125 MSPS / 16-bit</a:t>
                      </a:r>
                    </a:p>
                    <a:p>
                      <a:pPr algn="ctr" rtl="0" fontAlgn="ctr"/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每个数据包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120us</a:t>
                      </a:r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记录长度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Threshold (eV)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噪声触发计数率</a:t>
                      </a:r>
                      <a:endParaRPr lang="en-US" altLang="zh-CN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(cps)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噪声触发读出带宽 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(GB/s)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噪声触发数据量</a:t>
                      </a:r>
                      <a:endParaRPr lang="en-US" altLang="zh-CN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(TB/day)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噪声触发读出带宽 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(GB/s)</a:t>
                      </a:r>
                      <a:endParaRPr lang="zh-CN" alt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噪声触发数据量</a:t>
                      </a:r>
                      <a:endParaRPr lang="en-US" altLang="zh-CN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(TB/day)</a:t>
                      </a:r>
                      <a:endParaRPr lang="zh-CN" alt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5851"/>
                  </a:ext>
                </a:extLst>
              </a:tr>
              <a:tr h="3999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160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6.026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0.000175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0.0142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0.0175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1.48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9707047"/>
                  </a:ext>
                </a:extLst>
              </a:tr>
              <a:tr h="3999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120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6775.259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0.2033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15.9656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20.33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1596.56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990159"/>
                  </a:ext>
                </a:extLst>
              </a:tr>
              <a:tr h="3999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100(</a:t>
                      </a:r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无触发传输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0.25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20.5994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25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2109.38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217031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89260"/>
            <a:ext cx="10058400" cy="253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4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282143" y="1"/>
            <a:ext cx="10347757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dirty="0" smtClean="0">
                <a:solidFill>
                  <a:sysClr val="windowText" lastClr="000000"/>
                </a:solidFill>
              </a:rPr>
              <a:t>神经网络自编码器的</a:t>
            </a:r>
            <a:r>
              <a:rPr lang="en-US" altLang="zh-CN" dirty="0" smtClean="0">
                <a:solidFill>
                  <a:sysClr val="windowText" lastClr="000000"/>
                </a:solidFill>
              </a:rPr>
              <a:t>FPGA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在线部署：资源消耗及推理时延</a:t>
            </a:r>
            <a:endParaRPr lang="zh-CN" altLang="en-US" sz="38400" dirty="0">
              <a:solidFill>
                <a:sysClr val="windowText" lastClr="000000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703028"/>
            <a:ext cx="1076348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82144" y="771525"/>
            <a:ext cx="11546441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fc-128-16-16-128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为例 （如果输出给压缩信息？比如给出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64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输出）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资源消耗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在最高定点精度 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ap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&lt;16&gt;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下，设置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DSP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复用率为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（即最低推理时延），其需要占用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2754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DSP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单元和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98850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LUT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单元，推理时延为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个时钟周期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ap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&lt;9&gt;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下，设置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DSP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复用率为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，需要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49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DSP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单元和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33458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LUT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单元，推理延时为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38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个时钟周期（可在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xc7z100 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soc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上进行部署）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60" y="3384823"/>
            <a:ext cx="8086976" cy="333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2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19</a:t>
            </a:fld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 txBox="1">
            <a:spLocks/>
          </p:cNvSpPr>
          <p:nvPr/>
        </p:nvSpPr>
        <p:spPr>
          <a:xfrm>
            <a:off x="282144" y="1"/>
            <a:ext cx="881105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3.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无</a:t>
            </a:r>
            <a:r>
              <a:rPr lang="zh-CN" altLang="en-US" dirty="0">
                <a:solidFill>
                  <a:sysClr val="windowText" lastClr="000000"/>
                </a:solidFill>
              </a:rPr>
              <a:t>触发读出解决方案数据传输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模式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144" y="771525"/>
            <a:ext cx="1154644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在线计算的无触发解决方案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复杂触发算法（如神经网络自编码器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降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噪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梯形成形）经剪枝、定点量化后，直接部署于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的数据通路中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fc-128-16-16-128-ap&lt;9&gt;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的部署为例，在单卡部署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通道情况下，需要消耗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Xilinx 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Alevo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U250 12.8%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DSP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资源及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61.1%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LUT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资源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该无触发方案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优点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数据处理的流水线可控度高，延迟明确，设计合理的情况下几乎不会出现数据包阻塞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端算法部署延迟极低，相同算法推理速度相比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有明显优势，且可在很小的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Batch Size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下，快速得出结果，反馈时延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该无触发方案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缺点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资源容量要求很高，比如在以上算法部署中，就无法使用基于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ZU19EG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PCIe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采集卡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固件程序开发难度大，算法部署、调试难度及用时要远超在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端进行算法开发和部署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在大规模计算下只能进行定点数量化后的运算，计算结果精度不及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的浮点数计算精度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3085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12436" y="720439"/>
            <a:ext cx="11628582" cy="0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117599" y="22173"/>
            <a:ext cx="9818255" cy="757382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cs typeface="Times New Roman" panose="02020603050405020304" pitchFamily="18" charset="0"/>
              </a:rPr>
              <a:t>Outlines</a:t>
            </a:r>
            <a:endParaRPr lang="zh-CN" alt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4690" y="761081"/>
            <a:ext cx="121919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altLang="zh-CN" sz="32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b="1" dirty="0" smtClean="0">
                <a:cs typeface="Times New Roman" panose="02020603050405020304" pitchFamily="18" charset="0"/>
              </a:rPr>
              <a:t>Motivation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b="1" dirty="0" smtClean="0">
                <a:cs typeface="Times New Roman" panose="02020603050405020304" pitchFamily="18" charset="0"/>
              </a:rPr>
              <a:t>无</a:t>
            </a:r>
            <a:r>
              <a:rPr lang="zh-CN" altLang="en-US" sz="2400" b="1" dirty="0">
                <a:cs typeface="Times New Roman" panose="02020603050405020304" pitchFamily="18" charset="0"/>
              </a:rPr>
              <a:t>触发波形</a:t>
            </a:r>
            <a:r>
              <a:rPr lang="zh-CN" altLang="en-US" sz="2400" b="1" dirty="0" smtClean="0">
                <a:cs typeface="Times New Roman" panose="02020603050405020304" pitchFamily="18" charset="0"/>
              </a:rPr>
              <a:t>数字化</a:t>
            </a:r>
            <a:r>
              <a:rPr lang="zh-CN" altLang="en-US" sz="2400" b="1" dirty="0">
                <a:cs typeface="Times New Roman" panose="02020603050405020304" pitchFamily="18" charset="0"/>
              </a:rPr>
              <a:t>与高带宽读出</a:t>
            </a:r>
            <a:r>
              <a:rPr lang="zh-CN" altLang="en-US" sz="2400" b="1" dirty="0" smtClean="0">
                <a:cs typeface="Times New Roman" panose="02020603050405020304" pitchFamily="18" charset="0"/>
              </a:rPr>
              <a:t>架构</a:t>
            </a:r>
            <a:endParaRPr lang="en-US" altLang="zh-CN" sz="2400" b="1" dirty="0" smtClean="0"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b="1" dirty="0" smtClean="0">
                <a:cs typeface="Times New Roman" panose="02020603050405020304" pitchFamily="18" charset="0"/>
              </a:rPr>
              <a:t>硬件</a:t>
            </a:r>
            <a:r>
              <a:rPr lang="zh-CN" altLang="en-US" sz="2400" b="1" dirty="0">
                <a:cs typeface="Times New Roman" panose="02020603050405020304" pitchFamily="18" charset="0"/>
              </a:rPr>
              <a:t>设计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b="1" dirty="0">
                <a:cs typeface="Times New Roman" panose="02020603050405020304" pitchFamily="18" charset="0"/>
              </a:rPr>
              <a:t>在线触发与数据传输</a:t>
            </a:r>
            <a:r>
              <a:rPr lang="zh-CN" altLang="en-US" sz="2400" b="1" dirty="0" smtClean="0">
                <a:cs typeface="Times New Roman" panose="02020603050405020304" pitchFamily="18" charset="0"/>
              </a:rPr>
              <a:t>模式</a:t>
            </a:r>
            <a:endParaRPr lang="en-US" altLang="zh-CN" sz="2400" b="1" dirty="0" smtClean="0"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b="1" dirty="0" smtClean="0">
                <a:cs typeface="Times New Roman" panose="02020603050405020304" pitchFamily="18" charset="0"/>
              </a:rPr>
              <a:t>总结与展望</a:t>
            </a:r>
            <a:endParaRPr lang="zh-CN" altLang="en-US" sz="24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4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2144" y="771525"/>
            <a:ext cx="1154644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在线计算的无触发解决方案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以一台搭载双路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AMD EPYC 7002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Super Micro 4124GS-TNR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服务器为例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满足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128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通道无触发计算要求的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采集卡及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部署模式：以交错方式在主板上进行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PCIe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P2P DMA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传输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该无触发方案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优点</a:t>
            </a:r>
            <a:endParaRPr lang="en-US" altLang="zh-CN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只负责数据转发、缓存和触发信息交互，资源开销小，固件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进行浮点数计算，无需考虑量化损失问题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面向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的算法处理流水线是软件层面的，容易实现算法更新和部署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在线服务器中所用硬件均可采用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COTS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器件，基本无需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定制</a:t>
            </a:r>
            <a:endParaRPr lang="en-US" altLang="zh-CN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该无触发方案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缺点</a:t>
            </a:r>
            <a:endParaRPr lang="en-US" altLang="zh-CN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P2P DMA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的传输时延、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计算时延可能会有浮动，有出现数据阻塞的风险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低延迟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端算法的开发与部署也并非易事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需要购买额外的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031" y="2141389"/>
            <a:ext cx="3167854" cy="2419181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标题 1"/>
          <p:cNvSpPr txBox="1">
            <a:spLocks/>
          </p:cNvSpPr>
          <p:nvPr/>
        </p:nvSpPr>
        <p:spPr>
          <a:xfrm>
            <a:off x="282144" y="1"/>
            <a:ext cx="881105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3.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无</a:t>
            </a:r>
            <a:r>
              <a:rPr lang="zh-CN" altLang="en-US" dirty="0">
                <a:solidFill>
                  <a:sysClr val="windowText" lastClr="000000"/>
                </a:solidFill>
              </a:rPr>
              <a:t>触发读出解决方案数据传输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模式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2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3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212436" y="720439"/>
            <a:ext cx="11628582" cy="0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117599" y="22173"/>
            <a:ext cx="9818255" cy="757382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 smtClean="0">
                <a:cs typeface="Times New Roman" panose="02020603050405020304" pitchFamily="18" charset="0"/>
              </a:rPr>
              <a:t>Motivation</a:t>
            </a:r>
            <a:endParaRPr lang="zh-CN" altLang="en-US" sz="3200" b="1" dirty="0"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/>
          <a:stretch/>
        </p:blipFill>
        <p:spPr>
          <a:xfrm>
            <a:off x="117106" y="4437706"/>
            <a:ext cx="3240000" cy="1906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"/>
          <a:stretch/>
        </p:blipFill>
        <p:spPr>
          <a:xfrm>
            <a:off x="3555076" y="4454768"/>
            <a:ext cx="3240000" cy="190158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12436" y="981239"/>
            <a:ext cx="64893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CDEX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：暗物质直接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探测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WIMP (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大质量弱相互作用粒子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探测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高纯锗探测器暗物质直接探测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ROI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0~20 </a:t>
            </a:r>
            <a:r>
              <a:rPr lang="en-US" altLang="zh-CN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keV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实验关键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本底水平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探测阈值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曝光量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CDEX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现状和目标：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本底水平：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cpkkd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0.01 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cpkkd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@1keV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数据分析阈值：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160 eV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 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CDEX-10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CDEX-50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10kg ∙ year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50kg ∙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5462" y="6384804"/>
            <a:ext cx="26623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噪声误触发率 </a:t>
            </a:r>
            <a:r>
              <a:rPr lang="en-US" altLang="zh-CN" sz="16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v.s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能量阈值 </a:t>
            </a:r>
          </a:p>
        </p:txBody>
      </p:sp>
      <p:sp>
        <p:nvSpPr>
          <p:cNvPr id="12" name="矩形 11"/>
          <p:cNvSpPr/>
          <p:nvPr/>
        </p:nvSpPr>
        <p:spPr>
          <a:xfrm>
            <a:off x="3752260" y="6382921"/>
            <a:ext cx="26110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数据传输带宽 </a:t>
            </a:r>
            <a:r>
              <a:rPr lang="en-US" altLang="zh-CN" sz="16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v.s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能量阈值</a:t>
            </a:r>
          </a:p>
        </p:txBody>
      </p:sp>
      <p:sp>
        <p:nvSpPr>
          <p:cNvPr id="14" name="矩形 13"/>
          <p:cNvSpPr/>
          <p:nvPr/>
        </p:nvSpPr>
        <p:spPr>
          <a:xfrm>
            <a:off x="6489873" y="4885208"/>
            <a:ext cx="535114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降低探测阈值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降低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ASIC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前放及读出电子学系统噪声贡献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“无触发”读出</a:t>
            </a:r>
            <a:endParaRPr lang="en-US" altLang="zh-CN" b="1" dirty="0" smtClean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复杂数字滤波方法及神经网络在线触发判选</a:t>
            </a:r>
            <a:endParaRPr lang="en-US" altLang="zh-CN" b="1" dirty="0" smtClean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带宽读出电子学系统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683" y="815694"/>
            <a:ext cx="3689350" cy="383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7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4</a:t>
            </a:fld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12436" y="720439"/>
            <a:ext cx="11628582" cy="0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 txBox="1">
            <a:spLocks/>
          </p:cNvSpPr>
          <p:nvPr/>
        </p:nvSpPr>
        <p:spPr>
          <a:xfrm>
            <a:off x="1117599" y="22173"/>
            <a:ext cx="9818255" cy="757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smtClean="0">
                <a:cs typeface="Times New Roman" panose="02020603050405020304" pitchFamily="18" charset="0"/>
              </a:rPr>
              <a:t>Motivation</a:t>
            </a:r>
            <a:endParaRPr lang="zh-CN" alt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2436" y="1100893"/>
            <a:ext cx="117472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锦屏中微子实验：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MeV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量级的太阳中微子、地球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中微子和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超新星遗迹中微子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掺杂（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）液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闪及其他可替换的靶物质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实验关键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中微子能谱解谱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探测介质类型及体积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高速、高带宽多通道波形采样读出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电子学</a:t>
            </a:r>
            <a:endParaRPr lang="en-US" altLang="zh-CN" b="1" dirty="0" smtClean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锦屏中微子实验现状和目标：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液闪质量：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吨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百吨（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2026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年）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千吨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光电倍增管：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只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2000~8000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只（直径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20cm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电子学通道：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路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2000~8000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路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/4000~16000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路（双增益）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2436" y="4517213"/>
            <a:ext cx="488627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触发方式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符合触发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“无触发”读出</a:t>
            </a:r>
            <a:endParaRPr lang="en-US" altLang="zh-CN" b="1" dirty="0" smtClean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顶点重建</a:t>
            </a:r>
            <a:endParaRPr lang="en-US" altLang="zh-CN" b="1" dirty="0" smtClean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波形分析方法神经网络时间、能量重建</a:t>
            </a:r>
            <a:endParaRPr lang="en-US" altLang="zh-CN" b="1" dirty="0" smtClean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099" y="1477821"/>
            <a:ext cx="3886200" cy="2743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085" y="4517213"/>
            <a:ext cx="3890468" cy="191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3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" y="2136793"/>
            <a:ext cx="10800000" cy="4537113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5</a:t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>
            <a:spLocks/>
          </p:cNvSpPr>
          <p:nvPr/>
        </p:nvSpPr>
        <p:spPr>
          <a:xfrm>
            <a:off x="282144" y="1"/>
            <a:ext cx="864849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2.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无</a:t>
            </a:r>
            <a:r>
              <a:rPr lang="zh-CN" altLang="en-US" dirty="0">
                <a:solidFill>
                  <a:sysClr val="windowText" lastClr="000000"/>
                </a:solidFill>
              </a:rPr>
              <a:t>触发波形数字化与高带宽读出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架构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6960" y="897101"/>
            <a:ext cx="6146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优势：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高采样率，高采样精度（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1GSPS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12-bit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前端无触发、无死时间数据上传汇总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高读出带宽（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100Gbps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高带宽、大容量实时缓存（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8GB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460GB/s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丰富的计算资源（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9024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DSP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1340k LUTs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1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8"/>
    </mc:Choice>
    <mc:Fallback xmlns="">
      <p:transition spd="slow" advTm="1884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6</a:t>
            </a:fld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82144" y="878221"/>
            <a:ext cx="6952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多机箱之间互联架构的实现：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654"/>
            <a:ext cx="3600000" cy="29192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88" y="1982295"/>
            <a:ext cx="4902771" cy="295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840" y="2069569"/>
            <a:ext cx="3600000" cy="273817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5380482"/>
            <a:ext cx="3670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方案一：所有机箱的触发请求汇总到一个主触发板上进行全局触发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25494" y="5380481"/>
            <a:ext cx="3815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方案二：所有机箱的触发请求汇总到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PCIe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数据处理板上进行全局触发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546259" y="5380481"/>
            <a:ext cx="3627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方案三：环形融合拓扑，所有机箱并行计算，交互并进行全局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触发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标题 1"/>
          <p:cNvSpPr txBox="1">
            <a:spLocks/>
          </p:cNvSpPr>
          <p:nvPr/>
        </p:nvSpPr>
        <p:spPr>
          <a:xfrm>
            <a:off x="282144" y="1"/>
            <a:ext cx="864849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2.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无</a:t>
            </a:r>
            <a:r>
              <a:rPr lang="zh-CN" altLang="en-US" dirty="0">
                <a:solidFill>
                  <a:sysClr val="windowText" lastClr="000000"/>
                </a:solidFill>
              </a:rPr>
              <a:t>触发波形数字化与高带宽读出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架构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2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7</a:t>
            </a:fld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1"/>
          <p:cNvSpPr txBox="1">
            <a:spLocks/>
          </p:cNvSpPr>
          <p:nvPr/>
        </p:nvSpPr>
        <p:spPr>
          <a:xfrm>
            <a:off x="282144" y="792739"/>
            <a:ext cx="8328456" cy="591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2400" b="0" dirty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无触发波形数字化与高带宽读出硬件设计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610600" y="1669886"/>
            <a:ext cx="35466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波形采样系统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6U-VPX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标准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底板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+FMC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子卡架构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层盘中孔工艺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主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控芯片：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KU060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64-bit 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DDR4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USB3.0 (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读写速度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&gt;2.8Gbps)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背板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对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GTH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高速收发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链路（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64Gbps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每个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FMC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子卡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58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路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LVDS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每个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FMC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子卡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对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GTH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高速收发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链路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282143" y="1"/>
            <a:ext cx="8384629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3.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硬件设计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17372" b="10310"/>
          <a:stretch/>
        </p:blipFill>
        <p:spPr>
          <a:xfrm>
            <a:off x="4650600" y="1473494"/>
            <a:ext cx="3960000" cy="50911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3" y="1382107"/>
            <a:ext cx="4320000" cy="53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8</a:t>
            </a:fld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>
            <a:spLocks/>
          </p:cNvSpPr>
          <p:nvPr/>
        </p:nvSpPr>
        <p:spPr>
          <a:xfrm>
            <a:off x="282144" y="792739"/>
            <a:ext cx="8328456" cy="591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2400" b="0" dirty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无触发波形数字化与高带宽读出硬件设计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844" y="3968058"/>
            <a:ext cx="3600000" cy="277333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6660" y="1817520"/>
            <a:ext cx="429909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500MSPS ADC FMC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子卡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基于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ADI AD9694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通道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500MSPS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14-bit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JESD204B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输出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接口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1GSPS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ADC FMC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子卡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基于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 ADS54J60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通道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1GSPS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16-bit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JESD204B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输出接口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5GSPS/10GSPS ADC FMC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子卡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基于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 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ADC12DJ5200RF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通道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5GSPS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12-bit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通道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10GSPS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12-bit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JESD204B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输出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接口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282144" y="1"/>
            <a:ext cx="856721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3.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硬件设计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28659" b="27356"/>
          <a:stretch/>
        </p:blipFill>
        <p:spPr>
          <a:xfrm>
            <a:off x="8145516" y="767713"/>
            <a:ext cx="3841947" cy="3096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r="18148"/>
          <a:stretch/>
        </p:blipFill>
        <p:spPr>
          <a:xfrm rot="5400000">
            <a:off x="3311179" y="2225349"/>
            <a:ext cx="523858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4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9</a:t>
            </a:fld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 txBox="1">
            <a:spLocks/>
          </p:cNvSpPr>
          <p:nvPr/>
        </p:nvSpPr>
        <p:spPr>
          <a:xfrm>
            <a:off x="282144" y="1"/>
            <a:ext cx="881105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4.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在线触发与数据</a:t>
            </a:r>
            <a:r>
              <a:rPr lang="zh-CN" altLang="en-US" dirty="0">
                <a:solidFill>
                  <a:sysClr val="windowText" lastClr="000000"/>
                </a:solidFill>
              </a:rPr>
              <a:t>传输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模式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3573" y="1850936"/>
            <a:ext cx="1145458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全</a:t>
            </a: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连接神经网络：</a:t>
            </a:r>
            <a:endParaRPr lang="en-US" altLang="zh-CN" b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左右两侧为输入、输出层，中间为隐藏层，每层内部神经元互不相连，第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层每个神经元则均与第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N-1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层所有神经元</a:t>
            </a: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相连</a:t>
            </a:r>
            <a:endParaRPr lang="en-US" altLang="zh-CN" b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自</a:t>
            </a: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编码器：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由编码器和解码器组成：</a:t>
            </a:r>
            <a:endParaRPr lang="en-US" altLang="zh-CN" b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编码器：高维输入 </a:t>
            </a:r>
            <a:r>
              <a:rPr lang="en-US" altLang="zh-CN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低维隐变量，获取输入数据隐含的抽象特征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解码器：低维隐变量重新映射至输入空间，重构输入数据</a:t>
            </a:r>
            <a:endParaRPr lang="en-US" altLang="zh-CN" b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93" y="5067566"/>
            <a:ext cx="3615690" cy="13910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484" y="2938332"/>
            <a:ext cx="2921432" cy="1531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851757"/>
            <a:ext cx="4470327" cy="186971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63573" y="875326"/>
            <a:ext cx="4467890" cy="870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基于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在线计算的无触发解决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方案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基于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GPU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在线计算的无触发解决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方案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30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Calibri"/>
        <a:ea typeface="Adobe 黑体 Std R"/>
        <a:cs typeface=""/>
      </a:majorFont>
      <a:minorFont>
        <a:latin typeface="Calibri"/>
        <a:ea typeface="Adobe 黑体 Std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133679</TotalTime>
  <Words>1716</Words>
  <Application>Microsoft Office PowerPoint</Application>
  <PresentationFormat>宽屏</PresentationFormat>
  <Paragraphs>243</Paragraphs>
  <Slides>20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Adobe 黑体 Std R</vt:lpstr>
      <vt:lpstr>等线</vt:lpstr>
      <vt:lpstr>宋体</vt:lpstr>
      <vt:lpstr>微软雅黑</vt:lpstr>
      <vt:lpstr>Arial</vt:lpstr>
      <vt:lpstr>Calibri</vt:lpstr>
      <vt:lpstr>Times New Roman</vt:lpstr>
      <vt:lpstr>Wingdings</vt:lpstr>
      <vt:lpstr>Office 主题​​</vt:lpstr>
      <vt:lpstr>Equation</vt:lpstr>
      <vt:lpstr>PowerPoint 演示文稿</vt:lpstr>
      <vt:lpstr>Outlines</vt:lpstr>
      <vt:lpstr>Motivation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lin lin</dc:creator>
  <cp:lastModifiedBy>jianglin</cp:lastModifiedBy>
  <cp:revision>2896</cp:revision>
  <dcterms:created xsi:type="dcterms:W3CDTF">2020-10-13T02:16:24Z</dcterms:created>
  <dcterms:modified xsi:type="dcterms:W3CDTF">2023-08-10T01:42:44Z</dcterms:modified>
</cp:coreProperties>
</file>