
<file path=[Content_Types].xml><?xml version="1.0" encoding="utf-8"?>
<Types xmlns="http://schemas.openxmlformats.org/package/2006/content-types">
  <Default Extension="png" ContentType="image/png"/>
  <Default Extension="emf" ContentType="image/x-e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20"/>
  </p:handoutMasterIdLst>
  <p:sldIdLst>
    <p:sldId id="586" r:id="rId3"/>
    <p:sldId id="376" r:id="rId5"/>
    <p:sldId id="587" r:id="rId6"/>
    <p:sldId id="591" r:id="rId7"/>
    <p:sldId id="590" r:id="rId8"/>
    <p:sldId id="589" r:id="rId9"/>
    <p:sldId id="602" r:id="rId10"/>
    <p:sldId id="588" r:id="rId11"/>
    <p:sldId id="596" r:id="rId12"/>
    <p:sldId id="611" r:id="rId13"/>
    <p:sldId id="593" r:id="rId14"/>
    <p:sldId id="592" r:id="rId15"/>
    <p:sldId id="594" r:id="rId16"/>
    <p:sldId id="595" r:id="rId17"/>
    <p:sldId id="603" r:id="rId18"/>
    <p:sldId id="270" r:id="rId19"/>
  </p:sldIdLst>
  <p:sldSz cx="12192000" cy="6858000"/>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BD"/>
    <a:srgbClr val="0000FF"/>
    <a:srgbClr val="D8D8D8"/>
    <a:srgbClr val="FF3300"/>
    <a:srgbClr val="9090E9"/>
    <a:srgbClr val="8D8EE8"/>
    <a:srgbClr val="F6A3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89247" autoAdjust="0"/>
  </p:normalViewPr>
  <p:slideViewPr>
    <p:cSldViewPr showGuides="1">
      <p:cViewPr>
        <p:scale>
          <a:sx n="125" d="100"/>
          <a:sy n="125" d="100"/>
        </p:scale>
        <p:origin x="840" y="540"/>
      </p:cViewPr>
      <p:guideLst>
        <p:guide orient="horz" pos="2159"/>
        <p:guide pos="3840"/>
      </p:guideLst>
    </p:cSldViewPr>
  </p:slideViewPr>
  <p:outlineViewPr>
    <p:cViewPr>
      <p:scale>
        <a:sx n="33" d="100"/>
        <a:sy n="33" d="100"/>
      </p:scale>
      <p:origin x="0" y="-318"/>
    </p:cViewPr>
  </p:outlineViewPr>
  <p:notesTextViewPr>
    <p:cViewPr>
      <p:scale>
        <a:sx n="125" d="100"/>
        <a:sy n="125" d="100"/>
      </p:scale>
      <p:origin x="0" y="0"/>
    </p:cViewPr>
  </p:notesTextViewPr>
  <p:notesViewPr>
    <p:cSldViewPr>
      <p:cViewPr varScale="1">
        <p:scale>
          <a:sx n="73" d="100"/>
          <a:sy n="73" d="100"/>
        </p:scale>
        <p:origin x="-2742" y="-90"/>
      </p:cViewPr>
      <p:guideLst>
        <p:guide orient="horz" pos="2879"/>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4" Type="http://schemas.openxmlformats.org/officeDocument/2006/relationships/tags" Target="tags/tag10.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vl1pPr>
          </a:lstStyle>
          <a:p>
            <a:pPr>
              <a:defRPr/>
            </a:pPr>
            <a:endParaRPr lang="en-US" altLang="zh-CN" dirty="0">
              <a:ea typeface="黑体" panose="02010609060101010101" pitchFamily="49" charset="-122"/>
            </a:endParaRPr>
          </a:p>
        </p:txBody>
      </p:sp>
      <p:sp>
        <p:nvSpPr>
          <p:cNvPr id="2355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vl1pPr>
          </a:lstStyle>
          <a:p>
            <a:pPr>
              <a:defRPr/>
            </a:pPr>
            <a:endParaRPr lang="en-US" altLang="zh-CN" dirty="0">
              <a:ea typeface="黑体" panose="02010609060101010101" pitchFamily="49" charset="-122"/>
            </a:endParaRPr>
          </a:p>
        </p:txBody>
      </p:sp>
      <p:sp>
        <p:nvSpPr>
          <p:cNvPr id="2355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vl1pPr>
          </a:lstStyle>
          <a:p>
            <a:pPr>
              <a:defRPr/>
            </a:pPr>
            <a:endParaRPr lang="en-US" altLang="zh-CN" dirty="0">
              <a:ea typeface="黑体" panose="02010609060101010101" pitchFamily="49" charset="-122"/>
            </a:endParaRPr>
          </a:p>
        </p:txBody>
      </p:sp>
      <p:sp>
        <p:nvSpPr>
          <p:cNvPr id="2355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lvl1pPr>
          </a:lstStyle>
          <a:p>
            <a:pPr>
              <a:defRPr/>
            </a:pPr>
            <a:fld id="{901A067B-C9D1-4EEE-8D82-339154AE0F2C}" type="slidenum">
              <a:rPr lang="en-US" altLang="zh-CN">
                <a:ea typeface="黑体" panose="02010609060101010101" pitchFamily="49" charset="-122"/>
              </a:rPr>
            </a:fld>
            <a:endParaRPr lang="en-US" altLang="zh-CN" dirty="0">
              <a:ea typeface="黑体" panose="02010609060101010101" pitchFamily="49"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ea typeface="黑体" panose="02010609060101010101" pitchFamily="49" charset="-122"/>
              </a:defRPr>
            </a:lvl1pPr>
          </a:lstStyle>
          <a:p>
            <a:pPr>
              <a:defRPr/>
            </a:pPr>
            <a:endParaRPr lang="en-US" altLang="zh-CN" dirty="0"/>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ea typeface="黑体" panose="02010609060101010101" pitchFamily="49" charset="-122"/>
              </a:defRPr>
            </a:lvl1pPr>
          </a:lstStyle>
          <a:p>
            <a:pPr>
              <a:defRPr/>
            </a:pPr>
            <a:endParaRPr lang="en-US" altLang="zh-CN" dirty="0"/>
          </a:p>
        </p:txBody>
      </p:sp>
      <p:sp>
        <p:nvSpPr>
          <p:cNvPr id="205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ea typeface="黑体" panose="02010609060101010101" pitchFamily="49" charset="-122"/>
              </a:defRPr>
            </a:lvl1pPr>
          </a:lstStyle>
          <a:p>
            <a:pPr>
              <a:defRPr/>
            </a:pPr>
            <a:endParaRPr lang="en-US" altLang="zh-CN" dirty="0"/>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hangingPunct="1">
              <a:defRPr sz="1200">
                <a:ea typeface="黑体" panose="02010609060101010101" pitchFamily="49" charset="-122"/>
              </a:defRPr>
            </a:lvl1pPr>
          </a:lstStyle>
          <a:p>
            <a:pPr>
              <a:defRPr/>
            </a:pPr>
            <a:fld id="{DEEC9269-A41C-42AF-81F6-4148AA9CE22C}" type="slidenum">
              <a:rPr lang="en-US" altLang="zh-CN" smtClean="0"/>
            </a:fld>
            <a:endParaRPr lang="en-US" altLang="zh-CN"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zh-CN" altLang="en-US" dirty="0"/>
              <a:t>各位老师、同学大家下午好！</a:t>
            </a:r>
            <a:endParaRPr lang="en-US" altLang="zh-CN" dirty="0"/>
          </a:p>
          <a:p>
            <a:r>
              <a:rPr lang="zh-CN" altLang="en-US" dirty="0"/>
              <a:t>我是中科大核探测与核电子学国家重点实验室的秦治臻，接下来为大家介绍</a:t>
            </a:r>
            <a:r>
              <a:rPr lang="en-US" altLang="zh-CN" dirty="0"/>
              <a:t>COMET</a:t>
            </a:r>
            <a:r>
              <a:rPr lang="zh-CN" altLang="en-US" dirty="0"/>
              <a:t>实验缪子束流监测装置读出电子学设计的相关进展</a:t>
            </a:r>
            <a:endParaRPr lang="en-US" altLang="zh-CN"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BB540505-FCA4-4619-BB1A-2C933C6F06C6}" type="slidenum">
              <a:rPr kumimoji="0" lang="zh-CN" altLang="en-US" sz="1200" b="0" i="0" u="none" strike="noStrike" kern="1200" cap="none" spc="0" normalizeH="0" baseline="0" noProof="0" smtClean="0">
                <a:ln>
                  <a:noFill/>
                </a:ln>
                <a:solidFill>
                  <a:prstClr val="black"/>
                </a:solidFill>
                <a:effectLst/>
                <a:uLnTx/>
                <a:uFillTx/>
                <a:latin typeface="黑体" panose="02010609060101010101" pitchFamily="49" charset="-122"/>
                <a:cs typeface="+mn-cs"/>
              </a:rPr>
            </a:fld>
            <a:endParaRPr kumimoji="0" lang="zh-CN" altLang="en-US" sz="1200" b="0" i="0" u="none" strike="noStrike" kern="1200" cap="none" spc="0" normalizeH="0" baseline="0" noProof="0" dirty="0">
              <a:ln>
                <a:noFill/>
              </a:ln>
              <a:solidFill>
                <a:prstClr val="black"/>
              </a:solidFill>
              <a:effectLst/>
              <a:uLnTx/>
              <a:uFillTx/>
              <a:latin typeface="黑体" panose="02010609060101010101" pitchFamily="49"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sym typeface="+mn-ea"/>
              </a:rPr>
              <a:t>在完成电子学系统的设计和调试工作后，我们先后在去年七月和今年的一月份在中国散裂中子源进行了质子束流测试，针对质子束流测试中出现的问题进行系统的调整。</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在整套系统调整完成后，于今年三月份在日本的</a:t>
            </a:r>
            <a:r>
              <a:rPr lang="en-US" altLang="zh-CN" dirty="0"/>
              <a:t>J-PARC</a:t>
            </a:r>
            <a:r>
              <a:rPr lang="zh-CN" altLang="en-US" dirty="0"/>
              <a:t>进行了</a:t>
            </a:r>
            <a:r>
              <a:rPr lang="en-US" altLang="zh-CN" dirty="0"/>
              <a:t>COMET</a:t>
            </a:r>
            <a:r>
              <a:rPr lang="zh-CN" altLang="en-US" dirty="0"/>
              <a:t>实验</a:t>
            </a:r>
            <a:r>
              <a:rPr lang="en-US" altLang="zh-CN" dirty="0"/>
              <a:t>phase-α</a:t>
            </a:r>
            <a:r>
              <a:rPr lang="zh-CN" altLang="en-US" dirty="0"/>
              <a:t>的缪子束流测试，整套装置在实验中稳定运行两周时间，取得了较为理想的测试结果。</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上方的图是检测得到的缪子束流强度随时间变化的统计，可以从中看到清晰的时间结构和强度分布，目前数据正在由合作组成员进行分析。下方的图片是通过光纤定位的缪子击中位置信息，在实验中，使用</a:t>
            </a:r>
            <a:r>
              <a:rPr lang="en-US" altLang="zh-CN" dirty="0"/>
              <a:t>range counter</a:t>
            </a:r>
            <a:r>
              <a:rPr lang="zh-CN" altLang="en-US" dirty="0"/>
              <a:t>探测器作为系统的外部触发，通过截取</a:t>
            </a:r>
            <a:r>
              <a:rPr lang="en-US" altLang="zh-CN" dirty="0"/>
              <a:t>range counter</a:t>
            </a:r>
            <a:r>
              <a:rPr lang="zh-CN" altLang="en-US" dirty="0"/>
              <a:t>探测器触发时间窗内的数据可以看到清晰的</a:t>
            </a:r>
            <a:r>
              <a:rPr lang="en-US" altLang="zh-CN" dirty="0"/>
              <a:t>range counter</a:t>
            </a:r>
            <a:r>
              <a:rPr lang="zh-CN" altLang="en-US" dirty="0"/>
              <a:t>探测器的轮廓，以及</a:t>
            </a:r>
            <a:r>
              <a:rPr lang="en-US" altLang="zh-CN" dirty="0"/>
              <a:t>range counter</a:t>
            </a:r>
            <a:r>
              <a:rPr lang="zh-CN" altLang="en-US" dirty="0"/>
              <a:t>探测器移动前后位置发生的变化。</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针对实验需求和测试中遇到的问题，目前我们正在进行读出电子学系统的升级，为了能够获取信号幅度信息以及更加精确的定时信息，决定使用</a:t>
            </a:r>
            <a:r>
              <a:rPr lang="en-US" altLang="zh-CN" dirty="0"/>
              <a:t>PETSYS TOFPET 2C ASIC</a:t>
            </a:r>
            <a:r>
              <a:rPr lang="zh-CN" altLang="en-US" dirty="0"/>
              <a:t>作为下一个版本的前端读出芯片，该芯片包含</a:t>
            </a:r>
            <a:r>
              <a:rPr lang="en-US" altLang="zh-CN" dirty="0"/>
              <a:t>64</a:t>
            </a:r>
            <a:r>
              <a:rPr lang="zh-CN" altLang="en-US" dirty="0"/>
              <a:t>通道，单通道最大事例率可达</a:t>
            </a:r>
            <a:r>
              <a:rPr lang="en-US" altLang="zh-CN" dirty="0"/>
              <a:t>500k</a:t>
            </a:r>
            <a:r>
              <a:rPr lang="zh-CN" altLang="en-US" dirty="0"/>
              <a:t>，并且支持能量时间测量和双时间边沿测量两种模式，可以为缪子束流监测提供充足的信息进行分析。</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为了应对电子学系统升级后数据的大幅增加以及提高电子学系统的可扩展性，提出了如图中所示新的电子学系统架构，将使用四块前端板对</a:t>
            </a:r>
            <a:r>
              <a:rPr lang="en-US" altLang="zh-CN" dirty="0" err="1"/>
              <a:t>SiPM</a:t>
            </a:r>
            <a:r>
              <a:rPr lang="zh-CN" altLang="en-US" dirty="0"/>
              <a:t>信号进行收集，每个前端板上有</a:t>
            </a:r>
            <a:r>
              <a:rPr lang="en-US" altLang="zh-CN" dirty="0"/>
              <a:t>128</a:t>
            </a:r>
            <a:r>
              <a:rPr lang="zh-CN" altLang="en-US" dirty="0"/>
              <a:t>通道，分别放置在探测器的上下左右四个方向上，数据通过光纤传输到</a:t>
            </a:r>
            <a:r>
              <a:rPr lang="en-US" altLang="zh-CN" dirty="0"/>
              <a:t>DAQ</a:t>
            </a:r>
            <a:r>
              <a:rPr lang="zh-CN" altLang="en-US" dirty="0"/>
              <a:t>进行汇总，</a:t>
            </a:r>
            <a:r>
              <a:rPr lang="en-US" altLang="zh-CN" dirty="0"/>
              <a:t>DAQ</a:t>
            </a:r>
            <a:r>
              <a:rPr lang="zh-CN" altLang="en-US" dirty="0"/>
              <a:t>通过光纤下行通路发送控制和触发信息，上位机和</a:t>
            </a:r>
            <a:r>
              <a:rPr lang="en-US" altLang="zh-CN" dirty="0"/>
              <a:t>DAQ</a:t>
            </a:r>
            <a:r>
              <a:rPr lang="zh-CN" altLang="en-US" dirty="0"/>
              <a:t>板之间通过</a:t>
            </a:r>
            <a:r>
              <a:rPr lang="en-US" altLang="zh-CN" dirty="0"/>
              <a:t>PCIe3.0</a:t>
            </a:r>
            <a:r>
              <a:rPr lang="zh-CN" altLang="en-US" dirty="0"/>
              <a:t>通信，从而保证数据上传的带宽达到系统要求。</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最后，本课题实现了一套塑闪光纤加</a:t>
            </a:r>
            <a:r>
              <a:rPr lang="en-US" altLang="zh-CN" dirty="0"/>
              <a:t>SiPM</a:t>
            </a:r>
            <a:r>
              <a:rPr lang="zh-CN" altLang="en-US" dirty="0"/>
              <a:t>对缪子束流位置时间信息进行监测的读出电子学系统，时间分辨在</a:t>
            </a:r>
            <a:r>
              <a:rPr lang="en-US" altLang="zh-CN" dirty="0"/>
              <a:t>ns</a:t>
            </a:r>
            <a:r>
              <a:rPr lang="zh-CN" altLang="en-US" dirty="0"/>
              <a:t>量级，单板</a:t>
            </a:r>
            <a:r>
              <a:rPr lang="en-US" altLang="zh-CN" dirty="0"/>
              <a:t>128</a:t>
            </a:r>
            <a:r>
              <a:rPr lang="zh-CN" altLang="en-US" dirty="0"/>
              <a:t>通道并且各通道阈值可调，最高可以处理</a:t>
            </a:r>
            <a:r>
              <a:rPr lang="en-US" altLang="zh-CN" dirty="0"/>
              <a:t>700kHz</a:t>
            </a:r>
            <a:r>
              <a:rPr lang="zh-CN" altLang="en-US" dirty="0"/>
              <a:t>的事例率</a:t>
            </a:r>
            <a:endParaRPr lang="zh-CN" altLang="en-US" dirty="0"/>
          </a:p>
          <a:p>
            <a:r>
              <a:rPr lang="zh-CN" altLang="en-US" dirty="0"/>
              <a:t>之后将使用</a:t>
            </a:r>
            <a:r>
              <a:rPr lang="en-US" altLang="zh-CN" dirty="0"/>
              <a:t>PETSYS</a:t>
            </a:r>
            <a:r>
              <a:rPr lang="zh-CN" altLang="en-US" dirty="0"/>
              <a:t>芯片对缪子束流能量和时间信息进行更加精确的测量，同时通过光纤和</a:t>
            </a:r>
            <a:r>
              <a:rPr lang="en-US" altLang="zh-CN" dirty="0"/>
              <a:t>PCIe</a:t>
            </a:r>
            <a:r>
              <a:rPr lang="zh-CN" altLang="en-US" dirty="0"/>
              <a:t>提升系统数据带宽，并且针对大数据通量研究数据的在线压缩处理算法。</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以上就是</a:t>
            </a:r>
            <a:r>
              <a:rPr lang="en-US" altLang="zh-CN" dirty="0"/>
              <a:t>COMET</a:t>
            </a:r>
            <a:r>
              <a:rPr lang="zh-CN" altLang="en-US" dirty="0"/>
              <a:t>实验缪子束流监测装置读出电子学系统的介绍，谢谢大家</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我将从研究背景，读出电子学研制和升级以及总结与展望展开介绍</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COMET</a:t>
            </a:r>
            <a:r>
              <a:rPr lang="zh-CN" altLang="en-US" dirty="0"/>
              <a:t>实验运行在日本的</a:t>
            </a:r>
            <a:r>
              <a:rPr lang="en-US" altLang="zh-CN" dirty="0"/>
              <a:t>J-PARC</a:t>
            </a:r>
            <a:r>
              <a:rPr lang="zh-CN" altLang="en-US" dirty="0"/>
              <a:t>上运行，其主要目的是为了通过缪子到电子的相干转换过程来观测带电轻子味破坏，从而探究新物理的存在，预期在</a:t>
            </a:r>
            <a:r>
              <a:rPr lang="en-US" altLang="zh-CN" dirty="0"/>
              <a:t>COMET</a:t>
            </a:r>
            <a:r>
              <a:rPr lang="zh-CN" altLang="en-US" dirty="0"/>
              <a:t>实验的</a:t>
            </a:r>
            <a:r>
              <a:rPr lang="en-US" altLang="zh-CN" dirty="0"/>
              <a:t>PHASE-II</a:t>
            </a:r>
            <a:r>
              <a:rPr lang="zh-CN" altLang="en-US" dirty="0"/>
              <a:t>阶段可以达到能够观测到带电轻子味破坏的精度</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为了达到实验的预期目标，需要对实验中所使用的高强度缪子束流进行标定，从而确定缪子束流的强度时间结构等信息，为此，中山大学提出了研制一套缪子束流监测装置，我在其中主要担任读出电子学系统的研制工作</a:t>
            </a:r>
            <a:endParaRPr lang="en-US" altLang="zh-CN"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缪子束流监测装置采用塑闪光纤作为探测器，通过在</a:t>
            </a:r>
            <a:r>
              <a:rPr lang="en-US" altLang="zh-CN" dirty="0"/>
              <a:t>XY</a:t>
            </a:r>
            <a:r>
              <a:rPr lang="zh-CN" altLang="en-US" dirty="0"/>
              <a:t>方向上交叉摆放塑闪光纤，来确定缪子击中的位置，如右上图中所示，缪子击中塑闪光纤后产生光子，之后经过</a:t>
            </a:r>
            <a:r>
              <a:rPr lang="en-US" altLang="zh-CN" dirty="0" err="1"/>
              <a:t>SiPM</a:t>
            </a:r>
            <a:r>
              <a:rPr lang="zh-CN" altLang="en-US" dirty="0"/>
              <a:t>增益后输送到前端板进行后续电子学部分的处理，其中单个方向上要求通道数为</a:t>
            </a:r>
            <a:r>
              <a:rPr lang="en-US" altLang="zh-CN" dirty="0"/>
              <a:t>128</a:t>
            </a:r>
            <a:r>
              <a:rPr lang="zh-CN" altLang="en-US" dirty="0"/>
              <a:t>路，时间分辨在</a:t>
            </a:r>
            <a:r>
              <a:rPr lang="en-US" altLang="zh-CN" dirty="0"/>
              <a:t>ns</a:t>
            </a:r>
            <a:r>
              <a:rPr lang="zh-CN" altLang="en-US" dirty="0"/>
              <a:t>量级，事例率在</a:t>
            </a:r>
            <a:r>
              <a:rPr lang="en-US" altLang="zh-CN" dirty="0"/>
              <a:t>30kHz</a:t>
            </a:r>
            <a:r>
              <a:rPr lang="zh-CN" altLang="en-US" dirty="0"/>
              <a:t>左右。</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为了满足对于</a:t>
            </a:r>
            <a:r>
              <a:rPr lang="en-US" altLang="zh-CN" dirty="0" err="1"/>
              <a:t>SiPM</a:t>
            </a:r>
            <a:r>
              <a:rPr lang="zh-CN" altLang="en-US" dirty="0"/>
              <a:t>输出弱信号处理的需求，选择了高能所研制的</a:t>
            </a:r>
            <a:r>
              <a:rPr lang="en-US" altLang="zh-CN" dirty="0" err="1"/>
              <a:t>MaPMT</a:t>
            </a:r>
            <a:r>
              <a:rPr lang="en-US" altLang="zh-CN" dirty="0"/>
              <a:t> V2</a:t>
            </a:r>
            <a:r>
              <a:rPr lang="zh-CN" altLang="en-US" dirty="0"/>
              <a:t>作为前端电子学读出芯片，其内部集成有电荷灵敏前放，</a:t>
            </a:r>
            <a:r>
              <a:rPr lang="en-US" altLang="zh-CN" dirty="0"/>
              <a:t>CR-RC</a:t>
            </a:r>
            <a:r>
              <a:rPr lang="zh-CN" altLang="en-US" dirty="0"/>
              <a:t>成形滤波，比较器和单稳态触发器，单个芯片包含</a:t>
            </a:r>
            <a:r>
              <a:rPr lang="en-US" altLang="zh-CN" dirty="0"/>
              <a:t>64</a:t>
            </a:r>
            <a:r>
              <a:rPr lang="zh-CN" altLang="en-US" dirty="0"/>
              <a:t>通道，功耗低并且单通道事例率可以达到</a:t>
            </a:r>
            <a:r>
              <a:rPr lang="en-US" altLang="zh-CN" dirty="0"/>
              <a:t>MHz</a:t>
            </a:r>
            <a:r>
              <a:rPr lang="zh-CN" altLang="en-US" dirty="0"/>
              <a:t>量级，最终单个方向上的电子学系统架构如右图中所示，主要由</a:t>
            </a:r>
            <a:r>
              <a:rPr lang="en-US" altLang="zh-CN" dirty="0" err="1"/>
              <a:t>SiPM</a:t>
            </a:r>
            <a:r>
              <a:rPr lang="zh-CN" altLang="en-US" dirty="0"/>
              <a:t>载板，前端板，</a:t>
            </a:r>
            <a:r>
              <a:rPr lang="en-US" altLang="zh-CN" dirty="0"/>
              <a:t>DAQ</a:t>
            </a:r>
            <a:r>
              <a:rPr lang="zh-CN" altLang="en-US" dirty="0"/>
              <a:t>和</a:t>
            </a:r>
            <a:r>
              <a:rPr lang="en-US" altLang="zh-CN" dirty="0"/>
              <a:t>TLU</a:t>
            </a:r>
            <a:r>
              <a:rPr lang="zh-CN" altLang="en-US" dirty="0"/>
              <a:t>几个部分构成。</a:t>
            </a:r>
            <a:r>
              <a:rPr lang="en-US" altLang="zh-CN" dirty="0" err="1"/>
              <a:t>SiPM</a:t>
            </a:r>
            <a:r>
              <a:rPr lang="zh-CN" altLang="en-US" dirty="0"/>
              <a:t>载板上放置有</a:t>
            </a:r>
            <a:r>
              <a:rPr lang="en-US" altLang="zh-CN" dirty="0"/>
              <a:t>128</a:t>
            </a:r>
            <a:r>
              <a:rPr lang="zh-CN" altLang="en-US" dirty="0"/>
              <a:t>块</a:t>
            </a:r>
            <a:r>
              <a:rPr lang="en-US" altLang="zh-CN" dirty="0" err="1"/>
              <a:t>SiPM</a:t>
            </a:r>
            <a:r>
              <a:rPr lang="zh-CN" altLang="en-US" dirty="0"/>
              <a:t>，与塑闪光纤相耦合，对输入信号增益之后，信号传输到前端板，前端板上载有两片</a:t>
            </a:r>
            <a:r>
              <a:rPr lang="en-US" altLang="zh-CN" dirty="0" err="1"/>
              <a:t>MaPMT</a:t>
            </a:r>
            <a:r>
              <a:rPr lang="en-US" altLang="zh-CN" dirty="0"/>
              <a:t> V2</a:t>
            </a:r>
            <a:r>
              <a:rPr lang="zh-CN" altLang="en-US" dirty="0"/>
              <a:t>芯片，对</a:t>
            </a:r>
            <a:r>
              <a:rPr lang="en-US" altLang="zh-CN" dirty="0" err="1"/>
              <a:t>SiPM</a:t>
            </a:r>
            <a:r>
              <a:rPr lang="zh-CN" altLang="en-US" dirty="0"/>
              <a:t>输出信号进行相应处理转换为固定宽度的数字脉冲信号传输到前端板的</a:t>
            </a:r>
            <a:r>
              <a:rPr lang="en-US" altLang="zh-CN" dirty="0"/>
              <a:t>FPGA</a:t>
            </a:r>
            <a:r>
              <a:rPr lang="zh-CN" altLang="en-US" dirty="0"/>
              <a:t>内部，</a:t>
            </a:r>
            <a:r>
              <a:rPr lang="en-US" altLang="zh-CN" dirty="0"/>
              <a:t>FPGA</a:t>
            </a:r>
            <a:r>
              <a:rPr lang="zh-CN" altLang="en-US" dirty="0"/>
              <a:t>对于数字脉冲进行定时打包并发送给</a:t>
            </a:r>
            <a:r>
              <a:rPr lang="en-US" altLang="zh-CN" dirty="0"/>
              <a:t>DAQ</a:t>
            </a:r>
            <a:r>
              <a:rPr lang="zh-CN" altLang="en-US" dirty="0"/>
              <a:t>板，</a:t>
            </a:r>
            <a:r>
              <a:rPr lang="en-US" altLang="zh-CN" dirty="0"/>
              <a:t>DAQ</a:t>
            </a:r>
            <a:r>
              <a:rPr lang="zh-CN" altLang="en-US" dirty="0"/>
              <a:t>板通过以太网与上位机进行通信实现数据传输和系统控制。</a:t>
            </a:r>
            <a:r>
              <a:rPr lang="en-US" altLang="zh-CN" dirty="0"/>
              <a:t>TLU</a:t>
            </a:r>
            <a:r>
              <a:rPr lang="zh-CN" altLang="en-US" dirty="0"/>
              <a:t>板负责发送同步时钟和采样开始信号给各个前端板，从而保证各个前端板时钟同步。</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如图中所示，在</a:t>
            </a:r>
            <a:r>
              <a:rPr lang="en-US" altLang="zh-CN" dirty="0"/>
              <a:t>FPGA</a:t>
            </a:r>
            <a:r>
              <a:rPr lang="zh-CN" altLang="en-US" dirty="0"/>
              <a:t>内部使用</a:t>
            </a:r>
            <a:r>
              <a:rPr lang="en-US" altLang="zh-CN" dirty="0"/>
              <a:t>300MHz</a:t>
            </a:r>
            <a:r>
              <a:rPr lang="zh-CN" altLang="en-US" dirty="0"/>
              <a:t>的时钟对输入的数字脉冲信号进行同步，并且将高速时钟下运行的计数器的值和通道号进行打包放入到异步</a:t>
            </a:r>
            <a:r>
              <a:rPr lang="en-US" altLang="zh-CN" dirty="0"/>
              <a:t>FIFO</a:t>
            </a:r>
            <a:r>
              <a:rPr lang="zh-CN" altLang="en-US" dirty="0"/>
              <a:t>中进行跨时钟域处理，之后</a:t>
            </a:r>
            <a:r>
              <a:rPr lang="en-US" altLang="zh-CN" dirty="0"/>
              <a:t>128</a:t>
            </a:r>
            <a:r>
              <a:rPr lang="zh-CN" altLang="en-US" dirty="0"/>
              <a:t>个</a:t>
            </a:r>
            <a:r>
              <a:rPr lang="en-US" altLang="zh-CN" dirty="0"/>
              <a:t>FIFO</a:t>
            </a:r>
            <a:r>
              <a:rPr lang="zh-CN" altLang="en-US" dirty="0"/>
              <a:t>的数据在慢时钟域中通过优先编码的方式进行数据汇总，使得</a:t>
            </a:r>
            <a:r>
              <a:rPr lang="en-US" altLang="zh-CN" dirty="0"/>
              <a:t>128</a:t>
            </a:r>
            <a:r>
              <a:rPr lang="zh-CN" altLang="en-US" dirty="0"/>
              <a:t>路数据汇总到同一个</a:t>
            </a:r>
            <a:r>
              <a:rPr lang="en-US" altLang="zh-CN" dirty="0"/>
              <a:t>FIFO</a:t>
            </a:r>
            <a:r>
              <a:rPr lang="zh-CN" altLang="en-US" dirty="0"/>
              <a:t>中，接下来经过</a:t>
            </a:r>
            <a:r>
              <a:rPr lang="en-US" altLang="zh-CN" dirty="0"/>
              <a:t>64</a:t>
            </a:r>
            <a:r>
              <a:rPr lang="zh-CN" altLang="en-US" dirty="0"/>
              <a:t>转</a:t>
            </a:r>
            <a:r>
              <a:rPr lang="en-US" altLang="zh-CN" dirty="0"/>
              <a:t>8bit</a:t>
            </a:r>
            <a:r>
              <a:rPr lang="zh-CN" altLang="en-US" dirty="0"/>
              <a:t>的</a:t>
            </a:r>
            <a:r>
              <a:rPr lang="en-US" altLang="zh-CN" dirty="0"/>
              <a:t>FIFO</a:t>
            </a:r>
            <a:r>
              <a:rPr lang="zh-CN" altLang="en-US" dirty="0"/>
              <a:t>后进行</a:t>
            </a:r>
            <a:r>
              <a:rPr lang="en-US" altLang="zh-CN" dirty="0"/>
              <a:t>8b10b</a:t>
            </a:r>
            <a:r>
              <a:rPr lang="zh-CN" altLang="en-US" dirty="0"/>
              <a:t>编码发送到</a:t>
            </a:r>
            <a:r>
              <a:rPr lang="en-US" altLang="zh-CN" dirty="0"/>
              <a:t>DAQ</a:t>
            </a:r>
            <a:r>
              <a:rPr lang="zh-CN" altLang="en-US" dirty="0"/>
              <a:t>板。</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en-US" altLang="zh-CN" dirty="0"/>
              <a:t>DAQ</a:t>
            </a:r>
            <a:r>
              <a:rPr lang="zh-CN" altLang="en-US" dirty="0"/>
              <a:t>板上载有</a:t>
            </a:r>
            <a:r>
              <a:rPr lang="en-US" altLang="zh-CN" dirty="0" err="1"/>
              <a:t>zynq</a:t>
            </a:r>
            <a:r>
              <a:rPr lang="zh-CN" altLang="en-US" dirty="0"/>
              <a:t>芯片，其上运行有嵌入式</a:t>
            </a:r>
            <a:r>
              <a:rPr lang="en-US" altLang="zh-CN" dirty="0"/>
              <a:t>linux</a:t>
            </a:r>
            <a:r>
              <a:rPr lang="zh-CN" altLang="en-US" dirty="0"/>
              <a:t>系统，</a:t>
            </a:r>
            <a:r>
              <a:rPr lang="en-US" altLang="zh-CN" dirty="0"/>
              <a:t>FEB</a:t>
            </a:r>
            <a:r>
              <a:rPr lang="zh-CN" altLang="en-US" dirty="0"/>
              <a:t>上传的数据通过</a:t>
            </a:r>
            <a:r>
              <a:rPr lang="en-US" altLang="zh-CN" dirty="0"/>
              <a:t>AXI-stream</a:t>
            </a:r>
            <a:r>
              <a:rPr lang="zh-CN" altLang="en-US" dirty="0"/>
              <a:t>协议传输到嵌入式系统中，进行本地数据处理并且通过以太网上传到上位机，从而完成系统数据的读取。另一方面，通过</a:t>
            </a:r>
            <a:r>
              <a:rPr lang="en-US" altLang="zh-CN" dirty="0"/>
              <a:t>AXI-LITE</a:t>
            </a:r>
            <a:r>
              <a:rPr lang="zh-CN" altLang="en-US" dirty="0"/>
              <a:t>协议可以方便地对</a:t>
            </a:r>
            <a:r>
              <a:rPr lang="en-US" altLang="zh-CN" dirty="0"/>
              <a:t>FPGA</a:t>
            </a:r>
            <a:r>
              <a:rPr lang="zh-CN" altLang="en-US" dirty="0"/>
              <a:t>内部的控制和状态寄存器进行改写和读取，从而完成对整个电子学系统的控制和状态监测。</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a:t>系统设计完成后，首先使用信号发生器产生固定时间间隔的脉冲信号进行测试，测试得到系统实际测量时间间隔和所设置间隔之间的线性性质良好，之后与探测器部分联调，对宇宙线缪子进行了测量，通过宇宙线缪子均匀分布的特点，对各通道的阈值进行调整，从而压低噪声，使计数均匀。</a:t>
            </a:r>
            <a:endParaRPr lang="zh-CN" altLang="en-US" dirty="0"/>
          </a:p>
        </p:txBody>
      </p:sp>
      <p:sp>
        <p:nvSpPr>
          <p:cNvPr id="4" name="灯片编号占位符 3"/>
          <p:cNvSpPr>
            <a:spLocks noGrp="1"/>
          </p:cNvSpPr>
          <p:nvPr>
            <p:ph type="sldNum" sz="quarter" idx="5"/>
          </p:nvPr>
        </p:nvSpPr>
        <p:spPr/>
        <p:txBody>
          <a:bodyPr/>
          <a:lstStyle/>
          <a:p>
            <a:pPr>
              <a:defRPr/>
            </a:pPr>
            <a:fld id="{DEEC9269-A41C-42AF-81F6-4148AA9CE22C}" type="slidenum">
              <a:rPr lang="en-US" altLang="zh-CN" smtClean="0"/>
            </a:fld>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BC30B57F-27FC-44AC-874C-03454C828B8C}" type="slidenum">
              <a:rPr lang="en-US" altLang="zh-CN" smtClean="0"/>
            </a:fld>
            <a:endParaRPr lang="en-US" altLang="zh-CN" dirty="0"/>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5AB69122-C3D0-44B0-9AEC-44CC5CA304EB}" type="datetime1">
              <a:rPr lang="zh-CN" altLang="en-US" smtClean="0"/>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87EE1983-CE82-49FC-965E-E579DD9B8F33}" type="datetime1">
              <a:rPr lang="zh-CN" altLang="en-US" smtClean="0"/>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3" name="Content Placeholder 2"/>
          <p:cNvSpPr>
            <a:spLocks noGrp="1"/>
          </p:cNvSpPr>
          <p:nvPr>
            <p:ph idx="1" hasCustomPrompt="1"/>
          </p:nvPr>
        </p:nvSpPr>
        <p:spPr>
          <a:xfrm>
            <a:off x="310342" y="1247775"/>
            <a:ext cx="10979959" cy="5101161"/>
          </a:xfrm>
        </p:spPr>
        <p:txBody>
          <a:bodyPr/>
          <a:lstStyle>
            <a:lvl1pPr marL="228600" indent="-228600">
              <a:buFont typeface="Wingdings" panose="05000000000000000000" pitchFamily="2" charset="2"/>
              <a:buChar char="Ø"/>
              <a:defRPr baseline="0">
                <a:latin typeface="Arial" panose="020B0604020202020204" pitchFamily="34" charset="0"/>
              </a:defRPr>
            </a:lvl1pPr>
            <a:lvl2pPr>
              <a:defRPr baseline="0">
                <a:latin typeface="Arial" panose="020B0604020202020204" pitchFamily="34" charset="0"/>
              </a:defRPr>
            </a:lvl2pPr>
            <a:lvl3pPr>
              <a:defRPr/>
            </a:lvl3pPr>
            <a:lvl4pPr>
              <a:defRPr/>
            </a:lvl4pPr>
            <a:lvl5pPr>
              <a:defRPr/>
            </a:lvl5p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en-US" dirty="0"/>
          </a:p>
        </p:txBody>
      </p:sp>
      <p:sp>
        <p:nvSpPr>
          <p:cNvPr id="4" name="Date Placeholder 3"/>
          <p:cNvSpPr>
            <a:spLocks noGrp="1"/>
          </p:cNvSpPr>
          <p:nvPr>
            <p:ph type="dt" sz="half" idx="10"/>
          </p:nvPr>
        </p:nvSpPr>
        <p:spPr>
          <a:xfrm>
            <a:off x="104313" y="6553201"/>
            <a:ext cx="2743200" cy="365125"/>
          </a:xfrm>
        </p:spPr>
        <p:txBody>
          <a:bodyPr/>
          <a:lstStyle>
            <a:lvl1pPr>
              <a:defRPr>
                <a:ea typeface="黑体" panose="02010609060101010101" pitchFamily="49" charset="-122"/>
              </a:defRPr>
            </a:lvl1pPr>
          </a:lstStyle>
          <a:p>
            <a:fld id="{C6CE2DF2-BCA6-42AD-9EC2-91507C44706D}" type="datetime1">
              <a:rPr lang="zh-CN" altLang="en-US" smtClean="0"/>
            </a:fld>
            <a:endParaRPr lang="zh-CN" altLang="en-US" dirty="0"/>
          </a:p>
        </p:txBody>
      </p:sp>
      <p:sp>
        <p:nvSpPr>
          <p:cNvPr id="5" name="Footer Placeholder 4"/>
          <p:cNvSpPr>
            <a:spLocks noGrp="1"/>
          </p:cNvSpPr>
          <p:nvPr>
            <p:ph type="ftr" sz="quarter" idx="11"/>
          </p:nvPr>
        </p:nvSpPr>
        <p:spPr>
          <a:xfrm>
            <a:off x="4330700" y="6489701"/>
            <a:ext cx="4114800" cy="365125"/>
          </a:xfrm>
        </p:spPr>
        <p:txBody>
          <a:bodyPr/>
          <a:lstStyle/>
          <a:p>
            <a:endParaRPr lang="zh-CN" altLang="en-US"/>
          </a:p>
        </p:txBody>
      </p:sp>
      <p:sp>
        <p:nvSpPr>
          <p:cNvPr id="6" name="Slide Number Placeholder 5"/>
          <p:cNvSpPr>
            <a:spLocks noGrp="1"/>
          </p:cNvSpPr>
          <p:nvPr>
            <p:ph type="sldNum" sz="quarter" idx="12"/>
          </p:nvPr>
        </p:nvSpPr>
        <p:spPr>
          <a:xfrm>
            <a:off x="9034272" y="6492876"/>
            <a:ext cx="2743200" cy="365125"/>
          </a:xfrm>
        </p:spPr>
        <p:txBody>
          <a:bodyPr/>
          <a:lstStyle>
            <a:lvl1pPr>
              <a:defRPr sz="1800" b="1">
                <a:solidFill>
                  <a:srgbClr val="004D94"/>
                </a:solidFill>
                <a:latin typeface="黑体" panose="02010609060101010101" pitchFamily="49" charset="-122"/>
                <a:ea typeface="黑体" panose="02010609060101010101" pitchFamily="49" charset="-122"/>
              </a:defRPr>
            </a:lvl1pPr>
          </a:lstStyle>
          <a:p>
            <a:fld id="{7233DC2A-5E92-482B-9DB5-24AB4AD1E5BC}" type="slidenum">
              <a:rPr lang="zh-CN" altLang="en-US" smtClean="0"/>
            </a:fld>
            <a:endParaRPr lang="zh-CN" altLang="en-US" dirty="0"/>
          </a:p>
        </p:txBody>
      </p:sp>
      <p:sp>
        <p:nvSpPr>
          <p:cNvPr id="2" name="矩形 1"/>
          <p:cNvSpPr/>
          <p:nvPr userDrawn="1"/>
        </p:nvSpPr>
        <p:spPr>
          <a:xfrm>
            <a:off x="7614416" y="86996"/>
            <a:ext cx="4378787" cy="844136"/>
          </a:xfrm>
          <a:prstGeom prst="rect">
            <a:avLst/>
          </a:prstGeom>
          <a:solidFill>
            <a:srgbClr val="004D94"/>
          </a:solidFill>
          <a:ln>
            <a:solidFill>
              <a:srgbClr val="004D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10"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pic>
        <p:nvPicPr>
          <p:cNvPr id="9" name="图片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80313" y="154528"/>
            <a:ext cx="4046991" cy="709072"/>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1287213"/>
          </a:xfrm>
        </p:spPr>
        <p:txBody>
          <a:bodyPr anchor="b"/>
          <a:lstStyle>
            <a:lvl1pPr algn="ctr">
              <a:defRPr sz="4800"/>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1" y="4621089"/>
            <a:ext cx="10515600"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endParaRPr lang="zh-CN" altLang="en-US"/>
          </a:p>
        </p:txBody>
      </p:sp>
      <p:sp>
        <p:nvSpPr>
          <p:cNvPr id="4" name="Rectangle 4"/>
          <p:cNvSpPr>
            <a:spLocks noGrp="1" noChangeArrowheads="1"/>
          </p:cNvSpPr>
          <p:nvPr>
            <p:ph type="dt" sz="half" idx="10"/>
          </p:nvPr>
        </p:nvSpPr>
        <p:spPr>
          <a:xfrm>
            <a:off x="609600" y="6245225"/>
            <a:ext cx="2844800" cy="476250"/>
          </a:xfrm>
          <a:prstGeom prst="rect">
            <a:avLst/>
          </a:prstGeom>
        </p:spPr>
        <p:txBody>
          <a:bodyPr/>
          <a:lstStyle>
            <a:lvl1pPr>
              <a:defRPr>
                <a:ea typeface="黑体" panose="02010609060101010101" pitchFamily="49" charset="-122"/>
              </a:defRPr>
            </a:lvl1pPr>
          </a:lstStyle>
          <a:p>
            <a:pPr>
              <a:defRPr/>
            </a:pPr>
            <a:fld id="{C9E98AC5-B75A-4C2D-BFB3-C23066DB2A3D}" type="datetime1">
              <a:rPr lang="zh-CN" altLang="en-US" smtClean="0"/>
            </a:fld>
            <a:endParaRPr lang="en-US" altLang="zh-CN" dirty="0"/>
          </a:p>
        </p:txBody>
      </p:sp>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p:txBody>
          <a:bodyPr/>
          <a:lstStyle>
            <a:lvl1pPr>
              <a:defRPr/>
            </a:lvl1pPr>
          </a:lstStyle>
          <a:p>
            <a:pPr>
              <a:defRPr/>
            </a:pPr>
            <a:fld id="{68F2E7C8-8254-4703-8840-58745B7490E5}" type="slidenum">
              <a:rPr lang="en-US" altLang="zh-CN"/>
            </a:fld>
            <a:endParaRPr lang="en-US" altLang="zh-CN" dirty="0"/>
          </a:p>
        </p:txBody>
      </p:sp>
      <p:sp>
        <p:nvSpPr>
          <p:cNvPr id="7" name="文本占位符 2"/>
          <p:cNvSpPr>
            <a:spLocks noGrp="1"/>
          </p:cNvSpPr>
          <p:nvPr>
            <p:ph type="body" idx="13"/>
          </p:nvPr>
        </p:nvSpPr>
        <p:spPr>
          <a:xfrm>
            <a:off x="3497363" y="3877508"/>
            <a:ext cx="5184576" cy="495721"/>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dirty="0"/>
              <a:t>单击此处编辑母版文本样式</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5"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6" name="Rectangle 6"/>
          <p:cNvSpPr>
            <a:spLocks noGrp="1" noChangeArrowheads="1"/>
          </p:cNvSpPr>
          <p:nvPr>
            <p:ph type="sldNum" sz="quarter" idx="12"/>
          </p:nvPr>
        </p:nvSpPr>
        <p:spPr/>
        <p:txBody>
          <a:bodyPr/>
          <a:lstStyle>
            <a:lvl1pPr>
              <a:defRPr/>
            </a:lvl1pPr>
          </a:lstStyle>
          <a:p>
            <a:pPr>
              <a:defRPr/>
            </a:pPr>
            <a:fld id="{F1BBB27C-A5E9-4D02-B4D8-BED7E3995897}" type="slidenum">
              <a:rPr lang="en-US" altLang="zh-CN"/>
            </a:fld>
            <a:endParaRPr lang="en-US" altLang="zh-CN" dirty="0"/>
          </a:p>
        </p:txBody>
      </p:sp>
      <p:sp>
        <p:nvSpPr>
          <p:cNvPr id="7" name="内容占位符 2"/>
          <p:cNvSpPr>
            <a:spLocks noGrp="1"/>
          </p:cNvSpPr>
          <p:nvPr>
            <p:ph sz="half" idx="1"/>
          </p:nvPr>
        </p:nvSpPr>
        <p:spPr>
          <a:xfrm>
            <a:off x="609600" y="1063518"/>
            <a:ext cx="5384800" cy="5062646"/>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8" name="内容占位符 3"/>
          <p:cNvSpPr>
            <a:spLocks noGrp="1"/>
          </p:cNvSpPr>
          <p:nvPr>
            <p:ph sz="half" idx="2"/>
          </p:nvPr>
        </p:nvSpPr>
        <p:spPr>
          <a:xfrm>
            <a:off x="6197600" y="1063519"/>
            <a:ext cx="5384800" cy="5062645"/>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endParaRPr lang="zh-CN" altLang="en-US" dirty="0"/>
          </a:p>
        </p:txBody>
      </p:sp>
      <p:sp>
        <p:nvSpPr>
          <p:cNvPr id="11"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pic>
        <p:nvPicPr>
          <p:cNvPr id="10"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p:txBody>
          <a:bodyPr/>
          <a:lstStyle>
            <a:lvl1pPr>
              <a:defRPr/>
            </a:lvl1pPr>
          </a:lstStyle>
          <a:p>
            <a:pPr>
              <a:defRPr/>
            </a:pPr>
            <a:fld id="{29C65A9D-8006-47C7-A12B-C488D274BF24}" type="slidenum">
              <a:rPr lang="en-US" altLang="zh-CN"/>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endParaRPr lang="zh-CN" altLang="en-US" dirty="0"/>
          </a:p>
        </p:txBody>
      </p:sp>
      <p:pic>
        <p:nvPicPr>
          <p:cNvPr id="6"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空白">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p:txBody>
          <a:bodyPr/>
          <a:lstStyle>
            <a:lvl1pPr>
              <a:defRPr/>
            </a:lvl1pPr>
          </a:lstStyle>
          <a:p>
            <a:pPr>
              <a:defRPr/>
            </a:pPr>
            <a:endParaRPr lang="en-US" altLang="zh-CN" dirty="0"/>
          </a:p>
        </p:txBody>
      </p:sp>
      <p:sp>
        <p:nvSpPr>
          <p:cNvPr id="4" name="Rectangle 6"/>
          <p:cNvSpPr>
            <a:spLocks noGrp="1" noChangeArrowheads="1"/>
          </p:cNvSpPr>
          <p:nvPr>
            <p:ph type="sldNum" sz="quarter" idx="12"/>
          </p:nvPr>
        </p:nvSpPr>
        <p:spPr/>
        <p:txBody>
          <a:bodyPr/>
          <a:lstStyle>
            <a:lvl1pPr>
              <a:defRPr/>
            </a:lvl1pPr>
          </a:lstStyle>
          <a:p>
            <a:pPr>
              <a:defRPr/>
            </a:pPr>
            <a:fld id="{29C65A9D-8006-47C7-A12B-C488D274BF24}" type="slidenum">
              <a:rPr lang="en-US" altLang="zh-CN"/>
            </a:fld>
            <a:endParaRPr lang="en-US" altLang="zh-CN" dirty="0"/>
          </a:p>
        </p:txBody>
      </p:sp>
      <p:sp>
        <p:nvSpPr>
          <p:cNvPr id="5" name="标题 1"/>
          <p:cNvSpPr>
            <a:spLocks noGrp="1"/>
          </p:cNvSpPr>
          <p:nvPr>
            <p:ph type="title"/>
          </p:nvPr>
        </p:nvSpPr>
        <p:spPr>
          <a:xfrm>
            <a:off x="0" y="44624"/>
            <a:ext cx="10979989" cy="669600"/>
          </a:xfrm>
          <a:solidFill>
            <a:schemeClr val="bg1"/>
          </a:solidFill>
        </p:spPr>
        <p:txBody>
          <a:bodyPr/>
          <a:lstStyle>
            <a:lvl1pPr marL="396240" algn="l">
              <a:defRPr sz="3600"/>
            </a:lvl1pPr>
          </a:lstStyle>
          <a:p>
            <a:r>
              <a:rPr lang="zh-CN" altLang="en-US" dirty="0"/>
              <a:t>单击此处编辑母版标题样式</a:t>
            </a:r>
            <a:endParaRPr lang="zh-CN" altLang="en-US" dirty="0"/>
          </a:p>
        </p:txBody>
      </p:sp>
      <p:sp>
        <p:nvSpPr>
          <p:cNvPr id="7" name="矩形 7"/>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838200" y="132733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8200" y="2343074"/>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0613" y="133545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0613" y="2343074"/>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
        <p:nvSpPr>
          <p:cNvPr id="13"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468" y="0"/>
            <a:ext cx="12192000" cy="990600"/>
          </a:xfrm>
          <a:prstGeom prst="rect">
            <a:avLst/>
          </a:prstGeom>
        </p:spPr>
      </p:pic>
      <p:sp>
        <p:nvSpPr>
          <p:cNvPr id="8" name="Title 1"/>
          <p:cNvSpPr>
            <a:spLocks noGrp="1"/>
          </p:cNvSpPr>
          <p:nvPr>
            <p:ph type="title"/>
          </p:nvPr>
        </p:nvSpPr>
        <p:spPr>
          <a:xfrm>
            <a:off x="104314" y="135064"/>
            <a:ext cx="7835900" cy="709072"/>
          </a:xfrm>
        </p:spPr>
        <p:txBody>
          <a:bodyPr>
            <a:normAutofit/>
          </a:bodyPr>
          <a:lstStyle>
            <a:lvl1pPr algn="l">
              <a:defRPr sz="3600">
                <a:solidFill>
                  <a:schemeClr val="bg1"/>
                </a:solidFill>
              </a:defRPr>
            </a:lvl1pPr>
          </a:lstStyle>
          <a:p>
            <a:r>
              <a:rPr lang="zh-CN" altLang="en-US" dirty="0"/>
              <a:t>单击此处编辑母版标题样式</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fld>
            <a:endParaRPr lang="en-US" dirty="0"/>
          </a:p>
        </p:txBody>
      </p:sp>
      <p:sp>
        <p:nvSpPr>
          <p:cNvPr id="5" name="Footer Placeholder 4"/>
          <p:cNvSpPr>
            <a:spLocks noGrp="1"/>
          </p:cNvSpPr>
          <p:nvPr>
            <p:ph type="ftr" sz="quarter" idx="11"/>
          </p:nvPr>
        </p:nvSpPr>
        <p:spPr/>
        <p:txBody>
          <a:bodyPr/>
          <a:lstStyle/>
          <a:p>
            <a:pPr>
              <a:defRPr/>
            </a:pPr>
            <a:endParaRPr lang="en-US" altLang="zh-CN" dirty="0"/>
          </a:p>
        </p:txBody>
      </p:sp>
      <p:sp>
        <p:nvSpPr>
          <p:cNvPr id="6" name="Slide Number Placeholder 5"/>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7" name="矩形 6"/>
          <p:cNvSpPr>
            <a:spLocks noChangeArrowheads="1"/>
          </p:cNvSpPr>
          <p:nvPr userDrawn="1"/>
        </p:nvSpPr>
        <p:spPr bwMode="auto">
          <a:xfrm>
            <a:off x="-4233" y="764704"/>
            <a:ext cx="12192000" cy="134938"/>
          </a:xfrm>
          <a:prstGeom prst="rect">
            <a:avLst/>
          </a:prstGeom>
          <a:gradFill flip="none" rotWithShape="1">
            <a:gsLst>
              <a:gs pos="35000">
                <a:srgbClr val="0061B2">
                  <a:lumMod val="20000"/>
                  <a:lumOff val="80000"/>
                </a:srgbClr>
              </a:gs>
              <a:gs pos="0">
                <a:srgbClr val="0061B2">
                  <a:lumMod val="60000"/>
                  <a:lumOff val="40000"/>
                </a:srgbClr>
              </a:gs>
              <a:gs pos="51000">
                <a:srgbClr val="0061B2">
                  <a:lumMod val="20000"/>
                  <a:lumOff val="80000"/>
                </a:srgbClr>
              </a:gs>
              <a:gs pos="100000">
                <a:srgbClr val="4C7013">
                  <a:lumMod val="20000"/>
                  <a:lumOff val="80000"/>
                </a:srgbClr>
              </a:gs>
            </a:gsLst>
            <a:lin ang="0" scaled="1"/>
            <a:tileRect/>
          </a:gradFill>
          <a:ln>
            <a:noFill/>
          </a:ln>
        </p:spPr>
        <p:txBody>
          <a:bodyPr wrap="none" lIns="90000" tIns="46800" rIns="90000" bIns="46800"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000000"/>
              </a:solidFill>
              <a:effectLst/>
              <a:uLnTx/>
              <a:uFillTx/>
              <a:latin typeface="Arial" panose="020B0604020202020204" pitchFamily="34" charset="0"/>
              <a:ea typeface="黑体" panose="02010609060101010101" pitchFamily="49" charset="-122"/>
              <a:cs typeface="Arial" panose="020B0604020202020204"/>
            </a:endParaRPr>
          </a:p>
        </p:txBody>
      </p:sp>
      <p:pic>
        <p:nvPicPr>
          <p:cNvPr id="8" name="图片 10" descr="未命名-1.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79989" y="4948"/>
            <a:ext cx="1164683" cy="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lvl1pPr>
              <a:defRPr>
                <a:ea typeface="黑体" panose="02010609060101010101" pitchFamily="49" charset="-122"/>
              </a:defRPr>
            </a:lvl1pPr>
          </a:lstStyle>
          <a:p>
            <a:fld id="{743274A9-3A6B-4B98-92E4-585FEDF8606B}" type="datetime1">
              <a:rPr lang="zh-CN" altLang="en-US" smtClean="0"/>
            </a:fld>
            <a:endParaRPr lang="zh-CN" altLang="en-US" dirty="0"/>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7233DC2A-5E92-482B-9DB5-24AB4AD1E5BC}"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FA31E221-E713-4B94-9B52-1044CBE4AD5A}" type="datetime1">
              <a:rPr lang="zh-CN" altLang="en-US" smtClean="0"/>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7" name="Date Placeholder 6"/>
          <p:cNvSpPr>
            <a:spLocks noGrp="1"/>
          </p:cNvSpPr>
          <p:nvPr>
            <p:ph type="dt" sz="half" idx="10"/>
          </p:nvPr>
        </p:nvSpPr>
        <p:spPr/>
        <p:txBody>
          <a:bodyPr/>
          <a:lstStyle>
            <a:lvl1pPr>
              <a:defRPr>
                <a:ea typeface="黑体" panose="02010609060101010101" pitchFamily="49" charset="-122"/>
              </a:defRPr>
            </a:lvl1pPr>
          </a:lstStyle>
          <a:p>
            <a:fld id="{E3027FC5-1019-42DE-B68E-F10218D4686A}" type="datetime1">
              <a:rPr lang="zh-CN" altLang="en-US" smtClean="0"/>
            </a:fld>
            <a:endParaRPr lang="zh-CN" altLang="en-US" dirty="0"/>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7233DC2A-5E92-482B-9DB5-24AB4AD1E5BC}" type="slidenum">
              <a:rPr lang="zh-CN" altLang="en-US" smtClean="0"/>
            </a:fld>
            <a:endParaRPr lang="zh-CN" altLang="en-US"/>
          </a:p>
        </p:txBody>
      </p:sp>
      <p:pic>
        <p:nvPicPr>
          <p:cNvPr id="10" name="图片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lvl1pPr>
              <a:defRPr>
                <a:ea typeface="黑体" panose="02010609060101010101" pitchFamily="49" charset="-122"/>
              </a:defRPr>
            </a:lvl1pPr>
          </a:lstStyle>
          <a:p>
            <a:fld id="{EE1BBCB0-AE5D-4958-824D-71B704BCA2AD}" type="datetime1">
              <a:rPr lang="zh-CN" altLang="en-US" smtClean="0"/>
            </a:fld>
            <a:endParaRPr lang="zh-CN" altLang="en-US" dirty="0"/>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7233DC2A-5E92-482B-9DB5-24AB4AD1E5BC}" type="slidenum">
              <a:rPr lang="zh-CN" altLang="en-US" smtClean="0"/>
            </a:fld>
            <a:endParaRPr lang="zh-CN" altLang="en-US"/>
          </a:p>
        </p:txBody>
      </p:sp>
      <p:pic>
        <p:nvPicPr>
          <p:cNvPr id="6" name="图片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700"/>
            <a:ext cx="12192000" cy="9906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fld>
            <a:endParaRPr lang="en-US" dirty="0"/>
          </a:p>
        </p:txBody>
      </p:sp>
      <p:sp>
        <p:nvSpPr>
          <p:cNvPr id="3" name="Footer Placeholder 2"/>
          <p:cNvSpPr>
            <a:spLocks noGrp="1"/>
          </p:cNvSpPr>
          <p:nvPr>
            <p:ph type="ftr" sz="quarter" idx="11"/>
          </p:nvPr>
        </p:nvSpPr>
        <p:spPr/>
        <p:txBody>
          <a:bodyPr/>
          <a:lstStyle/>
          <a:p>
            <a:pPr>
              <a:defRPr/>
            </a:pPr>
            <a:endParaRPr lang="en-US" altLang="zh-CN" dirty="0"/>
          </a:p>
        </p:txBody>
      </p:sp>
      <p:sp>
        <p:nvSpPr>
          <p:cNvPr id="4" name="Slide Number Placeholder 3"/>
          <p:cNvSpPr>
            <a:spLocks noGrp="1"/>
          </p:cNvSpPr>
          <p:nvPr>
            <p:ph type="sldNum" sz="quarter" idx="12"/>
          </p:nvPr>
        </p:nvSpPr>
        <p:spPr/>
        <p:txBody>
          <a:bodyPr/>
          <a:lstStyle/>
          <a:p>
            <a:pPr>
              <a:defRPr/>
            </a:pPr>
            <a:fld id="{BC30B57F-27FC-44AC-874C-03454C828B8C}" type="slidenum">
              <a:rPr lang="en-US" altLang="zh-CN" smtClean="0"/>
            </a:fld>
            <a:endParaRPr lang="en-US" altLang="zh-CN" dirty="0"/>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7FE2593F-66C2-44AC-9B2A-40FCB8B9055B}" type="datetime1">
              <a:rPr lang="zh-CN" altLang="en-US" smtClean="0"/>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lvl1pPr>
              <a:defRPr>
                <a:ea typeface="黑体" panose="02010609060101010101" pitchFamily="49" charset="-122"/>
              </a:defRPr>
            </a:lvl1pPr>
          </a:lstStyle>
          <a:p>
            <a:fld id="{1F616D7E-6750-4BA3-8786-082CA047DA46}" type="datetime1">
              <a:rPr lang="zh-CN" altLang="en-US" smtClean="0"/>
            </a:fld>
            <a:endParaRPr lang="zh-CN" altLang="en-US" dirty="0"/>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7233DC2A-5E92-482B-9DB5-24AB4AD1E5BC}"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黑体" panose="02010609060101010101" pitchFamily="49" charset="-122"/>
              </a:defRPr>
            </a:lvl1pPr>
          </a:lstStyle>
          <a:p>
            <a:pPr>
              <a:defRPr/>
            </a:pPr>
            <a:endParaRPr lang="en-US" altLang="zh-C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ea typeface="黑体" panose="02010609060101010101" pitchFamily="49" charset="-122"/>
              </a:defRPr>
            </a:lvl1pPr>
          </a:lstStyle>
          <a:p>
            <a:pPr>
              <a:defRPr/>
            </a:pPr>
            <a:fld id="{BC30B57F-27FC-44AC-874C-03454C828B8C}" type="slidenum">
              <a:rPr lang="en-US" altLang="zh-CN" smtClean="0"/>
            </a:fld>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黑体" panose="02010609060101010101" pitchFamily="49"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黑体" panose="02010609060101010101" pitchFamily="49"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黑体" panose="02010609060101010101" pitchFamily="49"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黑体" panose="020106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tags" Target="../tags/tag7.xml"/><Relationship Id="rId2" Type="http://schemas.openxmlformats.org/officeDocument/2006/relationships/image" Target="../media/image23.jpeg"/><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27.png"/><Relationship Id="rId1" Type="http://schemas.openxmlformats.org/officeDocument/2006/relationships/image" Target="../media/image26.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tags" Target="../tags/tag8.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2.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4.xml"/><Relationship Id="rId5" Type="http://schemas.openxmlformats.org/officeDocument/2006/relationships/slideLayout" Target="../slideLayouts/slideLayout12.xml"/><Relationship Id="rId4" Type="http://schemas.openxmlformats.org/officeDocument/2006/relationships/image" Target="../media/image37.png"/><Relationship Id="rId3" Type="http://schemas.openxmlformats.org/officeDocument/2006/relationships/tags" Target="../tags/tag9.xml"/><Relationship Id="rId2" Type="http://schemas.openxmlformats.org/officeDocument/2006/relationships/image" Target="../media/image36.png"/><Relationship Id="rId1" Type="http://schemas.openxmlformats.org/officeDocument/2006/relationships/image" Target="../media/image35.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2.xml"/><Relationship Id="rId4" Type="http://schemas.openxmlformats.org/officeDocument/2006/relationships/image" Target="../media/image8.png"/><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9.emf"/></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12.xml"/><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emf"/></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12.xml"/><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12.xml"/><Relationship Id="rId4" Type="http://schemas.openxmlformats.org/officeDocument/2006/relationships/image" Target="../media/image18.png"/><Relationship Id="rId3" Type="http://schemas.openxmlformats.org/officeDocument/2006/relationships/tags" Target="../tags/tag4.xml"/><Relationship Id="rId2" Type="http://schemas.openxmlformats.org/officeDocument/2006/relationships/image" Target="../media/image17.png"/><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image" Target="../media/image19.emf"/></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12.xml"/><Relationship Id="rId4" Type="http://schemas.openxmlformats.org/officeDocument/2006/relationships/image" Target="../media/image22.png"/><Relationship Id="rId3" Type="http://schemas.openxmlformats.org/officeDocument/2006/relationships/tags" Target="../tags/tag5.xml"/><Relationship Id="rId2" Type="http://schemas.openxmlformats.org/officeDocument/2006/relationships/image" Target="../media/image21.jpe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312289"/>
            <a:ext cx="8964488" cy="1385039"/>
          </a:xfrm>
          <a:ln>
            <a:noFill/>
          </a:ln>
        </p:spPr>
        <p:txBody>
          <a:bodyPr>
            <a:noAutofit/>
          </a:bodyPr>
          <a:lstStyle/>
          <a:p>
            <a:pPr>
              <a:lnSpc>
                <a:spcPct val="100000"/>
              </a:lnSpc>
            </a:pPr>
            <a:r>
              <a:rPr lang="en-US" altLang="zh-CN" sz="4400" dirty="0">
                <a:solidFill>
                  <a:srgbClr val="16558E"/>
                </a:solidFill>
                <a:latin typeface="+mn-lt"/>
                <a:ea typeface="黑体" panose="02010609060101010101" pitchFamily="49" charset="-122"/>
              </a:rPr>
              <a:t>COMET</a:t>
            </a:r>
            <a:r>
              <a:rPr lang="zh-CN" altLang="en-US" sz="4400" dirty="0">
                <a:solidFill>
                  <a:srgbClr val="16558E"/>
                </a:solidFill>
                <a:latin typeface="黑体" panose="02010609060101010101" pitchFamily="49" charset="-122"/>
                <a:ea typeface="黑体" panose="02010609060101010101" pitchFamily="49" charset="-122"/>
              </a:rPr>
              <a:t>实验缪子束流监测装置的</a:t>
            </a:r>
            <a:br>
              <a:rPr lang="en-US" altLang="zh-CN" sz="4400" dirty="0">
                <a:solidFill>
                  <a:srgbClr val="16558E"/>
                </a:solidFill>
                <a:latin typeface="黑体" panose="02010609060101010101" pitchFamily="49" charset="-122"/>
                <a:ea typeface="黑体" panose="02010609060101010101" pitchFamily="49" charset="-122"/>
              </a:rPr>
            </a:br>
            <a:r>
              <a:rPr lang="zh-CN" altLang="en-US" sz="4400" dirty="0">
                <a:solidFill>
                  <a:srgbClr val="16558E"/>
                </a:solidFill>
                <a:latin typeface="黑体" panose="02010609060101010101" pitchFamily="49" charset="-122"/>
                <a:ea typeface="黑体" panose="02010609060101010101" pitchFamily="49" charset="-122"/>
              </a:rPr>
              <a:t>读出电子学设计进展</a:t>
            </a:r>
            <a:endParaRPr lang="zh-CN" altLang="en-US" sz="4400" dirty="0">
              <a:solidFill>
                <a:srgbClr val="16558E"/>
              </a:solidFill>
              <a:latin typeface="黑体" panose="02010609060101010101" pitchFamily="49" charset="-122"/>
              <a:ea typeface="黑体" panose="02010609060101010101" pitchFamily="49" charset="-122"/>
            </a:endParaRPr>
          </a:p>
        </p:txBody>
      </p:sp>
      <p:sp>
        <p:nvSpPr>
          <p:cNvPr id="3" name="Subtitle 2"/>
          <p:cNvSpPr>
            <a:spLocks noGrp="1"/>
          </p:cNvSpPr>
          <p:nvPr>
            <p:ph type="subTitle" idx="1"/>
          </p:nvPr>
        </p:nvSpPr>
        <p:spPr>
          <a:xfrm>
            <a:off x="2146670" y="4110843"/>
            <a:ext cx="7837762" cy="2246926"/>
          </a:xfrm>
        </p:spPr>
        <p:txBody>
          <a:bodyPr>
            <a:normAutofit/>
          </a:bodyPr>
          <a:lstStyle/>
          <a:p>
            <a:pPr>
              <a:lnSpc>
                <a:spcPct val="100000"/>
              </a:lnSpc>
            </a:pPr>
            <a:r>
              <a:rPr lang="zh-CN" altLang="en-US" u="sng" dirty="0">
                <a:latin typeface="黑体" panose="02010609060101010101" pitchFamily="49" charset="-122"/>
                <a:ea typeface="黑体" panose="02010609060101010101" pitchFamily="49" charset="-122"/>
              </a:rPr>
              <a:t>秦治臻</a:t>
            </a:r>
            <a:r>
              <a:rPr lang="zh-CN" altLang="en-US" dirty="0">
                <a:latin typeface="黑体" panose="02010609060101010101" pitchFamily="49" charset="-122"/>
                <a:ea typeface="黑体" panose="02010609060101010101" pitchFamily="49" charset="-122"/>
              </a:rPr>
              <a:t>，滕尧，封常青，唐健，徐宇，宁云松</a:t>
            </a:r>
            <a:endParaRPr lang="en-US" altLang="zh-CN" dirty="0">
              <a:latin typeface="黑体" panose="02010609060101010101" pitchFamily="49" charset="-122"/>
              <a:ea typeface="黑体" panose="02010609060101010101" pitchFamily="49" charset="-122"/>
            </a:endParaRPr>
          </a:p>
          <a:p>
            <a:pPr>
              <a:lnSpc>
                <a:spcPct val="100000"/>
              </a:lnSpc>
            </a:pPr>
            <a:r>
              <a:rPr lang="zh-CN" altLang="en-US" dirty="0">
                <a:latin typeface="黑体" panose="02010609060101010101" pitchFamily="49" charset="-122"/>
                <a:ea typeface="黑体" panose="02010609060101010101" pitchFamily="49" charset="-122"/>
              </a:rPr>
              <a:t>中国科学技术大学</a:t>
            </a:r>
            <a:r>
              <a:rPr lang="en-US" altLang="zh-CN" dirty="0">
                <a:latin typeface="黑体" panose="02010609060101010101" pitchFamily="49" charset="-122"/>
                <a:ea typeface="黑体" panose="02010609060101010101" pitchFamily="49" charset="-122"/>
              </a:rPr>
              <a:t> </a:t>
            </a:r>
            <a:r>
              <a:rPr lang="zh-CN" altLang="en-US" dirty="0">
                <a:latin typeface="黑体" panose="02010609060101010101" pitchFamily="49" charset="-122"/>
                <a:ea typeface="黑体" panose="02010609060101010101" pitchFamily="49" charset="-122"/>
              </a:rPr>
              <a:t>核探测与核电子学国家重点实验室</a:t>
            </a:r>
            <a:endParaRPr lang="zh-CN" altLang="en-US" dirty="0">
              <a:latin typeface="黑体" panose="02010609060101010101" pitchFamily="49" charset="-122"/>
              <a:ea typeface="黑体" panose="02010609060101010101" pitchFamily="49" charset="-122"/>
            </a:endParaRPr>
          </a:p>
          <a:p>
            <a:pPr>
              <a:lnSpc>
                <a:spcPct val="100000"/>
              </a:lnSpc>
            </a:pPr>
            <a:r>
              <a:rPr lang="en-US" altLang="zh-CN" sz="2000" dirty="0">
                <a:solidFill>
                  <a:schemeClr val="accent1">
                    <a:lumMod val="75000"/>
                  </a:schemeClr>
                </a:solidFill>
                <a:latin typeface="黑体" panose="02010609060101010101" pitchFamily="49" charset="-122"/>
                <a:ea typeface="黑体" panose="02010609060101010101" pitchFamily="49" charset="-122"/>
              </a:rPr>
              <a:t>2023-8-10 </a:t>
            </a:r>
            <a:r>
              <a:rPr lang="zh-CN" altLang="en-US" sz="2000" dirty="0">
                <a:solidFill>
                  <a:schemeClr val="accent1">
                    <a:lumMod val="75000"/>
                  </a:schemeClr>
                </a:solidFill>
                <a:latin typeface="黑体" panose="02010609060101010101" pitchFamily="49" charset="-122"/>
                <a:ea typeface="黑体" panose="02010609060101010101" pitchFamily="49" charset="-122"/>
              </a:rPr>
              <a:t>湖北恩施</a:t>
            </a:r>
            <a:endParaRPr lang="zh-CN" altLang="en-US" sz="2000" dirty="0">
              <a:solidFill>
                <a:schemeClr val="accent1">
                  <a:lumMod val="75000"/>
                </a:schemeClr>
              </a:solidFill>
              <a:latin typeface="黑体" panose="02010609060101010101" pitchFamily="49" charset="-122"/>
              <a:ea typeface="黑体" panose="02010609060101010101" pitchFamily="49" charset="-122"/>
            </a:endParaRPr>
          </a:p>
        </p:txBody>
      </p:sp>
      <p:sp>
        <p:nvSpPr>
          <p:cNvPr id="8" name="灯片编号占位符 7"/>
          <p:cNvSpPr>
            <a:spLocks noGrp="1"/>
          </p:cNvSpPr>
          <p:nvPr>
            <p:ph type="sldNum" sz="quarter" idx="12"/>
          </p:nvPr>
        </p:nvSpPr>
        <p:spPr/>
        <p:txBody>
          <a:bodyPr/>
          <a:lstStyle/>
          <a:p>
            <a:pPr fontAlgn="auto">
              <a:spcBef>
                <a:spcPts val="0"/>
              </a:spcBef>
              <a:spcAft>
                <a:spcPts val="0"/>
              </a:spcAft>
              <a:defRPr/>
            </a:pPr>
            <a:fld id="{038D56A4-8299-4602-A79C-45F5F09B0079}" type="slidenum">
              <a:rPr lang="zh-CN" altLang="en-US" sz="1700">
                <a:solidFill>
                  <a:prstClr val="white"/>
                </a:solidFill>
              </a:rPr>
            </a:fld>
            <a:endParaRPr lang="zh-CN" altLang="en-US" sz="1700" dirty="0">
              <a:solidFill>
                <a:prstClr val="white"/>
              </a:solidFill>
            </a:endParaRPr>
          </a:p>
        </p:txBody>
      </p:sp>
      <p:cxnSp>
        <p:nvCxnSpPr>
          <p:cNvPr id="12" name="直接连接符 11"/>
          <p:cNvCxnSpPr/>
          <p:nvPr/>
        </p:nvCxnSpPr>
        <p:spPr>
          <a:xfrm>
            <a:off x="2275006" y="3898366"/>
            <a:ext cx="7526720" cy="11575"/>
          </a:xfrm>
          <a:prstGeom prst="line">
            <a:avLst/>
          </a:prstGeom>
          <a:ln w="41275">
            <a:solidFill>
              <a:srgbClr val="0B4C91"/>
            </a:solidFill>
          </a:ln>
        </p:spPr>
        <p:style>
          <a:lnRef idx="1">
            <a:schemeClr val="accent1"/>
          </a:lnRef>
          <a:fillRef idx="0">
            <a:schemeClr val="accent1"/>
          </a:fillRef>
          <a:effectRef idx="0">
            <a:schemeClr val="accent1"/>
          </a:effectRef>
          <a:fontRef idx="minor">
            <a:schemeClr val="tx1"/>
          </a:fontRef>
        </p:style>
      </p:cxnSp>
      <p:sp>
        <p:nvSpPr>
          <p:cNvPr id="4" name="Rectangle 4"/>
          <p:cNvSpPr/>
          <p:nvPr>
            <p:custDataLst>
              <p:tags r:id="rId1"/>
            </p:custDataLst>
          </p:nvPr>
        </p:nvSpPr>
        <p:spPr>
          <a:xfrm>
            <a:off x="9047824" y="188838"/>
            <a:ext cx="3055372" cy="707886"/>
          </a:xfrm>
          <a:prstGeom prst="rect">
            <a:avLst/>
          </a:prstGeom>
          <a:noFill/>
        </p:spPr>
        <p:txBody>
          <a:bodyPr wrap="square" lIns="91440" tIns="45720" rIns="91440" bIns="45720">
            <a:spAutoFit/>
          </a:bodyPr>
          <a:p>
            <a:pPr algn="ctr" eaLnBrk="1" fontAlgn="auto" hangingPunct="1">
              <a:spcBef>
                <a:spcPts val="0"/>
              </a:spcBef>
              <a:spcAft>
                <a:spcPts val="0"/>
              </a:spcAft>
              <a:defRPr/>
            </a:pPr>
            <a:r>
              <a:rPr lang="zh-CN" altLang="en-US"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rPr>
              <a:t>中国科学技术大学</a:t>
            </a:r>
            <a:endParaRPr lang="en-US" altLang="zh-CN" sz="2800" dirty="0">
              <a:ln w="0"/>
              <a:solidFill>
                <a:srgbClr val="225E94"/>
              </a:solidFill>
              <a:effectLst>
                <a:reflection blurRad="6350" stA="53000" endA="300" endPos="35500" dir="5400000" sy="-90000" algn="bl" rotWithShape="0"/>
              </a:effectLst>
              <a:latin typeface="华文行楷" panose="02010800040101010101" pitchFamily="2" charset="-122"/>
              <a:ea typeface="华文行楷" panose="02010800040101010101" pitchFamily="2" charset="-122"/>
            </a:endParaRPr>
          </a:p>
          <a:p>
            <a:pPr algn="ctr" eaLnBrk="1" fontAlgn="auto" hangingPunct="1">
              <a:spcBef>
                <a:spcPts val="0"/>
              </a:spcBef>
              <a:spcAft>
                <a:spcPts val="0"/>
              </a:spcAft>
              <a:defRPr/>
            </a:pPr>
            <a:r>
              <a:rPr lang="en-US" altLang="zh-CN" sz="12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rPr>
              <a:t>University of Science and Technology of China</a:t>
            </a:r>
            <a:endParaRPr lang="en-US" altLang="zh-CN" sz="1200" dirty="0">
              <a:ln w="0"/>
              <a:solidFill>
                <a:srgbClr val="225E94"/>
              </a:solidFill>
              <a:effectLst>
                <a:reflection blurRad="6350" stA="53000" endA="300" endPos="35500" dir="5400000" sy="-90000" algn="bl" rotWithShape="0"/>
              </a:effectLst>
              <a:latin typeface="Calibri" panose="020F0502020204030204" pitchFamily="34" charset="0"/>
              <a:ea typeface="华文行楷" panose="02010800040101010101" pitchFamily="2" charset="-122"/>
              <a:cs typeface="Calibri" panose="020F0502020204030204" pitchFamily="34" charset="0"/>
            </a:endParaRPr>
          </a:p>
        </p:txBody>
      </p:sp>
      <p:pic>
        <p:nvPicPr>
          <p:cNvPr id="6" name="Picture 1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8325694" y="162987"/>
            <a:ext cx="688462" cy="707886"/>
          </a:xfrm>
          <a:prstGeom prst="rect">
            <a:avLst/>
          </a:prstGeom>
        </p:spPr>
      </p:pic>
      <p:sp>
        <p:nvSpPr>
          <p:cNvPr id="9" name="文本框 8"/>
          <p:cNvSpPr txBox="1"/>
          <p:nvPr/>
        </p:nvSpPr>
        <p:spPr>
          <a:xfrm>
            <a:off x="119380" y="260985"/>
            <a:ext cx="5246370" cy="398780"/>
          </a:xfrm>
          <a:prstGeom prst="rect">
            <a:avLst/>
          </a:prstGeom>
          <a:noFill/>
        </p:spPr>
        <p:txBody>
          <a:bodyPr wrap="square" rtlCol="0">
            <a:spAutoFit/>
          </a:bodyPr>
          <a:p>
            <a:r>
              <a:rPr lang="zh-CN" altLang="en-US" sz="2000">
                <a:solidFill>
                  <a:schemeClr val="accent1">
                    <a:lumMod val="50000"/>
                  </a:schemeClr>
                </a:solidFill>
                <a:latin typeface="黑体" panose="02010609060101010101" pitchFamily="49" charset="-122"/>
                <a:ea typeface="黑体" panose="02010609060101010101" pitchFamily="49" charset="-122"/>
                <a:cs typeface="黑体" panose="02010609060101010101" pitchFamily="49" charset="-122"/>
              </a:rPr>
              <a:t>第</a:t>
            </a:r>
            <a:r>
              <a:rPr lang="en-US" altLang="zh-CN" sz="2000">
                <a:solidFill>
                  <a:schemeClr val="accent1">
                    <a:lumMod val="50000"/>
                  </a:schemeClr>
                </a:solidFill>
                <a:latin typeface="黑体" panose="02010609060101010101" pitchFamily="49" charset="-122"/>
                <a:ea typeface="黑体" panose="02010609060101010101" pitchFamily="49" charset="-122"/>
                <a:cs typeface="黑体" panose="02010609060101010101" pitchFamily="49" charset="-122"/>
              </a:rPr>
              <a:t>21</a:t>
            </a:r>
            <a:r>
              <a:rPr lang="zh-CN" altLang="en-US" sz="2000">
                <a:solidFill>
                  <a:schemeClr val="accent1">
                    <a:lumMod val="50000"/>
                  </a:schemeClr>
                </a:solidFill>
                <a:latin typeface="黑体" panose="02010609060101010101" pitchFamily="49" charset="-122"/>
                <a:ea typeface="黑体" panose="02010609060101010101" pitchFamily="49" charset="-122"/>
                <a:cs typeface="黑体" panose="02010609060101010101" pitchFamily="49" charset="-122"/>
              </a:rPr>
              <a:t>届全国核电子学与核探测技术学术年会</a:t>
            </a:r>
            <a:endParaRPr lang="zh-CN" altLang="en-US" sz="2000">
              <a:solidFill>
                <a:schemeClr val="accent1">
                  <a:lumMod val="50000"/>
                </a:schemeClr>
              </a:solidFill>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质子束流测试</a:t>
            </a:r>
            <a:endParaRPr lang="zh-CN" altLang="en-US" dirty="0">
              <a:latin typeface="黑体" panose="02010609060101010101" pitchFamily="49" charset="-122"/>
              <a:ea typeface="黑体" panose="02010609060101010101" pitchFamily="49" charset="-122"/>
            </a:endParaRPr>
          </a:p>
        </p:txBody>
      </p:sp>
      <p:pic>
        <p:nvPicPr>
          <p:cNvPr id="3" name="图片 2" descr="一群人站在一起合影&#10;&#10;描述已自动生成"/>
          <p:cNvPicPr/>
          <p:nvPr>
            <p:custDataLst>
              <p:tags r:id="rId1"/>
            </p:custDataLst>
          </p:nvPr>
        </p:nvPicPr>
        <p:blipFill>
          <a:blip r:embed="rId2" cstate="print">
            <a:extLst>
              <a:ext uri="{28A0092B-C50C-407E-A947-70E740481C1C}">
                <a14:useLocalDpi xmlns:a14="http://schemas.microsoft.com/office/drawing/2010/main" val="0"/>
              </a:ext>
            </a:extLst>
          </a:blip>
          <a:stretch>
            <a:fillRect/>
          </a:stretch>
        </p:blipFill>
        <p:spPr>
          <a:xfrm>
            <a:off x="335280" y="2726055"/>
            <a:ext cx="5182870" cy="3766820"/>
          </a:xfrm>
          <a:prstGeom prst="rect">
            <a:avLst/>
          </a:prstGeom>
        </p:spPr>
      </p:pic>
      <p:pic>
        <p:nvPicPr>
          <p:cNvPr id="11" name="图片 10"/>
          <p:cNvPicPr>
            <a:picLocks noChangeAspect="1"/>
          </p:cNvPicPr>
          <p:nvPr>
            <p:custDataLst>
              <p:tags r:id="rId3"/>
            </p:custDataLst>
          </p:nvPr>
        </p:nvPicPr>
        <p:blipFill>
          <a:blip r:embed="rId4"/>
          <a:stretch>
            <a:fillRect/>
          </a:stretch>
        </p:blipFill>
        <p:spPr>
          <a:xfrm>
            <a:off x="6671945" y="2726055"/>
            <a:ext cx="5017135" cy="3766185"/>
          </a:xfrm>
          <a:prstGeom prst="rect">
            <a:avLst/>
          </a:prstGeom>
        </p:spPr>
      </p:pic>
      <mc:AlternateContent xmlns:mc="http://schemas.openxmlformats.org/markup-compatibility/2006">
        <mc:Choice xmlns:a14="http://schemas.microsoft.com/office/drawing/2010/main" Requires="a14">
          <p:sp>
            <p:nvSpPr>
              <p:cNvPr id="6" name="文本框 5"/>
              <p:cNvSpPr txBox="1"/>
              <p:nvPr/>
            </p:nvSpPr>
            <p:spPr>
              <a:xfrm>
                <a:off x="551180" y="908685"/>
                <a:ext cx="9698355" cy="1863725"/>
              </a:xfrm>
              <a:prstGeom prst="rect">
                <a:avLst/>
              </a:prstGeom>
              <a:noFill/>
            </p:spPr>
            <p:txBody>
              <a:bodyPr wrap="square" rtlCol="0">
                <a:spAutoFit/>
              </a:bodyPr>
              <a:p>
                <a:pPr marL="342900" indent="-342900" fontAlgn="auto">
                  <a:lnSpc>
                    <a:spcPct val="150000"/>
                  </a:lnSpc>
                  <a:buFont typeface="Wingdings" panose="05000000000000000000" charset="0"/>
                  <a:buChar char="Ø"/>
                </a:pPr>
                <a:r>
                  <a:rPr lang="zh-CN" altLang="en-US" sz="2800">
                    <a:latin typeface="黑体" panose="02010609060101010101" pitchFamily="49" charset="-122"/>
                    <a:ea typeface="黑体" panose="02010609060101010101" pitchFamily="49" charset="-122"/>
                  </a:rPr>
                  <a:t>质子束流测试</a:t>
                </a:r>
                <a:endParaRPr lang="zh-CN" altLang="en-US" sz="2800">
                  <a:latin typeface="黑体" panose="02010609060101010101" pitchFamily="49" charset="-122"/>
                  <a:ea typeface="黑体" panose="02010609060101010101" pitchFamily="49" charset="-122"/>
                </a:endParaRPr>
              </a:p>
              <a:p>
                <a:pPr marL="800100" lvl="1" indent="-342900" fontAlgn="auto">
                  <a:lnSpc>
                    <a:spcPct val="150000"/>
                  </a:lnSpc>
                  <a:buFont typeface="Wingdings" panose="05000000000000000000" charset="0"/>
                  <a:buChar char="Ø"/>
                </a:pPr>
                <a:r>
                  <a:rPr lang="zh-CN" altLang="en-US" sz="2400">
                    <a:latin typeface="黑体" panose="02010609060101010101" pitchFamily="49" charset="-122"/>
                    <a:ea typeface="黑体" panose="02010609060101010101" pitchFamily="49" charset="-122"/>
                  </a:rPr>
                  <a:t>能量：</a:t>
                </a:r>
                <a:r>
                  <a:rPr lang="en-US" altLang="zh-CN" sz="2400">
                    <a:latin typeface="Calibri" panose="020F0502020204030204" pitchFamily="34" charset="0"/>
                    <a:ea typeface="黑体" panose="02010609060101010101" pitchFamily="49" charset="-122"/>
                    <a:cs typeface="Calibri" panose="020F0502020204030204" pitchFamily="34" charset="0"/>
                  </a:rPr>
                  <a:t>30-80MeV</a:t>
                </a:r>
                <a:endParaRPr lang="en-US" altLang="zh-CN" sz="2400">
                  <a:latin typeface="黑体" panose="02010609060101010101" pitchFamily="49" charset="-122"/>
                  <a:ea typeface="黑体" panose="02010609060101010101" pitchFamily="49" charset="-122"/>
                </a:endParaRPr>
              </a:p>
              <a:p>
                <a:pPr marL="800100" lvl="1" indent="-342900" fontAlgn="auto">
                  <a:lnSpc>
                    <a:spcPct val="150000"/>
                  </a:lnSpc>
                  <a:buFont typeface="Wingdings" panose="05000000000000000000" charset="0"/>
                  <a:buChar char="Ø"/>
                </a:pPr>
                <a:r>
                  <a:rPr lang="zh-CN" altLang="en-US" sz="2400">
                    <a:latin typeface="黑体" panose="02010609060101010101" pitchFamily="49" charset="-122"/>
                    <a:ea typeface="黑体" panose="02010609060101010101" pitchFamily="49" charset="-122"/>
                  </a:rPr>
                  <a:t>束流强度： </a:t>
                </a:r>
                <a14:m>
                  <m:oMath xmlns:m="http://schemas.openxmlformats.org/officeDocument/2006/math">
                    <m:r>
                      <a:rPr lang="en-US" altLang="zh-CN" sz="2400" kern="100">
                        <a:latin typeface="Cambria Math" panose="02040503050406030204" pitchFamily="18" charset="0"/>
                        <a:ea typeface="等线" panose="02010600030101010101" charset="-122"/>
                        <a:cs typeface="Times New Roman" panose="02020603050405020304" pitchFamily="18" charset="0"/>
                      </a:rPr>
                      <m:t>1</m:t>
                    </m:r>
                    <m:r>
                      <a:rPr lang="en-US" altLang="zh-CN" sz="2400" b="0" i="0" kern="100" smtClean="0">
                        <a:latin typeface="Cambria Math" panose="02040503050406030204" pitchFamily="18" charset="0"/>
                        <a:ea typeface="等线" panose="02010600030101010101" charset="-122"/>
                        <a:cs typeface="Times New Roman" panose="02020603050405020304" pitchFamily="18" charset="0"/>
                      </a:rPr>
                      <m:t>.</m:t>
                    </m:r>
                    <m:r>
                      <a:rPr lang="en-US" altLang="zh-CN" sz="2400" b="0" i="0" kern="100" smtClean="0">
                        <a:latin typeface="Cambria Math" panose="02040503050406030204" pitchFamily="18" charset="0"/>
                        <a:ea typeface="等线" panose="02010600030101010101" charset="-122"/>
                        <a:cs typeface="Times New Roman" panose="02020603050405020304" pitchFamily="18" charset="0"/>
                      </a:rPr>
                      <m:t>7</m:t>
                    </m:r>
                    <m:r>
                      <a:rPr lang="zh-CN" altLang="zh-CN" sz="2400" i="0" kern="100">
                        <a:effectLst/>
                        <a:latin typeface="Cambria Math" panose="02040503050406030204" pitchFamily="18" charset="0"/>
                        <a:ea typeface="等线" panose="02010600030101010101" charset="-122"/>
                        <a:cs typeface="Times New Roman" panose="02020603050405020304" pitchFamily="18" charset="0"/>
                      </a:rPr>
                      <m:t>×</m:t>
                    </m:r>
                    <m:sSup>
                      <m:sSup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400" i="0" kern="100">
                            <a:effectLst/>
                            <a:latin typeface="Cambria Math" panose="02040503050406030204" pitchFamily="18" charset="0"/>
                            <a:ea typeface="等线" panose="02010600030101010101" charset="-122"/>
                            <a:cs typeface="Times New Roman" panose="02020603050405020304" pitchFamily="18" charset="0"/>
                          </a:rPr>
                          <m:t>10</m:t>
                        </m:r>
                      </m:e>
                      <m:sup>
                        <m:r>
                          <a:rPr lang="en-US" altLang="zh-CN" sz="2400" b="0" i="0" kern="100" smtClean="0">
                            <a:effectLst/>
                            <a:latin typeface="Cambria Math" panose="02040503050406030204" pitchFamily="18" charset="0"/>
                            <a:ea typeface="等线" panose="02010600030101010101" charset="-122"/>
                            <a:cs typeface="Times New Roman" panose="02020603050405020304" pitchFamily="18" charset="0"/>
                          </a:rPr>
                          <m:t>7</m:t>
                        </m:r>
                      </m:sup>
                    </m:sSup>
                    <m:r>
                      <m:rPr>
                        <m:sty m:val="p"/>
                      </m:rPr>
                      <a:rPr lang="en-US" altLang="zh-CN" sz="2400" i="0" kern="100">
                        <a:effectLst/>
                        <a:latin typeface="Cambria Math" panose="02040503050406030204" pitchFamily="18" charset="0"/>
                        <a:ea typeface="等线" panose="02010600030101010101" charset="-122"/>
                        <a:cs typeface="Times New Roman" panose="02020603050405020304" pitchFamily="18" charset="0"/>
                      </a:rPr>
                      <m:t>protons</m:t>
                    </m:r>
                    <m:r>
                      <m:rPr>
                        <m:lit/>
                      </m:rPr>
                      <a:rPr lang="en-US" altLang="zh-CN" sz="2400" i="0" kern="100">
                        <a:effectLst/>
                        <a:latin typeface="Cambria Math" panose="02040503050406030204" pitchFamily="18" charset="0"/>
                        <a:ea typeface="等线" panose="02010600030101010101" charset="-122"/>
                        <a:cs typeface="Times New Roman" panose="02020603050405020304" pitchFamily="18" charset="0"/>
                      </a:rPr>
                      <m:t>/</m:t>
                    </m:r>
                    <m:r>
                      <m:rPr>
                        <m:sty m:val="p"/>
                      </m:rPr>
                      <a:rPr lang="en-US" altLang="zh-CN" sz="2400" i="0" kern="100">
                        <a:effectLst/>
                        <a:latin typeface="Cambria Math" panose="02040503050406030204" pitchFamily="18" charset="0"/>
                        <a:ea typeface="等线" panose="02010600030101010101" charset="-122"/>
                        <a:cs typeface="Times New Roman" panose="02020603050405020304" pitchFamily="18" charset="0"/>
                      </a:rPr>
                      <m:t>s</m:t>
                    </m:r>
                    <m:r>
                      <m:rPr>
                        <m:lit/>
                      </m:rPr>
                      <a:rPr lang="en-US" altLang="zh-CN" sz="2400" i="0" kern="100">
                        <a:effectLst/>
                        <a:latin typeface="Cambria Math" panose="02040503050406030204" pitchFamily="18" charset="0"/>
                        <a:ea typeface="等线" panose="02010600030101010101" charset="-122"/>
                        <a:cs typeface="Times New Roman" panose="02020603050405020304" pitchFamily="18" charset="0"/>
                      </a:rPr>
                      <m:t>/</m:t>
                    </m:r>
                    <m:r>
                      <m:rPr>
                        <m:sty m:val="p"/>
                      </m:rPr>
                      <a:rPr lang="en-US" altLang="zh-CN" sz="2400" i="0" kern="100">
                        <a:effectLst/>
                        <a:latin typeface="Cambria Math" panose="02040503050406030204" pitchFamily="18" charset="0"/>
                        <a:ea typeface="等线" panose="02010600030101010101" charset="-122"/>
                        <a:cs typeface="Times New Roman" panose="02020603050405020304" pitchFamily="18" charset="0"/>
                      </a:rPr>
                      <m:t>c</m:t>
                    </m:r>
                    <m:sSup>
                      <m:sSupPr>
                        <m:ctrlPr>
                          <a:rPr lang="zh-CN" altLang="zh-CN" sz="2400" i="1" kern="100">
                            <a:effectLst/>
                            <a:latin typeface="Cambria Math" panose="02040503050406030204" pitchFamily="18" charset="0"/>
                            <a:ea typeface="Cambria Math" panose="02040503050406030204" pitchFamily="18" charset="0"/>
                            <a:cs typeface="Times New Roman" panose="02020603050405020304" pitchFamily="18" charset="0"/>
                          </a:rPr>
                        </m:ctrlPr>
                      </m:sSupPr>
                      <m:e>
                        <m:r>
                          <m:rPr>
                            <m:sty m:val="p"/>
                          </m:rPr>
                          <a:rPr lang="en-US" altLang="zh-CN" sz="2400" i="0" kern="100">
                            <a:effectLst/>
                            <a:latin typeface="Cambria Math" panose="02040503050406030204" pitchFamily="18" charset="0"/>
                            <a:ea typeface="等线" panose="02010600030101010101" charset="-122"/>
                            <a:cs typeface="Times New Roman" panose="02020603050405020304" pitchFamily="18" charset="0"/>
                          </a:rPr>
                          <m:t>m</m:t>
                        </m:r>
                      </m:e>
                      <m:sup>
                        <m:r>
                          <a:rPr lang="en-US" altLang="zh-CN" sz="2400" i="0" kern="100">
                            <a:effectLst/>
                            <a:latin typeface="Cambria Math" panose="02040503050406030204" pitchFamily="18" charset="0"/>
                            <a:ea typeface="等线" panose="02010600030101010101" charset="-122"/>
                            <a:cs typeface="Times New Roman" panose="02020603050405020304" pitchFamily="18" charset="0"/>
                          </a:rPr>
                          <m:t>2</m:t>
                        </m:r>
                      </m:sup>
                    </m:sSup>
                  </m:oMath>
                </a14:m>
                <a:endParaRPr lang="zh-CN" altLang="en-US" sz="2400">
                  <a:latin typeface="黑体" panose="02010609060101010101" pitchFamily="49" charset="-122"/>
                  <a:ea typeface="黑体" panose="02010609060101010101" pitchFamily="49" charset="-122"/>
                </a:endParaRPr>
              </a:p>
            </p:txBody>
          </p:sp>
        </mc:Choice>
        <mc:Fallback>
          <p:sp>
            <p:nvSpPr>
              <p:cNvPr id="6" name="文本框 5"/>
              <p:cNvSpPr txBox="1">
                <a:spLocks noRot="1" noChangeAspect="1" noMove="1" noResize="1" noEditPoints="1" noAdjustHandles="1" noChangeArrowheads="1" noChangeShapeType="1" noTextEdit="1"/>
              </p:cNvSpPr>
              <p:nvPr/>
            </p:nvSpPr>
            <p:spPr>
              <a:xfrm>
                <a:off x="551180" y="908685"/>
                <a:ext cx="9698355" cy="1863725"/>
              </a:xfrm>
              <a:prstGeom prst="rect">
                <a:avLst/>
              </a:prstGeom>
              <a:blipFill rotWithShape="1">
                <a:blip r:embed="rId5"/>
                <a:stretch>
                  <a:fillRect/>
                </a:stretch>
              </a:blipFill>
            </p:spPr>
            <p:txBody>
              <a:bodyPr/>
              <a:lstStyle/>
              <a:p>
                <a:r>
                  <a:rPr lang="zh-CN" altLang="en-US">
                    <a:noFill/>
                  </a:rPr>
                  <a:t> </a:t>
                </a:r>
              </a:p>
            </p:txBody>
          </p:sp>
        </mc:Fallback>
      </mc:AlternateContent>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0342" y="1247775"/>
            <a:ext cx="11258265" cy="1389137"/>
          </a:xfrm>
        </p:spPr>
        <p:txBody>
          <a:bodyPr>
            <a:normAutofit lnSpcReduction="10000"/>
          </a:bodyPr>
          <a:lstStyle/>
          <a:p>
            <a:pPr>
              <a:lnSpc>
                <a:spcPct val="170000"/>
              </a:lnSpc>
              <a:buFont typeface="Wingdings" panose="05000000000000000000" pitchFamily="2" charset="2"/>
              <a:buChar char="Ø"/>
            </a:pPr>
            <a:r>
              <a:rPr lang="zh-CN" altLang="en-US" dirty="0">
                <a:latin typeface="黑体" panose="02010609060101010101" pitchFamily="49" charset="-122"/>
              </a:rPr>
              <a:t>缪子束流测试（</a:t>
            </a:r>
            <a:r>
              <a:rPr lang="en-US" altLang="zh-CN" dirty="0">
                <a:latin typeface="黑体" panose="02010609060101010101" pitchFamily="49" charset="-122"/>
              </a:rPr>
              <a:t>J-PARC</a:t>
            </a:r>
            <a:r>
              <a:rPr lang="zh-CN" altLang="en-US" dirty="0">
                <a:latin typeface="黑体" panose="02010609060101010101" pitchFamily="49" charset="-122"/>
              </a:rPr>
              <a:t>）</a:t>
            </a:r>
            <a:endParaRPr lang="en-US" altLang="zh-CN" dirty="0">
              <a:latin typeface="黑体" panose="02010609060101010101" pitchFamily="49" charset="-122"/>
            </a:endParaRPr>
          </a:p>
          <a:p>
            <a:pPr lvl="1">
              <a:lnSpc>
                <a:spcPct val="170000"/>
              </a:lnSpc>
              <a:buFont typeface="Wingdings" panose="05000000000000000000" pitchFamily="2" charset="2"/>
              <a:buChar char="Ø"/>
            </a:pPr>
            <a:r>
              <a:rPr lang="zh-CN" altLang="en-US" dirty="0">
                <a:latin typeface="黑体" panose="02010609060101010101" pitchFamily="49" charset="-122"/>
              </a:rPr>
              <a:t>束流时间：</a:t>
            </a:r>
            <a:r>
              <a:rPr lang="en-US" altLang="zh-CN" dirty="0">
                <a:latin typeface="黑体" panose="02010609060101010101" pitchFamily="49" charset="-122"/>
              </a:rPr>
              <a:t>2023/3/2</a:t>
            </a:r>
            <a:r>
              <a:rPr lang="zh-CN" altLang="en-US" dirty="0">
                <a:latin typeface="黑体" panose="02010609060101010101" pitchFamily="49" charset="-122"/>
              </a:rPr>
              <a:t> </a:t>
            </a:r>
            <a:r>
              <a:rPr lang="en-US" altLang="zh-CN" dirty="0">
                <a:latin typeface="Arial Narrow" panose="020B0606020202030204" pitchFamily="34" charset="0"/>
              </a:rPr>
              <a:t>~</a:t>
            </a:r>
            <a:r>
              <a:rPr lang="en-US" altLang="zh-CN" dirty="0">
                <a:latin typeface="黑体" panose="02010609060101010101" pitchFamily="49" charset="-122"/>
              </a:rPr>
              <a:t> 2023/3/15</a:t>
            </a:r>
            <a:endParaRPr lang="en-US" altLang="zh-CN" dirty="0">
              <a:latin typeface="黑体" panose="02010609060101010101" pitchFamily="49" charset="-122"/>
            </a:endParaRPr>
          </a:p>
        </p:txBody>
      </p:sp>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缪子束流测试</a:t>
            </a:r>
            <a:endParaRPr lang="zh-CN" altLang="en-US" dirty="0">
              <a:latin typeface="黑体" panose="02010609060101010101" pitchFamily="49" charset="-122"/>
              <a:ea typeface="黑体" panose="02010609060101010101" pitchFamily="49" charset="-122"/>
            </a:endParaRPr>
          </a:p>
        </p:txBody>
      </p:sp>
      <p:pic>
        <p:nvPicPr>
          <p:cNvPr id="6" name="图片 5"/>
          <p:cNvPicPr/>
          <p:nvPr/>
        </p:nvPicPr>
        <p:blipFill>
          <a:blip r:embed="rId1"/>
          <a:stretch>
            <a:fillRect/>
          </a:stretch>
        </p:blipFill>
        <p:spPr>
          <a:xfrm>
            <a:off x="551384" y="2924944"/>
            <a:ext cx="4392488" cy="3168352"/>
          </a:xfrm>
          <a:prstGeom prst="rect">
            <a:avLst/>
          </a:prstGeom>
        </p:spPr>
      </p:pic>
      <p:pic>
        <p:nvPicPr>
          <p:cNvPr id="7" name="图片 6"/>
          <p:cNvPicPr>
            <a:picLocks noChangeAspect="1"/>
          </p:cNvPicPr>
          <p:nvPr/>
        </p:nvPicPr>
        <p:blipFill>
          <a:blip r:embed="rId2"/>
          <a:stretch>
            <a:fillRect/>
          </a:stretch>
        </p:blipFill>
        <p:spPr>
          <a:xfrm>
            <a:off x="6600056" y="2903604"/>
            <a:ext cx="4392488" cy="3196248"/>
          </a:xfrm>
          <a:prstGeom prst="rect">
            <a:avLst/>
          </a:prstGeom>
        </p:spPr>
      </p:pic>
      <p:cxnSp>
        <p:nvCxnSpPr>
          <p:cNvPr id="4" name="直接箭头连接符 3"/>
          <p:cNvCxnSpPr/>
          <p:nvPr/>
        </p:nvCxnSpPr>
        <p:spPr>
          <a:xfrm flipH="1">
            <a:off x="9192260" y="2708910"/>
            <a:ext cx="13335" cy="647700"/>
          </a:xfrm>
          <a:prstGeom prst="straightConnector1">
            <a:avLst/>
          </a:prstGeom>
          <a:ln w="38100">
            <a:solidFill>
              <a:srgbClr val="FF0000"/>
            </a:solidFill>
            <a:tailEnd type="arrow" w="med" len="med"/>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束流测试结果</a:t>
            </a:r>
            <a:endParaRPr lang="zh-CN" altLang="en-US"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1"/>
          <a:stretch>
            <a:fillRect/>
          </a:stretch>
        </p:blipFill>
        <p:spPr>
          <a:xfrm>
            <a:off x="138913" y="1460470"/>
            <a:ext cx="6533151" cy="2060654"/>
          </a:xfrm>
          <a:prstGeom prst="rect">
            <a:avLst/>
          </a:prstGeom>
        </p:spPr>
      </p:pic>
      <p:grpSp>
        <p:nvGrpSpPr>
          <p:cNvPr id="11" name="组合 10"/>
          <p:cNvGrpSpPr/>
          <p:nvPr/>
        </p:nvGrpSpPr>
        <p:grpSpPr>
          <a:xfrm>
            <a:off x="2027548" y="3945748"/>
            <a:ext cx="8136904" cy="2651604"/>
            <a:chOff x="342855" y="2926926"/>
            <a:chExt cx="8746337" cy="2674374"/>
          </a:xfrm>
        </p:grpSpPr>
        <p:pic>
          <p:nvPicPr>
            <p:cNvPr id="12"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55" y="2926926"/>
              <a:ext cx="3928220" cy="267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56144" y="2926926"/>
              <a:ext cx="3933048" cy="267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箭头: 右 13"/>
            <p:cNvSpPr/>
            <p:nvPr/>
          </p:nvSpPr>
          <p:spPr>
            <a:xfrm>
              <a:off x="4265326" y="4202930"/>
              <a:ext cx="901395" cy="410546"/>
            </a:xfrm>
            <a:prstGeom prst="right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5869074" y="3377213"/>
              <a:ext cx="1750926" cy="149422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809700" y="3426611"/>
              <a:ext cx="1750926" cy="1494222"/>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文本框 16"/>
          <p:cNvSpPr txBox="1"/>
          <p:nvPr/>
        </p:nvSpPr>
        <p:spPr>
          <a:xfrm>
            <a:off x="551384" y="979794"/>
            <a:ext cx="1687830" cy="460375"/>
          </a:xfrm>
          <a:prstGeom prst="rect">
            <a:avLst/>
          </a:prstGeom>
          <a:noFill/>
        </p:spPr>
        <p:txBody>
          <a:bodyPr wrap="none" rtlCol="0">
            <a:spAutoFit/>
          </a:bodyPr>
          <a:lstStyle/>
          <a:p>
            <a:pPr marL="285750" indent="-285750">
              <a:buFont typeface="Wingdings" panose="05000000000000000000" pitchFamily="2" charset="2"/>
              <a:buChar char="Ø"/>
            </a:pPr>
            <a:r>
              <a:rPr lang="zh-CN" altLang="en-US" sz="2400" dirty="0">
                <a:latin typeface="黑体" panose="02010609060101010101" pitchFamily="49" charset="-122"/>
                <a:ea typeface="黑体" panose="02010609060101010101" pitchFamily="49" charset="-122"/>
              </a:rPr>
              <a:t>时间分布</a:t>
            </a:r>
            <a:endParaRPr lang="zh-CN" altLang="en-US" sz="2400" dirty="0">
              <a:latin typeface="黑体" panose="02010609060101010101" pitchFamily="49" charset="-122"/>
              <a:ea typeface="黑体" panose="02010609060101010101" pitchFamily="49" charset="-122"/>
            </a:endParaRPr>
          </a:p>
        </p:txBody>
      </p:sp>
      <p:sp>
        <p:nvSpPr>
          <p:cNvPr id="19" name="文本框 18"/>
          <p:cNvSpPr txBox="1"/>
          <p:nvPr/>
        </p:nvSpPr>
        <p:spPr>
          <a:xfrm>
            <a:off x="551384" y="3576416"/>
            <a:ext cx="6135756" cy="460375"/>
          </a:xfrm>
          <a:prstGeom prst="rect">
            <a:avLst/>
          </a:prstGeom>
          <a:noFill/>
        </p:spPr>
        <p:txBody>
          <a:bodyPr wrap="square">
            <a:spAutoFit/>
          </a:bodyPr>
          <a:lstStyle/>
          <a:p>
            <a:pPr marL="285750" indent="-285750">
              <a:buFont typeface="Wingdings" panose="05000000000000000000" pitchFamily="2" charset="2"/>
              <a:buChar char="Ø"/>
            </a:pPr>
            <a:r>
              <a:rPr lang="zh-CN" altLang="en-US" sz="2400" dirty="0">
                <a:latin typeface="黑体" panose="02010609060101010101" pitchFamily="49" charset="-122"/>
                <a:ea typeface="黑体" panose="02010609060101010101" pitchFamily="49" charset="-122"/>
              </a:rPr>
              <a:t>空间分布</a:t>
            </a:r>
            <a:endParaRPr lang="zh-CN" altLang="en-US" sz="2400" dirty="0">
              <a:latin typeface="黑体" panose="02010609060101010101" pitchFamily="49" charset="-122"/>
              <a:ea typeface="黑体" panose="02010609060101010101" pitchFamily="49" charset="-122"/>
            </a:endParaRPr>
          </a:p>
        </p:txBody>
      </p:sp>
      <p:pic>
        <p:nvPicPr>
          <p:cNvPr id="3" name="图片 2"/>
          <p:cNvPicPr>
            <a:picLocks noChangeAspect="1"/>
          </p:cNvPicPr>
          <p:nvPr>
            <p:custDataLst>
              <p:tags r:id="rId4"/>
            </p:custDataLst>
          </p:nvPr>
        </p:nvPicPr>
        <p:blipFill>
          <a:blip r:embed="rId5"/>
          <a:stretch>
            <a:fillRect/>
          </a:stretch>
        </p:blipFill>
        <p:spPr>
          <a:xfrm>
            <a:off x="6816090" y="1460500"/>
            <a:ext cx="5199380" cy="200533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623392" y="3281367"/>
            <a:ext cx="4104456" cy="3285082"/>
          </a:xfrm>
          <a:prstGeom prst="rect">
            <a:avLst/>
          </a:prstGeom>
        </p:spPr>
      </p:pic>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电子学系统升级</a:t>
            </a:r>
            <a:endParaRPr lang="zh-CN" altLang="en-US" dirty="0">
              <a:latin typeface="黑体" panose="02010609060101010101" pitchFamily="49" charset="-122"/>
              <a:ea typeface="黑体" panose="02010609060101010101" pitchFamily="49" charset="-122"/>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6223" b="-48"/>
          <a:stretch>
            <a:fillRect/>
          </a:stretch>
        </p:blipFill>
        <p:spPr bwMode="auto">
          <a:xfrm>
            <a:off x="6982044" y="1124456"/>
            <a:ext cx="4104456" cy="1824770"/>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623392" y="843821"/>
            <a:ext cx="3666490" cy="2630170"/>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en-US" altLang="zh-CN" sz="2000" dirty="0">
                <a:latin typeface="黑体" panose="02010609060101010101" pitchFamily="49" charset="-122"/>
                <a:ea typeface="黑体" panose="02010609060101010101" pitchFamily="49" charset="-122"/>
              </a:rPr>
              <a:t>PETSYS TOFPET 2C</a:t>
            </a:r>
            <a:endParaRPr lang="en-US" altLang="zh-CN" sz="2000" dirty="0">
              <a:latin typeface="黑体" panose="02010609060101010101" pitchFamily="49" charset="-122"/>
              <a:ea typeface="黑体" panose="02010609060101010101" pitchFamily="49" charset="-122"/>
            </a:endParaRPr>
          </a:p>
          <a:p>
            <a:pPr marL="742950" lvl="1" indent="-285750">
              <a:lnSpc>
                <a:spcPct val="150000"/>
              </a:lnSpc>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通道数</a:t>
            </a:r>
            <a:r>
              <a:rPr lang="zh-CN" altLang="en-US" dirty="0"/>
              <a:t>：</a:t>
            </a:r>
            <a:r>
              <a:rPr lang="en-US" altLang="zh-CN" dirty="0"/>
              <a:t>64</a:t>
            </a:r>
            <a:endParaRPr lang="en-US" altLang="zh-CN" dirty="0"/>
          </a:p>
          <a:p>
            <a:pPr marL="742950" lvl="1" indent="-285750">
              <a:lnSpc>
                <a:spcPct val="150000"/>
              </a:lnSpc>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动态范围</a:t>
            </a:r>
            <a:r>
              <a:rPr lang="zh-CN" altLang="en-US" dirty="0"/>
              <a:t>：</a:t>
            </a:r>
            <a:r>
              <a:rPr lang="en-US" altLang="zh-CN" dirty="0"/>
              <a:t>1500 </a:t>
            </a:r>
            <a:r>
              <a:rPr lang="en-US" altLang="zh-CN" dirty="0" err="1"/>
              <a:t>pC</a:t>
            </a:r>
            <a:endParaRPr lang="en-US" altLang="zh-CN" dirty="0"/>
          </a:p>
          <a:p>
            <a:pPr marL="742950" lvl="1" indent="-285750">
              <a:lnSpc>
                <a:spcPct val="150000"/>
              </a:lnSpc>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最大数据速率</a:t>
            </a:r>
            <a:r>
              <a:rPr lang="zh-CN" altLang="en-US" dirty="0"/>
              <a:t>：</a:t>
            </a:r>
            <a:r>
              <a:rPr lang="en-US" altLang="zh-CN" dirty="0"/>
              <a:t>3.2Gb/s</a:t>
            </a:r>
            <a:endParaRPr lang="en-US" altLang="zh-CN" dirty="0"/>
          </a:p>
          <a:p>
            <a:pPr marL="742950" lvl="1" indent="-285750">
              <a:lnSpc>
                <a:spcPct val="150000"/>
              </a:lnSpc>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单通道最大事例率</a:t>
            </a:r>
            <a:r>
              <a:rPr lang="zh-CN" altLang="en-US" dirty="0"/>
              <a:t>：</a:t>
            </a:r>
            <a:r>
              <a:rPr lang="en-US" altLang="zh-CN" dirty="0"/>
              <a:t>500kHz</a:t>
            </a:r>
            <a:endParaRPr lang="en-US" altLang="zh-CN" sz="2000" dirty="0"/>
          </a:p>
          <a:p>
            <a:pPr marL="742950" lvl="1" indent="-285750">
              <a:lnSpc>
                <a:spcPct val="150000"/>
              </a:lnSpc>
              <a:buFont typeface="Wingdings" panose="05000000000000000000" pitchFamily="2" charset="2"/>
              <a:buChar char="Ø"/>
            </a:pPr>
            <a:r>
              <a:rPr lang="zh-CN" altLang="en-US" dirty="0">
                <a:latin typeface="黑体" panose="02010609060101010101" pitchFamily="49" charset="-122"/>
                <a:ea typeface="黑体" panose="02010609060101010101" pitchFamily="49" charset="-122"/>
              </a:rPr>
              <a:t>单通道功耗</a:t>
            </a:r>
            <a:r>
              <a:rPr lang="zh-CN" altLang="en-US" dirty="0"/>
              <a:t>：</a:t>
            </a:r>
            <a:r>
              <a:rPr lang="en-US" altLang="zh-CN" dirty="0"/>
              <a:t>5</a:t>
            </a:r>
            <a:r>
              <a:rPr lang="en-US" altLang="zh-CN" dirty="0">
                <a:latin typeface="Arial Narrow" panose="020B0606020202030204" pitchFamily="34" charset="0"/>
              </a:rPr>
              <a:t>~</a:t>
            </a:r>
            <a:r>
              <a:rPr lang="en-US" altLang="zh-CN" dirty="0"/>
              <a:t>8.2mW</a:t>
            </a:r>
            <a:endParaRPr lang="zh-CN" altLang="en-US" dirty="0"/>
          </a:p>
        </p:txBody>
      </p:sp>
      <p:pic>
        <p:nvPicPr>
          <p:cNvPr id="18" name="图片 17"/>
          <p:cNvPicPr>
            <a:picLocks noChangeAspect="1"/>
          </p:cNvPicPr>
          <p:nvPr/>
        </p:nvPicPr>
        <p:blipFill>
          <a:blip r:embed="rId3"/>
          <a:stretch>
            <a:fillRect/>
          </a:stretch>
        </p:blipFill>
        <p:spPr>
          <a:xfrm>
            <a:off x="6456040" y="3281461"/>
            <a:ext cx="4703975" cy="3211415"/>
          </a:xfrm>
          <a:prstGeom prst="rect">
            <a:avLst/>
          </a:prstGeom>
        </p:spPr>
      </p:pic>
      <p:sp>
        <p:nvSpPr>
          <p:cNvPr id="3" name="文本框 2"/>
          <p:cNvSpPr txBox="1"/>
          <p:nvPr/>
        </p:nvSpPr>
        <p:spPr>
          <a:xfrm>
            <a:off x="309245" y="6512560"/>
            <a:ext cx="5449570" cy="213995"/>
          </a:xfrm>
          <a:prstGeom prst="rect">
            <a:avLst/>
          </a:prstGeom>
          <a:noFill/>
        </p:spPr>
        <p:txBody>
          <a:bodyPr wrap="square" rtlCol="0">
            <a:spAutoFit/>
          </a:bodyPr>
          <a:p>
            <a:r>
              <a:rPr lang="zh-CN" altLang="en-US" sz="800"/>
              <a:t>https://www.petsyselectronics.com/web/website/docs/products/product1/TOFPETv2%20characterization%20paper.pdf</a:t>
            </a:r>
            <a:endParaRPr lang="zh-CN" altLang="en-US" sz="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电子学系统升级</a:t>
            </a:r>
            <a:endParaRPr lang="zh-CN" altLang="en-US" dirty="0">
              <a:latin typeface="黑体" panose="02010609060101010101" pitchFamily="49" charset="-122"/>
              <a:ea typeface="黑体" panose="02010609060101010101" pitchFamily="49" charset="-122"/>
            </a:endParaRPr>
          </a:p>
        </p:txBody>
      </p:sp>
      <p:sp>
        <p:nvSpPr>
          <p:cNvPr id="21" name="文本框 20"/>
          <p:cNvSpPr txBox="1"/>
          <p:nvPr/>
        </p:nvSpPr>
        <p:spPr>
          <a:xfrm>
            <a:off x="696126" y="843602"/>
            <a:ext cx="3432350" cy="1434945"/>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en-US" altLang="zh-CN" sz="2400" dirty="0"/>
              <a:t>FEB</a:t>
            </a:r>
            <a:r>
              <a:rPr lang="zh-CN" altLang="en-US" sz="2400" dirty="0"/>
              <a:t>（前端板）</a:t>
            </a:r>
            <a:endParaRPr lang="en-US" altLang="zh-CN" sz="2400" dirty="0"/>
          </a:p>
          <a:p>
            <a:pPr marL="742950" lvl="1" indent="-285750">
              <a:lnSpc>
                <a:spcPct val="150000"/>
              </a:lnSpc>
              <a:buFont typeface="Wingdings" panose="05000000000000000000" pitchFamily="2" charset="2"/>
              <a:buChar char="Ø"/>
            </a:pPr>
            <a:r>
              <a:rPr lang="en-US" altLang="zh-CN" dirty="0"/>
              <a:t>ASIC</a:t>
            </a:r>
            <a:r>
              <a:rPr lang="zh-CN" altLang="en-US" dirty="0"/>
              <a:t>数据收集打包，上传</a:t>
            </a:r>
            <a:endParaRPr lang="en-US" altLang="zh-CN" dirty="0"/>
          </a:p>
          <a:p>
            <a:pPr marL="742950" lvl="1" indent="-285750">
              <a:lnSpc>
                <a:spcPct val="150000"/>
              </a:lnSpc>
              <a:buFont typeface="Wingdings" panose="05000000000000000000" pitchFamily="2" charset="2"/>
              <a:buChar char="Ø"/>
            </a:pPr>
            <a:r>
              <a:rPr lang="zh-CN" altLang="en-US" dirty="0"/>
              <a:t>时钟和</a:t>
            </a:r>
            <a:r>
              <a:rPr lang="en-US" altLang="zh-CN" dirty="0"/>
              <a:t>ASIC</a:t>
            </a:r>
            <a:r>
              <a:rPr lang="zh-CN" altLang="en-US" dirty="0"/>
              <a:t>控制</a:t>
            </a:r>
            <a:endParaRPr lang="en-US" altLang="zh-CN" dirty="0"/>
          </a:p>
        </p:txBody>
      </p:sp>
      <p:sp>
        <p:nvSpPr>
          <p:cNvPr id="22" name="文本框 21"/>
          <p:cNvSpPr txBox="1"/>
          <p:nvPr/>
        </p:nvSpPr>
        <p:spPr>
          <a:xfrm>
            <a:off x="5519807" y="844009"/>
            <a:ext cx="4812030" cy="1753235"/>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en-US" altLang="zh-CN" sz="2400" dirty="0"/>
              <a:t>DAQ</a:t>
            </a:r>
            <a:r>
              <a:rPr lang="zh-CN" altLang="en-US" sz="2400" dirty="0"/>
              <a:t>（数据获取板）</a:t>
            </a:r>
            <a:endParaRPr lang="en-US" altLang="zh-CN" dirty="0"/>
          </a:p>
          <a:p>
            <a:pPr marL="742950" lvl="1" indent="-285750">
              <a:lnSpc>
                <a:spcPct val="150000"/>
              </a:lnSpc>
              <a:buFont typeface="Wingdings" panose="05000000000000000000" pitchFamily="2" charset="2"/>
              <a:buChar char="Ø"/>
            </a:pPr>
            <a:r>
              <a:rPr lang="en-US" altLang="zh-CN" dirty="0"/>
              <a:t>FEB</a:t>
            </a:r>
            <a:r>
              <a:rPr lang="zh-CN" altLang="en-US" dirty="0"/>
              <a:t>数据汇总</a:t>
            </a:r>
            <a:endParaRPr lang="en-US" altLang="zh-CN" dirty="0"/>
          </a:p>
          <a:p>
            <a:pPr marL="742950" lvl="1" indent="-285750">
              <a:lnSpc>
                <a:spcPct val="150000"/>
              </a:lnSpc>
              <a:buFont typeface="Wingdings" panose="05000000000000000000" pitchFamily="2" charset="2"/>
              <a:buChar char="Ø"/>
            </a:pPr>
            <a:r>
              <a:rPr lang="zh-CN" altLang="en-US" dirty="0"/>
              <a:t>与上位机交互进行系统控制和数据上传</a:t>
            </a:r>
            <a:endParaRPr lang="en-US" altLang="zh-CN" dirty="0"/>
          </a:p>
          <a:p>
            <a:endParaRPr lang="zh-CN" altLang="en-US" dirty="0"/>
          </a:p>
        </p:txBody>
      </p:sp>
      <p:grpSp>
        <p:nvGrpSpPr>
          <p:cNvPr id="4" name="组合 3"/>
          <p:cNvGrpSpPr/>
          <p:nvPr/>
        </p:nvGrpSpPr>
        <p:grpSpPr>
          <a:xfrm>
            <a:off x="1199267" y="2708910"/>
            <a:ext cx="9187622" cy="1931218"/>
            <a:chOff x="642" y="5740"/>
            <a:chExt cx="17642" cy="4120"/>
          </a:xfrm>
        </p:grpSpPr>
        <p:pic>
          <p:nvPicPr>
            <p:cNvPr id="19" name="图片 18"/>
            <p:cNvPicPr>
              <a:picLocks noChangeAspect="1"/>
            </p:cNvPicPr>
            <p:nvPr/>
          </p:nvPicPr>
          <p:blipFill>
            <a:blip r:embed="rId1"/>
            <a:stretch>
              <a:fillRect/>
            </a:stretch>
          </p:blipFill>
          <p:spPr>
            <a:xfrm>
              <a:off x="642" y="5740"/>
              <a:ext cx="17642" cy="4120"/>
            </a:xfrm>
            <a:prstGeom prst="rect">
              <a:avLst/>
            </a:prstGeom>
          </p:spPr>
        </p:pic>
        <p:sp>
          <p:nvSpPr>
            <p:cNvPr id="20" name="文本框 19"/>
            <p:cNvSpPr txBox="1"/>
            <p:nvPr/>
          </p:nvSpPr>
          <p:spPr>
            <a:xfrm>
              <a:off x="1776" y="5740"/>
              <a:ext cx="2108" cy="786"/>
            </a:xfrm>
            <a:prstGeom prst="rect">
              <a:avLst/>
            </a:prstGeom>
            <a:noFill/>
          </p:spPr>
          <p:txBody>
            <a:bodyPr wrap="square" rtlCol="0">
              <a:spAutoFit/>
            </a:bodyPr>
            <a:lstStyle/>
            <a:p>
              <a:r>
                <a:rPr lang="en-US" altLang="zh-CN" dirty="0" err="1"/>
                <a:t>SiPM</a:t>
              </a:r>
              <a:r>
                <a:rPr lang="en-US" altLang="zh-CN" dirty="0"/>
                <a:t> signals</a:t>
              </a:r>
              <a:endParaRPr lang="zh-CN" altLang="en-US" dirty="0"/>
            </a:p>
          </p:txBody>
        </p:sp>
        <p:sp>
          <p:nvSpPr>
            <p:cNvPr id="3" name="文本框 2"/>
            <p:cNvSpPr txBox="1"/>
            <p:nvPr/>
          </p:nvSpPr>
          <p:spPr>
            <a:xfrm>
              <a:off x="7636" y="7259"/>
              <a:ext cx="6400" cy="654"/>
            </a:xfrm>
            <a:prstGeom prst="rect">
              <a:avLst/>
            </a:prstGeom>
            <a:noFill/>
          </p:spPr>
          <p:txBody>
            <a:bodyPr wrap="square" rtlCol="0">
              <a:spAutoFit/>
            </a:bodyPr>
            <a:p>
              <a:r>
                <a:rPr lang="en-US" altLang="zh-CN" sz="1400"/>
                <a:t>4X6.4Gb/s</a:t>
              </a:r>
              <a:endParaRPr lang="en-US" altLang="zh-CN" sz="1400"/>
            </a:p>
          </p:txBody>
        </p:sp>
      </p:grpSp>
      <p:pic>
        <p:nvPicPr>
          <p:cNvPr id="8" name="图片 7" descr="CRU照片"/>
          <p:cNvPicPr>
            <a:picLocks noChangeAspect="1"/>
          </p:cNvPicPr>
          <p:nvPr/>
        </p:nvPicPr>
        <p:blipFill>
          <a:blip r:embed="rId2"/>
          <a:srcRect t="17718" r="-136" b="20676"/>
          <a:stretch>
            <a:fillRect/>
          </a:stretch>
        </p:blipFill>
        <p:spPr>
          <a:xfrm>
            <a:off x="5375910" y="4954270"/>
            <a:ext cx="3062605" cy="1413510"/>
          </a:xfrm>
          <a:prstGeom prst="rect">
            <a:avLst/>
          </a:prstGeom>
        </p:spPr>
      </p:pic>
      <p:pic>
        <p:nvPicPr>
          <p:cNvPr id="9" name="图片 8"/>
          <p:cNvPicPr>
            <a:picLocks noChangeAspect="1"/>
          </p:cNvPicPr>
          <p:nvPr>
            <p:custDataLst>
              <p:tags r:id="rId3"/>
            </p:custDataLst>
          </p:nvPr>
        </p:nvPicPr>
        <p:blipFill>
          <a:blip r:embed="rId4"/>
          <a:srcRect t="7091" r="5966" b="7499"/>
          <a:stretch>
            <a:fillRect/>
          </a:stretch>
        </p:blipFill>
        <p:spPr>
          <a:xfrm>
            <a:off x="1559560" y="4796790"/>
            <a:ext cx="2592070" cy="172847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总结与展望</a:t>
            </a:r>
            <a:endParaRPr lang="zh-CN" altLang="en-US" dirty="0">
              <a:latin typeface="黑体" panose="02010609060101010101" pitchFamily="49" charset="-122"/>
              <a:ea typeface="黑体" panose="02010609060101010101" pitchFamily="49" charset="-122"/>
            </a:endParaRPr>
          </a:p>
        </p:txBody>
      </p:sp>
      <p:sp>
        <p:nvSpPr>
          <p:cNvPr id="4" name="文本框 3"/>
          <p:cNvSpPr txBox="1"/>
          <p:nvPr/>
        </p:nvSpPr>
        <p:spPr>
          <a:xfrm>
            <a:off x="723900" y="1447165"/>
            <a:ext cx="10189845" cy="3507740"/>
          </a:xfrm>
          <a:prstGeom prst="rect">
            <a:avLst/>
          </a:prstGeom>
          <a:noFill/>
        </p:spPr>
        <p:txBody>
          <a:bodyPr wrap="square" rtlCol="0">
            <a:spAutoFit/>
          </a:bodyPr>
          <a:p>
            <a:pPr marL="285750" indent="-285750" fontAlgn="auto">
              <a:lnSpc>
                <a:spcPct val="150000"/>
              </a:lnSpc>
              <a:buFont typeface="Wingdings" panose="05000000000000000000" charset="0"/>
              <a:buChar char="Ø"/>
            </a:pPr>
            <a:r>
              <a:rPr lang="zh-CN" altLang="en-US" sz="2400">
                <a:latin typeface="黑体" panose="02010609060101010101" pitchFamily="49" charset="-122"/>
                <a:ea typeface="黑体" panose="02010609060101010101" pitchFamily="49" charset="-122"/>
                <a:cs typeface="黑体" panose="02010609060101010101" pitchFamily="49" charset="-122"/>
              </a:rPr>
              <a:t>总结</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marL="742950" lvl="1" indent="-285750" fontAlgn="auto">
              <a:lnSpc>
                <a:spcPct val="150000"/>
              </a:lnSpc>
              <a:buFont typeface="Wingdings" panose="05000000000000000000" charset="0"/>
              <a:buChar char="Ø"/>
            </a:pPr>
            <a:r>
              <a:rPr lang="zh-CN" altLang="en-US" sz="2000">
                <a:latin typeface="黑体" panose="02010609060101010101" pitchFamily="49" charset="-122"/>
                <a:ea typeface="黑体" panose="02010609060101010101" pitchFamily="49" charset="-122"/>
                <a:cs typeface="黑体" panose="02010609060101010101" pitchFamily="49" charset="-122"/>
              </a:rPr>
              <a:t>本课题实现了一套塑闪光纤</a:t>
            </a:r>
            <a:r>
              <a:rPr lang="en-US" altLang="zh-CN" sz="2000">
                <a:latin typeface="黑体" panose="02010609060101010101" pitchFamily="49" charset="-122"/>
                <a:ea typeface="黑体" panose="02010609060101010101" pitchFamily="49" charset="-122"/>
                <a:cs typeface="黑体" panose="02010609060101010101" pitchFamily="49" charset="-122"/>
              </a:rPr>
              <a:t>+</a:t>
            </a:r>
            <a:r>
              <a:rPr lang="en-US" altLang="zh-CN" sz="2000">
                <a:ea typeface="黑体" panose="02010609060101010101" pitchFamily="49" charset="-122"/>
                <a:cs typeface="+mn-lt"/>
              </a:rPr>
              <a:t>SiPM</a:t>
            </a:r>
            <a:r>
              <a:rPr lang="zh-CN" altLang="en-US" sz="2000">
                <a:latin typeface="黑体" panose="02010609060101010101" pitchFamily="49" charset="-122"/>
                <a:ea typeface="黑体" panose="02010609060101010101" pitchFamily="49" charset="-122"/>
                <a:cs typeface="黑体" panose="02010609060101010101" pitchFamily="49" charset="-122"/>
              </a:rPr>
              <a:t>对缪子束流进行监测读出的电子学系统</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marL="1200150" lvl="2" indent="-285750" fontAlgn="auto">
              <a:lnSpc>
                <a:spcPct val="150000"/>
              </a:lnSpc>
              <a:buFont typeface="Wingdings" panose="05000000000000000000" charset="0"/>
              <a:buChar char="Ø"/>
            </a:pPr>
            <a:r>
              <a:rPr lang="zh-CN" altLang="en-US" sz="2000">
                <a:latin typeface="黑体" panose="02010609060101010101" pitchFamily="49" charset="-122"/>
                <a:ea typeface="黑体" panose="02010609060101010101" pitchFamily="49" charset="-122"/>
                <a:cs typeface="黑体" panose="02010609060101010101" pitchFamily="49" charset="-122"/>
              </a:rPr>
              <a:t>通过</a:t>
            </a:r>
            <a:r>
              <a:rPr lang="en-US" altLang="zh-CN" sz="2000">
                <a:latin typeface="黑体" panose="02010609060101010101" pitchFamily="49" charset="-122"/>
                <a:ea typeface="黑体" panose="02010609060101010101" pitchFamily="49" charset="-122"/>
                <a:cs typeface="黑体" panose="02010609060101010101" pitchFamily="49" charset="-122"/>
              </a:rPr>
              <a:t>MaPMT V2</a:t>
            </a:r>
            <a:r>
              <a:rPr lang="zh-CN" altLang="en-US" sz="2000">
                <a:latin typeface="黑体" panose="02010609060101010101" pitchFamily="49" charset="-122"/>
                <a:ea typeface="黑体" panose="02010609060101010101" pitchFamily="49" charset="-122"/>
                <a:cs typeface="黑体" panose="02010609060101010101" pitchFamily="49" charset="-122"/>
              </a:rPr>
              <a:t>芯片实现了缪子束流的位置和时间测量</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marL="1200150" lvl="2" indent="-285750" fontAlgn="auto">
              <a:lnSpc>
                <a:spcPct val="150000"/>
              </a:lnSpc>
              <a:buFont typeface="Wingdings" panose="05000000000000000000" charset="0"/>
              <a:buChar char="Ø"/>
            </a:pPr>
            <a:r>
              <a:rPr lang="zh-CN" altLang="en-US" sz="2000">
                <a:latin typeface="黑体" panose="02010609060101010101" pitchFamily="49" charset="-122"/>
                <a:ea typeface="黑体" panose="02010609060101010101" pitchFamily="49" charset="-122"/>
                <a:cs typeface="黑体" panose="02010609060101010101" pitchFamily="49" charset="-122"/>
              </a:rPr>
              <a:t>完成了系统升级</a:t>
            </a:r>
            <a:r>
              <a:rPr lang="en-US" altLang="zh-CN" sz="2000">
                <a:latin typeface="黑体" panose="02010609060101010101" pitchFamily="49" charset="-122"/>
                <a:ea typeface="黑体" panose="02010609060101010101" pitchFamily="49" charset="-122"/>
                <a:cs typeface="黑体" panose="02010609060101010101" pitchFamily="49" charset="-122"/>
              </a:rPr>
              <a:t>DAQ</a:t>
            </a:r>
            <a:r>
              <a:rPr lang="zh-CN" altLang="en-US" sz="2000">
                <a:latin typeface="黑体" panose="02010609060101010101" pitchFamily="49" charset="-122"/>
                <a:ea typeface="黑体" panose="02010609060101010101" pitchFamily="49" charset="-122"/>
                <a:cs typeface="黑体" panose="02010609060101010101" pitchFamily="49" charset="-122"/>
              </a:rPr>
              <a:t>板卡和</a:t>
            </a:r>
            <a:r>
              <a:rPr lang="en-US" altLang="zh-CN" sz="2000">
                <a:latin typeface="黑体" panose="02010609060101010101" pitchFamily="49" charset="-122"/>
                <a:ea typeface="黑体" panose="02010609060101010101" pitchFamily="49" charset="-122"/>
                <a:cs typeface="黑体" panose="02010609060101010101" pitchFamily="49" charset="-122"/>
              </a:rPr>
              <a:t>FEB</a:t>
            </a:r>
            <a:r>
              <a:rPr lang="zh-CN" altLang="en-US" sz="2000">
                <a:latin typeface="黑体" panose="02010609060101010101" pitchFamily="49" charset="-122"/>
                <a:ea typeface="黑体" panose="02010609060101010101" pitchFamily="49" charset="-122"/>
                <a:cs typeface="黑体" panose="02010609060101010101" pitchFamily="49" charset="-122"/>
              </a:rPr>
              <a:t>的设计工作</a:t>
            </a:r>
            <a:endParaRPr lang="zh-CN" altLang="en-US" sz="2000">
              <a:latin typeface="黑体" panose="02010609060101010101" pitchFamily="49" charset="-122"/>
              <a:ea typeface="黑体" panose="02010609060101010101" pitchFamily="49" charset="-122"/>
              <a:cs typeface="黑体" panose="02010609060101010101" pitchFamily="49" charset="-122"/>
            </a:endParaRPr>
          </a:p>
          <a:p>
            <a:pPr marL="285750" lvl="0" indent="-285750" fontAlgn="auto">
              <a:lnSpc>
                <a:spcPct val="150000"/>
              </a:lnSpc>
              <a:buFont typeface="Wingdings" panose="05000000000000000000" charset="0"/>
              <a:buChar char="Ø"/>
            </a:pPr>
            <a:r>
              <a:rPr lang="zh-CN" altLang="en-US" sz="2400">
                <a:latin typeface="黑体" panose="02010609060101010101" pitchFamily="49" charset="-122"/>
                <a:ea typeface="黑体" panose="02010609060101010101" pitchFamily="49" charset="-122"/>
                <a:cs typeface="黑体" panose="02010609060101010101" pitchFamily="49" charset="-122"/>
              </a:rPr>
              <a:t>展望</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marL="742950" lvl="1" indent="-285750" fontAlgn="auto">
              <a:lnSpc>
                <a:spcPct val="150000"/>
              </a:lnSpc>
              <a:buFont typeface="Wingdings" panose="05000000000000000000" charset="0"/>
              <a:buChar char="Ø"/>
            </a:pPr>
            <a:r>
              <a:rPr lang="zh-CN" sz="2000">
                <a:latin typeface="黑体" panose="02010609060101010101" pitchFamily="49" charset="-122"/>
                <a:ea typeface="黑体" panose="02010609060101010101" pitchFamily="49" charset="-122"/>
                <a:cs typeface="黑体" panose="02010609060101010101" pitchFamily="49" charset="-122"/>
              </a:rPr>
              <a:t>使用新的电子学架构提升系统性能指标</a:t>
            </a:r>
            <a:endParaRPr lang="zh-CN" sz="2000">
              <a:latin typeface="黑体" panose="02010609060101010101" pitchFamily="49" charset="-122"/>
              <a:ea typeface="黑体" panose="02010609060101010101" pitchFamily="49" charset="-122"/>
              <a:cs typeface="黑体" panose="02010609060101010101" pitchFamily="49" charset="-122"/>
            </a:endParaRPr>
          </a:p>
          <a:p>
            <a:pPr marL="742950" lvl="1" indent="-285750" fontAlgn="auto">
              <a:lnSpc>
                <a:spcPct val="150000"/>
              </a:lnSpc>
              <a:buFont typeface="Wingdings" panose="05000000000000000000" charset="0"/>
              <a:buChar char="Ø"/>
            </a:pPr>
            <a:r>
              <a:rPr lang="zh-CN" altLang="en-US" sz="2000">
                <a:latin typeface="黑体" panose="02010609060101010101" pitchFamily="49" charset="-122"/>
                <a:ea typeface="黑体" panose="02010609060101010101" pitchFamily="49" charset="-122"/>
                <a:cs typeface="黑体" panose="02010609060101010101" pitchFamily="49" charset="-122"/>
              </a:rPr>
              <a:t>针对大数据通量研究数据的在线处理压缩算法</a:t>
            </a:r>
            <a:endParaRPr lang="zh-CN" altLang="en-US" sz="20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dirty="0"/>
          </a:p>
        </p:txBody>
      </p:sp>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endParaRPr lang="zh-CN" altLang="en-US" dirty="0"/>
          </a:p>
        </p:txBody>
      </p:sp>
      <p:sp>
        <p:nvSpPr>
          <p:cNvPr id="6" name="文本框 5"/>
          <p:cNvSpPr txBox="1"/>
          <p:nvPr/>
        </p:nvSpPr>
        <p:spPr>
          <a:xfrm>
            <a:off x="4583832" y="2644170"/>
            <a:ext cx="2803586" cy="1569660"/>
          </a:xfrm>
          <a:prstGeom prst="rect">
            <a:avLst/>
          </a:prstGeom>
          <a:noFill/>
          <a:effectLst>
            <a:softEdge rad="419100"/>
          </a:effectLst>
        </p:spPr>
        <p:txBody>
          <a:bodyPr wrap="square" rtlCol="0">
            <a:spAutoFit/>
          </a:bodyPr>
          <a:lstStyle/>
          <a:p>
            <a:r>
              <a:rPr lang="zh-CN" altLang="en-US" sz="9600" dirty="0">
                <a:solidFill>
                  <a:schemeClr val="bg1">
                    <a:lumMod val="50000"/>
                  </a:schemeClr>
                </a:solidFill>
                <a:latin typeface="华文行楷" panose="02010800040101010101" pitchFamily="2" charset="-122"/>
                <a:ea typeface="华文行楷" panose="02010800040101010101" pitchFamily="2" charset="-122"/>
              </a:rPr>
              <a:t>谢谢</a:t>
            </a:r>
            <a:endParaRPr lang="zh-CN" altLang="en-US" sz="9600" dirty="0">
              <a:solidFill>
                <a:schemeClr val="bg1">
                  <a:lumMod val="50000"/>
                </a:schemeClr>
              </a:solidFill>
              <a:latin typeface="华文行楷" panose="02010800040101010101" pitchFamily="2" charset="-122"/>
              <a:ea typeface="华文行楷" panose="020108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571500" indent="-571500">
              <a:lnSpc>
                <a:spcPct val="200000"/>
              </a:lnSpc>
              <a:buFont typeface="+mj-lt"/>
              <a:buAutoNum type="romanUcPeriod"/>
            </a:pPr>
            <a:r>
              <a:rPr lang="zh-CN" altLang="en-US" b="1" dirty="0">
                <a:latin typeface="黑体" panose="02010609060101010101" pitchFamily="49" charset="-122"/>
              </a:rPr>
              <a:t>研究背景</a:t>
            </a:r>
            <a:endParaRPr lang="en-US" altLang="zh-CN" b="1" dirty="0">
              <a:latin typeface="黑体" panose="02010609060101010101" pitchFamily="49" charset="-122"/>
            </a:endParaRPr>
          </a:p>
          <a:p>
            <a:pPr marL="571500" indent="-571500">
              <a:lnSpc>
                <a:spcPct val="200000"/>
              </a:lnSpc>
              <a:buFont typeface="+mj-lt"/>
              <a:buAutoNum type="romanUcPeriod"/>
            </a:pPr>
            <a:r>
              <a:rPr lang="zh-CN" altLang="en-US" b="1" dirty="0">
                <a:latin typeface="黑体" panose="02010609060101010101" pitchFamily="49" charset="-122"/>
              </a:rPr>
              <a:t>读出电子学研制进展</a:t>
            </a:r>
            <a:endParaRPr lang="en-US" altLang="zh-CN" b="1" dirty="0">
              <a:latin typeface="黑体" panose="02010609060101010101" pitchFamily="49" charset="-122"/>
            </a:endParaRPr>
          </a:p>
          <a:p>
            <a:pPr marL="571500" indent="-571500">
              <a:lnSpc>
                <a:spcPct val="200000"/>
              </a:lnSpc>
              <a:buFont typeface="+mj-lt"/>
              <a:buAutoNum type="romanUcPeriod"/>
            </a:pPr>
            <a:r>
              <a:rPr lang="zh-CN" altLang="en-US" b="1" dirty="0">
                <a:latin typeface="黑体" panose="02010609060101010101" pitchFamily="49" charset="-122"/>
              </a:rPr>
              <a:t>读出电子学升级</a:t>
            </a:r>
            <a:endParaRPr lang="zh-CN" altLang="en-US" b="1" dirty="0">
              <a:latin typeface="黑体" panose="02010609060101010101" pitchFamily="49" charset="-122"/>
            </a:endParaRPr>
          </a:p>
          <a:p>
            <a:pPr marL="571500" indent="-571500">
              <a:lnSpc>
                <a:spcPct val="200000"/>
              </a:lnSpc>
              <a:buFont typeface="+mj-lt"/>
              <a:buAutoNum type="romanUcPeriod"/>
            </a:pPr>
            <a:r>
              <a:rPr lang="zh-CN" altLang="en-US" b="1" dirty="0">
                <a:latin typeface="黑体" panose="02010609060101010101" pitchFamily="49" charset="-122"/>
              </a:rPr>
              <a:t>总结与展望</a:t>
            </a:r>
            <a:endParaRPr lang="zh-CN" altLang="en-US" b="1" dirty="0">
              <a:latin typeface="黑体" panose="02010609060101010101" pitchFamily="49" charset="-122"/>
            </a:endParaRPr>
          </a:p>
        </p:txBody>
      </p:sp>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目录</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a:xfrm>
                <a:off x="310343" y="1247775"/>
                <a:ext cx="5065578" cy="2181225"/>
              </a:xfrm>
            </p:spPr>
            <p:txBody>
              <a:bodyPr/>
              <a:lstStyle/>
              <a:p>
                <a:r>
                  <a:rPr lang="en-US" altLang="zh-CN" sz="2000" dirty="0"/>
                  <a:t>COMET</a:t>
                </a:r>
                <a:r>
                  <a:rPr lang="zh-CN" altLang="en-US" sz="2000" dirty="0"/>
                  <a:t>：</a:t>
                </a:r>
                <a:r>
                  <a:rPr lang="en-US" altLang="zh-CN" sz="2000" dirty="0"/>
                  <a:t> </a:t>
                </a:r>
                <a:r>
                  <a:rPr lang="en-US" altLang="zh-CN" sz="2000" dirty="0">
                    <a:solidFill>
                      <a:srgbClr val="FF0000"/>
                    </a:solidFill>
                  </a:rPr>
                  <a:t>CO</a:t>
                </a:r>
                <a:r>
                  <a:rPr lang="en-US" altLang="zh-CN" sz="2000" dirty="0"/>
                  <a:t>herent </a:t>
                </a:r>
                <a:r>
                  <a:rPr lang="en-US" altLang="zh-CN" sz="2000" dirty="0">
                    <a:solidFill>
                      <a:srgbClr val="FF0000"/>
                    </a:solidFill>
                  </a:rPr>
                  <a:t>M</a:t>
                </a:r>
                <a:r>
                  <a:rPr lang="en-US" altLang="zh-CN" sz="2000" dirty="0"/>
                  <a:t>uon to </a:t>
                </a:r>
                <a:r>
                  <a:rPr lang="en-US" altLang="zh-CN" sz="2000" dirty="0">
                    <a:solidFill>
                      <a:srgbClr val="FF0000"/>
                    </a:solidFill>
                  </a:rPr>
                  <a:t>E</a:t>
                </a:r>
                <a:r>
                  <a:rPr lang="en-US" altLang="zh-CN" sz="2000" dirty="0"/>
                  <a:t>lectron </a:t>
                </a:r>
                <a:r>
                  <a:rPr lang="en-US" altLang="zh-CN" sz="2000" dirty="0">
                    <a:solidFill>
                      <a:srgbClr val="FF0000"/>
                    </a:solidFill>
                  </a:rPr>
                  <a:t>T</a:t>
                </a:r>
                <a:r>
                  <a:rPr lang="en-US" altLang="zh-CN" sz="2000" dirty="0"/>
                  <a:t>ransition</a:t>
                </a:r>
                <a:endParaRPr lang="en-US" altLang="zh-CN" sz="2000" dirty="0"/>
              </a:p>
              <a:p>
                <a14:m>
                  <m:oMath xmlns:m="http://schemas.openxmlformats.org/officeDocument/2006/math">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𝜇</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𝐴𝑙</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𝑒</m:t>
                        </m:r>
                      </m:e>
                      <m:sup>
                        <m:r>
                          <a:rPr lang="en-US" altLang="zh-CN" sz="2000" b="0" i="1" smtClean="0">
                            <a:latin typeface="Cambria Math" panose="02040503050406030204" pitchFamily="18" charset="0"/>
                          </a:rPr>
                          <m:t>−</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𝐴𝑙</m:t>
                    </m:r>
                  </m:oMath>
                </a14:m>
                <a:endParaRPr lang="en-US" altLang="zh-CN" sz="2000" b="0" dirty="0"/>
              </a:p>
              <a:p>
                <a:r>
                  <a:rPr lang="zh-CN" altLang="en-US" sz="2000" dirty="0"/>
                  <a:t>实验精度</a:t>
                </a:r>
                <a:r>
                  <a:rPr lang="en-US" altLang="zh-CN" sz="2000" b="0" dirty="0"/>
                  <a:t>:</a:t>
                </a:r>
                <a:endParaRPr lang="en-US" altLang="zh-CN" sz="2000" b="0" dirty="0"/>
              </a:p>
              <a:p>
                <a:pPr lvl="1"/>
                <a:r>
                  <a:rPr lang="en-US" altLang="zh-CN" sz="2000" b="0" dirty="0"/>
                  <a:t>Phase-I:  </a:t>
                </a:r>
                <a14:m>
                  <m:oMath xmlns:m="http://schemas.openxmlformats.org/officeDocument/2006/math">
                    <m:r>
                      <a:rPr lang="en-US" altLang="zh-CN" sz="2000" b="0" i="1" smtClean="0">
                        <a:latin typeface="Cambria Math" panose="02040503050406030204" pitchFamily="18" charset="0"/>
                      </a:rPr>
                      <m:t>7</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10</m:t>
                        </m:r>
                      </m:e>
                      <m: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15</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90</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𝐶𝐿</m:t>
                    </m:r>
                  </m:oMath>
                </a14:m>
                <a:endParaRPr lang="en-US" altLang="zh-CN" sz="2000" b="0" dirty="0"/>
              </a:p>
              <a:p>
                <a:pPr lvl="1"/>
                <a:r>
                  <a:rPr lang="en-US" altLang="zh-CN" sz="2000" dirty="0"/>
                  <a:t>Phase-II: </a:t>
                </a:r>
                <a14:m>
                  <m:oMath xmlns:m="http://schemas.openxmlformats.org/officeDocument/2006/math">
                    <m:r>
                      <a:rPr lang="en-US" altLang="zh-CN" sz="2000" i="1">
                        <a:latin typeface="Cambria Math" panose="02040503050406030204" pitchFamily="18" charset="0"/>
                      </a:rPr>
                      <m:t>2</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6</m:t>
                    </m:r>
                    <m:r>
                      <a:rPr lang="en-US" altLang="zh-CN" sz="2000" b="0" i="1" smtClean="0">
                        <a:latin typeface="Cambria Math" panose="02040503050406030204" pitchFamily="18" charset="0"/>
                      </a:rPr>
                      <m:t>×</m:t>
                    </m:r>
                    <m:sSup>
                      <m:sSupPr>
                        <m:ctrlPr>
                          <a:rPr lang="en-US" altLang="zh-CN" sz="2000" b="0" i="1" smtClean="0">
                            <a:latin typeface="Cambria Math" panose="02040503050406030204" pitchFamily="18" charset="0"/>
                          </a:rPr>
                        </m:ctrlPr>
                      </m:sSupPr>
                      <m:e>
                        <m:r>
                          <a:rPr lang="en-US" altLang="zh-CN" sz="2000" b="0" i="1" smtClean="0">
                            <a:latin typeface="Cambria Math" panose="02040503050406030204" pitchFamily="18" charset="0"/>
                          </a:rPr>
                          <m:t>10</m:t>
                        </m:r>
                      </m:e>
                      <m: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17</m:t>
                        </m:r>
                      </m:sup>
                    </m:sSup>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90</m:t>
                    </m:r>
                    <m:r>
                      <a:rPr lang="en-US" altLang="zh-CN" sz="2000" b="0" i="1" smtClean="0">
                        <a:latin typeface="Cambria Math" panose="02040503050406030204" pitchFamily="18" charset="0"/>
                      </a:rPr>
                      <m:t>% </m:t>
                    </m:r>
                    <m:r>
                      <a:rPr lang="en-US" altLang="zh-CN" sz="2000" b="0" i="1" smtClean="0">
                        <a:latin typeface="Cambria Math" panose="02040503050406030204" pitchFamily="18" charset="0"/>
                      </a:rPr>
                      <m:t>𝐶𝐿</m:t>
                    </m:r>
                  </m:oMath>
                </a14:m>
                <a:endParaRPr lang="en-US" altLang="zh-CN" sz="2000" b="0" dirty="0"/>
              </a:p>
              <a:p>
                <a:pPr>
                  <a:lnSpc>
                    <a:spcPct val="200000"/>
                  </a:lnSpc>
                  <a:buFont typeface="Wingdings" panose="05000000000000000000" pitchFamily="2" charset="2"/>
                  <a:buChar char="Ø"/>
                </a:pPr>
                <a:endParaRPr lang="en-US" altLang="zh-CN" b="1" dirty="0">
                  <a:latin typeface="黑体" panose="02010609060101010101" pitchFamily="49" charset="-122"/>
                </a:endParaRPr>
              </a:p>
            </p:txBody>
          </p:sp>
        </mc:Choice>
        <mc:Fallback>
          <p:sp>
            <p:nvSpPr>
              <p:cNvPr id="3" name="内容占位符 2"/>
              <p:cNvSpPr>
                <a:spLocks noRot="1" noChangeAspect="1" noMove="1" noResize="1" noEditPoints="1" noAdjustHandles="1" noChangeArrowheads="1" noChangeShapeType="1" noTextEdit="1"/>
              </p:cNvSpPr>
              <p:nvPr>
                <p:ph idx="1"/>
              </p:nvPr>
            </p:nvSpPr>
            <p:spPr>
              <a:xfrm>
                <a:off x="310343" y="1247775"/>
                <a:ext cx="5065578" cy="2181225"/>
              </a:xfrm>
              <a:blipFill rotWithShape="1">
                <a:blip r:embed="rId1"/>
                <a:stretch>
                  <a:fillRect l="-9" b="-41339"/>
                </a:stretch>
              </a:blipFill>
            </p:spPr>
            <p:txBody>
              <a:bodyPr/>
              <a:lstStyle/>
              <a:p>
                <a:r>
                  <a:rPr lang="zh-CN" altLang="en-US">
                    <a:noFill/>
                  </a:rPr>
                  <a:t> </a:t>
                </a:r>
              </a:p>
            </p:txBody>
          </p:sp>
        </mc:Fallback>
      </mc:AlternateContent>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研究背景</a:t>
            </a:r>
            <a:endParaRPr lang="zh-CN" altLang="en-US"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2"/>
          <a:stretch>
            <a:fillRect/>
          </a:stretch>
        </p:blipFill>
        <p:spPr>
          <a:xfrm>
            <a:off x="863977" y="3458146"/>
            <a:ext cx="3958309" cy="3056912"/>
          </a:xfrm>
          <a:prstGeom prst="rect">
            <a:avLst/>
          </a:prstGeom>
        </p:spPr>
      </p:pic>
      <p:pic>
        <p:nvPicPr>
          <p:cNvPr id="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2104" y="1052736"/>
            <a:ext cx="3600400" cy="2755276"/>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p:nvPicPr>
        <p:blipFill>
          <a:blip r:embed="rId4"/>
          <a:stretch>
            <a:fillRect/>
          </a:stretch>
        </p:blipFill>
        <p:spPr>
          <a:xfrm>
            <a:off x="6852267" y="4293096"/>
            <a:ext cx="3960073" cy="19862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en-US" altLang="zh-CN" dirty="0">
                <a:latin typeface="+mn-lt"/>
                <a:ea typeface="黑体" panose="02010609060101010101" pitchFamily="49" charset="-122"/>
              </a:rPr>
              <a:t>COMET</a:t>
            </a:r>
            <a:r>
              <a:rPr lang="zh-CN" altLang="en-US" dirty="0">
                <a:latin typeface="黑体" panose="02010609060101010101" pitchFamily="49" charset="-122"/>
                <a:ea typeface="黑体" panose="02010609060101010101" pitchFamily="49" charset="-122"/>
              </a:rPr>
              <a:t>束流监测器</a:t>
            </a:r>
            <a:endParaRPr lang="zh-CN" altLang="en-US" dirty="0">
              <a:latin typeface="黑体" panose="02010609060101010101" pitchFamily="49" charset="-122"/>
              <a:ea typeface="黑体" panose="02010609060101010101" pitchFamily="49" charset="-122"/>
            </a:endParaRPr>
          </a:p>
        </p:txBody>
      </p:sp>
      <p:pic>
        <p:nvPicPr>
          <p:cNvPr id="9" name="内容占位符 8"/>
          <p:cNvPicPr>
            <a:picLocks noGrp="1" noChangeAspect="1"/>
          </p:cNvPicPr>
          <p:nvPr>
            <p:ph idx="1"/>
          </p:nvPr>
        </p:nvPicPr>
        <p:blipFill>
          <a:blip r:embed="rId1"/>
          <a:stretch>
            <a:fillRect/>
          </a:stretch>
        </p:blipFill>
        <p:spPr>
          <a:xfrm>
            <a:off x="1631504" y="3279891"/>
            <a:ext cx="8674974" cy="3447981"/>
          </a:xfrm>
          <a:prstGeom prst="rect">
            <a:avLst/>
          </a:prstGeom>
        </p:spPr>
      </p:pic>
      <p:sp>
        <p:nvSpPr>
          <p:cNvPr id="10" name="文本框 9"/>
          <p:cNvSpPr txBox="1"/>
          <p:nvPr/>
        </p:nvSpPr>
        <p:spPr>
          <a:xfrm>
            <a:off x="1559749" y="1196353"/>
            <a:ext cx="6562725" cy="2030095"/>
          </a:xfrm>
          <a:prstGeom prst="rect">
            <a:avLst/>
          </a:prstGeom>
          <a:noFill/>
        </p:spPr>
        <p:txBody>
          <a:bodyPr wrap="none" rtlCol="0">
            <a:spAutoFit/>
          </a:bodyPr>
          <a:lstStyle/>
          <a:p>
            <a:pPr marL="285750" indent="-285750">
              <a:lnSpc>
                <a:spcPct val="150000"/>
              </a:lnSpc>
              <a:buFont typeface="Wingdings" panose="05000000000000000000" pitchFamily="2" charset="2"/>
              <a:buChar char="Ø"/>
            </a:pPr>
            <a:r>
              <a:rPr lang="zh-CN" altLang="en-US" sz="2400" dirty="0">
                <a:latin typeface="黑体" panose="02010609060101010101" pitchFamily="49" charset="-122"/>
                <a:ea typeface="黑体" panose="02010609060101010101" pitchFamily="49" charset="-122"/>
                <a:cs typeface="Arial" panose="020B0604020202020204" pitchFamily="34" charset="0"/>
              </a:rPr>
              <a:t>缪子束流监测装置</a:t>
            </a:r>
            <a:r>
              <a:rPr lang="zh-CN" altLang="en-US" sz="2400" dirty="0">
                <a:cs typeface="Arial" panose="020B0604020202020204" pitchFamily="34" charset="0"/>
              </a:rPr>
              <a:t>（</a:t>
            </a:r>
            <a:r>
              <a:rPr lang="en-US" altLang="zh-CN" sz="2400" dirty="0">
                <a:cs typeface="Arial" panose="020B0604020202020204" pitchFamily="34" charset="0"/>
              </a:rPr>
              <a:t> </a:t>
            </a:r>
            <a:r>
              <a:rPr lang="en-US" altLang="zh-CN" sz="2400" dirty="0">
                <a:solidFill>
                  <a:srgbClr val="FF0000"/>
                </a:solidFill>
                <a:cs typeface="Arial" panose="020B0604020202020204" pitchFamily="34" charset="0"/>
              </a:rPr>
              <a:t>M</a:t>
            </a:r>
            <a:r>
              <a:rPr lang="en-US" altLang="zh-CN" sz="2400" dirty="0">
                <a:cs typeface="Arial" panose="020B0604020202020204" pitchFamily="34" charset="0"/>
              </a:rPr>
              <a:t>uon </a:t>
            </a:r>
            <a:r>
              <a:rPr lang="en-US" altLang="zh-CN" sz="2400" dirty="0">
                <a:solidFill>
                  <a:srgbClr val="FF0000"/>
                </a:solidFill>
                <a:cs typeface="Arial" panose="020B0604020202020204" pitchFamily="34" charset="0"/>
              </a:rPr>
              <a:t>B</a:t>
            </a:r>
            <a:r>
              <a:rPr lang="en-US" altLang="zh-CN" sz="2400" dirty="0">
                <a:cs typeface="Arial" panose="020B0604020202020204" pitchFamily="34" charset="0"/>
              </a:rPr>
              <a:t>eam </a:t>
            </a:r>
            <a:r>
              <a:rPr lang="en-US" altLang="zh-CN" sz="2400" dirty="0">
                <a:solidFill>
                  <a:srgbClr val="FF0000"/>
                </a:solidFill>
                <a:cs typeface="Arial" panose="020B0604020202020204" pitchFamily="34" charset="0"/>
              </a:rPr>
              <a:t>M</a:t>
            </a:r>
            <a:r>
              <a:rPr lang="en-US" altLang="zh-CN" sz="2400" dirty="0">
                <a:cs typeface="Arial" panose="020B0604020202020204" pitchFamily="34" charset="0"/>
              </a:rPr>
              <a:t>onitor </a:t>
            </a:r>
            <a:r>
              <a:rPr lang="zh-CN" altLang="en-US" sz="2400" dirty="0">
                <a:cs typeface="Arial" panose="020B0604020202020204" pitchFamily="34" charset="0"/>
              </a:rPr>
              <a:t>）：</a:t>
            </a:r>
            <a:endParaRPr lang="zh-CN" altLang="en-US" sz="2400" dirty="0">
              <a:cs typeface="Arial" panose="020B0604020202020204" pitchFamily="34" charset="0"/>
            </a:endParaRPr>
          </a:p>
          <a:p>
            <a:pPr marL="742950" lvl="1" indent="-285750">
              <a:lnSpc>
                <a:spcPct val="150000"/>
              </a:lnSpc>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cs typeface="Arial" panose="020B0604020202020204" pitchFamily="34" charset="0"/>
              </a:rPr>
              <a:t>监测缪子束流性质</a:t>
            </a:r>
            <a:endParaRPr lang="en-US" altLang="zh-CN" sz="2000" dirty="0">
              <a:latin typeface="黑体" panose="02010609060101010101" pitchFamily="49" charset="-122"/>
              <a:ea typeface="黑体" panose="02010609060101010101" pitchFamily="49" charset="-122"/>
              <a:cs typeface="Arial" panose="020B0604020202020204" pitchFamily="34" charset="0"/>
            </a:endParaRPr>
          </a:p>
          <a:p>
            <a:pPr marL="742950" lvl="1" indent="-285750">
              <a:lnSpc>
                <a:spcPct val="150000"/>
              </a:lnSpc>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cs typeface="Arial" panose="020B0604020202020204" pitchFamily="34" charset="0"/>
              </a:rPr>
              <a:t>束流强度信息</a:t>
            </a:r>
            <a:endParaRPr lang="en-US" altLang="zh-CN" sz="2000" dirty="0">
              <a:latin typeface="黑体" panose="02010609060101010101" pitchFamily="49" charset="-122"/>
              <a:ea typeface="黑体" panose="02010609060101010101" pitchFamily="49" charset="-122"/>
              <a:cs typeface="Arial" panose="020B0604020202020204" pitchFamily="34" charset="0"/>
            </a:endParaRPr>
          </a:p>
          <a:p>
            <a:pPr marL="742950" lvl="1" indent="-285750">
              <a:lnSpc>
                <a:spcPct val="150000"/>
              </a:lnSpc>
              <a:buFont typeface="Wingdings" panose="05000000000000000000" pitchFamily="2" charset="2"/>
              <a:buChar char="Ø"/>
            </a:pPr>
            <a:r>
              <a:rPr lang="zh-CN" altLang="en-US" sz="2000" dirty="0">
                <a:latin typeface="黑体" panose="02010609060101010101" pitchFamily="49" charset="-122"/>
                <a:ea typeface="黑体" panose="02010609060101010101" pitchFamily="49" charset="-122"/>
                <a:cs typeface="Arial" panose="020B0604020202020204" pitchFamily="34" charset="0"/>
              </a:rPr>
              <a:t>束流时间结构</a:t>
            </a: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缪子束流监测器设计</a:t>
            </a:r>
            <a:endParaRPr lang="zh-CN" altLang="en-US" dirty="0">
              <a:latin typeface="黑体" panose="02010609060101010101" pitchFamily="49" charset="-122"/>
              <a:ea typeface="黑体" panose="02010609060101010101" pitchFamily="49" charset="-122"/>
            </a:endParaRPr>
          </a:p>
        </p:txBody>
      </p:sp>
      <p:sp>
        <p:nvSpPr>
          <p:cNvPr id="6" name="内容占位符 5"/>
          <p:cNvSpPr txBox="1">
            <a:spLocks noGrp="1"/>
          </p:cNvSpPr>
          <p:nvPr>
            <p:ph idx="1"/>
          </p:nvPr>
        </p:nvSpPr>
        <p:spPr>
          <a:xfrm>
            <a:off x="309563" y="1247775"/>
            <a:ext cx="5066357" cy="2521268"/>
          </a:xfrm>
          <a:prstGeom prst="rect">
            <a:avLst/>
          </a:prstGeom>
          <a:noFill/>
        </p:spPr>
        <p:txBody>
          <a:bodyPr wrap="square" rtlCol="0">
            <a:spAutoFit/>
          </a:bodyPr>
          <a:lstStyle/>
          <a:p>
            <a:pPr>
              <a:lnSpc>
                <a:spcPct val="150000"/>
              </a:lnSpc>
            </a:pPr>
            <a:r>
              <a:rPr lang="zh-CN" altLang="en-US" dirty="0"/>
              <a:t>指标要求：</a:t>
            </a:r>
            <a:endParaRPr lang="en-US" altLang="zh-CN" dirty="0"/>
          </a:p>
          <a:p>
            <a:pPr lvl="1">
              <a:lnSpc>
                <a:spcPct val="150000"/>
              </a:lnSpc>
              <a:buFont typeface="Wingdings" panose="05000000000000000000" pitchFamily="2" charset="2"/>
              <a:buChar char="Ø"/>
            </a:pPr>
            <a:r>
              <a:rPr lang="zh-CN" altLang="en-US" dirty="0"/>
              <a:t>单方向通道数：</a:t>
            </a:r>
            <a:r>
              <a:rPr lang="en-US" altLang="zh-CN" dirty="0"/>
              <a:t>128</a:t>
            </a:r>
            <a:endParaRPr lang="en-US" altLang="zh-CN" dirty="0"/>
          </a:p>
          <a:p>
            <a:pPr lvl="1">
              <a:lnSpc>
                <a:spcPct val="150000"/>
              </a:lnSpc>
              <a:buFont typeface="Wingdings" panose="05000000000000000000" pitchFamily="2" charset="2"/>
              <a:buChar char="Ø"/>
            </a:pPr>
            <a:r>
              <a:rPr lang="zh-CN" altLang="en-US" dirty="0"/>
              <a:t>时间分辨：</a:t>
            </a:r>
            <a:r>
              <a:rPr lang="en-US" altLang="zh-CN" dirty="0"/>
              <a:t>~1ns</a:t>
            </a:r>
            <a:endParaRPr lang="en-US" altLang="zh-CN" dirty="0"/>
          </a:p>
          <a:p>
            <a:pPr lvl="1">
              <a:lnSpc>
                <a:spcPct val="150000"/>
              </a:lnSpc>
              <a:buFont typeface="Wingdings" panose="05000000000000000000" pitchFamily="2" charset="2"/>
              <a:buChar char="Ø"/>
            </a:pPr>
            <a:r>
              <a:rPr lang="zh-CN" altLang="en-US" dirty="0"/>
              <a:t>事例率：</a:t>
            </a:r>
            <a:r>
              <a:rPr lang="en-US" altLang="zh-CN" dirty="0"/>
              <a:t>~30kHz</a:t>
            </a:r>
            <a:endParaRPr lang="zh-CN" altLang="en-US" dirty="0"/>
          </a:p>
        </p:txBody>
      </p:sp>
      <p:pic>
        <p:nvPicPr>
          <p:cNvPr id="7" name="图片 6"/>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6734" y="3933056"/>
            <a:ext cx="4052013" cy="2265644"/>
          </a:xfrm>
          <a:prstGeom prst="rect">
            <a:avLst/>
          </a:prstGeom>
          <a:noFill/>
          <a:ln>
            <a:noFill/>
          </a:ln>
        </p:spPr>
      </p:pic>
      <p:grpSp>
        <p:nvGrpSpPr>
          <p:cNvPr id="8" name="组合 7"/>
          <p:cNvGrpSpPr/>
          <p:nvPr/>
        </p:nvGrpSpPr>
        <p:grpSpPr>
          <a:xfrm>
            <a:off x="5231904" y="1330206"/>
            <a:ext cx="3872030" cy="4838467"/>
            <a:chOff x="5436096" y="1867908"/>
            <a:chExt cx="3378715" cy="4104449"/>
          </a:xfrm>
        </p:grpSpPr>
        <p:cxnSp>
          <p:nvCxnSpPr>
            <p:cNvPr id="9" name="直接箭头连接符 8"/>
            <p:cNvCxnSpPr/>
            <p:nvPr/>
          </p:nvCxnSpPr>
          <p:spPr>
            <a:xfrm flipV="1">
              <a:off x="5905297" y="2550387"/>
              <a:ext cx="1124266" cy="751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6618985" y="1867908"/>
              <a:ext cx="193228" cy="2934217"/>
            </a:xfrm>
            <a:prstGeom prst="rect">
              <a:avLst/>
            </a:prstGeom>
            <a:noFill/>
            <a:ln w="254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a:off x="6697320" y="2574493"/>
              <a:ext cx="485683" cy="6688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6697320" y="1939826"/>
              <a:ext cx="376012" cy="6041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a:off x="5950518" y="2577583"/>
              <a:ext cx="731136" cy="6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6697320" y="2574493"/>
              <a:ext cx="104447" cy="846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10" idx="3"/>
            </p:cNvCxnSpPr>
            <p:nvPr/>
          </p:nvCxnSpPr>
          <p:spPr>
            <a:xfrm flipH="1">
              <a:off x="6637264" y="3335017"/>
              <a:ext cx="174949" cy="9493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6618985" y="4278028"/>
              <a:ext cx="130559" cy="5505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6305641" y="4802125"/>
              <a:ext cx="877364" cy="9169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内容占位符 28"/>
            <p:cNvPicPr>
              <a:picLocks noChangeAspect="1"/>
            </p:cNvPicPr>
            <p:nvPr/>
          </p:nvPicPr>
          <p:blipFill>
            <a:blip r:embed="rId2"/>
            <a:stretch>
              <a:fillRect/>
            </a:stretch>
          </p:blipFill>
          <p:spPr bwMode="auto">
            <a:xfrm>
              <a:off x="6357865" y="5206883"/>
              <a:ext cx="731136" cy="765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箭头: 下 18"/>
            <p:cNvSpPr/>
            <p:nvPr/>
          </p:nvSpPr>
          <p:spPr>
            <a:xfrm>
              <a:off x="6637264" y="4949580"/>
              <a:ext cx="164505" cy="205949"/>
            </a:xfrm>
            <a:prstGeom prst="downArrow">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282229" y="4682257"/>
              <a:ext cx="718917" cy="446324"/>
            </a:xfrm>
            <a:prstGeom prst="rect">
              <a:avLst/>
            </a:prstGeom>
            <a:noFill/>
          </p:spPr>
          <p:txBody>
            <a:bodyPr wrap="none" rtlCol="0">
              <a:spAutoFit/>
            </a:bodyPr>
            <a:lstStyle/>
            <a:p>
              <a:r>
                <a:rPr lang="en-US" altLang="zh-CN" sz="1200" dirty="0">
                  <a:latin typeface="Times New Roman" panose="02020603050405020304" pitchFamily="18" charset="0"/>
                  <a:ea typeface="宋体" panose="02010600030101010101" pitchFamily="2" charset="-122"/>
                </a:rPr>
                <a:t>SiPM</a:t>
              </a:r>
              <a:endParaRPr lang="zh-CN" altLang="en-US" sz="1200" dirty="0">
                <a:latin typeface="Times New Roman" panose="02020603050405020304" pitchFamily="18" charset="0"/>
                <a:ea typeface="宋体" panose="02010600030101010101" pitchFamily="2" charset="-122"/>
              </a:endParaRPr>
            </a:p>
          </p:txBody>
        </p:sp>
        <p:sp>
          <p:nvSpPr>
            <p:cNvPr id="21" name="文本框 20"/>
            <p:cNvSpPr txBox="1"/>
            <p:nvPr/>
          </p:nvSpPr>
          <p:spPr>
            <a:xfrm>
              <a:off x="6749544" y="3903162"/>
              <a:ext cx="2065267" cy="421528"/>
            </a:xfrm>
            <a:prstGeom prst="rect">
              <a:avLst/>
            </a:prstGeom>
            <a:noFill/>
          </p:spPr>
          <p:txBody>
            <a:bodyPr wrap="none" rtlCol="0">
              <a:spAutoFit/>
            </a:bodyPr>
            <a:lstStyle/>
            <a:p>
              <a:r>
                <a:rPr lang="en-US" altLang="zh-CN" sz="1100" dirty="0">
                  <a:latin typeface="Times New Roman" panose="02020603050405020304" pitchFamily="18" charset="0"/>
                  <a:ea typeface="宋体" panose="02010600030101010101" pitchFamily="2" charset="-122"/>
                </a:rPr>
                <a:t>Total reflection photons</a:t>
              </a:r>
              <a:endParaRPr lang="zh-CN" altLang="en-US" sz="1100" dirty="0">
                <a:latin typeface="Times New Roman" panose="02020603050405020304" pitchFamily="18" charset="0"/>
                <a:ea typeface="宋体" panose="02010600030101010101" pitchFamily="2" charset="-122"/>
              </a:endParaRPr>
            </a:p>
          </p:txBody>
        </p:sp>
        <p:sp>
          <p:nvSpPr>
            <p:cNvPr id="22" name="爆炸形: 8 pt  21"/>
            <p:cNvSpPr/>
            <p:nvPr/>
          </p:nvSpPr>
          <p:spPr>
            <a:xfrm>
              <a:off x="6637264" y="2472012"/>
              <a:ext cx="104447" cy="181199"/>
            </a:xfrm>
            <a:prstGeom prst="irregularSeal1">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5436096" y="2582176"/>
              <a:ext cx="1118076" cy="396732"/>
            </a:xfrm>
            <a:prstGeom prst="rect">
              <a:avLst/>
            </a:prstGeom>
            <a:noFill/>
          </p:spPr>
          <p:txBody>
            <a:bodyPr wrap="none" rtlCol="0">
              <a:spAutoFit/>
            </a:bodyPr>
            <a:lstStyle/>
            <a:p>
              <a:r>
                <a:rPr lang="en-US" altLang="zh-CN" sz="1000" dirty="0">
                  <a:latin typeface="Times New Roman" panose="02020603050405020304" pitchFamily="18" charset="0"/>
                  <a:ea typeface="宋体" panose="02010600030101010101" pitchFamily="2" charset="-122"/>
                </a:rPr>
                <a:t>Init particles</a:t>
              </a:r>
              <a:endParaRPr lang="zh-CN" altLang="en-US" sz="1000" dirty="0">
                <a:latin typeface="Times New Roman" panose="02020603050405020304" pitchFamily="18" charset="0"/>
                <a:ea typeface="宋体" panose="02010600030101010101" pitchFamily="2" charset="-122"/>
              </a:endParaRPr>
            </a:p>
          </p:txBody>
        </p:sp>
      </p:grpSp>
      <p:pic>
        <p:nvPicPr>
          <p:cNvPr id="24" name="图片 23"/>
          <p:cNvPicPr/>
          <p:nvPr/>
        </p:nvPicPr>
        <p:blipFill>
          <a:blip r:embed="rId3"/>
          <a:stretch>
            <a:fillRect/>
          </a:stretch>
        </p:blipFill>
        <p:spPr>
          <a:xfrm>
            <a:off x="8480728" y="1390851"/>
            <a:ext cx="2943520" cy="1690026"/>
          </a:xfrm>
          <a:prstGeom prst="rect">
            <a:avLst/>
          </a:prstGeom>
        </p:spPr>
      </p:pic>
      <p:pic>
        <p:nvPicPr>
          <p:cNvPr id="25" name="Picture 2" descr="S12571-010P,S12571-015P,et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9263" y="4042224"/>
            <a:ext cx="2126449" cy="2126449"/>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8540115" y="3655695"/>
            <a:ext cx="4064000" cy="368300"/>
          </a:xfrm>
          <a:prstGeom prst="rect">
            <a:avLst/>
          </a:prstGeom>
          <a:noFill/>
        </p:spPr>
        <p:txBody>
          <a:bodyPr wrap="square" rtlCol="0">
            <a:spAutoFit/>
          </a:bodyPr>
          <a:p>
            <a:r>
              <a:rPr lang="en-US" altLang="zh-CN"/>
              <a:t>S13360-1350   1.3mm </a:t>
            </a:r>
            <a:r>
              <a:rPr lang="zh-CN" altLang="en-US"/>
              <a:t>×</a:t>
            </a:r>
            <a:r>
              <a:rPr lang="en-US" altLang="zh-CN"/>
              <a:t> 1.3mm</a:t>
            </a:r>
            <a:endParaRPr lang="en-US" altLang="zh-CN"/>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10343" y="1247775"/>
            <a:ext cx="5281602" cy="2397249"/>
          </a:xfrm>
        </p:spPr>
        <p:txBody>
          <a:bodyPr>
            <a:normAutofit fontScale="92500" lnSpcReduction="20000"/>
          </a:bodyPr>
          <a:lstStyle/>
          <a:p>
            <a:pPr>
              <a:lnSpc>
                <a:spcPct val="200000"/>
              </a:lnSpc>
              <a:buFont typeface="Wingdings" panose="05000000000000000000" pitchFamily="2" charset="2"/>
              <a:buChar char="Ø"/>
            </a:pPr>
            <a:r>
              <a:rPr lang="en-US" altLang="zh-CN" dirty="0" err="1">
                <a:latin typeface="+mn-lt"/>
              </a:rPr>
              <a:t>MaPMT</a:t>
            </a:r>
            <a:r>
              <a:rPr lang="en-US" altLang="zh-CN" dirty="0">
                <a:latin typeface="+mn-lt"/>
              </a:rPr>
              <a:t> V2</a:t>
            </a:r>
            <a:endParaRPr lang="en-US" altLang="zh-CN" dirty="0">
              <a:latin typeface="+mn-lt"/>
            </a:endParaRPr>
          </a:p>
          <a:p>
            <a:pPr lvl="1">
              <a:lnSpc>
                <a:spcPct val="150000"/>
              </a:lnSpc>
              <a:buFont typeface="Wingdings" panose="05000000000000000000" pitchFamily="2" charset="2"/>
              <a:buChar char="Ø"/>
            </a:pPr>
            <a:r>
              <a:rPr lang="zh-CN" altLang="en-US" dirty="0">
                <a:latin typeface="黑体" panose="02010609060101010101" pitchFamily="49" charset="-122"/>
              </a:rPr>
              <a:t>通道数：</a:t>
            </a:r>
            <a:r>
              <a:rPr lang="en-US" altLang="zh-CN" dirty="0">
                <a:latin typeface="+mn-lt"/>
              </a:rPr>
              <a:t>64</a:t>
            </a:r>
            <a:endParaRPr lang="en-US" altLang="zh-CN" dirty="0">
              <a:latin typeface="+mn-lt"/>
            </a:endParaRPr>
          </a:p>
          <a:p>
            <a:pPr lvl="1">
              <a:lnSpc>
                <a:spcPct val="150000"/>
              </a:lnSpc>
              <a:buFont typeface="Wingdings" panose="05000000000000000000" pitchFamily="2" charset="2"/>
              <a:buChar char="Ø"/>
            </a:pPr>
            <a:r>
              <a:rPr lang="zh-CN" altLang="en-US" dirty="0">
                <a:latin typeface="黑体" panose="02010609060101010101" pitchFamily="49" charset="-122"/>
              </a:rPr>
              <a:t>功耗：</a:t>
            </a:r>
            <a:r>
              <a:rPr lang="en-US" altLang="zh-CN" dirty="0">
                <a:latin typeface="+mn-lt"/>
              </a:rPr>
              <a:t>3.3mW/channel</a:t>
            </a:r>
            <a:endParaRPr lang="en-US" altLang="zh-CN" dirty="0">
              <a:latin typeface="+mn-lt"/>
            </a:endParaRPr>
          </a:p>
          <a:p>
            <a:pPr lvl="1">
              <a:lnSpc>
                <a:spcPct val="150000"/>
              </a:lnSpc>
              <a:buFont typeface="Wingdings" panose="05000000000000000000" pitchFamily="2" charset="2"/>
              <a:buChar char="Ø"/>
            </a:pPr>
            <a:r>
              <a:rPr lang="zh-CN" altLang="en-US" dirty="0">
                <a:latin typeface="+mn-lt"/>
              </a:rPr>
              <a:t>单通道事例率：</a:t>
            </a:r>
            <a:r>
              <a:rPr lang="en-US" altLang="zh-CN" dirty="0">
                <a:latin typeface="+mn-lt"/>
              </a:rPr>
              <a:t>1.77MHz</a:t>
            </a:r>
            <a:endParaRPr lang="en-US" altLang="zh-CN" dirty="0">
              <a:latin typeface="+mn-lt"/>
            </a:endParaRPr>
          </a:p>
          <a:p>
            <a:pPr lvl="1">
              <a:lnSpc>
                <a:spcPct val="150000"/>
              </a:lnSpc>
              <a:buFont typeface="Wingdings" panose="05000000000000000000" pitchFamily="2" charset="2"/>
              <a:buChar char="Ø"/>
            </a:pPr>
            <a:endParaRPr lang="en-US" altLang="zh-CN" dirty="0">
              <a:latin typeface="黑体" panose="02010609060101010101" pitchFamily="49" charset="-122"/>
            </a:endParaRPr>
          </a:p>
        </p:txBody>
      </p:sp>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读出电子学设计</a:t>
            </a:r>
            <a:endParaRPr lang="zh-CN" altLang="en-US" dirty="0">
              <a:latin typeface="黑体" panose="02010609060101010101" pitchFamily="49" charset="-122"/>
              <a:ea typeface="黑体" panose="02010609060101010101" pitchFamily="49" charset="-122"/>
            </a:endParaRPr>
          </a:p>
        </p:txBody>
      </p:sp>
      <p:pic>
        <p:nvPicPr>
          <p:cNvPr id="6" name="图片 5"/>
          <p:cNvPicPr/>
          <p:nvPr/>
        </p:nvPicPr>
        <p:blipFill>
          <a:blip r:embed="rId1">
            <a:extLst>
              <a:ext uri="{28A0092B-C50C-407E-A947-70E740481C1C}">
                <a14:useLocalDpi xmlns:a14="http://schemas.microsoft.com/office/drawing/2010/main" val="0"/>
              </a:ext>
            </a:extLst>
          </a:blip>
          <a:stretch>
            <a:fillRect/>
          </a:stretch>
        </p:blipFill>
        <p:spPr>
          <a:xfrm>
            <a:off x="407368" y="3738017"/>
            <a:ext cx="2873702" cy="2520280"/>
          </a:xfrm>
          <a:prstGeom prst="rect">
            <a:avLst/>
          </a:prstGeom>
        </p:spPr>
      </p:pic>
      <p:pic>
        <p:nvPicPr>
          <p:cNvPr id="7" name="图片 6"/>
          <p:cNvPicPr/>
          <p:nvPr/>
        </p:nvPicPr>
        <p:blipFill>
          <a:blip r:embed="rId2">
            <a:extLst>
              <a:ext uri="{28A0092B-C50C-407E-A947-70E740481C1C}">
                <a14:useLocalDpi xmlns:a14="http://schemas.microsoft.com/office/drawing/2010/main" val="0"/>
              </a:ext>
            </a:extLst>
          </a:blip>
          <a:stretch>
            <a:fillRect/>
          </a:stretch>
        </p:blipFill>
        <p:spPr>
          <a:xfrm>
            <a:off x="3431704" y="3738017"/>
            <a:ext cx="2952328" cy="2520280"/>
          </a:xfrm>
          <a:prstGeom prst="rect">
            <a:avLst/>
          </a:prstGeom>
        </p:spPr>
      </p:pic>
      <p:pic>
        <p:nvPicPr>
          <p:cNvPr id="8" name="图片 7"/>
          <p:cNvPicPr>
            <a:picLocks noChangeAspect="1"/>
          </p:cNvPicPr>
          <p:nvPr/>
        </p:nvPicPr>
        <p:blipFill>
          <a:blip r:embed="rId3"/>
          <a:stretch>
            <a:fillRect/>
          </a:stretch>
        </p:blipFill>
        <p:spPr>
          <a:xfrm>
            <a:off x="7158619" y="1052736"/>
            <a:ext cx="4193965" cy="5095012"/>
          </a:xfrm>
          <a:prstGeom prst="rect">
            <a:avLst/>
          </a:prstGeom>
        </p:spPr>
      </p:pic>
      <p:sp>
        <p:nvSpPr>
          <p:cNvPr id="4" name="文本框 3"/>
          <p:cNvSpPr txBox="1"/>
          <p:nvPr/>
        </p:nvSpPr>
        <p:spPr>
          <a:xfrm>
            <a:off x="6663366" y="1063109"/>
            <a:ext cx="1354858" cy="369332"/>
          </a:xfrm>
          <a:prstGeom prst="rect">
            <a:avLst/>
          </a:prstGeom>
          <a:noFill/>
        </p:spPr>
        <p:txBody>
          <a:bodyPr wrap="none" rtlCol="0">
            <a:spAutoFit/>
          </a:bodyPr>
          <a:lstStyle/>
          <a:p>
            <a:r>
              <a:rPr lang="en-US" altLang="zh-CN" dirty="0" err="1"/>
              <a:t>SiPM</a:t>
            </a:r>
            <a:r>
              <a:rPr lang="en-US" altLang="zh-CN" dirty="0"/>
              <a:t> Carrier</a:t>
            </a:r>
            <a:endParaRPr lang="zh-CN" altLang="en-US" dirty="0"/>
          </a:p>
        </p:txBody>
      </p:sp>
      <p:sp>
        <p:nvSpPr>
          <p:cNvPr id="9" name="文本框 8"/>
          <p:cNvSpPr txBox="1"/>
          <p:nvPr/>
        </p:nvSpPr>
        <p:spPr>
          <a:xfrm>
            <a:off x="7076940" y="2261733"/>
            <a:ext cx="527709" cy="369332"/>
          </a:xfrm>
          <a:prstGeom prst="rect">
            <a:avLst/>
          </a:prstGeom>
          <a:noFill/>
        </p:spPr>
        <p:txBody>
          <a:bodyPr wrap="none" rtlCol="0">
            <a:spAutoFit/>
          </a:bodyPr>
          <a:lstStyle/>
          <a:p>
            <a:r>
              <a:rPr lang="en-US" altLang="zh-CN" dirty="0"/>
              <a:t>FEB</a:t>
            </a:r>
            <a:endParaRPr lang="zh-CN" altLang="en-US" dirty="0"/>
          </a:p>
        </p:txBody>
      </p:sp>
      <p:sp>
        <p:nvSpPr>
          <p:cNvPr id="10" name="文本框 9"/>
          <p:cNvSpPr txBox="1"/>
          <p:nvPr/>
        </p:nvSpPr>
        <p:spPr>
          <a:xfrm>
            <a:off x="10704512" y="3761682"/>
            <a:ext cx="537198" cy="369332"/>
          </a:xfrm>
          <a:prstGeom prst="rect">
            <a:avLst/>
          </a:prstGeom>
          <a:noFill/>
        </p:spPr>
        <p:txBody>
          <a:bodyPr wrap="none" rtlCol="0">
            <a:spAutoFit/>
          </a:bodyPr>
          <a:lstStyle/>
          <a:p>
            <a:r>
              <a:rPr lang="en-US" altLang="zh-CN" dirty="0"/>
              <a:t>TLU</a:t>
            </a:r>
            <a:endParaRPr lang="zh-CN" altLang="en-US" dirty="0"/>
          </a:p>
        </p:txBody>
      </p:sp>
      <p:sp>
        <p:nvSpPr>
          <p:cNvPr id="11" name="文本框 10"/>
          <p:cNvSpPr txBox="1"/>
          <p:nvPr/>
        </p:nvSpPr>
        <p:spPr>
          <a:xfrm>
            <a:off x="7340795" y="5075893"/>
            <a:ext cx="609911" cy="369332"/>
          </a:xfrm>
          <a:prstGeom prst="rect">
            <a:avLst/>
          </a:prstGeom>
          <a:noFill/>
        </p:spPr>
        <p:txBody>
          <a:bodyPr wrap="none" rtlCol="0">
            <a:spAutoFit/>
          </a:bodyPr>
          <a:lstStyle/>
          <a:p>
            <a:r>
              <a:rPr lang="en-US" altLang="zh-CN" dirty="0"/>
              <a:t>DAQ</a:t>
            </a:r>
            <a:endParaRPr lang="zh-CN"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custDataLst>
              <p:tags r:id="rId1"/>
            </p:custDataLst>
          </p:nvPr>
        </p:nvPicPr>
        <p:blipFill>
          <a:blip r:embed="rId2"/>
          <a:stretch>
            <a:fillRect/>
          </a:stretch>
        </p:blipFill>
        <p:spPr>
          <a:xfrm>
            <a:off x="1055370" y="1960245"/>
            <a:ext cx="9515475" cy="3804285"/>
          </a:xfrm>
          <a:prstGeom prst="rect">
            <a:avLst/>
          </a:prstGeom>
        </p:spPr>
      </p:pic>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数据定时打包</a:t>
            </a:r>
            <a:endParaRPr lang="zh-CN" altLang="en-US" dirty="0">
              <a:latin typeface="黑体" panose="02010609060101010101" pitchFamily="49" charset="-122"/>
              <a:ea typeface="黑体" panose="02010609060101010101" pitchFamily="49" charset="-122"/>
            </a:endParaRPr>
          </a:p>
        </p:txBody>
      </p:sp>
      <p:pic>
        <p:nvPicPr>
          <p:cNvPr id="13" name="图片 12"/>
          <p:cNvPicPr>
            <a:picLocks noChangeAspect="1"/>
          </p:cNvPicPr>
          <p:nvPr>
            <p:custDataLst>
              <p:tags r:id="rId3"/>
            </p:custDataLst>
          </p:nvPr>
        </p:nvPicPr>
        <p:blipFill>
          <a:blip r:embed="rId4"/>
          <a:stretch>
            <a:fillRect/>
          </a:stretch>
        </p:blipFill>
        <p:spPr>
          <a:xfrm>
            <a:off x="1162050" y="5764530"/>
            <a:ext cx="9479280" cy="982980"/>
          </a:xfrm>
          <a:prstGeom prst="rect">
            <a:avLst/>
          </a:prstGeom>
        </p:spPr>
      </p:pic>
      <p:sp>
        <p:nvSpPr>
          <p:cNvPr id="15" name="文本框 14"/>
          <p:cNvSpPr txBox="1"/>
          <p:nvPr/>
        </p:nvSpPr>
        <p:spPr>
          <a:xfrm>
            <a:off x="1055370" y="1052830"/>
            <a:ext cx="5080635" cy="1198880"/>
          </a:xfrm>
          <a:prstGeom prst="rect">
            <a:avLst/>
          </a:prstGeom>
          <a:noFill/>
        </p:spPr>
        <p:txBody>
          <a:bodyPr wrap="square" rtlCol="0">
            <a:spAutoFit/>
          </a:bodyPr>
          <a:p>
            <a:pPr marL="285750" indent="-285750" fontAlgn="auto">
              <a:lnSpc>
                <a:spcPct val="150000"/>
              </a:lnSpc>
              <a:buFont typeface="Wingdings" panose="05000000000000000000" charset="0"/>
              <a:buChar char="Ø"/>
            </a:pPr>
            <a:r>
              <a:rPr lang="zh-CN" altLang="en-US" sz="2400">
                <a:latin typeface="黑体" panose="02010609060101010101" pitchFamily="49" charset="-122"/>
                <a:ea typeface="黑体" panose="02010609060101010101" pitchFamily="49" charset="-122"/>
                <a:cs typeface="黑体" panose="02010609060101010101" pitchFamily="49" charset="-122"/>
              </a:rPr>
              <a:t>高速时钟域：定时打包</a:t>
            </a:r>
            <a:endParaRPr lang="zh-CN" altLang="en-US" sz="2400">
              <a:latin typeface="黑体" panose="02010609060101010101" pitchFamily="49" charset="-122"/>
              <a:ea typeface="黑体" panose="02010609060101010101" pitchFamily="49" charset="-122"/>
              <a:cs typeface="黑体" panose="02010609060101010101" pitchFamily="49" charset="-122"/>
            </a:endParaRPr>
          </a:p>
          <a:p>
            <a:pPr marL="285750" indent="-285750" fontAlgn="auto">
              <a:lnSpc>
                <a:spcPct val="150000"/>
              </a:lnSpc>
              <a:buFont typeface="Wingdings" panose="05000000000000000000" charset="0"/>
              <a:buChar char="Ø"/>
            </a:pPr>
            <a:r>
              <a:rPr lang="zh-CN" altLang="en-US" sz="2400">
                <a:latin typeface="黑体" panose="02010609060101010101" pitchFamily="49" charset="-122"/>
                <a:ea typeface="黑体" panose="02010609060101010101" pitchFamily="49" charset="-122"/>
                <a:cs typeface="黑体" panose="02010609060101010101" pitchFamily="49" charset="-122"/>
              </a:rPr>
              <a:t>慢速时钟域：数据汇总</a:t>
            </a:r>
            <a:r>
              <a:rPr lang="en-US" altLang="zh-CN" sz="2400">
                <a:latin typeface="黑体" panose="02010609060101010101" pitchFamily="49" charset="-122"/>
                <a:ea typeface="黑体" panose="02010609060101010101" pitchFamily="49" charset="-122"/>
                <a:cs typeface="黑体" panose="02010609060101010101" pitchFamily="49" charset="-122"/>
              </a:rPr>
              <a:t>+</a:t>
            </a:r>
            <a:r>
              <a:rPr lang="zh-CN" altLang="en-US" sz="2400">
                <a:latin typeface="黑体" panose="02010609060101010101" pitchFamily="49" charset="-122"/>
                <a:ea typeface="黑体" panose="02010609060101010101" pitchFamily="49" charset="-122"/>
                <a:cs typeface="黑体" panose="02010609060101010101" pitchFamily="49" charset="-122"/>
              </a:rPr>
              <a:t>传输</a:t>
            </a:r>
            <a:endParaRPr lang="zh-CN" altLang="en-US" sz="2400">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3030" y="1484630"/>
            <a:ext cx="4198620" cy="3391535"/>
          </a:xfrm>
        </p:spPr>
        <p:txBody>
          <a:bodyPr>
            <a:normAutofit fontScale="70000" lnSpcReduction="20000"/>
          </a:bodyPr>
          <a:lstStyle/>
          <a:p>
            <a:pPr marL="0" indent="0" fontAlgn="auto">
              <a:lnSpc>
                <a:spcPct val="200000"/>
              </a:lnSpc>
              <a:buFont typeface="Wingdings" panose="05000000000000000000" pitchFamily="2" charset="2"/>
              <a:buNone/>
            </a:pPr>
            <a:endParaRPr lang="en-US" altLang="zh-CN" dirty="0">
              <a:latin typeface="黑体" panose="02010609060101010101" pitchFamily="49" charset="-122"/>
            </a:endParaRPr>
          </a:p>
          <a:p>
            <a:pPr fontAlgn="auto">
              <a:lnSpc>
                <a:spcPct val="200000"/>
              </a:lnSpc>
              <a:buFont typeface="Wingdings" panose="05000000000000000000" pitchFamily="2" charset="2"/>
              <a:buChar char="Ø"/>
            </a:pPr>
            <a:r>
              <a:rPr lang="zh-CN" altLang="en-US" dirty="0">
                <a:latin typeface="黑体" panose="02010609060101010101" pitchFamily="49" charset="-122"/>
              </a:rPr>
              <a:t>数据通过</a:t>
            </a:r>
            <a:r>
              <a:rPr lang="en-US" altLang="zh-CN" dirty="0">
                <a:latin typeface="黑体" panose="02010609060101010101" pitchFamily="49" charset="-122"/>
              </a:rPr>
              <a:t>AXIS</a:t>
            </a:r>
            <a:r>
              <a:rPr lang="zh-CN" altLang="en-US" dirty="0">
                <a:latin typeface="黑体" panose="02010609060101010101" pitchFamily="49" charset="-122"/>
              </a:rPr>
              <a:t>上传嵌入式系统</a:t>
            </a:r>
            <a:endParaRPr lang="en-US" altLang="zh-CN" dirty="0">
              <a:latin typeface="黑体" panose="02010609060101010101" pitchFamily="49" charset="-122"/>
            </a:endParaRPr>
          </a:p>
          <a:p>
            <a:pPr fontAlgn="auto">
              <a:lnSpc>
                <a:spcPct val="200000"/>
              </a:lnSpc>
              <a:buFont typeface="Wingdings" panose="05000000000000000000" pitchFamily="2" charset="2"/>
              <a:buChar char="Ø"/>
            </a:pPr>
            <a:r>
              <a:rPr lang="en-US" altLang="zh-CN" dirty="0">
                <a:latin typeface="黑体" panose="02010609060101010101" pitchFamily="49" charset="-122"/>
              </a:rPr>
              <a:t>AXI-LITE</a:t>
            </a:r>
            <a:r>
              <a:rPr lang="zh-CN" altLang="en-US" dirty="0">
                <a:latin typeface="黑体" panose="02010609060101010101" pitchFamily="49" charset="-122"/>
              </a:rPr>
              <a:t>：全局控制和状态监测</a:t>
            </a:r>
            <a:endParaRPr lang="en-US" altLang="zh-CN" dirty="0">
              <a:latin typeface="黑体" panose="02010609060101010101" pitchFamily="49" charset="-122"/>
            </a:endParaRPr>
          </a:p>
          <a:p>
            <a:pPr fontAlgn="auto">
              <a:lnSpc>
                <a:spcPct val="200000"/>
              </a:lnSpc>
              <a:buFont typeface="Wingdings" panose="05000000000000000000" pitchFamily="2" charset="2"/>
              <a:buChar char="Ø"/>
            </a:pPr>
            <a:r>
              <a:rPr lang="en-US" altLang="zh-CN" dirty="0">
                <a:latin typeface="黑体" panose="02010609060101010101" pitchFamily="49" charset="-122"/>
              </a:rPr>
              <a:t>DAQ</a:t>
            </a:r>
            <a:r>
              <a:rPr lang="zh-CN" altLang="en-US" dirty="0">
                <a:latin typeface="黑体" panose="02010609060101010101" pitchFamily="49" charset="-122"/>
              </a:rPr>
              <a:t>通过千兆以太网和上位机互联</a:t>
            </a:r>
            <a:endParaRPr lang="en-US" altLang="zh-CN" dirty="0">
              <a:latin typeface="黑体" panose="02010609060101010101" pitchFamily="49" charset="-122"/>
            </a:endParaRPr>
          </a:p>
        </p:txBody>
      </p:sp>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数据传输</a:t>
            </a:r>
            <a:endParaRPr lang="zh-CN" altLang="en-US" dirty="0">
              <a:latin typeface="黑体" panose="02010609060101010101" pitchFamily="49" charset="-122"/>
              <a:ea typeface="黑体" panose="02010609060101010101" pitchFamily="49" charset="-122"/>
            </a:endParaRPr>
          </a:p>
        </p:txBody>
      </p:sp>
      <p:pic>
        <p:nvPicPr>
          <p:cNvPr id="6" name="图片 5"/>
          <p:cNvPicPr>
            <a:picLocks noChangeAspect="1"/>
          </p:cNvPicPr>
          <p:nvPr/>
        </p:nvPicPr>
        <p:blipFill>
          <a:blip r:embed="rId1"/>
          <a:stretch>
            <a:fillRect/>
          </a:stretch>
        </p:blipFill>
        <p:spPr>
          <a:xfrm>
            <a:off x="4381500" y="1998345"/>
            <a:ext cx="7682230" cy="385191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pPr>
              <a:defRPr/>
            </a:pPr>
            <a:fld id="{F1BBB27C-A5E9-4D02-B4D8-BED7E3995897}" type="slidenum">
              <a:rPr lang="en-US" altLang="zh-CN" smtClean="0"/>
            </a:fld>
            <a:endParaRPr lang="en-US" altLang="zh-CN" dirty="0"/>
          </a:p>
        </p:txBody>
      </p:sp>
      <p:sp>
        <p:nvSpPr>
          <p:cNvPr id="2" name="标题 1"/>
          <p:cNvSpPr>
            <a:spLocks noGrp="1"/>
          </p:cNvSpPr>
          <p:nvPr>
            <p:ph type="title"/>
          </p:nvPr>
        </p:nvSpPr>
        <p:spPr/>
        <p:txBody>
          <a:bodyPr/>
          <a:lstStyle/>
          <a:p>
            <a:r>
              <a:rPr lang="zh-CN" altLang="en-US" dirty="0">
                <a:latin typeface="黑体" panose="02010609060101010101" pitchFamily="49" charset="-122"/>
                <a:ea typeface="黑体" panose="02010609060101010101" pitchFamily="49" charset="-122"/>
              </a:rPr>
              <a:t>系统调试</a:t>
            </a:r>
            <a:endParaRPr lang="zh-CN" altLang="en-US" dirty="0">
              <a:latin typeface="黑体" panose="02010609060101010101" pitchFamily="49" charset="-122"/>
              <a:ea typeface="黑体" panose="02010609060101010101" pitchFamily="49" charset="-122"/>
            </a:endParaRPr>
          </a:p>
        </p:txBody>
      </p:sp>
      <p:pic>
        <p:nvPicPr>
          <p:cNvPr id="9" name="图片 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625" y="2564765"/>
            <a:ext cx="4368165" cy="3271520"/>
          </a:xfrm>
          <a:prstGeom prst="rect">
            <a:avLst/>
          </a:prstGeom>
        </p:spPr>
      </p:pic>
      <p:sp>
        <p:nvSpPr>
          <p:cNvPr id="10" name="文本框 9"/>
          <p:cNvSpPr txBox="1"/>
          <p:nvPr/>
        </p:nvSpPr>
        <p:spPr>
          <a:xfrm>
            <a:off x="479118" y="1556602"/>
            <a:ext cx="2907030" cy="460375"/>
          </a:xfrm>
          <a:prstGeom prst="rect">
            <a:avLst/>
          </a:prstGeom>
          <a:noFill/>
        </p:spPr>
        <p:txBody>
          <a:bodyPr wrap="none" rtlCol="0">
            <a:spAutoFit/>
          </a:bodyPr>
          <a:lstStyle/>
          <a:p>
            <a:pPr marL="285750" indent="-285750">
              <a:buFont typeface="Wingdings" panose="05000000000000000000" pitchFamily="2" charset="2"/>
              <a:buChar char="Ø"/>
            </a:pPr>
            <a:r>
              <a:rPr lang="en-US" altLang="zh-CN" sz="2400" dirty="0">
                <a:latin typeface="黑体" panose="02010609060101010101" pitchFamily="49" charset="-122"/>
                <a:ea typeface="黑体" panose="02010609060101010101" pitchFamily="49" charset="-122"/>
              </a:rPr>
              <a:t>FPGA</a:t>
            </a:r>
            <a:r>
              <a:rPr lang="zh-CN" altLang="en-US" sz="2400" dirty="0">
                <a:latin typeface="黑体" panose="02010609060101010101" pitchFamily="49" charset="-122"/>
                <a:ea typeface="黑体" panose="02010609060101010101" pitchFamily="49" charset="-122"/>
              </a:rPr>
              <a:t>定时性能测试</a:t>
            </a:r>
            <a:endParaRPr lang="zh-CN" altLang="en-US" sz="2400" dirty="0">
              <a:latin typeface="黑体" panose="02010609060101010101" pitchFamily="49" charset="-122"/>
              <a:ea typeface="黑体" panose="02010609060101010101" pitchFamily="49" charset="-122"/>
            </a:endParaRPr>
          </a:p>
        </p:txBody>
      </p:sp>
      <p:pic>
        <p:nvPicPr>
          <p:cNvPr id="12" name="图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7935" y="2702560"/>
            <a:ext cx="4522470" cy="2995295"/>
          </a:xfrm>
          <a:prstGeom prst="rect">
            <a:avLst/>
          </a:prstGeom>
        </p:spPr>
      </p:pic>
      <p:sp>
        <p:nvSpPr>
          <p:cNvPr id="13" name="文本框 12"/>
          <p:cNvSpPr txBox="1"/>
          <p:nvPr/>
        </p:nvSpPr>
        <p:spPr>
          <a:xfrm>
            <a:off x="4656068" y="1556602"/>
            <a:ext cx="4335780" cy="460375"/>
          </a:xfrm>
          <a:prstGeom prst="rect">
            <a:avLst/>
          </a:prstGeom>
          <a:noFill/>
        </p:spPr>
        <p:txBody>
          <a:bodyPr wrap="none" rtlCol="0">
            <a:spAutoFit/>
          </a:bodyPr>
          <a:lstStyle/>
          <a:p>
            <a:pPr marL="342900" indent="-342900">
              <a:buFont typeface="Wingdings" panose="05000000000000000000" pitchFamily="2" charset="2"/>
              <a:buChar char="Ø"/>
            </a:pPr>
            <a:r>
              <a:rPr lang="zh-CN" altLang="en-US" sz="2400" dirty="0">
                <a:latin typeface="黑体" panose="02010609060101010101" pitchFamily="49" charset="-122"/>
                <a:ea typeface="黑体" panose="02010609060101010101" pitchFamily="49" charset="-122"/>
              </a:rPr>
              <a:t>宇宙线缪子测试（</a:t>
            </a:r>
            <a:r>
              <a:rPr lang="en-US" altLang="zh-CN" sz="2400" dirty="0">
                <a:latin typeface="黑体" panose="02010609060101010101" pitchFamily="49" charset="-122"/>
                <a:ea typeface="黑体" panose="02010609060101010101" pitchFamily="49" charset="-122"/>
              </a:rPr>
              <a:t>3 hours</a:t>
            </a:r>
            <a:r>
              <a:rPr lang="zh-CN" altLang="en-US" sz="2400" dirty="0">
                <a:latin typeface="黑体" panose="02010609060101010101" pitchFamily="49" charset="-122"/>
                <a:ea typeface="黑体" panose="02010609060101010101" pitchFamily="49" charset="-122"/>
              </a:rPr>
              <a:t>）</a:t>
            </a:r>
            <a:endParaRPr lang="zh-CN" altLang="en-US" sz="2400" dirty="0">
              <a:latin typeface="黑体" panose="02010609060101010101" pitchFamily="49" charset="-122"/>
              <a:ea typeface="黑体" panose="02010609060101010101" pitchFamily="49" charset="-122"/>
            </a:endParaRPr>
          </a:p>
        </p:txBody>
      </p:sp>
      <p:pic>
        <p:nvPicPr>
          <p:cNvPr id="4" name="图片 3"/>
          <p:cNvPicPr>
            <a:picLocks noChangeAspect="1"/>
          </p:cNvPicPr>
          <p:nvPr>
            <p:custDataLst>
              <p:tags r:id="rId3"/>
            </p:custDataLst>
          </p:nvPr>
        </p:nvPicPr>
        <p:blipFill>
          <a:blip r:embed="rId4"/>
          <a:stretch>
            <a:fillRect/>
          </a:stretch>
        </p:blipFill>
        <p:spPr>
          <a:xfrm>
            <a:off x="4799965" y="2447290"/>
            <a:ext cx="2437765" cy="325056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PP_MARK_KEY" val="43f18b62-8395-4167-a5d8-81d774018bd7"/>
  <p:tag name="COMMONDATA" val="eyJoZGlkIjoiNzVjZTgyMWRkMzZlZGE0YWUwMWE0ZDQxMzk5NzMzMDQ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UNIT_PLACING_PICTURE_USER_VIEWPORT" val="{&quot;height&quot;:4427.436220472441,&quot;width&quot;:5896.71811023622}"/>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ppt模板">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1219</Words>
  <Application>WPS 演示</Application>
  <PresentationFormat>宽屏</PresentationFormat>
  <Paragraphs>169</Paragraphs>
  <Slides>16</Slides>
  <Notes>13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16</vt:i4>
      </vt:variant>
    </vt:vector>
  </HeadingPairs>
  <TitlesOfParts>
    <vt:vector size="33" baseType="lpstr">
      <vt:lpstr>Arial</vt:lpstr>
      <vt:lpstr>宋体</vt:lpstr>
      <vt:lpstr>Wingdings</vt:lpstr>
      <vt:lpstr>黑体</vt:lpstr>
      <vt:lpstr>Arial</vt:lpstr>
      <vt:lpstr>华文行楷</vt:lpstr>
      <vt:lpstr>Calibri</vt:lpstr>
      <vt:lpstr>Cambria Math</vt:lpstr>
      <vt:lpstr>Times New Roman</vt:lpstr>
      <vt:lpstr>Wingdings</vt:lpstr>
      <vt:lpstr>等线</vt:lpstr>
      <vt:lpstr>Arial Narrow</vt:lpstr>
      <vt:lpstr>微软雅黑</vt:lpstr>
      <vt:lpstr>Arial Unicode MS</vt:lpstr>
      <vt:lpstr>Calibri Light</vt:lpstr>
      <vt:lpstr>等线 Light</vt:lpstr>
      <vt:lpstr>ppt模板</vt:lpstr>
      <vt:lpstr>COMET实验缪子束流监测装置的 读出电子学设计进展</vt:lpstr>
      <vt:lpstr>目录</vt:lpstr>
      <vt:lpstr>研究背景</vt:lpstr>
      <vt:lpstr>COMET束流监测器</vt:lpstr>
      <vt:lpstr>缪子束流监测器设计</vt:lpstr>
      <vt:lpstr>读出电子学设计</vt:lpstr>
      <vt:lpstr>数据定时打包</vt:lpstr>
      <vt:lpstr>数据传输</vt:lpstr>
      <vt:lpstr>系统调试</vt:lpstr>
      <vt:lpstr>质子束流测试</vt:lpstr>
      <vt:lpstr>缪子束流测试</vt:lpstr>
      <vt:lpstr>束流测试结果</vt:lpstr>
      <vt:lpstr>电子学系统升级</vt:lpstr>
      <vt:lpstr>电子学系统升级</vt:lpstr>
      <vt:lpstr>总结与展望</vt:lpstr>
      <vt:lpstr>PowerPoint 演示文稿</vt:lpstr>
    </vt:vector>
  </TitlesOfParts>
  <Company>ustc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高速数字系统设计</dc:title>
  <dc:creator>qyh</dc:creator>
  <cp:lastModifiedBy>lenovo</cp:lastModifiedBy>
  <cp:revision>1029</cp:revision>
  <dcterms:created xsi:type="dcterms:W3CDTF">2013-02-25T11:17:00Z</dcterms:created>
  <dcterms:modified xsi:type="dcterms:W3CDTF">2023-08-10T02:26:45Z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2AD0D45A0CA14FCDBE2BC83E6ACA97C1_12</vt:lpwstr>
  </property>
  <property fmtid="{D5CDD505-2E9C-101B-9397-08002B2CF9AE}" pid="3" name="KSOProductBuildVer">
    <vt:lpwstr>2052-11.1.0.14309</vt:lpwstr>
  </property>
</Properties>
</file>