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5" r:id="rId2"/>
  </p:sldMasterIdLst>
  <p:notesMasterIdLst>
    <p:notesMasterId r:id="rId22"/>
  </p:notesMasterIdLst>
  <p:sldIdLst>
    <p:sldId id="783" r:id="rId3"/>
    <p:sldId id="257" r:id="rId4"/>
    <p:sldId id="337" r:id="rId5"/>
    <p:sldId id="349" r:id="rId6"/>
    <p:sldId id="303" r:id="rId7"/>
    <p:sldId id="782" r:id="rId8"/>
    <p:sldId id="771" r:id="rId9"/>
    <p:sldId id="329" r:id="rId10"/>
    <p:sldId id="366" r:id="rId11"/>
    <p:sldId id="774" r:id="rId12"/>
    <p:sldId id="784" r:id="rId13"/>
    <p:sldId id="772" r:id="rId14"/>
    <p:sldId id="773" r:id="rId15"/>
    <p:sldId id="776" r:id="rId16"/>
    <p:sldId id="777" r:id="rId17"/>
    <p:sldId id="779" r:id="rId18"/>
    <p:sldId id="780" r:id="rId19"/>
    <p:sldId id="785" r:id="rId20"/>
    <p:sldId id="78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8876" autoAdjust="0"/>
  </p:normalViewPr>
  <p:slideViewPr>
    <p:cSldViewPr snapToGrid="0">
      <p:cViewPr varScale="1">
        <p:scale>
          <a:sx n="94" d="100"/>
          <a:sy n="94" d="100"/>
        </p:scale>
        <p:origin x="1236" y="84"/>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wjc\AppData\Roaming\Microsoft\Excel\&#24037;&#20316;&#31807;1%20(version%201).xlsb"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wjc\AppData\Roaming\Microsoft\Excel\&#24037;&#20316;&#31807;1%20(version%201).xlsb"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wjc\AppData\Roaming\Microsoft\Excel\&#24037;&#20316;&#31807;1%20(version%201).xlsb"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wjc\AppData\Roaming\Microsoft\Excel\&#24037;&#20316;&#31807;1%20(version%201).xlsb"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Sheet1!$A$8:$A$12</cx:f>
        <cx:lvl ptCount="5">
          <cx:pt idx="0">KU040</cx:pt>
          <cx:pt idx="1">KU060</cx:pt>
          <cx:pt idx="2">KU085</cx:pt>
          <cx:pt idx="3">KU095</cx:pt>
          <cx:pt idx="4">KU115</cx:pt>
        </cx:lvl>
      </cx:strDim>
      <cx:numDim type="val">
        <cx:f>Sheet1!$B$8:$B$12</cx:f>
        <cx:lvl ptCount="5" formatCode="G/通用格式">
          <cx:pt idx="0">530</cx:pt>
          <cx:pt idx="1">726</cx:pt>
          <cx:pt idx="2">1088</cx:pt>
          <cx:pt idx="3">1176</cx:pt>
          <cx:pt idx="4">1451</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System Logic Cells(K)</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funnel" uniqueId="{3991F949-C3C7-4B14-A6BD-9CB9421EDDC1}">
          <cx:tx>
            <cx:txData>
              <cx:f>Sheet1!$B$7</cx:f>
              <cx:v>System Logic Cells(K)</cx:v>
            </cx:txData>
          </cx:tx>
          <cx:dataLabels>
            <cx:txPr>
              <a:bodyPr spcFirstLastPara="1" vertOverflow="ellipsis" horzOverflow="overflow" wrap="square" lIns="0" tIns="0" rIns="0" bIns="0" anchor="ctr" anchorCtr="1"/>
              <a:lstStyle/>
              <a:p>
                <a:pPr algn="ctr" rtl="0">
                  <a:defRPr b="1"/>
                </a:pPr>
                <a:endParaRPr lang="zh-CN" altLang="en-US" sz="900" b="1" i="0" u="none" strike="noStrike" baseline="0">
                  <a:solidFill>
                    <a:prstClr val="black">
                      <a:lumMod val="65000"/>
                      <a:lumOff val="35000"/>
                    </a:prstClr>
                  </a:solidFill>
                  <a:latin typeface="Calibri" panose="020F0502020204030204"/>
                  <a:ea typeface="等线" panose="02010600030101010101" pitchFamily="2" charset="-122"/>
                </a:endParaRPr>
              </a:p>
            </cx:txPr>
            <cx:visibility seriesName="0" categoryName="0" value="1"/>
            <cx:dataLabel idx="0">
              <cx:txPr>
                <a:bodyPr spcFirstLastPara="1" vertOverflow="ellipsis" horzOverflow="overflow" wrap="square" lIns="0" tIns="0" rIns="0" bIns="0" anchor="ctr" anchorCtr="1"/>
                <a:lstStyle/>
                <a:p>
                  <a:pPr algn="ctr" rtl="0">
                    <a:defRPr>
                      <a:solidFill>
                        <a:schemeClr val="bg1"/>
                      </a:solidFill>
                    </a:defRPr>
                  </a:pPr>
                  <a:r>
                    <a:rPr lang="zh-CN" altLang="en-US" sz="900" b="0" i="0" u="none" strike="noStrike" baseline="0">
                      <a:solidFill>
                        <a:schemeClr val="bg1"/>
                      </a:solidFill>
                      <a:latin typeface="Calibri" panose="020F0502020204030204"/>
                      <a:ea typeface="等线" panose="02010600030101010101" pitchFamily="2" charset="-122"/>
                    </a:rPr>
                    <a:t>530</a:t>
                  </a:r>
                </a:p>
              </cx:txPr>
            </cx:dataLabel>
            <cx:dataLabel idx="1">
              <cx:txPr>
                <a:bodyPr spcFirstLastPara="1" vertOverflow="ellipsis" horzOverflow="overflow" wrap="square" lIns="0" tIns="0" rIns="0" bIns="0" anchor="ctr" anchorCtr="1"/>
                <a:lstStyle/>
                <a:p>
                  <a:pPr algn="ctr" rtl="0">
                    <a:defRPr>
                      <a:solidFill>
                        <a:schemeClr val="bg1"/>
                      </a:solidFill>
                    </a:defRPr>
                  </a:pPr>
                  <a:r>
                    <a:rPr lang="zh-CN" altLang="en-US" sz="900" b="0" i="0" u="none" strike="noStrike" baseline="0">
                      <a:solidFill>
                        <a:schemeClr val="bg1"/>
                      </a:solidFill>
                      <a:latin typeface="Calibri" panose="020F0502020204030204"/>
                      <a:ea typeface="等线" panose="02010600030101010101" pitchFamily="2" charset="-122"/>
                    </a:rPr>
                    <a:t>726</a:t>
                  </a:r>
                </a:p>
              </cx:txPr>
            </cx:dataLabel>
            <cx:dataLabel idx="2">
              <cx:txPr>
                <a:bodyPr spcFirstLastPara="1" vertOverflow="ellipsis" horzOverflow="overflow" wrap="square" lIns="0" tIns="0" rIns="0" bIns="0" anchor="ctr" anchorCtr="1"/>
                <a:lstStyle/>
                <a:p>
                  <a:pPr algn="ctr" rtl="0">
                    <a:defRPr b="1">
                      <a:solidFill>
                        <a:schemeClr val="bg1"/>
                      </a:solidFill>
                    </a:defRPr>
                  </a:pPr>
                  <a:r>
                    <a:rPr lang="zh-CN" altLang="en-US" sz="900" b="1" i="0" u="none" strike="noStrike" baseline="0">
                      <a:solidFill>
                        <a:schemeClr val="bg1"/>
                      </a:solidFill>
                      <a:latin typeface="Calibri" panose="020F0502020204030204"/>
                      <a:ea typeface="等线" panose="02010600030101010101" pitchFamily="2" charset="-122"/>
                    </a:rPr>
                    <a:t>1088</a:t>
                  </a:r>
                </a:p>
              </cx:txPr>
            </cx:dataLabel>
            <cx:dataLabel idx="3">
              <cx:txPr>
                <a:bodyPr spcFirstLastPara="1" vertOverflow="ellipsis" horzOverflow="overflow" wrap="square" lIns="0" tIns="0" rIns="0" bIns="0" anchor="ctr" anchorCtr="1"/>
                <a:lstStyle/>
                <a:p>
                  <a:pPr algn="ctr" rtl="0">
                    <a:defRPr>
                      <a:solidFill>
                        <a:schemeClr val="bg1"/>
                      </a:solidFill>
                    </a:defRPr>
                  </a:pPr>
                  <a:r>
                    <a:rPr lang="zh-CN" altLang="en-US" sz="900" b="0" i="0" u="none" strike="noStrike" baseline="0">
                      <a:solidFill>
                        <a:schemeClr val="bg1"/>
                      </a:solidFill>
                      <a:latin typeface="Calibri" panose="020F0502020204030204"/>
                      <a:ea typeface="等线" panose="02010600030101010101" pitchFamily="2" charset="-122"/>
                    </a:rPr>
                    <a:t>1176</a:t>
                  </a:r>
                </a:p>
              </cx:txPr>
            </cx:dataLabel>
            <cx:dataLabel idx="4">
              <cx:txPr>
                <a:bodyPr spcFirstLastPara="1" vertOverflow="ellipsis" horzOverflow="overflow" wrap="square" lIns="0" tIns="0" rIns="0" bIns="0" anchor="ctr" anchorCtr="1"/>
                <a:lstStyle/>
                <a:p>
                  <a:pPr algn="ctr" rtl="0">
                    <a:defRPr>
                      <a:solidFill>
                        <a:schemeClr val="bg1"/>
                      </a:solidFill>
                    </a:defRPr>
                  </a:pPr>
                  <a:r>
                    <a:rPr lang="zh-CN" altLang="en-US" sz="900" b="0" i="0" u="none" strike="noStrike" baseline="0">
                      <a:solidFill>
                        <a:schemeClr val="bg1"/>
                      </a:solidFill>
                      <a:latin typeface="Calibri" panose="020F0502020204030204"/>
                      <a:ea typeface="等线" panose="02010600030101010101" pitchFamily="2" charset="-122"/>
                    </a:rPr>
                    <a:t>1451</a:t>
                  </a:r>
                </a:p>
              </cx:txPr>
            </cx:dataLabel>
          </cx:dataLabels>
          <cx:dataId val="0"/>
        </cx:series>
      </cx:plotAreaRegion>
      <cx:axis id="0">
        <cx:catScaling gapWidth="0.0599999987"/>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Sheet1!$A$8:$A$12</cx:f>
        <cx:lvl ptCount="5">
          <cx:pt idx="0">KU040</cx:pt>
          <cx:pt idx="1">KU060</cx:pt>
          <cx:pt idx="2">KU085</cx:pt>
          <cx:pt idx="3">KU095</cx:pt>
          <cx:pt idx="4">KU115</cx:pt>
        </cx:lvl>
      </cx:strDim>
      <cx:numDim type="val">
        <cx:f>Sheet1!$D$8:$D$12</cx:f>
        <cx:lvl ptCount="5" formatCode="G/通用格式">
          <cx:pt idx="0">242</cx:pt>
          <cx:pt idx="1">332</cx:pt>
          <cx:pt idx="2">498</cx:pt>
          <cx:pt idx="3">538</cx:pt>
          <cx:pt idx="4">663</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CLB LUTs(K)</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funnel" uniqueId="{EA585304-8235-4669-9B34-E05D97819A48}">
          <cx:tx>
            <cx:txData>
              <cx:f>Sheet1!$D$7</cx:f>
              <cx:v>CLB LUTs(K)</cx:v>
            </cx:txData>
          </cx:tx>
          <cx:dataLabels>
            <cx:txPr>
              <a:bodyPr spcFirstLastPara="1" vertOverflow="ellipsis" horzOverflow="overflow" wrap="square" lIns="0" tIns="0" rIns="0" bIns="0" anchor="ctr" anchorCtr="1"/>
              <a:lstStyle/>
              <a:p>
                <a:pPr algn="ctr" rtl="0">
                  <a:defRPr b="1">
                    <a:solidFill>
                      <a:schemeClr val="bg1"/>
                    </a:solidFill>
                  </a:defRPr>
                </a:pPr>
                <a:endParaRPr lang="zh-CN" altLang="en-US" sz="900" b="1" i="0" u="none" strike="noStrike" baseline="0">
                  <a:solidFill>
                    <a:schemeClr val="bg1"/>
                  </a:solidFill>
                  <a:latin typeface="Calibri" panose="020F0502020204030204"/>
                  <a:ea typeface="等线" panose="02010600030101010101" pitchFamily="2" charset="-122"/>
                </a:endParaRPr>
              </a:p>
            </cx:txPr>
            <cx:visibility seriesName="0" categoryName="0" value="1"/>
          </cx:dataLabels>
          <cx:dataId val="0"/>
        </cx:series>
      </cx:plotAreaRegion>
      <cx:axis id="0">
        <cx:catScaling gapWidth="0.0599999987"/>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Sheet1!$A$8:$A$12</cx:f>
        <cx:lvl ptCount="5">
          <cx:pt idx="0">KU040</cx:pt>
          <cx:pt idx="1">KU060</cx:pt>
          <cx:pt idx="2">KU085</cx:pt>
          <cx:pt idx="3">KU095</cx:pt>
          <cx:pt idx="4">KU115</cx:pt>
        </cx:lvl>
      </cx:strDim>
      <cx:numDim type="val">
        <cx:f>Sheet1!$E$8:$E$12</cx:f>
        <cx:lvl ptCount="5" formatCode="G/通用格式">
          <cx:pt idx="0">21.100000000000001</cx:pt>
          <cx:pt idx="1">38</cx:pt>
          <cx:pt idx="2">56.899999999999999</cx:pt>
          <cx:pt idx="3">59.100000000000001</cx:pt>
          <cx:pt idx="4">75.900000000000006</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Total BRAM(Mb)</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funnel" uniqueId="{5459797E-7605-4147-82EB-7CCF7EBE5C19}">
          <cx:tx>
            <cx:txData>
              <cx:f>Sheet1!$E$7</cx:f>
              <cx:v>Total BRAM(Mb)</cx:v>
            </cx:txData>
          </cx:tx>
          <cx:dataLabels>
            <cx:txPr>
              <a:bodyPr spcFirstLastPara="1" vertOverflow="ellipsis" horzOverflow="overflow" wrap="square" lIns="0" tIns="0" rIns="0" bIns="0" anchor="ctr" anchorCtr="1"/>
              <a:lstStyle/>
              <a:p>
                <a:pPr algn="ctr" rtl="0">
                  <a:defRPr b="1">
                    <a:solidFill>
                      <a:schemeClr val="bg1"/>
                    </a:solidFill>
                  </a:defRPr>
                </a:pPr>
                <a:endParaRPr lang="zh-CN" altLang="en-US" sz="900" b="1" i="0" u="none" strike="noStrike" baseline="0">
                  <a:solidFill>
                    <a:schemeClr val="bg1"/>
                  </a:solidFill>
                  <a:latin typeface="Calibri" panose="020F0502020204030204"/>
                  <a:ea typeface="等线" panose="02010600030101010101" pitchFamily="2" charset="-122"/>
                </a:endParaRPr>
              </a:p>
            </cx:txPr>
            <cx:visibility seriesName="0" categoryName="0" value="1"/>
          </cx:dataLabels>
          <cx:dataId val="0"/>
        </cx:series>
      </cx:plotAreaRegion>
      <cx:axis id="0">
        <cx:catScaling gapWidth="0.0599999987"/>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Sheet1!$A$8:$A$12</cx:f>
        <cx:lvl ptCount="5">
          <cx:pt idx="0">KU040</cx:pt>
          <cx:pt idx="1">KU060</cx:pt>
          <cx:pt idx="2">KU085</cx:pt>
          <cx:pt idx="3">KU095</cx:pt>
          <cx:pt idx="4">KU115</cx:pt>
        </cx:lvl>
      </cx:strDim>
      <cx:numDim type="val">
        <cx:f>Sheet1!$G$8:$G$12</cx:f>
        <cx:lvl ptCount="5" formatCode="G/通用格式">
          <cx:pt idx="0">20</cx:pt>
          <cx:pt idx="1">32</cx:pt>
          <cx:pt idx="2">56</cx:pt>
          <cx:pt idx="3">64</cx:pt>
          <cx:pt idx="4">64</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16.3Gb/s Transceivers(GTH)</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funnel" uniqueId="{F97C7B9C-4441-49A3-BAA7-2A774EA9CD49}">
          <cx:tx>
            <cx:txData>
              <cx:f>Sheet1!$G$7</cx:f>
              <cx:v>16.3Gb/s Transceivers(GTH)</cx:v>
            </cx:txData>
          </cx:tx>
          <cx:dataLabels>
            <cx:txPr>
              <a:bodyPr spcFirstLastPara="1" vertOverflow="ellipsis" horzOverflow="overflow" wrap="square" lIns="0" tIns="0" rIns="0" bIns="0" anchor="ctr" anchorCtr="1"/>
              <a:lstStyle/>
              <a:p>
                <a:pPr algn="ctr" rtl="0">
                  <a:defRPr b="1">
                    <a:solidFill>
                      <a:schemeClr val="bg1"/>
                    </a:solidFill>
                  </a:defRPr>
                </a:pPr>
                <a:endParaRPr lang="zh-CN" altLang="en-US" sz="900" b="1" i="0" u="none" strike="noStrike" baseline="0">
                  <a:solidFill>
                    <a:schemeClr val="bg1"/>
                  </a:solidFill>
                  <a:latin typeface="Calibri" panose="020F0502020204030204"/>
                  <a:ea typeface="等线" panose="02010600030101010101" pitchFamily="2" charset="-122"/>
                </a:endParaRPr>
              </a:p>
            </cx:txPr>
            <cx:visibility seriesName="0" categoryName="0" value="1"/>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7FEAD-D871-4B6A-A53C-B5A99597E09B}" type="datetimeFigureOut">
              <a:rPr lang="zh-CN" altLang="en-US" smtClean="0"/>
              <a:t>2023/8/9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FF175-4E43-488D-8041-ECB90AC6CC2C}" type="slidenum">
              <a:rPr lang="zh-CN" altLang="en-US" smtClean="0"/>
              <a:t>‹#›</a:t>
            </a:fld>
            <a:endParaRPr lang="zh-CN" altLang="en-US"/>
          </a:p>
        </p:txBody>
      </p:sp>
    </p:spTree>
    <p:extLst>
      <p:ext uri="{BB962C8B-B14F-4D97-AF65-F5344CB8AC3E}">
        <p14:creationId xmlns:p14="http://schemas.microsoft.com/office/powerpoint/2010/main" val="402919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a:t>各位专家领导同学们大家下午好，我是来自于中国科学技术大学的王君宸，我代表</a:t>
            </a:r>
            <a:r>
              <a:rPr lang="en-US" altLang="zh-CN" dirty="0"/>
              <a:t>STCF</a:t>
            </a:r>
            <a:r>
              <a:rPr lang="zh-CN" altLang="en-US" dirty="0"/>
              <a:t>触发系统工作组为大家带来有关</a:t>
            </a:r>
            <a:r>
              <a:rPr lang="en-US" altLang="zh-CN" dirty="0"/>
              <a:t>STCF</a:t>
            </a:r>
            <a:r>
              <a:rPr lang="zh-CN" altLang="en-US" dirty="0"/>
              <a:t>触发电子学系统设计的报告。</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186301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为了给</a:t>
            </a:r>
            <a:r>
              <a:rPr lang="en-US" altLang="zh-CN" dirty="0"/>
              <a:t>CROB</a:t>
            </a:r>
            <a:r>
              <a:rPr lang="zh-CN" altLang="en-US" dirty="0"/>
              <a:t>板提供可靠的散热、机械结构及供电，我们选用了商用的</a:t>
            </a:r>
            <a:r>
              <a:rPr lang="en-US" altLang="zh-CN" dirty="0"/>
              <a:t>ATCA</a:t>
            </a:r>
            <a:r>
              <a:rPr lang="zh-CN" altLang="en-US" dirty="0"/>
              <a:t>标准来实现电子学系统的集成。</a:t>
            </a:r>
            <a:r>
              <a:rPr lang="en-US" altLang="zh-CN" dirty="0"/>
              <a:t>ATCA</a:t>
            </a:r>
            <a:r>
              <a:rPr lang="zh-CN" altLang="en-US" dirty="0"/>
              <a:t>的结构示意图如左图所示，它的背板为机箱中的前面板提供了多种拓扑结构的高速链路连接方式，包括了双星型、双双星、全网状。双星型背板如图所示，背板包括两个中心槽，其他槽位与两个中心槽之间均有高速数据链路用于板间通讯。双双星即在双星基础上多一套备份链路。全网状结构则是所有板间均有高速数据链路。</a:t>
            </a:r>
            <a:r>
              <a:rPr lang="en-US" altLang="zh-CN" dirty="0"/>
              <a:t>ATCA</a:t>
            </a:r>
            <a:r>
              <a:rPr lang="zh-CN" altLang="en-US" dirty="0"/>
              <a:t>同时具有监控功耗、对板卡进行上断电及热插拔等功能，而且该标准允许的前插板的最大功率可至</a:t>
            </a:r>
            <a:r>
              <a:rPr lang="en-US" altLang="zh-CN" dirty="0"/>
              <a:t>200w-400w</a:t>
            </a:r>
            <a:r>
              <a:rPr lang="zh-CN" altLang="en-US" dirty="0"/>
              <a:t>，符合</a:t>
            </a:r>
            <a:r>
              <a:rPr lang="en-US" altLang="zh-CN" dirty="0"/>
              <a:t>CROB</a:t>
            </a:r>
            <a:r>
              <a:rPr lang="zh-CN" altLang="en-US" dirty="0"/>
              <a:t>板设计的需求。</a:t>
            </a:r>
            <a:r>
              <a:rPr lang="en-US" altLang="zh-CN" dirty="0"/>
              <a:t>ATCA</a:t>
            </a:r>
            <a:r>
              <a:rPr lang="zh-CN" altLang="en-US" dirty="0"/>
              <a:t>在已有的大型粒子物理实验中也有应用，比如在</a:t>
            </a:r>
            <a:r>
              <a:rPr lang="en-US" altLang="zh-CN" dirty="0"/>
              <a:t>ATLAS</a:t>
            </a:r>
            <a:r>
              <a:rPr lang="zh-CN" altLang="en-US" dirty="0"/>
              <a:t>实验中，</a:t>
            </a:r>
            <a:r>
              <a:rPr lang="en-US" altLang="zh-CN" dirty="0"/>
              <a:t>FTK</a:t>
            </a:r>
            <a:r>
              <a:rPr lang="zh-CN" altLang="en-US" dirty="0"/>
              <a:t>系统同样采用了</a:t>
            </a:r>
            <a:r>
              <a:rPr lang="en-US" altLang="zh-CN" dirty="0"/>
              <a:t>ATCA</a:t>
            </a:r>
            <a:r>
              <a:rPr lang="zh-CN" altLang="en-US" dirty="0"/>
              <a:t>标准。在本项目中，最终选用的机箱型号为</a:t>
            </a:r>
            <a:r>
              <a:rPr lang="en-US" altLang="zh-CN" dirty="0"/>
              <a:t>ATCA_90190-288</a:t>
            </a:r>
            <a:r>
              <a:rPr lang="zh-CN" altLang="en-US" dirty="0"/>
              <a:t>，背板类型为双星型。</a:t>
            </a:r>
          </a:p>
        </p:txBody>
      </p:sp>
      <p:sp>
        <p:nvSpPr>
          <p:cNvPr id="4" name="灯片编号占位符 3"/>
          <p:cNvSpPr>
            <a:spLocks noGrp="1"/>
          </p:cNvSpPr>
          <p:nvPr>
            <p:ph type="sldNum" sz="quarter" idx="5"/>
          </p:nvPr>
        </p:nvSpPr>
        <p:spPr/>
        <p:txBody>
          <a:bodyPr/>
          <a:lstStyle/>
          <a:p>
            <a:fld id="{565FF175-4E43-488D-8041-ECB90AC6CC2C}" type="slidenum">
              <a:rPr lang="zh-CN" altLang="en-US" smtClean="0"/>
              <a:t>10</a:t>
            </a:fld>
            <a:endParaRPr lang="zh-CN" altLang="en-US"/>
          </a:p>
        </p:txBody>
      </p:sp>
    </p:spTree>
    <p:extLst>
      <p:ext uri="{BB962C8B-B14F-4D97-AF65-F5344CB8AC3E}">
        <p14:creationId xmlns:p14="http://schemas.microsoft.com/office/powerpoint/2010/main" val="11699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确定好总线架构，我们开始考虑</a:t>
            </a:r>
            <a:r>
              <a:rPr lang="en-US" altLang="zh-CN" dirty="0"/>
              <a:t>CROB</a:t>
            </a:r>
            <a:r>
              <a:rPr lang="zh-CN" altLang="en-US" dirty="0"/>
              <a:t>模块的设计，其结构如图所示，包括有多个光纤收发器用于数据传输，一个高性能</a:t>
            </a:r>
            <a:r>
              <a:rPr lang="en-US" altLang="zh-CN" dirty="0"/>
              <a:t>FPGA</a:t>
            </a:r>
            <a:r>
              <a:rPr lang="zh-CN" altLang="en-US" dirty="0"/>
              <a:t>用于实现触发等各逻辑功能，以及</a:t>
            </a:r>
            <a:r>
              <a:rPr lang="en-US" altLang="zh-CN" dirty="0"/>
              <a:t>DDR4</a:t>
            </a:r>
            <a:r>
              <a:rPr lang="zh-CN" altLang="en-US" dirty="0"/>
              <a:t>用于数据存储。整体</a:t>
            </a:r>
            <a:r>
              <a:rPr lang="en-US" altLang="zh-CN" dirty="0"/>
              <a:t>CROB</a:t>
            </a:r>
            <a:r>
              <a:rPr lang="zh-CN" altLang="en-US" dirty="0"/>
              <a:t>可以分为两个层次，分别是对应子探测器的子触发模块，又称为</a:t>
            </a:r>
            <a:r>
              <a:rPr lang="en-US" altLang="zh-CN" dirty="0"/>
              <a:t>LTU</a:t>
            </a:r>
            <a:r>
              <a:rPr lang="zh-CN" altLang="en-US" dirty="0"/>
              <a:t>和汇总所有子触发信息的总触发模块，又称为</a:t>
            </a:r>
            <a:r>
              <a:rPr lang="en-US" altLang="zh-CN" dirty="0"/>
              <a:t>GTU</a:t>
            </a:r>
            <a:r>
              <a:rPr lang="zh-CN" altLang="en-US" dirty="0"/>
              <a:t>。</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79627-B3EA-4404-9122-0473781BCBF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852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a:t>
            </a:r>
            <a:r>
              <a:rPr lang="en-US" altLang="zh-CN" dirty="0"/>
              <a:t>LTU</a:t>
            </a:r>
            <a:r>
              <a:rPr lang="zh-CN" altLang="en-US" dirty="0"/>
              <a:t>和</a:t>
            </a:r>
            <a:r>
              <a:rPr lang="en-US" altLang="zh-CN" dirty="0"/>
              <a:t>GTU</a:t>
            </a:r>
            <a:r>
              <a:rPr lang="zh-CN" altLang="en-US" dirty="0"/>
              <a:t>，他们的详细功能不同，其具体功能介绍如图所示。左图是</a:t>
            </a:r>
            <a:r>
              <a:rPr lang="en-US" altLang="zh-CN" dirty="0"/>
              <a:t>LTU</a:t>
            </a:r>
            <a:r>
              <a:rPr lang="zh-CN" altLang="en-US" dirty="0"/>
              <a:t>，子探测器数据进入流水线式存储器进行储存，同时进行寻迹及径迹重建，径迹信息则送给定时模块，用于产生时间信息完成触发匹配，然后通过控制中枢将存储器中数据送出，同时产生触发信息。</a:t>
            </a:r>
            <a:r>
              <a:rPr lang="en-US" altLang="zh-CN" dirty="0"/>
              <a:t>GTU</a:t>
            </a:r>
            <a:r>
              <a:rPr lang="zh-CN" altLang="en-US" dirty="0"/>
              <a:t>则汇总触发信息，以及提炼过的片段数据，经过处理后得到</a:t>
            </a:r>
            <a:r>
              <a:rPr lang="en-US" altLang="zh-CN" dirty="0"/>
              <a:t>L1</a:t>
            </a:r>
            <a:r>
              <a:rPr lang="zh-CN" altLang="en-US" dirty="0"/>
              <a:t>触发信号。</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79627-B3EA-4404-9122-0473781BCBF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328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40505-FCA4-4619-BB1A-2C933C6F06C6}" type="slidenum">
              <a:rPr lang="zh-CN" altLang="en-US" smtClean="0"/>
              <a:t>13</a:t>
            </a:fld>
            <a:endParaRPr lang="zh-CN" altLang="en-US"/>
          </a:p>
        </p:txBody>
      </p:sp>
    </p:spTree>
    <p:extLst>
      <p:ext uri="{BB962C8B-B14F-4D97-AF65-F5344CB8AC3E}">
        <p14:creationId xmlns:p14="http://schemas.microsoft.com/office/powerpoint/2010/main" val="261831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根据现有的数据率估算，预期在</a:t>
            </a:r>
            <a:r>
              <a:rPr lang="en-US" altLang="zh-CN" dirty="0"/>
              <a:t>CROB</a:t>
            </a:r>
            <a:r>
              <a:rPr lang="zh-CN" altLang="en-US" dirty="0"/>
              <a:t>上采用</a:t>
            </a:r>
            <a:r>
              <a:rPr lang="en-US" altLang="zh-CN" dirty="0"/>
              <a:t>FMC+</a:t>
            </a:r>
            <a:r>
              <a:rPr lang="zh-CN" altLang="en-US" dirty="0"/>
              <a:t>高密连接器，并设计相关</a:t>
            </a:r>
            <a:r>
              <a:rPr lang="en-US" altLang="zh-CN" dirty="0"/>
              <a:t>FMC+</a:t>
            </a:r>
            <a:r>
              <a:rPr lang="zh-CN" altLang="en-US" dirty="0"/>
              <a:t>子板搭载在</a:t>
            </a:r>
            <a:r>
              <a:rPr lang="en-US" altLang="zh-CN" dirty="0"/>
              <a:t>CROB</a:t>
            </a:r>
            <a:r>
              <a:rPr lang="zh-CN" altLang="en-US" dirty="0"/>
              <a:t>板上，用以支持高速光纤链路。根据相关协议，每个高密连接器最多支持</a:t>
            </a:r>
            <a:r>
              <a:rPr lang="en-US" altLang="zh-CN" dirty="0"/>
              <a:t>24</a:t>
            </a:r>
            <a:r>
              <a:rPr lang="zh-CN" altLang="en-US" dirty="0"/>
              <a:t>个高速链路，设计时在每个</a:t>
            </a:r>
            <a:r>
              <a:rPr lang="en-US" altLang="zh-CN" dirty="0"/>
              <a:t>CROB</a:t>
            </a:r>
            <a:r>
              <a:rPr lang="zh-CN" altLang="en-US" dirty="0"/>
              <a:t>板上都有两个高密连接器，同时还有其他</a:t>
            </a:r>
            <a:r>
              <a:rPr lang="en-US" altLang="zh-CN" dirty="0"/>
              <a:t>QSFP</a:t>
            </a:r>
            <a:r>
              <a:rPr lang="zh-CN" altLang="en-US" dirty="0"/>
              <a:t>等接口，因此在进行</a:t>
            </a:r>
            <a:r>
              <a:rPr lang="en-US" altLang="zh-CN" dirty="0"/>
              <a:t>FPGA</a:t>
            </a:r>
            <a:r>
              <a:rPr lang="zh-CN" altLang="en-US" dirty="0"/>
              <a:t>选型时需要其</a:t>
            </a:r>
            <a:r>
              <a:rPr lang="en-US" altLang="zh-CN" dirty="0"/>
              <a:t>GT</a:t>
            </a:r>
            <a:r>
              <a:rPr lang="zh-CN" altLang="en-US" dirty="0"/>
              <a:t>接口数量至少大于</a:t>
            </a:r>
            <a:r>
              <a:rPr lang="en-US" altLang="zh-CN" dirty="0"/>
              <a:t>48</a:t>
            </a:r>
            <a:r>
              <a:rPr lang="zh-CN" altLang="en-US" dirty="0"/>
              <a:t>个。有图是四款国内有货且常用的高性能</a:t>
            </a:r>
            <a:r>
              <a:rPr lang="en-US" altLang="zh-CN" dirty="0"/>
              <a:t>FPGA</a:t>
            </a:r>
            <a:r>
              <a:rPr lang="zh-CN" altLang="en-US" dirty="0"/>
              <a:t>的资源对比图，最终选定</a:t>
            </a:r>
            <a:r>
              <a:rPr lang="en-US" altLang="zh-CN" dirty="0" err="1"/>
              <a:t>xilinx</a:t>
            </a:r>
            <a:r>
              <a:rPr lang="zh-CN" altLang="en-US" dirty="0"/>
              <a:t>公司的型号为</a:t>
            </a:r>
            <a:r>
              <a:rPr lang="en-US" altLang="zh-CN" dirty="0"/>
              <a:t>KU115-2FLVF1924I</a:t>
            </a:r>
            <a:r>
              <a:rPr lang="zh-CN" altLang="en-US" dirty="0"/>
              <a:t>的</a:t>
            </a:r>
            <a:r>
              <a:rPr lang="en-US" altLang="zh-CN" dirty="0"/>
              <a:t>FPGA</a:t>
            </a:r>
            <a:r>
              <a:rPr lang="zh-CN" altLang="en-US" dirty="0"/>
              <a:t>芯片用于</a:t>
            </a:r>
            <a:r>
              <a:rPr lang="en-US" altLang="zh-CN" dirty="0"/>
              <a:t>CROB</a:t>
            </a:r>
            <a:r>
              <a:rPr lang="zh-CN" altLang="en-US" dirty="0"/>
              <a:t>板设计，其资源量丰富，计算能力强大，能够支持触发电子学系统的实现。</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79627-B3EA-4404-9122-0473781BCBF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1652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如左图所示是</a:t>
            </a:r>
            <a:r>
              <a:rPr lang="en-US" altLang="zh-CN" dirty="0"/>
              <a:t>CROB</a:t>
            </a:r>
            <a:r>
              <a:rPr lang="zh-CN" altLang="en-US" dirty="0"/>
              <a:t>板的基本架构，</a:t>
            </a:r>
            <a:r>
              <a:rPr lang="en-US" altLang="zh-CN" dirty="0"/>
              <a:t>CROB</a:t>
            </a:r>
            <a:r>
              <a:rPr lang="zh-CN" altLang="en-US" dirty="0"/>
              <a:t>板上设计有</a:t>
            </a:r>
            <a:r>
              <a:rPr lang="en-US" altLang="zh-CN" dirty="0"/>
              <a:t>4</a:t>
            </a:r>
            <a:r>
              <a:rPr lang="zh-CN" altLang="en-US" dirty="0"/>
              <a:t>片</a:t>
            </a:r>
            <a:r>
              <a:rPr lang="en-US" altLang="zh-CN" dirty="0"/>
              <a:t>DDR4</a:t>
            </a:r>
            <a:r>
              <a:rPr lang="zh-CN" altLang="en-US" dirty="0"/>
              <a:t>用于数据存储，有</a:t>
            </a:r>
            <a:r>
              <a:rPr lang="en-US" altLang="zh-CN" dirty="0"/>
              <a:t>PLL</a:t>
            </a:r>
            <a:r>
              <a:rPr lang="zh-CN" altLang="en-US" dirty="0"/>
              <a:t>芯片用于对通过光纤传输的恢复时钟进行</a:t>
            </a:r>
            <a:r>
              <a:rPr lang="en-US" altLang="zh-CN" dirty="0"/>
              <a:t>jitter clean,</a:t>
            </a:r>
            <a:r>
              <a:rPr lang="zh-CN" altLang="en-US" dirty="0"/>
              <a:t>该</a:t>
            </a:r>
            <a:r>
              <a:rPr lang="en-US" altLang="zh-CN" dirty="0"/>
              <a:t>CROB</a:t>
            </a:r>
            <a:r>
              <a:rPr lang="zh-CN" altLang="en-US" dirty="0"/>
              <a:t>板的功耗如左图所示，包括给</a:t>
            </a:r>
            <a:r>
              <a:rPr lang="en-US" altLang="zh-CN" dirty="0"/>
              <a:t>FMC+</a:t>
            </a:r>
            <a:r>
              <a:rPr lang="zh-CN" altLang="en-US" dirty="0"/>
              <a:t>子板供电在内，单板最大功耗不会超过</a:t>
            </a:r>
            <a:r>
              <a:rPr lang="en-US" altLang="zh-CN" dirty="0"/>
              <a:t>100w</a:t>
            </a:r>
            <a:r>
              <a:rPr lang="zh-CN" altLang="en-US" dirty="0"/>
              <a:t>。目前</a:t>
            </a:r>
            <a:r>
              <a:rPr lang="en-US" altLang="zh-CN" dirty="0"/>
              <a:t>CROB</a:t>
            </a:r>
            <a:r>
              <a:rPr lang="zh-CN" altLang="en-US" dirty="0"/>
              <a:t>已经设计完成正在制版，其</a:t>
            </a:r>
            <a:r>
              <a:rPr lang="en-US" altLang="zh-CN" dirty="0"/>
              <a:t>PCB</a:t>
            </a:r>
            <a:r>
              <a:rPr lang="zh-CN" altLang="en-US" dirty="0"/>
              <a:t>图如左图所示。</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79627-B3EA-4404-9122-0473781BCBF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00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40505-FCA4-4619-BB1A-2C933C6F06C6}" type="slidenum">
              <a:rPr lang="zh-CN" altLang="en-US" smtClean="0"/>
              <a:t>16</a:t>
            </a:fld>
            <a:endParaRPr lang="zh-CN" altLang="en-US"/>
          </a:p>
        </p:txBody>
      </p:sp>
    </p:spTree>
    <p:extLst>
      <p:ext uri="{BB962C8B-B14F-4D97-AF65-F5344CB8AC3E}">
        <p14:creationId xmlns:p14="http://schemas.microsoft.com/office/powerpoint/2010/main" val="3984849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在接下来的研究中，首先需要实现相关子触发逻辑。</a:t>
            </a:r>
            <a:r>
              <a:rPr lang="en-US" altLang="zh-CN" dirty="0"/>
              <a:t>MDC</a:t>
            </a:r>
            <a:r>
              <a:rPr lang="zh-CN" altLang="en-US" dirty="0"/>
              <a:t>的相关触发算法本团队已有基础，相关具体细节详见同样是中国科大的郝艺迪同学的报告内容，</a:t>
            </a:r>
            <a:r>
              <a:rPr lang="en-US" altLang="zh-CN" dirty="0"/>
              <a:t>EMC</a:t>
            </a:r>
            <a:r>
              <a:rPr lang="zh-CN" altLang="en-US" dirty="0"/>
              <a:t>触发算法方案也已确定，具体算法正在研究中。</a:t>
            </a:r>
          </a:p>
        </p:txBody>
      </p:sp>
      <p:sp>
        <p:nvSpPr>
          <p:cNvPr id="4" name="灯片编号占位符 3"/>
          <p:cNvSpPr>
            <a:spLocks noGrp="1"/>
          </p:cNvSpPr>
          <p:nvPr>
            <p:ph type="sldNum" sz="quarter" idx="10"/>
          </p:nvPr>
        </p:nvSpPr>
        <p:spPr/>
        <p:txBody>
          <a:bodyPr/>
          <a:lstStyle/>
          <a:p>
            <a:fld id="{BB540505-FCA4-4619-BB1A-2C933C6F06C6}" type="slidenum">
              <a:rPr lang="zh-CN" altLang="en-US" smtClean="0"/>
              <a:t>17</a:t>
            </a:fld>
            <a:endParaRPr lang="zh-CN" altLang="en-US"/>
          </a:p>
        </p:txBody>
      </p:sp>
    </p:spTree>
    <p:extLst>
      <p:ext uri="{BB962C8B-B14F-4D97-AF65-F5344CB8AC3E}">
        <p14:creationId xmlns:p14="http://schemas.microsoft.com/office/powerpoint/2010/main" val="362770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我的报告到此结束，感谢各位专家领导和同学们的聆听，请您提出宝贵意见，谢谢大家！</a:t>
            </a:r>
          </a:p>
        </p:txBody>
      </p:sp>
      <p:sp>
        <p:nvSpPr>
          <p:cNvPr id="4" name="灯片编号占位符 3"/>
          <p:cNvSpPr>
            <a:spLocks noGrp="1"/>
          </p:cNvSpPr>
          <p:nvPr>
            <p:ph type="sldNum" sz="quarter" idx="10"/>
          </p:nvPr>
        </p:nvSpPr>
        <p:spPr/>
        <p:txBody>
          <a:bodyPr/>
          <a:lstStyle/>
          <a:p>
            <a:fld id="{BB540505-FCA4-4619-BB1A-2C933C6F06C6}" type="slidenum">
              <a:rPr lang="zh-CN" altLang="en-US" smtClean="0"/>
              <a:t>19</a:t>
            </a:fld>
            <a:endParaRPr lang="zh-CN" altLang="en-US"/>
          </a:p>
        </p:txBody>
      </p:sp>
    </p:spTree>
    <p:extLst>
      <p:ext uri="{BB962C8B-B14F-4D97-AF65-F5344CB8AC3E}">
        <p14:creationId xmlns:p14="http://schemas.microsoft.com/office/powerpoint/2010/main" val="60034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40505-FCA4-4619-BB1A-2C933C6F06C6}" type="slidenum">
              <a:rPr lang="zh-CN" altLang="en-US" smtClean="0"/>
              <a:t>2</a:t>
            </a:fld>
            <a:endParaRPr lang="zh-CN" altLang="en-US"/>
          </a:p>
        </p:txBody>
      </p:sp>
    </p:spTree>
    <p:extLst>
      <p:ext uri="{BB962C8B-B14F-4D97-AF65-F5344CB8AC3E}">
        <p14:creationId xmlns:p14="http://schemas.microsoft.com/office/powerpoint/2010/main" val="333732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40505-FCA4-4619-BB1A-2C933C6F06C6}" type="slidenum">
              <a:rPr lang="zh-CN" altLang="en-US" smtClean="0"/>
              <a:t>3</a:t>
            </a:fld>
            <a:endParaRPr lang="zh-CN" altLang="en-US"/>
          </a:p>
        </p:txBody>
      </p:sp>
    </p:spTree>
    <p:extLst>
      <p:ext uri="{BB962C8B-B14F-4D97-AF65-F5344CB8AC3E}">
        <p14:creationId xmlns:p14="http://schemas.microsoft.com/office/powerpoint/2010/main" val="127865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现代粒子物理实验的一大热点研究领域是对撞机实验，</a:t>
            </a:r>
            <a:r>
              <a:rPr lang="zh-CN" altLang="zh-CN" sz="1200" kern="1200" dirty="0">
                <a:solidFill>
                  <a:schemeClr val="tx1"/>
                </a:solidFill>
                <a:effectLst/>
                <a:latin typeface="+mn-lt"/>
                <a:ea typeface="+mn-ea"/>
                <a:cs typeface="+mn-cs"/>
              </a:rPr>
              <a:t>正在规划的新一代正负电子对撞机超级陶粲装置（</a:t>
            </a:r>
            <a:r>
              <a:rPr lang="en-US" altLang="zh-CN" sz="1200" kern="1200" dirty="0">
                <a:solidFill>
                  <a:schemeClr val="tx1"/>
                </a:solidFill>
                <a:effectLst/>
                <a:latin typeface="+mn-lt"/>
                <a:ea typeface="+mn-ea"/>
                <a:cs typeface="+mn-cs"/>
              </a:rPr>
              <a:t>STCF</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，其物理目标是</a:t>
            </a:r>
            <a:r>
              <a:rPr lang="zh-CN" altLang="zh-CN" sz="1200" kern="1200" dirty="0">
                <a:solidFill>
                  <a:schemeClr val="tx1"/>
                </a:solidFill>
                <a:effectLst/>
                <a:latin typeface="+mn-lt"/>
                <a:ea typeface="+mn-ea"/>
                <a:cs typeface="+mn-cs"/>
              </a:rPr>
              <a:t>探索宇宙中正反物质的不对称性（</a:t>
            </a:r>
            <a:r>
              <a:rPr lang="en-US" altLang="zh-CN" sz="1200" kern="1200" dirty="0">
                <a:solidFill>
                  <a:schemeClr val="tx1"/>
                </a:solidFill>
                <a:effectLst/>
                <a:latin typeface="+mn-lt"/>
                <a:ea typeface="+mn-ea"/>
                <a:cs typeface="+mn-cs"/>
              </a:rPr>
              <a:t>CP</a:t>
            </a:r>
            <a:r>
              <a:rPr lang="zh-CN" altLang="zh-CN" sz="1200" kern="1200" dirty="0">
                <a:solidFill>
                  <a:schemeClr val="tx1"/>
                </a:solidFill>
                <a:effectLst/>
                <a:latin typeface="+mn-lt"/>
                <a:ea typeface="+mn-ea"/>
                <a:cs typeface="+mn-cs"/>
              </a:rPr>
              <a:t>破缺）、深入研究强子内部结构及非微扰强相互作用本质，</a:t>
            </a:r>
            <a:r>
              <a:rPr lang="zh-CN" altLang="en-US" sz="1200" kern="1200" dirty="0">
                <a:solidFill>
                  <a:schemeClr val="tx1"/>
                </a:solidFill>
                <a:effectLst/>
                <a:latin typeface="+mn-lt"/>
                <a:ea typeface="+mn-ea"/>
                <a:cs typeface="+mn-cs"/>
              </a:rPr>
              <a:t>其</a:t>
            </a:r>
            <a:r>
              <a:rPr lang="zh-CN" altLang="zh-CN" sz="1200" kern="1200" dirty="0">
                <a:solidFill>
                  <a:schemeClr val="tx1"/>
                </a:solidFill>
                <a:effectLst/>
                <a:latin typeface="+mn-lt"/>
                <a:ea typeface="+mn-ea"/>
                <a:cs typeface="+mn-cs"/>
              </a:rPr>
              <a:t>峰值亮度将大于</a:t>
            </a:r>
            <a:r>
              <a:rPr lang="en-US" altLang="zh-CN" sz="1200" kern="1200" dirty="0">
                <a:solidFill>
                  <a:schemeClr val="tx1"/>
                </a:solidFill>
                <a:effectLst/>
                <a:latin typeface="+mn-lt"/>
                <a:ea typeface="+mn-ea"/>
                <a:cs typeface="+mn-cs"/>
              </a:rPr>
              <a:t>1×10</a:t>
            </a:r>
            <a:r>
              <a:rPr lang="en-US" altLang="zh-CN" sz="1200" kern="1200" baseline="30000" dirty="0">
                <a:solidFill>
                  <a:schemeClr val="tx1"/>
                </a:solidFill>
                <a:effectLst/>
                <a:latin typeface="+mn-lt"/>
                <a:ea typeface="+mn-ea"/>
                <a:cs typeface="+mn-cs"/>
              </a:rPr>
              <a:t>35</a:t>
            </a:r>
            <a:r>
              <a:rPr lang="en-US" altLang="zh-CN" sz="1200" kern="1200" dirty="0">
                <a:solidFill>
                  <a:schemeClr val="tx1"/>
                </a:solidFill>
                <a:effectLst/>
                <a:latin typeface="+mn-lt"/>
                <a:ea typeface="+mn-ea"/>
                <a:cs typeface="+mn-cs"/>
              </a:rPr>
              <a:t> cm</a:t>
            </a:r>
            <a:r>
              <a:rPr lang="en-US" altLang="zh-CN" sz="1200" kern="1200" baseline="30000" dirty="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s</a:t>
            </a:r>
            <a:r>
              <a:rPr lang="en-US" altLang="zh-CN" sz="1200" kern="1200" baseline="300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，对撞质心能量覆盖</a:t>
            </a:r>
            <a:r>
              <a:rPr lang="en-US" altLang="zh-CN" sz="1200" kern="1200" dirty="0">
                <a:solidFill>
                  <a:schemeClr val="tx1"/>
                </a:solidFill>
                <a:effectLst/>
                <a:latin typeface="+mn-lt"/>
                <a:ea typeface="+mn-ea"/>
                <a:cs typeface="+mn-cs"/>
              </a:rPr>
              <a:t>2-7 GeV</a:t>
            </a:r>
            <a:r>
              <a:rPr lang="zh-CN" altLang="zh-CN" sz="120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超级陶粲装置研究组提出的概念设计图如左下图所示，其谱仪概念设计图则如右下角所示。</a:t>
            </a:r>
            <a:r>
              <a:rPr lang="en-US" altLang="zh-CN" sz="1200" b="0" i="0" kern="1200" dirty="0">
                <a:solidFill>
                  <a:schemeClr val="tx1"/>
                </a:solidFill>
                <a:effectLst/>
                <a:latin typeface="+mn-lt"/>
                <a:ea typeface="+mn-ea"/>
                <a:cs typeface="+mn-cs"/>
              </a:rPr>
              <a:t>STCF</a:t>
            </a:r>
            <a:r>
              <a:rPr lang="zh-CN" altLang="en-US" sz="1200" b="0" i="0" kern="1200" dirty="0">
                <a:solidFill>
                  <a:schemeClr val="tx1"/>
                </a:solidFill>
                <a:effectLst/>
                <a:latin typeface="+mn-lt"/>
                <a:ea typeface="+mn-ea"/>
                <a:cs typeface="+mn-cs"/>
              </a:rPr>
              <a:t>的总事例率约</a:t>
            </a:r>
            <a:r>
              <a:rPr lang="en-US" altLang="zh-CN" sz="1200" b="0" i="0" kern="1200" dirty="0">
                <a:solidFill>
                  <a:schemeClr val="tx1"/>
                </a:solidFill>
                <a:effectLst/>
                <a:latin typeface="+mn-lt"/>
                <a:ea typeface="+mn-ea"/>
                <a:cs typeface="+mn-cs"/>
              </a:rPr>
              <a:t>400KHz</a:t>
            </a:r>
            <a:r>
              <a:rPr lang="zh-CN" altLang="en-US" sz="1200" b="0" i="0" kern="1200" dirty="0">
                <a:solidFill>
                  <a:schemeClr val="tx1"/>
                </a:solidFill>
                <a:effectLst/>
                <a:latin typeface="+mn-lt"/>
                <a:ea typeface="+mn-ea"/>
                <a:cs typeface="+mn-cs"/>
              </a:rPr>
              <a:t>，其感兴趣的物理过程如右下表所示。对于</a:t>
            </a:r>
            <a:r>
              <a:rPr lang="en-US" altLang="zh-CN" sz="1200" b="0" i="0" kern="1200" dirty="0">
                <a:solidFill>
                  <a:schemeClr val="tx1"/>
                </a:solidFill>
                <a:effectLst/>
                <a:latin typeface="+mn-lt"/>
                <a:ea typeface="+mn-ea"/>
                <a:cs typeface="+mn-cs"/>
              </a:rPr>
              <a:t>STCF</a:t>
            </a:r>
            <a:r>
              <a:rPr lang="zh-CN" altLang="en-US" sz="1200" b="0" i="0" kern="1200" dirty="0">
                <a:solidFill>
                  <a:schemeClr val="tx1"/>
                </a:solidFill>
                <a:effectLst/>
                <a:latin typeface="+mn-lt"/>
                <a:ea typeface="+mn-ea"/>
                <a:cs typeface="+mn-cs"/>
              </a:rPr>
              <a:t>探测器谱仪来说，由于高亮度实验条件，带来了数据的高本底及高事例率，进而导致更高的数据率。</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540505-FCA4-4619-BB1A-2C933C6F06C6}" type="slidenum">
              <a:rPr lang="zh-CN" altLang="en-US" smtClean="0"/>
              <a:t>4</a:t>
            </a:fld>
            <a:endParaRPr lang="zh-CN" altLang="en-US"/>
          </a:p>
        </p:txBody>
      </p:sp>
    </p:spTree>
    <p:extLst>
      <p:ext uri="{BB962C8B-B14F-4D97-AF65-F5344CB8AC3E}">
        <p14:creationId xmlns:p14="http://schemas.microsoft.com/office/powerpoint/2010/main" val="199637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大型物理实验，由于数据获取系统的带宽限制，想要把探测器探测到的信息转换成的数据全部传输给数据获取系统是不切实际的。因此探测谱仪中往往存在有触发判选系统，又称为触发系统，负责从海量数据中压缩筛选，挑选出物理学上感兴趣的好事例。目前</a:t>
            </a:r>
            <a:r>
              <a:rPr lang="en-US" altLang="zh-CN" dirty="0"/>
              <a:t>STCF</a:t>
            </a:r>
            <a:r>
              <a:rPr lang="zh-CN" altLang="en-US" dirty="0"/>
              <a:t>的触发总体设计方案如图所示，现在暂时只有主漂移室和电磁量能器参与硬件触发，具体的触发逻辑通过</a:t>
            </a:r>
            <a:r>
              <a:rPr lang="en-US" altLang="zh-CN" dirty="0"/>
              <a:t>FPGA</a:t>
            </a:r>
            <a:r>
              <a:rPr lang="zh-CN" altLang="en-US" dirty="0"/>
              <a:t>硬件来实现，其中</a:t>
            </a:r>
            <a:r>
              <a:rPr lang="en-US" altLang="zh-CN" dirty="0"/>
              <a:t>MDC</a:t>
            </a:r>
            <a:r>
              <a:rPr lang="zh-CN" altLang="en-US" dirty="0"/>
              <a:t>触发需要重建径迹段，得出相关参数信息；</a:t>
            </a:r>
            <a:r>
              <a:rPr lang="en-US" altLang="zh-CN" dirty="0"/>
              <a:t>EMC</a:t>
            </a:r>
            <a:r>
              <a:rPr lang="zh-CN" altLang="en-US" dirty="0"/>
              <a:t>触发则需要找出典型簇团，明显的径迹多重数等信息。</a:t>
            </a:r>
          </a:p>
        </p:txBody>
      </p:sp>
      <p:sp>
        <p:nvSpPr>
          <p:cNvPr id="4" name="灯片编号占位符 3"/>
          <p:cNvSpPr>
            <a:spLocks noGrp="1"/>
          </p:cNvSpPr>
          <p:nvPr>
            <p:ph type="sldNum" sz="quarter" idx="5"/>
          </p:nvPr>
        </p:nvSpPr>
        <p:spPr/>
        <p:txBody>
          <a:bodyPr/>
          <a:lstStyle/>
          <a:p>
            <a:fld id="{565FF175-4E43-488D-8041-ECB90AC6CC2C}" type="slidenum">
              <a:rPr lang="zh-CN" altLang="en-US" smtClean="0"/>
              <a:t>5</a:t>
            </a:fld>
            <a:endParaRPr lang="zh-CN" altLang="en-US"/>
          </a:p>
        </p:txBody>
      </p:sp>
    </p:spTree>
    <p:extLst>
      <p:ext uri="{BB962C8B-B14F-4D97-AF65-F5344CB8AC3E}">
        <p14:creationId xmlns:p14="http://schemas.microsoft.com/office/powerpoint/2010/main" val="10661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a:t>
            </a:r>
            <a:r>
              <a:rPr lang="en-US" altLang="zh-CN" dirty="0"/>
              <a:t>STCF</a:t>
            </a:r>
            <a:r>
              <a:rPr lang="zh-CN" altLang="en-US" dirty="0"/>
              <a:t>触发系统的总体研究计划，触发系统的工作可以分为四个部分，分别是由中科大方竹君老师带领的算法模拟部分、中科大封常青老师带领的触发电子学硬件系统部分，同样由封老师带领的</a:t>
            </a:r>
            <a:r>
              <a:rPr lang="en-US" altLang="zh-CN" dirty="0"/>
              <a:t>L1</a:t>
            </a:r>
            <a:r>
              <a:rPr lang="zh-CN" altLang="en-US" dirty="0"/>
              <a:t>硬件算法部分，以及上海理工和郑州大学的郑其斌、艾小聪老师带领，同时与</a:t>
            </a:r>
            <a:r>
              <a:rPr lang="en-US" altLang="zh-CN" dirty="0"/>
              <a:t>DAQ</a:t>
            </a:r>
            <a:r>
              <a:rPr lang="zh-CN" altLang="en-US" dirty="0"/>
              <a:t>系统协同的</a:t>
            </a:r>
            <a:r>
              <a:rPr lang="en-US" altLang="zh-CN" dirty="0"/>
              <a:t>HLT</a:t>
            </a:r>
            <a:r>
              <a:rPr lang="zh-CN" altLang="en-US" dirty="0"/>
              <a:t>层级部分。本次报告主要从触发电子学硬件系统设计方面的工作来进行介绍。</a:t>
            </a:r>
          </a:p>
        </p:txBody>
      </p:sp>
      <p:sp>
        <p:nvSpPr>
          <p:cNvPr id="4" name="灯片编号占位符 3"/>
          <p:cNvSpPr>
            <a:spLocks noGrp="1"/>
          </p:cNvSpPr>
          <p:nvPr>
            <p:ph type="sldNum" sz="quarter" idx="10"/>
          </p:nvPr>
        </p:nvSpPr>
        <p:spPr/>
        <p:txBody>
          <a:bodyPr/>
          <a:lstStyle/>
          <a:p>
            <a:fld id="{BB540505-FCA4-4619-BB1A-2C933C6F06C6}" type="slidenum">
              <a:rPr lang="zh-CN" altLang="en-US" smtClean="0"/>
              <a:t>6</a:t>
            </a:fld>
            <a:endParaRPr lang="zh-CN" altLang="en-US"/>
          </a:p>
        </p:txBody>
      </p:sp>
    </p:spTree>
    <p:extLst>
      <p:ext uri="{BB962C8B-B14F-4D97-AF65-F5344CB8AC3E}">
        <p14:creationId xmlns:p14="http://schemas.microsoft.com/office/powerpoint/2010/main" val="306252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40505-FCA4-4619-BB1A-2C933C6F06C6}" type="slidenum">
              <a:rPr lang="zh-CN" altLang="en-US" smtClean="0"/>
              <a:t>7</a:t>
            </a:fld>
            <a:endParaRPr lang="zh-CN" altLang="en-US"/>
          </a:p>
        </p:txBody>
      </p:sp>
    </p:spTree>
    <p:extLst>
      <p:ext uri="{BB962C8B-B14F-4D97-AF65-F5344CB8AC3E}">
        <p14:creationId xmlns:p14="http://schemas.microsoft.com/office/powerpoint/2010/main" val="207749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为了适应</a:t>
            </a:r>
            <a:r>
              <a:rPr lang="en-US" altLang="zh-CN" dirty="0"/>
              <a:t>STCF</a:t>
            </a:r>
            <a:r>
              <a:rPr lang="zh-CN" altLang="en-US" dirty="0"/>
              <a:t>的高亮度条件，触发电子学设计时面临了一系列的困难和挑战。</a:t>
            </a:r>
            <a:r>
              <a:rPr lang="en-US" altLang="zh-CN" dirty="0"/>
              <a:t>EMC</a:t>
            </a:r>
            <a:r>
              <a:rPr lang="zh-CN" altLang="en-US" dirty="0"/>
              <a:t>的读出电子学前端模块总共有</a:t>
            </a:r>
            <a:r>
              <a:rPr lang="en-US" altLang="zh-CN" dirty="0"/>
              <a:t>8670</a:t>
            </a:r>
            <a:r>
              <a:rPr lang="zh-CN" altLang="en-US" dirty="0"/>
              <a:t>个，每个对应一根晶体的数字化信号，将</a:t>
            </a:r>
            <a:r>
              <a:rPr lang="en-US" altLang="zh-CN" dirty="0"/>
              <a:t>4×4</a:t>
            </a:r>
            <a:r>
              <a:rPr lang="zh-CN" altLang="en-US" dirty="0"/>
              <a:t>的晶体作为一个</a:t>
            </a:r>
            <a:r>
              <a:rPr lang="en-US" altLang="zh-CN" dirty="0"/>
              <a:t>trigger cell</a:t>
            </a:r>
            <a:r>
              <a:rPr lang="zh-CN" altLang="en-US" dirty="0"/>
              <a:t>通过后端模块进行输出，总共有</a:t>
            </a:r>
            <a:r>
              <a:rPr lang="en-US" altLang="zh-CN" dirty="0"/>
              <a:t>542</a:t>
            </a:r>
            <a:r>
              <a:rPr lang="zh-CN" altLang="en-US" dirty="0"/>
              <a:t>个后端模块。而</a:t>
            </a:r>
            <a:r>
              <a:rPr lang="en-US" altLang="zh-CN" dirty="0"/>
              <a:t>MDC</a:t>
            </a:r>
            <a:r>
              <a:rPr lang="zh-CN" altLang="en-US" dirty="0"/>
              <a:t>的读出电子学分为内、中、外三层，其</a:t>
            </a:r>
            <a:r>
              <a:rPr lang="en-US" altLang="zh-CN" dirty="0"/>
              <a:t>FEE</a:t>
            </a:r>
            <a:r>
              <a:rPr lang="zh-CN" altLang="en-US" dirty="0"/>
              <a:t>对应的数据汇总模块高达近</a:t>
            </a:r>
            <a:r>
              <a:rPr lang="en-US" altLang="zh-CN" dirty="0"/>
              <a:t>50</a:t>
            </a:r>
            <a:r>
              <a:rPr lang="zh-CN" altLang="en-US" dirty="0"/>
              <a:t>个。庞大的前端电子学模块数量对触发模块集成度的挑战，需要设计时考虑到可靠性及成本的前提下完成海量数据的传输，对来自</a:t>
            </a:r>
            <a:r>
              <a:rPr lang="en-US" altLang="zh-CN" dirty="0"/>
              <a:t>EMC</a:t>
            </a:r>
            <a:r>
              <a:rPr lang="zh-CN" altLang="en-US" dirty="0"/>
              <a:t>和</a:t>
            </a:r>
            <a:r>
              <a:rPr lang="en-US" altLang="zh-CN" dirty="0"/>
              <a:t>MDC</a:t>
            </a:r>
            <a:r>
              <a:rPr lang="zh-CN" altLang="en-US" dirty="0"/>
              <a:t>的数据汇总收集后再进行触发判选，提炼有用信息。同时，存储在存储器中的数据需要进行触发匹配才能选出符合的数据送至</a:t>
            </a:r>
            <a:r>
              <a:rPr lang="en-US" altLang="zh-CN" dirty="0"/>
              <a:t>DAQ</a:t>
            </a:r>
            <a:r>
              <a:rPr lang="zh-CN" altLang="en-US" dirty="0"/>
              <a:t>系统，而</a:t>
            </a:r>
            <a:r>
              <a:rPr lang="en-US" altLang="zh-CN" dirty="0"/>
              <a:t>MDC</a:t>
            </a:r>
            <a:r>
              <a:rPr lang="zh-CN" altLang="en-US" dirty="0"/>
              <a:t>径迹漂移时间不确定很大，最大可接近</a:t>
            </a:r>
            <a:r>
              <a:rPr lang="en-US" altLang="zh-CN" dirty="0"/>
              <a:t>500ns</a:t>
            </a:r>
            <a:r>
              <a:rPr lang="zh-CN" altLang="en-US" dirty="0"/>
              <a:t>，导致不同径迹由于距离阳极丝的距离不同，其数据可能被错位存储，这给触发匹配的实际实现也带来了困难。</a:t>
            </a:r>
          </a:p>
        </p:txBody>
      </p:sp>
      <p:sp>
        <p:nvSpPr>
          <p:cNvPr id="4" name="灯片编号占位符 3"/>
          <p:cNvSpPr>
            <a:spLocks noGrp="1"/>
          </p:cNvSpPr>
          <p:nvPr>
            <p:ph type="sldNum" sz="quarter" idx="5"/>
          </p:nvPr>
        </p:nvSpPr>
        <p:spPr/>
        <p:txBody>
          <a:bodyPr/>
          <a:lstStyle/>
          <a:p>
            <a:fld id="{565FF175-4E43-488D-8041-ECB90AC6CC2C}" type="slidenum">
              <a:rPr lang="zh-CN" altLang="en-US" smtClean="0"/>
              <a:t>8</a:t>
            </a:fld>
            <a:endParaRPr lang="zh-CN" altLang="en-US"/>
          </a:p>
        </p:txBody>
      </p:sp>
    </p:spTree>
    <p:extLst>
      <p:ext uri="{BB962C8B-B14F-4D97-AF65-F5344CB8AC3E}">
        <p14:creationId xmlns:p14="http://schemas.microsoft.com/office/powerpoint/2010/main" val="68313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为了解决上述困难，本团队提出了如图所示的触发电子学架构，除去前端电子学模块以外，所有的触发模块采用统一的架构设计，即通过数据读出板，简称为</a:t>
            </a:r>
            <a:r>
              <a:rPr lang="en-US" altLang="zh-CN" dirty="0"/>
              <a:t>CROB</a:t>
            </a:r>
            <a:r>
              <a:rPr lang="zh-CN" altLang="en-US" dirty="0"/>
              <a:t>，数据通过高速光纤从前端电子学往后传输，经过数据汇总模块汇总后送至子触发模块，提炼出更高抽象层次的触发信息后送至总触发模块完成触发判选。这套系统预计实现最高触发率大于</a:t>
            </a:r>
            <a:r>
              <a:rPr lang="en-US" altLang="zh-CN" dirty="0"/>
              <a:t>1MHz,</a:t>
            </a:r>
            <a:r>
              <a:rPr lang="zh-CN" altLang="en-US" dirty="0"/>
              <a:t>触发总延迟的</a:t>
            </a:r>
            <a:r>
              <a:rPr lang="en-US" altLang="zh-CN" dirty="0"/>
              <a:t>baseline</a:t>
            </a:r>
            <a:r>
              <a:rPr lang="zh-CN" altLang="en-US" dirty="0"/>
              <a:t>设计是小于</a:t>
            </a:r>
            <a:r>
              <a:rPr lang="en-US" altLang="zh-CN" dirty="0"/>
              <a:t>5</a:t>
            </a:r>
            <a:r>
              <a:rPr lang="zh-CN" altLang="en-US" dirty="0"/>
              <a:t>微妙，期望达到</a:t>
            </a:r>
            <a:r>
              <a:rPr lang="en-US" altLang="zh-CN" dirty="0"/>
              <a:t>2.5</a:t>
            </a:r>
            <a:r>
              <a:rPr lang="zh-CN" altLang="en-US" dirty="0"/>
              <a:t>微妙量级，而触发死时间预期小于</a:t>
            </a:r>
            <a:r>
              <a:rPr lang="en-US" altLang="zh-CN" dirty="0"/>
              <a:t>25ns</a:t>
            </a:r>
            <a:r>
              <a:rPr lang="zh-CN" altLang="en-US" dirty="0"/>
              <a:t>，定时精度预期小于</a:t>
            </a:r>
            <a:r>
              <a:rPr lang="en-US" altLang="zh-CN" dirty="0"/>
              <a:t>25ns</a:t>
            </a:r>
            <a:r>
              <a:rPr lang="zh-CN" altLang="en-US" dirty="0"/>
              <a:t>。</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79627-B3EA-4404-9122-0473781BCBF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510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pPr/>
              <a:t>2023/8/9</a:t>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pPr/>
              <a:t>‹#›</a:t>
            </a:fld>
            <a:endParaRPr lang="zh-CN" altLang="en-US" dirty="0"/>
          </a:p>
        </p:txBody>
      </p:sp>
      <p:sp>
        <p:nvSpPr>
          <p:cNvPr id="2" name="矩形 1">
            <a:extLst>
              <a:ext uri="{FF2B5EF4-FFF2-40B4-BE49-F238E27FC236}">
                <a16:creationId xmlns:a16="http://schemas.microsoft.com/office/drawing/2014/main" id="{7EDF55B3-6199-4DA8-ACBE-189872D023B0}"/>
              </a:ext>
            </a:extLst>
          </p:cNvPr>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a:extLst>
              <a:ext uri="{FF2B5EF4-FFF2-40B4-BE49-F238E27FC236}">
                <a16:creationId xmlns:a16="http://schemas.microsoft.com/office/drawing/2014/main" id="{5C634AE0-FEAC-4B15-891A-A7F0013B6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extLst>
      <p:ext uri="{BB962C8B-B14F-4D97-AF65-F5344CB8AC3E}">
        <p14:creationId xmlns:p14="http://schemas.microsoft.com/office/powerpoint/2010/main" val="119123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8/9/2023</a:t>
            </a:fld>
            <a:endParaRPr lang="en-US"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BC30B57F-27FC-44AC-874C-03454C828B8C}" type="slidenum">
              <a:rPr lang="en-US" altLang="zh-CN" smtClean="0"/>
              <a:pPr>
                <a:defRPr/>
              </a:pPr>
              <a:t>‹#›</a:t>
            </a:fld>
            <a:endParaRPr lang="en-US" altLang="zh-CN" dirty="0"/>
          </a:p>
        </p:txBody>
      </p:sp>
    </p:spTree>
    <p:extLst>
      <p:ext uri="{BB962C8B-B14F-4D97-AF65-F5344CB8AC3E}">
        <p14:creationId xmlns:p14="http://schemas.microsoft.com/office/powerpoint/2010/main" val="17880640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7FE2593F-66C2-44AC-9B2A-40FCB8B9055B}" type="datetime1">
              <a:rPr lang="zh-CN" altLang="en-US" smtClean="0"/>
              <a:pPr/>
              <a:t>2023/8/9</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121409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1F616D7E-6750-4BA3-8786-082CA047DA46}" type="datetime1">
              <a:rPr lang="zh-CN" altLang="en-US" smtClean="0"/>
              <a:pPr/>
              <a:t>2023/8/9</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182061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5AB69122-C3D0-44B0-9AEC-44CC5CA304EB}" type="datetime1">
              <a:rPr lang="zh-CN" altLang="en-US" smtClean="0"/>
              <a:pPr/>
              <a:t>2023/8/9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67646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87EE1983-CE82-49FC-965E-E579DD9B8F33}" type="datetime1">
              <a:rPr lang="zh-CN" altLang="en-US" smtClean="0"/>
              <a:pPr/>
              <a:t>2023/8/9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235047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pPr/>
              <a:t>2023/8/9</a:t>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pPr/>
              <a:t>‹#›</a:t>
            </a:fld>
            <a:endParaRPr lang="zh-CN" altLang="en-US" dirty="0"/>
          </a:p>
        </p:txBody>
      </p:sp>
      <p:sp>
        <p:nvSpPr>
          <p:cNvPr id="2" name="矩形 1">
            <a:extLst>
              <a:ext uri="{FF2B5EF4-FFF2-40B4-BE49-F238E27FC236}">
                <a16:creationId xmlns:a16="http://schemas.microsoft.com/office/drawing/2014/main" id="{7EDF55B3-6199-4DA8-ACBE-189872D023B0}"/>
              </a:ext>
            </a:extLst>
          </p:cNvPr>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a:extLst>
              <a:ext uri="{FF2B5EF4-FFF2-40B4-BE49-F238E27FC236}">
                <a16:creationId xmlns:a16="http://schemas.microsoft.com/office/drawing/2014/main" id="{5C634AE0-FEAC-4B15-891A-A7F0013B6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extLst>
      <p:ext uri="{BB962C8B-B14F-4D97-AF65-F5344CB8AC3E}">
        <p14:creationId xmlns:p14="http://schemas.microsoft.com/office/powerpoint/2010/main" val="96910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1287213"/>
          </a:xfrm>
        </p:spPr>
        <p:txBody>
          <a:bodyPr anchor="b"/>
          <a:lstStyle>
            <a:lvl1pPr algn="ctr">
              <a:defRPr sz="4800"/>
            </a:lvl1pPr>
          </a:lstStyle>
          <a:p>
            <a:r>
              <a:rPr lang="zh-CN" altLang="en-US" dirty="0"/>
              <a:t>单击此处编辑母版标题样式</a:t>
            </a:r>
          </a:p>
        </p:txBody>
      </p:sp>
      <p:sp>
        <p:nvSpPr>
          <p:cNvPr id="3" name="文本占位符 2"/>
          <p:cNvSpPr>
            <a:spLocks noGrp="1"/>
          </p:cNvSpPr>
          <p:nvPr>
            <p:ph type="body" idx="1"/>
          </p:nvPr>
        </p:nvSpPr>
        <p:spPr>
          <a:xfrm>
            <a:off x="831851" y="4621089"/>
            <a:ext cx="10515600"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ea typeface="黑体" panose="02010609060101010101" pitchFamily="49" charset="-122"/>
              </a:defRPr>
            </a:lvl1pPr>
          </a:lstStyle>
          <a:p>
            <a:pPr>
              <a:defRPr/>
            </a:pPr>
            <a:fld id="{C9E98AC5-B75A-4C2D-BFB3-C23066DB2A3D}" type="datetime1">
              <a:rPr lang="zh-CN" altLang="en-US" smtClean="0"/>
              <a:pPr>
                <a:defRPr/>
              </a:pPr>
              <a:t>2023/8/9</a:t>
            </a:fld>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8F2E7C8-8254-4703-8840-58745B7490E5}" type="slidenum">
              <a:rPr lang="en-US" altLang="zh-CN"/>
              <a:pPr>
                <a:defRPr/>
              </a:pPr>
              <a:t>‹#›</a:t>
            </a:fld>
            <a:endParaRPr lang="en-US" altLang="zh-CN" dirty="0"/>
          </a:p>
        </p:txBody>
      </p:sp>
      <p:sp>
        <p:nvSpPr>
          <p:cNvPr id="7" name="文本占位符 2"/>
          <p:cNvSpPr>
            <a:spLocks noGrp="1"/>
          </p:cNvSpPr>
          <p:nvPr>
            <p:ph type="body" idx="13"/>
          </p:nvPr>
        </p:nvSpPr>
        <p:spPr>
          <a:xfrm>
            <a:off x="3497363" y="3877508"/>
            <a:ext cx="5184576"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Tree>
    <p:extLst>
      <p:ext uri="{BB962C8B-B14F-4D97-AF65-F5344CB8AC3E}">
        <p14:creationId xmlns:p14="http://schemas.microsoft.com/office/powerpoint/2010/main" val="301804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F1BBB27C-A5E9-4D02-B4D8-BED7E3995897}" type="slidenum">
              <a:rPr lang="en-US" altLang="zh-CN"/>
              <a:pPr>
                <a:defRPr/>
              </a:pPr>
              <a:t>‹#›</a:t>
            </a:fld>
            <a:endParaRPr lang="en-US" altLang="zh-CN" dirty="0"/>
          </a:p>
        </p:txBody>
      </p:sp>
      <p:sp>
        <p:nvSpPr>
          <p:cNvPr id="7" name="内容占位符 2"/>
          <p:cNvSpPr>
            <a:spLocks noGrp="1"/>
          </p:cNvSpPr>
          <p:nvPr>
            <p:ph sz="half" idx="1"/>
          </p:nvPr>
        </p:nvSpPr>
        <p:spPr>
          <a:xfrm>
            <a:off x="609600" y="1063518"/>
            <a:ext cx="5384800" cy="50626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内容占位符 3"/>
          <p:cNvSpPr>
            <a:spLocks noGrp="1"/>
          </p:cNvSpPr>
          <p:nvPr>
            <p:ph sz="half" idx="2"/>
          </p:nvPr>
        </p:nvSpPr>
        <p:spPr>
          <a:xfrm>
            <a:off x="6197600" y="1063519"/>
            <a:ext cx="5384800" cy="506264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标题 1"/>
          <p:cNvSpPr>
            <a:spLocks noGrp="1"/>
          </p:cNvSpPr>
          <p:nvPr>
            <p:ph type="title"/>
          </p:nvPr>
        </p:nvSpPr>
        <p:spPr>
          <a:xfrm>
            <a:off x="0" y="44624"/>
            <a:ext cx="10979989" cy="669600"/>
          </a:xfrm>
          <a:solidFill>
            <a:schemeClr val="bg1"/>
          </a:solidFill>
        </p:spPr>
        <p:txBody>
          <a:bodyPr/>
          <a:lstStyle>
            <a:lvl1pPr marL="396000" algn="l">
              <a:defRPr sz="3600"/>
            </a:lvl1pPr>
          </a:lstStyle>
          <a:p>
            <a:r>
              <a:rPr lang="zh-CN" altLang="en-US" dirty="0"/>
              <a:t>单击此处编辑母版标题样式</a:t>
            </a:r>
          </a:p>
        </p:txBody>
      </p:sp>
      <p:sp>
        <p:nvSpPr>
          <p:cNvPr id="11"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charset="0"/>
              <a:ea typeface="黑体" panose="02010609060101010101" pitchFamily="49" charset="-122"/>
              <a:cs typeface="Arial"/>
            </a:endParaRPr>
          </a:p>
        </p:txBody>
      </p:sp>
      <p:pic>
        <p:nvPicPr>
          <p:cNvPr id="10"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716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29C65A9D-8006-47C7-A12B-C488D274BF24}" type="slidenum">
              <a:rPr lang="en-US" altLang="zh-CN"/>
              <a:pPr>
                <a:defRPr/>
              </a:pPr>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000" algn="l">
              <a:defRPr sz="3600"/>
            </a:lvl1pPr>
          </a:lstStyle>
          <a:p>
            <a:r>
              <a:rPr lang="zh-CN" altLang="en-US" dirty="0"/>
              <a:t>单击此处编辑母版标题样式</a:t>
            </a:r>
          </a:p>
        </p:txBody>
      </p:sp>
      <p:pic>
        <p:nvPicPr>
          <p:cNvPr id="6"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694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29C65A9D-8006-47C7-A12B-C488D274BF24}" type="slidenum">
              <a:rPr lang="en-US" altLang="zh-CN"/>
              <a:pPr>
                <a:defRPr/>
              </a:pPr>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000" algn="l">
              <a:defRPr sz="3600"/>
            </a:lvl1pPr>
          </a:lstStyle>
          <a:p>
            <a:r>
              <a:rPr lang="zh-CN" altLang="en-US" dirty="0"/>
              <a:t>单击此处编辑母版标题样式</a:t>
            </a:r>
          </a:p>
        </p:txBody>
      </p:sp>
      <p:sp>
        <p:nvSpPr>
          <p:cNvPr id="7"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charset="0"/>
              <a:ea typeface="黑体" panose="02010609060101010101" pitchFamily="49" charset="-122"/>
              <a:cs typeface="Arial"/>
            </a:endParaRPr>
          </a:p>
        </p:txBody>
      </p:sp>
    </p:spTree>
    <p:extLst>
      <p:ext uri="{BB962C8B-B14F-4D97-AF65-F5344CB8AC3E}">
        <p14:creationId xmlns:p14="http://schemas.microsoft.com/office/powerpoint/2010/main" val="241554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0B9DA23D-71D4-48D1-9D38-2393CD053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5" name="Content Placeholder 2">
            <a:extLst>
              <a:ext uri="{FF2B5EF4-FFF2-40B4-BE49-F238E27FC236}">
                <a16:creationId xmlns:a16="http://schemas.microsoft.com/office/drawing/2014/main" id="{6D9ECE7E-69F0-4F43-A15B-B34EF46C4D67}"/>
              </a:ext>
            </a:extLst>
          </p:cNvPr>
          <p:cNvSpPr>
            <a:spLocks noGrp="1"/>
          </p:cNvSpPr>
          <p:nvPr>
            <p:ph idx="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6" name="Date Placeholder 3">
            <a:extLst>
              <a:ext uri="{FF2B5EF4-FFF2-40B4-BE49-F238E27FC236}">
                <a16:creationId xmlns:a16="http://schemas.microsoft.com/office/drawing/2014/main" id="{5F631C24-0544-4018-B260-5D34C13F938D}"/>
              </a:ext>
            </a:extLst>
          </p:cNvPr>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pPr/>
              <a:t>2023/8/9</a:t>
            </a:fld>
            <a:endParaRPr lang="zh-CN" altLang="en-US" dirty="0"/>
          </a:p>
        </p:txBody>
      </p:sp>
      <p:sp>
        <p:nvSpPr>
          <p:cNvPr id="17" name="Footer Placeholder 4">
            <a:extLst>
              <a:ext uri="{FF2B5EF4-FFF2-40B4-BE49-F238E27FC236}">
                <a16:creationId xmlns:a16="http://schemas.microsoft.com/office/drawing/2014/main" id="{7504C612-937D-4E54-9EF4-EE9915C1236E}"/>
              </a:ext>
            </a:extLst>
          </p:cNvPr>
          <p:cNvSpPr>
            <a:spLocks noGrp="1"/>
          </p:cNvSpPr>
          <p:nvPr>
            <p:ph type="ftr" sz="quarter" idx="11"/>
          </p:nvPr>
        </p:nvSpPr>
        <p:spPr>
          <a:xfrm>
            <a:off x="4330700" y="6489701"/>
            <a:ext cx="4114800" cy="365125"/>
          </a:xfrm>
        </p:spPr>
        <p:txBody>
          <a:bodyPr/>
          <a:lstStyle/>
          <a:p>
            <a:endParaRPr lang="zh-CN" altLang="en-US"/>
          </a:p>
        </p:txBody>
      </p:sp>
      <p:sp>
        <p:nvSpPr>
          <p:cNvPr id="18" name="Slide Number Placeholder 5">
            <a:extLst>
              <a:ext uri="{FF2B5EF4-FFF2-40B4-BE49-F238E27FC236}">
                <a16:creationId xmlns:a16="http://schemas.microsoft.com/office/drawing/2014/main" id="{FBAB78BB-1013-4A2E-9EA4-5936E8E8C357}"/>
              </a:ext>
            </a:extLst>
          </p:cNvPr>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pPr/>
              <a:t>‹#›</a:t>
            </a:fld>
            <a:endParaRPr lang="zh-CN" altLang="en-US" dirty="0"/>
          </a:p>
        </p:txBody>
      </p:sp>
      <p:sp>
        <p:nvSpPr>
          <p:cNvPr id="19" name="矩形 18">
            <a:extLst>
              <a:ext uri="{FF2B5EF4-FFF2-40B4-BE49-F238E27FC236}">
                <a16:creationId xmlns:a16="http://schemas.microsoft.com/office/drawing/2014/main" id="{601BE81C-D698-4537-BD51-FA7136FE34E5}"/>
              </a:ext>
            </a:extLst>
          </p:cNvPr>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0" name="Title 1">
            <a:extLst>
              <a:ext uri="{FF2B5EF4-FFF2-40B4-BE49-F238E27FC236}">
                <a16:creationId xmlns:a16="http://schemas.microsoft.com/office/drawing/2014/main" id="{98A125BB-07D2-4E94-AEAC-0760CF551246}"/>
              </a:ext>
            </a:extLst>
          </p:cNvPr>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21" name="图片 20">
            <a:extLst>
              <a:ext uri="{FF2B5EF4-FFF2-40B4-BE49-F238E27FC236}">
                <a16:creationId xmlns:a16="http://schemas.microsoft.com/office/drawing/2014/main" id="{406C0B69-9E41-4E23-AC6D-C0736169E1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extLst>
      <p:ext uri="{BB962C8B-B14F-4D97-AF65-F5344CB8AC3E}">
        <p14:creationId xmlns:p14="http://schemas.microsoft.com/office/powerpoint/2010/main" val="883479253"/>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45A430E-24D5-6CE3-BD73-E19ABFFAF4F8}"/>
              </a:ext>
            </a:extLst>
          </p:cNvPr>
          <p:cNvGrpSpPr/>
          <p:nvPr/>
        </p:nvGrpSpPr>
        <p:grpSpPr>
          <a:xfrm>
            <a:off x="528761" y="354093"/>
            <a:ext cx="4385144" cy="989015"/>
            <a:chOff x="457200" y="306385"/>
            <a:chExt cx="3817372" cy="989015"/>
          </a:xfrm>
        </p:grpSpPr>
        <p:sp>
          <p:nvSpPr>
            <p:cNvPr id="6" name="Rectangle 4">
              <a:extLst>
                <a:ext uri="{FF2B5EF4-FFF2-40B4-BE49-F238E27FC236}">
                  <a16:creationId xmlns:a16="http://schemas.microsoft.com/office/drawing/2014/main" id="{956BBA4E-A250-61FE-DC6F-E5E763C6E3DD}"/>
                </a:ext>
              </a:extLst>
            </p:cNvPr>
            <p:cNvSpPr/>
            <p:nvPr/>
          </p:nvSpPr>
          <p:spPr>
            <a:xfrm>
              <a:off x="1219200" y="457200"/>
              <a:ext cx="3055372" cy="564257"/>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32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32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4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7" name="图片 6" descr="图片包含 徽标&#10;&#10;描述已自动生成">
              <a:extLst>
                <a:ext uri="{FF2B5EF4-FFF2-40B4-BE49-F238E27FC236}">
                  <a16:creationId xmlns:a16="http://schemas.microsoft.com/office/drawing/2014/main" id="{5433D357-FA47-FE8D-CBEA-8FADE430E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6385"/>
              <a:ext cx="847921" cy="989015"/>
            </a:xfrm>
            <a:prstGeom prst="rect">
              <a:avLst/>
            </a:prstGeom>
          </p:spPr>
        </p:pic>
      </p:grpSp>
      <p:sp>
        <p:nvSpPr>
          <p:cNvPr id="11" name="标题 10">
            <a:extLst>
              <a:ext uri="{FF2B5EF4-FFF2-40B4-BE49-F238E27FC236}">
                <a16:creationId xmlns:a16="http://schemas.microsoft.com/office/drawing/2014/main" id="{FC365AD7-67CC-5861-0658-C873AE6B9EE4}"/>
              </a:ext>
            </a:extLst>
          </p:cNvPr>
          <p:cNvSpPr>
            <a:spLocks noGrp="1"/>
          </p:cNvSpPr>
          <p:nvPr>
            <p:ph type="title"/>
          </p:nvPr>
        </p:nvSpPr>
        <p:spPr>
          <a:xfrm>
            <a:off x="990600" y="2667000"/>
            <a:ext cx="10515600" cy="1325563"/>
          </a:xfrm>
        </p:spPr>
        <p:txBody>
          <a:bodyPr>
            <a:normAutofit/>
          </a:bodyPr>
          <a:lstStyle>
            <a:lvl1pPr algn="ctr">
              <a:defRPr sz="6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324811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839DA74-905F-40B1-BDDF-07C9DE07E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0" name="Content Placeholder 2">
            <a:extLst>
              <a:ext uri="{FF2B5EF4-FFF2-40B4-BE49-F238E27FC236}">
                <a16:creationId xmlns:a16="http://schemas.microsoft.com/office/drawing/2014/main" id="{0A0FBFFC-290D-480E-85FB-01665901A34E}"/>
              </a:ext>
            </a:extLst>
          </p:cNvPr>
          <p:cNvSpPr>
            <a:spLocks noGrp="1"/>
          </p:cNvSpPr>
          <p:nvPr>
            <p:ph idx="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1" name="Date Placeholder 3">
            <a:extLst>
              <a:ext uri="{FF2B5EF4-FFF2-40B4-BE49-F238E27FC236}">
                <a16:creationId xmlns:a16="http://schemas.microsoft.com/office/drawing/2014/main" id="{484FAD56-7811-44C9-BE37-DB7A7E71DB13}"/>
              </a:ext>
            </a:extLst>
          </p:cNvPr>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pPr/>
              <a:t>2023/8/9</a:t>
            </a:fld>
            <a:endParaRPr lang="zh-CN" altLang="en-US" dirty="0"/>
          </a:p>
        </p:txBody>
      </p:sp>
      <p:sp>
        <p:nvSpPr>
          <p:cNvPr id="12" name="Footer Placeholder 4">
            <a:extLst>
              <a:ext uri="{FF2B5EF4-FFF2-40B4-BE49-F238E27FC236}">
                <a16:creationId xmlns:a16="http://schemas.microsoft.com/office/drawing/2014/main" id="{4F2297F9-BB9F-424A-B142-C85371976A74}"/>
              </a:ext>
            </a:extLst>
          </p:cNvPr>
          <p:cNvSpPr>
            <a:spLocks noGrp="1"/>
          </p:cNvSpPr>
          <p:nvPr>
            <p:ph type="ftr" sz="quarter" idx="11"/>
          </p:nvPr>
        </p:nvSpPr>
        <p:spPr>
          <a:xfrm>
            <a:off x="4330700" y="6489701"/>
            <a:ext cx="4114800" cy="365125"/>
          </a:xfrm>
        </p:spPr>
        <p:txBody>
          <a:bodyPr/>
          <a:lstStyle/>
          <a:p>
            <a:endParaRPr lang="zh-CN" altLang="en-US"/>
          </a:p>
        </p:txBody>
      </p:sp>
      <p:sp>
        <p:nvSpPr>
          <p:cNvPr id="13" name="Slide Number Placeholder 5">
            <a:extLst>
              <a:ext uri="{FF2B5EF4-FFF2-40B4-BE49-F238E27FC236}">
                <a16:creationId xmlns:a16="http://schemas.microsoft.com/office/drawing/2014/main" id="{7C155C5F-573B-4265-9A88-25B80FB13005}"/>
              </a:ext>
            </a:extLst>
          </p:cNvPr>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pPr/>
              <a:t>‹#›</a:t>
            </a:fld>
            <a:endParaRPr lang="zh-CN" altLang="en-US" dirty="0"/>
          </a:p>
        </p:txBody>
      </p:sp>
      <p:sp>
        <p:nvSpPr>
          <p:cNvPr id="14" name="矩形 13">
            <a:extLst>
              <a:ext uri="{FF2B5EF4-FFF2-40B4-BE49-F238E27FC236}">
                <a16:creationId xmlns:a16="http://schemas.microsoft.com/office/drawing/2014/main" id="{E0DF051C-8986-49FB-A203-4F42855F4218}"/>
              </a:ext>
            </a:extLst>
          </p:cNvPr>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5" name="Title 1">
            <a:extLst>
              <a:ext uri="{FF2B5EF4-FFF2-40B4-BE49-F238E27FC236}">
                <a16:creationId xmlns:a16="http://schemas.microsoft.com/office/drawing/2014/main" id="{ACEC79FF-921B-46B5-97A0-33AA9C25D05D}"/>
              </a:ext>
            </a:extLst>
          </p:cNvPr>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16" name="图片 15">
            <a:extLst>
              <a:ext uri="{FF2B5EF4-FFF2-40B4-BE49-F238E27FC236}">
                <a16:creationId xmlns:a16="http://schemas.microsoft.com/office/drawing/2014/main" id="{39FBBFD4-299A-4FA6-874C-E9FE98D048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extLst>
      <p:ext uri="{BB962C8B-B14F-4D97-AF65-F5344CB8AC3E}">
        <p14:creationId xmlns:p14="http://schemas.microsoft.com/office/powerpoint/2010/main" val="20183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8/9/2023</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BC30B57F-27FC-44AC-874C-03454C828B8C}" type="slidenum">
              <a:rPr lang="en-US" altLang="zh-CN" smtClean="0"/>
              <a:pPr>
                <a:defRPr/>
              </a:pPr>
              <a:t>‹#›</a:t>
            </a:fld>
            <a:endParaRPr lang="en-US" altLang="zh-CN" dirty="0"/>
          </a:p>
        </p:txBody>
      </p:sp>
    </p:spTree>
    <p:extLst>
      <p:ext uri="{BB962C8B-B14F-4D97-AF65-F5344CB8AC3E}">
        <p14:creationId xmlns:p14="http://schemas.microsoft.com/office/powerpoint/2010/main" val="324433147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8/9/2023</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F1BBB27C-A5E9-4D02-B4D8-BED7E3995897}" type="slidenum">
              <a:rPr lang="en-US" altLang="zh-CN" smtClean="0"/>
              <a:pPr>
                <a:defRPr/>
              </a:pPr>
              <a:t>‹#›</a:t>
            </a:fld>
            <a:endParaRPr lang="en-US" altLang="zh-CN" dirty="0"/>
          </a:p>
        </p:txBody>
      </p:sp>
      <p:sp>
        <p:nvSpPr>
          <p:cNvPr id="7" name="矩形 6">
            <a:extLst>
              <a:ext uri="{FF2B5EF4-FFF2-40B4-BE49-F238E27FC236}">
                <a16:creationId xmlns:a16="http://schemas.microsoft.com/office/drawing/2014/main" id="{6CCA584C-1795-4ADA-8778-3EE109CC310A}"/>
              </a:ext>
            </a:extLst>
          </p:cNvPr>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charset="0"/>
              <a:ea typeface="黑体" panose="02010609060101010101" pitchFamily="49" charset="-122"/>
              <a:cs typeface="Arial"/>
            </a:endParaRPr>
          </a:p>
        </p:txBody>
      </p:sp>
      <p:pic>
        <p:nvPicPr>
          <p:cNvPr id="8" name="图片 10" descr="未命名-1.png">
            <a:extLst>
              <a:ext uri="{FF2B5EF4-FFF2-40B4-BE49-F238E27FC236}">
                <a16:creationId xmlns:a16="http://schemas.microsoft.com/office/drawing/2014/main" id="{0EE23C3F-AC4E-42CB-92D2-80B33502B1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3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743274A9-3A6B-4B98-92E4-585FEDF8606B}" type="datetime1">
              <a:rPr lang="zh-CN" altLang="en-US" smtClean="0"/>
              <a:pPr/>
              <a:t>2023/8/9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86369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FA31E221-E713-4B94-9B52-1044CBE4AD5A}" type="datetime1">
              <a:rPr lang="zh-CN" altLang="en-US" smtClean="0"/>
              <a:pPr/>
              <a:t>2023/8/9</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29029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pPr/>
              <a:t>2023/8/9</a:t>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a:extLst>
              <a:ext uri="{FF2B5EF4-FFF2-40B4-BE49-F238E27FC236}">
                <a16:creationId xmlns:a16="http://schemas.microsoft.com/office/drawing/2014/main" id="{20F60185-FD70-45E6-A92E-C084DC7E4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extLst>
      <p:ext uri="{BB962C8B-B14F-4D97-AF65-F5344CB8AC3E}">
        <p14:creationId xmlns:p14="http://schemas.microsoft.com/office/powerpoint/2010/main" val="16520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pPr/>
              <a:t>2023/8/9</a:t>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a:extLst>
              <a:ext uri="{FF2B5EF4-FFF2-40B4-BE49-F238E27FC236}">
                <a16:creationId xmlns:a16="http://schemas.microsoft.com/office/drawing/2014/main" id="{CD41F930-140A-4B26-8F91-1173AF618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extLst>
      <p:ext uri="{BB962C8B-B14F-4D97-AF65-F5344CB8AC3E}">
        <p14:creationId xmlns:p14="http://schemas.microsoft.com/office/powerpoint/2010/main" val="184443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pPr>
                <a:defRPr/>
              </a:pPr>
              <a:t>‹#›</a:t>
            </a:fld>
            <a:endParaRPr lang="en-US" altLang="zh-CN" dirty="0"/>
          </a:p>
        </p:txBody>
      </p:sp>
    </p:spTree>
    <p:extLst>
      <p:ext uri="{BB962C8B-B14F-4D97-AF65-F5344CB8AC3E}">
        <p14:creationId xmlns:p14="http://schemas.microsoft.com/office/powerpoint/2010/main" val="410508255"/>
      </p:ext>
    </p:extLst>
  </p:cSld>
  <p:clrMap bg1="lt1" tx1="dk1" bg2="lt2" tx2="dk2" accent1="accent1" accent2="accent2" accent3="accent3" accent4="accent4" accent5="accent5" accent6="accent6" hlink="hlink" folHlink="folHlink"/>
  <p:sldLayoutIdLst>
    <p:sldLayoutId id="2147483694" r:id="rId1"/>
    <p:sldLayoutId id="2147483676" r:id="rId2"/>
    <p:sldLayoutId id="2147483677"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pPr>
                <a:defRPr/>
              </a:pPr>
              <a:t>‹#›</a:t>
            </a:fld>
            <a:endParaRPr lang="en-US" altLang="zh-CN" dirty="0"/>
          </a:p>
        </p:txBody>
      </p:sp>
    </p:spTree>
    <p:extLst>
      <p:ext uri="{BB962C8B-B14F-4D97-AF65-F5344CB8AC3E}">
        <p14:creationId xmlns:p14="http://schemas.microsoft.com/office/powerpoint/2010/main" val="28245379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4" r:id="rId1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14/relationships/chartEx" Target="../charts/chartEx3.xml"/><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14/relationships/chartEx" Target="../charts/chartEx2.xml"/><Relationship Id="rId11" Type="http://schemas.openxmlformats.org/officeDocument/2006/relationships/image" Target="../media/image28.png"/><Relationship Id="rId5" Type="http://schemas.openxmlformats.org/officeDocument/2006/relationships/image" Target="../media/image25.png"/><Relationship Id="rId10" Type="http://schemas.microsoft.com/office/2014/relationships/chartEx" Target="../charts/chartEx4.xml"/><Relationship Id="rId4" Type="http://schemas.microsoft.com/office/2014/relationships/chartEx" Target="../charts/chartEx1.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30.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Visio_Drawing2.vsdx"/><Relationship Id="rId5" Type="http://schemas.openxmlformats.org/officeDocument/2006/relationships/image" Target="../media/image29.emf"/><Relationship Id="rId4" Type="http://schemas.openxmlformats.org/officeDocument/2006/relationships/package" Target="../embeddings/Microsoft_Visio_Drawing1.vsd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Visio_Drawing.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76009"/>
            <a:ext cx="8964488" cy="1385039"/>
          </a:xfrm>
          <a:ln>
            <a:noFill/>
          </a:ln>
        </p:spPr>
        <p:txBody>
          <a:bodyPr>
            <a:noAutofit/>
          </a:bodyPr>
          <a:lstStyle/>
          <a:p>
            <a:pPr>
              <a:lnSpc>
                <a:spcPct val="100000"/>
              </a:lnSpc>
            </a:pPr>
            <a:r>
              <a:rPr lang="en-US" altLang="zh-CN" sz="4400" i="0" dirty="0">
                <a:solidFill>
                  <a:srgbClr val="16558E"/>
                </a:solidFill>
                <a:latin typeface="微软雅黑" panose="020B0503020204020204" pitchFamily="34" charset="-122"/>
                <a:ea typeface="微软雅黑" panose="020B0503020204020204" pitchFamily="34" charset="-122"/>
              </a:rPr>
              <a:t>STCF</a:t>
            </a:r>
            <a:r>
              <a:rPr lang="zh-CN" altLang="en-US" sz="4400" i="0" dirty="0">
                <a:solidFill>
                  <a:srgbClr val="16558E"/>
                </a:solidFill>
                <a:latin typeface="微软雅黑" panose="020B0503020204020204" pitchFamily="34" charset="-122"/>
                <a:ea typeface="微软雅黑" panose="020B0503020204020204" pitchFamily="34" charset="-122"/>
              </a:rPr>
              <a:t>触发</a:t>
            </a:r>
            <a:br>
              <a:rPr lang="en-US" altLang="zh-CN" sz="4400" i="0" dirty="0">
                <a:solidFill>
                  <a:srgbClr val="16558E"/>
                </a:solidFill>
                <a:latin typeface="微软雅黑" panose="020B0503020204020204" pitchFamily="34" charset="-122"/>
                <a:ea typeface="微软雅黑" panose="020B0503020204020204" pitchFamily="34" charset="-122"/>
              </a:rPr>
            </a:br>
            <a:r>
              <a:rPr lang="zh-CN" altLang="en-US" sz="4400" i="0" dirty="0">
                <a:solidFill>
                  <a:srgbClr val="16558E"/>
                </a:solidFill>
                <a:latin typeface="微软雅黑" panose="020B0503020204020204" pitchFamily="34" charset="-122"/>
                <a:ea typeface="微软雅黑" panose="020B0503020204020204" pitchFamily="34" charset="-122"/>
              </a:rPr>
              <a:t>电子学系统设计</a:t>
            </a:r>
            <a:endParaRPr lang="zh-CN" altLang="en-US" sz="4400" dirty="0">
              <a:solidFill>
                <a:srgbClr val="16558E"/>
              </a:solidFill>
              <a:latin typeface="黑体" panose="02010609060101010101" pitchFamily="49" charset="-122"/>
              <a:ea typeface="黑体" panose="02010609060101010101" pitchFamily="49" charset="-122"/>
            </a:endParaRPr>
          </a:p>
        </p:txBody>
      </p:sp>
      <p:sp>
        <p:nvSpPr>
          <p:cNvPr id="3" name="Subtitle 2"/>
          <p:cNvSpPr>
            <a:spLocks noGrp="1"/>
          </p:cNvSpPr>
          <p:nvPr>
            <p:ph type="subTitle" idx="1"/>
          </p:nvPr>
        </p:nvSpPr>
        <p:spPr>
          <a:xfrm>
            <a:off x="2146670" y="4350426"/>
            <a:ext cx="7837762" cy="2246926"/>
          </a:xfrm>
        </p:spPr>
        <p:txBody>
          <a:bodyPr>
            <a:normAutofit/>
          </a:bodyPr>
          <a:lstStyle/>
          <a:p>
            <a:pPr>
              <a:lnSpc>
                <a:spcPct val="100000"/>
              </a:lnSpc>
            </a:pPr>
            <a:r>
              <a:rPr lang="zh-CN" altLang="en-US" b="1" u="sng" dirty="0">
                <a:latin typeface="黑体" panose="02010609060101010101" pitchFamily="49" charset="-122"/>
              </a:rPr>
              <a:t>王君宸</a:t>
            </a:r>
            <a:r>
              <a:rPr lang="zh-CN" altLang="en-US" dirty="0">
                <a:latin typeface="黑体" panose="02010609060101010101" pitchFamily="49" charset="-122"/>
              </a:rPr>
              <a:t>，郝艺迪，秦治臻，封常青</a:t>
            </a:r>
            <a:r>
              <a:rPr lang="en-US" altLang="zh-CN" dirty="0">
                <a:latin typeface="黑体" panose="02010609060101010101" pitchFamily="49" charset="-122"/>
              </a:rPr>
              <a:t>*</a:t>
            </a:r>
          </a:p>
          <a:p>
            <a:pPr>
              <a:lnSpc>
                <a:spcPct val="100000"/>
              </a:lnSpc>
            </a:pPr>
            <a:r>
              <a:rPr lang="zh-CN" altLang="en-US" dirty="0">
                <a:latin typeface="黑体" panose="02010609060101010101" pitchFamily="49" charset="-122"/>
                <a:ea typeface="黑体" panose="02010609060101010101" pitchFamily="49" charset="-122"/>
              </a:rPr>
              <a:t>中国科学技术大学 核探测与核电子学国家重点实验室</a:t>
            </a:r>
          </a:p>
          <a:p>
            <a:pPr>
              <a:lnSpc>
                <a:spcPct val="100000"/>
              </a:lnSpc>
            </a:pPr>
            <a:r>
              <a:rPr lang="zh-CN" altLang="en-US" dirty="0">
                <a:solidFill>
                  <a:srgbClr val="7030A0"/>
                </a:solidFill>
                <a:latin typeface="黑体" panose="02010609060101010101" pitchFamily="49" charset="-122"/>
                <a:ea typeface="黑体" panose="02010609060101010101" pitchFamily="49" charset="-122"/>
              </a:rPr>
              <a:t>时间：</a:t>
            </a:r>
            <a:r>
              <a:rPr lang="en-US" altLang="zh-CN" dirty="0">
                <a:solidFill>
                  <a:srgbClr val="7030A0"/>
                </a:solidFill>
                <a:latin typeface="黑体" panose="02010609060101010101" pitchFamily="49" charset="-122"/>
                <a:ea typeface="黑体" panose="02010609060101010101" pitchFamily="49" charset="-122"/>
              </a:rPr>
              <a:t>2023-8-</a:t>
            </a:r>
            <a:r>
              <a:rPr lang="en-US" altLang="zh-CN" dirty="0">
                <a:solidFill>
                  <a:srgbClr val="7030A0"/>
                </a:solidFill>
                <a:latin typeface="黑体" panose="02010609060101010101" pitchFamily="49" charset="-122"/>
              </a:rPr>
              <a:t>10 </a:t>
            </a:r>
            <a:r>
              <a:rPr lang="zh-CN" altLang="en-US" dirty="0">
                <a:solidFill>
                  <a:srgbClr val="7030A0"/>
                </a:solidFill>
                <a:latin typeface="黑体" panose="02010609060101010101" pitchFamily="49" charset="-122"/>
              </a:rPr>
              <a:t>湖北恩施</a:t>
            </a:r>
            <a:endParaRPr lang="en-US" altLang="zh-CN" dirty="0">
              <a:solidFill>
                <a:srgbClr val="7030A0"/>
              </a:solidFill>
              <a:latin typeface="Arial" panose="020B0604020202020204" pitchFamily="34" charset="0"/>
              <a:cs typeface="Arial" panose="020B0604020202020204" pitchFamily="34" charset="0"/>
            </a:endParaRPr>
          </a:p>
        </p:txBody>
      </p:sp>
      <p:sp>
        <p:nvSpPr>
          <p:cNvPr id="8" name="灯片编号占位符 7">
            <a:extLst>
              <a:ext uri="{FF2B5EF4-FFF2-40B4-BE49-F238E27FC236}">
                <a16:creationId xmlns:a16="http://schemas.microsoft.com/office/drawing/2014/main" id="{91495803-7EBE-464C-A71C-FFC917C32F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D56A4-8299-4602-A79C-45F5F09B0079}" type="slidenum">
              <a:rPr kumimoji="0" lang="zh-CN" altLang="en-US" sz="1700" b="0" i="0" u="none" strike="noStrike" kern="1200" cap="none" spc="0" normalizeH="0" baseline="0" noProof="0">
                <a:ln>
                  <a:noFill/>
                </a:ln>
                <a:solidFill>
                  <a:prstClr val="white"/>
                </a:solidFill>
                <a:effectLst/>
                <a:uLnTx/>
                <a:uFillTx/>
                <a:latin typeface="Calibri" panose="020F0502020204030204"/>
                <a:ea typeface="黑体" panose="02010609060101010101" pitchFamily="49"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700" b="0" i="0" u="none" strike="noStrike" kern="1200" cap="none" spc="0" normalizeH="0" baseline="0" noProof="0" dirty="0">
              <a:ln>
                <a:noFill/>
              </a:ln>
              <a:solidFill>
                <a:prstClr val="white"/>
              </a:solidFill>
              <a:effectLst/>
              <a:uLnTx/>
              <a:uFillTx/>
              <a:latin typeface="Calibri" panose="020F0502020204030204"/>
              <a:ea typeface="黑体" panose="02010609060101010101" pitchFamily="49" charset="-122"/>
              <a:cs typeface="+mn-cs"/>
            </a:endParaRPr>
          </a:p>
        </p:txBody>
      </p:sp>
      <p:sp>
        <p:nvSpPr>
          <p:cNvPr id="5" name="Rectangle 4"/>
          <p:cNvSpPr/>
          <p:nvPr/>
        </p:nvSpPr>
        <p:spPr>
          <a:xfrm>
            <a:off x="8820069" y="250535"/>
            <a:ext cx="3055372"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w="0"/>
                <a:solidFill>
                  <a:srgbClr val="225E94"/>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mn-cs"/>
              </a:rPr>
              <a:t>中国科学技术大学</a:t>
            </a:r>
            <a:endParaRPr kumimoji="0" lang="en-US" altLang="zh-CN" sz="2800" b="0" i="0" u="none" strike="noStrike" kern="1200" cap="none" spc="0" normalizeH="0" baseline="0" noProof="0" dirty="0">
              <a:ln w="0"/>
              <a:solidFill>
                <a:srgbClr val="225E94"/>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w="0"/>
                <a:solidFill>
                  <a:srgbClr val="225E94"/>
                </a:solidFill>
                <a:effectLst>
                  <a:reflection blurRad="6350" stA="53000" endA="300" endPos="35500" dir="5400000" sy="-90000" algn="bl" rotWithShape="0"/>
                </a:effectLst>
                <a:uLnTx/>
                <a:uFillTx/>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sp>
        <p:nvSpPr>
          <p:cNvPr id="4" name="TextBox 3"/>
          <p:cNvSpPr txBox="1"/>
          <p:nvPr/>
        </p:nvSpPr>
        <p:spPr>
          <a:xfrm>
            <a:off x="316559" y="392112"/>
            <a:ext cx="7117681"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16558E"/>
                </a:solidFill>
                <a:effectLst/>
                <a:uLnTx/>
                <a:uFillTx/>
                <a:latin typeface="黑体" panose="02010609060101010101" pitchFamily="49" charset="-122"/>
                <a:ea typeface="黑体" panose="02010609060101010101" pitchFamily="49" charset="-122"/>
                <a:cs typeface="+mn-cs"/>
              </a:rPr>
              <a:t>第</a:t>
            </a:r>
            <a:r>
              <a:rPr kumimoji="0" lang="en-US" altLang="zh-CN" sz="2400" b="0" i="0" u="none" strike="noStrike" kern="1200" cap="none" spc="0" normalizeH="0" baseline="0" noProof="0" dirty="0">
                <a:ln>
                  <a:noFill/>
                </a:ln>
                <a:solidFill>
                  <a:srgbClr val="16558E"/>
                </a:solidFill>
                <a:effectLst/>
                <a:uLnTx/>
                <a:uFillTx/>
                <a:latin typeface="黑体" panose="02010609060101010101" pitchFamily="49" charset="-122"/>
                <a:ea typeface="黑体" panose="02010609060101010101" pitchFamily="49" charset="-122"/>
                <a:cs typeface="+mn-cs"/>
              </a:rPr>
              <a:t>21</a:t>
            </a:r>
            <a:r>
              <a:rPr kumimoji="0" lang="zh-CN" altLang="en-US" sz="2400" b="0" i="0" u="none" strike="noStrike" kern="1200" cap="none" spc="0" normalizeH="0" baseline="0" noProof="0" dirty="0">
                <a:ln>
                  <a:noFill/>
                </a:ln>
                <a:solidFill>
                  <a:srgbClr val="16558E"/>
                </a:solidFill>
                <a:effectLst/>
                <a:uLnTx/>
                <a:uFillTx/>
                <a:latin typeface="黑体" panose="02010609060101010101" pitchFamily="49" charset="-122"/>
                <a:ea typeface="黑体" panose="02010609060101010101" pitchFamily="49" charset="-122"/>
                <a:cs typeface="+mn-cs"/>
              </a:rPr>
              <a:t>届全国核电子学与核探测技术学术年会</a:t>
            </a:r>
          </a:p>
        </p:txBody>
      </p:sp>
      <p:pic>
        <p:nvPicPr>
          <p:cNvPr id="7" name="Picture 17">
            <a:extLst>
              <a:ext uri="{FF2B5EF4-FFF2-40B4-BE49-F238E27FC236}">
                <a16:creationId xmlns:a16="http://schemas.microsoft.com/office/drawing/2014/main" id="{B88050E5-89D7-4D5A-9C8F-34AE3FF49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992" y="106519"/>
            <a:ext cx="870677" cy="895242"/>
          </a:xfrm>
          <a:prstGeom prst="rect">
            <a:avLst/>
          </a:prstGeom>
        </p:spPr>
      </p:pic>
      <p:cxnSp>
        <p:nvCxnSpPr>
          <p:cNvPr id="12" name="直接连接符 11">
            <a:extLst>
              <a:ext uri="{FF2B5EF4-FFF2-40B4-BE49-F238E27FC236}">
                <a16:creationId xmlns:a16="http://schemas.microsoft.com/office/drawing/2014/main" id="{43F1142C-8A09-4E82-B7CD-33B972F1EA43}"/>
              </a:ext>
            </a:extLst>
          </p:cNvPr>
          <p:cNvCxnSpPr>
            <a:cxnSpLocks/>
          </p:cNvCxnSpPr>
          <p:nvPr/>
        </p:nvCxnSpPr>
        <p:spPr>
          <a:xfrm>
            <a:off x="1847528" y="4077072"/>
            <a:ext cx="8280920" cy="0"/>
          </a:xfrm>
          <a:prstGeom prst="line">
            <a:avLst/>
          </a:prstGeom>
          <a:ln w="41275">
            <a:solidFill>
              <a:srgbClr val="0B4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9E6FFB-3AB4-4F18-2B84-85EFD4EB227C}"/>
              </a:ext>
            </a:extLst>
          </p:cNvPr>
          <p:cNvSpPr>
            <a:spLocks noGrp="1"/>
          </p:cNvSpPr>
          <p:nvPr>
            <p:ph type="sldNum" sz="quarter" idx="12"/>
          </p:nvPr>
        </p:nvSpPr>
        <p:spPr>
          <a:xfrm>
            <a:off x="8610600" y="6356350"/>
            <a:ext cx="2743200" cy="365125"/>
          </a:xfrm>
        </p:spPr>
        <p:txBody>
          <a:bodyPr/>
          <a:lstStyle/>
          <a:p>
            <a:pPr defTabSz="457200">
              <a:defRPr/>
            </a:pPr>
            <a:fld id="{7233DC2A-5E92-482B-9DB5-24AB4AD1E5BC}" type="slidenum">
              <a:rPr lang="zh-CN" altLang="en-US"/>
              <a:pPr defTabSz="457200">
                <a:defRPr/>
              </a:pPr>
              <a:t>10</a:t>
            </a:fld>
            <a:endParaRPr lang="zh-CN" altLang="en-US" dirty="0"/>
          </a:p>
        </p:txBody>
      </p:sp>
      <p:sp>
        <p:nvSpPr>
          <p:cNvPr id="19" name="日期占位符 3">
            <a:extLst>
              <a:ext uri="{FF2B5EF4-FFF2-40B4-BE49-F238E27FC236}">
                <a16:creationId xmlns:a16="http://schemas.microsoft.com/office/drawing/2014/main" id="{0A860BD4-2A1E-4FF4-84D8-2D3D2814CA70}"/>
              </a:ext>
            </a:extLst>
          </p:cNvPr>
          <p:cNvSpPr txBox="1">
            <a:spLocks/>
          </p:cNvSpPr>
          <p:nvPr/>
        </p:nvSpPr>
        <p:spPr>
          <a:xfrm>
            <a:off x="1864942" y="6437996"/>
            <a:ext cx="20574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014F2E-B87F-4224-B407-F58400012307}" type="datetime1">
              <a:rPr lang="zh-CN" altLang="en-US" smtClean="0"/>
              <a:pPr/>
              <a:t>2023/8/9</a:t>
            </a:fld>
            <a:endParaRPr lang="zh-CN" altLang="en-US"/>
          </a:p>
        </p:txBody>
      </p:sp>
      <p:pic>
        <p:nvPicPr>
          <p:cNvPr id="20" name="图片 19">
            <a:extLst>
              <a:ext uri="{FF2B5EF4-FFF2-40B4-BE49-F238E27FC236}">
                <a16:creationId xmlns:a16="http://schemas.microsoft.com/office/drawing/2014/main" id="{B37329E2-4634-4604-9038-49FAD175E609}"/>
              </a:ext>
            </a:extLst>
          </p:cNvPr>
          <p:cNvPicPr>
            <a:picLocks noChangeAspect="1"/>
          </p:cNvPicPr>
          <p:nvPr/>
        </p:nvPicPr>
        <p:blipFill>
          <a:blip r:embed="rId3"/>
          <a:stretch>
            <a:fillRect/>
          </a:stretch>
        </p:blipFill>
        <p:spPr>
          <a:xfrm>
            <a:off x="69809" y="1152096"/>
            <a:ext cx="4462678" cy="2924175"/>
          </a:xfrm>
          <a:prstGeom prst="rect">
            <a:avLst/>
          </a:prstGeom>
        </p:spPr>
      </p:pic>
      <p:pic>
        <p:nvPicPr>
          <p:cNvPr id="21" name="图片 20">
            <a:extLst>
              <a:ext uri="{FF2B5EF4-FFF2-40B4-BE49-F238E27FC236}">
                <a16:creationId xmlns:a16="http://schemas.microsoft.com/office/drawing/2014/main" id="{3AB0EE60-3141-45D5-A737-14700EC8C2B2}"/>
              </a:ext>
            </a:extLst>
          </p:cNvPr>
          <p:cNvPicPr>
            <a:picLocks noChangeAspect="1"/>
          </p:cNvPicPr>
          <p:nvPr/>
        </p:nvPicPr>
        <p:blipFill>
          <a:blip r:embed="rId4"/>
          <a:stretch>
            <a:fillRect/>
          </a:stretch>
        </p:blipFill>
        <p:spPr>
          <a:xfrm>
            <a:off x="4622676" y="1611839"/>
            <a:ext cx="1489573" cy="1444435"/>
          </a:xfrm>
          <a:prstGeom prst="rect">
            <a:avLst/>
          </a:prstGeom>
        </p:spPr>
      </p:pic>
      <p:pic>
        <p:nvPicPr>
          <p:cNvPr id="22" name="图片 21">
            <a:extLst>
              <a:ext uri="{FF2B5EF4-FFF2-40B4-BE49-F238E27FC236}">
                <a16:creationId xmlns:a16="http://schemas.microsoft.com/office/drawing/2014/main" id="{ADCFCA2A-D46F-491B-9022-410694BB974E}"/>
              </a:ext>
            </a:extLst>
          </p:cNvPr>
          <p:cNvPicPr>
            <a:picLocks noChangeAspect="1"/>
          </p:cNvPicPr>
          <p:nvPr/>
        </p:nvPicPr>
        <p:blipFill>
          <a:blip r:embed="rId5"/>
          <a:stretch>
            <a:fillRect/>
          </a:stretch>
        </p:blipFill>
        <p:spPr>
          <a:xfrm>
            <a:off x="6292627" y="1589916"/>
            <a:ext cx="1500027" cy="1530718"/>
          </a:xfrm>
          <a:prstGeom prst="rect">
            <a:avLst/>
          </a:prstGeom>
        </p:spPr>
      </p:pic>
      <p:sp>
        <p:nvSpPr>
          <p:cNvPr id="23" name="文本框 22">
            <a:extLst>
              <a:ext uri="{FF2B5EF4-FFF2-40B4-BE49-F238E27FC236}">
                <a16:creationId xmlns:a16="http://schemas.microsoft.com/office/drawing/2014/main" id="{88227EB2-2672-445E-8EBF-F74464E79B91}"/>
              </a:ext>
            </a:extLst>
          </p:cNvPr>
          <p:cNvSpPr txBox="1"/>
          <p:nvPr/>
        </p:nvSpPr>
        <p:spPr>
          <a:xfrm>
            <a:off x="4429211" y="3322829"/>
            <a:ext cx="2057400" cy="875881"/>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b="1" dirty="0">
                <a:latin typeface="Calibri" panose="020F0502020204030204" pitchFamily="34" charset="0"/>
                <a:ea typeface="黑体" panose="02010609060101010101" pitchFamily="49" charset="-122"/>
              </a:rPr>
              <a:t>双星结构</a:t>
            </a:r>
            <a:r>
              <a:rPr lang="en-US" altLang="zh-CN" b="1" dirty="0">
                <a:latin typeface="Calibri" panose="020F0502020204030204" pitchFamily="34" charset="0"/>
                <a:ea typeface="黑体" panose="02010609060101010101" pitchFamily="49" charset="-122"/>
              </a:rPr>
              <a:t>*</a:t>
            </a:r>
          </a:p>
          <a:p>
            <a:pPr marL="342900" indent="-342900">
              <a:lnSpc>
                <a:spcPct val="150000"/>
              </a:lnSpc>
              <a:buFont typeface="Wingdings" panose="05000000000000000000" pitchFamily="2" charset="2"/>
              <a:buChar char="Ø"/>
            </a:pPr>
            <a:r>
              <a:rPr lang="zh-CN" altLang="en-US" dirty="0">
                <a:latin typeface="Calibri" panose="020F0502020204030204" pitchFamily="34" charset="0"/>
                <a:ea typeface="黑体" panose="02010609060101010101" pitchFamily="49" charset="-122"/>
              </a:rPr>
              <a:t>双双星结构</a:t>
            </a:r>
            <a:endParaRPr lang="en-US" altLang="zh-CN" dirty="0">
              <a:latin typeface="Calibri" panose="020F0502020204030204" pitchFamily="34" charset="0"/>
              <a:ea typeface="黑体" panose="02010609060101010101" pitchFamily="49" charset="-122"/>
            </a:endParaRPr>
          </a:p>
        </p:txBody>
      </p:sp>
      <p:pic>
        <p:nvPicPr>
          <p:cNvPr id="24" name="图片 23">
            <a:extLst>
              <a:ext uri="{FF2B5EF4-FFF2-40B4-BE49-F238E27FC236}">
                <a16:creationId xmlns:a16="http://schemas.microsoft.com/office/drawing/2014/main" id="{6D25B29F-728F-4A49-BE76-8911966453D6}"/>
              </a:ext>
            </a:extLst>
          </p:cNvPr>
          <p:cNvPicPr>
            <a:picLocks noChangeAspect="1"/>
          </p:cNvPicPr>
          <p:nvPr/>
        </p:nvPicPr>
        <p:blipFill>
          <a:blip r:embed="rId6"/>
          <a:stretch>
            <a:fillRect/>
          </a:stretch>
        </p:blipFill>
        <p:spPr>
          <a:xfrm>
            <a:off x="69809" y="4127979"/>
            <a:ext cx="4462678" cy="2726850"/>
          </a:xfrm>
          <a:prstGeom prst="rect">
            <a:avLst/>
          </a:prstGeom>
        </p:spPr>
      </p:pic>
      <p:sp>
        <p:nvSpPr>
          <p:cNvPr id="25" name="文本框 24">
            <a:extLst>
              <a:ext uri="{FF2B5EF4-FFF2-40B4-BE49-F238E27FC236}">
                <a16:creationId xmlns:a16="http://schemas.microsoft.com/office/drawing/2014/main" id="{502FCCB4-595F-4777-B8DB-B9F51502829C}"/>
              </a:ext>
            </a:extLst>
          </p:cNvPr>
          <p:cNvSpPr txBox="1"/>
          <p:nvPr/>
        </p:nvSpPr>
        <p:spPr>
          <a:xfrm>
            <a:off x="4429211" y="4231978"/>
            <a:ext cx="3840449" cy="253787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dirty="0">
                <a:latin typeface="Calibri" panose="020F0502020204030204" pitchFamily="34" charset="0"/>
                <a:ea typeface="黑体" panose="02010609060101010101" pitchFamily="49" charset="-122"/>
              </a:rPr>
              <a:t>IPMB(</a:t>
            </a:r>
            <a:r>
              <a:rPr lang="zh-CN" altLang="en-US" dirty="0">
                <a:latin typeface="Calibri" panose="020F0502020204030204" pitchFamily="34" charset="0"/>
                <a:ea typeface="黑体" panose="02010609060101010101" pitchFamily="49" charset="-122"/>
              </a:rPr>
              <a:t>智能平台管理总线</a:t>
            </a:r>
            <a:r>
              <a:rPr lang="en-US" altLang="zh-CN" dirty="0">
                <a:latin typeface="Calibri" panose="020F0502020204030204" pitchFamily="34" charset="0"/>
                <a:ea typeface="黑体" panose="02010609060101010101" pitchFamily="49" charset="-122"/>
              </a:rPr>
              <a:t>)</a:t>
            </a:r>
            <a:r>
              <a:rPr lang="zh-CN" altLang="en-US" dirty="0">
                <a:latin typeface="Calibri" panose="020F0502020204030204" pitchFamily="34" charset="0"/>
                <a:ea typeface="黑体" panose="02010609060101010101" pitchFamily="49" charset="-122"/>
              </a:rPr>
              <a:t>：通过</a:t>
            </a:r>
            <a:r>
              <a:rPr lang="en-US" altLang="zh-CN" dirty="0">
                <a:latin typeface="Calibri" panose="020F0502020204030204" pitchFamily="34" charset="0"/>
                <a:ea typeface="黑体" panose="02010609060101010101" pitchFamily="49" charset="-122"/>
              </a:rPr>
              <a:t>IPMC(</a:t>
            </a:r>
            <a:r>
              <a:rPr lang="zh-CN" altLang="en-US" dirty="0">
                <a:latin typeface="Calibri" panose="020F0502020204030204" pitchFamily="34" charset="0"/>
                <a:ea typeface="黑体" panose="02010609060101010101" pitchFamily="49" charset="-122"/>
              </a:rPr>
              <a:t>智能平台管理控制器</a:t>
            </a:r>
            <a:r>
              <a:rPr lang="en-US" altLang="zh-CN" dirty="0">
                <a:latin typeface="Calibri" panose="020F0502020204030204" pitchFamily="34" charset="0"/>
                <a:ea typeface="黑体" panose="02010609060101010101" pitchFamily="49" charset="-122"/>
              </a:rPr>
              <a:t>)</a:t>
            </a:r>
            <a:r>
              <a:rPr lang="zh-CN" altLang="en-US" dirty="0">
                <a:latin typeface="Calibri" panose="020F0502020204030204" pitchFamily="34" charset="0"/>
                <a:ea typeface="黑体" panose="02010609060101010101" pitchFamily="49" charset="-122"/>
              </a:rPr>
              <a:t>实现对板卡管理，包括控制板卡上断电和热插拔，监控功耗，传输数据</a:t>
            </a:r>
            <a:endParaRPr lang="en-US" altLang="zh-CN" dirty="0">
              <a:latin typeface="Calibri" panose="020F0502020204030204" pitchFamily="34" charset="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solidFill>
                  <a:srgbClr val="C00000"/>
                </a:solidFill>
                <a:latin typeface="Calibri" panose="020F0502020204030204" pitchFamily="34" charset="0"/>
                <a:ea typeface="黑体" panose="02010609060101010101" pitchFamily="49" charset="-122"/>
              </a:rPr>
              <a:t>前插板最大功率</a:t>
            </a:r>
            <a:r>
              <a:rPr lang="en-US" altLang="zh-CN" dirty="0">
                <a:solidFill>
                  <a:srgbClr val="C00000"/>
                </a:solidFill>
                <a:latin typeface="Calibri" panose="020F0502020204030204" pitchFamily="34" charset="0"/>
                <a:ea typeface="黑体" panose="02010609060101010101" pitchFamily="49" charset="-122"/>
              </a:rPr>
              <a:t>200W-400W</a:t>
            </a:r>
          </a:p>
        </p:txBody>
      </p:sp>
      <p:sp>
        <p:nvSpPr>
          <p:cNvPr id="26" name="文本框 25">
            <a:extLst>
              <a:ext uri="{FF2B5EF4-FFF2-40B4-BE49-F238E27FC236}">
                <a16:creationId xmlns:a16="http://schemas.microsoft.com/office/drawing/2014/main" id="{8E036B35-A53E-4883-A1F0-8E7BEAEB09F2}"/>
              </a:ext>
            </a:extLst>
          </p:cNvPr>
          <p:cNvSpPr txBox="1"/>
          <p:nvPr/>
        </p:nvSpPr>
        <p:spPr>
          <a:xfrm>
            <a:off x="6112249" y="3341439"/>
            <a:ext cx="1782661" cy="46038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latin typeface="Calibri" panose="020F0502020204030204" pitchFamily="34" charset="0"/>
                <a:ea typeface="黑体" panose="02010609060101010101" pitchFamily="49" charset="-122"/>
              </a:rPr>
              <a:t>全网状结构</a:t>
            </a:r>
            <a:endParaRPr lang="en-US" altLang="zh-CN" dirty="0">
              <a:latin typeface="Calibri" panose="020F0502020204030204" pitchFamily="34" charset="0"/>
              <a:ea typeface="黑体" panose="02010609060101010101" pitchFamily="49" charset="-122"/>
            </a:endParaRPr>
          </a:p>
        </p:txBody>
      </p:sp>
      <p:pic>
        <p:nvPicPr>
          <p:cNvPr id="27" name="图片 26">
            <a:extLst>
              <a:ext uri="{FF2B5EF4-FFF2-40B4-BE49-F238E27FC236}">
                <a16:creationId xmlns:a16="http://schemas.microsoft.com/office/drawing/2014/main" id="{BCDAD2E0-845C-4DEC-A601-98414471AF93}"/>
              </a:ext>
            </a:extLst>
          </p:cNvPr>
          <p:cNvPicPr/>
          <p:nvPr/>
        </p:nvPicPr>
        <p:blipFill>
          <a:blip r:embed="rId7"/>
          <a:stretch>
            <a:fillRect/>
          </a:stretch>
        </p:blipFill>
        <p:spPr>
          <a:xfrm>
            <a:off x="8102146" y="1060763"/>
            <a:ext cx="3840449" cy="2537874"/>
          </a:xfrm>
          <a:prstGeom prst="rect">
            <a:avLst/>
          </a:prstGeom>
        </p:spPr>
      </p:pic>
      <p:sp>
        <p:nvSpPr>
          <p:cNvPr id="28" name="文本框 27">
            <a:extLst>
              <a:ext uri="{FF2B5EF4-FFF2-40B4-BE49-F238E27FC236}">
                <a16:creationId xmlns:a16="http://schemas.microsoft.com/office/drawing/2014/main" id="{17C55B73-67E9-4620-9736-52D3EA03BEDF}"/>
              </a:ext>
            </a:extLst>
          </p:cNvPr>
          <p:cNvSpPr txBox="1"/>
          <p:nvPr/>
        </p:nvSpPr>
        <p:spPr>
          <a:xfrm>
            <a:off x="9143528" y="3598637"/>
            <a:ext cx="3204245" cy="88036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dirty="0">
                <a:latin typeface="Calibri" panose="020F0502020204030204" pitchFamily="34" charset="0"/>
                <a:ea typeface="黑体" panose="02010609060101010101" pitchFamily="49" charset="-122"/>
              </a:rPr>
              <a:t>ATLAS-FTK</a:t>
            </a:r>
            <a:r>
              <a:rPr lang="zh-CN" altLang="en-US" dirty="0">
                <a:latin typeface="Calibri" panose="020F0502020204030204" pitchFamily="34" charset="0"/>
                <a:ea typeface="黑体" panose="02010609060101010101" pitchFamily="49" charset="-122"/>
              </a:rPr>
              <a:t>系统</a:t>
            </a:r>
            <a:endParaRPr lang="en-US" altLang="zh-CN" dirty="0">
              <a:latin typeface="Calibri" panose="020F0502020204030204" pitchFamily="34" charset="0"/>
              <a:ea typeface="黑体" panose="02010609060101010101" pitchFamily="49" charset="-122"/>
            </a:endParaRPr>
          </a:p>
          <a:p>
            <a:pPr marL="342900" indent="-342900">
              <a:lnSpc>
                <a:spcPct val="150000"/>
              </a:lnSpc>
              <a:buFont typeface="Wingdings" panose="05000000000000000000" pitchFamily="2" charset="2"/>
              <a:buChar char="Ø"/>
            </a:pPr>
            <a:endParaRPr lang="en-US" altLang="zh-CN" dirty="0">
              <a:latin typeface="Calibri" panose="020F0502020204030204" pitchFamily="34" charset="0"/>
              <a:ea typeface="黑体" panose="02010609060101010101" pitchFamily="49" charset="-122"/>
            </a:endParaRPr>
          </a:p>
        </p:txBody>
      </p:sp>
      <p:sp>
        <p:nvSpPr>
          <p:cNvPr id="3" name="标题 2">
            <a:extLst>
              <a:ext uri="{FF2B5EF4-FFF2-40B4-BE49-F238E27FC236}">
                <a16:creationId xmlns:a16="http://schemas.microsoft.com/office/drawing/2014/main" id="{FF4099BA-E801-4867-BF9D-91A30BAAC690}"/>
              </a:ext>
            </a:extLst>
          </p:cNvPr>
          <p:cNvSpPr>
            <a:spLocks noGrp="1"/>
          </p:cNvSpPr>
          <p:nvPr>
            <p:ph type="title"/>
          </p:nvPr>
        </p:nvSpPr>
        <p:spPr/>
        <p:txBody>
          <a:bodyPr/>
          <a:lstStyle/>
          <a:p>
            <a:r>
              <a:rPr lang="zh-CN" altLang="en-US" b="1" dirty="0"/>
              <a:t>触发电子学总线（</a:t>
            </a:r>
            <a:r>
              <a:rPr lang="en-US" altLang="zh-CN" b="1" dirty="0"/>
              <a:t>ATCA</a:t>
            </a:r>
            <a:r>
              <a:rPr lang="zh-CN" altLang="en-US" b="1" dirty="0"/>
              <a:t>）</a:t>
            </a:r>
          </a:p>
        </p:txBody>
      </p:sp>
      <p:pic>
        <p:nvPicPr>
          <p:cNvPr id="17" name="图片 16">
            <a:extLst>
              <a:ext uri="{FF2B5EF4-FFF2-40B4-BE49-F238E27FC236}">
                <a16:creationId xmlns:a16="http://schemas.microsoft.com/office/drawing/2014/main" id="{E04E9EF8-24A2-4DC2-AC79-2B60443EA351}"/>
              </a:ext>
            </a:extLst>
          </p:cNvPr>
          <p:cNvPicPr>
            <a:picLocks noChangeAspect="1"/>
          </p:cNvPicPr>
          <p:nvPr/>
        </p:nvPicPr>
        <p:blipFill>
          <a:blip r:embed="rId8"/>
          <a:stretch>
            <a:fillRect/>
          </a:stretch>
        </p:blipFill>
        <p:spPr>
          <a:xfrm>
            <a:off x="8610600" y="4076271"/>
            <a:ext cx="2975016" cy="1951058"/>
          </a:xfrm>
          <a:prstGeom prst="rect">
            <a:avLst/>
          </a:prstGeom>
        </p:spPr>
      </p:pic>
      <p:sp>
        <p:nvSpPr>
          <p:cNvPr id="18" name="文本框 17">
            <a:extLst>
              <a:ext uri="{FF2B5EF4-FFF2-40B4-BE49-F238E27FC236}">
                <a16:creationId xmlns:a16="http://schemas.microsoft.com/office/drawing/2014/main" id="{9A404B18-4741-440F-9C9E-B924CB363499}"/>
              </a:ext>
            </a:extLst>
          </p:cNvPr>
          <p:cNvSpPr txBox="1"/>
          <p:nvPr/>
        </p:nvSpPr>
        <p:spPr>
          <a:xfrm>
            <a:off x="8532845" y="5797138"/>
            <a:ext cx="3589346" cy="88036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latin typeface="Calibri" panose="020F0502020204030204" pitchFamily="34" charset="0"/>
                <a:ea typeface="黑体" panose="02010609060101010101" pitchFamily="49" charset="-122"/>
              </a:rPr>
              <a:t>最终选用：</a:t>
            </a:r>
            <a:r>
              <a:rPr lang="en-US" altLang="zh-CN" dirty="0">
                <a:latin typeface="Calibri" panose="020F0502020204030204" pitchFamily="34" charset="0"/>
                <a:ea typeface="黑体" panose="02010609060101010101" pitchFamily="49" charset="-122"/>
              </a:rPr>
              <a:t>ATCA_90190-288</a:t>
            </a:r>
          </a:p>
          <a:p>
            <a:pPr marL="342900" indent="-342900">
              <a:lnSpc>
                <a:spcPct val="150000"/>
              </a:lnSpc>
              <a:buFont typeface="Wingdings" panose="05000000000000000000" pitchFamily="2" charset="2"/>
              <a:buChar char="Ø"/>
            </a:pPr>
            <a:r>
              <a:rPr lang="zh-CN" altLang="en-US" dirty="0">
                <a:latin typeface="Calibri" panose="020F0502020204030204" pitchFamily="34" charset="0"/>
                <a:ea typeface="黑体" panose="02010609060101010101" pitchFamily="49" charset="-122"/>
              </a:rPr>
              <a:t>双星型背板</a:t>
            </a:r>
            <a:endParaRPr lang="en-US" altLang="zh-CN" dirty="0">
              <a:latin typeface="Calibri" panose="020F0502020204030204" pitchFamily="34" charset="0"/>
              <a:ea typeface="黑体" panose="02010609060101010101" pitchFamily="49" charset="-122"/>
            </a:endParaRPr>
          </a:p>
        </p:txBody>
      </p:sp>
    </p:spTree>
    <p:extLst>
      <p:ext uri="{BB962C8B-B14F-4D97-AF65-F5344CB8AC3E}">
        <p14:creationId xmlns:p14="http://schemas.microsoft.com/office/powerpoint/2010/main" val="150158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561BC31D-8F43-4AD7-9064-DC1BB3FD567F}"/>
              </a:ext>
            </a:extLst>
          </p:cNvPr>
          <p:cNvSpPr>
            <a:spLocks noGrp="1"/>
          </p:cNvSpPr>
          <p:nvPr>
            <p:ph type="dt" sz="half" idx="10"/>
          </p:nvPr>
        </p:nvSpPr>
        <p:spPr>
          <a:xfrm>
            <a:off x="838200" y="6356350"/>
            <a:ext cx="2743200" cy="365125"/>
          </a:xfrm>
        </p:spPr>
        <p:txBody>
          <a:bodyPr/>
          <a:lstStyle/>
          <a:p>
            <a:pPr>
              <a:defRPr/>
            </a:pPr>
            <a:fld id="{2DD232E3-C78E-405A-BD36-4BE267EDB203}" type="datetime1">
              <a:rPr lang="zh-CN" altLang="en-US">
                <a:solidFill>
                  <a:prstClr val="black">
                    <a:tint val="75000"/>
                  </a:prstClr>
                </a:solidFill>
                <a:latin typeface="Calibri" panose="020F0502020204030204"/>
                <a:ea typeface="等线" panose="02010600030101010101" pitchFamily="2" charset="-122"/>
              </a:rPr>
              <a:pPr>
                <a:defRPr/>
              </a:pPr>
              <a:t>2023/8/9</a:t>
            </a:fld>
            <a:endParaRPr lang="zh-CN" altLang="en-US">
              <a:solidFill>
                <a:prstClr val="black">
                  <a:tint val="75000"/>
                </a:prstClr>
              </a:solidFill>
              <a:latin typeface="Calibri" panose="020F0502020204030204"/>
              <a:ea typeface="等线" panose="02010600030101010101" pitchFamily="2" charset="-122"/>
            </a:endParaRPr>
          </a:p>
        </p:txBody>
      </p:sp>
      <p:sp>
        <p:nvSpPr>
          <p:cNvPr id="4" name="灯片编号占位符 3">
            <a:extLst>
              <a:ext uri="{FF2B5EF4-FFF2-40B4-BE49-F238E27FC236}">
                <a16:creationId xmlns:a16="http://schemas.microsoft.com/office/drawing/2014/main" id="{6414F987-A46C-41FB-969B-53A89CC09485}"/>
              </a:ext>
            </a:extLst>
          </p:cNvPr>
          <p:cNvSpPr>
            <a:spLocks noGrp="1"/>
          </p:cNvSpPr>
          <p:nvPr>
            <p:ph type="sldNum" sz="quarter" idx="12"/>
          </p:nvPr>
        </p:nvSpPr>
        <p:spPr>
          <a:xfrm>
            <a:off x="8610600" y="6356350"/>
            <a:ext cx="2743200" cy="365125"/>
          </a:xfrm>
        </p:spPr>
        <p:txBody>
          <a:bodyPr/>
          <a:lstStyle/>
          <a:p>
            <a:pPr>
              <a:defRPr/>
            </a:pPr>
            <a:fld id="{7233DC2A-5E92-482B-9DB5-24AB4AD1E5BC}" type="slidenum">
              <a:rPr lang="zh-CN" altLang="en-US"/>
              <a:pPr>
                <a:defRPr/>
              </a:pPr>
              <a:t>11</a:t>
            </a:fld>
            <a:endParaRPr lang="zh-CN" altLang="en-US" dirty="0"/>
          </a:p>
        </p:txBody>
      </p:sp>
      <p:sp>
        <p:nvSpPr>
          <p:cNvPr id="2" name="Rectangle 2">
            <a:extLst>
              <a:ext uri="{FF2B5EF4-FFF2-40B4-BE49-F238E27FC236}">
                <a16:creationId xmlns:a16="http://schemas.microsoft.com/office/drawing/2014/main" id="{63FF958C-8AB0-40DC-8308-229D94E4E3BA}"/>
              </a:ext>
            </a:extLst>
          </p:cNvPr>
          <p:cNvSpPr>
            <a:spLocks noChangeArrowheads="1"/>
          </p:cNvSpPr>
          <p:nvPr/>
        </p:nvSpPr>
        <p:spPr bwMode="auto">
          <a:xfrm>
            <a:off x="3445080" y="1169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3">
            <a:extLst>
              <a:ext uri="{FF2B5EF4-FFF2-40B4-BE49-F238E27FC236}">
                <a16:creationId xmlns:a16="http://schemas.microsoft.com/office/drawing/2014/main" id="{AE576EF1-8599-4375-9B26-CF4F17DEA8FE}"/>
              </a:ext>
            </a:extLst>
          </p:cNvPr>
          <p:cNvSpPr>
            <a:spLocks noChangeArrowheads="1"/>
          </p:cNvSpPr>
          <p:nvPr/>
        </p:nvSpPr>
        <p:spPr bwMode="auto">
          <a:xfrm>
            <a:off x="3445080" y="3455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a:extLst>
              <a:ext uri="{FF2B5EF4-FFF2-40B4-BE49-F238E27FC236}">
                <a16:creationId xmlns:a16="http://schemas.microsoft.com/office/drawing/2014/main" id="{CE122A46-4F4C-4E77-B590-9D031AF20B42}"/>
              </a:ext>
            </a:extLst>
          </p:cNvPr>
          <p:cNvPicPr>
            <a:picLocks noChangeAspect="1"/>
          </p:cNvPicPr>
          <p:nvPr/>
        </p:nvPicPr>
        <p:blipFill>
          <a:blip r:embed="rId3"/>
          <a:stretch>
            <a:fillRect/>
          </a:stretch>
        </p:blipFill>
        <p:spPr>
          <a:xfrm>
            <a:off x="313766" y="1561440"/>
            <a:ext cx="5167568" cy="4526874"/>
          </a:xfrm>
          <a:prstGeom prst="rect">
            <a:avLst/>
          </a:prstGeom>
        </p:spPr>
      </p:pic>
      <p:sp>
        <p:nvSpPr>
          <p:cNvPr id="13" name="文本框 12">
            <a:extLst>
              <a:ext uri="{FF2B5EF4-FFF2-40B4-BE49-F238E27FC236}">
                <a16:creationId xmlns:a16="http://schemas.microsoft.com/office/drawing/2014/main" id="{09E0FFC3-21B2-472A-B3F1-6BF88C855D6F}"/>
              </a:ext>
            </a:extLst>
          </p:cNvPr>
          <p:cNvSpPr txBox="1"/>
          <p:nvPr/>
        </p:nvSpPr>
        <p:spPr>
          <a:xfrm>
            <a:off x="5529743" y="1354211"/>
            <a:ext cx="6161714" cy="5057795"/>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zh-CN" altLang="en-US" sz="2000" dirty="0">
                <a:latin typeface="Calibri" panose="020F0502020204030204" pitchFamily="34" charset="0"/>
                <a:ea typeface="黑体" panose="02010609060101010101" pitchFamily="49" charset="-122"/>
              </a:rPr>
              <a:t>两个层次</a:t>
            </a:r>
            <a:endParaRPr lang="en-US" altLang="zh-CN" sz="2000" dirty="0">
              <a:latin typeface="Calibri" panose="020F0502020204030204" pitchFamily="34" charset="0"/>
              <a:ea typeface="黑体" panose="02010609060101010101" pitchFamily="49" charset="-122"/>
            </a:endParaRPr>
          </a:p>
          <a:p>
            <a:pPr marL="742950" lvl="1" indent="-285750">
              <a:lnSpc>
                <a:spcPct val="200000"/>
              </a:lnSpc>
              <a:buFont typeface="Arial" panose="020B0604020202020204" pitchFamily="34" charset="0"/>
              <a:buChar char="•"/>
            </a:pPr>
            <a:r>
              <a:rPr lang="zh-CN" altLang="en-US" dirty="0">
                <a:latin typeface="Calibri" panose="020F0502020204030204" pitchFamily="34" charset="0"/>
                <a:ea typeface="黑体" panose="02010609060101010101" pitchFamily="49" charset="-122"/>
              </a:rPr>
              <a:t>子触发（本地触发，</a:t>
            </a:r>
            <a:r>
              <a:rPr lang="en-US" altLang="zh-CN" dirty="0">
                <a:latin typeface="Calibri" panose="020F0502020204030204" pitchFamily="34" charset="0"/>
                <a:ea typeface="黑体" panose="02010609060101010101" pitchFamily="49" charset="-122"/>
                <a:cs typeface="Arial" panose="020B0604020202020204" pitchFamily="34" charset="0"/>
              </a:rPr>
              <a:t>LTU</a:t>
            </a:r>
            <a:r>
              <a:rPr lang="zh-CN" altLang="en-US" dirty="0">
                <a:latin typeface="Calibri" panose="020F0502020204030204" pitchFamily="34" charset="0"/>
                <a:ea typeface="黑体" panose="02010609060101010101" pitchFamily="49" charset="-122"/>
              </a:rPr>
              <a:t>）</a:t>
            </a:r>
            <a:r>
              <a:rPr lang="en-US" altLang="zh-CN" dirty="0">
                <a:latin typeface="Calibri" panose="020F0502020204030204" pitchFamily="34" charset="0"/>
                <a:ea typeface="黑体" panose="02010609060101010101" pitchFamily="49" charset="-122"/>
              </a:rPr>
              <a:t>:</a:t>
            </a:r>
            <a:r>
              <a:rPr lang="zh-CN" altLang="en-US" dirty="0">
                <a:latin typeface="Calibri" panose="020F0502020204030204" pitchFamily="34" charset="0"/>
                <a:ea typeface="黑体" panose="02010609060101010101" pitchFamily="49" charset="-122"/>
              </a:rPr>
              <a:t>对应于子探测器，处理通过接收的读出电子学触发信息，使用</a:t>
            </a:r>
            <a:r>
              <a:rPr lang="en-US" altLang="zh-CN" dirty="0">
                <a:latin typeface="Calibri" panose="020F0502020204030204" pitchFamily="34" charset="0"/>
                <a:ea typeface="黑体" panose="02010609060101010101" pitchFamily="49" charset="-122"/>
              </a:rPr>
              <a:t>FPGA</a:t>
            </a:r>
            <a:r>
              <a:rPr lang="zh-CN" altLang="en-US" dirty="0">
                <a:latin typeface="Calibri" panose="020F0502020204030204" pitchFamily="34" charset="0"/>
                <a:ea typeface="黑体" panose="02010609060101010101" pitchFamily="49" charset="-122"/>
              </a:rPr>
              <a:t>中逻辑处理，并上传更抽象的触发信息，数据传输均通过高速光纤链路</a:t>
            </a:r>
            <a:endParaRPr lang="en-US" altLang="zh-CN" dirty="0">
              <a:latin typeface="Calibri" panose="020F0502020204030204" pitchFamily="34" charset="0"/>
              <a:ea typeface="黑体" panose="02010609060101010101" pitchFamily="49" charset="-122"/>
            </a:endParaRPr>
          </a:p>
          <a:p>
            <a:pPr marL="742950" lvl="1" indent="-285750">
              <a:lnSpc>
                <a:spcPct val="200000"/>
              </a:lnSpc>
              <a:buFont typeface="Arial" panose="020B0604020202020204" pitchFamily="34" charset="0"/>
              <a:buChar char="•"/>
            </a:pPr>
            <a:r>
              <a:rPr lang="zh-CN" altLang="en-US" dirty="0">
                <a:latin typeface="Calibri" panose="020F0502020204030204" pitchFamily="34" charset="0"/>
                <a:ea typeface="黑体" panose="02010609060101010101" pitchFamily="49" charset="-122"/>
              </a:rPr>
              <a:t>总触发（全局触发，</a:t>
            </a:r>
            <a:r>
              <a:rPr lang="en-US" altLang="zh-CN" dirty="0">
                <a:latin typeface="Calibri" panose="020F0502020204030204" pitchFamily="34" charset="0"/>
                <a:ea typeface="黑体" panose="02010609060101010101" pitchFamily="49" charset="-122"/>
              </a:rPr>
              <a:t>GTU</a:t>
            </a:r>
            <a:r>
              <a:rPr lang="zh-CN" altLang="en-US" dirty="0">
                <a:latin typeface="Calibri" panose="020F0502020204030204" pitchFamily="34" charset="0"/>
                <a:ea typeface="黑体" panose="02010609060101010101" pitchFamily="49" charset="-122"/>
              </a:rPr>
              <a:t>）</a:t>
            </a:r>
            <a:r>
              <a:rPr lang="en-US" altLang="zh-CN" dirty="0">
                <a:latin typeface="Calibri" panose="020F0502020204030204" pitchFamily="34" charset="0"/>
                <a:ea typeface="黑体" panose="02010609060101010101" pitchFamily="49" charset="-122"/>
              </a:rPr>
              <a:t>:</a:t>
            </a:r>
            <a:r>
              <a:rPr lang="zh-CN" altLang="en-US" dirty="0">
                <a:latin typeface="Calibri" panose="020F0502020204030204" pitchFamily="34" charset="0"/>
                <a:ea typeface="黑体" panose="02010609060101010101" pitchFamily="49" charset="-122"/>
              </a:rPr>
              <a:t>接收子探测器的</a:t>
            </a:r>
            <a:r>
              <a:rPr lang="en-US" altLang="zh-CN" dirty="0">
                <a:latin typeface="Calibri" panose="020F0502020204030204" pitchFamily="34" charset="0"/>
                <a:ea typeface="黑体" panose="02010609060101010101" pitchFamily="49" charset="-122"/>
              </a:rPr>
              <a:t>LTU</a:t>
            </a:r>
            <a:r>
              <a:rPr lang="zh-CN" altLang="en-US" dirty="0">
                <a:latin typeface="Calibri" panose="020F0502020204030204" pitchFamily="34" charset="0"/>
                <a:ea typeface="黑体" panose="02010609060101010101" pitchFamily="49" charset="-122"/>
              </a:rPr>
              <a:t>信息，将数据缓存在</a:t>
            </a:r>
            <a:r>
              <a:rPr lang="en-US" altLang="zh-CN" dirty="0">
                <a:latin typeface="Calibri" panose="020F0502020204030204" pitchFamily="34" charset="0"/>
                <a:ea typeface="黑体" panose="02010609060101010101" pitchFamily="49" charset="-122"/>
              </a:rPr>
              <a:t>DDR4</a:t>
            </a:r>
            <a:r>
              <a:rPr lang="zh-CN" altLang="en-US" dirty="0">
                <a:latin typeface="Calibri" panose="020F0502020204030204" pitchFamily="34" charset="0"/>
                <a:ea typeface="黑体" panose="02010609060101010101" pitchFamily="49" charset="-122"/>
              </a:rPr>
              <a:t>中，综合判断产生</a:t>
            </a:r>
            <a:r>
              <a:rPr lang="en-US" altLang="zh-CN" dirty="0">
                <a:latin typeface="Calibri" panose="020F0502020204030204" pitchFamily="34" charset="0"/>
                <a:ea typeface="黑体" panose="02010609060101010101" pitchFamily="49" charset="-122"/>
              </a:rPr>
              <a:t>L1-Trigger</a:t>
            </a:r>
            <a:r>
              <a:rPr lang="zh-CN" altLang="en-US" dirty="0">
                <a:latin typeface="Calibri" panose="020F0502020204030204" pitchFamily="34" charset="0"/>
                <a:ea typeface="黑体" panose="02010609060101010101" pitchFamily="49" charset="-122"/>
              </a:rPr>
              <a:t>，以二进制码形式通过光纤链路扇出到</a:t>
            </a:r>
            <a:r>
              <a:rPr lang="en-US" altLang="zh-CN" dirty="0">
                <a:latin typeface="Calibri" panose="020F0502020204030204" pitchFamily="34" charset="0"/>
                <a:ea typeface="黑体" panose="02010609060101010101" pitchFamily="49" charset="-122"/>
              </a:rPr>
              <a:t>LTU</a:t>
            </a:r>
            <a:r>
              <a:rPr lang="zh-CN" altLang="en-US" dirty="0">
                <a:latin typeface="Calibri" panose="020F0502020204030204" pitchFamily="34" charset="0"/>
                <a:ea typeface="黑体" panose="02010609060101010101" pitchFamily="49" charset="-122"/>
              </a:rPr>
              <a:t>，由</a:t>
            </a:r>
            <a:r>
              <a:rPr lang="en-US" altLang="zh-CN" dirty="0">
                <a:latin typeface="Calibri" panose="020F0502020204030204" pitchFamily="34" charset="0"/>
                <a:ea typeface="黑体" panose="02010609060101010101" pitchFamily="49" charset="-122"/>
              </a:rPr>
              <a:t>LTU</a:t>
            </a:r>
            <a:r>
              <a:rPr lang="zh-CN" altLang="en-US" dirty="0">
                <a:latin typeface="Calibri" panose="020F0502020204030204" pitchFamily="34" charset="0"/>
                <a:ea typeface="黑体" panose="02010609060101010101" pitchFamily="49" charset="-122"/>
              </a:rPr>
              <a:t>发送给各子探测器</a:t>
            </a:r>
            <a:r>
              <a:rPr lang="en-US" altLang="zh-CN" dirty="0">
                <a:latin typeface="Calibri" panose="020F0502020204030204" pitchFamily="34" charset="0"/>
                <a:ea typeface="黑体" panose="02010609060101010101" pitchFamily="49" charset="-122"/>
              </a:rPr>
              <a:t>FEE</a:t>
            </a:r>
            <a:r>
              <a:rPr lang="zh-CN" altLang="en-US" dirty="0">
                <a:latin typeface="Calibri" panose="020F0502020204030204" pitchFamily="34" charset="0"/>
                <a:ea typeface="黑体" panose="02010609060101010101" pitchFamily="49" charset="-122"/>
              </a:rPr>
              <a:t>，搭载在</a:t>
            </a:r>
            <a:r>
              <a:rPr lang="zh-CN" altLang="en-US" b="1" dirty="0">
                <a:latin typeface="Calibri" panose="020F0502020204030204" pitchFamily="34" charset="0"/>
                <a:ea typeface="黑体" panose="02010609060101010101" pitchFamily="49" charset="-122"/>
              </a:rPr>
              <a:t>双星型</a:t>
            </a:r>
            <a:r>
              <a:rPr lang="en-US" altLang="zh-CN" dirty="0">
                <a:latin typeface="Calibri" panose="020F0502020204030204" pitchFamily="34" charset="0"/>
                <a:ea typeface="黑体" panose="02010609060101010101" pitchFamily="49" charset="-122"/>
              </a:rPr>
              <a:t>ATCA</a:t>
            </a:r>
            <a:r>
              <a:rPr lang="zh-CN" altLang="en-US" dirty="0">
                <a:latin typeface="Calibri" panose="020F0502020204030204" pitchFamily="34" charset="0"/>
                <a:ea typeface="黑体" panose="02010609060101010101" pitchFamily="49" charset="-122"/>
              </a:rPr>
              <a:t>机箱上。</a:t>
            </a:r>
            <a:endParaRPr lang="en-US" altLang="zh-CN" dirty="0">
              <a:latin typeface="Calibri" panose="020F0502020204030204" pitchFamily="34" charset="0"/>
              <a:ea typeface="黑体" panose="02010609060101010101" pitchFamily="49" charset="-122"/>
            </a:endParaRPr>
          </a:p>
        </p:txBody>
      </p:sp>
      <p:sp>
        <p:nvSpPr>
          <p:cNvPr id="14" name="标题 13">
            <a:extLst>
              <a:ext uri="{FF2B5EF4-FFF2-40B4-BE49-F238E27FC236}">
                <a16:creationId xmlns:a16="http://schemas.microsoft.com/office/drawing/2014/main" id="{3C98BB8B-5663-416A-84F8-5B532A79A73A}"/>
              </a:ext>
            </a:extLst>
          </p:cNvPr>
          <p:cNvSpPr>
            <a:spLocks noGrp="1"/>
          </p:cNvSpPr>
          <p:nvPr>
            <p:ph type="title"/>
          </p:nvPr>
        </p:nvSpPr>
        <p:spPr/>
        <p:txBody>
          <a:bodyPr/>
          <a:lstStyle/>
          <a:p>
            <a:r>
              <a:rPr lang="zh-CN" altLang="en-US" b="1" dirty="0"/>
              <a:t>通用读出板（</a:t>
            </a:r>
            <a:r>
              <a:rPr lang="en-US" altLang="zh-CN" b="1" dirty="0"/>
              <a:t>CROB</a:t>
            </a:r>
            <a:r>
              <a:rPr lang="zh-CN" altLang="en-US" b="1" dirty="0"/>
              <a:t>）</a:t>
            </a:r>
          </a:p>
        </p:txBody>
      </p:sp>
    </p:spTree>
    <p:extLst>
      <p:ext uri="{BB962C8B-B14F-4D97-AF65-F5344CB8AC3E}">
        <p14:creationId xmlns:p14="http://schemas.microsoft.com/office/powerpoint/2010/main" val="215521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
            <a:extLst>
              <a:ext uri="{FF2B5EF4-FFF2-40B4-BE49-F238E27FC236}">
                <a16:creationId xmlns:a16="http://schemas.microsoft.com/office/drawing/2014/main" id="{3FA250A1-C899-4404-83BD-178B09F2ED15}"/>
              </a:ext>
            </a:extLst>
          </p:cNvPr>
          <p:cNvSpPr>
            <a:spLocks noGrp="1"/>
          </p:cNvSpPr>
          <p:nvPr>
            <p:ph idx="4294967295"/>
          </p:nvPr>
        </p:nvSpPr>
        <p:spPr>
          <a:xfrm>
            <a:off x="1305711" y="5103264"/>
            <a:ext cx="4463468" cy="1632501"/>
          </a:xfrm>
        </p:spPr>
        <p:txBody>
          <a:bodyPr>
            <a:normAutofit/>
          </a:bodyPr>
          <a:lstStyle/>
          <a:p>
            <a:r>
              <a:rPr lang="zh-CN" altLang="en-US" sz="2000" dirty="0"/>
              <a:t>片段寻迹与径迹重建</a:t>
            </a:r>
          </a:p>
          <a:p>
            <a:r>
              <a:rPr lang="zh-CN" altLang="en-US" sz="2000" dirty="0"/>
              <a:t>触发匹配</a:t>
            </a:r>
          </a:p>
        </p:txBody>
      </p:sp>
      <p:sp>
        <p:nvSpPr>
          <p:cNvPr id="3" name="日期占位符 2">
            <a:extLst>
              <a:ext uri="{FF2B5EF4-FFF2-40B4-BE49-F238E27FC236}">
                <a16:creationId xmlns:a16="http://schemas.microsoft.com/office/drawing/2014/main" id="{561BC31D-8F43-4AD7-9064-DC1BB3FD567F}"/>
              </a:ext>
            </a:extLst>
          </p:cNvPr>
          <p:cNvSpPr>
            <a:spLocks noGrp="1"/>
          </p:cNvSpPr>
          <p:nvPr>
            <p:ph type="dt" sz="half" idx="10"/>
          </p:nvPr>
        </p:nvSpPr>
        <p:spPr>
          <a:xfrm>
            <a:off x="838200" y="6356350"/>
            <a:ext cx="2743200" cy="365125"/>
          </a:xfrm>
        </p:spPr>
        <p:txBody>
          <a:bodyPr/>
          <a:lstStyle/>
          <a:p>
            <a:pPr>
              <a:defRPr/>
            </a:pPr>
            <a:fld id="{2DD232E3-C78E-405A-BD36-4BE267EDB203}" type="datetime1">
              <a:rPr lang="zh-CN" altLang="en-US">
                <a:solidFill>
                  <a:prstClr val="black">
                    <a:tint val="75000"/>
                  </a:prstClr>
                </a:solidFill>
                <a:latin typeface="Calibri" panose="020F0502020204030204"/>
                <a:ea typeface="等线" panose="02010600030101010101" pitchFamily="2" charset="-122"/>
              </a:rPr>
              <a:pPr>
                <a:defRPr/>
              </a:pPr>
              <a:t>2023/8/9</a:t>
            </a:fld>
            <a:endParaRPr lang="zh-CN" altLang="en-US">
              <a:solidFill>
                <a:prstClr val="black">
                  <a:tint val="75000"/>
                </a:prstClr>
              </a:solidFill>
              <a:latin typeface="Calibri" panose="020F0502020204030204"/>
              <a:ea typeface="等线" panose="02010600030101010101" pitchFamily="2" charset="-122"/>
            </a:endParaRPr>
          </a:p>
        </p:txBody>
      </p:sp>
      <p:sp>
        <p:nvSpPr>
          <p:cNvPr id="4" name="灯片编号占位符 3">
            <a:extLst>
              <a:ext uri="{FF2B5EF4-FFF2-40B4-BE49-F238E27FC236}">
                <a16:creationId xmlns:a16="http://schemas.microsoft.com/office/drawing/2014/main" id="{6414F987-A46C-41FB-969B-53A89CC09485}"/>
              </a:ext>
            </a:extLst>
          </p:cNvPr>
          <p:cNvSpPr>
            <a:spLocks noGrp="1"/>
          </p:cNvSpPr>
          <p:nvPr>
            <p:ph type="sldNum" sz="quarter" idx="12"/>
          </p:nvPr>
        </p:nvSpPr>
        <p:spPr>
          <a:xfrm>
            <a:off x="8610600" y="6356350"/>
            <a:ext cx="2743200" cy="365125"/>
          </a:xfrm>
        </p:spPr>
        <p:txBody>
          <a:bodyPr/>
          <a:lstStyle/>
          <a:p>
            <a:pPr>
              <a:defRPr/>
            </a:pPr>
            <a:fld id="{7233DC2A-5E92-482B-9DB5-24AB4AD1E5BC}" type="slidenum">
              <a:rPr lang="zh-CN" altLang="en-US"/>
              <a:pPr>
                <a:defRPr/>
              </a:pPr>
              <a:t>12</a:t>
            </a:fld>
            <a:endParaRPr lang="zh-CN" altLang="en-US" dirty="0"/>
          </a:p>
        </p:txBody>
      </p:sp>
      <p:sp>
        <p:nvSpPr>
          <p:cNvPr id="2" name="Rectangle 2">
            <a:extLst>
              <a:ext uri="{FF2B5EF4-FFF2-40B4-BE49-F238E27FC236}">
                <a16:creationId xmlns:a16="http://schemas.microsoft.com/office/drawing/2014/main" id="{63FF958C-8AB0-40DC-8308-229D94E4E3BA}"/>
              </a:ext>
            </a:extLst>
          </p:cNvPr>
          <p:cNvSpPr>
            <a:spLocks noChangeArrowheads="1"/>
          </p:cNvSpPr>
          <p:nvPr/>
        </p:nvSpPr>
        <p:spPr bwMode="auto">
          <a:xfrm>
            <a:off x="3445080" y="1169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3">
            <a:extLst>
              <a:ext uri="{FF2B5EF4-FFF2-40B4-BE49-F238E27FC236}">
                <a16:creationId xmlns:a16="http://schemas.microsoft.com/office/drawing/2014/main" id="{AE576EF1-8599-4375-9B26-CF4F17DEA8FE}"/>
              </a:ext>
            </a:extLst>
          </p:cNvPr>
          <p:cNvSpPr>
            <a:spLocks noChangeArrowheads="1"/>
          </p:cNvSpPr>
          <p:nvPr/>
        </p:nvSpPr>
        <p:spPr bwMode="auto">
          <a:xfrm>
            <a:off x="3445080" y="3455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内容占位符 1">
            <a:extLst>
              <a:ext uri="{FF2B5EF4-FFF2-40B4-BE49-F238E27FC236}">
                <a16:creationId xmlns:a16="http://schemas.microsoft.com/office/drawing/2014/main" id="{8A63C1B6-9BE2-43FF-AE09-DFEFBC5FCEC4}"/>
              </a:ext>
            </a:extLst>
          </p:cNvPr>
          <p:cNvSpPr txBox="1">
            <a:spLocks/>
          </p:cNvSpPr>
          <p:nvPr/>
        </p:nvSpPr>
        <p:spPr>
          <a:xfrm>
            <a:off x="8270934" y="5103264"/>
            <a:ext cx="2355731" cy="1322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tx1"/>
                </a:solidFill>
                <a:latin typeface="Calibri" panose="020F0502020204030204" pitchFamily="34"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zh-CN" altLang="en-US" sz="2000" dirty="0"/>
              <a:t>汇总触发信息</a:t>
            </a:r>
            <a:endParaRPr lang="en-US" altLang="zh-CN" sz="2000" dirty="0"/>
          </a:p>
          <a:p>
            <a:pPr>
              <a:buFont typeface="Arial" panose="020B0604020202020204" pitchFamily="34" charset="0"/>
              <a:buChar char="•"/>
            </a:pPr>
            <a:r>
              <a:rPr lang="en-US" altLang="zh-CN" sz="2000" dirty="0"/>
              <a:t>L1</a:t>
            </a:r>
            <a:r>
              <a:rPr lang="zh-CN" altLang="en-US" sz="2000" dirty="0"/>
              <a:t>触发信号</a:t>
            </a:r>
            <a:endParaRPr lang="en-US" altLang="zh-CN" sz="2000" dirty="0"/>
          </a:p>
        </p:txBody>
      </p:sp>
      <p:sp>
        <p:nvSpPr>
          <p:cNvPr id="7" name="标题 6">
            <a:extLst>
              <a:ext uri="{FF2B5EF4-FFF2-40B4-BE49-F238E27FC236}">
                <a16:creationId xmlns:a16="http://schemas.microsoft.com/office/drawing/2014/main" id="{DC936E54-5B47-44AC-99C0-F86AB0F1A267}"/>
              </a:ext>
            </a:extLst>
          </p:cNvPr>
          <p:cNvSpPr>
            <a:spLocks noGrp="1"/>
          </p:cNvSpPr>
          <p:nvPr>
            <p:ph type="title"/>
          </p:nvPr>
        </p:nvSpPr>
        <p:spPr/>
        <p:txBody>
          <a:bodyPr/>
          <a:lstStyle/>
          <a:p>
            <a:r>
              <a:rPr lang="zh-CN" altLang="en-US" b="1" dirty="0"/>
              <a:t>触发模块功能划分</a:t>
            </a:r>
          </a:p>
        </p:txBody>
      </p:sp>
      <p:sp>
        <p:nvSpPr>
          <p:cNvPr id="8" name="矩形 7">
            <a:extLst>
              <a:ext uri="{FF2B5EF4-FFF2-40B4-BE49-F238E27FC236}">
                <a16:creationId xmlns:a16="http://schemas.microsoft.com/office/drawing/2014/main" id="{056C460A-2374-4B11-9117-7DF0AF472A53}"/>
              </a:ext>
            </a:extLst>
          </p:cNvPr>
          <p:cNvSpPr/>
          <p:nvPr/>
        </p:nvSpPr>
        <p:spPr>
          <a:xfrm>
            <a:off x="2209800" y="962938"/>
            <a:ext cx="928331" cy="727571"/>
          </a:xfrm>
          <a:prstGeom prst="rect">
            <a:avLst/>
          </a:prstGeom>
        </p:spPr>
        <p:txBody>
          <a:bodyPr wrap="none">
            <a:spAutoFit/>
          </a:bodyPr>
          <a:lstStyle/>
          <a:p>
            <a:pPr marL="285750" indent="-285750">
              <a:lnSpc>
                <a:spcPct val="200000"/>
              </a:lnSpc>
              <a:buFont typeface="Wingdings" panose="05000000000000000000" pitchFamily="2" charset="2"/>
              <a:buChar char="Ø"/>
            </a:pPr>
            <a:r>
              <a:rPr lang="en-US" altLang="zh-CN" sz="2400" dirty="0">
                <a:latin typeface="Calibri" panose="020F0502020204030204" pitchFamily="34" charset="0"/>
                <a:ea typeface="黑体" panose="02010609060101010101" pitchFamily="49" charset="-122"/>
              </a:rPr>
              <a:t>LTU</a:t>
            </a:r>
          </a:p>
        </p:txBody>
      </p:sp>
      <p:sp>
        <p:nvSpPr>
          <p:cNvPr id="17" name="矩形 16">
            <a:extLst>
              <a:ext uri="{FF2B5EF4-FFF2-40B4-BE49-F238E27FC236}">
                <a16:creationId xmlns:a16="http://schemas.microsoft.com/office/drawing/2014/main" id="{1C44CBB1-8E15-4B52-8F54-81DD1E44D542}"/>
              </a:ext>
            </a:extLst>
          </p:cNvPr>
          <p:cNvSpPr/>
          <p:nvPr/>
        </p:nvSpPr>
        <p:spPr>
          <a:xfrm>
            <a:off x="9053871" y="962938"/>
            <a:ext cx="1013547" cy="727571"/>
          </a:xfrm>
          <a:prstGeom prst="rect">
            <a:avLst/>
          </a:prstGeom>
        </p:spPr>
        <p:txBody>
          <a:bodyPr wrap="none">
            <a:spAutoFit/>
          </a:bodyPr>
          <a:lstStyle/>
          <a:p>
            <a:pPr marL="285750" indent="-285750">
              <a:lnSpc>
                <a:spcPct val="200000"/>
              </a:lnSpc>
              <a:buFont typeface="Wingdings" panose="05000000000000000000" pitchFamily="2" charset="2"/>
              <a:buChar char="Ø"/>
            </a:pPr>
            <a:r>
              <a:rPr lang="en-US" altLang="zh-CN" sz="2400" dirty="0">
                <a:latin typeface="Calibri" panose="020F0502020204030204" pitchFamily="34" charset="0"/>
                <a:ea typeface="黑体" panose="02010609060101010101" pitchFamily="49" charset="-122"/>
              </a:rPr>
              <a:t>GTU</a:t>
            </a:r>
          </a:p>
        </p:txBody>
      </p:sp>
      <p:pic>
        <p:nvPicPr>
          <p:cNvPr id="19" name="图片 18">
            <a:extLst>
              <a:ext uri="{FF2B5EF4-FFF2-40B4-BE49-F238E27FC236}">
                <a16:creationId xmlns:a16="http://schemas.microsoft.com/office/drawing/2014/main" id="{0954937F-3CF4-426A-B1F5-554BF663BB47}"/>
              </a:ext>
            </a:extLst>
          </p:cNvPr>
          <p:cNvPicPr>
            <a:picLocks noChangeAspect="1"/>
          </p:cNvPicPr>
          <p:nvPr/>
        </p:nvPicPr>
        <p:blipFill>
          <a:blip r:embed="rId3"/>
          <a:stretch>
            <a:fillRect/>
          </a:stretch>
        </p:blipFill>
        <p:spPr>
          <a:xfrm>
            <a:off x="5769178" y="1713930"/>
            <a:ext cx="6449651" cy="3214279"/>
          </a:xfrm>
          <a:prstGeom prst="rect">
            <a:avLst/>
          </a:prstGeom>
        </p:spPr>
      </p:pic>
      <p:pic>
        <p:nvPicPr>
          <p:cNvPr id="20" name="图片 19">
            <a:extLst>
              <a:ext uri="{FF2B5EF4-FFF2-40B4-BE49-F238E27FC236}">
                <a16:creationId xmlns:a16="http://schemas.microsoft.com/office/drawing/2014/main" id="{B968C964-736D-48EF-8406-53E724E23EA9}"/>
              </a:ext>
            </a:extLst>
          </p:cNvPr>
          <p:cNvPicPr>
            <a:picLocks noChangeAspect="1"/>
          </p:cNvPicPr>
          <p:nvPr/>
        </p:nvPicPr>
        <p:blipFill>
          <a:blip r:embed="rId4"/>
          <a:stretch>
            <a:fillRect/>
          </a:stretch>
        </p:blipFill>
        <p:spPr>
          <a:xfrm>
            <a:off x="176926" y="1657679"/>
            <a:ext cx="5217040" cy="3270530"/>
          </a:xfrm>
          <a:prstGeom prst="rect">
            <a:avLst/>
          </a:prstGeom>
        </p:spPr>
      </p:pic>
    </p:spTree>
    <p:extLst>
      <p:ext uri="{BB962C8B-B14F-4D97-AF65-F5344CB8AC3E}">
        <p14:creationId xmlns:p14="http://schemas.microsoft.com/office/powerpoint/2010/main" val="203354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075" y="163596"/>
            <a:ext cx="5876925" cy="709072"/>
          </a:xfrm>
        </p:spPr>
        <p:txBody>
          <a:bodyPr/>
          <a:lstStyle/>
          <a:p>
            <a:r>
              <a:rPr lang="zh-CN" altLang="en-US" b="1" dirty="0"/>
              <a:t>研究进展</a:t>
            </a:r>
          </a:p>
        </p:txBody>
      </p:sp>
      <p:sp>
        <p:nvSpPr>
          <p:cNvPr id="3" name="内容占位符 2"/>
          <p:cNvSpPr>
            <a:spLocks noGrp="1"/>
          </p:cNvSpPr>
          <p:nvPr>
            <p:ph idx="4294967295"/>
          </p:nvPr>
        </p:nvSpPr>
        <p:spPr>
          <a:xfrm>
            <a:off x="838200" y="1825625"/>
            <a:ext cx="10515600" cy="4351338"/>
          </a:xfrm>
        </p:spPr>
        <p:txBody>
          <a:bodyPr/>
          <a:lstStyle/>
          <a:p>
            <a:pPr marL="809625" indent="-809625">
              <a:lnSpc>
                <a:spcPct val="150000"/>
              </a:lnSpc>
              <a:buFont typeface="+mj-lt"/>
              <a:buAutoNum type="romanUcPeriod"/>
            </a:pPr>
            <a:r>
              <a:rPr lang="zh-CN" altLang="en-US" b="1" dirty="0">
                <a:solidFill>
                  <a:schemeClr val="bg1">
                    <a:lumMod val="85000"/>
                  </a:schemeClr>
                </a:solidFill>
              </a:rPr>
              <a:t>研究背景</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solidFill>
                  <a:schemeClr val="bg1">
                    <a:lumMod val="85000"/>
                  </a:schemeClr>
                </a:solidFill>
              </a:rPr>
              <a:t>触发电子学方案设计</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t>当前研究进展</a:t>
            </a:r>
            <a:endParaRPr lang="en-US" altLang="zh-CN" b="1" dirty="0"/>
          </a:p>
          <a:p>
            <a:pPr marL="809625" indent="-809625">
              <a:lnSpc>
                <a:spcPct val="150000"/>
              </a:lnSpc>
              <a:buFont typeface="+mj-lt"/>
              <a:buAutoNum type="romanUcPeriod"/>
            </a:pPr>
            <a:r>
              <a:rPr lang="zh-CN" altLang="en-US" b="1" dirty="0">
                <a:solidFill>
                  <a:schemeClr val="bg1">
                    <a:lumMod val="85000"/>
                  </a:schemeClr>
                </a:solidFill>
              </a:rPr>
              <a:t>总结与展望</a:t>
            </a:r>
            <a:endParaRPr lang="en-US" altLang="zh-CN" b="1" dirty="0"/>
          </a:p>
        </p:txBody>
      </p:sp>
      <p:sp>
        <p:nvSpPr>
          <p:cNvPr id="4" name="日期占位符 3"/>
          <p:cNvSpPr>
            <a:spLocks noGrp="1"/>
          </p:cNvSpPr>
          <p:nvPr>
            <p:ph type="dt" sz="half" idx="10"/>
          </p:nvPr>
        </p:nvSpPr>
        <p:spPr>
          <a:xfrm>
            <a:off x="83820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13</a:t>
            </a:fld>
            <a:endParaRPr lang="zh-CN" altLang="en-US"/>
          </a:p>
        </p:txBody>
      </p:sp>
    </p:spTree>
    <p:extLst>
      <p:ext uri="{BB962C8B-B14F-4D97-AF65-F5344CB8AC3E}">
        <p14:creationId xmlns:p14="http://schemas.microsoft.com/office/powerpoint/2010/main" val="111764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561BC31D-8F43-4AD7-9064-DC1BB3FD567F}"/>
              </a:ext>
            </a:extLst>
          </p:cNvPr>
          <p:cNvSpPr>
            <a:spLocks noGrp="1"/>
          </p:cNvSpPr>
          <p:nvPr>
            <p:ph type="dt" sz="half" idx="10"/>
          </p:nvPr>
        </p:nvSpPr>
        <p:spPr>
          <a:xfrm>
            <a:off x="838200" y="6356350"/>
            <a:ext cx="2743200" cy="365125"/>
          </a:xfrm>
        </p:spPr>
        <p:txBody>
          <a:bodyPr/>
          <a:lstStyle/>
          <a:p>
            <a:pPr>
              <a:defRPr/>
            </a:pPr>
            <a:fld id="{2DD232E3-C78E-405A-BD36-4BE267EDB203}" type="datetime1">
              <a:rPr lang="zh-CN" altLang="en-US">
                <a:solidFill>
                  <a:prstClr val="black">
                    <a:tint val="75000"/>
                  </a:prstClr>
                </a:solidFill>
                <a:latin typeface="Calibri" panose="020F0502020204030204"/>
                <a:ea typeface="等线" panose="02010600030101010101" pitchFamily="2" charset="-122"/>
              </a:rPr>
              <a:pPr>
                <a:defRPr/>
              </a:pPr>
              <a:t>2023/8/9</a:t>
            </a:fld>
            <a:endParaRPr lang="zh-CN" altLang="en-US">
              <a:solidFill>
                <a:prstClr val="black">
                  <a:tint val="75000"/>
                </a:prstClr>
              </a:solidFill>
              <a:latin typeface="Calibri" panose="020F0502020204030204"/>
              <a:ea typeface="等线" panose="02010600030101010101" pitchFamily="2" charset="-122"/>
            </a:endParaRPr>
          </a:p>
        </p:txBody>
      </p:sp>
      <p:sp>
        <p:nvSpPr>
          <p:cNvPr id="4" name="灯片编号占位符 3">
            <a:extLst>
              <a:ext uri="{FF2B5EF4-FFF2-40B4-BE49-F238E27FC236}">
                <a16:creationId xmlns:a16="http://schemas.microsoft.com/office/drawing/2014/main" id="{6414F987-A46C-41FB-969B-53A89CC09485}"/>
              </a:ext>
            </a:extLst>
          </p:cNvPr>
          <p:cNvSpPr>
            <a:spLocks noGrp="1"/>
          </p:cNvSpPr>
          <p:nvPr>
            <p:ph type="sldNum" sz="quarter" idx="12"/>
          </p:nvPr>
        </p:nvSpPr>
        <p:spPr>
          <a:xfrm>
            <a:off x="8610600" y="6356350"/>
            <a:ext cx="2743200" cy="365125"/>
          </a:xfrm>
        </p:spPr>
        <p:txBody>
          <a:bodyPr/>
          <a:lstStyle/>
          <a:p>
            <a:pPr>
              <a:defRPr/>
            </a:pPr>
            <a:fld id="{7233DC2A-5E92-482B-9DB5-24AB4AD1E5BC}" type="slidenum">
              <a:rPr lang="zh-CN" altLang="en-US"/>
              <a:pPr>
                <a:defRPr/>
              </a:pPr>
              <a:t>14</a:t>
            </a:fld>
            <a:endParaRPr lang="zh-CN" altLang="en-US" dirty="0"/>
          </a:p>
        </p:txBody>
      </p:sp>
      <p:sp>
        <p:nvSpPr>
          <p:cNvPr id="2" name="Rectangle 2">
            <a:extLst>
              <a:ext uri="{FF2B5EF4-FFF2-40B4-BE49-F238E27FC236}">
                <a16:creationId xmlns:a16="http://schemas.microsoft.com/office/drawing/2014/main" id="{63FF958C-8AB0-40DC-8308-229D94E4E3BA}"/>
              </a:ext>
            </a:extLst>
          </p:cNvPr>
          <p:cNvSpPr>
            <a:spLocks noChangeArrowheads="1"/>
          </p:cNvSpPr>
          <p:nvPr/>
        </p:nvSpPr>
        <p:spPr bwMode="auto">
          <a:xfrm>
            <a:off x="3445080" y="1169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3">
            <a:extLst>
              <a:ext uri="{FF2B5EF4-FFF2-40B4-BE49-F238E27FC236}">
                <a16:creationId xmlns:a16="http://schemas.microsoft.com/office/drawing/2014/main" id="{AE576EF1-8599-4375-9B26-CF4F17DEA8FE}"/>
              </a:ext>
            </a:extLst>
          </p:cNvPr>
          <p:cNvSpPr>
            <a:spLocks noChangeArrowheads="1"/>
          </p:cNvSpPr>
          <p:nvPr/>
        </p:nvSpPr>
        <p:spPr bwMode="auto">
          <a:xfrm>
            <a:off x="3445080" y="3455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标题 6">
            <a:extLst>
              <a:ext uri="{FF2B5EF4-FFF2-40B4-BE49-F238E27FC236}">
                <a16:creationId xmlns:a16="http://schemas.microsoft.com/office/drawing/2014/main" id="{082ED556-3A88-4DFB-BD95-BDB14EE806F2}"/>
              </a:ext>
            </a:extLst>
          </p:cNvPr>
          <p:cNvSpPr>
            <a:spLocks noGrp="1"/>
          </p:cNvSpPr>
          <p:nvPr>
            <p:ph type="title"/>
          </p:nvPr>
        </p:nvSpPr>
        <p:spPr/>
        <p:txBody>
          <a:bodyPr/>
          <a:lstStyle/>
          <a:p>
            <a:r>
              <a:rPr lang="en-US" altLang="zh-CN" b="1" dirty="0"/>
              <a:t>CROB</a:t>
            </a:r>
            <a:r>
              <a:rPr lang="zh-CN" altLang="en-US" b="1" dirty="0"/>
              <a:t>板设计思路</a:t>
            </a:r>
          </a:p>
        </p:txBody>
      </p:sp>
      <p:pic>
        <p:nvPicPr>
          <p:cNvPr id="3117" name="Picture 45" descr="ASP-184329-01">
            <a:extLst>
              <a:ext uri="{FF2B5EF4-FFF2-40B4-BE49-F238E27FC236}">
                <a16:creationId xmlns:a16="http://schemas.microsoft.com/office/drawing/2014/main" id="{4F2AD6BF-27C1-462E-8F45-8DF6DBB62C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96" b="18835"/>
          <a:stretch/>
        </p:blipFill>
        <p:spPr bwMode="auto">
          <a:xfrm>
            <a:off x="1569918" y="3033657"/>
            <a:ext cx="2290614" cy="1883099"/>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71308942-0171-4FBB-AF04-0598A1B302BB}"/>
              </a:ext>
            </a:extLst>
          </p:cNvPr>
          <p:cNvSpPr/>
          <p:nvPr/>
        </p:nvSpPr>
        <p:spPr>
          <a:xfrm>
            <a:off x="1405787" y="5028704"/>
            <a:ext cx="3094536" cy="1692771"/>
          </a:xfrm>
          <a:prstGeom prst="rect">
            <a:avLst/>
          </a:prstGeom>
        </p:spPr>
        <p:txBody>
          <a:bodyPr wrap="square">
            <a:spAutoFit/>
          </a:bodyPr>
          <a:lstStyle/>
          <a:p>
            <a:pPr marL="285750" indent="-285750" algn="just">
              <a:buFont typeface="Wingdings" panose="05000000000000000000" pitchFamily="2" charset="2"/>
              <a:buChar char="Ø"/>
            </a:pPr>
            <a:r>
              <a:rPr lang="en-US" altLang="zh-CN" sz="2400" dirty="0"/>
              <a:t>1.</a:t>
            </a:r>
            <a:r>
              <a:rPr lang="zh-CN" altLang="en-US" sz="2400" dirty="0"/>
              <a:t>光纤连接</a:t>
            </a:r>
            <a:endParaRPr lang="en-US" altLang="zh-CN" sz="2400" dirty="0"/>
          </a:p>
          <a:p>
            <a:pPr marL="742950" lvl="1" indent="-285750" algn="just">
              <a:buFont typeface="Arial" panose="020B0604020202020204" pitchFamily="34" charset="0"/>
              <a:buChar char="•"/>
            </a:pPr>
            <a:r>
              <a:rPr lang="zh-CN" altLang="en-US" sz="2000" dirty="0"/>
              <a:t>采用</a:t>
            </a:r>
            <a:r>
              <a:rPr lang="en-US" altLang="zh-CN" sz="2000" dirty="0"/>
              <a:t>FMC+</a:t>
            </a:r>
            <a:r>
              <a:rPr lang="zh-CN" altLang="en-US" sz="2000" dirty="0"/>
              <a:t>高密连接器，支持最多</a:t>
            </a:r>
            <a:r>
              <a:rPr lang="en-US" altLang="zh-CN" sz="2000" dirty="0"/>
              <a:t>24</a:t>
            </a:r>
            <a:r>
              <a:rPr lang="zh-CN" altLang="en-US" sz="2000" dirty="0"/>
              <a:t>路高速链路，增加系统集成度</a:t>
            </a:r>
          </a:p>
        </p:txBody>
      </p:sp>
      <mc:AlternateContent xmlns:mc="http://schemas.openxmlformats.org/markup-compatibility/2006">
        <mc:Choice xmlns:cx2="http://schemas.microsoft.com/office/drawing/2015/10/21/chartex" Requires="cx2">
          <p:graphicFrame>
            <p:nvGraphicFramePr>
              <p:cNvPr id="16" name="图表 15">
                <a:extLst>
                  <a:ext uri="{FF2B5EF4-FFF2-40B4-BE49-F238E27FC236}">
                    <a16:creationId xmlns:a16="http://schemas.microsoft.com/office/drawing/2014/main" id="{EA0DE563-2878-4C83-A88D-8C02DCB69BC9}"/>
                  </a:ext>
                </a:extLst>
              </p:cNvPr>
              <p:cNvGraphicFramePr/>
              <p:nvPr>
                <p:extLst>
                  <p:ext uri="{D42A27DB-BD31-4B8C-83A1-F6EECF244321}">
                    <p14:modId xmlns:p14="http://schemas.microsoft.com/office/powerpoint/2010/main" val="1417651200"/>
                  </p:ext>
                </p:extLst>
              </p:nvPr>
            </p:nvGraphicFramePr>
            <p:xfrm>
              <a:off x="5477181" y="1189101"/>
              <a:ext cx="3085011" cy="1767840"/>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16" name="图表 15">
                <a:extLst>
                  <a:ext uri="{FF2B5EF4-FFF2-40B4-BE49-F238E27FC236}">
                    <a16:creationId xmlns:a16="http://schemas.microsoft.com/office/drawing/2014/main" id="{EA0DE563-2878-4C83-A88D-8C02DCB69BC9}"/>
                  </a:ext>
                </a:extLst>
              </p:cNvPr>
              <p:cNvPicPr>
                <a:picLocks noGrp="1" noRot="1" noChangeAspect="1" noMove="1" noResize="1" noEditPoints="1" noAdjustHandles="1" noChangeArrowheads="1" noChangeShapeType="1"/>
              </p:cNvPicPr>
              <p:nvPr/>
            </p:nvPicPr>
            <p:blipFill>
              <a:blip r:embed="rId5"/>
              <a:stretch>
                <a:fillRect/>
              </a:stretch>
            </p:blipFill>
            <p:spPr>
              <a:xfrm>
                <a:off x="5477181" y="1189101"/>
                <a:ext cx="3085011" cy="1767840"/>
              </a:xfrm>
              <a:prstGeom prst="rect">
                <a:avLst/>
              </a:prstGeom>
            </p:spPr>
          </p:pic>
        </mc:Fallback>
      </mc:AlternateContent>
      <mc:AlternateContent xmlns:mc="http://schemas.openxmlformats.org/markup-compatibility/2006">
        <mc:Choice xmlns:cx2="http://schemas.microsoft.com/office/drawing/2015/10/21/chartex" Requires="cx2">
          <p:graphicFrame>
            <p:nvGraphicFramePr>
              <p:cNvPr id="20" name="图表 19">
                <a:extLst>
                  <a:ext uri="{FF2B5EF4-FFF2-40B4-BE49-F238E27FC236}">
                    <a16:creationId xmlns:a16="http://schemas.microsoft.com/office/drawing/2014/main" id="{97D969C9-ABB3-4D09-A57C-55182B574508}"/>
                  </a:ext>
                </a:extLst>
              </p:cNvPr>
              <p:cNvGraphicFramePr/>
              <p:nvPr>
                <p:extLst>
                  <p:ext uri="{D42A27DB-BD31-4B8C-83A1-F6EECF244321}">
                    <p14:modId xmlns:p14="http://schemas.microsoft.com/office/powerpoint/2010/main" val="2100107397"/>
                  </p:ext>
                </p:extLst>
              </p:nvPr>
            </p:nvGraphicFramePr>
            <p:xfrm>
              <a:off x="5477180" y="2873548"/>
              <a:ext cx="3085011" cy="1767841"/>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20" name="图表 19">
                <a:extLst>
                  <a:ext uri="{FF2B5EF4-FFF2-40B4-BE49-F238E27FC236}">
                    <a16:creationId xmlns:a16="http://schemas.microsoft.com/office/drawing/2014/main" id="{97D969C9-ABB3-4D09-A57C-55182B574508}"/>
                  </a:ext>
                </a:extLst>
              </p:cNvPr>
              <p:cNvPicPr>
                <a:picLocks noGrp="1" noRot="1" noChangeAspect="1" noMove="1" noResize="1" noEditPoints="1" noAdjustHandles="1" noChangeArrowheads="1" noChangeShapeType="1"/>
              </p:cNvPicPr>
              <p:nvPr/>
            </p:nvPicPr>
            <p:blipFill>
              <a:blip r:embed="rId7"/>
              <a:stretch>
                <a:fillRect/>
              </a:stretch>
            </p:blipFill>
            <p:spPr>
              <a:xfrm>
                <a:off x="5477180" y="2873548"/>
                <a:ext cx="3085011" cy="1767841"/>
              </a:xfrm>
              <a:prstGeom prst="rect">
                <a:avLst/>
              </a:prstGeom>
            </p:spPr>
          </p:pic>
        </mc:Fallback>
      </mc:AlternateContent>
      <mc:AlternateContent xmlns:mc="http://schemas.openxmlformats.org/markup-compatibility/2006">
        <mc:Choice xmlns:cx2="http://schemas.microsoft.com/office/drawing/2015/10/21/chartex" Requires="cx2">
          <p:graphicFrame>
            <p:nvGraphicFramePr>
              <p:cNvPr id="21" name="图表 20">
                <a:extLst>
                  <a:ext uri="{FF2B5EF4-FFF2-40B4-BE49-F238E27FC236}">
                    <a16:creationId xmlns:a16="http://schemas.microsoft.com/office/drawing/2014/main" id="{F7C69C70-2127-427A-8FF1-72194B694D96}"/>
                  </a:ext>
                </a:extLst>
              </p:cNvPr>
              <p:cNvGraphicFramePr/>
              <p:nvPr>
                <p:extLst>
                  <p:ext uri="{D42A27DB-BD31-4B8C-83A1-F6EECF244321}">
                    <p14:modId xmlns:p14="http://schemas.microsoft.com/office/powerpoint/2010/main" val="2813454419"/>
                  </p:ext>
                </p:extLst>
              </p:nvPr>
            </p:nvGraphicFramePr>
            <p:xfrm>
              <a:off x="8397368" y="1258009"/>
              <a:ext cx="3085011" cy="1767840"/>
            </p:xfrm>
            <a:graphic>
              <a:graphicData uri="http://schemas.microsoft.com/office/drawing/2014/chartex">
                <cx:chart xmlns:cx="http://schemas.microsoft.com/office/drawing/2014/chartex" xmlns:r="http://schemas.openxmlformats.org/officeDocument/2006/relationships" r:id="rId8"/>
              </a:graphicData>
            </a:graphic>
          </p:graphicFrame>
        </mc:Choice>
        <mc:Fallback>
          <p:pic>
            <p:nvPicPr>
              <p:cNvPr id="21" name="图表 20">
                <a:extLst>
                  <a:ext uri="{FF2B5EF4-FFF2-40B4-BE49-F238E27FC236}">
                    <a16:creationId xmlns:a16="http://schemas.microsoft.com/office/drawing/2014/main" id="{F7C69C70-2127-427A-8FF1-72194B694D96}"/>
                  </a:ext>
                </a:extLst>
              </p:cNvPr>
              <p:cNvPicPr>
                <a:picLocks noGrp="1" noRot="1" noChangeAspect="1" noMove="1" noResize="1" noEditPoints="1" noAdjustHandles="1" noChangeArrowheads="1" noChangeShapeType="1"/>
              </p:cNvPicPr>
              <p:nvPr/>
            </p:nvPicPr>
            <p:blipFill>
              <a:blip r:embed="rId9"/>
              <a:stretch>
                <a:fillRect/>
              </a:stretch>
            </p:blipFill>
            <p:spPr>
              <a:xfrm>
                <a:off x="8397368" y="1258009"/>
                <a:ext cx="3085011" cy="1767840"/>
              </a:xfrm>
              <a:prstGeom prst="rect">
                <a:avLst/>
              </a:prstGeom>
            </p:spPr>
          </p:pic>
        </mc:Fallback>
      </mc:AlternateContent>
      <mc:AlternateContent xmlns:mc="http://schemas.openxmlformats.org/markup-compatibility/2006">
        <mc:Choice xmlns:cx2="http://schemas.microsoft.com/office/drawing/2015/10/21/chartex" Requires="cx2">
          <p:graphicFrame>
            <p:nvGraphicFramePr>
              <p:cNvPr id="23" name="图表 22">
                <a:extLst>
                  <a:ext uri="{FF2B5EF4-FFF2-40B4-BE49-F238E27FC236}">
                    <a16:creationId xmlns:a16="http://schemas.microsoft.com/office/drawing/2014/main" id="{54F3159D-F5EA-454B-B06A-536B5C214D62}"/>
                  </a:ext>
                </a:extLst>
              </p:cNvPr>
              <p:cNvGraphicFramePr/>
              <p:nvPr>
                <p:extLst>
                  <p:ext uri="{D42A27DB-BD31-4B8C-83A1-F6EECF244321}">
                    <p14:modId xmlns:p14="http://schemas.microsoft.com/office/powerpoint/2010/main" val="1909734057"/>
                  </p:ext>
                </p:extLst>
              </p:nvPr>
            </p:nvGraphicFramePr>
            <p:xfrm>
              <a:off x="8562191" y="2862352"/>
              <a:ext cx="3085009" cy="1798321"/>
            </p:xfrm>
            <a:graphic>
              <a:graphicData uri="http://schemas.microsoft.com/office/drawing/2014/chartex">
                <cx:chart xmlns:cx="http://schemas.microsoft.com/office/drawing/2014/chartex" xmlns:r="http://schemas.openxmlformats.org/officeDocument/2006/relationships" r:id="rId10"/>
              </a:graphicData>
            </a:graphic>
          </p:graphicFrame>
        </mc:Choice>
        <mc:Fallback>
          <p:pic>
            <p:nvPicPr>
              <p:cNvPr id="23" name="图表 22">
                <a:extLst>
                  <a:ext uri="{FF2B5EF4-FFF2-40B4-BE49-F238E27FC236}">
                    <a16:creationId xmlns:a16="http://schemas.microsoft.com/office/drawing/2014/main" id="{54F3159D-F5EA-454B-B06A-536B5C214D62}"/>
                  </a:ext>
                </a:extLst>
              </p:cNvPr>
              <p:cNvPicPr>
                <a:picLocks noGrp="1" noRot="1" noChangeAspect="1" noMove="1" noResize="1" noEditPoints="1" noAdjustHandles="1" noChangeArrowheads="1" noChangeShapeType="1"/>
              </p:cNvPicPr>
              <p:nvPr/>
            </p:nvPicPr>
            <p:blipFill>
              <a:blip r:embed="rId11"/>
              <a:stretch>
                <a:fillRect/>
              </a:stretch>
            </p:blipFill>
            <p:spPr>
              <a:xfrm>
                <a:off x="8562191" y="2862352"/>
                <a:ext cx="3085009" cy="1798321"/>
              </a:xfrm>
              <a:prstGeom prst="rect">
                <a:avLst/>
              </a:prstGeom>
            </p:spPr>
          </p:pic>
        </mc:Fallback>
      </mc:AlternateContent>
      <p:sp>
        <p:nvSpPr>
          <p:cNvPr id="24" name="矩形 23">
            <a:extLst>
              <a:ext uri="{FF2B5EF4-FFF2-40B4-BE49-F238E27FC236}">
                <a16:creationId xmlns:a16="http://schemas.microsoft.com/office/drawing/2014/main" id="{A22ACD0B-4FED-497D-A9DC-ECEB98FA552D}"/>
              </a:ext>
            </a:extLst>
          </p:cNvPr>
          <p:cNvSpPr/>
          <p:nvPr/>
        </p:nvSpPr>
        <p:spPr>
          <a:xfrm>
            <a:off x="7381171" y="4978030"/>
            <a:ext cx="3094536" cy="1384995"/>
          </a:xfrm>
          <a:prstGeom prst="rect">
            <a:avLst/>
          </a:prstGeom>
        </p:spPr>
        <p:txBody>
          <a:bodyPr wrap="square">
            <a:spAutoFit/>
          </a:bodyPr>
          <a:lstStyle/>
          <a:p>
            <a:pPr marL="285750" indent="-285750" algn="just">
              <a:buFont typeface="Wingdings" panose="05000000000000000000" pitchFamily="2" charset="2"/>
              <a:buChar char="Ø"/>
            </a:pPr>
            <a:r>
              <a:rPr lang="en-US" altLang="zh-CN" sz="2400" dirty="0"/>
              <a:t>2.FPGA</a:t>
            </a:r>
            <a:r>
              <a:rPr lang="zh-CN" altLang="en-US" sz="2400" dirty="0"/>
              <a:t>选择</a:t>
            </a:r>
            <a:endParaRPr lang="en-US" altLang="zh-CN" sz="2400" dirty="0"/>
          </a:p>
          <a:p>
            <a:pPr marL="742950" lvl="1" indent="-285750" algn="just">
              <a:buFont typeface="Arial" panose="020B0604020202020204" pitchFamily="34" charset="0"/>
              <a:buChar char="•"/>
            </a:pPr>
            <a:r>
              <a:rPr lang="zh-CN" altLang="en-US" sz="2000" dirty="0"/>
              <a:t>选用</a:t>
            </a:r>
            <a:r>
              <a:rPr lang="en-US" altLang="zh-CN" sz="2000" dirty="0"/>
              <a:t>Xilinx</a:t>
            </a:r>
            <a:r>
              <a:rPr lang="zh-CN" altLang="en-US" sz="2000" dirty="0"/>
              <a:t>公司的</a:t>
            </a:r>
            <a:r>
              <a:rPr lang="en-US" altLang="zh-CN" sz="2000" dirty="0"/>
              <a:t>KU115-2FLVF1924I</a:t>
            </a:r>
            <a:r>
              <a:rPr lang="zh-CN" altLang="en-US" sz="2000" dirty="0"/>
              <a:t>商用</a:t>
            </a:r>
            <a:r>
              <a:rPr lang="en-US" altLang="zh-CN" sz="2000" dirty="0"/>
              <a:t>FPGA</a:t>
            </a:r>
            <a:r>
              <a:rPr lang="zh-CN" altLang="en-US" sz="2000" dirty="0"/>
              <a:t>芯片</a:t>
            </a:r>
          </a:p>
        </p:txBody>
      </p:sp>
      <p:sp>
        <p:nvSpPr>
          <p:cNvPr id="11" name="矩形 10">
            <a:extLst>
              <a:ext uri="{FF2B5EF4-FFF2-40B4-BE49-F238E27FC236}">
                <a16:creationId xmlns:a16="http://schemas.microsoft.com/office/drawing/2014/main" id="{86C1F98B-B840-4EA9-9225-83E22C09195C}"/>
              </a:ext>
            </a:extLst>
          </p:cNvPr>
          <p:cNvSpPr/>
          <p:nvPr/>
        </p:nvSpPr>
        <p:spPr>
          <a:xfrm>
            <a:off x="209815" y="1149691"/>
            <a:ext cx="5010820" cy="1846659"/>
          </a:xfrm>
          <a:prstGeom prst="rect">
            <a:avLst/>
          </a:prstGeom>
        </p:spPr>
        <p:txBody>
          <a:bodyPr wrap="square">
            <a:spAutoFit/>
          </a:bodyPr>
          <a:lstStyle/>
          <a:p>
            <a:pPr>
              <a:spcBef>
                <a:spcPts val="0"/>
              </a:spcBef>
              <a:spcAft>
                <a:spcPts val="600"/>
              </a:spcAft>
            </a:pPr>
            <a:r>
              <a:rPr lang="zh-CN" altLang="en-US" sz="2400" dirty="0">
                <a:latin typeface="Calibri" panose="020F0502020204030204" pitchFamily="34" charset="0"/>
                <a:ea typeface="黑体" panose="02010609060101010101" pitchFamily="49" charset="-122"/>
              </a:rPr>
              <a:t>数据率：</a:t>
            </a:r>
            <a:endParaRPr lang="en-US" altLang="zh-CN" sz="2400" dirty="0">
              <a:latin typeface="Calibri" panose="020F0502020204030204" pitchFamily="34" charset="0"/>
              <a:ea typeface="黑体" panose="02010609060101010101" pitchFamily="49" charset="-122"/>
            </a:endParaRPr>
          </a:p>
          <a:p>
            <a:pPr marL="800100" lvl="1" indent="-342900">
              <a:spcAft>
                <a:spcPts val="600"/>
              </a:spcAft>
              <a:buFont typeface="Arial" panose="020B0604020202020204" pitchFamily="34" charset="0"/>
              <a:buChar char="•"/>
            </a:pPr>
            <a:r>
              <a:rPr lang="zh-CN" altLang="en-US" sz="2000" dirty="0">
                <a:latin typeface="Calibri" panose="020F0502020204030204" pitchFamily="34" charset="0"/>
                <a:ea typeface="黑体" panose="02010609060101010101" pitchFamily="49" charset="-122"/>
              </a:rPr>
              <a:t>触发信息：</a:t>
            </a:r>
            <a:r>
              <a:rPr lang="en-US" altLang="zh-CN" sz="2000" dirty="0">
                <a:latin typeface="Calibri" panose="020F0502020204030204" pitchFamily="34" charset="0"/>
                <a:ea typeface="黑体" panose="02010609060101010101" pitchFamily="49" charset="-122"/>
              </a:rPr>
              <a:t>0.896 GB/s</a:t>
            </a:r>
            <a:r>
              <a:rPr lang="zh-CN" altLang="en-US" sz="2000" dirty="0">
                <a:latin typeface="Calibri" panose="020F0502020204030204" pitchFamily="34" charset="0"/>
                <a:ea typeface="黑体" panose="02010609060101010101" pitchFamily="49" charset="-122"/>
              </a:rPr>
              <a:t>；双</a:t>
            </a:r>
            <a:r>
              <a:rPr lang="en-US" altLang="zh-CN" sz="2000" dirty="0">
                <a:latin typeface="Calibri" panose="020F0502020204030204" pitchFamily="34" charset="0"/>
                <a:ea typeface="黑体" panose="02010609060101010101" pitchFamily="49" charset="-122"/>
              </a:rPr>
              <a:t>lane</a:t>
            </a:r>
            <a:r>
              <a:rPr lang="zh-CN" altLang="en-US" sz="2000" dirty="0">
                <a:latin typeface="Calibri" panose="020F0502020204030204" pitchFamily="34" charset="0"/>
                <a:ea typeface="黑体" panose="02010609060101010101" pitchFamily="49" charset="-122"/>
              </a:rPr>
              <a:t>传输，单</a:t>
            </a:r>
            <a:r>
              <a:rPr lang="en-US" altLang="zh-CN" sz="2000" dirty="0">
                <a:latin typeface="Calibri" panose="020F0502020204030204" pitchFamily="34" charset="0"/>
                <a:ea typeface="黑体" panose="02010609060101010101" pitchFamily="49" charset="-122"/>
              </a:rPr>
              <a:t>lane 3.6Gbps</a:t>
            </a:r>
          </a:p>
          <a:p>
            <a:pPr marL="800100" lvl="1" indent="-342900">
              <a:spcAft>
                <a:spcPts val="600"/>
              </a:spcAft>
              <a:buFont typeface="Arial" panose="020B0604020202020204" pitchFamily="34" charset="0"/>
              <a:buChar char="•"/>
            </a:pPr>
            <a:r>
              <a:rPr lang="en-US" altLang="zh-CN" sz="2000" dirty="0">
                <a:latin typeface="Calibri" panose="020F0502020204030204" pitchFamily="34" charset="0"/>
                <a:ea typeface="黑体" panose="02010609060101010101" pitchFamily="49" charset="-122"/>
              </a:rPr>
              <a:t>DAQ</a:t>
            </a:r>
            <a:r>
              <a:rPr lang="zh-CN" altLang="en-US" sz="2000" dirty="0">
                <a:latin typeface="Calibri" panose="020F0502020204030204" pitchFamily="34" charset="0"/>
                <a:ea typeface="黑体" panose="02010609060101010101" pitchFamily="49" charset="-122"/>
              </a:rPr>
              <a:t>数据：</a:t>
            </a:r>
            <a:r>
              <a:rPr lang="en-US" altLang="zh-CN" sz="2000" dirty="0">
                <a:latin typeface="Calibri" panose="020F0502020204030204" pitchFamily="34" charset="0"/>
                <a:ea typeface="黑体" panose="02010609060101010101" pitchFamily="49" charset="-122"/>
              </a:rPr>
              <a:t>0.896 GB/s</a:t>
            </a:r>
            <a:r>
              <a:rPr lang="zh-CN" altLang="en-US" sz="2000" dirty="0">
                <a:latin typeface="Calibri" panose="020F0502020204030204" pitchFamily="34" charset="0"/>
                <a:ea typeface="黑体" panose="02010609060101010101" pitchFamily="49" charset="-122"/>
              </a:rPr>
              <a:t>；双</a:t>
            </a:r>
            <a:r>
              <a:rPr lang="en-US" altLang="zh-CN" sz="2000" dirty="0">
                <a:latin typeface="Calibri" panose="020F0502020204030204" pitchFamily="34" charset="0"/>
                <a:ea typeface="黑体" panose="02010609060101010101" pitchFamily="49" charset="-122"/>
              </a:rPr>
              <a:t>lane</a:t>
            </a:r>
            <a:r>
              <a:rPr lang="zh-CN" altLang="en-US" sz="2000" dirty="0">
                <a:latin typeface="Calibri" panose="020F0502020204030204" pitchFamily="34" charset="0"/>
                <a:ea typeface="黑体" panose="02010609060101010101" pitchFamily="49" charset="-122"/>
              </a:rPr>
              <a:t>传输，单</a:t>
            </a:r>
            <a:r>
              <a:rPr lang="en-US" altLang="zh-CN" sz="2000" dirty="0">
                <a:latin typeface="Calibri" panose="020F0502020204030204" pitchFamily="34" charset="0"/>
                <a:ea typeface="黑体" panose="02010609060101010101" pitchFamily="49" charset="-122"/>
              </a:rPr>
              <a:t>lane 3.6Gbps</a:t>
            </a:r>
          </a:p>
        </p:txBody>
      </p:sp>
    </p:spTree>
    <p:extLst>
      <p:ext uri="{BB962C8B-B14F-4D97-AF65-F5344CB8AC3E}">
        <p14:creationId xmlns:p14="http://schemas.microsoft.com/office/powerpoint/2010/main" val="169709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561BC31D-8F43-4AD7-9064-DC1BB3FD567F}"/>
              </a:ext>
            </a:extLst>
          </p:cNvPr>
          <p:cNvSpPr>
            <a:spLocks noGrp="1"/>
          </p:cNvSpPr>
          <p:nvPr>
            <p:ph type="dt" sz="half" idx="10"/>
          </p:nvPr>
        </p:nvSpPr>
        <p:spPr>
          <a:xfrm>
            <a:off x="838200" y="6356350"/>
            <a:ext cx="2743200" cy="365125"/>
          </a:xfrm>
        </p:spPr>
        <p:txBody>
          <a:bodyPr/>
          <a:lstStyle/>
          <a:p>
            <a:pPr>
              <a:defRPr/>
            </a:pPr>
            <a:fld id="{2DD232E3-C78E-405A-BD36-4BE267EDB203}" type="datetime1">
              <a:rPr lang="zh-CN" altLang="en-US">
                <a:solidFill>
                  <a:prstClr val="black">
                    <a:tint val="75000"/>
                  </a:prstClr>
                </a:solidFill>
                <a:latin typeface="Calibri" panose="020F0502020204030204"/>
                <a:ea typeface="等线" panose="02010600030101010101" pitchFamily="2" charset="-122"/>
              </a:rPr>
              <a:pPr>
                <a:defRPr/>
              </a:pPr>
              <a:t>2023/8/9</a:t>
            </a:fld>
            <a:endParaRPr lang="zh-CN" altLang="en-US">
              <a:solidFill>
                <a:prstClr val="black">
                  <a:tint val="75000"/>
                </a:prstClr>
              </a:solidFill>
              <a:latin typeface="Calibri" panose="020F0502020204030204"/>
              <a:ea typeface="等线" panose="02010600030101010101" pitchFamily="2" charset="-122"/>
            </a:endParaRPr>
          </a:p>
        </p:txBody>
      </p:sp>
      <p:sp>
        <p:nvSpPr>
          <p:cNvPr id="4" name="灯片编号占位符 3">
            <a:extLst>
              <a:ext uri="{FF2B5EF4-FFF2-40B4-BE49-F238E27FC236}">
                <a16:creationId xmlns:a16="http://schemas.microsoft.com/office/drawing/2014/main" id="{6414F987-A46C-41FB-969B-53A89CC09485}"/>
              </a:ext>
            </a:extLst>
          </p:cNvPr>
          <p:cNvSpPr>
            <a:spLocks noGrp="1"/>
          </p:cNvSpPr>
          <p:nvPr>
            <p:ph type="sldNum" sz="quarter" idx="12"/>
          </p:nvPr>
        </p:nvSpPr>
        <p:spPr>
          <a:xfrm>
            <a:off x="8610600" y="6356350"/>
            <a:ext cx="2743200" cy="365125"/>
          </a:xfrm>
        </p:spPr>
        <p:txBody>
          <a:bodyPr/>
          <a:lstStyle/>
          <a:p>
            <a:pPr>
              <a:defRPr/>
            </a:pPr>
            <a:fld id="{7233DC2A-5E92-482B-9DB5-24AB4AD1E5BC}" type="slidenum">
              <a:rPr lang="zh-CN" altLang="en-US"/>
              <a:pPr>
                <a:defRPr/>
              </a:pPr>
              <a:t>15</a:t>
            </a:fld>
            <a:endParaRPr lang="zh-CN" altLang="en-US" dirty="0"/>
          </a:p>
        </p:txBody>
      </p:sp>
      <p:sp>
        <p:nvSpPr>
          <p:cNvPr id="2" name="Rectangle 2">
            <a:extLst>
              <a:ext uri="{FF2B5EF4-FFF2-40B4-BE49-F238E27FC236}">
                <a16:creationId xmlns:a16="http://schemas.microsoft.com/office/drawing/2014/main" id="{63FF958C-8AB0-40DC-8308-229D94E4E3BA}"/>
              </a:ext>
            </a:extLst>
          </p:cNvPr>
          <p:cNvSpPr>
            <a:spLocks noChangeArrowheads="1"/>
          </p:cNvSpPr>
          <p:nvPr/>
        </p:nvSpPr>
        <p:spPr bwMode="auto">
          <a:xfrm>
            <a:off x="3445080" y="1169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3">
            <a:extLst>
              <a:ext uri="{FF2B5EF4-FFF2-40B4-BE49-F238E27FC236}">
                <a16:creationId xmlns:a16="http://schemas.microsoft.com/office/drawing/2014/main" id="{AE576EF1-8599-4375-9B26-CF4F17DEA8FE}"/>
              </a:ext>
            </a:extLst>
          </p:cNvPr>
          <p:cNvSpPr>
            <a:spLocks noChangeArrowheads="1"/>
          </p:cNvSpPr>
          <p:nvPr/>
        </p:nvSpPr>
        <p:spPr bwMode="auto">
          <a:xfrm>
            <a:off x="3445080" y="3455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标题 7">
            <a:extLst>
              <a:ext uri="{FF2B5EF4-FFF2-40B4-BE49-F238E27FC236}">
                <a16:creationId xmlns:a16="http://schemas.microsoft.com/office/drawing/2014/main" id="{7AA8E6AE-D2B1-4280-ACC5-CA7C265B667A}"/>
              </a:ext>
            </a:extLst>
          </p:cNvPr>
          <p:cNvSpPr>
            <a:spLocks noGrp="1"/>
          </p:cNvSpPr>
          <p:nvPr>
            <p:ph type="title"/>
          </p:nvPr>
        </p:nvSpPr>
        <p:spPr/>
        <p:txBody>
          <a:bodyPr/>
          <a:lstStyle/>
          <a:p>
            <a:r>
              <a:rPr lang="en-US" altLang="zh-CN" b="1" dirty="0"/>
              <a:t>CROB</a:t>
            </a:r>
            <a:r>
              <a:rPr lang="zh-CN" altLang="en-US" b="1" dirty="0"/>
              <a:t>板设计方案</a:t>
            </a:r>
          </a:p>
        </p:txBody>
      </p:sp>
      <p:graphicFrame>
        <p:nvGraphicFramePr>
          <p:cNvPr id="12" name="对象 11">
            <a:extLst>
              <a:ext uri="{FF2B5EF4-FFF2-40B4-BE49-F238E27FC236}">
                <a16:creationId xmlns:a16="http://schemas.microsoft.com/office/drawing/2014/main" id="{F49FDDAC-1860-450B-B6AD-97195ABA50FC}"/>
              </a:ext>
            </a:extLst>
          </p:cNvPr>
          <p:cNvGraphicFramePr>
            <a:graphicFrameLocks noChangeAspect="1"/>
          </p:cNvGraphicFramePr>
          <p:nvPr>
            <p:extLst>
              <p:ext uri="{D42A27DB-BD31-4B8C-83A1-F6EECF244321}">
                <p14:modId xmlns:p14="http://schemas.microsoft.com/office/powerpoint/2010/main" val="3092108940"/>
              </p:ext>
            </p:extLst>
          </p:nvPr>
        </p:nvGraphicFramePr>
        <p:xfrm>
          <a:off x="1338089" y="993067"/>
          <a:ext cx="4213981" cy="4031277"/>
        </p:xfrm>
        <a:graphic>
          <a:graphicData uri="http://schemas.openxmlformats.org/presentationml/2006/ole">
            <mc:AlternateContent xmlns:mc="http://schemas.openxmlformats.org/markup-compatibility/2006">
              <mc:Choice xmlns:v="urn:schemas-microsoft-com:vml" Requires="v">
                <p:oleObj spid="_x0000_s5173" name="Visio" r:id="rId4" imgW="6810267" imgH="6514972" progId="Visio.Drawing.15">
                  <p:embed/>
                </p:oleObj>
              </mc:Choice>
              <mc:Fallback>
                <p:oleObj name="Visio" r:id="rId4" imgW="6810267" imgH="6514972" progId="Visio.Drawing.15">
                  <p:embed/>
                  <p:pic>
                    <p:nvPicPr>
                      <p:cNvPr id="13" name="对象 12">
                        <a:extLst>
                          <a:ext uri="{FF2B5EF4-FFF2-40B4-BE49-F238E27FC236}">
                            <a16:creationId xmlns:a16="http://schemas.microsoft.com/office/drawing/2014/main" id="{66037C51-AAFF-4083-8D79-A5D159C1CFE3}"/>
                          </a:ext>
                        </a:extLst>
                      </p:cNvPr>
                      <p:cNvPicPr/>
                      <p:nvPr/>
                    </p:nvPicPr>
                    <p:blipFill>
                      <a:blip r:embed="rId5"/>
                      <a:stretch>
                        <a:fillRect/>
                      </a:stretch>
                    </p:blipFill>
                    <p:spPr>
                      <a:xfrm>
                        <a:off x="1338089" y="993067"/>
                        <a:ext cx="4213981" cy="4031277"/>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97ECB211-E48D-4014-A2E2-458CB6BF40B6}"/>
              </a:ext>
            </a:extLst>
          </p:cNvPr>
          <p:cNvSpPr txBox="1"/>
          <p:nvPr/>
        </p:nvSpPr>
        <p:spPr>
          <a:xfrm>
            <a:off x="331637" y="5173275"/>
            <a:ext cx="5700047" cy="129137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dirty="0">
                <a:latin typeface="Calibri" panose="020F0502020204030204" pitchFamily="34" charset="0"/>
                <a:ea typeface="黑体" panose="02010609060101010101" pitchFamily="49" charset="-122"/>
              </a:rPr>
              <a:t>PLL</a:t>
            </a:r>
            <a:r>
              <a:rPr lang="zh-CN" altLang="en-US" dirty="0">
                <a:latin typeface="Calibri" panose="020F0502020204030204" pitchFamily="34" charset="0"/>
                <a:ea typeface="黑体" panose="02010609060101010101" pitchFamily="49" charset="-122"/>
              </a:rPr>
              <a:t>：为恢复时钟提供</a:t>
            </a:r>
            <a:r>
              <a:rPr lang="en-US" altLang="zh-CN" dirty="0">
                <a:latin typeface="Calibri" panose="020F0502020204030204" pitchFamily="34" charset="0"/>
                <a:ea typeface="黑体" panose="02010609060101010101" pitchFamily="49" charset="-122"/>
              </a:rPr>
              <a:t>jitter clean</a:t>
            </a:r>
            <a:r>
              <a:rPr lang="zh-CN" altLang="en-US" dirty="0">
                <a:latin typeface="Calibri" panose="020F0502020204030204" pitchFamily="34" charset="0"/>
                <a:ea typeface="黑体" panose="02010609060101010101" pitchFamily="49" charset="-122"/>
              </a:rPr>
              <a:t>功能</a:t>
            </a:r>
            <a:endParaRPr lang="en-US" altLang="zh-CN" dirty="0">
              <a:latin typeface="Calibri" panose="020F0502020204030204" pitchFamily="34" charset="0"/>
              <a:ea typeface="黑体" panose="02010609060101010101" pitchFamily="49" charset="-122"/>
            </a:endParaRPr>
          </a:p>
          <a:p>
            <a:pPr marL="342900" indent="-342900">
              <a:lnSpc>
                <a:spcPct val="150000"/>
              </a:lnSpc>
              <a:buFont typeface="Wingdings" panose="05000000000000000000" pitchFamily="2" charset="2"/>
              <a:buChar char="Ø"/>
            </a:pPr>
            <a:r>
              <a:rPr lang="en-US" altLang="zh-CN" dirty="0">
                <a:latin typeface="Calibri" panose="020F0502020204030204" pitchFamily="34" charset="0"/>
                <a:ea typeface="黑体" panose="02010609060101010101" pitchFamily="49" charset="-122"/>
              </a:rPr>
              <a:t>DDR4</a:t>
            </a:r>
            <a:r>
              <a:rPr lang="zh-CN" altLang="en-US" dirty="0">
                <a:latin typeface="Calibri" panose="020F0502020204030204" pitchFamily="34" charset="0"/>
                <a:ea typeface="黑体" panose="02010609060101010101" pitchFamily="49" charset="-122"/>
              </a:rPr>
              <a:t>：</a:t>
            </a:r>
            <a:r>
              <a:rPr lang="en-US" altLang="zh-CN" dirty="0">
                <a:latin typeface="Calibri" panose="020F0502020204030204" pitchFamily="34" charset="0"/>
                <a:ea typeface="黑体" panose="02010609060101010101" pitchFamily="49" charset="-122"/>
              </a:rPr>
              <a:t>512M×16</a:t>
            </a:r>
            <a:r>
              <a:rPr lang="zh-CN" altLang="en-US" dirty="0">
                <a:latin typeface="Calibri" panose="020F0502020204030204" pitchFamily="34" charset="0"/>
                <a:ea typeface="黑体" panose="02010609060101010101" pitchFamily="49" charset="-122"/>
              </a:rPr>
              <a:t>位</a:t>
            </a:r>
            <a:r>
              <a:rPr lang="en-US" altLang="zh-CN" dirty="0">
                <a:latin typeface="Calibri" panose="020F0502020204030204" pitchFamily="34" charset="0"/>
                <a:ea typeface="黑体" panose="02010609060101010101" pitchFamily="49" charset="-122"/>
              </a:rPr>
              <a:t>×4</a:t>
            </a:r>
            <a:r>
              <a:rPr lang="zh-CN" altLang="en-US" dirty="0">
                <a:latin typeface="Calibri" panose="020F0502020204030204" pitchFamily="34" charset="0"/>
                <a:ea typeface="黑体" panose="02010609060101010101" pitchFamily="49" charset="-122"/>
              </a:rPr>
              <a:t>片</a:t>
            </a:r>
            <a:endParaRPr lang="en-US" altLang="zh-CN" dirty="0">
              <a:latin typeface="Calibri" panose="020F0502020204030204" pitchFamily="34" charset="0"/>
              <a:ea typeface="黑体" panose="02010609060101010101" pitchFamily="49" charset="-122"/>
            </a:endParaRPr>
          </a:p>
          <a:p>
            <a:pPr marL="342900" indent="-342900">
              <a:lnSpc>
                <a:spcPct val="150000"/>
              </a:lnSpc>
              <a:buFont typeface="Wingdings" panose="05000000000000000000" pitchFamily="2" charset="2"/>
              <a:buChar char="Ø"/>
            </a:pPr>
            <a:r>
              <a:rPr lang="en-US" altLang="zh-CN" dirty="0">
                <a:latin typeface="Calibri" panose="020F0502020204030204" pitchFamily="34" charset="0"/>
                <a:ea typeface="黑体" panose="02010609060101010101" pitchFamily="49" charset="-122"/>
              </a:rPr>
              <a:t>FMC+</a:t>
            </a:r>
            <a:r>
              <a:rPr lang="zh-CN" altLang="en-US" dirty="0">
                <a:latin typeface="Calibri" panose="020F0502020204030204" pitchFamily="34" charset="0"/>
                <a:ea typeface="黑体" panose="02010609060101010101" pitchFamily="49" charset="-122"/>
              </a:rPr>
              <a:t>：子板上搭载</a:t>
            </a:r>
            <a:r>
              <a:rPr lang="en-US" altLang="zh-CN" dirty="0" err="1">
                <a:latin typeface="Calibri" panose="020F0502020204030204" pitchFamily="34" charset="0"/>
                <a:ea typeface="黑体" panose="02010609060101010101" pitchFamily="49" charset="-122"/>
              </a:rPr>
              <a:t>zQSFP</a:t>
            </a:r>
            <a:r>
              <a:rPr lang="en-US" altLang="zh-CN" dirty="0">
                <a:latin typeface="Calibri" panose="020F0502020204030204" pitchFamily="34" charset="0"/>
                <a:ea typeface="黑体" panose="02010609060101010101" pitchFamily="49" charset="-122"/>
              </a:rPr>
              <a:t>+</a:t>
            </a:r>
            <a:r>
              <a:rPr lang="zh-CN" altLang="en-US" dirty="0">
                <a:latin typeface="Calibri" panose="020F0502020204030204" pitchFamily="34" charset="0"/>
                <a:ea typeface="黑体" panose="02010609060101010101" pitchFamily="49" charset="-122"/>
              </a:rPr>
              <a:t>，每板提供</a:t>
            </a:r>
            <a:r>
              <a:rPr lang="en-US" altLang="zh-CN" dirty="0">
                <a:latin typeface="Calibri" panose="020F0502020204030204" pitchFamily="34" charset="0"/>
                <a:ea typeface="黑体" panose="02010609060101010101" pitchFamily="49" charset="-122"/>
              </a:rPr>
              <a:t>24</a:t>
            </a:r>
            <a:r>
              <a:rPr lang="zh-CN" altLang="en-US" dirty="0">
                <a:latin typeface="Calibri" panose="020F0502020204030204" pitchFamily="34" charset="0"/>
                <a:ea typeface="黑体" panose="02010609060101010101" pitchFamily="49" charset="-122"/>
              </a:rPr>
              <a:t>路高速链路</a:t>
            </a:r>
            <a:endParaRPr lang="en-US" altLang="zh-CN" dirty="0">
              <a:latin typeface="Calibri" panose="020F0502020204030204" pitchFamily="34" charset="0"/>
              <a:ea typeface="黑体" panose="02010609060101010101" pitchFamily="49" charset="-122"/>
            </a:endParaRPr>
          </a:p>
        </p:txBody>
      </p:sp>
      <p:graphicFrame>
        <p:nvGraphicFramePr>
          <p:cNvPr id="14" name="对象 13">
            <a:extLst>
              <a:ext uri="{FF2B5EF4-FFF2-40B4-BE49-F238E27FC236}">
                <a16:creationId xmlns:a16="http://schemas.microsoft.com/office/drawing/2014/main" id="{BE5F5441-9F66-40B5-970C-2F75365E07C7}"/>
              </a:ext>
            </a:extLst>
          </p:cNvPr>
          <p:cNvGraphicFramePr>
            <a:graphicFrameLocks noChangeAspect="1"/>
          </p:cNvGraphicFramePr>
          <p:nvPr>
            <p:extLst>
              <p:ext uri="{D42A27DB-BD31-4B8C-83A1-F6EECF244321}">
                <p14:modId xmlns:p14="http://schemas.microsoft.com/office/powerpoint/2010/main" val="611695089"/>
              </p:ext>
            </p:extLst>
          </p:nvPr>
        </p:nvGraphicFramePr>
        <p:xfrm>
          <a:off x="6293333" y="1813674"/>
          <a:ext cx="4189948" cy="3653074"/>
        </p:xfrm>
        <a:graphic>
          <a:graphicData uri="http://schemas.openxmlformats.org/presentationml/2006/ole">
            <mc:AlternateContent xmlns:mc="http://schemas.openxmlformats.org/markup-compatibility/2006">
              <mc:Choice xmlns:v="urn:schemas-microsoft-com:vml" Requires="v">
                <p:oleObj spid="_x0000_s5174" name="Visio" r:id="rId6" imgW="6829386" imgH="5953367" progId="Visio.Drawing.15">
                  <p:embed/>
                </p:oleObj>
              </mc:Choice>
              <mc:Fallback>
                <p:oleObj name="Visio" r:id="rId6" imgW="6829386" imgH="5953367" progId="Visio.Drawing.15">
                  <p:embed/>
                  <p:pic>
                    <p:nvPicPr>
                      <p:cNvPr id="17" name="对象 16">
                        <a:extLst>
                          <a:ext uri="{FF2B5EF4-FFF2-40B4-BE49-F238E27FC236}">
                            <a16:creationId xmlns:a16="http://schemas.microsoft.com/office/drawing/2014/main" id="{456D2E0F-9678-4ECA-91AB-8215DC6350D4}"/>
                          </a:ext>
                        </a:extLst>
                      </p:cNvPr>
                      <p:cNvPicPr/>
                      <p:nvPr/>
                    </p:nvPicPr>
                    <p:blipFill>
                      <a:blip r:embed="rId7"/>
                      <a:stretch>
                        <a:fillRect/>
                      </a:stretch>
                    </p:blipFill>
                    <p:spPr>
                      <a:xfrm>
                        <a:off x="6293333" y="1813674"/>
                        <a:ext cx="4189948" cy="3653074"/>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02AA69DF-E38C-4E4F-ABB8-07957B939228}"/>
              </a:ext>
            </a:extLst>
          </p:cNvPr>
          <p:cNvSpPr txBox="1"/>
          <p:nvPr/>
        </p:nvSpPr>
        <p:spPr>
          <a:xfrm>
            <a:off x="6346636" y="5643715"/>
            <a:ext cx="4572000" cy="46038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latin typeface="Calibri" panose="020F0502020204030204" pitchFamily="34" charset="0"/>
                <a:ea typeface="黑体" panose="02010609060101010101" pitchFamily="49" charset="-122"/>
              </a:rPr>
              <a:t>预计单板最大功耗</a:t>
            </a:r>
            <a:r>
              <a:rPr lang="zh-CN" altLang="en-US" dirty="0">
                <a:solidFill>
                  <a:srgbClr val="FF0000"/>
                </a:solidFill>
                <a:latin typeface="Calibri" panose="020F0502020204030204" pitchFamily="34" charset="0"/>
                <a:ea typeface="黑体" panose="02010609060101010101" pitchFamily="49" charset="-122"/>
              </a:rPr>
              <a:t>不超过</a:t>
            </a:r>
            <a:r>
              <a:rPr lang="en-US" altLang="zh-CN" dirty="0">
                <a:solidFill>
                  <a:srgbClr val="FF0000"/>
                </a:solidFill>
                <a:latin typeface="Calibri" panose="020F0502020204030204" pitchFamily="34" charset="0"/>
                <a:ea typeface="黑体" panose="02010609060101010101" pitchFamily="49" charset="-122"/>
              </a:rPr>
              <a:t>100W</a:t>
            </a:r>
          </a:p>
        </p:txBody>
      </p:sp>
      <p:pic>
        <p:nvPicPr>
          <p:cNvPr id="16" name="图片 15">
            <a:extLst>
              <a:ext uri="{FF2B5EF4-FFF2-40B4-BE49-F238E27FC236}">
                <a16:creationId xmlns:a16="http://schemas.microsoft.com/office/drawing/2014/main" id="{EB52A86E-AB4F-4177-95D4-06D113B0182B}"/>
              </a:ext>
            </a:extLst>
          </p:cNvPr>
          <p:cNvPicPr>
            <a:picLocks noChangeAspect="1"/>
          </p:cNvPicPr>
          <p:nvPr/>
        </p:nvPicPr>
        <p:blipFill>
          <a:blip r:embed="rId8"/>
          <a:stretch>
            <a:fillRect/>
          </a:stretch>
        </p:blipFill>
        <p:spPr>
          <a:xfrm>
            <a:off x="430434" y="967781"/>
            <a:ext cx="5492268" cy="5864933"/>
          </a:xfrm>
          <a:prstGeom prst="rect">
            <a:avLst/>
          </a:prstGeom>
        </p:spPr>
      </p:pic>
    </p:spTree>
    <p:extLst>
      <p:ext uri="{BB962C8B-B14F-4D97-AF65-F5344CB8AC3E}">
        <p14:creationId xmlns:p14="http://schemas.microsoft.com/office/powerpoint/2010/main" val="1402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075" y="163596"/>
            <a:ext cx="5876925" cy="709072"/>
          </a:xfrm>
        </p:spPr>
        <p:txBody>
          <a:bodyPr/>
          <a:lstStyle/>
          <a:p>
            <a:r>
              <a:rPr lang="zh-CN" altLang="en-US" b="1" dirty="0"/>
              <a:t>研究计划</a:t>
            </a:r>
          </a:p>
        </p:txBody>
      </p:sp>
      <p:sp>
        <p:nvSpPr>
          <p:cNvPr id="3" name="内容占位符 2"/>
          <p:cNvSpPr>
            <a:spLocks noGrp="1"/>
          </p:cNvSpPr>
          <p:nvPr>
            <p:ph idx="4294967295"/>
          </p:nvPr>
        </p:nvSpPr>
        <p:spPr>
          <a:xfrm>
            <a:off x="838200" y="1825625"/>
            <a:ext cx="10515600" cy="4351338"/>
          </a:xfrm>
        </p:spPr>
        <p:txBody>
          <a:bodyPr/>
          <a:lstStyle/>
          <a:p>
            <a:pPr marL="809625" indent="-809625">
              <a:lnSpc>
                <a:spcPct val="150000"/>
              </a:lnSpc>
              <a:buFont typeface="+mj-lt"/>
              <a:buAutoNum type="romanUcPeriod"/>
            </a:pPr>
            <a:r>
              <a:rPr lang="zh-CN" altLang="en-US" b="1" dirty="0">
                <a:solidFill>
                  <a:schemeClr val="bg1">
                    <a:lumMod val="85000"/>
                  </a:schemeClr>
                </a:solidFill>
              </a:rPr>
              <a:t>研究背景</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solidFill>
                  <a:schemeClr val="bg1">
                    <a:lumMod val="85000"/>
                  </a:schemeClr>
                </a:solidFill>
              </a:rPr>
              <a:t>触发电子学方案设计</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solidFill>
                  <a:schemeClr val="bg1">
                    <a:lumMod val="85000"/>
                  </a:schemeClr>
                </a:solidFill>
              </a:rPr>
              <a:t>当前研究进展</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t>总结与展望</a:t>
            </a:r>
            <a:endParaRPr lang="en-US" altLang="zh-CN" b="1" dirty="0"/>
          </a:p>
        </p:txBody>
      </p:sp>
      <p:sp>
        <p:nvSpPr>
          <p:cNvPr id="4" name="日期占位符 3"/>
          <p:cNvSpPr>
            <a:spLocks noGrp="1"/>
          </p:cNvSpPr>
          <p:nvPr>
            <p:ph type="dt" sz="half" idx="10"/>
          </p:nvPr>
        </p:nvSpPr>
        <p:spPr>
          <a:xfrm>
            <a:off x="83820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16</a:t>
            </a:fld>
            <a:endParaRPr lang="zh-CN" altLang="en-US"/>
          </a:p>
        </p:txBody>
      </p:sp>
    </p:spTree>
    <p:extLst>
      <p:ext uri="{BB962C8B-B14F-4D97-AF65-F5344CB8AC3E}">
        <p14:creationId xmlns:p14="http://schemas.microsoft.com/office/powerpoint/2010/main" val="128360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17</a:t>
            </a:fld>
            <a:endParaRPr lang="zh-CN" altLang="en-US"/>
          </a:p>
        </p:txBody>
      </p:sp>
      <p:pic>
        <p:nvPicPr>
          <p:cNvPr id="9" name="图片 8">
            <a:extLst>
              <a:ext uri="{FF2B5EF4-FFF2-40B4-BE49-F238E27FC236}">
                <a16:creationId xmlns:a16="http://schemas.microsoft.com/office/drawing/2014/main" id="{79AD9F7A-7B28-4E0F-9FD7-83AAFAE8D6F1}"/>
              </a:ext>
            </a:extLst>
          </p:cNvPr>
          <p:cNvPicPr>
            <a:picLocks noChangeAspect="1"/>
          </p:cNvPicPr>
          <p:nvPr/>
        </p:nvPicPr>
        <p:blipFill>
          <a:blip r:embed="rId3"/>
          <a:stretch>
            <a:fillRect/>
          </a:stretch>
        </p:blipFill>
        <p:spPr>
          <a:xfrm>
            <a:off x="104313" y="1449565"/>
            <a:ext cx="5664059" cy="3499347"/>
          </a:xfrm>
          <a:prstGeom prst="rect">
            <a:avLst/>
          </a:prstGeom>
        </p:spPr>
      </p:pic>
      <p:sp>
        <p:nvSpPr>
          <p:cNvPr id="10" name="矩形 9">
            <a:extLst>
              <a:ext uri="{FF2B5EF4-FFF2-40B4-BE49-F238E27FC236}">
                <a16:creationId xmlns:a16="http://schemas.microsoft.com/office/drawing/2014/main" id="{9DB3E102-2E0B-42AE-96FB-5DDF5685CC7E}"/>
              </a:ext>
            </a:extLst>
          </p:cNvPr>
          <p:cNvSpPr/>
          <p:nvPr/>
        </p:nvSpPr>
        <p:spPr>
          <a:xfrm>
            <a:off x="740969" y="5290446"/>
            <a:ext cx="4629794" cy="369332"/>
          </a:xfrm>
          <a:prstGeom prst="rect">
            <a:avLst/>
          </a:prstGeom>
        </p:spPr>
        <p:txBody>
          <a:bodyPr wrap="none">
            <a:spAutoFit/>
          </a:bodyPr>
          <a:lstStyle/>
          <a:p>
            <a:pPr marL="285750" indent="-285750">
              <a:buFont typeface="Wingdings" panose="05000000000000000000" pitchFamily="2" charset="2"/>
              <a:buChar char="Ø"/>
            </a:pPr>
            <a:r>
              <a:rPr lang="en-US" altLang="zh-CN" dirty="0"/>
              <a:t>MDC</a:t>
            </a:r>
            <a:r>
              <a:rPr lang="zh-CN" altLang="en-US" dirty="0"/>
              <a:t>径迹重建算法（详情见</a:t>
            </a:r>
            <a:r>
              <a:rPr lang="zh-CN" altLang="en-US" dirty="0">
                <a:solidFill>
                  <a:srgbClr val="FF0000"/>
                </a:solidFill>
              </a:rPr>
              <a:t>郝艺迪</a:t>
            </a:r>
            <a:r>
              <a:rPr lang="zh-CN" altLang="en-US" dirty="0"/>
              <a:t>报告）</a:t>
            </a:r>
          </a:p>
        </p:txBody>
      </p:sp>
      <p:pic>
        <p:nvPicPr>
          <p:cNvPr id="13" name="图片 12">
            <a:extLst>
              <a:ext uri="{FF2B5EF4-FFF2-40B4-BE49-F238E27FC236}">
                <a16:creationId xmlns:a16="http://schemas.microsoft.com/office/drawing/2014/main" id="{CE3F4239-8ED5-4007-B3D4-C0D4DBC40E4C}"/>
              </a:ext>
            </a:extLst>
          </p:cNvPr>
          <p:cNvPicPr>
            <a:picLocks noChangeAspect="1"/>
          </p:cNvPicPr>
          <p:nvPr/>
        </p:nvPicPr>
        <p:blipFill>
          <a:blip r:embed="rId4"/>
          <a:stretch>
            <a:fillRect/>
          </a:stretch>
        </p:blipFill>
        <p:spPr>
          <a:xfrm>
            <a:off x="6423630" y="2463650"/>
            <a:ext cx="5549881" cy="1471175"/>
          </a:xfrm>
          <a:prstGeom prst="rect">
            <a:avLst/>
          </a:prstGeom>
        </p:spPr>
      </p:pic>
      <p:sp>
        <p:nvSpPr>
          <p:cNvPr id="14" name="矩形 13">
            <a:extLst>
              <a:ext uri="{FF2B5EF4-FFF2-40B4-BE49-F238E27FC236}">
                <a16:creationId xmlns:a16="http://schemas.microsoft.com/office/drawing/2014/main" id="{2BF2FAE8-AD09-4243-B4A0-C65A45D20B0E}"/>
              </a:ext>
            </a:extLst>
          </p:cNvPr>
          <p:cNvSpPr/>
          <p:nvPr/>
        </p:nvSpPr>
        <p:spPr>
          <a:xfrm>
            <a:off x="8411418" y="5260747"/>
            <a:ext cx="1829347" cy="369332"/>
          </a:xfrm>
          <a:prstGeom prst="rect">
            <a:avLst/>
          </a:prstGeom>
        </p:spPr>
        <p:txBody>
          <a:bodyPr wrap="none">
            <a:spAutoFit/>
          </a:bodyPr>
          <a:lstStyle/>
          <a:p>
            <a:pPr marL="285750" indent="-285750">
              <a:buFont typeface="Wingdings" panose="05000000000000000000" pitchFamily="2" charset="2"/>
              <a:buChar char="Ø"/>
            </a:pPr>
            <a:r>
              <a:rPr lang="en-US" altLang="zh-CN" dirty="0"/>
              <a:t>EMC</a:t>
            </a:r>
            <a:r>
              <a:rPr lang="zh-CN" altLang="en-US" dirty="0"/>
              <a:t>触发算法</a:t>
            </a:r>
          </a:p>
        </p:txBody>
      </p:sp>
      <p:sp>
        <p:nvSpPr>
          <p:cNvPr id="6" name="标题 5">
            <a:extLst>
              <a:ext uri="{FF2B5EF4-FFF2-40B4-BE49-F238E27FC236}">
                <a16:creationId xmlns:a16="http://schemas.microsoft.com/office/drawing/2014/main" id="{97A064CF-1528-454A-922A-4B66E0B55D93}"/>
              </a:ext>
            </a:extLst>
          </p:cNvPr>
          <p:cNvSpPr>
            <a:spLocks noGrp="1"/>
          </p:cNvSpPr>
          <p:nvPr>
            <p:ph type="title"/>
          </p:nvPr>
        </p:nvSpPr>
        <p:spPr/>
        <p:txBody>
          <a:bodyPr/>
          <a:lstStyle/>
          <a:p>
            <a:r>
              <a:rPr lang="zh-CN" altLang="en-US" b="1" dirty="0"/>
              <a:t>子触发逻辑</a:t>
            </a:r>
          </a:p>
        </p:txBody>
      </p:sp>
    </p:spTree>
    <p:extLst>
      <p:ext uri="{BB962C8B-B14F-4D97-AF65-F5344CB8AC3E}">
        <p14:creationId xmlns:p14="http://schemas.microsoft.com/office/powerpoint/2010/main" val="408321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9934A26-C461-46E0-AE3F-80DFF672DA3D}"/>
              </a:ext>
            </a:extLst>
          </p:cNvPr>
          <p:cNvSpPr>
            <a:spLocks noGrp="1"/>
          </p:cNvSpPr>
          <p:nvPr>
            <p:ph idx="1"/>
          </p:nvPr>
        </p:nvSpPr>
        <p:spPr/>
        <p:txBody>
          <a:bodyPr>
            <a:normAutofit/>
          </a:bodyPr>
          <a:lstStyle/>
          <a:p>
            <a:pPr marL="342900" indent="-342900">
              <a:lnSpc>
                <a:spcPct val="150000"/>
              </a:lnSpc>
              <a:buFont typeface="Wingdings" panose="05000000000000000000" pitchFamily="2" charset="2"/>
              <a:buChar char="ü"/>
            </a:pPr>
            <a:r>
              <a:rPr lang="zh-CN" altLang="en-US" dirty="0">
                <a:latin typeface="Calibri" panose="020F0502020204030204" pitchFamily="34" charset="0"/>
              </a:rPr>
              <a:t>初步设计了</a:t>
            </a:r>
            <a:r>
              <a:rPr lang="en-US" altLang="zh-CN" dirty="0">
                <a:latin typeface="Calibri" panose="020F0502020204030204" pitchFamily="34" charset="0"/>
              </a:rPr>
              <a:t>L1</a:t>
            </a:r>
            <a:r>
              <a:rPr lang="zh-CN" altLang="en-US" dirty="0">
                <a:latin typeface="Calibri" panose="020F0502020204030204" pitchFamily="34" charset="0"/>
              </a:rPr>
              <a:t>级触发电子学系统架构；</a:t>
            </a:r>
            <a:endParaRPr lang="en-US" altLang="zh-CN" dirty="0">
              <a:latin typeface="Calibri" panose="020F0502020204030204" pitchFamily="34" charset="0"/>
            </a:endParaRPr>
          </a:p>
          <a:p>
            <a:pPr marL="342900" indent="-342900">
              <a:lnSpc>
                <a:spcPct val="150000"/>
              </a:lnSpc>
              <a:buFont typeface="Wingdings" panose="05000000000000000000" pitchFamily="2" charset="2"/>
              <a:buChar char="ü"/>
            </a:pPr>
            <a:r>
              <a:rPr lang="zh-CN" altLang="en-US" dirty="0">
                <a:latin typeface="Calibri" panose="020F0502020204030204" pitchFamily="34" charset="0"/>
              </a:rPr>
              <a:t>初步设计了触发的通用电路板</a:t>
            </a:r>
            <a:r>
              <a:rPr lang="en-US" altLang="zh-CN" dirty="0">
                <a:latin typeface="Calibri" panose="020F0502020204030204" pitchFamily="34" charset="0"/>
              </a:rPr>
              <a:t>CROB</a:t>
            </a:r>
            <a:r>
              <a:rPr lang="zh-CN" altLang="en-US" dirty="0">
                <a:latin typeface="Calibri" panose="020F0502020204030204" pitchFamily="34" charset="0"/>
              </a:rPr>
              <a:t>；</a:t>
            </a:r>
            <a:endParaRPr lang="en-US" altLang="zh-CN" dirty="0">
              <a:latin typeface="Calibri" panose="020F0502020204030204" pitchFamily="34" charset="0"/>
            </a:endParaRPr>
          </a:p>
          <a:p>
            <a:pPr marL="342900" indent="-342900">
              <a:lnSpc>
                <a:spcPct val="150000"/>
              </a:lnSpc>
              <a:buFont typeface="Wingdings" panose="05000000000000000000" pitchFamily="2" charset="2"/>
              <a:buChar char="ü"/>
            </a:pPr>
            <a:r>
              <a:rPr lang="en-US" altLang="zh-CN" dirty="0">
                <a:latin typeface="Calibri" panose="020F0502020204030204" pitchFamily="34" charset="0"/>
              </a:rPr>
              <a:t>MDC</a:t>
            </a:r>
            <a:r>
              <a:rPr lang="zh-CN" altLang="en-US" dirty="0">
                <a:latin typeface="Calibri" panose="020F0502020204030204" pitchFamily="34" charset="0"/>
              </a:rPr>
              <a:t>子触发系统软硬件功能部分实现；</a:t>
            </a:r>
            <a:endParaRPr lang="en-US" altLang="zh-CN" dirty="0">
              <a:latin typeface="Calibri" panose="020F0502020204030204" pitchFamily="34" charset="0"/>
            </a:endParaRPr>
          </a:p>
          <a:p>
            <a:pPr marL="342900" indent="-342900">
              <a:lnSpc>
                <a:spcPct val="150000"/>
              </a:lnSpc>
              <a:buFont typeface="Wingdings" panose="05000000000000000000" pitchFamily="2" charset="2"/>
              <a:buChar char="ü"/>
            </a:pPr>
            <a:r>
              <a:rPr lang="en-US" altLang="zh-CN" dirty="0">
                <a:latin typeface="Calibri" panose="020F0502020204030204" pitchFamily="34" charset="0"/>
              </a:rPr>
              <a:t>EMC</a:t>
            </a:r>
            <a:r>
              <a:rPr lang="zh-CN" altLang="en-US" dirty="0">
                <a:latin typeface="Calibri" panose="020F0502020204030204" pitchFamily="34" charset="0"/>
              </a:rPr>
              <a:t>子触发算法逻辑方案基本确定；</a:t>
            </a:r>
            <a:endParaRPr lang="en-US" altLang="zh-CN" dirty="0">
              <a:latin typeface="Calibri" panose="020F0502020204030204" pitchFamily="34" charset="0"/>
            </a:endParaRPr>
          </a:p>
          <a:p>
            <a:pPr marL="342900" indent="-342900">
              <a:lnSpc>
                <a:spcPct val="150000"/>
              </a:lnSpc>
            </a:pPr>
            <a:r>
              <a:rPr lang="zh-CN" altLang="en-US" dirty="0">
                <a:latin typeface="Calibri" panose="020F0502020204030204" pitchFamily="34" charset="0"/>
              </a:rPr>
              <a:t>构建</a:t>
            </a:r>
            <a:r>
              <a:rPr lang="en-US" altLang="zh-CN" dirty="0">
                <a:latin typeface="Calibri" panose="020F0502020204030204" pitchFamily="34" charset="0"/>
              </a:rPr>
              <a:t>L1</a:t>
            </a:r>
            <a:r>
              <a:rPr lang="zh-CN" altLang="en-US" dirty="0">
                <a:latin typeface="Calibri" panose="020F0502020204030204" pitchFamily="34" charset="0"/>
              </a:rPr>
              <a:t>全局触发逻辑。</a:t>
            </a:r>
          </a:p>
          <a:p>
            <a:endParaRPr lang="zh-CN" altLang="en-US" dirty="0"/>
          </a:p>
        </p:txBody>
      </p:sp>
      <p:sp>
        <p:nvSpPr>
          <p:cNvPr id="3" name="日期占位符 2">
            <a:extLst>
              <a:ext uri="{FF2B5EF4-FFF2-40B4-BE49-F238E27FC236}">
                <a16:creationId xmlns:a16="http://schemas.microsoft.com/office/drawing/2014/main" id="{9DBEECAD-286D-40F8-8765-5C97017645AF}"/>
              </a:ext>
            </a:extLst>
          </p:cNvPr>
          <p:cNvSpPr>
            <a:spLocks noGrp="1"/>
          </p:cNvSpPr>
          <p:nvPr>
            <p:ph type="dt" sz="half" idx="10"/>
          </p:nvPr>
        </p:nvSpPr>
        <p:spPr/>
        <p:txBody>
          <a:bodyPr/>
          <a:lstStyle/>
          <a:p>
            <a:fld id="{C6CE2DF2-BCA6-42AD-9EC2-91507C44706D}" type="datetime1">
              <a:rPr lang="zh-CN" altLang="en-US" smtClean="0"/>
              <a:pPr/>
              <a:t>2023/8/9</a:t>
            </a:fld>
            <a:endParaRPr lang="zh-CN" altLang="en-US" dirty="0"/>
          </a:p>
        </p:txBody>
      </p:sp>
      <p:sp>
        <p:nvSpPr>
          <p:cNvPr id="4" name="灯片编号占位符 3">
            <a:extLst>
              <a:ext uri="{FF2B5EF4-FFF2-40B4-BE49-F238E27FC236}">
                <a16:creationId xmlns:a16="http://schemas.microsoft.com/office/drawing/2014/main" id="{96EB1389-7183-45B9-9758-6C1572566750}"/>
              </a:ext>
            </a:extLst>
          </p:cNvPr>
          <p:cNvSpPr>
            <a:spLocks noGrp="1"/>
          </p:cNvSpPr>
          <p:nvPr>
            <p:ph type="sldNum" sz="quarter" idx="12"/>
          </p:nvPr>
        </p:nvSpPr>
        <p:spPr/>
        <p:txBody>
          <a:bodyPr/>
          <a:lstStyle/>
          <a:p>
            <a:fld id="{7233DC2A-5E92-482B-9DB5-24AB4AD1E5BC}" type="slidenum">
              <a:rPr lang="zh-CN" altLang="en-US" smtClean="0"/>
              <a:pPr/>
              <a:t>18</a:t>
            </a:fld>
            <a:endParaRPr lang="zh-CN" altLang="en-US" dirty="0"/>
          </a:p>
        </p:txBody>
      </p:sp>
      <p:sp>
        <p:nvSpPr>
          <p:cNvPr id="5" name="标题 4">
            <a:extLst>
              <a:ext uri="{FF2B5EF4-FFF2-40B4-BE49-F238E27FC236}">
                <a16:creationId xmlns:a16="http://schemas.microsoft.com/office/drawing/2014/main" id="{ED8E5DA9-4B34-4936-815D-1A1F50E00031}"/>
              </a:ext>
            </a:extLst>
          </p:cNvPr>
          <p:cNvSpPr>
            <a:spLocks noGrp="1"/>
          </p:cNvSpPr>
          <p:nvPr>
            <p:ph type="title"/>
          </p:nvPr>
        </p:nvSpPr>
        <p:spPr/>
        <p:txBody>
          <a:bodyPr/>
          <a:lstStyle/>
          <a:p>
            <a:r>
              <a:rPr lang="zh-CN" altLang="en-US" b="1" dirty="0"/>
              <a:t>总结与展望</a:t>
            </a:r>
          </a:p>
        </p:txBody>
      </p:sp>
    </p:spTree>
    <p:extLst>
      <p:ext uri="{BB962C8B-B14F-4D97-AF65-F5344CB8AC3E}">
        <p14:creationId xmlns:p14="http://schemas.microsoft.com/office/powerpoint/2010/main" val="78584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81D3E-5F45-45E2-BA54-D706840C6DA9}"/>
              </a:ext>
            </a:extLst>
          </p:cNvPr>
          <p:cNvSpPr>
            <a:spLocks noGrp="1"/>
          </p:cNvSpPr>
          <p:nvPr>
            <p:ph type="title"/>
          </p:nvPr>
        </p:nvSpPr>
        <p:spPr/>
        <p:txBody>
          <a:bodyPr/>
          <a:lstStyle/>
          <a:p>
            <a:r>
              <a:rPr lang="zh-CN" altLang="en-US" dirty="0"/>
              <a:t>感谢您的聆听！</a:t>
            </a:r>
          </a:p>
        </p:txBody>
      </p:sp>
      <p:sp>
        <p:nvSpPr>
          <p:cNvPr id="4" name="日期占位符 3"/>
          <p:cNvSpPr>
            <a:spLocks noGrp="1"/>
          </p:cNvSpPr>
          <p:nvPr>
            <p:ph type="dt" sz="half" idx="4294967295"/>
          </p:nvPr>
        </p:nvSpPr>
        <p:spPr>
          <a:xfrm>
            <a:off x="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4294967295"/>
          </p:nvPr>
        </p:nvSpPr>
        <p:spPr>
          <a:xfrm>
            <a:off x="9448800" y="6356350"/>
            <a:ext cx="2743200" cy="365125"/>
          </a:xfrm>
        </p:spPr>
        <p:txBody>
          <a:bodyPr/>
          <a:lstStyle/>
          <a:p>
            <a:fld id="{7233DC2A-5E92-482B-9DB5-24AB4AD1E5BC}" type="slidenum">
              <a:rPr lang="zh-CN" altLang="en-US" smtClean="0"/>
              <a:t>19</a:t>
            </a:fld>
            <a:endParaRPr lang="zh-CN" altLang="en-US"/>
          </a:p>
        </p:txBody>
      </p:sp>
    </p:spTree>
    <p:extLst>
      <p:ext uri="{BB962C8B-B14F-4D97-AF65-F5344CB8AC3E}">
        <p14:creationId xmlns:p14="http://schemas.microsoft.com/office/powerpoint/2010/main" val="304447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075" y="163596"/>
            <a:ext cx="5876925" cy="709072"/>
          </a:xfrm>
        </p:spPr>
        <p:txBody>
          <a:bodyPr/>
          <a:lstStyle/>
          <a:p>
            <a:r>
              <a:rPr lang="zh-CN" altLang="en-US" b="1" dirty="0"/>
              <a:t>目录</a:t>
            </a:r>
          </a:p>
        </p:txBody>
      </p:sp>
      <p:sp>
        <p:nvSpPr>
          <p:cNvPr id="3" name="内容占位符 2"/>
          <p:cNvSpPr>
            <a:spLocks noGrp="1"/>
          </p:cNvSpPr>
          <p:nvPr>
            <p:ph idx="4294967295"/>
          </p:nvPr>
        </p:nvSpPr>
        <p:spPr>
          <a:xfrm>
            <a:off x="838200" y="1825625"/>
            <a:ext cx="10515600" cy="4351338"/>
          </a:xfrm>
        </p:spPr>
        <p:txBody>
          <a:bodyPr/>
          <a:lstStyle/>
          <a:p>
            <a:pPr marL="809625" indent="-809625">
              <a:lnSpc>
                <a:spcPct val="150000"/>
              </a:lnSpc>
              <a:buFont typeface="+mj-lt"/>
              <a:buAutoNum type="romanUcPeriod"/>
            </a:pPr>
            <a:r>
              <a:rPr lang="zh-CN" altLang="en-US" b="1" dirty="0"/>
              <a:t>研究背景</a:t>
            </a:r>
            <a:endParaRPr lang="en-US" altLang="zh-CN" b="1" dirty="0"/>
          </a:p>
          <a:p>
            <a:pPr marL="809625" indent="-809625">
              <a:lnSpc>
                <a:spcPct val="150000"/>
              </a:lnSpc>
              <a:buFont typeface="+mj-lt"/>
              <a:buAutoNum type="romanUcPeriod"/>
            </a:pPr>
            <a:r>
              <a:rPr lang="zh-CN" altLang="en-US" b="1" dirty="0"/>
              <a:t>触发电子学方案设计</a:t>
            </a:r>
            <a:endParaRPr lang="en-US" altLang="zh-CN" b="1" dirty="0"/>
          </a:p>
          <a:p>
            <a:pPr marL="809625" indent="-809625">
              <a:lnSpc>
                <a:spcPct val="150000"/>
              </a:lnSpc>
              <a:buFont typeface="+mj-lt"/>
              <a:buAutoNum type="romanUcPeriod"/>
            </a:pPr>
            <a:r>
              <a:rPr lang="zh-CN" altLang="en-US" b="1" dirty="0"/>
              <a:t>当前研究进展</a:t>
            </a:r>
            <a:endParaRPr lang="en-US" altLang="zh-CN" b="1" dirty="0"/>
          </a:p>
          <a:p>
            <a:pPr marL="809625" indent="-809625">
              <a:lnSpc>
                <a:spcPct val="150000"/>
              </a:lnSpc>
              <a:buFont typeface="+mj-lt"/>
              <a:buAutoNum type="romanUcPeriod"/>
            </a:pPr>
            <a:r>
              <a:rPr lang="zh-CN" altLang="en-US" b="1" dirty="0"/>
              <a:t>总结与展望</a:t>
            </a:r>
            <a:endParaRPr lang="en-US" altLang="zh-CN" b="1" dirty="0"/>
          </a:p>
          <a:p>
            <a:pPr marL="809625" indent="-809625">
              <a:lnSpc>
                <a:spcPct val="150000"/>
              </a:lnSpc>
              <a:buFont typeface="+mj-lt"/>
              <a:buAutoNum type="romanUcPeriod"/>
            </a:pPr>
            <a:endParaRPr lang="en-US" altLang="zh-CN" b="1" dirty="0"/>
          </a:p>
        </p:txBody>
      </p:sp>
      <p:sp>
        <p:nvSpPr>
          <p:cNvPr id="4" name="日期占位符 3"/>
          <p:cNvSpPr>
            <a:spLocks noGrp="1"/>
          </p:cNvSpPr>
          <p:nvPr>
            <p:ph type="dt" sz="half" idx="10"/>
          </p:nvPr>
        </p:nvSpPr>
        <p:spPr>
          <a:xfrm>
            <a:off x="83820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2</a:t>
            </a:fld>
            <a:endParaRPr lang="zh-CN" altLang="en-US"/>
          </a:p>
        </p:txBody>
      </p:sp>
    </p:spTree>
    <p:extLst>
      <p:ext uri="{BB962C8B-B14F-4D97-AF65-F5344CB8AC3E}">
        <p14:creationId xmlns:p14="http://schemas.microsoft.com/office/powerpoint/2010/main" val="225227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87708310-8AE2-43AC-9E07-89E53F8FAD79}"/>
              </a:ext>
            </a:extLst>
          </p:cNvPr>
          <p:cNvSpPr>
            <a:spLocks noGrp="1"/>
          </p:cNvSpPr>
          <p:nvPr>
            <p:ph type="title"/>
          </p:nvPr>
        </p:nvSpPr>
        <p:spPr>
          <a:xfrm>
            <a:off x="219075" y="163596"/>
            <a:ext cx="5876925" cy="709072"/>
          </a:xfrm>
        </p:spPr>
        <p:txBody>
          <a:bodyPr/>
          <a:lstStyle/>
          <a:p>
            <a:r>
              <a:rPr lang="zh-CN" altLang="en-US" b="1" dirty="0"/>
              <a:t>研究背景</a:t>
            </a:r>
          </a:p>
        </p:txBody>
      </p:sp>
      <p:sp>
        <p:nvSpPr>
          <p:cNvPr id="3" name="内容占位符 2"/>
          <p:cNvSpPr>
            <a:spLocks noGrp="1"/>
          </p:cNvSpPr>
          <p:nvPr>
            <p:ph idx="4294967295"/>
          </p:nvPr>
        </p:nvSpPr>
        <p:spPr>
          <a:xfrm>
            <a:off x="838200" y="1825625"/>
            <a:ext cx="10515600" cy="4351338"/>
          </a:xfrm>
        </p:spPr>
        <p:txBody>
          <a:bodyPr/>
          <a:lstStyle/>
          <a:p>
            <a:pPr marL="809625" indent="-809625">
              <a:lnSpc>
                <a:spcPct val="150000"/>
              </a:lnSpc>
              <a:buFont typeface="+mj-lt"/>
              <a:buAutoNum type="romanUcPeriod"/>
            </a:pPr>
            <a:r>
              <a:rPr lang="zh-CN" altLang="en-US" b="1" dirty="0"/>
              <a:t>研究背景</a:t>
            </a:r>
            <a:endParaRPr lang="en-US" altLang="zh-CN" b="1" dirty="0"/>
          </a:p>
          <a:p>
            <a:pPr marL="809625" indent="-809625">
              <a:lnSpc>
                <a:spcPct val="150000"/>
              </a:lnSpc>
              <a:buFont typeface="+mj-lt"/>
              <a:buAutoNum type="romanUcPeriod"/>
            </a:pPr>
            <a:r>
              <a:rPr lang="zh-CN" altLang="en-US" b="1" dirty="0">
                <a:solidFill>
                  <a:schemeClr val="bg1">
                    <a:lumMod val="85000"/>
                  </a:schemeClr>
                </a:solidFill>
              </a:rPr>
              <a:t>触发电子学方案设计</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solidFill>
                  <a:schemeClr val="bg1">
                    <a:lumMod val="85000"/>
                  </a:schemeClr>
                </a:solidFill>
              </a:rPr>
              <a:t>当前研究进展</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solidFill>
                  <a:schemeClr val="bg1">
                    <a:lumMod val="85000"/>
                  </a:schemeClr>
                </a:solidFill>
              </a:rPr>
              <a:t>总结与展望</a:t>
            </a:r>
            <a:endParaRPr lang="en-US" altLang="zh-CN" b="1" dirty="0"/>
          </a:p>
        </p:txBody>
      </p:sp>
      <p:sp>
        <p:nvSpPr>
          <p:cNvPr id="4" name="日期占位符 3"/>
          <p:cNvSpPr>
            <a:spLocks noGrp="1"/>
          </p:cNvSpPr>
          <p:nvPr>
            <p:ph type="dt" sz="half" idx="10"/>
          </p:nvPr>
        </p:nvSpPr>
        <p:spPr>
          <a:xfrm>
            <a:off x="83820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3</a:t>
            </a:fld>
            <a:endParaRPr lang="zh-CN" altLang="en-US"/>
          </a:p>
        </p:txBody>
      </p:sp>
    </p:spTree>
    <p:extLst>
      <p:ext uri="{BB962C8B-B14F-4D97-AF65-F5344CB8AC3E}">
        <p14:creationId xmlns:p14="http://schemas.microsoft.com/office/powerpoint/2010/main" val="28330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
            <a:extLst>
              <a:ext uri="{FF2B5EF4-FFF2-40B4-BE49-F238E27FC236}">
                <a16:creationId xmlns:a16="http://schemas.microsoft.com/office/drawing/2014/main" id="{1D44B167-9A63-41C9-B7DD-5592E2D0D29B}"/>
              </a:ext>
            </a:extLst>
          </p:cNvPr>
          <p:cNvSpPr>
            <a:spLocks noGrp="1"/>
          </p:cNvSpPr>
          <p:nvPr>
            <p:ph idx="4294967295"/>
          </p:nvPr>
        </p:nvSpPr>
        <p:spPr>
          <a:xfrm>
            <a:off x="6633886" y="962335"/>
            <a:ext cx="5367647" cy="4351338"/>
          </a:xfrm>
        </p:spPr>
        <p:txBody>
          <a:bodyPr>
            <a:normAutofit/>
          </a:bodyPr>
          <a:lstStyle/>
          <a:p>
            <a:pPr>
              <a:lnSpc>
                <a:spcPct val="120000"/>
              </a:lnSpc>
            </a:pPr>
            <a:r>
              <a:rPr lang="en-US" altLang="zh-CN" sz="2000" dirty="0">
                <a:ln w="0"/>
                <a:effectLst>
                  <a:outerShdw blurRad="38100" dist="19050" dir="2700000" algn="tl" rotWithShape="0">
                    <a:schemeClr val="dk1">
                      <a:alpha val="40000"/>
                    </a:schemeClr>
                  </a:outerShdw>
                </a:effectLst>
              </a:rPr>
              <a:t>STCF</a:t>
            </a:r>
            <a:r>
              <a:rPr lang="zh-CN" altLang="en-US" sz="2000" dirty="0">
                <a:ln w="0"/>
                <a:effectLst>
                  <a:outerShdw blurRad="38100" dist="19050" dir="2700000" algn="tl" rotWithShape="0">
                    <a:schemeClr val="dk1">
                      <a:alpha val="40000"/>
                    </a:schemeClr>
                  </a:outerShdw>
                </a:effectLst>
              </a:rPr>
              <a:t>探测谱仪特点</a:t>
            </a:r>
            <a:endParaRPr lang="en-US" altLang="zh-CN" sz="2000" dirty="0">
              <a:ln w="0"/>
              <a:effectLst>
                <a:outerShdw blurRad="38100" dist="19050" dir="2700000" algn="tl" rotWithShape="0">
                  <a:schemeClr val="dk1">
                    <a:alpha val="40000"/>
                  </a:schemeClr>
                </a:outerShdw>
              </a:effectLst>
            </a:endParaRPr>
          </a:p>
          <a:p>
            <a:pPr lvl="1">
              <a:lnSpc>
                <a:spcPct val="120000"/>
              </a:lnSpc>
            </a:pPr>
            <a:r>
              <a:rPr lang="zh-CN" altLang="en-US" sz="1600" dirty="0">
                <a:ln w="0"/>
                <a:solidFill>
                  <a:srgbClr val="C00000"/>
                </a:solidFill>
                <a:effectLst>
                  <a:outerShdw blurRad="38100" dist="19050" dir="2700000" algn="tl" rotWithShape="0">
                    <a:schemeClr val="dk1">
                      <a:alpha val="40000"/>
                    </a:schemeClr>
                  </a:outerShdw>
                </a:effectLst>
              </a:rPr>
              <a:t>高本底</a:t>
            </a:r>
            <a:r>
              <a:rPr lang="zh-CN" altLang="en-US" sz="1600" dirty="0"/>
              <a:t>：高亮度导致的高本底，在</a:t>
            </a:r>
            <a:r>
              <a:rPr lang="en-US" altLang="zh-CN" sz="1600" dirty="0"/>
              <a:t>IP</a:t>
            </a:r>
            <a:r>
              <a:rPr lang="zh-CN" altLang="en-US" sz="1600" dirty="0"/>
              <a:t>附近是</a:t>
            </a:r>
            <a:r>
              <a:rPr lang="en-US" altLang="zh-CN" sz="1600" dirty="0"/>
              <a:t>BESIII</a:t>
            </a:r>
            <a:r>
              <a:rPr lang="zh-CN" altLang="en-US" sz="1600" dirty="0"/>
              <a:t>实验的</a:t>
            </a:r>
            <a:r>
              <a:rPr lang="en-US" altLang="zh-CN" sz="1600" dirty="0"/>
              <a:t>75</a:t>
            </a:r>
            <a:r>
              <a:rPr lang="zh-CN" altLang="en-US" sz="1600" dirty="0"/>
              <a:t>倍</a:t>
            </a:r>
          </a:p>
          <a:p>
            <a:pPr lvl="1">
              <a:lnSpc>
                <a:spcPct val="120000"/>
              </a:lnSpc>
            </a:pPr>
            <a:r>
              <a:rPr lang="zh-CN" altLang="en-US" sz="1600" dirty="0">
                <a:ln w="0"/>
                <a:solidFill>
                  <a:srgbClr val="C00000"/>
                </a:solidFill>
                <a:effectLst>
                  <a:outerShdw blurRad="38100" dist="19050" dir="2700000" algn="tl" rotWithShape="0">
                    <a:schemeClr val="dk1">
                      <a:alpha val="40000"/>
                    </a:schemeClr>
                  </a:outerShdw>
                </a:effectLst>
              </a:rPr>
              <a:t>高事例率</a:t>
            </a:r>
            <a:r>
              <a:rPr lang="zh-CN" altLang="en-US" sz="1600" dirty="0"/>
              <a:t>：高亮度产生的高事例率，是</a:t>
            </a:r>
            <a:r>
              <a:rPr lang="en-US" altLang="zh-CN" sz="1600" dirty="0"/>
              <a:t>BESIII</a:t>
            </a:r>
            <a:r>
              <a:rPr lang="zh-CN" altLang="en-US" sz="1600" dirty="0"/>
              <a:t>的</a:t>
            </a:r>
            <a:r>
              <a:rPr lang="en-US" altLang="zh-CN" sz="1600" dirty="0"/>
              <a:t>100</a:t>
            </a:r>
            <a:r>
              <a:rPr lang="zh-CN" altLang="en-US" sz="1600" dirty="0"/>
              <a:t>倍，最高大</a:t>
            </a:r>
            <a:r>
              <a:rPr lang="en-US" altLang="zh-CN" sz="1600" dirty="0"/>
              <a:t>400kHz</a:t>
            </a:r>
          </a:p>
          <a:p>
            <a:pPr lvl="1">
              <a:lnSpc>
                <a:spcPct val="120000"/>
              </a:lnSpc>
            </a:pPr>
            <a:r>
              <a:rPr lang="zh-CN" altLang="en-US" sz="1600" dirty="0">
                <a:ln w="0"/>
                <a:solidFill>
                  <a:srgbClr val="C00000"/>
                </a:solidFill>
                <a:effectLst>
                  <a:outerShdw blurRad="38100" dist="19050" dir="2700000" algn="tl" rotWithShape="0">
                    <a:schemeClr val="dk1">
                      <a:alpha val="40000"/>
                    </a:schemeClr>
                  </a:outerShdw>
                </a:effectLst>
              </a:rPr>
              <a:t>高数据量</a:t>
            </a:r>
            <a:r>
              <a:rPr lang="zh-CN" altLang="en-US" sz="1600" dirty="0"/>
              <a:t>：高颗粒度探测器和高事例率，共</a:t>
            </a:r>
            <a:r>
              <a:rPr lang="en-US" altLang="zh-CN" sz="1600" dirty="0"/>
              <a:t>21M</a:t>
            </a:r>
            <a:r>
              <a:rPr lang="zh-CN" altLang="en-US" sz="1600" dirty="0"/>
              <a:t>通道， </a:t>
            </a:r>
            <a:r>
              <a:rPr lang="en-US" altLang="zh-CN" sz="1600" dirty="0"/>
              <a:t>18GB/s</a:t>
            </a:r>
            <a:r>
              <a:rPr lang="zh-CN" altLang="en-US" sz="1600" dirty="0"/>
              <a:t>数据</a:t>
            </a:r>
            <a:endParaRPr lang="en-US" altLang="zh-CN" sz="1600" dirty="0"/>
          </a:p>
        </p:txBody>
      </p:sp>
      <p:sp>
        <p:nvSpPr>
          <p:cNvPr id="4" name="日期占位符 3"/>
          <p:cNvSpPr>
            <a:spLocks noGrp="1"/>
          </p:cNvSpPr>
          <p:nvPr>
            <p:ph type="dt" sz="half" idx="10"/>
          </p:nvPr>
        </p:nvSpPr>
        <p:spPr>
          <a:xfrm>
            <a:off x="838200" y="6356350"/>
            <a:ext cx="2743200" cy="365125"/>
          </a:xfrm>
        </p:spPr>
        <p:txBody>
          <a:bodyPr/>
          <a:lstStyle/>
          <a:p>
            <a:fld id="{E42FD1BB-D517-4FCE-BC19-D83CD8C83AC6}"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4</a:t>
            </a:fld>
            <a:endParaRPr lang="zh-CN" altLang="en-US" dirty="0"/>
          </a:p>
        </p:txBody>
      </p:sp>
      <p:sp>
        <p:nvSpPr>
          <p:cNvPr id="16" name="矩形 15"/>
          <p:cNvSpPr/>
          <p:nvPr/>
        </p:nvSpPr>
        <p:spPr>
          <a:xfrm>
            <a:off x="130341" y="6073651"/>
            <a:ext cx="3474028" cy="369332"/>
          </a:xfrm>
          <a:prstGeom prst="rect">
            <a:avLst/>
          </a:prstGeom>
        </p:spPr>
        <p:txBody>
          <a:bodyPr wrap="none">
            <a:spAutoFit/>
          </a:bodyPr>
          <a:lstStyle/>
          <a:p>
            <a:pPr marL="285750" indent="-285750">
              <a:buFont typeface="Wingdings" panose="05000000000000000000" pitchFamily="2" charset="2"/>
              <a:buChar char="Ø"/>
            </a:pPr>
            <a:r>
              <a:rPr lang="zh-CN" altLang="en-US" dirty="0"/>
              <a:t>中国超级陶粲装置概念设计图</a:t>
            </a:r>
          </a:p>
        </p:txBody>
      </p:sp>
      <p:pic>
        <p:nvPicPr>
          <p:cNvPr id="7" name="图片 6">
            <a:extLst>
              <a:ext uri="{FF2B5EF4-FFF2-40B4-BE49-F238E27FC236}">
                <a16:creationId xmlns:a16="http://schemas.microsoft.com/office/drawing/2014/main" id="{49EB3DED-4DF7-4D97-AD54-399091DC0048}"/>
              </a:ext>
            </a:extLst>
          </p:cNvPr>
          <p:cNvPicPr>
            <a:picLocks noChangeAspect="1"/>
          </p:cNvPicPr>
          <p:nvPr/>
        </p:nvPicPr>
        <p:blipFill>
          <a:blip r:embed="rId3"/>
          <a:stretch>
            <a:fillRect/>
          </a:stretch>
        </p:blipFill>
        <p:spPr>
          <a:xfrm>
            <a:off x="3230192" y="3004089"/>
            <a:ext cx="3789085" cy="3165917"/>
          </a:xfrm>
          <a:prstGeom prst="rect">
            <a:avLst/>
          </a:prstGeom>
        </p:spPr>
      </p:pic>
      <p:sp>
        <p:nvSpPr>
          <p:cNvPr id="8" name="矩形 7">
            <a:extLst>
              <a:ext uri="{FF2B5EF4-FFF2-40B4-BE49-F238E27FC236}">
                <a16:creationId xmlns:a16="http://schemas.microsoft.com/office/drawing/2014/main" id="{3267EA66-9A79-4102-B7EA-B783B78CEEA8}"/>
              </a:ext>
            </a:extLst>
          </p:cNvPr>
          <p:cNvSpPr/>
          <p:nvPr/>
        </p:nvSpPr>
        <p:spPr>
          <a:xfrm>
            <a:off x="4026900" y="6142921"/>
            <a:ext cx="2089033" cy="369332"/>
          </a:xfrm>
          <a:prstGeom prst="rect">
            <a:avLst/>
          </a:prstGeom>
        </p:spPr>
        <p:txBody>
          <a:bodyPr wrap="none">
            <a:spAutoFit/>
          </a:bodyPr>
          <a:lstStyle/>
          <a:p>
            <a:pPr marL="285750" indent="-285750">
              <a:buFont typeface="Wingdings" panose="05000000000000000000" pitchFamily="2" charset="2"/>
              <a:buChar char="Ø"/>
            </a:pPr>
            <a:r>
              <a:rPr lang="zh-CN" altLang="en-US" dirty="0"/>
              <a:t>谱仪概念设计图</a:t>
            </a:r>
          </a:p>
        </p:txBody>
      </p:sp>
      <p:pic>
        <p:nvPicPr>
          <p:cNvPr id="9" name="图片 8">
            <a:extLst>
              <a:ext uri="{FF2B5EF4-FFF2-40B4-BE49-F238E27FC236}">
                <a16:creationId xmlns:a16="http://schemas.microsoft.com/office/drawing/2014/main" id="{D004168C-E44F-449D-847C-3A112B5C1457}"/>
              </a:ext>
            </a:extLst>
          </p:cNvPr>
          <p:cNvPicPr>
            <a:picLocks noChangeAspect="1"/>
          </p:cNvPicPr>
          <p:nvPr/>
        </p:nvPicPr>
        <p:blipFill rotWithShape="1">
          <a:blip r:embed="rId4"/>
          <a:srcRect l="5029" r="2672"/>
          <a:stretch/>
        </p:blipFill>
        <p:spPr>
          <a:xfrm>
            <a:off x="92671" y="3082625"/>
            <a:ext cx="3311023" cy="3008846"/>
          </a:xfrm>
          <a:prstGeom prst="rect">
            <a:avLst/>
          </a:prstGeom>
        </p:spPr>
      </p:pic>
      <mc:AlternateContent xmlns:mc="http://schemas.openxmlformats.org/markup-compatibility/2006">
        <mc:Choice xmlns:a14="http://schemas.microsoft.com/office/drawing/2010/main" Requires="a14">
          <p:sp>
            <p:nvSpPr>
              <p:cNvPr id="10" name="Rectangle 10">
                <a:extLst>
                  <a:ext uri="{FF2B5EF4-FFF2-40B4-BE49-F238E27FC236}">
                    <a16:creationId xmlns:a16="http://schemas.microsoft.com/office/drawing/2014/main" id="{6B0881E3-E272-46F4-BE7F-7D3863C42089}"/>
                  </a:ext>
                </a:extLst>
              </p:cNvPr>
              <p:cNvSpPr txBox="1">
                <a:spLocks noChangeArrowheads="1"/>
              </p:cNvSpPr>
              <p:nvPr/>
            </p:nvSpPr>
            <p:spPr>
              <a:xfrm>
                <a:off x="0" y="1056079"/>
                <a:ext cx="6848669" cy="5202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tx1"/>
                    </a:solidFill>
                    <a:latin typeface="Arial" panose="020B0604020202020204" pitchFamily="34"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zh-CN" altLang="en-US" sz="1800" dirty="0">
                    <a:latin typeface="Calibri" panose="020F0502020204030204" pitchFamily="34" charset="0"/>
                  </a:rPr>
                  <a:t>超级陶粲装置 </a:t>
                </a:r>
                <a:r>
                  <a:rPr lang="en-US" altLang="zh-CN" sz="1800" dirty="0">
                    <a:latin typeface="Calibri" panose="020F0502020204030204" pitchFamily="34" charset="0"/>
                  </a:rPr>
                  <a:t>(Super Tau Charm Facility</a:t>
                </a:r>
                <a:r>
                  <a:rPr lang="zh-CN" altLang="en-US" sz="1800" dirty="0">
                    <a:latin typeface="Calibri" panose="020F0502020204030204" pitchFamily="34" charset="0"/>
                  </a:rPr>
                  <a:t>，</a:t>
                </a:r>
                <a:r>
                  <a:rPr lang="en-US" altLang="zh-CN" sz="1800" dirty="0">
                    <a:latin typeface="Calibri" panose="020F0502020204030204" pitchFamily="34" charset="0"/>
                  </a:rPr>
                  <a:t>STCF)</a:t>
                </a:r>
              </a:p>
              <a:p>
                <a:pPr lvl="1">
                  <a:lnSpc>
                    <a:spcPct val="130000"/>
                  </a:lnSpc>
                </a:pPr>
                <a:r>
                  <a:rPr lang="zh-CN" altLang="en-US" sz="1600" dirty="0">
                    <a:latin typeface="Calibri" panose="020F0502020204030204" pitchFamily="34" charset="0"/>
                  </a:rPr>
                  <a:t>质心系能量：</a:t>
                </a:r>
                <a:r>
                  <a:rPr lang="en-US" altLang="zh-CN" sz="1600" dirty="0">
                    <a:latin typeface="Calibri" panose="020F0502020204030204" pitchFamily="34" charset="0"/>
                  </a:rPr>
                  <a:t>2 –  7 GeV</a:t>
                </a:r>
              </a:p>
              <a:p>
                <a:pPr lvl="1">
                  <a:lnSpc>
                    <a:spcPct val="130000"/>
                  </a:lnSpc>
                </a:pPr>
                <a:r>
                  <a:rPr lang="zh-CN" altLang="en-US" sz="1600" dirty="0">
                    <a:latin typeface="Calibri" panose="020F0502020204030204" pitchFamily="34" charset="0"/>
                  </a:rPr>
                  <a:t>对撞亮度：</a:t>
                </a:r>
                <a14:m>
                  <m:oMath xmlns:m="http://schemas.openxmlformats.org/officeDocument/2006/math">
                    <m:r>
                      <a:rPr lang="en-US" altLang="zh-CN" sz="1600">
                        <a:latin typeface="Cambria Math" panose="02040503050406030204" pitchFamily="18" charset="0"/>
                      </a:rPr>
                      <m:t>1</m:t>
                    </m:r>
                    <m:r>
                      <a:rPr lang="en-US" altLang="zh-CN" sz="1600">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en-US" altLang="zh-CN" sz="1600">
                            <a:latin typeface="Cambria Math" panose="02040503050406030204" pitchFamily="18" charset="0"/>
                            <a:ea typeface="Cambria Math" panose="02040503050406030204" pitchFamily="18" charset="0"/>
                          </a:rPr>
                          <m:t>10</m:t>
                        </m:r>
                      </m:e>
                      <m:sup>
                        <m:r>
                          <a:rPr lang="en-US" altLang="zh-CN" sz="1600">
                            <a:latin typeface="Cambria Math" panose="02040503050406030204" pitchFamily="18" charset="0"/>
                            <a:ea typeface="Cambria Math" panose="02040503050406030204" pitchFamily="18" charset="0"/>
                          </a:rPr>
                          <m:t>35</m:t>
                        </m:r>
                      </m:sup>
                    </m:sSup>
                    <m:sSup>
                      <m:sSupPr>
                        <m:ctrlPr>
                          <a:rPr lang="en-US" altLang="zh-CN" sz="1600" i="1">
                            <a:latin typeface="Cambria Math" panose="02040503050406030204" pitchFamily="18" charset="0"/>
                            <a:ea typeface="Cambria Math" panose="02040503050406030204" pitchFamily="18" charset="0"/>
                          </a:rPr>
                        </m:ctrlPr>
                      </m:sSupPr>
                      <m:e>
                        <m:r>
                          <m:rPr>
                            <m:sty m:val="p"/>
                          </m:rPr>
                          <a:rPr lang="en-US" altLang="zh-CN" sz="1600">
                            <a:latin typeface="Cambria Math" panose="02040503050406030204" pitchFamily="18" charset="0"/>
                            <a:ea typeface="Cambria Math" panose="02040503050406030204" pitchFamily="18" charset="0"/>
                          </a:rPr>
                          <m:t>cm</m:t>
                        </m:r>
                      </m:e>
                      <m:sup>
                        <m:r>
                          <a:rPr lang="en-US" altLang="zh-CN" sz="1600">
                            <a:latin typeface="Cambria Math" panose="02040503050406030204" pitchFamily="18" charset="0"/>
                            <a:ea typeface="Cambria Math" panose="02040503050406030204" pitchFamily="18" charset="0"/>
                          </a:rPr>
                          <m:t>−2</m:t>
                        </m:r>
                      </m:sup>
                    </m:sSup>
                    <m:sSup>
                      <m:sSupPr>
                        <m:ctrlPr>
                          <a:rPr lang="en-US" altLang="zh-CN" sz="1600" i="1">
                            <a:latin typeface="Cambria Math" panose="02040503050406030204" pitchFamily="18" charset="0"/>
                            <a:ea typeface="Cambria Math" panose="02040503050406030204" pitchFamily="18" charset="0"/>
                          </a:rPr>
                        </m:ctrlPr>
                      </m:sSupPr>
                      <m:e>
                        <m:r>
                          <m:rPr>
                            <m:sty m:val="p"/>
                          </m:rPr>
                          <a:rPr lang="en-US" altLang="zh-CN" sz="1600">
                            <a:latin typeface="Cambria Math" panose="02040503050406030204" pitchFamily="18" charset="0"/>
                            <a:ea typeface="Cambria Math" panose="02040503050406030204" pitchFamily="18" charset="0"/>
                          </a:rPr>
                          <m:t>s</m:t>
                        </m:r>
                      </m:e>
                      <m:sup>
                        <m:r>
                          <a:rPr lang="en-US" altLang="zh-CN" sz="1600">
                            <a:latin typeface="Cambria Math" panose="02040503050406030204" pitchFamily="18" charset="0"/>
                            <a:ea typeface="Cambria Math" panose="02040503050406030204" pitchFamily="18" charset="0"/>
                          </a:rPr>
                          <m:t>−1</m:t>
                        </m:r>
                      </m:sup>
                    </m:sSup>
                  </m:oMath>
                </a14:m>
                <a:endParaRPr lang="en-US" altLang="zh-CN" sz="1600" dirty="0">
                  <a:latin typeface="Calibri" panose="020F0502020204030204" pitchFamily="34" charset="0"/>
                </a:endParaRPr>
              </a:p>
              <a:p>
                <a:pPr lvl="1">
                  <a:lnSpc>
                    <a:spcPct val="130000"/>
                  </a:lnSpc>
                </a:pPr>
                <a:r>
                  <a:rPr lang="zh-CN" altLang="en-US" sz="1600" dirty="0">
                    <a:latin typeface="Calibri" panose="020F0502020204030204" pitchFamily="34" charset="0"/>
                  </a:rPr>
                  <a:t>物理目标：</a:t>
                </a:r>
                <a:r>
                  <a:rPr lang="en-US" altLang="zh-CN" sz="1600" dirty="0">
                    <a:latin typeface="Calibri" panose="020F0502020204030204" pitchFamily="34" charset="0"/>
                  </a:rPr>
                  <a:t>CP</a:t>
                </a:r>
                <a:r>
                  <a:rPr lang="zh-CN" altLang="en-US" sz="1600" dirty="0">
                    <a:latin typeface="Calibri" panose="020F0502020204030204" pitchFamily="34" charset="0"/>
                  </a:rPr>
                  <a:t>破缺、粲重子内部结构等问题提供大量实验数据</a:t>
                </a:r>
                <a:endParaRPr lang="en-US" altLang="zh-CN" sz="1600" dirty="0">
                  <a:latin typeface="Calibri" panose="020F0502020204030204" pitchFamily="34" charset="0"/>
                </a:endParaRPr>
              </a:p>
            </p:txBody>
          </p:sp>
        </mc:Choice>
        <mc:Fallback>
          <p:sp>
            <p:nvSpPr>
              <p:cNvPr id="10" name="Rectangle 10">
                <a:extLst>
                  <a:ext uri="{FF2B5EF4-FFF2-40B4-BE49-F238E27FC236}">
                    <a16:creationId xmlns:a16="http://schemas.microsoft.com/office/drawing/2014/main" id="{6B0881E3-E272-46F4-BE7F-7D3863C42089}"/>
                  </a:ext>
                </a:extLst>
              </p:cNvPr>
              <p:cNvSpPr txBox="1">
                <a:spLocks noRot="1" noChangeAspect="1" noMove="1" noResize="1" noEditPoints="1" noAdjustHandles="1" noChangeArrowheads="1" noChangeShapeType="1" noTextEdit="1"/>
              </p:cNvSpPr>
              <p:nvPr/>
            </p:nvSpPr>
            <p:spPr>
              <a:xfrm>
                <a:off x="0" y="1056079"/>
                <a:ext cx="6848669" cy="5202238"/>
              </a:xfrm>
              <a:prstGeom prst="rect">
                <a:avLst/>
              </a:prstGeom>
              <a:blipFill>
                <a:blip r:embed="rId5"/>
                <a:stretch>
                  <a:fillRect l="-534"/>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BA1080F7-ED60-4E47-B1DE-9D2373482205}"/>
              </a:ext>
            </a:extLst>
          </p:cNvPr>
          <p:cNvPicPr>
            <a:picLocks noChangeAspect="1"/>
          </p:cNvPicPr>
          <p:nvPr/>
        </p:nvPicPr>
        <p:blipFill>
          <a:blip r:embed="rId6"/>
          <a:stretch>
            <a:fillRect/>
          </a:stretch>
        </p:blipFill>
        <p:spPr>
          <a:xfrm>
            <a:off x="6747979" y="3326360"/>
            <a:ext cx="5253554" cy="3226843"/>
          </a:xfrm>
          <a:prstGeom prst="rect">
            <a:avLst/>
          </a:prstGeom>
        </p:spPr>
      </p:pic>
      <p:sp>
        <p:nvSpPr>
          <p:cNvPr id="6" name="标题 5">
            <a:extLst>
              <a:ext uri="{FF2B5EF4-FFF2-40B4-BE49-F238E27FC236}">
                <a16:creationId xmlns:a16="http://schemas.microsoft.com/office/drawing/2014/main" id="{92AADF19-CB76-47A4-BE57-79564132BF09}"/>
              </a:ext>
            </a:extLst>
          </p:cNvPr>
          <p:cNvSpPr>
            <a:spLocks noGrp="1"/>
          </p:cNvSpPr>
          <p:nvPr>
            <p:ph type="title"/>
          </p:nvPr>
        </p:nvSpPr>
        <p:spPr/>
        <p:txBody>
          <a:bodyPr/>
          <a:lstStyle/>
          <a:p>
            <a:r>
              <a:rPr lang="zh-CN" altLang="en-US" b="1" dirty="0"/>
              <a:t>中国超级陶粲装置</a:t>
            </a:r>
          </a:p>
        </p:txBody>
      </p:sp>
    </p:spTree>
    <p:extLst>
      <p:ext uri="{BB962C8B-B14F-4D97-AF65-F5344CB8AC3E}">
        <p14:creationId xmlns:p14="http://schemas.microsoft.com/office/powerpoint/2010/main" val="242506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33F110D-9544-4442-8353-2D4A3E62252D}"/>
              </a:ext>
            </a:extLst>
          </p:cNvPr>
          <p:cNvSpPr>
            <a:spLocks noGrp="1"/>
          </p:cNvSpPr>
          <p:nvPr>
            <p:ph idx="4294967295"/>
          </p:nvPr>
        </p:nvSpPr>
        <p:spPr>
          <a:xfrm>
            <a:off x="0" y="1717995"/>
            <a:ext cx="6405310" cy="4351338"/>
          </a:xfrm>
        </p:spPr>
        <p:txBody>
          <a:bodyPr>
            <a:normAutofit/>
          </a:bodyPr>
          <a:lstStyle/>
          <a:p>
            <a:pPr>
              <a:buFont typeface="Wingdings" panose="05000000000000000000" pitchFamily="2" charset="2"/>
              <a:buChar char="Ø"/>
            </a:pPr>
            <a:r>
              <a:rPr lang="zh-CN" altLang="en-US" sz="2000" dirty="0"/>
              <a:t>触发判选系统：又称</a:t>
            </a:r>
            <a:r>
              <a:rPr lang="zh-CN" altLang="en-US" sz="2000" b="1" dirty="0"/>
              <a:t>触发系统</a:t>
            </a:r>
            <a:r>
              <a:rPr lang="zh-CN" altLang="en-US" sz="2000" dirty="0"/>
              <a:t>，负责从海量数据中压缩筛选，挑选出物理学上的感兴趣的好事例。</a:t>
            </a:r>
            <a:endParaRPr lang="en-US" altLang="zh-CN" sz="2000" dirty="0"/>
          </a:p>
          <a:p>
            <a:pPr>
              <a:buFont typeface="Wingdings" panose="05000000000000000000" pitchFamily="2" charset="2"/>
              <a:buChar char="Ø"/>
            </a:pPr>
            <a:endParaRPr lang="en-US" altLang="zh-CN" sz="2000" dirty="0"/>
          </a:p>
          <a:p>
            <a:pPr>
              <a:buFont typeface="Wingdings" panose="05000000000000000000" pitchFamily="2" charset="2"/>
              <a:buChar char="Ø"/>
            </a:pPr>
            <a:r>
              <a:rPr lang="zh-CN" altLang="en-US" sz="2000" dirty="0"/>
              <a:t>总触发逻辑（</a:t>
            </a:r>
            <a:r>
              <a:rPr lang="en-US" altLang="zh-CN" sz="2000" dirty="0"/>
              <a:t>L1-Trigger</a:t>
            </a:r>
            <a:r>
              <a:rPr lang="zh-CN" altLang="en-US" sz="2000" dirty="0"/>
              <a:t>）：</a:t>
            </a:r>
            <a:r>
              <a:rPr lang="en-US" altLang="zh-CN" sz="2000" dirty="0"/>
              <a:t>FPGA</a:t>
            </a:r>
            <a:r>
              <a:rPr lang="zh-CN" altLang="en-US" sz="2000" dirty="0"/>
              <a:t>硬件实现，在微秒级时间内产生快速触发信号</a:t>
            </a:r>
          </a:p>
        </p:txBody>
      </p:sp>
      <p:sp>
        <p:nvSpPr>
          <p:cNvPr id="3" name="灯片编号占位符 2">
            <a:extLst>
              <a:ext uri="{FF2B5EF4-FFF2-40B4-BE49-F238E27FC236}">
                <a16:creationId xmlns:a16="http://schemas.microsoft.com/office/drawing/2014/main" id="{A6AB742A-BD6F-490E-AB1E-39F989A99F52}"/>
              </a:ext>
            </a:extLst>
          </p:cNvPr>
          <p:cNvSpPr>
            <a:spLocks noGrp="1"/>
          </p:cNvSpPr>
          <p:nvPr>
            <p:ph type="sldNum" sz="quarter" idx="12"/>
          </p:nvPr>
        </p:nvSpPr>
        <p:spPr>
          <a:xfrm>
            <a:off x="8610600" y="6356350"/>
            <a:ext cx="2743200" cy="365125"/>
          </a:xfrm>
        </p:spPr>
        <p:txBody>
          <a:bodyPr/>
          <a:lstStyle/>
          <a:p>
            <a:pPr>
              <a:defRPr/>
            </a:pPr>
            <a:fld id="{7233DC2A-5E92-482B-9DB5-24AB4AD1E5BC}" type="slidenum">
              <a:rPr lang="zh-CN" altLang="en-US" b="1"/>
              <a:pPr>
                <a:defRPr/>
              </a:pPr>
              <a:t>5</a:t>
            </a:fld>
            <a:endParaRPr lang="zh-CN" altLang="en-US" b="1" dirty="0"/>
          </a:p>
        </p:txBody>
      </p:sp>
      <p:grpSp>
        <p:nvGrpSpPr>
          <p:cNvPr id="12" name="组合 11">
            <a:extLst>
              <a:ext uri="{FF2B5EF4-FFF2-40B4-BE49-F238E27FC236}">
                <a16:creationId xmlns:a16="http://schemas.microsoft.com/office/drawing/2014/main" id="{EBC1B733-22A6-44E5-8455-232034720521}"/>
              </a:ext>
            </a:extLst>
          </p:cNvPr>
          <p:cNvGrpSpPr/>
          <p:nvPr/>
        </p:nvGrpSpPr>
        <p:grpSpPr>
          <a:xfrm>
            <a:off x="6228080" y="1710214"/>
            <a:ext cx="5773384" cy="4646136"/>
            <a:chOff x="3968343" y="2072159"/>
            <a:chExt cx="6463222" cy="4782670"/>
          </a:xfrm>
        </p:grpSpPr>
        <p:pic>
          <p:nvPicPr>
            <p:cNvPr id="5" name="图片 4">
              <a:extLst>
                <a:ext uri="{FF2B5EF4-FFF2-40B4-BE49-F238E27FC236}">
                  <a16:creationId xmlns:a16="http://schemas.microsoft.com/office/drawing/2014/main" id="{F16E2330-1B7C-4FC4-B1AD-93C331249A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343" y="2080169"/>
              <a:ext cx="6463222" cy="4774660"/>
            </a:xfrm>
            <a:prstGeom prst="rect">
              <a:avLst/>
            </a:prstGeom>
            <a:noFill/>
            <a:ln>
              <a:noFill/>
            </a:ln>
          </p:spPr>
        </p:pic>
        <p:sp>
          <p:nvSpPr>
            <p:cNvPr id="6" name="椭圆 5">
              <a:extLst>
                <a:ext uri="{FF2B5EF4-FFF2-40B4-BE49-F238E27FC236}">
                  <a16:creationId xmlns:a16="http://schemas.microsoft.com/office/drawing/2014/main" id="{03863204-10D4-4429-AF06-44E1039B9F38}"/>
                </a:ext>
              </a:extLst>
            </p:cNvPr>
            <p:cNvSpPr/>
            <p:nvPr/>
          </p:nvSpPr>
          <p:spPr>
            <a:xfrm>
              <a:off x="6429932" y="2072159"/>
              <a:ext cx="941561" cy="623646"/>
            </a:xfrm>
            <a:prstGeom prst="ellipse">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7" name="椭圆 6">
              <a:extLst>
                <a:ext uri="{FF2B5EF4-FFF2-40B4-BE49-F238E27FC236}">
                  <a16:creationId xmlns:a16="http://schemas.microsoft.com/office/drawing/2014/main" id="{99451FC6-120D-4D8F-A759-C0FD2B28A554}"/>
                </a:ext>
              </a:extLst>
            </p:cNvPr>
            <p:cNvSpPr/>
            <p:nvPr/>
          </p:nvSpPr>
          <p:spPr>
            <a:xfrm>
              <a:off x="7499608" y="2072159"/>
              <a:ext cx="941561" cy="623646"/>
            </a:xfrm>
            <a:prstGeom prst="ellipse">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grpSp>
      <p:sp>
        <p:nvSpPr>
          <p:cNvPr id="8" name="文本框 7">
            <a:extLst>
              <a:ext uri="{FF2B5EF4-FFF2-40B4-BE49-F238E27FC236}">
                <a16:creationId xmlns:a16="http://schemas.microsoft.com/office/drawing/2014/main" id="{96F034C5-E35C-4E04-AD77-A36D14E11739}"/>
              </a:ext>
            </a:extLst>
          </p:cNvPr>
          <p:cNvSpPr txBox="1"/>
          <p:nvPr/>
        </p:nvSpPr>
        <p:spPr>
          <a:xfrm>
            <a:off x="0" y="4037172"/>
            <a:ext cx="5285704" cy="132343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黑体" panose="02010609060101010101" pitchFamily="49" charset="-122"/>
              </a:rPr>
              <a:t>MDC: </a:t>
            </a:r>
            <a:r>
              <a:rPr lang="zh-CN" altLang="en-US" sz="2000" dirty="0">
                <a:latin typeface="Calibri" panose="020F0502020204030204" pitchFamily="34" charset="0"/>
                <a:ea typeface="黑体" panose="02010609060101010101" pitchFamily="49" charset="-122"/>
              </a:rPr>
              <a:t>重建径迹段或径迹参数信息</a:t>
            </a:r>
            <a:endParaRPr lang="en-US" altLang="zh-CN" sz="2000" dirty="0">
              <a:latin typeface="Calibri" panose="020F0502020204030204" pitchFamily="34" charset="0"/>
              <a:ea typeface="黑体" panose="02010609060101010101" pitchFamily="49" charset="-122"/>
            </a:endParaRPr>
          </a:p>
          <a:p>
            <a:pPr marL="342900" indent="-342900">
              <a:buFont typeface="Wingdings" panose="05000000000000000000" pitchFamily="2" charset="2"/>
              <a:buChar char="Ø"/>
            </a:pPr>
            <a:endParaRPr lang="en-US" altLang="zh-CN" sz="2000" dirty="0">
              <a:latin typeface="Calibri" panose="020F0502020204030204" pitchFamily="34" charset="0"/>
              <a:ea typeface="黑体" panose="02010609060101010101" pitchFamily="49" charset="-122"/>
            </a:endParaRPr>
          </a:p>
          <a:p>
            <a:pPr marL="342900" indent="-342900">
              <a:buFont typeface="Wingdings" panose="05000000000000000000" pitchFamily="2" charset="2"/>
              <a:buChar char="Ø"/>
            </a:pPr>
            <a:endParaRPr lang="en-US" altLang="zh-CN" sz="2000" dirty="0">
              <a:latin typeface="Calibri" panose="020F0502020204030204" pitchFamily="34" charset="0"/>
              <a:ea typeface="黑体" panose="02010609060101010101" pitchFamily="49" charset="-122"/>
            </a:endParaRPr>
          </a:p>
          <a:p>
            <a:pPr marL="342900" indent="-342900">
              <a:buFont typeface="Wingdings" panose="05000000000000000000" pitchFamily="2" charset="2"/>
              <a:buChar char="Ø"/>
            </a:pPr>
            <a:r>
              <a:rPr lang="en-US" altLang="zh-CN" sz="2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黑体" panose="02010609060101010101" pitchFamily="49" charset="-122"/>
              </a:rPr>
              <a:t>EMC</a:t>
            </a:r>
            <a:r>
              <a:rPr lang="zh-CN" altLang="en-US" sz="2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典型簇团、明显径迹多重数等信息</a:t>
            </a:r>
            <a:endParaRPr lang="en-US" altLang="zh-CN" sz="2000" dirty="0">
              <a:latin typeface="Calibri" panose="020F0502020204030204" pitchFamily="34" charset="0"/>
              <a:ea typeface="黑体" panose="02010609060101010101" pitchFamily="49" charset="-122"/>
            </a:endParaRPr>
          </a:p>
        </p:txBody>
      </p:sp>
      <p:sp>
        <p:nvSpPr>
          <p:cNvPr id="11" name="标题 10">
            <a:extLst>
              <a:ext uri="{FF2B5EF4-FFF2-40B4-BE49-F238E27FC236}">
                <a16:creationId xmlns:a16="http://schemas.microsoft.com/office/drawing/2014/main" id="{09F74546-E293-4A28-9ED5-DEB0AC4C8109}"/>
              </a:ext>
            </a:extLst>
          </p:cNvPr>
          <p:cNvSpPr>
            <a:spLocks noGrp="1"/>
          </p:cNvSpPr>
          <p:nvPr>
            <p:ph type="title"/>
          </p:nvPr>
        </p:nvSpPr>
        <p:spPr/>
        <p:txBody>
          <a:bodyPr/>
          <a:lstStyle/>
          <a:p>
            <a:r>
              <a:rPr lang="en-US" altLang="zh-CN" b="1" dirty="0">
                <a:latin typeface="Arial" panose="020B0604020202020204" pitchFamily="34" charset="0"/>
                <a:cs typeface="Arial" panose="020B0604020202020204" pitchFamily="34" charset="0"/>
              </a:rPr>
              <a:t>STCF</a:t>
            </a:r>
            <a:r>
              <a:rPr lang="zh-CN" altLang="en-US" b="1" dirty="0"/>
              <a:t>触发总体设计方案</a:t>
            </a:r>
          </a:p>
        </p:txBody>
      </p:sp>
    </p:spTree>
    <p:extLst>
      <p:ext uri="{BB962C8B-B14F-4D97-AF65-F5344CB8AC3E}">
        <p14:creationId xmlns:p14="http://schemas.microsoft.com/office/powerpoint/2010/main" val="286125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075" y="163596"/>
            <a:ext cx="5876925" cy="709072"/>
          </a:xfrm>
        </p:spPr>
        <p:txBody>
          <a:bodyPr/>
          <a:lstStyle/>
          <a:p>
            <a:r>
              <a:rPr lang="en-US" altLang="zh-CN" b="1" dirty="0"/>
              <a:t>STCF</a:t>
            </a:r>
            <a:r>
              <a:rPr lang="zh-CN" altLang="en-US" b="1" dirty="0"/>
              <a:t> 触发系统研究计划</a:t>
            </a:r>
          </a:p>
        </p:txBody>
      </p:sp>
      <p:sp>
        <p:nvSpPr>
          <p:cNvPr id="4" name="日期占位符 3"/>
          <p:cNvSpPr>
            <a:spLocks noGrp="1"/>
          </p:cNvSpPr>
          <p:nvPr>
            <p:ph type="dt" sz="half" idx="10"/>
          </p:nvPr>
        </p:nvSpPr>
        <p:spPr>
          <a:xfrm>
            <a:off x="83820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6</a:t>
            </a:fld>
            <a:endParaRPr lang="zh-CN" altLang="en-US"/>
          </a:p>
        </p:txBody>
      </p:sp>
      <p:sp>
        <p:nvSpPr>
          <p:cNvPr id="6" name="内容占位符 1">
            <a:extLst>
              <a:ext uri="{FF2B5EF4-FFF2-40B4-BE49-F238E27FC236}">
                <a16:creationId xmlns:a16="http://schemas.microsoft.com/office/drawing/2014/main" id="{A93B0273-25DD-4F84-8DDF-818C3EC1E7AE}"/>
              </a:ext>
            </a:extLst>
          </p:cNvPr>
          <p:cNvSpPr txBox="1">
            <a:spLocks/>
          </p:cNvSpPr>
          <p:nvPr/>
        </p:nvSpPr>
        <p:spPr>
          <a:xfrm>
            <a:off x="1021682" y="1111250"/>
            <a:ext cx="7917728" cy="5245100"/>
          </a:xfrm>
          <a:prstGeom prst="rect">
            <a:avLst/>
          </a:prstGeom>
        </p:spPr>
        <p:txBody>
          <a:bodyPr>
            <a:normAutofit/>
          </a:bodyPr>
          <a:lstStyle>
            <a:lvl1pPr marL="342900" indent="-342900" algn="l" rtl="0" eaLnBrk="1" fontAlgn="base" hangingPunct="1">
              <a:spcBef>
                <a:spcPct val="20000"/>
              </a:spcBef>
              <a:spcAft>
                <a:spcPct val="0"/>
              </a:spcAft>
              <a:buFont typeface="Wingdings" pitchFamily="2" charset="2"/>
              <a:buChar char="Ø"/>
              <a:defRPr sz="2800" b="1">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b="1">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000" b="1">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16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1200" b="1">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zh-CN" sz="2400" kern="0" dirty="0">
                <a:latin typeface="Calibri" panose="020F0502020204030204" pitchFamily="34" charset="0"/>
                <a:ea typeface="黑体" panose="02010609060101010101" pitchFamily="49" charset="-122"/>
              </a:rPr>
              <a:t>触发系统总体方案设计和物理仿真研究</a:t>
            </a:r>
            <a:r>
              <a:rPr lang="en-US" altLang="zh-CN" sz="2400" kern="0" dirty="0">
                <a:latin typeface="Calibri" panose="020F0502020204030204" pitchFamily="34" charset="0"/>
                <a:ea typeface="黑体" panose="02010609060101010101" pitchFamily="49" charset="-122"/>
              </a:rPr>
              <a:t> (</a:t>
            </a:r>
            <a:r>
              <a:rPr lang="zh-CN" altLang="en-US" sz="2400" kern="0" dirty="0">
                <a:latin typeface="Calibri" panose="020F0502020204030204" pitchFamily="34" charset="0"/>
                <a:ea typeface="黑体" panose="02010609060101010101" pitchFamily="49" charset="-122"/>
              </a:rPr>
              <a:t>算法</a:t>
            </a:r>
            <a:r>
              <a:rPr lang="en-US" altLang="zh-CN" sz="2400" kern="0" dirty="0">
                <a:latin typeface="Calibri" panose="020F0502020204030204" pitchFamily="34" charset="0"/>
                <a:ea typeface="黑体" panose="02010609060101010101" pitchFamily="49" charset="-122"/>
              </a:rPr>
              <a:t>/</a:t>
            </a:r>
            <a:r>
              <a:rPr lang="zh-CN" altLang="en-US" sz="2400" kern="0" dirty="0">
                <a:latin typeface="Calibri" panose="020F0502020204030204" pitchFamily="34" charset="0"/>
                <a:ea typeface="黑体" panose="02010609060101010101" pitchFamily="49" charset="-122"/>
              </a:rPr>
              <a:t>模拟</a:t>
            </a:r>
            <a:r>
              <a:rPr lang="en-US" altLang="zh-CN" sz="2400" kern="0" dirty="0">
                <a:latin typeface="Calibri" panose="020F0502020204030204" pitchFamily="34" charset="0"/>
                <a:ea typeface="黑体" panose="02010609060101010101" pitchFamily="49" charset="-122"/>
              </a:rPr>
              <a:t>)</a:t>
            </a:r>
          </a:p>
          <a:p>
            <a:pPr lvl="1">
              <a:buFont typeface="Arial" panose="020B0604020202020204" pitchFamily="34" charset="0"/>
              <a:buChar char="•"/>
            </a:pPr>
            <a:r>
              <a:rPr lang="zh-CN" altLang="en-US" sz="1600" b="0" kern="0" dirty="0">
                <a:latin typeface="Calibri" panose="020F0502020204030204" pitchFamily="34" charset="0"/>
                <a:ea typeface="黑体" panose="02010609060101010101" pitchFamily="49" charset="-122"/>
              </a:rPr>
              <a:t>进一步完成触发系统逻辑设计、各项性能物理仿真</a:t>
            </a:r>
            <a:endParaRPr lang="en-US" altLang="zh-CN" sz="1600" b="0" kern="0" dirty="0">
              <a:latin typeface="Calibri" panose="020F0502020204030204" pitchFamily="34" charset="0"/>
              <a:ea typeface="黑体" panose="02010609060101010101" pitchFamily="49" charset="-122"/>
            </a:endParaRPr>
          </a:p>
          <a:p>
            <a:pPr lvl="1">
              <a:buFont typeface="Arial" panose="020B0604020202020204" pitchFamily="34" charset="0"/>
              <a:buChar char="•"/>
            </a:pPr>
            <a:r>
              <a:rPr lang="zh-CN" altLang="en-US" sz="1600" b="0" kern="0" dirty="0">
                <a:latin typeface="Calibri" panose="020F0502020204030204" pitchFamily="34" charset="0"/>
                <a:ea typeface="黑体" panose="02010609060101010101" pitchFamily="49" charset="-122"/>
              </a:rPr>
              <a:t>承担单位：中科大</a:t>
            </a:r>
            <a:r>
              <a:rPr lang="zh-CN" altLang="en-US" sz="1600" b="0" kern="0" dirty="0">
                <a:solidFill>
                  <a:srgbClr val="C00000"/>
                </a:solidFill>
                <a:latin typeface="Calibri" panose="020F0502020204030204" pitchFamily="34" charset="0"/>
                <a:ea typeface="黑体" panose="02010609060101010101" pitchFamily="49" charset="-122"/>
              </a:rPr>
              <a:t>（</a:t>
            </a:r>
            <a:r>
              <a:rPr lang="zh-CN" altLang="en-US" sz="1600" b="0" kern="0" dirty="0">
                <a:latin typeface="Calibri" panose="020F0502020204030204" pitchFamily="34" charset="0"/>
                <a:ea typeface="黑体" panose="02010609060101010101" pitchFamily="49" charset="-122"/>
              </a:rPr>
              <a:t>方竹君</a:t>
            </a:r>
            <a:r>
              <a:rPr lang="zh-CN" altLang="en-US" sz="1600" b="0" kern="0" dirty="0">
                <a:solidFill>
                  <a:srgbClr val="C00000"/>
                </a:solidFill>
                <a:latin typeface="Calibri" panose="020F0502020204030204" pitchFamily="34" charset="0"/>
                <a:ea typeface="黑体" panose="02010609060101010101" pitchFamily="49" charset="-122"/>
              </a:rPr>
              <a:t>）</a:t>
            </a:r>
            <a:endParaRPr lang="en-US" altLang="zh-CN" sz="1600" b="0" kern="0" dirty="0">
              <a:solidFill>
                <a:srgbClr val="C00000"/>
              </a:solidFill>
              <a:latin typeface="Calibri" panose="020F0502020204030204" pitchFamily="34" charset="0"/>
              <a:ea typeface="黑体" panose="02010609060101010101" pitchFamily="49" charset="-122"/>
            </a:endParaRPr>
          </a:p>
          <a:p>
            <a:pPr lvl="1"/>
            <a:endParaRPr lang="en-US" altLang="zh-CN" sz="1600" kern="0" dirty="0">
              <a:latin typeface="Calibri" panose="020F0502020204030204" pitchFamily="34" charset="0"/>
              <a:ea typeface="黑体" panose="02010609060101010101" pitchFamily="49" charset="-122"/>
            </a:endParaRPr>
          </a:p>
          <a:p>
            <a:r>
              <a:rPr lang="zh-CN" altLang="zh-CN" sz="2400" kern="0" dirty="0">
                <a:latin typeface="Calibri" panose="020F0502020204030204" pitchFamily="34" charset="0"/>
                <a:ea typeface="黑体" panose="02010609060101010101" pitchFamily="49" charset="-122"/>
              </a:rPr>
              <a:t>可重构触发系统设计</a:t>
            </a:r>
            <a:r>
              <a:rPr lang="en-US" altLang="zh-CN" sz="2400" kern="0" dirty="0">
                <a:latin typeface="Calibri" panose="020F0502020204030204" pitchFamily="34" charset="0"/>
                <a:ea typeface="黑体" panose="02010609060101010101" pitchFamily="49" charset="-122"/>
              </a:rPr>
              <a:t> (</a:t>
            </a:r>
            <a:r>
              <a:rPr lang="zh-CN" altLang="en-US" sz="2400" kern="0" dirty="0">
                <a:latin typeface="Calibri" panose="020F0502020204030204" pitchFamily="34" charset="0"/>
                <a:ea typeface="黑体" panose="02010609060101010101" pitchFamily="49" charset="-122"/>
              </a:rPr>
              <a:t>触发电子学硬件系统</a:t>
            </a:r>
            <a:r>
              <a:rPr lang="en-US" altLang="zh-CN" sz="2400" kern="0" dirty="0">
                <a:latin typeface="Calibri" panose="020F0502020204030204" pitchFamily="34" charset="0"/>
                <a:ea typeface="黑体" panose="02010609060101010101" pitchFamily="49" charset="-122"/>
              </a:rPr>
              <a:t>)</a:t>
            </a:r>
          </a:p>
          <a:p>
            <a:pPr lvl="1">
              <a:buFont typeface="Arial" panose="020B0604020202020204" pitchFamily="34" charset="0"/>
              <a:buChar char="•"/>
            </a:pPr>
            <a:r>
              <a:rPr lang="en-US" altLang="zh-CN" sz="1600" b="0" kern="0" dirty="0">
                <a:latin typeface="Calibri" panose="020F0502020204030204" pitchFamily="34" charset="0"/>
                <a:ea typeface="黑体" panose="02010609060101010101" pitchFamily="49" charset="-122"/>
              </a:rPr>
              <a:t>CROB</a:t>
            </a:r>
            <a:r>
              <a:rPr lang="zh-CN" altLang="en-US" sz="1600" b="0" kern="0" dirty="0">
                <a:latin typeface="Calibri" panose="020F0502020204030204" pitchFamily="34" charset="0"/>
                <a:ea typeface="黑体" panose="02010609060101010101" pitchFamily="49" charset="-122"/>
              </a:rPr>
              <a:t>板及</a:t>
            </a:r>
            <a:r>
              <a:rPr lang="en-US" altLang="zh-CN" sz="1600" b="0" kern="0" dirty="0">
                <a:latin typeface="Calibri" panose="020F0502020204030204" pitchFamily="34" charset="0"/>
                <a:ea typeface="黑体" panose="02010609060101010101" pitchFamily="49" charset="-122"/>
              </a:rPr>
              <a:t>GTU</a:t>
            </a:r>
            <a:r>
              <a:rPr lang="zh-CN" altLang="en-US" sz="1600" b="0" kern="0" dirty="0">
                <a:latin typeface="Calibri" panose="020F0502020204030204" pitchFamily="34" charset="0"/>
                <a:ea typeface="黑体" panose="02010609060101010101" pitchFamily="49" charset="-122"/>
              </a:rPr>
              <a:t>硬件调试及优化</a:t>
            </a:r>
            <a:endParaRPr lang="en-US" altLang="zh-CN" sz="1600" b="0" kern="0" dirty="0">
              <a:latin typeface="Calibri" panose="020F0502020204030204" pitchFamily="34" charset="0"/>
              <a:ea typeface="黑体" panose="02010609060101010101" pitchFamily="49" charset="-122"/>
            </a:endParaRPr>
          </a:p>
          <a:p>
            <a:pPr lvl="1">
              <a:buFont typeface="Arial" panose="020B0604020202020204" pitchFamily="34" charset="0"/>
              <a:buChar char="•"/>
            </a:pPr>
            <a:r>
              <a:rPr lang="zh-CN" altLang="en-US" sz="1600" b="0" kern="0" dirty="0">
                <a:latin typeface="Calibri" panose="020F0502020204030204" pitchFamily="34" charset="0"/>
                <a:ea typeface="黑体" panose="02010609060101010101" pitchFamily="49" charset="-122"/>
              </a:rPr>
              <a:t>承担单位：中科大</a:t>
            </a:r>
            <a:r>
              <a:rPr lang="zh-CN" altLang="en-US" sz="1600" b="0" kern="0" dirty="0">
                <a:solidFill>
                  <a:srgbClr val="C00000"/>
                </a:solidFill>
                <a:latin typeface="Calibri" panose="020F0502020204030204" pitchFamily="34" charset="0"/>
                <a:ea typeface="黑体" panose="02010609060101010101" pitchFamily="49" charset="-122"/>
              </a:rPr>
              <a:t>（</a:t>
            </a:r>
            <a:r>
              <a:rPr lang="zh-CN" altLang="en-US" sz="1600" b="0" kern="0" dirty="0">
                <a:latin typeface="Calibri" panose="020F0502020204030204" pitchFamily="34" charset="0"/>
                <a:ea typeface="黑体" panose="02010609060101010101" pitchFamily="49" charset="-122"/>
              </a:rPr>
              <a:t>封常青</a:t>
            </a:r>
            <a:r>
              <a:rPr lang="zh-CN" altLang="en-US" sz="1600" b="0" kern="0" dirty="0">
                <a:solidFill>
                  <a:srgbClr val="C00000"/>
                </a:solidFill>
                <a:latin typeface="Calibri" panose="020F0502020204030204" pitchFamily="34" charset="0"/>
                <a:ea typeface="黑体" panose="02010609060101010101" pitchFamily="49" charset="-122"/>
              </a:rPr>
              <a:t>）</a:t>
            </a:r>
            <a:endParaRPr lang="en-US" altLang="zh-CN" sz="1600" b="0" kern="0" dirty="0">
              <a:solidFill>
                <a:srgbClr val="C00000"/>
              </a:solidFill>
              <a:latin typeface="Calibri" panose="020F0502020204030204" pitchFamily="34" charset="0"/>
              <a:ea typeface="黑体" panose="02010609060101010101" pitchFamily="49" charset="-122"/>
            </a:endParaRPr>
          </a:p>
          <a:p>
            <a:pPr lvl="1"/>
            <a:endParaRPr lang="en-US" altLang="zh-CN" sz="1800" b="0" kern="0" dirty="0">
              <a:latin typeface="Calibri" panose="020F0502020204030204" pitchFamily="34" charset="0"/>
              <a:ea typeface="黑体" panose="02010609060101010101" pitchFamily="49" charset="-122"/>
            </a:endParaRPr>
          </a:p>
          <a:p>
            <a:r>
              <a:rPr lang="zh-CN" altLang="zh-CN" sz="2400" kern="0" dirty="0">
                <a:latin typeface="Calibri" panose="020F0502020204030204" pitchFamily="34" charset="0"/>
                <a:ea typeface="黑体" panose="02010609060101010101" pitchFamily="49" charset="-122"/>
              </a:rPr>
              <a:t>触发算法及</a:t>
            </a:r>
            <a:r>
              <a:rPr lang="en-US" altLang="zh-CN" sz="2400" kern="0" dirty="0">
                <a:latin typeface="Calibri" panose="020F0502020204030204" pitchFamily="34" charset="0"/>
                <a:ea typeface="黑体" panose="02010609060101010101" pitchFamily="49" charset="-122"/>
              </a:rPr>
              <a:t>FPGA</a:t>
            </a:r>
            <a:r>
              <a:rPr lang="zh-CN" altLang="zh-CN" sz="2400" kern="0" dirty="0">
                <a:latin typeface="Calibri" panose="020F0502020204030204" pitchFamily="34" charset="0"/>
                <a:ea typeface="黑体" panose="02010609060101010101" pitchFamily="49" charset="-122"/>
              </a:rPr>
              <a:t>逻辑实现</a:t>
            </a:r>
            <a:r>
              <a:rPr lang="en-US" altLang="zh-CN" sz="2400" kern="0" dirty="0">
                <a:latin typeface="Calibri" panose="020F0502020204030204" pitchFamily="34" charset="0"/>
                <a:ea typeface="黑体" panose="02010609060101010101" pitchFamily="49" charset="-122"/>
              </a:rPr>
              <a:t> (L1</a:t>
            </a:r>
            <a:r>
              <a:rPr lang="zh-CN" altLang="en-US" sz="2400" kern="0" dirty="0">
                <a:latin typeface="Calibri" panose="020F0502020204030204" pitchFamily="34" charset="0"/>
                <a:ea typeface="黑体" panose="02010609060101010101" pitchFamily="49" charset="-122"/>
              </a:rPr>
              <a:t>硬件算法</a:t>
            </a:r>
            <a:r>
              <a:rPr lang="en-US" altLang="zh-CN" sz="2400" kern="0" dirty="0">
                <a:latin typeface="Calibri" panose="020F0502020204030204" pitchFamily="34" charset="0"/>
                <a:ea typeface="黑体" panose="02010609060101010101" pitchFamily="49" charset="-122"/>
              </a:rPr>
              <a:t>)</a:t>
            </a:r>
          </a:p>
          <a:p>
            <a:pPr lvl="1">
              <a:buFont typeface="Arial" panose="020B0604020202020204" pitchFamily="34" charset="0"/>
              <a:buChar char="•"/>
            </a:pPr>
            <a:r>
              <a:rPr lang="zh-CN" altLang="en-US" sz="1600" b="0" kern="0" dirty="0">
                <a:latin typeface="Calibri" panose="020F0502020204030204" pitchFamily="34" charset="0"/>
                <a:ea typeface="黑体" panose="02010609060101010101" pitchFamily="49" charset="-122"/>
              </a:rPr>
              <a:t>在</a:t>
            </a:r>
            <a:r>
              <a:rPr lang="en-US" altLang="zh-CN" sz="1600" b="0" kern="0" dirty="0">
                <a:latin typeface="Calibri" panose="020F0502020204030204" pitchFamily="34" charset="0"/>
                <a:ea typeface="黑体" panose="02010609060101010101" pitchFamily="49" charset="-122"/>
              </a:rPr>
              <a:t>CROB</a:t>
            </a:r>
            <a:r>
              <a:rPr lang="zh-CN" altLang="en-US" sz="1600" b="0" kern="0" dirty="0">
                <a:latin typeface="Calibri" panose="020F0502020204030204" pitchFamily="34" charset="0"/>
                <a:ea typeface="黑体" panose="02010609060101010101" pitchFamily="49" charset="-122"/>
              </a:rPr>
              <a:t>板上设计并使用</a:t>
            </a:r>
            <a:r>
              <a:rPr lang="en-US" altLang="zh-CN" sz="1600" b="0" kern="0" dirty="0">
                <a:latin typeface="Calibri" panose="020F0502020204030204" pitchFamily="34" charset="0"/>
                <a:ea typeface="黑体" panose="02010609060101010101" pitchFamily="49" charset="-122"/>
              </a:rPr>
              <a:t>FPGA</a:t>
            </a:r>
            <a:r>
              <a:rPr lang="zh-CN" altLang="en-US" sz="1600" b="0" kern="0" dirty="0">
                <a:latin typeface="Calibri" panose="020F0502020204030204" pitchFamily="34" charset="0"/>
                <a:ea typeface="黑体" panose="02010609060101010101" pitchFamily="49" charset="-122"/>
              </a:rPr>
              <a:t>实现合适的算法</a:t>
            </a:r>
            <a:endParaRPr lang="en-US" altLang="zh-CN" sz="1600" b="0" kern="0" dirty="0">
              <a:latin typeface="Calibri" panose="020F0502020204030204" pitchFamily="34" charset="0"/>
              <a:ea typeface="黑体" panose="02010609060101010101" pitchFamily="49" charset="-122"/>
            </a:endParaRPr>
          </a:p>
          <a:p>
            <a:pPr lvl="1">
              <a:buFont typeface="Arial" panose="020B0604020202020204" pitchFamily="34" charset="0"/>
              <a:buChar char="•"/>
            </a:pPr>
            <a:r>
              <a:rPr lang="zh-CN" altLang="en-US" sz="1600" b="0" kern="0" dirty="0">
                <a:latin typeface="Calibri" panose="020F0502020204030204" pitchFamily="34" charset="0"/>
                <a:ea typeface="黑体" panose="02010609060101010101" pitchFamily="49" charset="-122"/>
              </a:rPr>
              <a:t>承担单位：中科大</a:t>
            </a:r>
            <a:r>
              <a:rPr lang="zh-CN" altLang="en-US" sz="1600" b="0" kern="0" dirty="0">
                <a:solidFill>
                  <a:srgbClr val="C00000"/>
                </a:solidFill>
                <a:latin typeface="Calibri" panose="020F0502020204030204" pitchFamily="34" charset="0"/>
                <a:ea typeface="黑体" panose="02010609060101010101" pitchFamily="49" charset="-122"/>
              </a:rPr>
              <a:t>（</a:t>
            </a:r>
            <a:r>
              <a:rPr lang="zh-CN" altLang="en-US" sz="1600" b="0" kern="0" dirty="0">
                <a:latin typeface="Calibri" panose="020F0502020204030204" pitchFamily="34" charset="0"/>
                <a:ea typeface="黑体" panose="02010609060101010101" pitchFamily="49" charset="-122"/>
              </a:rPr>
              <a:t>封常青</a:t>
            </a:r>
            <a:r>
              <a:rPr lang="zh-CN" altLang="en-US" sz="1600" b="0" kern="0" dirty="0">
                <a:solidFill>
                  <a:srgbClr val="C00000"/>
                </a:solidFill>
                <a:latin typeface="Calibri" panose="020F0502020204030204" pitchFamily="34" charset="0"/>
                <a:ea typeface="黑体" panose="02010609060101010101" pitchFamily="49" charset="-122"/>
              </a:rPr>
              <a:t>）</a:t>
            </a:r>
            <a:endParaRPr lang="en-US" altLang="zh-CN" sz="1600" b="0" kern="0" dirty="0">
              <a:solidFill>
                <a:srgbClr val="C00000"/>
              </a:solidFill>
              <a:latin typeface="Calibri" panose="020F0502020204030204" pitchFamily="34" charset="0"/>
              <a:ea typeface="黑体" panose="02010609060101010101" pitchFamily="49" charset="-122"/>
            </a:endParaRPr>
          </a:p>
          <a:p>
            <a:pPr lvl="1"/>
            <a:endParaRPr lang="en-US" altLang="zh-CN" sz="1800" kern="0" dirty="0">
              <a:latin typeface="Calibri" panose="020F0502020204030204" pitchFamily="34" charset="0"/>
              <a:ea typeface="黑体" panose="02010609060101010101" pitchFamily="49" charset="-122"/>
            </a:endParaRPr>
          </a:p>
          <a:p>
            <a:r>
              <a:rPr lang="zh-CN" altLang="en-US" sz="2400" kern="0" dirty="0">
                <a:latin typeface="Calibri" panose="020F0502020204030204" pitchFamily="34" charset="0"/>
                <a:ea typeface="黑体" panose="02010609060101010101" pitchFamily="49" charset="-122"/>
              </a:rPr>
              <a:t>软件触发算法和计算加速相关研究</a:t>
            </a:r>
            <a:r>
              <a:rPr lang="en-US" altLang="zh-CN" sz="2400" kern="0" dirty="0">
                <a:latin typeface="Calibri" panose="020F0502020204030204" pitchFamily="34" charset="0"/>
                <a:ea typeface="黑体" panose="02010609060101010101" pitchFamily="49" charset="-122"/>
              </a:rPr>
              <a:t>(HLT</a:t>
            </a:r>
            <a:r>
              <a:rPr lang="zh-CN" altLang="en-US" sz="2400" kern="0" dirty="0">
                <a:latin typeface="Calibri" panose="020F0502020204030204" pitchFamily="34" charset="0"/>
                <a:ea typeface="黑体" panose="02010609060101010101" pitchFamily="49" charset="-122"/>
              </a:rPr>
              <a:t>层级</a:t>
            </a:r>
            <a:r>
              <a:rPr lang="en-US" altLang="zh-CN" sz="2400" kern="0" dirty="0">
                <a:latin typeface="Calibri" panose="020F0502020204030204" pitchFamily="34" charset="0"/>
                <a:ea typeface="黑体" panose="02010609060101010101" pitchFamily="49" charset="-122"/>
              </a:rPr>
              <a:t>)</a:t>
            </a:r>
          </a:p>
          <a:p>
            <a:pPr lvl="1">
              <a:buFont typeface="Arial" panose="020B0604020202020204" pitchFamily="34" charset="0"/>
              <a:buChar char="•"/>
            </a:pPr>
            <a:r>
              <a:rPr lang="zh-CN" altLang="en-US" sz="1600" b="0" kern="0" dirty="0">
                <a:latin typeface="Calibri" panose="020F0502020204030204" pitchFamily="34" charset="0"/>
                <a:ea typeface="黑体" panose="02010609060101010101" pitchFamily="49" charset="-122"/>
              </a:rPr>
              <a:t>针对</a:t>
            </a:r>
            <a:r>
              <a:rPr lang="en-US" altLang="zh-CN" sz="1600" b="0" kern="0" dirty="0">
                <a:latin typeface="Calibri" panose="020F0502020204030204" pitchFamily="34" charset="0"/>
                <a:ea typeface="黑体" panose="02010609060101010101" pitchFamily="49" charset="-122"/>
              </a:rPr>
              <a:t>HLT</a:t>
            </a:r>
            <a:r>
              <a:rPr lang="zh-CN" altLang="en-US" sz="1600" b="0" kern="0" dirty="0">
                <a:latin typeface="Calibri" panose="020F0502020204030204" pitchFamily="34" charset="0"/>
                <a:ea typeface="黑体" panose="02010609060101010101" pitchFamily="49" charset="-122"/>
              </a:rPr>
              <a:t>需求，研究软件触发算法及计算加速实现</a:t>
            </a:r>
            <a:endParaRPr lang="en-US" altLang="zh-CN" sz="1600" b="0" kern="0" dirty="0">
              <a:latin typeface="Calibri" panose="020F0502020204030204" pitchFamily="34" charset="0"/>
              <a:ea typeface="黑体" panose="02010609060101010101" pitchFamily="49" charset="-122"/>
            </a:endParaRPr>
          </a:p>
          <a:p>
            <a:pPr lvl="1">
              <a:buFont typeface="Arial" panose="020B0604020202020204" pitchFamily="34" charset="0"/>
              <a:buChar char="•"/>
            </a:pPr>
            <a:r>
              <a:rPr lang="zh-CN" altLang="en-US" sz="1600" b="0" kern="0" dirty="0">
                <a:latin typeface="Calibri" panose="020F0502020204030204" pitchFamily="34" charset="0"/>
                <a:ea typeface="黑体" panose="02010609060101010101" pitchFamily="49" charset="-122"/>
              </a:rPr>
              <a:t>承担单位：上海理工、郑州大学</a:t>
            </a:r>
            <a:r>
              <a:rPr lang="zh-CN" altLang="en-US" sz="1600" b="0" kern="0" dirty="0">
                <a:solidFill>
                  <a:srgbClr val="C00000"/>
                </a:solidFill>
                <a:latin typeface="Calibri" panose="020F0502020204030204" pitchFamily="34" charset="0"/>
                <a:ea typeface="黑体" panose="02010609060101010101" pitchFamily="49" charset="-122"/>
              </a:rPr>
              <a:t>（</a:t>
            </a:r>
            <a:r>
              <a:rPr lang="zh-CN" altLang="en-US" sz="1600" b="0" kern="0" dirty="0">
                <a:latin typeface="Calibri" panose="020F0502020204030204" pitchFamily="34" charset="0"/>
                <a:ea typeface="黑体" panose="02010609060101010101" pitchFamily="49" charset="-122"/>
              </a:rPr>
              <a:t>郑其斌、艾小聪</a:t>
            </a:r>
            <a:r>
              <a:rPr lang="zh-CN" altLang="en-US" sz="1600" b="0" kern="0" dirty="0">
                <a:solidFill>
                  <a:srgbClr val="C00000"/>
                </a:solidFill>
                <a:latin typeface="Calibri" panose="020F0502020204030204" pitchFamily="34" charset="0"/>
                <a:ea typeface="黑体" panose="02010609060101010101" pitchFamily="49" charset="-122"/>
              </a:rPr>
              <a:t>）</a:t>
            </a:r>
            <a:endParaRPr lang="en-US" altLang="zh-CN" sz="1600" b="0" kern="0" dirty="0">
              <a:solidFill>
                <a:srgbClr val="C00000"/>
              </a:solidFill>
              <a:latin typeface="Calibri" panose="020F0502020204030204" pitchFamily="34" charset="0"/>
              <a:ea typeface="黑体" panose="02010609060101010101" pitchFamily="49" charset="-122"/>
            </a:endParaRPr>
          </a:p>
          <a:p>
            <a:pPr lvl="1"/>
            <a:endParaRPr lang="zh-CN" altLang="en-US" sz="2000" kern="0" dirty="0">
              <a:latin typeface="Calibri" panose="020F0502020204030204" pitchFamily="34" charset="0"/>
              <a:ea typeface="黑体" panose="02010609060101010101" pitchFamily="49" charset="-122"/>
            </a:endParaRPr>
          </a:p>
        </p:txBody>
      </p:sp>
    </p:spTree>
    <p:extLst>
      <p:ext uri="{BB962C8B-B14F-4D97-AF65-F5344CB8AC3E}">
        <p14:creationId xmlns:p14="http://schemas.microsoft.com/office/powerpoint/2010/main" val="420597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38200" y="1825625"/>
            <a:ext cx="10515600" cy="4351338"/>
          </a:xfrm>
        </p:spPr>
        <p:txBody>
          <a:bodyPr/>
          <a:lstStyle/>
          <a:p>
            <a:pPr marL="809625" indent="-809625">
              <a:lnSpc>
                <a:spcPct val="150000"/>
              </a:lnSpc>
              <a:buFont typeface="+mj-lt"/>
              <a:buAutoNum type="romanUcPeriod"/>
            </a:pPr>
            <a:r>
              <a:rPr lang="zh-CN" altLang="en-US" b="1" dirty="0">
                <a:solidFill>
                  <a:schemeClr val="bg1">
                    <a:lumMod val="85000"/>
                  </a:schemeClr>
                </a:solidFill>
              </a:rPr>
              <a:t>研究背景</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t>触发电子学方案设计</a:t>
            </a:r>
            <a:endParaRPr lang="en-US" altLang="zh-CN" b="1" dirty="0"/>
          </a:p>
          <a:p>
            <a:pPr marL="809625" indent="-809625">
              <a:lnSpc>
                <a:spcPct val="150000"/>
              </a:lnSpc>
              <a:buFont typeface="+mj-lt"/>
              <a:buAutoNum type="romanUcPeriod"/>
            </a:pPr>
            <a:r>
              <a:rPr lang="zh-CN" altLang="en-US" b="1" dirty="0">
                <a:solidFill>
                  <a:schemeClr val="bg1">
                    <a:lumMod val="85000"/>
                  </a:schemeClr>
                </a:solidFill>
              </a:rPr>
              <a:t>当前研究进展</a:t>
            </a:r>
            <a:endParaRPr lang="en-US" altLang="zh-CN" b="1" dirty="0">
              <a:solidFill>
                <a:schemeClr val="bg1">
                  <a:lumMod val="85000"/>
                </a:schemeClr>
              </a:solidFill>
            </a:endParaRPr>
          </a:p>
          <a:p>
            <a:pPr marL="809625" indent="-809625">
              <a:lnSpc>
                <a:spcPct val="150000"/>
              </a:lnSpc>
              <a:buFont typeface="+mj-lt"/>
              <a:buAutoNum type="romanUcPeriod"/>
            </a:pPr>
            <a:r>
              <a:rPr lang="zh-CN" altLang="en-US" b="1" dirty="0">
                <a:solidFill>
                  <a:schemeClr val="bg1">
                    <a:lumMod val="85000"/>
                  </a:schemeClr>
                </a:solidFill>
              </a:rPr>
              <a:t>总结与展望</a:t>
            </a:r>
            <a:endParaRPr lang="en-US" altLang="zh-CN" b="1" dirty="0"/>
          </a:p>
        </p:txBody>
      </p:sp>
      <p:sp>
        <p:nvSpPr>
          <p:cNvPr id="4" name="日期占位符 3"/>
          <p:cNvSpPr>
            <a:spLocks noGrp="1"/>
          </p:cNvSpPr>
          <p:nvPr>
            <p:ph type="dt" sz="half" idx="10"/>
          </p:nvPr>
        </p:nvSpPr>
        <p:spPr>
          <a:xfrm>
            <a:off x="838200" y="6356350"/>
            <a:ext cx="2743200" cy="365125"/>
          </a:xfrm>
        </p:spPr>
        <p:txBody>
          <a:bodyPr/>
          <a:lstStyle/>
          <a:p>
            <a:fld id="{DD7067D2-770C-4465-93D8-4CE52744FB41}" type="datetime1">
              <a:rPr lang="zh-CN" altLang="en-US" smtClean="0"/>
              <a:t>2023/8/9</a:t>
            </a:fld>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233DC2A-5E92-482B-9DB5-24AB4AD1E5BC}" type="slidenum">
              <a:rPr lang="zh-CN" altLang="en-US" smtClean="0"/>
              <a:t>7</a:t>
            </a:fld>
            <a:endParaRPr lang="zh-CN" altLang="en-US"/>
          </a:p>
        </p:txBody>
      </p:sp>
      <p:sp>
        <p:nvSpPr>
          <p:cNvPr id="7" name="标题 6">
            <a:extLst>
              <a:ext uri="{FF2B5EF4-FFF2-40B4-BE49-F238E27FC236}">
                <a16:creationId xmlns:a16="http://schemas.microsoft.com/office/drawing/2014/main" id="{63119623-B705-4864-B6C5-78FAB7CCC568}"/>
              </a:ext>
            </a:extLst>
          </p:cNvPr>
          <p:cNvSpPr>
            <a:spLocks noGrp="1"/>
          </p:cNvSpPr>
          <p:nvPr>
            <p:ph type="title"/>
          </p:nvPr>
        </p:nvSpPr>
        <p:spPr/>
        <p:txBody>
          <a:bodyPr/>
          <a:lstStyle/>
          <a:p>
            <a:r>
              <a:rPr lang="zh-CN" altLang="en-US" b="1" dirty="0"/>
              <a:t>触发电子学方案设计</a:t>
            </a:r>
          </a:p>
        </p:txBody>
      </p:sp>
    </p:spTree>
    <p:extLst>
      <p:ext uri="{BB962C8B-B14F-4D97-AF65-F5344CB8AC3E}">
        <p14:creationId xmlns:p14="http://schemas.microsoft.com/office/powerpoint/2010/main" val="305069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9E6FFB-3AB4-4F18-2B84-85EFD4EB227C}"/>
              </a:ext>
            </a:extLst>
          </p:cNvPr>
          <p:cNvSpPr>
            <a:spLocks noGrp="1"/>
          </p:cNvSpPr>
          <p:nvPr>
            <p:ph type="sldNum" sz="quarter" idx="12"/>
          </p:nvPr>
        </p:nvSpPr>
        <p:spPr>
          <a:xfrm>
            <a:off x="8610600" y="6356350"/>
            <a:ext cx="2743200" cy="365125"/>
          </a:xfrm>
        </p:spPr>
        <p:txBody>
          <a:bodyPr/>
          <a:lstStyle/>
          <a:p>
            <a:pPr defTabSz="457200">
              <a:defRPr/>
            </a:pPr>
            <a:fld id="{7233DC2A-5E92-482B-9DB5-24AB4AD1E5BC}" type="slidenum">
              <a:rPr lang="zh-CN" altLang="en-US"/>
              <a:pPr defTabSz="457200">
                <a:defRPr/>
              </a:pPr>
              <a:t>8</a:t>
            </a:fld>
            <a:endParaRPr lang="zh-CN" altLang="en-US" dirty="0"/>
          </a:p>
        </p:txBody>
      </p:sp>
      <p:pic>
        <p:nvPicPr>
          <p:cNvPr id="7" name="图片 6">
            <a:extLst>
              <a:ext uri="{FF2B5EF4-FFF2-40B4-BE49-F238E27FC236}">
                <a16:creationId xmlns:a16="http://schemas.microsoft.com/office/drawing/2014/main" id="{FCA6A5A2-49BD-A740-59C4-2B92E405EFE7}"/>
              </a:ext>
            </a:extLst>
          </p:cNvPr>
          <p:cNvPicPr>
            <a:picLocks noChangeAspect="1"/>
          </p:cNvPicPr>
          <p:nvPr/>
        </p:nvPicPr>
        <p:blipFill>
          <a:blip r:embed="rId3"/>
          <a:stretch>
            <a:fillRect/>
          </a:stretch>
        </p:blipFill>
        <p:spPr>
          <a:xfrm>
            <a:off x="1204214" y="3799126"/>
            <a:ext cx="3959773" cy="1930799"/>
          </a:xfrm>
          <a:prstGeom prst="rect">
            <a:avLst/>
          </a:prstGeom>
        </p:spPr>
      </p:pic>
      <p:pic>
        <p:nvPicPr>
          <p:cNvPr id="9" name="图片 8">
            <a:extLst>
              <a:ext uri="{FF2B5EF4-FFF2-40B4-BE49-F238E27FC236}">
                <a16:creationId xmlns:a16="http://schemas.microsoft.com/office/drawing/2014/main" id="{142214D6-9316-2BB0-BCCC-061700A35D09}"/>
              </a:ext>
            </a:extLst>
          </p:cNvPr>
          <p:cNvPicPr>
            <a:picLocks noChangeAspect="1"/>
          </p:cNvPicPr>
          <p:nvPr/>
        </p:nvPicPr>
        <p:blipFill>
          <a:blip r:embed="rId4"/>
          <a:stretch>
            <a:fillRect/>
          </a:stretch>
        </p:blipFill>
        <p:spPr>
          <a:xfrm>
            <a:off x="6364251" y="3510450"/>
            <a:ext cx="4719773" cy="2165391"/>
          </a:xfrm>
          <a:prstGeom prst="rect">
            <a:avLst/>
          </a:prstGeom>
        </p:spPr>
      </p:pic>
      <p:sp>
        <p:nvSpPr>
          <p:cNvPr id="10" name="文本框 9">
            <a:extLst>
              <a:ext uri="{FF2B5EF4-FFF2-40B4-BE49-F238E27FC236}">
                <a16:creationId xmlns:a16="http://schemas.microsoft.com/office/drawing/2014/main" id="{1F4CD927-5DC4-0A85-6968-E76112037BC6}"/>
              </a:ext>
            </a:extLst>
          </p:cNvPr>
          <p:cNvSpPr txBox="1"/>
          <p:nvPr/>
        </p:nvSpPr>
        <p:spPr>
          <a:xfrm flipH="1">
            <a:off x="1563485" y="5729925"/>
            <a:ext cx="8852205" cy="875881"/>
          </a:xfrm>
          <a:prstGeom prst="rect">
            <a:avLst/>
          </a:prstGeom>
          <a:noFill/>
        </p:spPr>
        <p:txBody>
          <a:bodyPr wrap="square" rtlCol="0">
            <a:spAutoFit/>
          </a:bodyPr>
          <a:lstStyle/>
          <a:p>
            <a:pPr marL="285750" indent="-285750" defTabSz="457200">
              <a:lnSpc>
                <a:spcPct val="150000"/>
              </a:lnSpc>
              <a:buFont typeface="Wingdings" panose="05000000000000000000" pitchFamily="2" charset="2"/>
              <a:buChar char="Ø"/>
              <a:defRPr/>
            </a:pPr>
            <a:r>
              <a:rPr lang="en-US" altLang="zh-CN" dirty="0">
                <a:solidFill>
                  <a:prstClr val="black"/>
                </a:solidFill>
                <a:latin typeface="Calibri" panose="020F0502020204030204"/>
                <a:ea typeface="黑体" panose="02010609060101010101" pitchFamily="49" charset="-122"/>
              </a:rPr>
              <a:t>MDC</a:t>
            </a:r>
            <a:r>
              <a:rPr lang="zh-CN" altLang="en-US" dirty="0">
                <a:solidFill>
                  <a:prstClr val="black"/>
                </a:solidFill>
                <a:latin typeface="Calibri" panose="020F0502020204030204"/>
                <a:ea typeface="黑体" panose="02010609060101010101" pitchFamily="49" charset="-122"/>
              </a:rPr>
              <a:t>径迹漂移时间的不确定性（最大</a:t>
            </a:r>
            <a:r>
              <a:rPr lang="en-US" altLang="zh-CN" dirty="0">
                <a:solidFill>
                  <a:prstClr val="black"/>
                </a:solidFill>
                <a:latin typeface="Calibri" panose="020F0502020204030204"/>
                <a:ea typeface="黑体" panose="02010609060101010101" pitchFamily="49" charset="-122"/>
              </a:rPr>
              <a:t>~500ns</a:t>
            </a:r>
            <a:r>
              <a:rPr lang="zh-CN" altLang="en-US" dirty="0">
                <a:solidFill>
                  <a:prstClr val="black"/>
                </a:solidFill>
                <a:latin typeface="Calibri" panose="020F0502020204030204"/>
                <a:ea typeface="黑体" panose="02010609060101010101" pitchFamily="49" charset="-122"/>
              </a:rPr>
              <a:t>），在高事例率下会导致数据“错位”，给触发匹配带来困难</a:t>
            </a:r>
            <a:endParaRPr lang="en-US" altLang="zh-CN" dirty="0">
              <a:solidFill>
                <a:prstClr val="black"/>
              </a:solidFill>
              <a:latin typeface="Calibri" panose="020F0502020204030204"/>
              <a:ea typeface="黑体" panose="02010609060101010101" pitchFamily="49" charset="-122"/>
            </a:endParaRPr>
          </a:p>
        </p:txBody>
      </p:sp>
      <p:sp>
        <p:nvSpPr>
          <p:cNvPr id="3" name="标题 2">
            <a:extLst>
              <a:ext uri="{FF2B5EF4-FFF2-40B4-BE49-F238E27FC236}">
                <a16:creationId xmlns:a16="http://schemas.microsoft.com/office/drawing/2014/main" id="{143245E2-54EE-4DFA-8A90-C006E4BF42A0}"/>
              </a:ext>
            </a:extLst>
          </p:cNvPr>
          <p:cNvSpPr>
            <a:spLocks noGrp="1"/>
          </p:cNvSpPr>
          <p:nvPr>
            <p:ph type="title"/>
          </p:nvPr>
        </p:nvSpPr>
        <p:spPr/>
        <p:txBody>
          <a:bodyPr/>
          <a:lstStyle/>
          <a:p>
            <a:r>
              <a:rPr lang="zh-CN" altLang="en-US" b="1" dirty="0"/>
              <a:t>触发电子学中面临的挑战</a:t>
            </a:r>
          </a:p>
        </p:txBody>
      </p:sp>
      <p:graphicFrame>
        <p:nvGraphicFramePr>
          <p:cNvPr id="6" name="表格 5">
            <a:extLst>
              <a:ext uri="{FF2B5EF4-FFF2-40B4-BE49-F238E27FC236}">
                <a16:creationId xmlns:a16="http://schemas.microsoft.com/office/drawing/2014/main" id="{42197E53-9CCD-4931-9BDB-F8586BC4C4DD}"/>
              </a:ext>
            </a:extLst>
          </p:cNvPr>
          <p:cNvGraphicFramePr>
            <a:graphicFrameLocks noGrp="1"/>
          </p:cNvGraphicFramePr>
          <p:nvPr>
            <p:extLst>
              <p:ext uri="{D42A27DB-BD31-4B8C-83A1-F6EECF244321}">
                <p14:modId xmlns:p14="http://schemas.microsoft.com/office/powerpoint/2010/main" val="2905784478"/>
              </p:ext>
            </p:extLst>
          </p:nvPr>
        </p:nvGraphicFramePr>
        <p:xfrm>
          <a:off x="6563360" y="1519953"/>
          <a:ext cx="5375566" cy="1612125"/>
        </p:xfrm>
        <a:graphic>
          <a:graphicData uri="http://schemas.openxmlformats.org/drawingml/2006/table">
            <a:tbl>
              <a:tblPr firstRow="1" bandRow="1">
                <a:tableStyleId>{5C22544A-7EE6-4342-B048-85BDC9FD1C3A}</a:tableStyleId>
              </a:tblPr>
              <a:tblGrid>
                <a:gridCol w="1126838">
                  <a:extLst>
                    <a:ext uri="{9D8B030D-6E8A-4147-A177-3AD203B41FA5}">
                      <a16:colId xmlns:a16="http://schemas.microsoft.com/office/drawing/2014/main" val="1542914728"/>
                    </a:ext>
                  </a:extLst>
                </a:gridCol>
                <a:gridCol w="1062182">
                  <a:extLst>
                    <a:ext uri="{9D8B030D-6E8A-4147-A177-3AD203B41FA5}">
                      <a16:colId xmlns:a16="http://schemas.microsoft.com/office/drawing/2014/main" val="1286744655"/>
                    </a:ext>
                  </a:extLst>
                </a:gridCol>
                <a:gridCol w="1062182">
                  <a:extLst>
                    <a:ext uri="{9D8B030D-6E8A-4147-A177-3AD203B41FA5}">
                      <a16:colId xmlns:a16="http://schemas.microsoft.com/office/drawing/2014/main" val="3084384557"/>
                    </a:ext>
                  </a:extLst>
                </a:gridCol>
                <a:gridCol w="1062182">
                  <a:extLst>
                    <a:ext uri="{9D8B030D-6E8A-4147-A177-3AD203B41FA5}">
                      <a16:colId xmlns:a16="http://schemas.microsoft.com/office/drawing/2014/main" val="2786444699"/>
                    </a:ext>
                  </a:extLst>
                </a:gridCol>
                <a:gridCol w="1062182">
                  <a:extLst>
                    <a:ext uri="{9D8B030D-6E8A-4147-A177-3AD203B41FA5}">
                      <a16:colId xmlns:a16="http://schemas.microsoft.com/office/drawing/2014/main" val="1827265674"/>
                    </a:ext>
                  </a:extLst>
                </a:gridCol>
              </a:tblGrid>
              <a:tr h="278730">
                <a:tc>
                  <a:txBody>
                    <a:bodyPr/>
                    <a:lstStyle/>
                    <a:p>
                      <a:pPr algn="ctr" fontAlgn="ctr"/>
                      <a:endParaRPr lang="zh-CN" altLang="en-US"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zh-CN" altLang="en-US" sz="1600" u="none" strike="noStrike" baseline="0" dirty="0">
                          <a:effectLst/>
                          <a:latin typeface="Calibri" panose="020F0502020204030204" pitchFamily="34" charset="0"/>
                          <a:ea typeface="黑体" panose="02010609060101010101" pitchFamily="49" charset="-122"/>
                        </a:rPr>
                        <a:t>通道数</a:t>
                      </a:r>
                      <a:endParaRPr lang="zh-CN" altLang="en-US"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sz="1600" u="none" strike="noStrike" baseline="0" dirty="0">
                          <a:effectLst/>
                          <a:latin typeface="Calibri" panose="020F0502020204030204" pitchFamily="34" charset="0"/>
                          <a:ea typeface="黑体" panose="02010609060101010101" pitchFamily="49" charset="-122"/>
                        </a:rPr>
                        <a:t>FEE</a:t>
                      </a:r>
                      <a:r>
                        <a:rPr lang="zh-CN" altLang="en-US" sz="1600" u="none" strike="noStrike" baseline="0" dirty="0">
                          <a:effectLst/>
                          <a:latin typeface="Calibri" panose="020F0502020204030204" pitchFamily="34" charset="0"/>
                          <a:ea typeface="黑体" panose="02010609060101010101" pitchFamily="49" charset="-122"/>
                        </a:rPr>
                        <a:t>模块数</a:t>
                      </a:r>
                      <a:endParaRPr lang="zh-CN" altLang="en-US"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zh-CN" altLang="en-US" sz="1600" u="none" strike="noStrike" baseline="0" dirty="0">
                          <a:effectLst/>
                          <a:latin typeface="Calibri" panose="020F0502020204030204" pitchFamily="34" charset="0"/>
                          <a:ea typeface="黑体" panose="02010609060101010101" pitchFamily="49" charset="-122"/>
                        </a:rPr>
                        <a:t>数据汇总</a:t>
                      </a:r>
                      <a:endParaRPr lang="en-US" altLang="zh-CN" sz="1600" u="none" strike="noStrike" baseline="0" dirty="0">
                        <a:effectLst/>
                        <a:latin typeface="Calibri" panose="020F0502020204030204" pitchFamily="34" charset="0"/>
                        <a:ea typeface="黑体" panose="02010609060101010101" pitchFamily="49" charset="-122"/>
                      </a:endParaRPr>
                    </a:p>
                    <a:p>
                      <a:pPr algn="ctr" fontAlgn="ctr"/>
                      <a:r>
                        <a:rPr lang="zh-CN" altLang="en-US" sz="1600" u="none" strike="noStrike" baseline="0" dirty="0">
                          <a:effectLst/>
                          <a:latin typeface="Calibri" panose="020F0502020204030204" pitchFamily="34" charset="0"/>
                          <a:ea typeface="黑体" panose="02010609060101010101" pitchFamily="49" charset="-122"/>
                        </a:rPr>
                        <a:t>模块数</a:t>
                      </a:r>
                      <a:endParaRPr lang="zh-CN" altLang="en-US"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endParaRPr lang="zh-CN" altLang="en-US"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extLst>
                  <a:ext uri="{0D108BD9-81ED-4DB2-BD59-A6C34878D82A}">
                    <a16:rowId xmlns:a16="http://schemas.microsoft.com/office/drawing/2014/main" val="1313909947"/>
                  </a:ext>
                </a:extLst>
              </a:tr>
              <a:tr h="278730">
                <a:tc>
                  <a:txBody>
                    <a:bodyPr/>
                    <a:lstStyle/>
                    <a:p>
                      <a:pPr algn="ctr" fontAlgn="ctr"/>
                      <a:r>
                        <a:rPr lang="zh-CN" altLang="en-US" sz="1600" u="none" strike="noStrike" baseline="0">
                          <a:effectLst/>
                          <a:latin typeface="Calibri" panose="020F0502020204030204" pitchFamily="34" charset="0"/>
                          <a:ea typeface="黑体" panose="02010609060101010101" pitchFamily="49" charset="-122"/>
                        </a:rPr>
                        <a:t>内层</a:t>
                      </a:r>
                      <a:endParaRPr lang="zh-CN" altLang="en-US" sz="1600" b="0" i="0" u="none" strike="noStrike" baseline="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u="none" strike="noStrike" baseline="0" dirty="0">
                          <a:effectLst/>
                          <a:latin typeface="Calibri" panose="020F0502020204030204" pitchFamily="34" charset="0"/>
                          <a:ea typeface="黑体" panose="02010609060101010101" pitchFamily="49" charset="-122"/>
                        </a:rPr>
                        <a:t>384</a:t>
                      </a:r>
                      <a:endParaRPr lang="en-US" altLang="zh-CN"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u="none" strike="noStrike" baseline="0" dirty="0">
                          <a:effectLst/>
                          <a:latin typeface="Calibri" panose="020F0502020204030204" pitchFamily="34" charset="0"/>
                          <a:ea typeface="黑体" panose="02010609060101010101" pitchFamily="49" charset="-122"/>
                        </a:rPr>
                        <a:t>24</a:t>
                      </a:r>
                      <a:endParaRPr lang="en-US" altLang="zh-CN"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b="0" i="0" u="none" strike="noStrike" baseline="0" dirty="0">
                          <a:solidFill>
                            <a:srgbClr val="000000"/>
                          </a:solidFill>
                          <a:effectLst/>
                          <a:latin typeface="Calibri" panose="020F0502020204030204" pitchFamily="34" charset="0"/>
                          <a:ea typeface="黑体" panose="02010609060101010101" pitchFamily="49" charset="-122"/>
                        </a:rPr>
                        <a:t>2</a:t>
                      </a:r>
                    </a:p>
                  </a:txBody>
                  <a:tcPr marL="9525" marR="9525" marT="9525" marB="0" anchor="ctr"/>
                </a:tc>
                <a:tc>
                  <a:txBody>
                    <a:bodyPr/>
                    <a:lstStyle/>
                    <a:p>
                      <a:pPr algn="ctr" fontAlgn="ctr"/>
                      <a:r>
                        <a:rPr lang="zh-CN" altLang="en-US" sz="1600" u="none" strike="noStrike" baseline="0" dirty="0">
                          <a:effectLst/>
                          <a:latin typeface="Calibri" panose="020F0502020204030204" pitchFamily="34" charset="0"/>
                          <a:ea typeface="黑体" panose="02010609060101010101" pitchFamily="49" charset="-122"/>
                        </a:rPr>
                        <a:t>内层</a:t>
                      </a:r>
                      <a:endParaRPr lang="zh-CN" altLang="en-US"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extLst>
                  <a:ext uri="{0D108BD9-81ED-4DB2-BD59-A6C34878D82A}">
                    <a16:rowId xmlns:a16="http://schemas.microsoft.com/office/drawing/2014/main" val="2223869459"/>
                  </a:ext>
                </a:extLst>
              </a:tr>
              <a:tr h="278730">
                <a:tc>
                  <a:txBody>
                    <a:bodyPr/>
                    <a:lstStyle/>
                    <a:p>
                      <a:pPr algn="ctr" fontAlgn="ctr"/>
                      <a:r>
                        <a:rPr lang="zh-CN" altLang="en-US" sz="1600" u="none" strike="noStrike" baseline="0">
                          <a:effectLst/>
                          <a:latin typeface="Calibri" panose="020F0502020204030204" pitchFamily="34" charset="0"/>
                          <a:ea typeface="黑体" panose="02010609060101010101" pitchFamily="49" charset="-122"/>
                        </a:rPr>
                        <a:t>中层</a:t>
                      </a:r>
                      <a:endParaRPr lang="zh-CN" altLang="en-US" sz="1600" b="0" i="0" u="none" strike="noStrike" baseline="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u="none" strike="noStrike" baseline="0" dirty="0">
                          <a:effectLst/>
                          <a:latin typeface="Calibri" panose="020F0502020204030204" pitchFamily="34" charset="0"/>
                          <a:ea typeface="黑体" panose="02010609060101010101" pitchFamily="49" charset="-122"/>
                        </a:rPr>
                        <a:t>2496</a:t>
                      </a:r>
                      <a:endParaRPr lang="en-US" altLang="zh-CN"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u="none" strike="noStrike" baseline="0" dirty="0">
                          <a:effectLst/>
                          <a:latin typeface="Calibri" panose="020F0502020204030204" pitchFamily="34" charset="0"/>
                          <a:ea typeface="黑体" panose="02010609060101010101" pitchFamily="49" charset="-122"/>
                        </a:rPr>
                        <a:t>156</a:t>
                      </a:r>
                      <a:endParaRPr lang="en-US" altLang="zh-CN"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u="none" strike="noStrike" baseline="0" dirty="0">
                          <a:effectLst/>
                          <a:latin typeface="Calibri" panose="020F0502020204030204" pitchFamily="34" charset="0"/>
                          <a:ea typeface="黑体" panose="02010609060101010101" pitchFamily="49" charset="-122"/>
                        </a:rPr>
                        <a:t>10</a:t>
                      </a:r>
                      <a:endParaRPr lang="en-US" altLang="zh-CN"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zh-CN" altLang="en-US" sz="1600" u="none" strike="noStrike" baseline="0">
                          <a:effectLst/>
                          <a:latin typeface="Calibri" panose="020F0502020204030204" pitchFamily="34" charset="0"/>
                          <a:ea typeface="黑体" panose="02010609060101010101" pitchFamily="49" charset="-122"/>
                        </a:rPr>
                        <a:t>中层</a:t>
                      </a:r>
                      <a:endParaRPr lang="zh-CN" altLang="en-US" sz="1600" b="0" i="0" u="none" strike="noStrike" baseline="0">
                        <a:solidFill>
                          <a:srgbClr val="000000"/>
                        </a:solidFill>
                        <a:effectLst/>
                        <a:latin typeface="Calibri" panose="020F0502020204030204" pitchFamily="34" charset="0"/>
                        <a:ea typeface="黑体" panose="02010609060101010101" pitchFamily="49" charset="-122"/>
                      </a:endParaRPr>
                    </a:p>
                  </a:txBody>
                  <a:tcPr marL="9525" marR="9525" marT="9525" marB="0" anchor="ctr"/>
                </a:tc>
                <a:extLst>
                  <a:ext uri="{0D108BD9-81ED-4DB2-BD59-A6C34878D82A}">
                    <a16:rowId xmlns:a16="http://schemas.microsoft.com/office/drawing/2014/main" val="2573959641"/>
                  </a:ext>
                </a:extLst>
              </a:tr>
              <a:tr h="278730">
                <a:tc>
                  <a:txBody>
                    <a:bodyPr/>
                    <a:lstStyle/>
                    <a:p>
                      <a:pPr algn="ctr" fontAlgn="ctr"/>
                      <a:r>
                        <a:rPr lang="zh-CN" altLang="en-US" sz="1600" u="none" strike="noStrike" baseline="0">
                          <a:effectLst/>
                          <a:latin typeface="Calibri" panose="020F0502020204030204" pitchFamily="34" charset="0"/>
                          <a:ea typeface="黑体" panose="02010609060101010101" pitchFamily="49" charset="-122"/>
                        </a:rPr>
                        <a:t>外层</a:t>
                      </a:r>
                      <a:endParaRPr lang="zh-CN" altLang="en-US" sz="1600" b="0" i="0" u="none" strike="noStrike" baseline="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u="none" strike="noStrike" baseline="0" dirty="0">
                          <a:effectLst/>
                          <a:latin typeface="Calibri" panose="020F0502020204030204" pitchFamily="34" charset="0"/>
                          <a:ea typeface="黑体" panose="02010609060101010101" pitchFamily="49" charset="-122"/>
                        </a:rPr>
                        <a:t>8640</a:t>
                      </a:r>
                      <a:endParaRPr lang="en-US" altLang="zh-CN"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u="none" strike="noStrike" baseline="0" dirty="0">
                          <a:effectLst/>
                          <a:latin typeface="Calibri" panose="020F0502020204030204" pitchFamily="34" charset="0"/>
                          <a:ea typeface="黑体" panose="02010609060101010101" pitchFamily="49" charset="-122"/>
                        </a:rPr>
                        <a:t>540</a:t>
                      </a:r>
                      <a:endParaRPr lang="en-US" altLang="zh-CN" sz="1600" b="0" i="0" u="none" strike="noStrike" baseline="0" dirty="0">
                        <a:solidFill>
                          <a:srgbClr val="000000"/>
                        </a:solidFill>
                        <a:effectLst/>
                        <a:latin typeface="Calibri" panose="020F0502020204030204" pitchFamily="34" charset="0"/>
                        <a:ea typeface="黑体" panose="02010609060101010101" pitchFamily="49" charset="-122"/>
                      </a:endParaRPr>
                    </a:p>
                  </a:txBody>
                  <a:tcPr marL="9525" marR="9525" marT="9525" marB="0" anchor="ctr"/>
                </a:tc>
                <a:tc>
                  <a:txBody>
                    <a:bodyPr/>
                    <a:lstStyle/>
                    <a:p>
                      <a:pPr algn="ctr" fontAlgn="ctr"/>
                      <a:r>
                        <a:rPr lang="en-US" altLang="zh-CN" sz="1600" b="0" i="0" u="none" strike="noStrike" baseline="0" dirty="0">
                          <a:solidFill>
                            <a:srgbClr val="000000"/>
                          </a:solidFill>
                          <a:effectLst/>
                          <a:latin typeface="Calibri" panose="020F0502020204030204" pitchFamily="34" charset="0"/>
                          <a:ea typeface="黑体" panose="02010609060101010101" pitchFamily="49" charset="-122"/>
                        </a:rPr>
                        <a:t>34</a:t>
                      </a:r>
                    </a:p>
                  </a:txBody>
                  <a:tcPr marL="9525" marR="9525" marT="9525" marB="0" anchor="ctr"/>
                </a:tc>
                <a:tc>
                  <a:txBody>
                    <a:bodyPr/>
                    <a:lstStyle/>
                    <a:p>
                      <a:pPr algn="ctr" fontAlgn="ctr"/>
                      <a:r>
                        <a:rPr lang="zh-CN" altLang="en-US" sz="1600" u="none" strike="noStrike" baseline="0">
                          <a:effectLst/>
                          <a:latin typeface="Calibri" panose="020F0502020204030204" pitchFamily="34" charset="0"/>
                          <a:ea typeface="黑体" panose="02010609060101010101" pitchFamily="49" charset="-122"/>
                        </a:rPr>
                        <a:t>外层</a:t>
                      </a:r>
                      <a:endParaRPr lang="zh-CN" altLang="en-US" sz="1600" b="0" i="0" u="none" strike="noStrike" baseline="0">
                        <a:solidFill>
                          <a:srgbClr val="000000"/>
                        </a:solidFill>
                        <a:effectLst/>
                        <a:latin typeface="Calibri" panose="020F0502020204030204" pitchFamily="34" charset="0"/>
                        <a:ea typeface="黑体" panose="02010609060101010101" pitchFamily="49" charset="-122"/>
                      </a:endParaRPr>
                    </a:p>
                  </a:txBody>
                  <a:tcPr marL="9525" marR="9525" marT="9525" marB="0" anchor="ctr"/>
                </a:tc>
                <a:extLst>
                  <a:ext uri="{0D108BD9-81ED-4DB2-BD59-A6C34878D82A}">
                    <a16:rowId xmlns:a16="http://schemas.microsoft.com/office/drawing/2014/main" val="916057631"/>
                  </a:ext>
                </a:extLst>
              </a:tr>
              <a:tr h="278730">
                <a:tc>
                  <a:txBody>
                    <a:bodyPr/>
                    <a:lstStyle/>
                    <a:p>
                      <a:pPr algn="ctr" fontAlgn="ctr"/>
                      <a:r>
                        <a:rPr lang="zh-CN" altLang="en-US" sz="1600" b="0" i="0" u="none" strike="noStrike" baseline="0" dirty="0">
                          <a:solidFill>
                            <a:srgbClr val="000000"/>
                          </a:solidFill>
                          <a:effectLst/>
                          <a:latin typeface="Calibri" panose="020F0502020204030204" pitchFamily="34" charset="0"/>
                          <a:ea typeface="黑体" panose="02010609060101010101" pitchFamily="49" charset="-122"/>
                        </a:rPr>
                        <a:t>总计</a:t>
                      </a:r>
                    </a:p>
                  </a:txBody>
                  <a:tcPr marL="9525" marR="9525" marT="9525" marB="0" anchor="ctr"/>
                </a:tc>
                <a:tc>
                  <a:txBody>
                    <a:bodyPr/>
                    <a:lstStyle/>
                    <a:p>
                      <a:pPr algn="ctr" fontAlgn="ctr"/>
                      <a:r>
                        <a:rPr lang="en-US" altLang="zh-CN" sz="1600" b="0" i="0" u="none" strike="noStrike" baseline="0" dirty="0">
                          <a:solidFill>
                            <a:srgbClr val="000000"/>
                          </a:solidFill>
                          <a:effectLst/>
                          <a:latin typeface="Calibri" panose="020F0502020204030204" pitchFamily="34" charset="0"/>
                          <a:ea typeface="黑体" panose="02010609060101010101" pitchFamily="49" charset="-122"/>
                        </a:rPr>
                        <a:t>11520</a:t>
                      </a:r>
                    </a:p>
                  </a:txBody>
                  <a:tcPr marL="9525" marR="9525" marT="9525" marB="0" anchor="ctr"/>
                </a:tc>
                <a:tc>
                  <a:txBody>
                    <a:bodyPr/>
                    <a:lstStyle/>
                    <a:p>
                      <a:pPr algn="ctr" fontAlgn="ctr"/>
                      <a:r>
                        <a:rPr lang="en-US" altLang="zh-CN" sz="1600" b="0" i="0" u="none" strike="noStrike" baseline="0" dirty="0">
                          <a:solidFill>
                            <a:srgbClr val="000000"/>
                          </a:solidFill>
                          <a:effectLst/>
                          <a:latin typeface="Calibri" panose="020F0502020204030204" pitchFamily="34" charset="0"/>
                          <a:ea typeface="黑体" panose="02010609060101010101" pitchFamily="49" charset="-122"/>
                        </a:rPr>
                        <a:t>720</a:t>
                      </a:r>
                    </a:p>
                  </a:txBody>
                  <a:tcPr marL="9525" marR="9525" marT="9525" marB="0" anchor="ctr"/>
                </a:tc>
                <a:tc>
                  <a:txBody>
                    <a:bodyPr/>
                    <a:lstStyle/>
                    <a:p>
                      <a:pPr algn="ctr" fontAlgn="ctr"/>
                      <a:r>
                        <a:rPr lang="en-US" altLang="zh-CN" sz="1600" b="0" i="0" u="none" strike="noStrike" baseline="0" dirty="0">
                          <a:solidFill>
                            <a:srgbClr val="000000"/>
                          </a:solidFill>
                          <a:effectLst/>
                          <a:latin typeface="Calibri" panose="020F0502020204030204" pitchFamily="34" charset="0"/>
                          <a:ea typeface="黑体" panose="02010609060101010101" pitchFamily="49" charset="-122"/>
                        </a:rPr>
                        <a:t>46</a:t>
                      </a:r>
                    </a:p>
                  </a:txBody>
                  <a:tcPr marL="9525" marR="9525" marT="9525" marB="0" anchor="ctr"/>
                </a:tc>
                <a:tc>
                  <a:txBody>
                    <a:bodyPr/>
                    <a:lstStyle/>
                    <a:p>
                      <a:pPr algn="ctr" fontAlgn="ctr"/>
                      <a:r>
                        <a:rPr lang="zh-CN" altLang="en-US" sz="1600" b="0" i="0" u="none" strike="noStrike" baseline="0" dirty="0">
                          <a:solidFill>
                            <a:srgbClr val="000000"/>
                          </a:solidFill>
                          <a:effectLst/>
                          <a:latin typeface="Calibri" panose="020F0502020204030204" pitchFamily="34" charset="0"/>
                          <a:ea typeface="黑体" panose="02010609060101010101" pitchFamily="49" charset="-122"/>
                        </a:rPr>
                        <a:t>总计</a:t>
                      </a:r>
                    </a:p>
                  </a:txBody>
                  <a:tcPr marL="9525" marR="9525" marT="9525" marB="0" anchor="ctr"/>
                </a:tc>
                <a:extLst>
                  <a:ext uri="{0D108BD9-81ED-4DB2-BD59-A6C34878D82A}">
                    <a16:rowId xmlns:a16="http://schemas.microsoft.com/office/drawing/2014/main" val="1798165378"/>
                  </a:ext>
                </a:extLst>
              </a:tr>
            </a:tbl>
          </a:graphicData>
        </a:graphic>
      </p:graphicFrame>
      <p:graphicFrame>
        <p:nvGraphicFramePr>
          <p:cNvPr id="11" name="表格 10">
            <a:extLst>
              <a:ext uri="{FF2B5EF4-FFF2-40B4-BE49-F238E27FC236}">
                <a16:creationId xmlns:a16="http://schemas.microsoft.com/office/drawing/2014/main" id="{A59C6331-302A-4AA4-9D9C-9DAAF203E733}"/>
              </a:ext>
            </a:extLst>
          </p:cNvPr>
          <p:cNvGraphicFramePr>
            <a:graphicFrameLocks noGrp="1"/>
          </p:cNvGraphicFramePr>
          <p:nvPr>
            <p:extLst>
              <p:ext uri="{D42A27DB-BD31-4B8C-83A1-F6EECF244321}">
                <p14:modId xmlns:p14="http://schemas.microsoft.com/office/powerpoint/2010/main" val="3548116390"/>
              </p:ext>
            </p:extLst>
          </p:nvPr>
        </p:nvGraphicFramePr>
        <p:xfrm>
          <a:off x="277306" y="1635135"/>
          <a:ext cx="6159028" cy="1381760"/>
        </p:xfrm>
        <a:graphic>
          <a:graphicData uri="http://schemas.openxmlformats.org/drawingml/2006/table">
            <a:tbl>
              <a:tblPr firstRow="1" bandRow="1">
                <a:tableStyleId>{5C22544A-7EE6-4342-B048-85BDC9FD1C3A}</a:tableStyleId>
              </a:tblPr>
              <a:tblGrid>
                <a:gridCol w="1334492">
                  <a:extLst>
                    <a:ext uri="{9D8B030D-6E8A-4147-A177-3AD203B41FA5}">
                      <a16:colId xmlns:a16="http://schemas.microsoft.com/office/drawing/2014/main" val="377841119"/>
                    </a:ext>
                  </a:extLst>
                </a:gridCol>
                <a:gridCol w="3600400">
                  <a:extLst>
                    <a:ext uri="{9D8B030D-6E8A-4147-A177-3AD203B41FA5}">
                      <a16:colId xmlns:a16="http://schemas.microsoft.com/office/drawing/2014/main" val="1961614135"/>
                    </a:ext>
                  </a:extLst>
                </a:gridCol>
                <a:gridCol w="1224136">
                  <a:extLst>
                    <a:ext uri="{9D8B030D-6E8A-4147-A177-3AD203B41FA5}">
                      <a16:colId xmlns:a16="http://schemas.microsoft.com/office/drawing/2014/main" val="2875664551"/>
                    </a:ext>
                  </a:extLst>
                </a:gridCol>
              </a:tblGrid>
              <a:tr h="370840">
                <a:tc>
                  <a:txBody>
                    <a:bodyPr/>
                    <a:lstStyle/>
                    <a:p>
                      <a:pPr algn="ctr"/>
                      <a:r>
                        <a:rPr lang="zh-CN" altLang="en-US" dirty="0"/>
                        <a:t>种类</a:t>
                      </a:r>
                    </a:p>
                  </a:txBody>
                  <a:tcPr anchor="ctr"/>
                </a:tc>
                <a:tc>
                  <a:txBody>
                    <a:bodyPr/>
                    <a:lstStyle/>
                    <a:p>
                      <a:pPr algn="ctr"/>
                      <a:r>
                        <a:rPr lang="zh-CN" altLang="en-US" dirty="0"/>
                        <a:t>功能</a:t>
                      </a:r>
                    </a:p>
                  </a:txBody>
                  <a:tcPr anchor="ctr"/>
                </a:tc>
                <a:tc>
                  <a:txBody>
                    <a:bodyPr/>
                    <a:lstStyle/>
                    <a:p>
                      <a:pPr algn="ctr"/>
                      <a:r>
                        <a:rPr lang="zh-CN" altLang="en-US" dirty="0"/>
                        <a:t>数量</a:t>
                      </a:r>
                    </a:p>
                  </a:txBody>
                  <a:tcPr anchor="ctr"/>
                </a:tc>
                <a:extLst>
                  <a:ext uri="{0D108BD9-81ED-4DB2-BD59-A6C34878D82A}">
                    <a16:rowId xmlns:a16="http://schemas.microsoft.com/office/drawing/2014/main" val="1202064423"/>
                  </a:ext>
                </a:extLst>
              </a:tr>
              <a:tr h="370840">
                <a:tc>
                  <a:txBody>
                    <a:bodyPr/>
                    <a:lstStyle/>
                    <a:p>
                      <a:pPr algn="ctr"/>
                      <a:r>
                        <a:rPr lang="zh-CN" altLang="en-US" dirty="0"/>
                        <a:t>前端模块</a:t>
                      </a:r>
                    </a:p>
                  </a:txBody>
                  <a:tcPr anchor="ctr"/>
                </a:tc>
                <a:tc>
                  <a:txBody>
                    <a:bodyPr/>
                    <a:lstStyle/>
                    <a:p>
                      <a:pPr algn="ctr"/>
                      <a:r>
                        <a:rPr lang="zh-CN" altLang="en-US" dirty="0"/>
                        <a:t>单根晶体信号积分、数字化</a:t>
                      </a:r>
                    </a:p>
                  </a:txBody>
                  <a:tcPr anchor="ctr"/>
                </a:tc>
                <a:tc>
                  <a:txBody>
                    <a:bodyPr/>
                    <a:lstStyle/>
                    <a:p>
                      <a:pPr algn="ctr"/>
                      <a:r>
                        <a:rPr lang="en-US" altLang="zh-CN" dirty="0"/>
                        <a:t>8670</a:t>
                      </a:r>
                      <a:endParaRPr lang="zh-CN" altLang="en-US" dirty="0"/>
                    </a:p>
                  </a:txBody>
                  <a:tcPr anchor="ctr"/>
                </a:tc>
                <a:extLst>
                  <a:ext uri="{0D108BD9-81ED-4DB2-BD59-A6C34878D82A}">
                    <a16:rowId xmlns:a16="http://schemas.microsoft.com/office/drawing/2014/main" val="2942103067"/>
                  </a:ext>
                </a:extLst>
              </a:tr>
              <a:tr h="370840">
                <a:tc>
                  <a:txBody>
                    <a:bodyPr/>
                    <a:lstStyle/>
                    <a:p>
                      <a:pPr algn="ctr"/>
                      <a:r>
                        <a:rPr lang="zh-CN" altLang="en-US" dirty="0"/>
                        <a:t>后端模块</a:t>
                      </a:r>
                    </a:p>
                  </a:txBody>
                  <a:tcPr anchor="ctr"/>
                </a:tc>
                <a:tc>
                  <a:txBody>
                    <a:bodyPr/>
                    <a:lstStyle/>
                    <a:p>
                      <a:pPr algn="ctr"/>
                      <a:r>
                        <a:rPr lang="zh-CN" altLang="en-US" dirty="0"/>
                        <a:t>一级汇总、抗堆积、数字滤波、触发信息提取。。</a:t>
                      </a:r>
                    </a:p>
                  </a:txBody>
                  <a:tcPr anchor="ctr"/>
                </a:tc>
                <a:tc>
                  <a:txBody>
                    <a:bodyPr/>
                    <a:lstStyle/>
                    <a:p>
                      <a:pPr algn="ctr"/>
                      <a:r>
                        <a:rPr lang="en-US" altLang="zh-CN" dirty="0"/>
                        <a:t>542</a:t>
                      </a:r>
                      <a:endParaRPr lang="zh-CN" altLang="en-US" dirty="0"/>
                    </a:p>
                  </a:txBody>
                  <a:tcPr anchor="ctr"/>
                </a:tc>
                <a:extLst>
                  <a:ext uri="{0D108BD9-81ED-4DB2-BD59-A6C34878D82A}">
                    <a16:rowId xmlns:a16="http://schemas.microsoft.com/office/drawing/2014/main" val="3800803437"/>
                  </a:ext>
                </a:extLst>
              </a:tr>
            </a:tbl>
          </a:graphicData>
        </a:graphic>
      </p:graphicFrame>
      <p:sp>
        <p:nvSpPr>
          <p:cNvPr id="13" name="矩形 12">
            <a:extLst>
              <a:ext uri="{FF2B5EF4-FFF2-40B4-BE49-F238E27FC236}">
                <a16:creationId xmlns:a16="http://schemas.microsoft.com/office/drawing/2014/main" id="{088C9381-3A97-4B39-BC41-710300E47F61}"/>
              </a:ext>
            </a:extLst>
          </p:cNvPr>
          <p:cNvSpPr/>
          <p:nvPr/>
        </p:nvSpPr>
        <p:spPr>
          <a:xfrm>
            <a:off x="2266421" y="876119"/>
            <a:ext cx="2646878" cy="583108"/>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ea typeface="黑体" panose="02010609060101010101" pitchFamily="49" charset="-122"/>
              </a:rPr>
              <a:t>EMC</a:t>
            </a:r>
            <a:r>
              <a:rPr lang="zh-CN" altLang="en-US" sz="2400" dirty="0">
                <a:latin typeface="Calibri" panose="020F0502020204030204" pitchFamily="34" charset="0"/>
                <a:ea typeface="黑体" panose="02010609060101010101" pitchFamily="49" charset="-122"/>
              </a:rPr>
              <a:t>读出电子学</a:t>
            </a:r>
            <a:endParaRPr lang="en-US" altLang="zh-CN" sz="2400" dirty="0">
              <a:latin typeface="Calibri" panose="020F0502020204030204" pitchFamily="34" charset="0"/>
              <a:ea typeface="黑体" panose="02010609060101010101" pitchFamily="49" charset="-122"/>
            </a:endParaRPr>
          </a:p>
        </p:txBody>
      </p:sp>
      <p:sp>
        <p:nvSpPr>
          <p:cNvPr id="21" name="矩形 20">
            <a:extLst>
              <a:ext uri="{FF2B5EF4-FFF2-40B4-BE49-F238E27FC236}">
                <a16:creationId xmlns:a16="http://schemas.microsoft.com/office/drawing/2014/main" id="{FB994C17-DB98-4909-9E77-6A957FB4A8BA}"/>
              </a:ext>
            </a:extLst>
          </p:cNvPr>
          <p:cNvSpPr/>
          <p:nvPr/>
        </p:nvSpPr>
        <p:spPr>
          <a:xfrm>
            <a:off x="8102774" y="876119"/>
            <a:ext cx="2685351" cy="583108"/>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ea typeface="黑体" panose="02010609060101010101" pitchFamily="49" charset="-122"/>
              </a:rPr>
              <a:t>MDC</a:t>
            </a:r>
            <a:r>
              <a:rPr lang="zh-CN" altLang="en-US" sz="2400" dirty="0">
                <a:latin typeface="Calibri" panose="020F0502020204030204" pitchFamily="34" charset="0"/>
                <a:ea typeface="黑体" panose="02010609060101010101" pitchFamily="49" charset="-122"/>
              </a:rPr>
              <a:t>读出电子学</a:t>
            </a:r>
            <a:endParaRPr lang="en-US" altLang="zh-CN" sz="2400" dirty="0">
              <a:latin typeface="Calibri" panose="020F0502020204030204" pitchFamily="34" charset="0"/>
              <a:ea typeface="黑体" panose="02010609060101010101" pitchFamily="49" charset="-122"/>
            </a:endParaRPr>
          </a:p>
        </p:txBody>
      </p:sp>
      <p:sp>
        <p:nvSpPr>
          <p:cNvPr id="22" name="文本框 21">
            <a:extLst>
              <a:ext uri="{FF2B5EF4-FFF2-40B4-BE49-F238E27FC236}">
                <a16:creationId xmlns:a16="http://schemas.microsoft.com/office/drawing/2014/main" id="{B6DF2095-CAC2-4493-BC2C-E0128BC1EF64}"/>
              </a:ext>
            </a:extLst>
          </p:cNvPr>
          <p:cNvSpPr txBox="1"/>
          <p:nvPr/>
        </p:nvSpPr>
        <p:spPr>
          <a:xfrm flipH="1">
            <a:off x="1669897" y="3178449"/>
            <a:ext cx="8852205" cy="464871"/>
          </a:xfrm>
          <a:prstGeom prst="rect">
            <a:avLst/>
          </a:prstGeom>
          <a:noFill/>
        </p:spPr>
        <p:txBody>
          <a:bodyPr wrap="square" rtlCol="0">
            <a:spAutoFit/>
          </a:bodyPr>
          <a:lstStyle/>
          <a:p>
            <a:pPr marL="285750" indent="-285750" defTabSz="457200">
              <a:lnSpc>
                <a:spcPct val="150000"/>
              </a:lnSpc>
              <a:buFont typeface="Wingdings" panose="05000000000000000000" pitchFamily="2" charset="2"/>
              <a:buChar char="Ø"/>
              <a:defRPr/>
            </a:pPr>
            <a:r>
              <a:rPr lang="zh-CN" altLang="en-US" dirty="0">
                <a:solidFill>
                  <a:prstClr val="black"/>
                </a:solidFill>
                <a:latin typeface="Calibri" panose="020F0502020204030204"/>
                <a:ea typeface="黑体" panose="02010609060101010101" pitchFamily="49" charset="-122"/>
              </a:rPr>
              <a:t>庞大的读出电子学数量对触发系统集成度提出挑战</a:t>
            </a:r>
            <a:endParaRPr lang="en-US" altLang="zh-CN" dirty="0">
              <a:solidFill>
                <a:prstClr val="black"/>
              </a:solidFill>
              <a:latin typeface="Calibri" panose="020F0502020204030204"/>
              <a:ea typeface="黑体" panose="02010609060101010101" pitchFamily="49" charset="-122"/>
            </a:endParaRPr>
          </a:p>
        </p:txBody>
      </p:sp>
    </p:spTree>
    <p:extLst>
      <p:ext uri="{BB962C8B-B14F-4D97-AF65-F5344CB8AC3E}">
        <p14:creationId xmlns:p14="http://schemas.microsoft.com/office/powerpoint/2010/main" val="134262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561BC31D-8F43-4AD7-9064-DC1BB3FD567F}"/>
              </a:ext>
            </a:extLst>
          </p:cNvPr>
          <p:cNvSpPr>
            <a:spLocks noGrp="1"/>
          </p:cNvSpPr>
          <p:nvPr>
            <p:ph type="dt" sz="half" idx="10"/>
          </p:nvPr>
        </p:nvSpPr>
        <p:spPr>
          <a:xfrm>
            <a:off x="838200" y="6356350"/>
            <a:ext cx="2743200" cy="365125"/>
          </a:xfrm>
        </p:spPr>
        <p:txBody>
          <a:bodyPr/>
          <a:lstStyle/>
          <a:p>
            <a:pPr>
              <a:defRPr/>
            </a:pPr>
            <a:fld id="{2DD232E3-C78E-405A-BD36-4BE267EDB203}" type="datetime1">
              <a:rPr lang="zh-CN" altLang="en-US">
                <a:solidFill>
                  <a:prstClr val="black">
                    <a:tint val="75000"/>
                  </a:prstClr>
                </a:solidFill>
                <a:latin typeface="Calibri" panose="020F0502020204030204"/>
                <a:ea typeface="等线" panose="02010600030101010101" pitchFamily="2" charset="-122"/>
              </a:rPr>
              <a:pPr>
                <a:defRPr/>
              </a:pPr>
              <a:t>2023/8/9</a:t>
            </a:fld>
            <a:endParaRPr lang="zh-CN" altLang="en-US">
              <a:solidFill>
                <a:prstClr val="black">
                  <a:tint val="75000"/>
                </a:prstClr>
              </a:solidFill>
              <a:latin typeface="Calibri" panose="020F0502020204030204"/>
              <a:ea typeface="等线" panose="02010600030101010101" pitchFamily="2" charset="-122"/>
            </a:endParaRPr>
          </a:p>
        </p:txBody>
      </p:sp>
      <p:sp>
        <p:nvSpPr>
          <p:cNvPr id="4" name="灯片编号占位符 3">
            <a:extLst>
              <a:ext uri="{FF2B5EF4-FFF2-40B4-BE49-F238E27FC236}">
                <a16:creationId xmlns:a16="http://schemas.microsoft.com/office/drawing/2014/main" id="{6414F987-A46C-41FB-969B-53A89CC09485}"/>
              </a:ext>
            </a:extLst>
          </p:cNvPr>
          <p:cNvSpPr>
            <a:spLocks noGrp="1"/>
          </p:cNvSpPr>
          <p:nvPr>
            <p:ph type="sldNum" sz="quarter" idx="12"/>
          </p:nvPr>
        </p:nvSpPr>
        <p:spPr>
          <a:xfrm>
            <a:off x="8610600" y="6356350"/>
            <a:ext cx="2743200" cy="365125"/>
          </a:xfrm>
        </p:spPr>
        <p:txBody>
          <a:bodyPr/>
          <a:lstStyle/>
          <a:p>
            <a:pPr>
              <a:defRPr/>
            </a:pPr>
            <a:fld id="{7233DC2A-5E92-482B-9DB5-24AB4AD1E5BC}" type="slidenum">
              <a:rPr lang="zh-CN" altLang="en-US"/>
              <a:pPr>
                <a:defRPr/>
              </a:pPr>
              <a:t>9</a:t>
            </a:fld>
            <a:endParaRPr lang="zh-CN" altLang="en-US" dirty="0"/>
          </a:p>
        </p:txBody>
      </p:sp>
      <p:sp>
        <p:nvSpPr>
          <p:cNvPr id="8" name="文本框 7">
            <a:extLst>
              <a:ext uri="{FF2B5EF4-FFF2-40B4-BE49-F238E27FC236}">
                <a16:creationId xmlns:a16="http://schemas.microsoft.com/office/drawing/2014/main" id="{84E88E49-4146-4678-9CC8-1A4BB099A8F0}"/>
              </a:ext>
            </a:extLst>
          </p:cNvPr>
          <p:cNvSpPr txBox="1"/>
          <p:nvPr/>
        </p:nvSpPr>
        <p:spPr>
          <a:xfrm>
            <a:off x="2837650" y="4957354"/>
            <a:ext cx="6516700" cy="153202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1600" dirty="0">
                <a:latin typeface="Calibri" panose="020F0502020204030204" pitchFamily="34" charset="0"/>
                <a:ea typeface="黑体" panose="02010609060101010101" pitchFamily="49" charset="-122"/>
              </a:rPr>
              <a:t>最高触发率：</a:t>
            </a:r>
            <a:r>
              <a:rPr lang="en-US" altLang="zh-CN" sz="1600" dirty="0">
                <a:latin typeface="Calibri" panose="020F0502020204030204" pitchFamily="34" charset="0"/>
                <a:ea typeface="黑体" panose="02010609060101010101" pitchFamily="49" charset="-122"/>
              </a:rPr>
              <a:t>&gt;1MHz</a:t>
            </a:r>
          </a:p>
          <a:p>
            <a:pPr marL="342900" indent="-342900">
              <a:lnSpc>
                <a:spcPct val="150000"/>
              </a:lnSpc>
              <a:buFont typeface="Wingdings" panose="05000000000000000000" pitchFamily="2" charset="2"/>
              <a:buChar char="Ø"/>
            </a:pPr>
            <a:r>
              <a:rPr lang="zh-CN" altLang="en-US" sz="1600" dirty="0">
                <a:latin typeface="Calibri" panose="020F0502020204030204" pitchFamily="34" charset="0"/>
                <a:ea typeface="黑体" panose="02010609060101010101" pitchFamily="49" charset="-122"/>
              </a:rPr>
              <a:t>触发延迟：子触发</a:t>
            </a:r>
            <a:r>
              <a:rPr lang="en-US" altLang="zh-CN" sz="1600" dirty="0">
                <a:latin typeface="Calibri" panose="020F0502020204030204" pitchFamily="34" charset="0"/>
                <a:ea typeface="黑体" panose="02010609060101010101" pitchFamily="49" charset="-122"/>
              </a:rPr>
              <a:t>~2μs+</a:t>
            </a:r>
            <a:r>
              <a:rPr lang="zh-CN" altLang="en-US" sz="1600" dirty="0">
                <a:latin typeface="Calibri" panose="020F0502020204030204" pitchFamily="34" charset="0"/>
                <a:ea typeface="黑体" panose="02010609060101010101" pitchFamily="49" charset="-122"/>
              </a:rPr>
              <a:t>总触发</a:t>
            </a:r>
            <a:r>
              <a:rPr lang="en-US" altLang="zh-CN" sz="1600" dirty="0">
                <a:latin typeface="Calibri" panose="020F0502020204030204" pitchFamily="34" charset="0"/>
                <a:ea typeface="黑体" panose="02010609060101010101" pitchFamily="49" charset="-122"/>
              </a:rPr>
              <a:t>~3μs (</a:t>
            </a:r>
            <a:r>
              <a:rPr lang="zh-CN" altLang="en-US" sz="1600" dirty="0">
                <a:latin typeface="Calibri" panose="020F0502020204030204" pitchFamily="34" charset="0"/>
                <a:ea typeface="黑体" panose="02010609060101010101" pitchFamily="49" charset="-122"/>
              </a:rPr>
              <a:t>期望总延时达到</a:t>
            </a:r>
            <a:r>
              <a:rPr lang="en-US" altLang="zh-CN" sz="1600" dirty="0">
                <a:latin typeface="Calibri" panose="020F0502020204030204" pitchFamily="34" charset="0"/>
                <a:ea typeface="黑体" panose="02010609060101010101" pitchFamily="49" charset="-122"/>
              </a:rPr>
              <a:t>~2.5μs)</a:t>
            </a:r>
          </a:p>
          <a:p>
            <a:pPr marL="342900" indent="-342900">
              <a:lnSpc>
                <a:spcPct val="150000"/>
              </a:lnSpc>
              <a:buFont typeface="Wingdings" panose="05000000000000000000" pitchFamily="2" charset="2"/>
              <a:buChar char="Ø"/>
            </a:pPr>
            <a:r>
              <a:rPr lang="zh-CN" altLang="en-US" sz="1600" dirty="0">
                <a:latin typeface="Calibri" panose="020F0502020204030204" pitchFamily="34" charset="0"/>
                <a:ea typeface="黑体" panose="02010609060101010101" pitchFamily="49" charset="-122"/>
              </a:rPr>
              <a:t>触发死时间：</a:t>
            </a:r>
            <a:r>
              <a:rPr lang="en-US" altLang="zh-CN" sz="1600" dirty="0">
                <a:latin typeface="Calibri" panose="020F0502020204030204" pitchFamily="34" charset="0"/>
                <a:ea typeface="黑体" panose="02010609060101010101" pitchFamily="49" charset="-122"/>
              </a:rPr>
              <a:t>&lt;25ns (1</a:t>
            </a:r>
            <a:r>
              <a:rPr lang="zh-CN" altLang="en-US" sz="1600" dirty="0">
                <a:latin typeface="Calibri" panose="020F0502020204030204" pitchFamily="34" charset="0"/>
                <a:ea typeface="黑体" panose="02010609060101010101" pitchFamily="49" charset="-122"/>
              </a:rPr>
              <a:t>个时钟周期</a:t>
            </a:r>
            <a:r>
              <a:rPr lang="en-US" altLang="zh-CN" sz="1600" dirty="0">
                <a:latin typeface="Calibri" panose="020F0502020204030204" pitchFamily="34" charset="0"/>
                <a:ea typeface="黑体" panose="02010609060101010101" pitchFamily="49" charset="-122"/>
              </a:rPr>
              <a:t>)</a:t>
            </a:r>
          </a:p>
          <a:p>
            <a:pPr marL="342900" indent="-342900">
              <a:lnSpc>
                <a:spcPct val="150000"/>
              </a:lnSpc>
              <a:buFont typeface="Wingdings" panose="05000000000000000000" pitchFamily="2" charset="2"/>
              <a:buChar char="Ø"/>
            </a:pPr>
            <a:r>
              <a:rPr lang="zh-CN" altLang="en-US" sz="1600" dirty="0">
                <a:latin typeface="Calibri" panose="020F0502020204030204" pitchFamily="34" charset="0"/>
                <a:ea typeface="黑体" panose="02010609060101010101" pitchFamily="49" charset="-122"/>
              </a:rPr>
              <a:t>定时精度：</a:t>
            </a:r>
            <a:r>
              <a:rPr lang="en-US" altLang="zh-CN" sz="1600" dirty="0">
                <a:latin typeface="Calibri" panose="020F0502020204030204" pitchFamily="34" charset="0"/>
                <a:ea typeface="黑体" panose="02010609060101010101" pitchFamily="49" charset="-122"/>
              </a:rPr>
              <a:t>&lt;25ns</a:t>
            </a:r>
          </a:p>
        </p:txBody>
      </p:sp>
      <p:sp>
        <p:nvSpPr>
          <p:cNvPr id="2" name="Rectangle 2">
            <a:extLst>
              <a:ext uri="{FF2B5EF4-FFF2-40B4-BE49-F238E27FC236}">
                <a16:creationId xmlns:a16="http://schemas.microsoft.com/office/drawing/2014/main" id="{63FF958C-8AB0-40DC-8308-229D94E4E3BA}"/>
              </a:ext>
            </a:extLst>
          </p:cNvPr>
          <p:cNvSpPr>
            <a:spLocks noChangeArrowheads="1"/>
          </p:cNvSpPr>
          <p:nvPr/>
        </p:nvSpPr>
        <p:spPr bwMode="auto">
          <a:xfrm>
            <a:off x="3445080" y="1169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a:extLst>
              <a:ext uri="{FF2B5EF4-FFF2-40B4-BE49-F238E27FC236}">
                <a16:creationId xmlns:a16="http://schemas.microsoft.com/office/drawing/2014/main" id="{B92E8D8D-1355-4E8E-A6CF-59B6EBC5C330}"/>
              </a:ext>
            </a:extLst>
          </p:cNvPr>
          <p:cNvGraphicFramePr>
            <a:graphicFrameLocks noChangeAspect="1"/>
          </p:cNvGraphicFramePr>
          <p:nvPr>
            <p:extLst>
              <p:ext uri="{D42A27DB-BD31-4B8C-83A1-F6EECF244321}">
                <p14:modId xmlns:p14="http://schemas.microsoft.com/office/powerpoint/2010/main" val="2035482819"/>
              </p:ext>
            </p:extLst>
          </p:nvPr>
        </p:nvGraphicFramePr>
        <p:xfrm>
          <a:off x="1603448" y="844136"/>
          <a:ext cx="9155899" cy="4178569"/>
        </p:xfrm>
        <a:graphic>
          <a:graphicData uri="http://schemas.openxmlformats.org/presentationml/2006/ole">
            <mc:AlternateContent xmlns:mc="http://schemas.openxmlformats.org/markup-compatibility/2006">
              <mc:Choice xmlns:v="urn:schemas-microsoft-com:vml" Requires="v">
                <p:oleObj spid="_x0000_s1066" name="Visio" r:id="rId4" imgW="5486400" imgH="2504961" progId="Visio.Drawing.15">
                  <p:embed/>
                </p:oleObj>
              </mc:Choice>
              <mc:Fallback>
                <p:oleObj name="Visio" r:id="rId4" imgW="5486400" imgH="2504961" progId="Visio.Drawing.15">
                  <p:embed/>
                  <p:pic>
                    <p:nvPicPr>
                      <p:cNvPr id="6" name="对象 5">
                        <a:extLst>
                          <a:ext uri="{FF2B5EF4-FFF2-40B4-BE49-F238E27FC236}">
                            <a16:creationId xmlns:a16="http://schemas.microsoft.com/office/drawing/2014/main" id="{B92E8D8D-1355-4E8E-A6CF-59B6EBC5C330}"/>
                          </a:ext>
                        </a:extLst>
                      </p:cNvPr>
                      <p:cNvPicPr>
                        <a:picLocks noChangeAspect="1" noChangeArrowheads="1"/>
                      </p:cNvPicPr>
                      <p:nvPr/>
                    </p:nvPicPr>
                    <p:blipFill>
                      <a:blip r:embed="rId5"/>
                      <a:srcRect/>
                      <a:stretch>
                        <a:fillRect/>
                      </a:stretch>
                    </p:blipFill>
                    <p:spPr bwMode="auto">
                      <a:xfrm>
                        <a:off x="1603448" y="844136"/>
                        <a:ext cx="9155899" cy="4178569"/>
                      </a:xfrm>
                      <a:prstGeom prst="rect">
                        <a:avLst/>
                      </a:prstGeom>
                      <a:noFill/>
                    </p:spPr>
                  </p:pic>
                </p:oleObj>
              </mc:Fallback>
            </mc:AlternateContent>
          </a:graphicData>
        </a:graphic>
      </p:graphicFrame>
      <p:sp>
        <p:nvSpPr>
          <p:cNvPr id="9" name="Rectangle 3">
            <a:extLst>
              <a:ext uri="{FF2B5EF4-FFF2-40B4-BE49-F238E27FC236}">
                <a16:creationId xmlns:a16="http://schemas.microsoft.com/office/drawing/2014/main" id="{AE576EF1-8599-4375-9B26-CF4F17DEA8FE}"/>
              </a:ext>
            </a:extLst>
          </p:cNvPr>
          <p:cNvSpPr>
            <a:spLocks noChangeArrowheads="1"/>
          </p:cNvSpPr>
          <p:nvPr/>
        </p:nvSpPr>
        <p:spPr bwMode="auto">
          <a:xfrm>
            <a:off x="3445080" y="34555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标题 13">
            <a:extLst>
              <a:ext uri="{FF2B5EF4-FFF2-40B4-BE49-F238E27FC236}">
                <a16:creationId xmlns:a16="http://schemas.microsoft.com/office/drawing/2014/main" id="{3C98BB8B-5663-416A-84F8-5B532A79A73A}"/>
              </a:ext>
            </a:extLst>
          </p:cNvPr>
          <p:cNvSpPr>
            <a:spLocks noGrp="1"/>
          </p:cNvSpPr>
          <p:nvPr>
            <p:ph type="title"/>
          </p:nvPr>
        </p:nvSpPr>
        <p:spPr/>
        <p:txBody>
          <a:bodyPr/>
          <a:lstStyle/>
          <a:p>
            <a:r>
              <a:rPr lang="zh-CN" altLang="en-US" b="1" dirty="0"/>
              <a:t>触发电子学系统架构</a:t>
            </a:r>
          </a:p>
        </p:txBody>
      </p:sp>
    </p:spTree>
    <p:extLst>
      <p:ext uri="{BB962C8B-B14F-4D97-AF65-F5344CB8AC3E}">
        <p14:creationId xmlns:p14="http://schemas.microsoft.com/office/powerpoint/2010/main" val="872752855"/>
      </p:ext>
    </p:extLst>
  </p:cSld>
  <p:clrMapOvr>
    <a:masterClrMapping/>
  </p:clrMapOvr>
</p:sld>
</file>

<file path=ppt/theme/theme1.xml><?xml version="1.0" encoding="utf-8"?>
<a:theme xmlns:a="http://schemas.openxmlformats.org/drawingml/2006/main" name="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1723</TotalTime>
  <Words>2497</Words>
  <Application>Microsoft Office PowerPoint</Application>
  <PresentationFormat>宽屏</PresentationFormat>
  <Paragraphs>223</Paragraphs>
  <Slides>19</Slides>
  <Notes>18</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2</vt:i4>
      </vt:variant>
      <vt:variant>
        <vt:lpstr>幻灯片标题</vt:lpstr>
      </vt:variant>
      <vt:variant>
        <vt:i4>19</vt:i4>
      </vt:variant>
    </vt:vector>
  </HeadingPairs>
  <TitlesOfParts>
    <vt:vector size="33" baseType="lpstr">
      <vt:lpstr>等线</vt:lpstr>
      <vt:lpstr>等线 Light</vt:lpstr>
      <vt:lpstr>黑体</vt:lpstr>
      <vt:lpstr>华文行楷</vt:lpstr>
      <vt:lpstr>微软雅黑</vt:lpstr>
      <vt:lpstr>Arial</vt:lpstr>
      <vt:lpstr>Calibri</vt:lpstr>
      <vt:lpstr>Calibri Light</vt:lpstr>
      <vt:lpstr>Cambria Math</vt:lpstr>
      <vt:lpstr>Wingdings</vt:lpstr>
      <vt:lpstr>ppt模板</vt:lpstr>
      <vt:lpstr>1_ppt模板</vt:lpstr>
      <vt:lpstr>Visio</vt:lpstr>
      <vt:lpstr>Microsoft Visio 绘图</vt:lpstr>
      <vt:lpstr>STCF触发 电子学系统设计</vt:lpstr>
      <vt:lpstr>目录</vt:lpstr>
      <vt:lpstr>研究背景</vt:lpstr>
      <vt:lpstr>中国超级陶粲装置</vt:lpstr>
      <vt:lpstr>STCF触发总体设计方案</vt:lpstr>
      <vt:lpstr>STCF 触发系统研究计划</vt:lpstr>
      <vt:lpstr>触发电子学方案设计</vt:lpstr>
      <vt:lpstr>触发电子学中面临的挑战</vt:lpstr>
      <vt:lpstr>触发电子学系统架构</vt:lpstr>
      <vt:lpstr>触发电子学总线（ATCA）</vt:lpstr>
      <vt:lpstr>通用读出板（CROB）</vt:lpstr>
      <vt:lpstr>触发模块功能划分</vt:lpstr>
      <vt:lpstr>研究进展</vt:lpstr>
      <vt:lpstr>CROB板设计思路</vt:lpstr>
      <vt:lpstr>CROB板设计方案</vt:lpstr>
      <vt:lpstr>研究计划</vt:lpstr>
      <vt:lpstr>子触发逻辑</vt:lpstr>
      <vt:lpstr>总结与展望</vt:lpstr>
      <vt:lpstr>感谢您的聆听！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STCF触发电子学系统设计</dc:title>
  <dc:creator>wang junchen</dc:creator>
  <cp:lastModifiedBy>wjc</cp:lastModifiedBy>
  <cp:revision>75</cp:revision>
  <dcterms:created xsi:type="dcterms:W3CDTF">2023-08-04T07:38:59Z</dcterms:created>
  <dcterms:modified xsi:type="dcterms:W3CDTF">2023-08-10T02:33:01Z</dcterms:modified>
</cp:coreProperties>
</file>